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7"/>
  </p:notesMasterIdLst>
  <p:sldIdLst>
    <p:sldId id="278" r:id="rId2"/>
    <p:sldId id="279" r:id="rId3"/>
    <p:sldId id="280" r:id="rId4"/>
    <p:sldId id="296" r:id="rId5"/>
    <p:sldId id="295" r:id="rId6"/>
    <p:sldId id="288" r:id="rId7"/>
    <p:sldId id="281" r:id="rId8"/>
    <p:sldId id="283" r:id="rId9"/>
    <p:sldId id="282" r:id="rId10"/>
    <p:sldId id="298" r:id="rId11"/>
    <p:sldId id="299" r:id="rId12"/>
    <p:sldId id="294" r:id="rId13"/>
    <p:sldId id="300" r:id="rId14"/>
    <p:sldId id="301" r:id="rId15"/>
    <p:sldId id="290" r:id="rId16"/>
    <p:sldId id="304" r:id="rId17"/>
    <p:sldId id="305" r:id="rId18"/>
    <p:sldId id="306" r:id="rId19"/>
    <p:sldId id="293" r:id="rId20"/>
    <p:sldId id="307" r:id="rId21"/>
    <p:sldId id="308" r:id="rId22"/>
    <p:sldId id="309" r:id="rId23"/>
    <p:sldId id="310" r:id="rId24"/>
    <p:sldId id="311" r:id="rId25"/>
    <p:sldId id="312" r:id="rId2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>
        <p:scale>
          <a:sx n="52" d="100"/>
          <a:sy n="52" d="100"/>
        </p:scale>
        <p:origin x="1160" y="28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ahnschrift Condensed" panose="020B0502040204020203" pitchFamily="34" charset="0"/>
              </a:rPr>
              <a:t>PERAN PERAWAT DALAM PEMERIKSAAN PENUNJANG</a:t>
            </a:r>
            <a:br>
              <a:rPr lang="en-US" dirty="0">
                <a:latin typeface="Bahnschrift Condensed" panose="020B0502040204020203" pitchFamily="34" charset="0"/>
              </a:rPr>
            </a:br>
            <a:endParaRPr lang="en-US" dirty="0">
              <a:latin typeface="Bahnschrift Condensed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4061379"/>
            <a:ext cx="3493008" cy="878908"/>
          </a:xfrm>
        </p:spPr>
        <p:txBody>
          <a:bodyPr/>
          <a:lstStyle/>
          <a:p>
            <a:r>
              <a:rPr lang="en-US" dirty="0"/>
              <a:t>Maria Putri Sari, </a:t>
            </a:r>
            <a:r>
              <a:rPr lang="en-US" dirty="0" err="1"/>
              <a:t>M.Kep</a:t>
            </a:r>
            <a:r>
              <a:rPr lang="en-US" dirty="0"/>
              <a:t>.​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5A6C1-16B5-2A4E-20B3-066FFD1F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403424"/>
            <a:ext cx="5693664" cy="16285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ID" sz="1800" dirty="0" err="1"/>
              <a:t>Pemeriksaan</a:t>
            </a:r>
            <a:r>
              <a:rPr lang="en-ID" sz="1800" dirty="0"/>
              <a:t> </a:t>
            </a:r>
            <a:r>
              <a:rPr lang="en-ID" sz="1800" dirty="0" err="1"/>
              <a:t>endoskopi</a:t>
            </a:r>
            <a:r>
              <a:rPr lang="en-ID" sz="1800" dirty="0"/>
              <a:t> </a:t>
            </a:r>
            <a:r>
              <a:rPr lang="en-ID" sz="1800" dirty="0" err="1"/>
              <a:t>memerlukan</a:t>
            </a:r>
            <a:r>
              <a:rPr lang="en-ID" sz="1800" dirty="0"/>
              <a:t> </a:t>
            </a:r>
            <a:r>
              <a:rPr lang="en-ID" sz="1800" dirty="0" err="1"/>
              <a:t>persiapan</a:t>
            </a:r>
            <a:r>
              <a:rPr lang="en-ID" sz="1800" dirty="0"/>
              <a:t> yang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terlalu</a:t>
            </a:r>
            <a:r>
              <a:rPr lang="en-ID" sz="1800" dirty="0"/>
              <a:t> </a:t>
            </a:r>
            <a:r>
              <a:rPr lang="en-ID" sz="1800" dirty="0" err="1"/>
              <a:t>rumit</a:t>
            </a:r>
            <a:r>
              <a:rPr lang="en-ID" sz="1800" dirty="0"/>
              <a:t>. </a:t>
            </a:r>
            <a:r>
              <a:rPr lang="en-ID" sz="1800" dirty="0" err="1"/>
              <a:t>Pasien</a:t>
            </a:r>
            <a:r>
              <a:rPr lang="en-ID" sz="1800" dirty="0"/>
              <a:t> </a:t>
            </a:r>
            <a:r>
              <a:rPr lang="en-ID" sz="1800" dirty="0" err="1"/>
              <a:t>perlu</a:t>
            </a:r>
            <a:r>
              <a:rPr lang="en-ID" sz="1800" dirty="0"/>
              <a:t> </a:t>
            </a:r>
            <a:r>
              <a:rPr lang="en-ID" sz="1800" dirty="0" err="1"/>
              <a:t>puasa</a:t>
            </a:r>
            <a:r>
              <a:rPr lang="en-ID" sz="1800" dirty="0"/>
              <a:t> </a:t>
            </a:r>
            <a:r>
              <a:rPr lang="en-ID" sz="1800" dirty="0" err="1"/>
              <a:t>terlebih</a:t>
            </a:r>
            <a:r>
              <a:rPr lang="en-ID" sz="1800" dirty="0"/>
              <a:t> </a:t>
            </a:r>
            <a:r>
              <a:rPr lang="en-ID" sz="1800" dirty="0" err="1"/>
              <a:t>dahulu</a:t>
            </a:r>
            <a:r>
              <a:rPr lang="en-ID" sz="1800" dirty="0"/>
              <a:t> </a:t>
            </a:r>
            <a:r>
              <a:rPr lang="en-ID" sz="1800" dirty="0" err="1"/>
              <a:t>setidaknya</a:t>
            </a:r>
            <a:r>
              <a:rPr lang="en-ID" sz="1800" dirty="0"/>
              <a:t> 6 jam dan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diperlukan</a:t>
            </a:r>
            <a:r>
              <a:rPr lang="en-ID" sz="1800" dirty="0"/>
              <a:t> </a:t>
            </a:r>
            <a:r>
              <a:rPr lang="en-ID" sz="1800" dirty="0" err="1"/>
              <a:t>persiapan</a:t>
            </a:r>
            <a:r>
              <a:rPr lang="en-ID" sz="1800" dirty="0"/>
              <a:t> </a:t>
            </a:r>
            <a:r>
              <a:rPr lang="en-ID" sz="1800" dirty="0" err="1"/>
              <a:t>khusus</a:t>
            </a:r>
            <a:r>
              <a:rPr lang="en-ID" sz="1800" dirty="0"/>
              <a:t> yang lain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819EA7-8F5C-74C0-B5D8-8B81D15304E3}"/>
              </a:ext>
            </a:extLst>
          </p:cNvPr>
          <p:cNvSpPr/>
          <p:nvPr/>
        </p:nvSpPr>
        <p:spPr>
          <a:xfrm>
            <a:off x="5492038" y="2676828"/>
            <a:ext cx="5427406" cy="2851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dirty="0" err="1">
                <a:solidFill>
                  <a:schemeClr val="accent6"/>
                </a:solidFill>
              </a:rPr>
              <a:t>Persiapan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kolonoskopi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diberikan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obat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untuk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membersihkan</a:t>
            </a:r>
            <a:r>
              <a:rPr lang="en-ID" dirty="0">
                <a:solidFill>
                  <a:schemeClr val="accent6"/>
                </a:solidFill>
              </a:rPr>
              <a:t> usus agar pada </a:t>
            </a:r>
            <a:r>
              <a:rPr lang="en-ID" dirty="0" err="1">
                <a:solidFill>
                  <a:schemeClr val="accent6"/>
                </a:solidFill>
              </a:rPr>
              <a:t>saat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pemeriksaan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kolonoskopi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dilakukan</a:t>
            </a:r>
            <a:r>
              <a:rPr lang="en-ID" dirty="0">
                <a:solidFill>
                  <a:schemeClr val="accent6"/>
                </a:solidFill>
              </a:rPr>
              <a:t> terminal </a:t>
            </a:r>
            <a:r>
              <a:rPr lang="en-ID" dirty="0" err="1">
                <a:solidFill>
                  <a:schemeClr val="accent6"/>
                </a:solidFill>
              </a:rPr>
              <a:t>illeum</a:t>
            </a:r>
            <a:r>
              <a:rPr lang="en-ID" dirty="0">
                <a:solidFill>
                  <a:schemeClr val="accent6"/>
                </a:solidFill>
              </a:rPr>
              <a:t>, caecum, colon, sigmoid, dan rectum </a:t>
            </a:r>
            <a:r>
              <a:rPr lang="en-ID" dirty="0" err="1">
                <a:solidFill>
                  <a:schemeClr val="accent6"/>
                </a:solidFill>
              </a:rPr>
              <a:t>dapat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terlihat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dengan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baik</a:t>
            </a:r>
            <a:r>
              <a:rPr lang="en-ID" dirty="0">
                <a:solidFill>
                  <a:schemeClr val="accent6"/>
                </a:solidFill>
              </a:rPr>
              <a:t>. </a:t>
            </a:r>
            <a:r>
              <a:rPr lang="en-ID" dirty="0" err="1">
                <a:solidFill>
                  <a:schemeClr val="accent6"/>
                </a:solidFill>
              </a:rPr>
              <a:t>Pembersihan</a:t>
            </a:r>
            <a:r>
              <a:rPr lang="en-ID" dirty="0">
                <a:solidFill>
                  <a:schemeClr val="accent6"/>
                </a:solidFill>
              </a:rPr>
              <a:t> usus sangat </a:t>
            </a:r>
            <a:r>
              <a:rPr lang="en-ID" dirty="0" err="1">
                <a:solidFill>
                  <a:schemeClr val="accent6"/>
                </a:solidFill>
              </a:rPr>
              <a:t>penting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untuk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dilakukan</a:t>
            </a:r>
            <a:r>
              <a:rPr lang="en-ID" dirty="0">
                <a:solidFill>
                  <a:schemeClr val="accent6"/>
                </a:solidFill>
              </a:rPr>
              <a:t>. Tim </a:t>
            </a:r>
            <a:r>
              <a:rPr lang="en-ID" dirty="0" err="1">
                <a:solidFill>
                  <a:schemeClr val="accent6"/>
                </a:solidFill>
              </a:rPr>
              <a:t>keperawatan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mematikan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bahwa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obat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untuk</a:t>
            </a:r>
            <a:r>
              <a:rPr lang="en-ID" dirty="0">
                <a:solidFill>
                  <a:schemeClr val="accent6"/>
                </a:solidFill>
              </a:rPr>
              <a:t> enema dan oral </a:t>
            </a:r>
            <a:r>
              <a:rPr lang="en-ID" dirty="0" err="1">
                <a:solidFill>
                  <a:schemeClr val="accent6"/>
                </a:solidFill>
              </a:rPr>
              <a:t>diberikan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tepat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waktu</a:t>
            </a:r>
            <a:r>
              <a:rPr lang="en-ID" dirty="0">
                <a:solidFill>
                  <a:schemeClr val="accent6"/>
                </a:solidFill>
              </a:rPr>
              <a:t> dan </a:t>
            </a:r>
            <a:r>
              <a:rPr lang="en-ID" dirty="0" err="1">
                <a:solidFill>
                  <a:schemeClr val="accent6"/>
                </a:solidFill>
              </a:rPr>
              <a:t>dosis</a:t>
            </a:r>
            <a:r>
              <a:rPr lang="en-ID" dirty="0">
                <a:solidFill>
                  <a:schemeClr val="accent6"/>
                </a:solidFill>
              </a:rPr>
              <a:t> agar </a:t>
            </a:r>
            <a:r>
              <a:rPr lang="en-ID" dirty="0" err="1">
                <a:solidFill>
                  <a:schemeClr val="accent6"/>
                </a:solidFill>
              </a:rPr>
              <a:t>pemeriksaan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kolonoskopi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keesokan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harinya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dapat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berjalan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dengan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baik</a:t>
            </a:r>
            <a:endParaRPr lang="en-ID" dirty="0">
              <a:solidFill>
                <a:schemeClr val="accent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1E5D9-9C9E-82D0-0BFE-85DDFBFAC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69" y="2869608"/>
            <a:ext cx="3991848" cy="2659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C53DB1-3B4A-4FD3-7A57-2B54C0484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5810"/>
            <a:ext cx="2700838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689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ADFAD-09AD-9F32-8DCA-26132D6B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467" y="2033785"/>
            <a:ext cx="6721106" cy="312216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endoskopi</a:t>
            </a:r>
            <a:r>
              <a:rPr lang="en-ID" dirty="0"/>
              <a:t>, </a:t>
            </a:r>
            <a:r>
              <a:rPr lang="en-ID" dirty="0" err="1"/>
              <a:t>dijelaskan</a:t>
            </a:r>
            <a:r>
              <a:rPr lang="en-ID" dirty="0"/>
              <a:t> pada </a:t>
            </a:r>
            <a:r>
              <a:rPr lang="en-ID" dirty="0" err="1"/>
              <a:t>pasien</a:t>
            </a:r>
            <a:r>
              <a:rPr lang="en-ID" dirty="0"/>
              <a:t> dan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,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agar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merasakan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ditujukan</a:t>
            </a:r>
            <a:r>
              <a:rPr lang="en-ID" dirty="0"/>
              <a:t> agar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tenang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cemas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berontak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endoskopi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kolonoskopi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7274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173F-2B74-1647-9AE0-95112E24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634" y="1171085"/>
            <a:ext cx="7013448" cy="1627632"/>
          </a:xfrm>
        </p:spPr>
        <p:txBody>
          <a:bodyPr/>
          <a:lstStyle/>
          <a:p>
            <a:r>
              <a:rPr lang="en-US" dirty="0"/>
              <a:t>CT SCAN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5C898-AF73-404D-E340-35E5C2871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9880" y="2504235"/>
            <a:ext cx="7136833" cy="3782265"/>
          </a:xfrm>
        </p:spPr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/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organ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dan </a:t>
            </a:r>
            <a:r>
              <a:rPr lang="en-US" dirty="0" err="1"/>
              <a:t>terlokalisir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khusus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: organ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tengkorak</a:t>
            </a:r>
            <a:r>
              <a:rPr lang="en-US" dirty="0"/>
              <a:t> dan organ </a:t>
            </a:r>
            <a:r>
              <a:rPr lang="en-US" dirty="0" err="1"/>
              <a:t>dalam</a:t>
            </a:r>
            <a:r>
              <a:rPr lang="en-US" dirty="0"/>
              <a:t> abdomen</a:t>
            </a: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2832B-03F1-ED98-C2FC-CD5DCB17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4F2D2D-5F3C-E56F-0644-52FE849A8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5856" y="1537867"/>
            <a:ext cx="3661647" cy="378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756D-5D2A-F36F-3487-7D04C59F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74" y="1393795"/>
            <a:ext cx="6400800" cy="1544714"/>
          </a:xfrm>
        </p:spPr>
        <p:txBody>
          <a:bodyPr/>
          <a:lstStyle/>
          <a:p>
            <a:r>
              <a:rPr lang="en-ID" sz="2400" dirty="0" err="1"/>
              <a:t>Pemeriksaan</a:t>
            </a:r>
            <a:r>
              <a:rPr lang="en-ID" sz="2400" dirty="0"/>
              <a:t> CT Scan (</a:t>
            </a:r>
            <a:r>
              <a:rPr lang="en-ID" sz="2400" dirty="0" err="1"/>
              <a:t>Kepala</a:t>
            </a:r>
            <a:r>
              <a:rPr lang="en-ID" sz="2400" dirty="0"/>
              <a:t>, Thorax, Cardiac)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Kontras</a:t>
            </a:r>
            <a:endParaRPr lang="en-ID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1279-D021-0E49-F477-C505A68A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4578" y="3420122"/>
            <a:ext cx="6400800" cy="2006354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laboratorium</a:t>
            </a:r>
            <a:r>
              <a:rPr lang="en-ID" dirty="0"/>
              <a:t> (BUN, Sc)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D" dirty="0" err="1"/>
              <a:t>Puasa</a:t>
            </a:r>
            <a:r>
              <a:rPr lang="en-ID" dirty="0"/>
              <a:t> ≥4 jam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pemeriksaan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2316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BE15-C883-CA8F-0B53-35A3448E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62" y="1371600"/>
            <a:ext cx="6400800" cy="768096"/>
          </a:xfrm>
        </p:spPr>
        <p:txBody>
          <a:bodyPr/>
          <a:lstStyle/>
          <a:p>
            <a:r>
              <a:rPr lang="en-ID" sz="1800" dirty="0" err="1"/>
              <a:t>Pemeriksaan</a:t>
            </a:r>
            <a:r>
              <a:rPr lang="en-ID" sz="1800" dirty="0"/>
              <a:t> CT Scan Abdomen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Kontras</a:t>
            </a:r>
            <a:endParaRPr lang="en-ID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38E86-180E-BCED-7658-33A6DA7B8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1931" y="2455297"/>
            <a:ext cx="6400800" cy="3173146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laboratorium</a:t>
            </a:r>
            <a:r>
              <a:rPr lang="en-ID" dirty="0"/>
              <a:t> (BUN, Sc)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D" dirty="0"/>
              <a:t>Urus-urus pada </a:t>
            </a:r>
            <a:r>
              <a:rPr lang="en-ID" dirty="0" err="1"/>
              <a:t>malam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pemeriksaan</a:t>
            </a:r>
            <a:endParaRPr lang="en-ID" dirty="0"/>
          </a:p>
          <a:p>
            <a:pPr marL="457200" indent="-457200" algn="l">
              <a:buFont typeface="+mj-lt"/>
              <a:buAutoNum type="arabicPeriod"/>
            </a:pPr>
            <a:r>
              <a:rPr lang="en-ID" dirty="0" err="1"/>
              <a:t>Setelah</a:t>
            </a:r>
            <a:r>
              <a:rPr lang="en-ID" dirty="0"/>
              <a:t> urus </a:t>
            </a:r>
            <a:r>
              <a:rPr lang="en-ID" dirty="0" err="1"/>
              <a:t>urus</a:t>
            </a:r>
            <a:r>
              <a:rPr lang="en-ID" dirty="0"/>
              <a:t> </a:t>
            </a:r>
            <a:r>
              <a:rPr lang="en-ID" dirty="0" err="1"/>
              <a:t>puasa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(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minum</a:t>
            </a:r>
            <a:r>
              <a:rPr lang="en-ID" dirty="0"/>
              <a:t> air </a:t>
            </a:r>
            <a:r>
              <a:rPr lang="en-ID" dirty="0" err="1"/>
              <a:t>putih</a:t>
            </a:r>
            <a:r>
              <a:rPr lang="en-ID" dirty="0"/>
              <a:t>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D" dirty="0" err="1"/>
              <a:t>Minum</a:t>
            </a:r>
            <a:r>
              <a:rPr lang="en-ID" dirty="0"/>
              <a:t> air </a:t>
            </a:r>
            <a:r>
              <a:rPr lang="en-ID" dirty="0" err="1"/>
              <a:t>campuran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kontras</a:t>
            </a:r>
            <a:r>
              <a:rPr lang="en-ID" dirty="0"/>
              <a:t> pada </a:t>
            </a:r>
            <a:r>
              <a:rPr lang="en-ID" dirty="0" err="1"/>
              <a:t>malam</a:t>
            </a:r>
            <a:r>
              <a:rPr lang="en-ID" dirty="0"/>
              <a:t>, </a:t>
            </a:r>
            <a:r>
              <a:rPr lang="en-ID" dirty="0" err="1"/>
              <a:t>pagi</a:t>
            </a:r>
            <a:r>
              <a:rPr lang="en-ID" dirty="0"/>
              <a:t>, dan 30 </a:t>
            </a:r>
            <a:r>
              <a:rPr lang="en-ID" dirty="0" err="1"/>
              <a:t>menit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pemeriksaan</a:t>
            </a:r>
            <a:endParaRPr lang="en-ID" dirty="0"/>
          </a:p>
          <a:p>
            <a:pPr marL="457200" indent="-457200" algn="l">
              <a:buFont typeface="+mj-lt"/>
              <a:buAutoNum type="arabicPeriod"/>
            </a:pPr>
            <a:r>
              <a:rPr lang="en-ID" dirty="0"/>
              <a:t>Pada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puasa</a:t>
            </a:r>
            <a:r>
              <a:rPr lang="en-ID" dirty="0"/>
              <a:t> ≥ 1 jam </a:t>
            </a:r>
            <a:r>
              <a:rPr lang="en-ID" dirty="0" err="1"/>
              <a:t>sebelum</a:t>
            </a:r>
            <a:r>
              <a:rPr lang="en-ID" dirty="0"/>
              <a:t> 2 </a:t>
            </a:r>
            <a:r>
              <a:rPr lang="en-ID" dirty="0" err="1"/>
              <a:t>pemeriksaan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3457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mri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0707" y="2208797"/>
            <a:ext cx="5514927" cy="36845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sz="2000" dirty="0"/>
              <a:t>Magnetic Resonance Imaging (MRI)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alat</a:t>
            </a:r>
            <a:r>
              <a:rPr lang="en-ID" sz="2000" dirty="0"/>
              <a:t> </a:t>
            </a:r>
            <a:r>
              <a:rPr lang="en-ID" sz="2000" dirty="0" err="1"/>
              <a:t>canggih</a:t>
            </a:r>
            <a:r>
              <a:rPr lang="en-ID" sz="2000" dirty="0"/>
              <a:t> di </a:t>
            </a:r>
            <a:r>
              <a:rPr lang="en-ID" sz="2000" dirty="0" err="1"/>
              <a:t>bidang</a:t>
            </a:r>
            <a:r>
              <a:rPr lang="en-ID" sz="2000" dirty="0"/>
              <a:t> </a:t>
            </a:r>
            <a:r>
              <a:rPr lang="en-ID" sz="2000" dirty="0" err="1"/>
              <a:t>kedokteran</a:t>
            </a:r>
            <a:r>
              <a:rPr lang="en-ID" sz="2000" dirty="0"/>
              <a:t> yang </a:t>
            </a:r>
            <a:r>
              <a:rPr lang="en-ID" sz="2000" dirty="0" err="1"/>
              <a:t>mengkombinasikan</a:t>
            </a:r>
            <a:r>
              <a:rPr lang="en-ID" sz="2000" dirty="0"/>
              <a:t> </a:t>
            </a:r>
            <a:r>
              <a:rPr lang="en-ID" sz="2000" dirty="0" err="1"/>
              <a:t>teknologi</a:t>
            </a:r>
            <a:r>
              <a:rPr lang="en-ID" sz="2000" dirty="0"/>
              <a:t> </a:t>
            </a:r>
            <a:r>
              <a:rPr lang="en-ID" sz="2000" dirty="0" err="1"/>
              <a:t>komputer</a:t>
            </a:r>
            <a:r>
              <a:rPr lang="en-ID" sz="2000" dirty="0"/>
              <a:t>, </a:t>
            </a:r>
            <a:r>
              <a:rPr lang="en-ID" sz="2000" dirty="0" err="1"/>
              <a:t>medan</a:t>
            </a:r>
            <a:r>
              <a:rPr lang="en-ID" sz="2000" dirty="0"/>
              <a:t> magnet </a:t>
            </a:r>
            <a:r>
              <a:rPr lang="en-ID" sz="2000" dirty="0" err="1"/>
              <a:t>tinggi</a:t>
            </a:r>
            <a:r>
              <a:rPr lang="en-ID" sz="2000" dirty="0"/>
              <a:t> (0,064-7,0 Tesla), dan </a:t>
            </a:r>
            <a:r>
              <a:rPr lang="en-ID" sz="2000" dirty="0" err="1"/>
              <a:t>gelombang</a:t>
            </a:r>
            <a:r>
              <a:rPr lang="en-ID" sz="2000" dirty="0"/>
              <a:t> radio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menghasilkan</a:t>
            </a:r>
            <a:r>
              <a:rPr lang="en-ID" sz="2000" dirty="0"/>
              <a:t> </a:t>
            </a:r>
            <a:r>
              <a:rPr lang="en-ID" sz="2000" dirty="0" err="1"/>
              <a:t>gambaran</a:t>
            </a:r>
            <a:r>
              <a:rPr lang="en-ID" sz="2000" dirty="0"/>
              <a:t> </a:t>
            </a:r>
            <a:r>
              <a:rPr lang="en-ID" sz="2000" dirty="0" err="1"/>
              <a:t>penampang</a:t>
            </a:r>
            <a:r>
              <a:rPr lang="en-ID" sz="2000" dirty="0"/>
              <a:t> </a:t>
            </a:r>
            <a:r>
              <a:rPr lang="en-ID" sz="2000" dirty="0" err="1"/>
              <a:t>tubuh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BD583-8400-1A89-6A5C-13CCFEF9C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" y="1243584"/>
            <a:ext cx="3048000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B66CE-3D4C-1D2E-74B4-304CB7E39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50353"/>
            <a:ext cx="4507982" cy="25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61A82-9142-F84E-07D2-0E32CBDBB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993" y="1322172"/>
            <a:ext cx="7007487" cy="55358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D" sz="2000" dirty="0" err="1"/>
              <a:t>Persiapan</a:t>
            </a:r>
            <a:r>
              <a:rPr lang="en-ID" sz="2000" dirty="0"/>
              <a:t> </a:t>
            </a:r>
            <a:r>
              <a:rPr lang="en-ID" sz="2000" dirty="0" err="1"/>
              <a:t>pasien</a:t>
            </a:r>
            <a:r>
              <a:rPr lang="en-ID" sz="2000" dirty="0"/>
              <a:t> pada </a:t>
            </a:r>
            <a:r>
              <a:rPr lang="en-ID" sz="2000" dirty="0" err="1"/>
              <a:t>pemeriksaan</a:t>
            </a:r>
            <a:r>
              <a:rPr lang="en-ID" sz="2000" dirty="0"/>
              <a:t> MRI 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ID" sz="2000" dirty="0" err="1"/>
              <a:t>sebelum</a:t>
            </a:r>
            <a:r>
              <a:rPr lang="en-ID" sz="2000" dirty="0"/>
              <a:t> </a:t>
            </a:r>
            <a:r>
              <a:rPr lang="en-ID" sz="2000" dirty="0" err="1"/>
              <a:t>pemeriksaan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pasien</a:t>
            </a:r>
            <a:r>
              <a:rPr lang="en-ID" sz="2000" dirty="0"/>
              <a:t> </a:t>
            </a:r>
            <a:r>
              <a:rPr lang="en-ID" sz="2000" dirty="0" err="1"/>
              <a:t>terlebih</a:t>
            </a:r>
            <a:r>
              <a:rPr lang="en-ID" sz="2000" dirty="0"/>
              <a:t> </a:t>
            </a:r>
            <a:r>
              <a:rPr lang="en-ID" sz="2000" dirty="0" err="1"/>
              <a:t>dahulu</a:t>
            </a:r>
            <a:r>
              <a:rPr lang="en-ID" sz="2000" dirty="0"/>
              <a:t> </a:t>
            </a:r>
            <a:r>
              <a:rPr lang="en-ID" sz="2000" dirty="0" err="1"/>
              <a:t>cek</a:t>
            </a:r>
            <a:r>
              <a:rPr lang="en-ID" sz="2000" dirty="0"/>
              <a:t> </a:t>
            </a:r>
            <a:r>
              <a:rPr lang="en-ID" sz="2000" dirty="0" err="1"/>
              <a:t>laboratorium</a:t>
            </a:r>
            <a:r>
              <a:rPr lang="en-ID" sz="2000" dirty="0"/>
              <a:t> </a:t>
            </a:r>
            <a:r>
              <a:rPr lang="en-ID" sz="2000" dirty="0" err="1"/>
              <a:t>meliputi</a:t>
            </a:r>
            <a:r>
              <a:rPr lang="en-ID" sz="2000" dirty="0"/>
              <a:t> </a:t>
            </a:r>
            <a:r>
              <a:rPr lang="en-ID" sz="2000" dirty="0" err="1"/>
              <a:t>cek</a:t>
            </a:r>
            <a:r>
              <a:rPr lang="en-ID" sz="2000" dirty="0"/>
              <a:t> </a:t>
            </a:r>
            <a:r>
              <a:rPr lang="en-ID" sz="2000" dirty="0" err="1"/>
              <a:t>ureum</a:t>
            </a:r>
            <a:r>
              <a:rPr lang="en-ID" sz="2000" dirty="0"/>
              <a:t> dan </a:t>
            </a:r>
            <a:r>
              <a:rPr lang="en-ID" sz="2000" dirty="0" err="1"/>
              <a:t>kreatinin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kemudian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penghitungan</a:t>
            </a:r>
            <a:r>
              <a:rPr lang="en-ID" sz="2000" dirty="0"/>
              <a:t> GFR oleh </a:t>
            </a:r>
            <a:r>
              <a:rPr lang="en-ID" sz="2000" dirty="0" err="1"/>
              <a:t>petugas</a:t>
            </a:r>
            <a:r>
              <a:rPr lang="en-ID" sz="2000" dirty="0"/>
              <a:t> </a:t>
            </a:r>
            <a:r>
              <a:rPr lang="en-ID" sz="2000" dirty="0" err="1"/>
              <a:t>radiologi</a:t>
            </a:r>
            <a:r>
              <a:rPr lang="en-ID" sz="2000" dirty="0"/>
              <a:t>. 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ID" sz="2000" dirty="0"/>
              <a:t>Pada </a:t>
            </a:r>
            <a:r>
              <a:rPr lang="en-ID" sz="2000" dirty="0" err="1"/>
              <a:t>saat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pengecekan</a:t>
            </a:r>
            <a:r>
              <a:rPr lang="en-ID" sz="2000" dirty="0"/>
              <a:t> </a:t>
            </a:r>
            <a:r>
              <a:rPr lang="en-ID" sz="2000" dirty="0" err="1"/>
              <a:t>pasien</a:t>
            </a:r>
            <a:r>
              <a:rPr lang="en-ID" sz="2000" dirty="0"/>
              <a:t> </a:t>
            </a:r>
            <a:r>
              <a:rPr lang="en-ID" sz="2000" dirty="0" err="1"/>
              <a:t>dipastikan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kondisi</a:t>
            </a:r>
            <a:r>
              <a:rPr lang="en-ID" sz="2000" dirty="0"/>
              <a:t> </a:t>
            </a:r>
            <a:r>
              <a:rPr lang="en-ID" sz="2000" dirty="0" err="1"/>
              <a:t>puasa</a:t>
            </a:r>
            <a:r>
              <a:rPr lang="en-ID" sz="2000" dirty="0"/>
              <a:t> 2 jam </a:t>
            </a:r>
            <a:r>
              <a:rPr lang="en-ID" sz="2000" dirty="0" err="1"/>
              <a:t>sebelum</a:t>
            </a:r>
            <a:r>
              <a:rPr lang="en-ID" sz="2000" dirty="0"/>
              <a:t> </a:t>
            </a:r>
            <a:r>
              <a:rPr lang="en-ID" sz="2000" dirty="0" err="1"/>
              <a:t>pemeriksaan</a:t>
            </a:r>
            <a:r>
              <a:rPr lang="en-ID" sz="2000" dirty="0"/>
              <a:t>. 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ID" sz="2000" dirty="0" err="1"/>
              <a:t>Kemudian</a:t>
            </a:r>
            <a:r>
              <a:rPr lang="en-ID" sz="2000" dirty="0"/>
              <a:t> </a:t>
            </a:r>
            <a:r>
              <a:rPr lang="en-ID" sz="2000" dirty="0" err="1"/>
              <a:t>pasien</a:t>
            </a:r>
            <a:r>
              <a:rPr lang="en-ID" sz="2000" dirty="0"/>
              <a:t> </a:t>
            </a:r>
            <a:r>
              <a:rPr lang="en-ID" sz="2000" dirty="0" err="1"/>
              <a:t>diberikan</a:t>
            </a:r>
            <a:r>
              <a:rPr lang="en-ID" sz="2000" dirty="0"/>
              <a:t> </a:t>
            </a:r>
            <a:r>
              <a:rPr lang="en-ID" sz="2000" dirty="0" err="1"/>
              <a:t>penjelasan</a:t>
            </a:r>
            <a:r>
              <a:rPr lang="en-ID" sz="2000" dirty="0"/>
              <a:t> </a:t>
            </a:r>
            <a:r>
              <a:rPr lang="en-ID" sz="2000" dirty="0" err="1"/>
              <a:t>mengenai</a:t>
            </a:r>
            <a:r>
              <a:rPr lang="en-ID" sz="2000" dirty="0"/>
              <a:t> </a:t>
            </a:r>
            <a:r>
              <a:rPr lang="en-ID" sz="2000" dirty="0" err="1"/>
              <a:t>pemeriksaan</a:t>
            </a:r>
            <a:r>
              <a:rPr lang="en-ID" sz="2000" dirty="0"/>
              <a:t> yang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dan </a:t>
            </a:r>
            <a:r>
              <a:rPr lang="en-ID" sz="2000" dirty="0" err="1"/>
              <a:t>kemudian</a:t>
            </a:r>
            <a:r>
              <a:rPr lang="en-ID" sz="2000" dirty="0"/>
              <a:t> </a:t>
            </a:r>
            <a:r>
              <a:rPr lang="en-ID" sz="2000" dirty="0" err="1"/>
              <a:t>skrining</a:t>
            </a:r>
            <a:r>
              <a:rPr lang="en-ID" sz="2000" dirty="0"/>
              <a:t> </a:t>
            </a:r>
            <a:r>
              <a:rPr lang="en-ID" sz="2000" dirty="0" err="1"/>
              <a:t>mengenai</a:t>
            </a:r>
            <a:r>
              <a:rPr lang="en-ID" sz="2000" dirty="0"/>
              <a:t> </a:t>
            </a:r>
            <a:r>
              <a:rPr lang="en-ID" sz="2000" dirty="0" err="1"/>
              <a:t>riwayat</a:t>
            </a:r>
            <a:r>
              <a:rPr lang="en-ID" sz="2000" dirty="0"/>
              <a:t> </a:t>
            </a:r>
            <a:r>
              <a:rPr lang="en-ID" sz="2000" dirty="0" err="1"/>
              <a:t>pasien</a:t>
            </a:r>
            <a:r>
              <a:rPr lang="en-ID" sz="2000" dirty="0"/>
              <a:t> </a:t>
            </a:r>
            <a:r>
              <a:rPr lang="en-ID" sz="2000" dirty="0" err="1"/>
              <a:t>seperti</a:t>
            </a:r>
            <a:r>
              <a:rPr lang="en-ID" sz="2000" dirty="0"/>
              <a:t> </a:t>
            </a:r>
            <a:r>
              <a:rPr lang="en-ID" sz="2000" dirty="0" err="1"/>
              <a:t>berat</a:t>
            </a:r>
            <a:r>
              <a:rPr lang="en-ID" sz="2000" dirty="0"/>
              <a:t> badan </a:t>
            </a:r>
            <a:r>
              <a:rPr lang="en-ID" sz="2000" dirty="0" err="1"/>
              <a:t>pasien</a:t>
            </a:r>
            <a:r>
              <a:rPr lang="en-ID" sz="2000" dirty="0"/>
              <a:t>, </a:t>
            </a:r>
            <a:r>
              <a:rPr lang="en-ID" sz="2000" dirty="0" err="1"/>
              <a:t>riwayat</a:t>
            </a:r>
            <a:r>
              <a:rPr lang="en-ID" sz="2000" dirty="0"/>
              <a:t> </a:t>
            </a:r>
            <a:r>
              <a:rPr lang="en-ID" sz="2000" dirty="0" err="1"/>
              <a:t>dilakukannya</a:t>
            </a:r>
            <a:r>
              <a:rPr lang="en-ID" sz="2000" dirty="0"/>
              <a:t> </a:t>
            </a:r>
            <a:r>
              <a:rPr lang="en-ID" sz="2000" dirty="0" err="1"/>
              <a:t>operasi</a:t>
            </a:r>
            <a:r>
              <a:rPr lang="en-ID" sz="2000" dirty="0"/>
              <a:t>, </a:t>
            </a:r>
            <a:r>
              <a:rPr lang="en-ID" sz="2000" dirty="0" err="1"/>
              <a:t>riwayat</a:t>
            </a:r>
            <a:r>
              <a:rPr lang="en-ID" sz="2000" dirty="0"/>
              <a:t> </a:t>
            </a:r>
            <a:r>
              <a:rPr lang="en-ID" sz="2000" dirty="0" err="1"/>
              <a:t>dilakukannya</a:t>
            </a:r>
            <a:r>
              <a:rPr lang="en-ID" sz="2000" dirty="0"/>
              <a:t> </a:t>
            </a:r>
            <a:r>
              <a:rPr lang="en-ID" sz="2000" dirty="0" err="1"/>
              <a:t>pemeriksaan</a:t>
            </a:r>
            <a:r>
              <a:rPr lang="en-ID" sz="2000" dirty="0"/>
              <a:t> CT-Scan dan MRI, </a:t>
            </a:r>
            <a:r>
              <a:rPr lang="en-ID" sz="2000" dirty="0" err="1"/>
              <a:t>apakah</a:t>
            </a:r>
            <a:r>
              <a:rPr lang="en-ID" sz="2000" dirty="0"/>
              <a:t> </a:t>
            </a:r>
            <a:r>
              <a:rPr lang="en-ID" sz="2000" dirty="0" err="1"/>
              <a:t>pasien</a:t>
            </a:r>
            <a:r>
              <a:rPr lang="en-ID" sz="2000" dirty="0"/>
              <a:t> </a:t>
            </a:r>
            <a:r>
              <a:rPr lang="en-ID" sz="2000" dirty="0" err="1"/>
              <a:t>sedang</a:t>
            </a:r>
            <a:r>
              <a:rPr lang="en-ID" sz="2000" dirty="0"/>
              <a:t> </a:t>
            </a:r>
            <a:r>
              <a:rPr lang="en-ID" sz="2000" dirty="0" err="1"/>
              <a:t>menggunakan</a:t>
            </a:r>
            <a:r>
              <a:rPr lang="en-ID" sz="2000" dirty="0"/>
              <a:t> </a:t>
            </a:r>
            <a:r>
              <a:rPr lang="en-ID" sz="2000" dirty="0" err="1"/>
              <a:t>benda-benda</a:t>
            </a:r>
            <a:r>
              <a:rPr lang="en-ID" sz="2000" dirty="0"/>
              <a:t> </a:t>
            </a:r>
            <a:r>
              <a:rPr lang="en-ID" sz="2000" dirty="0" err="1"/>
              <a:t>berbahan</a:t>
            </a:r>
            <a:r>
              <a:rPr lang="en-ID" sz="2000" dirty="0"/>
              <a:t> </a:t>
            </a:r>
            <a:r>
              <a:rPr lang="en-ID" sz="2000" dirty="0" err="1"/>
              <a:t>logam</a:t>
            </a:r>
            <a:r>
              <a:rPr lang="en-ID" sz="2000" dirty="0"/>
              <a:t> di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tubuh</a:t>
            </a:r>
            <a:r>
              <a:rPr lang="en-ID" sz="2000" dirty="0"/>
              <a:t>, dan </a:t>
            </a:r>
            <a:r>
              <a:rPr lang="en-ID" sz="2000" dirty="0" err="1"/>
              <a:t>apa</a:t>
            </a:r>
            <a:r>
              <a:rPr lang="en-ID" sz="2000" dirty="0"/>
              <a:t> yang </a:t>
            </a:r>
            <a:r>
              <a:rPr lang="en-ID" sz="2000" dirty="0" err="1"/>
              <a:t>dirasakan</a:t>
            </a:r>
            <a:r>
              <a:rPr lang="en-ID" sz="2000" dirty="0"/>
              <a:t> dan </a:t>
            </a:r>
            <a:r>
              <a:rPr lang="en-ID" sz="2000" dirty="0" err="1"/>
              <a:t>dikeluhkan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4150001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E6FB-6FE5-5AEF-3CF2-F0906F536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837" y="913219"/>
            <a:ext cx="6766560" cy="768096"/>
          </a:xfrm>
        </p:spPr>
        <p:txBody>
          <a:bodyPr/>
          <a:lstStyle/>
          <a:p>
            <a:r>
              <a:rPr lang="en-US" dirty="0" err="1"/>
              <a:t>biopsi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3580-6037-2B91-B25C-AD60CC1E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837" y="1694688"/>
            <a:ext cx="6766560" cy="2700528"/>
          </a:xfrm>
        </p:spPr>
        <p:txBody>
          <a:bodyPr/>
          <a:lstStyle/>
          <a:p>
            <a:pPr algn="just"/>
            <a:r>
              <a:rPr lang="en-ID" sz="2000" dirty="0" err="1"/>
              <a:t>Biopsi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pengambilan</a:t>
            </a:r>
            <a:r>
              <a:rPr lang="en-ID" sz="2000" dirty="0"/>
              <a:t> </a:t>
            </a:r>
            <a:r>
              <a:rPr lang="en-ID" sz="2000" dirty="0" err="1"/>
              <a:t>sejumlah</a:t>
            </a:r>
            <a:r>
              <a:rPr lang="en-ID" sz="2000" dirty="0"/>
              <a:t> </a:t>
            </a:r>
            <a:r>
              <a:rPr lang="en-ID" sz="2000" dirty="0" err="1"/>
              <a:t>kecil</a:t>
            </a:r>
            <a:r>
              <a:rPr lang="en-ID" sz="2000" dirty="0"/>
              <a:t> </a:t>
            </a:r>
            <a:r>
              <a:rPr lang="en-ID" sz="2000" dirty="0" err="1"/>
              <a:t>jaringan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tubuh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pemeriksaan</a:t>
            </a:r>
            <a:r>
              <a:rPr lang="en-ID" sz="2000" dirty="0"/>
              <a:t> </a:t>
            </a:r>
            <a:r>
              <a:rPr lang="en-ID" sz="2000" dirty="0" err="1"/>
              <a:t>patologis</a:t>
            </a:r>
            <a:r>
              <a:rPr lang="en-ID" sz="2000" dirty="0"/>
              <a:t> </a:t>
            </a:r>
            <a:r>
              <a:rPr lang="en-ID" sz="2000" dirty="0" err="1"/>
              <a:t>mikroskopik</a:t>
            </a:r>
            <a:r>
              <a:rPr lang="en-ID" sz="2000" dirty="0"/>
              <a:t>. Dari </a:t>
            </a:r>
            <a:r>
              <a:rPr lang="en-ID" sz="2000" dirty="0" err="1"/>
              <a:t>bahasa</a:t>
            </a:r>
            <a:r>
              <a:rPr lang="en-ID" sz="2000" dirty="0"/>
              <a:t> </a:t>
            </a:r>
            <a:r>
              <a:rPr lang="en-ID" sz="2000" dirty="0" err="1"/>
              <a:t>latin</a:t>
            </a:r>
            <a:r>
              <a:rPr lang="en-ID" sz="2000" dirty="0"/>
              <a:t> </a:t>
            </a:r>
            <a:r>
              <a:rPr lang="en-ID" sz="2000" dirty="0" err="1"/>
              <a:t>bios:hidup</a:t>
            </a:r>
            <a:r>
              <a:rPr lang="en-ID" sz="2000" dirty="0"/>
              <a:t> dan </a:t>
            </a:r>
            <a:r>
              <a:rPr lang="en-ID" sz="2000" dirty="0" err="1"/>
              <a:t>opsi</a:t>
            </a:r>
            <a:r>
              <a:rPr lang="en-ID" sz="2000" dirty="0"/>
              <a:t>: </a:t>
            </a:r>
            <a:r>
              <a:rPr lang="en-ID" sz="2000" dirty="0" err="1"/>
              <a:t>tampilan</a:t>
            </a:r>
            <a:endParaRPr lang="en-ID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C1B3C-6763-C619-FC84-907CC943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E3274-9411-C94A-ABF4-CBE2FA24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6227A-393D-B7B7-98E7-948CB4F28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268" y="3039762"/>
            <a:ext cx="4822743" cy="3212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189E30-F4E3-F41B-B782-32839A1DB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06" y="2971800"/>
            <a:ext cx="496830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68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8E34A-3E33-D108-1D15-FB9E3D2E4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970" y="1085033"/>
            <a:ext cx="7576175" cy="4673216"/>
          </a:xfrm>
        </p:spPr>
        <p:txBody>
          <a:bodyPr/>
          <a:lstStyle/>
          <a:p>
            <a:r>
              <a:rPr lang="en-ID" sz="2000" dirty="0" err="1"/>
              <a:t>Tujuan</a:t>
            </a:r>
            <a:r>
              <a:rPr lang="en-ID" sz="2000" dirty="0"/>
              <a:t> </a:t>
            </a:r>
            <a:r>
              <a:rPr lang="en-ID" sz="2000" dirty="0" err="1"/>
              <a:t>biopsi</a:t>
            </a:r>
            <a:r>
              <a:rPr lang="en-ID" sz="2000" dirty="0"/>
              <a:t> : </a:t>
            </a:r>
          </a:p>
          <a:p>
            <a:r>
              <a:rPr lang="en-ID" sz="2000" dirty="0"/>
              <a:t>1.  </a:t>
            </a:r>
            <a:r>
              <a:rPr lang="en-ID" sz="2000" dirty="0" err="1"/>
              <a:t>Mengetahu</a:t>
            </a:r>
            <a:r>
              <a:rPr lang="en-ID" sz="2000" dirty="0"/>
              <a:t> </a:t>
            </a:r>
            <a:r>
              <a:rPr lang="en-ID" sz="2000" dirty="0" err="1"/>
              <a:t>morfologi</a:t>
            </a:r>
            <a:r>
              <a:rPr lang="en-ID" sz="2000" dirty="0"/>
              <a:t> </a:t>
            </a:r>
            <a:r>
              <a:rPr lang="en-ID" sz="2000" dirty="0" err="1"/>
              <a:t>tumor</a:t>
            </a:r>
            <a:r>
              <a:rPr lang="en-ID" sz="2000" dirty="0"/>
              <a:t> </a:t>
            </a:r>
          </a:p>
          <a:p>
            <a:pPr marL="342900" indent="-342900">
              <a:buAutoNum type="alphaLcPeriod"/>
            </a:pPr>
            <a:r>
              <a:rPr lang="en-ID" sz="2000" dirty="0" err="1"/>
              <a:t>Tipe</a:t>
            </a:r>
            <a:r>
              <a:rPr lang="en-ID" sz="2000" dirty="0"/>
              <a:t> histologic </a:t>
            </a:r>
            <a:r>
              <a:rPr lang="en-ID" sz="2000" dirty="0" err="1"/>
              <a:t>tumor</a:t>
            </a:r>
            <a:r>
              <a:rPr lang="en-ID" sz="2000" dirty="0"/>
              <a:t> </a:t>
            </a:r>
          </a:p>
          <a:p>
            <a:pPr marL="342900" indent="-342900">
              <a:buAutoNum type="alphaLcPeriod"/>
            </a:pPr>
            <a:r>
              <a:rPr lang="en-ID" sz="2000" dirty="0" err="1"/>
              <a:t>Subtipe</a:t>
            </a:r>
            <a:r>
              <a:rPr lang="en-ID" sz="2000" dirty="0"/>
              <a:t> </a:t>
            </a:r>
            <a:r>
              <a:rPr lang="en-ID" sz="2000" dirty="0" err="1"/>
              <a:t>tumor</a:t>
            </a:r>
            <a:r>
              <a:rPr lang="en-ID" sz="2000" dirty="0"/>
              <a:t> </a:t>
            </a:r>
          </a:p>
          <a:p>
            <a:pPr marL="342900" indent="-342900">
              <a:buAutoNum type="alphaLcPeriod"/>
            </a:pPr>
            <a:r>
              <a:rPr lang="en-ID" sz="2000" dirty="0"/>
              <a:t>Grading </a:t>
            </a:r>
            <a:r>
              <a:rPr lang="en-ID" sz="2000" dirty="0" err="1"/>
              <a:t>sel</a:t>
            </a:r>
            <a:endParaRPr lang="en-ID" sz="2000" dirty="0"/>
          </a:p>
          <a:p>
            <a:pPr marL="342900" indent="-342900">
              <a:buAutoNum type="arabicPeriod" startAt="2"/>
            </a:pPr>
            <a:r>
              <a:rPr lang="en-ID" sz="2000" dirty="0" err="1"/>
              <a:t>Radikalitas</a:t>
            </a:r>
            <a:r>
              <a:rPr lang="en-ID" sz="2000" dirty="0"/>
              <a:t> </a:t>
            </a:r>
            <a:r>
              <a:rPr lang="en-ID" sz="2000" dirty="0" err="1"/>
              <a:t>operasi</a:t>
            </a:r>
            <a:endParaRPr lang="en-ID" sz="2000" dirty="0"/>
          </a:p>
          <a:p>
            <a:pPr marL="342900" indent="-342900">
              <a:buAutoNum type="arabicPeriod" startAt="2"/>
            </a:pPr>
            <a:r>
              <a:rPr lang="en-ID" sz="2000" dirty="0"/>
              <a:t>Staging </a:t>
            </a:r>
            <a:r>
              <a:rPr lang="en-ID" sz="2000" dirty="0" err="1"/>
              <a:t>tumor</a:t>
            </a:r>
            <a:r>
              <a:rPr lang="en-ID" sz="2000" dirty="0"/>
              <a:t> </a:t>
            </a:r>
          </a:p>
          <a:p>
            <a:r>
              <a:rPr lang="en-ID" sz="2000" dirty="0"/>
              <a:t>       a. </a:t>
            </a:r>
            <a:r>
              <a:rPr lang="en-ID" sz="2000" dirty="0" err="1"/>
              <a:t>Besar</a:t>
            </a:r>
            <a:r>
              <a:rPr lang="en-ID" sz="2000" dirty="0"/>
              <a:t> specimen dan </a:t>
            </a:r>
            <a:r>
              <a:rPr lang="en-ID" sz="2000" dirty="0" err="1"/>
              <a:t>tumor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centimeter</a:t>
            </a:r>
            <a:r>
              <a:rPr lang="en-ID" sz="2000" dirty="0"/>
              <a:t> </a:t>
            </a:r>
          </a:p>
          <a:p>
            <a:r>
              <a:rPr lang="en-ID" sz="2000" dirty="0"/>
              <a:t>       b. Luas </a:t>
            </a:r>
            <a:r>
              <a:rPr lang="en-ID" sz="2000" dirty="0" err="1"/>
              <a:t>ekstensi</a:t>
            </a:r>
            <a:r>
              <a:rPr lang="en-ID" sz="2000" dirty="0"/>
              <a:t> </a:t>
            </a:r>
            <a:r>
              <a:rPr lang="en-ID" sz="2000" dirty="0" err="1"/>
              <a:t>tumor</a:t>
            </a:r>
            <a:r>
              <a:rPr lang="en-ID" sz="2000" dirty="0"/>
              <a:t> </a:t>
            </a:r>
          </a:p>
          <a:p>
            <a:r>
              <a:rPr lang="en-ID" sz="2000" dirty="0"/>
              <a:t>       c. </a:t>
            </a:r>
            <a:r>
              <a:rPr lang="en-ID" sz="2000" dirty="0" err="1"/>
              <a:t>Bentuk</a:t>
            </a:r>
            <a:r>
              <a:rPr lang="en-ID" sz="2000" dirty="0"/>
              <a:t> </a:t>
            </a:r>
            <a:r>
              <a:rPr lang="en-ID" sz="2000" dirty="0" err="1"/>
              <a:t>tumor</a:t>
            </a:r>
            <a:r>
              <a:rPr lang="en-ID" sz="2000" dirty="0"/>
              <a:t> </a:t>
            </a:r>
          </a:p>
          <a:p>
            <a:r>
              <a:rPr lang="en-ID" sz="2000" dirty="0"/>
              <a:t>       d. Nodus regional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58ED3-640D-32DA-1ED4-B8F00A9D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B6F04-EA68-E25C-7796-9799513C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90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44A0E6-425E-DA86-70D0-19445CE51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491" y="937136"/>
            <a:ext cx="7715806" cy="667512"/>
          </a:xfrm>
        </p:spPr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endParaRPr lang="en-ID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EDB109B-E018-BD4D-2E77-E09943F266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Hematologi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Urin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Feses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Sputum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topik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err="1"/>
              <a:t>Biopsi</a:t>
            </a:r>
            <a:endParaRPr lang="en-US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err="1"/>
              <a:t>Endoskopi</a:t>
            </a:r>
            <a:endParaRPr lang="en-US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Rontgen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CT Scan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MRI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endParaRPr lang="en-US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F2E5-3DAC-4F46-1C19-ACC95CB4E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7" y="1975104"/>
            <a:ext cx="7147395" cy="667512"/>
          </a:xfrm>
        </p:spPr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hematologi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5E977-D45B-26AE-C802-3122B0C46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336" y="3127249"/>
            <a:ext cx="8080578" cy="2176272"/>
          </a:xfrm>
        </p:spPr>
        <p:txBody>
          <a:bodyPr/>
          <a:lstStyle/>
          <a:p>
            <a:r>
              <a:rPr lang="en-ID" dirty="0" err="1"/>
              <a:t>Siapkan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: </a:t>
            </a:r>
            <a:r>
              <a:rPr lang="en-ID" dirty="0" err="1"/>
              <a:t>jarum</a:t>
            </a:r>
            <a:r>
              <a:rPr lang="en-ID" dirty="0"/>
              <a:t>, </a:t>
            </a:r>
            <a:r>
              <a:rPr lang="en-ID" dirty="0" err="1"/>
              <a:t>vacsinosteel</a:t>
            </a:r>
            <a:r>
              <a:rPr lang="en-ID" dirty="0"/>
              <a:t>, </a:t>
            </a:r>
            <a:r>
              <a:rPr lang="en-ID" dirty="0" err="1"/>
              <a:t>botol</a:t>
            </a:r>
            <a:r>
              <a:rPr lang="en-ID" dirty="0"/>
              <a:t> </a:t>
            </a:r>
            <a:r>
              <a:rPr lang="en-ID" dirty="0" err="1"/>
              <a:t>penampung</a:t>
            </a:r>
            <a:r>
              <a:rPr lang="en-ID" dirty="0"/>
              <a:t>, </a:t>
            </a:r>
            <a:r>
              <a:rPr lang="en-ID" dirty="0" err="1"/>
              <a:t>alkohol</a:t>
            </a:r>
            <a:r>
              <a:rPr lang="en-ID" dirty="0"/>
              <a:t>, </a:t>
            </a:r>
            <a:r>
              <a:rPr lang="en-ID" dirty="0" err="1"/>
              <a:t>plester</a:t>
            </a:r>
            <a:r>
              <a:rPr lang="en-ID" dirty="0"/>
              <a:t>, </a:t>
            </a:r>
            <a:r>
              <a:rPr lang="en-ID" dirty="0" err="1"/>
              <a:t>piala</a:t>
            </a:r>
            <a:r>
              <a:rPr lang="en-ID" dirty="0"/>
              <a:t> </a:t>
            </a:r>
            <a:r>
              <a:rPr lang="en-ID" dirty="0" err="1"/>
              <a:t>ginjal,pembendung</a:t>
            </a:r>
            <a:r>
              <a:rPr lang="en-ID" dirty="0"/>
              <a:t>, </a:t>
            </a:r>
            <a:r>
              <a:rPr lang="en-ID" dirty="0" err="1"/>
              <a:t>formulir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:</a:t>
            </a:r>
          </a:p>
          <a:p>
            <a:r>
              <a:rPr lang="en-ID" dirty="0" err="1"/>
              <a:t>Kapiler</a:t>
            </a:r>
            <a:r>
              <a:rPr lang="en-ID" dirty="0"/>
              <a:t>: </a:t>
            </a:r>
            <a:r>
              <a:rPr lang="en-ID" dirty="0" err="1"/>
              <a:t>dewasa</a:t>
            </a:r>
            <a:r>
              <a:rPr lang="en-ID" dirty="0"/>
              <a:t>: </a:t>
            </a:r>
            <a:r>
              <a:rPr lang="en-ID" dirty="0" err="1"/>
              <a:t>ujung</a:t>
            </a:r>
            <a:r>
              <a:rPr lang="en-ID" dirty="0"/>
              <a:t> </a:t>
            </a:r>
            <a:r>
              <a:rPr lang="en-ID" dirty="0" err="1"/>
              <a:t>jari</a:t>
            </a:r>
            <a:r>
              <a:rPr lang="en-ID" dirty="0"/>
              <a:t>, </a:t>
            </a:r>
            <a:r>
              <a:rPr lang="en-ID" dirty="0" err="1"/>
              <a:t>bayi</a:t>
            </a:r>
            <a:r>
              <a:rPr lang="en-ID" dirty="0"/>
              <a:t>: </a:t>
            </a:r>
            <a:r>
              <a:rPr lang="en-ID" dirty="0" err="1"/>
              <a:t>ujungtelinga</a:t>
            </a:r>
            <a:r>
              <a:rPr lang="en-ID" dirty="0"/>
              <a:t>, </a:t>
            </a:r>
            <a:r>
              <a:rPr lang="en-ID" dirty="0" err="1"/>
              <a:t>bayi</a:t>
            </a:r>
            <a:r>
              <a:rPr lang="en-ID" dirty="0"/>
              <a:t> : </a:t>
            </a:r>
            <a:r>
              <a:rPr lang="en-ID" dirty="0" err="1"/>
              <a:t>tumit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50466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4094A1-B68E-17B5-AC7C-7660D4973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410" y="104525"/>
            <a:ext cx="4784382" cy="31871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E7C09-BFED-A2F1-F313-8A8AEE799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23D05-22DA-6A76-0D05-7296F6D319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C7315-5ECF-2C5B-608B-3A38661D4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6" y="3233360"/>
            <a:ext cx="6175435" cy="3473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C45048-47D9-A60C-06E7-5AF6D861F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639" y="3096989"/>
            <a:ext cx="5623153" cy="37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9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7188-FFA2-FAD5-B9B1-6623269376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8FBED-FC7E-E6CD-AE18-71A450F66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CD6B3-A7E8-FFA4-CF7E-C410FEA3A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74" y="0"/>
            <a:ext cx="472965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BA04B-90BA-18CD-EAE2-FA4AC0257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990" y="0"/>
            <a:ext cx="4621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67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3A64-8785-C871-3786-712B1DF7D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75" y="422148"/>
            <a:ext cx="7345103" cy="667512"/>
          </a:xfrm>
        </p:spPr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urin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2CFB2-12FE-211A-A158-24B162DFC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815" y="1182233"/>
            <a:ext cx="11442357" cy="246459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Urine </a:t>
            </a:r>
            <a:r>
              <a:rPr lang="en-US" dirty="0" err="1"/>
              <a:t>sewaktu</a:t>
            </a:r>
            <a:r>
              <a:rPr lang="en-US" dirty="0"/>
              <a:t> : </a:t>
            </a:r>
            <a:r>
              <a:rPr lang="en-US" dirty="0" err="1"/>
              <a:t>mendadak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Urine </a:t>
            </a:r>
            <a:r>
              <a:rPr lang="en-US" dirty="0" err="1"/>
              <a:t>pagi</a:t>
            </a:r>
            <a:r>
              <a:rPr lang="en-US" dirty="0"/>
              <a:t> : </a:t>
            </a:r>
            <a:r>
              <a:rPr lang="en-US" dirty="0" err="1"/>
              <a:t>pemeriksaans</a:t>
            </a:r>
            <a:r>
              <a:rPr lang="en-US" dirty="0"/>
              <a:t> </a:t>
            </a:r>
            <a:r>
              <a:rPr lang="en-US" dirty="0" err="1"/>
              <a:t>edimen</a:t>
            </a:r>
            <a:r>
              <a:rPr lang="en-US" dirty="0"/>
              <a:t>,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urin</a:t>
            </a:r>
            <a:r>
              <a:rPr lang="en-US" dirty="0"/>
              <a:t> dan protein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kehamilan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Urine post prandial :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urin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glucosuria, 1,5-3 jam </a:t>
            </a:r>
            <a:r>
              <a:rPr lang="en-US" dirty="0" err="1"/>
              <a:t>seteah</a:t>
            </a:r>
            <a:r>
              <a:rPr lang="en-US" dirty="0"/>
              <a:t> </a:t>
            </a:r>
            <a:r>
              <a:rPr lang="en-US" dirty="0" err="1"/>
              <a:t>makan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Urine 24 jam : jam 7 </a:t>
            </a:r>
            <a:r>
              <a:rPr lang="en-US" dirty="0" err="1"/>
              <a:t>urin</a:t>
            </a:r>
            <a:r>
              <a:rPr lang="en-US" dirty="0"/>
              <a:t> </a:t>
            </a:r>
            <a:r>
              <a:rPr lang="en-US" dirty="0" err="1"/>
              <a:t>dibuang</a:t>
            </a:r>
            <a:r>
              <a:rPr lang="en-US" dirty="0"/>
              <a:t>.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ditampung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jam 7 </a:t>
            </a:r>
            <a:r>
              <a:rPr lang="en-US" dirty="0" err="1"/>
              <a:t>keesokan</a:t>
            </a:r>
            <a:r>
              <a:rPr lang="en-US" dirty="0"/>
              <a:t> </a:t>
            </a:r>
            <a:r>
              <a:rPr lang="en-US" dirty="0" err="1"/>
              <a:t>harinya</a:t>
            </a:r>
            <a:endParaRPr lang="en-US" dirty="0"/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80C09-3F36-9C42-D8F3-C1E17B5A8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070"/>
          <a:stretch/>
        </p:blipFill>
        <p:spPr>
          <a:xfrm>
            <a:off x="7576078" y="3733449"/>
            <a:ext cx="3903525" cy="2846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58F818-25E3-6928-EEEA-CCE09FAB8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58" t="31616" r="21858" b="11723"/>
          <a:stretch/>
        </p:blipFill>
        <p:spPr>
          <a:xfrm>
            <a:off x="374821" y="3623098"/>
            <a:ext cx="5577332" cy="306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89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B867-0D0B-BB1B-3792-D35EAE67B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643" y="1305615"/>
            <a:ext cx="7196822" cy="667512"/>
          </a:xfrm>
        </p:spPr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feses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07B68-47DD-6C25-9DC3-6372AF632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642" y="2241351"/>
            <a:ext cx="4478335" cy="2176272"/>
          </a:xfrm>
        </p:spPr>
        <p:txBody>
          <a:bodyPr/>
          <a:lstStyle/>
          <a:p>
            <a:pPr algn="just"/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kuman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salmonella, shigella, staphylococcus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C45C88-74B1-9159-794E-0C70AD2855A5}"/>
              </a:ext>
            </a:extLst>
          </p:cNvPr>
          <p:cNvSpPr/>
          <p:nvPr/>
        </p:nvSpPr>
        <p:spPr>
          <a:xfrm>
            <a:off x="6096000" y="3155751"/>
            <a:ext cx="5536899" cy="3096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accent6"/>
                </a:solidFill>
              </a:rPr>
              <a:t>Tampung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bahan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dengan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menggunakan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wadah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steril</a:t>
            </a:r>
            <a:r>
              <a:rPr lang="en-US" sz="2400" dirty="0">
                <a:solidFill>
                  <a:schemeClr val="accent6"/>
                </a:solidFill>
              </a:rPr>
              <a:t> yang </a:t>
            </a:r>
            <a:r>
              <a:rPr lang="en-US" sz="2400" dirty="0" err="1">
                <a:solidFill>
                  <a:schemeClr val="accent6"/>
                </a:solidFill>
              </a:rPr>
              <a:t>tertutup</a:t>
            </a:r>
            <a:endParaRPr lang="en-US" sz="2400" dirty="0">
              <a:solidFill>
                <a:schemeClr val="accent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accent6"/>
                </a:solidFill>
              </a:rPr>
              <a:t>Feses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jangan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dicampur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dengan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urin</a:t>
            </a:r>
            <a:endParaRPr lang="en-US" sz="2400" dirty="0">
              <a:solidFill>
                <a:schemeClr val="accent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accent6"/>
                </a:solidFill>
              </a:rPr>
              <a:t>Jangan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berikan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minyak</a:t>
            </a:r>
            <a:r>
              <a:rPr lang="en-US" sz="2400" dirty="0">
                <a:solidFill>
                  <a:schemeClr val="accent6"/>
                </a:solidFill>
              </a:rPr>
              <a:t> /</a:t>
            </a:r>
            <a:r>
              <a:rPr lang="en-US" sz="2400" dirty="0" err="1">
                <a:solidFill>
                  <a:schemeClr val="accent6"/>
                </a:solidFill>
              </a:rPr>
              <a:t>cairan</a:t>
            </a:r>
            <a:r>
              <a:rPr lang="en-US" sz="2400" dirty="0">
                <a:solidFill>
                  <a:schemeClr val="accent6"/>
                </a:solidFill>
              </a:rPr>
              <a:t> lain yang </a:t>
            </a:r>
            <a:r>
              <a:rPr lang="en-US" sz="2400" dirty="0" err="1">
                <a:solidFill>
                  <a:schemeClr val="accent6"/>
                </a:solidFill>
              </a:rPr>
              <a:t>dapat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menghambat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pertumbuhan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bakteri</a:t>
            </a:r>
            <a:endParaRPr lang="en-US" sz="2400" dirty="0">
              <a:solidFill>
                <a:schemeClr val="accent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accent6"/>
                </a:solidFill>
              </a:rPr>
              <a:t>Berikan</a:t>
            </a:r>
            <a:r>
              <a:rPr lang="en-US" sz="2400" dirty="0">
                <a:solidFill>
                  <a:schemeClr val="accent6"/>
                </a:solidFill>
              </a:rPr>
              <a:t> label </a:t>
            </a:r>
            <a:r>
              <a:rPr lang="en-US" sz="2400" dirty="0" err="1">
                <a:solidFill>
                  <a:schemeClr val="accent6"/>
                </a:solidFill>
              </a:rPr>
              <a:t>identitas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8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6A32-0EA5-B0C9-0D4B-9D055393D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6578984" cy="667512"/>
          </a:xfrm>
        </p:spPr>
        <p:txBody>
          <a:bodyPr/>
          <a:lstStyle/>
          <a:p>
            <a:r>
              <a:rPr lang="en-US" dirty="0" err="1"/>
              <a:t>Pemeriksaan</a:t>
            </a:r>
            <a:r>
              <a:rPr lang="en-US" dirty="0"/>
              <a:t> sputum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AF75A-5919-032E-B1D1-A2C311469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429000"/>
            <a:ext cx="9625172" cy="217627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Siapkan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steril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Sputum pada </a:t>
            </a:r>
            <a:r>
              <a:rPr lang="en-US" dirty="0" err="1"/>
              <a:t>pagi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makan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Anjurkan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batuk</a:t>
            </a:r>
            <a:r>
              <a:rPr lang="en-US" dirty="0"/>
              <a:t> agar </a:t>
            </a:r>
            <a:r>
              <a:rPr lang="en-US" dirty="0" err="1"/>
              <a:t>mengeluarkan</a:t>
            </a:r>
            <a:r>
              <a:rPr lang="en-US" dirty="0"/>
              <a:t> sputum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Pertahankan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tertutup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5-10 cc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pada </a:t>
            </a:r>
            <a:r>
              <a:rPr lang="en-US" dirty="0" err="1"/>
              <a:t>wadah</a:t>
            </a:r>
            <a:r>
              <a:rPr lang="en-US" dirty="0"/>
              <a:t> sputum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385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1400957"/>
            <a:ext cx="6766560" cy="7680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2500857"/>
            <a:ext cx="6766560" cy="2700528"/>
          </a:xfrm>
        </p:spPr>
        <p:txBody>
          <a:bodyPr/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Pemeriksaan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penunjang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penegakkan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diagnosis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diagnosis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keperawatan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Hasil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pemeriksaan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penunjang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objektif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tegaknya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diagnose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keperawatan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Perawat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menguasai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persiapan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perawat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perawat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advokasi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513F-D8E6-1B60-D9D8-86343C13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1102965"/>
            <a:ext cx="6766560" cy="768096"/>
          </a:xfrm>
        </p:spPr>
        <p:txBody>
          <a:bodyPr/>
          <a:lstStyle/>
          <a:p>
            <a:r>
              <a:rPr lang="nb-NO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Peran Perawat Dalam Pemeriksaan Penunjang Data Pasien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DBEB0-5F0D-13AB-18FC-52610D3F5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026" y="2227788"/>
            <a:ext cx="6766560" cy="2700528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fasilitator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Sebagai</a:t>
            </a:r>
            <a:r>
              <a:rPr lang="en-US" dirty="0"/>
              <a:t> user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kesehatannya</a:t>
            </a:r>
            <a:r>
              <a:rPr lang="en-US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dan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dan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Persiapan</a:t>
            </a:r>
            <a:r>
              <a:rPr lang="en-US" dirty="0"/>
              <a:t>  </a:t>
            </a:r>
            <a:r>
              <a:rPr lang="en-US" dirty="0" err="1"/>
              <a:t>pasien</a:t>
            </a:r>
            <a:r>
              <a:rPr lang="en-US" dirty="0"/>
              <a:t>  </a:t>
            </a:r>
            <a:r>
              <a:rPr lang="en-US" dirty="0" err="1"/>
              <a:t>saat</a:t>
            </a:r>
            <a:r>
              <a:rPr lang="en-US" dirty="0"/>
              <a:t>  </a:t>
            </a:r>
            <a:r>
              <a:rPr lang="en-US" dirty="0" err="1"/>
              <a:t>pelaksanaan</a:t>
            </a:r>
            <a:r>
              <a:rPr lang="en-US" dirty="0"/>
              <a:t>  </a:t>
            </a:r>
            <a:r>
              <a:rPr lang="en-US" dirty="0" err="1"/>
              <a:t>memasuki</a:t>
            </a:r>
            <a:r>
              <a:rPr lang="en-US" dirty="0"/>
              <a:t>  </a:t>
            </a:r>
            <a:r>
              <a:rPr lang="en-US" dirty="0" err="1"/>
              <a:t>ruangan,Peran</a:t>
            </a:r>
            <a:r>
              <a:rPr lang="en-US" dirty="0"/>
              <a:t> </a:t>
            </a:r>
            <a:r>
              <a:rPr lang="en-US" dirty="0" err="1"/>
              <a:t>perawat:menjelaskan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 </a:t>
            </a:r>
            <a:r>
              <a:rPr lang="en-US" dirty="0" err="1"/>
              <a:t>pasien</a:t>
            </a:r>
            <a:r>
              <a:rPr lang="en-US" dirty="0"/>
              <a:t> dan </a:t>
            </a:r>
            <a:r>
              <a:rPr lang="en-US" dirty="0" err="1"/>
              <a:t>keluarga</a:t>
            </a:r>
            <a:r>
              <a:rPr lang="en-US" dirty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Mempersiapkan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psikis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Saat</a:t>
            </a:r>
            <a:r>
              <a:rPr lang="en-US" dirty="0"/>
              <a:t> 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 ,</a:t>
            </a:r>
            <a:r>
              <a:rPr lang="en-US" dirty="0" err="1"/>
              <a:t>perawat</a:t>
            </a:r>
            <a:r>
              <a:rPr lang="en-US" dirty="0"/>
              <a:t> 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tindakan,peran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transfering</a:t>
            </a:r>
            <a:r>
              <a:rPr lang="en-US" dirty="0"/>
              <a:t>/</a:t>
            </a:r>
            <a:r>
              <a:rPr lang="en-US" dirty="0" err="1"/>
              <a:t>mengantarkan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 </a:t>
            </a:r>
            <a:r>
              <a:rPr lang="en-US" dirty="0" err="1"/>
              <a:t>keruangannya</a:t>
            </a:r>
            <a:r>
              <a:rPr lang="en-US" dirty="0"/>
              <a:t>  </a:t>
            </a:r>
            <a:r>
              <a:rPr lang="en-US" dirty="0" err="1"/>
              <a:t>kembali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menjaga</a:t>
            </a:r>
            <a:r>
              <a:rPr lang="en-US" dirty="0"/>
              <a:t>  </a:t>
            </a:r>
            <a:r>
              <a:rPr lang="en-US" dirty="0" err="1"/>
              <a:t>pasien</a:t>
            </a:r>
            <a:r>
              <a:rPr lang="en-US" dirty="0"/>
              <a:t>  </a:t>
            </a:r>
            <a:r>
              <a:rPr lang="en-US" dirty="0" err="1"/>
              <a:t>tetap</a:t>
            </a:r>
            <a:r>
              <a:rPr lang="en-US" dirty="0"/>
              <a:t>  </a:t>
            </a:r>
            <a:r>
              <a:rPr lang="en-US" dirty="0" err="1"/>
              <a:t>aman</a:t>
            </a:r>
            <a:r>
              <a:rPr lang="en-US" dirty="0"/>
              <a:t>  dan </a:t>
            </a:r>
            <a:r>
              <a:rPr lang="en-US" dirty="0" err="1"/>
              <a:t>nyaman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9EFC8-DE41-FE8D-2A6B-A79A7213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31C4D-492B-618D-1FA7-FF2FA053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6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4412-F3F7-0FC8-0FAC-449B1F2B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811035"/>
            <a:ext cx="6766560" cy="768096"/>
          </a:xfrm>
        </p:spPr>
        <p:txBody>
          <a:bodyPr/>
          <a:lstStyle/>
          <a:p>
            <a:r>
              <a:rPr lang="en-US" sz="3200" dirty="0" err="1"/>
              <a:t>Fungsi</a:t>
            </a:r>
            <a:r>
              <a:rPr lang="en-US" sz="3200" dirty="0"/>
              <a:t> dan </a:t>
            </a:r>
            <a:r>
              <a:rPr lang="en-US" sz="3200" dirty="0" err="1"/>
              <a:t>tujuan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44597-FA8B-ACC8-1EDB-3CC97FE7A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2279477"/>
            <a:ext cx="6766560" cy="2700528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Skrining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uji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saring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subklinis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Konfirmasi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diagnosis,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Menemukan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diagnostik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menyamarkan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gejala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klinis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pemantauan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pengobatan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prognosis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perjalanan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Memantau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tidaknya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kelainan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yangbanyak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dijumpai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potensial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membahayakan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ketenangan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klinisi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didapati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0C0CF-D0E9-F941-F3D5-6AEC6DB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19F54-51DC-B175-0529-88687E44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1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PERSIAPAN</a:t>
            </a:r>
          </a:p>
        </p:txBody>
      </p:sp>
      <p:sp>
        <p:nvSpPr>
          <p:cNvPr id="373" name="Footer Placeholder 372">
            <a:extLst>
              <a:ext uri="{FF2B5EF4-FFF2-40B4-BE49-F238E27FC236}">
                <a16:creationId xmlns:a16="http://schemas.microsoft.com/office/drawing/2014/main" id="{EC015AD8-FC03-181D-1A34-AD00F66C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74" name="Slide Number Placeholder 373">
            <a:extLst>
              <a:ext uri="{FF2B5EF4-FFF2-40B4-BE49-F238E27FC236}">
                <a16:creationId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PRA INSTRUMEN</a:t>
            </a:r>
          </a:p>
        </p:txBody>
      </p:sp>
      <p:pic>
        <p:nvPicPr>
          <p:cNvPr id="292" name="Picture Placeholder 291" descr="checklist icon">
            <a:extLst>
              <a:ext uri="{FF2B5EF4-FFF2-40B4-BE49-F238E27FC236}">
                <a16:creationId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/>
          <a:stretch/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dan </a:t>
            </a:r>
            <a:r>
              <a:rPr lang="en-US" dirty="0" err="1"/>
              <a:t>pengisian</a:t>
            </a:r>
            <a:r>
              <a:rPr lang="en-US" dirty="0"/>
              <a:t> formular</a:t>
            </a:r>
          </a:p>
          <a:p>
            <a:pPr lvl="0"/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PRA INSTRUMEN</a:t>
            </a:r>
          </a:p>
        </p:txBody>
      </p:sp>
      <p:pic>
        <p:nvPicPr>
          <p:cNvPr id="290" name="Picture Placeholder 289" descr="person with loud speaker icon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/>
          <a:srcRect t="113" b="113"/>
          <a:stretch/>
        </p:blipFill>
        <p:spPr/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 algn="l"/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: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dirty="0" err="1"/>
              <a:t>Puasa</a:t>
            </a:r>
            <a:endParaRPr lang="en-US" dirty="0"/>
          </a:p>
          <a:p>
            <a:pPr marL="342900" lvl="0" indent="-342900" algn="l">
              <a:buFont typeface="+mj-lt"/>
              <a:buAutoNum type="arabicPeriod"/>
            </a:pPr>
            <a:r>
              <a:rPr lang="en-US" dirty="0" err="1"/>
              <a:t>Obat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PRA INSTRUMEN</a:t>
            </a:r>
          </a:p>
          <a:p>
            <a:endParaRPr lang="en-US" dirty="0"/>
          </a:p>
        </p:txBody>
      </p:sp>
      <p:pic>
        <p:nvPicPr>
          <p:cNvPr id="288" name="Picture Placeholder 287" descr="blueprint icon">
            <a:extLst>
              <a:ext uri="{FF2B5EF4-FFF2-40B4-BE49-F238E27FC236}">
                <a16:creationId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4"/>
          <a:srcRect t="431" b="431"/>
          <a:stretch/>
        </p:blipFill>
        <p:spPr/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: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dirty="0"/>
              <a:t>Waktu </a:t>
            </a:r>
            <a:r>
              <a:rPr lang="en-US" dirty="0" err="1"/>
              <a:t>pengambilan</a:t>
            </a:r>
            <a:endParaRPr lang="en-US" dirty="0"/>
          </a:p>
          <a:p>
            <a:pPr marL="342900" lvl="0" indent="-342900" algn="l">
              <a:buFont typeface="+mj-lt"/>
              <a:buAutoNum type="arabicPeriod"/>
            </a:pP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pengambilan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INTERPRETASI DATA</a:t>
            </a:r>
          </a:p>
          <a:p>
            <a:endParaRPr lang="en-US" dirty="0"/>
          </a:p>
        </p:txBody>
      </p:sp>
      <p:pic>
        <p:nvPicPr>
          <p:cNvPr id="270" name="Picture Placeholder 269" descr="target icon">
            <a:extLst>
              <a:ext uri="{FF2B5EF4-FFF2-40B4-BE49-F238E27FC236}">
                <a16:creationId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5"/>
          <a:srcRect t="113" b="113"/>
          <a:stretch/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342900" lvl="0" indent="-342900" algn="l">
              <a:buFont typeface="+mj-lt"/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klien</a:t>
            </a:r>
            <a:endParaRPr lang="en-US" dirty="0"/>
          </a:p>
          <a:p>
            <a:pPr marL="342900" lvl="0" indent="-342900" algn="l">
              <a:buFont typeface="+mj-lt"/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klien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VALIDASI DATA</a:t>
            </a:r>
          </a:p>
          <a:p>
            <a:endParaRPr lang="en-US" dirty="0"/>
          </a:p>
        </p:txBody>
      </p:sp>
      <p:pic>
        <p:nvPicPr>
          <p:cNvPr id="268" name="Picture Placeholder 267" descr="rocket icon">
            <a:extLst>
              <a:ext uri="{FF2B5EF4-FFF2-40B4-BE49-F238E27FC236}">
                <a16:creationId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/>
          <a:srcRect t="543" b="543"/>
          <a:stretch/>
        </p:blipFill>
        <p:spPr/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memvalidasi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RONTGEN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47299-3692-D556-680F-A818B0814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3AFDCEFA-ACBC-EFA8-2CAF-FFC9E6B84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724" y="1658948"/>
            <a:ext cx="2830088" cy="2313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DBB02-9464-CEB2-1790-240E7118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6B1F2-9644-0623-3DDB-67EBC27E0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6040208" cy="4434840"/>
          </a:xfrm>
        </p:spPr>
        <p:txBody>
          <a:bodyPr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Rontgen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dikenal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pemeriksaan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memanfaatkan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skrining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mendeteksi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kelainan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diantaranya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jantung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abdomen,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ginjal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ureter,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kandung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tenggorokan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FC8FCEF-F4EB-D32D-FABB-25AE32938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79704" y="1216152"/>
            <a:ext cx="2494598" cy="30861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BC327E8-767B-0C9C-080B-06DABA68A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4073">
            <a:off x="7122511" y="4011831"/>
            <a:ext cx="3453710" cy="22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4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301714"/>
            <a:ext cx="7013448" cy="1627632"/>
          </a:xfrm>
        </p:spPr>
        <p:txBody>
          <a:bodyPr/>
          <a:lstStyle/>
          <a:p>
            <a:r>
              <a:rPr lang="en-US" dirty="0" err="1"/>
              <a:t>endoskopi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0277" y="2430585"/>
            <a:ext cx="7498080" cy="346402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/>
              <a:t>Pemeriksaan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pada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cerna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pada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cerna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varises</a:t>
            </a:r>
            <a:r>
              <a:rPr lang="en-US" dirty="0"/>
              <a:t> </a:t>
            </a:r>
            <a:r>
              <a:rPr lang="en-US" dirty="0" err="1"/>
              <a:t>esofagus</a:t>
            </a:r>
            <a:r>
              <a:rPr lang="en-US" dirty="0"/>
              <a:t>, </a:t>
            </a:r>
            <a:r>
              <a:rPr lang="en-US" dirty="0" err="1"/>
              <a:t>neoplasma</a:t>
            </a:r>
            <a:r>
              <a:rPr lang="en-US" dirty="0"/>
              <a:t>, peptic ulcer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{E070E496-9DB4-4C53-8055-44C174FD6F46}tf78438558_win32</Template>
  <TotalTime>87</TotalTime>
  <Words>961</Words>
  <Application>Microsoft Office PowerPoint</Application>
  <PresentationFormat>Widescreen</PresentationFormat>
  <Paragraphs>139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Bahnschrift Condensed</vt:lpstr>
      <vt:lpstr>Sabon Next LT</vt:lpstr>
      <vt:lpstr>Times New Roman</vt:lpstr>
      <vt:lpstr>Office Theme</vt:lpstr>
      <vt:lpstr>PERAN PERAWAT DALAM PEMERIKSAAN PENUNJANG </vt:lpstr>
      <vt:lpstr>topik</vt:lpstr>
      <vt:lpstr>Introduction</vt:lpstr>
      <vt:lpstr>Peran Perawat Dalam Pemeriksaan Penunjang Data Pasien</vt:lpstr>
      <vt:lpstr>Fungsi dan tujuan</vt:lpstr>
      <vt:lpstr>PERSIAPAN</vt:lpstr>
      <vt:lpstr>RONTGEN</vt:lpstr>
      <vt:lpstr>PowerPoint Presentation</vt:lpstr>
      <vt:lpstr>endoskopi</vt:lpstr>
      <vt:lpstr>PowerPoint Presentation</vt:lpstr>
      <vt:lpstr>PowerPoint Presentation</vt:lpstr>
      <vt:lpstr>CT SCAN</vt:lpstr>
      <vt:lpstr>Pemeriksaan CT Scan (Kepala, Thorax, Cardiac) dengan Kontras</vt:lpstr>
      <vt:lpstr>Pemeriksaan CT Scan Abdomen dengan Kontras</vt:lpstr>
      <vt:lpstr>mri </vt:lpstr>
      <vt:lpstr>PowerPoint Presentation</vt:lpstr>
      <vt:lpstr>biopsi</vt:lpstr>
      <vt:lpstr>PowerPoint Presentation</vt:lpstr>
      <vt:lpstr>Pemeriksaan laboratorium</vt:lpstr>
      <vt:lpstr>Pemeriksaan hematologi</vt:lpstr>
      <vt:lpstr>PowerPoint Presentation</vt:lpstr>
      <vt:lpstr>PowerPoint Presentation</vt:lpstr>
      <vt:lpstr>Pemeriksaan urin</vt:lpstr>
      <vt:lpstr>Pemeriksaan feses</vt:lpstr>
      <vt:lpstr>Pemeriksaan sputum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PERAWAT DALAM PEMERIKSAAN PENUNJANG </dc:title>
  <dc:subject/>
  <dc:creator>LENOVO</dc:creator>
  <cp:lastModifiedBy>LENOVO</cp:lastModifiedBy>
  <cp:revision>1</cp:revision>
  <dcterms:created xsi:type="dcterms:W3CDTF">2023-05-29T01:19:13Z</dcterms:created>
  <dcterms:modified xsi:type="dcterms:W3CDTF">2023-05-29T02:46:31Z</dcterms:modified>
</cp:coreProperties>
</file>