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8" r:id="rId3"/>
    <p:sldId id="263" r:id="rId4"/>
    <p:sldId id="258" r:id="rId5"/>
    <p:sldId id="259" r:id="rId6"/>
    <p:sldId id="264" r:id="rId7"/>
    <p:sldId id="272" r:id="rId8"/>
    <p:sldId id="271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60" r:id="rId18"/>
    <p:sldId id="262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141B-1747-4981-BE00-1708C735CBCD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D81AF-2263-4028-95E4-0706265090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551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D0C5-57D0-471C-A2C8-7472151B4F95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711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06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85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643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05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793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821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502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16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4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30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716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683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2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50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FB90-BFCE-4322-A23B-22EC9B1E951E}" type="datetimeFigureOut">
              <a:rPr lang="en-ID" smtClean="0"/>
              <a:t>18/03/2025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751B95-E8B8-4F40-A2F0-13A31CCE06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0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health/drugs/24790-antimetabolit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levelandclinic.org/health/drugs/4812-corticosteroid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97264-D1D8-7B74-76D2-0ECE0042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2" r="10075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C059B-4325-38B4-D9C4-F9E06878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Kemoterapi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EDE57-073B-203B-01AC-5A3BC8C6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ID" dirty="0"/>
              <a:t>OLEH </a:t>
            </a:r>
          </a:p>
          <a:p>
            <a:r>
              <a:rPr lang="en-ID" dirty="0" err="1"/>
              <a:t>Ns.Suyamto</a:t>
            </a:r>
            <a:r>
              <a:rPr lang="en-ID" dirty="0"/>
              <a:t> SST., MPH</a:t>
            </a:r>
          </a:p>
        </p:txBody>
      </p:sp>
    </p:spTree>
    <p:extLst>
      <p:ext uri="{BB962C8B-B14F-4D97-AF65-F5344CB8AC3E}">
        <p14:creationId xmlns:p14="http://schemas.microsoft.com/office/powerpoint/2010/main" val="12279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6651-698C-BF1E-12D3-BFFC083B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9685"/>
            <a:ext cx="8596668" cy="5561677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ID" sz="8000" b="1" i="0" dirty="0" err="1">
                <a:solidFill>
                  <a:srgbClr val="363636"/>
                </a:solidFill>
                <a:effectLst/>
                <a:latin typeface="__Roboto_ba6641"/>
              </a:rPr>
              <a:t>Antimetabolit</a:t>
            </a:r>
            <a:endParaRPr lang="en-ID" sz="8000" b="1" i="0" dirty="0">
              <a:solidFill>
                <a:srgbClr val="363636"/>
              </a:solidFill>
              <a:effectLst/>
              <a:latin typeface="__Roboto_ba6641"/>
            </a:endParaRPr>
          </a:p>
          <a:p>
            <a:pPr marL="0" indent="0" algn="l">
              <a:buNone/>
            </a:pPr>
            <a:r>
              <a:rPr lang="en-ID" sz="8000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sz="8000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just">
              <a:buNone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Antimetabolit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membuat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materi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genetik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dibutuhkan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membuat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baru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 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Jenis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8000" b="1" i="0" dirty="0" err="1">
                <a:solidFill>
                  <a:srgbClr val="FF0000"/>
                </a:solidFill>
                <a:effectLst/>
                <a:latin typeface="__Roboto_ba664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Antimetabolit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 yang 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6-merkaptopurin.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Azacitidine.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Capecitabine.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Cladribin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Klofarabin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8000" b="0" i="0" dirty="0" err="1">
                <a:solidFill>
                  <a:srgbClr val="555555"/>
                </a:solidFill>
                <a:effectLst/>
                <a:latin typeface="__Roboto_ba6641"/>
              </a:rPr>
              <a:t>sitarabin</a:t>
            </a:r>
            <a:r>
              <a:rPr lang="en-ID" sz="80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578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F5D4-61BA-2137-2222-D67A7FA3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4715"/>
            <a:ext cx="8596668" cy="560664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Penghambat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topoisomerase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l">
              <a:buNone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Inhibitor topoisomerase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enzim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disebut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topoisomerase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membiarkan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menyalin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dirinya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sendiri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</a:p>
          <a:p>
            <a:pPr marL="0" indent="0" algn="l">
              <a:buNone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Menghentikan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enzim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ini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berkembang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biak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dan 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dapat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merusak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sel.</a:t>
            </a:r>
          </a:p>
          <a:p>
            <a:pPr marL="0" indent="0" algn="l">
              <a:buNone/>
            </a:pP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Inhibitor topoisomerase 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Etoposida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Irinotekan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Liposom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Irinotekan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Mitoxantrone (Juga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Diklasifikasikan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Sebagai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Antibiotik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Antitumor,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Lihat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Di Bawah).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Teniposide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Topotekan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880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1F6C-22C7-9B0D-F8D2-28AB2EF9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853"/>
            <a:ext cx="8596668" cy="581651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Inhibitor mitosis (alkaloid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tanaman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 marL="0" indent="0" algn="just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Kegunaannya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just">
              <a:buNone/>
            </a:pP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Inhibitor mitosis 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disebut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alkaloid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tumbuhan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karena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terbuat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bahan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sama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digunakan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tumbuhan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melindungi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predator. </a:t>
            </a: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Obat-obatan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ini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bekerja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dengan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mengganggu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kemampuan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membelah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dan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membuat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baru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suatu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proses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disebut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mitosis. </a:t>
            </a:r>
          </a:p>
          <a:p>
            <a:pPr marL="0" indent="0" algn="just">
              <a:buNone/>
            </a:pP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Inhibitor mitosis 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Cabazitaxel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docetaxel.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Ambil-paclitaxel.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Paclitaxel.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Vinblastin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Vinkristin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Liposom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vinkristin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Vinorelbine.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567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7B7A-11DD-A7AE-33C9-9539EAB9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11"/>
            <a:ext cx="8596668" cy="590645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Antibiotik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antitumor (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termasuk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antrasiklin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Antibiotik</a:t>
            </a:r>
            <a:r>
              <a:rPr lang="en-ID" b="1" i="0" dirty="0">
                <a:solidFill>
                  <a:srgbClr val="FF0000"/>
                </a:solidFill>
                <a:effectLst/>
                <a:latin typeface="__Roboto_ba6641"/>
              </a:rPr>
              <a:t> antitumor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di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dalam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menggandakan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dirinya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sendiri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Terkadang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mereka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merusak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DNA sel.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Antrasiklin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adalah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jenis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antibiotik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antitumor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tertentu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Antrasiklin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Daunorubisin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Doksorubisin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liposom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doksorubisin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Epirubisin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Idarubisin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Mitoxantrone.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Valrubisin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0" indent="0" algn="l">
              <a:buNone/>
            </a:pPr>
            <a:endParaRPr lang="en-ID" b="0" i="0" dirty="0">
              <a:solidFill>
                <a:srgbClr val="555555"/>
              </a:solidFill>
              <a:effectLst/>
              <a:latin typeface="__Roboto_ba6641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568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9282-3811-EC59-E5F6-789CE9E3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9803"/>
            <a:ext cx="8596668" cy="57415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Kortikosteroid</a:t>
            </a:r>
            <a:endParaRPr lang="en-ID" b="1" i="0" dirty="0">
              <a:solidFill>
                <a:srgbClr val="FF0000"/>
              </a:solidFill>
              <a:effectLst/>
              <a:latin typeface="__Roboto_ba6641"/>
            </a:endParaRPr>
          </a:p>
          <a:p>
            <a:pPr marL="0" indent="0" algn="just">
              <a:buNone/>
            </a:pPr>
            <a:r>
              <a:rPr lang="en-ID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b="1" i="0" dirty="0">
                <a:solidFill>
                  <a:srgbClr val="555555"/>
                </a:solidFill>
                <a:effectLst/>
                <a:latin typeface="__Roboto_ba6641"/>
              </a:rPr>
              <a:t>: </a:t>
            </a:r>
          </a:p>
          <a:p>
            <a:pPr marL="0" indent="0" algn="just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Kortikosteroid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biasanya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tidak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dianggap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sebagai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pengobatan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kemoterapi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Penyedia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layanan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kesehatan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meresepkannya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berbagai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kondisi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Namun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,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banyak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orang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memakai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obat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kemoterapi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menggunakan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kortikosteroid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membantu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mengatasi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efek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samping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Obat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ini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juga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dapat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membunuh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dan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mencegahnya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membelah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0" indent="0" algn="l">
              <a:buNone/>
            </a:pPr>
            <a:r>
              <a:rPr lang="en-ID" b="1" i="0" dirty="0" err="1">
                <a:solidFill>
                  <a:srgbClr val="FF0000"/>
                </a:solidFill>
                <a:effectLst/>
                <a:latin typeface="__Roboto_ba6641"/>
              </a:rPr>
              <a:t>Kortikosteroid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pilihan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yang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digunakan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selama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kemoterapi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Deksametason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Hidrokortison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Metilprednisolon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Prednisolon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b="0" i="0" dirty="0" err="1">
                <a:solidFill>
                  <a:srgbClr val="555555"/>
                </a:solidFill>
                <a:effectLst/>
                <a:latin typeface="__Roboto_ba6641"/>
              </a:rPr>
              <a:t>Prednison</a:t>
            </a:r>
            <a:r>
              <a:rPr lang="en-ID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7928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TRANSFUSI DARAH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530352"/>
            <a:ext cx="8329642" cy="6041920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PENDAHULUAN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Transfusi </a:t>
            </a:r>
            <a:r>
              <a:rPr lang="en-ID" b="1" dirty="0">
                <a:solidFill>
                  <a:srgbClr val="FF0000"/>
                </a:solidFill>
              </a:rPr>
              <a:t>D</a:t>
            </a:r>
            <a:r>
              <a:rPr lang="id-ID" b="1" dirty="0">
                <a:solidFill>
                  <a:srgbClr val="FF0000"/>
                </a:solidFill>
              </a:rPr>
              <a:t>arah </a:t>
            </a:r>
            <a:r>
              <a:rPr lang="id-ID" dirty="0"/>
              <a:t>: Tindakan medik yang bertujuan menggantikan komponen darah yang berkurang dari satu orang(donor) ke dalam aliran darah orang lain(resipien).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Karl Landsteiner, perintis transfusi mengatakan : Transfusi tidak boleh diberikan kecuali manfaatnya melebihi resikonya.</a:t>
            </a:r>
          </a:p>
          <a:p>
            <a:endParaRPr lang="id-ID" dirty="0"/>
          </a:p>
          <a:p>
            <a:pPr>
              <a:buNone/>
            </a:pP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66" y="216567"/>
            <a:ext cx="9533466" cy="55846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  </a:t>
            </a:r>
            <a:r>
              <a:rPr lang="id-ID" sz="4100" b="1" dirty="0">
                <a:solidFill>
                  <a:srgbClr val="FF0000"/>
                </a:solidFill>
              </a:rPr>
              <a:t>INDIKASI TRANSFUSI</a:t>
            </a:r>
          </a:p>
          <a:p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sz="3100" dirty="0"/>
              <a:t>Anemia pada perdarahan akut setelah didahului</a:t>
            </a:r>
            <a:r>
              <a:rPr lang="en-ID" sz="3100" dirty="0"/>
              <a:t> </a:t>
            </a:r>
            <a:r>
              <a:rPr lang="id-ID" sz="3100" dirty="0"/>
              <a:t>penggantian volume dengan cairan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100" dirty="0"/>
              <a:t>Anemia kronis jika </a:t>
            </a:r>
            <a:r>
              <a:rPr lang="id-ID" sz="3100" b="1" dirty="0">
                <a:solidFill>
                  <a:srgbClr val="FF0000"/>
                </a:solidFill>
              </a:rPr>
              <a:t>Hb </a:t>
            </a:r>
            <a:r>
              <a:rPr lang="id-ID" sz="3100" dirty="0"/>
              <a:t>tidak dapat ditingkatkan</a:t>
            </a:r>
            <a:r>
              <a:rPr lang="en-ID" sz="3100" dirty="0"/>
              <a:t> </a:t>
            </a:r>
            <a:r>
              <a:rPr lang="id-ID" sz="3100" dirty="0"/>
              <a:t>dengan cara lain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100" dirty="0"/>
              <a:t>Gangguan pembekuan darah karena defisiensi</a:t>
            </a:r>
            <a:r>
              <a:rPr lang="en-ID" sz="31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100" dirty="0"/>
              <a:t>Komponen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100" dirty="0"/>
              <a:t>Plasma loss atau hipoalbuminemia jika tidak dapat lagi diberikan plasma subtitute atau larutan albumin.</a:t>
            </a:r>
            <a:endParaRPr lang="en-ID" sz="31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Transfusi darah Hb&gt;10 gr/dl </a:t>
            </a:r>
            <a:r>
              <a:rPr lang="id-ID" sz="3200" b="1" i="1" dirty="0">
                <a:solidFill>
                  <a:srgbClr val="FF0000"/>
                </a:solidFill>
              </a:rPr>
              <a:t>tidak perlu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Hb 6-10 gr/dl atas indikasi keadaan </a:t>
            </a:r>
            <a:r>
              <a:rPr lang="id-ID" sz="3200" b="1" i="1" dirty="0">
                <a:solidFill>
                  <a:srgbClr val="FF0000"/>
                </a:solidFill>
              </a:rPr>
              <a:t>oksigenasi pasien</a:t>
            </a:r>
          </a:p>
          <a:p>
            <a:endParaRPr lang="id-ID" sz="3100" dirty="0"/>
          </a:p>
          <a:p>
            <a:pPr>
              <a:buNone/>
            </a:pPr>
            <a:endParaRPr lang="id-ID" sz="3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314793"/>
            <a:ext cx="9669379" cy="5651292"/>
          </a:xfrm>
        </p:spPr>
        <p:txBody>
          <a:bodyPr>
            <a:normAutofit/>
          </a:bodyPr>
          <a:lstStyle/>
          <a:p>
            <a:r>
              <a:rPr lang="id-ID" sz="2000" dirty="0"/>
              <a:t>Dapat disebutkan bahwa :</a:t>
            </a:r>
          </a:p>
          <a:p>
            <a:pPr lvl="1">
              <a:buNone/>
            </a:pPr>
            <a:r>
              <a:rPr lang="id-ID" sz="1800" dirty="0"/>
              <a:t>  </a:t>
            </a:r>
            <a:r>
              <a:rPr lang="en-US" sz="2000" dirty="0" err="1"/>
              <a:t>Hb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5 </a:t>
            </a:r>
            <a:r>
              <a:rPr lang="en-US" sz="2000" dirty="0" err="1"/>
              <a:t>gr</a:t>
            </a:r>
            <a:r>
              <a:rPr lang="en-US" sz="2000" dirty="0"/>
              <a:t>/dl </a:t>
            </a:r>
            <a:r>
              <a:rPr lang="en-US" sz="2000" dirty="0" err="1"/>
              <a:t>adalah</a:t>
            </a:r>
            <a:r>
              <a:rPr lang="en-US" sz="2000" dirty="0"/>
              <a:t> CRITICAL</a:t>
            </a:r>
          </a:p>
          <a:p>
            <a:pPr lvl="1">
              <a:buNone/>
            </a:pPr>
            <a:r>
              <a:rPr lang="id-ID" sz="2000" dirty="0"/>
              <a:t>  Hb sekitar 8 gr/dl adalah TOLERABLE</a:t>
            </a:r>
          </a:p>
          <a:p>
            <a:pPr lvl="1">
              <a:buNone/>
            </a:pPr>
            <a:r>
              <a:rPr lang="id-ID" sz="2000" dirty="0"/>
              <a:t>  Hb sekitar 10 gr/dl adalah OPTIMAL</a:t>
            </a:r>
          </a:p>
          <a:p>
            <a:pPr>
              <a:buNone/>
            </a:pPr>
            <a:endParaRPr lang="id-ID" sz="2000" dirty="0"/>
          </a:p>
          <a:p>
            <a:pPr>
              <a:buNone/>
            </a:pPr>
            <a:r>
              <a:rPr lang="id-ID" sz="2000" dirty="0"/>
              <a:t>  </a:t>
            </a:r>
            <a:r>
              <a:rPr lang="fi-FI" sz="2000" dirty="0"/>
              <a:t>Transfusi mulai diberikan pada saat Hb</a:t>
            </a:r>
            <a:r>
              <a:rPr lang="id-ID" sz="2000" dirty="0"/>
              <a:t> CRITICAL dan dihentikan setelah mencapai batas TOLERABLE atau OPTIMAL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19725"/>
            <a:ext cx="8596668" cy="5621637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Komponen Darah</a:t>
            </a:r>
          </a:p>
          <a:p>
            <a:pPr>
              <a:buNone/>
            </a:pPr>
            <a:endParaRPr lang="id-ID" dirty="0"/>
          </a:p>
          <a:p>
            <a:pPr>
              <a:buFont typeface="+mj-lt"/>
              <a:buAutoNum type="arabicPeriod"/>
            </a:pPr>
            <a:r>
              <a:rPr lang="id-ID" sz="2800" dirty="0"/>
              <a:t>Darah Lengkap ( Whole Blood)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Darah Endap (PRC)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Darah merah cuci (washed red cell)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Trombosit konsentrat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Fresh frozen plasma</a:t>
            </a:r>
          </a:p>
          <a:p>
            <a:pPr>
              <a:buFont typeface="+mj-lt"/>
              <a:buAutoNum type="arabicPeriod"/>
            </a:pPr>
            <a:r>
              <a:rPr lang="id-ID" sz="2800" dirty="0"/>
              <a:t>Cryoprecipitate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8646-0457-27B5-7842-3BA82AC0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8BA8-8AFC-C7E5-F070-C8C53E526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:</a:t>
            </a:r>
          </a:p>
          <a:p>
            <a:pPr lvl="1">
              <a:buFont typeface="+mj-lt"/>
              <a:buAutoNum type="arabicPeriod"/>
            </a:pPr>
            <a:r>
              <a:rPr lang="en-ID" sz="1800" dirty="0" err="1"/>
              <a:t>Menjelaskan</a:t>
            </a:r>
            <a:r>
              <a:rPr lang="en-ID" sz="1800" dirty="0"/>
              <a:t> </a:t>
            </a:r>
            <a:r>
              <a:rPr lang="en-ID" sz="1800" dirty="0" err="1"/>
              <a:t>Definisi</a:t>
            </a:r>
            <a:r>
              <a:rPr lang="en-ID" sz="1800" dirty="0"/>
              <a:t> </a:t>
            </a:r>
            <a:r>
              <a:rPr lang="en-ID" sz="1800" dirty="0" err="1"/>
              <a:t>kemoterapi</a:t>
            </a:r>
            <a:endParaRPr lang="en-ID" sz="1800" dirty="0"/>
          </a:p>
          <a:p>
            <a:pPr lvl="1">
              <a:buFont typeface="+mj-lt"/>
              <a:buAutoNum type="arabicPeriod"/>
            </a:pPr>
            <a:r>
              <a:rPr lang="en-ID" sz="1800" dirty="0" err="1"/>
              <a:t>Menjelaskan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 </a:t>
            </a:r>
            <a:r>
              <a:rPr lang="en-ID" sz="1800" dirty="0" err="1"/>
              <a:t>kemoterapi</a:t>
            </a:r>
            <a:endParaRPr lang="en-ID" sz="1800" dirty="0"/>
          </a:p>
          <a:p>
            <a:pPr lvl="1">
              <a:buFont typeface="+mj-lt"/>
              <a:buAutoNum type="arabicPeriod"/>
            </a:pPr>
            <a:r>
              <a:rPr lang="en-ID" sz="1800" dirty="0" err="1"/>
              <a:t>Menjelaskan</a:t>
            </a:r>
            <a:r>
              <a:rPr lang="en-ID" sz="1800" dirty="0"/>
              <a:t> </a:t>
            </a:r>
            <a:r>
              <a:rPr lang="en-ID" sz="1800" dirty="0" err="1"/>
              <a:t>efek</a:t>
            </a:r>
            <a:r>
              <a:rPr lang="en-ID" sz="1800" dirty="0"/>
              <a:t> </a:t>
            </a:r>
            <a:r>
              <a:rPr lang="en-ID" sz="1800" dirty="0" err="1"/>
              <a:t>toksit</a:t>
            </a:r>
            <a:r>
              <a:rPr lang="en-ID" sz="1800" dirty="0"/>
              <a:t> </a:t>
            </a:r>
            <a:r>
              <a:rPr lang="en-ID" sz="1800" dirty="0" err="1"/>
              <a:t>kemoterapi</a:t>
            </a:r>
            <a:endParaRPr lang="en-ID" sz="1800" dirty="0"/>
          </a:p>
          <a:p>
            <a:pPr lvl="1">
              <a:buFont typeface="+mj-lt"/>
              <a:buAutoNum type="arabicPeriod"/>
            </a:pPr>
            <a:r>
              <a:rPr lang="en-ID" sz="1800" dirty="0" err="1"/>
              <a:t>Penggolongan</a:t>
            </a:r>
            <a:r>
              <a:rPr lang="en-ID" sz="1800" dirty="0"/>
              <a:t> </a:t>
            </a:r>
            <a:r>
              <a:rPr lang="en-ID" sz="1800" dirty="0" err="1"/>
              <a:t>obat</a:t>
            </a:r>
            <a:r>
              <a:rPr lang="en-ID" sz="1800" dirty="0"/>
              <a:t> anti </a:t>
            </a:r>
            <a:r>
              <a:rPr lang="en-ID" sz="1800" dirty="0" err="1"/>
              <a:t>kanker</a:t>
            </a:r>
            <a:endParaRPr lang="en-ID" sz="1800" dirty="0"/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8741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0" y="500042"/>
            <a:ext cx="9391420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d-ID" sz="9600" b="1" dirty="0"/>
              <a:t>Darah Utuh  </a:t>
            </a:r>
            <a:r>
              <a:rPr lang="id-ID" sz="9600" dirty="0"/>
              <a:t>(Whole Blood)</a:t>
            </a:r>
          </a:p>
          <a:p>
            <a:pPr>
              <a:buNone/>
            </a:pPr>
            <a:r>
              <a:rPr lang="id-ID" sz="9600" b="1" dirty="0"/>
              <a:t>Deskripsi :</a:t>
            </a:r>
          </a:p>
          <a:p>
            <a:pPr>
              <a:buNone/>
            </a:pPr>
            <a:r>
              <a:rPr lang="de-DE" sz="9600" dirty="0"/>
              <a:t>Volume 350 ml WB mengandung :</a:t>
            </a:r>
          </a:p>
          <a:p>
            <a:pPr>
              <a:buFont typeface="Wingdings" pitchFamily="2" charset="2"/>
              <a:buChar char="§"/>
            </a:pPr>
            <a:r>
              <a:rPr lang="id-ID" sz="9600" dirty="0"/>
              <a:t>350 ml darah donor</a:t>
            </a:r>
          </a:p>
          <a:p>
            <a:pPr>
              <a:buFont typeface="Wingdings" pitchFamily="2" charset="2"/>
              <a:buChar char="§"/>
            </a:pPr>
            <a:r>
              <a:rPr lang="id-ID" sz="9600" dirty="0"/>
              <a:t>63</a:t>
            </a:r>
            <a:r>
              <a:rPr lang="sv-SE" sz="9600" dirty="0"/>
              <a:t> ml larutan pengawet antikoagulan</a:t>
            </a:r>
            <a:endParaRPr lang="id-ID" sz="9600" dirty="0"/>
          </a:p>
          <a:p>
            <a:pPr>
              <a:buFont typeface="Wingdings" pitchFamily="2" charset="2"/>
              <a:buChar char="§"/>
            </a:pPr>
            <a:r>
              <a:rPr lang="nl-NL" sz="9600" dirty="0"/>
              <a:t>Hb ± 12 g/dl; Hct 35-45%</a:t>
            </a:r>
            <a:endParaRPr lang="id-ID" sz="9600" dirty="0"/>
          </a:p>
          <a:p>
            <a:pPr>
              <a:buFont typeface="Wingdings" pitchFamily="2" charset="2"/>
              <a:buChar char="§"/>
            </a:pPr>
            <a:r>
              <a:rPr lang="id-ID" sz="9600" dirty="0"/>
              <a:t>Tidak terdapat faktor koagulasi labil (f. V dan VIII)</a:t>
            </a:r>
          </a:p>
          <a:p>
            <a:r>
              <a:rPr lang="id-ID" sz="9600" dirty="0"/>
              <a:t>Pd org dewasa transfusi 1 unit (500 ml) naikkan  Hb kira-kira 1 gr% atau hematokrit 3-4%</a:t>
            </a:r>
          </a:p>
          <a:p>
            <a:pPr>
              <a:buNone/>
            </a:pPr>
            <a:endParaRPr lang="id-ID" sz="8600" b="1" dirty="0"/>
          </a:p>
          <a:p>
            <a:pPr>
              <a:buNone/>
            </a:pPr>
            <a:r>
              <a:rPr lang="id-ID" sz="8600" b="1" dirty="0"/>
              <a:t>Indikasi :</a:t>
            </a:r>
          </a:p>
          <a:p>
            <a:pPr>
              <a:buFont typeface="Wingdings" pitchFamily="2" charset="2"/>
              <a:buChar char="§"/>
            </a:pPr>
            <a:r>
              <a:rPr lang="id-ID" sz="8600" dirty="0"/>
              <a:t>Perdarahan akut dengan hipovolemia</a:t>
            </a:r>
          </a:p>
          <a:p>
            <a:pPr>
              <a:buFont typeface="Wingdings" pitchFamily="2" charset="2"/>
              <a:buChar char="§"/>
            </a:pPr>
            <a:r>
              <a:rPr lang="id-ID" sz="8600" dirty="0"/>
              <a:t>Pengganti darah merah endap (packed red cell) saat memerlukan transfusi sel darah merah.</a:t>
            </a:r>
          </a:p>
          <a:p>
            <a:endParaRPr lang="id-ID" sz="8600" dirty="0"/>
          </a:p>
          <a:p>
            <a:endParaRPr lang="id-ID" dirty="0"/>
          </a:p>
          <a:p>
            <a:pPr>
              <a:buNone/>
            </a:pPr>
            <a:r>
              <a:rPr lang="id-ID" dirty="0"/>
              <a:t>Blood transfusion guideline 2011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>
              <a:buNone/>
            </a:pPr>
            <a:endParaRPr lang="id-ID" sz="4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67" y="530352"/>
            <a:ext cx="9551233" cy="5684730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Packed Red Cell (PRC)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1 unit berasal dr 500 ml WB yang volumenya = 200-250 ml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Daya angkut oksigen 2X&gt; dr 1 Unit WB</a:t>
            </a:r>
          </a:p>
          <a:p>
            <a:r>
              <a:rPr lang="nl-NL" dirty="0"/>
              <a:t>Kadar Hematokrit 70-80%,Vol plasma 15-25 ml, volume</a:t>
            </a:r>
            <a:r>
              <a:rPr lang="id-ID" dirty="0"/>
              <a:t> antikoagulan 10-15 ml</a:t>
            </a:r>
          </a:p>
          <a:p>
            <a:r>
              <a:rPr lang="id-ID" dirty="0"/>
              <a:t>Untuk naikkan Hb 1 gr/dl diperlukan PRC 4 ml/kgBB</a:t>
            </a:r>
          </a:p>
          <a:p>
            <a:r>
              <a:rPr lang="fi-FI" dirty="0"/>
              <a:t>1 unit naikkan hematokrit 3-5%</a:t>
            </a:r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642918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/>
              <a:t>Indikasi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Pengganti sel darah merah pada anemia</a:t>
            </a:r>
          </a:p>
          <a:p>
            <a:pPr>
              <a:buFont typeface="Wingdings" pitchFamily="2" charset="2"/>
              <a:buChar char="§"/>
            </a:pPr>
            <a:r>
              <a:rPr lang="fi-FI" dirty="0"/>
              <a:t>Anemia karena perdarahan akut (setela</a:t>
            </a:r>
            <a:r>
              <a:rPr lang="id-ID" dirty="0"/>
              <a:t>h </a:t>
            </a:r>
            <a:r>
              <a:rPr lang="fi-FI" dirty="0"/>
              <a:t>resusitasi cairan kristaloid atau koloid)</a:t>
            </a:r>
            <a:endParaRPr lang="id-ID" dirty="0"/>
          </a:p>
          <a:p>
            <a:pPr>
              <a:buNone/>
            </a:pPr>
            <a:r>
              <a:rPr lang="id-ID" b="1" dirty="0"/>
              <a:t>Keuntungan</a:t>
            </a:r>
            <a:r>
              <a:rPr lang="id-ID" dirty="0"/>
              <a:t>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Kemungkinan overload sirkulasi minimal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Rx transfusi akibat komponen plasma minimal</a:t>
            </a:r>
          </a:p>
          <a:p>
            <a:pPr>
              <a:buFont typeface="Wingdings" pitchFamily="2" charset="2"/>
              <a:buChar char="§"/>
            </a:pPr>
            <a:r>
              <a:rPr lang="it-IT" dirty="0"/>
              <a:t>Rx transfusi akibat antibodi donor minimal</a:t>
            </a:r>
          </a:p>
          <a:p>
            <a:r>
              <a:rPr lang="id-ID" dirty="0"/>
              <a:t>Efek samping volume antikoagulan berkurang</a:t>
            </a:r>
          </a:p>
          <a:p>
            <a:r>
              <a:rPr lang="sv-SE" dirty="0"/>
              <a:t>Sisa plasma dapat dibuat menjadi komponen lain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44" y="428604"/>
            <a:ext cx="9849660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d-ID" sz="7400" b="1" dirty="0"/>
              <a:t>DARAH MERAH CUCI (WASHED ERYTROCYT)</a:t>
            </a:r>
          </a:p>
          <a:p>
            <a:pPr>
              <a:buNone/>
            </a:pPr>
            <a:r>
              <a:rPr lang="id-ID" sz="7200" b="1" dirty="0"/>
              <a:t>Deskripsi:</a:t>
            </a:r>
          </a:p>
          <a:p>
            <a:pPr>
              <a:buNone/>
            </a:pPr>
            <a:r>
              <a:rPr lang="id-ID" sz="8000" dirty="0"/>
              <a:t>   </a:t>
            </a:r>
            <a:r>
              <a:rPr lang="fr-FR" sz="8000" dirty="0"/>
              <a:t>Volume 260 ml ; </a:t>
            </a:r>
            <a:r>
              <a:rPr lang="fr-FR" sz="8000" dirty="0" err="1"/>
              <a:t>Hct</a:t>
            </a:r>
            <a:r>
              <a:rPr lang="fr-FR" sz="8000" dirty="0"/>
              <a:t> 0,57 L/L; </a:t>
            </a:r>
            <a:r>
              <a:rPr lang="fr-FR" sz="8000" dirty="0" err="1"/>
              <a:t>leukosit</a:t>
            </a:r>
            <a:r>
              <a:rPr lang="fr-FR" sz="8000" dirty="0"/>
              <a:t> &lt; 1x108 ; plasma&lt;0,2 ml</a:t>
            </a:r>
          </a:p>
          <a:p>
            <a:pPr>
              <a:buNone/>
            </a:pPr>
            <a:r>
              <a:rPr lang="id-ID" sz="7200" b="1" dirty="0"/>
              <a:t>Indikasi :</a:t>
            </a:r>
          </a:p>
          <a:p>
            <a:r>
              <a:rPr lang="id-ID" sz="6200" dirty="0"/>
              <a:t>Transfusi masif pada neonatus sampai usia &lt; 1 tahun</a:t>
            </a:r>
          </a:p>
          <a:p>
            <a:r>
              <a:rPr lang="id-ID" sz="6200" dirty="0"/>
              <a:t>Transfusi intrauterin</a:t>
            </a:r>
          </a:p>
          <a:p>
            <a:r>
              <a:rPr lang="id-ID" sz="6200" dirty="0"/>
              <a:t>Penderita dengan anti-IgA atau defisiensi IgA dengan riwayat alergi transfusi berat</a:t>
            </a:r>
          </a:p>
          <a:p>
            <a:r>
              <a:rPr lang="id-ID" sz="6200" dirty="0"/>
              <a:t>Riwayat reaksi transfusi berat yang tidak membaik dengan pemberian premedikasi</a:t>
            </a:r>
          </a:p>
          <a:p>
            <a:pPr>
              <a:buNone/>
            </a:pPr>
            <a:endParaRPr lang="id-ID" sz="3800" b="1" dirty="0"/>
          </a:p>
          <a:p>
            <a:pPr>
              <a:buNone/>
            </a:pPr>
            <a:r>
              <a:rPr lang="id-ID" sz="7200" b="1" dirty="0"/>
              <a:t>Kontraindikasi :</a:t>
            </a:r>
          </a:p>
          <a:p>
            <a:r>
              <a:rPr lang="id-ID" sz="6200" dirty="0"/>
              <a:t>Defisiensi IgA yang belum pernah mendapat transfusi komponen darah (eritrosit,plasma, trombosit)</a:t>
            </a:r>
          </a:p>
          <a:p>
            <a:r>
              <a:rPr lang="id-ID" sz="6200" dirty="0"/>
              <a:t>Defisiensi IgA yang tidak pernah mengalami reaksi alergi terhadap komponen darah sebelumnya</a:t>
            </a:r>
          </a:p>
          <a:p>
            <a:r>
              <a:rPr lang="it-IT" sz="6200" dirty="0"/>
              <a:t>Belum diketahui mempunyai antibodi anti-IgA</a:t>
            </a:r>
            <a:endParaRPr lang="id-ID" sz="6200" dirty="0"/>
          </a:p>
          <a:p>
            <a:r>
              <a:rPr lang="id-ID" sz="6200" dirty="0"/>
              <a:t>Tidak pernah mengalami reaksi transfusi berat terhadap eritrosit.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530352"/>
            <a:ext cx="9925987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rgbClr val="FF0000"/>
                </a:solidFill>
              </a:rPr>
              <a:t>TROMBOSIT CONCENTRATE</a:t>
            </a:r>
          </a:p>
          <a:p>
            <a:pPr>
              <a:buNone/>
            </a:pPr>
            <a:r>
              <a:rPr lang="id-ID" sz="2400" b="1" dirty="0">
                <a:solidFill>
                  <a:srgbClr val="FF0000"/>
                </a:solidFill>
              </a:rPr>
              <a:t>DESKRIPSI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Volume</a:t>
            </a:r>
            <a:r>
              <a:rPr lang="id-ID" b="1" dirty="0"/>
              <a:t> </a:t>
            </a:r>
            <a:r>
              <a:rPr lang="id-ID" dirty="0"/>
              <a:t>25-40 ml/unit</a:t>
            </a:r>
          </a:p>
          <a:p>
            <a:pPr>
              <a:buFont typeface="Wingdings" pitchFamily="2" charset="2"/>
              <a:buChar char="§"/>
            </a:pPr>
            <a:r>
              <a:rPr lang="fi-FI" dirty="0"/>
              <a:t>1 unit menaikkan jumlah platelet 9000-11.000/mm3</a:t>
            </a:r>
            <a:endParaRPr lang="id-ID" dirty="0"/>
          </a:p>
          <a:p>
            <a:pPr>
              <a:buFont typeface="Wingdings" pitchFamily="2" charset="2"/>
              <a:buChar char="§"/>
            </a:pPr>
            <a:r>
              <a:rPr lang="id-ID" dirty="0"/>
              <a:t>Trombositopenia berat butuh 8-10 unit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Trombosit harus ditransfusikan dlm waktu 2 jam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Diberikan sampai perdarahan berhenti atau Bleeding Time pd 2 X nilai kontrol normal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530352"/>
            <a:ext cx="9940977" cy="5470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Indikasi :</a:t>
            </a:r>
          </a:p>
          <a:p>
            <a:r>
              <a:rPr lang="id-ID" dirty="0"/>
              <a:t>Perdarahan akibat trombositopenia atau gangguan fungsi trombosit</a:t>
            </a:r>
          </a:p>
          <a:p>
            <a:r>
              <a:rPr lang="nn-NO" dirty="0"/>
              <a:t>Pencegahan perdarahan karena trombositopenia (gangguan sumsum tulang)</a:t>
            </a:r>
            <a:r>
              <a:rPr lang="id-ID" dirty="0"/>
              <a:t> kurang dari 10.000 /micro liter</a:t>
            </a:r>
          </a:p>
          <a:p>
            <a:r>
              <a:rPr lang="nn-NO" dirty="0"/>
              <a:t>Profilaksis perdarahan pada pre operatif dengan trombosit kurang atau sama</a:t>
            </a:r>
            <a:r>
              <a:rPr lang="id-ID" dirty="0"/>
              <a:t> dengan 50.000 /microliter, kecuali operasi trepanasi dan cardiovaskuler kurang atau sama dengan 100.000 micro liter</a:t>
            </a:r>
          </a:p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Kontraindikasi :</a:t>
            </a:r>
          </a:p>
          <a:p>
            <a:r>
              <a:rPr lang="id-ID" dirty="0"/>
              <a:t>ITP tanpa perdarahan</a:t>
            </a:r>
          </a:p>
          <a:p>
            <a:r>
              <a:rPr lang="id-ID" dirty="0"/>
              <a:t>TTP tanpa perdarahan</a:t>
            </a:r>
          </a:p>
          <a:p>
            <a:r>
              <a:rPr lang="id-ID" dirty="0"/>
              <a:t>DIC yang tidak diterapi</a:t>
            </a:r>
          </a:p>
          <a:p>
            <a:r>
              <a:rPr lang="id-ID" dirty="0"/>
              <a:t>Trombositopenia terkait sepsis, hingga terapi definitif dimulai atau pada hipersplenisme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59567"/>
            <a:ext cx="8596668" cy="53817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rgbClr val="FF0000"/>
                </a:solidFill>
              </a:rPr>
              <a:t>PLASMA</a:t>
            </a:r>
          </a:p>
          <a:p>
            <a:pPr>
              <a:buNone/>
            </a:pPr>
            <a:r>
              <a:rPr lang="id-ID" b="1" dirty="0"/>
              <a:t>DESKRIPSI</a:t>
            </a:r>
            <a:endParaRPr lang="id-ID" dirty="0"/>
          </a:p>
          <a:p>
            <a:pPr>
              <a:buNone/>
            </a:pPr>
            <a:r>
              <a:rPr lang="id-ID" dirty="0"/>
              <a:t>Digunakan Untuk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Mengatasi gangguan koagulasi yg tdk disebabkan oleh trombositopenia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Mengganti plasma yg hilang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Defisiensi imunoglobulin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Overdosis obat antikoagulan (warfarin, dsb)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500042"/>
            <a:ext cx="10358204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TERSEDIA</a:t>
            </a:r>
            <a:r>
              <a:rPr lang="id-ID" b="1" dirty="0"/>
              <a:t> SEBAGAI :</a:t>
            </a:r>
          </a:p>
          <a:p>
            <a:pPr marL="514350" indent="-514350">
              <a:buNone/>
            </a:pPr>
            <a:r>
              <a:rPr lang="id-ID" b="1" dirty="0">
                <a:solidFill>
                  <a:srgbClr val="0070C0"/>
                </a:solidFill>
              </a:rPr>
              <a:t>1.Plasma segar (Fresh Plasma)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nn-NO" sz="2600" dirty="0"/>
              <a:t>Dari darah lengkap segar (&lt;6 jam)</a:t>
            </a:r>
            <a:endParaRPr lang="id-ID" sz="2600" dirty="0"/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Berisi semua faktor pembekuan (juga faktor labil) dan trombosit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Harus diberikan dalam 6 jam</a:t>
            </a:r>
          </a:p>
          <a:p>
            <a:pPr marL="514350" indent="-514350">
              <a:buNone/>
            </a:pPr>
            <a:r>
              <a:rPr lang="id-ID" b="1" dirty="0">
                <a:solidFill>
                  <a:srgbClr val="0070C0"/>
                </a:solidFill>
              </a:rPr>
              <a:t>2</a:t>
            </a:r>
            <a:r>
              <a:rPr lang="id-ID" b="1" dirty="0"/>
              <a:t>.</a:t>
            </a:r>
            <a:r>
              <a:rPr lang="id-ID" b="1" dirty="0">
                <a:solidFill>
                  <a:srgbClr val="0070C0"/>
                </a:solidFill>
              </a:rPr>
              <a:t>Plasma Segar Beku (Fresh Frozen Plasma)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Didpt dr pemisahan darah segar (maks 6 jam)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Dengan metode pemutaran, kemudian dibekukan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Disimpan pd temperatur –30°C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2600" dirty="0"/>
              <a:t>Krn dibuat dr darah segar semua fk.pembekuan masih utuh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55" y="299803"/>
            <a:ext cx="9955967" cy="5862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CRYOPRECIPITATE</a:t>
            </a:r>
          </a:p>
          <a:p>
            <a:pPr>
              <a:buNone/>
            </a:pPr>
            <a:r>
              <a:rPr lang="id-ID" b="1" dirty="0"/>
              <a:t>Deskripsi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 Presepitasi dari FFP saat thawing 4°C dan dicampur 10-20 ml plasma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 Berisi setengah F VIII dan fibrinogen darah utuh ( F VIII 80-100 iu/kantong; fibrinogen 150-300 mg/kantong)</a:t>
            </a:r>
          </a:p>
          <a:p>
            <a:pPr>
              <a:buNone/>
            </a:pPr>
            <a:r>
              <a:rPr lang="id-ID" b="1" dirty="0"/>
              <a:t>Indikasi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Alternatif terapi F VIII konsentrat pada defisiensi :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 Faktor von Willebrand (von Willebrand’s disease)</a:t>
            </a:r>
            <a:endParaRPr lang="id-ID" dirty="0"/>
          </a:p>
          <a:p>
            <a:pPr>
              <a:buFont typeface="Wingdings" pitchFamily="2" charset="2"/>
              <a:buChar char="§"/>
            </a:pPr>
            <a:r>
              <a:rPr lang="id-ID" dirty="0"/>
              <a:t>Faktor VIII (hemofilia A)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Faktor XIII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Sumber fibrinogen pada gangguan koagulopati dapatan misalnya DIC</a:t>
            </a:r>
          </a:p>
          <a:p>
            <a:pPr>
              <a:buNone/>
            </a:pPr>
            <a:r>
              <a:rPr lang="id-ID" b="1" dirty="0"/>
              <a:t>Perhatian :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Berikan segera setelah thawing, dengan set transfusi darah standar, maksimal 30 menit setelah </a:t>
            </a:r>
            <a:r>
              <a:rPr lang="id-ID" i="1" dirty="0"/>
              <a:t>thawing (pencairan)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530352"/>
            <a:ext cx="9861884" cy="5470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3600" b="1" dirty="0">
                <a:solidFill>
                  <a:srgbClr val="FF0000"/>
                </a:solidFill>
              </a:rPr>
              <a:t>REAKSI TRANSFUSI</a:t>
            </a:r>
          </a:p>
          <a:p>
            <a:pPr>
              <a:buNone/>
            </a:pPr>
            <a:r>
              <a:rPr lang="id-ID" sz="2600" dirty="0"/>
              <a:t>REAKSI TRANSFUSI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Hemolitik akut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Infeksi bakteri kontaminan dari alat yang terkontaminasi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TRALI ( Transfusion related acute-lung injury)</a:t>
            </a:r>
            <a:endParaRPr lang="id-ID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TACO (transfusion associated circulatory overload)</a:t>
            </a:r>
            <a:endParaRPr lang="id-ID" sz="2600" dirty="0"/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Reaksi alergi berat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600" dirty="0"/>
              <a:t>Anafilaksis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5245658" y="892690"/>
            <a:ext cx="4064439" cy="38807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b="1" dirty="0"/>
              <a:t>a. </a:t>
            </a:r>
            <a:r>
              <a:rPr lang="en-US" b="1" dirty="0" err="1"/>
              <a:t>Definisi</a:t>
            </a: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Kemoterapi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anti </a:t>
            </a:r>
            <a:r>
              <a:rPr lang="en-US" dirty="0" err="1"/>
              <a:t>kanker</a:t>
            </a:r>
            <a:r>
              <a:rPr lang="en-US" dirty="0"/>
              <a:t> (</a:t>
            </a:r>
            <a:r>
              <a:rPr lang="en-US" dirty="0" err="1"/>
              <a:t>sitostatika</a:t>
            </a:r>
            <a:r>
              <a:rPr lang="en-US" dirty="0"/>
              <a:t>)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173" name="Picture 7172" descr="Belalang di atas daun">
            <a:extLst>
              <a:ext uri="{FF2B5EF4-FFF2-40B4-BE49-F238E27FC236}">
                <a16:creationId xmlns:a16="http://schemas.microsoft.com/office/drawing/2014/main" id="{B07FA141-F036-C7CA-DC42-2FA0F0B5B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1" r="4712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177" name="Isosceles Triangle 717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329784"/>
            <a:ext cx="9789695" cy="5696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400" b="1" dirty="0">
                <a:solidFill>
                  <a:srgbClr val="FF0000"/>
                </a:solidFill>
              </a:rPr>
              <a:t>PENANGGULANGAN REAKSI TRANSFUSI</a:t>
            </a:r>
            <a:endParaRPr lang="en-ID" sz="24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id-ID" sz="24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Stop transfusi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Naikkan tekanan darah dgn koloid, kristaloi</a:t>
            </a:r>
            <a:r>
              <a:rPr lang="id-ID" sz="2400" dirty="0"/>
              <a:t>d   atau bila perlu tambahan inotropik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Beri oksigen 100%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Manitol 50 mg atau furosemid 10-20 mg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Antihistamin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Steroid dosis tinggi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err="1"/>
              <a:t>Jika</a:t>
            </a:r>
            <a:r>
              <a:rPr lang="fr-FR" sz="2400" dirty="0"/>
              <a:t> </a:t>
            </a:r>
            <a:r>
              <a:rPr lang="fr-FR" sz="2400" dirty="0" err="1"/>
              <a:t>perlu</a:t>
            </a:r>
            <a:r>
              <a:rPr lang="fr-FR" sz="2400" dirty="0"/>
              <a:t> exchange transfusion</a:t>
            </a:r>
            <a:endParaRPr lang="id-ID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05" y="339448"/>
            <a:ext cx="9681411" cy="45389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d-ID" sz="3900" b="1" dirty="0">
                <a:solidFill>
                  <a:srgbClr val="FF0000"/>
                </a:solidFill>
              </a:rPr>
              <a:t>Reaksi Hemolitik Akut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Inkompatibilitas sel darah merah donor dengan antibodi anti-A atau anti-B dan timbul gejala klinis berat (perdarahan, takikardia, hipotensi atau hipertensi)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Dapat terjadi setelah transfusi komponen kaya plasma (platelet atau FFP),mengandung antibodi anti-sel darah merah tinggi, anti A atau B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STOP Transfusi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Pertahankan akses vena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Resusitasi dengan cairan kristaloid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/>
              <a:t>Bila hipotensi menetap, pertimbangkan pemberian inotropik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dirty="0"/>
              <a:t>Periksa sampel dan kultur darah dari kantong darah</a:t>
            </a:r>
            <a:endParaRPr lang="id-ID" sz="2400" dirty="0"/>
          </a:p>
          <a:p>
            <a:pPr>
              <a:buNone/>
            </a:pPr>
            <a:endParaRPr lang="id-ID" sz="2400" dirty="0"/>
          </a:p>
          <a:p>
            <a:pPr>
              <a:buNone/>
            </a:pPr>
            <a:endParaRPr lang="id-ID" sz="2400" dirty="0"/>
          </a:p>
          <a:p>
            <a:endParaRPr lang="id-ID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9" y="314793"/>
            <a:ext cx="9906373" cy="59717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INFEKSI BAKTERI KONTAMINAN</a:t>
            </a:r>
          </a:p>
          <a:p>
            <a:pPr>
              <a:buFont typeface="Wingdings" pitchFamily="2" charset="2"/>
              <a:buChar char="§"/>
            </a:pPr>
            <a:r>
              <a:rPr lang="id-ID" sz="2600" dirty="0"/>
              <a:t>Reaksi</a:t>
            </a:r>
            <a:r>
              <a:rPr lang="id-ID" sz="2600" b="1" dirty="0"/>
              <a:t> </a:t>
            </a:r>
            <a:r>
              <a:rPr lang="id-ID" sz="2600" dirty="0"/>
              <a:t>akut, terjadi hiper atau hipotensi  dengan cepat, kekakuan </a:t>
            </a:r>
            <a:r>
              <a:rPr lang="sv-SE" sz="2600" dirty="0"/>
              <a:t>dan kolaps, gejala dan tanda bisa sama dengan reaksi hemolitik</a:t>
            </a:r>
            <a:r>
              <a:rPr lang="id-ID" sz="2600" dirty="0"/>
              <a:t> atau reaksi alergi akut yang lebih berat.</a:t>
            </a:r>
          </a:p>
          <a:p>
            <a:pPr>
              <a:buFont typeface="Wingdings" pitchFamily="2" charset="2"/>
              <a:buChar char="§"/>
            </a:pPr>
            <a:r>
              <a:rPr lang="id-ID" sz="2600" dirty="0"/>
              <a:t>Sering pada platelet konsentrat (disimpan pada 22°C) daripada pada sel darah merah (disimpan pada 4-6°C)</a:t>
            </a:r>
          </a:p>
          <a:p>
            <a:pPr>
              <a:buNone/>
            </a:pPr>
            <a:r>
              <a:rPr lang="id-ID" sz="2400" dirty="0">
                <a:solidFill>
                  <a:srgbClr val="FF0000"/>
                </a:solidFill>
              </a:rPr>
              <a:t>Mikroorganisme tersering :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Staphylococcus epidermidis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Staphylococcus aureus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Bacillus cereus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Group B streptococci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/>
              <a:t>E. coli</a:t>
            </a:r>
            <a:endParaRPr lang="id-ID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618" y="1068465"/>
            <a:ext cx="9392653" cy="4912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b="1" dirty="0">
                <a:solidFill>
                  <a:srgbClr val="FF0000"/>
                </a:solidFill>
              </a:rPr>
              <a:t>  TRALI </a:t>
            </a:r>
          </a:p>
          <a:p>
            <a:pPr algn="ctr">
              <a:buNone/>
            </a:pPr>
            <a:r>
              <a:rPr lang="id-ID" b="1" dirty="0"/>
              <a:t>TRANSFUSION RELATED ACUTE LUNG INJURY</a:t>
            </a:r>
          </a:p>
          <a:p>
            <a:pPr>
              <a:buNone/>
            </a:pPr>
            <a:r>
              <a:rPr lang="id-ID" dirty="0"/>
              <a:t>Kegagalan fungsi paru yang disebabkan plasma donor yang mengandung antibodi melawan leukosit resipien.</a:t>
            </a:r>
          </a:p>
          <a:p>
            <a:pPr>
              <a:buNone/>
            </a:pPr>
            <a:r>
              <a:rPr lang="id-ID" dirty="0"/>
              <a:t>Gejala :</a:t>
            </a:r>
          </a:p>
          <a:p>
            <a:pPr>
              <a:buFont typeface="+mj-lt"/>
              <a:buAutoNum type="arabicPeriod"/>
            </a:pPr>
            <a:r>
              <a:rPr lang="sv-SE" dirty="0"/>
              <a:t>6 jam setelah transfusi timbul sesak nafas dan batuk non produktif</a:t>
            </a:r>
            <a:endParaRPr lang="id-ID" dirty="0"/>
          </a:p>
          <a:p>
            <a:pPr>
              <a:buFont typeface="+mj-lt"/>
              <a:buAutoNum type="arabicPeriod"/>
            </a:pPr>
            <a:r>
              <a:rPr lang="id-ID" dirty="0"/>
              <a:t> Hipotensi dan hilangnya volume sirkulasi,   dapat timbul demam atau tidak atau disertai menggigil</a:t>
            </a:r>
          </a:p>
          <a:p>
            <a:pPr>
              <a:buFont typeface="+mj-lt"/>
              <a:buAutoNum type="arabicPeriod"/>
            </a:pPr>
            <a:r>
              <a:rPr lang="id-ID" dirty="0"/>
              <a:t>Infiltrat nodular bilateral (batwing), sesuai gambaran ARDS pada rö thorax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59371"/>
            <a:ext cx="8596668" cy="50819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b="1" dirty="0">
                <a:solidFill>
                  <a:srgbClr val="FF0000"/>
                </a:solidFill>
              </a:rPr>
              <a:t>TERAPI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 Rawat ICU bila perlu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Terapi sama seperti ARDS dengan berbagai penyebab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Hindari DIURETIK</a:t>
            </a:r>
          </a:p>
          <a:p>
            <a:pPr>
              <a:buFont typeface="Wingdings" pitchFamily="2" charset="2"/>
              <a:buChar char="§"/>
            </a:pPr>
            <a:r>
              <a:rPr lang="id-ID" dirty="0"/>
              <a:t>Melaporkan kasus TRALI di bank darah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524657"/>
            <a:ext cx="10045382" cy="45923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sz="4400" b="1" dirty="0">
                <a:solidFill>
                  <a:srgbClr val="FF0000"/>
                </a:solidFill>
              </a:rPr>
              <a:t>REAKSI ANAFILAKSIS </a:t>
            </a:r>
          </a:p>
          <a:p>
            <a:pPr>
              <a:buNone/>
            </a:pPr>
            <a:endParaRPr lang="id-ID" sz="3200" dirty="0"/>
          </a:p>
          <a:p>
            <a:pPr>
              <a:buFont typeface="Wingdings" pitchFamily="2" charset="2"/>
              <a:buChar char="§"/>
            </a:pPr>
            <a:r>
              <a:rPr lang="nn-NO" sz="4400" dirty="0"/>
              <a:t>Komplikasi jarang tetapi mengancam nyawa, pada saat awal</a:t>
            </a:r>
            <a:r>
              <a:rPr lang="id-ID" sz="4400" dirty="0"/>
              <a:t> transfusi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Disebabkan pemberian plasma terlalu cepat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Gejala berupa sesak, nyeri dada, nyeri abdomen dan mual.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Klinis dapat terjadi hipotensi, bronkospasme, edema </a:t>
            </a:r>
            <a:r>
              <a:rPr lang="es-ES" sz="4400" dirty="0" err="1"/>
              <a:t>periorbital</a:t>
            </a:r>
            <a:r>
              <a:rPr lang="es-ES" sz="4400" dirty="0"/>
              <a:t> dan </a:t>
            </a:r>
            <a:r>
              <a:rPr lang="es-ES" sz="4400" dirty="0" err="1"/>
              <a:t>laryngeal</a:t>
            </a:r>
            <a:r>
              <a:rPr lang="es-ES" sz="4400" dirty="0"/>
              <a:t>, eritema, </a:t>
            </a:r>
            <a:r>
              <a:rPr lang="es-ES" sz="4400" dirty="0" err="1"/>
              <a:t>urtikaria</a:t>
            </a:r>
            <a:r>
              <a:rPr lang="es-ES" sz="4400" dirty="0"/>
              <a:t> da</a:t>
            </a:r>
            <a:r>
              <a:rPr lang="id-ID" sz="4400" dirty="0"/>
              <a:t>n konjungtivitis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Antibodi yang terlibat diantaranya IgE, IgG, atau IgA</a:t>
            </a:r>
          </a:p>
          <a:p>
            <a:pPr>
              <a:buFont typeface="Wingdings" pitchFamily="2" charset="2"/>
              <a:buChar char="§"/>
            </a:pPr>
            <a:r>
              <a:rPr lang="id-ID" sz="4400" dirty="0"/>
              <a:t>Bila diperlukan transfusi berulang, sebaiknya meminta bank darah untuk menyeleksi komponen darah lebih lanjut</a:t>
            </a:r>
          </a:p>
          <a:p>
            <a:pPr>
              <a:buNone/>
            </a:pPr>
            <a:endParaRPr lang="id-ID" sz="4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9134"/>
            <a:ext cx="8596668" cy="4794417"/>
          </a:xfrm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PENANGANAN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Hentikan transfusi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Berikan O2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Resusitasi cairan</a:t>
            </a:r>
          </a:p>
          <a:p>
            <a:pPr lvl="1">
              <a:buFont typeface="+mj-lt"/>
              <a:buAutoNum type="arabicPeriod"/>
            </a:pPr>
            <a:r>
              <a:rPr lang="id-ID" dirty="0"/>
              <a:t>Berikan adrenalin 0,01-0,5mg/im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82AF-DC18-8090-4F54-B05E17C2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b="1" i="0" dirty="0" err="1">
                <a:solidFill>
                  <a:srgbClr val="FF0000"/>
                </a:solidFill>
                <a:effectLst/>
                <a:latin typeface="Google Sans"/>
              </a:rPr>
              <a:t>Prosedur</a:t>
            </a:r>
            <a:r>
              <a:rPr lang="en-ID" b="1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Google Sans"/>
              </a:rPr>
              <a:t>Transfusi</a:t>
            </a:r>
            <a:r>
              <a:rPr lang="en-ID" b="1" i="0" dirty="0">
                <a:solidFill>
                  <a:srgbClr val="FF0000"/>
                </a:solidFill>
                <a:effectLst/>
                <a:latin typeface="Google Sans"/>
              </a:rPr>
              <a:t> Darah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685F-AB9E-6C91-7F80-CBFC76B9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Meminta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berbaring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tempat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tidur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Memasang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infus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lengan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menghubungkan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selang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infusnya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kantung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b="1" i="0" dirty="0" err="1">
                <a:solidFill>
                  <a:schemeClr val="tx1"/>
                </a:solidFill>
                <a:effectLst/>
                <a:latin typeface="Google Sans"/>
              </a:rPr>
              <a:t>darah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Menemani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memantau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selama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15−30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menit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pertama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b="1" i="0" dirty="0" err="1">
                <a:solidFill>
                  <a:schemeClr val="tx1"/>
                </a:solidFill>
                <a:effectLst/>
                <a:latin typeface="Google Sans"/>
              </a:rPr>
              <a:t>transfusi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memastikan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pasien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mengalami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reaksi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Google Sans"/>
              </a:rPr>
              <a:t>alergi</a:t>
            </a:r>
            <a:r>
              <a:rPr lang="en-ID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4513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d-ID" dirty="0"/>
          </a:p>
          <a:p>
            <a:pPr algn="ctr">
              <a:buNone/>
            </a:pPr>
            <a:endParaRPr lang="id-ID" dirty="0"/>
          </a:p>
          <a:p>
            <a:pPr algn="ctr">
              <a:buNone/>
            </a:pPr>
            <a:endParaRPr lang="id-ID" dirty="0"/>
          </a:p>
          <a:p>
            <a:pPr algn="ctr">
              <a:buNone/>
            </a:pPr>
            <a:r>
              <a:rPr lang="id-ID" sz="4800" b="1" dirty="0">
                <a:solidFill>
                  <a:srgbClr val="FF0000"/>
                </a:solidFill>
              </a:rPr>
              <a:t>TERIMA KASIH </a:t>
            </a:r>
          </a:p>
          <a:p>
            <a:pPr algn="ctr">
              <a:buNone/>
            </a:pPr>
            <a:endParaRPr lang="id-ID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F4FE-4E2D-8DF2-CF6C-31C00E0D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Kemoterapi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89B0-79BB-72AF-3DF5-6BE66EB4D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5530762" cy="388077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en-ID" sz="2000" dirty="0" err="1">
                <a:solidFill>
                  <a:srgbClr val="FF0000"/>
                </a:solidFill>
              </a:rPr>
              <a:t>Menyembuhkan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Kanker</a:t>
            </a:r>
            <a:r>
              <a:rPr lang="en-ID" sz="2000" dirty="0"/>
              <a:t> (</a:t>
            </a:r>
            <a:r>
              <a:rPr lang="en-ID" sz="2000" dirty="0" err="1"/>
              <a:t>Kuratif</a:t>
            </a:r>
            <a:r>
              <a:rPr lang="en-ID" sz="2000" dirty="0"/>
              <a:t>) 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kasus</a:t>
            </a:r>
            <a:r>
              <a:rPr lang="en-ID" sz="2000" dirty="0"/>
              <a:t>,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kanker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sembuh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total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kemoterapi</a:t>
            </a:r>
            <a:r>
              <a:rPr lang="en-ID" sz="2000" dirty="0"/>
              <a:t>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sel</a:t>
            </a:r>
            <a:r>
              <a:rPr lang="en-ID" sz="2000" dirty="0"/>
              <a:t> </a:t>
            </a:r>
            <a:r>
              <a:rPr lang="en-ID" sz="2000" dirty="0" err="1"/>
              <a:t>kanker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kembali</a:t>
            </a:r>
            <a:r>
              <a:rPr lang="en-ID" sz="2000" dirty="0"/>
              <a:t> </a:t>
            </a:r>
            <a:r>
              <a:rPr lang="en-ID" sz="2000" dirty="0" err="1"/>
              <a:t>lagi</a:t>
            </a:r>
            <a:r>
              <a:rPr lang="en-ID" sz="2000" dirty="0"/>
              <a:t>. 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ID" sz="2000" dirty="0"/>
              <a:t>	Hal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berarti</a:t>
            </a:r>
            <a:r>
              <a:rPr lang="en-ID" sz="2000" dirty="0"/>
              <a:t> proses </a:t>
            </a:r>
            <a:r>
              <a:rPr lang="en-ID" sz="2000" dirty="0" err="1"/>
              <a:t>kemoterapi</a:t>
            </a:r>
            <a:r>
              <a:rPr lang="en-ID" sz="2000" dirty="0"/>
              <a:t> yang </a:t>
            </a:r>
            <a:r>
              <a:rPr lang="en-ID" sz="2000" dirty="0" err="1"/>
              <a:t>dijalani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 	</a:t>
            </a:r>
            <a:r>
              <a:rPr lang="en-ID" sz="2000" dirty="0" err="1"/>
              <a:t>berhasil</a:t>
            </a:r>
            <a:r>
              <a:rPr lang="en-ID" sz="2000" dirty="0"/>
              <a:t> </a:t>
            </a:r>
            <a:r>
              <a:rPr lang="en-ID" sz="2000" dirty="0" err="1"/>
              <a:t>menghancurkan</a:t>
            </a:r>
            <a:r>
              <a:rPr lang="en-ID" sz="2000" dirty="0"/>
              <a:t> </a:t>
            </a:r>
            <a:r>
              <a:rPr lang="en-ID" sz="2000" dirty="0" err="1"/>
              <a:t>sekaligus</a:t>
            </a:r>
            <a:r>
              <a:rPr lang="en-ID" sz="2000" dirty="0"/>
              <a:t> </a:t>
            </a:r>
            <a:r>
              <a:rPr lang="en-ID" sz="2000" dirty="0" err="1"/>
              <a:t>menghilangkan</a:t>
            </a:r>
            <a:r>
              <a:rPr lang="en-ID" sz="2000" dirty="0"/>
              <a:t> </a:t>
            </a:r>
            <a:r>
              <a:rPr lang="en-ID" sz="2000" dirty="0" err="1"/>
              <a:t>sel</a:t>
            </a:r>
            <a:r>
              <a:rPr lang="en-ID" sz="2000" dirty="0"/>
              <a:t> </a:t>
            </a:r>
            <a:r>
              <a:rPr lang="en-ID" sz="2000" dirty="0" err="1"/>
              <a:t>kanker</a:t>
            </a:r>
            <a:r>
              <a:rPr lang="en-ID" sz="2000" dirty="0"/>
              <a:t> 	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. 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ID" sz="2000" dirty="0"/>
              <a:t>	</a:t>
            </a:r>
            <a:r>
              <a:rPr lang="en-ID" sz="2000" dirty="0" err="1"/>
              <a:t>Tetapi</a:t>
            </a:r>
            <a:r>
              <a:rPr lang="en-ID" sz="2000" dirty="0"/>
              <a:t>,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proses </a:t>
            </a:r>
            <a:r>
              <a:rPr lang="en-ID" sz="2000" dirty="0" err="1"/>
              <a:t>kemoterapi</a:t>
            </a:r>
            <a:r>
              <a:rPr lang="en-ID" sz="2000" dirty="0"/>
              <a:t> 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	</a:t>
            </a:r>
            <a:r>
              <a:rPr lang="en-ID" sz="2000" dirty="0" err="1"/>
              <a:t>akhir</a:t>
            </a:r>
            <a:r>
              <a:rPr lang="en-ID" sz="2000" dirty="0"/>
              <a:t> yang </a:t>
            </a:r>
            <a:r>
              <a:rPr lang="en-ID" sz="2000" dirty="0" err="1"/>
              <a:t>sama</a:t>
            </a:r>
            <a:r>
              <a:rPr lang="en-ID" sz="2000" dirty="0"/>
              <a:t>. Hal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tergantung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masing-	masing </a:t>
            </a:r>
            <a:r>
              <a:rPr lang="en-ID" sz="2000" dirty="0" err="1"/>
              <a:t>pasien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lokasi</a:t>
            </a:r>
            <a:r>
              <a:rPr lang="en-ID" sz="2000" dirty="0"/>
              <a:t> </a:t>
            </a:r>
            <a:r>
              <a:rPr lang="en-ID" sz="2000" dirty="0" err="1"/>
              <a:t>kankernya</a:t>
            </a:r>
            <a:r>
              <a:rPr lang="en-ID" sz="2000" dirty="0"/>
              <a:t>. </a:t>
            </a:r>
          </a:p>
        </p:txBody>
      </p:sp>
      <p:pic>
        <p:nvPicPr>
          <p:cNvPr id="11" name="Picture 10" descr="Peluncuran roket">
            <a:extLst>
              <a:ext uri="{FF2B5EF4-FFF2-40B4-BE49-F238E27FC236}">
                <a16:creationId xmlns:a16="http://schemas.microsoft.com/office/drawing/2014/main" id="{8EA91499-5934-4CD0-13A0-FD0E19B91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38" r="1005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325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537292DE-E9EC-F0FE-02DB-675CBD5CF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3" r="14438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F6CE2-E683-1D2A-A0B1-73C802DC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26" y="1343160"/>
            <a:ext cx="5477173" cy="51351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sz="1400" dirty="0"/>
              <a:t>2</a:t>
            </a:r>
            <a:r>
              <a:rPr lang="en-ID" sz="2000" dirty="0">
                <a:solidFill>
                  <a:srgbClr val="FF0000"/>
                </a:solidFill>
              </a:rPr>
              <a:t>. </a:t>
            </a:r>
            <a:r>
              <a:rPr lang="en-ID" sz="2000" dirty="0" err="1">
                <a:solidFill>
                  <a:srgbClr val="FF0000"/>
                </a:solidFill>
              </a:rPr>
              <a:t>Mencegah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  <a:r>
              <a:rPr lang="en-ID" sz="2000" dirty="0" err="1">
                <a:solidFill>
                  <a:srgbClr val="FF0000"/>
                </a:solidFill>
              </a:rPr>
              <a:t>Penyebaran</a:t>
            </a:r>
            <a:r>
              <a:rPr lang="en-ID" sz="2000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ID" sz="2000" dirty="0"/>
              <a:t>Sel </a:t>
            </a:r>
            <a:r>
              <a:rPr lang="en-ID" sz="2000" dirty="0" err="1"/>
              <a:t>Kanker</a:t>
            </a:r>
            <a:r>
              <a:rPr lang="en-ID" sz="2000" dirty="0"/>
              <a:t> dan </a:t>
            </a:r>
            <a:r>
              <a:rPr lang="en-ID" sz="2000" dirty="0" err="1"/>
              <a:t>Meringankan</a:t>
            </a:r>
            <a:r>
              <a:rPr lang="en-ID" sz="2000" dirty="0"/>
              <a:t> </a:t>
            </a:r>
            <a:r>
              <a:rPr lang="en-ID" sz="2000" dirty="0" err="1"/>
              <a:t>Gejalanya</a:t>
            </a:r>
            <a:r>
              <a:rPr lang="en-ID" sz="2000" dirty="0"/>
              <a:t> 	(</a:t>
            </a:r>
            <a:r>
              <a:rPr lang="en-ID" sz="2000" dirty="0" err="1"/>
              <a:t>Paliatif</a:t>
            </a:r>
            <a:r>
              <a:rPr lang="en-ID" sz="2000" dirty="0"/>
              <a:t>) </a:t>
            </a:r>
            <a:r>
              <a:rPr lang="en-ID" sz="2000" dirty="0" err="1"/>
              <a:t>Memang</a:t>
            </a:r>
            <a:r>
              <a:rPr lang="en-ID" sz="2000" dirty="0"/>
              <a:t> </a:t>
            </a:r>
            <a:r>
              <a:rPr lang="en-ID" sz="2000" dirty="0" err="1"/>
              <a:t>benar</a:t>
            </a:r>
            <a:r>
              <a:rPr lang="en-ID" sz="2000" dirty="0"/>
              <a:t>,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	</a:t>
            </a:r>
            <a:r>
              <a:rPr lang="en-ID" sz="2000" dirty="0" err="1"/>
              <a:t>utama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kemoterapi</a:t>
            </a:r>
            <a:r>
              <a:rPr lang="en-ID" sz="2000" dirty="0"/>
              <a:t> 	</a:t>
            </a:r>
            <a:r>
              <a:rPr lang="en-ID" sz="2000" dirty="0" err="1"/>
              <a:t>adalah</a:t>
            </a:r>
            <a:r>
              <a:rPr lang="en-ID" sz="2000" dirty="0"/>
              <a:t> 	</a:t>
            </a:r>
            <a:r>
              <a:rPr lang="en-ID" sz="2000" dirty="0" err="1"/>
              <a:t>menghentikan</a:t>
            </a:r>
            <a:r>
              <a:rPr lang="en-ID" sz="2000" dirty="0"/>
              <a:t> </a:t>
            </a:r>
            <a:r>
              <a:rPr lang="en-ID" sz="2000" dirty="0" err="1"/>
              <a:t>pertumbuhan</a:t>
            </a:r>
            <a:r>
              <a:rPr lang="en-ID" sz="2000" dirty="0"/>
              <a:t> dan 	</a:t>
            </a:r>
            <a:r>
              <a:rPr lang="en-ID" sz="2000" dirty="0" err="1"/>
              <a:t>penyebaran</a:t>
            </a:r>
            <a:r>
              <a:rPr lang="en-ID" sz="2000" dirty="0"/>
              <a:t> </a:t>
            </a:r>
            <a:r>
              <a:rPr lang="en-ID" sz="2000" dirty="0" err="1"/>
              <a:t>sel</a:t>
            </a:r>
            <a:r>
              <a:rPr lang="en-ID" sz="2000" dirty="0"/>
              <a:t> </a:t>
            </a:r>
            <a:r>
              <a:rPr lang="en-ID" sz="2000" dirty="0" err="1"/>
              <a:t>kanker</a:t>
            </a:r>
            <a:r>
              <a:rPr lang="en-ID" sz="20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2000" dirty="0" err="1"/>
              <a:t>Namun</a:t>
            </a:r>
            <a:r>
              <a:rPr lang="en-ID" sz="2000" dirty="0"/>
              <a:t>, </a:t>
            </a:r>
            <a:r>
              <a:rPr lang="en-ID" sz="2000" dirty="0" err="1"/>
              <a:t>apabila</a:t>
            </a:r>
            <a:r>
              <a:rPr lang="en-ID" sz="2000" dirty="0"/>
              <a:t>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sulit</a:t>
            </a:r>
            <a:r>
              <a:rPr lang="en-ID" sz="2000" dirty="0"/>
              <a:t> 	</a:t>
            </a:r>
            <a:r>
              <a:rPr lang="en-ID" sz="2000" dirty="0" err="1"/>
              <a:t>bahkan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	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disembuhkan</a:t>
            </a:r>
            <a:r>
              <a:rPr lang="en-ID" sz="2000" dirty="0"/>
              <a:t>, </a:t>
            </a:r>
            <a:r>
              <a:rPr lang="en-ID" sz="2000" dirty="0" err="1"/>
              <a:t>maka</a:t>
            </a:r>
            <a:r>
              <a:rPr lang="en-ID" sz="2000" dirty="0"/>
              <a:t> 	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upaya</a:t>
            </a:r>
            <a:r>
              <a:rPr lang="en-ID" sz="2000" dirty="0"/>
              <a:t> </a:t>
            </a:r>
            <a:r>
              <a:rPr lang="en-ID" sz="2000" dirty="0" err="1"/>
              <a:t>perawatan</a:t>
            </a:r>
            <a:r>
              <a:rPr lang="en-ID" sz="2000" dirty="0"/>
              <a:t> 	</a:t>
            </a:r>
            <a:r>
              <a:rPr lang="en-ID" sz="2000" dirty="0" err="1"/>
              <a:t>paliatif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langkah</a:t>
            </a:r>
            <a:r>
              <a:rPr lang="en-ID" sz="2000" dirty="0"/>
              <a:t> </a:t>
            </a:r>
            <a:r>
              <a:rPr lang="en-ID" sz="2000" dirty="0" err="1"/>
              <a:t>kemoterapi</a:t>
            </a:r>
            <a:r>
              <a:rPr lang="en-ID" sz="20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2000" dirty="0" err="1"/>
              <a:t>Perawatan</a:t>
            </a:r>
            <a:r>
              <a:rPr lang="en-ID" sz="2000" dirty="0"/>
              <a:t> </a:t>
            </a:r>
            <a:r>
              <a:rPr lang="en-ID" sz="2000" dirty="0" err="1"/>
              <a:t>paliatif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	</a:t>
            </a:r>
            <a:r>
              <a:rPr lang="en-ID" sz="2000" dirty="0" err="1"/>
              <a:t>mengontrol</a:t>
            </a:r>
            <a:r>
              <a:rPr lang="en-ID" sz="2000" dirty="0"/>
              <a:t> </a:t>
            </a:r>
            <a:r>
              <a:rPr lang="en-ID" sz="2000" dirty="0" err="1"/>
              <a:t>sel</a:t>
            </a:r>
            <a:r>
              <a:rPr lang="en-ID" sz="2000" dirty="0"/>
              <a:t> </a:t>
            </a:r>
            <a:r>
              <a:rPr lang="en-ID" sz="2000" dirty="0" err="1"/>
              <a:t>kanker</a:t>
            </a:r>
            <a:r>
              <a:rPr lang="en-ID" sz="2000" dirty="0"/>
              <a:t> 	agar 	</a:t>
            </a:r>
            <a:r>
              <a:rPr lang="en-ID" sz="2000" dirty="0" err="1"/>
              <a:t>tidak</a:t>
            </a:r>
            <a:r>
              <a:rPr lang="en-ID" sz="2000" dirty="0"/>
              <a:t> 	</a:t>
            </a:r>
            <a:r>
              <a:rPr lang="en-ID" sz="2000" dirty="0" err="1"/>
              <a:t>berkembang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cepat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	</a:t>
            </a:r>
            <a:r>
              <a:rPr lang="en-ID" sz="2000" dirty="0" err="1"/>
              <a:t>meringankan</a:t>
            </a:r>
            <a:r>
              <a:rPr lang="en-ID" sz="2000" dirty="0"/>
              <a:t> 	</a:t>
            </a:r>
            <a:r>
              <a:rPr lang="en-ID" sz="2000" dirty="0" err="1"/>
              <a:t>gejala</a:t>
            </a:r>
            <a:r>
              <a:rPr lang="en-ID" sz="2000" dirty="0"/>
              <a:t> 	yang </a:t>
            </a:r>
            <a:r>
              <a:rPr lang="en-ID" sz="2000" dirty="0" err="1"/>
              <a:t>dirasakan</a:t>
            </a:r>
            <a:r>
              <a:rPr lang="en-ID" sz="2000" dirty="0"/>
              <a:t> 	</a:t>
            </a:r>
            <a:r>
              <a:rPr lang="en-ID" sz="2000" dirty="0" err="1"/>
              <a:t>pasien</a:t>
            </a:r>
            <a:r>
              <a:rPr lang="en-ID" sz="2000" dirty="0"/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perawatan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juga </a:t>
            </a:r>
            <a:r>
              <a:rPr lang="en-ID" sz="2000" dirty="0" err="1"/>
              <a:t>untuk</a:t>
            </a:r>
            <a:r>
              <a:rPr lang="en-ID" sz="2000" dirty="0"/>
              <a:t> 	</a:t>
            </a: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harapan</a:t>
            </a:r>
            <a:r>
              <a:rPr lang="en-ID" sz="2000" dirty="0"/>
              <a:t> 	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	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pasien</a:t>
            </a:r>
            <a:r>
              <a:rPr lang="en-ID" sz="2000" dirty="0"/>
              <a:t>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45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a gelombang bukit pasir gurun">
            <a:extLst>
              <a:ext uri="{FF2B5EF4-FFF2-40B4-BE49-F238E27FC236}">
                <a16:creationId xmlns:a16="http://schemas.microsoft.com/office/drawing/2014/main" id="{B9ACDC32-D855-A9BA-91E7-03BC3D129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616E8-884F-B019-098F-288A9EB5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093880" cy="679554"/>
          </a:xfrm>
        </p:spPr>
        <p:txBody>
          <a:bodyPr>
            <a:normAutofit/>
          </a:bodyPr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</a:t>
            </a:r>
            <a:r>
              <a:rPr lang="en-ID" dirty="0" err="1"/>
              <a:t>Kemoterapi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09F42-0AFF-4B31-FD8D-F8916DD4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8484"/>
            <a:ext cx="9385815" cy="497712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D" dirty="0" err="1"/>
              <a:t>Kemoterapi</a:t>
            </a:r>
            <a:r>
              <a:rPr lang="en-ID" dirty="0"/>
              <a:t> </a:t>
            </a:r>
            <a:r>
              <a:rPr lang="en-ID" dirty="0" err="1"/>
              <a:t>Kemoterapi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pada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 yang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membunuh</a:t>
            </a:r>
            <a:r>
              <a:rPr lang="en-ID" dirty="0"/>
              <a:t> dan </a:t>
            </a:r>
            <a:r>
              <a:rPr lang="en-ID" dirty="0" err="1"/>
              <a:t>menghambat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sel-sel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 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dikarenakan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serius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</a:t>
            </a:r>
            <a:r>
              <a:rPr lang="en-ID" dirty="0" err="1"/>
              <a:t>kemoterapi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diantisipasi</a:t>
            </a:r>
            <a:r>
              <a:rPr lang="en-ID" dirty="0"/>
              <a:t>,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 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/>
              <a:t>Badan </a:t>
            </a:r>
            <a:r>
              <a:rPr lang="en-ID" sz="1800" dirty="0" err="1"/>
              <a:t>terasa</a:t>
            </a:r>
            <a:r>
              <a:rPr lang="en-ID" sz="1800" dirty="0"/>
              <a:t> </a:t>
            </a:r>
            <a:r>
              <a:rPr lang="en-ID" sz="1800" dirty="0" err="1"/>
              <a:t>lemas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Mual</a:t>
            </a:r>
            <a:r>
              <a:rPr lang="en-ID" sz="1800" dirty="0"/>
              <a:t> dan </a:t>
            </a:r>
            <a:r>
              <a:rPr lang="en-ID" sz="1800" dirty="0" err="1"/>
              <a:t>muntah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Rambut</a:t>
            </a:r>
            <a:r>
              <a:rPr lang="en-ID" sz="1800" dirty="0"/>
              <a:t> </a:t>
            </a:r>
            <a:r>
              <a:rPr lang="en-ID" sz="1800" dirty="0" err="1"/>
              <a:t>rontok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Kehilangan</a:t>
            </a:r>
            <a:r>
              <a:rPr lang="en-ID" sz="1800" dirty="0"/>
              <a:t> </a:t>
            </a:r>
            <a:r>
              <a:rPr lang="en-ID" sz="1800" dirty="0" err="1"/>
              <a:t>nafsu</a:t>
            </a:r>
            <a:r>
              <a:rPr lang="en-ID" sz="1800" dirty="0"/>
              <a:t> </a:t>
            </a:r>
            <a:r>
              <a:rPr lang="en-ID" sz="1800" dirty="0" err="1"/>
              <a:t>makan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Sembelit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Penurunan</a:t>
            </a:r>
            <a:r>
              <a:rPr lang="en-ID" sz="1800" dirty="0"/>
              <a:t> </a:t>
            </a:r>
            <a:r>
              <a:rPr lang="en-ID" sz="1800" dirty="0" err="1"/>
              <a:t>sistem</a:t>
            </a:r>
            <a:r>
              <a:rPr lang="en-ID" sz="1800" dirty="0"/>
              <a:t> </a:t>
            </a:r>
            <a:r>
              <a:rPr lang="en-ID" sz="1800" dirty="0" err="1"/>
              <a:t>imun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Perubahan</a:t>
            </a:r>
            <a:r>
              <a:rPr lang="en-ID" sz="1800" dirty="0"/>
              <a:t> pada </a:t>
            </a:r>
            <a:r>
              <a:rPr lang="en-ID" sz="1800" dirty="0" err="1"/>
              <a:t>kulit</a:t>
            </a:r>
            <a:r>
              <a:rPr lang="en-ID" sz="1800" dirty="0"/>
              <a:t> dan kuku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Gangguan</a:t>
            </a:r>
            <a:r>
              <a:rPr lang="en-ID" sz="1800" dirty="0"/>
              <a:t> </a:t>
            </a:r>
            <a:r>
              <a:rPr lang="en-ID" sz="1800" dirty="0" err="1"/>
              <a:t>konsentrasi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Anemia</a:t>
            </a:r>
            <a:r>
              <a:rPr lang="en-ID" sz="1800" dirty="0"/>
              <a:t> dan </a:t>
            </a:r>
            <a:r>
              <a:rPr lang="en-ID" sz="1800" dirty="0" err="1"/>
              <a:t>demam</a:t>
            </a:r>
            <a:endParaRPr lang="en-ID" sz="1800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ID" sz="1800" dirty="0" err="1"/>
              <a:t>Sariawan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luka</a:t>
            </a:r>
            <a:r>
              <a:rPr lang="en-ID" sz="1800" dirty="0"/>
              <a:t> pada </a:t>
            </a:r>
            <a:r>
              <a:rPr lang="en-ID" sz="1800" dirty="0" err="1"/>
              <a:t>mulut</a:t>
            </a:r>
            <a:endParaRPr lang="en-ID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855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3930-3E92-E1D4-05B1-7EF23782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5003-FAFF-EE4D-DEC0-601BADD8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teratasi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hilang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sendirinya</a:t>
            </a:r>
            <a:r>
              <a:rPr lang="en-ID" dirty="0"/>
              <a:t>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normal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kemoterapi</a:t>
            </a:r>
            <a:r>
              <a:rPr lang="en-ID" dirty="0"/>
              <a:t> </a:t>
            </a:r>
            <a:r>
              <a:rPr lang="en-ID" dirty="0" err="1"/>
              <a:t>dihentikan</a:t>
            </a:r>
            <a:r>
              <a:rPr lang="en-ID" dirty="0"/>
              <a:t> (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bervariasi</a:t>
            </a:r>
            <a:r>
              <a:rPr lang="en-ID" dirty="0"/>
              <a:t> </a:t>
            </a:r>
            <a:r>
              <a:rPr lang="en-ID" dirty="0" err="1"/>
              <a:t>waktunya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). 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toksit</a:t>
            </a:r>
            <a:r>
              <a:rPr lang="en-ID" dirty="0"/>
              <a:t> 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Berolahraga</a:t>
            </a:r>
            <a:r>
              <a:rPr lang="en-ID" dirty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Nutrisi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kanker</a:t>
            </a:r>
            <a:r>
              <a:rPr lang="en-ID" dirty="0"/>
              <a:t>. 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14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95EC-19D9-F7CA-C4F8-C534946A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PENGGOLONGAN OBAT ANTI KANKER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141B-DDD3-AD5D-8843-D3A0D8F4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Agen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alkilasi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(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termasuk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nitrosourea)</a:t>
            </a: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Antimetabolit</a:t>
            </a:r>
            <a:endParaRPr lang="en-ID" b="1" i="0" dirty="0">
              <a:solidFill>
                <a:srgbClr val="363636"/>
              </a:solidFill>
              <a:effectLst/>
              <a:latin typeface="__Roboto_ba6641"/>
            </a:endParaRP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Penghambat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topoisomerase</a:t>
            </a:r>
          </a:p>
          <a:p>
            <a:pPr>
              <a:buFont typeface="+mj-lt"/>
              <a:buAutoNum type="arabicPeriod"/>
            </a:pP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Inhibitor mitosis (alkaloid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tanaman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Antibiotik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antitumor (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termasuk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 </a:t>
            </a: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antrasiklin</a:t>
            </a:r>
            <a:r>
              <a:rPr lang="en-ID" b="1" i="0" dirty="0">
                <a:solidFill>
                  <a:srgbClr val="363636"/>
                </a:solidFill>
                <a:effectLst/>
                <a:latin typeface="__Roboto_ba6641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ID" b="1" i="0" dirty="0" err="1">
                <a:solidFill>
                  <a:srgbClr val="363636"/>
                </a:solidFill>
                <a:effectLst/>
                <a:latin typeface="__Roboto_ba6641"/>
              </a:rPr>
              <a:t>Kortikosteroid</a:t>
            </a:r>
            <a:endParaRPr lang="en-ID" b="1" i="0" dirty="0">
              <a:solidFill>
                <a:srgbClr val="363636"/>
              </a:solidFill>
              <a:effectLst/>
              <a:latin typeface="__Roboto_ba6641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258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11A2-BE70-6458-E065-56737191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Penggolongan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Anti </a:t>
            </a:r>
            <a:r>
              <a:rPr lang="en-ID" dirty="0" err="1"/>
              <a:t>Kanker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FCDA-173B-A1BD-03BE-512E622C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87" y="1603948"/>
            <a:ext cx="8596668" cy="3882452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ID" sz="9600" b="1" i="0" dirty="0" err="1">
                <a:solidFill>
                  <a:srgbClr val="555555"/>
                </a:solidFill>
                <a:effectLst/>
                <a:latin typeface="__Roboto_ba6641"/>
              </a:rPr>
              <a:t>Fungsinya</a:t>
            </a:r>
            <a:r>
              <a:rPr lang="en-ID" sz="9600" b="1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 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Agen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alkilasi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merusak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DNA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untuk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mencegah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pembelahan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sel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kanker</a:t>
            </a:r>
            <a:r>
              <a:rPr lang="en-ID" sz="9600" b="1" i="0" dirty="0">
                <a:solidFill>
                  <a:srgbClr val="FF0000"/>
                </a:solidFill>
                <a:effectLst/>
                <a:latin typeface="__Roboto_ba6641"/>
              </a:rPr>
              <a:t>. </a:t>
            </a:r>
            <a:r>
              <a:rPr lang="en-ID" sz="9600" b="1" i="0" dirty="0" err="1">
                <a:solidFill>
                  <a:srgbClr val="FF0000"/>
                </a:solidFill>
                <a:effectLst/>
                <a:latin typeface="__Roboto_ba6641"/>
              </a:rPr>
              <a:t>Agen</a:t>
            </a:r>
            <a:r>
              <a:rPr lang="en-ID" sz="9600" b="1" i="0" dirty="0">
                <a:solidFill>
                  <a:srgbClr val="FF0000"/>
                </a:solidFill>
                <a:effectLst/>
                <a:latin typeface="__Roboto_ba6641"/>
              </a:rPr>
              <a:t> </a:t>
            </a:r>
            <a:r>
              <a:rPr lang="en-ID" sz="9600" b="1" i="0" dirty="0" err="1">
                <a:solidFill>
                  <a:srgbClr val="FF0000"/>
                </a:solidFill>
                <a:effectLst/>
                <a:latin typeface="__Roboto_ba6641"/>
              </a:rPr>
              <a:t>alkilasi</a:t>
            </a:r>
            <a:r>
              <a:rPr lang="en-ID" sz="9600" b="1" i="0" dirty="0">
                <a:solidFill>
                  <a:srgbClr val="FF0000"/>
                </a:solidFill>
                <a:effectLst/>
                <a:latin typeface="__Roboto_ba6641"/>
              </a:rPr>
              <a:t> 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yang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dipilih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 </a:t>
            </a: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meliputi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: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Altretamin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Bendamustine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Busulfan.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Karboplatin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ID" sz="9600" b="0" i="0" dirty="0" err="1">
                <a:solidFill>
                  <a:srgbClr val="555555"/>
                </a:solidFill>
                <a:effectLst/>
                <a:latin typeface="__Roboto_ba6641"/>
              </a:rPr>
              <a:t>Klorambusil</a:t>
            </a:r>
            <a:r>
              <a:rPr lang="en-ID" sz="9600" b="0" i="0" dirty="0">
                <a:solidFill>
                  <a:srgbClr val="555555"/>
                </a:solidFill>
                <a:effectLst/>
                <a:latin typeface="__Roboto_ba6641"/>
              </a:rPr>
              <a:t>.</a:t>
            </a:r>
          </a:p>
          <a:p>
            <a:pPr marL="0" indent="0" algn="l">
              <a:buNone/>
            </a:pPr>
            <a:endParaRPr lang="en-ID" b="0" i="0" dirty="0">
              <a:solidFill>
                <a:srgbClr val="555555"/>
              </a:solidFill>
              <a:effectLst/>
              <a:latin typeface="__Roboto_ba6641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587357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1938</Words>
  <Application>Microsoft Office PowerPoint</Application>
  <PresentationFormat>Widescreen</PresentationFormat>
  <Paragraphs>303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__Roboto_ba6641</vt:lpstr>
      <vt:lpstr>Aptos</vt:lpstr>
      <vt:lpstr>Arial</vt:lpstr>
      <vt:lpstr>Google Sans</vt:lpstr>
      <vt:lpstr>Trebuchet MS</vt:lpstr>
      <vt:lpstr>Wingdings</vt:lpstr>
      <vt:lpstr>Wingdings 3</vt:lpstr>
      <vt:lpstr>Facet</vt:lpstr>
      <vt:lpstr>Prinsip Pemberian Kemoterapi</vt:lpstr>
      <vt:lpstr>Tujuan Pembelajaran</vt:lpstr>
      <vt:lpstr>PowerPoint Presentation</vt:lpstr>
      <vt:lpstr>Tujuan Kemoterapi</vt:lpstr>
      <vt:lpstr>PowerPoint Presentation</vt:lpstr>
      <vt:lpstr>Efek Toksit Kemoterapi</vt:lpstr>
      <vt:lpstr>PowerPoint Presentation</vt:lpstr>
      <vt:lpstr>PENGGOLONGAN OBAT ANTI KANKER</vt:lpstr>
      <vt:lpstr>Penggolongan Obat Anti Kanker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TRANSFUSI DARAH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Prosedur Transfusi Darah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 pemberian Kemoterapi</dc:title>
  <dc:creator>hasto nsp</dc:creator>
  <cp:lastModifiedBy>hasto nsp</cp:lastModifiedBy>
  <cp:revision>7</cp:revision>
  <dcterms:created xsi:type="dcterms:W3CDTF">2024-04-17T21:01:28Z</dcterms:created>
  <dcterms:modified xsi:type="dcterms:W3CDTF">2025-03-18T02:42:52Z</dcterms:modified>
</cp:coreProperties>
</file>