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75" r:id="rId12"/>
    <p:sldId id="280" r:id="rId13"/>
    <p:sldId id="276" r:id="rId14"/>
    <p:sldId id="277" r:id="rId15"/>
    <p:sldId id="278" r:id="rId16"/>
    <p:sldId id="279" r:id="rId17"/>
    <p:sldId id="281" r:id="rId18"/>
    <p:sldId id="282" r:id="rId19"/>
    <p:sldId id="267" r:id="rId20"/>
    <p:sldId id="268" r:id="rId21"/>
    <p:sldId id="269" r:id="rId22"/>
    <p:sldId id="270" r:id="rId23"/>
    <p:sldId id="271" r:id="rId24"/>
    <p:sldId id="272" r:id="rId25"/>
    <p:sldId id="273" r:id="rId26"/>
    <p:sldId id="274" r:id="rId2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40" y="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C6DEA-3C9B-445D-95D0-A87B869CD92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D"/>
        </a:p>
      </dgm:t>
    </dgm:pt>
    <dgm:pt modelId="{00CF93AE-0C81-46BB-A4FF-6B5AA23D3E34}">
      <dgm:prSet phldrT="[Text]" phldr="1"/>
      <dgm:spPr>
        <a:solidFill>
          <a:schemeClr val="accent2">
            <a:lumMod val="60000"/>
            <a:lumOff val="40000"/>
          </a:schemeClr>
        </a:solidFill>
      </dgm:spPr>
      <dgm:t>
        <a:bodyPr/>
        <a:lstStyle/>
        <a:p>
          <a:endParaRPr lang="en-ID" dirty="0"/>
        </a:p>
      </dgm:t>
    </dgm:pt>
    <dgm:pt modelId="{30AE91E2-A51B-4A59-92D9-1B23DC9BF1EB}" type="parTrans" cxnId="{D4968EFB-C3FE-45EA-8E4D-A03A5B0807FC}">
      <dgm:prSet/>
      <dgm:spPr/>
      <dgm:t>
        <a:bodyPr/>
        <a:lstStyle/>
        <a:p>
          <a:endParaRPr lang="en-ID"/>
        </a:p>
      </dgm:t>
    </dgm:pt>
    <dgm:pt modelId="{F2C4C5DC-76E1-475B-B2C6-CB8AFAE5DD5A}" type="sibTrans" cxnId="{D4968EFB-C3FE-45EA-8E4D-A03A5B0807FC}">
      <dgm:prSet/>
      <dgm:spPr/>
      <dgm:t>
        <a:bodyPr/>
        <a:lstStyle/>
        <a:p>
          <a:endParaRPr lang="en-ID"/>
        </a:p>
      </dgm:t>
    </dgm:pt>
    <dgm:pt modelId="{F43D49D1-27F5-4859-8077-85B1F10D0C65}">
      <dgm:prSet phldrT="[Text]"/>
      <dgm:spPr/>
      <dgm:t>
        <a:bodyPr/>
        <a:lstStyle/>
        <a:p>
          <a:r>
            <a:rPr lang="en-US" dirty="0" err="1"/>
            <a:t>Tahun</a:t>
          </a:r>
          <a:r>
            <a:rPr lang="en-US" dirty="0"/>
            <a:t> 1960 : Pendidikan Kesehatan </a:t>
          </a:r>
          <a:endParaRPr lang="en-ID" dirty="0"/>
        </a:p>
      </dgm:t>
    </dgm:pt>
    <dgm:pt modelId="{30C17961-5A55-4A66-AF4D-EDC764AA5C9E}" type="parTrans" cxnId="{E05B6203-978B-4220-B1EE-E5372B0694A7}">
      <dgm:prSet/>
      <dgm:spPr/>
      <dgm:t>
        <a:bodyPr/>
        <a:lstStyle/>
        <a:p>
          <a:endParaRPr lang="en-ID"/>
        </a:p>
      </dgm:t>
    </dgm:pt>
    <dgm:pt modelId="{74894FA6-EFC6-40AB-AA29-9F3E1698CE8D}" type="sibTrans" cxnId="{E05B6203-978B-4220-B1EE-E5372B0694A7}">
      <dgm:prSet/>
      <dgm:spPr/>
      <dgm:t>
        <a:bodyPr/>
        <a:lstStyle/>
        <a:p>
          <a:endParaRPr lang="en-ID"/>
        </a:p>
      </dgm:t>
    </dgm:pt>
    <dgm:pt modelId="{6FF68378-9D7A-4FC1-A8E9-9F3105018DAF}">
      <dgm:prSet phldrT="[Text]" phldr="1"/>
      <dgm:spPr>
        <a:solidFill>
          <a:srgbClr val="FFFF00"/>
        </a:solidFill>
      </dgm:spPr>
      <dgm:t>
        <a:bodyPr/>
        <a:lstStyle/>
        <a:p>
          <a:endParaRPr lang="en-ID" dirty="0"/>
        </a:p>
      </dgm:t>
    </dgm:pt>
    <dgm:pt modelId="{4AF946A9-EC27-4E46-A553-B6A9AE090E4A}" type="parTrans" cxnId="{5E4D8B52-5958-403C-B230-604E41DB1F69}">
      <dgm:prSet/>
      <dgm:spPr/>
      <dgm:t>
        <a:bodyPr/>
        <a:lstStyle/>
        <a:p>
          <a:endParaRPr lang="en-ID"/>
        </a:p>
      </dgm:t>
    </dgm:pt>
    <dgm:pt modelId="{6ADD7BDD-C36A-41E1-B565-3C9EDAB89FDE}" type="sibTrans" cxnId="{5E4D8B52-5958-403C-B230-604E41DB1F69}">
      <dgm:prSet/>
      <dgm:spPr/>
      <dgm:t>
        <a:bodyPr/>
        <a:lstStyle/>
        <a:p>
          <a:endParaRPr lang="en-ID"/>
        </a:p>
      </dgm:t>
    </dgm:pt>
    <dgm:pt modelId="{D531DCFE-ADAC-4B68-814B-75553F9FD811}">
      <dgm:prSet phldrT="[Text]" phldr="1"/>
      <dgm:spPr>
        <a:solidFill>
          <a:srgbClr val="92D050"/>
        </a:solidFill>
      </dgm:spPr>
      <dgm:t>
        <a:bodyPr/>
        <a:lstStyle/>
        <a:p>
          <a:endParaRPr lang="en-ID" dirty="0"/>
        </a:p>
      </dgm:t>
    </dgm:pt>
    <dgm:pt modelId="{B58BEF9B-22FA-4EC8-B528-E6EB2BDB2E22}" type="parTrans" cxnId="{DF48E4B8-5160-4B40-97F6-96BDD2D146DF}">
      <dgm:prSet/>
      <dgm:spPr/>
      <dgm:t>
        <a:bodyPr/>
        <a:lstStyle/>
        <a:p>
          <a:endParaRPr lang="en-ID"/>
        </a:p>
      </dgm:t>
    </dgm:pt>
    <dgm:pt modelId="{D8AEC0E6-C2AA-474D-AF3E-A82FE4A981B4}" type="sibTrans" cxnId="{DF48E4B8-5160-4B40-97F6-96BDD2D146DF}">
      <dgm:prSet/>
      <dgm:spPr/>
      <dgm:t>
        <a:bodyPr/>
        <a:lstStyle/>
        <a:p>
          <a:endParaRPr lang="en-ID"/>
        </a:p>
      </dgm:t>
    </dgm:pt>
    <dgm:pt modelId="{F2B66375-27E4-4E26-B9B8-BB5097598238}">
      <dgm:prSet phldrT="[Text]"/>
      <dgm:spPr/>
      <dgm:t>
        <a:bodyPr/>
        <a:lstStyle/>
        <a:p>
          <a:r>
            <a:rPr lang="en-US" dirty="0" err="1"/>
            <a:t>Tahun</a:t>
          </a:r>
          <a:r>
            <a:rPr lang="en-US" dirty="0"/>
            <a:t> 1995 : </a:t>
          </a:r>
          <a:r>
            <a:rPr lang="en-US" dirty="0" err="1"/>
            <a:t>Promosi</a:t>
          </a:r>
          <a:r>
            <a:rPr lang="en-US" dirty="0"/>
            <a:t> Kesehatan </a:t>
          </a:r>
          <a:endParaRPr lang="en-ID" dirty="0"/>
        </a:p>
      </dgm:t>
    </dgm:pt>
    <dgm:pt modelId="{41787E22-321F-441C-8819-00C00D7322F4}" type="parTrans" cxnId="{AEBDF8FD-3E89-4084-813A-B340851B7555}">
      <dgm:prSet/>
      <dgm:spPr/>
      <dgm:t>
        <a:bodyPr/>
        <a:lstStyle/>
        <a:p>
          <a:endParaRPr lang="en-ID"/>
        </a:p>
      </dgm:t>
    </dgm:pt>
    <dgm:pt modelId="{9C0AAF23-2CA5-420F-9CF1-0E730F78F9EA}" type="sibTrans" cxnId="{AEBDF8FD-3E89-4084-813A-B340851B7555}">
      <dgm:prSet/>
      <dgm:spPr/>
      <dgm:t>
        <a:bodyPr/>
        <a:lstStyle/>
        <a:p>
          <a:endParaRPr lang="en-ID"/>
        </a:p>
      </dgm:t>
    </dgm:pt>
    <dgm:pt modelId="{2D5E08AF-8CBA-4233-9DD0-28E42E91B635}">
      <dgm:prSet phldrT="[Text]"/>
      <dgm:spPr/>
      <dgm:t>
        <a:bodyPr/>
        <a:lstStyle/>
        <a:p>
          <a:r>
            <a:rPr lang="en-US" dirty="0" err="1"/>
            <a:t>Tahun</a:t>
          </a:r>
          <a:r>
            <a:rPr lang="en-US" dirty="0"/>
            <a:t> 1975 : </a:t>
          </a:r>
          <a:r>
            <a:rPr lang="en-US" dirty="0" err="1"/>
            <a:t>Penyuluhan</a:t>
          </a:r>
          <a:r>
            <a:rPr lang="en-US" dirty="0"/>
            <a:t> Kesehatan </a:t>
          </a:r>
          <a:endParaRPr lang="en-ID" dirty="0"/>
        </a:p>
      </dgm:t>
    </dgm:pt>
    <dgm:pt modelId="{6ACF2AC6-1B51-4C96-9066-95B44500AA09}" type="sibTrans" cxnId="{EB21B158-3A3B-4EE1-A70F-AE17E6CD1525}">
      <dgm:prSet/>
      <dgm:spPr/>
      <dgm:t>
        <a:bodyPr/>
        <a:lstStyle/>
        <a:p>
          <a:endParaRPr lang="en-ID"/>
        </a:p>
      </dgm:t>
    </dgm:pt>
    <dgm:pt modelId="{2E876D50-A4EA-4A94-B60D-3E71FA59436B}" type="parTrans" cxnId="{EB21B158-3A3B-4EE1-A70F-AE17E6CD1525}">
      <dgm:prSet/>
      <dgm:spPr/>
      <dgm:t>
        <a:bodyPr/>
        <a:lstStyle/>
        <a:p>
          <a:endParaRPr lang="en-ID"/>
        </a:p>
      </dgm:t>
    </dgm:pt>
    <dgm:pt modelId="{7ACD7AFE-37BB-4003-A7E1-7F4E7B3AAE40}" type="pres">
      <dgm:prSet presAssocID="{916C6DEA-3C9B-445D-95D0-A87B869CD928}" presName="linearFlow" presStyleCnt="0">
        <dgm:presLayoutVars>
          <dgm:dir/>
          <dgm:animLvl val="lvl"/>
          <dgm:resizeHandles val="exact"/>
        </dgm:presLayoutVars>
      </dgm:prSet>
      <dgm:spPr/>
    </dgm:pt>
    <dgm:pt modelId="{D351B1DE-436D-44F1-8904-0126F0C9D8C3}" type="pres">
      <dgm:prSet presAssocID="{00CF93AE-0C81-46BB-A4FF-6B5AA23D3E34}" presName="composite" presStyleCnt="0"/>
      <dgm:spPr/>
    </dgm:pt>
    <dgm:pt modelId="{FA74342A-579C-4383-8A3C-D93FD9259548}" type="pres">
      <dgm:prSet presAssocID="{00CF93AE-0C81-46BB-A4FF-6B5AA23D3E34}" presName="parentText" presStyleLbl="alignNode1" presStyleIdx="0" presStyleCnt="3">
        <dgm:presLayoutVars>
          <dgm:chMax val="1"/>
          <dgm:bulletEnabled val="1"/>
        </dgm:presLayoutVars>
      </dgm:prSet>
      <dgm:spPr/>
    </dgm:pt>
    <dgm:pt modelId="{12314100-2718-4401-903E-746294DB2A9C}" type="pres">
      <dgm:prSet presAssocID="{00CF93AE-0C81-46BB-A4FF-6B5AA23D3E34}" presName="descendantText" presStyleLbl="alignAcc1" presStyleIdx="0" presStyleCnt="3" custLinFactNeighborX="0">
        <dgm:presLayoutVars>
          <dgm:bulletEnabled val="1"/>
        </dgm:presLayoutVars>
      </dgm:prSet>
      <dgm:spPr/>
    </dgm:pt>
    <dgm:pt modelId="{5586FD6A-6BF0-4CBC-9865-8AEF7EBD1720}" type="pres">
      <dgm:prSet presAssocID="{F2C4C5DC-76E1-475B-B2C6-CB8AFAE5DD5A}" presName="sp" presStyleCnt="0"/>
      <dgm:spPr/>
    </dgm:pt>
    <dgm:pt modelId="{7153CB89-6981-4A5A-BC70-4126D9B44AC4}" type="pres">
      <dgm:prSet presAssocID="{6FF68378-9D7A-4FC1-A8E9-9F3105018DAF}" presName="composite" presStyleCnt="0"/>
      <dgm:spPr/>
    </dgm:pt>
    <dgm:pt modelId="{1B6E6C19-4A6B-42E5-BF71-DA94E5EA3B2F}" type="pres">
      <dgm:prSet presAssocID="{6FF68378-9D7A-4FC1-A8E9-9F3105018DAF}" presName="parentText" presStyleLbl="alignNode1" presStyleIdx="1" presStyleCnt="3">
        <dgm:presLayoutVars>
          <dgm:chMax val="1"/>
          <dgm:bulletEnabled val="1"/>
        </dgm:presLayoutVars>
      </dgm:prSet>
      <dgm:spPr/>
    </dgm:pt>
    <dgm:pt modelId="{A4C384FD-0E17-4813-8138-83B158557B38}" type="pres">
      <dgm:prSet presAssocID="{6FF68378-9D7A-4FC1-A8E9-9F3105018DAF}" presName="descendantText" presStyleLbl="alignAcc1" presStyleIdx="1" presStyleCnt="3" custLinFactNeighborX="0">
        <dgm:presLayoutVars>
          <dgm:bulletEnabled val="1"/>
        </dgm:presLayoutVars>
      </dgm:prSet>
      <dgm:spPr/>
    </dgm:pt>
    <dgm:pt modelId="{D9EFCDD0-88AC-492F-A1E3-8E35B9FE44C3}" type="pres">
      <dgm:prSet presAssocID="{6ADD7BDD-C36A-41E1-B565-3C9EDAB89FDE}" presName="sp" presStyleCnt="0"/>
      <dgm:spPr/>
    </dgm:pt>
    <dgm:pt modelId="{850120D2-B326-4A51-BCF3-5B4C03717181}" type="pres">
      <dgm:prSet presAssocID="{D531DCFE-ADAC-4B68-814B-75553F9FD811}" presName="composite" presStyleCnt="0"/>
      <dgm:spPr/>
    </dgm:pt>
    <dgm:pt modelId="{662A8577-4420-4D6E-BD20-393307FB8858}" type="pres">
      <dgm:prSet presAssocID="{D531DCFE-ADAC-4B68-814B-75553F9FD811}" presName="parentText" presStyleLbl="alignNode1" presStyleIdx="2" presStyleCnt="3">
        <dgm:presLayoutVars>
          <dgm:chMax val="1"/>
          <dgm:bulletEnabled val="1"/>
        </dgm:presLayoutVars>
      </dgm:prSet>
      <dgm:spPr/>
    </dgm:pt>
    <dgm:pt modelId="{B472AB39-DC74-4F52-930A-BD85E7A1C705}" type="pres">
      <dgm:prSet presAssocID="{D531DCFE-ADAC-4B68-814B-75553F9FD811}" presName="descendantText" presStyleLbl="alignAcc1" presStyleIdx="2" presStyleCnt="3">
        <dgm:presLayoutVars>
          <dgm:bulletEnabled val="1"/>
        </dgm:presLayoutVars>
      </dgm:prSet>
      <dgm:spPr/>
    </dgm:pt>
  </dgm:ptLst>
  <dgm:cxnLst>
    <dgm:cxn modelId="{E05B6203-978B-4220-B1EE-E5372B0694A7}" srcId="{00CF93AE-0C81-46BB-A4FF-6B5AA23D3E34}" destId="{F43D49D1-27F5-4859-8077-85B1F10D0C65}" srcOrd="0" destOrd="0" parTransId="{30C17961-5A55-4A66-AF4D-EDC764AA5C9E}" sibTransId="{74894FA6-EFC6-40AB-AA29-9F3E1698CE8D}"/>
    <dgm:cxn modelId="{E19AD004-A206-409D-8667-201E1FC392BE}" type="presOf" srcId="{6FF68378-9D7A-4FC1-A8E9-9F3105018DAF}" destId="{1B6E6C19-4A6B-42E5-BF71-DA94E5EA3B2F}" srcOrd="0" destOrd="0" presId="urn:microsoft.com/office/officeart/2005/8/layout/chevron2"/>
    <dgm:cxn modelId="{5E4D8B52-5958-403C-B230-604E41DB1F69}" srcId="{916C6DEA-3C9B-445D-95D0-A87B869CD928}" destId="{6FF68378-9D7A-4FC1-A8E9-9F3105018DAF}" srcOrd="1" destOrd="0" parTransId="{4AF946A9-EC27-4E46-A553-B6A9AE090E4A}" sibTransId="{6ADD7BDD-C36A-41E1-B565-3C9EDAB89FDE}"/>
    <dgm:cxn modelId="{EB21B158-3A3B-4EE1-A70F-AE17E6CD1525}" srcId="{6FF68378-9D7A-4FC1-A8E9-9F3105018DAF}" destId="{2D5E08AF-8CBA-4233-9DD0-28E42E91B635}" srcOrd="0" destOrd="0" parTransId="{2E876D50-A4EA-4A94-B60D-3E71FA59436B}" sibTransId="{6ACF2AC6-1B51-4C96-9066-95B44500AA09}"/>
    <dgm:cxn modelId="{CBA55C82-842C-4091-AFD6-217905D72513}" type="presOf" srcId="{916C6DEA-3C9B-445D-95D0-A87B869CD928}" destId="{7ACD7AFE-37BB-4003-A7E1-7F4E7B3AAE40}" srcOrd="0" destOrd="0" presId="urn:microsoft.com/office/officeart/2005/8/layout/chevron2"/>
    <dgm:cxn modelId="{36515E84-0BB3-4B40-828A-AB184EA0660A}" type="presOf" srcId="{F43D49D1-27F5-4859-8077-85B1F10D0C65}" destId="{12314100-2718-4401-903E-746294DB2A9C}" srcOrd="0" destOrd="0" presId="urn:microsoft.com/office/officeart/2005/8/layout/chevron2"/>
    <dgm:cxn modelId="{8BDB089E-DD12-4098-8F05-434F85622A80}" type="presOf" srcId="{D531DCFE-ADAC-4B68-814B-75553F9FD811}" destId="{662A8577-4420-4D6E-BD20-393307FB8858}" srcOrd="0" destOrd="0" presId="urn:microsoft.com/office/officeart/2005/8/layout/chevron2"/>
    <dgm:cxn modelId="{27DC73AD-E289-4E8E-B9F6-57F3E5E324E6}" type="presOf" srcId="{2D5E08AF-8CBA-4233-9DD0-28E42E91B635}" destId="{A4C384FD-0E17-4813-8138-83B158557B38}" srcOrd="0" destOrd="0" presId="urn:microsoft.com/office/officeart/2005/8/layout/chevron2"/>
    <dgm:cxn modelId="{9E39E3AE-F17D-47E6-9119-13AB4B41FCB0}" type="presOf" srcId="{F2B66375-27E4-4E26-B9B8-BB5097598238}" destId="{B472AB39-DC74-4F52-930A-BD85E7A1C705}" srcOrd="0" destOrd="0" presId="urn:microsoft.com/office/officeart/2005/8/layout/chevron2"/>
    <dgm:cxn modelId="{3CBD61B8-5159-417E-88A1-93BECF0A8AEC}" type="presOf" srcId="{00CF93AE-0C81-46BB-A4FF-6B5AA23D3E34}" destId="{FA74342A-579C-4383-8A3C-D93FD9259548}" srcOrd="0" destOrd="0" presId="urn:microsoft.com/office/officeart/2005/8/layout/chevron2"/>
    <dgm:cxn modelId="{DF48E4B8-5160-4B40-97F6-96BDD2D146DF}" srcId="{916C6DEA-3C9B-445D-95D0-A87B869CD928}" destId="{D531DCFE-ADAC-4B68-814B-75553F9FD811}" srcOrd="2" destOrd="0" parTransId="{B58BEF9B-22FA-4EC8-B528-E6EB2BDB2E22}" sibTransId="{D8AEC0E6-C2AA-474D-AF3E-A82FE4A981B4}"/>
    <dgm:cxn modelId="{D4968EFB-C3FE-45EA-8E4D-A03A5B0807FC}" srcId="{916C6DEA-3C9B-445D-95D0-A87B869CD928}" destId="{00CF93AE-0C81-46BB-A4FF-6B5AA23D3E34}" srcOrd="0" destOrd="0" parTransId="{30AE91E2-A51B-4A59-92D9-1B23DC9BF1EB}" sibTransId="{F2C4C5DC-76E1-475B-B2C6-CB8AFAE5DD5A}"/>
    <dgm:cxn modelId="{AEBDF8FD-3E89-4084-813A-B340851B7555}" srcId="{D531DCFE-ADAC-4B68-814B-75553F9FD811}" destId="{F2B66375-27E4-4E26-B9B8-BB5097598238}" srcOrd="0" destOrd="0" parTransId="{41787E22-321F-441C-8819-00C00D7322F4}" sibTransId="{9C0AAF23-2CA5-420F-9CF1-0E730F78F9EA}"/>
    <dgm:cxn modelId="{026FF8F9-D2ED-442F-8361-0D89C3909EEC}" type="presParOf" srcId="{7ACD7AFE-37BB-4003-A7E1-7F4E7B3AAE40}" destId="{D351B1DE-436D-44F1-8904-0126F0C9D8C3}" srcOrd="0" destOrd="0" presId="urn:microsoft.com/office/officeart/2005/8/layout/chevron2"/>
    <dgm:cxn modelId="{FC198E52-1FD1-461B-A71C-7893DDF8C9AD}" type="presParOf" srcId="{D351B1DE-436D-44F1-8904-0126F0C9D8C3}" destId="{FA74342A-579C-4383-8A3C-D93FD9259548}" srcOrd="0" destOrd="0" presId="urn:microsoft.com/office/officeart/2005/8/layout/chevron2"/>
    <dgm:cxn modelId="{D0776EA5-939B-478F-B511-E1B1EC7A14E6}" type="presParOf" srcId="{D351B1DE-436D-44F1-8904-0126F0C9D8C3}" destId="{12314100-2718-4401-903E-746294DB2A9C}" srcOrd="1" destOrd="0" presId="urn:microsoft.com/office/officeart/2005/8/layout/chevron2"/>
    <dgm:cxn modelId="{84668E6C-A35B-43D8-9D50-72FD8B3D225F}" type="presParOf" srcId="{7ACD7AFE-37BB-4003-A7E1-7F4E7B3AAE40}" destId="{5586FD6A-6BF0-4CBC-9865-8AEF7EBD1720}" srcOrd="1" destOrd="0" presId="urn:microsoft.com/office/officeart/2005/8/layout/chevron2"/>
    <dgm:cxn modelId="{5C0CAD24-6E21-4A78-93A7-94169456A105}" type="presParOf" srcId="{7ACD7AFE-37BB-4003-A7E1-7F4E7B3AAE40}" destId="{7153CB89-6981-4A5A-BC70-4126D9B44AC4}" srcOrd="2" destOrd="0" presId="urn:microsoft.com/office/officeart/2005/8/layout/chevron2"/>
    <dgm:cxn modelId="{69C50F5B-0155-4A91-8A8A-CB7BA121CFA0}" type="presParOf" srcId="{7153CB89-6981-4A5A-BC70-4126D9B44AC4}" destId="{1B6E6C19-4A6B-42E5-BF71-DA94E5EA3B2F}" srcOrd="0" destOrd="0" presId="urn:microsoft.com/office/officeart/2005/8/layout/chevron2"/>
    <dgm:cxn modelId="{3D52E483-0818-47B0-BC20-8F3DA5DBBB7D}" type="presParOf" srcId="{7153CB89-6981-4A5A-BC70-4126D9B44AC4}" destId="{A4C384FD-0E17-4813-8138-83B158557B38}" srcOrd="1" destOrd="0" presId="urn:microsoft.com/office/officeart/2005/8/layout/chevron2"/>
    <dgm:cxn modelId="{1179869D-403E-40F4-966F-E12E4BB11937}" type="presParOf" srcId="{7ACD7AFE-37BB-4003-A7E1-7F4E7B3AAE40}" destId="{D9EFCDD0-88AC-492F-A1E3-8E35B9FE44C3}" srcOrd="3" destOrd="0" presId="urn:microsoft.com/office/officeart/2005/8/layout/chevron2"/>
    <dgm:cxn modelId="{2041D0AE-FAAF-48FC-9981-A18F4A5D673F}" type="presParOf" srcId="{7ACD7AFE-37BB-4003-A7E1-7F4E7B3AAE40}" destId="{850120D2-B326-4A51-BCF3-5B4C03717181}" srcOrd="4" destOrd="0" presId="urn:microsoft.com/office/officeart/2005/8/layout/chevron2"/>
    <dgm:cxn modelId="{2B89A7CB-A1B6-40BC-B84F-B97408442676}" type="presParOf" srcId="{850120D2-B326-4A51-BCF3-5B4C03717181}" destId="{662A8577-4420-4D6E-BD20-393307FB8858}" srcOrd="0" destOrd="0" presId="urn:microsoft.com/office/officeart/2005/8/layout/chevron2"/>
    <dgm:cxn modelId="{E5EBBB7E-EF7A-4CA5-BBB3-BE2A4E9C0353}" type="presParOf" srcId="{850120D2-B326-4A51-BCF3-5B4C03717181}" destId="{B472AB39-DC74-4F52-930A-BD85E7A1C7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4342A-579C-4383-8A3C-D93FD9259548}">
      <dsp:nvSpPr>
        <dsp:cNvPr id="0" name=""/>
        <dsp:cNvSpPr/>
      </dsp:nvSpPr>
      <dsp:spPr>
        <a:xfrm rot="5400000">
          <a:off x="-206197" y="208339"/>
          <a:ext cx="1374650" cy="962255"/>
        </a:xfrm>
        <a:prstGeom prst="chevron">
          <a:avLst/>
        </a:prstGeom>
        <a:solidFill>
          <a:schemeClr val="accent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ID" sz="2700" kern="1200" dirty="0"/>
        </a:p>
      </dsp:txBody>
      <dsp:txXfrm rot="-5400000">
        <a:off x="1" y="483270"/>
        <a:ext cx="962255" cy="412395"/>
      </dsp:txXfrm>
    </dsp:sp>
    <dsp:sp modelId="{12314100-2718-4401-903E-746294DB2A9C}">
      <dsp:nvSpPr>
        <dsp:cNvPr id="0" name=""/>
        <dsp:cNvSpPr/>
      </dsp:nvSpPr>
      <dsp:spPr>
        <a:xfrm rot="5400000">
          <a:off x="5101666" y="-4137268"/>
          <a:ext cx="893523" cy="9172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kern="1200" dirty="0" err="1"/>
            <a:t>Tahun</a:t>
          </a:r>
          <a:r>
            <a:rPr lang="en-US" sz="4500" kern="1200" dirty="0"/>
            <a:t> 1960 : Pendidikan Kesehatan </a:t>
          </a:r>
          <a:endParaRPr lang="en-ID" sz="4500" kern="1200" dirty="0"/>
        </a:p>
      </dsp:txBody>
      <dsp:txXfrm rot="-5400000">
        <a:off x="962256" y="45760"/>
        <a:ext cx="9128726" cy="806287"/>
      </dsp:txXfrm>
    </dsp:sp>
    <dsp:sp modelId="{1B6E6C19-4A6B-42E5-BF71-DA94E5EA3B2F}">
      <dsp:nvSpPr>
        <dsp:cNvPr id="0" name=""/>
        <dsp:cNvSpPr/>
      </dsp:nvSpPr>
      <dsp:spPr>
        <a:xfrm rot="5400000">
          <a:off x="-206197" y="1385772"/>
          <a:ext cx="1374650" cy="962255"/>
        </a:xfrm>
        <a:prstGeom prst="chevron">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ID" sz="2700" kern="1200" dirty="0"/>
        </a:p>
      </dsp:txBody>
      <dsp:txXfrm rot="-5400000">
        <a:off x="1" y="1660703"/>
        <a:ext cx="962255" cy="412395"/>
      </dsp:txXfrm>
    </dsp:sp>
    <dsp:sp modelId="{A4C384FD-0E17-4813-8138-83B158557B38}">
      <dsp:nvSpPr>
        <dsp:cNvPr id="0" name=""/>
        <dsp:cNvSpPr/>
      </dsp:nvSpPr>
      <dsp:spPr>
        <a:xfrm rot="5400000">
          <a:off x="5101666" y="-2959836"/>
          <a:ext cx="893523" cy="9172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kern="1200" dirty="0" err="1"/>
            <a:t>Tahun</a:t>
          </a:r>
          <a:r>
            <a:rPr lang="en-US" sz="4500" kern="1200" dirty="0"/>
            <a:t> 1975 : </a:t>
          </a:r>
          <a:r>
            <a:rPr lang="en-US" sz="4500" kern="1200" dirty="0" err="1"/>
            <a:t>Penyuluhan</a:t>
          </a:r>
          <a:r>
            <a:rPr lang="en-US" sz="4500" kern="1200" dirty="0"/>
            <a:t> Kesehatan </a:t>
          </a:r>
          <a:endParaRPr lang="en-ID" sz="4500" kern="1200" dirty="0"/>
        </a:p>
      </dsp:txBody>
      <dsp:txXfrm rot="-5400000">
        <a:off x="962256" y="1223192"/>
        <a:ext cx="9128726" cy="806287"/>
      </dsp:txXfrm>
    </dsp:sp>
    <dsp:sp modelId="{662A8577-4420-4D6E-BD20-393307FB8858}">
      <dsp:nvSpPr>
        <dsp:cNvPr id="0" name=""/>
        <dsp:cNvSpPr/>
      </dsp:nvSpPr>
      <dsp:spPr>
        <a:xfrm rot="5400000">
          <a:off x="-206197" y="2563205"/>
          <a:ext cx="1374650" cy="962255"/>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ID" sz="2700" kern="1200" dirty="0"/>
        </a:p>
      </dsp:txBody>
      <dsp:txXfrm rot="-5400000">
        <a:off x="1" y="2838136"/>
        <a:ext cx="962255" cy="412395"/>
      </dsp:txXfrm>
    </dsp:sp>
    <dsp:sp modelId="{B472AB39-DC74-4F52-930A-BD85E7A1C705}">
      <dsp:nvSpPr>
        <dsp:cNvPr id="0" name=""/>
        <dsp:cNvSpPr/>
      </dsp:nvSpPr>
      <dsp:spPr>
        <a:xfrm rot="5400000">
          <a:off x="5101666" y="-1782403"/>
          <a:ext cx="893523" cy="9172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0040" tIns="28575" rIns="28575" bIns="28575" numCol="1" spcCol="1270" anchor="ctr" anchorCtr="0">
          <a:noAutofit/>
        </a:bodyPr>
        <a:lstStyle/>
        <a:p>
          <a:pPr marL="285750" lvl="1" indent="-285750" algn="l" defTabSz="2000250">
            <a:lnSpc>
              <a:spcPct val="90000"/>
            </a:lnSpc>
            <a:spcBef>
              <a:spcPct val="0"/>
            </a:spcBef>
            <a:spcAft>
              <a:spcPct val="15000"/>
            </a:spcAft>
            <a:buChar char="•"/>
          </a:pPr>
          <a:r>
            <a:rPr lang="en-US" sz="4500" kern="1200" dirty="0" err="1"/>
            <a:t>Tahun</a:t>
          </a:r>
          <a:r>
            <a:rPr lang="en-US" sz="4500" kern="1200" dirty="0"/>
            <a:t> 1995 : </a:t>
          </a:r>
          <a:r>
            <a:rPr lang="en-US" sz="4500" kern="1200" dirty="0" err="1"/>
            <a:t>Promosi</a:t>
          </a:r>
          <a:r>
            <a:rPr lang="en-US" sz="4500" kern="1200" dirty="0"/>
            <a:t> Kesehatan </a:t>
          </a:r>
          <a:endParaRPr lang="en-ID" sz="4500" kern="1200" dirty="0"/>
        </a:p>
      </dsp:txBody>
      <dsp:txXfrm rot="-5400000">
        <a:off x="962256" y="2400625"/>
        <a:ext cx="9128726" cy="8062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1" i="0">
                <a:solidFill>
                  <a:srgbClr val="21212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1212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1212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1212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33934" y="236982"/>
            <a:ext cx="11724130" cy="6384035"/>
          </a:xfrm>
          <a:prstGeom prst="rect">
            <a:avLst/>
          </a:prstGeom>
        </p:spPr>
      </p:pic>
      <p:sp>
        <p:nvSpPr>
          <p:cNvPr id="2" name="Holder 2"/>
          <p:cNvSpPr>
            <a:spLocks noGrp="1"/>
          </p:cNvSpPr>
          <p:nvPr>
            <p:ph type="title"/>
          </p:nvPr>
        </p:nvSpPr>
        <p:spPr>
          <a:xfrm>
            <a:off x="399127" y="511783"/>
            <a:ext cx="10502900" cy="1562100"/>
          </a:xfrm>
          <a:prstGeom prst="rect">
            <a:avLst/>
          </a:prstGeom>
        </p:spPr>
        <p:txBody>
          <a:bodyPr wrap="square" lIns="0" tIns="0" rIns="0" bIns="0">
            <a:spAutoFit/>
          </a:bodyPr>
          <a:lstStyle>
            <a:lvl1pPr>
              <a:defRPr sz="3600" b="1" i="0">
                <a:solidFill>
                  <a:srgbClr val="212121"/>
                </a:solidFill>
                <a:latin typeface="Arial"/>
                <a:cs typeface="Arial"/>
              </a:defRPr>
            </a:lvl1pPr>
          </a:lstStyle>
          <a:p>
            <a:endParaRPr/>
          </a:p>
        </p:txBody>
      </p:sp>
      <p:sp>
        <p:nvSpPr>
          <p:cNvPr id="3" name="Holder 3"/>
          <p:cNvSpPr>
            <a:spLocks noGrp="1"/>
          </p:cNvSpPr>
          <p:nvPr>
            <p:ph type="body" idx="1"/>
          </p:nvPr>
        </p:nvSpPr>
        <p:spPr>
          <a:xfrm>
            <a:off x="1145539" y="2014982"/>
            <a:ext cx="9149715" cy="24257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240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255775" y="1216152"/>
              <a:ext cx="9680447" cy="4411217"/>
            </a:xfrm>
            <a:prstGeom prst="rect">
              <a:avLst/>
            </a:prstGeom>
          </p:spPr>
        </p:pic>
        <p:pic>
          <p:nvPicPr>
            <p:cNvPr id="5" name="object 5"/>
            <p:cNvPicPr/>
            <p:nvPr/>
          </p:nvPicPr>
          <p:blipFill>
            <a:blip r:embed="rId4" cstate="print"/>
            <a:stretch>
              <a:fillRect/>
            </a:stretch>
          </p:blipFill>
          <p:spPr>
            <a:xfrm>
              <a:off x="1306830" y="1267206"/>
              <a:ext cx="9578338" cy="4309109"/>
            </a:xfrm>
            <a:prstGeom prst="rect">
              <a:avLst/>
            </a:prstGeom>
          </p:spPr>
        </p:pic>
        <p:sp>
          <p:nvSpPr>
            <p:cNvPr id="6" name="object 6"/>
            <p:cNvSpPr/>
            <p:nvPr/>
          </p:nvSpPr>
          <p:spPr>
            <a:xfrm>
              <a:off x="1447800" y="1411986"/>
              <a:ext cx="9296400" cy="4034154"/>
            </a:xfrm>
            <a:custGeom>
              <a:avLst/>
              <a:gdLst/>
              <a:ahLst/>
              <a:cxnLst/>
              <a:rect l="l" t="t" r="r" b="b"/>
              <a:pathLst>
                <a:path w="9296400" h="4034154">
                  <a:moveTo>
                    <a:pt x="0" y="0"/>
                  </a:moveTo>
                  <a:lnTo>
                    <a:pt x="9296400" y="0"/>
                  </a:lnTo>
                  <a:lnTo>
                    <a:pt x="9296400" y="4034028"/>
                  </a:lnTo>
                  <a:lnTo>
                    <a:pt x="0" y="4034028"/>
                  </a:lnTo>
                  <a:lnTo>
                    <a:pt x="0" y="0"/>
                  </a:lnTo>
                  <a:close/>
                </a:path>
              </a:pathLst>
            </a:custGeom>
            <a:ln w="6095">
              <a:solidFill>
                <a:srgbClr val="3E3E3E"/>
              </a:solidFill>
            </a:ln>
          </p:spPr>
          <p:txBody>
            <a:bodyPr wrap="square" lIns="0" tIns="0" rIns="0" bIns="0" rtlCol="0"/>
            <a:lstStyle/>
            <a:p>
              <a:endParaRPr/>
            </a:p>
          </p:txBody>
        </p:sp>
        <p:sp>
          <p:nvSpPr>
            <p:cNvPr id="7" name="object 7"/>
            <p:cNvSpPr/>
            <p:nvPr/>
          </p:nvSpPr>
          <p:spPr>
            <a:xfrm>
              <a:off x="5135879" y="1267967"/>
              <a:ext cx="1920239" cy="731520"/>
            </a:xfrm>
            <a:custGeom>
              <a:avLst/>
              <a:gdLst/>
              <a:ahLst/>
              <a:cxnLst/>
              <a:rect l="l" t="t" r="r" b="b"/>
              <a:pathLst>
                <a:path w="1920240" h="731519">
                  <a:moveTo>
                    <a:pt x="1920239" y="0"/>
                  </a:moveTo>
                  <a:lnTo>
                    <a:pt x="0" y="0"/>
                  </a:lnTo>
                  <a:lnTo>
                    <a:pt x="0" y="731520"/>
                  </a:lnTo>
                  <a:lnTo>
                    <a:pt x="1920239" y="731520"/>
                  </a:lnTo>
                  <a:lnTo>
                    <a:pt x="1920239" y="0"/>
                  </a:lnTo>
                  <a:close/>
                </a:path>
              </a:pathLst>
            </a:custGeom>
            <a:solidFill>
              <a:srgbClr val="E3DED1"/>
            </a:solidFill>
          </p:spPr>
          <p:txBody>
            <a:bodyPr wrap="square" lIns="0" tIns="0" rIns="0" bIns="0" rtlCol="0"/>
            <a:lstStyle/>
            <a:p>
              <a:endParaRPr/>
            </a:p>
          </p:txBody>
        </p:sp>
        <p:sp>
          <p:nvSpPr>
            <p:cNvPr id="8" name="object 8"/>
            <p:cNvSpPr/>
            <p:nvPr/>
          </p:nvSpPr>
          <p:spPr>
            <a:xfrm>
              <a:off x="5250179" y="1267967"/>
              <a:ext cx="0" cy="640080"/>
            </a:xfrm>
            <a:custGeom>
              <a:avLst/>
              <a:gdLst/>
              <a:ahLst/>
              <a:cxnLst/>
              <a:rect l="l" t="t" r="r" b="b"/>
              <a:pathLst>
                <a:path h="640080">
                  <a:moveTo>
                    <a:pt x="0" y="0"/>
                  </a:moveTo>
                  <a:lnTo>
                    <a:pt x="0" y="640080"/>
                  </a:lnTo>
                </a:path>
              </a:pathLst>
            </a:custGeom>
            <a:ln w="6096">
              <a:solidFill>
                <a:srgbClr val="000000"/>
              </a:solidFill>
            </a:ln>
          </p:spPr>
          <p:txBody>
            <a:bodyPr wrap="square" lIns="0" tIns="0" rIns="0" bIns="0" rtlCol="0"/>
            <a:lstStyle/>
            <a:p>
              <a:endParaRPr/>
            </a:p>
          </p:txBody>
        </p:sp>
        <p:sp>
          <p:nvSpPr>
            <p:cNvPr id="9" name="object 9"/>
            <p:cNvSpPr/>
            <p:nvPr/>
          </p:nvSpPr>
          <p:spPr>
            <a:xfrm>
              <a:off x="6941819" y="1267967"/>
              <a:ext cx="0" cy="640080"/>
            </a:xfrm>
            <a:custGeom>
              <a:avLst/>
              <a:gdLst/>
              <a:ahLst/>
              <a:cxnLst/>
              <a:rect l="l" t="t" r="r" b="b"/>
              <a:pathLst>
                <a:path h="640080">
                  <a:moveTo>
                    <a:pt x="0" y="0"/>
                  </a:moveTo>
                  <a:lnTo>
                    <a:pt x="0" y="640080"/>
                  </a:lnTo>
                </a:path>
              </a:pathLst>
            </a:custGeom>
            <a:ln w="6096">
              <a:solidFill>
                <a:srgbClr val="000000"/>
              </a:solidFill>
            </a:ln>
          </p:spPr>
          <p:txBody>
            <a:bodyPr wrap="square" lIns="0" tIns="0" rIns="0" bIns="0" rtlCol="0"/>
            <a:lstStyle/>
            <a:p>
              <a:endParaRPr/>
            </a:p>
          </p:txBody>
        </p:sp>
        <p:sp>
          <p:nvSpPr>
            <p:cNvPr id="10" name="object 10"/>
            <p:cNvSpPr/>
            <p:nvPr/>
          </p:nvSpPr>
          <p:spPr>
            <a:xfrm>
              <a:off x="5250179" y="1913382"/>
              <a:ext cx="1691639" cy="0"/>
            </a:xfrm>
            <a:custGeom>
              <a:avLst/>
              <a:gdLst/>
              <a:ahLst/>
              <a:cxnLst/>
              <a:rect l="l" t="t" r="r" b="b"/>
              <a:pathLst>
                <a:path w="1691640">
                  <a:moveTo>
                    <a:pt x="0" y="0"/>
                  </a:moveTo>
                  <a:lnTo>
                    <a:pt x="1691639" y="0"/>
                  </a:lnTo>
                </a:path>
              </a:pathLst>
            </a:custGeom>
            <a:ln w="6096">
              <a:solidFill>
                <a:srgbClr val="000000"/>
              </a:solidFill>
            </a:ln>
          </p:spPr>
          <p:txBody>
            <a:bodyPr wrap="square" lIns="0" tIns="0" rIns="0" bIns="0" rtlCol="0"/>
            <a:lstStyle/>
            <a:p>
              <a:endParaRPr/>
            </a:p>
          </p:txBody>
        </p:sp>
      </p:grpSp>
      <p:sp>
        <p:nvSpPr>
          <p:cNvPr id="11" name="object 11"/>
          <p:cNvSpPr txBox="1">
            <a:spLocks noGrp="1"/>
          </p:cNvSpPr>
          <p:nvPr>
            <p:ph type="body" idx="1"/>
          </p:nvPr>
        </p:nvSpPr>
        <p:spPr>
          <a:xfrm>
            <a:off x="1447799" y="2014982"/>
            <a:ext cx="9276077" cy="2142590"/>
          </a:xfrm>
          <a:prstGeom prst="rect">
            <a:avLst/>
          </a:prstGeom>
          <a:solidFill>
            <a:srgbClr val="FFFF00"/>
          </a:solidFill>
        </p:spPr>
        <p:txBody>
          <a:bodyPr vert="horz" wrap="square" lIns="0" tIns="597869" rIns="0" bIns="0" rtlCol="0">
            <a:spAutoFit/>
          </a:bodyPr>
          <a:lstStyle/>
          <a:p>
            <a:pPr marL="2912110" marR="5080" indent="-1317625">
              <a:lnSpc>
                <a:spcPts val="5980"/>
              </a:lnSpc>
              <a:spcBef>
                <a:spcPts val="1315"/>
              </a:spcBef>
            </a:pPr>
            <a:r>
              <a:rPr sz="6000" b="1" spc="-545" dirty="0">
                <a:solidFill>
                  <a:srgbClr val="212121"/>
                </a:solidFill>
                <a:latin typeface="Arial"/>
                <a:cs typeface="Arial"/>
              </a:rPr>
              <a:t>SEJARAH</a:t>
            </a:r>
            <a:r>
              <a:rPr sz="6000" b="1" spc="-185" dirty="0">
                <a:solidFill>
                  <a:srgbClr val="212121"/>
                </a:solidFill>
                <a:latin typeface="Arial"/>
                <a:cs typeface="Arial"/>
              </a:rPr>
              <a:t> </a:t>
            </a:r>
            <a:r>
              <a:rPr sz="6000" b="1" spc="-285" dirty="0">
                <a:solidFill>
                  <a:srgbClr val="212121"/>
                </a:solidFill>
                <a:latin typeface="Arial"/>
                <a:cs typeface="Arial"/>
              </a:rPr>
              <a:t>PROMOSI </a:t>
            </a:r>
            <a:r>
              <a:rPr sz="6000" b="1" spc="-610" dirty="0">
                <a:solidFill>
                  <a:srgbClr val="212121"/>
                </a:solidFill>
                <a:latin typeface="Arial"/>
                <a:cs typeface="Arial"/>
              </a:rPr>
              <a:t>KESEHATAN</a:t>
            </a:r>
            <a:endParaRPr sz="6000" dirty="0">
              <a:latin typeface="Arial"/>
              <a:cs typeface="Arial"/>
            </a:endParaRPr>
          </a:p>
        </p:txBody>
      </p:sp>
      <p:sp>
        <p:nvSpPr>
          <p:cNvPr id="12" name="object 12"/>
          <p:cNvSpPr txBox="1"/>
          <p:nvPr/>
        </p:nvSpPr>
        <p:spPr>
          <a:xfrm>
            <a:off x="2438400" y="4491736"/>
            <a:ext cx="7010400" cy="443711"/>
          </a:xfrm>
          <a:prstGeom prst="rect">
            <a:avLst/>
          </a:prstGeom>
          <a:solidFill>
            <a:srgbClr val="92D050"/>
          </a:solidFill>
        </p:spPr>
        <p:txBody>
          <a:bodyPr vert="horz" wrap="square" lIns="0" tIns="12700" rIns="0" bIns="0" rtlCol="0">
            <a:spAutoFit/>
          </a:bodyPr>
          <a:lstStyle/>
          <a:p>
            <a:pPr marL="12700" algn="ctr">
              <a:lnSpc>
                <a:spcPct val="100000"/>
              </a:lnSpc>
              <a:spcBef>
                <a:spcPts val="100"/>
              </a:spcBef>
            </a:pPr>
            <a:r>
              <a:rPr lang="en-US" sz="2800" dirty="0">
                <a:latin typeface="Arial"/>
                <a:cs typeface="Arial"/>
              </a:rPr>
              <a:t>Eva </a:t>
            </a:r>
            <a:r>
              <a:rPr lang="en-US" sz="2800" dirty="0" err="1">
                <a:latin typeface="Arial"/>
                <a:cs typeface="Arial"/>
              </a:rPr>
              <a:t>Nurlina</a:t>
            </a:r>
            <a:r>
              <a:rPr lang="en-US" sz="2800" dirty="0">
                <a:latin typeface="Arial"/>
                <a:cs typeface="Arial"/>
              </a:rPr>
              <a:t> Aprilia, M.</a:t>
            </a:r>
            <a:r>
              <a:rPr lang="en-US" sz="2800" dirty="0" err="1">
                <a:latin typeface="Arial"/>
                <a:cs typeface="Arial"/>
              </a:rPr>
              <a:t>Kep</a:t>
            </a:r>
            <a:r>
              <a:rPr lang="en-US" sz="2800" dirty="0">
                <a:latin typeface="Arial"/>
                <a:cs typeface="Arial"/>
              </a:rPr>
              <a:t>.,Ns.,</a:t>
            </a:r>
            <a:r>
              <a:rPr lang="en-US" sz="2800" dirty="0" err="1">
                <a:latin typeface="Arial"/>
                <a:cs typeface="Arial"/>
              </a:rPr>
              <a:t>Sp.Kep.Kom</a:t>
            </a:r>
            <a:endParaRPr sz="28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29821" y="634053"/>
          <a:ext cx="10058400" cy="4942204"/>
        </p:xfrm>
        <a:graphic>
          <a:graphicData uri="http://schemas.openxmlformats.org/drawingml/2006/table">
            <a:tbl>
              <a:tblPr firstRow="1" bandRow="1">
                <a:tableStyleId>{2D5ABB26-0587-4C30-8999-92F81FD0307C}</a:tableStyleId>
              </a:tblPr>
              <a:tblGrid>
                <a:gridCol w="2081530">
                  <a:extLst>
                    <a:ext uri="{9D8B030D-6E8A-4147-A177-3AD203B41FA5}">
                      <a16:colId xmlns:a16="http://schemas.microsoft.com/office/drawing/2014/main" val="20000"/>
                    </a:ext>
                  </a:extLst>
                </a:gridCol>
                <a:gridCol w="5329555">
                  <a:extLst>
                    <a:ext uri="{9D8B030D-6E8A-4147-A177-3AD203B41FA5}">
                      <a16:colId xmlns:a16="http://schemas.microsoft.com/office/drawing/2014/main" val="20001"/>
                    </a:ext>
                  </a:extLst>
                </a:gridCol>
                <a:gridCol w="2647315">
                  <a:extLst>
                    <a:ext uri="{9D8B030D-6E8A-4147-A177-3AD203B41FA5}">
                      <a16:colId xmlns:a16="http://schemas.microsoft.com/office/drawing/2014/main" val="20002"/>
                    </a:ext>
                  </a:extLst>
                </a:gridCol>
              </a:tblGrid>
              <a:tr h="370205">
                <a:tc>
                  <a:txBody>
                    <a:bodyPr/>
                    <a:lstStyle/>
                    <a:p>
                      <a:pPr marL="91440">
                        <a:lnSpc>
                          <a:spcPct val="100000"/>
                        </a:lnSpc>
                        <a:spcBef>
                          <a:spcPts val="330"/>
                        </a:spcBef>
                      </a:pPr>
                      <a:r>
                        <a:rPr sz="1800" b="1" dirty="0">
                          <a:solidFill>
                            <a:srgbClr val="FFFFFF"/>
                          </a:solidFill>
                          <a:latin typeface="Arial"/>
                          <a:cs typeface="Arial"/>
                        </a:rPr>
                        <a:t>Periode</a:t>
                      </a:r>
                      <a:r>
                        <a:rPr sz="1800" b="1" spc="25" dirty="0">
                          <a:solidFill>
                            <a:srgbClr val="FFFFFF"/>
                          </a:solidFill>
                          <a:latin typeface="Arial"/>
                          <a:cs typeface="Arial"/>
                        </a:rPr>
                        <a:t> </a:t>
                      </a:r>
                      <a:r>
                        <a:rPr sz="1800" b="1" spc="-20" dirty="0">
                          <a:solidFill>
                            <a:srgbClr val="FFFFFF"/>
                          </a:solidFill>
                          <a:latin typeface="Arial"/>
                          <a:cs typeface="Arial"/>
                        </a:rPr>
                        <a:t>tahun</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ADE4"/>
                    </a:solidFill>
                  </a:tcPr>
                </a:tc>
                <a:tc>
                  <a:txBody>
                    <a:bodyPr/>
                    <a:lstStyle/>
                    <a:p>
                      <a:pPr marL="91440">
                        <a:lnSpc>
                          <a:spcPct val="100000"/>
                        </a:lnSpc>
                        <a:spcBef>
                          <a:spcPts val="330"/>
                        </a:spcBef>
                      </a:pPr>
                      <a:r>
                        <a:rPr sz="1800" b="1" spc="-10" dirty="0">
                          <a:solidFill>
                            <a:srgbClr val="FFFFFF"/>
                          </a:solidFill>
                          <a:latin typeface="Arial"/>
                          <a:cs typeface="Arial"/>
                        </a:rPr>
                        <a:t>Uraian</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ADE4"/>
                    </a:solidFill>
                  </a:tcPr>
                </a:tc>
                <a:tc>
                  <a:txBody>
                    <a:bodyPr/>
                    <a:lstStyle/>
                    <a:p>
                      <a:pPr marL="90805">
                        <a:lnSpc>
                          <a:spcPct val="100000"/>
                        </a:lnSpc>
                        <a:spcBef>
                          <a:spcPts val="330"/>
                        </a:spcBef>
                      </a:pPr>
                      <a:r>
                        <a:rPr sz="1800" b="1" spc="-10" dirty="0">
                          <a:solidFill>
                            <a:srgbClr val="FFFFFF"/>
                          </a:solidFill>
                          <a:latin typeface="Arial"/>
                          <a:cs typeface="Arial"/>
                        </a:rPr>
                        <a:t>Keterangan</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ADE4"/>
                    </a:solidFill>
                  </a:tcPr>
                </a:tc>
                <a:extLst>
                  <a:ext uri="{0D108BD9-81ED-4DB2-BD59-A6C34878D82A}">
                    <a16:rowId xmlns:a16="http://schemas.microsoft.com/office/drawing/2014/main" val="10000"/>
                  </a:ext>
                </a:extLst>
              </a:tr>
              <a:tr h="3383279">
                <a:tc>
                  <a:txBody>
                    <a:bodyPr/>
                    <a:lstStyle/>
                    <a:p>
                      <a:pPr marL="91440">
                        <a:lnSpc>
                          <a:spcPct val="100000"/>
                        </a:lnSpc>
                        <a:spcBef>
                          <a:spcPts val="315"/>
                        </a:spcBef>
                      </a:pPr>
                      <a:r>
                        <a:rPr sz="1800" spc="-20" dirty="0">
                          <a:latin typeface="Arial"/>
                          <a:cs typeface="Arial"/>
                        </a:rPr>
                        <a:t>1995-2000</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3F5"/>
                    </a:solidFill>
                  </a:tcPr>
                </a:tc>
                <a:tc>
                  <a:txBody>
                    <a:bodyPr/>
                    <a:lstStyle/>
                    <a:p>
                      <a:pPr marL="230504" indent="-139700">
                        <a:lnSpc>
                          <a:spcPct val="100000"/>
                        </a:lnSpc>
                        <a:spcBef>
                          <a:spcPts val="315"/>
                        </a:spcBef>
                        <a:buChar char="-"/>
                        <a:tabLst>
                          <a:tab pos="231140" algn="l"/>
                        </a:tabLst>
                      </a:pPr>
                      <a:r>
                        <a:rPr sz="1800" spc="90" dirty="0">
                          <a:latin typeface="Arial"/>
                          <a:cs typeface="Arial"/>
                        </a:rPr>
                        <a:t>Pemberd</a:t>
                      </a:r>
                      <a:r>
                        <a:rPr sz="1800" spc="-254" dirty="0">
                          <a:latin typeface="Arial"/>
                          <a:cs typeface="Arial"/>
                        </a:rPr>
                        <a:t> </a:t>
                      </a:r>
                      <a:r>
                        <a:rPr sz="1800" spc="110" dirty="0">
                          <a:latin typeface="Arial"/>
                          <a:cs typeface="Arial"/>
                        </a:rPr>
                        <a:t>ayaan</a:t>
                      </a:r>
                      <a:r>
                        <a:rPr sz="1800" spc="300" dirty="0">
                          <a:latin typeface="Arial"/>
                          <a:cs typeface="Arial"/>
                        </a:rPr>
                        <a:t> </a:t>
                      </a:r>
                      <a:r>
                        <a:rPr sz="1800" spc="80" dirty="0">
                          <a:latin typeface="Arial"/>
                          <a:cs typeface="Arial"/>
                        </a:rPr>
                        <a:t>menja</a:t>
                      </a:r>
                      <a:r>
                        <a:rPr sz="1800" spc="-254" dirty="0">
                          <a:latin typeface="Arial"/>
                          <a:cs typeface="Arial"/>
                        </a:rPr>
                        <a:t> </a:t>
                      </a:r>
                      <a:r>
                        <a:rPr sz="1800" dirty="0">
                          <a:latin typeface="Arial"/>
                          <a:cs typeface="Arial"/>
                        </a:rPr>
                        <a:t>di</a:t>
                      </a:r>
                      <a:r>
                        <a:rPr sz="1800" spc="140" dirty="0">
                          <a:latin typeface="Arial"/>
                          <a:cs typeface="Arial"/>
                        </a:rPr>
                        <a:t> </a:t>
                      </a:r>
                      <a:r>
                        <a:rPr sz="1800" spc="-10" dirty="0">
                          <a:latin typeface="Arial"/>
                          <a:cs typeface="Arial"/>
                        </a:rPr>
                        <a:t>mobilisasi</a:t>
                      </a:r>
                      <a:endParaRPr sz="1800">
                        <a:latin typeface="Arial"/>
                        <a:cs typeface="Arial"/>
                      </a:endParaRPr>
                    </a:p>
                    <a:p>
                      <a:pPr marL="90805" marR="89535" indent="12065">
                        <a:lnSpc>
                          <a:spcPct val="100000"/>
                        </a:lnSpc>
                      </a:pPr>
                      <a:r>
                        <a:rPr sz="1800" spc="80" dirty="0">
                          <a:latin typeface="Arial"/>
                          <a:cs typeface="Arial"/>
                        </a:rPr>
                        <a:t>masyarakat</a:t>
                      </a:r>
                      <a:r>
                        <a:rPr sz="1800" spc="290" dirty="0">
                          <a:latin typeface="Arial"/>
                          <a:cs typeface="Arial"/>
                        </a:rPr>
                        <a:t> </a:t>
                      </a:r>
                      <a:r>
                        <a:rPr sz="1800" spc="110" dirty="0">
                          <a:latin typeface="Arial"/>
                          <a:cs typeface="Arial"/>
                        </a:rPr>
                        <a:t>yang</a:t>
                      </a:r>
                      <a:r>
                        <a:rPr sz="1800" spc="409" dirty="0">
                          <a:latin typeface="Arial"/>
                          <a:cs typeface="Arial"/>
                        </a:rPr>
                        <a:t> </a:t>
                      </a:r>
                      <a:r>
                        <a:rPr sz="1800" spc="80" dirty="0">
                          <a:latin typeface="Arial"/>
                          <a:cs typeface="Arial"/>
                        </a:rPr>
                        <a:t>menja</a:t>
                      </a:r>
                      <a:r>
                        <a:rPr sz="1800" spc="-260" dirty="0">
                          <a:latin typeface="Arial"/>
                          <a:cs typeface="Arial"/>
                        </a:rPr>
                        <a:t> </a:t>
                      </a:r>
                      <a:r>
                        <a:rPr sz="1800" dirty="0">
                          <a:latin typeface="Arial"/>
                          <a:cs typeface="Arial"/>
                        </a:rPr>
                        <a:t>di</a:t>
                      </a:r>
                      <a:r>
                        <a:rPr sz="1800" spc="265" dirty="0">
                          <a:latin typeface="Arial"/>
                          <a:cs typeface="Arial"/>
                        </a:rPr>
                        <a:t> </a:t>
                      </a:r>
                      <a:r>
                        <a:rPr sz="1800" spc="70" dirty="0">
                          <a:latin typeface="Arial"/>
                          <a:cs typeface="Arial"/>
                        </a:rPr>
                        <a:t>tujuan,</a:t>
                      </a:r>
                      <a:r>
                        <a:rPr sz="1800" spc="305" dirty="0">
                          <a:latin typeface="Arial"/>
                          <a:cs typeface="Arial"/>
                        </a:rPr>
                        <a:t> </a:t>
                      </a:r>
                      <a:r>
                        <a:rPr sz="1800" spc="55" dirty="0">
                          <a:latin typeface="Arial"/>
                          <a:cs typeface="Arial"/>
                        </a:rPr>
                        <a:t>melib</a:t>
                      </a:r>
                      <a:r>
                        <a:rPr sz="1800" spc="-254" dirty="0">
                          <a:latin typeface="Arial"/>
                          <a:cs typeface="Arial"/>
                        </a:rPr>
                        <a:t> </a:t>
                      </a:r>
                      <a:r>
                        <a:rPr sz="1800" spc="75" dirty="0">
                          <a:latin typeface="Arial"/>
                          <a:cs typeface="Arial"/>
                        </a:rPr>
                        <a:t>atkan </a:t>
                      </a:r>
                      <a:r>
                        <a:rPr sz="1800" spc="80" dirty="0">
                          <a:latin typeface="Arial"/>
                          <a:cs typeface="Arial"/>
                        </a:rPr>
                        <a:t>kemitraan</a:t>
                      </a:r>
                      <a:r>
                        <a:rPr sz="1800" spc="375" dirty="0">
                          <a:latin typeface="Arial"/>
                          <a:cs typeface="Arial"/>
                        </a:rPr>
                        <a:t> </a:t>
                      </a:r>
                      <a:r>
                        <a:rPr sz="1800" dirty="0">
                          <a:latin typeface="Arial"/>
                          <a:cs typeface="Arial"/>
                        </a:rPr>
                        <a:t>d</a:t>
                      </a:r>
                      <a:r>
                        <a:rPr sz="1800" spc="-240" dirty="0">
                          <a:latin typeface="Arial"/>
                          <a:cs typeface="Arial"/>
                        </a:rPr>
                        <a:t> </a:t>
                      </a:r>
                      <a:r>
                        <a:rPr sz="1800" spc="80" dirty="0">
                          <a:latin typeface="Arial"/>
                          <a:cs typeface="Arial"/>
                        </a:rPr>
                        <a:t>an</a:t>
                      </a:r>
                      <a:r>
                        <a:rPr sz="1800" spc="250" dirty="0">
                          <a:latin typeface="Arial"/>
                          <a:cs typeface="Arial"/>
                        </a:rPr>
                        <a:t> </a:t>
                      </a:r>
                      <a:r>
                        <a:rPr sz="1800" dirty="0">
                          <a:latin typeface="Arial"/>
                          <a:cs typeface="Arial"/>
                        </a:rPr>
                        <a:t>politik</a:t>
                      </a:r>
                      <a:r>
                        <a:rPr sz="1800" spc="70" dirty="0">
                          <a:latin typeface="Arial"/>
                          <a:cs typeface="Arial"/>
                        </a:rPr>
                        <a:t> </a:t>
                      </a:r>
                      <a:r>
                        <a:rPr sz="1800" spc="80" dirty="0">
                          <a:latin typeface="Arial"/>
                          <a:cs typeface="Arial"/>
                        </a:rPr>
                        <a:t>kesehatan</a:t>
                      </a:r>
                      <a:endParaRPr sz="1800">
                        <a:latin typeface="Arial"/>
                        <a:cs typeface="Arial"/>
                      </a:endParaRPr>
                    </a:p>
                    <a:p>
                      <a:pPr marL="376555" marR="96520" indent="-285750">
                        <a:lnSpc>
                          <a:spcPct val="100000"/>
                        </a:lnSpc>
                        <a:buChar char="-"/>
                        <a:tabLst>
                          <a:tab pos="377825" algn="l"/>
                          <a:tab pos="391160" algn="l"/>
                          <a:tab pos="1763395" algn="l"/>
                          <a:tab pos="3134360" algn="l"/>
                          <a:tab pos="4670425" algn="l"/>
                        </a:tabLst>
                      </a:pPr>
                      <a:r>
                        <a:rPr sz="1800" spc="65" dirty="0">
                          <a:latin typeface="Arial"/>
                          <a:cs typeface="Arial"/>
                        </a:rPr>
                        <a:t>Banyaknya</a:t>
                      </a:r>
                      <a:r>
                        <a:rPr sz="1800" dirty="0">
                          <a:latin typeface="Arial"/>
                          <a:cs typeface="Arial"/>
                        </a:rPr>
                        <a:t>	</a:t>
                      </a:r>
                      <a:r>
                        <a:rPr sz="1800" spc="105" dirty="0">
                          <a:latin typeface="Arial"/>
                          <a:cs typeface="Arial"/>
                        </a:rPr>
                        <a:t>pertemuan</a:t>
                      </a:r>
                      <a:r>
                        <a:rPr sz="1800" dirty="0">
                          <a:latin typeface="Arial"/>
                          <a:cs typeface="Arial"/>
                        </a:rPr>
                        <a:t>	</a:t>
                      </a:r>
                      <a:r>
                        <a:rPr sz="1800" spc="70" dirty="0">
                          <a:latin typeface="Arial"/>
                          <a:cs typeface="Arial"/>
                        </a:rPr>
                        <a:t>International</a:t>
                      </a:r>
                      <a:r>
                        <a:rPr sz="1800" dirty="0">
                          <a:latin typeface="Arial"/>
                          <a:cs typeface="Arial"/>
                        </a:rPr>
                        <a:t>	</a:t>
                      </a:r>
                      <a:r>
                        <a:rPr sz="1800" spc="90" dirty="0">
                          <a:latin typeface="Arial"/>
                          <a:cs typeface="Arial"/>
                        </a:rPr>
                        <a:t>yang 		</a:t>
                      </a:r>
                      <a:r>
                        <a:rPr sz="1800" spc="85" dirty="0">
                          <a:latin typeface="Arial"/>
                          <a:cs typeface="Arial"/>
                        </a:rPr>
                        <a:t>berkaitan</a:t>
                      </a:r>
                      <a:r>
                        <a:rPr sz="1800" spc="165" dirty="0">
                          <a:latin typeface="Arial"/>
                          <a:cs typeface="Arial"/>
                        </a:rPr>
                        <a:t> </a:t>
                      </a:r>
                      <a:r>
                        <a:rPr sz="1800" spc="140" dirty="0">
                          <a:latin typeface="Arial"/>
                          <a:cs typeface="Arial"/>
                        </a:rPr>
                        <a:t>dengan</a:t>
                      </a:r>
                      <a:r>
                        <a:rPr sz="1800" spc="185" dirty="0">
                          <a:latin typeface="Arial"/>
                          <a:cs typeface="Arial"/>
                        </a:rPr>
                        <a:t> </a:t>
                      </a:r>
                      <a:r>
                        <a:rPr sz="1800" spc="45" dirty="0">
                          <a:latin typeface="Arial"/>
                          <a:cs typeface="Arial"/>
                        </a:rPr>
                        <a:t>promosi</a:t>
                      </a:r>
                      <a:r>
                        <a:rPr sz="1800" spc="15" dirty="0">
                          <a:latin typeface="Arial"/>
                          <a:cs typeface="Arial"/>
                        </a:rPr>
                        <a:t> </a:t>
                      </a:r>
                      <a:r>
                        <a:rPr sz="1800" spc="90" dirty="0">
                          <a:latin typeface="Arial"/>
                          <a:cs typeface="Arial"/>
                        </a:rPr>
                        <a:t>kesehatan</a:t>
                      </a:r>
                      <a:r>
                        <a:rPr sz="1800" spc="60" dirty="0">
                          <a:latin typeface="Arial"/>
                          <a:cs typeface="Arial"/>
                        </a:rPr>
                        <a:t> </a:t>
                      </a:r>
                      <a:r>
                        <a:rPr sz="1800" spc="-50" dirty="0">
                          <a:latin typeface="Arial"/>
                          <a:cs typeface="Arial"/>
                        </a:rPr>
                        <a:t>:</a:t>
                      </a:r>
                      <a:endParaRPr sz="1800">
                        <a:latin typeface="Arial"/>
                        <a:cs typeface="Arial"/>
                      </a:endParaRPr>
                    </a:p>
                    <a:p>
                      <a:pPr marL="105410" marR="111125" indent="-14604">
                        <a:lnSpc>
                          <a:spcPct val="100000"/>
                        </a:lnSpc>
                        <a:buAutoNum type="arabicPeriod"/>
                        <a:tabLst>
                          <a:tab pos="351155" algn="l"/>
                        </a:tabLst>
                      </a:pPr>
                      <a:r>
                        <a:rPr sz="1800" dirty="0">
                          <a:latin typeface="Arial"/>
                          <a:cs typeface="Arial"/>
                        </a:rPr>
                        <a:t>1997.</a:t>
                      </a:r>
                      <a:r>
                        <a:rPr sz="1800" spc="75" dirty="0">
                          <a:latin typeface="Arial"/>
                          <a:cs typeface="Arial"/>
                        </a:rPr>
                        <a:t> </a:t>
                      </a:r>
                      <a:r>
                        <a:rPr sz="1800" spc="80" dirty="0">
                          <a:latin typeface="Arial"/>
                          <a:cs typeface="Arial"/>
                        </a:rPr>
                        <a:t>International</a:t>
                      </a:r>
                      <a:r>
                        <a:rPr sz="1800" spc="160" dirty="0">
                          <a:latin typeface="Arial"/>
                          <a:cs typeface="Arial"/>
                        </a:rPr>
                        <a:t> </a:t>
                      </a:r>
                      <a:r>
                        <a:rPr sz="1800" spc="110" dirty="0">
                          <a:latin typeface="Arial"/>
                          <a:cs typeface="Arial"/>
                        </a:rPr>
                        <a:t>Conference</a:t>
                      </a:r>
                      <a:r>
                        <a:rPr sz="1800" spc="275" dirty="0">
                          <a:latin typeface="Arial"/>
                          <a:cs typeface="Arial"/>
                        </a:rPr>
                        <a:t> </a:t>
                      </a:r>
                      <a:r>
                        <a:rPr sz="1800" spc="65" dirty="0">
                          <a:latin typeface="Arial"/>
                          <a:cs typeface="Arial"/>
                        </a:rPr>
                        <a:t>on</a:t>
                      </a:r>
                      <a:r>
                        <a:rPr sz="1800" spc="135" dirty="0">
                          <a:latin typeface="Arial"/>
                          <a:cs typeface="Arial"/>
                        </a:rPr>
                        <a:t> </a:t>
                      </a:r>
                      <a:r>
                        <a:rPr sz="1800" dirty="0">
                          <a:latin typeface="Arial"/>
                          <a:cs typeface="Arial"/>
                        </a:rPr>
                        <a:t>Toba</a:t>
                      </a:r>
                      <a:r>
                        <a:rPr sz="1800" spc="-240" dirty="0">
                          <a:latin typeface="Arial"/>
                          <a:cs typeface="Arial"/>
                        </a:rPr>
                        <a:t> </a:t>
                      </a:r>
                      <a:r>
                        <a:rPr sz="1800" spc="85" dirty="0">
                          <a:latin typeface="Arial"/>
                          <a:cs typeface="Arial"/>
                        </a:rPr>
                        <a:t>cco </a:t>
                      </a:r>
                      <a:r>
                        <a:rPr sz="1800" spc="105" dirty="0">
                          <a:latin typeface="Arial"/>
                          <a:cs typeface="Arial"/>
                        </a:rPr>
                        <a:t>and</a:t>
                      </a:r>
                      <a:r>
                        <a:rPr sz="1800" spc="110" dirty="0">
                          <a:latin typeface="Arial"/>
                          <a:cs typeface="Arial"/>
                        </a:rPr>
                        <a:t> </a:t>
                      </a:r>
                      <a:r>
                        <a:rPr sz="1800" spc="60" dirty="0">
                          <a:latin typeface="Arial"/>
                          <a:cs typeface="Arial"/>
                        </a:rPr>
                        <a:t>Health</a:t>
                      </a:r>
                      <a:endParaRPr sz="1800">
                        <a:latin typeface="Arial"/>
                        <a:cs typeface="Arial"/>
                      </a:endParaRPr>
                    </a:p>
                    <a:p>
                      <a:pPr marL="90805" marR="97790" indent="282575">
                        <a:lnSpc>
                          <a:spcPct val="100000"/>
                        </a:lnSpc>
                        <a:buAutoNum type="arabicPeriod"/>
                        <a:tabLst>
                          <a:tab pos="373380" algn="l"/>
                        </a:tabLst>
                      </a:pPr>
                      <a:r>
                        <a:rPr sz="1800" dirty="0">
                          <a:latin typeface="Arial"/>
                          <a:cs typeface="Arial"/>
                        </a:rPr>
                        <a:t>1998.</a:t>
                      </a:r>
                      <a:r>
                        <a:rPr sz="1800" spc="220" dirty="0">
                          <a:latin typeface="Arial"/>
                          <a:cs typeface="Arial"/>
                        </a:rPr>
                        <a:t> </a:t>
                      </a:r>
                      <a:r>
                        <a:rPr sz="1800" spc="80" dirty="0">
                          <a:latin typeface="Arial"/>
                          <a:cs typeface="Arial"/>
                        </a:rPr>
                        <a:t>International</a:t>
                      </a:r>
                      <a:r>
                        <a:rPr sz="1800" spc="300" dirty="0">
                          <a:latin typeface="Arial"/>
                          <a:cs typeface="Arial"/>
                        </a:rPr>
                        <a:t> </a:t>
                      </a:r>
                      <a:r>
                        <a:rPr sz="1800" spc="110" dirty="0">
                          <a:latin typeface="Arial"/>
                          <a:cs typeface="Arial"/>
                        </a:rPr>
                        <a:t>Conference</a:t>
                      </a:r>
                      <a:r>
                        <a:rPr sz="1800" spc="390" dirty="0">
                          <a:latin typeface="Arial"/>
                          <a:cs typeface="Arial"/>
                        </a:rPr>
                        <a:t> </a:t>
                      </a:r>
                      <a:r>
                        <a:rPr sz="1800" spc="65" dirty="0">
                          <a:latin typeface="Arial"/>
                          <a:cs typeface="Arial"/>
                        </a:rPr>
                        <a:t>on</a:t>
                      </a:r>
                      <a:r>
                        <a:rPr sz="1800" spc="290" dirty="0">
                          <a:latin typeface="Arial"/>
                          <a:cs typeface="Arial"/>
                        </a:rPr>
                        <a:t> </a:t>
                      </a:r>
                      <a:r>
                        <a:rPr sz="1800" spc="-10" dirty="0">
                          <a:latin typeface="Arial"/>
                          <a:cs typeface="Arial"/>
                        </a:rPr>
                        <a:t>Working </a:t>
                      </a:r>
                      <a:r>
                        <a:rPr sz="1800" spc="60" dirty="0">
                          <a:latin typeface="Arial"/>
                          <a:cs typeface="Arial"/>
                        </a:rPr>
                        <a:t>Together</a:t>
                      </a:r>
                      <a:r>
                        <a:rPr sz="1800" spc="80" dirty="0">
                          <a:latin typeface="Arial"/>
                          <a:cs typeface="Arial"/>
                        </a:rPr>
                        <a:t> </a:t>
                      </a:r>
                      <a:r>
                        <a:rPr sz="1800" dirty="0">
                          <a:latin typeface="Arial"/>
                          <a:cs typeface="Arial"/>
                        </a:rPr>
                        <a:t>for</a:t>
                      </a:r>
                      <a:r>
                        <a:rPr sz="1800" spc="170" dirty="0">
                          <a:latin typeface="Arial"/>
                          <a:cs typeface="Arial"/>
                        </a:rPr>
                        <a:t> </a:t>
                      </a:r>
                      <a:r>
                        <a:rPr sz="1800" spc="90" dirty="0">
                          <a:latin typeface="Arial"/>
                          <a:cs typeface="Arial"/>
                        </a:rPr>
                        <a:t>better</a:t>
                      </a:r>
                      <a:r>
                        <a:rPr sz="1800" spc="160" dirty="0">
                          <a:latin typeface="Arial"/>
                          <a:cs typeface="Arial"/>
                        </a:rPr>
                        <a:t> </a:t>
                      </a:r>
                      <a:r>
                        <a:rPr sz="1800" spc="80" dirty="0">
                          <a:latin typeface="Arial"/>
                          <a:cs typeface="Arial"/>
                        </a:rPr>
                        <a:t>health</a:t>
                      </a:r>
                      <a:endParaRPr sz="1800">
                        <a:latin typeface="Arial"/>
                        <a:cs typeface="Arial"/>
                      </a:endParaRPr>
                    </a:p>
                    <a:p>
                      <a:pPr marL="344170" indent="-254000">
                        <a:lnSpc>
                          <a:spcPct val="100000"/>
                        </a:lnSpc>
                        <a:buAutoNum type="arabicPeriod"/>
                        <a:tabLst>
                          <a:tab pos="344805" algn="l"/>
                        </a:tabLst>
                      </a:pPr>
                      <a:r>
                        <a:rPr sz="1800" dirty="0">
                          <a:latin typeface="Arial"/>
                          <a:cs typeface="Arial"/>
                        </a:rPr>
                        <a:t>HiV/</a:t>
                      </a:r>
                      <a:r>
                        <a:rPr sz="1800" spc="-290" dirty="0">
                          <a:latin typeface="Arial"/>
                          <a:cs typeface="Arial"/>
                        </a:rPr>
                        <a:t> </a:t>
                      </a:r>
                      <a:r>
                        <a:rPr sz="1800" spc="-50" dirty="0">
                          <a:latin typeface="Arial"/>
                          <a:cs typeface="Arial"/>
                        </a:rPr>
                        <a:t>AIDS,</a:t>
                      </a:r>
                      <a:r>
                        <a:rPr sz="1800" spc="30" dirty="0">
                          <a:latin typeface="Arial"/>
                          <a:cs typeface="Arial"/>
                        </a:rPr>
                        <a:t> </a:t>
                      </a:r>
                      <a:r>
                        <a:rPr sz="1800" spc="70" dirty="0">
                          <a:latin typeface="Arial"/>
                          <a:cs typeface="Arial"/>
                        </a:rPr>
                        <a:t>Health</a:t>
                      </a:r>
                      <a:r>
                        <a:rPr sz="1800" spc="60" dirty="0">
                          <a:latin typeface="Arial"/>
                          <a:cs typeface="Arial"/>
                        </a:rPr>
                        <a:t> </a:t>
                      </a:r>
                      <a:r>
                        <a:rPr sz="1800" spc="55" dirty="0">
                          <a:latin typeface="Arial"/>
                          <a:cs typeface="Arial"/>
                        </a:rPr>
                        <a:t>Promotion</a:t>
                      </a:r>
                      <a:endParaRPr sz="1800">
                        <a:latin typeface="Arial"/>
                        <a:cs typeface="Arial"/>
                      </a:endParaRPr>
                    </a:p>
                    <a:p>
                      <a:pPr marL="97155" marR="84455" indent="-6985">
                        <a:lnSpc>
                          <a:spcPct val="100000"/>
                        </a:lnSpc>
                      </a:pPr>
                      <a:r>
                        <a:rPr sz="1800" dirty="0">
                          <a:latin typeface="Arial"/>
                          <a:cs typeface="Arial"/>
                        </a:rPr>
                        <a:t>-</a:t>
                      </a:r>
                      <a:r>
                        <a:rPr sz="1800" spc="114" dirty="0">
                          <a:latin typeface="Arial"/>
                          <a:cs typeface="Arial"/>
                        </a:rPr>
                        <a:t> </a:t>
                      </a:r>
                      <a:r>
                        <a:rPr sz="1800" spc="70" dirty="0">
                          <a:latin typeface="Arial"/>
                          <a:cs typeface="Arial"/>
                        </a:rPr>
                        <a:t>Banyak</a:t>
                      </a:r>
                      <a:r>
                        <a:rPr sz="1800" spc="110" dirty="0">
                          <a:latin typeface="Arial"/>
                          <a:cs typeface="Arial"/>
                        </a:rPr>
                        <a:t> </a:t>
                      </a:r>
                      <a:r>
                        <a:rPr sz="1800" dirty="0">
                          <a:latin typeface="Arial"/>
                          <a:cs typeface="Arial"/>
                        </a:rPr>
                        <a:t>kunj</a:t>
                      </a:r>
                      <a:r>
                        <a:rPr sz="1800" spc="114" dirty="0">
                          <a:latin typeface="Arial"/>
                          <a:cs typeface="Arial"/>
                        </a:rPr>
                        <a:t> </a:t>
                      </a:r>
                      <a:r>
                        <a:rPr sz="1800" spc="95" dirty="0">
                          <a:latin typeface="Arial"/>
                          <a:cs typeface="Arial"/>
                        </a:rPr>
                        <a:t>lap</a:t>
                      </a:r>
                      <a:r>
                        <a:rPr sz="1800" spc="-265" dirty="0">
                          <a:latin typeface="Arial"/>
                          <a:cs typeface="Arial"/>
                        </a:rPr>
                        <a:t> </a:t>
                      </a:r>
                      <a:r>
                        <a:rPr sz="1800" spc="135" dirty="0">
                          <a:latin typeface="Arial"/>
                          <a:cs typeface="Arial"/>
                        </a:rPr>
                        <a:t>angan</a:t>
                      </a:r>
                      <a:r>
                        <a:rPr sz="1800" spc="220" dirty="0">
                          <a:latin typeface="Arial"/>
                          <a:cs typeface="Arial"/>
                        </a:rPr>
                        <a:t> </a:t>
                      </a:r>
                      <a:r>
                        <a:rPr sz="1800" spc="120" dirty="0">
                          <a:latin typeface="Arial"/>
                          <a:cs typeface="Arial"/>
                        </a:rPr>
                        <a:t>tentang</a:t>
                      </a:r>
                      <a:r>
                        <a:rPr sz="1800" spc="345" dirty="0">
                          <a:latin typeface="Arial"/>
                          <a:cs typeface="Arial"/>
                        </a:rPr>
                        <a:t> </a:t>
                      </a:r>
                      <a:r>
                        <a:rPr sz="1800" spc="50" dirty="0">
                          <a:latin typeface="Arial"/>
                          <a:cs typeface="Arial"/>
                        </a:rPr>
                        <a:t>promkes</a:t>
                      </a:r>
                      <a:r>
                        <a:rPr sz="1800" spc="229" dirty="0">
                          <a:latin typeface="Arial"/>
                          <a:cs typeface="Arial"/>
                        </a:rPr>
                        <a:t> </a:t>
                      </a:r>
                      <a:r>
                        <a:rPr sz="1800" dirty="0">
                          <a:latin typeface="Arial"/>
                          <a:cs typeface="Arial"/>
                        </a:rPr>
                        <a:t>d</a:t>
                      </a:r>
                      <a:r>
                        <a:rPr sz="1800" spc="-260" dirty="0">
                          <a:latin typeface="Arial"/>
                          <a:cs typeface="Arial"/>
                        </a:rPr>
                        <a:t> </a:t>
                      </a:r>
                      <a:r>
                        <a:rPr sz="1800" spc="-25" dirty="0">
                          <a:latin typeface="Arial"/>
                          <a:cs typeface="Arial"/>
                        </a:rPr>
                        <a:t>ari </a:t>
                      </a:r>
                      <a:r>
                        <a:rPr sz="1800" spc="110" dirty="0">
                          <a:latin typeface="Arial"/>
                          <a:cs typeface="Arial"/>
                        </a:rPr>
                        <a:t>negara2</a:t>
                      </a:r>
                      <a:r>
                        <a:rPr sz="1800" spc="15" dirty="0">
                          <a:latin typeface="Arial"/>
                          <a:cs typeface="Arial"/>
                        </a:rPr>
                        <a:t> </a:t>
                      </a:r>
                      <a:r>
                        <a:rPr sz="1800" spc="-20" dirty="0">
                          <a:latin typeface="Arial"/>
                          <a:cs typeface="Arial"/>
                        </a:rPr>
                        <a:t>lain</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3F5"/>
                    </a:solidFill>
                  </a:tcPr>
                </a:tc>
                <a:tc>
                  <a:txBody>
                    <a:bodyPr/>
                    <a:lstStyle/>
                    <a:p>
                      <a:pPr marL="90805" marR="422909" indent="11430">
                        <a:lnSpc>
                          <a:spcPct val="100000"/>
                        </a:lnSpc>
                        <a:spcBef>
                          <a:spcPts val="315"/>
                        </a:spcBef>
                      </a:pPr>
                      <a:r>
                        <a:rPr sz="1800" spc="100" dirty="0">
                          <a:latin typeface="Arial"/>
                          <a:cs typeface="Arial"/>
                        </a:rPr>
                        <a:t>memberi</a:t>
                      </a:r>
                      <a:r>
                        <a:rPr sz="1800" spc="130" dirty="0">
                          <a:latin typeface="Arial"/>
                          <a:cs typeface="Arial"/>
                        </a:rPr>
                        <a:t> </a:t>
                      </a:r>
                      <a:r>
                        <a:rPr sz="1800" spc="55" dirty="0">
                          <a:latin typeface="Arial"/>
                          <a:cs typeface="Arial"/>
                        </a:rPr>
                        <a:t>masukan </a:t>
                      </a:r>
                      <a:r>
                        <a:rPr sz="1800" dirty="0">
                          <a:latin typeface="Arial"/>
                          <a:cs typeface="Arial"/>
                        </a:rPr>
                        <a:t>d</a:t>
                      </a:r>
                      <a:r>
                        <a:rPr sz="1800" spc="-270" dirty="0">
                          <a:latin typeface="Arial"/>
                          <a:cs typeface="Arial"/>
                        </a:rPr>
                        <a:t> </a:t>
                      </a:r>
                      <a:r>
                        <a:rPr sz="1800" spc="80" dirty="0">
                          <a:latin typeface="Arial"/>
                          <a:cs typeface="Arial"/>
                        </a:rPr>
                        <a:t>an</a:t>
                      </a:r>
                      <a:r>
                        <a:rPr sz="1800" spc="165" dirty="0">
                          <a:latin typeface="Arial"/>
                          <a:cs typeface="Arial"/>
                        </a:rPr>
                        <a:t> </a:t>
                      </a:r>
                      <a:r>
                        <a:rPr sz="1800" spc="80" dirty="0">
                          <a:latin typeface="Arial"/>
                          <a:cs typeface="Arial"/>
                        </a:rPr>
                        <a:t>perb</a:t>
                      </a:r>
                      <a:r>
                        <a:rPr sz="1800" spc="-270" dirty="0">
                          <a:latin typeface="Arial"/>
                          <a:cs typeface="Arial"/>
                        </a:rPr>
                        <a:t> </a:t>
                      </a:r>
                      <a:r>
                        <a:rPr sz="1800" spc="110" dirty="0">
                          <a:latin typeface="Arial"/>
                          <a:cs typeface="Arial"/>
                        </a:rPr>
                        <a:t>andingan </a:t>
                      </a:r>
                      <a:r>
                        <a:rPr sz="1800" spc="120" dirty="0">
                          <a:latin typeface="Arial"/>
                          <a:cs typeface="Arial"/>
                        </a:rPr>
                        <a:t>tentang </a:t>
                      </a:r>
                      <a:r>
                        <a:rPr sz="1800" spc="105" dirty="0">
                          <a:latin typeface="Arial"/>
                          <a:cs typeface="Arial"/>
                        </a:rPr>
                        <a:t>kegiatan </a:t>
                      </a:r>
                      <a:r>
                        <a:rPr sz="1800" dirty="0">
                          <a:latin typeface="Arial"/>
                          <a:cs typeface="Arial"/>
                        </a:rPr>
                        <a:t>Promosi</a:t>
                      </a:r>
                      <a:r>
                        <a:rPr sz="1800" spc="65" dirty="0">
                          <a:latin typeface="Arial"/>
                          <a:cs typeface="Arial"/>
                        </a:rPr>
                        <a:t> </a:t>
                      </a:r>
                      <a:r>
                        <a:rPr sz="1800" spc="60" dirty="0">
                          <a:latin typeface="Arial"/>
                          <a:cs typeface="Arial"/>
                        </a:rPr>
                        <a:t>Kesehatan</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3F5"/>
                    </a:solidFill>
                  </a:tcPr>
                </a:tc>
                <a:extLst>
                  <a:ext uri="{0D108BD9-81ED-4DB2-BD59-A6C34878D82A}">
                    <a16:rowId xmlns:a16="http://schemas.microsoft.com/office/drawing/2014/main" val="10001"/>
                  </a:ext>
                </a:extLst>
              </a:tr>
              <a:tr h="1188720">
                <a:tc>
                  <a:txBody>
                    <a:bodyPr/>
                    <a:lstStyle/>
                    <a:p>
                      <a:pPr marL="90805">
                        <a:lnSpc>
                          <a:spcPct val="100000"/>
                        </a:lnSpc>
                        <a:spcBef>
                          <a:spcPts val="315"/>
                        </a:spcBef>
                      </a:pPr>
                      <a:r>
                        <a:rPr sz="1800" dirty="0">
                          <a:latin typeface="Arial"/>
                          <a:cs typeface="Arial"/>
                        </a:rPr>
                        <a:t>2000-</a:t>
                      </a:r>
                      <a:r>
                        <a:rPr sz="1800" spc="-50" dirty="0">
                          <a:latin typeface="Arial"/>
                          <a:cs typeface="Arial"/>
                        </a:rPr>
                        <a:t> </a:t>
                      </a:r>
                      <a:r>
                        <a:rPr sz="1800" spc="55" dirty="0">
                          <a:latin typeface="Arial"/>
                          <a:cs typeface="Arial"/>
                        </a:rPr>
                        <a:t>sekarang</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A"/>
                    </a:solidFill>
                  </a:tcPr>
                </a:tc>
                <a:tc>
                  <a:txBody>
                    <a:bodyPr/>
                    <a:lstStyle/>
                    <a:p>
                      <a:pPr marL="99060" marR="647700" indent="-8890">
                        <a:lnSpc>
                          <a:spcPct val="100000"/>
                        </a:lnSpc>
                        <a:spcBef>
                          <a:spcPts val="315"/>
                        </a:spcBef>
                        <a:tabLst>
                          <a:tab pos="2482215" algn="l"/>
                        </a:tabLst>
                      </a:pPr>
                      <a:r>
                        <a:rPr sz="1800" dirty="0">
                          <a:latin typeface="Arial"/>
                          <a:cs typeface="Arial"/>
                        </a:rPr>
                        <a:t>-</a:t>
                      </a:r>
                      <a:r>
                        <a:rPr sz="1800" spc="145" dirty="0">
                          <a:latin typeface="Arial"/>
                          <a:cs typeface="Arial"/>
                        </a:rPr>
                        <a:t> </a:t>
                      </a:r>
                      <a:r>
                        <a:rPr sz="1800" dirty="0">
                          <a:latin typeface="Arial"/>
                          <a:cs typeface="Arial"/>
                        </a:rPr>
                        <a:t>Deklarasi</a:t>
                      </a:r>
                      <a:r>
                        <a:rPr sz="1800" spc="165" dirty="0">
                          <a:latin typeface="Arial"/>
                          <a:cs typeface="Arial"/>
                        </a:rPr>
                        <a:t> </a:t>
                      </a:r>
                      <a:r>
                        <a:rPr sz="1800" spc="65" dirty="0">
                          <a:latin typeface="Arial"/>
                          <a:cs typeface="Arial"/>
                        </a:rPr>
                        <a:t>Vientiane</a:t>
                      </a:r>
                      <a:r>
                        <a:rPr sz="1800" dirty="0">
                          <a:latin typeface="Arial"/>
                          <a:cs typeface="Arial"/>
                        </a:rPr>
                        <a:t>	</a:t>
                      </a:r>
                      <a:r>
                        <a:rPr sz="1800" spc="85" dirty="0">
                          <a:latin typeface="Arial"/>
                          <a:cs typeface="Arial"/>
                        </a:rPr>
                        <a:t>(Vietnam):</a:t>
                      </a:r>
                      <a:r>
                        <a:rPr sz="1800" spc="175" dirty="0">
                          <a:latin typeface="Arial"/>
                          <a:cs typeface="Arial"/>
                        </a:rPr>
                        <a:t> </a:t>
                      </a:r>
                      <a:r>
                        <a:rPr sz="1800" dirty="0">
                          <a:latin typeface="Arial"/>
                          <a:cs typeface="Arial"/>
                        </a:rPr>
                        <a:t>“</a:t>
                      </a:r>
                      <a:r>
                        <a:rPr sz="1800" spc="-340" dirty="0">
                          <a:latin typeface="Arial"/>
                          <a:cs typeface="Arial"/>
                        </a:rPr>
                        <a:t> </a:t>
                      </a:r>
                      <a:r>
                        <a:rPr sz="1800" spc="60" dirty="0">
                          <a:latin typeface="Arial"/>
                          <a:cs typeface="Arial"/>
                        </a:rPr>
                        <a:t>Healthy </a:t>
                      </a:r>
                      <a:r>
                        <a:rPr sz="1800" spc="-55" dirty="0">
                          <a:latin typeface="Arial"/>
                          <a:cs typeface="Arial"/>
                        </a:rPr>
                        <a:t>ASEAN</a:t>
                      </a:r>
                      <a:r>
                        <a:rPr sz="1800" spc="-40" dirty="0">
                          <a:latin typeface="Arial"/>
                          <a:cs typeface="Arial"/>
                        </a:rPr>
                        <a:t> </a:t>
                      </a:r>
                      <a:r>
                        <a:rPr sz="1800" spc="-10" dirty="0">
                          <a:latin typeface="Arial"/>
                          <a:cs typeface="Arial"/>
                        </a:rPr>
                        <a:t>Lifestyle’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A"/>
                    </a:solidFill>
                  </a:tcPr>
                </a:tc>
                <a:tc>
                  <a:txBody>
                    <a:bodyPr/>
                    <a:lstStyle/>
                    <a:p>
                      <a:pPr marL="96520" marR="280035" indent="-6350">
                        <a:lnSpc>
                          <a:spcPct val="100000"/>
                        </a:lnSpc>
                        <a:spcBef>
                          <a:spcPts val="315"/>
                        </a:spcBef>
                      </a:pPr>
                      <a:r>
                        <a:rPr sz="1800" dirty="0">
                          <a:latin typeface="Arial"/>
                          <a:cs typeface="Arial"/>
                        </a:rPr>
                        <a:t>-</a:t>
                      </a:r>
                      <a:r>
                        <a:rPr sz="1800" spc="45" dirty="0">
                          <a:latin typeface="Arial"/>
                          <a:cs typeface="Arial"/>
                        </a:rPr>
                        <a:t> </a:t>
                      </a:r>
                      <a:r>
                        <a:rPr sz="1800" spc="110" dirty="0">
                          <a:latin typeface="Arial"/>
                          <a:cs typeface="Arial"/>
                        </a:rPr>
                        <a:t>upaya</a:t>
                      </a:r>
                      <a:r>
                        <a:rPr sz="1800" spc="220" dirty="0">
                          <a:latin typeface="Arial"/>
                          <a:cs typeface="Arial"/>
                        </a:rPr>
                        <a:t> </a:t>
                      </a:r>
                      <a:r>
                        <a:rPr sz="1800" spc="75" dirty="0">
                          <a:latin typeface="Arial"/>
                          <a:cs typeface="Arial"/>
                        </a:rPr>
                        <a:t>regional </a:t>
                      </a:r>
                      <a:r>
                        <a:rPr sz="1800" spc="65" dirty="0">
                          <a:latin typeface="Arial"/>
                          <a:cs typeface="Arial"/>
                        </a:rPr>
                        <a:t>untuk</a:t>
                      </a:r>
                      <a:r>
                        <a:rPr sz="1800" spc="110" dirty="0">
                          <a:latin typeface="Arial"/>
                          <a:cs typeface="Arial"/>
                        </a:rPr>
                        <a:t> </a:t>
                      </a:r>
                      <a:r>
                        <a:rPr sz="1800" spc="90" dirty="0">
                          <a:latin typeface="Arial"/>
                          <a:cs typeface="Arial"/>
                        </a:rPr>
                        <a:t>meningkatkan </a:t>
                      </a:r>
                      <a:r>
                        <a:rPr sz="1800" spc="125" dirty="0">
                          <a:latin typeface="Arial"/>
                          <a:cs typeface="Arial"/>
                        </a:rPr>
                        <a:t>gaya</a:t>
                      </a:r>
                      <a:r>
                        <a:rPr sz="1800" spc="155" dirty="0">
                          <a:latin typeface="Arial"/>
                          <a:cs typeface="Arial"/>
                        </a:rPr>
                        <a:t> </a:t>
                      </a:r>
                      <a:r>
                        <a:rPr sz="1800" spc="85" dirty="0">
                          <a:latin typeface="Arial"/>
                          <a:cs typeface="Arial"/>
                        </a:rPr>
                        <a:t>hidup</a:t>
                      </a:r>
                      <a:r>
                        <a:rPr sz="1800" spc="135" dirty="0">
                          <a:latin typeface="Arial"/>
                          <a:cs typeface="Arial"/>
                        </a:rPr>
                        <a:t> </a:t>
                      </a:r>
                      <a:r>
                        <a:rPr sz="1800" spc="55" dirty="0">
                          <a:latin typeface="Arial"/>
                          <a:cs typeface="Arial"/>
                        </a:rPr>
                        <a:t>sehat</a:t>
                      </a:r>
                      <a:endParaRPr sz="1800">
                        <a:latin typeface="Arial"/>
                        <a:cs typeface="Arial"/>
                      </a:endParaRPr>
                    </a:p>
                    <a:p>
                      <a:pPr marL="104775">
                        <a:lnSpc>
                          <a:spcPct val="100000"/>
                        </a:lnSpc>
                      </a:pPr>
                      <a:r>
                        <a:rPr sz="1800" spc="125" dirty="0">
                          <a:latin typeface="Arial"/>
                          <a:cs typeface="Arial"/>
                        </a:rPr>
                        <a:t>penduduk</a:t>
                      </a:r>
                      <a:r>
                        <a:rPr sz="1800" spc="105" dirty="0">
                          <a:latin typeface="Arial"/>
                          <a:cs typeface="Arial"/>
                        </a:rPr>
                        <a:t> </a:t>
                      </a:r>
                      <a:r>
                        <a:rPr sz="1800" spc="-20" dirty="0">
                          <a:latin typeface="Arial"/>
                          <a:cs typeface="Arial"/>
                        </a:rPr>
                        <a:t>ASEAN</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A"/>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FAE1-DC47-4CB8-92CB-E3B425443F40}"/>
              </a:ext>
            </a:extLst>
          </p:cNvPr>
          <p:cNvSpPr>
            <a:spLocks noGrp="1"/>
          </p:cNvSpPr>
          <p:nvPr>
            <p:ph type="ctrTitle"/>
          </p:nvPr>
        </p:nvSpPr>
        <p:spPr>
          <a:xfrm>
            <a:off x="914400" y="990600"/>
            <a:ext cx="10363200" cy="838200"/>
          </a:xfrm>
          <a:solidFill>
            <a:srgbClr val="FFFF00"/>
          </a:solidFill>
        </p:spPr>
        <p:txBody>
          <a:bodyPr/>
          <a:lstStyle/>
          <a:p>
            <a:r>
              <a:rPr lang="en-US" dirty="0" err="1"/>
              <a:t>Perjalanan</a:t>
            </a:r>
            <a:r>
              <a:rPr lang="en-US" dirty="0"/>
              <a:t> Sejarah</a:t>
            </a:r>
            <a:endParaRPr lang="en-ID" dirty="0"/>
          </a:p>
        </p:txBody>
      </p:sp>
      <p:sp>
        <p:nvSpPr>
          <p:cNvPr id="3" name="Subtitle 2">
            <a:extLst>
              <a:ext uri="{FF2B5EF4-FFF2-40B4-BE49-F238E27FC236}">
                <a16:creationId xmlns:a16="http://schemas.microsoft.com/office/drawing/2014/main" id="{79AFA4CA-92A2-D50C-FD7D-68129DE930C8}"/>
              </a:ext>
            </a:extLst>
          </p:cNvPr>
          <p:cNvSpPr>
            <a:spLocks noGrp="1"/>
          </p:cNvSpPr>
          <p:nvPr>
            <p:ph type="subTitle" idx="4"/>
          </p:nvPr>
        </p:nvSpPr>
        <p:spPr>
          <a:xfrm>
            <a:off x="1219200" y="1828800"/>
            <a:ext cx="10363200" cy="4419600"/>
          </a:xfrm>
        </p:spPr>
        <p:txBody>
          <a:bodyPr/>
          <a:lstStyle/>
          <a:p>
            <a:endParaRPr lang="en-ID" dirty="0"/>
          </a:p>
        </p:txBody>
      </p:sp>
      <p:graphicFrame>
        <p:nvGraphicFramePr>
          <p:cNvPr id="4" name="Diagram 3">
            <a:extLst>
              <a:ext uri="{FF2B5EF4-FFF2-40B4-BE49-F238E27FC236}">
                <a16:creationId xmlns:a16="http://schemas.microsoft.com/office/drawing/2014/main" id="{45CA6BE9-CBDD-6EB8-56D3-ECA9D9DE5C13}"/>
              </a:ext>
            </a:extLst>
          </p:cNvPr>
          <p:cNvGraphicFramePr/>
          <p:nvPr>
            <p:extLst>
              <p:ext uri="{D42A27DB-BD31-4B8C-83A1-F6EECF244321}">
                <p14:modId xmlns:p14="http://schemas.microsoft.com/office/powerpoint/2010/main" val="2007196119"/>
              </p:ext>
            </p:extLst>
          </p:nvPr>
        </p:nvGraphicFramePr>
        <p:xfrm>
          <a:off x="1371600" y="2286001"/>
          <a:ext cx="10134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65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67BBC7-5E6B-321B-5306-D6C1E27E6D84}"/>
              </a:ext>
            </a:extLst>
          </p:cNvPr>
          <p:cNvSpPr>
            <a:spLocks noGrp="1"/>
          </p:cNvSpPr>
          <p:nvPr>
            <p:ph type="subTitle" idx="4"/>
          </p:nvPr>
        </p:nvSpPr>
        <p:spPr>
          <a:xfrm>
            <a:off x="1828800" y="1447800"/>
            <a:ext cx="9296400" cy="3077766"/>
          </a:xfrm>
          <a:solidFill>
            <a:srgbClr val="92D050"/>
          </a:solidFill>
        </p:spPr>
        <p:txBody>
          <a:bodyPr/>
          <a:lstStyle/>
          <a:p>
            <a:r>
              <a:rPr lang="en-US" sz="4000" dirty="0" err="1">
                <a:latin typeface="Agency FB" panose="020B0503020202020204" pitchFamily="34" charset="0"/>
              </a:rPr>
              <a:t>Perubahan</a:t>
            </a:r>
            <a:r>
              <a:rPr lang="en-US" sz="4000" dirty="0">
                <a:latin typeface="Agency FB" panose="020B0503020202020204" pitchFamily="34" charset="0"/>
              </a:rPr>
              <a:t> </a:t>
            </a:r>
            <a:r>
              <a:rPr lang="en-US" sz="4000" dirty="0" err="1">
                <a:latin typeface="Agency FB" panose="020B0503020202020204" pitchFamily="34" charset="0"/>
              </a:rPr>
              <a:t>tersebut</a:t>
            </a:r>
            <a:r>
              <a:rPr lang="en-US" sz="4000" dirty="0">
                <a:latin typeface="Agency FB" panose="020B0503020202020204" pitchFamily="34" charset="0"/>
              </a:rPr>
              <a:t> </a:t>
            </a:r>
            <a:r>
              <a:rPr lang="en-US" sz="4000" dirty="0" err="1">
                <a:latin typeface="Agency FB" panose="020B0503020202020204" pitchFamily="34" charset="0"/>
              </a:rPr>
              <a:t>dilakukan</a:t>
            </a:r>
            <a:r>
              <a:rPr lang="en-US" sz="4000" dirty="0">
                <a:latin typeface="Agency FB" panose="020B0503020202020204" pitchFamily="34" charset="0"/>
              </a:rPr>
              <a:t> </a:t>
            </a:r>
            <a:r>
              <a:rPr lang="en-US" sz="4000" dirty="0" err="1">
                <a:latin typeface="Agency FB" panose="020B0503020202020204" pitchFamily="34" charset="0"/>
              </a:rPr>
              <a:t>karena</a:t>
            </a:r>
            <a:r>
              <a:rPr lang="en-US" sz="4000" dirty="0">
                <a:latin typeface="Agency FB" panose="020B0503020202020204" pitchFamily="34" charset="0"/>
              </a:rPr>
              <a:t> </a:t>
            </a:r>
            <a:r>
              <a:rPr lang="en-US" sz="4000" dirty="0" err="1">
                <a:latin typeface="Agency FB" panose="020B0503020202020204" pitchFamily="34" charset="0"/>
              </a:rPr>
              <a:t>hembusan</a:t>
            </a:r>
            <a:r>
              <a:rPr lang="en-US" sz="4000" dirty="0">
                <a:latin typeface="Agency FB" panose="020B0503020202020204" pitchFamily="34" charset="0"/>
              </a:rPr>
              <a:t> </a:t>
            </a:r>
            <a:r>
              <a:rPr lang="en-US" sz="4000" dirty="0" err="1">
                <a:latin typeface="Agency FB" panose="020B0503020202020204" pitchFamily="34" charset="0"/>
              </a:rPr>
              <a:t>perkembangan</a:t>
            </a:r>
            <a:r>
              <a:rPr lang="en-US" sz="4000" dirty="0">
                <a:latin typeface="Agency FB" panose="020B0503020202020204" pitchFamily="34" charset="0"/>
              </a:rPr>
              <a:t> dunia (Health Promotion </a:t>
            </a:r>
            <a:r>
              <a:rPr lang="en-US" sz="4000" dirty="0" err="1">
                <a:latin typeface="Agency FB" panose="020B0503020202020204" pitchFamily="34" charset="0"/>
              </a:rPr>
              <a:t>dicetuskan</a:t>
            </a:r>
            <a:r>
              <a:rPr lang="en-US" sz="4000" dirty="0">
                <a:latin typeface="Agency FB" panose="020B0503020202020204" pitchFamily="34" charset="0"/>
              </a:rPr>
              <a:t> di Ottawa pada </a:t>
            </a:r>
            <a:r>
              <a:rPr lang="en-US" sz="4000" dirty="0" err="1">
                <a:latin typeface="Agency FB" panose="020B0503020202020204" pitchFamily="34" charset="0"/>
              </a:rPr>
              <a:t>tahun</a:t>
            </a:r>
            <a:r>
              <a:rPr lang="en-US" sz="4000" dirty="0">
                <a:latin typeface="Agency FB" panose="020B0503020202020204" pitchFamily="34" charset="0"/>
              </a:rPr>
              <a:t> 1986) juga </a:t>
            </a:r>
            <a:r>
              <a:rPr lang="en-US" sz="4000" dirty="0" err="1">
                <a:latin typeface="Agency FB" panose="020B0503020202020204" pitchFamily="34" charset="0"/>
              </a:rPr>
              <a:t>sejalan</a:t>
            </a:r>
            <a:r>
              <a:rPr lang="en-US" sz="4000" dirty="0">
                <a:latin typeface="Agency FB" panose="020B0503020202020204" pitchFamily="34" charset="0"/>
              </a:rPr>
              <a:t> </a:t>
            </a:r>
            <a:r>
              <a:rPr lang="en-US" sz="4000" dirty="0" err="1">
                <a:latin typeface="Agency FB" panose="020B0503020202020204" pitchFamily="34" charset="0"/>
              </a:rPr>
              <a:t>dengan</a:t>
            </a:r>
            <a:r>
              <a:rPr lang="en-US" sz="4000" dirty="0">
                <a:latin typeface="Agency FB" panose="020B0503020202020204" pitchFamily="34" charset="0"/>
              </a:rPr>
              <a:t> </a:t>
            </a:r>
            <a:r>
              <a:rPr lang="en-US" sz="4000" dirty="0" err="1">
                <a:latin typeface="Agency FB" panose="020B0503020202020204" pitchFamily="34" charset="0"/>
              </a:rPr>
              <a:t>paradigma</a:t>
            </a:r>
            <a:r>
              <a:rPr lang="en-US" sz="4000" dirty="0">
                <a:latin typeface="Agency FB" panose="020B0503020202020204" pitchFamily="34" charset="0"/>
              </a:rPr>
              <a:t> </a:t>
            </a:r>
            <a:r>
              <a:rPr lang="en-US" sz="4000" dirty="0" err="1">
                <a:latin typeface="Agency FB" panose="020B0503020202020204" pitchFamily="34" charset="0"/>
              </a:rPr>
              <a:t>sehat</a:t>
            </a:r>
            <a:r>
              <a:rPr lang="en-US" sz="4000" dirty="0">
                <a:latin typeface="Agency FB" panose="020B0503020202020204" pitchFamily="34" charset="0"/>
              </a:rPr>
              <a:t> yang </a:t>
            </a:r>
            <a:r>
              <a:rPr lang="en-US" sz="4000" dirty="0" err="1">
                <a:latin typeface="Agency FB" panose="020B0503020202020204" pitchFamily="34" charset="0"/>
              </a:rPr>
              <a:t>merupakan</a:t>
            </a:r>
            <a:r>
              <a:rPr lang="en-US" sz="4000" dirty="0">
                <a:latin typeface="Agency FB" panose="020B0503020202020204" pitchFamily="34" charset="0"/>
              </a:rPr>
              <a:t> </a:t>
            </a:r>
            <a:r>
              <a:rPr lang="en-US" sz="4000" dirty="0" err="1">
                <a:latin typeface="Agency FB" panose="020B0503020202020204" pitchFamily="34" charset="0"/>
              </a:rPr>
              <a:t>arah</a:t>
            </a:r>
            <a:r>
              <a:rPr lang="en-US" sz="4000" dirty="0">
                <a:latin typeface="Agency FB" panose="020B0503020202020204" pitchFamily="34" charset="0"/>
              </a:rPr>
              <a:t> </a:t>
            </a:r>
            <a:r>
              <a:rPr lang="en-US" sz="4000" dirty="0" err="1">
                <a:latin typeface="Agency FB" panose="020B0503020202020204" pitchFamily="34" charset="0"/>
              </a:rPr>
              <a:t>baru</a:t>
            </a:r>
            <a:r>
              <a:rPr lang="en-US" sz="4000" dirty="0">
                <a:latin typeface="Agency FB" panose="020B0503020202020204" pitchFamily="34" charset="0"/>
              </a:rPr>
              <a:t> </a:t>
            </a:r>
            <a:r>
              <a:rPr lang="en-US" sz="4000" dirty="0" err="1">
                <a:latin typeface="Agency FB" panose="020B0503020202020204" pitchFamily="34" charset="0"/>
              </a:rPr>
              <a:t>pembangunan</a:t>
            </a:r>
            <a:r>
              <a:rPr lang="en-US" sz="4000" dirty="0">
                <a:latin typeface="Agency FB" panose="020B0503020202020204" pitchFamily="34" charset="0"/>
              </a:rPr>
              <a:t> Kesehatan di Indonesia </a:t>
            </a:r>
            <a:endParaRPr lang="en-ID" sz="4000" dirty="0">
              <a:latin typeface="Agency FB" panose="020B0503020202020204" pitchFamily="34" charset="0"/>
            </a:endParaRPr>
          </a:p>
        </p:txBody>
      </p:sp>
    </p:spTree>
    <p:extLst>
      <p:ext uri="{BB962C8B-B14F-4D97-AF65-F5344CB8AC3E}">
        <p14:creationId xmlns:p14="http://schemas.microsoft.com/office/powerpoint/2010/main" val="168026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D882-5DF4-7882-BCE6-C67A0B85FE38}"/>
              </a:ext>
            </a:extLst>
          </p:cNvPr>
          <p:cNvSpPr>
            <a:spLocks noGrp="1"/>
          </p:cNvSpPr>
          <p:nvPr>
            <p:ph type="ctrTitle"/>
          </p:nvPr>
        </p:nvSpPr>
        <p:spPr>
          <a:xfrm>
            <a:off x="914400" y="914400"/>
            <a:ext cx="10363200" cy="2154436"/>
          </a:xfrm>
          <a:solidFill>
            <a:srgbClr val="FFFF00"/>
          </a:solidFill>
        </p:spPr>
        <p:txBody>
          <a:bodyPr/>
          <a:lstStyle/>
          <a:p>
            <a:pPr algn="ctr"/>
            <a:r>
              <a:rPr lang="en-US" sz="2800" dirty="0">
                <a:latin typeface="Agency FB" panose="020B0503020202020204" pitchFamily="34" charset="0"/>
              </a:rPr>
              <a:t>Pada </a:t>
            </a:r>
            <a:r>
              <a:rPr lang="en-US" sz="2800" dirty="0" err="1">
                <a:latin typeface="Agency FB" panose="020B0503020202020204" pitchFamily="34" charset="0"/>
              </a:rPr>
              <a:t>bulan</a:t>
            </a:r>
            <a:r>
              <a:rPr lang="en-US" sz="2800" dirty="0">
                <a:latin typeface="Agency FB" panose="020B0503020202020204" pitchFamily="34" charset="0"/>
              </a:rPr>
              <a:t> </a:t>
            </a:r>
            <a:r>
              <a:rPr lang="en-US" sz="2800" dirty="0" err="1">
                <a:latin typeface="Agency FB" panose="020B0503020202020204" pitchFamily="34" charset="0"/>
              </a:rPr>
              <a:t>Juli</a:t>
            </a:r>
            <a:r>
              <a:rPr lang="en-US" sz="2800" dirty="0">
                <a:latin typeface="Agency FB" panose="020B0503020202020204" pitchFamily="34" charset="0"/>
              </a:rPr>
              <a:t> 1997, </a:t>
            </a:r>
            <a:r>
              <a:rPr lang="en-US" sz="2800" dirty="0" err="1">
                <a:latin typeface="Agency FB" panose="020B0503020202020204" pitchFamily="34" charset="0"/>
              </a:rPr>
              <a:t>Bertempat</a:t>
            </a:r>
            <a:r>
              <a:rPr lang="en-US" sz="2800" dirty="0">
                <a:latin typeface="Agency FB" panose="020B0503020202020204" pitchFamily="34" charset="0"/>
              </a:rPr>
              <a:t> di Hotel </a:t>
            </a:r>
            <a:r>
              <a:rPr lang="en-US" sz="2800" dirty="0" err="1">
                <a:latin typeface="Agency FB" panose="020B0503020202020204" pitchFamily="34" charset="0"/>
              </a:rPr>
              <a:t>Horison</a:t>
            </a:r>
            <a:r>
              <a:rPr lang="en-US" sz="2800" dirty="0">
                <a:latin typeface="Agency FB" panose="020B0503020202020204" pitchFamily="34" charset="0"/>
              </a:rPr>
              <a:t>, </a:t>
            </a:r>
            <a:r>
              <a:rPr lang="en-US" sz="2800" dirty="0" err="1">
                <a:latin typeface="Agency FB" panose="020B0503020202020204" pitchFamily="34" charset="0"/>
              </a:rPr>
              <a:t>Ancol</a:t>
            </a:r>
            <a:r>
              <a:rPr lang="en-US" sz="2800" dirty="0">
                <a:latin typeface="Agency FB" panose="020B0503020202020204" pitchFamily="34" charset="0"/>
              </a:rPr>
              <a:t>, Jakarta </a:t>
            </a:r>
            <a:r>
              <a:rPr lang="en-US" sz="2800" dirty="0" err="1">
                <a:latin typeface="Agency FB" panose="020B0503020202020204" pitchFamily="34" charset="0"/>
              </a:rPr>
              <a:t>Konferensi</a:t>
            </a:r>
            <a:r>
              <a:rPr lang="en-US" sz="2800" dirty="0">
                <a:latin typeface="Agency FB" panose="020B0503020202020204" pitchFamily="34" charset="0"/>
              </a:rPr>
              <a:t> International Health di </a:t>
            </a:r>
            <a:r>
              <a:rPr lang="en-US" sz="2800" dirty="0" err="1">
                <a:latin typeface="Agency FB" panose="020B0503020202020204" pitchFamily="34" charset="0"/>
              </a:rPr>
              <a:t>selenggarakan</a:t>
            </a:r>
            <a:r>
              <a:rPr lang="en-US" sz="2800" dirty="0">
                <a:latin typeface="Agency FB" panose="020B0503020202020204" pitchFamily="34" charset="0"/>
              </a:rPr>
              <a:t> </a:t>
            </a:r>
            <a:r>
              <a:rPr lang="en-US" sz="2800" dirty="0" err="1">
                <a:latin typeface="Agency FB" panose="020B0503020202020204" pitchFamily="34" charset="0"/>
              </a:rPr>
              <a:t>yg</a:t>
            </a:r>
            <a:r>
              <a:rPr lang="en-US" sz="2800" dirty="0">
                <a:latin typeface="Agency FB" panose="020B0503020202020204" pitchFamily="34" charset="0"/>
              </a:rPr>
              <a:t> </a:t>
            </a:r>
            <a:r>
              <a:rPr lang="en-US" sz="2800" dirty="0" err="1">
                <a:latin typeface="Agency FB" panose="020B0503020202020204" pitchFamily="34" charset="0"/>
              </a:rPr>
              <a:t>dihadiri</a:t>
            </a:r>
            <a:r>
              <a:rPr lang="en-US" sz="2800" dirty="0">
                <a:latin typeface="Agency FB" panose="020B0503020202020204" pitchFamily="34" charset="0"/>
              </a:rPr>
              <a:t> oleh 78 Negara </a:t>
            </a:r>
            <a:r>
              <a:rPr lang="en-US" sz="2800" dirty="0" err="1">
                <a:latin typeface="Agency FB" panose="020B0503020202020204" pitchFamily="34" charset="0"/>
              </a:rPr>
              <a:t>termasuk</a:t>
            </a:r>
            <a:r>
              <a:rPr lang="en-US" sz="2800" dirty="0">
                <a:latin typeface="Agency FB" panose="020B0503020202020204" pitchFamily="34" charset="0"/>
              </a:rPr>
              <a:t> di Indonesia</a:t>
            </a:r>
            <a:br>
              <a:rPr lang="en-US" sz="2800" dirty="0">
                <a:latin typeface="Agency FB" panose="020B0503020202020204" pitchFamily="34" charset="0"/>
              </a:rPr>
            </a:br>
            <a:br>
              <a:rPr lang="en-US" sz="2800" dirty="0">
                <a:latin typeface="Agency FB" panose="020B0503020202020204" pitchFamily="34" charset="0"/>
              </a:rPr>
            </a:br>
            <a:r>
              <a:rPr lang="en-US" sz="2800" dirty="0">
                <a:latin typeface="Agency FB" panose="020B0503020202020204" pitchFamily="34" charset="0"/>
              </a:rPr>
              <a:t>“The Jakarta Declaration om Health Promotion Into The 21</a:t>
            </a:r>
            <a:r>
              <a:rPr lang="en-US" sz="2800" baseline="30000" dirty="0">
                <a:latin typeface="Agency FB" panose="020B0503020202020204" pitchFamily="34" charset="0"/>
              </a:rPr>
              <a:t>ST</a:t>
            </a:r>
            <a:r>
              <a:rPr lang="en-US" sz="2800" dirty="0">
                <a:latin typeface="Agency FB" panose="020B0503020202020204" pitchFamily="34" charset="0"/>
              </a:rPr>
              <a:t> Century”  </a:t>
            </a:r>
            <a:endParaRPr lang="en-ID" sz="2800" dirty="0">
              <a:latin typeface="Agency FB" panose="020B0503020202020204" pitchFamily="34" charset="0"/>
            </a:endParaRPr>
          </a:p>
        </p:txBody>
      </p:sp>
      <p:sp>
        <p:nvSpPr>
          <p:cNvPr id="3" name="Subtitle 2">
            <a:extLst>
              <a:ext uri="{FF2B5EF4-FFF2-40B4-BE49-F238E27FC236}">
                <a16:creationId xmlns:a16="http://schemas.microsoft.com/office/drawing/2014/main" id="{C19EBF9D-1297-83ED-AE5B-D4428AA16F1A}"/>
              </a:ext>
            </a:extLst>
          </p:cNvPr>
          <p:cNvSpPr>
            <a:spLocks noGrp="1"/>
          </p:cNvSpPr>
          <p:nvPr>
            <p:ph type="subTitle" idx="4"/>
          </p:nvPr>
        </p:nvSpPr>
        <p:spPr>
          <a:xfrm>
            <a:off x="1295400" y="4191000"/>
            <a:ext cx="10363200" cy="2438400"/>
          </a:xfrm>
          <a:solidFill>
            <a:srgbClr val="00B0F0"/>
          </a:solidFill>
        </p:spPr>
        <p:txBody>
          <a:bodyPr/>
          <a:lstStyle/>
          <a:p>
            <a:pPr marL="457200" indent="-457200">
              <a:buAutoNum type="arabicPeriod"/>
            </a:pPr>
            <a:r>
              <a:rPr lang="en-US" sz="3200" dirty="0" err="1">
                <a:latin typeface="Agency FB" panose="020B0503020202020204" pitchFamily="34" charset="0"/>
              </a:rPr>
              <a:t>Meningkatkan</a:t>
            </a:r>
            <a:r>
              <a:rPr lang="en-US" sz="3200" dirty="0">
                <a:latin typeface="Agency FB" panose="020B0503020202020204" pitchFamily="34" charset="0"/>
              </a:rPr>
              <a:t> </a:t>
            </a:r>
            <a:r>
              <a:rPr lang="en-US" sz="3200" dirty="0" err="1">
                <a:latin typeface="Agency FB" panose="020B0503020202020204" pitchFamily="34" charset="0"/>
              </a:rPr>
              <a:t>tanggungjawab</a:t>
            </a:r>
            <a:r>
              <a:rPr lang="en-US" sz="3200" dirty="0">
                <a:latin typeface="Agency FB" panose="020B0503020202020204" pitchFamily="34" charset="0"/>
              </a:rPr>
              <a:t> social </a:t>
            </a:r>
            <a:r>
              <a:rPr lang="en-US" sz="3200" dirty="0" err="1">
                <a:latin typeface="Agency FB" panose="020B0503020202020204" pitchFamily="34" charset="0"/>
              </a:rPr>
              <a:t>dalam</a:t>
            </a:r>
            <a:r>
              <a:rPr lang="en-US" sz="3200" dirty="0">
                <a:latin typeface="Agency FB" panose="020B0503020202020204" pitchFamily="34" charset="0"/>
              </a:rPr>
              <a:t> Kesehatan </a:t>
            </a:r>
          </a:p>
          <a:p>
            <a:pPr marL="457200" indent="-457200">
              <a:buAutoNum type="arabicPeriod"/>
            </a:pPr>
            <a:r>
              <a:rPr lang="en-US" sz="3200" dirty="0" err="1">
                <a:latin typeface="Agency FB" panose="020B0503020202020204" pitchFamily="34" charset="0"/>
              </a:rPr>
              <a:t>Meningkatkan</a:t>
            </a:r>
            <a:r>
              <a:rPr lang="en-US" sz="3200" dirty="0">
                <a:latin typeface="Agency FB" panose="020B0503020202020204" pitchFamily="34" charset="0"/>
              </a:rPr>
              <a:t> </a:t>
            </a:r>
            <a:r>
              <a:rPr lang="en-US" sz="3200" dirty="0" err="1">
                <a:latin typeface="Agency FB" panose="020B0503020202020204" pitchFamily="34" charset="0"/>
              </a:rPr>
              <a:t>investasi</a:t>
            </a:r>
            <a:r>
              <a:rPr lang="en-US" sz="3200" dirty="0">
                <a:latin typeface="Agency FB" panose="020B0503020202020204" pitchFamily="34" charset="0"/>
              </a:rPr>
              <a:t> </a:t>
            </a:r>
            <a:r>
              <a:rPr lang="en-US" sz="3200" dirty="0" err="1">
                <a:latin typeface="Agency FB" panose="020B0503020202020204" pitchFamily="34" charset="0"/>
              </a:rPr>
              <a:t>untuk</a:t>
            </a:r>
            <a:r>
              <a:rPr lang="en-US" sz="3200" dirty="0">
                <a:latin typeface="Agency FB" panose="020B0503020202020204" pitchFamily="34" charset="0"/>
              </a:rPr>
              <a:t> </a:t>
            </a:r>
            <a:r>
              <a:rPr lang="en-US" sz="3200" dirty="0" err="1">
                <a:latin typeface="Agency FB" panose="020B0503020202020204" pitchFamily="34" charset="0"/>
              </a:rPr>
              <a:t>pembangunan</a:t>
            </a:r>
            <a:r>
              <a:rPr lang="en-US" sz="3200" dirty="0">
                <a:latin typeface="Agency FB" panose="020B0503020202020204" pitchFamily="34" charset="0"/>
              </a:rPr>
              <a:t> Kesehatan </a:t>
            </a:r>
          </a:p>
          <a:p>
            <a:pPr marL="457200" indent="-457200">
              <a:buAutoNum type="arabicPeriod"/>
            </a:pPr>
            <a:r>
              <a:rPr lang="en-US" sz="3200" dirty="0" err="1">
                <a:latin typeface="Agency FB" panose="020B0503020202020204" pitchFamily="34" charset="0"/>
              </a:rPr>
              <a:t>Meningkatkan</a:t>
            </a:r>
            <a:r>
              <a:rPr lang="en-US" sz="3200" dirty="0">
                <a:latin typeface="Agency FB" panose="020B0503020202020204" pitchFamily="34" charset="0"/>
              </a:rPr>
              <a:t> </a:t>
            </a:r>
            <a:r>
              <a:rPr lang="en-US" sz="3200" dirty="0" err="1">
                <a:latin typeface="Agency FB" panose="020B0503020202020204" pitchFamily="34" charset="0"/>
              </a:rPr>
              <a:t>kemitraan</a:t>
            </a:r>
            <a:r>
              <a:rPr lang="en-US" sz="3200" dirty="0">
                <a:latin typeface="Agency FB" panose="020B0503020202020204" pitchFamily="34" charset="0"/>
              </a:rPr>
              <a:t> </a:t>
            </a:r>
            <a:r>
              <a:rPr lang="en-US" sz="3200" dirty="0" err="1">
                <a:latin typeface="Agency FB" panose="020B0503020202020204" pitchFamily="34" charset="0"/>
              </a:rPr>
              <a:t>untuk</a:t>
            </a:r>
            <a:r>
              <a:rPr lang="en-US" sz="3200" dirty="0">
                <a:latin typeface="Agency FB" panose="020B0503020202020204" pitchFamily="34" charset="0"/>
              </a:rPr>
              <a:t> Kesehatan </a:t>
            </a:r>
          </a:p>
          <a:p>
            <a:pPr marL="457200" indent="-457200">
              <a:buAutoNum type="arabicPeriod"/>
            </a:pPr>
            <a:r>
              <a:rPr lang="en-US" sz="3200" dirty="0" err="1">
                <a:latin typeface="Agency FB" panose="020B0503020202020204" pitchFamily="34" charset="0"/>
              </a:rPr>
              <a:t>Meningkatkan</a:t>
            </a:r>
            <a:r>
              <a:rPr lang="en-US" sz="3200" dirty="0">
                <a:latin typeface="Agency FB" panose="020B0503020202020204" pitchFamily="34" charset="0"/>
              </a:rPr>
              <a:t> </a:t>
            </a:r>
            <a:r>
              <a:rPr lang="en-US" sz="3200" dirty="0" err="1">
                <a:latin typeface="Agency FB" panose="020B0503020202020204" pitchFamily="34" charset="0"/>
              </a:rPr>
              <a:t>kemampuan</a:t>
            </a:r>
            <a:r>
              <a:rPr lang="en-US" sz="3200" dirty="0">
                <a:latin typeface="Agency FB" panose="020B0503020202020204" pitchFamily="34" charset="0"/>
              </a:rPr>
              <a:t> </a:t>
            </a:r>
            <a:r>
              <a:rPr lang="en-US" sz="3200" dirty="0" err="1">
                <a:latin typeface="Agency FB" panose="020B0503020202020204" pitchFamily="34" charset="0"/>
              </a:rPr>
              <a:t>perorangan</a:t>
            </a:r>
            <a:r>
              <a:rPr lang="en-US" sz="3200" dirty="0">
                <a:latin typeface="Agency FB" panose="020B0503020202020204" pitchFamily="34" charset="0"/>
              </a:rPr>
              <a:t> dan </a:t>
            </a:r>
            <a:r>
              <a:rPr lang="en-US" sz="3200" dirty="0" err="1">
                <a:latin typeface="Agency FB" panose="020B0503020202020204" pitchFamily="34" charset="0"/>
              </a:rPr>
              <a:t>memberdayakan</a:t>
            </a:r>
            <a:r>
              <a:rPr lang="en-US" sz="3200" dirty="0">
                <a:latin typeface="Agency FB" panose="020B0503020202020204" pitchFamily="34" charset="0"/>
              </a:rPr>
              <a:t> </a:t>
            </a:r>
            <a:r>
              <a:rPr lang="en-US" sz="3200" dirty="0" err="1">
                <a:latin typeface="Agency FB" panose="020B0503020202020204" pitchFamily="34" charset="0"/>
              </a:rPr>
              <a:t>masyarakat</a:t>
            </a:r>
            <a:r>
              <a:rPr lang="en-US" sz="3200" dirty="0">
                <a:latin typeface="Agency FB" panose="020B0503020202020204" pitchFamily="34" charset="0"/>
              </a:rPr>
              <a:t> </a:t>
            </a:r>
          </a:p>
          <a:p>
            <a:pPr marL="457200" indent="-457200">
              <a:buAutoNum type="arabicPeriod"/>
            </a:pPr>
            <a:r>
              <a:rPr lang="en-US" sz="3200" dirty="0" err="1">
                <a:latin typeface="Agency FB" panose="020B0503020202020204" pitchFamily="34" charset="0"/>
              </a:rPr>
              <a:t>Mengembangkan</a:t>
            </a:r>
            <a:r>
              <a:rPr lang="en-US" sz="3200" dirty="0">
                <a:latin typeface="Agency FB" panose="020B0503020202020204" pitchFamily="34" charset="0"/>
              </a:rPr>
              <a:t> </a:t>
            </a:r>
            <a:r>
              <a:rPr lang="en-US" sz="3200" dirty="0" err="1">
                <a:latin typeface="Agency FB" panose="020B0503020202020204" pitchFamily="34" charset="0"/>
              </a:rPr>
              <a:t>infrastruktur</a:t>
            </a:r>
            <a:r>
              <a:rPr lang="en-US" sz="3200" dirty="0">
                <a:latin typeface="Agency FB" panose="020B0503020202020204" pitchFamily="34" charset="0"/>
              </a:rPr>
              <a:t> </a:t>
            </a:r>
            <a:r>
              <a:rPr lang="en-US" sz="3200" dirty="0" err="1">
                <a:latin typeface="Agency FB" panose="020B0503020202020204" pitchFamily="34" charset="0"/>
              </a:rPr>
              <a:t>promosi</a:t>
            </a:r>
            <a:r>
              <a:rPr lang="en-US" sz="3200" dirty="0">
                <a:latin typeface="Agency FB" panose="020B0503020202020204" pitchFamily="34" charset="0"/>
              </a:rPr>
              <a:t> Kesehatan </a:t>
            </a:r>
            <a:endParaRPr lang="en-ID" sz="3200" dirty="0">
              <a:latin typeface="Agency FB" panose="020B0503020202020204" pitchFamily="34" charset="0"/>
            </a:endParaRPr>
          </a:p>
        </p:txBody>
      </p:sp>
      <p:sp>
        <p:nvSpPr>
          <p:cNvPr id="5" name="Arrow: Down 4">
            <a:extLst>
              <a:ext uri="{FF2B5EF4-FFF2-40B4-BE49-F238E27FC236}">
                <a16:creationId xmlns:a16="http://schemas.microsoft.com/office/drawing/2014/main" id="{958BF401-E037-BF34-F393-9A3A338955B8}"/>
              </a:ext>
            </a:extLst>
          </p:cNvPr>
          <p:cNvSpPr/>
          <p:nvPr/>
        </p:nvSpPr>
        <p:spPr>
          <a:xfrm>
            <a:off x="5867400" y="3048000"/>
            <a:ext cx="609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51170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5B05-9A8B-4FBB-DEB1-9C7233D5D572}"/>
              </a:ext>
            </a:extLst>
          </p:cNvPr>
          <p:cNvSpPr>
            <a:spLocks noGrp="1"/>
          </p:cNvSpPr>
          <p:nvPr>
            <p:ph type="ctrTitle"/>
          </p:nvPr>
        </p:nvSpPr>
        <p:spPr>
          <a:xfrm>
            <a:off x="914400" y="762000"/>
            <a:ext cx="10363200" cy="553998"/>
          </a:xfrm>
          <a:solidFill>
            <a:srgbClr val="FFFF00"/>
          </a:solidFill>
        </p:spPr>
        <p:txBody>
          <a:bodyPr/>
          <a:lstStyle/>
          <a:p>
            <a:r>
              <a:rPr lang="en-US" dirty="0"/>
              <a:t>Health Promotion by. WHO </a:t>
            </a:r>
            <a:endParaRPr lang="en-ID" dirty="0"/>
          </a:p>
        </p:txBody>
      </p:sp>
      <p:sp>
        <p:nvSpPr>
          <p:cNvPr id="3" name="Subtitle 2">
            <a:extLst>
              <a:ext uri="{FF2B5EF4-FFF2-40B4-BE49-F238E27FC236}">
                <a16:creationId xmlns:a16="http://schemas.microsoft.com/office/drawing/2014/main" id="{204FADFF-2692-FBC5-6228-F1696294606A}"/>
              </a:ext>
            </a:extLst>
          </p:cNvPr>
          <p:cNvSpPr>
            <a:spLocks noGrp="1"/>
          </p:cNvSpPr>
          <p:nvPr>
            <p:ph type="subTitle" idx="4"/>
          </p:nvPr>
        </p:nvSpPr>
        <p:spPr>
          <a:xfrm>
            <a:off x="1828800" y="1676400"/>
            <a:ext cx="9677400" cy="2954655"/>
          </a:xfrm>
          <a:solidFill>
            <a:srgbClr val="92D050"/>
          </a:solidFill>
        </p:spPr>
        <p:txBody>
          <a:bodyPr/>
          <a:lstStyle/>
          <a:p>
            <a:r>
              <a:rPr lang="en-US" sz="3200" b="1" i="1" dirty="0"/>
              <a:t>“ The Process of Enabling People to Control Over &amp; Improve Their Health” </a:t>
            </a:r>
          </a:p>
          <a:p>
            <a:endParaRPr lang="en-US" dirty="0"/>
          </a:p>
          <a:p>
            <a:endParaRPr lang="en-US" dirty="0"/>
          </a:p>
          <a:p>
            <a:r>
              <a:rPr lang="en-US" sz="4000" dirty="0">
                <a:latin typeface="Agency FB" panose="020B0503020202020204" pitchFamily="34" charset="0"/>
              </a:rPr>
              <a:t>(Proses </a:t>
            </a:r>
            <a:r>
              <a:rPr lang="en-US" sz="4000" dirty="0" err="1">
                <a:latin typeface="Agency FB" panose="020B0503020202020204" pitchFamily="34" charset="0"/>
              </a:rPr>
              <a:t>Pemberdayaan</a:t>
            </a:r>
            <a:r>
              <a:rPr lang="en-US" sz="4000" dirty="0">
                <a:latin typeface="Agency FB" panose="020B0503020202020204" pitchFamily="34" charset="0"/>
              </a:rPr>
              <a:t> Masyarakat </a:t>
            </a:r>
            <a:r>
              <a:rPr lang="en-US" sz="4000" dirty="0" err="1">
                <a:latin typeface="Agency FB" panose="020B0503020202020204" pitchFamily="34" charset="0"/>
              </a:rPr>
              <a:t>untuk</a:t>
            </a:r>
            <a:r>
              <a:rPr lang="en-US" sz="4000" dirty="0">
                <a:latin typeface="Agency FB" panose="020B0503020202020204" pitchFamily="34" charset="0"/>
              </a:rPr>
              <a:t> </a:t>
            </a:r>
            <a:r>
              <a:rPr lang="en-US" sz="4000" dirty="0" err="1">
                <a:latin typeface="Agency FB" panose="020B0503020202020204" pitchFamily="34" charset="0"/>
              </a:rPr>
              <a:t>Memelihara</a:t>
            </a:r>
            <a:r>
              <a:rPr lang="en-US" sz="4000" dirty="0">
                <a:latin typeface="Agency FB" panose="020B0503020202020204" pitchFamily="34" charset="0"/>
              </a:rPr>
              <a:t>, </a:t>
            </a:r>
            <a:r>
              <a:rPr lang="en-US" sz="4000" dirty="0" err="1">
                <a:latin typeface="Agency FB" panose="020B0503020202020204" pitchFamily="34" charset="0"/>
              </a:rPr>
              <a:t>Meningkatkan</a:t>
            </a:r>
            <a:r>
              <a:rPr lang="en-US" sz="4000" dirty="0">
                <a:latin typeface="Agency FB" panose="020B0503020202020204" pitchFamily="34" charset="0"/>
              </a:rPr>
              <a:t> dan </a:t>
            </a:r>
            <a:r>
              <a:rPr lang="en-US" sz="4000" dirty="0" err="1">
                <a:latin typeface="Agency FB" panose="020B0503020202020204" pitchFamily="34" charset="0"/>
              </a:rPr>
              <a:t>Melindungi</a:t>
            </a:r>
            <a:r>
              <a:rPr lang="en-US" sz="4000" dirty="0">
                <a:latin typeface="Agency FB" panose="020B0503020202020204" pitchFamily="34" charset="0"/>
              </a:rPr>
              <a:t> </a:t>
            </a:r>
            <a:r>
              <a:rPr lang="en-US" sz="4000" dirty="0" err="1">
                <a:latin typeface="Agency FB" panose="020B0503020202020204" pitchFamily="34" charset="0"/>
              </a:rPr>
              <a:t>Kesehatannya</a:t>
            </a:r>
            <a:r>
              <a:rPr lang="en-US" sz="4000" dirty="0">
                <a:latin typeface="Agency FB" panose="020B0503020202020204" pitchFamily="34" charset="0"/>
              </a:rPr>
              <a:t>”</a:t>
            </a:r>
            <a:endParaRPr lang="en-ID" sz="4000" dirty="0">
              <a:latin typeface="Agency FB" panose="020B0503020202020204" pitchFamily="34" charset="0"/>
            </a:endParaRPr>
          </a:p>
        </p:txBody>
      </p:sp>
    </p:spTree>
    <p:extLst>
      <p:ext uri="{BB962C8B-B14F-4D97-AF65-F5344CB8AC3E}">
        <p14:creationId xmlns:p14="http://schemas.microsoft.com/office/powerpoint/2010/main" val="231735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4B08-200C-85A2-2B89-8F3BF8127E07}"/>
              </a:ext>
            </a:extLst>
          </p:cNvPr>
          <p:cNvSpPr>
            <a:spLocks noGrp="1"/>
          </p:cNvSpPr>
          <p:nvPr>
            <p:ph type="ctrTitle"/>
          </p:nvPr>
        </p:nvSpPr>
        <p:spPr>
          <a:xfrm>
            <a:off x="914400" y="685800"/>
            <a:ext cx="10363200" cy="553998"/>
          </a:xfrm>
          <a:solidFill>
            <a:srgbClr val="FFFF00"/>
          </a:solidFill>
        </p:spPr>
        <p:txBody>
          <a:bodyPr/>
          <a:lstStyle/>
          <a:p>
            <a:r>
              <a:rPr lang="en-US" dirty="0" err="1"/>
              <a:t>Munculnya</a:t>
            </a:r>
            <a:r>
              <a:rPr lang="en-US" dirty="0"/>
              <a:t> </a:t>
            </a:r>
            <a:r>
              <a:rPr lang="en-US" dirty="0" err="1"/>
              <a:t>istilah</a:t>
            </a:r>
            <a:r>
              <a:rPr lang="en-US" dirty="0"/>
              <a:t> </a:t>
            </a:r>
            <a:r>
              <a:rPr lang="en-US" dirty="0" err="1"/>
              <a:t>Promosi</a:t>
            </a:r>
            <a:r>
              <a:rPr lang="en-US" dirty="0"/>
              <a:t> Kesehatan </a:t>
            </a:r>
            <a:endParaRPr lang="en-ID" dirty="0"/>
          </a:p>
        </p:txBody>
      </p:sp>
      <p:sp>
        <p:nvSpPr>
          <p:cNvPr id="3" name="Subtitle 2">
            <a:extLst>
              <a:ext uri="{FF2B5EF4-FFF2-40B4-BE49-F238E27FC236}">
                <a16:creationId xmlns:a16="http://schemas.microsoft.com/office/drawing/2014/main" id="{EEDF4D89-172D-68C9-2A84-DC6C8C71FA61}"/>
              </a:ext>
            </a:extLst>
          </p:cNvPr>
          <p:cNvSpPr>
            <a:spLocks noGrp="1"/>
          </p:cNvSpPr>
          <p:nvPr>
            <p:ph type="subTitle" idx="4"/>
          </p:nvPr>
        </p:nvSpPr>
        <p:spPr>
          <a:xfrm>
            <a:off x="1447800" y="1600200"/>
            <a:ext cx="10134600" cy="4924425"/>
          </a:xfrm>
          <a:solidFill>
            <a:schemeClr val="accent3">
              <a:lumMod val="60000"/>
              <a:lumOff val="40000"/>
            </a:schemeClr>
          </a:solidFill>
        </p:spPr>
        <p:txBody>
          <a:bodyPr/>
          <a:lstStyle/>
          <a:p>
            <a:pPr marL="342900" indent="-342900">
              <a:buFont typeface="Wingdings" panose="05000000000000000000" pitchFamily="2" charset="2"/>
              <a:buChar char="q"/>
            </a:pPr>
            <a:r>
              <a:rPr lang="en-US" sz="3200" dirty="0">
                <a:latin typeface="Agency FB" panose="020B0503020202020204" pitchFamily="34" charset="0"/>
              </a:rPr>
              <a:t>Pada </a:t>
            </a:r>
            <a:r>
              <a:rPr lang="en-US" sz="3200" dirty="0" err="1">
                <a:latin typeface="Agency FB" panose="020B0503020202020204" pitchFamily="34" charset="0"/>
              </a:rPr>
              <a:t>tahun</a:t>
            </a:r>
            <a:r>
              <a:rPr lang="en-US" sz="3200" dirty="0">
                <a:latin typeface="Agency FB" panose="020B0503020202020204" pitchFamily="34" charset="0"/>
              </a:rPr>
              <a:t> 1986 </a:t>
            </a:r>
            <a:r>
              <a:rPr lang="en-US" sz="3200" dirty="0" err="1">
                <a:latin typeface="Agency FB" panose="020B0503020202020204" pitchFamily="34" charset="0"/>
              </a:rPr>
              <a:t>sudah</a:t>
            </a:r>
            <a:r>
              <a:rPr lang="en-US" sz="3200" dirty="0">
                <a:latin typeface="Agency FB" panose="020B0503020202020204" pitchFamily="34" charset="0"/>
              </a:rPr>
              <a:t> </a:t>
            </a:r>
            <a:r>
              <a:rPr lang="en-US" sz="3200" dirty="0" err="1">
                <a:latin typeface="Agency FB" panose="020B0503020202020204" pitchFamily="34" charset="0"/>
              </a:rPr>
              <a:t>mulai</a:t>
            </a:r>
            <a:r>
              <a:rPr lang="en-US" sz="3200" dirty="0">
                <a:latin typeface="Agency FB" panose="020B0503020202020204" pitchFamily="34" charset="0"/>
              </a:rPr>
              <a:t> di </a:t>
            </a:r>
            <a:r>
              <a:rPr lang="en-US" sz="3200" dirty="0" err="1">
                <a:latin typeface="Agency FB" panose="020B0503020202020204" pitchFamily="34" charset="0"/>
              </a:rPr>
              <a:t>cetuskan</a:t>
            </a:r>
            <a:r>
              <a:rPr lang="en-US" sz="3200" dirty="0">
                <a:latin typeface="Agency FB" panose="020B0503020202020204" pitchFamily="34" charset="0"/>
              </a:rPr>
              <a:t> </a:t>
            </a:r>
            <a:r>
              <a:rPr lang="en-US" sz="3200" dirty="0" err="1">
                <a:latin typeface="Agency FB" panose="020B0503020202020204" pitchFamily="34" charset="0"/>
              </a:rPr>
              <a:t>istilah</a:t>
            </a:r>
            <a:r>
              <a:rPr lang="en-US" sz="3200" dirty="0">
                <a:latin typeface="Agency FB" panose="020B0503020202020204" pitchFamily="34" charset="0"/>
              </a:rPr>
              <a:t> </a:t>
            </a:r>
            <a:r>
              <a:rPr lang="en-US" sz="3200" dirty="0" err="1">
                <a:latin typeface="Agency FB" panose="020B0503020202020204" pitchFamily="34" charset="0"/>
              </a:rPr>
              <a:t>promosi</a:t>
            </a:r>
            <a:r>
              <a:rPr lang="en-US" sz="3200" dirty="0">
                <a:latin typeface="Agency FB" panose="020B0503020202020204" pitchFamily="34" charset="0"/>
              </a:rPr>
              <a:t> Kesehatan dan </a:t>
            </a:r>
            <a:r>
              <a:rPr lang="en-US" sz="3200" dirty="0" err="1">
                <a:latin typeface="Agency FB" panose="020B0503020202020204" pitchFamily="34" charset="0"/>
              </a:rPr>
              <a:t>konferensi</a:t>
            </a:r>
            <a:r>
              <a:rPr lang="en-US" sz="3200" dirty="0">
                <a:latin typeface="Agency FB" panose="020B0503020202020204" pitchFamily="34" charset="0"/>
              </a:rPr>
              <a:t> </a:t>
            </a:r>
            <a:r>
              <a:rPr lang="en-US" sz="3200" dirty="0" err="1">
                <a:latin typeface="Agency FB" panose="020B0503020202020204" pitchFamily="34" charset="0"/>
              </a:rPr>
              <a:t>internasional</a:t>
            </a:r>
            <a:r>
              <a:rPr lang="en-US" sz="3200" dirty="0">
                <a:latin typeface="Agency FB" panose="020B0503020202020204" pitchFamily="34" charset="0"/>
              </a:rPr>
              <a:t>, </a:t>
            </a:r>
            <a:r>
              <a:rPr lang="en-US" sz="3200" dirty="0" err="1">
                <a:latin typeface="Agency FB" panose="020B0503020202020204" pitchFamily="34" charset="0"/>
              </a:rPr>
              <a:t>namun</a:t>
            </a:r>
            <a:r>
              <a:rPr lang="en-US" sz="3200" dirty="0">
                <a:latin typeface="Agency FB" panose="020B0503020202020204" pitchFamily="34" charset="0"/>
              </a:rPr>
              <a:t> pada </a:t>
            </a:r>
            <a:r>
              <a:rPr lang="en-US" sz="3200" dirty="0" err="1">
                <a:latin typeface="Agency FB" panose="020B0503020202020204" pitchFamily="34" charset="0"/>
              </a:rPr>
              <a:t>saat</a:t>
            </a:r>
            <a:r>
              <a:rPr lang="en-US" sz="3200" dirty="0">
                <a:latin typeface="Agency FB" panose="020B0503020202020204" pitchFamily="34" charset="0"/>
              </a:rPr>
              <a:t> </a:t>
            </a:r>
            <a:r>
              <a:rPr lang="en-US" sz="3200" dirty="0" err="1">
                <a:latin typeface="Agency FB" panose="020B0503020202020204" pitchFamily="34" charset="0"/>
              </a:rPr>
              <a:t>itu</a:t>
            </a:r>
            <a:r>
              <a:rPr lang="en-US" sz="3200" dirty="0">
                <a:latin typeface="Agency FB" panose="020B0503020202020204" pitchFamily="34" charset="0"/>
              </a:rPr>
              <a:t> di Indonesia </a:t>
            </a:r>
            <a:r>
              <a:rPr lang="en-US" sz="3200" dirty="0" err="1">
                <a:latin typeface="Agency FB" panose="020B0503020202020204" pitchFamily="34" charset="0"/>
              </a:rPr>
              <a:t>belum</a:t>
            </a:r>
            <a:r>
              <a:rPr lang="en-US" sz="3200" dirty="0">
                <a:latin typeface="Agency FB" panose="020B0503020202020204" pitchFamily="34" charset="0"/>
              </a:rPr>
              <a:t> </a:t>
            </a:r>
            <a:r>
              <a:rPr lang="en-US" sz="3200" dirty="0" err="1">
                <a:latin typeface="Agency FB" panose="020B0503020202020204" pitchFamily="34" charset="0"/>
              </a:rPr>
              <a:t>bergema</a:t>
            </a:r>
            <a:r>
              <a:rPr lang="en-US" sz="3200" dirty="0">
                <a:latin typeface="Agency FB" panose="020B0503020202020204" pitchFamily="34" charset="0"/>
              </a:rPr>
              <a:t>, yang </a:t>
            </a:r>
            <a:r>
              <a:rPr lang="en-US" sz="3200" dirty="0" err="1">
                <a:latin typeface="Agency FB" panose="020B0503020202020204" pitchFamily="34" charset="0"/>
              </a:rPr>
              <a:t>ada</a:t>
            </a:r>
            <a:r>
              <a:rPr lang="en-US" sz="3200" dirty="0">
                <a:latin typeface="Agency FB" panose="020B0503020202020204" pitchFamily="34" charset="0"/>
              </a:rPr>
              <a:t> </a:t>
            </a:r>
            <a:r>
              <a:rPr lang="en-US" sz="3200" dirty="0" err="1">
                <a:latin typeface="Agency FB" panose="020B0503020202020204" pitchFamily="34" charset="0"/>
              </a:rPr>
              <a:t>hanya</a:t>
            </a:r>
            <a:r>
              <a:rPr lang="en-US" sz="3200" dirty="0">
                <a:latin typeface="Agency FB" panose="020B0503020202020204" pitchFamily="34" charset="0"/>
              </a:rPr>
              <a:t> </a:t>
            </a:r>
            <a:r>
              <a:rPr lang="en-US" sz="3200" dirty="0" err="1">
                <a:latin typeface="Agency FB" panose="020B0503020202020204" pitchFamily="34" charset="0"/>
              </a:rPr>
              <a:t>penyuluhan</a:t>
            </a:r>
            <a:r>
              <a:rPr lang="en-US" sz="3200" dirty="0">
                <a:latin typeface="Agency FB" panose="020B0503020202020204" pitchFamily="34" charset="0"/>
              </a:rPr>
              <a:t> Kesehatan (KIE)</a:t>
            </a:r>
          </a:p>
          <a:p>
            <a:endParaRPr lang="en-US" sz="3200" dirty="0">
              <a:latin typeface="Agency FB" panose="020B0503020202020204" pitchFamily="34" charset="0"/>
            </a:endParaRPr>
          </a:p>
          <a:p>
            <a:pPr marL="342900" indent="-342900">
              <a:buFont typeface="Wingdings" panose="05000000000000000000" pitchFamily="2" charset="2"/>
              <a:buChar char="q"/>
            </a:pPr>
            <a:r>
              <a:rPr lang="en-US" sz="3200" dirty="0">
                <a:latin typeface="Agency FB" panose="020B0503020202020204" pitchFamily="34" charset="0"/>
              </a:rPr>
              <a:t>Pada </a:t>
            </a:r>
            <a:r>
              <a:rPr lang="en-US" sz="3200" dirty="0" err="1">
                <a:latin typeface="Agency FB" panose="020B0503020202020204" pitchFamily="34" charset="0"/>
              </a:rPr>
              <a:t>akhir</a:t>
            </a:r>
            <a:r>
              <a:rPr lang="en-US" sz="3200" dirty="0">
                <a:latin typeface="Agency FB" panose="020B0503020202020204" pitchFamily="34" charset="0"/>
              </a:rPr>
              <a:t> </a:t>
            </a:r>
            <a:r>
              <a:rPr lang="en-US" sz="3200" dirty="0" err="1">
                <a:latin typeface="Agency FB" panose="020B0503020202020204" pitchFamily="34" charset="0"/>
              </a:rPr>
              <a:t>tahun</a:t>
            </a:r>
            <a:r>
              <a:rPr lang="en-US" sz="3200" dirty="0">
                <a:latin typeface="Agency FB" panose="020B0503020202020204" pitchFamily="34" charset="0"/>
              </a:rPr>
              <a:t> 1995, dr. </a:t>
            </a:r>
            <a:r>
              <a:rPr lang="en-US" sz="3200" dirty="0" err="1">
                <a:latin typeface="Agency FB" panose="020B0503020202020204" pitchFamily="34" charset="0"/>
              </a:rPr>
              <a:t>Liona</a:t>
            </a:r>
            <a:r>
              <a:rPr lang="en-US" sz="3200" dirty="0">
                <a:latin typeface="Agency FB" panose="020B0503020202020204" pitchFamily="34" charset="0"/>
              </a:rPr>
              <a:t> </a:t>
            </a:r>
            <a:r>
              <a:rPr lang="en-US" sz="3200" dirty="0" err="1">
                <a:latin typeface="Agency FB" panose="020B0503020202020204" pitchFamily="34" charset="0"/>
              </a:rPr>
              <a:t>Lickbush</a:t>
            </a:r>
            <a:r>
              <a:rPr lang="en-US" sz="3200" dirty="0">
                <a:latin typeface="Agency FB" panose="020B0503020202020204" pitchFamily="34" charset="0"/>
              </a:rPr>
              <a:t> (</a:t>
            </a:r>
            <a:r>
              <a:rPr lang="en-US" sz="3200" dirty="0" err="1">
                <a:latin typeface="Agency FB" panose="020B0503020202020204" pitchFamily="34" charset="0"/>
              </a:rPr>
              <a:t>Direktur</a:t>
            </a:r>
            <a:r>
              <a:rPr lang="en-US" sz="3200" dirty="0">
                <a:latin typeface="Agency FB" panose="020B0503020202020204" pitchFamily="34" charset="0"/>
              </a:rPr>
              <a:t> Health Promotion WHO Headquarter Geneva) </a:t>
            </a:r>
            <a:r>
              <a:rPr lang="en-US" sz="3200" dirty="0" err="1">
                <a:latin typeface="Agency FB" panose="020B0503020202020204" pitchFamily="34" charset="0"/>
              </a:rPr>
              <a:t>berkunjung</a:t>
            </a:r>
            <a:r>
              <a:rPr lang="en-US" sz="3200" dirty="0">
                <a:latin typeface="Agency FB" panose="020B0503020202020204" pitchFamily="34" charset="0"/>
              </a:rPr>
              <a:t> </a:t>
            </a:r>
            <a:r>
              <a:rPr lang="en-US" sz="3200" dirty="0" err="1">
                <a:latin typeface="Agency FB" panose="020B0503020202020204" pitchFamily="34" charset="0"/>
              </a:rPr>
              <a:t>ke</a:t>
            </a:r>
            <a:r>
              <a:rPr lang="en-US" sz="3200" dirty="0">
                <a:latin typeface="Agency FB" panose="020B0503020202020204" pitchFamily="34" charset="0"/>
              </a:rPr>
              <a:t> Indonesia </a:t>
            </a:r>
            <a:r>
              <a:rPr lang="en-US" sz="3200" dirty="0" err="1">
                <a:latin typeface="Agency FB" panose="020B0503020202020204" pitchFamily="34" charset="0"/>
              </a:rPr>
              <a:t>mengusulkan</a:t>
            </a:r>
            <a:r>
              <a:rPr lang="en-US" sz="3200" dirty="0">
                <a:latin typeface="Agency FB" panose="020B0503020202020204" pitchFamily="34" charset="0"/>
              </a:rPr>
              <a:t> agar Indonesia </a:t>
            </a:r>
            <a:r>
              <a:rPr lang="en-US" sz="3200" dirty="0" err="1">
                <a:latin typeface="Agency FB" panose="020B0503020202020204" pitchFamily="34" charset="0"/>
              </a:rPr>
              <a:t>menjadi</a:t>
            </a:r>
            <a:r>
              <a:rPr lang="en-US" sz="3200" dirty="0">
                <a:latin typeface="Agency FB" panose="020B0503020202020204" pitchFamily="34" charset="0"/>
              </a:rPr>
              <a:t> tuan </a:t>
            </a:r>
            <a:r>
              <a:rPr lang="en-US" sz="3200" dirty="0" err="1">
                <a:latin typeface="Agency FB" panose="020B0503020202020204" pitchFamily="34" charset="0"/>
              </a:rPr>
              <a:t>rumah</a:t>
            </a:r>
            <a:r>
              <a:rPr lang="en-US" sz="3200" dirty="0">
                <a:latin typeface="Agency FB" panose="020B0503020202020204" pitchFamily="34" charset="0"/>
              </a:rPr>
              <a:t> </a:t>
            </a:r>
            <a:r>
              <a:rPr lang="en-US" sz="3200" dirty="0" err="1">
                <a:latin typeface="Agency FB" panose="020B0503020202020204" pitchFamily="34" charset="0"/>
              </a:rPr>
              <a:t>Konferensi</a:t>
            </a:r>
            <a:r>
              <a:rPr lang="en-US" sz="3200" dirty="0">
                <a:latin typeface="Agency FB" panose="020B0503020202020204" pitchFamily="34" charset="0"/>
              </a:rPr>
              <a:t> International Health Promotion </a:t>
            </a:r>
            <a:r>
              <a:rPr lang="en-US" sz="3200" dirty="0" err="1">
                <a:latin typeface="Agency FB" panose="020B0503020202020204" pitchFamily="34" charset="0"/>
              </a:rPr>
              <a:t>ke</a:t>
            </a:r>
            <a:r>
              <a:rPr lang="en-US" sz="3200" dirty="0">
                <a:latin typeface="Agency FB" panose="020B0503020202020204" pitchFamily="34" charset="0"/>
              </a:rPr>
              <a:t> IV</a:t>
            </a:r>
          </a:p>
          <a:p>
            <a:endParaRPr lang="en-US" sz="3200" dirty="0">
              <a:latin typeface="Agency FB" panose="020B0503020202020204" pitchFamily="34" charset="0"/>
            </a:endParaRPr>
          </a:p>
          <a:p>
            <a:pPr marL="342900" indent="-342900">
              <a:buFont typeface="Wingdings" panose="05000000000000000000" pitchFamily="2" charset="2"/>
              <a:buChar char="q"/>
            </a:pPr>
            <a:r>
              <a:rPr lang="en-US" sz="3200" dirty="0" err="1">
                <a:latin typeface="Agency FB" panose="020B0503020202020204" pitchFamily="34" charset="0"/>
              </a:rPr>
              <a:t>Usulan</a:t>
            </a:r>
            <a:r>
              <a:rPr lang="en-US" sz="3200" dirty="0">
                <a:latin typeface="Agency FB" panose="020B0503020202020204" pitchFamily="34" charset="0"/>
              </a:rPr>
              <a:t> </a:t>
            </a:r>
            <a:r>
              <a:rPr lang="en-US" sz="3200" dirty="0" err="1">
                <a:latin typeface="Agency FB" panose="020B0503020202020204" pitchFamily="34" charset="0"/>
              </a:rPr>
              <a:t>tersebut</a:t>
            </a:r>
            <a:r>
              <a:rPr lang="en-US" sz="3200" dirty="0">
                <a:latin typeface="Agency FB" panose="020B0503020202020204" pitchFamily="34" charset="0"/>
              </a:rPr>
              <a:t> di </a:t>
            </a:r>
            <a:r>
              <a:rPr lang="en-US" sz="3200" dirty="0" err="1">
                <a:latin typeface="Agency FB" panose="020B0503020202020204" pitchFamily="34" charset="0"/>
              </a:rPr>
              <a:t>tindaklanjuti</a:t>
            </a:r>
            <a:r>
              <a:rPr lang="en-US" sz="3200" dirty="0">
                <a:latin typeface="Agency FB" panose="020B0503020202020204" pitchFamily="34" charset="0"/>
              </a:rPr>
              <a:t> </a:t>
            </a:r>
            <a:r>
              <a:rPr lang="en-US" sz="3200" dirty="0" err="1">
                <a:latin typeface="Agency FB" panose="020B0503020202020204" pitchFamily="34" charset="0"/>
              </a:rPr>
              <a:t>dengan</a:t>
            </a:r>
            <a:r>
              <a:rPr lang="en-US" sz="3200" dirty="0">
                <a:latin typeface="Agency FB" panose="020B0503020202020204" pitchFamily="34" charset="0"/>
              </a:rPr>
              <a:t> </a:t>
            </a:r>
            <a:r>
              <a:rPr lang="en-US" sz="3200" dirty="0" err="1">
                <a:latin typeface="Agency FB" panose="020B0503020202020204" pitchFamily="34" charset="0"/>
              </a:rPr>
              <a:t>kedatangan</a:t>
            </a:r>
            <a:r>
              <a:rPr lang="en-US" sz="3200" dirty="0">
                <a:latin typeface="Agency FB" panose="020B0503020202020204" pitchFamily="34" charset="0"/>
              </a:rPr>
              <a:t> dr. Desmond O Byrne yang </a:t>
            </a:r>
            <a:r>
              <a:rPr lang="en-US" sz="3200" dirty="0" err="1">
                <a:latin typeface="Agency FB" panose="020B0503020202020204" pitchFamily="34" charset="0"/>
              </a:rPr>
              <a:t>merupakan</a:t>
            </a:r>
            <a:r>
              <a:rPr lang="en-US" sz="3200" dirty="0">
                <a:latin typeface="Agency FB" panose="020B0503020202020204" pitchFamily="34" charset="0"/>
              </a:rPr>
              <a:t> </a:t>
            </a:r>
            <a:r>
              <a:rPr lang="en-US" sz="3200" dirty="0" err="1">
                <a:latin typeface="Agency FB" panose="020B0503020202020204" pitchFamily="34" charset="0"/>
              </a:rPr>
              <a:t>pejabat</a:t>
            </a:r>
            <a:r>
              <a:rPr lang="en-US" sz="3200" dirty="0">
                <a:latin typeface="Agency FB" panose="020B0503020202020204" pitchFamily="34" charset="0"/>
              </a:rPr>
              <a:t> Health Promotion WHO Geneva</a:t>
            </a:r>
            <a:endParaRPr lang="en-ID" sz="3200" dirty="0">
              <a:latin typeface="Agency FB" panose="020B0503020202020204" pitchFamily="34" charset="0"/>
            </a:endParaRPr>
          </a:p>
        </p:txBody>
      </p:sp>
    </p:spTree>
    <p:extLst>
      <p:ext uri="{BB962C8B-B14F-4D97-AF65-F5344CB8AC3E}">
        <p14:creationId xmlns:p14="http://schemas.microsoft.com/office/powerpoint/2010/main" val="348053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9023-E0F7-CF91-8A67-1E38A81F0AD5}"/>
              </a:ext>
            </a:extLst>
          </p:cNvPr>
          <p:cNvSpPr>
            <a:spLocks noGrp="1"/>
          </p:cNvSpPr>
          <p:nvPr>
            <p:ph type="ctrTitle"/>
          </p:nvPr>
        </p:nvSpPr>
        <p:spPr>
          <a:xfrm>
            <a:off x="914400" y="838200"/>
            <a:ext cx="10363200" cy="838200"/>
          </a:xfrm>
          <a:solidFill>
            <a:srgbClr val="FFFF00"/>
          </a:solidFill>
        </p:spPr>
        <p:txBody>
          <a:bodyPr/>
          <a:lstStyle/>
          <a:p>
            <a:r>
              <a:rPr lang="en-US" dirty="0" err="1"/>
              <a:t>Visi</a:t>
            </a:r>
            <a:r>
              <a:rPr lang="en-US" dirty="0"/>
              <a:t> dan </a:t>
            </a:r>
            <a:r>
              <a:rPr lang="en-US" dirty="0" err="1"/>
              <a:t>Misi</a:t>
            </a:r>
            <a:r>
              <a:rPr lang="en-US" dirty="0"/>
              <a:t> Kesehatan</a:t>
            </a:r>
            <a:endParaRPr lang="en-ID" dirty="0"/>
          </a:p>
        </p:txBody>
      </p:sp>
      <p:sp>
        <p:nvSpPr>
          <p:cNvPr id="3" name="Subtitle 2">
            <a:extLst>
              <a:ext uri="{FF2B5EF4-FFF2-40B4-BE49-F238E27FC236}">
                <a16:creationId xmlns:a16="http://schemas.microsoft.com/office/drawing/2014/main" id="{E865AB33-81CB-CB19-A2A0-2B9958144F1B}"/>
              </a:ext>
            </a:extLst>
          </p:cNvPr>
          <p:cNvSpPr>
            <a:spLocks noGrp="1"/>
          </p:cNvSpPr>
          <p:nvPr>
            <p:ph type="subTitle" idx="4"/>
          </p:nvPr>
        </p:nvSpPr>
        <p:spPr>
          <a:xfrm>
            <a:off x="1828800" y="1676400"/>
            <a:ext cx="9601200" cy="3939540"/>
          </a:xfrm>
          <a:solidFill>
            <a:schemeClr val="accent5">
              <a:lumMod val="40000"/>
              <a:lumOff val="60000"/>
            </a:schemeClr>
          </a:solidFill>
        </p:spPr>
        <p:txBody>
          <a:bodyPr/>
          <a:lstStyle/>
          <a:p>
            <a:r>
              <a:rPr lang="en-US" sz="3200" dirty="0" err="1">
                <a:latin typeface="Agency FB" panose="020B0503020202020204" pitchFamily="34" charset="0"/>
              </a:rPr>
              <a:t>Setelah</a:t>
            </a:r>
            <a:r>
              <a:rPr lang="en-US" sz="3200" dirty="0">
                <a:latin typeface="Agency FB" panose="020B0503020202020204" pitchFamily="34" charset="0"/>
              </a:rPr>
              <a:t> </a:t>
            </a:r>
            <a:r>
              <a:rPr lang="en-US" sz="3200" dirty="0" err="1">
                <a:latin typeface="Agency FB" panose="020B0503020202020204" pitchFamily="34" charset="0"/>
              </a:rPr>
              <a:t>Konferensi</a:t>
            </a:r>
            <a:r>
              <a:rPr lang="en-US" sz="3200" dirty="0">
                <a:latin typeface="Agency FB" panose="020B0503020202020204" pitchFamily="34" charset="0"/>
              </a:rPr>
              <a:t> Jakarta </a:t>
            </a:r>
            <a:r>
              <a:rPr lang="en-US" sz="3200" dirty="0" err="1">
                <a:latin typeface="Agency FB" panose="020B0503020202020204" pitchFamily="34" charset="0"/>
              </a:rPr>
              <a:t>berhasil</a:t>
            </a:r>
            <a:r>
              <a:rPr lang="en-US" sz="3200" dirty="0">
                <a:latin typeface="Agency FB" panose="020B0503020202020204" pitchFamily="34" charset="0"/>
              </a:rPr>
              <a:t> di </a:t>
            </a:r>
            <a:r>
              <a:rPr lang="en-US" sz="3200" dirty="0" err="1">
                <a:latin typeface="Agency FB" panose="020B0503020202020204" pitchFamily="34" charset="0"/>
              </a:rPr>
              <a:t>selenggarakan</a:t>
            </a:r>
            <a:r>
              <a:rPr lang="en-US" sz="3200" dirty="0">
                <a:latin typeface="Agency FB" panose="020B0503020202020204" pitchFamily="34" charset="0"/>
              </a:rPr>
              <a:t>. </a:t>
            </a:r>
            <a:r>
              <a:rPr lang="en-US" sz="3200" dirty="0" err="1">
                <a:latin typeface="Agency FB" panose="020B0503020202020204" pitchFamily="34" charset="0"/>
              </a:rPr>
              <a:t>Untuk</a:t>
            </a:r>
            <a:r>
              <a:rPr lang="en-US" sz="3200" dirty="0">
                <a:latin typeface="Agency FB" panose="020B0503020202020204" pitchFamily="34" charset="0"/>
              </a:rPr>
              <a:t> </a:t>
            </a:r>
            <a:r>
              <a:rPr lang="en-US" sz="3200" dirty="0" err="1">
                <a:latin typeface="Agency FB" panose="020B0503020202020204" pitchFamily="34" charset="0"/>
              </a:rPr>
              <a:t>meningkatkan</a:t>
            </a:r>
            <a:r>
              <a:rPr lang="en-US" sz="3200" dirty="0">
                <a:latin typeface="Agency FB" panose="020B0503020202020204" pitchFamily="34" charset="0"/>
              </a:rPr>
              <a:t> Kesehatan Indonesia </a:t>
            </a:r>
            <a:r>
              <a:rPr lang="en-US" sz="3200" dirty="0" err="1">
                <a:latin typeface="Agency FB" panose="020B0503020202020204" pitchFamily="34" charset="0"/>
              </a:rPr>
              <a:t>maka</a:t>
            </a:r>
            <a:r>
              <a:rPr lang="en-US" sz="3200" dirty="0">
                <a:latin typeface="Agency FB" panose="020B0503020202020204" pitchFamily="34" charset="0"/>
              </a:rPr>
              <a:t> pada </a:t>
            </a:r>
            <a:r>
              <a:rPr lang="en-US" sz="3200" dirty="0" err="1">
                <a:latin typeface="Agency FB" panose="020B0503020202020204" pitchFamily="34" charset="0"/>
              </a:rPr>
              <a:t>tanggal</a:t>
            </a:r>
            <a:r>
              <a:rPr lang="en-US" sz="3200" dirty="0">
                <a:latin typeface="Agency FB" panose="020B0503020202020204" pitchFamily="34" charset="0"/>
              </a:rPr>
              <a:t> 1 </a:t>
            </a:r>
            <a:r>
              <a:rPr lang="en-US" sz="3200" dirty="0" err="1">
                <a:latin typeface="Agency FB" panose="020B0503020202020204" pitchFamily="34" charset="0"/>
              </a:rPr>
              <a:t>Maret</a:t>
            </a:r>
            <a:r>
              <a:rPr lang="en-US" sz="3200" dirty="0">
                <a:latin typeface="Agency FB" panose="020B0503020202020204" pitchFamily="34" charset="0"/>
              </a:rPr>
              <a:t> 1999, </a:t>
            </a:r>
            <a:r>
              <a:rPr lang="en-US" sz="3200" dirty="0" err="1">
                <a:latin typeface="Agency FB" panose="020B0503020202020204" pitchFamily="34" charset="0"/>
              </a:rPr>
              <a:t>Presiden</a:t>
            </a:r>
            <a:r>
              <a:rPr lang="en-US" sz="3200" dirty="0">
                <a:latin typeface="Agency FB" panose="020B0503020202020204" pitchFamily="34" charset="0"/>
              </a:rPr>
              <a:t> Habibie </a:t>
            </a:r>
            <a:r>
              <a:rPr lang="en-US" sz="3200" dirty="0" err="1">
                <a:latin typeface="Agency FB" panose="020B0503020202020204" pitchFamily="34" charset="0"/>
              </a:rPr>
              <a:t>mencanangkan</a:t>
            </a:r>
            <a:r>
              <a:rPr lang="en-US" sz="3200" dirty="0">
                <a:latin typeface="Agency FB" panose="020B0503020202020204" pitchFamily="34" charset="0"/>
              </a:rPr>
              <a:t> “Gerakan Pembangunan yang </a:t>
            </a:r>
            <a:r>
              <a:rPr lang="en-US" sz="3200" dirty="0" err="1">
                <a:latin typeface="Agency FB" panose="020B0503020202020204" pitchFamily="34" charset="0"/>
              </a:rPr>
              <a:t>berwawasan</a:t>
            </a:r>
            <a:r>
              <a:rPr lang="en-US" sz="3200" dirty="0">
                <a:latin typeface="Agency FB" panose="020B0503020202020204" pitchFamily="34" charset="0"/>
              </a:rPr>
              <a:t> Kesehatan </a:t>
            </a:r>
            <a:r>
              <a:rPr lang="en-US" sz="3200" dirty="0" err="1">
                <a:latin typeface="Agency FB" panose="020B0503020202020204" pitchFamily="34" charset="0"/>
              </a:rPr>
              <a:t>dengan</a:t>
            </a:r>
            <a:r>
              <a:rPr lang="en-US" sz="3200" dirty="0">
                <a:latin typeface="Agency FB" panose="020B0503020202020204" pitchFamily="34" charset="0"/>
              </a:rPr>
              <a:t> </a:t>
            </a:r>
            <a:r>
              <a:rPr lang="en-US" sz="3200" dirty="0" err="1">
                <a:latin typeface="Agency FB" panose="020B0503020202020204" pitchFamily="34" charset="0"/>
              </a:rPr>
              <a:t>Visi</a:t>
            </a:r>
            <a:r>
              <a:rPr lang="en-US" sz="3200" dirty="0">
                <a:latin typeface="Agency FB" panose="020B0503020202020204" pitchFamily="34" charset="0"/>
              </a:rPr>
              <a:t> dan </a:t>
            </a:r>
            <a:r>
              <a:rPr lang="en-US" sz="3200" dirty="0" err="1">
                <a:latin typeface="Agency FB" panose="020B0503020202020204" pitchFamily="34" charset="0"/>
              </a:rPr>
              <a:t>Misi</a:t>
            </a:r>
            <a:r>
              <a:rPr lang="en-US" sz="3200" dirty="0">
                <a:latin typeface="Agency FB" panose="020B0503020202020204" pitchFamily="34" charset="0"/>
              </a:rPr>
              <a:t> :</a:t>
            </a:r>
          </a:p>
          <a:p>
            <a:endParaRPr lang="en-US" sz="3200" dirty="0">
              <a:latin typeface="Agency FB" panose="020B0503020202020204" pitchFamily="34" charset="0"/>
            </a:endParaRPr>
          </a:p>
          <a:p>
            <a:endParaRPr lang="en-US" sz="3200" dirty="0">
              <a:latin typeface="Agency FB" panose="020B0503020202020204" pitchFamily="34" charset="0"/>
            </a:endParaRPr>
          </a:p>
          <a:p>
            <a:r>
              <a:rPr lang="en-US" sz="3200" b="1" dirty="0" err="1">
                <a:latin typeface="Agency FB" panose="020B0503020202020204" pitchFamily="34" charset="0"/>
              </a:rPr>
              <a:t>Visi</a:t>
            </a:r>
            <a:r>
              <a:rPr lang="en-US" sz="3200" b="1" dirty="0">
                <a:latin typeface="Agency FB" panose="020B0503020202020204" pitchFamily="34" charset="0"/>
              </a:rPr>
              <a:t> Pembangunan Kesehatan : </a:t>
            </a:r>
          </a:p>
          <a:p>
            <a:r>
              <a:rPr lang="en-US" sz="3200" dirty="0">
                <a:latin typeface="Agency FB" panose="020B0503020202020204" pitchFamily="34" charset="0"/>
              </a:rPr>
              <a:t>“Indonesia </a:t>
            </a:r>
            <a:r>
              <a:rPr lang="en-US" sz="3200" dirty="0" err="1">
                <a:latin typeface="Agency FB" panose="020B0503020202020204" pitchFamily="34" charset="0"/>
              </a:rPr>
              <a:t>Sehat</a:t>
            </a:r>
            <a:r>
              <a:rPr lang="en-US" sz="3200" dirty="0">
                <a:latin typeface="Agency FB" panose="020B0503020202020204" pitchFamily="34" charset="0"/>
              </a:rPr>
              <a:t> 2030”</a:t>
            </a:r>
            <a:endParaRPr lang="en-ID" sz="3200" dirty="0">
              <a:latin typeface="Agency FB" panose="020B0503020202020204" pitchFamily="34" charset="0"/>
            </a:endParaRPr>
          </a:p>
        </p:txBody>
      </p:sp>
    </p:spTree>
    <p:extLst>
      <p:ext uri="{BB962C8B-B14F-4D97-AF65-F5344CB8AC3E}">
        <p14:creationId xmlns:p14="http://schemas.microsoft.com/office/powerpoint/2010/main" val="304627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A58A-405C-078C-8FF9-CEE826D3E523}"/>
              </a:ext>
            </a:extLst>
          </p:cNvPr>
          <p:cNvSpPr>
            <a:spLocks noGrp="1"/>
          </p:cNvSpPr>
          <p:nvPr>
            <p:ph type="ctrTitle"/>
          </p:nvPr>
        </p:nvSpPr>
        <p:spPr>
          <a:xfrm>
            <a:off x="914400" y="914400"/>
            <a:ext cx="10363200" cy="553998"/>
          </a:xfrm>
          <a:solidFill>
            <a:srgbClr val="FFFF00"/>
          </a:solidFill>
        </p:spPr>
        <p:txBody>
          <a:bodyPr/>
          <a:lstStyle/>
          <a:p>
            <a:r>
              <a:rPr lang="en-US" dirty="0" err="1"/>
              <a:t>Misi</a:t>
            </a:r>
            <a:r>
              <a:rPr lang="en-US" dirty="0"/>
              <a:t> Pembangunan Kesehatan </a:t>
            </a:r>
            <a:endParaRPr lang="en-ID" dirty="0"/>
          </a:p>
        </p:txBody>
      </p:sp>
      <p:sp>
        <p:nvSpPr>
          <p:cNvPr id="3" name="Subtitle 2">
            <a:extLst>
              <a:ext uri="{FF2B5EF4-FFF2-40B4-BE49-F238E27FC236}">
                <a16:creationId xmlns:a16="http://schemas.microsoft.com/office/drawing/2014/main" id="{ECCFBBEA-7A2B-FE9A-67CD-19231798AE82}"/>
              </a:ext>
            </a:extLst>
          </p:cNvPr>
          <p:cNvSpPr>
            <a:spLocks noGrp="1"/>
          </p:cNvSpPr>
          <p:nvPr>
            <p:ph type="subTitle" idx="4"/>
          </p:nvPr>
        </p:nvSpPr>
        <p:spPr>
          <a:xfrm>
            <a:off x="1828800" y="1752600"/>
            <a:ext cx="9448800" cy="3810000"/>
          </a:xfrm>
          <a:solidFill>
            <a:srgbClr val="92D050"/>
          </a:solidFill>
        </p:spPr>
        <p:txBody>
          <a:bodyPr/>
          <a:lstStyle/>
          <a:p>
            <a:pPr marL="457200" indent="-457200">
              <a:buAutoNum type="arabicPeriod"/>
            </a:pPr>
            <a:r>
              <a:rPr lang="en-US" sz="3600" dirty="0" err="1">
                <a:latin typeface="Agency FB" panose="020B0503020202020204" pitchFamily="34" charset="0"/>
              </a:rPr>
              <a:t>Menggerakkan</a:t>
            </a:r>
            <a:r>
              <a:rPr lang="en-US" sz="3600" dirty="0">
                <a:latin typeface="Agency FB" panose="020B0503020202020204" pitchFamily="34" charset="0"/>
              </a:rPr>
              <a:t> </a:t>
            </a:r>
            <a:r>
              <a:rPr lang="en-US" sz="3600" dirty="0" err="1">
                <a:latin typeface="Agency FB" panose="020B0503020202020204" pitchFamily="34" charset="0"/>
              </a:rPr>
              <a:t>pembangunan</a:t>
            </a:r>
            <a:r>
              <a:rPr lang="en-US" sz="3600" dirty="0">
                <a:latin typeface="Agency FB" panose="020B0503020202020204" pitchFamily="34" charset="0"/>
              </a:rPr>
              <a:t> </a:t>
            </a:r>
            <a:r>
              <a:rPr lang="en-US" sz="3600" dirty="0" err="1">
                <a:latin typeface="Agency FB" panose="020B0503020202020204" pitchFamily="34" charset="0"/>
              </a:rPr>
              <a:t>nasional</a:t>
            </a:r>
            <a:r>
              <a:rPr lang="en-US" sz="3600" dirty="0">
                <a:latin typeface="Agency FB" panose="020B0503020202020204" pitchFamily="34" charset="0"/>
              </a:rPr>
              <a:t> yang </a:t>
            </a:r>
            <a:r>
              <a:rPr lang="en-US" sz="3600" dirty="0" err="1">
                <a:latin typeface="Agency FB" panose="020B0503020202020204" pitchFamily="34" charset="0"/>
              </a:rPr>
              <a:t>berwawasan</a:t>
            </a:r>
            <a:r>
              <a:rPr lang="en-US" sz="3600" dirty="0">
                <a:latin typeface="Agency FB" panose="020B0503020202020204" pitchFamily="34" charset="0"/>
              </a:rPr>
              <a:t> Kesehatan </a:t>
            </a:r>
          </a:p>
          <a:p>
            <a:pPr marL="457200" indent="-457200">
              <a:buAutoNum type="arabicPeriod"/>
            </a:pPr>
            <a:r>
              <a:rPr lang="en-US" sz="3600" dirty="0" err="1">
                <a:latin typeface="Agency FB" panose="020B0503020202020204" pitchFamily="34" charset="0"/>
              </a:rPr>
              <a:t>Mendorong</a:t>
            </a:r>
            <a:r>
              <a:rPr lang="en-US" sz="3600" dirty="0">
                <a:latin typeface="Agency FB" panose="020B0503020202020204" pitchFamily="34" charset="0"/>
              </a:rPr>
              <a:t> </a:t>
            </a:r>
            <a:r>
              <a:rPr lang="en-US" sz="3600" dirty="0" err="1">
                <a:latin typeface="Agency FB" panose="020B0503020202020204" pitchFamily="34" charset="0"/>
              </a:rPr>
              <a:t>kemandirian</a:t>
            </a:r>
            <a:r>
              <a:rPr lang="en-US" sz="3600" dirty="0">
                <a:latin typeface="Agency FB" panose="020B0503020202020204" pitchFamily="34" charset="0"/>
              </a:rPr>
              <a:t> </a:t>
            </a:r>
            <a:r>
              <a:rPr lang="en-US" sz="3600" dirty="0" err="1">
                <a:latin typeface="Agency FB" panose="020B0503020202020204" pitchFamily="34" charset="0"/>
              </a:rPr>
              <a:t>masyarakat</a:t>
            </a:r>
            <a:r>
              <a:rPr lang="en-US" sz="3600" dirty="0">
                <a:latin typeface="Agency FB" panose="020B0503020202020204" pitchFamily="34" charset="0"/>
              </a:rPr>
              <a:t> </a:t>
            </a:r>
            <a:r>
              <a:rPr lang="en-US" sz="3600" dirty="0" err="1">
                <a:latin typeface="Agency FB" panose="020B0503020202020204" pitchFamily="34" charset="0"/>
              </a:rPr>
              <a:t>untuk</a:t>
            </a:r>
            <a:r>
              <a:rPr lang="en-US" sz="3600" dirty="0">
                <a:latin typeface="Agency FB" panose="020B0503020202020204" pitchFamily="34" charset="0"/>
              </a:rPr>
              <a:t> </a:t>
            </a:r>
            <a:r>
              <a:rPr lang="en-US" sz="3600" dirty="0" err="1">
                <a:latin typeface="Agency FB" panose="020B0503020202020204" pitchFamily="34" charset="0"/>
              </a:rPr>
              <a:t>hidup</a:t>
            </a:r>
            <a:r>
              <a:rPr lang="en-US" sz="3600" dirty="0">
                <a:latin typeface="Agency FB" panose="020B0503020202020204" pitchFamily="34" charset="0"/>
              </a:rPr>
              <a:t> </a:t>
            </a:r>
            <a:r>
              <a:rPr lang="en-US" sz="3600" dirty="0" err="1">
                <a:latin typeface="Agency FB" panose="020B0503020202020204" pitchFamily="34" charset="0"/>
              </a:rPr>
              <a:t>sehat</a:t>
            </a:r>
            <a:r>
              <a:rPr lang="en-US" sz="3600" dirty="0">
                <a:latin typeface="Agency FB" panose="020B0503020202020204" pitchFamily="34" charset="0"/>
              </a:rPr>
              <a:t> </a:t>
            </a:r>
          </a:p>
          <a:p>
            <a:pPr marL="457200" indent="-457200">
              <a:buAutoNum type="arabicPeriod"/>
            </a:pPr>
            <a:r>
              <a:rPr lang="en-US" sz="3600" dirty="0" err="1">
                <a:latin typeface="Agency FB" panose="020B0503020202020204" pitchFamily="34" charset="0"/>
              </a:rPr>
              <a:t>Meningkatkan</a:t>
            </a:r>
            <a:r>
              <a:rPr lang="en-US" sz="3600" dirty="0">
                <a:latin typeface="Agency FB" panose="020B0503020202020204" pitchFamily="34" charset="0"/>
              </a:rPr>
              <a:t> Pelayanan Kesehatan yang </a:t>
            </a:r>
            <a:r>
              <a:rPr lang="en-US" sz="3600" dirty="0" err="1">
                <a:latin typeface="Agency FB" panose="020B0503020202020204" pitchFamily="34" charset="0"/>
              </a:rPr>
              <a:t>bermutu</a:t>
            </a:r>
            <a:r>
              <a:rPr lang="en-US" sz="3600" dirty="0">
                <a:latin typeface="Agency FB" panose="020B0503020202020204" pitchFamily="34" charset="0"/>
              </a:rPr>
              <a:t> </a:t>
            </a:r>
          </a:p>
          <a:p>
            <a:pPr marL="457200" indent="-457200">
              <a:buAutoNum type="arabicPeriod"/>
            </a:pPr>
            <a:r>
              <a:rPr lang="en-US" sz="3600" dirty="0" err="1">
                <a:latin typeface="Agency FB" panose="020B0503020202020204" pitchFamily="34" charset="0"/>
              </a:rPr>
              <a:t>Meningkatkan</a:t>
            </a:r>
            <a:r>
              <a:rPr lang="en-US" sz="3600" dirty="0">
                <a:latin typeface="Agency FB" panose="020B0503020202020204" pitchFamily="34" charset="0"/>
              </a:rPr>
              <a:t> Kesehatan </a:t>
            </a:r>
            <a:r>
              <a:rPr lang="en-US" sz="3600" dirty="0" err="1">
                <a:latin typeface="Agency FB" panose="020B0503020202020204" pitchFamily="34" charset="0"/>
              </a:rPr>
              <a:t>individu</a:t>
            </a:r>
            <a:r>
              <a:rPr lang="en-US" sz="3600" dirty="0">
                <a:latin typeface="Agency FB" panose="020B0503020202020204" pitchFamily="34" charset="0"/>
              </a:rPr>
              <a:t>, </a:t>
            </a:r>
            <a:r>
              <a:rPr lang="en-US" sz="3600" dirty="0" err="1">
                <a:latin typeface="Agency FB" panose="020B0503020202020204" pitchFamily="34" charset="0"/>
              </a:rPr>
              <a:t>keluarga</a:t>
            </a:r>
            <a:r>
              <a:rPr lang="en-US" sz="3600" dirty="0">
                <a:latin typeface="Agency FB" panose="020B0503020202020204" pitchFamily="34" charset="0"/>
              </a:rPr>
              <a:t> dan </a:t>
            </a:r>
            <a:r>
              <a:rPr lang="en-US" sz="3600" dirty="0" err="1">
                <a:latin typeface="Agency FB" panose="020B0503020202020204" pitchFamily="34" charset="0"/>
              </a:rPr>
              <a:t>masyarakat</a:t>
            </a:r>
            <a:r>
              <a:rPr lang="en-US" sz="3600" dirty="0">
                <a:latin typeface="Agency FB" panose="020B0503020202020204" pitchFamily="34" charset="0"/>
              </a:rPr>
              <a:t> </a:t>
            </a:r>
            <a:r>
              <a:rPr lang="en-US" sz="3600" dirty="0" err="1">
                <a:latin typeface="Agency FB" panose="020B0503020202020204" pitchFamily="34" charset="0"/>
              </a:rPr>
              <a:t>termasuk</a:t>
            </a:r>
            <a:r>
              <a:rPr lang="en-US" sz="3600" dirty="0">
                <a:latin typeface="Agency FB" panose="020B0503020202020204" pitchFamily="34" charset="0"/>
              </a:rPr>
              <a:t> </a:t>
            </a:r>
            <a:r>
              <a:rPr lang="en-US" sz="3600" dirty="0" err="1">
                <a:latin typeface="Agency FB" panose="020B0503020202020204" pitchFamily="34" charset="0"/>
              </a:rPr>
              <a:t>lingkungannya</a:t>
            </a:r>
            <a:r>
              <a:rPr lang="en-US" sz="3600" dirty="0">
                <a:latin typeface="Agency FB" panose="020B0503020202020204" pitchFamily="34" charset="0"/>
              </a:rPr>
              <a:t> </a:t>
            </a:r>
            <a:endParaRPr lang="en-ID" sz="3600" dirty="0">
              <a:latin typeface="Agency FB" panose="020B0503020202020204" pitchFamily="34" charset="0"/>
            </a:endParaRPr>
          </a:p>
        </p:txBody>
      </p:sp>
    </p:spTree>
    <p:extLst>
      <p:ext uri="{BB962C8B-B14F-4D97-AF65-F5344CB8AC3E}">
        <p14:creationId xmlns:p14="http://schemas.microsoft.com/office/powerpoint/2010/main" val="379093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0F40-8A49-243E-EB86-7FB59F5942BA}"/>
              </a:ext>
            </a:extLst>
          </p:cNvPr>
          <p:cNvSpPr>
            <a:spLocks noGrp="1"/>
          </p:cNvSpPr>
          <p:nvPr>
            <p:ph type="title"/>
          </p:nvPr>
        </p:nvSpPr>
        <p:spPr>
          <a:xfrm>
            <a:off x="1145539" y="1066799"/>
            <a:ext cx="9756487" cy="553998"/>
          </a:xfrm>
          <a:solidFill>
            <a:srgbClr val="FFFF00"/>
          </a:solidFill>
        </p:spPr>
        <p:txBody>
          <a:bodyPr/>
          <a:lstStyle/>
          <a:p>
            <a:r>
              <a:rPr lang="en-US" dirty="0" err="1"/>
              <a:t>Visi</a:t>
            </a:r>
            <a:r>
              <a:rPr lang="en-US" dirty="0"/>
              <a:t> dan </a:t>
            </a:r>
            <a:r>
              <a:rPr lang="en-US" dirty="0" err="1"/>
              <a:t>Misi</a:t>
            </a:r>
            <a:r>
              <a:rPr lang="en-US" dirty="0"/>
              <a:t> </a:t>
            </a:r>
            <a:r>
              <a:rPr lang="en-US" dirty="0" err="1"/>
              <a:t>Promosi</a:t>
            </a:r>
            <a:r>
              <a:rPr lang="en-US" dirty="0"/>
              <a:t> Kesehatan </a:t>
            </a:r>
            <a:endParaRPr lang="en-ID" dirty="0"/>
          </a:p>
        </p:txBody>
      </p:sp>
      <p:sp>
        <p:nvSpPr>
          <p:cNvPr id="3" name="Text Placeholder 2">
            <a:extLst>
              <a:ext uri="{FF2B5EF4-FFF2-40B4-BE49-F238E27FC236}">
                <a16:creationId xmlns:a16="http://schemas.microsoft.com/office/drawing/2014/main" id="{82A4F399-1F88-1206-393C-6CC34A9B346F}"/>
              </a:ext>
            </a:extLst>
          </p:cNvPr>
          <p:cNvSpPr>
            <a:spLocks noGrp="1"/>
          </p:cNvSpPr>
          <p:nvPr>
            <p:ph type="body" idx="1"/>
          </p:nvPr>
        </p:nvSpPr>
        <p:spPr>
          <a:xfrm>
            <a:off x="1145539" y="2014982"/>
            <a:ext cx="9149715" cy="3693319"/>
          </a:xfrm>
          <a:solidFill>
            <a:schemeClr val="accent1">
              <a:lumMod val="60000"/>
              <a:lumOff val="40000"/>
            </a:schemeClr>
          </a:solidFill>
        </p:spPr>
        <p:txBody>
          <a:bodyPr/>
          <a:lstStyle/>
          <a:p>
            <a:r>
              <a:rPr lang="en-US" b="1" dirty="0" err="1"/>
              <a:t>Visi</a:t>
            </a:r>
            <a:r>
              <a:rPr lang="en-US" b="1" dirty="0"/>
              <a:t> </a:t>
            </a:r>
            <a:r>
              <a:rPr lang="en-US" b="1" dirty="0" err="1"/>
              <a:t>Promosi</a:t>
            </a:r>
            <a:r>
              <a:rPr lang="en-US" b="1" dirty="0"/>
              <a:t> Kesehatan : </a:t>
            </a:r>
          </a:p>
          <a:p>
            <a:r>
              <a:rPr lang="en-US" dirty="0"/>
              <a:t>“</a:t>
            </a:r>
            <a:r>
              <a:rPr lang="en-US" dirty="0" err="1"/>
              <a:t>Berkembangnya</a:t>
            </a:r>
            <a:r>
              <a:rPr lang="en-US" dirty="0"/>
              <a:t> </a:t>
            </a:r>
            <a:r>
              <a:rPr lang="en-US" dirty="0" err="1"/>
              <a:t>masyarakat</a:t>
            </a:r>
            <a:r>
              <a:rPr lang="en-US" dirty="0"/>
              <a:t> Indonesia </a:t>
            </a:r>
            <a:r>
              <a:rPr lang="en-US" dirty="0" err="1"/>
              <a:t>baru</a:t>
            </a:r>
            <a:r>
              <a:rPr lang="en-US" dirty="0"/>
              <a:t> yang </a:t>
            </a:r>
            <a:r>
              <a:rPr lang="en-US" dirty="0" err="1"/>
              <a:t>berbudaya</a:t>
            </a:r>
            <a:r>
              <a:rPr lang="en-US" dirty="0"/>
              <a:t> </a:t>
            </a:r>
            <a:r>
              <a:rPr lang="en-US" dirty="0" err="1"/>
              <a:t>sehat</a:t>
            </a:r>
            <a:r>
              <a:rPr lang="en-US" dirty="0"/>
              <a:t>”</a:t>
            </a:r>
          </a:p>
          <a:p>
            <a:endParaRPr lang="en-US" dirty="0"/>
          </a:p>
          <a:p>
            <a:endParaRPr lang="en-US" dirty="0"/>
          </a:p>
          <a:p>
            <a:r>
              <a:rPr lang="en-US" b="1" dirty="0" err="1"/>
              <a:t>Misi</a:t>
            </a:r>
            <a:r>
              <a:rPr lang="en-US" b="1" dirty="0"/>
              <a:t> </a:t>
            </a:r>
            <a:r>
              <a:rPr lang="en-US" b="1" dirty="0" err="1"/>
              <a:t>Promosi</a:t>
            </a:r>
            <a:r>
              <a:rPr lang="en-US" b="1" dirty="0"/>
              <a:t> Kesehatan : </a:t>
            </a:r>
          </a:p>
          <a:p>
            <a:pPr marL="457200" indent="-457200">
              <a:buAutoNum type="arabicPeriod"/>
            </a:pPr>
            <a:r>
              <a:rPr lang="en-US" dirty="0" err="1"/>
              <a:t>Melakukan</a:t>
            </a:r>
            <a:r>
              <a:rPr lang="en-US" dirty="0"/>
              <a:t> </a:t>
            </a:r>
            <a:r>
              <a:rPr lang="en-US" dirty="0" err="1"/>
              <a:t>advokasi</a:t>
            </a:r>
            <a:r>
              <a:rPr lang="en-US" dirty="0"/>
              <a:t> </a:t>
            </a:r>
            <a:r>
              <a:rPr lang="en-US" dirty="0" err="1"/>
              <a:t>kebijakan</a:t>
            </a:r>
            <a:r>
              <a:rPr lang="en-US" dirty="0"/>
              <a:t> public </a:t>
            </a:r>
            <a:r>
              <a:rPr lang="en-US" dirty="0" err="1"/>
              <a:t>yg</a:t>
            </a:r>
            <a:r>
              <a:rPr lang="en-US" dirty="0"/>
              <a:t> </a:t>
            </a:r>
            <a:r>
              <a:rPr lang="en-US" dirty="0" err="1"/>
              <a:t>berdampak</a:t>
            </a:r>
            <a:r>
              <a:rPr lang="en-US" dirty="0"/>
              <a:t> </a:t>
            </a:r>
            <a:r>
              <a:rPr lang="en-US" dirty="0" err="1"/>
              <a:t>positif</a:t>
            </a:r>
            <a:r>
              <a:rPr lang="en-US" dirty="0"/>
              <a:t> pada Kesehatan </a:t>
            </a:r>
          </a:p>
          <a:p>
            <a:pPr marL="457200" indent="-457200">
              <a:buAutoNum type="arabicPeriod"/>
            </a:pPr>
            <a:r>
              <a:rPr lang="en-US" dirty="0" err="1"/>
              <a:t>Mensosialisasikan</a:t>
            </a:r>
            <a:r>
              <a:rPr lang="en-US" dirty="0"/>
              <a:t> </a:t>
            </a:r>
            <a:r>
              <a:rPr lang="en-US" dirty="0" err="1"/>
              <a:t>pesan-pesan</a:t>
            </a:r>
            <a:r>
              <a:rPr lang="en-US" dirty="0"/>
              <a:t> Kesehatan </a:t>
            </a:r>
          </a:p>
          <a:p>
            <a:pPr marL="457200" indent="-457200">
              <a:buAutoNum type="arabicPeriod"/>
            </a:pPr>
            <a:r>
              <a:rPr lang="en-US" dirty="0" err="1"/>
              <a:t>Mendorong</a:t>
            </a:r>
            <a:r>
              <a:rPr lang="en-US" dirty="0"/>
              <a:t> Gerakan-Gerakan </a:t>
            </a:r>
            <a:r>
              <a:rPr lang="en-US" dirty="0" err="1"/>
              <a:t>sehat</a:t>
            </a:r>
            <a:r>
              <a:rPr lang="en-US" dirty="0"/>
              <a:t> di Masyarakat </a:t>
            </a:r>
            <a:endParaRPr lang="en-ID" dirty="0"/>
          </a:p>
        </p:txBody>
      </p:sp>
    </p:spTree>
    <p:extLst>
      <p:ext uri="{BB962C8B-B14F-4D97-AF65-F5344CB8AC3E}">
        <p14:creationId xmlns:p14="http://schemas.microsoft.com/office/powerpoint/2010/main" val="248475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3934" y="236982"/>
            <a:ext cx="11724640" cy="6384290"/>
            <a:chOff x="233934" y="236982"/>
            <a:chExt cx="11724640" cy="6384290"/>
          </a:xfrm>
        </p:grpSpPr>
        <p:pic>
          <p:nvPicPr>
            <p:cNvPr id="3" name="object 3"/>
            <p:cNvPicPr/>
            <p:nvPr/>
          </p:nvPicPr>
          <p:blipFill>
            <a:blip r:embed="rId2" cstate="print"/>
            <a:stretch>
              <a:fillRect/>
            </a:stretch>
          </p:blipFill>
          <p:spPr>
            <a:xfrm>
              <a:off x="374141" y="1864614"/>
              <a:ext cx="5102351" cy="4137659"/>
            </a:xfrm>
            <a:prstGeom prst="rect">
              <a:avLst/>
            </a:prstGeom>
          </p:spPr>
        </p:pic>
        <p:pic>
          <p:nvPicPr>
            <p:cNvPr id="4" name="object 4"/>
            <p:cNvPicPr/>
            <p:nvPr/>
          </p:nvPicPr>
          <p:blipFill>
            <a:blip r:embed="rId3" cstate="print"/>
            <a:stretch>
              <a:fillRect/>
            </a:stretch>
          </p:blipFill>
          <p:spPr>
            <a:xfrm>
              <a:off x="5865113" y="1796033"/>
              <a:ext cx="5699759" cy="427481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127" y="446468"/>
            <a:ext cx="10502900" cy="1562100"/>
          </a:xfrm>
          <a:prstGeom prst="rect">
            <a:avLst/>
          </a:prstGeom>
          <a:solidFill>
            <a:srgbClr val="FFFF00"/>
          </a:solidFill>
        </p:spPr>
        <p:txBody>
          <a:bodyPr vert="horz" wrap="square" lIns="0" tIns="403605" rIns="0" bIns="0" rtlCol="0">
            <a:spAutoFit/>
          </a:bodyPr>
          <a:lstStyle/>
          <a:p>
            <a:pPr marL="3739515">
              <a:lnSpc>
                <a:spcPct val="100000"/>
              </a:lnSpc>
              <a:spcBef>
                <a:spcPts val="100"/>
              </a:spcBef>
            </a:pPr>
            <a:r>
              <a:rPr sz="4800" spc="-10" dirty="0"/>
              <a:t>Pendahuluan</a:t>
            </a:r>
            <a:endParaRPr sz="4800"/>
          </a:p>
        </p:txBody>
      </p:sp>
      <p:sp>
        <p:nvSpPr>
          <p:cNvPr id="3" name="object 3"/>
          <p:cNvSpPr txBox="1"/>
          <p:nvPr/>
        </p:nvSpPr>
        <p:spPr>
          <a:xfrm>
            <a:off x="1145539" y="2129282"/>
            <a:ext cx="2507615" cy="391160"/>
          </a:xfrm>
          <a:prstGeom prst="rect">
            <a:avLst/>
          </a:prstGeom>
        </p:spPr>
        <p:txBody>
          <a:bodyPr vert="horz" wrap="square" lIns="0" tIns="12700" rIns="0" bIns="0" rtlCol="0">
            <a:spAutoFit/>
          </a:bodyPr>
          <a:lstStyle/>
          <a:p>
            <a:pPr marL="195580" indent="-182880">
              <a:lnSpc>
                <a:spcPct val="100000"/>
              </a:lnSpc>
              <a:spcBef>
                <a:spcPts val="100"/>
              </a:spcBef>
              <a:buClr>
                <a:srgbClr val="212121"/>
              </a:buClr>
              <a:buFont typeface="Garamond"/>
              <a:buChar char="◦"/>
              <a:tabLst>
                <a:tab pos="195580" algn="l"/>
              </a:tabLst>
            </a:pPr>
            <a:r>
              <a:rPr sz="2400" spc="80" dirty="0">
                <a:latin typeface="Arial"/>
                <a:cs typeface="Arial"/>
              </a:rPr>
              <a:t>Perkemb</a:t>
            </a:r>
            <a:r>
              <a:rPr sz="2400" spc="-355" dirty="0">
                <a:latin typeface="Arial"/>
                <a:cs typeface="Arial"/>
              </a:rPr>
              <a:t> </a:t>
            </a:r>
            <a:r>
              <a:rPr sz="2400" spc="170" dirty="0">
                <a:latin typeface="Arial"/>
                <a:cs typeface="Arial"/>
              </a:rPr>
              <a:t>angan</a:t>
            </a:r>
            <a:endParaRPr sz="2400">
              <a:latin typeface="Arial"/>
              <a:cs typeface="Arial"/>
            </a:endParaRPr>
          </a:p>
        </p:txBody>
      </p:sp>
      <p:sp>
        <p:nvSpPr>
          <p:cNvPr id="4" name="object 4"/>
          <p:cNvSpPr txBox="1"/>
          <p:nvPr/>
        </p:nvSpPr>
        <p:spPr>
          <a:xfrm>
            <a:off x="4071010" y="2129282"/>
            <a:ext cx="6974205" cy="391160"/>
          </a:xfrm>
          <a:prstGeom prst="rect">
            <a:avLst/>
          </a:prstGeom>
        </p:spPr>
        <p:txBody>
          <a:bodyPr vert="horz" wrap="square" lIns="0" tIns="12700" rIns="0" bIns="0" rtlCol="0">
            <a:spAutoFit/>
          </a:bodyPr>
          <a:lstStyle/>
          <a:p>
            <a:pPr marL="12700">
              <a:lnSpc>
                <a:spcPct val="100000"/>
              </a:lnSpc>
              <a:spcBef>
                <a:spcPts val="100"/>
              </a:spcBef>
              <a:tabLst>
                <a:tab pos="1583690" algn="l"/>
                <a:tab pos="3613150" algn="l"/>
                <a:tab pos="4780280" algn="l"/>
                <a:tab pos="6410960" algn="l"/>
              </a:tabLst>
            </a:pPr>
            <a:r>
              <a:rPr sz="2400" spc="-10" dirty="0">
                <a:latin typeface="Arial"/>
                <a:cs typeface="Arial"/>
              </a:rPr>
              <a:t>Promosi</a:t>
            </a:r>
            <a:r>
              <a:rPr sz="2400" dirty="0">
                <a:latin typeface="Arial"/>
                <a:cs typeface="Arial"/>
              </a:rPr>
              <a:t>	</a:t>
            </a:r>
            <a:r>
              <a:rPr sz="2400" spc="90" dirty="0">
                <a:latin typeface="Arial"/>
                <a:cs typeface="Arial"/>
              </a:rPr>
              <a:t>Kesehatan</a:t>
            </a:r>
            <a:r>
              <a:rPr sz="2400" dirty="0">
                <a:latin typeface="Arial"/>
                <a:cs typeface="Arial"/>
              </a:rPr>
              <a:t>	</a:t>
            </a:r>
            <a:r>
              <a:rPr sz="2400" spc="50" dirty="0">
                <a:latin typeface="Arial"/>
                <a:cs typeface="Arial"/>
              </a:rPr>
              <a:t>tid</a:t>
            </a:r>
            <a:r>
              <a:rPr sz="2400" spc="-350" dirty="0">
                <a:latin typeface="Arial"/>
                <a:cs typeface="Arial"/>
              </a:rPr>
              <a:t> </a:t>
            </a:r>
            <a:r>
              <a:rPr sz="2400" spc="45" dirty="0">
                <a:latin typeface="Arial"/>
                <a:cs typeface="Arial"/>
              </a:rPr>
              <a:t>ak</a:t>
            </a:r>
            <a:r>
              <a:rPr sz="2400" dirty="0">
                <a:latin typeface="Arial"/>
                <a:cs typeface="Arial"/>
              </a:rPr>
              <a:t>	</a:t>
            </a:r>
            <a:r>
              <a:rPr sz="2400" spc="85" dirty="0">
                <a:latin typeface="Arial"/>
                <a:cs typeface="Arial"/>
              </a:rPr>
              <a:t>terlep</a:t>
            </a:r>
            <a:r>
              <a:rPr sz="2400" spc="-355" dirty="0">
                <a:latin typeface="Arial"/>
                <a:cs typeface="Arial"/>
              </a:rPr>
              <a:t> </a:t>
            </a:r>
            <a:r>
              <a:rPr sz="2400" spc="-25" dirty="0">
                <a:latin typeface="Arial"/>
                <a:cs typeface="Arial"/>
              </a:rPr>
              <a:t>as</a:t>
            </a:r>
            <a:r>
              <a:rPr sz="2400" dirty="0">
                <a:latin typeface="Arial"/>
                <a:cs typeface="Arial"/>
              </a:rPr>
              <a:t>	d</a:t>
            </a:r>
            <a:r>
              <a:rPr sz="2400" spc="-365" dirty="0">
                <a:latin typeface="Arial"/>
                <a:cs typeface="Arial"/>
              </a:rPr>
              <a:t> </a:t>
            </a:r>
            <a:r>
              <a:rPr sz="2400" spc="-25" dirty="0">
                <a:latin typeface="Arial"/>
                <a:cs typeface="Arial"/>
              </a:rPr>
              <a:t>ari</a:t>
            </a:r>
            <a:endParaRPr sz="2400">
              <a:latin typeface="Arial"/>
              <a:cs typeface="Arial"/>
            </a:endParaRPr>
          </a:p>
        </p:txBody>
      </p:sp>
      <p:sp>
        <p:nvSpPr>
          <p:cNvPr id="5" name="object 5"/>
          <p:cNvSpPr txBox="1"/>
          <p:nvPr/>
        </p:nvSpPr>
        <p:spPr>
          <a:xfrm>
            <a:off x="1145539" y="2495041"/>
            <a:ext cx="9900920" cy="3180080"/>
          </a:xfrm>
          <a:prstGeom prst="rect">
            <a:avLst/>
          </a:prstGeom>
        </p:spPr>
        <p:txBody>
          <a:bodyPr vert="horz" wrap="square" lIns="0" tIns="12700" rIns="0" bIns="0" rtlCol="0">
            <a:spAutoFit/>
          </a:bodyPr>
          <a:lstStyle/>
          <a:p>
            <a:pPr marL="195580" marR="13335" indent="19050" algn="just">
              <a:lnSpc>
                <a:spcPct val="100000"/>
              </a:lnSpc>
              <a:spcBef>
                <a:spcPts val="100"/>
              </a:spcBef>
            </a:pPr>
            <a:r>
              <a:rPr sz="2400" spc="130" dirty="0" err="1">
                <a:latin typeface="Arial"/>
                <a:cs typeface="Arial"/>
              </a:rPr>
              <a:t>perkemb</a:t>
            </a:r>
            <a:r>
              <a:rPr sz="2400" spc="215" dirty="0" err="1">
                <a:latin typeface="Arial"/>
                <a:cs typeface="Arial"/>
              </a:rPr>
              <a:t>a</a:t>
            </a:r>
            <a:r>
              <a:rPr sz="2400" spc="200" dirty="0" err="1">
                <a:latin typeface="Arial"/>
                <a:cs typeface="Arial"/>
              </a:rPr>
              <a:t>n</a:t>
            </a:r>
            <a:r>
              <a:rPr sz="2400" spc="285" dirty="0" err="1">
                <a:latin typeface="Arial"/>
                <a:cs typeface="Arial"/>
              </a:rPr>
              <a:t>g</a:t>
            </a:r>
            <a:r>
              <a:rPr sz="2400" spc="215" dirty="0" err="1">
                <a:latin typeface="Arial"/>
                <a:cs typeface="Arial"/>
              </a:rPr>
              <a:t>a</a:t>
            </a:r>
            <a:r>
              <a:rPr sz="2400" dirty="0" err="1">
                <a:latin typeface="Arial"/>
                <a:cs typeface="Arial"/>
              </a:rPr>
              <a:t>n</a:t>
            </a:r>
            <a:r>
              <a:rPr sz="2400" spc="254" dirty="0">
                <a:latin typeface="Arial"/>
                <a:cs typeface="Arial"/>
              </a:rPr>
              <a:t> </a:t>
            </a:r>
            <a:r>
              <a:rPr sz="2400" spc="65" dirty="0">
                <a:latin typeface="Arial"/>
                <a:cs typeface="Arial"/>
              </a:rPr>
              <a:t>sejarah</a:t>
            </a:r>
            <a:r>
              <a:rPr sz="2400" spc="250" dirty="0">
                <a:latin typeface="Arial"/>
                <a:cs typeface="Arial"/>
              </a:rPr>
              <a:t> </a:t>
            </a:r>
            <a:r>
              <a:rPr sz="2400" spc="100" dirty="0">
                <a:latin typeface="Arial"/>
                <a:cs typeface="Arial"/>
              </a:rPr>
              <a:t>Kesehatan</a:t>
            </a:r>
            <a:r>
              <a:rPr sz="2400" spc="345" dirty="0">
                <a:latin typeface="Arial"/>
                <a:cs typeface="Arial"/>
              </a:rPr>
              <a:t> </a:t>
            </a:r>
            <a:r>
              <a:rPr sz="2400" spc="105" dirty="0">
                <a:latin typeface="Arial"/>
                <a:cs typeface="Arial"/>
              </a:rPr>
              <a:t>Masyarakat</a:t>
            </a:r>
            <a:r>
              <a:rPr sz="2400" spc="420" dirty="0">
                <a:latin typeface="Arial"/>
                <a:cs typeface="Arial"/>
              </a:rPr>
              <a:t> </a:t>
            </a:r>
            <a:r>
              <a:rPr sz="2400" spc="45" dirty="0">
                <a:latin typeface="Arial"/>
                <a:cs typeface="Arial"/>
              </a:rPr>
              <a:t>di</a:t>
            </a:r>
            <a:r>
              <a:rPr sz="2400" spc="175" dirty="0">
                <a:latin typeface="Arial"/>
                <a:cs typeface="Arial"/>
              </a:rPr>
              <a:t> </a:t>
            </a:r>
            <a:r>
              <a:rPr sz="2400" spc="75" dirty="0">
                <a:latin typeface="Arial"/>
                <a:cs typeface="Arial"/>
              </a:rPr>
              <a:t>Indonesia</a:t>
            </a:r>
            <a:r>
              <a:rPr sz="2400" spc="490" dirty="0">
                <a:latin typeface="Arial"/>
                <a:cs typeface="Arial"/>
              </a:rPr>
              <a:t> </a:t>
            </a:r>
            <a:r>
              <a:rPr sz="2400" dirty="0">
                <a:latin typeface="Arial"/>
                <a:cs typeface="Arial"/>
              </a:rPr>
              <a:t>d</a:t>
            </a:r>
            <a:r>
              <a:rPr sz="2400" spc="210" dirty="0">
                <a:latin typeface="Arial"/>
                <a:cs typeface="Arial"/>
              </a:rPr>
              <a:t>a</a:t>
            </a:r>
            <a:r>
              <a:rPr sz="2400" dirty="0">
                <a:latin typeface="Arial"/>
                <a:cs typeface="Arial"/>
              </a:rPr>
              <a:t>n </a:t>
            </a:r>
            <a:r>
              <a:rPr sz="2400" spc="130" dirty="0">
                <a:latin typeface="Arial"/>
                <a:cs typeface="Arial"/>
              </a:rPr>
              <a:t>dipengaruhi</a:t>
            </a:r>
            <a:r>
              <a:rPr sz="2400" spc="1739" dirty="0">
                <a:latin typeface="Arial"/>
                <a:cs typeface="Arial"/>
              </a:rPr>
              <a:t> </a:t>
            </a:r>
            <a:r>
              <a:rPr sz="2400" spc="125" dirty="0">
                <a:latin typeface="Arial"/>
                <a:cs typeface="Arial"/>
              </a:rPr>
              <a:t>juga</a:t>
            </a:r>
            <a:r>
              <a:rPr sz="2400" spc="2020" dirty="0">
                <a:latin typeface="Arial"/>
                <a:cs typeface="Arial"/>
              </a:rPr>
              <a:t> </a:t>
            </a:r>
            <a:r>
              <a:rPr sz="2400" spc="85" dirty="0">
                <a:latin typeface="Arial"/>
                <a:cs typeface="Arial"/>
              </a:rPr>
              <a:t>oleh</a:t>
            </a:r>
            <a:r>
              <a:rPr sz="2400" spc="1960" dirty="0">
                <a:latin typeface="Arial"/>
                <a:cs typeface="Arial"/>
              </a:rPr>
              <a:t> </a:t>
            </a:r>
            <a:r>
              <a:rPr sz="2400" spc="130" dirty="0" err="1">
                <a:latin typeface="Arial"/>
                <a:cs typeface="Arial"/>
              </a:rPr>
              <a:t>perkemb</a:t>
            </a:r>
            <a:r>
              <a:rPr sz="2400" spc="215" dirty="0" err="1">
                <a:latin typeface="Arial"/>
                <a:cs typeface="Arial"/>
              </a:rPr>
              <a:t>a</a:t>
            </a:r>
            <a:r>
              <a:rPr sz="2400" spc="200" dirty="0" err="1">
                <a:latin typeface="Arial"/>
                <a:cs typeface="Arial"/>
              </a:rPr>
              <a:t>n</a:t>
            </a:r>
            <a:r>
              <a:rPr sz="2400" spc="290" dirty="0" err="1">
                <a:latin typeface="Arial"/>
                <a:cs typeface="Arial"/>
              </a:rPr>
              <a:t>g</a:t>
            </a:r>
            <a:r>
              <a:rPr sz="2400" spc="204" dirty="0" err="1">
                <a:latin typeface="Arial"/>
                <a:cs typeface="Arial"/>
              </a:rPr>
              <a:t>a</a:t>
            </a:r>
            <a:r>
              <a:rPr sz="2400" dirty="0" err="1">
                <a:latin typeface="Arial"/>
                <a:cs typeface="Arial"/>
              </a:rPr>
              <a:t>n</a:t>
            </a:r>
            <a:r>
              <a:rPr sz="2400" spc="1810" dirty="0">
                <a:latin typeface="Arial"/>
                <a:cs typeface="Arial"/>
              </a:rPr>
              <a:t> </a:t>
            </a:r>
            <a:r>
              <a:rPr sz="2400" spc="15" dirty="0">
                <a:latin typeface="Arial"/>
                <a:cs typeface="Arial"/>
              </a:rPr>
              <a:t>Promosi</a:t>
            </a:r>
            <a:r>
              <a:rPr sz="2400" spc="1745" dirty="0">
                <a:latin typeface="Arial"/>
                <a:cs typeface="Arial"/>
              </a:rPr>
              <a:t> </a:t>
            </a:r>
            <a:r>
              <a:rPr sz="2400" spc="100" dirty="0">
                <a:latin typeface="Arial"/>
                <a:cs typeface="Arial"/>
              </a:rPr>
              <a:t>Kesehatan</a:t>
            </a:r>
            <a:r>
              <a:rPr sz="2400" dirty="0">
                <a:latin typeface="Arial"/>
                <a:cs typeface="Arial"/>
              </a:rPr>
              <a:t> </a:t>
            </a:r>
            <a:r>
              <a:rPr sz="2400" spc="100" dirty="0">
                <a:latin typeface="Arial"/>
                <a:cs typeface="Arial"/>
              </a:rPr>
              <a:t>International.</a:t>
            </a:r>
            <a:endParaRPr sz="2400" dirty="0">
              <a:latin typeface="Arial"/>
              <a:cs typeface="Arial"/>
            </a:endParaRPr>
          </a:p>
          <a:p>
            <a:pPr marL="199390" marR="5715" indent="-187325" algn="just">
              <a:lnSpc>
                <a:spcPct val="100000"/>
              </a:lnSpc>
              <a:spcBef>
                <a:spcPts val="900"/>
              </a:spcBef>
              <a:buClr>
                <a:srgbClr val="212121"/>
              </a:buClr>
              <a:buFont typeface="Garamond"/>
              <a:buChar char="◦"/>
              <a:tabLst>
                <a:tab pos="214629" algn="l"/>
              </a:tabLst>
            </a:pPr>
            <a:r>
              <a:rPr sz="2400" dirty="0">
                <a:latin typeface="Arial"/>
                <a:cs typeface="Arial"/>
              </a:rPr>
              <a:t>Di</a:t>
            </a:r>
            <a:r>
              <a:rPr sz="2400" spc="-170" dirty="0">
                <a:latin typeface="Arial"/>
                <a:cs typeface="Arial"/>
              </a:rPr>
              <a:t> </a:t>
            </a:r>
            <a:r>
              <a:rPr sz="2400" spc="135" dirty="0" err="1">
                <a:latin typeface="Arial"/>
                <a:cs typeface="Arial"/>
              </a:rPr>
              <a:t>tahun</a:t>
            </a:r>
            <a:r>
              <a:rPr sz="2400" spc="310" dirty="0">
                <a:latin typeface="Arial"/>
                <a:cs typeface="Arial"/>
              </a:rPr>
              <a:t> </a:t>
            </a:r>
            <a:r>
              <a:rPr sz="2400" spc="-60" dirty="0">
                <a:latin typeface="Arial"/>
                <a:cs typeface="Arial"/>
              </a:rPr>
              <a:t>2000a</a:t>
            </a:r>
            <a:r>
              <a:rPr sz="2400" dirty="0">
                <a:latin typeface="Arial"/>
                <a:cs typeface="Arial"/>
              </a:rPr>
              <a:t>n</a:t>
            </a:r>
            <a:r>
              <a:rPr sz="2400" spc="540" dirty="0">
                <a:latin typeface="Arial"/>
                <a:cs typeface="Arial"/>
              </a:rPr>
              <a:t> </a:t>
            </a:r>
            <a:r>
              <a:rPr sz="2400" spc="60" dirty="0" err="1">
                <a:latin typeface="Arial"/>
                <a:cs typeface="Arial"/>
              </a:rPr>
              <a:t>merup</a:t>
            </a:r>
            <a:r>
              <a:rPr sz="2400" spc="125" dirty="0" err="1">
                <a:latin typeface="Arial"/>
                <a:cs typeface="Arial"/>
              </a:rPr>
              <a:t>akan</a:t>
            </a:r>
            <a:r>
              <a:rPr sz="2400" spc="530" dirty="0">
                <a:latin typeface="Arial"/>
                <a:cs typeface="Arial"/>
              </a:rPr>
              <a:t> </a:t>
            </a:r>
            <a:r>
              <a:rPr sz="2400" spc="55" dirty="0">
                <a:latin typeface="Arial"/>
                <a:cs typeface="Arial"/>
              </a:rPr>
              <a:t>era</a:t>
            </a:r>
            <a:r>
              <a:rPr sz="2400" spc="-10" dirty="0">
                <a:latin typeface="Arial"/>
                <a:cs typeface="Arial"/>
              </a:rPr>
              <a:t>  </a:t>
            </a:r>
            <a:r>
              <a:rPr sz="2400" spc="55" dirty="0" err="1">
                <a:latin typeface="Arial"/>
                <a:cs typeface="Arial"/>
              </a:rPr>
              <a:t>glob</a:t>
            </a:r>
            <a:r>
              <a:rPr sz="2400" dirty="0" err="1">
                <a:latin typeface="Arial"/>
                <a:cs typeface="Arial"/>
              </a:rPr>
              <a:t>alisasi</a:t>
            </a:r>
            <a:r>
              <a:rPr sz="2400" spc="335" dirty="0">
                <a:latin typeface="Arial"/>
                <a:cs typeface="Arial"/>
              </a:rPr>
              <a:t> </a:t>
            </a:r>
            <a:r>
              <a:rPr sz="2400" dirty="0">
                <a:latin typeface="Arial"/>
                <a:cs typeface="Arial"/>
              </a:rPr>
              <a:t>Promkes</a:t>
            </a:r>
            <a:r>
              <a:rPr sz="2400" spc="470" dirty="0">
                <a:latin typeface="Arial"/>
                <a:cs typeface="Arial"/>
              </a:rPr>
              <a:t> </a:t>
            </a:r>
            <a:r>
              <a:rPr sz="2400" spc="150" dirty="0">
                <a:latin typeface="Arial"/>
                <a:cs typeface="Arial"/>
              </a:rPr>
              <a:t>mengalami 	</a:t>
            </a:r>
            <a:r>
              <a:rPr sz="2400" spc="95" dirty="0" err="1">
                <a:latin typeface="Arial"/>
                <a:cs typeface="Arial"/>
              </a:rPr>
              <a:t>perkemb</a:t>
            </a:r>
            <a:r>
              <a:rPr sz="2400" spc="180" dirty="0" err="1">
                <a:latin typeface="Arial"/>
                <a:cs typeface="Arial"/>
              </a:rPr>
              <a:t>angan</a:t>
            </a:r>
            <a:r>
              <a:rPr sz="2400" spc="235" dirty="0">
                <a:latin typeface="Arial"/>
                <a:cs typeface="Arial"/>
              </a:rPr>
              <a:t> </a:t>
            </a:r>
            <a:r>
              <a:rPr sz="2400" dirty="0">
                <a:latin typeface="Arial"/>
                <a:cs typeface="Arial"/>
              </a:rPr>
              <a:t>sesuai</a:t>
            </a:r>
            <a:r>
              <a:rPr sz="2400" spc="5" dirty="0">
                <a:latin typeface="Arial"/>
                <a:cs typeface="Arial"/>
              </a:rPr>
              <a:t>  </a:t>
            </a:r>
            <a:r>
              <a:rPr sz="2400" spc="190" dirty="0" err="1">
                <a:latin typeface="Arial"/>
                <a:cs typeface="Arial"/>
              </a:rPr>
              <a:t>dengan</a:t>
            </a:r>
            <a:r>
              <a:rPr sz="2400" spc="560" dirty="0">
                <a:latin typeface="Arial"/>
                <a:cs typeface="Arial"/>
              </a:rPr>
              <a:t> </a:t>
            </a:r>
            <a:r>
              <a:rPr sz="2400" spc="25" dirty="0" err="1">
                <a:latin typeface="Arial"/>
                <a:cs typeface="Arial"/>
              </a:rPr>
              <a:t>keja</a:t>
            </a:r>
            <a:r>
              <a:rPr sz="2400" spc="114" dirty="0" err="1">
                <a:latin typeface="Arial"/>
                <a:cs typeface="Arial"/>
              </a:rPr>
              <a:t>dian</a:t>
            </a:r>
            <a:r>
              <a:rPr sz="2400" spc="565" dirty="0">
                <a:latin typeface="Arial"/>
                <a:cs typeface="Arial"/>
              </a:rPr>
              <a:t> </a:t>
            </a:r>
            <a:r>
              <a:rPr sz="2400" spc="120" dirty="0">
                <a:latin typeface="Arial"/>
                <a:cs typeface="Arial"/>
              </a:rPr>
              <a:t>kesehatan</a:t>
            </a:r>
            <a:r>
              <a:rPr sz="2400" spc="15" dirty="0">
                <a:latin typeface="Arial"/>
                <a:cs typeface="Arial"/>
              </a:rPr>
              <a:t>  </a:t>
            </a:r>
            <a:r>
              <a:rPr sz="2400" spc="100" dirty="0">
                <a:latin typeface="Arial"/>
                <a:cs typeface="Arial"/>
              </a:rPr>
              <a:t>masyarakat 	</a:t>
            </a:r>
            <a:r>
              <a:rPr sz="2400" dirty="0">
                <a:latin typeface="Arial"/>
                <a:cs typeface="Arial"/>
              </a:rPr>
              <a:t>di</a:t>
            </a:r>
            <a:r>
              <a:rPr sz="2400" spc="175" dirty="0">
                <a:latin typeface="Arial"/>
                <a:cs typeface="Arial"/>
              </a:rPr>
              <a:t> </a:t>
            </a:r>
            <a:r>
              <a:rPr sz="2400" spc="70" dirty="0">
                <a:latin typeface="Arial"/>
                <a:cs typeface="Arial"/>
              </a:rPr>
              <a:t>masa</a:t>
            </a:r>
            <a:r>
              <a:rPr sz="2400" spc="204" dirty="0">
                <a:latin typeface="Arial"/>
                <a:cs typeface="Arial"/>
              </a:rPr>
              <a:t> </a:t>
            </a:r>
            <a:r>
              <a:rPr sz="2400" spc="-20" dirty="0">
                <a:latin typeface="Arial"/>
                <a:cs typeface="Arial"/>
              </a:rPr>
              <a:t>ini.</a:t>
            </a:r>
            <a:endParaRPr sz="2400" dirty="0">
              <a:latin typeface="Arial"/>
              <a:cs typeface="Arial"/>
            </a:endParaRPr>
          </a:p>
          <a:p>
            <a:pPr marL="195580" marR="5080" indent="-183515" algn="just">
              <a:lnSpc>
                <a:spcPct val="100000"/>
              </a:lnSpc>
              <a:spcBef>
                <a:spcPts val="900"/>
              </a:spcBef>
              <a:buClr>
                <a:srgbClr val="212121"/>
              </a:buClr>
              <a:buFont typeface="Garamond"/>
              <a:buChar char="◦"/>
              <a:tabLst>
                <a:tab pos="199390" algn="l"/>
              </a:tabLst>
            </a:pPr>
            <a:r>
              <a:rPr sz="2400" spc="130" dirty="0">
                <a:latin typeface="Arial"/>
                <a:cs typeface="Arial"/>
              </a:rPr>
              <a:t>Dimana</a:t>
            </a:r>
            <a:r>
              <a:rPr sz="2400" spc="1610" dirty="0">
                <a:latin typeface="Arial"/>
                <a:cs typeface="Arial"/>
              </a:rPr>
              <a:t> </a:t>
            </a:r>
            <a:r>
              <a:rPr sz="2400" dirty="0">
                <a:latin typeface="Arial"/>
                <a:cs typeface="Arial"/>
              </a:rPr>
              <a:t>b</a:t>
            </a:r>
            <a:r>
              <a:rPr sz="2400" spc="-365" dirty="0">
                <a:latin typeface="Arial"/>
                <a:cs typeface="Arial"/>
              </a:rPr>
              <a:t> </a:t>
            </a:r>
            <a:r>
              <a:rPr sz="2400" spc="75" dirty="0">
                <a:latin typeface="Arial"/>
                <a:cs typeface="Arial"/>
              </a:rPr>
              <a:t>atas</a:t>
            </a:r>
            <a:r>
              <a:rPr sz="2400" spc="1375" dirty="0">
                <a:latin typeface="Arial"/>
                <a:cs typeface="Arial"/>
              </a:rPr>
              <a:t> </a:t>
            </a:r>
            <a:r>
              <a:rPr sz="2400" spc="150" dirty="0">
                <a:latin typeface="Arial"/>
                <a:cs typeface="Arial"/>
              </a:rPr>
              <a:t>negara,</a:t>
            </a:r>
            <a:r>
              <a:rPr sz="2400" spc="1430" dirty="0">
                <a:latin typeface="Arial"/>
                <a:cs typeface="Arial"/>
              </a:rPr>
              <a:t> </a:t>
            </a:r>
            <a:r>
              <a:rPr sz="2400" spc="110" dirty="0">
                <a:latin typeface="Arial"/>
                <a:cs typeface="Arial"/>
              </a:rPr>
              <a:t>menja</a:t>
            </a:r>
            <a:r>
              <a:rPr sz="2400" spc="-365" dirty="0">
                <a:latin typeface="Arial"/>
                <a:cs typeface="Arial"/>
              </a:rPr>
              <a:t> </a:t>
            </a:r>
            <a:r>
              <a:rPr sz="2400" spc="45" dirty="0">
                <a:latin typeface="Arial"/>
                <a:cs typeface="Arial"/>
              </a:rPr>
              <a:t>di</a:t>
            </a:r>
            <a:r>
              <a:rPr sz="2400" spc="1310" dirty="0">
                <a:latin typeface="Arial"/>
                <a:cs typeface="Arial"/>
              </a:rPr>
              <a:t> </a:t>
            </a:r>
            <a:r>
              <a:rPr sz="2400" spc="90" dirty="0">
                <a:latin typeface="Arial"/>
                <a:cs typeface="Arial"/>
              </a:rPr>
              <a:t>lebih</a:t>
            </a:r>
            <a:r>
              <a:rPr sz="2400" spc="1370" dirty="0">
                <a:latin typeface="Arial"/>
                <a:cs typeface="Arial"/>
              </a:rPr>
              <a:t> </a:t>
            </a:r>
            <a:r>
              <a:rPr sz="2400" spc="150" dirty="0">
                <a:latin typeface="Arial"/>
                <a:cs typeface="Arial"/>
              </a:rPr>
              <a:t>longgar</a:t>
            </a:r>
            <a:r>
              <a:rPr sz="2400" spc="1460" dirty="0">
                <a:latin typeface="Arial"/>
                <a:cs typeface="Arial"/>
              </a:rPr>
              <a:t> </a:t>
            </a:r>
            <a:r>
              <a:rPr sz="2400" dirty="0">
                <a:latin typeface="Arial"/>
                <a:cs typeface="Arial"/>
              </a:rPr>
              <a:t>d</a:t>
            </a:r>
            <a:r>
              <a:rPr sz="2400" spc="-360" dirty="0">
                <a:latin typeface="Arial"/>
                <a:cs typeface="Arial"/>
              </a:rPr>
              <a:t> </a:t>
            </a:r>
            <a:r>
              <a:rPr sz="2400" spc="210" dirty="0">
                <a:latin typeface="Arial"/>
                <a:cs typeface="Arial"/>
              </a:rPr>
              <a:t>a</a:t>
            </a:r>
            <a:r>
              <a:rPr sz="2400" dirty="0">
                <a:latin typeface="Arial"/>
                <a:cs typeface="Arial"/>
              </a:rPr>
              <a:t>n</a:t>
            </a:r>
            <a:r>
              <a:rPr sz="2400" spc="1530" dirty="0">
                <a:latin typeface="Arial"/>
                <a:cs typeface="Arial"/>
              </a:rPr>
              <a:t> </a:t>
            </a:r>
            <a:r>
              <a:rPr sz="2400" spc="40" dirty="0">
                <a:latin typeface="Arial"/>
                <a:cs typeface="Arial"/>
              </a:rPr>
              <a:t>disertai</a:t>
            </a:r>
            <a:r>
              <a:rPr sz="2400" spc="-70" dirty="0">
                <a:latin typeface="Arial"/>
                <a:cs typeface="Arial"/>
              </a:rPr>
              <a:t> </a:t>
            </a:r>
            <a:r>
              <a:rPr sz="2400" spc="55" dirty="0">
                <a:latin typeface="Arial"/>
                <a:cs typeface="Arial"/>
              </a:rPr>
              <a:t>informasi</a:t>
            </a:r>
            <a:r>
              <a:rPr sz="2400" spc="145" dirty="0">
                <a:latin typeface="Arial"/>
                <a:cs typeface="Arial"/>
              </a:rPr>
              <a:t> </a:t>
            </a:r>
            <a:r>
              <a:rPr sz="2400" dirty="0">
                <a:latin typeface="Arial"/>
                <a:cs typeface="Arial"/>
              </a:rPr>
              <a:t>d</a:t>
            </a:r>
            <a:r>
              <a:rPr sz="2400" spc="-360" dirty="0">
                <a:latin typeface="Arial"/>
                <a:cs typeface="Arial"/>
              </a:rPr>
              <a:t> </a:t>
            </a:r>
            <a:r>
              <a:rPr sz="2400" spc="210" dirty="0">
                <a:latin typeface="Arial"/>
                <a:cs typeface="Arial"/>
              </a:rPr>
              <a:t>a</a:t>
            </a:r>
            <a:r>
              <a:rPr sz="2400" dirty="0">
                <a:latin typeface="Arial"/>
                <a:cs typeface="Arial"/>
              </a:rPr>
              <a:t>n</a:t>
            </a:r>
            <a:r>
              <a:rPr sz="2400" spc="65" dirty="0">
                <a:latin typeface="Arial"/>
                <a:cs typeface="Arial"/>
              </a:rPr>
              <a:t> </a:t>
            </a:r>
            <a:r>
              <a:rPr sz="2400" spc="60" dirty="0">
                <a:latin typeface="Arial"/>
                <a:cs typeface="Arial"/>
              </a:rPr>
              <a:t>komunikasi</a:t>
            </a:r>
            <a:r>
              <a:rPr sz="2400" spc="114" dirty="0">
                <a:latin typeface="Arial"/>
                <a:cs typeface="Arial"/>
              </a:rPr>
              <a:t> </a:t>
            </a:r>
            <a:r>
              <a:rPr sz="2400" spc="105" dirty="0">
                <a:latin typeface="Arial"/>
                <a:cs typeface="Arial"/>
              </a:rPr>
              <a:t>mengalir</a:t>
            </a:r>
            <a:r>
              <a:rPr sz="2400" spc="160" dirty="0">
                <a:latin typeface="Arial"/>
                <a:cs typeface="Arial"/>
              </a:rPr>
              <a:t> </a:t>
            </a:r>
            <a:r>
              <a:rPr sz="2400" spc="285" dirty="0">
                <a:latin typeface="Arial"/>
                <a:cs typeface="Arial"/>
              </a:rPr>
              <a:t>c</a:t>
            </a:r>
            <a:r>
              <a:rPr sz="2400" spc="260" dirty="0">
                <a:latin typeface="Arial"/>
                <a:cs typeface="Arial"/>
              </a:rPr>
              <a:t>e</a:t>
            </a:r>
            <a:r>
              <a:rPr sz="2400" dirty="0">
                <a:latin typeface="Arial"/>
                <a:cs typeface="Arial"/>
              </a:rPr>
              <a:t>p</a:t>
            </a:r>
            <a:r>
              <a:rPr sz="2400" spc="-365" dirty="0">
                <a:latin typeface="Arial"/>
                <a:cs typeface="Arial"/>
              </a:rPr>
              <a:t> </a:t>
            </a:r>
            <a:r>
              <a:rPr sz="2400" spc="220" dirty="0">
                <a:latin typeface="Arial"/>
                <a:cs typeface="Arial"/>
              </a:rPr>
              <a:t>a</a:t>
            </a:r>
            <a:r>
              <a:rPr sz="2400" dirty="0">
                <a:latin typeface="Arial"/>
                <a:cs typeface="Arial"/>
              </a:rPr>
              <a:t>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solidFill>
            <a:srgbClr val="FFFF00"/>
          </a:solidFill>
        </p:spPr>
        <p:txBody>
          <a:bodyPr vert="horz" wrap="square" lIns="0" tIns="12700" rIns="0" bIns="0" rtlCol="0">
            <a:spAutoFit/>
          </a:bodyPr>
          <a:lstStyle/>
          <a:p>
            <a:pPr marL="2825115">
              <a:lnSpc>
                <a:spcPts val="4105"/>
              </a:lnSpc>
              <a:spcBef>
                <a:spcPts val="100"/>
              </a:spcBef>
            </a:pPr>
            <a:r>
              <a:rPr dirty="0"/>
              <a:t>2.</a:t>
            </a:r>
            <a:r>
              <a:rPr spc="-75" dirty="0"/>
              <a:t> </a:t>
            </a:r>
            <a:r>
              <a:rPr spc="-10" dirty="0"/>
              <a:t>Konsep</a:t>
            </a:r>
            <a:r>
              <a:rPr spc="10" dirty="0"/>
              <a:t> </a:t>
            </a:r>
            <a:r>
              <a:rPr spc="75" dirty="0"/>
              <a:t>Piagam</a:t>
            </a:r>
            <a:r>
              <a:rPr spc="105" dirty="0"/>
              <a:t> </a:t>
            </a:r>
            <a:r>
              <a:rPr spc="70" dirty="0"/>
              <a:t>Ottawa</a:t>
            </a:r>
          </a:p>
          <a:p>
            <a:pPr marL="4517390" marR="5080" indent="-3158490">
              <a:lnSpc>
                <a:spcPts val="3890"/>
              </a:lnSpc>
              <a:spcBef>
                <a:spcPts val="270"/>
              </a:spcBef>
            </a:pPr>
            <a:r>
              <a:rPr spc="155" dirty="0"/>
              <a:t>dalam</a:t>
            </a:r>
            <a:r>
              <a:rPr spc="5" dirty="0"/>
              <a:t> </a:t>
            </a:r>
            <a:r>
              <a:rPr spc="-60" dirty="0"/>
              <a:t>Konferensi</a:t>
            </a:r>
            <a:r>
              <a:rPr spc="-70" dirty="0"/>
              <a:t> </a:t>
            </a:r>
            <a:r>
              <a:rPr dirty="0"/>
              <a:t>Internasional</a:t>
            </a:r>
            <a:r>
              <a:rPr spc="-85" dirty="0"/>
              <a:t> </a:t>
            </a:r>
            <a:r>
              <a:rPr spc="-105" dirty="0"/>
              <a:t>Promosi </a:t>
            </a:r>
            <a:r>
              <a:rPr spc="-10" dirty="0"/>
              <a:t>Kesehatan</a:t>
            </a:r>
          </a:p>
        </p:txBody>
      </p:sp>
      <p:sp>
        <p:nvSpPr>
          <p:cNvPr id="3" name="object 3"/>
          <p:cNvSpPr txBox="1"/>
          <p:nvPr/>
        </p:nvSpPr>
        <p:spPr>
          <a:xfrm>
            <a:off x="1145539" y="2130044"/>
            <a:ext cx="9900285" cy="3065145"/>
          </a:xfrm>
          <a:prstGeom prst="rect">
            <a:avLst/>
          </a:prstGeom>
          <a:solidFill>
            <a:schemeClr val="accent3">
              <a:lumMod val="60000"/>
              <a:lumOff val="40000"/>
            </a:schemeClr>
          </a:solidFill>
        </p:spPr>
        <p:txBody>
          <a:bodyPr vert="horz" wrap="square" lIns="0" tIns="12700" rIns="0" bIns="0" rtlCol="0">
            <a:spAutoFit/>
          </a:bodyPr>
          <a:lstStyle/>
          <a:p>
            <a:pPr marL="194945" marR="5080" indent="-182880" algn="just">
              <a:lnSpc>
                <a:spcPct val="100000"/>
              </a:lnSpc>
              <a:spcBef>
                <a:spcPts val="100"/>
              </a:spcBef>
              <a:buClr>
                <a:srgbClr val="212121"/>
              </a:buClr>
              <a:buSzPct val="95833"/>
              <a:buFont typeface="Wingdings"/>
              <a:buChar char=""/>
              <a:tabLst>
                <a:tab pos="255904" algn="l"/>
              </a:tabLst>
            </a:pPr>
            <a:r>
              <a:rPr sz="2400" spc="125" dirty="0">
                <a:latin typeface="Arial"/>
                <a:cs typeface="Arial"/>
              </a:rPr>
              <a:t>Piagam</a:t>
            </a:r>
            <a:r>
              <a:rPr sz="2400" spc="780" dirty="0">
                <a:latin typeface="Arial"/>
                <a:cs typeface="Arial"/>
              </a:rPr>
              <a:t> </a:t>
            </a:r>
            <a:r>
              <a:rPr sz="2400" spc="185" dirty="0">
                <a:latin typeface="Arial"/>
                <a:cs typeface="Arial"/>
              </a:rPr>
              <a:t>O</a:t>
            </a:r>
            <a:r>
              <a:rPr sz="2400" spc="75" dirty="0">
                <a:latin typeface="Arial"/>
                <a:cs typeface="Arial"/>
              </a:rPr>
              <a:t>t</a:t>
            </a:r>
            <a:r>
              <a:rPr sz="2400" spc="225" dirty="0">
                <a:latin typeface="Arial"/>
                <a:cs typeface="Arial"/>
              </a:rPr>
              <a:t>t</a:t>
            </a:r>
            <a:r>
              <a:rPr sz="2400" spc="275" dirty="0">
                <a:latin typeface="Arial"/>
                <a:cs typeface="Arial"/>
              </a:rPr>
              <a:t>a</a:t>
            </a:r>
            <a:r>
              <a:rPr sz="2400" spc="280" dirty="0">
                <a:latin typeface="Arial"/>
                <a:cs typeface="Arial"/>
              </a:rPr>
              <a:t>w</a:t>
            </a:r>
            <a:r>
              <a:rPr sz="2400" dirty="0">
                <a:latin typeface="Arial"/>
                <a:cs typeface="Arial"/>
              </a:rPr>
              <a:t>a</a:t>
            </a:r>
            <a:r>
              <a:rPr sz="2400" spc="930" dirty="0">
                <a:latin typeface="Arial"/>
                <a:cs typeface="Arial"/>
              </a:rPr>
              <a:t> </a:t>
            </a:r>
            <a:r>
              <a:rPr sz="2400" dirty="0">
                <a:latin typeface="Arial"/>
                <a:cs typeface="Arial"/>
              </a:rPr>
              <a:t>a</a:t>
            </a:r>
            <a:r>
              <a:rPr sz="2400" spc="-365" dirty="0">
                <a:latin typeface="Arial"/>
                <a:cs typeface="Arial"/>
              </a:rPr>
              <a:t> </a:t>
            </a:r>
            <a:r>
              <a:rPr sz="2400" dirty="0">
                <a:latin typeface="Arial"/>
                <a:cs typeface="Arial"/>
              </a:rPr>
              <a:t>d</a:t>
            </a:r>
            <a:r>
              <a:rPr sz="2400" spc="-360" dirty="0">
                <a:latin typeface="Arial"/>
                <a:cs typeface="Arial"/>
              </a:rPr>
              <a:t> </a:t>
            </a:r>
            <a:r>
              <a:rPr sz="2400" spc="110" dirty="0">
                <a:latin typeface="Arial"/>
                <a:cs typeface="Arial"/>
              </a:rPr>
              <a:t>alah</a:t>
            </a:r>
            <a:r>
              <a:rPr sz="2400" spc="680" dirty="0">
                <a:latin typeface="Arial"/>
                <a:cs typeface="Arial"/>
              </a:rPr>
              <a:t> </a:t>
            </a:r>
            <a:r>
              <a:rPr sz="2400" b="1" spc="105" dirty="0">
                <a:latin typeface="Arial"/>
                <a:cs typeface="Arial"/>
              </a:rPr>
              <a:t>piagam</a:t>
            </a:r>
            <a:r>
              <a:rPr sz="2400" b="1" spc="630" dirty="0">
                <a:latin typeface="Arial"/>
                <a:cs typeface="Arial"/>
              </a:rPr>
              <a:t> </a:t>
            </a:r>
            <a:r>
              <a:rPr sz="2400" b="1" spc="85" dirty="0">
                <a:latin typeface="Arial"/>
                <a:cs typeface="Arial"/>
              </a:rPr>
              <a:t>kesepakatan</a:t>
            </a:r>
            <a:r>
              <a:rPr sz="2400" b="1" spc="590" dirty="0">
                <a:latin typeface="Arial"/>
                <a:cs typeface="Arial"/>
              </a:rPr>
              <a:t> </a:t>
            </a:r>
            <a:r>
              <a:rPr sz="2400" spc="195" dirty="0">
                <a:latin typeface="Arial"/>
                <a:cs typeface="Arial"/>
              </a:rPr>
              <a:t>y</a:t>
            </a:r>
            <a:r>
              <a:rPr sz="2400" spc="210" dirty="0">
                <a:latin typeface="Arial"/>
                <a:cs typeface="Arial"/>
              </a:rPr>
              <a:t>a</a:t>
            </a:r>
            <a:r>
              <a:rPr sz="2400" spc="200" dirty="0">
                <a:latin typeface="Arial"/>
                <a:cs typeface="Arial"/>
              </a:rPr>
              <a:t>n</a:t>
            </a:r>
            <a:r>
              <a:rPr sz="2400" dirty="0">
                <a:latin typeface="Arial"/>
                <a:cs typeface="Arial"/>
              </a:rPr>
              <a:t>g</a:t>
            </a:r>
            <a:r>
              <a:rPr sz="2400" spc="840" dirty="0">
                <a:latin typeface="Arial"/>
                <a:cs typeface="Arial"/>
              </a:rPr>
              <a:t> </a:t>
            </a:r>
            <a:r>
              <a:rPr sz="2400" spc="45" dirty="0">
                <a:latin typeface="Arial"/>
                <a:cs typeface="Arial"/>
              </a:rPr>
              <a:t>dihasilkan</a:t>
            </a:r>
            <a:r>
              <a:rPr sz="2400" dirty="0">
                <a:latin typeface="Arial"/>
                <a:cs typeface="Arial"/>
              </a:rPr>
              <a:t> p</a:t>
            </a:r>
            <a:r>
              <a:rPr sz="2400" spc="-365" dirty="0">
                <a:latin typeface="Arial"/>
                <a:cs typeface="Arial"/>
              </a:rPr>
              <a:t> </a:t>
            </a:r>
            <a:r>
              <a:rPr sz="2400" dirty="0">
                <a:latin typeface="Arial"/>
                <a:cs typeface="Arial"/>
              </a:rPr>
              <a:t>a</a:t>
            </a:r>
            <a:r>
              <a:rPr sz="2400" spc="-365" dirty="0">
                <a:latin typeface="Arial"/>
                <a:cs typeface="Arial"/>
              </a:rPr>
              <a:t> </a:t>
            </a:r>
            <a:r>
              <a:rPr sz="2400" dirty="0">
                <a:latin typeface="Arial"/>
                <a:cs typeface="Arial"/>
              </a:rPr>
              <a:t>d</a:t>
            </a:r>
            <a:r>
              <a:rPr sz="2400" spc="-355" dirty="0">
                <a:latin typeface="Arial"/>
                <a:cs typeface="Arial"/>
              </a:rPr>
              <a:t> </a:t>
            </a:r>
            <a:r>
              <a:rPr sz="2400" dirty="0">
                <a:latin typeface="Arial"/>
                <a:cs typeface="Arial"/>
              </a:rPr>
              <a:t>a</a:t>
            </a:r>
            <a:r>
              <a:rPr sz="2400" spc="1050" dirty="0">
                <a:latin typeface="Arial"/>
                <a:cs typeface="Arial"/>
              </a:rPr>
              <a:t> </a:t>
            </a:r>
            <a:r>
              <a:rPr sz="2400" b="1" spc="-55" dirty="0">
                <a:latin typeface="Arial"/>
                <a:cs typeface="Arial"/>
              </a:rPr>
              <a:t>Konferensi</a:t>
            </a:r>
            <a:r>
              <a:rPr sz="2400" b="1" spc="894" dirty="0">
                <a:latin typeface="Arial"/>
                <a:cs typeface="Arial"/>
              </a:rPr>
              <a:t> </a:t>
            </a:r>
            <a:r>
              <a:rPr sz="2400" b="1" spc="-5" dirty="0">
                <a:latin typeface="Arial"/>
                <a:cs typeface="Arial"/>
              </a:rPr>
              <a:t>Internasional</a:t>
            </a:r>
            <a:r>
              <a:rPr sz="2400" b="1" spc="894" dirty="0">
                <a:latin typeface="Arial"/>
                <a:cs typeface="Arial"/>
              </a:rPr>
              <a:t> </a:t>
            </a:r>
            <a:r>
              <a:rPr sz="2400" b="1" spc="-80" dirty="0">
                <a:latin typeface="Arial"/>
                <a:cs typeface="Arial"/>
              </a:rPr>
              <a:t>Promosi</a:t>
            </a:r>
            <a:r>
              <a:rPr sz="2400" b="1" spc="890" dirty="0">
                <a:latin typeface="Arial"/>
                <a:cs typeface="Arial"/>
              </a:rPr>
              <a:t> </a:t>
            </a:r>
            <a:r>
              <a:rPr sz="2400" b="1" spc="20" dirty="0">
                <a:latin typeface="Arial"/>
                <a:cs typeface="Arial"/>
              </a:rPr>
              <a:t>Kesehatan</a:t>
            </a:r>
            <a:r>
              <a:rPr sz="2400" b="1" spc="900" dirty="0">
                <a:latin typeface="Arial"/>
                <a:cs typeface="Arial"/>
              </a:rPr>
              <a:t> </a:t>
            </a:r>
            <a:r>
              <a:rPr sz="2400" b="1" spc="20" dirty="0">
                <a:latin typeface="Arial"/>
                <a:cs typeface="Arial"/>
              </a:rPr>
              <a:t>Pertama</a:t>
            </a:r>
            <a:r>
              <a:rPr sz="2400" b="1" spc="1170" dirty="0">
                <a:latin typeface="Arial"/>
                <a:cs typeface="Arial"/>
              </a:rPr>
              <a:t> </a:t>
            </a:r>
            <a:r>
              <a:rPr sz="2400" spc="45" dirty="0">
                <a:latin typeface="Arial"/>
                <a:cs typeface="Arial"/>
              </a:rPr>
              <a:t>di</a:t>
            </a:r>
            <a:r>
              <a:rPr sz="2400" spc="-70" dirty="0">
                <a:latin typeface="Arial"/>
                <a:cs typeface="Arial"/>
              </a:rPr>
              <a:t> </a:t>
            </a:r>
            <a:r>
              <a:rPr sz="2400" spc="165" dirty="0">
                <a:latin typeface="Arial"/>
                <a:cs typeface="Arial"/>
              </a:rPr>
              <a:t>Ottawa,</a:t>
            </a:r>
            <a:r>
              <a:rPr sz="2400" spc="1460" dirty="0">
                <a:latin typeface="Arial"/>
                <a:cs typeface="Arial"/>
              </a:rPr>
              <a:t> </a:t>
            </a:r>
            <a:r>
              <a:rPr sz="2400" spc="260" dirty="0">
                <a:latin typeface="Arial"/>
                <a:cs typeface="Arial"/>
              </a:rPr>
              <a:t>C</a:t>
            </a:r>
            <a:r>
              <a:rPr sz="2400" spc="204" dirty="0">
                <a:latin typeface="Arial"/>
                <a:cs typeface="Arial"/>
              </a:rPr>
              <a:t>a</a:t>
            </a:r>
            <a:r>
              <a:rPr sz="2400" spc="215" dirty="0">
                <a:latin typeface="Arial"/>
                <a:cs typeface="Arial"/>
              </a:rPr>
              <a:t>n</a:t>
            </a:r>
            <a:r>
              <a:rPr sz="2400" dirty="0">
                <a:latin typeface="Arial"/>
                <a:cs typeface="Arial"/>
              </a:rPr>
              <a:t>a</a:t>
            </a:r>
            <a:r>
              <a:rPr sz="2400" spc="-365" dirty="0">
                <a:latin typeface="Arial"/>
                <a:cs typeface="Arial"/>
              </a:rPr>
              <a:t> </a:t>
            </a:r>
            <a:r>
              <a:rPr sz="2400" dirty="0">
                <a:latin typeface="Arial"/>
                <a:cs typeface="Arial"/>
              </a:rPr>
              <a:t>d</a:t>
            </a:r>
            <a:r>
              <a:rPr sz="2400" spc="-355" dirty="0">
                <a:latin typeface="Arial"/>
                <a:cs typeface="Arial"/>
              </a:rPr>
              <a:t> </a:t>
            </a:r>
            <a:r>
              <a:rPr sz="2400" dirty="0">
                <a:latin typeface="Arial"/>
                <a:cs typeface="Arial"/>
              </a:rPr>
              <a:t>a</a:t>
            </a:r>
            <a:r>
              <a:rPr sz="2400" spc="1490" dirty="0">
                <a:latin typeface="Arial"/>
                <a:cs typeface="Arial"/>
              </a:rPr>
              <a:t> </a:t>
            </a:r>
            <a:r>
              <a:rPr sz="2400" spc="225" dirty="0">
                <a:latin typeface="Arial"/>
                <a:cs typeface="Arial"/>
              </a:rPr>
              <a:t>t</a:t>
            </a:r>
            <a:r>
              <a:rPr sz="2400" spc="204" dirty="0">
                <a:latin typeface="Arial"/>
                <a:cs typeface="Arial"/>
              </a:rPr>
              <a:t>a</a:t>
            </a:r>
            <a:r>
              <a:rPr sz="2400" spc="125" dirty="0">
                <a:latin typeface="Arial"/>
                <a:cs typeface="Arial"/>
              </a:rPr>
              <a:t>hu</a:t>
            </a:r>
            <a:r>
              <a:rPr sz="2400" dirty="0">
                <a:latin typeface="Arial"/>
                <a:cs typeface="Arial"/>
              </a:rPr>
              <a:t>n</a:t>
            </a:r>
            <a:r>
              <a:rPr sz="2400" spc="1335" dirty="0">
                <a:latin typeface="Arial"/>
                <a:cs typeface="Arial"/>
              </a:rPr>
              <a:t> </a:t>
            </a:r>
            <a:r>
              <a:rPr sz="2400" b="1" spc="5" dirty="0">
                <a:latin typeface="Arial"/>
                <a:cs typeface="Arial"/>
              </a:rPr>
              <a:t>198</a:t>
            </a:r>
            <a:r>
              <a:rPr sz="2400" b="1" spc="10" dirty="0">
                <a:latin typeface="Arial"/>
                <a:cs typeface="Arial"/>
              </a:rPr>
              <a:t>6</a:t>
            </a:r>
            <a:r>
              <a:rPr sz="2400" b="1" dirty="0">
                <a:latin typeface="Arial"/>
                <a:cs typeface="Arial"/>
              </a:rPr>
              <a:t>,</a:t>
            </a:r>
            <a:r>
              <a:rPr sz="2400" b="1" spc="1360" dirty="0">
                <a:latin typeface="Arial"/>
                <a:cs typeface="Arial"/>
              </a:rPr>
              <a:t> </a:t>
            </a:r>
            <a:r>
              <a:rPr sz="2400" spc="120" dirty="0">
                <a:latin typeface="Arial"/>
                <a:cs typeface="Arial"/>
              </a:rPr>
              <a:t>telah</a:t>
            </a:r>
            <a:r>
              <a:rPr sz="2400" spc="1450" dirty="0">
                <a:latin typeface="Arial"/>
                <a:cs typeface="Arial"/>
              </a:rPr>
              <a:t> </a:t>
            </a:r>
            <a:r>
              <a:rPr sz="2400" spc="235" dirty="0">
                <a:latin typeface="Arial"/>
                <a:cs typeface="Arial"/>
              </a:rPr>
              <a:t>me</a:t>
            </a:r>
            <a:r>
              <a:rPr sz="2400" spc="275" dirty="0">
                <a:latin typeface="Arial"/>
                <a:cs typeface="Arial"/>
              </a:rPr>
              <a:t>m</a:t>
            </a:r>
            <a:r>
              <a:rPr sz="2400" dirty="0">
                <a:latin typeface="Arial"/>
                <a:cs typeface="Arial"/>
              </a:rPr>
              <a:t>b</a:t>
            </a:r>
            <a:r>
              <a:rPr sz="2400" spc="-365" dirty="0">
                <a:latin typeface="Arial"/>
                <a:cs typeface="Arial"/>
              </a:rPr>
              <a:t> </a:t>
            </a:r>
            <a:r>
              <a:rPr sz="2400" spc="280" dirty="0">
                <a:latin typeface="Arial"/>
                <a:cs typeface="Arial"/>
              </a:rPr>
              <a:t>aw</a:t>
            </a:r>
            <a:r>
              <a:rPr sz="2400" dirty="0">
                <a:latin typeface="Arial"/>
                <a:cs typeface="Arial"/>
              </a:rPr>
              <a:t>a</a:t>
            </a:r>
            <a:r>
              <a:rPr sz="2400" spc="1575" dirty="0">
                <a:latin typeface="Arial"/>
                <a:cs typeface="Arial"/>
              </a:rPr>
              <a:t> </a:t>
            </a:r>
            <a:r>
              <a:rPr sz="2400" spc="110" dirty="0">
                <a:latin typeface="Arial"/>
                <a:cs typeface="Arial"/>
              </a:rPr>
              <a:t>perub</a:t>
            </a:r>
            <a:r>
              <a:rPr sz="2400" spc="-365" dirty="0">
                <a:latin typeface="Arial"/>
                <a:cs typeface="Arial"/>
              </a:rPr>
              <a:t> </a:t>
            </a:r>
            <a:r>
              <a:rPr sz="2400" spc="215" dirty="0">
                <a:latin typeface="Arial"/>
                <a:cs typeface="Arial"/>
              </a:rPr>
              <a:t>ah</a:t>
            </a:r>
            <a:r>
              <a:rPr sz="2400" spc="204" dirty="0">
                <a:latin typeface="Arial"/>
                <a:cs typeface="Arial"/>
              </a:rPr>
              <a:t>a</a:t>
            </a:r>
            <a:r>
              <a:rPr sz="2400" dirty="0">
                <a:latin typeface="Arial"/>
                <a:cs typeface="Arial"/>
              </a:rPr>
              <a:t>n d</a:t>
            </a:r>
            <a:r>
              <a:rPr sz="2400" spc="-360" dirty="0">
                <a:latin typeface="Arial"/>
                <a:cs typeface="Arial"/>
              </a:rPr>
              <a:t> </a:t>
            </a:r>
            <a:r>
              <a:rPr sz="2400" spc="125" dirty="0">
                <a:latin typeface="Arial"/>
                <a:cs typeface="Arial"/>
              </a:rPr>
              <a:t>alam</a:t>
            </a:r>
            <a:r>
              <a:rPr sz="2400" spc="409" dirty="0">
                <a:latin typeface="Arial"/>
                <a:cs typeface="Arial"/>
              </a:rPr>
              <a:t> </a:t>
            </a:r>
            <a:r>
              <a:rPr sz="2400" spc="135" dirty="0" err="1">
                <a:latin typeface="Arial"/>
                <a:cs typeface="Arial"/>
              </a:rPr>
              <a:t>pengertian</a:t>
            </a:r>
            <a:r>
              <a:rPr sz="2400" spc="350" dirty="0">
                <a:latin typeface="Arial"/>
                <a:cs typeface="Arial"/>
              </a:rPr>
              <a:t> </a:t>
            </a:r>
            <a:r>
              <a:rPr sz="2400" dirty="0">
                <a:latin typeface="Arial"/>
                <a:cs typeface="Arial"/>
              </a:rPr>
              <a:t>d</a:t>
            </a:r>
            <a:r>
              <a:rPr sz="2400" spc="210" dirty="0">
                <a:latin typeface="Arial"/>
                <a:cs typeface="Arial"/>
              </a:rPr>
              <a:t>a</a:t>
            </a:r>
            <a:r>
              <a:rPr sz="2400" dirty="0">
                <a:latin typeface="Arial"/>
                <a:cs typeface="Arial"/>
              </a:rPr>
              <a:t>n</a:t>
            </a:r>
            <a:r>
              <a:rPr sz="2400" spc="350" dirty="0">
                <a:latin typeface="Arial"/>
                <a:cs typeface="Arial"/>
              </a:rPr>
              <a:t> </a:t>
            </a:r>
            <a:r>
              <a:rPr sz="2400" spc="100" dirty="0">
                <a:latin typeface="Arial"/>
                <a:cs typeface="Arial"/>
              </a:rPr>
              <a:t>praktek</a:t>
            </a:r>
            <a:r>
              <a:rPr sz="2400" spc="330" dirty="0">
                <a:latin typeface="Arial"/>
                <a:cs typeface="Arial"/>
              </a:rPr>
              <a:t> </a:t>
            </a:r>
            <a:r>
              <a:rPr sz="2400" dirty="0">
                <a:latin typeface="Arial"/>
                <a:cs typeface="Arial"/>
              </a:rPr>
              <a:t>“</a:t>
            </a:r>
            <a:r>
              <a:rPr sz="2400" spc="-400" dirty="0">
                <a:latin typeface="Arial"/>
                <a:cs typeface="Arial"/>
              </a:rPr>
              <a:t> </a:t>
            </a:r>
            <a:r>
              <a:rPr sz="2400" spc="120" dirty="0">
                <a:latin typeface="Arial"/>
                <a:cs typeface="Arial"/>
              </a:rPr>
              <a:t>health</a:t>
            </a:r>
            <a:r>
              <a:rPr sz="2400" spc="345" dirty="0">
                <a:latin typeface="Arial"/>
                <a:cs typeface="Arial"/>
              </a:rPr>
              <a:t> </a:t>
            </a:r>
            <a:r>
              <a:rPr sz="2400" spc="140" dirty="0">
                <a:latin typeface="Arial"/>
                <a:cs typeface="Arial"/>
              </a:rPr>
              <a:t>promotion”</a:t>
            </a:r>
            <a:r>
              <a:rPr sz="2400" spc="465" dirty="0">
                <a:latin typeface="Arial"/>
                <a:cs typeface="Arial"/>
              </a:rPr>
              <a:t> </a:t>
            </a:r>
            <a:r>
              <a:rPr sz="2400" spc="220" dirty="0">
                <a:latin typeface="Arial"/>
                <a:cs typeface="Arial"/>
              </a:rPr>
              <a:t>a</a:t>
            </a:r>
            <a:r>
              <a:rPr sz="2400" spc="225" dirty="0">
                <a:latin typeface="Arial"/>
                <a:cs typeface="Arial"/>
              </a:rPr>
              <a:t>t</a:t>
            </a:r>
            <a:r>
              <a:rPr sz="2400" spc="210" dirty="0">
                <a:latin typeface="Arial"/>
                <a:cs typeface="Arial"/>
              </a:rPr>
              <a:t>a</a:t>
            </a:r>
            <a:r>
              <a:rPr sz="2400" dirty="0">
                <a:latin typeface="Arial"/>
                <a:cs typeface="Arial"/>
              </a:rPr>
              <a:t>u</a:t>
            </a:r>
            <a:r>
              <a:rPr sz="2400" spc="350" dirty="0">
                <a:latin typeface="Arial"/>
                <a:cs typeface="Arial"/>
              </a:rPr>
              <a:t> </a:t>
            </a:r>
            <a:r>
              <a:rPr sz="2400" spc="65" dirty="0">
                <a:latin typeface="Arial"/>
                <a:cs typeface="Arial"/>
              </a:rPr>
              <a:t>promosi</a:t>
            </a:r>
            <a:r>
              <a:rPr sz="2400" spc="-70" dirty="0">
                <a:latin typeface="Arial"/>
                <a:cs typeface="Arial"/>
              </a:rPr>
              <a:t> </a:t>
            </a:r>
            <a:r>
              <a:rPr sz="2400" spc="114" dirty="0">
                <a:latin typeface="Arial"/>
                <a:cs typeface="Arial"/>
              </a:rPr>
              <a:t>kesehatan.</a:t>
            </a:r>
            <a:endParaRPr sz="2400" dirty="0">
              <a:latin typeface="Arial"/>
              <a:cs typeface="Arial"/>
            </a:endParaRPr>
          </a:p>
          <a:p>
            <a:pPr marL="211454" marR="5715" indent="-199390" algn="just">
              <a:lnSpc>
                <a:spcPct val="100000"/>
              </a:lnSpc>
              <a:spcBef>
                <a:spcPts val="895"/>
              </a:spcBef>
              <a:buClr>
                <a:srgbClr val="212121"/>
              </a:buClr>
              <a:buSzPct val="95833"/>
              <a:buFont typeface="Wingdings"/>
              <a:buChar char=""/>
              <a:tabLst>
                <a:tab pos="259715" algn="l"/>
              </a:tabLst>
            </a:pPr>
            <a:r>
              <a:rPr sz="2400" dirty="0">
                <a:latin typeface="Arial"/>
                <a:cs typeface="Arial"/>
              </a:rPr>
              <a:t>Definisi</a:t>
            </a:r>
            <a:r>
              <a:rPr sz="2400" spc="700" dirty="0">
                <a:latin typeface="Arial"/>
                <a:cs typeface="Arial"/>
              </a:rPr>
              <a:t> </a:t>
            </a:r>
            <a:r>
              <a:rPr sz="2400" spc="15" dirty="0">
                <a:latin typeface="Arial"/>
                <a:cs typeface="Arial"/>
              </a:rPr>
              <a:t>Promosi</a:t>
            </a:r>
            <a:r>
              <a:rPr sz="2400" spc="700" dirty="0">
                <a:latin typeface="Arial"/>
                <a:cs typeface="Arial"/>
              </a:rPr>
              <a:t> </a:t>
            </a:r>
            <a:r>
              <a:rPr sz="2400" spc="100" dirty="0">
                <a:latin typeface="Arial"/>
                <a:cs typeface="Arial"/>
              </a:rPr>
              <a:t>Kesehatan</a:t>
            </a:r>
            <a:r>
              <a:rPr sz="2400" spc="875" dirty="0">
                <a:latin typeface="Arial"/>
                <a:cs typeface="Arial"/>
              </a:rPr>
              <a:t> </a:t>
            </a:r>
            <a:r>
              <a:rPr sz="2400" spc="100" dirty="0">
                <a:latin typeface="Arial"/>
                <a:cs typeface="Arial"/>
              </a:rPr>
              <a:t>menurut</a:t>
            </a:r>
            <a:r>
              <a:rPr sz="2400" spc="775" dirty="0">
                <a:latin typeface="Arial"/>
                <a:cs typeface="Arial"/>
              </a:rPr>
              <a:t> </a:t>
            </a:r>
            <a:r>
              <a:rPr sz="2400" spc="125" dirty="0">
                <a:latin typeface="Arial"/>
                <a:cs typeface="Arial"/>
              </a:rPr>
              <a:t>Piagam</a:t>
            </a:r>
            <a:r>
              <a:rPr sz="2400" spc="925" dirty="0">
                <a:latin typeface="Arial"/>
                <a:cs typeface="Arial"/>
              </a:rPr>
              <a:t> </a:t>
            </a:r>
            <a:r>
              <a:rPr sz="2400" spc="185" dirty="0">
                <a:latin typeface="Arial"/>
                <a:cs typeface="Arial"/>
              </a:rPr>
              <a:t>O</a:t>
            </a:r>
            <a:r>
              <a:rPr sz="2400" spc="75" dirty="0">
                <a:latin typeface="Arial"/>
                <a:cs typeface="Arial"/>
              </a:rPr>
              <a:t>t</a:t>
            </a:r>
            <a:r>
              <a:rPr sz="2400" spc="225" dirty="0">
                <a:latin typeface="Arial"/>
                <a:cs typeface="Arial"/>
              </a:rPr>
              <a:t>t</a:t>
            </a:r>
            <a:r>
              <a:rPr sz="2400" spc="275" dirty="0">
                <a:latin typeface="Arial"/>
                <a:cs typeface="Arial"/>
              </a:rPr>
              <a:t>a</a:t>
            </a:r>
            <a:r>
              <a:rPr sz="2400" spc="280" dirty="0">
                <a:latin typeface="Arial"/>
                <a:cs typeface="Arial"/>
              </a:rPr>
              <a:t>w</a:t>
            </a:r>
            <a:r>
              <a:rPr sz="2400" dirty="0">
                <a:latin typeface="Arial"/>
                <a:cs typeface="Arial"/>
              </a:rPr>
              <a:t>a</a:t>
            </a:r>
            <a:r>
              <a:rPr sz="2400" spc="1070" dirty="0">
                <a:latin typeface="Arial"/>
                <a:cs typeface="Arial"/>
              </a:rPr>
              <a:t> </a:t>
            </a:r>
            <a:r>
              <a:rPr sz="2400" dirty="0">
                <a:latin typeface="Arial"/>
                <a:cs typeface="Arial"/>
              </a:rPr>
              <a:t>a</a:t>
            </a:r>
            <a:r>
              <a:rPr sz="2400" spc="-365" dirty="0">
                <a:latin typeface="Arial"/>
                <a:cs typeface="Arial"/>
              </a:rPr>
              <a:t> </a:t>
            </a:r>
            <a:r>
              <a:rPr sz="2400" dirty="0">
                <a:latin typeface="Arial"/>
                <a:cs typeface="Arial"/>
              </a:rPr>
              <a:t>d</a:t>
            </a:r>
            <a:r>
              <a:rPr sz="2400" spc="-360" dirty="0">
                <a:latin typeface="Arial"/>
                <a:cs typeface="Arial"/>
              </a:rPr>
              <a:t> </a:t>
            </a:r>
            <a:r>
              <a:rPr sz="2400" spc="110" dirty="0">
                <a:latin typeface="Arial"/>
                <a:cs typeface="Arial"/>
              </a:rPr>
              <a:t>alah</a:t>
            </a:r>
            <a:r>
              <a:rPr sz="2400" spc="760" dirty="0">
                <a:latin typeface="Arial"/>
                <a:cs typeface="Arial"/>
              </a:rPr>
              <a:t> </a:t>
            </a:r>
            <a:r>
              <a:rPr sz="2400" spc="-10" dirty="0">
                <a:latin typeface="Arial"/>
                <a:cs typeface="Arial"/>
              </a:rPr>
              <a:t>: </a:t>
            </a:r>
            <a:r>
              <a:rPr sz="2400" spc="-25" dirty="0">
                <a:latin typeface="Arial"/>
                <a:cs typeface="Arial"/>
              </a:rPr>
              <a:t>“Proses</a:t>
            </a:r>
            <a:r>
              <a:rPr sz="2400" spc="1725" dirty="0">
                <a:latin typeface="Arial"/>
                <a:cs typeface="Arial"/>
              </a:rPr>
              <a:t> </a:t>
            </a:r>
            <a:r>
              <a:rPr sz="2400" spc="190" dirty="0">
                <a:latin typeface="Arial"/>
                <a:cs typeface="Arial"/>
              </a:rPr>
              <a:t>y</a:t>
            </a:r>
            <a:r>
              <a:rPr sz="2400" spc="210" dirty="0">
                <a:latin typeface="Arial"/>
                <a:cs typeface="Arial"/>
              </a:rPr>
              <a:t>a</a:t>
            </a:r>
            <a:r>
              <a:rPr sz="2400" spc="200" dirty="0">
                <a:latin typeface="Arial"/>
                <a:cs typeface="Arial"/>
              </a:rPr>
              <a:t>n</a:t>
            </a:r>
            <a:r>
              <a:rPr sz="2400" dirty="0">
                <a:latin typeface="Arial"/>
                <a:cs typeface="Arial"/>
              </a:rPr>
              <a:t>g</a:t>
            </a:r>
            <a:r>
              <a:rPr sz="2400" spc="1945" dirty="0">
                <a:latin typeface="Arial"/>
                <a:cs typeface="Arial"/>
              </a:rPr>
              <a:t> </a:t>
            </a:r>
            <a:r>
              <a:rPr sz="2400" spc="125" dirty="0">
                <a:latin typeface="Arial"/>
                <a:cs typeface="Arial"/>
              </a:rPr>
              <a:t>memungkinkan</a:t>
            </a:r>
            <a:r>
              <a:rPr sz="2400" spc="1739" dirty="0">
                <a:latin typeface="Arial"/>
                <a:cs typeface="Arial"/>
              </a:rPr>
              <a:t> </a:t>
            </a:r>
            <a:r>
              <a:rPr sz="2400" spc="90" dirty="0">
                <a:latin typeface="Arial"/>
                <a:cs typeface="Arial"/>
              </a:rPr>
              <a:t>individu</a:t>
            </a:r>
            <a:r>
              <a:rPr sz="2400" spc="1875" dirty="0">
                <a:latin typeface="Arial"/>
                <a:cs typeface="Arial"/>
              </a:rPr>
              <a:t> </a:t>
            </a:r>
            <a:r>
              <a:rPr sz="2400" spc="229" dirty="0">
                <a:latin typeface="Arial"/>
                <a:cs typeface="Arial"/>
              </a:rPr>
              <a:t>m</a:t>
            </a:r>
            <a:r>
              <a:rPr sz="2400" spc="175" dirty="0">
                <a:latin typeface="Arial"/>
                <a:cs typeface="Arial"/>
              </a:rPr>
              <a:t>e</a:t>
            </a:r>
            <a:r>
              <a:rPr sz="2400" spc="200" dirty="0">
                <a:latin typeface="Arial"/>
                <a:cs typeface="Arial"/>
              </a:rPr>
              <a:t>n</a:t>
            </a:r>
            <a:r>
              <a:rPr sz="2400" spc="250" dirty="0">
                <a:latin typeface="Arial"/>
                <a:cs typeface="Arial"/>
              </a:rPr>
              <a:t>g</a:t>
            </a:r>
            <a:r>
              <a:rPr sz="2400" spc="175" dirty="0">
                <a:latin typeface="Arial"/>
                <a:cs typeface="Arial"/>
              </a:rPr>
              <a:t>e</a:t>
            </a:r>
            <a:r>
              <a:rPr sz="2400" spc="215" dirty="0">
                <a:latin typeface="Arial"/>
                <a:cs typeface="Arial"/>
              </a:rPr>
              <a:t>n</a:t>
            </a:r>
            <a:r>
              <a:rPr sz="2400" dirty="0">
                <a:latin typeface="Arial"/>
                <a:cs typeface="Arial"/>
              </a:rPr>
              <a:t>d</a:t>
            </a:r>
            <a:r>
              <a:rPr sz="2400" spc="-355" dirty="0">
                <a:latin typeface="Arial"/>
                <a:cs typeface="Arial"/>
              </a:rPr>
              <a:t> </a:t>
            </a:r>
            <a:r>
              <a:rPr sz="2400" spc="60" dirty="0">
                <a:latin typeface="Arial"/>
                <a:cs typeface="Arial"/>
              </a:rPr>
              <a:t>alikan</a:t>
            </a:r>
            <a:r>
              <a:rPr sz="2400" spc="1905" dirty="0">
                <a:latin typeface="Arial"/>
                <a:cs typeface="Arial"/>
              </a:rPr>
              <a:t> </a:t>
            </a:r>
            <a:r>
              <a:rPr sz="2400" dirty="0">
                <a:latin typeface="Arial"/>
                <a:cs typeface="Arial"/>
              </a:rPr>
              <a:t>d</a:t>
            </a:r>
            <a:r>
              <a:rPr sz="2400" spc="-360" dirty="0">
                <a:latin typeface="Arial"/>
                <a:cs typeface="Arial"/>
              </a:rPr>
              <a:t> </a:t>
            </a:r>
            <a:r>
              <a:rPr sz="2400" spc="210" dirty="0">
                <a:latin typeface="Arial"/>
                <a:cs typeface="Arial"/>
              </a:rPr>
              <a:t>a</a:t>
            </a:r>
            <a:r>
              <a:rPr sz="2400" dirty="0">
                <a:latin typeface="Arial"/>
                <a:cs typeface="Arial"/>
              </a:rPr>
              <a:t>n </a:t>
            </a:r>
            <a:r>
              <a:rPr sz="2400" spc="165" dirty="0">
                <a:latin typeface="Arial"/>
                <a:cs typeface="Arial"/>
              </a:rPr>
              <a:t>memperb</a:t>
            </a:r>
            <a:r>
              <a:rPr sz="2400" spc="-365" dirty="0">
                <a:latin typeface="Arial"/>
                <a:cs typeface="Arial"/>
              </a:rPr>
              <a:t> </a:t>
            </a:r>
            <a:r>
              <a:rPr sz="2400" spc="10" dirty="0">
                <a:latin typeface="Arial"/>
                <a:cs typeface="Arial"/>
              </a:rPr>
              <a:t>aiki</a:t>
            </a:r>
            <a:r>
              <a:rPr sz="2400" spc="-10" dirty="0">
                <a:latin typeface="Arial"/>
                <a:cs typeface="Arial"/>
              </a:rPr>
              <a:t> </a:t>
            </a:r>
            <a:r>
              <a:rPr sz="2400" spc="125" dirty="0">
                <a:latin typeface="Arial"/>
                <a:cs typeface="Arial"/>
              </a:rPr>
              <a:t>kesehatannya.</a:t>
            </a:r>
            <a:endParaRPr sz="24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539" y="2129282"/>
            <a:ext cx="2798445" cy="391160"/>
          </a:xfrm>
          <a:prstGeom prst="rect">
            <a:avLst/>
          </a:prstGeom>
        </p:spPr>
        <p:txBody>
          <a:bodyPr vert="horz" wrap="square" lIns="0" tIns="12700" rIns="0" bIns="0" rtlCol="0">
            <a:spAutoFit/>
          </a:bodyPr>
          <a:lstStyle/>
          <a:p>
            <a:pPr marL="195580" indent="-182880">
              <a:lnSpc>
                <a:spcPct val="100000"/>
              </a:lnSpc>
              <a:spcBef>
                <a:spcPts val="100"/>
              </a:spcBef>
              <a:buClr>
                <a:srgbClr val="212121"/>
              </a:buClr>
              <a:buFont typeface="Garamond"/>
              <a:buChar char="◦"/>
              <a:tabLst>
                <a:tab pos="195580" algn="l"/>
                <a:tab pos="1249680" algn="l"/>
              </a:tabLst>
            </a:pPr>
            <a:r>
              <a:rPr sz="2400" spc="-10" dirty="0">
                <a:latin typeface="Arial"/>
                <a:cs typeface="Arial"/>
              </a:rPr>
              <a:t>Untuk</a:t>
            </a:r>
            <a:r>
              <a:rPr sz="2400" dirty="0">
                <a:latin typeface="Arial"/>
                <a:cs typeface="Arial"/>
              </a:rPr>
              <a:t>	</a:t>
            </a:r>
            <a:r>
              <a:rPr sz="2400" spc="160" dirty="0">
                <a:latin typeface="Arial"/>
                <a:cs typeface="Arial"/>
              </a:rPr>
              <a:t>menc</a:t>
            </a:r>
            <a:r>
              <a:rPr sz="2400" spc="-350" dirty="0">
                <a:latin typeface="Arial"/>
                <a:cs typeface="Arial"/>
              </a:rPr>
              <a:t> </a:t>
            </a:r>
            <a:r>
              <a:rPr sz="2400" dirty="0">
                <a:latin typeface="Arial"/>
                <a:cs typeface="Arial"/>
              </a:rPr>
              <a:t>a</a:t>
            </a:r>
            <a:r>
              <a:rPr sz="2400" spc="-365" dirty="0">
                <a:latin typeface="Arial"/>
                <a:cs typeface="Arial"/>
              </a:rPr>
              <a:t> </a:t>
            </a:r>
            <a:r>
              <a:rPr sz="2400" dirty="0">
                <a:latin typeface="Arial"/>
                <a:cs typeface="Arial"/>
              </a:rPr>
              <a:t>p</a:t>
            </a:r>
            <a:r>
              <a:rPr sz="2400" spc="-360" dirty="0">
                <a:latin typeface="Arial"/>
                <a:cs typeface="Arial"/>
              </a:rPr>
              <a:t> </a:t>
            </a:r>
            <a:r>
              <a:rPr sz="2400" spc="-25" dirty="0">
                <a:latin typeface="Arial"/>
                <a:cs typeface="Arial"/>
              </a:rPr>
              <a:t>ai</a:t>
            </a:r>
            <a:endParaRPr sz="2400">
              <a:latin typeface="Arial"/>
              <a:cs typeface="Arial"/>
            </a:endParaRPr>
          </a:p>
        </p:txBody>
      </p:sp>
      <p:sp>
        <p:nvSpPr>
          <p:cNvPr id="3" name="object 3"/>
          <p:cNvSpPr txBox="1"/>
          <p:nvPr/>
        </p:nvSpPr>
        <p:spPr>
          <a:xfrm>
            <a:off x="4128922" y="2129282"/>
            <a:ext cx="1576705" cy="391160"/>
          </a:xfrm>
          <a:prstGeom prst="rect">
            <a:avLst/>
          </a:prstGeom>
        </p:spPr>
        <p:txBody>
          <a:bodyPr vert="horz" wrap="square" lIns="0" tIns="12700" rIns="0" bIns="0" rtlCol="0">
            <a:spAutoFit/>
          </a:bodyPr>
          <a:lstStyle/>
          <a:p>
            <a:pPr marL="12700">
              <a:lnSpc>
                <a:spcPct val="100000"/>
              </a:lnSpc>
              <a:spcBef>
                <a:spcPts val="100"/>
              </a:spcBef>
            </a:pPr>
            <a:r>
              <a:rPr sz="2400" spc="110" dirty="0">
                <a:latin typeface="Arial"/>
                <a:cs typeface="Arial"/>
              </a:rPr>
              <a:t>kesehatan</a:t>
            </a:r>
            <a:endParaRPr sz="2400">
              <a:latin typeface="Arial"/>
              <a:cs typeface="Arial"/>
            </a:endParaRPr>
          </a:p>
        </p:txBody>
      </p:sp>
      <p:sp>
        <p:nvSpPr>
          <p:cNvPr id="4" name="object 4"/>
          <p:cNvSpPr txBox="1"/>
          <p:nvPr/>
        </p:nvSpPr>
        <p:spPr>
          <a:xfrm>
            <a:off x="5900420" y="2129282"/>
            <a:ext cx="1237615" cy="391160"/>
          </a:xfrm>
          <a:prstGeom prst="rect">
            <a:avLst/>
          </a:prstGeom>
        </p:spPr>
        <p:txBody>
          <a:bodyPr vert="horz" wrap="square" lIns="0" tIns="12700" rIns="0" bIns="0" rtlCol="0">
            <a:spAutoFit/>
          </a:bodyPr>
          <a:lstStyle/>
          <a:p>
            <a:pPr marL="12700">
              <a:lnSpc>
                <a:spcPct val="100000"/>
              </a:lnSpc>
              <a:spcBef>
                <a:spcPts val="100"/>
              </a:spcBef>
            </a:pPr>
            <a:r>
              <a:rPr sz="2400" spc="60" dirty="0">
                <a:latin typeface="Arial"/>
                <a:cs typeface="Arial"/>
              </a:rPr>
              <a:t>jasmani,</a:t>
            </a:r>
            <a:endParaRPr sz="2400">
              <a:latin typeface="Arial"/>
              <a:cs typeface="Arial"/>
            </a:endParaRPr>
          </a:p>
        </p:txBody>
      </p:sp>
      <p:sp>
        <p:nvSpPr>
          <p:cNvPr id="5" name="object 5"/>
          <p:cNvSpPr txBox="1"/>
          <p:nvPr/>
        </p:nvSpPr>
        <p:spPr>
          <a:xfrm>
            <a:off x="7322921" y="2129282"/>
            <a:ext cx="3705860" cy="391160"/>
          </a:xfrm>
          <a:prstGeom prst="rect">
            <a:avLst/>
          </a:prstGeom>
        </p:spPr>
        <p:txBody>
          <a:bodyPr vert="horz" wrap="square" lIns="0" tIns="12700" rIns="0" bIns="0" rtlCol="0">
            <a:spAutoFit/>
          </a:bodyPr>
          <a:lstStyle/>
          <a:p>
            <a:pPr marL="12700">
              <a:lnSpc>
                <a:spcPct val="100000"/>
              </a:lnSpc>
              <a:spcBef>
                <a:spcPts val="100"/>
              </a:spcBef>
              <a:tabLst>
                <a:tab pos="1176020" algn="l"/>
                <a:tab pos="1971039" algn="l"/>
                <a:tab pos="2954020" algn="l"/>
              </a:tabLst>
            </a:pPr>
            <a:r>
              <a:rPr sz="2400" spc="95" dirty="0">
                <a:latin typeface="Arial"/>
                <a:cs typeface="Arial"/>
              </a:rPr>
              <a:t>rohani</a:t>
            </a:r>
            <a:r>
              <a:rPr sz="2400" dirty="0">
                <a:latin typeface="Arial"/>
                <a:cs typeface="Arial"/>
              </a:rPr>
              <a:t>	d</a:t>
            </a:r>
            <a:r>
              <a:rPr sz="2400" spc="-360" dirty="0">
                <a:latin typeface="Arial"/>
                <a:cs typeface="Arial"/>
              </a:rPr>
              <a:t> </a:t>
            </a:r>
            <a:r>
              <a:rPr sz="2400" spc="80" dirty="0">
                <a:latin typeface="Arial"/>
                <a:cs typeface="Arial"/>
              </a:rPr>
              <a:t>an</a:t>
            </a:r>
            <a:r>
              <a:rPr sz="2400" dirty="0">
                <a:latin typeface="Arial"/>
                <a:cs typeface="Arial"/>
              </a:rPr>
              <a:t>	</a:t>
            </a:r>
            <a:r>
              <a:rPr sz="2400" spc="-10" dirty="0">
                <a:latin typeface="Arial"/>
                <a:cs typeface="Arial"/>
              </a:rPr>
              <a:t>sosial</a:t>
            </a:r>
            <a:r>
              <a:rPr sz="2400" dirty="0">
                <a:latin typeface="Arial"/>
                <a:cs typeface="Arial"/>
              </a:rPr>
              <a:t>	</a:t>
            </a:r>
            <a:r>
              <a:rPr sz="2400" spc="125" dirty="0">
                <a:latin typeface="Arial"/>
                <a:cs typeface="Arial"/>
              </a:rPr>
              <a:t>yang</a:t>
            </a:r>
            <a:endParaRPr sz="2400">
              <a:latin typeface="Arial"/>
              <a:cs typeface="Arial"/>
            </a:endParaRPr>
          </a:p>
        </p:txBody>
      </p:sp>
      <p:sp>
        <p:nvSpPr>
          <p:cNvPr id="6" name="object 6"/>
          <p:cNvSpPr txBox="1"/>
          <p:nvPr/>
        </p:nvSpPr>
        <p:spPr>
          <a:xfrm>
            <a:off x="1328724" y="2495041"/>
            <a:ext cx="3594735" cy="391160"/>
          </a:xfrm>
          <a:prstGeom prst="rect">
            <a:avLst/>
          </a:prstGeom>
        </p:spPr>
        <p:txBody>
          <a:bodyPr vert="horz" wrap="square" lIns="0" tIns="12700" rIns="0" bIns="0" rtlCol="0">
            <a:spAutoFit/>
          </a:bodyPr>
          <a:lstStyle/>
          <a:p>
            <a:pPr marL="12700">
              <a:lnSpc>
                <a:spcPct val="100000"/>
              </a:lnSpc>
              <a:spcBef>
                <a:spcPts val="100"/>
              </a:spcBef>
              <a:tabLst>
                <a:tab pos="2074545" algn="l"/>
              </a:tabLst>
            </a:pPr>
            <a:r>
              <a:rPr sz="2400" spc="95" dirty="0">
                <a:latin typeface="Arial"/>
                <a:cs typeface="Arial"/>
              </a:rPr>
              <a:t>sempurna,</a:t>
            </a:r>
            <a:r>
              <a:rPr sz="2400" dirty="0">
                <a:latin typeface="Arial"/>
                <a:cs typeface="Arial"/>
              </a:rPr>
              <a:t>	</a:t>
            </a:r>
            <a:r>
              <a:rPr sz="2400" spc="55" dirty="0">
                <a:latin typeface="Arial"/>
                <a:cs typeface="Arial"/>
              </a:rPr>
              <a:t>seseorang</a:t>
            </a:r>
            <a:endParaRPr sz="2400">
              <a:latin typeface="Arial"/>
              <a:cs typeface="Arial"/>
            </a:endParaRPr>
          </a:p>
        </p:txBody>
      </p:sp>
      <p:sp>
        <p:nvSpPr>
          <p:cNvPr id="7" name="object 7"/>
          <p:cNvSpPr txBox="1"/>
          <p:nvPr/>
        </p:nvSpPr>
        <p:spPr>
          <a:xfrm>
            <a:off x="5430242" y="2495041"/>
            <a:ext cx="5607050" cy="391160"/>
          </a:xfrm>
          <a:prstGeom prst="rect">
            <a:avLst/>
          </a:prstGeom>
        </p:spPr>
        <p:txBody>
          <a:bodyPr vert="horz" wrap="square" lIns="0" tIns="12700" rIns="0" bIns="0" rtlCol="0">
            <a:spAutoFit/>
          </a:bodyPr>
          <a:lstStyle/>
          <a:p>
            <a:pPr marL="12700">
              <a:lnSpc>
                <a:spcPct val="100000"/>
              </a:lnSpc>
              <a:spcBef>
                <a:spcPts val="100"/>
              </a:spcBef>
              <a:tabLst>
                <a:tab pos="1191895" algn="l"/>
                <a:tab pos="3152140" algn="l"/>
                <a:tab pos="4445000" algn="l"/>
              </a:tabLst>
            </a:pPr>
            <a:r>
              <a:rPr sz="2400" spc="140" dirty="0">
                <a:latin typeface="Arial"/>
                <a:cs typeface="Arial"/>
              </a:rPr>
              <a:t>atau</a:t>
            </a:r>
            <a:r>
              <a:rPr sz="2400" dirty="0">
                <a:latin typeface="Arial"/>
                <a:cs typeface="Arial"/>
              </a:rPr>
              <a:t>	</a:t>
            </a:r>
            <a:r>
              <a:rPr sz="2400" spc="135" dirty="0">
                <a:latin typeface="Arial"/>
                <a:cs typeface="Arial"/>
              </a:rPr>
              <a:t>kelompok</a:t>
            </a:r>
            <a:r>
              <a:rPr sz="2400" dirty="0">
                <a:latin typeface="Arial"/>
                <a:cs typeface="Arial"/>
              </a:rPr>
              <a:t>	</a:t>
            </a:r>
            <a:r>
              <a:rPr sz="2400" spc="-10" dirty="0">
                <a:latin typeface="Arial"/>
                <a:cs typeface="Arial"/>
              </a:rPr>
              <a:t>harus</a:t>
            </a:r>
            <a:r>
              <a:rPr sz="2400" dirty="0">
                <a:latin typeface="Arial"/>
                <a:cs typeface="Arial"/>
              </a:rPr>
              <a:t>	</a:t>
            </a:r>
            <a:r>
              <a:rPr sz="2400" spc="195" dirty="0">
                <a:latin typeface="Arial"/>
                <a:cs typeface="Arial"/>
              </a:rPr>
              <a:t>mampu</a:t>
            </a:r>
            <a:endParaRPr sz="2400">
              <a:latin typeface="Arial"/>
              <a:cs typeface="Arial"/>
            </a:endParaRPr>
          </a:p>
        </p:txBody>
      </p:sp>
      <p:sp>
        <p:nvSpPr>
          <p:cNvPr id="8" name="object 8"/>
          <p:cNvSpPr txBox="1"/>
          <p:nvPr/>
        </p:nvSpPr>
        <p:spPr>
          <a:xfrm>
            <a:off x="1328724" y="2867660"/>
            <a:ext cx="9717405" cy="1122680"/>
          </a:xfrm>
          <a:prstGeom prst="rect">
            <a:avLst/>
          </a:prstGeom>
        </p:spPr>
        <p:txBody>
          <a:bodyPr vert="horz" wrap="square" lIns="0" tIns="12700" rIns="0" bIns="0" rtlCol="0">
            <a:spAutoFit/>
          </a:bodyPr>
          <a:lstStyle/>
          <a:p>
            <a:pPr marL="12700" marR="5080" indent="15875" algn="just">
              <a:lnSpc>
                <a:spcPct val="100000"/>
              </a:lnSpc>
              <a:spcBef>
                <a:spcPts val="100"/>
              </a:spcBef>
            </a:pPr>
            <a:r>
              <a:rPr sz="2400" spc="85" dirty="0">
                <a:latin typeface="Arial"/>
                <a:cs typeface="Arial"/>
              </a:rPr>
              <a:t>mengidentifikasi</a:t>
            </a:r>
            <a:r>
              <a:rPr sz="2400" spc="835" dirty="0">
                <a:latin typeface="Arial"/>
                <a:cs typeface="Arial"/>
              </a:rPr>
              <a:t> </a:t>
            </a:r>
            <a:r>
              <a:rPr sz="2400" dirty="0">
                <a:latin typeface="Arial"/>
                <a:cs typeface="Arial"/>
              </a:rPr>
              <a:t>d</a:t>
            </a:r>
            <a:r>
              <a:rPr sz="2400" spc="-355" dirty="0">
                <a:latin typeface="Arial"/>
                <a:cs typeface="Arial"/>
              </a:rPr>
              <a:t> </a:t>
            </a:r>
            <a:r>
              <a:rPr sz="2400" spc="210" dirty="0">
                <a:latin typeface="Arial"/>
                <a:cs typeface="Arial"/>
              </a:rPr>
              <a:t>a</a:t>
            </a:r>
            <a:r>
              <a:rPr sz="2400" dirty="0">
                <a:latin typeface="Arial"/>
                <a:cs typeface="Arial"/>
              </a:rPr>
              <a:t>n</a:t>
            </a:r>
            <a:r>
              <a:rPr sz="2400" spc="865" dirty="0">
                <a:latin typeface="Arial"/>
                <a:cs typeface="Arial"/>
              </a:rPr>
              <a:t> </a:t>
            </a:r>
            <a:r>
              <a:rPr sz="2400" spc="145" dirty="0">
                <a:latin typeface="Arial"/>
                <a:cs typeface="Arial"/>
              </a:rPr>
              <a:t>mewujudkan</a:t>
            </a:r>
            <a:r>
              <a:rPr sz="2400" spc="890" dirty="0">
                <a:latin typeface="Arial"/>
                <a:cs typeface="Arial"/>
              </a:rPr>
              <a:t> </a:t>
            </a:r>
            <a:r>
              <a:rPr sz="2400" spc="-5" dirty="0">
                <a:latin typeface="Arial"/>
                <a:cs typeface="Arial"/>
              </a:rPr>
              <a:t>aspirasi,</a:t>
            </a:r>
            <a:r>
              <a:rPr sz="2400" spc="800" dirty="0">
                <a:latin typeface="Arial"/>
                <a:cs typeface="Arial"/>
              </a:rPr>
              <a:t> </a:t>
            </a:r>
            <a:r>
              <a:rPr sz="2400" spc="275" dirty="0">
                <a:latin typeface="Arial"/>
                <a:cs typeface="Arial"/>
              </a:rPr>
              <a:t>mam</a:t>
            </a:r>
            <a:r>
              <a:rPr sz="2400" spc="210" dirty="0">
                <a:latin typeface="Arial"/>
                <a:cs typeface="Arial"/>
              </a:rPr>
              <a:t>p</a:t>
            </a:r>
            <a:r>
              <a:rPr sz="2400" dirty="0">
                <a:latin typeface="Arial"/>
                <a:cs typeface="Arial"/>
              </a:rPr>
              <a:t>u</a:t>
            </a:r>
            <a:r>
              <a:rPr sz="2400" spc="865" dirty="0">
                <a:latin typeface="Arial"/>
                <a:cs typeface="Arial"/>
              </a:rPr>
              <a:t> </a:t>
            </a:r>
            <a:r>
              <a:rPr sz="2400" spc="140" dirty="0">
                <a:latin typeface="Arial"/>
                <a:cs typeface="Arial"/>
              </a:rPr>
              <a:t>memenuhi</a:t>
            </a:r>
            <a:r>
              <a:rPr sz="2400" spc="-70" dirty="0">
                <a:latin typeface="Arial"/>
                <a:cs typeface="Arial"/>
              </a:rPr>
              <a:t> </a:t>
            </a:r>
            <a:r>
              <a:rPr sz="2400" spc="145" dirty="0">
                <a:latin typeface="Arial"/>
                <a:cs typeface="Arial"/>
              </a:rPr>
              <a:t>kebutuhan,</a:t>
            </a:r>
            <a:r>
              <a:rPr sz="2400" spc="1725" dirty="0">
                <a:latin typeface="Arial"/>
                <a:cs typeface="Arial"/>
              </a:rPr>
              <a:t> </a:t>
            </a:r>
            <a:r>
              <a:rPr sz="2400" spc="275" dirty="0">
                <a:latin typeface="Arial"/>
                <a:cs typeface="Arial"/>
              </a:rPr>
              <a:t>mam</a:t>
            </a:r>
            <a:r>
              <a:rPr sz="2400" spc="210" dirty="0">
                <a:latin typeface="Arial"/>
                <a:cs typeface="Arial"/>
              </a:rPr>
              <a:t>p</a:t>
            </a:r>
            <a:r>
              <a:rPr sz="2400" dirty="0">
                <a:latin typeface="Arial"/>
                <a:cs typeface="Arial"/>
              </a:rPr>
              <a:t>u</a:t>
            </a:r>
            <a:r>
              <a:rPr sz="2400" spc="1795" dirty="0">
                <a:latin typeface="Arial"/>
                <a:cs typeface="Arial"/>
              </a:rPr>
              <a:t> </a:t>
            </a:r>
            <a:r>
              <a:rPr sz="2400" spc="235" dirty="0">
                <a:latin typeface="Arial"/>
                <a:cs typeface="Arial"/>
              </a:rPr>
              <a:t>m</a:t>
            </a:r>
            <a:r>
              <a:rPr sz="2400" spc="175" dirty="0">
                <a:latin typeface="Arial"/>
                <a:cs typeface="Arial"/>
              </a:rPr>
              <a:t>e</a:t>
            </a:r>
            <a:r>
              <a:rPr sz="2400" spc="200" dirty="0">
                <a:latin typeface="Arial"/>
                <a:cs typeface="Arial"/>
              </a:rPr>
              <a:t>ng</a:t>
            </a:r>
            <a:r>
              <a:rPr sz="2400" spc="210" dirty="0">
                <a:latin typeface="Arial"/>
                <a:cs typeface="Arial"/>
              </a:rPr>
              <a:t>u</a:t>
            </a:r>
            <a:r>
              <a:rPr sz="2400" dirty="0">
                <a:latin typeface="Arial"/>
                <a:cs typeface="Arial"/>
              </a:rPr>
              <a:t>b</a:t>
            </a:r>
            <a:r>
              <a:rPr sz="2400" spc="-365" dirty="0">
                <a:latin typeface="Arial"/>
                <a:cs typeface="Arial"/>
              </a:rPr>
              <a:t> </a:t>
            </a:r>
            <a:r>
              <a:rPr sz="2400" spc="215" dirty="0">
                <a:latin typeface="Arial"/>
                <a:cs typeface="Arial"/>
              </a:rPr>
              <a:t>a</a:t>
            </a:r>
            <a:r>
              <a:rPr sz="2400" dirty="0">
                <a:latin typeface="Arial"/>
                <a:cs typeface="Arial"/>
              </a:rPr>
              <a:t>h</a:t>
            </a:r>
            <a:r>
              <a:rPr sz="2400" spc="1814" dirty="0">
                <a:latin typeface="Arial"/>
                <a:cs typeface="Arial"/>
              </a:rPr>
              <a:t> </a:t>
            </a:r>
            <a:r>
              <a:rPr sz="2400" spc="220" dirty="0">
                <a:latin typeface="Arial"/>
                <a:cs typeface="Arial"/>
              </a:rPr>
              <a:t>a</a:t>
            </a:r>
            <a:r>
              <a:rPr sz="2400" spc="225" dirty="0">
                <a:latin typeface="Arial"/>
                <a:cs typeface="Arial"/>
              </a:rPr>
              <a:t>t</a:t>
            </a:r>
            <a:r>
              <a:rPr sz="2400" spc="210" dirty="0">
                <a:latin typeface="Arial"/>
                <a:cs typeface="Arial"/>
              </a:rPr>
              <a:t>a</a:t>
            </a:r>
            <a:r>
              <a:rPr sz="2400" dirty="0">
                <a:latin typeface="Arial"/>
                <a:cs typeface="Arial"/>
              </a:rPr>
              <a:t>u</a:t>
            </a:r>
            <a:r>
              <a:rPr sz="2400" spc="1814" dirty="0">
                <a:latin typeface="Arial"/>
                <a:cs typeface="Arial"/>
              </a:rPr>
              <a:t> </a:t>
            </a:r>
            <a:r>
              <a:rPr sz="2400" spc="105" dirty="0">
                <a:latin typeface="Arial"/>
                <a:cs typeface="Arial"/>
              </a:rPr>
              <a:t>bera</a:t>
            </a:r>
            <a:r>
              <a:rPr sz="2400" spc="-360" dirty="0">
                <a:latin typeface="Arial"/>
                <a:cs typeface="Arial"/>
              </a:rPr>
              <a:t> </a:t>
            </a:r>
            <a:r>
              <a:rPr sz="2400" dirty="0">
                <a:latin typeface="Arial"/>
                <a:cs typeface="Arial"/>
              </a:rPr>
              <a:t>d</a:t>
            </a:r>
            <a:r>
              <a:rPr sz="2400" spc="-360" dirty="0">
                <a:latin typeface="Arial"/>
                <a:cs typeface="Arial"/>
              </a:rPr>
              <a:t> </a:t>
            </a:r>
            <a:r>
              <a:rPr sz="2400" dirty="0">
                <a:latin typeface="Arial"/>
                <a:cs typeface="Arial"/>
              </a:rPr>
              <a:t>a</a:t>
            </a:r>
            <a:r>
              <a:rPr sz="2400" spc="-360" dirty="0">
                <a:latin typeface="Arial"/>
                <a:cs typeface="Arial"/>
              </a:rPr>
              <a:t> </a:t>
            </a:r>
            <a:r>
              <a:rPr sz="2400" spc="50" dirty="0">
                <a:latin typeface="Arial"/>
                <a:cs typeface="Arial"/>
              </a:rPr>
              <a:t>ptasi</a:t>
            </a:r>
            <a:r>
              <a:rPr sz="2400" spc="1755" dirty="0">
                <a:latin typeface="Arial"/>
                <a:cs typeface="Arial"/>
              </a:rPr>
              <a:t> </a:t>
            </a:r>
            <a:r>
              <a:rPr sz="2400" spc="265" dirty="0">
                <a:latin typeface="Arial"/>
                <a:cs typeface="Arial"/>
              </a:rPr>
              <a:t>d</a:t>
            </a:r>
            <a:r>
              <a:rPr sz="2400" spc="180" dirty="0">
                <a:latin typeface="Arial"/>
                <a:cs typeface="Arial"/>
              </a:rPr>
              <a:t>e</a:t>
            </a:r>
            <a:r>
              <a:rPr sz="2400" spc="200" dirty="0">
                <a:latin typeface="Arial"/>
                <a:cs typeface="Arial"/>
              </a:rPr>
              <a:t>n</a:t>
            </a:r>
            <a:r>
              <a:rPr sz="2400" spc="290" dirty="0">
                <a:latin typeface="Arial"/>
                <a:cs typeface="Arial"/>
              </a:rPr>
              <a:t>g</a:t>
            </a:r>
            <a:r>
              <a:rPr sz="2400" spc="204" dirty="0">
                <a:latin typeface="Arial"/>
                <a:cs typeface="Arial"/>
              </a:rPr>
              <a:t>a</a:t>
            </a:r>
            <a:r>
              <a:rPr sz="2400" dirty="0">
                <a:latin typeface="Arial"/>
                <a:cs typeface="Arial"/>
              </a:rPr>
              <a:t>n </a:t>
            </a:r>
            <a:r>
              <a:rPr sz="2400" spc="130" dirty="0">
                <a:latin typeface="Arial"/>
                <a:cs typeface="Arial"/>
              </a:rPr>
              <a:t>lingkungan”.</a:t>
            </a:r>
            <a:endParaRPr sz="2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7016" y="1040611"/>
            <a:ext cx="8917305" cy="513080"/>
          </a:xfrm>
          <a:prstGeom prst="rect">
            <a:avLst/>
          </a:prstGeom>
          <a:solidFill>
            <a:srgbClr val="FFFF00"/>
          </a:solidFill>
        </p:spPr>
        <p:txBody>
          <a:bodyPr vert="horz" wrap="square" lIns="0" tIns="12065" rIns="0" bIns="0" rtlCol="0">
            <a:spAutoFit/>
          </a:bodyPr>
          <a:lstStyle/>
          <a:p>
            <a:pPr marL="12700">
              <a:lnSpc>
                <a:spcPct val="100000"/>
              </a:lnSpc>
              <a:spcBef>
                <a:spcPts val="95"/>
              </a:spcBef>
            </a:pPr>
            <a:r>
              <a:rPr sz="3200" dirty="0"/>
              <a:t>5</a:t>
            </a:r>
            <a:r>
              <a:rPr sz="3200" spc="-10" dirty="0"/>
              <a:t> </a:t>
            </a:r>
            <a:r>
              <a:rPr sz="3200" spc="-75" dirty="0"/>
              <a:t>Point</a:t>
            </a:r>
            <a:r>
              <a:rPr sz="3200" spc="25" dirty="0"/>
              <a:t> </a:t>
            </a:r>
            <a:r>
              <a:rPr sz="3200" spc="85" dirty="0"/>
              <a:t>yang</a:t>
            </a:r>
            <a:r>
              <a:rPr sz="3200" spc="75" dirty="0"/>
              <a:t> </a:t>
            </a:r>
            <a:r>
              <a:rPr sz="3200" spc="65" dirty="0"/>
              <a:t>tercakup</a:t>
            </a:r>
            <a:r>
              <a:rPr sz="3200" spc="165" dirty="0"/>
              <a:t> </a:t>
            </a:r>
            <a:r>
              <a:rPr sz="3200" spc="120" dirty="0"/>
              <a:t>dalam</a:t>
            </a:r>
            <a:r>
              <a:rPr sz="3200" spc="75" dirty="0"/>
              <a:t> </a:t>
            </a:r>
            <a:r>
              <a:rPr sz="3200" spc="50" dirty="0"/>
              <a:t>Piagam</a:t>
            </a:r>
            <a:r>
              <a:rPr sz="3200" spc="160" dirty="0"/>
              <a:t> </a:t>
            </a:r>
            <a:r>
              <a:rPr sz="3200" spc="45" dirty="0"/>
              <a:t>Ottawa</a:t>
            </a:r>
            <a:endParaRPr sz="3200" dirty="0"/>
          </a:p>
        </p:txBody>
      </p:sp>
      <p:sp>
        <p:nvSpPr>
          <p:cNvPr id="3" name="object 3"/>
          <p:cNvSpPr txBox="1">
            <a:spLocks noGrp="1"/>
          </p:cNvSpPr>
          <p:nvPr>
            <p:ph type="body" idx="1"/>
          </p:nvPr>
        </p:nvSpPr>
        <p:spPr>
          <a:prstGeom prst="rect">
            <a:avLst/>
          </a:prstGeom>
          <a:solidFill>
            <a:schemeClr val="accent2">
              <a:lumMod val="40000"/>
              <a:lumOff val="60000"/>
            </a:schemeClr>
          </a:solidFill>
        </p:spPr>
        <p:txBody>
          <a:bodyPr vert="horz" wrap="square" lIns="0" tIns="127000" rIns="0" bIns="0" rtlCol="0">
            <a:spAutoFit/>
          </a:bodyPr>
          <a:lstStyle/>
          <a:p>
            <a:pPr marL="355600" indent="-342900">
              <a:lnSpc>
                <a:spcPct val="100000"/>
              </a:lnSpc>
              <a:spcBef>
                <a:spcPts val="1000"/>
              </a:spcBef>
              <a:buClr>
                <a:srgbClr val="212121"/>
              </a:buClr>
              <a:buAutoNum type="arabicPeriod"/>
              <a:tabLst>
                <a:tab pos="355600" algn="l"/>
              </a:tabLst>
            </a:pPr>
            <a:r>
              <a:rPr spc="95" dirty="0"/>
              <a:t>Kebijakan</a:t>
            </a:r>
            <a:r>
              <a:rPr spc="110" dirty="0"/>
              <a:t> Berwawasan</a:t>
            </a:r>
            <a:r>
              <a:rPr spc="160" dirty="0"/>
              <a:t> </a:t>
            </a:r>
            <a:r>
              <a:rPr spc="100" dirty="0"/>
              <a:t>Kesehatan</a:t>
            </a:r>
            <a:r>
              <a:rPr spc="185" dirty="0"/>
              <a:t> </a:t>
            </a:r>
            <a:r>
              <a:rPr spc="85" dirty="0"/>
              <a:t>(</a:t>
            </a:r>
            <a:r>
              <a:rPr i="1" spc="85" dirty="0"/>
              <a:t>Health</a:t>
            </a:r>
            <a:r>
              <a:rPr i="1" spc="125" dirty="0"/>
              <a:t> </a:t>
            </a:r>
            <a:r>
              <a:rPr i="1" dirty="0"/>
              <a:t>Public</a:t>
            </a:r>
            <a:r>
              <a:rPr i="1" spc="245" dirty="0"/>
              <a:t> </a:t>
            </a:r>
            <a:r>
              <a:rPr i="1" spc="45" dirty="0"/>
              <a:t>Policy</a:t>
            </a:r>
            <a:r>
              <a:rPr spc="45" dirty="0"/>
              <a:t>).</a:t>
            </a:r>
          </a:p>
          <a:p>
            <a:pPr marL="355600" indent="-342900">
              <a:lnSpc>
                <a:spcPct val="100000"/>
              </a:lnSpc>
              <a:spcBef>
                <a:spcPts val="900"/>
              </a:spcBef>
              <a:buClr>
                <a:srgbClr val="212121"/>
              </a:buClr>
              <a:buAutoNum type="arabicPeriod"/>
              <a:tabLst>
                <a:tab pos="355600" algn="l"/>
              </a:tabLst>
            </a:pPr>
            <a:r>
              <a:rPr spc="100" dirty="0"/>
              <a:t>Lingkungan</a:t>
            </a:r>
            <a:r>
              <a:rPr spc="95" dirty="0"/>
              <a:t> </a:t>
            </a:r>
            <a:r>
              <a:rPr spc="150" dirty="0"/>
              <a:t>yang</a:t>
            </a:r>
            <a:r>
              <a:rPr spc="245" dirty="0"/>
              <a:t> </a:t>
            </a:r>
            <a:r>
              <a:rPr spc="140" dirty="0"/>
              <a:t>Mendukung</a:t>
            </a:r>
            <a:r>
              <a:rPr spc="180" dirty="0"/>
              <a:t> </a:t>
            </a:r>
            <a:r>
              <a:rPr spc="60" dirty="0"/>
              <a:t>(</a:t>
            </a:r>
            <a:r>
              <a:rPr i="1" spc="60" dirty="0"/>
              <a:t>Supportive</a:t>
            </a:r>
            <a:r>
              <a:rPr i="1" spc="270" dirty="0"/>
              <a:t> </a:t>
            </a:r>
            <a:r>
              <a:rPr i="1" spc="65" dirty="0"/>
              <a:t>Environment</a:t>
            </a:r>
            <a:r>
              <a:rPr spc="65" dirty="0"/>
              <a:t>)</a:t>
            </a:r>
          </a:p>
          <a:p>
            <a:pPr marL="355600" indent="-342900">
              <a:lnSpc>
                <a:spcPct val="100000"/>
              </a:lnSpc>
              <a:spcBef>
                <a:spcPts val="900"/>
              </a:spcBef>
              <a:buClr>
                <a:srgbClr val="212121"/>
              </a:buClr>
              <a:buAutoNum type="arabicPeriod"/>
              <a:tabLst>
                <a:tab pos="355600" algn="l"/>
              </a:tabLst>
            </a:pPr>
            <a:r>
              <a:rPr spc="45" dirty="0"/>
              <a:t>Reorientasi</a:t>
            </a:r>
            <a:r>
              <a:rPr spc="15" dirty="0"/>
              <a:t> </a:t>
            </a:r>
            <a:r>
              <a:rPr spc="125" dirty="0"/>
              <a:t>Pelayanan</a:t>
            </a:r>
            <a:r>
              <a:rPr spc="70" dirty="0"/>
              <a:t> </a:t>
            </a:r>
            <a:r>
              <a:rPr spc="100" dirty="0"/>
              <a:t>Kesehatan</a:t>
            </a:r>
            <a:r>
              <a:rPr spc="125" dirty="0"/>
              <a:t> </a:t>
            </a:r>
            <a:r>
              <a:rPr spc="55" dirty="0"/>
              <a:t>(</a:t>
            </a:r>
            <a:r>
              <a:rPr i="1" spc="55" dirty="0"/>
              <a:t>Reorient</a:t>
            </a:r>
            <a:r>
              <a:rPr i="1" spc="95" dirty="0"/>
              <a:t> </a:t>
            </a:r>
            <a:r>
              <a:rPr i="1" spc="90" dirty="0"/>
              <a:t>Health</a:t>
            </a:r>
            <a:r>
              <a:rPr i="1" spc="65" dirty="0"/>
              <a:t> </a:t>
            </a:r>
            <a:r>
              <a:rPr i="1" spc="40" dirty="0"/>
              <a:t>Service</a:t>
            </a:r>
            <a:r>
              <a:rPr spc="40" dirty="0"/>
              <a:t>).</a:t>
            </a:r>
          </a:p>
          <a:p>
            <a:pPr marL="355600" indent="-342900">
              <a:lnSpc>
                <a:spcPct val="100000"/>
              </a:lnSpc>
              <a:spcBef>
                <a:spcPts val="900"/>
              </a:spcBef>
              <a:buClr>
                <a:srgbClr val="212121"/>
              </a:buClr>
              <a:buAutoNum type="arabicPeriod"/>
              <a:tabLst>
                <a:tab pos="355600" algn="l"/>
              </a:tabLst>
            </a:pPr>
            <a:r>
              <a:rPr spc="114" dirty="0"/>
              <a:t>Keterampilan</a:t>
            </a:r>
            <a:r>
              <a:rPr spc="160" dirty="0"/>
              <a:t> </a:t>
            </a:r>
            <a:r>
              <a:rPr spc="85" dirty="0"/>
              <a:t>Individu</a:t>
            </a:r>
            <a:r>
              <a:rPr spc="204" dirty="0"/>
              <a:t> </a:t>
            </a:r>
            <a:r>
              <a:rPr dirty="0"/>
              <a:t>(</a:t>
            </a:r>
            <a:r>
              <a:rPr i="1" dirty="0"/>
              <a:t>Personnel</a:t>
            </a:r>
            <a:r>
              <a:rPr i="1" spc="190" dirty="0"/>
              <a:t> </a:t>
            </a:r>
            <a:r>
              <a:rPr i="1" spc="-10" dirty="0"/>
              <a:t>Skill</a:t>
            </a:r>
            <a:r>
              <a:rPr spc="-10" dirty="0"/>
              <a:t>).</a:t>
            </a:r>
          </a:p>
          <a:p>
            <a:pPr marL="369570" indent="-357505">
              <a:lnSpc>
                <a:spcPct val="100000"/>
              </a:lnSpc>
              <a:spcBef>
                <a:spcPts val="900"/>
              </a:spcBef>
              <a:buClr>
                <a:srgbClr val="212121"/>
              </a:buClr>
              <a:buAutoNum type="arabicPeriod"/>
              <a:tabLst>
                <a:tab pos="370205" algn="l"/>
              </a:tabLst>
            </a:pPr>
            <a:r>
              <a:rPr spc="130" dirty="0"/>
              <a:t>Gerakan</a:t>
            </a:r>
            <a:r>
              <a:rPr spc="170" dirty="0"/>
              <a:t> </a:t>
            </a:r>
            <a:r>
              <a:rPr spc="105" dirty="0"/>
              <a:t>Masyarakat</a:t>
            </a:r>
            <a:r>
              <a:rPr spc="135" dirty="0"/>
              <a:t> (</a:t>
            </a:r>
            <a:r>
              <a:rPr i="1" spc="135" dirty="0"/>
              <a:t>Community</a:t>
            </a:r>
            <a:r>
              <a:rPr i="1" spc="145" dirty="0"/>
              <a:t> </a:t>
            </a:r>
            <a:r>
              <a:rPr i="1" spc="110" dirty="0"/>
              <a:t>Action</a:t>
            </a:r>
            <a:r>
              <a:rPr spc="11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4320" y="1632966"/>
            <a:ext cx="11612867" cy="4950713"/>
          </a:xfrm>
          <a:prstGeom prst="rect">
            <a:avLst/>
          </a:prstGeom>
        </p:spPr>
      </p:pic>
      <p:sp>
        <p:nvSpPr>
          <p:cNvPr id="3" name="object 3"/>
          <p:cNvSpPr txBox="1">
            <a:spLocks noGrp="1"/>
          </p:cNvSpPr>
          <p:nvPr>
            <p:ph type="title"/>
          </p:nvPr>
        </p:nvSpPr>
        <p:spPr>
          <a:xfrm>
            <a:off x="4364099" y="672833"/>
            <a:ext cx="3463925" cy="756920"/>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sz="4800" spc="-10" dirty="0"/>
              <a:t>Kesimpulan</a:t>
            </a:r>
            <a:endParaRPr sz="4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539" y="2129282"/>
            <a:ext cx="9900285" cy="1489075"/>
          </a:xfrm>
          <a:prstGeom prst="rect">
            <a:avLst/>
          </a:prstGeom>
        </p:spPr>
        <p:txBody>
          <a:bodyPr vert="horz" wrap="square" lIns="0" tIns="12700" rIns="0" bIns="0" rtlCol="0">
            <a:spAutoFit/>
          </a:bodyPr>
          <a:lstStyle/>
          <a:p>
            <a:pPr marL="194945" marR="5080" indent="-182880" algn="just">
              <a:lnSpc>
                <a:spcPct val="100000"/>
              </a:lnSpc>
              <a:spcBef>
                <a:spcPts val="100"/>
              </a:spcBef>
              <a:buClr>
                <a:srgbClr val="212121"/>
              </a:buClr>
              <a:buFont typeface="Garamond"/>
              <a:buChar char="◦"/>
              <a:tabLst>
                <a:tab pos="195580" algn="l"/>
              </a:tabLst>
            </a:pPr>
            <a:r>
              <a:rPr sz="2400" spc="15" dirty="0">
                <a:latin typeface="Arial"/>
                <a:cs typeface="Arial"/>
              </a:rPr>
              <a:t>Promosi</a:t>
            </a:r>
            <a:r>
              <a:rPr sz="2400" spc="2430" dirty="0">
                <a:latin typeface="Arial"/>
                <a:cs typeface="Arial"/>
              </a:rPr>
              <a:t> </a:t>
            </a:r>
            <a:r>
              <a:rPr sz="2400" spc="100" dirty="0">
                <a:latin typeface="Arial"/>
                <a:cs typeface="Arial"/>
              </a:rPr>
              <a:t>Kesehatan</a:t>
            </a:r>
            <a:r>
              <a:rPr sz="2400" spc="2645" dirty="0">
                <a:latin typeface="Arial"/>
                <a:cs typeface="Arial"/>
              </a:rPr>
              <a:t> </a:t>
            </a:r>
            <a:r>
              <a:rPr sz="2400" dirty="0">
                <a:latin typeface="Arial"/>
                <a:cs typeface="Arial"/>
              </a:rPr>
              <a:t>a</a:t>
            </a:r>
            <a:r>
              <a:rPr sz="2400" spc="-365" dirty="0">
                <a:latin typeface="Arial"/>
                <a:cs typeface="Arial"/>
              </a:rPr>
              <a:t> </a:t>
            </a:r>
            <a:r>
              <a:rPr sz="2400" dirty="0">
                <a:latin typeface="Arial"/>
                <a:cs typeface="Arial"/>
              </a:rPr>
              <a:t>d</a:t>
            </a:r>
            <a:r>
              <a:rPr sz="2400" spc="-360" dirty="0">
                <a:latin typeface="Arial"/>
                <a:cs typeface="Arial"/>
              </a:rPr>
              <a:t> </a:t>
            </a:r>
            <a:r>
              <a:rPr sz="2400" spc="110" dirty="0">
                <a:latin typeface="Arial"/>
                <a:cs typeface="Arial"/>
              </a:rPr>
              <a:t>alah</a:t>
            </a:r>
            <a:r>
              <a:rPr sz="2400" spc="2570" dirty="0">
                <a:latin typeface="Arial"/>
                <a:cs typeface="Arial"/>
              </a:rPr>
              <a:t> </a:t>
            </a:r>
            <a:r>
              <a:rPr sz="2400" spc="210" dirty="0">
                <a:latin typeface="Arial"/>
                <a:cs typeface="Arial"/>
              </a:rPr>
              <a:t>u</a:t>
            </a:r>
            <a:r>
              <a:rPr sz="2400" dirty="0">
                <a:latin typeface="Arial"/>
                <a:cs typeface="Arial"/>
              </a:rPr>
              <a:t>p</a:t>
            </a:r>
            <a:r>
              <a:rPr sz="2400" spc="-365" dirty="0">
                <a:latin typeface="Arial"/>
                <a:cs typeface="Arial"/>
              </a:rPr>
              <a:t> </a:t>
            </a:r>
            <a:r>
              <a:rPr sz="2400" spc="190" dirty="0">
                <a:latin typeface="Arial"/>
                <a:cs typeface="Arial"/>
              </a:rPr>
              <a:t>ay</a:t>
            </a:r>
            <a:r>
              <a:rPr sz="2400" dirty="0">
                <a:latin typeface="Arial"/>
                <a:cs typeface="Arial"/>
              </a:rPr>
              <a:t>a</a:t>
            </a:r>
            <a:r>
              <a:rPr sz="2400" spc="2645" dirty="0">
                <a:latin typeface="Arial"/>
                <a:cs typeface="Arial"/>
              </a:rPr>
              <a:t> </a:t>
            </a:r>
            <a:r>
              <a:rPr sz="2400" spc="125" dirty="0">
                <a:latin typeface="Arial"/>
                <a:cs typeface="Arial"/>
              </a:rPr>
              <a:t>u</a:t>
            </a:r>
            <a:r>
              <a:rPr sz="2400" spc="135" dirty="0">
                <a:latin typeface="Arial"/>
                <a:cs typeface="Arial"/>
              </a:rPr>
              <a:t>nt</a:t>
            </a:r>
            <a:r>
              <a:rPr sz="2400" spc="65" dirty="0">
                <a:latin typeface="Arial"/>
                <a:cs typeface="Arial"/>
              </a:rPr>
              <a:t>u</a:t>
            </a:r>
            <a:r>
              <a:rPr sz="2400" dirty="0">
                <a:latin typeface="Arial"/>
                <a:cs typeface="Arial"/>
              </a:rPr>
              <a:t>k</a:t>
            </a:r>
            <a:r>
              <a:rPr sz="2400" spc="2555" dirty="0">
                <a:latin typeface="Arial"/>
                <a:cs typeface="Arial"/>
              </a:rPr>
              <a:t> </a:t>
            </a:r>
            <a:r>
              <a:rPr sz="2400" spc="130" dirty="0">
                <a:latin typeface="Arial"/>
                <a:cs typeface="Arial"/>
              </a:rPr>
              <a:t>meningkatkan</a:t>
            </a:r>
            <a:r>
              <a:rPr sz="2400" dirty="0">
                <a:latin typeface="Arial"/>
                <a:cs typeface="Arial"/>
              </a:rPr>
              <a:t> </a:t>
            </a:r>
            <a:r>
              <a:rPr sz="2400" spc="114" dirty="0">
                <a:latin typeface="Arial"/>
                <a:cs typeface="Arial"/>
              </a:rPr>
              <a:t>k</a:t>
            </a:r>
            <a:r>
              <a:rPr sz="2400" spc="235" dirty="0">
                <a:latin typeface="Arial"/>
                <a:cs typeface="Arial"/>
              </a:rPr>
              <a:t>e</a:t>
            </a:r>
            <a:r>
              <a:rPr sz="2400" spc="270" dirty="0">
                <a:latin typeface="Arial"/>
                <a:cs typeface="Arial"/>
              </a:rPr>
              <a:t>m</a:t>
            </a:r>
            <a:r>
              <a:rPr sz="2400" spc="275" dirty="0">
                <a:latin typeface="Arial"/>
                <a:cs typeface="Arial"/>
              </a:rPr>
              <a:t>am</a:t>
            </a:r>
            <a:r>
              <a:rPr sz="2400" spc="210" dirty="0">
                <a:latin typeface="Arial"/>
                <a:cs typeface="Arial"/>
              </a:rPr>
              <a:t>pu</a:t>
            </a:r>
            <a:r>
              <a:rPr sz="2400" spc="215" dirty="0">
                <a:latin typeface="Arial"/>
                <a:cs typeface="Arial"/>
              </a:rPr>
              <a:t>a</a:t>
            </a:r>
            <a:r>
              <a:rPr sz="2400" dirty="0">
                <a:latin typeface="Arial"/>
                <a:cs typeface="Arial"/>
              </a:rPr>
              <a:t>n</a:t>
            </a:r>
            <a:r>
              <a:rPr sz="2400" spc="390" dirty="0">
                <a:latin typeface="Arial"/>
                <a:cs typeface="Arial"/>
              </a:rPr>
              <a:t> </a:t>
            </a:r>
            <a:r>
              <a:rPr sz="2400" spc="110" dirty="0">
                <a:latin typeface="Arial"/>
                <a:cs typeface="Arial"/>
              </a:rPr>
              <a:t>masyarakat</a:t>
            </a:r>
            <a:r>
              <a:rPr sz="2400" spc="400" dirty="0">
                <a:latin typeface="Arial"/>
                <a:cs typeface="Arial"/>
              </a:rPr>
              <a:t> </a:t>
            </a:r>
            <a:r>
              <a:rPr sz="2400" spc="85" dirty="0">
                <a:latin typeface="Arial"/>
                <a:cs typeface="Arial"/>
              </a:rPr>
              <a:t>melalui</a:t>
            </a:r>
            <a:r>
              <a:rPr sz="2400" spc="250" dirty="0">
                <a:latin typeface="Arial"/>
                <a:cs typeface="Arial"/>
              </a:rPr>
              <a:t> </a:t>
            </a:r>
            <a:r>
              <a:rPr sz="2400" b="1" spc="85" dirty="0" err="1">
                <a:latin typeface="Arial"/>
                <a:cs typeface="Arial"/>
              </a:rPr>
              <a:t>pembelajaran</a:t>
            </a:r>
            <a:r>
              <a:rPr sz="2400" b="1" spc="350" dirty="0">
                <a:latin typeface="Arial"/>
                <a:cs typeface="Arial"/>
              </a:rPr>
              <a:t> </a:t>
            </a:r>
            <a:r>
              <a:rPr sz="2400" dirty="0" err="1">
                <a:latin typeface="Arial"/>
                <a:cs typeface="Arial"/>
              </a:rPr>
              <a:t>dari</a:t>
            </a:r>
            <a:r>
              <a:rPr sz="2400" dirty="0">
                <a:latin typeface="Arial"/>
                <a:cs typeface="Arial"/>
              </a:rPr>
              <a:t>,</a:t>
            </a:r>
            <a:r>
              <a:rPr sz="2400" spc="315" dirty="0">
                <a:latin typeface="Arial"/>
                <a:cs typeface="Arial"/>
              </a:rPr>
              <a:t> </a:t>
            </a:r>
            <a:r>
              <a:rPr sz="2400" spc="75" dirty="0">
                <a:latin typeface="Arial"/>
                <a:cs typeface="Arial"/>
              </a:rPr>
              <a:t>oleh,</a:t>
            </a:r>
            <a:r>
              <a:rPr sz="2400" spc="245" dirty="0">
                <a:latin typeface="Arial"/>
                <a:cs typeface="Arial"/>
              </a:rPr>
              <a:t> </a:t>
            </a:r>
            <a:r>
              <a:rPr sz="2400" spc="125" dirty="0" err="1">
                <a:latin typeface="Arial"/>
                <a:cs typeface="Arial"/>
              </a:rPr>
              <a:t>u</a:t>
            </a:r>
            <a:r>
              <a:rPr sz="2400" spc="135" dirty="0" err="1">
                <a:latin typeface="Arial"/>
                <a:cs typeface="Arial"/>
              </a:rPr>
              <a:t>n</a:t>
            </a:r>
            <a:r>
              <a:rPr sz="2400" spc="130" dirty="0" err="1">
                <a:latin typeface="Arial"/>
                <a:cs typeface="Arial"/>
              </a:rPr>
              <a:t>t</a:t>
            </a:r>
            <a:r>
              <a:rPr sz="2400" spc="60" dirty="0" err="1">
                <a:latin typeface="Arial"/>
                <a:cs typeface="Arial"/>
              </a:rPr>
              <a:t>u</a:t>
            </a:r>
            <a:r>
              <a:rPr sz="2400" dirty="0" err="1">
                <a:latin typeface="Arial"/>
                <a:cs typeface="Arial"/>
              </a:rPr>
              <a:t>k</a:t>
            </a:r>
            <a:r>
              <a:rPr sz="2400" dirty="0">
                <a:latin typeface="Arial"/>
                <a:cs typeface="Arial"/>
              </a:rPr>
              <a:t> d</a:t>
            </a:r>
            <a:r>
              <a:rPr sz="2400" spc="210" dirty="0">
                <a:latin typeface="Arial"/>
                <a:cs typeface="Arial"/>
              </a:rPr>
              <a:t>a</a:t>
            </a:r>
            <a:r>
              <a:rPr sz="2400" dirty="0">
                <a:latin typeface="Arial"/>
                <a:cs typeface="Arial"/>
              </a:rPr>
              <a:t>n</a:t>
            </a:r>
            <a:r>
              <a:rPr sz="2400" spc="345" dirty="0">
                <a:latin typeface="Arial"/>
                <a:cs typeface="Arial"/>
              </a:rPr>
              <a:t> </a:t>
            </a:r>
            <a:r>
              <a:rPr sz="2400" spc="100" dirty="0">
                <a:latin typeface="Arial"/>
                <a:cs typeface="Arial"/>
              </a:rPr>
              <a:t>bersama</a:t>
            </a:r>
            <a:r>
              <a:rPr sz="2400" spc="405" dirty="0">
                <a:latin typeface="Arial"/>
                <a:cs typeface="Arial"/>
              </a:rPr>
              <a:t> </a:t>
            </a:r>
            <a:r>
              <a:rPr sz="2400" spc="110" dirty="0">
                <a:latin typeface="Arial"/>
                <a:cs typeface="Arial"/>
              </a:rPr>
              <a:t>masyarakat</a:t>
            </a:r>
            <a:r>
              <a:rPr sz="2400" spc="360" dirty="0">
                <a:latin typeface="Arial"/>
                <a:cs typeface="Arial"/>
              </a:rPr>
              <a:t> </a:t>
            </a:r>
            <a:r>
              <a:rPr sz="2400" spc="160" dirty="0">
                <a:latin typeface="Arial"/>
                <a:cs typeface="Arial"/>
              </a:rPr>
              <a:t>agar</a:t>
            </a:r>
            <a:r>
              <a:rPr sz="2400" spc="254" dirty="0">
                <a:latin typeface="Arial"/>
                <a:cs typeface="Arial"/>
              </a:rPr>
              <a:t> </a:t>
            </a:r>
            <a:r>
              <a:rPr sz="2400" spc="110" dirty="0">
                <a:latin typeface="Arial"/>
                <a:cs typeface="Arial"/>
              </a:rPr>
              <a:t>masyarakat</a:t>
            </a:r>
            <a:r>
              <a:rPr sz="2400" spc="270" dirty="0">
                <a:latin typeface="Arial"/>
                <a:cs typeface="Arial"/>
              </a:rPr>
              <a:t> </a:t>
            </a:r>
            <a:r>
              <a:rPr sz="2400" b="1" spc="114" dirty="0">
                <a:latin typeface="Arial"/>
                <a:cs typeface="Arial"/>
              </a:rPr>
              <a:t>dapat</a:t>
            </a:r>
            <a:r>
              <a:rPr sz="2400" b="1" spc="190" dirty="0">
                <a:latin typeface="Arial"/>
                <a:cs typeface="Arial"/>
              </a:rPr>
              <a:t> </a:t>
            </a:r>
            <a:r>
              <a:rPr sz="2400" b="1" spc="35" dirty="0">
                <a:latin typeface="Arial"/>
                <a:cs typeface="Arial"/>
              </a:rPr>
              <a:t>menolong</a:t>
            </a:r>
            <a:r>
              <a:rPr sz="2400" b="1" spc="245" dirty="0">
                <a:latin typeface="Arial"/>
                <a:cs typeface="Arial"/>
              </a:rPr>
              <a:t> </a:t>
            </a:r>
            <a:r>
              <a:rPr sz="2400" b="1" spc="-85" dirty="0">
                <a:latin typeface="Arial"/>
                <a:cs typeface="Arial"/>
              </a:rPr>
              <a:t>diri</a:t>
            </a:r>
            <a:r>
              <a:rPr sz="2400" b="1" spc="-95" dirty="0">
                <a:latin typeface="Arial"/>
                <a:cs typeface="Arial"/>
              </a:rPr>
              <a:t> </a:t>
            </a:r>
            <a:r>
              <a:rPr sz="2400" b="1" spc="-55" dirty="0">
                <a:latin typeface="Arial"/>
                <a:cs typeface="Arial"/>
              </a:rPr>
              <a:t>sendiri</a:t>
            </a:r>
            <a:r>
              <a:rPr sz="2400" b="1" spc="140" dirty="0">
                <a:latin typeface="Arial"/>
                <a:cs typeface="Arial"/>
              </a:rPr>
              <a:t> </a:t>
            </a:r>
            <a:r>
              <a:rPr sz="2400" dirty="0">
                <a:latin typeface="Arial"/>
                <a:cs typeface="Arial"/>
              </a:rPr>
              <a:t>d</a:t>
            </a:r>
            <a:r>
              <a:rPr sz="2400" spc="-360" dirty="0">
                <a:latin typeface="Arial"/>
                <a:cs typeface="Arial"/>
              </a:rPr>
              <a:t> </a:t>
            </a:r>
            <a:r>
              <a:rPr sz="2400" dirty="0">
                <a:latin typeface="Arial"/>
                <a:cs typeface="Arial"/>
              </a:rPr>
              <a:t>ari</a:t>
            </a:r>
            <a:r>
              <a:rPr sz="2400" spc="70" dirty="0">
                <a:latin typeface="Arial"/>
                <a:cs typeface="Arial"/>
              </a:rPr>
              <a:t> </a:t>
            </a:r>
            <a:r>
              <a:rPr sz="2400" spc="60" dirty="0">
                <a:latin typeface="Arial"/>
                <a:cs typeface="Arial"/>
              </a:rPr>
              <a:t>terja</a:t>
            </a:r>
            <a:r>
              <a:rPr sz="2400" spc="-365" dirty="0">
                <a:latin typeface="Arial"/>
                <a:cs typeface="Arial"/>
              </a:rPr>
              <a:t> </a:t>
            </a:r>
            <a:r>
              <a:rPr sz="2400" spc="90" dirty="0">
                <a:latin typeface="Arial"/>
                <a:cs typeface="Arial"/>
              </a:rPr>
              <a:t>dinya</a:t>
            </a:r>
            <a:r>
              <a:rPr sz="2400" spc="155" dirty="0">
                <a:latin typeface="Arial"/>
                <a:cs typeface="Arial"/>
              </a:rPr>
              <a:t> </a:t>
            </a:r>
            <a:r>
              <a:rPr sz="2400" spc="120" dirty="0">
                <a:latin typeface="Arial"/>
                <a:cs typeface="Arial"/>
              </a:rPr>
              <a:t>sebuah</a:t>
            </a:r>
            <a:r>
              <a:rPr sz="2400" spc="130" dirty="0">
                <a:latin typeface="Arial"/>
                <a:cs typeface="Arial"/>
              </a:rPr>
              <a:t> </a:t>
            </a:r>
            <a:r>
              <a:rPr sz="2400" b="1" spc="60" dirty="0">
                <a:latin typeface="Arial"/>
                <a:cs typeface="Arial"/>
              </a:rPr>
              <a:t>permasalahan</a:t>
            </a:r>
            <a:r>
              <a:rPr sz="2400" b="1" spc="30" dirty="0">
                <a:latin typeface="Arial"/>
                <a:cs typeface="Arial"/>
              </a:rPr>
              <a:t> </a:t>
            </a:r>
            <a:r>
              <a:rPr sz="2400" b="1" spc="50" dirty="0">
                <a:latin typeface="Arial"/>
                <a:cs typeface="Arial"/>
              </a:rPr>
              <a:t>kesehatan</a:t>
            </a:r>
            <a:endParaRPr sz="24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8147" y="902689"/>
            <a:ext cx="2695575" cy="756920"/>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sz="4800" spc="-95" dirty="0"/>
              <a:t>Referensi</a:t>
            </a:r>
            <a:endParaRPr sz="4800"/>
          </a:p>
        </p:txBody>
      </p:sp>
      <p:sp>
        <p:nvSpPr>
          <p:cNvPr id="3" name="object 3"/>
          <p:cNvSpPr txBox="1"/>
          <p:nvPr/>
        </p:nvSpPr>
        <p:spPr>
          <a:xfrm>
            <a:off x="1145082" y="2016505"/>
            <a:ext cx="9899650" cy="3313728"/>
          </a:xfrm>
          <a:prstGeom prst="rect">
            <a:avLst/>
          </a:prstGeom>
          <a:solidFill>
            <a:schemeClr val="accent1">
              <a:lumMod val="40000"/>
              <a:lumOff val="60000"/>
            </a:schemeClr>
          </a:solidFill>
        </p:spPr>
        <p:txBody>
          <a:bodyPr vert="horz" wrap="square" lIns="0" tIns="127000" rIns="0" bIns="0" rtlCol="0">
            <a:spAutoFit/>
          </a:bodyPr>
          <a:lstStyle/>
          <a:p>
            <a:pPr marL="12065">
              <a:lnSpc>
                <a:spcPct val="100000"/>
              </a:lnSpc>
              <a:spcBef>
                <a:spcPts val="1000"/>
              </a:spcBef>
              <a:buSzPct val="94444"/>
              <a:tabLst>
                <a:tab pos="203835" algn="l"/>
              </a:tabLst>
            </a:pPr>
            <a:r>
              <a:rPr sz="3200" dirty="0">
                <a:latin typeface="Agency FB" panose="020B0503020202020204" pitchFamily="34" charset="0"/>
                <a:cs typeface="Arial"/>
              </a:rPr>
              <a:t>Siregar,</a:t>
            </a:r>
            <a:r>
              <a:rPr sz="3200" spc="45" dirty="0">
                <a:latin typeface="Agency FB" panose="020B0503020202020204" pitchFamily="34" charset="0"/>
                <a:cs typeface="Arial"/>
              </a:rPr>
              <a:t> </a:t>
            </a:r>
            <a:r>
              <a:rPr sz="3200" dirty="0">
                <a:latin typeface="Agency FB" panose="020B0503020202020204" pitchFamily="34" charset="0"/>
                <a:cs typeface="Arial"/>
              </a:rPr>
              <a:t>Putra</a:t>
            </a:r>
            <a:r>
              <a:rPr sz="3200" spc="229" dirty="0">
                <a:latin typeface="Agency FB" panose="020B0503020202020204" pitchFamily="34" charset="0"/>
                <a:cs typeface="Arial"/>
              </a:rPr>
              <a:t> </a:t>
            </a:r>
            <a:r>
              <a:rPr sz="3200" dirty="0">
                <a:latin typeface="Agency FB" panose="020B0503020202020204" pitchFamily="34" charset="0"/>
                <a:cs typeface="Arial"/>
              </a:rPr>
              <a:t>A.2020.</a:t>
            </a:r>
            <a:r>
              <a:rPr sz="3200" spc="65" dirty="0">
                <a:latin typeface="Agency FB" panose="020B0503020202020204" pitchFamily="34" charset="0"/>
                <a:cs typeface="Arial"/>
              </a:rPr>
              <a:t> </a:t>
            </a:r>
            <a:r>
              <a:rPr sz="3200" dirty="0">
                <a:latin typeface="Agency FB" panose="020B0503020202020204" pitchFamily="34" charset="0"/>
                <a:cs typeface="Arial"/>
              </a:rPr>
              <a:t>Buku</a:t>
            </a:r>
            <a:r>
              <a:rPr sz="3200" spc="170" dirty="0">
                <a:latin typeface="Agency FB" panose="020B0503020202020204" pitchFamily="34" charset="0"/>
                <a:cs typeface="Arial"/>
              </a:rPr>
              <a:t> </a:t>
            </a:r>
            <a:r>
              <a:rPr sz="3200" dirty="0">
                <a:latin typeface="Agency FB" panose="020B0503020202020204" pitchFamily="34" charset="0"/>
                <a:cs typeface="Arial"/>
              </a:rPr>
              <a:t>Ajar</a:t>
            </a:r>
            <a:r>
              <a:rPr sz="3200" spc="35" dirty="0">
                <a:latin typeface="Agency FB" panose="020B0503020202020204" pitchFamily="34" charset="0"/>
                <a:cs typeface="Arial"/>
              </a:rPr>
              <a:t> </a:t>
            </a:r>
            <a:r>
              <a:rPr sz="3200" dirty="0">
                <a:latin typeface="Agency FB" panose="020B0503020202020204" pitchFamily="34" charset="0"/>
                <a:cs typeface="Arial"/>
              </a:rPr>
              <a:t>Promosi</a:t>
            </a:r>
            <a:r>
              <a:rPr sz="3200" spc="35" dirty="0">
                <a:latin typeface="Agency FB" panose="020B0503020202020204" pitchFamily="34" charset="0"/>
                <a:cs typeface="Arial"/>
              </a:rPr>
              <a:t> </a:t>
            </a:r>
            <a:r>
              <a:rPr sz="3200" spc="70" dirty="0">
                <a:latin typeface="Agency FB" panose="020B0503020202020204" pitchFamily="34" charset="0"/>
                <a:cs typeface="Arial"/>
              </a:rPr>
              <a:t>Kesehatan.</a:t>
            </a:r>
            <a:r>
              <a:rPr sz="3200" spc="45" dirty="0">
                <a:latin typeface="Agency FB" panose="020B0503020202020204" pitchFamily="34" charset="0"/>
                <a:cs typeface="Arial"/>
              </a:rPr>
              <a:t> </a:t>
            </a:r>
            <a:r>
              <a:rPr sz="3200" dirty="0">
                <a:latin typeface="Agency FB" panose="020B0503020202020204" pitchFamily="34" charset="0"/>
                <a:cs typeface="Arial"/>
              </a:rPr>
              <a:t>Universitas</a:t>
            </a:r>
            <a:r>
              <a:rPr sz="3200" spc="50" dirty="0">
                <a:latin typeface="Agency FB" panose="020B0503020202020204" pitchFamily="34" charset="0"/>
                <a:cs typeface="Arial"/>
              </a:rPr>
              <a:t> </a:t>
            </a:r>
            <a:r>
              <a:rPr sz="3200" dirty="0">
                <a:latin typeface="Agency FB" panose="020B0503020202020204" pitchFamily="34" charset="0"/>
                <a:cs typeface="Arial"/>
              </a:rPr>
              <a:t>Islam</a:t>
            </a:r>
            <a:r>
              <a:rPr sz="3200" spc="165" dirty="0">
                <a:latin typeface="Agency FB" panose="020B0503020202020204" pitchFamily="34" charset="0"/>
                <a:cs typeface="Arial"/>
              </a:rPr>
              <a:t> </a:t>
            </a:r>
            <a:r>
              <a:rPr sz="3200" spc="85" dirty="0">
                <a:latin typeface="Agency FB" panose="020B0503020202020204" pitchFamily="34" charset="0"/>
                <a:cs typeface="Arial"/>
              </a:rPr>
              <a:t>Negeri.Med</a:t>
            </a:r>
            <a:r>
              <a:rPr sz="3200" spc="-250" dirty="0">
                <a:latin typeface="Agency FB" panose="020B0503020202020204" pitchFamily="34" charset="0"/>
                <a:cs typeface="Arial"/>
              </a:rPr>
              <a:t> </a:t>
            </a:r>
            <a:r>
              <a:rPr sz="3200" spc="55" dirty="0">
                <a:latin typeface="Agency FB" panose="020B0503020202020204" pitchFamily="34" charset="0"/>
                <a:cs typeface="Arial"/>
              </a:rPr>
              <a:t>an</a:t>
            </a:r>
            <a:endParaRPr sz="3200" dirty="0">
              <a:latin typeface="Agency FB" panose="020B0503020202020204" pitchFamily="34" charset="0"/>
              <a:cs typeface="Arial"/>
            </a:endParaRPr>
          </a:p>
          <a:p>
            <a:pPr marL="12700" marR="5080">
              <a:lnSpc>
                <a:spcPct val="100000"/>
              </a:lnSpc>
              <a:spcBef>
                <a:spcPts val="900"/>
              </a:spcBef>
              <a:buSzPct val="94444"/>
              <a:tabLst>
                <a:tab pos="203835" algn="l"/>
                <a:tab pos="1535430" algn="l"/>
                <a:tab pos="2989580" algn="l"/>
                <a:tab pos="3495675" algn="l"/>
                <a:tab pos="4390390" algn="l"/>
                <a:tab pos="5398135" algn="l"/>
                <a:tab pos="6443345" algn="l"/>
                <a:tab pos="7189470" algn="l"/>
                <a:tab pos="9036050" algn="l"/>
              </a:tabLst>
            </a:pPr>
            <a:r>
              <a:rPr sz="3200" spc="-35" dirty="0" err="1">
                <a:latin typeface="Agency FB" panose="020B0503020202020204" pitchFamily="34" charset="0"/>
                <a:cs typeface="Arial"/>
              </a:rPr>
              <a:t>Bp</a:t>
            </a:r>
            <a:r>
              <a:rPr sz="3200" spc="40" dirty="0" err="1">
                <a:latin typeface="Agency FB" panose="020B0503020202020204" pitchFamily="34" charset="0"/>
                <a:cs typeface="Arial"/>
              </a:rPr>
              <a:t>psdmk</a:t>
            </a:r>
            <a:r>
              <a:rPr sz="3200" dirty="0">
                <a:latin typeface="Agency FB" panose="020B0503020202020204" pitchFamily="34" charset="0"/>
                <a:cs typeface="Arial"/>
              </a:rPr>
              <a:t>	</a:t>
            </a:r>
            <a:r>
              <a:rPr sz="3200" spc="40" dirty="0">
                <a:latin typeface="Agency FB" panose="020B0503020202020204" pitchFamily="34" charset="0"/>
                <a:cs typeface="Arial"/>
              </a:rPr>
              <a:t>Kemenkes</a:t>
            </a:r>
            <a:r>
              <a:rPr sz="3200" dirty="0">
                <a:latin typeface="Agency FB" panose="020B0503020202020204" pitchFamily="34" charset="0"/>
                <a:cs typeface="Arial"/>
              </a:rPr>
              <a:t>	</a:t>
            </a:r>
            <a:r>
              <a:rPr sz="3200" spc="-25" dirty="0">
                <a:latin typeface="Agency FB" panose="020B0503020202020204" pitchFamily="34" charset="0"/>
                <a:cs typeface="Arial"/>
              </a:rPr>
              <a:t>RI</a:t>
            </a:r>
            <a:r>
              <a:rPr sz="3200" dirty="0">
                <a:latin typeface="Agency FB" panose="020B0503020202020204" pitchFamily="34" charset="0"/>
                <a:cs typeface="Arial"/>
              </a:rPr>
              <a:t>	</a:t>
            </a:r>
            <a:r>
              <a:rPr sz="3200" spc="-10" dirty="0">
                <a:latin typeface="Agency FB" panose="020B0503020202020204" pitchFamily="34" charset="0"/>
                <a:cs typeface="Arial"/>
              </a:rPr>
              <a:t>2017.</a:t>
            </a:r>
            <a:r>
              <a:rPr sz="3200" dirty="0">
                <a:latin typeface="Agency FB" panose="020B0503020202020204" pitchFamily="34" charset="0"/>
                <a:cs typeface="Arial"/>
              </a:rPr>
              <a:t>	</a:t>
            </a:r>
            <a:r>
              <a:rPr sz="3200" spc="95" dirty="0">
                <a:latin typeface="Agency FB" panose="020B0503020202020204" pitchFamily="34" charset="0"/>
                <a:cs typeface="Arial"/>
              </a:rPr>
              <a:t>Modul</a:t>
            </a:r>
            <a:r>
              <a:rPr sz="3200" dirty="0">
                <a:latin typeface="Agency FB" panose="020B0503020202020204" pitchFamily="34" charset="0"/>
                <a:cs typeface="Arial"/>
              </a:rPr>
              <a:t>	</a:t>
            </a:r>
            <a:r>
              <a:rPr sz="3200" spc="70" dirty="0">
                <a:latin typeface="Agency FB" panose="020B0503020202020204" pitchFamily="34" charset="0"/>
                <a:cs typeface="Arial"/>
              </a:rPr>
              <a:t>Bahan</a:t>
            </a:r>
            <a:r>
              <a:rPr sz="3200" dirty="0">
                <a:latin typeface="Agency FB" panose="020B0503020202020204" pitchFamily="34" charset="0"/>
                <a:cs typeface="Arial"/>
              </a:rPr>
              <a:t>	</a:t>
            </a:r>
            <a:r>
              <a:rPr sz="3200" spc="-20" dirty="0">
                <a:latin typeface="Agency FB" panose="020B0503020202020204" pitchFamily="34" charset="0"/>
                <a:cs typeface="Arial"/>
              </a:rPr>
              <a:t>Ajar</a:t>
            </a:r>
            <a:r>
              <a:rPr sz="3200" dirty="0">
                <a:latin typeface="Agency FB" panose="020B0503020202020204" pitchFamily="34" charset="0"/>
                <a:cs typeface="Arial"/>
              </a:rPr>
              <a:t>	</a:t>
            </a:r>
            <a:r>
              <a:rPr sz="3200" spc="110" dirty="0">
                <a:latin typeface="Agency FB" panose="020B0503020202020204" pitchFamily="34" charset="0"/>
                <a:cs typeface="Arial"/>
              </a:rPr>
              <a:t>Keperawatan</a:t>
            </a:r>
            <a:r>
              <a:rPr sz="3200" dirty="0">
                <a:latin typeface="Agency FB" panose="020B0503020202020204" pitchFamily="34" charset="0"/>
                <a:cs typeface="Arial"/>
              </a:rPr>
              <a:t>	</a:t>
            </a:r>
            <a:r>
              <a:rPr sz="3200" spc="-10" dirty="0">
                <a:latin typeface="Agency FB" panose="020B0503020202020204" pitchFamily="34" charset="0"/>
                <a:cs typeface="Arial"/>
              </a:rPr>
              <a:t>Promosi </a:t>
            </a:r>
            <a:r>
              <a:rPr sz="3200" spc="55" dirty="0">
                <a:latin typeface="Agency FB" panose="020B0503020202020204" pitchFamily="34" charset="0"/>
                <a:cs typeface="Arial"/>
              </a:rPr>
              <a:t>Kesehatan.Kemenkes.</a:t>
            </a:r>
            <a:r>
              <a:rPr sz="3200" spc="105" dirty="0">
                <a:latin typeface="Agency FB" panose="020B0503020202020204" pitchFamily="34" charset="0"/>
                <a:cs typeface="Arial"/>
              </a:rPr>
              <a:t> </a:t>
            </a:r>
            <a:r>
              <a:rPr sz="3200" spc="70" dirty="0">
                <a:latin typeface="Agency FB" panose="020B0503020202020204" pitchFamily="34" charset="0"/>
                <a:cs typeface="Arial"/>
              </a:rPr>
              <a:t>Jakarta</a:t>
            </a:r>
            <a:endParaRPr sz="3200" dirty="0">
              <a:latin typeface="Agency FB" panose="020B0503020202020204" pitchFamily="34" charset="0"/>
              <a:cs typeface="Arial"/>
            </a:endParaRPr>
          </a:p>
          <a:p>
            <a:pPr marL="12700" marR="10160">
              <a:lnSpc>
                <a:spcPct val="100000"/>
              </a:lnSpc>
              <a:spcBef>
                <a:spcPts val="900"/>
              </a:spcBef>
              <a:buSzPct val="94444"/>
              <a:tabLst>
                <a:tab pos="203835" algn="l"/>
                <a:tab pos="8618220" algn="l"/>
              </a:tabLst>
            </a:pPr>
            <a:r>
              <a:rPr sz="3200" dirty="0">
                <a:latin typeface="Agency FB" panose="020B0503020202020204" pitchFamily="34" charset="0"/>
                <a:cs typeface="Arial"/>
              </a:rPr>
              <a:t>Snelling.</a:t>
            </a:r>
            <a:r>
              <a:rPr sz="3200" spc="480" dirty="0">
                <a:latin typeface="Agency FB" panose="020B0503020202020204" pitchFamily="34" charset="0"/>
                <a:cs typeface="Arial"/>
              </a:rPr>
              <a:t> </a:t>
            </a:r>
            <a:r>
              <a:rPr sz="3200" spc="50" dirty="0">
                <a:latin typeface="Agency FB" panose="020B0503020202020204" pitchFamily="34" charset="0"/>
                <a:cs typeface="Arial"/>
              </a:rPr>
              <a:t>M.Anastasia.</a:t>
            </a:r>
            <a:r>
              <a:rPr sz="3200" spc="409" dirty="0">
                <a:latin typeface="Agency FB" panose="020B0503020202020204" pitchFamily="34" charset="0"/>
                <a:cs typeface="Arial"/>
              </a:rPr>
              <a:t> </a:t>
            </a:r>
            <a:r>
              <a:rPr sz="3200" dirty="0">
                <a:latin typeface="Agency FB" panose="020B0503020202020204" pitchFamily="34" charset="0"/>
                <a:cs typeface="Arial"/>
              </a:rPr>
              <a:t>2014.Intro</a:t>
            </a:r>
            <a:r>
              <a:rPr sz="3200" spc="-300" dirty="0">
                <a:latin typeface="Agency FB" panose="020B0503020202020204" pitchFamily="34" charset="0"/>
                <a:cs typeface="Arial"/>
              </a:rPr>
              <a:t> </a:t>
            </a:r>
            <a:r>
              <a:rPr sz="3200" spc="105" dirty="0">
                <a:latin typeface="Agency FB" panose="020B0503020202020204" pitchFamily="34" charset="0"/>
                <a:cs typeface="Arial"/>
              </a:rPr>
              <a:t>duction</a:t>
            </a:r>
            <a:r>
              <a:rPr sz="3200" spc="455" dirty="0">
                <a:latin typeface="Agency FB" panose="020B0503020202020204" pitchFamily="34" charset="0"/>
                <a:cs typeface="Arial"/>
              </a:rPr>
              <a:t> </a:t>
            </a:r>
            <a:r>
              <a:rPr sz="3200" dirty="0">
                <a:latin typeface="Agency FB" panose="020B0503020202020204" pitchFamily="34" charset="0"/>
                <a:cs typeface="Arial"/>
              </a:rPr>
              <a:t>To</a:t>
            </a:r>
            <a:r>
              <a:rPr sz="3200" spc="490" dirty="0">
                <a:latin typeface="Agency FB" panose="020B0503020202020204" pitchFamily="34" charset="0"/>
                <a:cs typeface="Arial"/>
              </a:rPr>
              <a:t> </a:t>
            </a:r>
            <a:r>
              <a:rPr sz="3200" spc="70" dirty="0">
                <a:latin typeface="Agency FB" panose="020B0503020202020204" pitchFamily="34" charset="0"/>
                <a:cs typeface="Arial"/>
              </a:rPr>
              <a:t>Health</a:t>
            </a:r>
            <a:r>
              <a:rPr sz="3200" spc="459" dirty="0">
                <a:latin typeface="Agency FB" panose="020B0503020202020204" pitchFamily="34" charset="0"/>
                <a:cs typeface="Arial"/>
              </a:rPr>
              <a:t> </a:t>
            </a:r>
            <a:r>
              <a:rPr sz="3200" spc="65" dirty="0" err="1">
                <a:latin typeface="Agency FB" panose="020B0503020202020204" pitchFamily="34" charset="0"/>
                <a:cs typeface="Arial"/>
              </a:rPr>
              <a:t>Promotion.John</a:t>
            </a:r>
            <a:r>
              <a:rPr sz="3200" spc="470" dirty="0">
                <a:latin typeface="Agency FB" panose="020B0503020202020204" pitchFamily="34" charset="0"/>
                <a:cs typeface="Arial"/>
              </a:rPr>
              <a:t> </a:t>
            </a:r>
            <a:r>
              <a:rPr sz="3200" spc="-10" dirty="0" err="1">
                <a:latin typeface="Agency FB" panose="020B0503020202020204" pitchFamily="34" charset="0"/>
                <a:cs typeface="Arial"/>
              </a:rPr>
              <a:t>Willwy</a:t>
            </a:r>
            <a:r>
              <a:rPr lang="en-US" sz="3200" spc="-10" dirty="0">
                <a:latin typeface="Agency FB" panose="020B0503020202020204" pitchFamily="34" charset="0"/>
                <a:cs typeface="Arial"/>
              </a:rPr>
              <a:t> </a:t>
            </a:r>
            <a:r>
              <a:rPr sz="3200" dirty="0">
                <a:latin typeface="Agency FB" panose="020B0503020202020204" pitchFamily="34" charset="0"/>
                <a:cs typeface="Arial"/>
              </a:rPr>
              <a:t>&amp;</a:t>
            </a:r>
            <a:r>
              <a:rPr sz="3200" spc="459" dirty="0">
                <a:latin typeface="Agency FB" panose="020B0503020202020204" pitchFamily="34" charset="0"/>
                <a:cs typeface="Arial"/>
              </a:rPr>
              <a:t> </a:t>
            </a:r>
            <a:r>
              <a:rPr sz="3200" dirty="0">
                <a:latin typeface="Agency FB" panose="020B0503020202020204" pitchFamily="34" charset="0"/>
                <a:cs typeface="Arial"/>
              </a:rPr>
              <a:t>Son.</a:t>
            </a:r>
            <a:r>
              <a:rPr sz="3200" spc="385" dirty="0">
                <a:latin typeface="Agency FB" panose="020B0503020202020204" pitchFamily="34" charset="0"/>
                <a:cs typeface="Arial"/>
              </a:rPr>
              <a:t> </a:t>
            </a:r>
            <a:r>
              <a:rPr sz="3200" spc="-25" dirty="0">
                <a:latin typeface="Agency FB" panose="020B0503020202020204" pitchFamily="34" charset="0"/>
                <a:cs typeface="Arial"/>
              </a:rPr>
              <a:t>San </a:t>
            </a:r>
            <a:r>
              <a:rPr sz="3200" spc="-45" dirty="0">
                <a:latin typeface="Agency FB" panose="020B0503020202020204" pitchFamily="34" charset="0"/>
                <a:cs typeface="Arial"/>
              </a:rPr>
              <a:t>Fransisc</a:t>
            </a:r>
            <a:r>
              <a:rPr sz="3200" spc="-229" dirty="0">
                <a:latin typeface="Agency FB" panose="020B0503020202020204" pitchFamily="34" charset="0"/>
                <a:cs typeface="Arial"/>
              </a:rPr>
              <a:t> </a:t>
            </a:r>
            <a:r>
              <a:rPr sz="3200" spc="-25" dirty="0">
                <a:latin typeface="Agency FB" panose="020B0503020202020204" pitchFamily="34" charset="0"/>
                <a:cs typeface="Arial"/>
              </a:rPr>
              <a:t>o.</a:t>
            </a:r>
            <a:endParaRPr sz="3200" dirty="0">
              <a:latin typeface="Agency FB" panose="020B0503020202020204" pitchFamily="34" charset="0"/>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34505"/>
            <a:ext cx="12192000" cy="523875"/>
            <a:chOff x="0" y="6334505"/>
            <a:chExt cx="12192000" cy="523875"/>
          </a:xfrm>
        </p:grpSpPr>
        <p:sp>
          <p:nvSpPr>
            <p:cNvPr id="3" name="object 3"/>
            <p:cNvSpPr/>
            <p:nvPr/>
          </p:nvSpPr>
          <p:spPr>
            <a:xfrm>
              <a:off x="3047" y="6400799"/>
              <a:ext cx="12189460" cy="457200"/>
            </a:xfrm>
            <a:custGeom>
              <a:avLst/>
              <a:gdLst/>
              <a:ahLst/>
              <a:cxnLst/>
              <a:rect l="l" t="t" r="r" b="b"/>
              <a:pathLst>
                <a:path w="12189460" h="457200">
                  <a:moveTo>
                    <a:pt x="12188952" y="0"/>
                  </a:moveTo>
                  <a:lnTo>
                    <a:pt x="0" y="0"/>
                  </a:lnTo>
                  <a:lnTo>
                    <a:pt x="0" y="457200"/>
                  </a:lnTo>
                  <a:lnTo>
                    <a:pt x="12188952" y="457200"/>
                  </a:lnTo>
                  <a:lnTo>
                    <a:pt x="12188952" y="0"/>
                  </a:lnTo>
                  <a:close/>
                </a:path>
              </a:pathLst>
            </a:custGeom>
            <a:solidFill>
              <a:srgbClr val="BD582C"/>
            </a:solidFill>
          </p:spPr>
          <p:txBody>
            <a:bodyPr wrap="square" lIns="0" tIns="0" rIns="0" bIns="0" rtlCol="0"/>
            <a:lstStyle/>
            <a:p>
              <a:endParaRPr/>
            </a:p>
          </p:txBody>
        </p:sp>
        <p:sp>
          <p:nvSpPr>
            <p:cNvPr id="4" name="object 4"/>
            <p:cNvSpPr/>
            <p:nvPr/>
          </p:nvSpPr>
          <p:spPr>
            <a:xfrm>
              <a:off x="0" y="6334505"/>
              <a:ext cx="12189460" cy="64135"/>
            </a:xfrm>
            <a:custGeom>
              <a:avLst/>
              <a:gdLst/>
              <a:ahLst/>
              <a:cxnLst/>
              <a:rect l="l" t="t" r="r" b="b"/>
              <a:pathLst>
                <a:path w="12189460" h="64135">
                  <a:moveTo>
                    <a:pt x="12188952" y="0"/>
                  </a:moveTo>
                  <a:lnTo>
                    <a:pt x="0" y="0"/>
                  </a:lnTo>
                  <a:lnTo>
                    <a:pt x="0" y="64008"/>
                  </a:lnTo>
                  <a:lnTo>
                    <a:pt x="12188952" y="64008"/>
                  </a:lnTo>
                  <a:lnTo>
                    <a:pt x="12188952" y="0"/>
                  </a:lnTo>
                  <a:close/>
                </a:path>
              </a:pathLst>
            </a:custGeom>
            <a:solidFill>
              <a:srgbClr val="E48312"/>
            </a:solidFill>
          </p:spPr>
          <p:txBody>
            <a:bodyPr wrap="square" lIns="0" tIns="0" rIns="0" bIns="0" rtlCol="0"/>
            <a:lstStyle/>
            <a:p>
              <a:endParaRPr/>
            </a:p>
          </p:txBody>
        </p:sp>
      </p:grpSp>
      <p:pic>
        <p:nvPicPr>
          <p:cNvPr id="6" name="Picture 5">
            <a:extLst>
              <a:ext uri="{FF2B5EF4-FFF2-40B4-BE49-F238E27FC236}">
                <a16:creationId xmlns:a16="http://schemas.microsoft.com/office/drawing/2014/main" id="{3144BBD3-2B39-EE24-0B83-E6F88C9C28AE}"/>
              </a:ext>
            </a:extLst>
          </p:cNvPr>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539" y="2129282"/>
            <a:ext cx="9899015" cy="1968500"/>
          </a:xfrm>
          <a:prstGeom prst="rect">
            <a:avLst/>
          </a:prstGeom>
        </p:spPr>
        <p:txBody>
          <a:bodyPr vert="horz" wrap="square" lIns="0" tIns="12700" rIns="0" bIns="0" rtlCol="0">
            <a:spAutoFit/>
          </a:bodyPr>
          <a:lstStyle/>
          <a:p>
            <a:pPr marL="199390" marR="12065" indent="-187325" algn="just">
              <a:lnSpc>
                <a:spcPct val="100000"/>
              </a:lnSpc>
              <a:spcBef>
                <a:spcPts val="100"/>
              </a:spcBef>
              <a:buClr>
                <a:srgbClr val="212121"/>
              </a:buClr>
              <a:buFont typeface="Garamond"/>
              <a:buChar char="◦"/>
              <a:tabLst>
                <a:tab pos="214629" algn="l"/>
              </a:tabLst>
            </a:pPr>
            <a:r>
              <a:rPr sz="2400" spc="180" dirty="0" err="1">
                <a:latin typeface="Arial"/>
                <a:cs typeface="Arial"/>
              </a:rPr>
              <a:t>D</a:t>
            </a:r>
            <a:r>
              <a:rPr sz="2400" spc="275" dirty="0" err="1">
                <a:latin typeface="Arial"/>
                <a:cs typeface="Arial"/>
              </a:rPr>
              <a:t>a</a:t>
            </a:r>
            <a:r>
              <a:rPr sz="2400" spc="270" dirty="0" err="1">
                <a:latin typeface="Arial"/>
                <a:cs typeface="Arial"/>
              </a:rPr>
              <a:t>m</a:t>
            </a:r>
            <a:r>
              <a:rPr sz="2400" dirty="0" err="1">
                <a:latin typeface="Arial"/>
                <a:cs typeface="Arial"/>
              </a:rPr>
              <a:t>p</a:t>
            </a:r>
            <a:r>
              <a:rPr sz="2400" spc="145" dirty="0" err="1">
                <a:latin typeface="Arial"/>
                <a:cs typeface="Arial"/>
              </a:rPr>
              <a:t>a</a:t>
            </a:r>
            <a:r>
              <a:rPr sz="2400" dirty="0" err="1">
                <a:latin typeface="Arial"/>
                <a:cs typeface="Arial"/>
              </a:rPr>
              <a:t>k</a:t>
            </a:r>
            <a:r>
              <a:rPr sz="2400" spc="215" dirty="0">
                <a:latin typeface="Arial"/>
                <a:cs typeface="Arial"/>
              </a:rPr>
              <a:t> </a:t>
            </a:r>
            <a:r>
              <a:rPr sz="2400" dirty="0" err="1">
                <a:latin typeface="Arial"/>
                <a:cs typeface="Arial"/>
              </a:rPr>
              <a:t>d</a:t>
            </a:r>
            <a:r>
              <a:rPr sz="2400" spc="5" dirty="0" err="1">
                <a:latin typeface="Arial"/>
                <a:cs typeface="Arial"/>
              </a:rPr>
              <a:t>ari</a:t>
            </a:r>
            <a:r>
              <a:rPr sz="2400" spc="170" dirty="0">
                <a:latin typeface="Arial"/>
                <a:cs typeface="Arial"/>
              </a:rPr>
              <a:t> </a:t>
            </a:r>
            <a:r>
              <a:rPr sz="2400" spc="55" dirty="0">
                <a:latin typeface="Arial"/>
                <a:cs typeface="Arial"/>
              </a:rPr>
              <a:t>era</a:t>
            </a:r>
            <a:r>
              <a:rPr sz="2400" spc="350" dirty="0">
                <a:latin typeface="Arial"/>
                <a:cs typeface="Arial"/>
              </a:rPr>
              <a:t> </a:t>
            </a:r>
            <a:r>
              <a:rPr sz="2400" spc="40" dirty="0">
                <a:latin typeface="Arial"/>
                <a:cs typeface="Arial"/>
              </a:rPr>
              <a:t>globalisasi</a:t>
            </a:r>
            <a:r>
              <a:rPr sz="2400" spc="60" dirty="0">
                <a:latin typeface="Arial"/>
                <a:cs typeface="Arial"/>
              </a:rPr>
              <a:t> </a:t>
            </a:r>
            <a:r>
              <a:rPr sz="2400" dirty="0">
                <a:latin typeface="Arial"/>
                <a:cs typeface="Arial"/>
              </a:rPr>
              <a:t>ini</a:t>
            </a:r>
            <a:r>
              <a:rPr sz="2400" spc="215" dirty="0">
                <a:latin typeface="Arial"/>
                <a:cs typeface="Arial"/>
              </a:rPr>
              <a:t> </a:t>
            </a:r>
            <a:r>
              <a:rPr sz="2400" spc="45" dirty="0">
                <a:latin typeface="Arial"/>
                <a:cs typeface="Arial"/>
              </a:rPr>
              <a:t>di</a:t>
            </a:r>
            <a:r>
              <a:rPr sz="2400" spc="204" dirty="0">
                <a:latin typeface="Arial"/>
                <a:cs typeface="Arial"/>
              </a:rPr>
              <a:t> </a:t>
            </a:r>
            <a:r>
              <a:rPr sz="2400" spc="80" dirty="0" err="1">
                <a:latin typeface="Arial"/>
                <a:cs typeface="Arial"/>
              </a:rPr>
              <a:t>bid</a:t>
            </a:r>
            <a:r>
              <a:rPr sz="2400" spc="215" dirty="0" err="1">
                <a:latin typeface="Arial"/>
                <a:cs typeface="Arial"/>
              </a:rPr>
              <a:t>a</a:t>
            </a:r>
            <a:r>
              <a:rPr sz="2400" spc="200" dirty="0" err="1">
                <a:latin typeface="Arial"/>
                <a:cs typeface="Arial"/>
              </a:rPr>
              <a:t>n</a:t>
            </a:r>
            <a:r>
              <a:rPr sz="2400" dirty="0" err="1">
                <a:latin typeface="Arial"/>
                <a:cs typeface="Arial"/>
              </a:rPr>
              <a:t>g</a:t>
            </a:r>
            <a:r>
              <a:rPr sz="2400" spc="195" dirty="0">
                <a:latin typeface="Arial"/>
                <a:cs typeface="Arial"/>
              </a:rPr>
              <a:t> </a:t>
            </a:r>
            <a:r>
              <a:rPr sz="2400" spc="120" dirty="0">
                <a:latin typeface="Arial"/>
                <a:cs typeface="Arial"/>
              </a:rPr>
              <a:t>kesehatan</a:t>
            </a:r>
            <a:r>
              <a:rPr sz="2400" spc="260" dirty="0">
                <a:latin typeface="Arial"/>
                <a:cs typeface="Arial"/>
              </a:rPr>
              <a:t> </a:t>
            </a:r>
            <a:r>
              <a:rPr sz="2400" spc="130" dirty="0">
                <a:latin typeface="Arial"/>
                <a:cs typeface="Arial"/>
              </a:rPr>
              <a:t>memberikan</a:t>
            </a:r>
            <a:r>
              <a:rPr sz="2400" dirty="0">
                <a:latin typeface="Arial"/>
                <a:cs typeface="Arial"/>
              </a:rPr>
              <a:t> 	</a:t>
            </a:r>
            <a:r>
              <a:rPr sz="2400" spc="145" dirty="0">
                <a:latin typeface="Arial"/>
                <a:cs typeface="Arial"/>
              </a:rPr>
              <a:t>pengaruh</a:t>
            </a:r>
            <a:r>
              <a:rPr sz="2400" spc="220" dirty="0">
                <a:latin typeface="Arial"/>
                <a:cs typeface="Arial"/>
              </a:rPr>
              <a:t> </a:t>
            </a:r>
            <a:r>
              <a:rPr sz="2400" dirty="0">
                <a:latin typeface="Arial"/>
                <a:cs typeface="Arial"/>
              </a:rPr>
              <a:t>b</a:t>
            </a:r>
            <a:r>
              <a:rPr sz="2400" spc="-365" dirty="0">
                <a:latin typeface="Arial"/>
                <a:cs typeface="Arial"/>
              </a:rPr>
              <a:t> </a:t>
            </a:r>
            <a:r>
              <a:rPr sz="2400" spc="30" dirty="0">
                <a:latin typeface="Arial"/>
                <a:cs typeface="Arial"/>
              </a:rPr>
              <a:t>aik</a:t>
            </a:r>
            <a:r>
              <a:rPr sz="2400" spc="140" dirty="0">
                <a:latin typeface="Arial"/>
                <a:cs typeface="Arial"/>
              </a:rPr>
              <a:t> </a:t>
            </a:r>
            <a:r>
              <a:rPr sz="2400" dirty="0">
                <a:latin typeface="Arial"/>
                <a:cs typeface="Arial"/>
              </a:rPr>
              <a:t>d</a:t>
            </a:r>
            <a:r>
              <a:rPr sz="2400" spc="-360" dirty="0">
                <a:latin typeface="Arial"/>
                <a:cs typeface="Arial"/>
              </a:rPr>
              <a:t> </a:t>
            </a:r>
            <a:r>
              <a:rPr sz="2400" spc="210" dirty="0">
                <a:latin typeface="Arial"/>
                <a:cs typeface="Arial"/>
              </a:rPr>
              <a:t>a</a:t>
            </a:r>
            <a:r>
              <a:rPr sz="2400" dirty="0">
                <a:latin typeface="Arial"/>
                <a:cs typeface="Arial"/>
              </a:rPr>
              <a:t>n</a:t>
            </a:r>
            <a:r>
              <a:rPr sz="2400" spc="215" dirty="0">
                <a:latin typeface="Arial"/>
                <a:cs typeface="Arial"/>
              </a:rPr>
              <a:t> </a:t>
            </a:r>
            <a:r>
              <a:rPr sz="2400" spc="145" dirty="0">
                <a:latin typeface="Arial"/>
                <a:cs typeface="Arial"/>
              </a:rPr>
              <a:t>pengaruh</a:t>
            </a:r>
            <a:r>
              <a:rPr sz="2400" spc="135" dirty="0">
                <a:latin typeface="Arial"/>
                <a:cs typeface="Arial"/>
              </a:rPr>
              <a:t> </a:t>
            </a:r>
            <a:r>
              <a:rPr sz="2400" spc="125" dirty="0">
                <a:latin typeface="Arial"/>
                <a:cs typeface="Arial"/>
              </a:rPr>
              <a:t>negatif.</a:t>
            </a:r>
            <a:endParaRPr sz="2400" dirty="0">
              <a:latin typeface="Arial"/>
              <a:cs typeface="Arial"/>
            </a:endParaRPr>
          </a:p>
          <a:p>
            <a:pPr marL="202565" marR="5080" indent="-190500" algn="just">
              <a:lnSpc>
                <a:spcPct val="100000"/>
              </a:lnSpc>
              <a:spcBef>
                <a:spcPts val="900"/>
              </a:spcBef>
              <a:buClr>
                <a:srgbClr val="212121"/>
              </a:buClr>
              <a:buFont typeface="Garamond"/>
              <a:buChar char="◦"/>
              <a:tabLst>
                <a:tab pos="199390" algn="l"/>
              </a:tabLst>
            </a:pPr>
            <a:r>
              <a:rPr sz="2400" spc="-15" dirty="0">
                <a:latin typeface="Arial"/>
                <a:cs typeface="Arial"/>
              </a:rPr>
              <a:t>Di</a:t>
            </a:r>
            <a:r>
              <a:rPr sz="2400" spc="265" dirty="0">
                <a:latin typeface="Arial"/>
                <a:cs typeface="Arial"/>
              </a:rPr>
              <a:t> </a:t>
            </a:r>
            <a:r>
              <a:rPr sz="2400" spc="75" dirty="0" err="1">
                <a:latin typeface="Arial"/>
                <a:cs typeface="Arial"/>
              </a:rPr>
              <a:t>bid</a:t>
            </a:r>
            <a:r>
              <a:rPr sz="2400" spc="215" dirty="0" err="1">
                <a:latin typeface="Arial"/>
                <a:cs typeface="Arial"/>
              </a:rPr>
              <a:t>a</a:t>
            </a:r>
            <a:r>
              <a:rPr sz="2400" spc="210" dirty="0" err="1">
                <a:latin typeface="Arial"/>
                <a:cs typeface="Arial"/>
              </a:rPr>
              <a:t>n</a:t>
            </a:r>
            <a:r>
              <a:rPr sz="2400" dirty="0" err="1">
                <a:latin typeface="Arial"/>
                <a:cs typeface="Arial"/>
              </a:rPr>
              <a:t>g</a:t>
            </a:r>
            <a:r>
              <a:rPr sz="2400" spc="265" dirty="0">
                <a:latin typeface="Arial"/>
                <a:cs typeface="Arial"/>
              </a:rPr>
              <a:t> </a:t>
            </a:r>
            <a:r>
              <a:rPr sz="2400" spc="15" dirty="0">
                <a:latin typeface="Arial"/>
                <a:cs typeface="Arial"/>
              </a:rPr>
              <a:t>Promosi</a:t>
            </a:r>
            <a:r>
              <a:rPr sz="2400" spc="120" dirty="0">
                <a:latin typeface="Arial"/>
                <a:cs typeface="Arial"/>
              </a:rPr>
              <a:t> </a:t>
            </a:r>
            <a:r>
              <a:rPr sz="2400" spc="95" dirty="0">
                <a:latin typeface="Arial"/>
                <a:cs typeface="Arial"/>
              </a:rPr>
              <a:t>Kesehatan,</a:t>
            </a:r>
            <a:r>
              <a:rPr sz="2400" spc="275" dirty="0">
                <a:latin typeface="Arial"/>
                <a:cs typeface="Arial"/>
              </a:rPr>
              <a:t> </a:t>
            </a:r>
            <a:r>
              <a:rPr sz="2400" dirty="0" err="1">
                <a:latin typeface="Arial"/>
                <a:cs typeface="Arial"/>
              </a:rPr>
              <a:t>d</a:t>
            </a:r>
            <a:r>
              <a:rPr sz="2400" spc="125" dirty="0" err="1">
                <a:latin typeface="Arial"/>
                <a:cs typeface="Arial"/>
              </a:rPr>
              <a:t>alam</a:t>
            </a:r>
            <a:r>
              <a:rPr sz="2400" spc="355" dirty="0">
                <a:latin typeface="Arial"/>
                <a:cs typeface="Arial"/>
              </a:rPr>
              <a:t> </a:t>
            </a:r>
            <a:r>
              <a:rPr sz="2400" spc="55" dirty="0">
                <a:latin typeface="Arial"/>
                <a:cs typeface="Arial"/>
              </a:rPr>
              <a:t>era</a:t>
            </a:r>
            <a:r>
              <a:rPr sz="2400" spc="409" dirty="0">
                <a:latin typeface="Arial"/>
                <a:cs typeface="Arial"/>
              </a:rPr>
              <a:t> </a:t>
            </a:r>
            <a:r>
              <a:rPr sz="2400" spc="40" dirty="0">
                <a:latin typeface="Arial"/>
                <a:cs typeface="Arial"/>
              </a:rPr>
              <a:t>globalisasi</a:t>
            </a:r>
            <a:r>
              <a:rPr sz="2400" spc="114" dirty="0">
                <a:latin typeface="Arial"/>
                <a:cs typeface="Arial"/>
              </a:rPr>
              <a:t> </a:t>
            </a:r>
            <a:r>
              <a:rPr sz="2400" dirty="0">
                <a:latin typeface="Arial"/>
                <a:cs typeface="Arial"/>
              </a:rPr>
              <a:t>ini</a:t>
            </a:r>
            <a:r>
              <a:rPr sz="2400" spc="110" dirty="0">
                <a:latin typeface="Arial"/>
                <a:cs typeface="Arial"/>
              </a:rPr>
              <a:t> </a:t>
            </a:r>
            <a:r>
              <a:rPr sz="2400" spc="75" dirty="0">
                <a:latin typeface="Arial"/>
                <a:cs typeface="Arial"/>
              </a:rPr>
              <a:t>Indonesia</a:t>
            </a:r>
            <a:r>
              <a:rPr sz="2400" dirty="0">
                <a:latin typeface="Arial"/>
                <a:cs typeface="Arial"/>
              </a:rPr>
              <a:t> </a:t>
            </a:r>
            <a:r>
              <a:rPr sz="2400" spc="150" dirty="0">
                <a:latin typeface="Arial"/>
                <a:cs typeface="Arial"/>
              </a:rPr>
              <a:t>memperoleh</a:t>
            </a:r>
            <a:r>
              <a:rPr sz="2400" spc="675" dirty="0">
                <a:latin typeface="Arial"/>
                <a:cs typeface="Arial"/>
              </a:rPr>
              <a:t> </a:t>
            </a:r>
            <a:r>
              <a:rPr sz="2400" spc="295" dirty="0">
                <a:latin typeface="Arial"/>
                <a:cs typeface="Arial"/>
              </a:rPr>
              <a:t>b</a:t>
            </a:r>
            <a:r>
              <a:rPr sz="2400" spc="210" dirty="0">
                <a:latin typeface="Arial"/>
                <a:cs typeface="Arial"/>
              </a:rPr>
              <a:t>a</a:t>
            </a:r>
            <a:r>
              <a:rPr sz="2400" spc="105" dirty="0">
                <a:latin typeface="Arial"/>
                <a:cs typeface="Arial"/>
              </a:rPr>
              <a:t>n</a:t>
            </a:r>
            <a:r>
              <a:rPr sz="2400" spc="190" dirty="0">
                <a:latin typeface="Arial"/>
                <a:cs typeface="Arial"/>
              </a:rPr>
              <a:t>y</a:t>
            </a:r>
            <a:r>
              <a:rPr sz="2400" spc="145" dirty="0">
                <a:latin typeface="Arial"/>
                <a:cs typeface="Arial"/>
              </a:rPr>
              <a:t>a</a:t>
            </a:r>
            <a:r>
              <a:rPr sz="2400" dirty="0">
                <a:latin typeface="Arial"/>
                <a:cs typeface="Arial"/>
              </a:rPr>
              <a:t>k</a:t>
            </a:r>
            <a:r>
              <a:rPr sz="2400" spc="585" dirty="0">
                <a:latin typeface="Arial"/>
                <a:cs typeface="Arial"/>
              </a:rPr>
              <a:t> </a:t>
            </a:r>
            <a:r>
              <a:rPr sz="2400" spc="85" dirty="0">
                <a:latin typeface="Arial"/>
                <a:cs typeface="Arial"/>
              </a:rPr>
              <a:t>masukan</a:t>
            </a:r>
            <a:r>
              <a:rPr sz="2400" spc="680" dirty="0">
                <a:latin typeface="Arial"/>
                <a:cs typeface="Arial"/>
              </a:rPr>
              <a:t> </a:t>
            </a:r>
            <a:r>
              <a:rPr sz="2400" dirty="0">
                <a:latin typeface="Arial"/>
                <a:cs typeface="Arial"/>
              </a:rPr>
              <a:t>d</a:t>
            </a:r>
            <a:r>
              <a:rPr sz="2400" spc="-360" dirty="0">
                <a:latin typeface="Arial"/>
                <a:cs typeface="Arial"/>
              </a:rPr>
              <a:t> </a:t>
            </a:r>
            <a:r>
              <a:rPr sz="2400" spc="210" dirty="0">
                <a:latin typeface="Arial"/>
                <a:cs typeface="Arial"/>
              </a:rPr>
              <a:t>a</a:t>
            </a:r>
            <a:r>
              <a:rPr sz="2400" dirty="0">
                <a:latin typeface="Arial"/>
                <a:cs typeface="Arial"/>
              </a:rPr>
              <a:t>n</a:t>
            </a:r>
            <a:r>
              <a:rPr sz="2400" spc="675" dirty="0">
                <a:latin typeface="Arial"/>
                <a:cs typeface="Arial"/>
              </a:rPr>
              <a:t> </a:t>
            </a:r>
            <a:r>
              <a:rPr sz="2400" spc="105" dirty="0">
                <a:latin typeface="Arial"/>
                <a:cs typeface="Arial"/>
              </a:rPr>
              <a:t>perb</a:t>
            </a:r>
            <a:r>
              <a:rPr sz="2400" spc="-365" dirty="0">
                <a:latin typeface="Arial"/>
                <a:cs typeface="Arial"/>
              </a:rPr>
              <a:t> </a:t>
            </a:r>
            <a:r>
              <a:rPr sz="2400" spc="160" dirty="0">
                <a:latin typeface="Arial"/>
                <a:cs typeface="Arial"/>
              </a:rPr>
              <a:t>andingan</a:t>
            </a:r>
            <a:r>
              <a:rPr sz="2400" spc="670" dirty="0">
                <a:latin typeface="Arial"/>
                <a:cs typeface="Arial"/>
              </a:rPr>
              <a:t> </a:t>
            </a:r>
            <a:r>
              <a:rPr sz="2400" dirty="0">
                <a:latin typeface="Arial"/>
                <a:cs typeface="Arial"/>
              </a:rPr>
              <a:t>d</a:t>
            </a:r>
            <a:r>
              <a:rPr sz="2400" spc="-360" dirty="0">
                <a:latin typeface="Arial"/>
                <a:cs typeface="Arial"/>
              </a:rPr>
              <a:t> </a:t>
            </a:r>
            <a:r>
              <a:rPr sz="2400" spc="5" dirty="0">
                <a:latin typeface="Arial"/>
                <a:cs typeface="Arial"/>
              </a:rPr>
              <a:t>ari</a:t>
            </a:r>
            <a:r>
              <a:rPr sz="2400" spc="605" dirty="0">
                <a:latin typeface="Arial"/>
                <a:cs typeface="Arial"/>
              </a:rPr>
              <a:t> </a:t>
            </a:r>
            <a:r>
              <a:rPr sz="2400" dirty="0">
                <a:latin typeface="Arial"/>
                <a:cs typeface="Arial"/>
              </a:rPr>
              <a:t>b</a:t>
            </a:r>
            <a:r>
              <a:rPr sz="2400" spc="-365" dirty="0">
                <a:latin typeface="Arial"/>
                <a:cs typeface="Arial"/>
              </a:rPr>
              <a:t> </a:t>
            </a:r>
            <a:r>
              <a:rPr sz="2400" spc="210" dirty="0">
                <a:latin typeface="Arial"/>
                <a:cs typeface="Arial"/>
              </a:rPr>
              <a:t>a</a:t>
            </a:r>
            <a:r>
              <a:rPr sz="2400" spc="105" dirty="0">
                <a:latin typeface="Arial"/>
                <a:cs typeface="Arial"/>
              </a:rPr>
              <a:t>n</a:t>
            </a:r>
            <a:r>
              <a:rPr sz="2400" spc="190" dirty="0">
                <a:latin typeface="Arial"/>
                <a:cs typeface="Arial"/>
              </a:rPr>
              <a:t>y</a:t>
            </a:r>
            <a:r>
              <a:rPr sz="2400" spc="145" dirty="0">
                <a:latin typeface="Arial"/>
                <a:cs typeface="Arial"/>
              </a:rPr>
              <a:t>a</a:t>
            </a:r>
            <a:r>
              <a:rPr sz="2400" dirty="0">
                <a:latin typeface="Arial"/>
                <a:cs typeface="Arial"/>
              </a:rPr>
              <a:t>k </a:t>
            </a:r>
            <a:r>
              <a:rPr sz="2400" spc="150" dirty="0">
                <a:latin typeface="Arial"/>
                <a:cs typeface="Arial"/>
              </a:rPr>
              <a:t>negara.</a:t>
            </a:r>
            <a:endParaRPr sz="2400" dirty="0">
              <a:latin typeface="Arial"/>
              <a:cs typeface="Arial"/>
            </a:endParaRPr>
          </a:p>
        </p:txBody>
      </p:sp>
      <p:sp>
        <p:nvSpPr>
          <p:cNvPr id="3" name="object 3"/>
          <p:cNvSpPr txBox="1"/>
          <p:nvPr/>
        </p:nvSpPr>
        <p:spPr>
          <a:xfrm>
            <a:off x="1145539" y="4186682"/>
            <a:ext cx="3057525" cy="391160"/>
          </a:xfrm>
          <a:prstGeom prst="rect">
            <a:avLst/>
          </a:prstGeom>
        </p:spPr>
        <p:txBody>
          <a:bodyPr vert="horz" wrap="square" lIns="0" tIns="12700" rIns="0" bIns="0" rtlCol="0">
            <a:spAutoFit/>
          </a:bodyPr>
          <a:lstStyle/>
          <a:p>
            <a:pPr marL="208279" indent="-196215">
              <a:lnSpc>
                <a:spcPct val="100000"/>
              </a:lnSpc>
              <a:spcBef>
                <a:spcPts val="100"/>
              </a:spcBef>
              <a:buClr>
                <a:srgbClr val="212121"/>
              </a:buClr>
              <a:buFont typeface="Garamond"/>
              <a:buChar char="◦"/>
              <a:tabLst>
                <a:tab pos="208915" algn="l"/>
                <a:tab pos="1675130" algn="l"/>
              </a:tabLst>
            </a:pPr>
            <a:r>
              <a:rPr sz="2400" spc="70" dirty="0">
                <a:latin typeface="Arial"/>
                <a:cs typeface="Arial"/>
              </a:rPr>
              <a:t>Melalui</a:t>
            </a:r>
            <a:r>
              <a:rPr sz="2400" dirty="0">
                <a:latin typeface="Arial"/>
                <a:cs typeface="Arial"/>
              </a:rPr>
              <a:t>	</a:t>
            </a:r>
            <a:r>
              <a:rPr sz="2400" spc="105" dirty="0">
                <a:latin typeface="Arial"/>
                <a:cs typeface="Arial"/>
              </a:rPr>
              <a:t>berb</a:t>
            </a:r>
            <a:r>
              <a:rPr sz="2400" spc="-345" dirty="0">
                <a:latin typeface="Arial"/>
                <a:cs typeface="Arial"/>
              </a:rPr>
              <a:t> </a:t>
            </a:r>
            <a:r>
              <a:rPr sz="2400" spc="145" dirty="0">
                <a:latin typeface="Arial"/>
                <a:cs typeface="Arial"/>
              </a:rPr>
              <a:t>agai</a:t>
            </a:r>
            <a:endParaRPr sz="2400">
              <a:latin typeface="Arial"/>
              <a:cs typeface="Arial"/>
            </a:endParaRPr>
          </a:p>
        </p:txBody>
      </p:sp>
      <p:sp>
        <p:nvSpPr>
          <p:cNvPr id="4" name="object 4"/>
          <p:cNvSpPr txBox="1"/>
          <p:nvPr/>
        </p:nvSpPr>
        <p:spPr>
          <a:xfrm>
            <a:off x="1328419" y="4186682"/>
            <a:ext cx="7224395" cy="756920"/>
          </a:xfrm>
          <a:prstGeom prst="rect">
            <a:avLst/>
          </a:prstGeom>
        </p:spPr>
        <p:txBody>
          <a:bodyPr vert="horz" wrap="square" lIns="0" tIns="12700" rIns="0" bIns="0" rtlCol="0">
            <a:spAutoFit/>
          </a:bodyPr>
          <a:lstStyle/>
          <a:p>
            <a:pPr marL="12700" marR="5080" indent="3275965">
              <a:lnSpc>
                <a:spcPct val="100000"/>
              </a:lnSpc>
              <a:spcBef>
                <a:spcPts val="100"/>
              </a:spcBef>
              <a:tabLst>
                <a:tab pos="2093595" algn="l"/>
                <a:tab pos="3264535" algn="l"/>
                <a:tab pos="4973955" algn="l"/>
                <a:tab pos="5343525" algn="l"/>
              </a:tabLst>
            </a:pPr>
            <a:r>
              <a:rPr sz="2400" spc="145" dirty="0">
                <a:latin typeface="Arial"/>
                <a:cs typeface="Arial"/>
              </a:rPr>
              <a:t>pertemuan</a:t>
            </a:r>
            <a:r>
              <a:rPr sz="2400" dirty="0">
                <a:latin typeface="Arial"/>
                <a:cs typeface="Arial"/>
              </a:rPr>
              <a:t>		</a:t>
            </a:r>
            <a:r>
              <a:rPr sz="2400" spc="70" dirty="0" err="1">
                <a:latin typeface="Arial"/>
                <a:cs typeface="Arial"/>
              </a:rPr>
              <a:t>internasional</a:t>
            </a:r>
            <a:r>
              <a:rPr sz="2400" spc="70" dirty="0">
                <a:latin typeface="Arial"/>
                <a:cs typeface="Arial"/>
              </a:rPr>
              <a:t> </a:t>
            </a:r>
            <a:r>
              <a:rPr sz="2400" dirty="0" err="1">
                <a:latin typeface="Arial"/>
                <a:cs typeface="Arial"/>
              </a:rPr>
              <a:t>setid</a:t>
            </a:r>
            <a:r>
              <a:rPr sz="2400" spc="80" dirty="0" err="1">
                <a:latin typeface="Arial"/>
                <a:cs typeface="Arial"/>
              </a:rPr>
              <a:t>aknya</a:t>
            </a:r>
            <a:r>
              <a:rPr sz="2400" dirty="0">
                <a:latin typeface="Arial"/>
                <a:cs typeface="Arial"/>
              </a:rPr>
              <a:t>	p</a:t>
            </a:r>
            <a:r>
              <a:rPr sz="2400" spc="-375" dirty="0">
                <a:latin typeface="Arial"/>
                <a:cs typeface="Arial"/>
              </a:rPr>
              <a:t> </a:t>
            </a:r>
            <a:r>
              <a:rPr sz="2400" spc="45" dirty="0">
                <a:latin typeface="Arial"/>
                <a:cs typeface="Arial"/>
              </a:rPr>
              <a:t>ara</a:t>
            </a:r>
            <a:r>
              <a:rPr sz="2400" dirty="0">
                <a:latin typeface="Arial"/>
                <a:cs typeface="Arial"/>
              </a:rPr>
              <a:t>	</a:t>
            </a:r>
            <a:r>
              <a:rPr sz="2400" spc="85" dirty="0">
                <a:latin typeface="Arial"/>
                <a:cs typeface="Arial"/>
              </a:rPr>
              <a:t>delegasi</a:t>
            </a:r>
            <a:r>
              <a:rPr sz="2400" dirty="0">
                <a:latin typeface="Arial"/>
                <a:cs typeface="Arial"/>
              </a:rPr>
              <a:t>	</a:t>
            </a:r>
            <a:r>
              <a:rPr sz="2400" spc="140" dirty="0">
                <a:latin typeface="Arial"/>
                <a:cs typeface="Arial"/>
              </a:rPr>
              <a:t>memperoleh</a:t>
            </a:r>
            <a:endParaRPr sz="2400" dirty="0">
              <a:latin typeface="Arial"/>
              <a:cs typeface="Arial"/>
            </a:endParaRPr>
          </a:p>
        </p:txBody>
      </p:sp>
      <p:sp>
        <p:nvSpPr>
          <p:cNvPr id="5" name="object 5"/>
          <p:cNvSpPr txBox="1"/>
          <p:nvPr/>
        </p:nvSpPr>
        <p:spPr>
          <a:xfrm>
            <a:off x="8640571" y="4186682"/>
            <a:ext cx="1137920" cy="756920"/>
          </a:xfrm>
          <a:prstGeom prst="rect">
            <a:avLst/>
          </a:prstGeom>
        </p:spPr>
        <p:txBody>
          <a:bodyPr vert="horz" wrap="square" lIns="0" tIns="12700" rIns="0" bIns="0" rtlCol="0">
            <a:spAutoFit/>
          </a:bodyPr>
          <a:lstStyle/>
          <a:p>
            <a:pPr marL="12700" marR="5080" indent="299085">
              <a:lnSpc>
                <a:spcPct val="100000"/>
              </a:lnSpc>
              <a:spcBef>
                <a:spcPts val="100"/>
              </a:spcBef>
            </a:pPr>
            <a:r>
              <a:rPr sz="2400" spc="130" dirty="0">
                <a:latin typeface="Arial"/>
                <a:cs typeface="Arial"/>
              </a:rPr>
              <a:t>yang </a:t>
            </a:r>
            <a:r>
              <a:rPr sz="2400" spc="-10" dirty="0">
                <a:latin typeface="Arial"/>
                <a:cs typeface="Arial"/>
              </a:rPr>
              <a:t>inspirasi</a:t>
            </a:r>
            <a:endParaRPr sz="2400" dirty="0">
              <a:latin typeface="Arial"/>
              <a:cs typeface="Arial"/>
            </a:endParaRPr>
          </a:p>
        </p:txBody>
      </p:sp>
      <p:sp>
        <p:nvSpPr>
          <p:cNvPr id="6" name="object 6"/>
          <p:cNvSpPr txBox="1"/>
          <p:nvPr/>
        </p:nvSpPr>
        <p:spPr>
          <a:xfrm>
            <a:off x="10124772" y="4186682"/>
            <a:ext cx="920750" cy="756920"/>
          </a:xfrm>
          <a:prstGeom prst="rect">
            <a:avLst/>
          </a:prstGeom>
        </p:spPr>
        <p:txBody>
          <a:bodyPr vert="horz" wrap="square" lIns="0" tIns="12700" rIns="0" bIns="0" rtlCol="0">
            <a:spAutoFit/>
          </a:bodyPr>
          <a:lstStyle/>
          <a:p>
            <a:pPr marL="102870" marR="5080" indent="-90805">
              <a:lnSpc>
                <a:spcPct val="100000"/>
              </a:lnSpc>
              <a:spcBef>
                <a:spcPts val="100"/>
              </a:spcBef>
            </a:pPr>
            <a:r>
              <a:rPr sz="2400" spc="-10" dirty="0">
                <a:latin typeface="Arial"/>
                <a:cs typeface="Arial"/>
              </a:rPr>
              <a:t>diikuti, </a:t>
            </a:r>
            <a:r>
              <a:rPr sz="2400" spc="80" dirty="0">
                <a:latin typeface="Arial"/>
                <a:cs typeface="Arial"/>
              </a:rPr>
              <a:t>untuk</a:t>
            </a:r>
            <a:endParaRPr sz="2400" dirty="0">
              <a:latin typeface="Arial"/>
              <a:cs typeface="Arial"/>
            </a:endParaRPr>
          </a:p>
        </p:txBody>
      </p:sp>
      <p:sp>
        <p:nvSpPr>
          <p:cNvPr id="7" name="object 7"/>
          <p:cNvSpPr txBox="1"/>
          <p:nvPr/>
        </p:nvSpPr>
        <p:spPr>
          <a:xfrm>
            <a:off x="1344420" y="4918202"/>
            <a:ext cx="7459345" cy="391160"/>
          </a:xfrm>
          <a:prstGeom prst="rect">
            <a:avLst/>
          </a:prstGeom>
        </p:spPr>
        <p:txBody>
          <a:bodyPr vert="horz" wrap="square" lIns="0" tIns="12700" rIns="0" bIns="0" rtlCol="0">
            <a:spAutoFit/>
          </a:bodyPr>
          <a:lstStyle/>
          <a:p>
            <a:pPr marL="12700">
              <a:lnSpc>
                <a:spcPct val="100000"/>
              </a:lnSpc>
              <a:spcBef>
                <a:spcPts val="100"/>
              </a:spcBef>
            </a:pPr>
            <a:r>
              <a:rPr sz="2400" spc="195" dirty="0">
                <a:latin typeface="Arial"/>
                <a:cs typeface="Arial"/>
              </a:rPr>
              <a:t>mengemb</a:t>
            </a:r>
            <a:r>
              <a:rPr sz="2400" spc="-345" dirty="0">
                <a:latin typeface="Arial"/>
                <a:cs typeface="Arial"/>
              </a:rPr>
              <a:t> </a:t>
            </a:r>
            <a:r>
              <a:rPr sz="2400" spc="150" dirty="0">
                <a:latin typeface="Arial"/>
                <a:cs typeface="Arial"/>
              </a:rPr>
              <a:t>angkan</a:t>
            </a:r>
            <a:r>
              <a:rPr sz="2400" spc="105" dirty="0">
                <a:latin typeface="Arial"/>
                <a:cs typeface="Arial"/>
              </a:rPr>
              <a:t> </a:t>
            </a:r>
            <a:r>
              <a:rPr sz="2400" dirty="0">
                <a:latin typeface="Arial"/>
                <a:cs typeface="Arial"/>
              </a:rPr>
              <a:t>Promosi</a:t>
            </a:r>
            <a:r>
              <a:rPr sz="2400" spc="60" dirty="0">
                <a:latin typeface="Arial"/>
                <a:cs typeface="Arial"/>
              </a:rPr>
              <a:t> </a:t>
            </a:r>
            <a:r>
              <a:rPr sz="2400" spc="100" dirty="0">
                <a:latin typeface="Arial"/>
                <a:cs typeface="Arial"/>
              </a:rPr>
              <a:t>Kesehatan</a:t>
            </a:r>
            <a:r>
              <a:rPr sz="2400" spc="285" dirty="0">
                <a:latin typeface="Arial"/>
                <a:cs typeface="Arial"/>
              </a:rPr>
              <a:t> </a:t>
            </a:r>
            <a:r>
              <a:rPr sz="2400" dirty="0">
                <a:latin typeface="Arial"/>
                <a:cs typeface="Arial"/>
              </a:rPr>
              <a:t>di</a:t>
            </a:r>
            <a:r>
              <a:rPr sz="2400" spc="40" dirty="0">
                <a:latin typeface="Arial"/>
                <a:cs typeface="Arial"/>
              </a:rPr>
              <a:t> </a:t>
            </a:r>
            <a:r>
              <a:rPr sz="2400" spc="75" dirty="0">
                <a:latin typeface="Arial"/>
                <a:cs typeface="Arial"/>
              </a:rPr>
              <a:t>indonesia</a:t>
            </a:r>
            <a:endParaRPr sz="2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solidFill>
            <a:srgbClr val="FFFF00"/>
          </a:solidFill>
        </p:spPr>
        <p:txBody>
          <a:bodyPr vert="horz" wrap="square" lIns="0" tIns="401319" rIns="0" bIns="0" rtlCol="0">
            <a:spAutoFit/>
          </a:bodyPr>
          <a:lstStyle/>
          <a:p>
            <a:pPr marL="3972560">
              <a:lnSpc>
                <a:spcPct val="100000"/>
              </a:lnSpc>
              <a:spcBef>
                <a:spcPts val="100"/>
              </a:spcBef>
            </a:pPr>
            <a:r>
              <a:rPr sz="4800" spc="-60" dirty="0"/>
              <a:t>Istilah</a:t>
            </a:r>
            <a:r>
              <a:rPr sz="4800" spc="-265" dirty="0"/>
              <a:t> </a:t>
            </a:r>
            <a:r>
              <a:rPr sz="4800" spc="-65" dirty="0"/>
              <a:t>Promkes</a:t>
            </a:r>
            <a:endParaRPr sz="4800" dirty="0"/>
          </a:p>
        </p:txBody>
      </p:sp>
      <p:grpSp>
        <p:nvGrpSpPr>
          <p:cNvPr id="3" name="object 3"/>
          <p:cNvGrpSpPr/>
          <p:nvPr/>
        </p:nvGrpSpPr>
        <p:grpSpPr>
          <a:xfrm>
            <a:off x="1060513" y="2103120"/>
            <a:ext cx="10064750" cy="3933190"/>
            <a:chOff x="1060513" y="2103120"/>
            <a:chExt cx="10064750" cy="3933190"/>
          </a:xfrm>
        </p:grpSpPr>
        <p:sp>
          <p:nvSpPr>
            <p:cNvPr id="4" name="object 4"/>
            <p:cNvSpPr/>
            <p:nvPr/>
          </p:nvSpPr>
          <p:spPr>
            <a:xfrm>
              <a:off x="1066799" y="2103120"/>
              <a:ext cx="10058400" cy="3933190"/>
            </a:xfrm>
            <a:custGeom>
              <a:avLst/>
              <a:gdLst/>
              <a:ahLst/>
              <a:cxnLst/>
              <a:rect l="l" t="t" r="r" b="b"/>
              <a:pathLst>
                <a:path w="10058400" h="3933190">
                  <a:moveTo>
                    <a:pt x="8092058" y="0"/>
                  </a:moveTo>
                  <a:lnTo>
                    <a:pt x="8092058" y="983170"/>
                  </a:lnTo>
                  <a:lnTo>
                    <a:pt x="0" y="983170"/>
                  </a:lnTo>
                  <a:lnTo>
                    <a:pt x="0" y="2949511"/>
                  </a:lnTo>
                  <a:lnTo>
                    <a:pt x="8092058" y="2949511"/>
                  </a:lnTo>
                  <a:lnTo>
                    <a:pt x="8092058" y="3932682"/>
                  </a:lnTo>
                  <a:lnTo>
                    <a:pt x="10058400" y="1966341"/>
                  </a:lnTo>
                  <a:lnTo>
                    <a:pt x="8092058" y="0"/>
                  </a:lnTo>
                  <a:close/>
                </a:path>
              </a:pathLst>
            </a:custGeom>
            <a:solidFill>
              <a:srgbClr val="CCE3F5"/>
            </a:solidFill>
          </p:spPr>
          <p:txBody>
            <a:bodyPr wrap="square" lIns="0" tIns="0" rIns="0" bIns="0" rtlCol="0"/>
            <a:lstStyle/>
            <a:p>
              <a:endParaRPr/>
            </a:p>
          </p:txBody>
        </p:sp>
        <p:sp>
          <p:nvSpPr>
            <p:cNvPr id="5" name="object 5"/>
            <p:cNvSpPr/>
            <p:nvPr/>
          </p:nvSpPr>
          <p:spPr>
            <a:xfrm>
              <a:off x="1067180" y="3283844"/>
              <a:ext cx="3017520" cy="1572895"/>
            </a:xfrm>
            <a:custGeom>
              <a:avLst/>
              <a:gdLst/>
              <a:ahLst/>
              <a:cxnLst/>
              <a:rect l="l" t="t" r="r" b="b"/>
              <a:pathLst>
                <a:path w="3017520" h="1572895">
                  <a:moveTo>
                    <a:pt x="2755392" y="0"/>
                  </a:moveTo>
                  <a:lnTo>
                    <a:pt x="262128" y="0"/>
                  </a:lnTo>
                  <a:lnTo>
                    <a:pt x="215010" y="4223"/>
                  </a:lnTo>
                  <a:lnTo>
                    <a:pt x="170663" y="16399"/>
                  </a:lnTo>
                  <a:lnTo>
                    <a:pt x="129827" y="35788"/>
                  </a:lnTo>
                  <a:lnTo>
                    <a:pt x="93243" y="61649"/>
                  </a:lnTo>
                  <a:lnTo>
                    <a:pt x="61649" y="93243"/>
                  </a:lnTo>
                  <a:lnTo>
                    <a:pt x="35788" y="129827"/>
                  </a:lnTo>
                  <a:lnTo>
                    <a:pt x="16399" y="170663"/>
                  </a:lnTo>
                  <a:lnTo>
                    <a:pt x="4223" y="215010"/>
                  </a:lnTo>
                  <a:lnTo>
                    <a:pt x="0" y="262127"/>
                  </a:lnTo>
                  <a:lnTo>
                    <a:pt x="0" y="1310627"/>
                  </a:lnTo>
                  <a:lnTo>
                    <a:pt x="4223" y="1357748"/>
                  </a:lnTo>
                  <a:lnTo>
                    <a:pt x="16399" y="1402098"/>
                  </a:lnTo>
                  <a:lnTo>
                    <a:pt x="35788" y="1442936"/>
                  </a:lnTo>
                  <a:lnTo>
                    <a:pt x="61649" y="1479522"/>
                  </a:lnTo>
                  <a:lnTo>
                    <a:pt x="93243" y="1511117"/>
                  </a:lnTo>
                  <a:lnTo>
                    <a:pt x="129827" y="1536978"/>
                  </a:lnTo>
                  <a:lnTo>
                    <a:pt x="170663" y="1556368"/>
                  </a:lnTo>
                  <a:lnTo>
                    <a:pt x="215010" y="1568544"/>
                  </a:lnTo>
                  <a:lnTo>
                    <a:pt x="262128" y="1572767"/>
                  </a:lnTo>
                  <a:lnTo>
                    <a:pt x="2755392" y="1572767"/>
                  </a:lnTo>
                  <a:lnTo>
                    <a:pt x="2802509" y="1568544"/>
                  </a:lnTo>
                  <a:lnTo>
                    <a:pt x="2846856" y="1556368"/>
                  </a:lnTo>
                  <a:lnTo>
                    <a:pt x="2887692" y="1536978"/>
                  </a:lnTo>
                  <a:lnTo>
                    <a:pt x="2924276" y="1511117"/>
                  </a:lnTo>
                  <a:lnTo>
                    <a:pt x="2955870" y="1479522"/>
                  </a:lnTo>
                  <a:lnTo>
                    <a:pt x="2981731" y="1442936"/>
                  </a:lnTo>
                  <a:lnTo>
                    <a:pt x="3001120" y="1402098"/>
                  </a:lnTo>
                  <a:lnTo>
                    <a:pt x="3013296" y="1357748"/>
                  </a:lnTo>
                  <a:lnTo>
                    <a:pt x="3017520" y="1310627"/>
                  </a:lnTo>
                  <a:lnTo>
                    <a:pt x="3017520" y="262127"/>
                  </a:lnTo>
                  <a:lnTo>
                    <a:pt x="3013296" y="215010"/>
                  </a:lnTo>
                  <a:lnTo>
                    <a:pt x="3001120" y="170663"/>
                  </a:lnTo>
                  <a:lnTo>
                    <a:pt x="2981731" y="129827"/>
                  </a:lnTo>
                  <a:lnTo>
                    <a:pt x="2955870" y="93243"/>
                  </a:lnTo>
                  <a:lnTo>
                    <a:pt x="2924276" y="61649"/>
                  </a:lnTo>
                  <a:lnTo>
                    <a:pt x="2887692" y="35788"/>
                  </a:lnTo>
                  <a:lnTo>
                    <a:pt x="2846856" y="16399"/>
                  </a:lnTo>
                  <a:lnTo>
                    <a:pt x="2802509" y="4223"/>
                  </a:lnTo>
                  <a:lnTo>
                    <a:pt x="2755392" y="0"/>
                  </a:lnTo>
                  <a:close/>
                </a:path>
              </a:pathLst>
            </a:custGeom>
            <a:solidFill>
              <a:srgbClr val="1CADE4"/>
            </a:solidFill>
          </p:spPr>
          <p:txBody>
            <a:bodyPr wrap="square" lIns="0" tIns="0" rIns="0" bIns="0" rtlCol="0"/>
            <a:lstStyle/>
            <a:p>
              <a:endParaRPr/>
            </a:p>
          </p:txBody>
        </p:sp>
        <p:sp>
          <p:nvSpPr>
            <p:cNvPr id="6" name="object 6"/>
            <p:cNvSpPr/>
            <p:nvPr/>
          </p:nvSpPr>
          <p:spPr>
            <a:xfrm>
              <a:off x="1067180" y="3283844"/>
              <a:ext cx="3017520" cy="1572895"/>
            </a:xfrm>
            <a:custGeom>
              <a:avLst/>
              <a:gdLst/>
              <a:ahLst/>
              <a:cxnLst/>
              <a:rect l="l" t="t" r="r" b="b"/>
              <a:pathLst>
                <a:path w="3017520" h="1572895">
                  <a:moveTo>
                    <a:pt x="0" y="262127"/>
                  </a:moveTo>
                  <a:lnTo>
                    <a:pt x="4223" y="215010"/>
                  </a:lnTo>
                  <a:lnTo>
                    <a:pt x="16399" y="170663"/>
                  </a:lnTo>
                  <a:lnTo>
                    <a:pt x="35788" y="129827"/>
                  </a:lnTo>
                  <a:lnTo>
                    <a:pt x="61649" y="93243"/>
                  </a:lnTo>
                  <a:lnTo>
                    <a:pt x="93243" y="61649"/>
                  </a:lnTo>
                  <a:lnTo>
                    <a:pt x="129827" y="35788"/>
                  </a:lnTo>
                  <a:lnTo>
                    <a:pt x="170663" y="16399"/>
                  </a:lnTo>
                  <a:lnTo>
                    <a:pt x="215010" y="4223"/>
                  </a:lnTo>
                  <a:lnTo>
                    <a:pt x="262128" y="0"/>
                  </a:lnTo>
                  <a:lnTo>
                    <a:pt x="2755392" y="0"/>
                  </a:lnTo>
                  <a:lnTo>
                    <a:pt x="2802509" y="4223"/>
                  </a:lnTo>
                  <a:lnTo>
                    <a:pt x="2846856" y="16399"/>
                  </a:lnTo>
                  <a:lnTo>
                    <a:pt x="2887692" y="35788"/>
                  </a:lnTo>
                  <a:lnTo>
                    <a:pt x="2924276" y="61649"/>
                  </a:lnTo>
                  <a:lnTo>
                    <a:pt x="2955870" y="93243"/>
                  </a:lnTo>
                  <a:lnTo>
                    <a:pt x="2981731" y="129827"/>
                  </a:lnTo>
                  <a:lnTo>
                    <a:pt x="3001120" y="170663"/>
                  </a:lnTo>
                  <a:lnTo>
                    <a:pt x="3013296" y="215010"/>
                  </a:lnTo>
                  <a:lnTo>
                    <a:pt x="3017520" y="262127"/>
                  </a:lnTo>
                  <a:lnTo>
                    <a:pt x="3017520" y="1310627"/>
                  </a:lnTo>
                  <a:lnTo>
                    <a:pt x="3013296" y="1357748"/>
                  </a:lnTo>
                  <a:lnTo>
                    <a:pt x="3001120" y="1402098"/>
                  </a:lnTo>
                  <a:lnTo>
                    <a:pt x="2981731" y="1442936"/>
                  </a:lnTo>
                  <a:lnTo>
                    <a:pt x="2955870" y="1479522"/>
                  </a:lnTo>
                  <a:lnTo>
                    <a:pt x="2924276" y="1511117"/>
                  </a:lnTo>
                  <a:lnTo>
                    <a:pt x="2887692" y="1536978"/>
                  </a:lnTo>
                  <a:lnTo>
                    <a:pt x="2846856" y="1556368"/>
                  </a:lnTo>
                  <a:lnTo>
                    <a:pt x="2802509" y="1568544"/>
                  </a:lnTo>
                  <a:lnTo>
                    <a:pt x="2755392" y="1572767"/>
                  </a:lnTo>
                  <a:lnTo>
                    <a:pt x="262128" y="1572767"/>
                  </a:lnTo>
                  <a:lnTo>
                    <a:pt x="215010" y="1568544"/>
                  </a:lnTo>
                  <a:lnTo>
                    <a:pt x="170663" y="1556368"/>
                  </a:lnTo>
                  <a:lnTo>
                    <a:pt x="129827" y="1536978"/>
                  </a:lnTo>
                  <a:lnTo>
                    <a:pt x="93243" y="1511117"/>
                  </a:lnTo>
                  <a:lnTo>
                    <a:pt x="61649" y="1479522"/>
                  </a:lnTo>
                  <a:lnTo>
                    <a:pt x="35788" y="1442936"/>
                  </a:lnTo>
                  <a:lnTo>
                    <a:pt x="16399" y="1402098"/>
                  </a:lnTo>
                  <a:lnTo>
                    <a:pt x="4223" y="1357748"/>
                  </a:lnTo>
                  <a:lnTo>
                    <a:pt x="0" y="1310627"/>
                  </a:lnTo>
                  <a:lnTo>
                    <a:pt x="0" y="262127"/>
                  </a:lnTo>
                  <a:close/>
                </a:path>
              </a:pathLst>
            </a:custGeom>
            <a:ln w="12954">
              <a:solidFill>
                <a:srgbClr val="FFFFFF"/>
              </a:solidFill>
            </a:ln>
          </p:spPr>
          <p:txBody>
            <a:bodyPr wrap="square" lIns="0" tIns="0" rIns="0" bIns="0" rtlCol="0"/>
            <a:lstStyle/>
            <a:p>
              <a:endParaRPr/>
            </a:p>
          </p:txBody>
        </p:sp>
      </p:grpSp>
      <p:sp>
        <p:nvSpPr>
          <p:cNvPr id="7" name="object 7"/>
          <p:cNvSpPr txBox="1"/>
          <p:nvPr/>
        </p:nvSpPr>
        <p:spPr>
          <a:xfrm>
            <a:off x="1324419" y="3498945"/>
            <a:ext cx="2489835" cy="1093248"/>
          </a:xfrm>
          <a:prstGeom prst="rect">
            <a:avLst/>
          </a:prstGeom>
        </p:spPr>
        <p:txBody>
          <a:bodyPr vert="horz" wrap="square" lIns="0" tIns="66675" rIns="0" bIns="0" rtlCol="0">
            <a:spAutoFit/>
          </a:bodyPr>
          <a:lstStyle/>
          <a:p>
            <a:pPr marL="61594" marR="5080" indent="-49530">
              <a:lnSpc>
                <a:spcPts val="3970"/>
              </a:lnSpc>
              <a:spcBef>
                <a:spcPts val="525"/>
              </a:spcBef>
            </a:pPr>
            <a:r>
              <a:rPr sz="3600" spc="145" dirty="0">
                <a:solidFill>
                  <a:schemeClr val="tx1"/>
                </a:solidFill>
                <a:latin typeface="Arial"/>
                <a:cs typeface="Arial"/>
              </a:rPr>
              <a:t>Pendidikan </a:t>
            </a:r>
            <a:r>
              <a:rPr sz="3600" spc="140" dirty="0">
                <a:solidFill>
                  <a:schemeClr val="tx1"/>
                </a:solidFill>
                <a:latin typeface="Arial"/>
                <a:cs typeface="Arial"/>
              </a:rPr>
              <a:t>Kesehatan</a:t>
            </a:r>
            <a:endParaRPr sz="3600" dirty="0">
              <a:solidFill>
                <a:schemeClr val="tx1"/>
              </a:solidFill>
              <a:latin typeface="Arial"/>
              <a:cs typeface="Arial"/>
            </a:endParaRPr>
          </a:p>
        </p:txBody>
      </p:sp>
      <p:grpSp>
        <p:nvGrpSpPr>
          <p:cNvPr id="8" name="object 8"/>
          <p:cNvGrpSpPr/>
          <p:nvPr/>
        </p:nvGrpSpPr>
        <p:grpSpPr>
          <a:xfrm>
            <a:off x="4580953" y="3277176"/>
            <a:ext cx="3030855" cy="1586230"/>
            <a:chOff x="4580953" y="3277176"/>
            <a:chExt cx="3030855" cy="1586230"/>
          </a:xfrm>
        </p:grpSpPr>
        <p:sp>
          <p:nvSpPr>
            <p:cNvPr id="9" name="object 9"/>
            <p:cNvSpPr/>
            <p:nvPr/>
          </p:nvSpPr>
          <p:spPr>
            <a:xfrm>
              <a:off x="4587620" y="3283844"/>
              <a:ext cx="3017520" cy="1572895"/>
            </a:xfrm>
            <a:custGeom>
              <a:avLst/>
              <a:gdLst/>
              <a:ahLst/>
              <a:cxnLst/>
              <a:rect l="l" t="t" r="r" b="b"/>
              <a:pathLst>
                <a:path w="3017520" h="1572895">
                  <a:moveTo>
                    <a:pt x="2755392" y="0"/>
                  </a:moveTo>
                  <a:lnTo>
                    <a:pt x="262128" y="0"/>
                  </a:lnTo>
                  <a:lnTo>
                    <a:pt x="215010" y="4223"/>
                  </a:lnTo>
                  <a:lnTo>
                    <a:pt x="170663" y="16399"/>
                  </a:lnTo>
                  <a:lnTo>
                    <a:pt x="129827" y="35788"/>
                  </a:lnTo>
                  <a:lnTo>
                    <a:pt x="93243" y="61649"/>
                  </a:lnTo>
                  <a:lnTo>
                    <a:pt x="61649" y="93243"/>
                  </a:lnTo>
                  <a:lnTo>
                    <a:pt x="35788" y="129827"/>
                  </a:lnTo>
                  <a:lnTo>
                    <a:pt x="16399" y="170663"/>
                  </a:lnTo>
                  <a:lnTo>
                    <a:pt x="4223" y="215010"/>
                  </a:lnTo>
                  <a:lnTo>
                    <a:pt x="0" y="262127"/>
                  </a:lnTo>
                  <a:lnTo>
                    <a:pt x="0" y="1310627"/>
                  </a:lnTo>
                  <a:lnTo>
                    <a:pt x="4223" y="1357748"/>
                  </a:lnTo>
                  <a:lnTo>
                    <a:pt x="16399" y="1402098"/>
                  </a:lnTo>
                  <a:lnTo>
                    <a:pt x="35788" y="1442936"/>
                  </a:lnTo>
                  <a:lnTo>
                    <a:pt x="61649" y="1479522"/>
                  </a:lnTo>
                  <a:lnTo>
                    <a:pt x="93243" y="1511117"/>
                  </a:lnTo>
                  <a:lnTo>
                    <a:pt x="129827" y="1536978"/>
                  </a:lnTo>
                  <a:lnTo>
                    <a:pt x="170663" y="1556368"/>
                  </a:lnTo>
                  <a:lnTo>
                    <a:pt x="215010" y="1568544"/>
                  </a:lnTo>
                  <a:lnTo>
                    <a:pt x="262128" y="1572767"/>
                  </a:lnTo>
                  <a:lnTo>
                    <a:pt x="2755392" y="1572767"/>
                  </a:lnTo>
                  <a:lnTo>
                    <a:pt x="2802509" y="1568544"/>
                  </a:lnTo>
                  <a:lnTo>
                    <a:pt x="2846856" y="1556368"/>
                  </a:lnTo>
                  <a:lnTo>
                    <a:pt x="2887692" y="1536978"/>
                  </a:lnTo>
                  <a:lnTo>
                    <a:pt x="2924276" y="1511117"/>
                  </a:lnTo>
                  <a:lnTo>
                    <a:pt x="2955870" y="1479522"/>
                  </a:lnTo>
                  <a:lnTo>
                    <a:pt x="2981731" y="1442936"/>
                  </a:lnTo>
                  <a:lnTo>
                    <a:pt x="3001120" y="1402098"/>
                  </a:lnTo>
                  <a:lnTo>
                    <a:pt x="3013296" y="1357748"/>
                  </a:lnTo>
                  <a:lnTo>
                    <a:pt x="3017520" y="1310627"/>
                  </a:lnTo>
                  <a:lnTo>
                    <a:pt x="3017520" y="262127"/>
                  </a:lnTo>
                  <a:lnTo>
                    <a:pt x="3013296" y="215010"/>
                  </a:lnTo>
                  <a:lnTo>
                    <a:pt x="3001120" y="170663"/>
                  </a:lnTo>
                  <a:lnTo>
                    <a:pt x="2981731" y="129827"/>
                  </a:lnTo>
                  <a:lnTo>
                    <a:pt x="2955870" y="93243"/>
                  </a:lnTo>
                  <a:lnTo>
                    <a:pt x="2924276" y="61649"/>
                  </a:lnTo>
                  <a:lnTo>
                    <a:pt x="2887692" y="35788"/>
                  </a:lnTo>
                  <a:lnTo>
                    <a:pt x="2846856" y="16399"/>
                  </a:lnTo>
                  <a:lnTo>
                    <a:pt x="2802509" y="4223"/>
                  </a:lnTo>
                  <a:lnTo>
                    <a:pt x="2755392" y="0"/>
                  </a:lnTo>
                  <a:close/>
                </a:path>
              </a:pathLst>
            </a:custGeom>
            <a:solidFill>
              <a:srgbClr val="1CADE4"/>
            </a:solidFill>
          </p:spPr>
          <p:txBody>
            <a:bodyPr wrap="square" lIns="0" tIns="0" rIns="0" bIns="0" rtlCol="0"/>
            <a:lstStyle/>
            <a:p>
              <a:endParaRPr/>
            </a:p>
          </p:txBody>
        </p:sp>
        <p:sp>
          <p:nvSpPr>
            <p:cNvPr id="10" name="object 10"/>
            <p:cNvSpPr/>
            <p:nvPr/>
          </p:nvSpPr>
          <p:spPr>
            <a:xfrm>
              <a:off x="4587620" y="3283844"/>
              <a:ext cx="3017520" cy="1572895"/>
            </a:xfrm>
            <a:custGeom>
              <a:avLst/>
              <a:gdLst/>
              <a:ahLst/>
              <a:cxnLst/>
              <a:rect l="l" t="t" r="r" b="b"/>
              <a:pathLst>
                <a:path w="3017520" h="1572895">
                  <a:moveTo>
                    <a:pt x="0" y="262127"/>
                  </a:moveTo>
                  <a:lnTo>
                    <a:pt x="4223" y="215010"/>
                  </a:lnTo>
                  <a:lnTo>
                    <a:pt x="16399" y="170663"/>
                  </a:lnTo>
                  <a:lnTo>
                    <a:pt x="35788" y="129827"/>
                  </a:lnTo>
                  <a:lnTo>
                    <a:pt x="61649" y="93243"/>
                  </a:lnTo>
                  <a:lnTo>
                    <a:pt x="93243" y="61649"/>
                  </a:lnTo>
                  <a:lnTo>
                    <a:pt x="129827" y="35788"/>
                  </a:lnTo>
                  <a:lnTo>
                    <a:pt x="170663" y="16399"/>
                  </a:lnTo>
                  <a:lnTo>
                    <a:pt x="215010" y="4223"/>
                  </a:lnTo>
                  <a:lnTo>
                    <a:pt x="262128" y="0"/>
                  </a:lnTo>
                  <a:lnTo>
                    <a:pt x="2755392" y="0"/>
                  </a:lnTo>
                  <a:lnTo>
                    <a:pt x="2802509" y="4223"/>
                  </a:lnTo>
                  <a:lnTo>
                    <a:pt x="2846856" y="16399"/>
                  </a:lnTo>
                  <a:lnTo>
                    <a:pt x="2887692" y="35788"/>
                  </a:lnTo>
                  <a:lnTo>
                    <a:pt x="2924276" y="61649"/>
                  </a:lnTo>
                  <a:lnTo>
                    <a:pt x="2955870" y="93243"/>
                  </a:lnTo>
                  <a:lnTo>
                    <a:pt x="2981731" y="129827"/>
                  </a:lnTo>
                  <a:lnTo>
                    <a:pt x="3001120" y="170663"/>
                  </a:lnTo>
                  <a:lnTo>
                    <a:pt x="3013296" y="215010"/>
                  </a:lnTo>
                  <a:lnTo>
                    <a:pt x="3017520" y="262127"/>
                  </a:lnTo>
                  <a:lnTo>
                    <a:pt x="3017520" y="1310627"/>
                  </a:lnTo>
                  <a:lnTo>
                    <a:pt x="3013296" y="1357748"/>
                  </a:lnTo>
                  <a:lnTo>
                    <a:pt x="3001120" y="1402098"/>
                  </a:lnTo>
                  <a:lnTo>
                    <a:pt x="2981731" y="1442936"/>
                  </a:lnTo>
                  <a:lnTo>
                    <a:pt x="2955870" y="1479522"/>
                  </a:lnTo>
                  <a:lnTo>
                    <a:pt x="2924276" y="1511117"/>
                  </a:lnTo>
                  <a:lnTo>
                    <a:pt x="2887692" y="1536978"/>
                  </a:lnTo>
                  <a:lnTo>
                    <a:pt x="2846856" y="1556368"/>
                  </a:lnTo>
                  <a:lnTo>
                    <a:pt x="2802509" y="1568544"/>
                  </a:lnTo>
                  <a:lnTo>
                    <a:pt x="2755392" y="1572767"/>
                  </a:lnTo>
                  <a:lnTo>
                    <a:pt x="262128" y="1572767"/>
                  </a:lnTo>
                  <a:lnTo>
                    <a:pt x="215010" y="1568544"/>
                  </a:lnTo>
                  <a:lnTo>
                    <a:pt x="170663" y="1556368"/>
                  </a:lnTo>
                  <a:lnTo>
                    <a:pt x="129827" y="1536978"/>
                  </a:lnTo>
                  <a:lnTo>
                    <a:pt x="93243" y="1511117"/>
                  </a:lnTo>
                  <a:lnTo>
                    <a:pt x="61649" y="1479522"/>
                  </a:lnTo>
                  <a:lnTo>
                    <a:pt x="35788" y="1442936"/>
                  </a:lnTo>
                  <a:lnTo>
                    <a:pt x="16399" y="1402098"/>
                  </a:lnTo>
                  <a:lnTo>
                    <a:pt x="4223" y="1357748"/>
                  </a:lnTo>
                  <a:lnTo>
                    <a:pt x="0" y="1310627"/>
                  </a:lnTo>
                  <a:lnTo>
                    <a:pt x="0" y="262127"/>
                  </a:lnTo>
                  <a:close/>
                </a:path>
              </a:pathLst>
            </a:custGeom>
            <a:ln w="12954">
              <a:solidFill>
                <a:srgbClr val="FFFFFF"/>
              </a:solidFill>
            </a:ln>
          </p:spPr>
          <p:txBody>
            <a:bodyPr wrap="square" lIns="0" tIns="0" rIns="0" bIns="0" rtlCol="0"/>
            <a:lstStyle/>
            <a:p>
              <a:endParaRPr/>
            </a:p>
          </p:txBody>
        </p:sp>
      </p:grpSp>
      <p:sp>
        <p:nvSpPr>
          <p:cNvPr id="11" name="object 11"/>
          <p:cNvSpPr txBox="1"/>
          <p:nvPr/>
        </p:nvSpPr>
        <p:spPr>
          <a:xfrm>
            <a:off x="4914231" y="3498945"/>
            <a:ext cx="2351405" cy="1093248"/>
          </a:xfrm>
          <a:prstGeom prst="rect">
            <a:avLst/>
          </a:prstGeom>
        </p:spPr>
        <p:txBody>
          <a:bodyPr vert="horz" wrap="square" lIns="0" tIns="66675" rIns="0" bIns="0" rtlCol="0">
            <a:spAutoFit/>
          </a:bodyPr>
          <a:lstStyle/>
          <a:p>
            <a:pPr marL="12700" marR="5080" indent="314960">
              <a:lnSpc>
                <a:spcPts val="3970"/>
              </a:lnSpc>
              <a:spcBef>
                <a:spcPts val="525"/>
              </a:spcBef>
            </a:pPr>
            <a:r>
              <a:rPr sz="3600" spc="-10" dirty="0">
                <a:solidFill>
                  <a:schemeClr val="tx1"/>
                </a:solidFill>
                <a:latin typeface="Arial"/>
                <a:cs typeface="Arial"/>
              </a:rPr>
              <a:t>Perilaku </a:t>
            </a:r>
            <a:r>
              <a:rPr sz="3600" spc="175" dirty="0">
                <a:solidFill>
                  <a:schemeClr val="tx1"/>
                </a:solidFill>
                <a:latin typeface="Arial"/>
                <a:cs typeface="Arial"/>
              </a:rPr>
              <a:t>kesehatan</a:t>
            </a:r>
            <a:endParaRPr sz="3600" dirty="0">
              <a:solidFill>
                <a:schemeClr val="tx1"/>
              </a:solidFill>
              <a:latin typeface="Arial"/>
              <a:cs typeface="Arial"/>
            </a:endParaRPr>
          </a:p>
        </p:txBody>
      </p:sp>
      <p:grpSp>
        <p:nvGrpSpPr>
          <p:cNvPr id="12" name="object 12"/>
          <p:cNvGrpSpPr/>
          <p:nvPr/>
        </p:nvGrpSpPr>
        <p:grpSpPr>
          <a:xfrm>
            <a:off x="8101583" y="3277367"/>
            <a:ext cx="3030855" cy="1586230"/>
            <a:chOff x="8101583" y="3277367"/>
            <a:chExt cx="3030855" cy="1586230"/>
          </a:xfrm>
        </p:grpSpPr>
        <p:sp>
          <p:nvSpPr>
            <p:cNvPr id="13" name="object 13"/>
            <p:cNvSpPr/>
            <p:nvPr/>
          </p:nvSpPr>
          <p:spPr>
            <a:xfrm>
              <a:off x="8108060" y="3283844"/>
              <a:ext cx="3017520" cy="1572895"/>
            </a:xfrm>
            <a:custGeom>
              <a:avLst/>
              <a:gdLst/>
              <a:ahLst/>
              <a:cxnLst/>
              <a:rect l="l" t="t" r="r" b="b"/>
              <a:pathLst>
                <a:path w="3017520" h="1572895">
                  <a:moveTo>
                    <a:pt x="2755392" y="0"/>
                  </a:moveTo>
                  <a:lnTo>
                    <a:pt x="262128" y="0"/>
                  </a:lnTo>
                  <a:lnTo>
                    <a:pt x="215010" y="4223"/>
                  </a:lnTo>
                  <a:lnTo>
                    <a:pt x="170663" y="16399"/>
                  </a:lnTo>
                  <a:lnTo>
                    <a:pt x="129827" y="35788"/>
                  </a:lnTo>
                  <a:lnTo>
                    <a:pt x="93243" y="61649"/>
                  </a:lnTo>
                  <a:lnTo>
                    <a:pt x="61649" y="93243"/>
                  </a:lnTo>
                  <a:lnTo>
                    <a:pt x="35788" y="129827"/>
                  </a:lnTo>
                  <a:lnTo>
                    <a:pt x="16399" y="170663"/>
                  </a:lnTo>
                  <a:lnTo>
                    <a:pt x="4223" y="215010"/>
                  </a:lnTo>
                  <a:lnTo>
                    <a:pt x="0" y="262127"/>
                  </a:lnTo>
                  <a:lnTo>
                    <a:pt x="0" y="1310627"/>
                  </a:lnTo>
                  <a:lnTo>
                    <a:pt x="4223" y="1357748"/>
                  </a:lnTo>
                  <a:lnTo>
                    <a:pt x="16399" y="1402098"/>
                  </a:lnTo>
                  <a:lnTo>
                    <a:pt x="35788" y="1442936"/>
                  </a:lnTo>
                  <a:lnTo>
                    <a:pt x="61649" y="1479522"/>
                  </a:lnTo>
                  <a:lnTo>
                    <a:pt x="93243" y="1511117"/>
                  </a:lnTo>
                  <a:lnTo>
                    <a:pt x="129827" y="1536978"/>
                  </a:lnTo>
                  <a:lnTo>
                    <a:pt x="170663" y="1556368"/>
                  </a:lnTo>
                  <a:lnTo>
                    <a:pt x="215010" y="1568544"/>
                  </a:lnTo>
                  <a:lnTo>
                    <a:pt x="262128" y="1572767"/>
                  </a:lnTo>
                  <a:lnTo>
                    <a:pt x="2755392" y="1572767"/>
                  </a:lnTo>
                  <a:lnTo>
                    <a:pt x="2802509" y="1568544"/>
                  </a:lnTo>
                  <a:lnTo>
                    <a:pt x="2846856" y="1556368"/>
                  </a:lnTo>
                  <a:lnTo>
                    <a:pt x="2887692" y="1536978"/>
                  </a:lnTo>
                  <a:lnTo>
                    <a:pt x="2924276" y="1511117"/>
                  </a:lnTo>
                  <a:lnTo>
                    <a:pt x="2955870" y="1479522"/>
                  </a:lnTo>
                  <a:lnTo>
                    <a:pt x="2981731" y="1442936"/>
                  </a:lnTo>
                  <a:lnTo>
                    <a:pt x="3001120" y="1402098"/>
                  </a:lnTo>
                  <a:lnTo>
                    <a:pt x="3013296" y="1357748"/>
                  </a:lnTo>
                  <a:lnTo>
                    <a:pt x="3017520" y="1310627"/>
                  </a:lnTo>
                  <a:lnTo>
                    <a:pt x="3017520" y="262127"/>
                  </a:lnTo>
                  <a:lnTo>
                    <a:pt x="3013296" y="215010"/>
                  </a:lnTo>
                  <a:lnTo>
                    <a:pt x="3001120" y="170663"/>
                  </a:lnTo>
                  <a:lnTo>
                    <a:pt x="2981731" y="129827"/>
                  </a:lnTo>
                  <a:lnTo>
                    <a:pt x="2955870" y="93243"/>
                  </a:lnTo>
                  <a:lnTo>
                    <a:pt x="2924276" y="61649"/>
                  </a:lnTo>
                  <a:lnTo>
                    <a:pt x="2887692" y="35788"/>
                  </a:lnTo>
                  <a:lnTo>
                    <a:pt x="2846856" y="16399"/>
                  </a:lnTo>
                  <a:lnTo>
                    <a:pt x="2802509" y="4223"/>
                  </a:lnTo>
                  <a:lnTo>
                    <a:pt x="2755392" y="0"/>
                  </a:lnTo>
                  <a:close/>
                </a:path>
              </a:pathLst>
            </a:custGeom>
            <a:solidFill>
              <a:srgbClr val="1CADE4"/>
            </a:solidFill>
          </p:spPr>
          <p:txBody>
            <a:bodyPr wrap="square" lIns="0" tIns="0" rIns="0" bIns="0" rtlCol="0"/>
            <a:lstStyle/>
            <a:p>
              <a:endParaRPr/>
            </a:p>
          </p:txBody>
        </p:sp>
        <p:sp>
          <p:nvSpPr>
            <p:cNvPr id="14" name="object 14"/>
            <p:cNvSpPr/>
            <p:nvPr/>
          </p:nvSpPr>
          <p:spPr>
            <a:xfrm>
              <a:off x="8108060" y="3283844"/>
              <a:ext cx="3017520" cy="1572895"/>
            </a:xfrm>
            <a:custGeom>
              <a:avLst/>
              <a:gdLst/>
              <a:ahLst/>
              <a:cxnLst/>
              <a:rect l="l" t="t" r="r" b="b"/>
              <a:pathLst>
                <a:path w="3017520" h="1572895">
                  <a:moveTo>
                    <a:pt x="0" y="262127"/>
                  </a:moveTo>
                  <a:lnTo>
                    <a:pt x="4223" y="215010"/>
                  </a:lnTo>
                  <a:lnTo>
                    <a:pt x="16399" y="170663"/>
                  </a:lnTo>
                  <a:lnTo>
                    <a:pt x="35788" y="129827"/>
                  </a:lnTo>
                  <a:lnTo>
                    <a:pt x="61649" y="93243"/>
                  </a:lnTo>
                  <a:lnTo>
                    <a:pt x="93243" y="61649"/>
                  </a:lnTo>
                  <a:lnTo>
                    <a:pt x="129827" y="35788"/>
                  </a:lnTo>
                  <a:lnTo>
                    <a:pt x="170663" y="16399"/>
                  </a:lnTo>
                  <a:lnTo>
                    <a:pt x="215010" y="4223"/>
                  </a:lnTo>
                  <a:lnTo>
                    <a:pt x="262128" y="0"/>
                  </a:lnTo>
                  <a:lnTo>
                    <a:pt x="2755392" y="0"/>
                  </a:lnTo>
                  <a:lnTo>
                    <a:pt x="2802509" y="4223"/>
                  </a:lnTo>
                  <a:lnTo>
                    <a:pt x="2846856" y="16399"/>
                  </a:lnTo>
                  <a:lnTo>
                    <a:pt x="2887692" y="35788"/>
                  </a:lnTo>
                  <a:lnTo>
                    <a:pt x="2924276" y="61649"/>
                  </a:lnTo>
                  <a:lnTo>
                    <a:pt x="2955870" y="93243"/>
                  </a:lnTo>
                  <a:lnTo>
                    <a:pt x="2981731" y="129827"/>
                  </a:lnTo>
                  <a:lnTo>
                    <a:pt x="3001120" y="170663"/>
                  </a:lnTo>
                  <a:lnTo>
                    <a:pt x="3013296" y="215010"/>
                  </a:lnTo>
                  <a:lnTo>
                    <a:pt x="3017520" y="262127"/>
                  </a:lnTo>
                  <a:lnTo>
                    <a:pt x="3017520" y="1310627"/>
                  </a:lnTo>
                  <a:lnTo>
                    <a:pt x="3013296" y="1357748"/>
                  </a:lnTo>
                  <a:lnTo>
                    <a:pt x="3001120" y="1402098"/>
                  </a:lnTo>
                  <a:lnTo>
                    <a:pt x="2981731" y="1442936"/>
                  </a:lnTo>
                  <a:lnTo>
                    <a:pt x="2955870" y="1479522"/>
                  </a:lnTo>
                  <a:lnTo>
                    <a:pt x="2924276" y="1511117"/>
                  </a:lnTo>
                  <a:lnTo>
                    <a:pt x="2887692" y="1536978"/>
                  </a:lnTo>
                  <a:lnTo>
                    <a:pt x="2846856" y="1556368"/>
                  </a:lnTo>
                  <a:lnTo>
                    <a:pt x="2802509" y="1568544"/>
                  </a:lnTo>
                  <a:lnTo>
                    <a:pt x="2755392" y="1572767"/>
                  </a:lnTo>
                  <a:lnTo>
                    <a:pt x="262128" y="1572767"/>
                  </a:lnTo>
                  <a:lnTo>
                    <a:pt x="215010" y="1568544"/>
                  </a:lnTo>
                  <a:lnTo>
                    <a:pt x="170663" y="1556368"/>
                  </a:lnTo>
                  <a:lnTo>
                    <a:pt x="129827" y="1536978"/>
                  </a:lnTo>
                  <a:lnTo>
                    <a:pt x="93243" y="1511117"/>
                  </a:lnTo>
                  <a:lnTo>
                    <a:pt x="61649" y="1479522"/>
                  </a:lnTo>
                  <a:lnTo>
                    <a:pt x="35788" y="1442936"/>
                  </a:lnTo>
                  <a:lnTo>
                    <a:pt x="16399" y="1402098"/>
                  </a:lnTo>
                  <a:lnTo>
                    <a:pt x="4223" y="1357748"/>
                  </a:lnTo>
                  <a:lnTo>
                    <a:pt x="0" y="1310627"/>
                  </a:lnTo>
                  <a:lnTo>
                    <a:pt x="0" y="262127"/>
                  </a:lnTo>
                  <a:close/>
                </a:path>
              </a:pathLst>
            </a:custGeom>
            <a:ln w="12954">
              <a:solidFill>
                <a:srgbClr val="FFFFFF"/>
              </a:solidFill>
            </a:ln>
          </p:spPr>
          <p:txBody>
            <a:bodyPr wrap="square" lIns="0" tIns="0" rIns="0" bIns="0" rtlCol="0"/>
            <a:lstStyle/>
            <a:p>
              <a:endParaRPr/>
            </a:p>
          </p:txBody>
        </p:sp>
      </p:grpSp>
      <p:sp>
        <p:nvSpPr>
          <p:cNvPr id="15" name="object 15"/>
          <p:cNvSpPr txBox="1"/>
          <p:nvPr/>
        </p:nvSpPr>
        <p:spPr>
          <a:xfrm>
            <a:off x="8414250" y="3498945"/>
            <a:ext cx="2392045" cy="1093248"/>
          </a:xfrm>
          <a:prstGeom prst="rect">
            <a:avLst/>
          </a:prstGeom>
        </p:spPr>
        <p:txBody>
          <a:bodyPr vert="horz" wrap="square" lIns="0" tIns="66675" rIns="0" bIns="0" rtlCol="0">
            <a:spAutoFit/>
          </a:bodyPr>
          <a:lstStyle/>
          <a:p>
            <a:pPr marL="12700" marR="5080" indent="337185">
              <a:lnSpc>
                <a:spcPts val="3970"/>
              </a:lnSpc>
              <a:spcBef>
                <a:spcPts val="525"/>
              </a:spcBef>
            </a:pPr>
            <a:r>
              <a:rPr sz="3600" spc="-10" dirty="0">
                <a:solidFill>
                  <a:schemeClr val="tx1"/>
                </a:solidFill>
                <a:latin typeface="Arial"/>
                <a:cs typeface="Arial"/>
              </a:rPr>
              <a:t>Promosi </a:t>
            </a:r>
            <a:r>
              <a:rPr sz="3600" spc="140" dirty="0">
                <a:solidFill>
                  <a:schemeClr val="tx1"/>
                </a:solidFill>
                <a:latin typeface="Arial"/>
                <a:cs typeface="Arial"/>
              </a:rPr>
              <a:t>Kesehatan</a:t>
            </a:r>
            <a:endParaRPr sz="3600" dirty="0">
              <a:solidFill>
                <a:schemeClr val="tx1"/>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3934" y="236982"/>
            <a:ext cx="11724640" cy="6384290"/>
            <a:chOff x="233934" y="236982"/>
            <a:chExt cx="11724640" cy="6384290"/>
          </a:xfrm>
        </p:grpSpPr>
        <p:pic>
          <p:nvPicPr>
            <p:cNvPr id="3" name="object 3"/>
            <p:cNvPicPr/>
            <p:nvPr/>
          </p:nvPicPr>
          <p:blipFill>
            <a:blip r:embed="rId2" cstate="print"/>
            <a:stretch>
              <a:fillRect/>
            </a:stretch>
          </p:blipFill>
          <p:spPr>
            <a:xfrm>
              <a:off x="1254251" y="888491"/>
              <a:ext cx="9640049" cy="1501902"/>
            </a:xfrm>
            <a:prstGeom prst="rect">
              <a:avLst/>
            </a:prstGeom>
          </p:spPr>
        </p:pic>
        <p:pic>
          <p:nvPicPr>
            <p:cNvPr id="4" name="object 4"/>
            <p:cNvPicPr/>
            <p:nvPr/>
          </p:nvPicPr>
          <p:blipFill>
            <a:blip r:embed="rId3" cstate="print"/>
            <a:stretch>
              <a:fillRect/>
            </a:stretch>
          </p:blipFill>
          <p:spPr>
            <a:xfrm>
              <a:off x="1058417" y="3239261"/>
              <a:ext cx="9182849" cy="2510027"/>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4529" y="902689"/>
            <a:ext cx="7281545" cy="756920"/>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sz="4800" dirty="0"/>
              <a:t>Sejarah</a:t>
            </a:r>
            <a:r>
              <a:rPr sz="4800" spc="-50" dirty="0"/>
              <a:t> </a:t>
            </a:r>
            <a:r>
              <a:rPr sz="4800" dirty="0"/>
              <a:t>Singkat</a:t>
            </a:r>
            <a:r>
              <a:rPr sz="4800" spc="-55" dirty="0"/>
              <a:t> Promkes</a:t>
            </a:r>
            <a:endParaRPr sz="4800" dirty="0"/>
          </a:p>
        </p:txBody>
      </p:sp>
      <p:sp>
        <p:nvSpPr>
          <p:cNvPr id="3" name="object 3"/>
          <p:cNvSpPr txBox="1"/>
          <p:nvPr/>
        </p:nvSpPr>
        <p:spPr>
          <a:xfrm>
            <a:off x="1145539" y="2014982"/>
            <a:ext cx="4352290" cy="985519"/>
          </a:xfrm>
          <a:prstGeom prst="rect">
            <a:avLst/>
          </a:prstGeom>
        </p:spPr>
        <p:txBody>
          <a:bodyPr vert="horz" wrap="square" lIns="0" tIns="127000" rIns="0" bIns="0" rtlCol="0">
            <a:spAutoFit/>
          </a:bodyPr>
          <a:lstStyle/>
          <a:p>
            <a:pPr marL="349250" indent="-337185">
              <a:lnSpc>
                <a:spcPct val="100000"/>
              </a:lnSpc>
              <a:spcBef>
                <a:spcPts val="1000"/>
              </a:spcBef>
              <a:buAutoNum type="arabicPeriod"/>
              <a:tabLst>
                <a:tab pos="349885" algn="l"/>
              </a:tabLst>
            </a:pPr>
            <a:r>
              <a:rPr sz="2400" spc="45" dirty="0">
                <a:latin typeface="Arial"/>
                <a:cs typeface="Arial"/>
              </a:rPr>
              <a:t>Sejarah</a:t>
            </a:r>
            <a:r>
              <a:rPr sz="2400" spc="130" dirty="0">
                <a:latin typeface="Arial"/>
                <a:cs typeface="Arial"/>
              </a:rPr>
              <a:t> </a:t>
            </a:r>
            <a:r>
              <a:rPr sz="2400" dirty="0">
                <a:latin typeface="Arial"/>
                <a:cs typeface="Arial"/>
              </a:rPr>
              <a:t>Promosi</a:t>
            </a:r>
            <a:r>
              <a:rPr sz="2400" spc="65" dirty="0">
                <a:latin typeface="Arial"/>
                <a:cs typeface="Arial"/>
              </a:rPr>
              <a:t> </a:t>
            </a:r>
            <a:r>
              <a:rPr sz="2400" spc="90" dirty="0">
                <a:latin typeface="Arial"/>
                <a:cs typeface="Arial"/>
              </a:rPr>
              <a:t>Kesehatan</a:t>
            </a:r>
            <a:endParaRPr sz="2400">
              <a:latin typeface="Arial"/>
              <a:cs typeface="Arial"/>
            </a:endParaRPr>
          </a:p>
          <a:p>
            <a:pPr marL="349250" indent="-337185">
              <a:lnSpc>
                <a:spcPct val="100000"/>
              </a:lnSpc>
              <a:spcBef>
                <a:spcPts val="900"/>
              </a:spcBef>
              <a:buAutoNum type="arabicPeriod"/>
              <a:tabLst>
                <a:tab pos="349885" algn="l"/>
              </a:tabLst>
            </a:pPr>
            <a:r>
              <a:rPr sz="2400" dirty="0">
                <a:latin typeface="Arial"/>
                <a:cs typeface="Arial"/>
              </a:rPr>
              <a:t>Konsep</a:t>
            </a:r>
            <a:r>
              <a:rPr sz="2400" spc="275" dirty="0">
                <a:latin typeface="Arial"/>
                <a:cs typeface="Arial"/>
              </a:rPr>
              <a:t> </a:t>
            </a:r>
            <a:r>
              <a:rPr sz="2400" spc="125" dirty="0">
                <a:latin typeface="Arial"/>
                <a:cs typeface="Arial"/>
              </a:rPr>
              <a:t>Piagam</a:t>
            </a:r>
            <a:r>
              <a:rPr sz="2400" spc="370" dirty="0">
                <a:latin typeface="Arial"/>
                <a:cs typeface="Arial"/>
              </a:rPr>
              <a:t> </a:t>
            </a:r>
            <a:r>
              <a:rPr sz="2400" spc="160" dirty="0">
                <a:latin typeface="Arial"/>
                <a:cs typeface="Arial"/>
              </a:rPr>
              <a:t>Ottawa</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00127" y="936979"/>
            <a:ext cx="4993005" cy="695960"/>
          </a:xfrm>
          <a:prstGeom prst="rect">
            <a:avLst/>
          </a:prstGeom>
          <a:solidFill>
            <a:srgbClr val="FFFF00"/>
          </a:solidFill>
        </p:spPr>
        <p:txBody>
          <a:bodyPr vert="horz" wrap="square" lIns="0" tIns="12065" rIns="0" bIns="0" rtlCol="0">
            <a:spAutoFit/>
          </a:bodyPr>
          <a:lstStyle/>
          <a:p>
            <a:pPr marL="12700">
              <a:lnSpc>
                <a:spcPct val="100000"/>
              </a:lnSpc>
              <a:spcBef>
                <a:spcPts val="95"/>
              </a:spcBef>
            </a:pPr>
            <a:r>
              <a:rPr sz="4400" dirty="0"/>
              <a:t>1.Sejarah</a:t>
            </a:r>
            <a:r>
              <a:rPr sz="4400" spc="20" dirty="0"/>
              <a:t> </a:t>
            </a:r>
            <a:r>
              <a:rPr sz="4400" spc="-40" dirty="0"/>
              <a:t>Promkes</a:t>
            </a:r>
            <a:endParaRPr sz="4400" dirty="0"/>
          </a:p>
        </p:txBody>
      </p:sp>
      <p:sp>
        <p:nvSpPr>
          <p:cNvPr id="3" name="object 3"/>
          <p:cNvSpPr txBox="1"/>
          <p:nvPr/>
        </p:nvSpPr>
        <p:spPr>
          <a:xfrm>
            <a:off x="5952997" y="2130044"/>
            <a:ext cx="5092700" cy="391160"/>
          </a:xfrm>
          <a:prstGeom prst="rect">
            <a:avLst/>
          </a:prstGeom>
        </p:spPr>
        <p:txBody>
          <a:bodyPr vert="horz" wrap="square" lIns="0" tIns="12700" rIns="0" bIns="0" rtlCol="0">
            <a:spAutoFit/>
          </a:bodyPr>
          <a:lstStyle/>
          <a:p>
            <a:pPr marL="12700">
              <a:lnSpc>
                <a:spcPct val="100000"/>
              </a:lnSpc>
              <a:spcBef>
                <a:spcPts val="100"/>
              </a:spcBef>
              <a:tabLst>
                <a:tab pos="2165350" algn="l"/>
                <a:tab pos="4529455" algn="l"/>
              </a:tabLst>
            </a:pPr>
            <a:r>
              <a:rPr sz="2400" spc="90" dirty="0">
                <a:latin typeface="Arial"/>
                <a:cs typeface="Arial"/>
              </a:rPr>
              <a:t>Kesehatan</a:t>
            </a:r>
            <a:r>
              <a:rPr sz="2400" dirty="0">
                <a:latin typeface="Arial"/>
                <a:cs typeface="Arial"/>
              </a:rPr>
              <a:t>	</a:t>
            </a:r>
            <a:r>
              <a:rPr sz="2400" b="1" spc="-10" dirty="0">
                <a:latin typeface="Arial"/>
                <a:cs typeface="Arial"/>
              </a:rPr>
              <a:t>dipengaruhi</a:t>
            </a:r>
            <a:r>
              <a:rPr sz="2400" b="1" dirty="0">
                <a:latin typeface="Arial"/>
                <a:cs typeface="Arial"/>
              </a:rPr>
              <a:t>	</a:t>
            </a:r>
            <a:r>
              <a:rPr sz="2400" dirty="0">
                <a:latin typeface="Arial"/>
                <a:cs typeface="Arial"/>
              </a:rPr>
              <a:t>d</a:t>
            </a:r>
            <a:r>
              <a:rPr sz="2400" spc="-365" dirty="0">
                <a:latin typeface="Arial"/>
                <a:cs typeface="Arial"/>
              </a:rPr>
              <a:t> </a:t>
            </a:r>
            <a:r>
              <a:rPr sz="2400" spc="-25" dirty="0">
                <a:latin typeface="Arial"/>
                <a:cs typeface="Arial"/>
              </a:rPr>
              <a:t>ari</a:t>
            </a:r>
            <a:endParaRPr sz="2400">
              <a:latin typeface="Arial"/>
              <a:cs typeface="Arial"/>
            </a:endParaRPr>
          </a:p>
        </p:txBody>
      </p:sp>
      <p:sp>
        <p:nvSpPr>
          <p:cNvPr id="4" name="object 4"/>
          <p:cNvSpPr txBox="1"/>
          <p:nvPr/>
        </p:nvSpPr>
        <p:spPr>
          <a:xfrm>
            <a:off x="1145539" y="2130044"/>
            <a:ext cx="4273550" cy="756920"/>
          </a:xfrm>
          <a:prstGeom prst="rect">
            <a:avLst/>
          </a:prstGeom>
        </p:spPr>
        <p:txBody>
          <a:bodyPr vert="horz" wrap="square" lIns="0" tIns="12700" rIns="0" bIns="0" rtlCol="0">
            <a:spAutoFit/>
          </a:bodyPr>
          <a:lstStyle/>
          <a:p>
            <a:pPr marL="214629" marR="5080" indent="-202565">
              <a:lnSpc>
                <a:spcPct val="100000"/>
              </a:lnSpc>
              <a:spcBef>
                <a:spcPts val="100"/>
              </a:spcBef>
              <a:buClr>
                <a:srgbClr val="212121"/>
              </a:buClr>
              <a:buSzPct val="95833"/>
              <a:buFont typeface="Wingdings"/>
              <a:buChar char=""/>
              <a:tabLst>
                <a:tab pos="255904" algn="l"/>
                <a:tab pos="2776220" algn="l"/>
                <a:tab pos="3123565" algn="l"/>
              </a:tabLst>
            </a:pPr>
            <a:r>
              <a:rPr sz="2400" spc="80" dirty="0">
                <a:latin typeface="Arial"/>
                <a:cs typeface="Arial"/>
              </a:rPr>
              <a:t>Perkemb</a:t>
            </a:r>
            <a:r>
              <a:rPr sz="2400" spc="-355" dirty="0">
                <a:latin typeface="Arial"/>
                <a:cs typeface="Arial"/>
              </a:rPr>
              <a:t> </a:t>
            </a:r>
            <a:r>
              <a:rPr sz="2400" spc="170" dirty="0">
                <a:latin typeface="Arial"/>
                <a:cs typeface="Arial"/>
              </a:rPr>
              <a:t>angan</a:t>
            </a:r>
            <a:r>
              <a:rPr sz="2400" dirty="0">
                <a:latin typeface="Arial"/>
                <a:cs typeface="Arial"/>
              </a:rPr>
              <a:t>		</a:t>
            </a:r>
            <a:r>
              <a:rPr sz="2400" spc="-10" dirty="0">
                <a:latin typeface="Arial"/>
                <a:cs typeface="Arial"/>
              </a:rPr>
              <a:t>Promosi </a:t>
            </a:r>
            <a:r>
              <a:rPr sz="2400" spc="130" dirty="0">
                <a:latin typeface="Arial"/>
                <a:cs typeface="Arial"/>
              </a:rPr>
              <a:t>perkemb</a:t>
            </a:r>
            <a:r>
              <a:rPr sz="2400" spc="-365" dirty="0">
                <a:latin typeface="Arial"/>
                <a:cs typeface="Arial"/>
              </a:rPr>
              <a:t> </a:t>
            </a:r>
            <a:r>
              <a:rPr sz="2400" spc="170" dirty="0">
                <a:latin typeface="Arial"/>
                <a:cs typeface="Arial"/>
              </a:rPr>
              <a:t>angan</a:t>
            </a:r>
            <a:r>
              <a:rPr sz="2400" dirty="0">
                <a:latin typeface="Arial"/>
                <a:cs typeface="Arial"/>
              </a:rPr>
              <a:t>	</a:t>
            </a:r>
            <a:r>
              <a:rPr sz="2400" b="1" spc="-10" dirty="0">
                <a:latin typeface="Arial"/>
                <a:cs typeface="Arial"/>
              </a:rPr>
              <a:t>sejarah</a:t>
            </a:r>
            <a:endParaRPr sz="2400">
              <a:latin typeface="Arial"/>
              <a:cs typeface="Arial"/>
            </a:endParaRPr>
          </a:p>
        </p:txBody>
      </p:sp>
      <p:sp>
        <p:nvSpPr>
          <p:cNvPr id="5" name="object 5"/>
          <p:cNvSpPr txBox="1"/>
          <p:nvPr/>
        </p:nvSpPr>
        <p:spPr>
          <a:xfrm>
            <a:off x="5246471" y="2495803"/>
            <a:ext cx="4116704" cy="391160"/>
          </a:xfrm>
          <a:prstGeom prst="rect">
            <a:avLst/>
          </a:prstGeom>
        </p:spPr>
        <p:txBody>
          <a:bodyPr vert="horz" wrap="square" lIns="0" tIns="12700" rIns="0" bIns="0" rtlCol="0">
            <a:spAutoFit/>
          </a:bodyPr>
          <a:lstStyle/>
          <a:p>
            <a:pPr marL="12700">
              <a:lnSpc>
                <a:spcPct val="100000"/>
              </a:lnSpc>
              <a:spcBef>
                <a:spcPts val="100"/>
              </a:spcBef>
              <a:tabLst>
                <a:tab pos="1842135" algn="l"/>
                <a:tab pos="3853179" algn="l"/>
              </a:tabLst>
            </a:pPr>
            <a:r>
              <a:rPr sz="2400" b="1" spc="-10" dirty="0">
                <a:latin typeface="Arial"/>
                <a:cs typeface="Arial"/>
              </a:rPr>
              <a:t>Kesehatan</a:t>
            </a:r>
            <a:r>
              <a:rPr sz="2400" b="1" dirty="0">
                <a:latin typeface="Arial"/>
                <a:cs typeface="Arial"/>
              </a:rPr>
              <a:t>	</a:t>
            </a:r>
            <a:r>
              <a:rPr sz="2400" b="1" spc="50" dirty="0">
                <a:latin typeface="Arial"/>
                <a:cs typeface="Arial"/>
              </a:rPr>
              <a:t>Masyarakat</a:t>
            </a:r>
            <a:r>
              <a:rPr sz="2400" b="1" dirty="0">
                <a:latin typeface="Arial"/>
                <a:cs typeface="Arial"/>
              </a:rPr>
              <a:t>	</a:t>
            </a:r>
            <a:r>
              <a:rPr sz="2400" spc="-25" dirty="0">
                <a:latin typeface="Arial"/>
                <a:cs typeface="Arial"/>
              </a:rPr>
              <a:t>di</a:t>
            </a:r>
            <a:endParaRPr sz="2400">
              <a:latin typeface="Arial"/>
              <a:cs typeface="Arial"/>
            </a:endParaRPr>
          </a:p>
        </p:txBody>
      </p:sp>
      <p:sp>
        <p:nvSpPr>
          <p:cNvPr id="6" name="object 6"/>
          <p:cNvSpPr txBox="1"/>
          <p:nvPr/>
        </p:nvSpPr>
        <p:spPr>
          <a:xfrm>
            <a:off x="9584385" y="2495803"/>
            <a:ext cx="1441450" cy="391160"/>
          </a:xfrm>
          <a:prstGeom prst="rect">
            <a:avLst/>
          </a:prstGeom>
        </p:spPr>
        <p:txBody>
          <a:bodyPr vert="horz" wrap="square" lIns="0" tIns="12700" rIns="0" bIns="0" rtlCol="0">
            <a:spAutoFit/>
          </a:bodyPr>
          <a:lstStyle/>
          <a:p>
            <a:pPr marL="12700">
              <a:lnSpc>
                <a:spcPct val="100000"/>
              </a:lnSpc>
              <a:spcBef>
                <a:spcPts val="100"/>
              </a:spcBef>
            </a:pPr>
            <a:r>
              <a:rPr sz="2400" spc="65" dirty="0">
                <a:latin typeface="Arial"/>
                <a:cs typeface="Arial"/>
              </a:rPr>
              <a:t>Indonesia</a:t>
            </a:r>
            <a:endParaRPr sz="2400">
              <a:latin typeface="Arial"/>
              <a:cs typeface="Arial"/>
            </a:endParaRPr>
          </a:p>
        </p:txBody>
      </p:sp>
      <p:sp>
        <p:nvSpPr>
          <p:cNvPr id="7" name="object 7"/>
          <p:cNvSpPr txBox="1"/>
          <p:nvPr/>
        </p:nvSpPr>
        <p:spPr>
          <a:xfrm>
            <a:off x="1145539" y="2860954"/>
            <a:ext cx="9900285" cy="1968500"/>
          </a:xfrm>
          <a:prstGeom prst="rect">
            <a:avLst/>
          </a:prstGeom>
        </p:spPr>
        <p:txBody>
          <a:bodyPr vert="horz" wrap="square" lIns="0" tIns="12700" rIns="0" bIns="0" rtlCol="0">
            <a:spAutoFit/>
          </a:bodyPr>
          <a:lstStyle/>
          <a:p>
            <a:pPr marL="198120" marR="12700" indent="1905" algn="just">
              <a:lnSpc>
                <a:spcPct val="100000"/>
              </a:lnSpc>
              <a:spcBef>
                <a:spcPts val="100"/>
              </a:spcBef>
            </a:pPr>
            <a:r>
              <a:rPr sz="2400" spc="110" dirty="0">
                <a:latin typeface="Arial"/>
                <a:cs typeface="Arial"/>
              </a:rPr>
              <a:t>(dimulainya</a:t>
            </a:r>
            <a:r>
              <a:rPr sz="2400" spc="1789" dirty="0">
                <a:latin typeface="Arial"/>
                <a:cs typeface="Arial"/>
              </a:rPr>
              <a:t> </a:t>
            </a:r>
            <a:r>
              <a:rPr sz="2400" spc="130" dirty="0">
                <a:latin typeface="Arial"/>
                <a:cs typeface="Arial"/>
              </a:rPr>
              <a:t>program</a:t>
            </a:r>
            <a:r>
              <a:rPr sz="2400" spc="1620" dirty="0">
                <a:latin typeface="Arial"/>
                <a:cs typeface="Arial"/>
              </a:rPr>
              <a:t> </a:t>
            </a:r>
            <a:r>
              <a:rPr sz="2400" spc="105" dirty="0">
                <a:latin typeface="Arial"/>
                <a:cs typeface="Arial"/>
              </a:rPr>
              <a:t>Pemb</a:t>
            </a:r>
            <a:r>
              <a:rPr sz="2400" spc="-365" dirty="0">
                <a:latin typeface="Arial"/>
                <a:cs typeface="Arial"/>
              </a:rPr>
              <a:t> </a:t>
            </a:r>
            <a:r>
              <a:rPr sz="2400" spc="215" dirty="0">
                <a:latin typeface="Arial"/>
                <a:cs typeface="Arial"/>
              </a:rPr>
              <a:t>a</a:t>
            </a:r>
            <a:r>
              <a:rPr sz="2400" spc="200" dirty="0">
                <a:latin typeface="Arial"/>
                <a:cs typeface="Arial"/>
              </a:rPr>
              <a:t>ng</a:t>
            </a:r>
            <a:r>
              <a:rPr sz="2400" spc="125" dirty="0">
                <a:latin typeface="Arial"/>
                <a:cs typeface="Arial"/>
              </a:rPr>
              <a:t>u</a:t>
            </a:r>
            <a:r>
              <a:rPr sz="2400" spc="215" dirty="0">
                <a:latin typeface="Arial"/>
                <a:cs typeface="Arial"/>
              </a:rPr>
              <a:t>na</a:t>
            </a:r>
            <a:r>
              <a:rPr sz="2400" dirty="0">
                <a:latin typeface="Arial"/>
                <a:cs typeface="Arial"/>
              </a:rPr>
              <a:t>n</a:t>
            </a:r>
            <a:r>
              <a:rPr sz="2400" spc="1550" dirty="0">
                <a:latin typeface="Arial"/>
                <a:cs typeface="Arial"/>
              </a:rPr>
              <a:t> </a:t>
            </a:r>
            <a:r>
              <a:rPr sz="2400" spc="100" dirty="0">
                <a:latin typeface="Arial"/>
                <a:cs typeface="Arial"/>
              </a:rPr>
              <a:t>Kesehatan</a:t>
            </a:r>
            <a:r>
              <a:rPr sz="2400" spc="1650" dirty="0">
                <a:latin typeface="Arial"/>
                <a:cs typeface="Arial"/>
              </a:rPr>
              <a:t> </a:t>
            </a:r>
            <a:r>
              <a:rPr sz="2400" spc="105" dirty="0">
                <a:latin typeface="Arial"/>
                <a:cs typeface="Arial"/>
              </a:rPr>
              <a:t>Masyarakat</a:t>
            </a:r>
            <a:r>
              <a:rPr sz="2400" dirty="0">
                <a:latin typeface="Arial"/>
                <a:cs typeface="Arial"/>
              </a:rPr>
              <a:t> </a:t>
            </a:r>
            <a:r>
              <a:rPr sz="2400" spc="30" dirty="0">
                <a:latin typeface="Arial"/>
                <a:cs typeface="Arial"/>
              </a:rPr>
              <a:t>Desa</a:t>
            </a:r>
            <a:r>
              <a:rPr sz="2400" spc="2335" dirty="0">
                <a:latin typeface="Arial"/>
                <a:cs typeface="Arial"/>
              </a:rPr>
              <a:t> </a:t>
            </a:r>
            <a:r>
              <a:rPr sz="2400" spc="65" dirty="0">
                <a:latin typeface="Arial"/>
                <a:cs typeface="Arial"/>
              </a:rPr>
              <a:t>(PKMD)</a:t>
            </a:r>
            <a:r>
              <a:rPr lang="en-US" sz="2400" spc="65" dirty="0">
                <a:latin typeface="Arial"/>
                <a:cs typeface="Arial"/>
              </a:rPr>
              <a:t> </a:t>
            </a:r>
            <a:r>
              <a:rPr sz="2400" spc="65" dirty="0" err="1">
                <a:latin typeface="Arial"/>
                <a:cs typeface="Arial"/>
              </a:rPr>
              <a:t>tahun</a:t>
            </a:r>
            <a:r>
              <a:rPr sz="2400" spc="2195" dirty="0">
                <a:latin typeface="Arial"/>
                <a:cs typeface="Arial"/>
              </a:rPr>
              <a:t> </a:t>
            </a:r>
            <a:r>
              <a:rPr sz="2400" spc="-10" dirty="0">
                <a:latin typeface="Arial"/>
                <a:cs typeface="Arial"/>
              </a:rPr>
              <a:t>1975)</a:t>
            </a:r>
            <a:r>
              <a:rPr sz="2400" spc="5125" dirty="0">
                <a:latin typeface="Arial"/>
                <a:cs typeface="Arial"/>
              </a:rPr>
              <a:t> </a:t>
            </a:r>
            <a:r>
              <a:rPr sz="2400" dirty="0">
                <a:latin typeface="Arial"/>
                <a:cs typeface="Arial"/>
              </a:rPr>
              <a:t>d</a:t>
            </a:r>
            <a:r>
              <a:rPr sz="2400" spc="210" dirty="0">
                <a:latin typeface="Arial"/>
                <a:cs typeface="Arial"/>
              </a:rPr>
              <a:t>a</a:t>
            </a:r>
            <a:r>
              <a:rPr sz="2400" dirty="0">
                <a:latin typeface="Arial"/>
                <a:cs typeface="Arial"/>
              </a:rPr>
              <a:t>n</a:t>
            </a:r>
            <a:r>
              <a:rPr sz="2400" spc="2350" dirty="0">
                <a:latin typeface="Arial"/>
                <a:cs typeface="Arial"/>
              </a:rPr>
              <a:t> </a:t>
            </a:r>
            <a:r>
              <a:rPr sz="2400" spc="125" dirty="0">
                <a:latin typeface="Arial"/>
                <a:cs typeface="Arial"/>
              </a:rPr>
              <a:t>dipengaruhi</a:t>
            </a:r>
            <a:r>
              <a:rPr sz="2400" spc="2130" dirty="0">
                <a:latin typeface="Arial"/>
                <a:cs typeface="Arial"/>
              </a:rPr>
              <a:t> </a:t>
            </a:r>
            <a:r>
              <a:rPr sz="2400" spc="120" dirty="0">
                <a:latin typeface="Arial"/>
                <a:cs typeface="Arial"/>
              </a:rPr>
              <a:t>juga</a:t>
            </a:r>
            <a:r>
              <a:rPr sz="2400" spc="2400" dirty="0">
                <a:latin typeface="Arial"/>
                <a:cs typeface="Arial"/>
              </a:rPr>
              <a:t> </a:t>
            </a:r>
            <a:r>
              <a:rPr sz="2400" spc="85" dirty="0">
                <a:latin typeface="Arial"/>
                <a:cs typeface="Arial"/>
              </a:rPr>
              <a:t>oleh</a:t>
            </a:r>
            <a:r>
              <a:rPr sz="2400" dirty="0">
                <a:latin typeface="Arial"/>
                <a:cs typeface="Arial"/>
              </a:rPr>
              <a:t> </a:t>
            </a:r>
            <a:r>
              <a:rPr sz="2400" spc="130" dirty="0">
                <a:latin typeface="Arial"/>
                <a:cs typeface="Arial"/>
              </a:rPr>
              <a:t>perkemb</a:t>
            </a:r>
            <a:r>
              <a:rPr sz="2400" spc="-365" dirty="0">
                <a:latin typeface="Arial"/>
                <a:cs typeface="Arial"/>
              </a:rPr>
              <a:t> </a:t>
            </a:r>
            <a:r>
              <a:rPr sz="2400" spc="215" dirty="0">
                <a:latin typeface="Arial"/>
                <a:cs typeface="Arial"/>
              </a:rPr>
              <a:t>a</a:t>
            </a:r>
            <a:r>
              <a:rPr sz="2400" spc="200" dirty="0">
                <a:latin typeface="Arial"/>
                <a:cs typeface="Arial"/>
              </a:rPr>
              <a:t>n</a:t>
            </a:r>
            <a:r>
              <a:rPr sz="2400" spc="285" dirty="0">
                <a:latin typeface="Arial"/>
                <a:cs typeface="Arial"/>
              </a:rPr>
              <a:t>g</a:t>
            </a:r>
            <a:r>
              <a:rPr sz="2400" spc="215" dirty="0">
                <a:latin typeface="Arial"/>
                <a:cs typeface="Arial"/>
              </a:rPr>
              <a:t>a</a:t>
            </a:r>
            <a:r>
              <a:rPr sz="2400" dirty="0">
                <a:latin typeface="Arial"/>
                <a:cs typeface="Arial"/>
              </a:rPr>
              <a:t>n</a:t>
            </a:r>
            <a:r>
              <a:rPr sz="2400" spc="140" dirty="0">
                <a:latin typeface="Arial"/>
                <a:cs typeface="Arial"/>
              </a:rPr>
              <a:t> </a:t>
            </a:r>
            <a:r>
              <a:rPr sz="2400" b="1" spc="-85" dirty="0">
                <a:latin typeface="Arial"/>
                <a:cs typeface="Arial"/>
              </a:rPr>
              <a:t>Promosi</a:t>
            </a:r>
            <a:r>
              <a:rPr sz="2400" b="1" spc="60" dirty="0">
                <a:latin typeface="Arial"/>
                <a:cs typeface="Arial"/>
              </a:rPr>
              <a:t> </a:t>
            </a:r>
            <a:r>
              <a:rPr sz="2400" b="1" spc="20" dirty="0">
                <a:latin typeface="Arial"/>
                <a:cs typeface="Arial"/>
              </a:rPr>
              <a:t>Kesehatan</a:t>
            </a:r>
            <a:r>
              <a:rPr sz="2400" b="1" spc="70" dirty="0">
                <a:latin typeface="Arial"/>
                <a:cs typeface="Arial"/>
              </a:rPr>
              <a:t> </a:t>
            </a:r>
            <a:r>
              <a:rPr sz="2400" b="1" spc="10" dirty="0">
                <a:latin typeface="Arial"/>
                <a:cs typeface="Arial"/>
              </a:rPr>
              <a:t>International</a:t>
            </a:r>
            <a:r>
              <a:rPr sz="2400" b="1" spc="105" dirty="0">
                <a:latin typeface="Arial"/>
                <a:cs typeface="Arial"/>
              </a:rPr>
              <a:t> </a:t>
            </a:r>
            <a:r>
              <a:rPr sz="2400" dirty="0">
                <a:latin typeface="Arial"/>
                <a:cs typeface="Arial"/>
              </a:rPr>
              <a:t>(</a:t>
            </a:r>
            <a:r>
              <a:rPr sz="2400" spc="140" dirty="0">
                <a:latin typeface="Arial"/>
                <a:cs typeface="Arial"/>
              </a:rPr>
              <a:t> </a:t>
            </a:r>
            <a:r>
              <a:rPr sz="2400" spc="40" dirty="0">
                <a:latin typeface="Arial"/>
                <a:cs typeface="Arial"/>
              </a:rPr>
              <a:t>Deklarasi</a:t>
            </a:r>
            <a:r>
              <a:rPr sz="2400" spc="160" dirty="0">
                <a:latin typeface="Arial"/>
                <a:cs typeface="Arial"/>
              </a:rPr>
              <a:t> </a:t>
            </a:r>
            <a:r>
              <a:rPr sz="2400" spc="105" dirty="0">
                <a:latin typeface="Arial"/>
                <a:cs typeface="Arial"/>
              </a:rPr>
              <a:t>Alma</a:t>
            </a:r>
            <a:r>
              <a:rPr sz="2400" dirty="0">
                <a:latin typeface="Arial"/>
                <a:cs typeface="Arial"/>
              </a:rPr>
              <a:t> </a:t>
            </a:r>
            <a:r>
              <a:rPr sz="2400" spc="160" dirty="0">
                <a:latin typeface="Arial"/>
                <a:cs typeface="Arial"/>
              </a:rPr>
              <a:t>A</a:t>
            </a:r>
            <a:r>
              <a:rPr sz="2400" spc="225" dirty="0">
                <a:latin typeface="Arial"/>
                <a:cs typeface="Arial"/>
              </a:rPr>
              <a:t>t</a:t>
            </a:r>
            <a:r>
              <a:rPr sz="2400" dirty="0">
                <a:latin typeface="Arial"/>
                <a:cs typeface="Arial"/>
              </a:rPr>
              <a:t>a</a:t>
            </a:r>
            <a:r>
              <a:rPr sz="2400" spc="215" dirty="0">
                <a:latin typeface="Arial"/>
                <a:cs typeface="Arial"/>
              </a:rPr>
              <a:t> </a:t>
            </a:r>
            <a:r>
              <a:rPr sz="2400" spc="185" dirty="0">
                <a:latin typeface="Arial"/>
                <a:cs typeface="Arial"/>
              </a:rPr>
              <a:t>t</a:t>
            </a:r>
            <a:r>
              <a:rPr sz="2400" spc="175" dirty="0">
                <a:latin typeface="Arial"/>
                <a:cs typeface="Arial"/>
              </a:rPr>
              <a:t>e</a:t>
            </a:r>
            <a:r>
              <a:rPr sz="2400" spc="135" dirty="0">
                <a:latin typeface="Arial"/>
                <a:cs typeface="Arial"/>
              </a:rPr>
              <a:t>n</a:t>
            </a:r>
            <a:r>
              <a:rPr sz="2400" spc="225" dirty="0">
                <a:latin typeface="Arial"/>
                <a:cs typeface="Arial"/>
              </a:rPr>
              <a:t>t</a:t>
            </a:r>
            <a:r>
              <a:rPr sz="2400" spc="215" dirty="0">
                <a:latin typeface="Arial"/>
                <a:cs typeface="Arial"/>
              </a:rPr>
              <a:t>a</a:t>
            </a:r>
            <a:r>
              <a:rPr sz="2400" spc="200" dirty="0">
                <a:latin typeface="Arial"/>
                <a:cs typeface="Arial"/>
              </a:rPr>
              <a:t>n</a:t>
            </a:r>
            <a:r>
              <a:rPr sz="2400" dirty="0">
                <a:latin typeface="Arial"/>
                <a:cs typeface="Arial"/>
              </a:rPr>
              <a:t>g</a:t>
            </a:r>
            <a:r>
              <a:rPr sz="2400" spc="120" dirty="0">
                <a:latin typeface="Arial"/>
                <a:cs typeface="Arial"/>
              </a:rPr>
              <a:t> </a:t>
            </a:r>
            <a:r>
              <a:rPr sz="2400" spc="-55" dirty="0">
                <a:latin typeface="Arial"/>
                <a:cs typeface="Arial"/>
              </a:rPr>
              <a:t>Prim</a:t>
            </a:r>
            <a:r>
              <a:rPr sz="2400" spc="-395" dirty="0">
                <a:latin typeface="Arial"/>
                <a:cs typeface="Arial"/>
              </a:rPr>
              <a:t> </a:t>
            </a:r>
            <a:r>
              <a:rPr sz="2400" spc="35" dirty="0">
                <a:latin typeface="Arial"/>
                <a:cs typeface="Arial"/>
              </a:rPr>
              <a:t>ary</a:t>
            </a:r>
            <a:r>
              <a:rPr sz="2400" spc="50" dirty="0">
                <a:latin typeface="Arial"/>
                <a:cs typeface="Arial"/>
              </a:rPr>
              <a:t> </a:t>
            </a:r>
            <a:r>
              <a:rPr sz="2400" spc="90" dirty="0">
                <a:latin typeface="Arial"/>
                <a:cs typeface="Arial"/>
              </a:rPr>
              <a:t>Health</a:t>
            </a:r>
            <a:r>
              <a:rPr sz="2400" spc="160" dirty="0">
                <a:latin typeface="Arial"/>
                <a:cs typeface="Arial"/>
              </a:rPr>
              <a:t> </a:t>
            </a:r>
            <a:r>
              <a:rPr sz="2400" spc="105" dirty="0">
                <a:latin typeface="Arial"/>
                <a:cs typeface="Arial"/>
              </a:rPr>
              <a:t>Care</a:t>
            </a:r>
            <a:r>
              <a:rPr sz="2400" spc="185" dirty="0">
                <a:latin typeface="Arial"/>
                <a:cs typeface="Arial"/>
              </a:rPr>
              <a:t> </a:t>
            </a:r>
            <a:r>
              <a:rPr sz="2400" spc="225" dirty="0">
                <a:latin typeface="Arial"/>
                <a:cs typeface="Arial"/>
              </a:rPr>
              <a:t>t</a:t>
            </a:r>
            <a:r>
              <a:rPr sz="2400" spc="215" dirty="0">
                <a:latin typeface="Arial"/>
                <a:cs typeface="Arial"/>
              </a:rPr>
              <a:t>a</a:t>
            </a:r>
            <a:r>
              <a:rPr sz="2400" spc="125" dirty="0">
                <a:latin typeface="Arial"/>
                <a:cs typeface="Arial"/>
              </a:rPr>
              <a:t>hu</a:t>
            </a:r>
            <a:r>
              <a:rPr sz="2400" dirty="0">
                <a:latin typeface="Arial"/>
                <a:cs typeface="Arial"/>
              </a:rPr>
              <a:t>n</a:t>
            </a:r>
            <a:r>
              <a:rPr sz="2400" spc="55" dirty="0">
                <a:latin typeface="Arial"/>
                <a:cs typeface="Arial"/>
              </a:rPr>
              <a:t> </a:t>
            </a:r>
            <a:r>
              <a:rPr sz="2400" spc="-15" dirty="0">
                <a:latin typeface="Arial"/>
                <a:cs typeface="Arial"/>
              </a:rPr>
              <a:t>1978.</a:t>
            </a:r>
            <a:endParaRPr sz="2400" dirty="0">
              <a:latin typeface="Arial"/>
              <a:cs typeface="Arial"/>
            </a:endParaRPr>
          </a:p>
          <a:p>
            <a:pPr marL="255270" indent="-243204" algn="just">
              <a:lnSpc>
                <a:spcPct val="100000"/>
              </a:lnSpc>
              <a:spcBef>
                <a:spcPts val="894"/>
              </a:spcBef>
              <a:buClr>
                <a:srgbClr val="212121"/>
              </a:buClr>
              <a:buSzPct val="95833"/>
              <a:buFont typeface="Wingdings"/>
              <a:buChar char=""/>
              <a:tabLst>
                <a:tab pos="255904" algn="l"/>
              </a:tabLst>
            </a:pPr>
            <a:r>
              <a:rPr sz="2400" dirty="0">
                <a:latin typeface="Arial"/>
                <a:cs typeface="Arial"/>
              </a:rPr>
              <a:t>Istilah</a:t>
            </a:r>
            <a:r>
              <a:rPr sz="2400" spc="335" dirty="0">
                <a:latin typeface="Arial"/>
                <a:cs typeface="Arial"/>
              </a:rPr>
              <a:t>  </a:t>
            </a:r>
            <a:r>
              <a:rPr sz="2400" spc="90" dirty="0">
                <a:latin typeface="Arial"/>
                <a:cs typeface="Arial"/>
              </a:rPr>
              <a:t>Health</a:t>
            </a:r>
            <a:r>
              <a:rPr sz="2400" spc="330" dirty="0">
                <a:latin typeface="Arial"/>
                <a:cs typeface="Arial"/>
              </a:rPr>
              <a:t>  </a:t>
            </a:r>
            <a:r>
              <a:rPr sz="2400" spc="90" dirty="0">
                <a:latin typeface="Arial"/>
                <a:cs typeface="Arial"/>
              </a:rPr>
              <a:t>Promotion</a:t>
            </a:r>
            <a:r>
              <a:rPr sz="2400" spc="360" dirty="0">
                <a:latin typeface="Arial"/>
                <a:cs typeface="Arial"/>
              </a:rPr>
              <a:t>  </a:t>
            </a:r>
            <a:r>
              <a:rPr sz="2400" dirty="0">
                <a:latin typeface="Arial"/>
                <a:cs typeface="Arial"/>
              </a:rPr>
              <a:t>(Promosi</a:t>
            </a:r>
            <a:r>
              <a:rPr sz="2400" spc="300" dirty="0">
                <a:latin typeface="Arial"/>
                <a:cs typeface="Arial"/>
              </a:rPr>
              <a:t>  </a:t>
            </a:r>
            <a:r>
              <a:rPr sz="2400" spc="100" dirty="0">
                <a:latin typeface="Arial"/>
                <a:cs typeface="Arial"/>
              </a:rPr>
              <a:t>Kesehatan)</a:t>
            </a:r>
            <a:r>
              <a:rPr sz="2400" spc="315" dirty="0">
                <a:latin typeface="Arial"/>
                <a:cs typeface="Arial"/>
              </a:rPr>
              <a:t>    </a:t>
            </a:r>
            <a:r>
              <a:rPr sz="2400" spc="-10" dirty="0">
                <a:latin typeface="Arial"/>
                <a:cs typeface="Arial"/>
              </a:rPr>
              <a:t>sud</a:t>
            </a:r>
            <a:r>
              <a:rPr sz="2400" spc="-350" dirty="0">
                <a:latin typeface="Arial"/>
                <a:cs typeface="Arial"/>
              </a:rPr>
              <a:t> </a:t>
            </a:r>
            <a:r>
              <a:rPr sz="2400" spc="105" dirty="0">
                <a:latin typeface="Arial"/>
                <a:cs typeface="Arial"/>
              </a:rPr>
              <a:t>ah</a:t>
            </a:r>
            <a:r>
              <a:rPr sz="2400" spc="400" dirty="0">
                <a:latin typeface="Arial"/>
                <a:cs typeface="Arial"/>
              </a:rPr>
              <a:t>  </a:t>
            </a:r>
            <a:r>
              <a:rPr sz="2400" spc="75" dirty="0">
                <a:latin typeface="Arial"/>
                <a:cs typeface="Arial"/>
              </a:rPr>
              <a:t>mulai</a:t>
            </a:r>
            <a:endParaRPr sz="2400" dirty="0">
              <a:latin typeface="Arial"/>
              <a:cs typeface="Arial"/>
            </a:endParaRPr>
          </a:p>
        </p:txBody>
      </p:sp>
      <p:sp>
        <p:nvSpPr>
          <p:cNvPr id="8" name="object 8"/>
          <p:cNvSpPr txBox="1"/>
          <p:nvPr/>
        </p:nvSpPr>
        <p:spPr>
          <a:xfrm>
            <a:off x="4950182" y="4804816"/>
            <a:ext cx="6095365" cy="756920"/>
          </a:xfrm>
          <a:prstGeom prst="rect">
            <a:avLst/>
          </a:prstGeom>
        </p:spPr>
        <p:txBody>
          <a:bodyPr vert="horz" wrap="square" lIns="0" tIns="12700" rIns="0" bIns="0" rtlCol="0">
            <a:spAutoFit/>
          </a:bodyPr>
          <a:lstStyle/>
          <a:p>
            <a:pPr marL="165735" marR="5080" indent="-153670">
              <a:lnSpc>
                <a:spcPct val="100000"/>
              </a:lnSpc>
              <a:spcBef>
                <a:spcPts val="100"/>
              </a:spcBef>
              <a:tabLst>
                <a:tab pos="1024255" algn="l"/>
                <a:tab pos="1640839" algn="l"/>
                <a:tab pos="2070100" algn="l"/>
                <a:tab pos="3002915" algn="l"/>
                <a:tab pos="3049270" algn="l"/>
                <a:tab pos="4137660" algn="l"/>
                <a:tab pos="5814695" algn="l"/>
              </a:tabLst>
            </a:pPr>
            <a:r>
              <a:rPr sz="2400" dirty="0">
                <a:latin typeface="Arial"/>
                <a:cs typeface="Arial"/>
              </a:rPr>
              <a:t>p</a:t>
            </a:r>
            <a:r>
              <a:rPr sz="2400" spc="-365" dirty="0">
                <a:latin typeface="Arial"/>
                <a:cs typeface="Arial"/>
              </a:rPr>
              <a:t> </a:t>
            </a:r>
            <a:r>
              <a:rPr sz="2400" dirty="0">
                <a:latin typeface="Arial"/>
                <a:cs typeface="Arial"/>
              </a:rPr>
              <a:t>a</a:t>
            </a:r>
            <a:r>
              <a:rPr sz="2400" spc="-365" dirty="0">
                <a:latin typeface="Arial"/>
                <a:cs typeface="Arial"/>
              </a:rPr>
              <a:t> </a:t>
            </a:r>
            <a:r>
              <a:rPr sz="2400" dirty="0">
                <a:latin typeface="Arial"/>
                <a:cs typeface="Arial"/>
              </a:rPr>
              <a:t>d</a:t>
            </a:r>
            <a:r>
              <a:rPr sz="2400" spc="-355" dirty="0">
                <a:latin typeface="Arial"/>
                <a:cs typeface="Arial"/>
              </a:rPr>
              <a:t> </a:t>
            </a:r>
            <a:r>
              <a:rPr sz="2400" spc="-60" dirty="0">
                <a:latin typeface="Arial"/>
                <a:cs typeface="Arial"/>
              </a:rPr>
              <a:t>a</a:t>
            </a:r>
            <a:r>
              <a:rPr sz="2400" dirty="0">
                <a:latin typeface="Arial"/>
                <a:cs typeface="Arial"/>
              </a:rPr>
              <a:t>	</a:t>
            </a:r>
            <a:r>
              <a:rPr sz="2400" spc="125" dirty="0">
                <a:latin typeface="Arial"/>
                <a:cs typeface="Arial"/>
              </a:rPr>
              <a:t>tahun</a:t>
            </a:r>
            <a:r>
              <a:rPr sz="2400" dirty="0">
                <a:latin typeface="Arial"/>
                <a:cs typeface="Arial"/>
              </a:rPr>
              <a:t>	</a:t>
            </a:r>
            <a:r>
              <a:rPr sz="2400" b="1" spc="-10" dirty="0">
                <a:latin typeface="Arial"/>
                <a:cs typeface="Arial"/>
              </a:rPr>
              <a:t>1986,</a:t>
            </a:r>
            <a:r>
              <a:rPr sz="2400" b="1" dirty="0">
                <a:latin typeface="Arial"/>
                <a:cs typeface="Arial"/>
              </a:rPr>
              <a:t>		</a:t>
            </a:r>
            <a:r>
              <a:rPr sz="2400" spc="110" dirty="0">
                <a:latin typeface="Arial"/>
                <a:cs typeface="Arial"/>
              </a:rPr>
              <a:t>diselenggarakannya </a:t>
            </a:r>
            <a:r>
              <a:rPr sz="2400" spc="150" dirty="0">
                <a:latin typeface="Arial"/>
                <a:cs typeface="Arial"/>
              </a:rPr>
              <a:t>pertama</a:t>
            </a:r>
            <a:r>
              <a:rPr sz="2400" dirty="0">
                <a:latin typeface="Arial"/>
                <a:cs typeface="Arial"/>
              </a:rPr>
              <a:t>	</a:t>
            </a:r>
            <a:r>
              <a:rPr sz="2400" spc="150" dirty="0">
                <a:latin typeface="Arial"/>
                <a:cs typeface="Arial"/>
              </a:rPr>
              <a:t>tentang</a:t>
            </a:r>
            <a:r>
              <a:rPr sz="2400" dirty="0">
                <a:latin typeface="Arial"/>
                <a:cs typeface="Arial"/>
              </a:rPr>
              <a:t>	</a:t>
            </a:r>
            <a:r>
              <a:rPr sz="2400" b="1" spc="-10" dirty="0">
                <a:latin typeface="Arial"/>
                <a:cs typeface="Arial"/>
              </a:rPr>
              <a:t>Health</a:t>
            </a:r>
            <a:r>
              <a:rPr sz="2400" b="1" dirty="0">
                <a:latin typeface="Arial"/>
                <a:cs typeface="Arial"/>
              </a:rPr>
              <a:t>	</a:t>
            </a:r>
            <a:r>
              <a:rPr sz="2400" b="1" spc="-10" dirty="0">
                <a:latin typeface="Arial"/>
                <a:cs typeface="Arial"/>
              </a:rPr>
              <a:t>Promotion</a:t>
            </a:r>
            <a:r>
              <a:rPr sz="2400" b="1" dirty="0">
                <a:latin typeface="Arial"/>
                <a:cs typeface="Arial"/>
              </a:rPr>
              <a:t>	</a:t>
            </a:r>
            <a:r>
              <a:rPr sz="2400" b="1" spc="-40" dirty="0">
                <a:latin typeface="Arial"/>
                <a:cs typeface="Arial"/>
              </a:rPr>
              <a:t>di</a:t>
            </a:r>
            <a:endParaRPr sz="2400">
              <a:latin typeface="Arial"/>
              <a:cs typeface="Arial"/>
            </a:endParaRPr>
          </a:p>
        </p:txBody>
      </p:sp>
      <p:sp>
        <p:nvSpPr>
          <p:cNvPr id="9" name="object 9"/>
          <p:cNvSpPr txBox="1"/>
          <p:nvPr/>
        </p:nvSpPr>
        <p:spPr>
          <a:xfrm>
            <a:off x="1328572" y="4804816"/>
            <a:ext cx="3598545" cy="1123950"/>
          </a:xfrm>
          <a:prstGeom prst="rect">
            <a:avLst/>
          </a:prstGeom>
        </p:spPr>
        <p:txBody>
          <a:bodyPr vert="horz" wrap="square" lIns="0" tIns="12700" rIns="0" bIns="0" rtlCol="0">
            <a:spAutoFit/>
          </a:bodyPr>
          <a:lstStyle/>
          <a:p>
            <a:pPr marL="12700" marR="5080" indent="19050">
              <a:lnSpc>
                <a:spcPct val="100000"/>
              </a:lnSpc>
              <a:spcBef>
                <a:spcPts val="100"/>
              </a:spcBef>
              <a:tabLst>
                <a:tab pos="1709420" algn="l"/>
                <a:tab pos="1819275" algn="l"/>
              </a:tabLst>
            </a:pPr>
            <a:r>
              <a:rPr sz="2400" spc="90" dirty="0">
                <a:latin typeface="Arial"/>
                <a:cs typeface="Arial"/>
              </a:rPr>
              <a:t>dicetuskan</a:t>
            </a:r>
            <a:r>
              <a:rPr sz="2400" dirty="0">
                <a:latin typeface="Arial"/>
                <a:cs typeface="Arial"/>
              </a:rPr>
              <a:t>		setid</a:t>
            </a:r>
            <a:r>
              <a:rPr sz="2400" spc="-165" dirty="0">
                <a:latin typeface="Arial"/>
                <a:cs typeface="Arial"/>
              </a:rPr>
              <a:t> </a:t>
            </a:r>
            <a:r>
              <a:rPr sz="2400" spc="80" dirty="0">
                <a:latin typeface="Arial"/>
                <a:cs typeface="Arial"/>
              </a:rPr>
              <a:t>aknya </a:t>
            </a:r>
            <a:r>
              <a:rPr sz="2400" spc="-10" dirty="0">
                <a:latin typeface="Arial"/>
                <a:cs typeface="Arial"/>
              </a:rPr>
              <a:t>Konferensi</a:t>
            </a:r>
            <a:r>
              <a:rPr sz="2400" dirty="0">
                <a:latin typeface="Arial"/>
                <a:cs typeface="Arial"/>
              </a:rPr>
              <a:t>	</a:t>
            </a:r>
            <a:r>
              <a:rPr sz="2400" spc="65" dirty="0">
                <a:latin typeface="Arial"/>
                <a:cs typeface="Arial"/>
              </a:rPr>
              <a:t>Internasional </a:t>
            </a:r>
            <a:r>
              <a:rPr sz="2400" b="1" spc="55" dirty="0">
                <a:latin typeface="Arial"/>
                <a:cs typeface="Arial"/>
              </a:rPr>
              <a:t>Ottawa.</a:t>
            </a:r>
            <a:endParaRPr sz="2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127" y="511783"/>
            <a:ext cx="10502900" cy="1323056"/>
          </a:xfrm>
          <a:prstGeom prst="rect">
            <a:avLst/>
          </a:prstGeom>
          <a:solidFill>
            <a:srgbClr val="FFFF00"/>
          </a:solidFill>
        </p:spPr>
        <p:txBody>
          <a:bodyPr vert="horz" wrap="square" lIns="0" tIns="319660" rIns="0" bIns="0" rtlCol="0">
            <a:spAutoFit/>
          </a:bodyPr>
          <a:lstStyle/>
          <a:p>
            <a:pPr marL="5058410" marR="5080" indent="-3589654">
              <a:lnSpc>
                <a:spcPts val="3890"/>
              </a:lnSpc>
              <a:spcBef>
                <a:spcPts val="585"/>
              </a:spcBef>
            </a:pPr>
            <a:r>
              <a:rPr b="0" spc="70" dirty="0">
                <a:latin typeface="Arial"/>
                <a:cs typeface="Arial"/>
              </a:rPr>
              <a:t>Sejarah</a:t>
            </a:r>
            <a:r>
              <a:rPr b="0" spc="190" dirty="0">
                <a:latin typeface="Arial"/>
                <a:cs typeface="Arial"/>
              </a:rPr>
              <a:t> </a:t>
            </a:r>
            <a:r>
              <a:rPr b="0" dirty="0" err="1">
                <a:latin typeface="Arial"/>
                <a:cs typeface="Arial"/>
              </a:rPr>
              <a:t>Promkes</a:t>
            </a:r>
            <a:r>
              <a:rPr b="0" spc="325" dirty="0">
                <a:latin typeface="Arial"/>
                <a:cs typeface="Arial"/>
              </a:rPr>
              <a:t> </a:t>
            </a:r>
            <a:r>
              <a:rPr b="0" spc="165" dirty="0" err="1">
                <a:latin typeface="Arial"/>
                <a:cs typeface="Arial"/>
              </a:rPr>
              <a:t>berd</a:t>
            </a:r>
            <a:r>
              <a:rPr b="0" spc="95" dirty="0" err="1">
                <a:latin typeface="Arial"/>
                <a:cs typeface="Arial"/>
              </a:rPr>
              <a:t>asarkan</a:t>
            </a:r>
            <a:r>
              <a:rPr lang="en-ID" b="0" spc="455" dirty="0">
                <a:latin typeface="Arial"/>
                <a:cs typeface="Arial"/>
              </a:rPr>
              <a:t> </a:t>
            </a:r>
            <a:r>
              <a:rPr lang="en-ID" b="0" spc="180" dirty="0"/>
              <a:t>P</a:t>
            </a:r>
            <a:r>
              <a:rPr b="0" spc="180" dirty="0" err="1">
                <a:latin typeface="Arial"/>
                <a:cs typeface="Arial"/>
              </a:rPr>
              <a:t>eriode</a:t>
            </a:r>
            <a:r>
              <a:rPr b="0" spc="180" dirty="0">
                <a:latin typeface="Arial"/>
                <a:cs typeface="Arial"/>
              </a:rPr>
              <a:t> </a:t>
            </a:r>
            <a:r>
              <a:rPr lang="en-ID" b="0" spc="195" dirty="0"/>
              <a:t>T</a:t>
            </a:r>
            <a:r>
              <a:rPr b="0" spc="195" dirty="0" err="1">
                <a:latin typeface="Arial"/>
                <a:cs typeface="Arial"/>
              </a:rPr>
              <a:t>ahun</a:t>
            </a:r>
            <a:endParaRPr b="0" spc="195"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3880980805"/>
              </p:ext>
            </p:extLst>
          </p:nvPr>
        </p:nvGraphicFramePr>
        <p:xfrm>
          <a:off x="1064803" y="2286000"/>
          <a:ext cx="10054590" cy="3516630"/>
        </p:xfrm>
        <a:graphic>
          <a:graphicData uri="http://schemas.openxmlformats.org/drawingml/2006/table">
            <a:tbl>
              <a:tblPr firstRow="1" bandRow="1">
                <a:tableStyleId>{2D5ABB26-0587-4C30-8999-92F81FD0307C}</a:tableStyleId>
              </a:tblPr>
              <a:tblGrid>
                <a:gridCol w="2468880">
                  <a:extLst>
                    <a:ext uri="{9D8B030D-6E8A-4147-A177-3AD203B41FA5}">
                      <a16:colId xmlns:a16="http://schemas.microsoft.com/office/drawing/2014/main" val="20000"/>
                    </a:ext>
                  </a:extLst>
                </a:gridCol>
                <a:gridCol w="5160010">
                  <a:extLst>
                    <a:ext uri="{9D8B030D-6E8A-4147-A177-3AD203B41FA5}">
                      <a16:colId xmlns:a16="http://schemas.microsoft.com/office/drawing/2014/main" val="20001"/>
                    </a:ext>
                  </a:extLst>
                </a:gridCol>
                <a:gridCol w="2425700">
                  <a:extLst>
                    <a:ext uri="{9D8B030D-6E8A-4147-A177-3AD203B41FA5}">
                      <a16:colId xmlns:a16="http://schemas.microsoft.com/office/drawing/2014/main" val="20002"/>
                    </a:ext>
                  </a:extLst>
                </a:gridCol>
              </a:tblGrid>
              <a:tr h="181292">
                <a:tc>
                  <a:txBody>
                    <a:bodyPr/>
                    <a:lstStyle/>
                    <a:p>
                      <a:pPr marL="91440">
                        <a:lnSpc>
                          <a:spcPct val="100000"/>
                        </a:lnSpc>
                        <a:spcBef>
                          <a:spcPts val="330"/>
                        </a:spcBef>
                      </a:pPr>
                      <a:r>
                        <a:rPr sz="1800" b="1" dirty="0">
                          <a:solidFill>
                            <a:srgbClr val="FFFFFF"/>
                          </a:solidFill>
                          <a:latin typeface="Arial"/>
                          <a:cs typeface="Arial"/>
                        </a:rPr>
                        <a:t>Periode</a:t>
                      </a:r>
                      <a:r>
                        <a:rPr sz="1800" b="1" spc="25" dirty="0">
                          <a:solidFill>
                            <a:srgbClr val="FFFFFF"/>
                          </a:solidFill>
                          <a:latin typeface="Arial"/>
                          <a:cs typeface="Arial"/>
                        </a:rPr>
                        <a:t> </a:t>
                      </a:r>
                      <a:r>
                        <a:rPr sz="1800" b="1" spc="-20" dirty="0">
                          <a:solidFill>
                            <a:srgbClr val="FFFFFF"/>
                          </a:solidFill>
                          <a:latin typeface="Arial"/>
                          <a:cs typeface="Arial"/>
                        </a:rPr>
                        <a:t>tahun</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ADE4"/>
                    </a:solidFill>
                  </a:tcPr>
                </a:tc>
                <a:tc>
                  <a:txBody>
                    <a:bodyPr/>
                    <a:lstStyle/>
                    <a:p>
                      <a:pPr marL="90805">
                        <a:lnSpc>
                          <a:spcPct val="100000"/>
                        </a:lnSpc>
                        <a:spcBef>
                          <a:spcPts val="330"/>
                        </a:spcBef>
                      </a:pPr>
                      <a:r>
                        <a:rPr sz="1800" b="1" spc="-10" dirty="0">
                          <a:solidFill>
                            <a:srgbClr val="FFFFFF"/>
                          </a:solidFill>
                          <a:latin typeface="Arial"/>
                          <a:cs typeface="Arial"/>
                        </a:rPr>
                        <a:t>Uraian</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ADE4"/>
                    </a:solidFill>
                  </a:tcPr>
                </a:tc>
                <a:tc>
                  <a:txBody>
                    <a:bodyPr/>
                    <a:lstStyle/>
                    <a:p>
                      <a:pPr marL="90805">
                        <a:lnSpc>
                          <a:spcPct val="100000"/>
                        </a:lnSpc>
                        <a:spcBef>
                          <a:spcPts val="330"/>
                        </a:spcBef>
                      </a:pPr>
                      <a:r>
                        <a:rPr sz="1800" b="1" spc="-10" dirty="0">
                          <a:solidFill>
                            <a:srgbClr val="FFFFFF"/>
                          </a:solidFill>
                          <a:latin typeface="Arial"/>
                          <a:cs typeface="Arial"/>
                        </a:rPr>
                        <a:t>Keterangan</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ADE4"/>
                    </a:solidFill>
                  </a:tcPr>
                </a:tc>
                <a:extLst>
                  <a:ext uri="{0D108BD9-81ED-4DB2-BD59-A6C34878D82A}">
                    <a16:rowId xmlns:a16="http://schemas.microsoft.com/office/drawing/2014/main" val="10000"/>
                  </a:ext>
                </a:extLst>
              </a:tr>
              <a:tr h="1463040">
                <a:tc>
                  <a:txBody>
                    <a:bodyPr/>
                    <a:lstStyle/>
                    <a:p>
                      <a:pPr marL="91440">
                        <a:lnSpc>
                          <a:spcPct val="100000"/>
                        </a:lnSpc>
                        <a:spcBef>
                          <a:spcPts val="315"/>
                        </a:spcBef>
                      </a:pPr>
                      <a:r>
                        <a:rPr sz="1800" spc="50" dirty="0">
                          <a:latin typeface="Arial"/>
                          <a:cs typeface="Arial"/>
                        </a:rPr>
                        <a:t>Sebelum</a:t>
                      </a:r>
                      <a:r>
                        <a:rPr sz="1800" spc="190" dirty="0">
                          <a:latin typeface="Arial"/>
                          <a:cs typeface="Arial"/>
                        </a:rPr>
                        <a:t> </a:t>
                      </a:r>
                      <a:r>
                        <a:rPr sz="1800" spc="100" dirty="0">
                          <a:latin typeface="Arial"/>
                          <a:cs typeface="Arial"/>
                        </a:rPr>
                        <a:t>tahun</a:t>
                      </a:r>
                      <a:r>
                        <a:rPr sz="1800" spc="75" dirty="0">
                          <a:latin typeface="Arial"/>
                          <a:cs typeface="Arial"/>
                        </a:rPr>
                        <a:t> </a:t>
                      </a:r>
                      <a:r>
                        <a:rPr sz="1800" spc="-20" dirty="0">
                          <a:latin typeface="Arial"/>
                          <a:cs typeface="Arial"/>
                        </a:rPr>
                        <a:t>1965</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3F5"/>
                    </a:solidFill>
                  </a:tcPr>
                </a:tc>
                <a:tc>
                  <a:txBody>
                    <a:bodyPr/>
                    <a:lstStyle/>
                    <a:p>
                      <a:pPr marL="421005" indent="-330835">
                        <a:lnSpc>
                          <a:spcPct val="100000"/>
                        </a:lnSpc>
                        <a:spcBef>
                          <a:spcPts val="315"/>
                        </a:spcBef>
                        <a:buChar char="-"/>
                        <a:tabLst>
                          <a:tab pos="421005" algn="l"/>
                          <a:tab pos="421640" algn="l"/>
                        </a:tabLst>
                      </a:pPr>
                      <a:r>
                        <a:rPr sz="1800" dirty="0">
                          <a:latin typeface="Arial"/>
                          <a:cs typeface="Arial"/>
                        </a:rPr>
                        <a:t>Istilahnya</a:t>
                      </a:r>
                      <a:r>
                        <a:rPr sz="1800" spc="375" dirty="0">
                          <a:latin typeface="Arial"/>
                          <a:cs typeface="Arial"/>
                        </a:rPr>
                        <a:t> </a:t>
                      </a:r>
                      <a:r>
                        <a:rPr sz="1800" dirty="0">
                          <a:latin typeface="Arial"/>
                          <a:cs typeface="Arial"/>
                        </a:rPr>
                        <a:t>a</a:t>
                      </a:r>
                      <a:r>
                        <a:rPr sz="1800" spc="-245" dirty="0">
                          <a:latin typeface="Arial"/>
                          <a:cs typeface="Arial"/>
                        </a:rPr>
                        <a:t> </a:t>
                      </a:r>
                      <a:r>
                        <a:rPr sz="1800" dirty="0">
                          <a:latin typeface="Arial"/>
                          <a:cs typeface="Arial"/>
                        </a:rPr>
                        <a:t>d</a:t>
                      </a:r>
                      <a:r>
                        <a:rPr sz="1800" spc="-240" dirty="0">
                          <a:latin typeface="Arial"/>
                          <a:cs typeface="Arial"/>
                        </a:rPr>
                        <a:t> </a:t>
                      </a:r>
                      <a:r>
                        <a:rPr sz="1800" spc="85" dirty="0">
                          <a:latin typeface="Arial"/>
                          <a:cs typeface="Arial"/>
                        </a:rPr>
                        <a:t>alah</a:t>
                      </a:r>
                      <a:r>
                        <a:rPr sz="1800" spc="105" dirty="0">
                          <a:latin typeface="Arial"/>
                          <a:cs typeface="Arial"/>
                        </a:rPr>
                        <a:t> </a:t>
                      </a:r>
                      <a:r>
                        <a:rPr sz="1800" spc="75" dirty="0">
                          <a:latin typeface="Arial"/>
                          <a:cs typeface="Arial"/>
                        </a:rPr>
                        <a:t>Pendidikan</a:t>
                      </a:r>
                      <a:r>
                        <a:rPr sz="1800" spc="114" dirty="0">
                          <a:latin typeface="Arial"/>
                          <a:cs typeface="Arial"/>
                        </a:rPr>
                        <a:t> </a:t>
                      </a:r>
                      <a:r>
                        <a:rPr sz="1800" spc="60" dirty="0">
                          <a:latin typeface="Arial"/>
                          <a:cs typeface="Arial"/>
                        </a:rPr>
                        <a:t>Kesehatan</a:t>
                      </a:r>
                      <a:endParaRPr sz="1800">
                        <a:latin typeface="Arial"/>
                        <a:cs typeface="Arial"/>
                      </a:endParaRPr>
                    </a:p>
                    <a:p>
                      <a:pPr marL="376555" marR="1189990" indent="-285750">
                        <a:lnSpc>
                          <a:spcPct val="100000"/>
                        </a:lnSpc>
                        <a:buChar char="-"/>
                        <a:tabLst>
                          <a:tab pos="376555" algn="l"/>
                          <a:tab pos="377190" algn="l"/>
                        </a:tabLst>
                      </a:pPr>
                      <a:r>
                        <a:rPr sz="1800" spc="-20" dirty="0">
                          <a:latin typeface="Arial"/>
                          <a:cs typeface="Arial"/>
                        </a:rPr>
                        <a:t>Seb</a:t>
                      </a:r>
                      <a:r>
                        <a:rPr sz="1800" spc="-270" dirty="0">
                          <a:latin typeface="Arial"/>
                          <a:cs typeface="Arial"/>
                        </a:rPr>
                        <a:t> </a:t>
                      </a:r>
                      <a:r>
                        <a:rPr sz="1800" spc="125" dirty="0">
                          <a:latin typeface="Arial"/>
                          <a:cs typeface="Arial"/>
                        </a:rPr>
                        <a:t>agai</a:t>
                      </a:r>
                      <a:r>
                        <a:rPr sz="1800" spc="130" dirty="0">
                          <a:latin typeface="Arial"/>
                          <a:cs typeface="Arial"/>
                        </a:rPr>
                        <a:t> </a:t>
                      </a:r>
                      <a:r>
                        <a:rPr sz="1800" spc="100" dirty="0">
                          <a:latin typeface="Arial"/>
                          <a:cs typeface="Arial"/>
                        </a:rPr>
                        <a:t>pelengkap</a:t>
                      </a:r>
                      <a:r>
                        <a:rPr sz="1800" spc="365" dirty="0">
                          <a:latin typeface="Arial"/>
                          <a:cs typeface="Arial"/>
                        </a:rPr>
                        <a:t> </a:t>
                      </a:r>
                      <a:r>
                        <a:rPr sz="1800" spc="110" dirty="0">
                          <a:latin typeface="Arial"/>
                          <a:cs typeface="Arial"/>
                        </a:rPr>
                        <a:t>pelayanan </a:t>
                      </a:r>
                      <a:r>
                        <a:rPr sz="1800" spc="90" dirty="0">
                          <a:latin typeface="Arial"/>
                          <a:cs typeface="Arial"/>
                        </a:rPr>
                        <a:t>kesehatan</a:t>
                      </a:r>
                      <a:r>
                        <a:rPr sz="1800" spc="180" dirty="0">
                          <a:latin typeface="Arial"/>
                          <a:cs typeface="Arial"/>
                        </a:rPr>
                        <a:t> </a:t>
                      </a:r>
                      <a:r>
                        <a:rPr sz="1800" spc="105" dirty="0">
                          <a:latin typeface="Arial"/>
                          <a:cs typeface="Arial"/>
                        </a:rPr>
                        <a:t>terutama</a:t>
                      </a:r>
                      <a:r>
                        <a:rPr sz="1800" spc="320" dirty="0">
                          <a:latin typeface="Arial"/>
                          <a:cs typeface="Arial"/>
                        </a:rPr>
                        <a:t> </a:t>
                      </a:r>
                      <a:r>
                        <a:rPr sz="1800" dirty="0">
                          <a:latin typeface="Arial"/>
                          <a:cs typeface="Arial"/>
                        </a:rPr>
                        <a:t>di</a:t>
                      </a:r>
                      <a:r>
                        <a:rPr sz="1800" spc="60" dirty="0">
                          <a:latin typeface="Arial"/>
                          <a:cs typeface="Arial"/>
                        </a:rPr>
                        <a:t> </a:t>
                      </a:r>
                      <a:r>
                        <a:rPr sz="1800" dirty="0">
                          <a:solidFill>
                            <a:srgbClr val="FF0000"/>
                          </a:solidFill>
                          <a:latin typeface="Arial"/>
                          <a:cs typeface="Arial"/>
                        </a:rPr>
                        <a:t>saat</a:t>
                      </a:r>
                      <a:r>
                        <a:rPr sz="1800" spc="240" dirty="0">
                          <a:solidFill>
                            <a:srgbClr val="FF0000"/>
                          </a:solidFill>
                          <a:latin typeface="Arial"/>
                          <a:cs typeface="Arial"/>
                        </a:rPr>
                        <a:t> </a:t>
                      </a:r>
                      <a:r>
                        <a:rPr sz="1800" spc="-35" dirty="0">
                          <a:solidFill>
                            <a:srgbClr val="FF0000"/>
                          </a:solidFill>
                          <a:latin typeface="Arial"/>
                          <a:cs typeface="Arial"/>
                        </a:rPr>
                        <a:t>kritis</a:t>
                      </a:r>
                      <a:endParaRPr sz="1800">
                        <a:latin typeface="Arial"/>
                        <a:cs typeface="Arial"/>
                      </a:endParaRPr>
                    </a:p>
                    <a:p>
                      <a:pPr marL="376555" indent="-285750">
                        <a:lnSpc>
                          <a:spcPct val="100000"/>
                        </a:lnSpc>
                        <a:buChar char="-"/>
                        <a:tabLst>
                          <a:tab pos="376555" algn="l"/>
                          <a:tab pos="377190" algn="l"/>
                        </a:tabLst>
                      </a:pPr>
                      <a:r>
                        <a:rPr sz="1800" dirty="0">
                          <a:latin typeface="Arial"/>
                          <a:cs typeface="Arial"/>
                        </a:rPr>
                        <a:t>Sasaran</a:t>
                      </a:r>
                      <a:r>
                        <a:rPr sz="1800" spc="165" dirty="0">
                          <a:latin typeface="Arial"/>
                          <a:cs typeface="Arial"/>
                        </a:rPr>
                        <a:t> </a:t>
                      </a:r>
                      <a:r>
                        <a:rPr sz="1800" spc="60" dirty="0">
                          <a:latin typeface="Arial"/>
                          <a:cs typeface="Arial"/>
                        </a:rPr>
                        <a:t>individu</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3F5"/>
                    </a:solidFill>
                  </a:tcPr>
                </a:tc>
                <a:tc>
                  <a:txBody>
                    <a:bodyPr/>
                    <a:lstStyle/>
                    <a:p>
                      <a:pPr marL="106045" marR="250825" indent="-15240">
                        <a:lnSpc>
                          <a:spcPct val="100000"/>
                        </a:lnSpc>
                        <a:spcBef>
                          <a:spcPts val="315"/>
                        </a:spcBef>
                      </a:pPr>
                      <a:r>
                        <a:rPr sz="1800" dirty="0">
                          <a:solidFill>
                            <a:srgbClr val="FF0000"/>
                          </a:solidFill>
                          <a:latin typeface="Arial"/>
                          <a:cs typeface="Arial"/>
                        </a:rPr>
                        <a:t>Saat</a:t>
                      </a:r>
                      <a:r>
                        <a:rPr sz="1800" spc="175" dirty="0">
                          <a:solidFill>
                            <a:srgbClr val="FF0000"/>
                          </a:solidFill>
                          <a:latin typeface="Arial"/>
                          <a:cs typeface="Arial"/>
                        </a:rPr>
                        <a:t> </a:t>
                      </a:r>
                      <a:r>
                        <a:rPr sz="1800" spc="-30" dirty="0">
                          <a:solidFill>
                            <a:srgbClr val="FF0000"/>
                          </a:solidFill>
                          <a:latin typeface="Arial"/>
                          <a:cs typeface="Arial"/>
                        </a:rPr>
                        <a:t>kritis</a:t>
                      </a:r>
                      <a:r>
                        <a:rPr sz="1800" spc="-5" dirty="0">
                          <a:solidFill>
                            <a:srgbClr val="FF0000"/>
                          </a:solidFill>
                          <a:latin typeface="Arial"/>
                          <a:cs typeface="Arial"/>
                        </a:rPr>
                        <a:t> </a:t>
                      </a:r>
                      <a:r>
                        <a:rPr sz="1800" dirty="0">
                          <a:solidFill>
                            <a:srgbClr val="FF0000"/>
                          </a:solidFill>
                          <a:latin typeface="Arial"/>
                          <a:cs typeface="Arial"/>
                        </a:rPr>
                        <a:t>:</a:t>
                      </a:r>
                      <a:r>
                        <a:rPr sz="1800" spc="20" dirty="0">
                          <a:solidFill>
                            <a:srgbClr val="FF0000"/>
                          </a:solidFill>
                          <a:latin typeface="Arial"/>
                          <a:cs typeface="Arial"/>
                        </a:rPr>
                        <a:t> </a:t>
                      </a:r>
                      <a:r>
                        <a:rPr sz="1800" spc="75" dirty="0">
                          <a:solidFill>
                            <a:srgbClr val="FF0000"/>
                          </a:solidFill>
                          <a:latin typeface="Arial"/>
                          <a:cs typeface="Arial"/>
                        </a:rPr>
                        <a:t>Wab</a:t>
                      </a:r>
                      <a:r>
                        <a:rPr sz="1800" spc="-265" dirty="0">
                          <a:solidFill>
                            <a:srgbClr val="FF0000"/>
                          </a:solidFill>
                          <a:latin typeface="Arial"/>
                          <a:cs typeface="Arial"/>
                        </a:rPr>
                        <a:t> </a:t>
                      </a:r>
                      <a:r>
                        <a:rPr sz="1800" spc="40" dirty="0">
                          <a:solidFill>
                            <a:srgbClr val="FF0000"/>
                          </a:solidFill>
                          <a:latin typeface="Arial"/>
                          <a:cs typeface="Arial"/>
                        </a:rPr>
                        <a:t>ah, </a:t>
                      </a:r>
                      <a:r>
                        <a:rPr sz="1800" spc="125" dirty="0">
                          <a:solidFill>
                            <a:srgbClr val="FF0000"/>
                          </a:solidFill>
                          <a:latin typeface="Arial"/>
                          <a:cs typeface="Arial"/>
                        </a:rPr>
                        <a:t>benc</a:t>
                      </a:r>
                      <a:r>
                        <a:rPr sz="1800" spc="-254" dirty="0">
                          <a:solidFill>
                            <a:srgbClr val="FF0000"/>
                          </a:solidFill>
                          <a:latin typeface="Arial"/>
                          <a:cs typeface="Arial"/>
                        </a:rPr>
                        <a:t> </a:t>
                      </a:r>
                      <a:r>
                        <a:rPr sz="1800" spc="105" dirty="0">
                          <a:solidFill>
                            <a:srgbClr val="FF0000"/>
                          </a:solidFill>
                          <a:latin typeface="Arial"/>
                          <a:cs typeface="Arial"/>
                        </a:rPr>
                        <a:t>ana</a:t>
                      </a:r>
                      <a:r>
                        <a:rPr sz="1800" spc="235" dirty="0">
                          <a:solidFill>
                            <a:srgbClr val="FF0000"/>
                          </a:solidFill>
                          <a:latin typeface="Arial"/>
                          <a:cs typeface="Arial"/>
                        </a:rPr>
                        <a:t> </a:t>
                      </a:r>
                      <a:r>
                        <a:rPr sz="1800" spc="75" dirty="0">
                          <a:solidFill>
                            <a:srgbClr val="FF0000"/>
                          </a:solidFill>
                          <a:latin typeface="Arial"/>
                          <a:cs typeface="Arial"/>
                        </a:rPr>
                        <a:t>alam</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3F5"/>
                    </a:solidFill>
                  </a:tcPr>
                </a:tc>
                <a:extLst>
                  <a:ext uri="{0D108BD9-81ED-4DB2-BD59-A6C34878D82A}">
                    <a16:rowId xmlns:a16="http://schemas.microsoft.com/office/drawing/2014/main" val="10001"/>
                  </a:ext>
                </a:extLst>
              </a:tr>
              <a:tr h="1737360">
                <a:tc>
                  <a:txBody>
                    <a:bodyPr/>
                    <a:lstStyle/>
                    <a:p>
                      <a:pPr marL="91440">
                        <a:lnSpc>
                          <a:spcPct val="100000"/>
                        </a:lnSpc>
                        <a:spcBef>
                          <a:spcPts val="315"/>
                        </a:spcBef>
                      </a:pPr>
                      <a:r>
                        <a:rPr sz="1800" spc="-20" dirty="0">
                          <a:latin typeface="Arial"/>
                          <a:cs typeface="Arial"/>
                        </a:rPr>
                        <a:t>1965-1975</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A"/>
                    </a:solidFill>
                  </a:tcPr>
                </a:tc>
                <a:tc>
                  <a:txBody>
                    <a:bodyPr/>
                    <a:lstStyle/>
                    <a:p>
                      <a:pPr marL="240665" indent="-149860">
                        <a:lnSpc>
                          <a:spcPct val="100000"/>
                        </a:lnSpc>
                        <a:spcBef>
                          <a:spcPts val="315"/>
                        </a:spcBef>
                        <a:buChar char="-"/>
                        <a:tabLst>
                          <a:tab pos="241300" algn="l"/>
                        </a:tabLst>
                      </a:pPr>
                      <a:r>
                        <a:rPr sz="1800" spc="60" dirty="0">
                          <a:latin typeface="Arial"/>
                          <a:cs typeface="Arial"/>
                        </a:rPr>
                        <a:t>Mulai</a:t>
                      </a:r>
                      <a:r>
                        <a:rPr sz="1800" spc="150" dirty="0">
                          <a:latin typeface="Arial"/>
                          <a:cs typeface="Arial"/>
                        </a:rPr>
                        <a:t> </a:t>
                      </a:r>
                      <a:r>
                        <a:rPr sz="1800" spc="95" dirty="0">
                          <a:latin typeface="Arial"/>
                          <a:cs typeface="Arial"/>
                        </a:rPr>
                        <a:t>perhatian</a:t>
                      </a:r>
                      <a:r>
                        <a:rPr sz="1800" spc="70" dirty="0">
                          <a:latin typeface="Arial"/>
                          <a:cs typeface="Arial"/>
                        </a:rPr>
                        <a:t> </a:t>
                      </a:r>
                      <a:r>
                        <a:rPr sz="1800" dirty="0">
                          <a:latin typeface="Arial"/>
                          <a:cs typeface="Arial"/>
                        </a:rPr>
                        <a:t>ke</a:t>
                      </a:r>
                      <a:r>
                        <a:rPr sz="1800" spc="225" dirty="0">
                          <a:latin typeface="Arial"/>
                          <a:cs typeface="Arial"/>
                        </a:rPr>
                        <a:t> </a:t>
                      </a:r>
                      <a:r>
                        <a:rPr sz="1800" spc="70" dirty="0">
                          <a:latin typeface="Arial"/>
                          <a:cs typeface="Arial"/>
                        </a:rPr>
                        <a:t>masyarakat</a:t>
                      </a:r>
                      <a:endParaRPr sz="1800">
                        <a:latin typeface="Arial"/>
                        <a:cs typeface="Arial"/>
                      </a:endParaRPr>
                    </a:p>
                    <a:p>
                      <a:pPr marL="95250" marR="477520" indent="-4445">
                        <a:lnSpc>
                          <a:spcPct val="100000"/>
                        </a:lnSpc>
                        <a:buChar char="-"/>
                        <a:tabLst>
                          <a:tab pos="231140" algn="l"/>
                        </a:tabLst>
                      </a:pPr>
                      <a:r>
                        <a:rPr sz="1800" spc="85" dirty="0">
                          <a:latin typeface="Arial"/>
                          <a:cs typeface="Arial"/>
                        </a:rPr>
                        <a:t>Peningkatan</a:t>
                      </a:r>
                      <a:r>
                        <a:rPr sz="1800" spc="140" dirty="0">
                          <a:latin typeface="Arial"/>
                          <a:cs typeface="Arial"/>
                        </a:rPr>
                        <a:t> tenaga</a:t>
                      </a:r>
                      <a:r>
                        <a:rPr sz="1800" spc="280" dirty="0">
                          <a:latin typeface="Arial"/>
                          <a:cs typeface="Arial"/>
                        </a:rPr>
                        <a:t> </a:t>
                      </a:r>
                      <a:r>
                        <a:rPr sz="1800" spc="45" dirty="0">
                          <a:latin typeface="Arial"/>
                          <a:cs typeface="Arial"/>
                        </a:rPr>
                        <a:t>profesion</a:t>
                      </a:r>
                      <a:r>
                        <a:rPr sz="1800" spc="-330" dirty="0">
                          <a:latin typeface="Arial"/>
                          <a:cs typeface="Arial"/>
                        </a:rPr>
                        <a:t> </a:t>
                      </a:r>
                      <a:r>
                        <a:rPr sz="1800" dirty="0">
                          <a:latin typeface="Arial"/>
                          <a:cs typeface="Arial"/>
                        </a:rPr>
                        <a:t>al</a:t>
                      </a:r>
                      <a:r>
                        <a:rPr sz="1800" spc="130" dirty="0">
                          <a:latin typeface="Arial"/>
                          <a:cs typeface="Arial"/>
                        </a:rPr>
                        <a:t> </a:t>
                      </a:r>
                      <a:r>
                        <a:rPr sz="1800" spc="50" dirty="0">
                          <a:latin typeface="Arial"/>
                          <a:cs typeface="Arial"/>
                        </a:rPr>
                        <a:t>melalui </a:t>
                      </a:r>
                      <a:r>
                        <a:rPr sz="1800" spc="95" dirty="0">
                          <a:latin typeface="Arial"/>
                          <a:cs typeface="Arial"/>
                        </a:rPr>
                        <a:t>program </a:t>
                      </a:r>
                      <a:r>
                        <a:rPr sz="1800" spc="70" dirty="0">
                          <a:latin typeface="Arial"/>
                          <a:cs typeface="Arial"/>
                        </a:rPr>
                        <a:t>Health </a:t>
                      </a:r>
                      <a:r>
                        <a:rPr sz="1800" spc="50" dirty="0">
                          <a:latin typeface="Arial"/>
                          <a:cs typeface="Arial"/>
                        </a:rPr>
                        <a:t>Educ</a:t>
                      </a:r>
                      <a:r>
                        <a:rPr sz="1800" spc="-245" dirty="0">
                          <a:latin typeface="Arial"/>
                          <a:cs typeface="Arial"/>
                        </a:rPr>
                        <a:t> </a:t>
                      </a:r>
                      <a:r>
                        <a:rPr sz="1800" spc="85" dirty="0">
                          <a:latin typeface="Arial"/>
                          <a:cs typeface="Arial"/>
                        </a:rPr>
                        <a:t>ational</a:t>
                      </a:r>
                      <a:r>
                        <a:rPr sz="1800" spc="20" dirty="0">
                          <a:latin typeface="Arial"/>
                          <a:cs typeface="Arial"/>
                        </a:rPr>
                        <a:t> </a:t>
                      </a:r>
                      <a:r>
                        <a:rPr sz="1800" spc="-10" dirty="0">
                          <a:latin typeface="Arial"/>
                          <a:cs typeface="Arial"/>
                        </a:rPr>
                        <a:t>Service (HES).</a:t>
                      </a:r>
                      <a:endParaRPr sz="1800">
                        <a:latin typeface="Arial"/>
                        <a:cs typeface="Arial"/>
                      </a:endParaRPr>
                    </a:p>
                    <a:p>
                      <a:pPr marL="98425" marR="196850" indent="-7620">
                        <a:lnSpc>
                          <a:spcPct val="100000"/>
                        </a:lnSpc>
                        <a:buChar char="-"/>
                        <a:tabLst>
                          <a:tab pos="231140" algn="l"/>
                        </a:tabLst>
                      </a:pPr>
                      <a:r>
                        <a:rPr sz="1800" dirty="0">
                          <a:latin typeface="Arial"/>
                          <a:cs typeface="Arial"/>
                        </a:rPr>
                        <a:t>Sasaran</a:t>
                      </a:r>
                      <a:r>
                        <a:rPr sz="1800" spc="200" dirty="0">
                          <a:latin typeface="Arial"/>
                          <a:cs typeface="Arial"/>
                        </a:rPr>
                        <a:t> </a:t>
                      </a:r>
                      <a:r>
                        <a:rPr sz="1800" spc="95" dirty="0">
                          <a:latin typeface="Arial"/>
                          <a:cs typeface="Arial"/>
                        </a:rPr>
                        <a:t>program</a:t>
                      </a:r>
                      <a:r>
                        <a:rPr sz="1800" spc="114" dirty="0">
                          <a:latin typeface="Arial"/>
                          <a:cs typeface="Arial"/>
                        </a:rPr>
                        <a:t> </a:t>
                      </a:r>
                      <a:r>
                        <a:rPr sz="1800" dirty="0">
                          <a:latin typeface="Arial"/>
                          <a:cs typeface="Arial"/>
                        </a:rPr>
                        <a:t>:</a:t>
                      </a:r>
                      <a:r>
                        <a:rPr sz="1800" spc="150" dirty="0">
                          <a:latin typeface="Arial"/>
                          <a:cs typeface="Arial"/>
                        </a:rPr>
                        <a:t> </a:t>
                      </a:r>
                      <a:r>
                        <a:rPr sz="1800" spc="130" dirty="0">
                          <a:latin typeface="Arial"/>
                          <a:cs typeface="Arial"/>
                        </a:rPr>
                        <a:t>pengetahun</a:t>
                      </a:r>
                      <a:r>
                        <a:rPr sz="1800" spc="100" dirty="0">
                          <a:latin typeface="Arial"/>
                          <a:cs typeface="Arial"/>
                        </a:rPr>
                        <a:t> </a:t>
                      </a:r>
                      <a:r>
                        <a:rPr sz="1800" spc="80" dirty="0">
                          <a:latin typeface="Arial"/>
                          <a:cs typeface="Arial"/>
                        </a:rPr>
                        <a:t>kesehatan </a:t>
                      </a:r>
                      <a:r>
                        <a:rPr sz="1800" spc="120" dirty="0">
                          <a:latin typeface="Arial"/>
                          <a:cs typeface="Arial"/>
                        </a:rPr>
                        <a:t>tentang </a:t>
                      </a:r>
                      <a:r>
                        <a:rPr sz="1800" spc="80" dirty="0">
                          <a:latin typeface="Arial"/>
                          <a:cs typeface="Arial"/>
                        </a:rPr>
                        <a:t>kesehatan</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A"/>
                    </a:solidFill>
                  </a:tcPr>
                </a:tc>
                <a:tc>
                  <a:txBody>
                    <a:bodyPr/>
                    <a:lstStyle/>
                    <a:p>
                      <a:pPr marL="91440" marR="169545">
                        <a:lnSpc>
                          <a:spcPct val="100000"/>
                        </a:lnSpc>
                        <a:spcBef>
                          <a:spcPts val="315"/>
                        </a:spcBef>
                      </a:pPr>
                      <a:r>
                        <a:rPr sz="1800" dirty="0">
                          <a:latin typeface="Arial"/>
                          <a:cs typeface="Arial"/>
                        </a:rPr>
                        <a:t>Intervensi</a:t>
                      </a:r>
                      <a:r>
                        <a:rPr sz="1800" spc="445" dirty="0">
                          <a:latin typeface="Arial"/>
                          <a:cs typeface="Arial"/>
                        </a:rPr>
                        <a:t> </a:t>
                      </a:r>
                      <a:r>
                        <a:rPr sz="1800" spc="85" dirty="0">
                          <a:latin typeface="Arial"/>
                          <a:cs typeface="Arial"/>
                        </a:rPr>
                        <a:t>program </a:t>
                      </a:r>
                      <a:r>
                        <a:rPr sz="1800" dirty="0">
                          <a:latin typeface="Arial"/>
                          <a:cs typeface="Arial"/>
                        </a:rPr>
                        <a:t>masih</a:t>
                      </a:r>
                      <a:r>
                        <a:rPr sz="1800" spc="105" dirty="0">
                          <a:latin typeface="Arial"/>
                          <a:cs typeface="Arial"/>
                        </a:rPr>
                        <a:t> </a:t>
                      </a:r>
                      <a:r>
                        <a:rPr sz="1800" spc="65" dirty="0">
                          <a:latin typeface="Arial"/>
                          <a:cs typeface="Arial"/>
                        </a:rPr>
                        <a:t>individu,</a:t>
                      </a:r>
                      <a:r>
                        <a:rPr sz="1800" spc="210" dirty="0">
                          <a:latin typeface="Arial"/>
                          <a:cs typeface="Arial"/>
                        </a:rPr>
                        <a:t> </a:t>
                      </a:r>
                      <a:r>
                        <a:rPr sz="1800" spc="-20" dirty="0">
                          <a:latin typeface="Arial"/>
                          <a:cs typeface="Arial"/>
                        </a:rPr>
                        <a:t>aktif </a:t>
                      </a:r>
                      <a:r>
                        <a:rPr sz="1800" dirty="0">
                          <a:latin typeface="Arial"/>
                          <a:cs typeface="Arial"/>
                        </a:rPr>
                        <a:t>ke</a:t>
                      </a:r>
                      <a:r>
                        <a:rPr sz="1800" spc="260" dirty="0">
                          <a:latin typeface="Arial"/>
                          <a:cs typeface="Arial"/>
                        </a:rPr>
                        <a:t> </a:t>
                      </a:r>
                      <a:r>
                        <a:rPr sz="1800" spc="70" dirty="0">
                          <a:latin typeface="Arial"/>
                          <a:cs typeface="Arial"/>
                        </a:rPr>
                        <a:t>masyarakat</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A"/>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825318" y="725487"/>
          <a:ext cx="10059668" cy="4667250"/>
        </p:xfrm>
        <a:graphic>
          <a:graphicData uri="http://schemas.openxmlformats.org/drawingml/2006/table">
            <a:tbl>
              <a:tblPr firstRow="1" bandRow="1">
                <a:tableStyleId>{2D5ABB26-0587-4C30-8999-92F81FD0307C}</a:tableStyleId>
              </a:tblPr>
              <a:tblGrid>
                <a:gridCol w="2238375">
                  <a:extLst>
                    <a:ext uri="{9D8B030D-6E8A-4147-A177-3AD203B41FA5}">
                      <a16:colId xmlns:a16="http://schemas.microsoft.com/office/drawing/2014/main" val="20000"/>
                    </a:ext>
                  </a:extLst>
                </a:gridCol>
                <a:gridCol w="5147309">
                  <a:extLst>
                    <a:ext uri="{9D8B030D-6E8A-4147-A177-3AD203B41FA5}">
                      <a16:colId xmlns:a16="http://schemas.microsoft.com/office/drawing/2014/main" val="20001"/>
                    </a:ext>
                  </a:extLst>
                </a:gridCol>
                <a:gridCol w="2673984">
                  <a:extLst>
                    <a:ext uri="{9D8B030D-6E8A-4147-A177-3AD203B41FA5}">
                      <a16:colId xmlns:a16="http://schemas.microsoft.com/office/drawing/2014/main" val="20002"/>
                    </a:ext>
                  </a:extLst>
                </a:gridCol>
              </a:tblGrid>
              <a:tr h="370205">
                <a:tc>
                  <a:txBody>
                    <a:bodyPr/>
                    <a:lstStyle/>
                    <a:p>
                      <a:pPr marL="91440">
                        <a:lnSpc>
                          <a:spcPct val="100000"/>
                        </a:lnSpc>
                        <a:spcBef>
                          <a:spcPts val="330"/>
                        </a:spcBef>
                      </a:pPr>
                      <a:r>
                        <a:rPr sz="1800" b="1" dirty="0">
                          <a:solidFill>
                            <a:srgbClr val="FFFFFF"/>
                          </a:solidFill>
                          <a:latin typeface="Arial"/>
                          <a:cs typeface="Arial"/>
                        </a:rPr>
                        <a:t>Periode</a:t>
                      </a:r>
                      <a:r>
                        <a:rPr sz="1800" b="1" spc="25" dirty="0">
                          <a:solidFill>
                            <a:srgbClr val="FFFFFF"/>
                          </a:solidFill>
                          <a:latin typeface="Arial"/>
                          <a:cs typeface="Arial"/>
                        </a:rPr>
                        <a:t> </a:t>
                      </a:r>
                      <a:r>
                        <a:rPr sz="1800" b="1" spc="-20" dirty="0">
                          <a:solidFill>
                            <a:srgbClr val="FFFFFF"/>
                          </a:solidFill>
                          <a:latin typeface="Arial"/>
                          <a:cs typeface="Arial"/>
                        </a:rPr>
                        <a:t>tahun</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ADE4"/>
                    </a:solidFill>
                  </a:tcPr>
                </a:tc>
                <a:tc>
                  <a:txBody>
                    <a:bodyPr/>
                    <a:lstStyle/>
                    <a:p>
                      <a:pPr marL="90805">
                        <a:lnSpc>
                          <a:spcPct val="100000"/>
                        </a:lnSpc>
                        <a:spcBef>
                          <a:spcPts val="330"/>
                        </a:spcBef>
                      </a:pPr>
                      <a:r>
                        <a:rPr sz="1800" b="1" spc="-10" dirty="0">
                          <a:solidFill>
                            <a:srgbClr val="FFFFFF"/>
                          </a:solidFill>
                          <a:latin typeface="Arial"/>
                          <a:cs typeface="Arial"/>
                        </a:rPr>
                        <a:t>Uraian</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ADE4"/>
                    </a:solidFill>
                  </a:tcPr>
                </a:tc>
                <a:tc>
                  <a:txBody>
                    <a:bodyPr/>
                    <a:lstStyle/>
                    <a:p>
                      <a:pPr marL="90805">
                        <a:lnSpc>
                          <a:spcPct val="100000"/>
                        </a:lnSpc>
                        <a:spcBef>
                          <a:spcPts val="330"/>
                        </a:spcBef>
                      </a:pPr>
                      <a:r>
                        <a:rPr sz="1800" b="1" spc="-10" dirty="0">
                          <a:solidFill>
                            <a:srgbClr val="FFFFFF"/>
                          </a:solidFill>
                          <a:latin typeface="Arial"/>
                          <a:cs typeface="Arial"/>
                        </a:rPr>
                        <a:t>Keterangan</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ADE4"/>
                    </a:solidFill>
                  </a:tcPr>
                </a:tc>
                <a:extLst>
                  <a:ext uri="{0D108BD9-81ED-4DB2-BD59-A6C34878D82A}">
                    <a16:rowId xmlns:a16="http://schemas.microsoft.com/office/drawing/2014/main" val="10000"/>
                  </a:ext>
                </a:extLst>
              </a:tr>
              <a:tr h="2560320">
                <a:tc>
                  <a:txBody>
                    <a:bodyPr/>
                    <a:lstStyle/>
                    <a:p>
                      <a:pPr marL="90805">
                        <a:lnSpc>
                          <a:spcPct val="100000"/>
                        </a:lnSpc>
                        <a:spcBef>
                          <a:spcPts val="315"/>
                        </a:spcBef>
                      </a:pPr>
                      <a:r>
                        <a:rPr sz="1800" spc="-20" dirty="0">
                          <a:latin typeface="Arial"/>
                          <a:cs typeface="Arial"/>
                        </a:rPr>
                        <a:t>1975-1985</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3F5"/>
                    </a:solidFill>
                  </a:tcPr>
                </a:tc>
                <a:tc>
                  <a:txBody>
                    <a:bodyPr/>
                    <a:lstStyle/>
                    <a:p>
                      <a:pPr marL="90805" marR="91440" indent="354330">
                        <a:lnSpc>
                          <a:spcPct val="100000"/>
                        </a:lnSpc>
                        <a:spcBef>
                          <a:spcPts val="315"/>
                        </a:spcBef>
                        <a:buChar char="-"/>
                        <a:tabLst>
                          <a:tab pos="445134" algn="l"/>
                          <a:tab pos="445770" algn="l"/>
                          <a:tab pos="1662430" algn="l"/>
                          <a:tab pos="2552065" algn="l"/>
                          <a:tab pos="3740150" algn="l"/>
                        </a:tabLst>
                      </a:pPr>
                      <a:r>
                        <a:rPr sz="1800" dirty="0">
                          <a:latin typeface="Arial"/>
                          <a:cs typeface="Arial"/>
                        </a:rPr>
                        <a:t>Berub</a:t>
                      </a:r>
                      <a:r>
                        <a:rPr sz="1800" spc="-140" dirty="0">
                          <a:latin typeface="Arial"/>
                          <a:cs typeface="Arial"/>
                        </a:rPr>
                        <a:t> </a:t>
                      </a:r>
                      <a:r>
                        <a:rPr sz="1800" spc="55" dirty="0">
                          <a:latin typeface="Arial"/>
                          <a:cs typeface="Arial"/>
                        </a:rPr>
                        <a:t>ah</a:t>
                      </a:r>
                      <a:r>
                        <a:rPr sz="1800" dirty="0">
                          <a:latin typeface="Arial"/>
                          <a:cs typeface="Arial"/>
                        </a:rPr>
                        <a:t>	</a:t>
                      </a:r>
                      <a:r>
                        <a:rPr sz="1800" spc="-10" dirty="0">
                          <a:latin typeface="Arial"/>
                          <a:cs typeface="Arial"/>
                        </a:rPr>
                        <a:t>istilah</a:t>
                      </a:r>
                      <a:r>
                        <a:rPr sz="1800" dirty="0">
                          <a:latin typeface="Arial"/>
                          <a:cs typeface="Arial"/>
                        </a:rPr>
                        <a:t>	</a:t>
                      </a:r>
                      <a:r>
                        <a:rPr sz="1800" spc="85" dirty="0">
                          <a:latin typeface="Arial"/>
                          <a:cs typeface="Arial"/>
                        </a:rPr>
                        <a:t>menja</a:t>
                      </a:r>
                      <a:r>
                        <a:rPr sz="1800" spc="-270" dirty="0">
                          <a:latin typeface="Arial"/>
                          <a:cs typeface="Arial"/>
                        </a:rPr>
                        <a:t> </a:t>
                      </a:r>
                      <a:r>
                        <a:rPr sz="1800" spc="-25" dirty="0">
                          <a:latin typeface="Arial"/>
                          <a:cs typeface="Arial"/>
                        </a:rPr>
                        <a:t>di</a:t>
                      </a:r>
                      <a:r>
                        <a:rPr sz="1800" dirty="0">
                          <a:latin typeface="Arial"/>
                          <a:cs typeface="Arial"/>
                        </a:rPr>
                        <a:t>	</a:t>
                      </a:r>
                      <a:r>
                        <a:rPr sz="1800" spc="85" dirty="0">
                          <a:latin typeface="Arial"/>
                          <a:cs typeface="Arial"/>
                        </a:rPr>
                        <a:t>penyuluhan </a:t>
                      </a:r>
                      <a:r>
                        <a:rPr sz="1800" spc="80" dirty="0">
                          <a:latin typeface="Arial"/>
                          <a:cs typeface="Arial"/>
                        </a:rPr>
                        <a:t>kesehatan</a:t>
                      </a:r>
                      <a:endParaRPr sz="1800">
                        <a:latin typeface="Arial"/>
                        <a:cs typeface="Arial"/>
                      </a:endParaRPr>
                    </a:p>
                    <a:p>
                      <a:pPr marL="386715" indent="-296545">
                        <a:lnSpc>
                          <a:spcPct val="100000"/>
                        </a:lnSpc>
                        <a:buChar char="-"/>
                        <a:tabLst>
                          <a:tab pos="386715" algn="l"/>
                          <a:tab pos="387350" algn="l"/>
                        </a:tabLst>
                      </a:pPr>
                      <a:r>
                        <a:rPr sz="1800" spc="70" dirty="0">
                          <a:latin typeface="Arial"/>
                          <a:cs typeface="Arial"/>
                        </a:rPr>
                        <a:t>Mulainya</a:t>
                      </a:r>
                      <a:r>
                        <a:rPr sz="1800" spc="254" dirty="0">
                          <a:latin typeface="Arial"/>
                          <a:cs typeface="Arial"/>
                        </a:rPr>
                        <a:t> </a:t>
                      </a:r>
                      <a:r>
                        <a:rPr sz="1800" i="1" spc="95" dirty="0">
                          <a:latin typeface="Arial"/>
                          <a:cs typeface="Arial"/>
                        </a:rPr>
                        <a:t>community</a:t>
                      </a:r>
                      <a:r>
                        <a:rPr sz="1800" i="1" spc="260" dirty="0">
                          <a:latin typeface="Arial"/>
                          <a:cs typeface="Arial"/>
                        </a:rPr>
                        <a:t> </a:t>
                      </a:r>
                      <a:r>
                        <a:rPr sz="1800" i="1" spc="114" dirty="0">
                          <a:latin typeface="Arial"/>
                          <a:cs typeface="Arial"/>
                        </a:rPr>
                        <a:t>development</a:t>
                      </a:r>
                      <a:endParaRPr sz="1800">
                        <a:latin typeface="Arial"/>
                        <a:cs typeface="Arial"/>
                      </a:endParaRPr>
                    </a:p>
                    <a:p>
                      <a:pPr marL="376555" marR="98425" indent="-285750">
                        <a:lnSpc>
                          <a:spcPct val="100000"/>
                        </a:lnSpc>
                        <a:buChar char="-"/>
                        <a:tabLst>
                          <a:tab pos="377190" algn="l"/>
                          <a:tab pos="391795" algn="l"/>
                        </a:tabLst>
                      </a:pPr>
                      <a:r>
                        <a:rPr sz="1800" spc="80" dirty="0">
                          <a:latin typeface="Arial"/>
                          <a:cs typeface="Arial"/>
                        </a:rPr>
                        <a:t>Pemberian</a:t>
                      </a:r>
                      <a:r>
                        <a:rPr sz="1800" spc="220" dirty="0">
                          <a:latin typeface="Arial"/>
                          <a:cs typeface="Arial"/>
                        </a:rPr>
                        <a:t> </a:t>
                      </a:r>
                      <a:r>
                        <a:rPr sz="1800" dirty="0">
                          <a:latin typeface="Arial"/>
                          <a:cs typeface="Arial"/>
                        </a:rPr>
                        <a:t>informasi</a:t>
                      </a:r>
                      <a:r>
                        <a:rPr sz="1800" spc="155" dirty="0">
                          <a:latin typeface="Arial"/>
                          <a:cs typeface="Arial"/>
                        </a:rPr>
                        <a:t> </a:t>
                      </a:r>
                      <a:r>
                        <a:rPr sz="1800" spc="90" dirty="0">
                          <a:latin typeface="Arial"/>
                          <a:cs typeface="Arial"/>
                        </a:rPr>
                        <a:t>kesehatan</a:t>
                      </a:r>
                      <a:r>
                        <a:rPr sz="1800" spc="330" dirty="0">
                          <a:latin typeface="Arial"/>
                          <a:cs typeface="Arial"/>
                        </a:rPr>
                        <a:t> </a:t>
                      </a:r>
                      <a:r>
                        <a:rPr sz="1800" dirty="0">
                          <a:latin typeface="Arial"/>
                          <a:cs typeface="Arial"/>
                        </a:rPr>
                        <a:t>mll</a:t>
                      </a:r>
                      <a:r>
                        <a:rPr sz="1800" spc="285" dirty="0">
                          <a:latin typeface="Arial"/>
                          <a:cs typeface="Arial"/>
                        </a:rPr>
                        <a:t> </a:t>
                      </a:r>
                      <a:r>
                        <a:rPr sz="1800" spc="100" dirty="0">
                          <a:latin typeface="Arial"/>
                          <a:cs typeface="Arial"/>
                        </a:rPr>
                        <a:t>media 		</a:t>
                      </a:r>
                      <a:r>
                        <a:rPr sz="1800" dirty="0">
                          <a:latin typeface="Arial"/>
                          <a:cs typeface="Arial"/>
                        </a:rPr>
                        <a:t>d</a:t>
                      </a:r>
                      <a:r>
                        <a:rPr sz="1800" spc="-270" dirty="0">
                          <a:latin typeface="Arial"/>
                          <a:cs typeface="Arial"/>
                        </a:rPr>
                        <a:t> </a:t>
                      </a:r>
                      <a:r>
                        <a:rPr sz="1800" spc="80" dirty="0">
                          <a:latin typeface="Arial"/>
                          <a:cs typeface="Arial"/>
                        </a:rPr>
                        <a:t>an</a:t>
                      </a:r>
                      <a:r>
                        <a:rPr sz="1800" spc="105" dirty="0">
                          <a:latin typeface="Arial"/>
                          <a:cs typeface="Arial"/>
                        </a:rPr>
                        <a:t> </a:t>
                      </a:r>
                      <a:r>
                        <a:rPr sz="1800" spc="95" dirty="0">
                          <a:latin typeface="Arial"/>
                          <a:cs typeface="Arial"/>
                        </a:rPr>
                        <a:t>tekonologi</a:t>
                      </a:r>
                      <a:r>
                        <a:rPr sz="1800" spc="120" dirty="0">
                          <a:latin typeface="Arial"/>
                          <a:cs typeface="Arial"/>
                        </a:rPr>
                        <a:t> </a:t>
                      </a:r>
                      <a:r>
                        <a:rPr sz="1800" spc="90" dirty="0">
                          <a:latin typeface="Arial"/>
                          <a:cs typeface="Arial"/>
                        </a:rPr>
                        <a:t>pendidikan</a:t>
                      </a:r>
                      <a:endParaRPr sz="1800">
                        <a:latin typeface="Arial"/>
                        <a:cs typeface="Arial"/>
                      </a:endParaRPr>
                    </a:p>
                    <a:p>
                      <a:pPr marL="389255" marR="90170" indent="-297815">
                        <a:lnSpc>
                          <a:spcPct val="100000"/>
                        </a:lnSpc>
                        <a:buChar char="-"/>
                        <a:tabLst>
                          <a:tab pos="379095" algn="l"/>
                          <a:tab pos="379730" algn="l"/>
                          <a:tab pos="1132840" algn="l"/>
                          <a:tab pos="2466975" algn="l"/>
                          <a:tab pos="3884295" algn="l"/>
                        </a:tabLst>
                      </a:pPr>
                      <a:r>
                        <a:rPr sz="1800" spc="-25" dirty="0">
                          <a:latin typeface="Arial"/>
                          <a:cs typeface="Arial"/>
                        </a:rPr>
                        <a:t>WHO</a:t>
                      </a:r>
                      <a:r>
                        <a:rPr sz="1800" dirty="0">
                          <a:latin typeface="Arial"/>
                          <a:cs typeface="Arial"/>
                        </a:rPr>
                        <a:t>	</a:t>
                      </a:r>
                      <a:r>
                        <a:rPr sz="1800" spc="80" dirty="0">
                          <a:latin typeface="Arial"/>
                          <a:cs typeface="Arial"/>
                        </a:rPr>
                        <a:t>merub</a:t>
                      </a:r>
                      <a:r>
                        <a:rPr sz="1800" spc="-275" dirty="0">
                          <a:latin typeface="Arial"/>
                          <a:cs typeface="Arial"/>
                        </a:rPr>
                        <a:t> </a:t>
                      </a:r>
                      <a:r>
                        <a:rPr sz="1800" spc="40" dirty="0">
                          <a:latin typeface="Arial"/>
                          <a:cs typeface="Arial"/>
                        </a:rPr>
                        <a:t>ahn</a:t>
                      </a:r>
                      <a:r>
                        <a:rPr sz="1800" dirty="0">
                          <a:latin typeface="Arial"/>
                          <a:cs typeface="Arial"/>
                        </a:rPr>
                        <a:t>	</a:t>
                      </a:r>
                      <a:r>
                        <a:rPr sz="1800" spc="95" dirty="0">
                          <a:latin typeface="Arial"/>
                          <a:cs typeface="Arial"/>
                        </a:rPr>
                        <a:t>pendidikan</a:t>
                      </a:r>
                      <a:r>
                        <a:rPr sz="1800" dirty="0">
                          <a:latin typeface="Arial"/>
                          <a:cs typeface="Arial"/>
                        </a:rPr>
                        <a:t>	</a:t>
                      </a:r>
                      <a:r>
                        <a:rPr sz="1800" spc="80" dirty="0">
                          <a:latin typeface="Arial"/>
                          <a:cs typeface="Arial"/>
                        </a:rPr>
                        <a:t>kesehatan menja</a:t>
                      </a:r>
                      <a:r>
                        <a:rPr sz="1800" spc="-250" dirty="0">
                          <a:latin typeface="Arial"/>
                          <a:cs typeface="Arial"/>
                        </a:rPr>
                        <a:t> </a:t>
                      </a:r>
                      <a:r>
                        <a:rPr sz="1800" dirty="0">
                          <a:latin typeface="Arial"/>
                          <a:cs typeface="Arial"/>
                        </a:rPr>
                        <a:t>di</a:t>
                      </a:r>
                      <a:r>
                        <a:rPr sz="1800" spc="165" dirty="0">
                          <a:latin typeface="Arial"/>
                          <a:cs typeface="Arial"/>
                        </a:rPr>
                        <a:t> </a:t>
                      </a:r>
                      <a:r>
                        <a:rPr sz="1800" spc="45" dirty="0">
                          <a:latin typeface="Arial"/>
                          <a:cs typeface="Arial"/>
                        </a:rPr>
                        <a:t>promosi</a:t>
                      </a:r>
                      <a:r>
                        <a:rPr sz="1800" spc="40" dirty="0">
                          <a:latin typeface="Arial"/>
                          <a:cs typeface="Arial"/>
                        </a:rPr>
                        <a:t> </a:t>
                      </a:r>
                      <a:r>
                        <a:rPr sz="1800" spc="80" dirty="0">
                          <a:latin typeface="Arial"/>
                          <a:cs typeface="Arial"/>
                        </a:rPr>
                        <a:t>kesehatan</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3F5"/>
                    </a:solidFill>
                  </a:tcPr>
                </a:tc>
                <a:tc>
                  <a:txBody>
                    <a:bodyPr/>
                    <a:lstStyle/>
                    <a:p>
                      <a:pPr marL="379730" indent="-288925">
                        <a:lnSpc>
                          <a:spcPct val="100000"/>
                        </a:lnSpc>
                        <a:spcBef>
                          <a:spcPts val="315"/>
                        </a:spcBef>
                        <a:buChar char="-"/>
                        <a:tabLst>
                          <a:tab pos="379730" algn="l"/>
                          <a:tab pos="380365" algn="l"/>
                        </a:tabLst>
                      </a:pPr>
                      <a:r>
                        <a:rPr sz="1800" spc="65" dirty="0">
                          <a:latin typeface="Arial"/>
                          <a:cs typeface="Arial"/>
                        </a:rPr>
                        <a:t>Dokter</a:t>
                      </a:r>
                      <a:r>
                        <a:rPr sz="1800" spc="10" dirty="0">
                          <a:latin typeface="Arial"/>
                          <a:cs typeface="Arial"/>
                        </a:rPr>
                        <a:t> </a:t>
                      </a:r>
                      <a:r>
                        <a:rPr sz="1800" spc="60" dirty="0">
                          <a:latin typeface="Arial"/>
                          <a:cs typeface="Arial"/>
                        </a:rPr>
                        <a:t>kecil</a:t>
                      </a:r>
                      <a:endParaRPr sz="1800">
                        <a:latin typeface="Arial"/>
                        <a:cs typeface="Arial"/>
                      </a:endParaRPr>
                    </a:p>
                    <a:p>
                      <a:pPr marL="377190" indent="-286385">
                        <a:lnSpc>
                          <a:spcPct val="100000"/>
                        </a:lnSpc>
                        <a:buChar char="-"/>
                        <a:tabLst>
                          <a:tab pos="377190" algn="l"/>
                          <a:tab pos="377825" algn="l"/>
                        </a:tabLst>
                      </a:pPr>
                      <a:r>
                        <a:rPr sz="1800" spc="50" dirty="0">
                          <a:latin typeface="Arial"/>
                          <a:cs typeface="Arial"/>
                        </a:rPr>
                        <a:t>Posyandu</a:t>
                      </a:r>
                      <a:endParaRPr sz="1800">
                        <a:latin typeface="Arial"/>
                        <a:cs typeface="Arial"/>
                      </a:endParaRPr>
                    </a:p>
                    <a:p>
                      <a:pPr marL="377190" indent="-286385">
                        <a:lnSpc>
                          <a:spcPct val="100000"/>
                        </a:lnSpc>
                        <a:buChar char="-"/>
                        <a:tabLst>
                          <a:tab pos="377190" algn="l"/>
                          <a:tab pos="377825" algn="l"/>
                        </a:tabLst>
                      </a:pPr>
                      <a:r>
                        <a:rPr sz="1800" spc="-10" dirty="0">
                          <a:latin typeface="Arial"/>
                          <a:cs typeface="Arial"/>
                        </a:rPr>
                        <a:t>Informasi</a:t>
                      </a:r>
                      <a:endParaRPr sz="1800">
                        <a:latin typeface="Arial"/>
                        <a:cs typeface="Arial"/>
                      </a:endParaRPr>
                    </a:p>
                    <a:p>
                      <a:pPr marL="389255" marR="95885" indent="-12065">
                        <a:lnSpc>
                          <a:spcPct val="100000"/>
                        </a:lnSpc>
                        <a:tabLst>
                          <a:tab pos="1890395" algn="l"/>
                        </a:tabLst>
                      </a:pPr>
                      <a:r>
                        <a:rPr sz="1800" spc="80" dirty="0">
                          <a:latin typeface="Arial"/>
                          <a:cs typeface="Arial"/>
                        </a:rPr>
                        <a:t>kesehatan</a:t>
                      </a:r>
                      <a:r>
                        <a:rPr sz="1800" dirty="0">
                          <a:latin typeface="Arial"/>
                          <a:cs typeface="Arial"/>
                        </a:rPr>
                        <a:t>	</a:t>
                      </a:r>
                      <a:r>
                        <a:rPr sz="1800" spc="75" dirty="0">
                          <a:latin typeface="Arial"/>
                          <a:cs typeface="Arial"/>
                        </a:rPr>
                        <a:t>belum </a:t>
                      </a:r>
                      <a:r>
                        <a:rPr sz="1800" spc="90" dirty="0">
                          <a:latin typeface="Arial"/>
                          <a:cs typeface="Arial"/>
                        </a:rPr>
                        <a:t>memberikan</a:t>
                      </a:r>
                      <a:endParaRPr sz="1800">
                        <a:latin typeface="Arial"/>
                        <a:cs typeface="Arial"/>
                      </a:endParaRPr>
                    </a:p>
                    <a:p>
                      <a:pPr marL="391795" marR="98425">
                        <a:lnSpc>
                          <a:spcPct val="100000"/>
                        </a:lnSpc>
                        <a:tabLst>
                          <a:tab pos="1529080" algn="l"/>
                        </a:tabLst>
                      </a:pPr>
                      <a:r>
                        <a:rPr sz="1800" dirty="0">
                          <a:latin typeface="Arial"/>
                          <a:cs typeface="Arial"/>
                        </a:rPr>
                        <a:t>d</a:t>
                      </a:r>
                      <a:r>
                        <a:rPr sz="1800" spc="-280" dirty="0">
                          <a:latin typeface="Arial"/>
                          <a:cs typeface="Arial"/>
                        </a:rPr>
                        <a:t> </a:t>
                      </a:r>
                      <a:r>
                        <a:rPr sz="1800" spc="135" dirty="0">
                          <a:latin typeface="Arial"/>
                          <a:cs typeface="Arial"/>
                        </a:rPr>
                        <a:t>ampak</a:t>
                      </a:r>
                      <a:r>
                        <a:rPr sz="1800" dirty="0">
                          <a:latin typeface="Arial"/>
                          <a:cs typeface="Arial"/>
                        </a:rPr>
                        <a:t>	</a:t>
                      </a:r>
                      <a:r>
                        <a:rPr sz="1800" spc="70" dirty="0">
                          <a:latin typeface="Arial"/>
                          <a:cs typeface="Arial"/>
                        </a:rPr>
                        <a:t>terha</a:t>
                      </a:r>
                      <a:r>
                        <a:rPr sz="1800" spc="-265" dirty="0">
                          <a:latin typeface="Arial"/>
                          <a:cs typeface="Arial"/>
                        </a:rPr>
                        <a:t> </a:t>
                      </a:r>
                      <a:r>
                        <a:rPr sz="1800" dirty="0">
                          <a:latin typeface="Arial"/>
                          <a:cs typeface="Arial"/>
                        </a:rPr>
                        <a:t>d</a:t>
                      </a:r>
                      <a:r>
                        <a:rPr sz="1800" spc="-260" dirty="0">
                          <a:latin typeface="Arial"/>
                          <a:cs typeface="Arial"/>
                        </a:rPr>
                        <a:t> </a:t>
                      </a:r>
                      <a:r>
                        <a:rPr sz="1800" spc="85" dirty="0">
                          <a:latin typeface="Arial"/>
                          <a:cs typeface="Arial"/>
                        </a:rPr>
                        <a:t>ap </a:t>
                      </a:r>
                      <a:r>
                        <a:rPr sz="1800" spc="40" dirty="0">
                          <a:latin typeface="Arial"/>
                          <a:cs typeface="Arial"/>
                        </a:rPr>
                        <a:t>perilaku</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CE3F5"/>
                    </a:solidFill>
                  </a:tcPr>
                </a:tc>
                <a:extLst>
                  <a:ext uri="{0D108BD9-81ED-4DB2-BD59-A6C34878D82A}">
                    <a16:rowId xmlns:a16="http://schemas.microsoft.com/office/drawing/2014/main" val="10001"/>
                  </a:ext>
                </a:extLst>
              </a:tr>
              <a:tr h="1736725">
                <a:tc>
                  <a:txBody>
                    <a:bodyPr/>
                    <a:lstStyle/>
                    <a:p>
                      <a:pPr marL="91440">
                        <a:lnSpc>
                          <a:spcPct val="100000"/>
                        </a:lnSpc>
                        <a:spcBef>
                          <a:spcPts val="315"/>
                        </a:spcBef>
                      </a:pPr>
                      <a:r>
                        <a:rPr sz="1800" spc="-20" dirty="0">
                          <a:latin typeface="Arial"/>
                          <a:cs typeface="Arial"/>
                        </a:rPr>
                        <a:t>1985-1995</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A"/>
                    </a:solidFill>
                  </a:tcPr>
                </a:tc>
                <a:tc>
                  <a:txBody>
                    <a:bodyPr/>
                    <a:lstStyle/>
                    <a:p>
                      <a:pPr marL="387350" marR="99060" indent="-295910" algn="just">
                        <a:lnSpc>
                          <a:spcPct val="100000"/>
                        </a:lnSpc>
                        <a:spcBef>
                          <a:spcPts val="315"/>
                        </a:spcBef>
                        <a:buChar char="-"/>
                        <a:tabLst>
                          <a:tab pos="380365" algn="l"/>
                        </a:tabLst>
                      </a:pPr>
                      <a:r>
                        <a:rPr sz="1800" spc="85" dirty="0">
                          <a:latin typeface="Arial"/>
                          <a:cs typeface="Arial"/>
                        </a:rPr>
                        <a:t>Dibentuknya</a:t>
                      </a:r>
                      <a:r>
                        <a:rPr sz="1800" spc="305" dirty="0">
                          <a:latin typeface="Arial"/>
                          <a:cs typeface="Arial"/>
                        </a:rPr>
                        <a:t>     </a:t>
                      </a:r>
                      <a:r>
                        <a:rPr sz="1800" dirty="0">
                          <a:latin typeface="Arial"/>
                          <a:cs typeface="Arial"/>
                        </a:rPr>
                        <a:t>PSM</a:t>
                      </a:r>
                      <a:r>
                        <a:rPr sz="1800" spc="305" dirty="0">
                          <a:latin typeface="Arial"/>
                          <a:cs typeface="Arial"/>
                        </a:rPr>
                        <a:t>     </a:t>
                      </a:r>
                      <a:r>
                        <a:rPr sz="1800" dirty="0">
                          <a:latin typeface="Arial"/>
                          <a:cs typeface="Arial"/>
                        </a:rPr>
                        <a:t>(Peran</a:t>
                      </a:r>
                      <a:r>
                        <a:rPr sz="1800" spc="490" dirty="0">
                          <a:latin typeface="Arial"/>
                          <a:cs typeface="Arial"/>
                        </a:rPr>
                        <a:t>    </a:t>
                      </a:r>
                      <a:r>
                        <a:rPr sz="1800" spc="-10" dirty="0">
                          <a:latin typeface="Arial"/>
                          <a:cs typeface="Arial"/>
                        </a:rPr>
                        <a:t>Serta </a:t>
                      </a:r>
                      <a:r>
                        <a:rPr sz="1800" spc="70" dirty="0">
                          <a:latin typeface="Arial"/>
                          <a:cs typeface="Arial"/>
                        </a:rPr>
                        <a:t>Masyarakat)</a:t>
                      </a:r>
                      <a:endParaRPr sz="1800">
                        <a:latin typeface="Arial"/>
                        <a:cs typeface="Arial"/>
                      </a:endParaRPr>
                    </a:p>
                    <a:p>
                      <a:pPr marL="377190" marR="85090" indent="-285750" algn="just">
                        <a:lnSpc>
                          <a:spcPct val="100000"/>
                        </a:lnSpc>
                        <a:buChar char="-"/>
                        <a:tabLst>
                          <a:tab pos="377825" algn="l"/>
                        </a:tabLst>
                      </a:pPr>
                      <a:r>
                        <a:rPr sz="1800" spc="70" dirty="0">
                          <a:latin typeface="Arial"/>
                          <a:cs typeface="Arial"/>
                        </a:rPr>
                        <a:t>Pand</a:t>
                      </a:r>
                      <a:r>
                        <a:rPr sz="1800" spc="-270" dirty="0">
                          <a:latin typeface="Arial"/>
                          <a:cs typeface="Arial"/>
                        </a:rPr>
                        <a:t> </a:t>
                      </a:r>
                      <a:r>
                        <a:rPr sz="1800" spc="155" dirty="0">
                          <a:latin typeface="Arial"/>
                          <a:cs typeface="Arial"/>
                        </a:rPr>
                        <a:t>a</a:t>
                      </a:r>
                      <a:r>
                        <a:rPr sz="1800" spc="150" dirty="0">
                          <a:latin typeface="Arial"/>
                          <a:cs typeface="Arial"/>
                        </a:rPr>
                        <a:t>n</a:t>
                      </a:r>
                      <a:r>
                        <a:rPr sz="1800" spc="215" dirty="0">
                          <a:latin typeface="Arial"/>
                          <a:cs typeface="Arial"/>
                        </a:rPr>
                        <a:t>g</a:t>
                      </a:r>
                      <a:r>
                        <a:rPr sz="1800" spc="160" dirty="0">
                          <a:latin typeface="Arial"/>
                          <a:cs typeface="Arial"/>
                        </a:rPr>
                        <a:t>a</a:t>
                      </a:r>
                      <a:r>
                        <a:rPr sz="1800" dirty="0">
                          <a:latin typeface="Arial"/>
                          <a:cs typeface="Arial"/>
                        </a:rPr>
                        <a:t>n</a:t>
                      </a:r>
                      <a:r>
                        <a:rPr sz="1800" spc="430" dirty="0">
                          <a:latin typeface="Arial"/>
                          <a:cs typeface="Arial"/>
                        </a:rPr>
                        <a:t> </a:t>
                      </a:r>
                      <a:r>
                        <a:rPr sz="1800" spc="-25" dirty="0">
                          <a:latin typeface="Arial"/>
                          <a:cs typeface="Arial"/>
                        </a:rPr>
                        <a:t>(visi)</a:t>
                      </a:r>
                      <a:r>
                        <a:rPr sz="1800" spc="475" dirty="0">
                          <a:latin typeface="Arial"/>
                          <a:cs typeface="Arial"/>
                        </a:rPr>
                        <a:t> </a:t>
                      </a:r>
                      <a:r>
                        <a:rPr sz="1800" spc="60" dirty="0">
                          <a:latin typeface="Arial"/>
                          <a:cs typeface="Arial"/>
                        </a:rPr>
                        <a:t>mulai</a:t>
                      </a:r>
                      <a:r>
                        <a:rPr sz="1800" spc="465" dirty="0">
                          <a:latin typeface="Arial"/>
                          <a:cs typeface="Arial"/>
                        </a:rPr>
                        <a:t> </a:t>
                      </a:r>
                      <a:r>
                        <a:rPr sz="1800" spc="95" dirty="0">
                          <a:latin typeface="Arial"/>
                          <a:cs typeface="Arial"/>
                        </a:rPr>
                        <a:t>dipengaruhi</a:t>
                      </a:r>
                      <a:r>
                        <a:rPr sz="1800" spc="440" dirty="0">
                          <a:latin typeface="Arial"/>
                          <a:cs typeface="Arial"/>
                        </a:rPr>
                        <a:t> </a:t>
                      </a:r>
                      <a:r>
                        <a:rPr sz="1800" spc="65" dirty="0">
                          <a:latin typeface="Arial"/>
                          <a:cs typeface="Arial"/>
                        </a:rPr>
                        <a:t>oleh</a:t>
                      </a:r>
                      <a:r>
                        <a:rPr sz="1800" dirty="0">
                          <a:latin typeface="Arial"/>
                          <a:cs typeface="Arial"/>
                        </a:rPr>
                        <a:t> ’</a:t>
                      </a:r>
                      <a:r>
                        <a:rPr sz="1800" spc="-305" dirty="0">
                          <a:latin typeface="Arial"/>
                          <a:cs typeface="Arial"/>
                        </a:rPr>
                        <a:t> </a:t>
                      </a:r>
                      <a:r>
                        <a:rPr sz="1800" spc="135" dirty="0">
                          <a:latin typeface="Arial"/>
                          <a:cs typeface="Arial"/>
                        </a:rPr>
                        <a:t>O</a:t>
                      </a:r>
                      <a:r>
                        <a:rPr sz="1800" spc="55" dirty="0">
                          <a:latin typeface="Arial"/>
                          <a:cs typeface="Arial"/>
                        </a:rPr>
                        <a:t>t</a:t>
                      </a:r>
                      <a:r>
                        <a:rPr sz="1800" spc="170" dirty="0">
                          <a:latin typeface="Arial"/>
                          <a:cs typeface="Arial"/>
                        </a:rPr>
                        <a:t>t</a:t>
                      </a:r>
                      <a:r>
                        <a:rPr sz="1800" spc="210" dirty="0">
                          <a:latin typeface="Arial"/>
                          <a:cs typeface="Arial"/>
                        </a:rPr>
                        <a:t>aw</a:t>
                      </a:r>
                      <a:r>
                        <a:rPr sz="1800" dirty="0">
                          <a:latin typeface="Arial"/>
                          <a:cs typeface="Arial"/>
                        </a:rPr>
                        <a:t>a</a:t>
                      </a:r>
                      <a:r>
                        <a:rPr sz="1800" spc="2555" dirty="0">
                          <a:latin typeface="Arial"/>
                          <a:cs typeface="Arial"/>
                        </a:rPr>
                        <a:t> </a:t>
                      </a:r>
                      <a:r>
                        <a:rPr sz="1800" spc="80" dirty="0">
                          <a:latin typeface="Arial"/>
                          <a:cs typeface="Arial"/>
                        </a:rPr>
                        <a:t>Charter’</a:t>
                      </a:r>
                      <a:r>
                        <a:rPr sz="1800" spc="2475" dirty="0">
                          <a:latin typeface="Arial"/>
                          <a:cs typeface="Arial"/>
                        </a:rPr>
                        <a:t> </a:t>
                      </a:r>
                      <a:r>
                        <a:rPr sz="1800" spc="145" dirty="0">
                          <a:latin typeface="Arial"/>
                          <a:cs typeface="Arial"/>
                        </a:rPr>
                        <a:t>t</a:t>
                      </a:r>
                      <a:r>
                        <a:rPr sz="1800" spc="135" dirty="0">
                          <a:latin typeface="Arial"/>
                          <a:cs typeface="Arial"/>
                        </a:rPr>
                        <a:t>e</a:t>
                      </a:r>
                      <a:r>
                        <a:rPr sz="1800" spc="100" dirty="0">
                          <a:latin typeface="Arial"/>
                          <a:cs typeface="Arial"/>
                        </a:rPr>
                        <a:t>n</a:t>
                      </a:r>
                      <a:r>
                        <a:rPr sz="1800" spc="170" dirty="0">
                          <a:latin typeface="Arial"/>
                          <a:cs typeface="Arial"/>
                        </a:rPr>
                        <a:t>t</a:t>
                      </a:r>
                      <a:r>
                        <a:rPr sz="1800" spc="160" dirty="0">
                          <a:latin typeface="Arial"/>
                          <a:cs typeface="Arial"/>
                        </a:rPr>
                        <a:t>a</a:t>
                      </a:r>
                      <a:r>
                        <a:rPr sz="1800" spc="150" dirty="0">
                          <a:latin typeface="Arial"/>
                          <a:cs typeface="Arial"/>
                        </a:rPr>
                        <a:t>n</a:t>
                      </a:r>
                      <a:r>
                        <a:rPr sz="1800" dirty="0">
                          <a:latin typeface="Arial"/>
                          <a:cs typeface="Arial"/>
                        </a:rPr>
                        <a:t>g</a:t>
                      </a:r>
                      <a:r>
                        <a:rPr sz="1800" spc="2410" dirty="0">
                          <a:latin typeface="Arial"/>
                          <a:cs typeface="Arial"/>
                        </a:rPr>
                        <a:t> </a:t>
                      </a:r>
                      <a:r>
                        <a:rPr sz="1800" spc="5" dirty="0">
                          <a:latin typeface="Arial"/>
                          <a:cs typeface="Arial"/>
                        </a:rPr>
                        <a:t>Promosi</a:t>
                      </a:r>
                      <a:r>
                        <a:rPr sz="1800" spc="-100" dirty="0">
                          <a:latin typeface="Arial"/>
                          <a:cs typeface="Arial"/>
                        </a:rPr>
                        <a:t> </a:t>
                      </a:r>
                      <a:r>
                        <a:rPr sz="1800" spc="70" dirty="0">
                          <a:latin typeface="Arial"/>
                          <a:cs typeface="Arial"/>
                        </a:rPr>
                        <a:t>Kesehatan</a:t>
                      </a:r>
                      <a:endParaRPr sz="1800">
                        <a:latin typeface="Arial"/>
                        <a:cs typeface="Arial"/>
                      </a:endParaRPr>
                    </a:p>
                    <a:p>
                      <a:pPr marL="379730" indent="-288925" algn="just">
                        <a:lnSpc>
                          <a:spcPct val="100000"/>
                        </a:lnSpc>
                        <a:buChar char="-"/>
                        <a:tabLst>
                          <a:tab pos="380365" algn="l"/>
                        </a:tabLst>
                      </a:pPr>
                      <a:r>
                        <a:rPr sz="1800" dirty="0">
                          <a:latin typeface="Arial"/>
                          <a:cs typeface="Arial"/>
                        </a:rPr>
                        <a:t>Definisi</a:t>
                      </a:r>
                      <a:r>
                        <a:rPr sz="1800" spc="40" dirty="0">
                          <a:latin typeface="Arial"/>
                          <a:cs typeface="Arial"/>
                        </a:rPr>
                        <a:t> </a:t>
                      </a:r>
                      <a:r>
                        <a:rPr sz="1800" dirty="0">
                          <a:latin typeface="Arial"/>
                          <a:cs typeface="Arial"/>
                        </a:rPr>
                        <a:t>Promkes</a:t>
                      </a:r>
                      <a:r>
                        <a:rPr sz="1800" spc="140" dirty="0">
                          <a:latin typeface="Arial"/>
                          <a:cs typeface="Arial"/>
                        </a:rPr>
                        <a:t> </a:t>
                      </a:r>
                      <a:r>
                        <a:rPr sz="1800" dirty="0">
                          <a:latin typeface="Arial"/>
                          <a:cs typeface="Arial"/>
                        </a:rPr>
                        <a:t>d</a:t>
                      </a:r>
                      <a:r>
                        <a:rPr sz="1800" spc="-260" dirty="0">
                          <a:latin typeface="Arial"/>
                          <a:cs typeface="Arial"/>
                        </a:rPr>
                        <a:t> </a:t>
                      </a:r>
                      <a:r>
                        <a:rPr sz="1800" spc="80" dirty="0">
                          <a:latin typeface="Arial"/>
                          <a:cs typeface="Arial"/>
                        </a:rPr>
                        <a:t>an</a:t>
                      </a:r>
                      <a:r>
                        <a:rPr sz="1800" spc="195" dirty="0">
                          <a:latin typeface="Arial"/>
                          <a:cs typeface="Arial"/>
                        </a:rPr>
                        <a:t> </a:t>
                      </a:r>
                      <a:r>
                        <a:rPr sz="1800" dirty="0">
                          <a:latin typeface="Arial"/>
                          <a:cs typeface="Arial"/>
                        </a:rPr>
                        <a:t>b</a:t>
                      </a:r>
                      <a:r>
                        <a:rPr sz="1800" spc="-265" dirty="0">
                          <a:latin typeface="Arial"/>
                          <a:cs typeface="Arial"/>
                        </a:rPr>
                        <a:t> </a:t>
                      </a:r>
                      <a:r>
                        <a:rPr sz="1800" spc="75" dirty="0">
                          <a:latin typeface="Arial"/>
                          <a:cs typeface="Arial"/>
                        </a:rPr>
                        <a:t>atasannya</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A"/>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1FA"/>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1147</Words>
  <Application>Microsoft Office PowerPoint</Application>
  <PresentationFormat>Widescreen</PresentationFormat>
  <Paragraphs>143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Agency FB</vt:lpstr>
      <vt:lpstr>Arial</vt:lpstr>
      <vt:lpstr>Calibri</vt:lpstr>
      <vt:lpstr>Garamond</vt:lpstr>
      <vt:lpstr>Times New Roman</vt:lpstr>
      <vt:lpstr>Wingdings</vt:lpstr>
      <vt:lpstr>Office Theme</vt:lpstr>
      <vt:lpstr>PowerPoint Presentation</vt:lpstr>
      <vt:lpstr>Pendahuluan</vt:lpstr>
      <vt:lpstr>PowerPoint Presentation</vt:lpstr>
      <vt:lpstr>Istilah Promkes</vt:lpstr>
      <vt:lpstr>PowerPoint Presentation</vt:lpstr>
      <vt:lpstr>Sejarah Singkat Promkes</vt:lpstr>
      <vt:lpstr>1.Sejarah Promkes</vt:lpstr>
      <vt:lpstr>Sejarah Promkes berdasarkan Periode Tahun</vt:lpstr>
      <vt:lpstr>PowerPoint Presentation</vt:lpstr>
      <vt:lpstr>PowerPoint Presentation</vt:lpstr>
      <vt:lpstr>Perjalanan Sejarah</vt:lpstr>
      <vt:lpstr>PowerPoint Presentation</vt:lpstr>
      <vt:lpstr>Pada bulan Juli 1997, Bertempat di Hotel Horison, Ancol, Jakarta Konferensi International Health di selenggarakan yg dihadiri oleh 78 Negara termasuk di Indonesia  “The Jakarta Declaration om Health Promotion Into The 21ST Century”  </vt:lpstr>
      <vt:lpstr>Health Promotion by. WHO </vt:lpstr>
      <vt:lpstr>Munculnya istilah Promosi Kesehatan </vt:lpstr>
      <vt:lpstr>Visi dan Misi Kesehatan</vt:lpstr>
      <vt:lpstr>Misi Pembangunan Kesehatan </vt:lpstr>
      <vt:lpstr>Visi dan Misi Promosi Kesehatan </vt:lpstr>
      <vt:lpstr>PowerPoint Presentation</vt:lpstr>
      <vt:lpstr>2. Konsep Piagam Ottawa dalam Konferensi Internasional Promosi Kesehatan</vt:lpstr>
      <vt:lpstr>PowerPoint Presentation</vt:lpstr>
      <vt:lpstr>5 Point yang tercakup dalam Piagam Ottawa</vt:lpstr>
      <vt:lpstr>Kesimpulan</vt:lpstr>
      <vt:lpstr>PowerPoint Presentation</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promosi kesehatan</dc:title>
  <dc:creator>dr. Erlina P</dc:creator>
  <cp:lastModifiedBy>HP</cp:lastModifiedBy>
  <cp:revision>13</cp:revision>
  <dcterms:created xsi:type="dcterms:W3CDTF">2023-04-04T02:05:52Z</dcterms:created>
  <dcterms:modified xsi:type="dcterms:W3CDTF">2024-03-19T05:18:06Z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2021-09-29T00:00:00Z</vt:filetime>
  </property>
  <property fmtid="{D5CDD505-2E9C-101B-9397-08002B2CF9AE}" pid="3" name="Creator">
    <vt:lpwstr>Acrobat PDFMaker 11 for PowerPoint</vt:lpwstr>
  </property>
  <property fmtid="{D5CDD505-2E9C-101B-9397-08002B2CF9AE}" pid="4" name="LastSaved">
    <vt:filetime>2023-04-04T00:00:00Z</vt:filetime>
  </property>
  <property fmtid="{D5CDD505-2E9C-101B-9397-08002B2CF9AE}" pid="5" name="Producer">
    <vt:lpwstr>Adobe PDF Library 11.0</vt:lpwstr>
  </property>
</Properties>
</file>