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7" r:id="rId27"/>
    <p:sldId id="288" r:id="rId28"/>
    <p:sldId id="289" r:id="rId29"/>
    <p:sldId id="290" r:id="rId30"/>
    <p:sldId id="291" r:id="rId31"/>
    <p:sldId id="292" r:id="rId32"/>
    <p:sldId id="293" r:id="rId33"/>
  </p:sldIdLst>
  <p:sldSz cx="19507200" cy="14630400"/>
  <p:notesSz cx="19507200" cy="1463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1472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453438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049000" y="0"/>
            <a:ext cx="8453438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F6F43-B1B7-4FC9-8B0E-2170DD42BD18}" type="datetimeFigureOut">
              <a:rPr lang="en-ID" smtClean="0"/>
              <a:t>16/04/2025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62713" y="1828800"/>
            <a:ext cx="6581775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951038" y="7040563"/>
            <a:ext cx="15605125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8453438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049000" y="13896975"/>
            <a:ext cx="8453438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ABF5F-1F74-4A35-9770-CF97CB1161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001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ABF5F-1F74-4A35-9770-CF97CB1161E1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3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63040" y="4535424"/>
            <a:ext cx="16581120" cy="3072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rgbClr val="903F3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26080" y="8193024"/>
            <a:ext cx="13655040" cy="3657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rgbClr val="903F3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rgbClr val="903F3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75360" y="3364992"/>
            <a:ext cx="8485632" cy="965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046208" y="3364992"/>
            <a:ext cx="8485632" cy="965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rgbClr val="903F3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535" y="2055812"/>
            <a:ext cx="14262735" cy="264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rgbClr val="903F3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843" y="3292475"/>
            <a:ext cx="13651865" cy="9792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32448" y="13606272"/>
            <a:ext cx="6242304" cy="731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75360" y="13606272"/>
            <a:ext cx="4486656" cy="731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045185" y="13606272"/>
            <a:ext cx="4486656" cy="731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12" Type="http://schemas.openxmlformats.org/officeDocument/2006/relationships/image" Target="../media/image7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12" Type="http://schemas.openxmlformats.org/officeDocument/2006/relationships/image" Target="../media/image89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g"/><Relationship Id="rId15" Type="http://schemas.openxmlformats.org/officeDocument/2006/relationships/image" Target="../media/image92.jpg"/><Relationship Id="rId10" Type="http://schemas.openxmlformats.org/officeDocument/2006/relationships/image" Target="../media/image87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Relationship Id="rId14" Type="http://schemas.openxmlformats.org/officeDocument/2006/relationships/image" Target="../media/image9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12" Type="http://schemas.openxmlformats.org/officeDocument/2006/relationships/image" Target="../media/image103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jpg"/><Relationship Id="rId5" Type="http://schemas.openxmlformats.org/officeDocument/2006/relationships/image" Target="../media/image96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11" Type="http://schemas.openxmlformats.org/officeDocument/2006/relationships/image" Target="../media/image114.jpg"/><Relationship Id="rId5" Type="http://schemas.openxmlformats.org/officeDocument/2006/relationships/image" Target="../media/image108.jpg"/><Relationship Id="rId10" Type="http://schemas.openxmlformats.org/officeDocument/2006/relationships/image" Target="../media/image113.png"/><Relationship Id="rId4" Type="http://schemas.openxmlformats.org/officeDocument/2006/relationships/image" Target="../media/image107.jpg"/><Relationship Id="rId9" Type="http://schemas.openxmlformats.org/officeDocument/2006/relationships/image" Target="../media/image11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20.png"/><Relationship Id="rId7" Type="http://schemas.openxmlformats.org/officeDocument/2006/relationships/image" Target="../media/image124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Relationship Id="rId9" Type="http://schemas.openxmlformats.org/officeDocument/2006/relationships/image" Target="../media/image15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18" Type="http://schemas.openxmlformats.org/officeDocument/2006/relationships/image" Target="../media/image45.jpg"/><Relationship Id="rId3" Type="http://schemas.openxmlformats.org/officeDocument/2006/relationships/image" Target="../media/image30.jpg"/><Relationship Id="rId21" Type="http://schemas.openxmlformats.org/officeDocument/2006/relationships/image" Target="../media/image48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" Type="http://schemas.openxmlformats.org/officeDocument/2006/relationships/image" Target="../media/image29.jpg"/><Relationship Id="rId16" Type="http://schemas.openxmlformats.org/officeDocument/2006/relationships/image" Target="../media/image43.jpg"/><Relationship Id="rId20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23" Type="http://schemas.openxmlformats.org/officeDocument/2006/relationships/image" Target="../media/image50.png"/><Relationship Id="rId10" Type="http://schemas.openxmlformats.org/officeDocument/2006/relationships/image" Target="../media/image37.jpg"/><Relationship Id="rId19" Type="http://schemas.openxmlformats.org/officeDocument/2006/relationships/image" Target="../media/image46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jpg"/><Relationship Id="rId22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935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5" y="12687300"/>
            <a:ext cx="19497675" cy="381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2A10131-9964-CDFA-D648-7093AC70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0" y="8820150"/>
            <a:ext cx="16535400" cy="8953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500" y="7400925"/>
            <a:ext cx="8048625" cy="9048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425" y="5124450"/>
            <a:ext cx="5581650" cy="8667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7550" y="5124450"/>
            <a:ext cx="5676900" cy="8667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3950" y="3705225"/>
            <a:ext cx="4133850" cy="8286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38800" y="3695700"/>
            <a:ext cx="3990975" cy="8667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7000" y="0"/>
            <a:ext cx="3152775" cy="24193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8875" y="0"/>
            <a:ext cx="5562600" cy="3200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230100" y="0"/>
            <a:ext cx="1800225" cy="314325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654514" y="3387725"/>
            <a:ext cx="3635375" cy="285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25"/>
              </a:lnSpc>
              <a:spcBef>
                <a:spcPts val="100"/>
              </a:spcBef>
            </a:pPr>
            <a:r>
              <a:rPr sz="9000" spc="450" dirty="0">
                <a:solidFill>
                  <a:srgbClr val="00038A"/>
                </a:solidFill>
                <a:latin typeface="Calibri"/>
                <a:cs typeface="Calibri"/>
              </a:rPr>
              <a:t>romosl</a:t>
            </a:r>
            <a:endParaRPr sz="9000">
              <a:latin typeface="Calibri"/>
              <a:cs typeface="Calibri"/>
            </a:endParaRPr>
          </a:p>
          <a:p>
            <a:pPr marL="40005">
              <a:lnSpc>
                <a:spcPts val="11725"/>
              </a:lnSpc>
            </a:pPr>
            <a:r>
              <a:rPr sz="10000" spc="-25" dirty="0">
                <a:solidFill>
                  <a:srgbClr val="000089"/>
                </a:solidFill>
                <a:latin typeface="Calibri"/>
                <a:cs typeface="Calibri"/>
              </a:rPr>
              <a:t>en</a:t>
            </a:r>
            <a:endParaRPr sz="10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18600" y="3278187"/>
            <a:ext cx="3147695" cy="295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76350" algn="ctr">
              <a:lnSpc>
                <a:spcPts val="11600"/>
              </a:lnSpc>
              <a:spcBef>
                <a:spcPts val="100"/>
              </a:spcBef>
            </a:pPr>
            <a:r>
              <a:rPr sz="9750" spc="-25" dirty="0">
                <a:solidFill>
                  <a:srgbClr val="000393"/>
                </a:solidFill>
                <a:latin typeface="Calibri"/>
                <a:cs typeface="Calibri"/>
              </a:rPr>
              <a:t>an?</a:t>
            </a:r>
            <a:endParaRPr sz="9750">
              <a:latin typeface="Calibri"/>
              <a:cs typeface="Calibri"/>
            </a:endParaRPr>
          </a:p>
          <a:p>
            <a:pPr marL="1447800" algn="ctr">
              <a:lnSpc>
                <a:spcPts val="11480"/>
              </a:lnSpc>
            </a:pPr>
            <a:r>
              <a:rPr sz="9650" spc="-409" dirty="0">
                <a:solidFill>
                  <a:srgbClr val="00018C"/>
                </a:solidFill>
                <a:latin typeface="Calibri"/>
                <a:cs typeface="Calibri"/>
              </a:rPr>
              <a:t>ao?</a:t>
            </a:r>
            <a:endParaRPr sz="9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2975" y="0"/>
            <a:ext cx="18564225" cy="14592300"/>
            <a:chOff x="942975" y="0"/>
            <a:chExt cx="18564225" cy="14592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975" y="0"/>
              <a:ext cx="18564225" cy="14592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2200" y="1905000"/>
              <a:ext cx="866775" cy="32385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1729" y="2768600"/>
            <a:ext cx="6218555" cy="212407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15240">
              <a:lnSpc>
                <a:spcPts val="8059"/>
              </a:lnSpc>
              <a:spcBef>
                <a:spcPts val="600"/>
              </a:spcBef>
            </a:pPr>
            <a:r>
              <a:rPr sz="7050" spc="130" dirty="0">
                <a:solidFill>
                  <a:srgbClr val="1D4980"/>
                </a:solidFill>
                <a:latin typeface="Calibri"/>
                <a:cs typeface="Calibri"/>
              </a:rPr>
              <a:t>Strategi</a:t>
            </a:r>
            <a:r>
              <a:rPr sz="7050" spc="-35" dirty="0">
                <a:solidFill>
                  <a:srgbClr val="1D4980"/>
                </a:solidFill>
                <a:latin typeface="Calibri"/>
                <a:cs typeface="Calibri"/>
              </a:rPr>
              <a:t> </a:t>
            </a:r>
            <a:r>
              <a:rPr sz="7050" spc="-10" dirty="0">
                <a:solidFill>
                  <a:srgbClr val="23487C"/>
                </a:solidFill>
                <a:latin typeface="Calibri"/>
                <a:cs typeface="Calibri"/>
              </a:rPr>
              <a:t>Promosi </a:t>
            </a:r>
            <a:r>
              <a:rPr sz="7050" spc="-10" dirty="0">
                <a:solidFill>
                  <a:srgbClr val="1F4B87"/>
                </a:solidFill>
                <a:latin typeface="Calibri"/>
                <a:cs typeface="Calibri"/>
              </a:rPr>
              <a:t>Kesehatan</a:t>
            </a:r>
            <a:endParaRPr sz="7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7457" y="6664325"/>
            <a:ext cx="2578735" cy="303212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29565" marR="5080" indent="-314960">
              <a:lnSpc>
                <a:spcPts val="4240"/>
              </a:lnSpc>
              <a:spcBef>
                <a:spcPts val="605"/>
              </a:spcBef>
              <a:buChar char="•"/>
              <a:tabLst>
                <a:tab pos="329565" algn="l"/>
                <a:tab pos="334645" algn="l"/>
              </a:tabLst>
            </a:pPr>
            <a:r>
              <a:rPr sz="3900" dirty="0">
                <a:latin typeface="Calibri"/>
                <a:cs typeface="Calibri"/>
              </a:rPr>
              <a:t>	</a:t>
            </a:r>
            <a:r>
              <a:rPr sz="3900" spc="-10" dirty="0">
                <a:latin typeface="Calibri"/>
                <a:cs typeface="Calibri"/>
              </a:rPr>
              <a:t>Pendidikan kesehatan</a:t>
            </a:r>
            <a:endParaRPr sz="3900">
              <a:latin typeface="Calibri"/>
              <a:cs typeface="Calibri"/>
            </a:endParaRPr>
          </a:p>
          <a:p>
            <a:pPr marL="331470" indent="-318135">
              <a:lnSpc>
                <a:spcPct val="100000"/>
              </a:lnSpc>
              <a:spcBef>
                <a:spcPts val="65"/>
              </a:spcBef>
              <a:buChar char="•"/>
              <a:tabLst>
                <a:tab pos="331470" algn="l"/>
              </a:tabLst>
            </a:pPr>
            <a:r>
              <a:rPr sz="4000" spc="-10" dirty="0">
                <a:latin typeface="Calibri"/>
                <a:cs typeface="Calibri"/>
              </a:rPr>
              <a:t>Pelatihan</a:t>
            </a:r>
            <a:endParaRPr sz="4000">
              <a:latin typeface="Calibri"/>
              <a:cs typeface="Calibri"/>
            </a:endParaRPr>
          </a:p>
          <a:p>
            <a:pPr marL="331470" indent="-318770">
              <a:lnSpc>
                <a:spcPct val="100000"/>
              </a:lnSpc>
              <a:spcBef>
                <a:spcPts val="50"/>
              </a:spcBef>
              <a:buChar char="•"/>
              <a:tabLst>
                <a:tab pos="331470" algn="l"/>
              </a:tabLst>
            </a:pPr>
            <a:r>
              <a:rPr sz="4100" spc="-10" dirty="0">
                <a:latin typeface="Calibri"/>
                <a:cs typeface="Calibri"/>
              </a:rPr>
              <a:t>Konseling</a:t>
            </a:r>
            <a:endParaRPr sz="4100">
              <a:latin typeface="Calibri"/>
              <a:cs typeface="Calibri"/>
            </a:endParaRPr>
          </a:p>
          <a:p>
            <a:pPr marL="331470" indent="-318135">
              <a:lnSpc>
                <a:spcPct val="100000"/>
              </a:lnSpc>
              <a:spcBef>
                <a:spcPts val="55"/>
              </a:spcBef>
              <a:buChar char="•"/>
              <a:tabLst>
                <a:tab pos="331470" algn="l"/>
              </a:tabLst>
            </a:pPr>
            <a:r>
              <a:rPr sz="4000" spc="-10" dirty="0">
                <a:latin typeface="Calibri"/>
                <a:cs typeface="Calibri"/>
              </a:rPr>
              <a:t>Konsultasi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6122" y="7558087"/>
            <a:ext cx="4241165" cy="239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2580" indent="-309880">
              <a:lnSpc>
                <a:spcPts val="4450"/>
              </a:lnSpc>
              <a:spcBef>
                <a:spcPts val="100"/>
              </a:spcBef>
              <a:buClr>
                <a:srgbClr val="BA0100"/>
              </a:buClr>
              <a:buChar char="•"/>
              <a:tabLst>
                <a:tab pos="322580" algn="l"/>
              </a:tabLst>
            </a:pPr>
            <a:r>
              <a:rPr sz="3800" spc="75" dirty="0">
                <a:solidFill>
                  <a:srgbClr val="BF0000"/>
                </a:solidFill>
                <a:latin typeface="Calibri"/>
                <a:cs typeface="Calibri"/>
              </a:rPr>
              <a:t>Media</a:t>
            </a:r>
            <a:r>
              <a:rPr sz="3800" spc="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3800" spc="75" dirty="0">
                <a:solidFill>
                  <a:srgbClr val="C3000F"/>
                </a:solidFill>
                <a:latin typeface="Calibri"/>
                <a:cs typeface="Calibri"/>
              </a:rPr>
              <a:t>cetak</a:t>
            </a:r>
            <a:r>
              <a:rPr sz="3800" spc="90" dirty="0">
                <a:solidFill>
                  <a:srgbClr val="C3000F"/>
                </a:solidFill>
                <a:latin typeface="Calibri"/>
                <a:cs typeface="Calibri"/>
              </a:rPr>
              <a:t> </a:t>
            </a:r>
            <a:r>
              <a:rPr sz="3800" spc="-20" dirty="0">
                <a:solidFill>
                  <a:srgbClr val="BF0108"/>
                </a:solidFill>
                <a:latin typeface="Calibri"/>
                <a:cs typeface="Calibri"/>
              </a:rPr>
              <a:t>dari</a:t>
            </a:r>
            <a:endParaRPr sz="3800">
              <a:latin typeface="Calibri"/>
              <a:cs typeface="Calibri"/>
            </a:endParaRPr>
          </a:p>
          <a:p>
            <a:pPr marL="332105">
              <a:lnSpc>
                <a:spcPts val="4330"/>
              </a:lnSpc>
            </a:pPr>
            <a:r>
              <a:rPr sz="3700" spc="120" dirty="0">
                <a:solidFill>
                  <a:srgbClr val="BF0008"/>
                </a:solidFill>
                <a:latin typeface="Calibri"/>
                <a:cs typeface="Calibri"/>
              </a:rPr>
              <a:t>elektronik</a:t>
            </a:r>
            <a:endParaRPr sz="3700">
              <a:latin typeface="Calibri"/>
              <a:cs typeface="Calibri"/>
            </a:endParaRPr>
          </a:p>
          <a:p>
            <a:pPr marL="347980" indent="-325120">
              <a:lnSpc>
                <a:spcPct val="100000"/>
              </a:lnSpc>
              <a:spcBef>
                <a:spcPts val="409"/>
              </a:spcBef>
              <a:buClr>
                <a:srgbClr val="C30300"/>
              </a:buClr>
              <a:buChar char="•"/>
              <a:tabLst>
                <a:tab pos="347980" algn="l"/>
              </a:tabLst>
            </a:pPr>
            <a:r>
              <a:rPr sz="3800" spc="140" dirty="0">
                <a:solidFill>
                  <a:srgbClr val="BA0501"/>
                </a:solidFill>
                <a:latin typeface="Cambria"/>
                <a:cs typeface="Cambria"/>
              </a:rPr>
              <a:t>¥edia</a:t>
            </a:r>
            <a:r>
              <a:rPr sz="3800" spc="145" dirty="0">
                <a:solidFill>
                  <a:srgbClr val="BA0501"/>
                </a:solidFill>
                <a:latin typeface="Cambria"/>
                <a:cs typeface="Cambria"/>
              </a:rPr>
              <a:t> </a:t>
            </a:r>
            <a:r>
              <a:rPr sz="3800" dirty="0">
                <a:solidFill>
                  <a:srgbClr val="BC0508"/>
                </a:solidFill>
                <a:latin typeface="Cambria"/>
                <a:cs typeface="Cambria"/>
              </a:rPr>
              <a:t>berbasis</a:t>
            </a:r>
            <a:r>
              <a:rPr sz="3800" spc="210" dirty="0">
                <a:solidFill>
                  <a:srgbClr val="BC0508"/>
                </a:solidFill>
                <a:latin typeface="Cambria"/>
                <a:cs typeface="Cambria"/>
              </a:rPr>
              <a:t> </a:t>
            </a:r>
            <a:r>
              <a:rPr sz="3800" spc="-35" dirty="0">
                <a:solidFill>
                  <a:srgbClr val="BF000C"/>
                </a:solidFill>
                <a:latin typeface="Cambria"/>
                <a:cs typeface="Cambria"/>
              </a:rPr>
              <a:t>lT</a:t>
            </a:r>
            <a:endParaRPr sz="3800">
              <a:latin typeface="Cambria"/>
              <a:cs typeface="Cambria"/>
            </a:endParaRPr>
          </a:p>
          <a:p>
            <a:pPr marL="323215" indent="-300355">
              <a:lnSpc>
                <a:spcPct val="100000"/>
              </a:lnSpc>
              <a:spcBef>
                <a:spcPts val="350"/>
              </a:spcBef>
              <a:buClr>
                <a:srgbClr val="B30800"/>
              </a:buClr>
              <a:buChar char="•"/>
              <a:tabLst>
                <a:tab pos="323215" algn="l"/>
              </a:tabLst>
            </a:pPr>
            <a:r>
              <a:rPr sz="3800" spc="-114" dirty="0">
                <a:solidFill>
                  <a:srgbClr val="CF0115"/>
                </a:solidFill>
                <a:latin typeface="Cambria"/>
                <a:cs typeface="Cambria"/>
              </a:rPr>
              <a:t>íUerchnndize/perso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62461" y="2973387"/>
            <a:ext cx="41529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spc="-55" dirty="0">
                <a:latin typeface="Calibri"/>
                <a:cs typeface="Calibri"/>
              </a:rPr>
              <a:t>lsn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96530" y="6570662"/>
            <a:ext cx="218059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8930" indent="-316230">
              <a:lnSpc>
                <a:spcPct val="100000"/>
              </a:lnSpc>
              <a:spcBef>
                <a:spcPts val="100"/>
              </a:spcBef>
              <a:buChar char="•"/>
              <a:tabLst>
                <a:tab pos="328930" algn="l"/>
              </a:tabLst>
            </a:pPr>
            <a:r>
              <a:rPr sz="4150" spc="-75" dirty="0">
                <a:latin typeface="Calibri"/>
                <a:cs typeface="Calibri"/>
              </a:rPr>
              <a:t>Advokasi</a:t>
            </a:r>
            <a:endParaRPr sz="4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97723" y="7202487"/>
            <a:ext cx="3848100" cy="251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995" indent="-328295">
              <a:lnSpc>
                <a:spcPct val="100000"/>
              </a:lnSpc>
              <a:spcBef>
                <a:spcPts val="100"/>
              </a:spcBef>
              <a:buChar char="•"/>
              <a:tabLst>
                <a:tab pos="340995" algn="l"/>
              </a:tabLst>
            </a:pPr>
            <a:r>
              <a:rPr sz="4050" spc="-45" dirty="0">
                <a:latin typeface="Calibri"/>
                <a:cs typeface="Calibri"/>
              </a:rPr>
              <a:t>Pemasaran</a:t>
            </a:r>
            <a:r>
              <a:rPr sz="4050" spc="-50" dirty="0">
                <a:latin typeface="Calibri"/>
                <a:cs typeface="Calibri"/>
              </a:rPr>
              <a:t> </a:t>
            </a:r>
            <a:r>
              <a:rPr sz="4050" spc="-55" dirty="0">
                <a:latin typeface="Calibri"/>
                <a:cs typeface="Calibri"/>
              </a:rPr>
              <a:t>sosial</a:t>
            </a:r>
            <a:endParaRPr sz="4050">
              <a:latin typeface="Calibri"/>
              <a:cs typeface="Calibri"/>
            </a:endParaRPr>
          </a:p>
          <a:p>
            <a:pPr marL="340995" indent="-328295">
              <a:lnSpc>
                <a:spcPct val="100000"/>
              </a:lnSpc>
              <a:spcBef>
                <a:spcPts val="50"/>
              </a:spcBef>
              <a:buChar char="•"/>
              <a:tabLst>
                <a:tab pos="340995" algn="l"/>
              </a:tabLst>
            </a:pPr>
            <a:r>
              <a:rPr sz="4050" spc="-10" dirty="0">
                <a:latin typeface="Calibri"/>
                <a:cs typeface="Calibri"/>
              </a:rPr>
              <a:t>Kebijakan</a:t>
            </a:r>
            <a:endParaRPr sz="4050">
              <a:latin typeface="Calibri"/>
              <a:cs typeface="Calibri"/>
            </a:endParaRPr>
          </a:p>
          <a:p>
            <a:pPr marL="330835" indent="-318135">
              <a:lnSpc>
                <a:spcPct val="100000"/>
              </a:lnSpc>
              <a:spcBef>
                <a:spcPts val="55"/>
              </a:spcBef>
              <a:buChar char="•"/>
              <a:tabLst>
                <a:tab pos="330835" algn="l"/>
              </a:tabLst>
            </a:pPr>
            <a:r>
              <a:rPr sz="4050" spc="-10" dirty="0">
                <a:latin typeface="Calibri"/>
                <a:cs typeface="Calibri"/>
              </a:rPr>
              <a:t>Organisasi</a:t>
            </a:r>
            <a:endParaRPr sz="4050">
              <a:latin typeface="Calibri"/>
              <a:cs typeface="Calibri"/>
            </a:endParaRPr>
          </a:p>
          <a:p>
            <a:pPr marL="340995" indent="-328295">
              <a:lnSpc>
                <a:spcPct val="100000"/>
              </a:lnSpc>
              <a:spcBef>
                <a:spcPts val="50"/>
              </a:spcBef>
              <a:buChar char="•"/>
              <a:tabLst>
                <a:tab pos="340995" algn="l"/>
              </a:tabLst>
            </a:pPr>
            <a:r>
              <a:rPr sz="4050" spc="-45" dirty="0">
                <a:latin typeface="Calibri"/>
                <a:cs typeface="Calibri"/>
              </a:rPr>
              <a:t>Perubahan</a:t>
            </a:r>
            <a:r>
              <a:rPr sz="4050" spc="-50" dirty="0">
                <a:latin typeface="Calibri"/>
                <a:cs typeface="Calibri"/>
              </a:rPr>
              <a:t> </a:t>
            </a:r>
            <a:r>
              <a:rPr sz="4050" spc="-10" dirty="0">
                <a:latin typeface="Calibri"/>
                <a:cs typeface="Calibri"/>
              </a:rPr>
              <a:t>sosial</a:t>
            </a:r>
            <a:endParaRPr sz="4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25" y="12620625"/>
            <a:ext cx="16135350" cy="6667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675" y="7562850"/>
            <a:ext cx="11572875" cy="800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06600" y="5505450"/>
            <a:ext cx="1123950" cy="1047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8750" y="3562350"/>
            <a:ext cx="542925" cy="8286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7400" y="3600450"/>
            <a:ext cx="409575" cy="8096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62225" y="3505200"/>
            <a:ext cx="209550" cy="8858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76550" y="3486150"/>
            <a:ext cx="590550" cy="9048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19525" y="3486150"/>
            <a:ext cx="4124325" cy="9334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67000" y="0"/>
            <a:ext cx="3143250" cy="24193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57925" y="0"/>
            <a:ext cx="5543550" cy="3200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230100" y="0"/>
            <a:ext cx="1800225" cy="314325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0750" rIns="0" bIns="0" rtlCol="0">
            <a:spAutoFit/>
          </a:bodyPr>
          <a:lstStyle/>
          <a:p>
            <a:pPr marL="7340600">
              <a:lnSpc>
                <a:spcPct val="100000"/>
              </a:lnSpc>
              <a:spcBef>
                <a:spcPts val="100"/>
              </a:spcBef>
            </a:pPr>
            <a:r>
              <a:rPr sz="11250" spc="-545" dirty="0">
                <a:solidFill>
                  <a:srgbClr val="FD0000"/>
                </a:solidFill>
                <a:latin typeface="Times New Roman"/>
                <a:cs typeface="Times New Roman"/>
              </a:rPr>
              <a:t>is^</a:t>
            </a:r>
            <a:endParaRPr sz="11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5390" y="5122862"/>
            <a:ext cx="17144365" cy="219900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781050" marR="5080" indent="-768985">
              <a:lnSpc>
                <a:spcPts val="8180"/>
              </a:lnSpc>
              <a:spcBef>
                <a:spcPts val="955"/>
              </a:spcBef>
              <a:buChar char="•"/>
              <a:tabLst>
                <a:tab pos="781050" algn="l"/>
                <a:tab pos="784225" algn="l"/>
              </a:tabLst>
            </a:pPr>
            <a:r>
              <a:rPr sz="7450" dirty="0">
                <a:latin typeface="Calibri"/>
                <a:cs typeface="Calibri"/>
              </a:rPr>
              <a:t>	</a:t>
            </a:r>
            <a:r>
              <a:rPr sz="7450" spc="-130" dirty="0">
                <a:latin typeface="Calibri"/>
                <a:cs typeface="Calibri"/>
              </a:rPr>
              <a:t>Etik</a:t>
            </a:r>
            <a:r>
              <a:rPr sz="7450" spc="-305" dirty="0">
                <a:latin typeface="Calibri"/>
                <a:cs typeface="Calibri"/>
              </a:rPr>
              <a:t> </a:t>
            </a:r>
            <a:r>
              <a:rPr sz="7450" spc="-285" dirty="0">
                <a:latin typeface="Calibri"/>
                <a:cs typeface="Calibri"/>
              </a:rPr>
              <a:t>biomedis</a:t>
            </a:r>
            <a:r>
              <a:rPr sz="7450" spc="-85" dirty="0">
                <a:latin typeface="Calibri"/>
                <a:cs typeface="Calibri"/>
              </a:rPr>
              <a:t> </a:t>
            </a:r>
            <a:r>
              <a:rPr sz="7450" spc="-140" dirty="0">
                <a:latin typeface="Calibri"/>
                <a:cs typeface="Calibri"/>
              </a:rPr>
              <a:t>merupakan</a:t>
            </a:r>
            <a:r>
              <a:rPr sz="7450" spc="-655" dirty="0">
                <a:latin typeface="Calibri"/>
                <a:cs typeface="Calibri"/>
              </a:rPr>
              <a:t> </a:t>
            </a:r>
            <a:r>
              <a:rPr sz="7450" spc="-110" dirty="0">
                <a:latin typeface="Calibri"/>
                <a:cs typeface="Calibri"/>
              </a:rPr>
              <a:t>aplikasi</a:t>
            </a:r>
            <a:r>
              <a:rPr sz="7450" spc="-810" dirty="0">
                <a:latin typeface="Calibri"/>
                <a:cs typeface="Calibri"/>
              </a:rPr>
              <a:t> </a:t>
            </a:r>
            <a:r>
              <a:rPr sz="7450" spc="-160" dirty="0">
                <a:latin typeface="Calibri"/>
                <a:cs typeface="Calibri"/>
              </a:rPr>
              <a:t>prinsip</a:t>
            </a:r>
            <a:r>
              <a:rPr sz="7450" spc="195" dirty="0">
                <a:latin typeface="Calibri"/>
                <a:cs typeface="Calibri"/>
              </a:rPr>
              <a:t> </a:t>
            </a:r>
            <a:r>
              <a:rPr sz="7450" spc="-20" dirty="0">
                <a:latin typeface="Calibri"/>
                <a:cs typeface="Calibri"/>
              </a:rPr>
              <a:t>etik </a:t>
            </a:r>
            <a:r>
              <a:rPr sz="7450" spc="-145" dirty="0">
                <a:latin typeface="Calibri"/>
                <a:cs typeface="Calibri"/>
              </a:rPr>
              <a:t>dan</a:t>
            </a:r>
            <a:r>
              <a:rPr sz="7450" spc="-280" dirty="0">
                <a:latin typeface="Calibri"/>
                <a:cs typeface="Calibri"/>
              </a:rPr>
              <a:t> </a:t>
            </a:r>
            <a:r>
              <a:rPr sz="7450" spc="-215" dirty="0">
                <a:latin typeface="Calibri"/>
                <a:cs typeface="Calibri"/>
              </a:rPr>
              <a:t>teori</a:t>
            </a:r>
            <a:r>
              <a:rPr sz="7450" spc="-305" dirty="0">
                <a:latin typeface="Calibri"/>
                <a:cs typeface="Calibri"/>
              </a:rPr>
              <a:t> </a:t>
            </a:r>
            <a:r>
              <a:rPr sz="7450" spc="-155" dirty="0">
                <a:latin typeface="Calibri"/>
                <a:cs typeface="Calibri"/>
              </a:rPr>
              <a:t>masaiah</a:t>
            </a:r>
            <a:r>
              <a:rPr sz="7450" spc="-75" dirty="0">
                <a:latin typeface="Calibri"/>
                <a:cs typeface="Calibri"/>
              </a:rPr>
              <a:t> </a:t>
            </a:r>
            <a:r>
              <a:rPr sz="7450" spc="-130" dirty="0">
                <a:latin typeface="Calibri"/>
                <a:cs typeface="Calibri"/>
              </a:rPr>
              <a:t>yang</a:t>
            </a:r>
            <a:r>
              <a:rPr sz="7450" spc="-85" dirty="0">
                <a:latin typeface="Calibri"/>
                <a:cs typeface="Calibri"/>
              </a:rPr>
              <a:t> </a:t>
            </a:r>
            <a:r>
              <a:rPr sz="7450" spc="-260" dirty="0">
                <a:latin typeface="Calibri"/>
                <a:cs typeface="Calibri"/>
              </a:rPr>
              <a:t>terjadi</a:t>
            </a:r>
            <a:r>
              <a:rPr sz="7450" spc="-70" dirty="0">
                <a:latin typeface="Calibri"/>
                <a:cs typeface="Calibri"/>
              </a:rPr>
              <a:t> </a:t>
            </a:r>
            <a:r>
              <a:rPr sz="7450" spc="-180" dirty="0">
                <a:latin typeface="Calibri"/>
                <a:cs typeface="Calibri"/>
              </a:rPr>
              <a:t>di</a:t>
            </a:r>
            <a:r>
              <a:rPr sz="7450" spc="-275" dirty="0">
                <a:latin typeface="Calibri"/>
                <a:cs typeface="Calibri"/>
              </a:rPr>
              <a:t> </a:t>
            </a:r>
            <a:r>
              <a:rPr sz="7450" spc="-270" dirty="0">
                <a:latin typeface="Calibri"/>
                <a:cs typeface="Calibri"/>
              </a:rPr>
              <a:t>dalam</a:t>
            </a:r>
            <a:r>
              <a:rPr sz="7450" spc="-75" dirty="0">
                <a:latin typeface="Calibri"/>
                <a:cs typeface="Calibri"/>
              </a:rPr>
              <a:t> </a:t>
            </a:r>
            <a:r>
              <a:rPr sz="7450" spc="-20" dirty="0">
                <a:latin typeface="Calibri"/>
                <a:cs typeface="Calibri"/>
              </a:rPr>
              <a:t>area</a:t>
            </a:r>
            <a:endParaRPr sz="7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5925" y="11382375"/>
            <a:ext cx="16973550" cy="270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4975" y="10477500"/>
            <a:ext cx="16563975" cy="7143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075" y="9620250"/>
            <a:ext cx="13639800" cy="723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075" y="7372350"/>
            <a:ext cx="16516350" cy="20097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600" y="6010275"/>
            <a:ext cx="12696825" cy="9620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86100" y="4705350"/>
            <a:ext cx="523875" cy="7524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6175" y="4695825"/>
            <a:ext cx="942975" cy="5429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05350" y="4705350"/>
            <a:ext cx="800100" cy="5143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10225" y="4695825"/>
            <a:ext cx="523875" cy="5429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10300" y="4705350"/>
            <a:ext cx="381000" cy="533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81850" y="4467225"/>
            <a:ext cx="1019175" cy="7715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96400" y="4467225"/>
            <a:ext cx="485775" cy="7524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344275" y="4705350"/>
            <a:ext cx="495300" cy="5143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28850" y="-114300"/>
            <a:ext cx="12296775" cy="419100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903237" y="2779712"/>
            <a:ext cx="3758277" cy="2718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460"/>
              </a:lnSpc>
              <a:spcBef>
                <a:spcPts val="100"/>
              </a:spcBef>
            </a:pPr>
            <a:r>
              <a:rPr sz="8950" dirty="0">
                <a:solidFill>
                  <a:srgbClr val="FB0108"/>
                </a:solidFill>
                <a:latin typeface="Calibri"/>
                <a:cs typeface="Calibri"/>
              </a:rPr>
              <a:t>alam</a:t>
            </a:r>
            <a:r>
              <a:rPr sz="8950" spc="-320" dirty="0">
                <a:solidFill>
                  <a:srgbClr val="FB0108"/>
                </a:solidFill>
                <a:latin typeface="Calibri"/>
                <a:cs typeface="Calibri"/>
              </a:rPr>
              <a:t> </a:t>
            </a:r>
            <a:r>
              <a:rPr sz="8950" spc="65" dirty="0">
                <a:solidFill>
                  <a:srgbClr val="F70305"/>
                </a:solidFill>
                <a:latin typeface="Calibri"/>
                <a:cs typeface="Calibri"/>
              </a:rPr>
              <a:t>eti</a:t>
            </a:r>
            <a:endParaRPr sz="8950" dirty="0">
              <a:latin typeface="Calibri"/>
              <a:cs typeface="Calibri"/>
            </a:endParaRPr>
          </a:p>
          <a:p>
            <a:pPr marR="18415" algn="ctr">
              <a:lnSpc>
                <a:spcPts val="10575"/>
              </a:lnSpc>
              <a:tabLst>
                <a:tab pos="1603375" algn="l"/>
              </a:tabLst>
            </a:pPr>
            <a:r>
              <a:rPr sz="9050" spc="-25" dirty="0">
                <a:solidFill>
                  <a:srgbClr val="F70700"/>
                </a:solidFill>
                <a:latin typeface="Calibri"/>
                <a:cs typeface="Calibri"/>
              </a:rPr>
              <a:t>se</a:t>
            </a:r>
            <a:r>
              <a:rPr sz="9050" dirty="0">
                <a:solidFill>
                  <a:srgbClr val="F70700"/>
                </a:solidFill>
                <a:latin typeface="Calibri"/>
                <a:cs typeface="Calibri"/>
              </a:rPr>
              <a:t>	</a:t>
            </a:r>
            <a:r>
              <a:rPr sz="9050" spc="-25" dirty="0">
                <a:solidFill>
                  <a:srgbClr val="F90301"/>
                </a:solidFill>
                <a:latin typeface="Calibri"/>
                <a:cs typeface="Calibri"/>
              </a:rPr>
              <a:t>ata</a:t>
            </a:r>
            <a:endParaRPr sz="905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6913" y="2779712"/>
            <a:ext cx="6205855" cy="529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0225" algn="ctr">
              <a:lnSpc>
                <a:spcPts val="10460"/>
              </a:lnSpc>
              <a:spcBef>
                <a:spcPts val="100"/>
              </a:spcBef>
              <a:tabLst>
                <a:tab pos="5038725" algn="l"/>
              </a:tabLst>
            </a:pPr>
            <a:r>
              <a:rPr sz="8950" spc="-10" dirty="0">
                <a:solidFill>
                  <a:srgbClr val="F60303"/>
                </a:solidFill>
                <a:latin typeface="Calibri"/>
                <a:cs typeface="Calibri"/>
              </a:rPr>
              <a:t>anta</a:t>
            </a:r>
            <a:r>
              <a:rPr lang="en-ID" sz="8950" spc="-10" dirty="0" err="1">
                <a:solidFill>
                  <a:srgbClr val="F60303"/>
                </a:solidFill>
                <a:latin typeface="Calibri"/>
                <a:cs typeface="Calibri"/>
              </a:rPr>
              <a:t>ri</a:t>
            </a:r>
            <a:r>
              <a:rPr lang="en-ID" sz="8950" dirty="0">
                <a:solidFill>
                  <a:srgbClr val="F60303"/>
                </a:solidFill>
                <a:latin typeface="Calibri"/>
                <a:cs typeface="Calibri"/>
              </a:rPr>
              <a:t>	</a:t>
            </a:r>
            <a:r>
              <a:rPr sz="8950" spc="-25" dirty="0">
                <a:solidFill>
                  <a:srgbClr val="F90000"/>
                </a:solidFill>
                <a:latin typeface="Calibri"/>
                <a:cs typeface="Calibri"/>
              </a:rPr>
              <a:t>an</a:t>
            </a:r>
            <a:endParaRPr lang="en-ID" sz="8950" spc="-25" dirty="0">
              <a:solidFill>
                <a:srgbClr val="F90000"/>
              </a:solidFill>
              <a:latin typeface="Calibri"/>
              <a:cs typeface="Calibri"/>
            </a:endParaRPr>
          </a:p>
          <a:p>
            <a:pPr marL="5455920" algn="ctr">
              <a:lnSpc>
                <a:spcPts val="10575"/>
              </a:lnSpc>
            </a:pPr>
            <a:r>
              <a:rPr lang="en-ID" sz="9050" spc="10" dirty="0" err="1">
                <a:solidFill>
                  <a:srgbClr val="F90503"/>
                </a:solidFill>
                <a:latin typeface="Calibri"/>
                <a:cs typeface="Calibri"/>
              </a:rPr>
              <a:t>i</a:t>
            </a:r>
            <a:endParaRPr lang="en-ID" sz="9050" spc="10" dirty="0">
              <a:solidFill>
                <a:srgbClr val="F90503"/>
              </a:solidFill>
              <a:latin typeface="Calibri"/>
              <a:cs typeface="Calibri"/>
            </a:endParaRPr>
          </a:p>
          <a:p>
            <a:pPr marL="612140">
              <a:lnSpc>
                <a:spcPct val="100000"/>
              </a:lnSpc>
              <a:spcBef>
                <a:spcPts val="1240"/>
              </a:spcBef>
            </a:pPr>
            <a:r>
              <a:rPr lang="en-ID" sz="9100" i="1" spc="-459" dirty="0">
                <a:latin typeface="Cambria"/>
                <a:cs typeface="Cambria"/>
              </a:rPr>
              <a:t>tome</a:t>
            </a:r>
          </a:p>
          <a:p>
            <a:pPr marL="12700">
              <a:lnSpc>
                <a:spcPct val="100000"/>
              </a:lnSpc>
              <a:spcBef>
                <a:spcPts val="3105"/>
              </a:spcBef>
              <a:tabLst>
                <a:tab pos="779780" algn="l"/>
              </a:tabLst>
            </a:pPr>
            <a:endParaRPr lang="en-ID" sz="43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664387" y="5910262"/>
            <a:ext cx="3697604" cy="1267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150" i="1" spc="-190" dirty="0">
                <a:latin typeface="Calibri"/>
                <a:cs typeface="Calibri"/>
              </a:rPr>
              <a:t>esehatan</a:t>
            </a:r>
            <a:endParaRPr sz="8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1250" y="4762500"/>
            <a:ext cx="2466975" cy="7334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9375" y="3514725"/>
            <a:ext cx="3524250" cy="8763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3325" y="3457575"/>
            <a:ext cx="6648450" cy="9239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2106275"/>
            <a:ext cx="19507200" cy="7334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350" y="13030200"/>
            <a:ext cx="19373850" cy="95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12106275"/>
            <a:ext cx="19507200" cy="2524125"/>
            <a:chOff x="0" y="12106275"/>
            <a:chExt cx="19507200" cy="252412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3696950"/>
              <a:ext cx="19507200" cy="533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2106275"/>
              <a:ext cx="19507200" cy="252412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19825" y="0"/>
            <a:ext cx="5648325" cy="3200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601575" y="409575"/>
            <a:ext cx="1333500" cy="21526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57475" y="0"/>
            <a:ext cx="3181350" cy="2438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44775" y="0"/>
            <a:ext cx="1076325" cy="23907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43950" y="2790825"/>
            <a:ext cx="4533900" cy="34290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023480" y="3076575"/>
            <a:ext cx="1117854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7690" algn="l"/>
                <a:tab pos="5060315" algn="l"/>
                <a:tab pos="8094345" algn="l"/>
              </a:tabLst>
            </a:pPr>
            <a:r>
              <a:rPr sz="8750" spc="-10" dirty="0">
                <a:solidFill>
                  <a:srgbClr val="FD0001"/>
                </a:solidFill>
                <a:latin typeface="Calibri"/>
                <a:cs typeface="Calibri"/>
              </a:rPr>
              <a:t>àntan</a:t>
            </a:r>
            <a:r>
              <a:rPr sz="8750" dirty="0">
                <a:solidFill>
                  <a:srgbClr val="FD0001"/>
                </a:solidFill>
                <a:latin typeface="Calibri"/>
                <a:cs typeface="Calibri"/>
              </a:rPr>
              <a:t>	</a:t>
            </a:r>
            <a:r>
              <a:rPr sz="8750" spc="-25" dirty="0">
                <a:solidFill>
                  <a:srgbClr val="FD0103"/>
                </a:solidFill>
                <a:latin typeface="Calibri"/>
                <a:cs typeface="Calibri"/>
              </a:rPr>
              <a:t>an</a:t>
            </a:r>
            <a:r>
              <a:rPr sz="8750" dirty="0">
                <a:solidFill>
                  <a:srgbClr val="FD0103"/>
                </a:solidFill>
                <a:latin typeface="Calibri"/>
                <a:cs typeface="Calibri"/>
              </a:rPr>
              <a:t>	</a:t>
            </a:r>
            <a:r>
              <a:rPr sz="8750" spc="-20" dirty="0">
                <a:solidFill>
                  <a:srgbClr val="FF0100"/>
                </a:solidFill>
                <a:latin typeface="Calibri"/>
                <a:cs typeface="Calibri"/>
              </a:rPr>
              <a:t>aiam</a:t>
            </a:r>
            <a:r>
              <a:rPr sz="8750" dirty="0">
                <a:solidFill>
                  <a:srgbClr val="FF0100"/>
                </a:solidFill>
                <a:latin typeface="Calibri"/>
                <a:cs typeface="Calibri"/>
              </a:rPr>
              <a:t>	</a:t>
            </a:r>
            <a:r>
              <a:rPr sz="8750" spc="-85" dirty="0">
                <a:solidFill>
                  <a:srgbClr val="FF0105"/>
                </a:solidFill>
                <a:latin typeface="Calibri"/>
                <a:cs typeface="Calibri"/>
              </a:rPr>
              <a:t>romosi</a:t>
            </a:r>
            <a:endParaRPr sz="87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7412" y="4433887"/>
            <a:ext cx="11069320" cy="729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3440" algn="l"/>
              </a:tabLst>
            </a:pPr>
            <a:r>
              <a:rPr sz="8300" spc="125" dirty="0">
                <a:solidFill>
                  <a:srgbClr val="FB0300"/>
                </a:solidFill>
                <a:latin typeface="Calibri"/>
                <a:cs typeface="Calibri"/>
              </a:rPr>
              <a:t>ese</a:t>
            </a:r>
            <a:r>
              <a:rPr sz="8300" dirty="0">
                <a:solidFill>
                  <a:srgbClr val="FB0300"/>
                </a:solidFill>
                <a:latin typeface="Calibri"/>
                <a:cs typeface="Calibri"/>
              </a:rPr>
              <a:t>	</a:t>
            </a:r>
            <a:r>
              <a:rPr sz="8300" i="1" spc="-20" dirty="0">
                <a:solidFill>
                  <a:srgbClr val="F90500"/>
                </a:solidFill>
                <a:latin typeface="Calibri"/>
                <a:cs typeface="Calibri"/>
              </a:rPr>
              <a:t>atan</a:t>
            </a:r>
            <a:endParaRPr sz="8300">
              <a:latin typeface="Calibri"/>
              <a:cs typeface="Calibri"/>
            </a:endParaRPr>
          </a:p>
          <a:p>
            <a:pPr marL="785495">
              <a:lnSpc>
                <a:spcPts val="6255"/>
              </a:lnSpc>
              <a:spcBef>
                <a:spcPts val="3940"/>
              </a:spcBef>
            </a:pPr>
            <a:r>
              <a:rPr sz="5350" i="1" spc="-10" dirty="0">
                <a:latin typeface="Calibri"/>
                <a:cs typeface="Calibri"/>
              </a:rPr>
              <a:t>Promosi</a:t>
            </a:r>
            <a:r>
              <a:rPr sz="5350" i="1" spc="-125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Xesehotan</a:t>
            </a:r>
            <a:endParaRPr sz="5350">
              <a:latin typeface="Calibri"/>
              <a:cs typeface="Calibri"/>
            </a:endParaRPr>
          </a:p>
          <a:p>
            <a:pPr marL="1496060" marR="156210" indent="-739140">
              <a:lnSpc>
                <a:spcPct val="76200"/>
              </a:lnSpc>
              <a:spcBef>
                <a:spcPts val="1390"/>
              </a:spcBef>
              <a:buChar char="•"/>
              <a:tabLst>
                <a:tab pos="1496060" algn="l"/>
                <a:tab pos="1522730" algn="l"/>
              </a:tabLst>
            </a:pPr>
            <a:r>
              <a:rPr sz="5450" dirty="0">
                <a:latin typeface="Calibri"/>
                <a:cs typeface="Calibri"/>
              </a:rPr>
              <a:t>	</a:t>
            </a:r>
            <a:r>
              <a:rPr sz="5450" spc="-65" dirty="0">
                <a:latin typeface="Calibri"/>
                <a:cs typeface="Calibri"/>
              </a:rPr>
              <a:t>lntervensi</a:t>
            </a:r>
            <a:r>
              <a:rPr sz="5450" spc="-180" dirty="0">
                <a:latin typeface="Calibri"/>
                <a:cs typeface="Calibri"/>
              </a:rPr>
              <a:t> </a:t>
            </a:r>
            <a:r>
              <a:rPr sz="5450" spc="-85" dirty="0">
                <a:latin typeface="Calibri"/>
                <a:cs typeface="Calibri"/>
              </a:rPr>
              <a:t>promosi</a:t>
            </a:r>
            <a:r>
              <a:rPr sz="5450" spc="-225" dirty="0">
                <a:latin typeface="Calibri"/>
                <a:cs typeface="Calibri"/>
              </a:rPr>
              <a:t> </a:t>
            </a:r>
            <a:r>
              <a:rPr sz="5450" spc="-10" dirty="0">
                <a:latin typeface="Calibri"/>
                <a:cs typeface="Calibri"/>
              </a:rPr>
              <a:t>kesehatan </a:t>
            </a:r>
            <a:r>
              <a:rPr sz="5300" spc="-10" dirty="0">
                <a:latin typeface="Calibri"/>
                <a:cs typeface="Calibri"/>
              </a:rPr>
              <a:t>melalui</a:t>
            </a:r>
            <a:r>
              <a:rPr sz="5300" spc="-90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proses</a:t>
            </a:r>
            <a:r>
              <a:rPr sz="5300" spc="-55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fisik</a:t>
            </a:r>
            <a:r>
              <a:rPr sz="5300" spc="-155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dan</a:t>
            </a:r>
            <a:r>
              <a:rPr sz="5300" spc="-65" dirty="0">
                <a:latin typeface="Calibri"/>
                <a:cs typeface="Calibri"/>
              </a:rPr>
              <a:t> </a:t>
            </a:r>
            <a:r>
              <a:rPr sz="5300" spc="-10" dirty="0">
                <a:latin typeface="Calibri"/>
                <a:cs typeface="Calibri"/>
              </a:rPr>
              <a:t>social</a:t>
            </a:r>
            <a:r>
              <a:rPr sz="5300" spc="-285" dirty="0">
                <a:latin typeface="Calibri"/>
                <a:cs typeface="Calibri"/>
              </a:rPr>
              <a:t> </a:t>
            </a:r>
            <a:r>
              <a:rPr sz="5300" spc="-2115" dirty="0">
                <a:solidFill>
                  <a:srgbClr val="130001"/>
                </a:solidFill>
                <a:latin typeface="Calibri"/>
                <a:cs typeface="Calibri"/>
              </a:rPr>
              <a:t>—</a:t>
            </a:r>
            <a:r>
              <a:rPr sz="5300" spc="-25" dirty="0">
                <a:solidFill>
                  <a:srgbClr val="130001"/>
                </a:solidFill>
                <a:latin typeface="Calibri"/>
                <a:cs typeface="Calibri"/>
              </a:rPr>
              <a:t> </a:t>
            </a:r>
            <a:r>
              <a:rPr sz="5300" spc="-25" dirty="0">
                <a:latin typeface="Calibri"/>
                <a:cs typeface="Calibri"/>
              </a:rPr>
              <a:t>manusia</a:t>
            </a:r>
            <a:r>
              <a:rPr sz="5300" spc="-120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bewariasi</a:t>
            </a:r>
            <a:r>
              <a:rPr sz="5300" spc="110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dan</a:t>
            </a:r>
            <a:r>
              <a:rPr sz="5300" spc="-35" dirty="0">
                <a:latin typeface="Calibri"/>
                <a:cs typeface="Calibri"/>
              </a:rPr>
              <a:t> </a:t>
            </a:r>
            <a:r>
              <a:rPr sz="5300" dirty="0">
                <a:latin typeface="Calibri"/>
                <a:cs typeface="Calibri"/>
              </a:rPr>
              <a:t>tidak</a:t>
            </a:r>
            <a:r>
              <a:rPr sz="5300" spc="-125" dirty="0">
                <a:latin typeface="Calibri"/>
                <a:cs typeface="Calibri"/>
              </a:rPr>
              <a:t> </a:t>
            </a:r>
            <a:r>
              <a:rPr sz="5300" spc="-20" dirty="0">
                <a:latin typeface="Calibri"/>
                <a:cs typeface="Calibri"/>
              </a:rPr>
              <a:t>bisa </a:t>
            </a:r>
            <a:r>
              <a:rPr sz="5350" spc="-25" dirty="0">
                <a:latin typeface="Calibri"/>
                <a:cs typeface="Calibri"/>
              </a:rPr>
              <a:t>diisolasi</a:t>
            </a:r>
            <a:r>
              <a:rPr sz="5350" spc="-265" dirty="0">
                <a:latin typeface="Calibri"/>
                <a:cs typeface="Calibri"/>
              </a:rPr>
              <a:t> </a:t>
            </a:r>
            <a:r>
              <a:rPr sz="5350" spc="-30" dirty="0">
                <a:latin typeface="Calibri"/>
                <a:cs typeface="Calibri"/>
              </a:rPr>
              <a:t>dari</a:t>
            </a:r>
            <a:r>
              <a:rPr sz="5350" spc="-270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konteks</a:t>
            </a:r>
            <a:r>
              <a:rPr sz="5350" spc="-5" dirty="0">
                <a:latin typeface="Calibri"/>
                <a:cs typeface="Calibri"/>
              </a:rPr>
              <a:t> </a:t>
            </a:r>
            <a:r>
              <a:rPr sz="5350" spc="-30" dirty="0">
                <a:latin typeface="Calibri"/>
                <a:cs typeface="Calibri"/>
              </a:rPr>
              <a:t>ekonomi</a:t>
            </a:r>
            <a:r>
              <a:rPr sz="5350" spc="-105" dirty="0">
                <a:latin typeface="Calibri"/>
                <a:cs typeface="Calibri"/>
              </a:rPr>
              <a:t> </a:t>
            </a:r>
            <a:r>
              <a:rPr sz="5350" spc="-25" dirty="0">
                <a:latin typeface="Calibri"/>
                <a:cs typeface="Calibri"/>
              </a:rPr>
              <a:t>dan </a:t>
            </a:r>
            <a:r>
              <a:rPr sz="5500" spc="-10" dirty="0">
                <a:latin typeface="Calibri"/>
                <a:cs typeface="Calibri"/>
              </a:rPr>
              <a:t>social</a:t>
            </a:r>
            <a:endParaRPr sz="5500">
              <a:latin typeface="Calibri"/>
              <a:cs typeface="Calibri"/>
            </a:endParaRPr>
          </a:p>
          <a:p>
            <a:pPr marL="1513840">
              <a:lnSpc>
                <a:spcPts val="5380"/>
              </a:lnSpc>
            </a:pPr>
            <a:r>
              <a:rPr sz="5700" spc="-200" dirty="0">
                <a:latin typeface="Calibri"/>
                <a:cs typeface="Calibri"/>
              </a:rPr>
              <a:t>Budaya</a:t>
            </a:r>
            <a:r>
              <a:rPr sz="5700" spc="-80" dirty="0">
                <a:latin typeface="Calibri"/>
                <a:cs typeface="Calibri"/>
              </a:rPr>
              <a:t> </a:t>
            </a:r>
            <a:r>
              <a:rPr sz="5700" spc="-190" dirty="0">
                <a:latin typeface="Calibri"/>
                <a:cs typeface="Calibri"/>
              </a:rPr>
              <a:t>tidak</a:t>
            </a:r>
            <a:r>
              <a:rPr sz="5700" spc="-140" dirty="0">
                <a:latin typeface="Calibri"/>
                <a:cs typeface="Calibri"/>
              </a:rPr>
              <a:t> </a:t>
            </a:r>
            <a:r>
              <a:rPr sz="5700" spc="-200" dirty="0">
                <a:latin typeface="Calibri"/>
                <a:cs typeface="Calibri"/>
              </a:rPr>
              <a:t>selalu</a:t>
            </a:r>
            <a:r>
              <a:rPr sz="5700" spc="-120" dirty="0">
                <a:latin typeface="Calibri"/>
                <a:cs typeface="Calibri"/>
              </a:rPr>
              <a:t> </a:t>
            </a:r>
            <a:r>
              <a:rPr sz="5700" spc="-265" dirty="0">
                <a:latin typeface="Calibri"/>
                <a:cs typeface="Calibri"/>
              </a:rPr>
              <a:t>dalam</a:t>
            </a:r>
            <a:r>
              <a:rPr sz="5700" spc="-60" dirty="0">
                <a:latin typeface="Calibri"/>
                <a:cs typeface="Calibri"/>
              </a:rPr>
              <a:t> </a:t>
            </a:r>
            <a:r>
              <a:rPr sz="5700" spc="-114" dirty="0">
                <a:latin typeface="Calibri"/>
                <a:cs typeface="Calibri"/>
              </a:rPr>
              <a:t>konteks,</a:t>
            </a:r>
            <a:endParaRPr sz="5700">
              <a:latin typeface="Calibri"/>
              <a:cs typeface="Calibri"/>
            </a:endParaRPr>
          </a:p>
          <a:p>
            <a:pPr marL="1551305">
              <a:lnSpc>
                <a:spcPts val="5720"/>
              </a:lnSpc>
            </a:pPr>
            <a:r>
              <a:rPr sz="5500" spc="-70" dirty="0">
                <a:latin typeface="Times New Roman"/>
                <a:cs typeface="Times New Roman"/>
              </a:rPr>
              <a:t>namun</a:t>
            </a:r>
            <a:r>
              <a:rPr sz="5500" spc="-260" dirty="0">
                <a:latin typeface="Times New Roman"/>
                <a:cs typeface="Times New Roman"/>
              </a:rPr>
              <a:t> </a:t>
            </a:r>
            <a:r>
              <a:rPr sz="5500" spc="-150" dirty="0">
                <a:latin typeface="Times New Roman"/>
                <a:cs typeface="Times New Roman"/>
              </a:rPr>
              <a:t>seba.gai</a:t>
            </a:r>
            <a:r>
              <a:rPr sz="5500" spc="-125" dirty="0">
                <a:latin typeface="Times New Roman"/>
                <a:cs typeface="Times New Roman"/>
              </a:rPr>
              <a:t> </a:t>
            </a:r>
            <a:r>
              <a:rPr sz="5500" spc="-30" dirty="0">
                <a:latin typeface="Times New Roman"/>
                <a:cs typeface="Times New Roman"/>
              </a:rPr>
              <a:t>medium</a:t>
            </a:r>
            <a:endParaRPr sz="5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6883" y="6814179"/>
            <a:ext cx="4789805" cy="516890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6350" spc="-10" dirty="0">
                <a:latin typeface="Calibri"/>
                <a:cs typeface="Calibri"/>
              </a:rPr>
              <a:t>Biomedik</a:t>
            </a:r>
            <a:endParaRPr sz="6350">
              <a:latin typeface="Calibri"/>
              <a:cs typeface="Calibri"/>
            </a:endParaRPr>
          </a:p>
          <a:p>
            <a:pPr marL="749935" marR="5080" indent="-737870">
              <a:lnSpc>
                <a:spcPct val="90100"/>
              </a:lnSpc>
              <a:spcBef>
                <a:spcPts val="1360"/>
              </a:spcBef>
              <a:buChar char="•"/>
              <a:tabLst>
                <a:tab pos="749935" algn="l"/>
                <a:tab pos="772160" algn="l"/>
              </a:tabLst>
            </a:pPr>
            <a:r>
              <a:rPr sz="5700" dirty="0">
                <a:latin typeface="Calibri"/>
                <a:cs typeface="Calibri"/>
              </a:rPr>
              <a:t>	</a:t>
            </a:r>
            <a:r>
              <a:rPr sz="5700" spc="-190" dirty="0">
                <a:latin typeface="Calibri"/>
                <a:cs typeface="Calibri"/>
              </a:rPr>
              <a:t>Berada</a:t>
            </a:r>
            <a:r>
              <a:rPr sz="5700" spc="-120" dirty="0">
                <a:latin typeface="Calibri"/>
                <a:cs typeface="Calibri"/>
              </a:rPr>
              <a:t> </a:t>
            </a:r>
            <a:r>
              <a:rPr sz="5700" spc="-275" dirty="0">
                <a:latin typeface="Calibri"/>
                <a:cs typeface="Calibri"/>
              </a:rPr>
              <a:t>dalam </a:t>
            </a:r>
            <a:r>
              <a:rPr sz="5650" spc="-30" dirty="0">
                <a:latin typeface="Calibri"/>
                <a:cs typeface="Calibri"/>
              </a:rPr>
              <a:t>konteks</a:t>
            </a:r>
            <a:r>
              <a:rPr sz="5650" spc="-590" dirty="0">
                <a:latin typeface="Calibri"/>
                <a:cs typeface="Calibri"/>
              </a:rPr>
              <a:t> </a:t>
            </a:r>
            <a:r>
              <a:rPr sz="5650" spc="-160" dirty="0">
                <a:latin typeface="Calibri"/>
                <a:cs typeface="Calibri"/>
              </a:rPr>
              <a:t>social, </a:t>
            </a:r>
            <a:r>
              <a:rPr sz="5650" spc="-145" dirty="0">
                <a:latin typeface="Calibri"/>
                <a:cs typeface="Calibri"/>
              </a:rPr>
              <a:t>tetapi </a:t>
            </a:r>
            <a:r>
              <a:rPr sz="5650" spc="-125" dirty="0">
                <a:latin typeface="Calibri"/>
                <a:cs typeface="Calibri"/>
              </a:rPr>
              <a:t>berjalan </a:t>
            </a:r>
            <a:r>
              <a:rPr sz="5750" spc="-455" dirty="0">
                <a:latin typeface="Calibri"/>
                <a:cs typeface="Calibri"/>
              </a:rPr>
              <a:t>m.eIaIui</a:t>
            </a:r>
            <a:r>
              <a:rPr sz="5750" spc="-55" dirty="0">
                <a:latin typeface="Calibri"/>
                <a:cs typeface="Calibri"/>
              </a:rPr>
              <a:t> </a:t>
            </a:r>
            <a:r>
              <a:rPr sz="5750" spc="-50" dirty="0">
                <a:latin typeface="Calibri"/>
                <a:cs typeface="Calibri"/>
              </a:rPr>
              <a:t>proses </a:t>
            </a:r>
            <a:r>
              <a:rPr sz="5700" dirty="0">
                <a:latin typeface="Calibri"/>
                <a:cs typeface="Calibri"/>
              </a:rPr>
              <a:t>fi;lk</a:t>
            </a:r>
            <a:r>
              <a:rPr sz="5700" spc="-50" dirty="0">
                <a:latin typeface="Calibri"/>
                <a:cs typeface="Calibri"/>
              </a:rPr>
              <a:t> </a:t>
            </a:r>
            <a:r>
              <a:rPr sz="5700" spc="-295" dirty="0">
                <a:latin typeface="Calibri"/>
                <a:cs typeface="Calibri"/>
              </a:rPr>
              <a:t>dan</a:t>
            </a:r>
            <a:endParaRPr sz="5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0"/>
            <a:ext cx="11353800" cy="3200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05557" y="4695190"/>
            <a:ext cx="17847310" cy="801687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140"/>
              </a:spcBef>
            </a:pPr>
            <a:r>
              <a:rPr lang="en-US" sz="5350" spc="-20" dirty="0" err="1">
                <a:latin typeface="Calibri"/>
                <a:cs typeface="Calibri"/>
              </a:rPr>
              <a:t>Mahasiswa</a:t>
            </a:r>
            <a:r>
              <a:rPr lang="en-US" sz="5350" spc="-20" dirty="0">
                <a:latin typeface="Calibri"/>
                <a:cs typeface="Calibri"/>
              </a:rPr>
              <a:t> </a:t>
            </a:r>
            <a:r>
              <a:rPr sz="5350" spc="-50" dirty="0" err="1">
                <a:latin typeface="Calibri"/>
                <a:cs typeface="Calibri"/>
              </a:rPr>
              <a:t>diharapkan</a:t>
            </a:r>
            <a:r>
              <a:rPr sz="5350" spc="100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dapat:</a:t>
            </a:r>
            <a:endParaRPr sz="5350" dirty="0">
              <a:latin typeface="Calibri"/>
              <a:cs typeface="Calibri"/>
            </a:endParaRPr>
          </a:p>
          <a:p>
            <a:pPr marL="775335" indent="-749935">
              <a:lnSpc>
                <a:spcPct val="100000"/>
              </a:lnSpc>
              <a:spcBef>
                <a:spcPts val="1045"/>
              </a:spcBef>
              <a:buChar char="•"/>
              <a:tabLst>
                <a:tab pos="775335" algn="l"/>
              </a:tabLst>
            </a:pPr>
            <a:r>
              <a:rPr sz="5350" dirty="0">
                <a:latin typeface="Calibri"/>
                <a:cs typeface="Calibri"/>
              </a:rPr>
              <a:t>Mengingat</a:t>
            </a:r>
            <a:r>
              <a:rPr sz="5350" spc="-70" dirty="0">
                <a:latin typeface="Calibri"/>
                <a:cs typeface="Calibri"/>
              </a:rPr>
              <a:t> </a:t>
            </a:r>
            <a:r>
              <a:rPr sz="5350" spc="-40" dirty="0">
                <a:latin typeface="Calibri"/>
                <a:cs typeface="Calibri"/>
              </a:rPr>
              <a:t>kembali</a:t>
            </a:r>
            <a:r>
              <a:rPr sz="5350" spc="-235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pengertian</a:t>
            </a:r>
            <a:r>
              <a:rPr sz="5350" spc="-25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dan</a:t>
            </a:r>
            <a:r>
              <a:rPr sz="5350" spc="-260" dirty="0">
                <a:latin typeface="Calibri"/>
                <a:cs typeface="Calibri"/>
              </a:rPr>
              <a:t> </a:t>
            </a:r>
            <a:r>
              <a:rPr sz="5350" spc="-20" dirty="0">
                <a:latin typeface="Calibri"/>
                <a:cs typeface="Calibri"/>
              </a:rPr>
              <a:t>definisi</a:t>
            </a:r>
            <a:r>
              <a:rPr sz="5350" spc="-185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promosi</a:t>
            </a:r>
            <a:r>
              <a:rPr sz="5350" spc="-220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kesehatan</a:t>
            </a:r>
            <a:endParaRPr sz="5350" dirty="0">
              <a:latin typeface="Calibri"/>
              <a:cs typeface="Calibri"/>
            </a:endParaRPr>
          </a:p>
          <a:p>
            <a:pPr marL="772795" indent="-750570">
              <a:lnSpc>
                <a:spcPts val="6335"/>
              </a:lnSpc>
              <a:spcBef>
                <a:spcPts val="790"/>
              </a:spcBef>
              <a:buChar char="•"/>
              <a:tabLst>
                <a:tab pos="772795" algn="l"/>
              </a:tabLst>
            </a:pPr>
            <a:r>
              <a:rPr sz="5600" spc="-155" dirty="0">
                <a:latin typeface="Calibri"/>
                <a:cs typeface="Calibri"/>
              </a:rPr>
              <a:t>Mengidentifikasi</a:t>
            </a:r>
            <a:r>
              <a:rPr sz="5600" spc="-195" dirty="0">
                <a:latin typeface="Calibri"/>
                <a:cs typeface="Calibri"/>
              </a:rPr>
              <a:t> </a:t>
            </a:r>
            <a:r>
              <a:rPr sz="5600" spc="-190" dirty="0">
                <a:latin typeface="Calibri"/>
                <a:cs typeface="Calibri"/>
              </a:rPr>
              <a:t>perjalanan,</a:t>
            </a:r>
            <a:r>
              <a:rPr sz="5600" spc="-35" dirty="0">
                <a:latin typeface="Calibri"/>
                <a:cs typeface="Calibri"/>
              </a:rPr>
              <a:t> </a:t>
            </a:r>
            <a:r>
              <a:rPr sz="5600" spc="-160" dirty="0">
                <a:latin typeface="Calibri"/>
                <a:cs typeface="Calibri"/>
              </a:rPr>
              <a:t>paradigma</a:t>
            </a:r>
            <a:r>
              <a:rPr sz="5600" spc="-5" dirty="0">
                <a:latin typeface="Calibri"/>
                <a:cs typeface="Calibri"/>
              </a:rPr>
              <a:t> </a:t>
            </a:r>
            <a:r>
              <a:rPr sz="5600" spc="-135" dirty="0">
                <a:latin typeface="Calibri"/>
                <a:cs typeface="Calibri"/>
              </a:rPr>
              <a:t>baru</a:t>
            </a:r>
            <a:r>
              <a:rPr sz="5600" spc="-165" dirty="0">
                <a:latin typeface="Calibri"/>
                <a:cs typeface="Calibri"/>
              </a:rPr>
              <a:t> </a:t>
            </a:r>
            <a:r>
              <a:rPr sz="5600" spc="-130" dirty="0">
                <a:latin typeface="Calibri"/>
                <a:cs typeface="Calibri"/>
              </a:rPr>
              <a:t>dan</a:t>
            </a:r>
            <a:r>
              <a:rPr sz="5600" spc="-175" dirty="0">
                <a:latin typeface="Calibri"/>
                <a:cs typeface="Calibri"/>
              </a:rPr>
              <a:t> </a:t>
            </a:r>
            <a:r>
              <a:rPr sz="5600" spc="-10" dirty="0">
                <a:latin typeface="Calibri"/>
                <a:cs typeface="Calibri"/>
              </a:rPr>
              <a:t>strategi</a:t>
            </a:r>
            <a:endParaRPr sz="5600" dirty="0">
              <a:latin typeface="Calibri"/>
              <a:cs typeface="Calibri"/>
            </a:endParaRPr>
          </a:p>
          <a:p>
            <a:pPr marL="769620">
              <a:lnSpc>
                <a:spcPts val="6395"/>
              </a:lnSpc>
            </a:pPr>
            <a:r>
              <a:rPr sz="5650" spc="-170" dirty="0">
                <a:latin typeface="Calibri"/>
                <a:cs typeface="Calibri"/>
              </a:rPr>
              <a:t>promosi</a:t>
            </a:r>
            <a:r>
              <a:rPr sz="5650" spc="-120" dirty="0">
                <a:latin typeface="Calibri"/>
                <a:cs typeface="Calibri"/>
              </a:rPr>
              <a:t> </a:t>
            </a:r>
            <a:r>
              <a:rPr sz="5650" spc="-90" dirty="0">
                <a:latin typeface="Calibri"/>
                <a:cs typeface="Calibri"/>
              </a:rPr>
              <a:t>kesehatan</a:t>
            </a:r>
            <a:endParaRPr sz="5650" dirty="0">
              <a:latin typeface="Calibri"/>
              <a:cs typeface="Calibri"/>
            </a:endParaRPr>
          </a:p>
          <a:p>
            <a:pPr marL="772160" indent="-749935">
              <a:lnSpc>
                <a:spcPct val="100000"/>
              </a:lnSpc>
              <a:spcBef>
                <a:spcPts val="720"/>
              </a:spcBef>
              <a:buChar char="•"/>
              <a:tabLst>
                <a:tab pos="772160" algn="l"/>
              </a:tabLst>
            </a:pPr>
            <a:r>
              <a:rPr sz="5650" spc="-170" dirty="0">
                <a:latin typeface="Calibri"/>
                <a:cs typeface="Calibri"/>
              </a:rPr>
              <a:t>Mengkomparasi</a:t>
            </a:r>
            <a:r>
              <a:rPr sz="5650" spc="-80" dirty="0">
                <a:latin typeface="Calibri"/>
                <a:cs typeface="Calibri"/>
              </a:rPr>
              <a:t> </a:t>
            </a:r>
            <a:r>
              <a:rPr sz="5650" spc="-140" dirty="0">
                <a:latin typeface="Calibri"/>
                <a:cs typeface="Calibri"/>
              </a:rPr>
              <a:t>etik</a:t>
            </a:r>
            <a:r>
              <a:rPr sz="5650" spc="-265" dirty="0">
                <a:latin typeface="Calibri"/>
                <a:cs typeface="Calibri"/>
              </a:rPr>
              <a:t> </a:t>
            </a:r>
            <a:r>
              <a:rPr sz="5650" spc="-185" dirty="0">
                <a:latin typeface="Calibri"/>
                <a:cs typeface="Calibri"/>
              </a:rPr>
              <a:t>medis</a:t>
            </a:r>
            <a:r>
              <a:rPr sz="5650" spc="-40" dirty="0">
                <a:latin typeface="Calibri"/>
                <a:cs typeface="Calibri"/>
              </a:rPr>
              <a:t> </a:t>
            </a:r>
            <a:r>
              <a:rPr sz="5650" spc="-190" dirty="0">
                <a:latin typeface="Calibri"/>
                <a:cs typeface="Calibri"/>
              </a:rPr>
              <a:t>dan</a:t>
            </a:r>
            <a:r>
              <a:rPr sz="5650" spc="-135" dirty="0">
                <a:latin typeface="Calibri"/>
                <a:cs typeface="Calibri"/>
              </a:rPr>
              <a:t> </a:t>
            </a:r>
            <a:r>
              <a:rPr sz="5650" spc="-110" dirty="0">
                <a:latin typeface="Calibri"/>
                <a:cs typeface="Calibri"/>
              </a:rPr>
              <a:t>etik</a:t>
            </a:r>
            <a:r>
              <a:rPr sz="5650" spc="-204" dirty="0">
                <a:latin typeface="Calibri"/>
                <a:cs typeface="Calibri"/>
              </a:rPr>
              <a:t> </a:t>
            </a:r>
            <a:r>
              <a:rPr sz="5650" spc="-260" dirty="0">
                <a:latin typeface="Calibri"/>
                <a:cs typeface="Calibri"/>
              </a:rPr>
              <a:t>dalam</a:t>
            </a:r>
            <a:r>
              <a:rPr sz="5650" spc="-75" dirty="0">
                <a:latin typeface="Calibri"/>
                <a:cs typeface="Calibri"/>
              </a:rPr>
              <a:t> </a:t>
            </a:r>
            <a:r>
              <a:rPr sz="5650" spc="-170" dirty="0">
                <a:latin typeface="Calibri"/>
                <a:cs typeface="Calibri"/>
              </a:rPr>
              <a:t>promosi</a:t>
            </a:r>
            <a:r>
              <a:rPr sz="5650" spc="-150" dirty="0">
                <a:latin typeface="Calibri"/>
                <a:cs typeface="Calibri"/>
              </a:rPr>
              <a:t> </a:t>
            </a:r>
            <a:r>
              <a:rPr sz="5650" spc="-60" dirty="0">
                <a:latin typeface="Calibri"/>
                <a:cs typeface="Calibri"/>
              </a:rPr>
              <a:t>kesehatan</a:t>
            </a:r>
            <a:endParaRPr sz="5650" dirty="0">
              <a:latin typeface="Calibri"/>
              <a:cs typeface="Calibri"/>
            </a:endParaRPr>
          </a:p>
          <a:p>
            <a:pPr marL="772160" indent="-759460">
              <a:lnSpc>
                <a:spcPts val="6320"/>
              </a:lnSpc>
              <a:spcBef>
                <a:spcPts val="645"/>
              </a:spcBef>
              <a:buChar char="•"/>
              <a:tabLst>
                <a:tab pos="772160" algn="l"/>
              </a:tabLst>
            </a:pPr>
            <a:r>
              <a:rPr sz="5650" spc="-204" dirty="0">
                <a:latin typeface="Calibri"/>
                <a:cs typeface="Calibri"/>
              </a:rPr>
              <a:t>Menganalisis</a:t>
            </a:r>
            <a:r>
              <a:rPr sz="5650" spc="-114" dirty="0">
                <a:latin typeface="Calibri"/>
                <a:cs typeface="Calibri"/>
              </a:rPr>
              <a:t> </a:t>
            </a:r>
            <a:r>
              <a:rPr sz="5650" spc="-220" dirty="0">
                <a:latin typeface="Calibri"/>
                <a:cs typeface="Calibri"/>
              </a:rPr>
              <a:t>permasalahan</a:t>
            </a:r>
            <a:r>
              <a:rPr sz="5650" spc="110" dirty="0">
                <a:latin typeface="Calibri"/>
                <a:cs typeface="Calibri"/>
              </a:rPr>
              <a:t> </a:t>
            </a:r>
            <a:r>
              <a:rPr sz="5650" i="1" spc="-145" dirty="0">
                <a:latin typeface="Calibri"/>
                <a:cs typeface="Calibri"/>
              </a:rPr>
              <a:t>(issues)</a:t>
            </a:r>
            <a:r>
              <a:rPr sz="5650" i="1" spc="-90" dirty="0">
                <a:latin typeface="Calibri"/>
                <a:cs typeface="Calibri"/>
              </a:rPr>
              <a:t> </a:t>
            </a:r>
            <a:r>
              <a:rPr sz="5650" spc="-260" dirty="0">
                <a:latin typeface="Calibri"/>
                <a:cs typeface="Calibri"/>
              </a:rPr>
              <a:t>dalam</a:t>
            </a:r>
            <a:r>
              <a:rPr sz="5650" spc="-60" dirty="0">
                <a:latin typeface="Calibri"/>
                <a:cs typeface="Calibri"/>
              </a:rPr>
              <a:t> </a:t>
            </a:r>
            <a:r>
              <a:rPr sz="5650" spc="-135" dirty="0">
                <a:latin typeface="Calibri"/>
                <a:cs typeface="Calibri"/>
              </a:rPr>
              <a:t>etik</a:t>
            </a:r>
            <a:r>
              <a:rPr sz="5650" spc="-190" dirty="0">
                <a:latin typeface="Calibri"/>
                <a:cs typeface="Calibri"/>
              </a:rPr>
              <a:t> </a:t>
            </a:r>
            <a:r>
              <a:rPr sz="5650" spc="-10" dirty="0">
                <a:latin typeface="Calibri"/>
                <a:cs typeface="Calibri"/>
              </a:rPr>
              <a:t>promosi</a:t>
            </a:r>
            <a:endParaRPr sz="5650" dirty="0">
              <a:latin typeface="Calibri"/>
              <a:cs typeface="Calibri"/>
            </a:endParaRPr>
          </a:p>
          <a:p>
            <a:pPr marL="768350">
              <a:lnSpc>
                <a:spcPts val="6440"/>
              </a:lnSpc>
            </a:pPr>
            <a:r>
              <a:rPr sz="5750" spc="-285" dirty="0">
                <a:latin typeface="Calibri"/>
                <a:cs typeface="Calibri"/>
              </a:rPr>
              <a:t>kesehatan</a:t>
            </a:r>
            <a:endParaRPr sz="5750" dirty="0">
              <a:latin typeface="Calibri"/>
              <a:cs typeface="Calibri"/>
            </a:endParaRPr>
          </a:p>
          <a:p>
            <a:pPr marL="764540" indent="-749935">
              <a:lnSpc>
                <a:spcPts val="6395"/>
              </a:lnSpc>
              <a:spcBef>
                <a:spcPts val="900"/>
              </a:spcBef>
              <a:buChar char="•"/>
              <a:tabLst>
                <a:tab pos="764540" algn="l"/>
              </a:tabLst>
            </a:pPr>
            <a:r>
              <a:rPr sz="5450" spc="-95" dirty="0">
                <a:latin typeface="Calibri"/>
                <a:cs typeface="Calibri"/>
              </a:rPr>
              <a:t>Mengevaluasi</a:t>
            </a:r>
            <a:r>
              <a:rPr sz="5450" spc="-175" dirty="0">
                <a:latin typeface="Calibri"/>
                <a:cs typeface="Calibri"/>
              </a:rPr>
              <a:t> </a:t>
            </a:r>
            <a:r>
              <a:rPr sz="5450" spc="-65" dirty="0">
                <a:latin typeface="Calibri"/>
                <a:cs typeface="Calibri"/>
              </a:rPr>
              <a:t>aplikasi</a:t>
            </a:r>
            <a:r>
              <a:rPr sz="5450" spc="-220" dirty="0">
                <a:latin typeface="Calibri"/>
                <a:cs typeface="Calibri"/>
              </a:rPr>
              <a:t> </a:t>
            </a:r>
            <a:r>
              <a:rPr sz="5450" spc="-20" dirty="0">
                <a:latin typeface="Calibri"/>
                <a:cs typeface="Calibri"/>
              </a:rPr>
              <a:t>etik</a:t>
            </a:r>
            <a:r>
              <a:rPr sz="5450" spc="-290" dirty="0">
                <a:latin typeface="Calibri"/>
                <a:cs typeface="Calibri"/>
              </a:rPr>
              <a:t> </a:t>
            </a:r>
            <a:r>
              <a:rPr sz="5450" spc="-80" dirty="0">
                <a:latin typeface="Calibri"/>
                <a:cs typeface="Calibri"/>
              </a:rPr>
              <a:t>kesehatan</a:t>
            </a:r>
            <a:r>
              <a:rPr sz="5450" spc="-229" dirty="0">
                <a:latin typeface="Calibri"/>
                <a:cs typeface="Calibri"/>
              </a:rPr>
              <a:t> </a:t>
            </a:r>
            <a:r>
              <a:rPr sz="5450" spc="-85" dirty="0">
                <a:latin typeface="Calibri"/>
                <a:cs typeface="Calibri"/>
              </a:rPr>
              <a:t>masyarakat</a:t>
            </a:r>
            <a:r>
              <a:rPr sz="5450" spc="-30" dirty="0">
                <a:latin typeface="Calibri"/>
                <a:cs typeface="Calibri"/>
              </a:rPr>
              <a:t> </a:t>
            </a:r>
            <a:r>
              <a:rPr sz="5450" spc="-70" dirty="0">
                <a:latin typeface="Calibri"/>
                <a:cs typeface="Calibri"/>
              </a:rPr>
              <a:t>dalam</a:t>
            </a:r>
            <a:r>
              <a:rPr sz="5450" spc="-180" dirty="0">
                <a:latin typeface="Calibri"/>
                <a:cs typeface="Calibri"/>
              </a:rPr>
              <a:t> </a:t>
            </a:r>
            <a:r>
              <a:rPr sz="5450" spc="-20" dirty="0">
                <a:latin typeface="Calibri"/>
                <a:cs typeface="Calibri"/>
              </a:rPr>
              <a:t>satu</a:t>
            </a:r>
            <a:endParaRPr sz="5450" dirty="0">
              <a:latin typeface="Calibri"/>
              <a:cs typeface="Calibri"/>
            </a:endParaRPr>
          </a:p>
          <a:p>
            <a:pPr marL="772160">
              <a:lnSpc>
                <a:spcPts val="6275"/>
              </a:lnSpc>
            </a:pPr>
            <a:r>
              <a:rPr sz="5350" dirty="0">
                <a:latin typeface="Calibri"/>
                <a:cs typeface="Calibri"/>
              </a:rPr>
              <a:t>kasus</a:t>
            </a:r>
            <a:r>
              <a:rPr sz="5350" spc="-240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(klinik</a:t>
            </a:r>
            <a:r>
              <a:rPr sz="5350" spc="-170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berhenti</a:t>
            </a:r>
            <a:r>
              <a:rPr sz="5350" spc="-215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merokok)</a:t>
            </a:r>
            <a:endParaRPr sz="53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0725" y="11982450"/>
            <a:ext cx="16335375" cy="2105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0250" y="11096625"/>
            <a:ext cx="7296150" cy="7143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0250" y="10172700"/>
            <a:ext cx="10658475" cy="7334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0250" y="9258300"/>
            <a:ext cx="7134225" cy="7048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0250" y="8362950"/>
            <a:ext cx="6124575" cy="6572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00250" y="7439025"/>
            <a:ext cx="6810375" cy="7334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00250" y="6724650"/>
            <a:ext cx="190500" cy="1905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34075" y="5534025"/>
            <a:ext cx="1762125" cy="828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34325" y="5524500"/>
            <a:ext cx="2552700" cy="8191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47825" y="-228600"/>
            <a:ext cx="17859375" cy="461962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28778" y="2978150"/>
            <a:ext cx="6898005" cy="169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0585" algn="l"/>
              </a:tabLst>
            </a:pPr>
            <a:r>
              <a:rPr sz="10950" spc="-1055" dirty="0">
                <a:solidFill>
                  <a:srgbClr val="FB0103"/>
                </a:solidFill>
                <a:latin typeface="Cambria"/>
                <a:cs typeface="Cambria"/>
              </a:rPr>
              <a:t>aiam</a:t>
            </a:r>
            <a:r>
              <a:rPr sz="10950" dirty="0">
                <a:solidFill>
                  <a:srgbClr val="FB0103"/>
                </a:solidFill>
                <a:latin typeface="Cambria"/>
                <a:cs typeface="Cambria"/>
              </a:rPr>
              <a:t>	</a:t>
            </a:r>
            <a:r>
              <a:rPr sz="10950" spc="-955" dirty="0">
                <a:solidFill>
                  <a:srgbClr val="FD0103"/>
                </a:solidFill>
                <a:latin typeface="Cambria"/>
                <a:cs typeface="Cambria"/>
              </a:rPr>
              <a:t>romosi</a:t>
            </a:r>
            <a:endParaRPr sz="1095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49107" y="2978150"/>
            <a:ext cx="3723640" cy="169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66440" algn="l"/>
              </a:tabLst>
            </a:pPr>
            <a:r>
              <a:rPr sz="10950" spc="-765" dirty="0">
                <a:solidFill>
                  <a:srgbClr val="FB0103"/>
                </a:solidFill>
                <a:latin typeface="Cambria"/>
                <a:cs typeface="Cambria"/>
              </a:rPr>
              <a:t>ata:n</a:t>
            </a:r>
            <a:r>
              <a:rPr sz="10950" dirty="0">
                <a:solidFill>
                  <a:srgbClr val="FB0103"/>
                </a:solidFill>
                <a:latin typeface="Cambria"/>
                <a:cs typeface="Cambria"/>
              </a:rPr>
              <a:t>	</a:t>
            </a:r>
            <a:r>
              <a:rPr sz="10950" spc="-710" dirty="0">
                <a:latin typeface="Cambria"/>
                <a:cs typeface="Cambria"/>
              </a:rPr>
              <a:t>”</a:t>
            </a:r>
            <a:endParaRPr sz="1095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13083" y="5233987"/>
            <a:ext cx="11414760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355"/>
              </a:lnSpc>
              <a:spcBef>
                <a:spcPts val="100"/>
              </a:spcBef>
              <a:tabLst>
                <a:tab pos="8535035" algn="l"/>
              </a:tabLst>
            </a:pPr>
            <a:r>
              <a:rPr sz="7100" i="1" spc="-10" dirty="0">
                <a:latin typeface="Calibri"/>
                <a:cs typeface="Calibri"/>
              </a:rPr>
              <a:t>Pertimbon</a:t>
            </a:r>
            <a:r>
              <a:rPr sz="7100" i="1" dirty="0">
                <a:latin typeface="Calibri"/>
                <a:cs typeface="Calibri"/>
              </a:rPr>
              <a:t>	</a:t>
            </a:r>
            <a:r>
              <a:rPr sz="7100" spc="-10" dirty="0">
                <a:latin typeface="Calibri"/>
                <a:cs typeface="Calibri"/>
              </a:rPr>
              <a:t>berikut:</a:t>
            </a:r>
            <a:endParaRPr sz="7100">
              <a:latin typeface="Calibri"/>
              <a:cs typeface="Calibri"/>
            </a:endParaRPr>
          </a:p>
          <a:p>
            <a:pPr marL="720090">
              <a:lnSpc>
                <a:spcPts val="7395"/>
              </a:lnSpc>
            </a:pPr>
            <a:r>
              <a:rPr sz="6300" spc="-150" dirty="0">
                <a:latin typeface="Calibri"/>
                <a:cs typeface="Calibri"/>
              </a:rPr>
              <a:t>Well-</a:t>
            </a:r>
            <a:r>
              <a:rPr sz="6300" spc="-70" dirty="0">
                <a:latin typeface="Calibri"/>
                <a:cs typeface="Calibri"/>
              </a:rPr>
              <a:t>being/kesejahteraan</a:t>
            </a:r>
            <a:endParaRPr sz="6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3125" y="12601575"/>
            <a:ext cx="16182975" cy="1485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7825" y="-114300"/>
            <a:ext cx="17859375" cy="54197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89076" y="3779837"/>
            <a:ext cx="2851150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600" spc="-10" dirty="0">
                <a:solidFill>
                  <a:srgbClr val="FB0300"/>
                </a:solidFill>
                <a:latin typeface="Calibri"/>
                <a:cs typeface="Calibri"/>
              </a:rPr>
              <a:t>asaıa</a:t>
            </a:r>
            <a:endParaRPr sz="10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0529" y="6305550"/>
            <a:ext cx="17058005" cy="607695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761365" marR="5080" indent="-749300">
              <a:lnSpc>
                <a:spcPts val="7240"/>
              </a:lnSpc>
              <a:spcBef>
                <a:spcPts val="655"/>
              </a:spcBef>
              <a:buChar char="•"/>
              <a:tabLst>
                <a:tab pos="761365" algn="l"/>
                <a:tab pos="944244" algn="l"/>
                <a:tab pos="12238990" algn="l"/>
              </a:tabLst>
            </a:pPr>
            <a:r>
              <a:rPr sz="6350" dirty="0">
                <a:latin typeface="Calibri"/>
                <a:cs typeface="Calibri"/>
              </a:rPr>
              <a:t>	</a:t>
            </a:r>
            <a:r>
              <a:rPr sz="6350" spc="-85" dirty="0">
                <a:latin typeface="Calibri"/>
                <a:cs typeface="Calibri"/>
              </a:rPr>
              <a:t>Berbahaya</a:t>
            </a:r>
            <a:r>
              <a:rPr sz="6350" spc="-240" dirty="0">
                <a:latin typeface="Calibri"/>
                <a:cs typeface="Calibri"/>
              </a:rPr>
              <a:t> </a:t>
            </a:r>
            <a:r>
              <a:rPr sz="6350" spc="-80" dirty="0">
                <a:latin typeface="Calibri"/>
                <a:cs typeface="Calibri"/>
              </a:rPr>
              <a:t>untuk</a:t>
            </a:r>
            <a:r>
              <a:rPr sz="6350" spc="-280" dirty="0">
                <a:latin typeface="Calibri"/>
                <a:cs typeface="Calibri"/>
              </a:rPr>
              <a:t> </a:t>
            </a:r>
            <a:r>
              <a:rPr sz="6350" spc="-80" dirty="0">
                <a:latin typeface="Calibri"/>
                <a:cs typeface="Calibri"/>
              </a:rPr>
              <a:t>kesehatan</a:t>
            </a:r>
            <a:r>
              <a:rPr sz="6350" spc="-215" dirty="0">
                <a:latin typeface="Calibri"/>
                <a:cs typeface="Calibri"/>
              </a:rPr>
              <a:t> </a:t>
            </a:r>
            <a:r>
              <a:rPr sz="6350" spc="114" dirty="0">
                <a:latin typeface="Calibri"/>
                <a:cs typeface="Calibri"/>
              </a:rPr>
              <a:t>kit</a:t>
            </a:r>
            <a:r>
              <a:rPr sz="6350" spc="-509" dirty="0">
                <a:latin typeface="Calibri"/>
                <a:cs typeface="Calibri"/>
              </a:rPr>
              <a:t>a</a:t>
            </a:r>
            <a:r>
              <a:rPr sz="6350" spc="114" dirty="0">
                <a:latin typeface="Calibri"/>
                <a:cs typeface="Calibri"/>
              </a:rPr>
              <a:t>J</a:t>
            </a:r>
            <a:r>
              <a:rPr sz="6350" dirty="0">
                <a:latin typeface="Calibri"/>
                <a:cs typeface="Calibri"/>
              </a:rPr>
              <a:t>	</a:t>
            </a:r>
            <a:r>
              <a:rPr sz="6350" spc="-45" dirty="0">
                <a:latin typeface="Calibri"/>
                <a:cs typeface="Calibri"/>
              </a:rPr>
              <a:t>masih</a:t>
            </a:r>
            <a:r>
              <a:rPr sz="6350" spc="-120" dirty="0">
                <a:latin typeface="Calibri"/>
                <a:cs typeface="Calibri"/>
              </a:rPr>
              <a:t> </a:t>
            </a:r>
            <a:r>
              <a:rPr sz="6350" spc="-260" dirty="0">
                <a:latin typeface="Calibri"/>
                <a:cs typeface="Calibri"/>
              </a:rPr>
              <a:t>jauh</a:t>
            </a:r>
            <a:r>
              <a:rPr sz="6350" spc="-100" dirty="0">
                <a:latin typeface="Calibri"/>
                <a:cs typeface="Calibri"/>
              </a:rPr>
              <a:t> </a:t>
            </a:r>
            <a:r>
              <a:rPr sz="6350" spc="-75" dirty="0">
                <a:latin typeface="Calibri"/>
                <a:cs typeface="Calibri"/>
              </a:rPr>
              <a:t>dari </a:t>
            </a:r>
            <a:r>
              <a:rPr sz="6350" spc="-40" dirty="0">
                <a:latin typeface="Calibri"/>
                <a:cs typeface="Calibri"/>
              </a:rPr>
              <a:t>kesepakatan</a:t>
            </a:r>
            <a:r>
              <a:rPr sz="6350" spc="-70" dirty="0">
                <a:latin typeface="Calibri"/>
                <a:cs typeface="Calibri"/>
              </a:rPr>
              <a:t> </a:t>
            </a:r>
            <a:r>
              <a:rPr sz="6350" dirty="0">
                <a:latin typeface="Calibri"/>
                <a:cs typeface="Calibri"/>
              </a:rPr>
              <a:t>apa</a:t>
            </a:r>
            <a:r>
              <a:rPr sz="6350" spc="-360" dirty="0">
                <a:latin typeface="Calibri"/>
                <a:cs typeface="Calibri"/>
              </a:rPr>
              <a:t> </a:t>
            </a:r>
            <a:r>
              <a:rPr sz="6350" dirty="0">
                <a:latin typeface="Calibri"/>
                <a:cs typeface="Calibri"/>
              </a:rPr>
              <a:t>yang</a:t>
            </a:r>
            <a:r>
              <a:rPr sz="6350" spc="-360" dirty="0">
                <a:latin typeface="Calibri"/>
                <a:cs typeface="Calibri"/>
              </a:rPr>
              <a:t> </a:t>
            </a:r>
            <a:r>
              <a:rPr sz="6350" spc="-85" dirty="0">
                <a:latin typeface="Calibri"/>
                <a:cs typeface="Calibri"/>
              </a:rPr>
              <a:t>harus</a:t>
            </a:r>
            <a:r>
              <a:rPr sz="6350" spc="-275" dirty="0">
                <a:latin typeface="Calibri"/>
                <a:cs typeface="Calibri"/>
              </a:rPr>
              <a:t> </a:t>
            </a:r>
            <a:r>
              <a:rPr sz="6350" spc="-105" dirty="0">
                <a:latin typeface="Calibri"/>
                <a:cs typeface="Calibri"/>
              </a:rPr>
              <a:t>dilakukan</a:t>
            </a:r>
            <a:r>
              <a:rPr sz="6350" spc="-210" dirty="0">
                <a:latin typeface="Calibri"/>
                <a:cs typeface="Calibri"/>
              </a:rPr>
              <a:t> </a:t>
            </a:r>
            <a:r>
              <a:rPr sz="6350" spc="-35" dirty="0">
                <a:latin typeface="Calibri"/>
                <a:cs typeface="Calibri"/>
              </a:rPr>
              <a:t>atau</a:t>
            </a:r>
            <a:r>
              <a:rPr sz="6350" spc="-300" dirty="0">
                <a:latin typeface="Calibri"/>
                <a:cs typeface="Calibri"/>
              </a:rPr>
              <a:t> </a:t>
            </a:r>
            <a:r>
              <a:rPr sz="6350" spc="-10" dirty="0">
                <a:latin typeface="Calibri"/>
                <a:cs typeface="Calibri"/>
              </a:rPr>
              <a:t>tidak,</a:t>
            </a:r>
            <a:endParaRPr sz="6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00"/>
              </a:spcBef>
              <a:buFont typeface="Calibri"/>
              <a:buChar char="•"/>
            </a:pPr>
            <a:endParaRPr sz="6350">
              <a:latin typeface="Calibri"/>
              <a:cs typeface="Calibri"/>
            </a:endParaRPr>
          </a:p>
          <a:p>
            <a:pPr marL="782955" indent="-770255">
              <a:lnSpc>
                <a:spcPts val="7480"/>
              </a:lnSpc>
              <a:buChar char="•"/>
              <a:tabLst>
                <a:tab pos="782955" algn="l"/>
              </a:tabLst>
            </a:pPr>
            <a:r>
              <a:rPr sz="6300" spc="-130" dirty="0">
                <a:latin typeface="Calibri"/>
                <a:cs typeface="Calibri"/>
              </a:rPr>
              <a:t>Dimana</a:t>
            </a:r>
            <a:r>
              <a:rPr sz="6300" spc="-75" dirty="0">
                <a:latin typeface="Calibri"/>
                <a:cs typeface="Calibri"/>
              </a:rPr>
              <a:t> </a:t>
            </a:r>
            <a:r>
              <a:rPr sz="6300" spc="-20" dirty="0">
                <a:latin typeface="Calibri"/>
                <a:cs typeface="Calibri"/>
              </a:rPr>
              <a:t>awal</a:t>
            </a:r>
            <a:r>
              <a:rPr sz="6300" spc="-340" dirty="0">
                <a:latin typeface="Calibri"/>
                <a:cs typeface="Calibri"/>
              </a:rPr>
              <a:t> </a:t>
            </a:r>
            <a:r>
              <a:rPr sz="6300" spc="-95" dirty="0">
                <a:latin typeface="Calibri"/>
                <a:cs typeface="Calibri"/>
              </a:rPr>
              <a:t>pilihan</a:t>
            </a:r>
            <a:r>
              <a:rPr sz="6300" spc="-229" dirty="0">
                <a:latin typeface="Calibri"/>
                <a:cs typeface="Calibri"/>
              </a:rPr>
              <a:t> </a:t>
            </a:r>
            <a:r>
              <a:rPr sz="6300" spc="-35" dirty="0">
                <a:latin typeface="Calibri"/>
                <a:cs typeface="Calibri"/>
              </a:rPr>
              <a:t>personal</a:t>
            </a:r>
            <a:r>
              <a:rPr sz="6300" spc="-130" dirty="0">
                <a:latin typeface="Calibri"/>
                <a:cs typeface="Calibri"/>
              </a:rPr>
              <a:t> </a:t>
            </a:r>
            <a:r>
              <a:rPr sz="6300" dirty="0">
                <a:latin typeface="Calibri"/>
                <a:cs typeface="Calibri"/>
              </a:rPr>
              <a:t>dan</a:t>
            </a:r>
            <a:r>
              <a:rPr sz="6300" spc="-315" dirty="0">
                <a:latin typeface="Calibri"/>
                <a:cs typeface="Calibri"/>
              </a:rPr>
              <a:t> </a:t>
            </a:r>
            <a:r>
              <a:rPr sz="6300" dirty="0">
                <a:latin typeface="Calibri"/>
                <a:cs typeface="Calibri"/>
              </a:rPr>
              <a:t>tanggung</a:t>
            </a:r>
            <a:r>
              <a:rPr sz="6300" spc="220" dirty="0">
                <a:latin typeface="Calibri"/>
                <a:cs typeface="Calibri"/>
              </a:rPr>
              <a:t> </a:t>
            </a:r>
            <a:r>
              <a:rPr sz="6300" spc="-10" dirty="0">
                <a:latin typeface="Calibri"/>
                <a:cs typeface="Calibri"/>
              </a:rPr>
              <a:t>jawab</a:t>
            </a:r>
            <a:endParaRPr sz="6300">
              <a:latin typeface="Calibri"/>
              <a:cs typeface="Calibri"/>
            </a:endParaRPr>
          </a:p>
          <a:p>
            <a:pPr marL="781685">
              <a:lnSpc>
                <a:spcPts val="7240"/>
              </a:lnSpc>
            </a:pPr>
            <a:r>
              <a:rPr sz="6100" spc="-229" dirty="0">
                <a:latin typeface="Calibri"/>
                <a:cs typeface="Calibri"/>
              </a:rPr>
              <a:t>sosi.al</a:t>
            </a:r>
            <a:r>
              <a:rPr sz="6100" spc="-95" dirty="0">
                <a:latin typeface="Calibri"/>
                <a:cs typeface="Calibri"/>
              </a:rPr>
              <a:t> </a:t>
            </a:r>
            <a:r>
              <a:rPr sz="6100" spc="-355" dirty="0">
                <a:latin typeface="Calibri"/>
                <a:cs typeface="Calibri"/>
              </a:rPr>
              <a:t>.mulai?</a:t>
            </a:r>
            <a:endParaRPr sz="6100">
              <a:latin typeface="Calibri"/>
              <a:cs typeface="Calibri"/>
            </a:endParaRPr>
          </a:p>
          <a:p>
            <a:pPr marL="805180" indent="-772795">
              <a:lnSpc>
                <a:spcPct val="100000"/>
              </a:lnSpc>
              <a:spcBef>
                <a:spcPts val="1280"/>
              </a:spcBef>
              <a:buChar char="•"/>
              <a:tabLst>
                <a:tab pos="805180" algn="l"/>
                <a:tab pos="4486275" algn="l"/>
                <a:tab pos="13401675" algn="l"/>
              </a:tabLst>
            </a:pPr>
            <a:r>
              <a:rPr sz="6050" spc="-10" dirty="0">
                <a:latin typeface="Cambria"/>
                <a:cs typeface="Cambria"/>
              </a:rPr>
              <a:t>Bagaimana</a:t>
            </a:r>
            <a:r>
              <a:rPr sz="6050" dirty="0">
                <a:latin typeface="Cambria"/>
                <a:cs typeface="Cambria"/>
              </a:rPr>
              <a:t>	</a:t>
            </a:r>
            <a:r>
              <a:rPr sz="6050" spc="-355" dirty="0">
                <a:latin typeface="Cambria"/>
                <a:cs typeface="Cambria"/>
              </a:rPr>
              <a:t>milih</a:t>
            </a:r>
            <a:r>
              <a:rPr sz="6050" spc="480" dirty="0">
                <a:latin typeface="Cambria"/>
                <a:cs typeface="Cambria"/>
              </a:rPr>
              <a:t> </a:t>
            </a:r>
            <a:r>
              <a:rPr sz="6050" spc="-350" dirty="0">
                <a:latin typeface="Cambria"/>
                <a:cs typeface="Cambria"/>
              </a:rPr>
              <a:t>nifai</a:t>
            </a:r>
            <a:r>
              <a:rPr sz="6050" spc="260" dirty="0">
                <a:latin typeface="Cambria"/>
                <a:cs typeface="Cambria"/>
              </a:rPr>
              <a:t> </a:t>
            </a:r>
            <a:r>
              <a:rPr sz="6050" spc="-325" dirty="0">
                <a:latin typeface="Cambria"/>
                <a:cs typeface="Cambria"/>
              </a:rPr>
              <a:t>sosia\,</a:t>
            </a:r>
            <a:r>
              <a:rPr sz="6050" spc="355" dirty="0">
                <a:latin typeface="Cambria"/>
                <a:cs typeface="Cambria"/>
              </a:rPr>
              <a:t> </a:t>
            </a:r>
            <a:r>
              <a:rPr sz="6050" spc="-10" dirty="0">
                <a:latin typeface="Cambria"/>
                <a:cs typeface="Cambria"/>
              </a:rPr>
              <a:t>.kebebasan</a:t>
            </a:r>
            <a:r>
              <a:rPr sz="6050" dirty="0">
                <a:latin typeface="Cambria"/>
                <a:cs typeface="Cambria"/>
              </a:rPr>
              <a:t>	</a:t>
            </a:r>
            <a:r>
              <a:rPr sz="6050" spc="-420" dirty="0">
                <a:latin typeface="Cambria"/>
                <a:cs typeface="Cambria"/>
              </a:rPr>
              <a:t>individ.u</a:t>
            </a:r>
            <a:endParaRPr sz="60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2534900"/>
            <a:ext cx="16725900" cy="15525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325" y="4972050"/>
            <a:ext cx="4638675" cy="11144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425" y="3571875"/>
            <a:ext cx="6886575" cy="8286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2425" y="3571875"/>
            <a:ext cx="5705475" cy="838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29350" y="0"/>
            <a:ext cx="5600700" cy="32004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11100" y="419100"/>
            <a:ext cx="1285875" cy="21336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57475" y="0"/>
            <a:ext cx="3171825" cy="24193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74100" y="3149600"/>
            <a:ext cx="10594975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80275" algn="l"/>
              </a:tabLst>
            </a:pPr>
            <a:r>
              <a:rPr sz="9750" spc="-10" dirty="0">
                <a:solidFill>
                  <a:srgbClr val="FD0508"/>
                </a:solidFill>
                <a:latin typeface="Calibri"/>
                <a:cs typeface="Calibri"/>
              </a:rPr>
              <a:t>ermasaia</a:t>
            </a:r>
            <a:r>
              <a:rPr sz="9750" dirty="0">
                <a:solidFill>
                  <a:srgbClr val="FD0508"/>
                </a:solidFill>
                <a:latin typeface="Calibri"/>
                <a:cs typeface="Calibri"/>
              </a:rPr>
              <a:t>	</a:t>
            </a:r>
            <a:r>
              <a:rPr sz="9750" spc="-830" dirty="0">
                <a:solidFill>
                  <a:srgbClr val="FF0103"/>
                </a:solidFill>
                <a:latin typeface="Calibri"/>
                <a:cs typeface="Calibri"/>
              </a:rPr>
              <a:t>aaam</a:t>
            </a:r>
            <a:r>
              <a:rPr sz="9750" spc="75" dirty="0">
                <a:solidFill>
                  <a:srgbClr val="FF0103"/>
                </a:solidFill>
                <a:latin typeface="Calibri"/>
                <a:cs typeface="Calibri"/>
              </a:rPr>
              <a:t> </a:t>
            </a:r>
            <a:r>
              <a:rPr sz="9750" spc="95" dirty="0">
                <a:solidFill>
                  <a:srgbClr val="F40508"/>
                </a:solidFill>
                <a:latin typeface="Calibri"/>
                <a:cs typeface="Calibri"/>
              </a:rPr>
              <a:t>e</a:t>
            </a:r>
            <a:endParaRPr sz="9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653" y="4567237"/>
            <a:ext cx="16949420" cy="7796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6110">
              <a:lnSpc>
                <a:spcPct val="100000"/>
              </a:lnSpc>
              <a:spcBef>
                <a:spcPts val="100"/>
              </a:spcBef>
            </a:pPr>
            <a:r>
              <a:rPr sz="9650" spc="-25" dirty="0">
                <a:solidFill>
                  <a:srgbClr val="FD0100"/>
                </a:solidFill>
                <a:latin typeface="Calibri"/>
                <a:cs typeface="Calibri"/>
              </a:rPr>
              <a:t>es:</a:t>
            </a:r>
            <a:endParaRPr sz="9650">
              <a:latin typeface="Calibri"/>
              <a:cs typeface="Calibri"/>
            </a:endParaRPr>
          </a:p>
          <a:p>
            <a:pPr marL="748665" marR="5080" indent="-736600">
              <a:lnSpc>
                <a:spcPct val="91800"/>
              </a:lnSpc>
              <a:spcBef>
                <a:spcPts val="6525"/>
              </a:spcBef>
              <a:buChar char="•"/>
              <a:tabLst>
                <a:tab pos="748665" algn="l"/>
                <a:tab pos="771525" algn="l"/>
              </a:tabLst>
            </a:pPr>
            <a:r>
              <a:rPr sz="5550" dirty="0">
                <a:latin typeface="Calibri"/>
                <a:cs typeface="Calibri"/>
              </a:rPr>
              <a:t>	</a:t>
            </a:r>
            <a:r>
              <a:rPr sz="5550" spc="-125" dirty="0">
                <a:latin typeface="Calibri"/>
                <a:cs typeface="Calibri"/>
              </a:rPr>
              <a:t>Apa</a:t>
            </a:r>
            <a:r>
              <a:rPr sz="5550" spc="-275" dirty="0">
                <a:latin typeface="Calibri"/>
                <a:cs typeface="Calibri"/>
              </a:rPr>
              <a:t> </a:t>
            </a:r>
            <a:r>
              <a:rPr sz="5550" spc="-100" dirty="0">
                <a:latin typeface="Calibri"/>
                <a:cs typeface="Calibri"/>
              </a:rPr>
              <a:t>batasan</a:t>
            </a:r>
            <a:r>
              <a:rPr sz="5550" spc="-215" dirty="0">
                <a:latin typeface="Calibri"/>
                <a:cs typeface="Calibri"/>
              </a:rPr>
              <a:t> </a:t>
            </a:r>
            <a:r>
              <a:rPr sz="5550" spc="-70" dirty="0">
                <a:latin typeface="Calibri"/>
                <a:cs typeface="Calibri"/>
              </a:rPr>
              <a:t>yang</a:t>
            </a:r>
            <a:r>
              <a:rPr sz="5550" spc="-240" dirty="0">
                <a:latin typeface="Calibri"/>
                <a:cs typeface="Calibri"/>
              </a:rPr>
              <a:t> </a:t>
            </a:r>
            <a:r>
              <a:rPr sz="5550" spc="-105" dirty="0">
                <a:latin typeface="Calibri"/>
                <a:cs typeface="Calibri"/>
              </a:rPr>
              <a:t>tepat</a:t>
            </a:r>
            <a:r>
              <a:rPr sz="5550" spc="-210" dirty="0">
                <a:latin typeface="Calibri"/>
                <a:cs typeface="Calibri"/>
              </a:rPr>
              <a:t> </a:t>
            </a:r>
            <a:r>
              <a:rPr sz="5550" spc="-165" dirty="0">
                <a:latin typeface="Calibri"/>
                <a:cs typeface="Calibri"/>
              </a:rPr>
              <a:t>dari</a:t>
            </a:r>
            <a:r>
              <a:rPr sz="5550" spc="-210" dirty="0">
                <a:latin typeface="Calibri"/>
                <a:cs typeface="Calibri"/>
              </a:rPr>
              <a:t> </a:t>
            </a:r>
            <a:r>
              <a:rPr sz="5550" spc="-75" dirty="0">
                <a:latin typeface="Calibri"/>
                <a:cs typeface="Calibri"/>
              </a:rPr>
              <a:t>negara</a:t>
            </a:r>
            <a:r>
              <a:rPr sz="5550" spc="-220" dirty="0">
                <a:latin typeface="Calibri"/>
                <a:cs typeface="Calibri"/>
              </a:rPr>
              <a:t> </a:t>
            </a:r>
            <a:r>
              <a:rPr sz="5550" spc="-880" dirty="0">
                <a:latin typeface="Calibri"/>
                <a:cs typeface="Calibri"/>
              </a:rPr>
              <a:t>/</a:t>
            </a:r>
            <a:r>
              <a:rPr sz="5550" spc="-229" dirty="0">
                <a:latin typeface="Calibri"/>
                <a:cs typeface="Calibri"/>
              </a:rPr>
              <a:t> </a:t>
            </a:r>
            <a:r>
              <a:rPr sz="5550" spc="-100" dirty="0">
                <a:latin typeface="Calibri"/>
                <a:cs typeface="Calibri"/>
              </a:rPr>
              <a:t>provinsi</a:t>
            </a:r>
            <a:r>
              <a:rPr sz="5550" spc="-40" dirty="0">
                <a:latin typeface="Calibri"/>
                <a:cs typeface="Calibri"/>
              </a:rPr>
              <a:t> </a:t>
            </a:r>
            <a:r>
              <a:rPr sz="5550" spc="-815" dirty="0">
                <a:solidFill>
                  <a:srgbClr val="130000"/>
                </a:solidFill>
                <a:latin typeface="Calibri"/>
                <a:cs typeface="Calibri"/>
              </a:rPr>
              <a:t>/</a:t>
            </a:r>
            <a:r>
              <a:rPr sz="5550" spc="-220" dirty="0">
                <a:solidFill>
                  <a:srgbClr val="130000"/>
                </a:solidFill>
                <a:latin typeface="Calibri"/>
                <a:cs typeface="Calibri"/>
              </a:rPr>
              <a:t> </a:t>
            </a:r>
            <a:r>
              <a:rPr sz="5550" spc="-10" dirty="0">
                <a:latin typeface="Calibri"/>
                <a:cs typeface="Calibri"/>
              </a:rPr>
              <a:t>kabupaten </a:t>
            </a:r>
            <a:r>
              <a:rPr sz="5600" spc="-235" dirty="0">
                <a:latin typeface="Calibri"/>
                <a:cs typeface="Calibri"/>
              </a:rPr>
              <a:t>dalam</a:t>
            </a:r>
            <a:r>
              <a:rPr sz="5600" spc="-165" dirty="0">
                <a:latin typeface="Calibri"/>
                <a:cs typeface="Calibri"/>
              </a:rPr>
              <a:t> masyarakat</a:t>
            </a:r>
            <a:r>
              <a:rPr sz="5600" spc="-155" dirty="0">
                <a:latin typeface="Calibri"/>
                <a:cs typeface="Calibri"/>
              </a:rPr>
              <a:t> </a:t>
            </a:r>
            <a:r>
              <a:rPr sz="5600" spc="-145" dirty="0">
                <a:latin typeface="Calibri"/>
                <a:cs typeface="Calibri"/>
              </a:rPr>
              <a:t>liberal</a:t>
            </a:r>
            <a:r>
              <a:rPr sz="5600" spc="-170" dirty="0">
                <a:latin typeface="Calibri"/>
                <a:cs typeface="Calibri"/>
              </a:rPr>
              <a:t> </a:t>
            </a:r>
            <a:r>
              <a:rPr sz="5600" spc="-235" dirty="0">
                <a:latin typeface="Calibri"/>
                <a:cs typeface="Calibri"/>
              </a:rPr>
              <a:t>dalam</a:t>
            </a:r>
            <a:r>
              <a:rPr sz="5600" spc="-165" dirty="0">
                <a:latin typeface="Calibri"/>
                <a:cs typeface="Calibri"/>
              </a:rPr>
              <a:t> </a:t>
            </a:r>
            <a:r>
              <a:rPr sz="5600" spc="-125" dirty="0">
                <a:latin typeface="Calibri"/>
                <a:cs typeface="Calibri"/>
              </a:rPr>
              <a:t>mengatur, </a:t>
            </a:r>
            <a:r>
              <a:rPr sz="5600" spc="-185" dirty="0">
                <a:latin typeface="Calibri"/>
                <a:cs typeface="Calibri"/>
              </a:rPr>
              <a:t>membatasi</a:t>
            </a:r>
            <a:r>
              <a:rPr sz="5600" spc="65" dirty="0">
                <a:latin typeface="Calibri"/>
                <a:cs typeface="Calibri"/>
              </a:rPr>
              <a:t> </a:t>
            </a:r>
            <a:r>
              <a:rPr sz="5600" spc="-20" dirty="0">
                <a:latin typeface="Calibri"/>
                <a:cs typeface="Calibri"/>
              </a:rPr>
              <a:t>atau </a:t>
            </a:r>
            <a:r>
              <a:rPr sz="5600" spc="-160" dirty="0">
                <a:latin typeface="Calibri"/>
                <a:cs typeface="Calibri"/>
              </a:rPr>
              <a:t>melarang </a:t>
            </a:r>
            <a:r>
              <a:rPr sz="5600" spc="-140" dirty="0">
                <a:latin typeface="Calibri"/>
                <a:cs typeface="Calibri"/>
              </a:rPr>
              <a:t>perilaku</a:t>
            </a:r>
            <a:r>
              <a:rPr sz="5600" spc="-175" dirty="0">
                <a:latin typeface="Calibri"/>
                <a:cs typeface="Calibri"/>
              </a:rPr>
              <a:t> </a:t>
            </a:r>
            <a:r>
              <a:rPr sz="5600" spc="-145" dirty="0">
                <a:latin typeface="Calibri"/>
                <a:cs typeface="Calibri"/>
              </a:rPr>
              <a:t>yang</a:t>
            </a:r>
            <a:r>
              <a:rPr sz="5600" spc="-245" dirty="0">
                <a:latin typeface="Calibri"/>
                <a:cs typeface="Calibri"/>
              </a:rPr>
              <a:t> </a:t>
            </a:r>
            <a:r>
              <a:rPr sz="5600" spc="-190" dirty="0">
                <a:latin typeface="Calibri"/>
                <a:cs typeface="Calibri"/>
              </a:rPr>
              <a:t>menyebabkan</a:t>
            </a:r>
            <a:r>
              <a:rPr sz="5600" spc="-90" dirty="0">
                <a:latin typeface="Calibri"/>
                <a:cs typeface="Calibri"/>
              </a:rPr>
              <a:t> </a:t>
            </a:r>
            <a:r>
              <a:rPr sz="5600" spc="-120" dirty="0">
                <a:latin typeface="Calibri"/>
                <a:cs typeface="Calibri"/>
              </a:rPr>
              <a:t>morbiditas</a:t>
            </a:r>
            <a:r>
              <a:rPr sz="5600" spc="-50" dirty="0">
                <a:latin typeface="Calibri"/>
                <a:cs typeface="Calibri"/>
              </a:rPr>
              <a:t> </a:t>
            </a:r>
            <a:r>
              <a:rPr sz="5600" spc="-25" dirty="0">
                <a:latin typeface="Calibri"/>
                <a:cs typeface="Calibri"/>
              </a:rPr>
              <a:t>dan </a:t>
            </a:r>
            <a:r>
              <a:rPr sz="5500" spc="-70" dirty="0">
                <a:latin typeface="Calibri"/>
                <a:cs typeface="Calibri"/>
              </a:rPr>
              <a:t>mortalitas</a:t>
            </a:r>
            <a:r>
              <a:rPr sz="5500" spc="-229" dirty="0">
                <a:latin typeface="Calibri"/>
                <a:cs typeface="Calibri"/>
              </a:rPr>
              <a:t> </a:t>
            </a:r>
            <a:r>
              <a:rPr sz="5500" spc="-155" dirty="0">
                <a:latin typeface="Calibri"/>
                <a:cs typeface="Calibri"/>
              </a:rPr>
              <a:t>dirii </a:t>
            </a:r>
            <a:r>
              <a:rPr sz="5500" spc="-130" dirty="0">
                <a:latin typeface="Calibri"/>
                <a:cs typeface="Calibri"/>
              </a:rPr>
              <a:t>dalam</a:t>
            </a:r>
            <a:r>
              <a:rPr sz="5500" spc="-180" dirty="0">
                <a:latin typeface="Calibri"/>
                <a:cs typeface="Calibri"/>
              </a:rPr>
              <a:t> </a:t>
            </a:r>
            <a:r>
              <a:rPr sz="5500" spc="-85" dirty="0">
                <a:latin typeface="Calibri"/>
                <a:cs typeface="Calibri"/>
              </a:rPr>
              <a:t>membentuk</a:t>
            </a:r>
            <a:r>
              <a:rPr sz="5500" spc="-70" dirty="0">
                <a:latin typeface="Calibri"/>
                <a:cs typeface="Calibri"/>
              </a:rPr>
              <a:t> </a:t>
            </a:r>
            <a:r>
              <a:rPr sz="5500" spc="-130" dirty="0">
                <a:latin typeface="Calibri"/>
                <a:cs typeface="Calibri"/>
              </a:rPr>
              <a:t>atau</a:t>
            </a:r>
            <a:r>
              <a:rPr sz="5500" spc="-180" dirty="0">
                <a:latin typeface="Calibri"/>
                <a:cs typeface="Calibri"/>
              </a:rPr>
              <a:t> </a:t>
            </a:r>
            <a:r>
              <a:rPr sz="5500" spc="-65" dirty="0">
                <a:latin typeface="Calibri"/>
                <a:cs typeface="Calibri"/>
              </a:rPr>
              <a:t>memengaruhi </a:t>
            </a:r>
            <a:r>
              <a:rPr sz="5600" spc="-114" dirty="0">
                <a:latin typeface="Calibri"/>
                <a:cs typeface="Calibri"/>
              </a:rPr>
              <a:t>preferensi</a:t>
            </a:r>
            <a:r>
              <a:rPr sz="5600" spc="-204" dirty="0">
                <a:latin typeface="Calibri"/>
                <a:cs typeface="Calibri"/>
              </a:rPr>
              <a:t> </a:t>
            </a:r>
            <a:r>
              <a:rPr sz="5600" spc="-175" dirty="0">
                <a:latin typeface="Calibri"/>
                <a:cs typeface="Calibri"/>
              </a:rPr>
              <a:t>dan </a:t>
            </a:r>
            <a:r>
              <a:rPr sz="5600" spc="-140" dirty="0">
                <a:latin typeface="Calibri"/>
                <a:cs typeface="Calibri"/>
              </a:rPr>
              <a:t>keinginan</a:t>
            </a:r>
            <a:r>
              <a:rPr sz="5600" spc="-175" dirty="0">
                <a:latin typeface="Calibri"/>
                <a:cs typeface="Calibri"/>
              </a:rPr>
              <a:t> </a:t>
            </a:r>
            <a:r>
              <a:rPr sz="5600" spc="-150" dirty="0">
                <a:latin typeface="Calibri"/>
                <a:cs typeface="Calibri"/>
              </a:rPr>
              <a:t>warganya,</a:t>
            </a:r>
            <a:r>
              <a:rPr sz="5600" spc="15" dirty="0">
                <a:latin typeface="Calibri"/>
                <a:cs typeface="Calibri"/>
              </a:rPr>
              <a:t> </a:t>
            </a:r>
            <a:r>
              <a:rPr sz="5600" spc="-229" dirty="0">
                <a:latin typeface="Calibri"/>
                <a:cs typeface="Calibri"/>
              </a:rPr>
              <a:t>dalam</a:t>
            </a:r>
            <a:r>
              <a:rPr sz="5600" spc="-90" dirty="0">
                <a:latin typeface="Calibri"/>
                <a:cs typeface="Calibri"/>
              </a:rPr>
              <a:t> </a:t>
            </a:r>
            <a:r>
              <a:rPr sz="5600" spc="-10" dirty="0">
                <a:latin typeface="Calibri"/>
                <a:cs typeface="Calibri"/>
              </a:rPr>
              <a:t>melindungi </a:t>
            </a:r>
            <a:r>
              <a:rPr sz="5550" spc="-265" dirty="0">
                <a:latin typeface="Calibri"/>
                <a:cs typeface="Calibri"/>
              </a:rPr>
              <a:t>warganega'ča</a:t>
            </a:r>
            <a:r>
              <a:rPr sz="5550" spc="170" dirty="0">
                <a:latin typeface="Calibri"/>
                <a:cs typeface="Calibri"/>
              </a:rPr>
              <a:t> </a:t>
            </a:r>
            <a:r>
              <a:rPr sz="5550" spc="-140" dirty="0">
                <a:latin typeface="Calibri"/>
                <a:cs typeface="Calibri"/>
              </a:rPr>
              <a:t>dari</a:t>
            </a:r>
            <a:r>
              <a:rPr sz="5550" spc="-305" dirty="0">
                <a:latin typeface="Calibri"/>
                <a:cs typeface="Calibri"/>
              </a:rPr>
              <a:t> </a:t>
            </a:r>
            <a:r>
              <a:rPr sz="5550" spc="-265" dirty="0">
                <a:latin typeface="Calibri"/>
                <a:cs typeface="Calibri"/>
              </a:rPr>
              <a:t>pengaru.h</a:t>
            </a:r>
            <a:r>
              <a:rPr sz="5550" spc="125" dirty="0">
                <a:latin typeface="Calibri"/>
                <a:cs typeface="Calibri"/>
              </a:rPr>
              <a:t> </a:t>
            </a:r>
            <a:r>
              <a:rPr sz="5550" spc="-340" dirty="0">
                <a:latin typeface="Calibri"/>
                <a:cs typeface="Calibri"/>
              </a:rPr>
              <a:t>’komečsial</a:t>
            </a:r>
            <a:r>
              <a:rPr sz="5550" spc="145" dirty="0">
                <a:latin typeface="Calibri"/>
                <a:cs typeface="Calibri"/>
              </a:rPr>
              <a:t> </a:t>
            </a:r>
            <a:r>
              <a:rPr sz="5550" spc="-75" dirty="0">
                <a:latin typeface="Calibri"/>
                <a:cs typeface="Calibri"/>
              </a:rPr>
              <a:t>yang</a:t>
            </a:r>
            <a:r>
              <a:rPr sz="5550" spc="-15" dirty="0">
                <a:latin typeface="Calibri"/>
                <a:cs typeface="Calibri"/>
              </a:rPr>
              <a:t> </a:t>
            </a:r>
            <a:r>
              <a:rPr sz="5550" spc="-10" dirty="0">
                <a:latin typeface="Calibri"/>
                <a:cs typeface="Calibri"/>
              </a:rPr>
              <a:t>dapat </a:t>
            </a:r>
            <a:r>
              <a:rPr sz="5700" spc="-204" dirty="0">
                <a:latin typeface="Calibri"/>
                <a:cs typeface="Calibri"/>
              </a:rPr>
              <a:t>mendorong</a:t>
            </a:r>
            <a:r>
              <a:rPr sz="5700" spc="10" dirty="0">
                <a:latin typeface="Calibri"/>
                <a:cs typeface="Calibri"/>
              </a:rPr>
              <a:t> </a:t>
            </a:r>
            <a:r>
              <a:rPr sz="5700" spc="-450" dirty="0">
                <a:latin typeface="Calibri"/>
                <a:cs typeface="Calibri"/>
              </a:rPr>
              <a:t>ata'u</a:t>
            </a:r>
            <a:r>
              <a:rPr sz="5700" spc="-185" dirty="0">
                <a:latin typeface="Calibri"/>
                <a:cs typeface="Calibri"/>
              </a:rPr>
              <a:t> </a:t>
            </a:r>
            <a:r>
              <a:rPr sz="5700" spc="-130" dirty="0">
                <a:latin typeface="Calibri"/>
                <a:cs typeface="Calibri"/>
              </a:rPr>
              <a:t>mempefiahankan</a:t>
            </a:r>
            <a:r>
              <a:rPr sz="5700" spc="-550" dirty="0">
                <a:latin typeface="Calibri"/>
                <a:cs typeface="Calibri"/>
              </a:rPr>
              <a:t> </a:t>
            </a:r>
            <a:r>
              <a:rPr sz="5700" spc="-160" dirty="0">
                <a:latin typeface="Calibri"/>
                <a:cs typeface="Calibri"/>
              </a:rPr>
              <a:t>pola</a:t>
            </a:r>
            <a:r>
              <a:rPr sz="5700" spc="-229" dirty="0">
                <a:latin typeface="Calibri"/>
                <a:cs typeface="Calibri"/>
              </a:rPr>
              <a:t> </a:t>
            </a:r>
            <a:r>
              <a:rPr sz="5700" spc="-190" dirty="0">
                <a:latin typeface="Calibri"/>
                <a:cs typeface="Calibri"/>
              </a:rPr>
              <a:t>perilaku</a:t>
            </a:r>
            <a:r>
              <a:rPr sz="5700" spc="15" dirty="0">
                <a:latin typeface="Calibri"/>
                <a:cs typeface="Calibri"/>
              </a:rPr>
              <a:t> </a:t>
            </a:r>
            <a:r>
              <a:rPr sz="5700" spc="-150" dirty="0">
                <a:latin typeface="Calibri"/>
                <a:cs typeface="Calibri"/>
              </a:rPr>
              <a:t>yang </a:t>
            </a:r>
            <a:r>
              <a:rPr sz="5700" spc="-555" dirty="0">
                <a:latin typeface="Calibri"/>
                <a:cs typeface="Calibri"/>
              </a:rPr>
              <a:t>ett»</a:t>
            </a:r>
            <a:endParaRPr sz="5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0"/>
            <a:ext cx="18516600" cy="14554200"/>
            <a:chOff x="990600" y="0"/>
            <a:chExt cx="18516600" cy="14554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0600" y="0"/>
              <a:ext cx="18516600" cy="14554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68800" y="3748087"/>
              <a:ext cx="857250" cy="3476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6836" y="412750"/>
            <a:ext cx="9732645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2545" algn="ctr">
              <a:lnSpc>
                <a:spcPts val="6809"/>
              </a:lnSpc>
              <a:spcBef>
                <a:spcPts val="100"/>
              </a:spcBef>
            </a:pPr>
            <a:r>
              <a:rPr sz="6100" dirty="0">
                <a:solidFill>
                  <a:srgbClr val="000000"/>
                </a:solidFill>
                <a:latin typeface="Calibri"/>
                <a:cs typeface="Calibri"/>
              </a:rPr>
              <a:t>12</a:t>
            </a:r>
            <a:r>
              <a:rPr sz="6100" spc="-1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100" dirty="0">
                <a:solidFill>
                  <a:srgbClr val="000000"/>
                </a:solidFill>
                <a:latin typeface="Calibri"/>
                <a:cs typeface="Calibri"/>
              </a:rPr>
              <a:t>Ethical</a:t>
            </a:r>
            <a:r>
              <a:rPr sz="61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100" spc="-10" dirty="0">
                <a:solidFill>
                  <a:srgbClr val="000000"/>
                </a:solidFill>
                <a:latin typeface="Calibri"/>
                <a:cs typeface="Calibri"/>
              </a:rPr>
              <a:t>Principles</a:t>
            </a:r>
            <a:endParaRPr sz="6100">
              <a:latin typeface="Calibri"/>
              <a:cs typeface="Calibri"/>
            </a:endParaRPr>
          </a:p>
          <a:p>
            <a:pPr algn="ctr">
              <a:lnSpc>
                <a:spcPts val="6990"/>
              </a:lnSpc>
            </a:pP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6250" spc="-3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250" spc="-45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6250" spc="-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250" spc="-40" dirty="0">
                <a:solidFill>
                  <a:srgbClr val="000000"/>
                </a:solidFill>
                <a:latin typeface="Calibri"/>
                <a:cs typeface="Calibri"/>
              </a:rPr>
              <a:t>Practice</a:t>
            </a:r>
            <a:r>
              <a:rPr sz="6250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6250" spc="-3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250" spc="-30" dirty="0">
                <a:solidFill>
                  <a:srgbClr val="000000"/>
                </a:solidFill>
                <a:latin typeface="Calibri"/>
                <a:cs typeface="Calibri"/>
              </a:rPr>
              <a:t>Public</a:t>
            </a:r>
            <a:r>
              <a:rPr sz="6250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250" spc="-10" dirty="0">
                <a:solidFill>
                  <a:srgbClr val="000000"/>
                </a:solidFill>
                <a:latin typeface="Calibri"/>
                <a:cs typeface="Calibri"/>
              </a:rPr>
              <a:t>Health</a:t>
            </a:r>
            <a:endParaRPr sz="6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14239875" cy="399097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25" y="12525375"/>
            <a:ext cx="19497675" cy="2105025"/>
            <a:chOff x="9525" y="12525375"/>
            <a:chExt cx="19497675" cy="2105025"/>
          </a:xfrm>
        </p:grpSpPr>
        <p:sp>
          <p:nvSpPr>
            <p:cNvPr id="4" name="object 4"/>
            <p:cNvSpPr/>
            <p:nvPr/>
          </p:nvSpPr>
          <p:spPr>
            <a:xfrm>
              <a:off x="4465320" y="14534388"/>
              <a:ext cx="14432280" cy="0"/>
            </a:xfrm>
            <a:custGeom>
              <a:avLst/>
              <a:gdLst/>
              <a:ahLst/>
              <a:cxnLst/>
              <a:rect l="l" t="t" r="r" b="b"/>
              <a:pathLst>
                <a:path w="14432280">
                  <a:moveTo>
                    <a:pt x="0" y="0"/>
                  </a:moveTo>
                  <a:lnTo>
                    <a:pt x="14432280" y="0"/>
                  </a:lnTo>
                </a:path>
              </a:pathLst>
            </a:custGeom>
            <a:ln w="21336">
              <a:solidFill>
                <a:srgbClr val="3F64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5" y="12525375"/>
              <a:ext cx="19497675" cy="210502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5363825" y="0"/>
            <a:ext cx="2047875" cy="2381250"/>
            <a:chOff x="15363825" y="0"/>
            <a:chExt cx="2047875" cy="23812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3825" y="0"/>
              <a:ext cx="1047750" cy="2381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35375" y="0"/>
              <a:ext cx="1076325" cy="176212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67550" y="4271962"/>
            <a:ext cx="12439650" cy="1035843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23050" y="2681287"/>
            <a:ext cx="875665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750" spc="-575" dirty="0">
                <a:solidFill>
                  <a:srgbClr val="973836"/>
                </a:solidFill>
              </a:rPr>
              <a:t>er</a:t>
            </a:r>
            <a:endParaRPr sz="8750"/>
          </a:p>
        </p:txBody>
      </p:sp>
      <p:sp>
        <p:nvSpPr>
          <p:cNvPr id="11" name="object 11"/>
          <p:cNvSpPr txBox="1"/>
          <p:nvPr/>
        </p:nvSpPr>
        <p:spPr>
          <a:xfrm>
            <a:off x="5820638" y="2681287"/>
            <a:ext cx="367030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9865" algn="l"/>
              </a:tabLst>
            </a:pPr>
            <a:r>
              <a:rPr sz="8750" spc="-370" dirty="0">
                <a:solidFill>
                  <a:srgbClr val="8E332F"/>
                </a:solidFill>
                <a:latin typeface="Arial MT"/>
                <a:cs typeface="Arial MT"/>
              </a:rPr>
              <a:t>rinci</a:t>
            </a:r>
            <a:r>
              <a:rPr sz="8750" dirty="0">
                <a:solidFill>
                  <a:srgbClr val="8E332F"/>
                </a:solidFill>
                <a:latin typeface="Arial MT"/>
                <a:cs typeface="Arial MT"/>
              </a:rPr>
              <a:t>	</a:t>
            </a:r>
            <a:r>
              <a:rPr sz="8750" spc="-994" dirty="0">
                <a:solidFill>
                  <a:srgbClr val="903631"/>
                </a:solidFill>
                <a:latin typeface="Arial MT"/>
                <a:cs typeface="Arial MT"/>
              </a:rPr>
              <a:t>es</a:t>
            </a:r>
            <a:endParaRPr sz="87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216" y="5199062"/>
            <a:ext cx="3817620" cy="5043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50" i="1" spc="-254" dirty="0">
                <a:latin typeface="Arial"/>
                <a:cs typeface="Arial"/>
              </a:rPr>
              <a:t>Prinsíp</a:t>
            </a:r>
            <a:r>
              <a:rPr sz="5050" i="1" spc="55" dirty="0">
                <a:latin typeface="Arial"/>
                <a:cs typeface="Arial"/>
              </a:rPr>
              <a:t> </a:t>
            </a:r>
            <a:r>
              <a:rPr sz="5050" i="1" spc="-60" dirty="0">
                <a:latin typeface="Arial"/>
                <a:cs typeface="Arial"/>
              </a:rPr>
              <a:t>bioetík</a:t>
            </a:r>
            <a:endParaRPr sz="5050">
              <a:latin typeface="Arial"/>
              <a:cs typeface="Arial"/>
            </a:endParaRPr>
          </a:p>
          <a:p>
            <a:pPr marL="45720">
              <a:lnSpc>
                <a:spcPts val="5950"/>
              </a:lnSpc>
              <a:spcBef>
                <a:spcPts val="4915"/>
              </a:spcBef>
              <a:tabLst>
                <a:tab pos="626745" algn="l"/>
              </a:tabLst>
            </a:pPr>
            <a:r>
              <a:rPr sz="5250" spc="-50" dirty="0">
                <a:latin typeface="Calibri"/>
                <a:cs typeface="Calibri"/>
              </a:rPr>
              <a:t>+</a:t>
            </a:r>
            <a:r>
              <a:rPr sz="5250" dirty="0">
                <a:latin typeface="Calibri"/>
                <a:cs typeface="Calibri"/>
              </a:rPr>
              <a:t>	</a:t>
            </a:r>
            <a:r>
              <a:rPr sz="5250" spc="-505" dirty="0">
                <a:latin typeface="Calibri"/>
                <a:cs typeface="Calibri"/>
              </a:rPr>
              <a:t>Otonomi</a:t>
            </a:r>
            <a:endParaRPr sz="5250">
              <a:latin typeface="Calibri"/>
              <a:cs typeface="Calibri"/>
            </a:endParaRPr>
          </a:p>
          <a:p>
            <a:pPr marL="45720">
              <a:lnSpc>
                <a:spcPts val="5595"/>
              </a:lnSpc>
              <a:tabLst>
                <a:tab pos="612775" algn="l"/>
              </a:tabLst>
            </a:pPr>
            <a:r>
              <a:rPr sz="5200" spc="-520" dirty="0">
                <a:latin typeface="Calibri"/>
                <a:cs typeface="Calibri"/>
              </a:rPr>
              <a:t>+</a:t>
            </a:r>
            <a:r>
              <a:rPr sz="5200" dirty="0">
                <a:latin typeface="Calibri"/>
                <a:cs typeface="Calibri"/>
              </a:rPr>
              <a:t>	</a:t>
            </a:r>
            <a:r>
              <a:rPr sz="5200" spc="-430" dirty="0">
                <a:latin typeface="Calibri"/>
                <a:cs typeface="Calibri"/>
              </a:rPr>
              <a:t>Manfaat</a:t>
            </a:r>
            <a:endParaRPr sz="5200">
              <a:latin typeface="Calibri"/>
              <a:cs typeface="Calibri"/>
            </a:endParaRPr>
          </a:p>
          <a:p>
            <a:pPr marL="46355">
              <a:lnSpc>
                <a:spcPts val="5370"/>
              </a:lnSpc>
              <a:tabLst>
                <a:tab pos="614045" algn="l"/>
              </a:tabLst>
            </a:pPr>
            <a:r>
              <a:rPr sz="5100" spc="-459" dirty="0">
                <a:latin typeface="Calibri"/>
                <a:cs typeface="Calibri"/>
              </a:rPr>
              <a:t>+</a:t>
            </a:r>
            <a:r>
              <a:rPr sz="5100" dirty="0">
                <a:latin typeface="Calibri"/>
                <a:cs typeface="Calibri"/>
              </a:rPr>
              <a:t>	</a:t>
            </a:r>
            <a:r>
              <a:rPr sz="5100" spc="-355" dirty="0">
                <a:latin typeface="Calibri"/>
                <a:cs typeface="Calibri"/>
              </a:rPr>
              <a:t>Menghindari</a:t>
            </a:r>
            <a:endParaRPr sz="5100">
              <a:latin typeface="Calibri"/>
              <a:cs typeface="Calibri"/>
            </a:endParaRPr>
          </a:p>
          <a:p>
            <a:pPr marL="619125">
              <a:lnSpc>
                <a:spcPts val="5555"/>
              </a:lnSpc>
            </a:pPr>
            <a:r>
              <a:rPr sz="5400" spc="-459" dirty="0">
                <a:latin typeface="Calibri"/>
                <a:cs typeface="Calibri"/>
              </a:rPr>
              <a:t>cidera/risiko</a:t>
            </a:r>
            <a:endParaRPr sz="5400">
              <a:latin typeface="Calibri"/>
              <a:cs typeface="Calibri"/>
            </a:endParaRPr>
          </a:p>
          <a:p>
            <a:pPr marL="45085">
              <a:lnSpc>
                <a:spcPts val="6070"/>
              </a:lnSpc>
              <a:tabLst>
                <a:tab pos="610235" algn="l"/>
              </a:tabLst>
            </a:pPr>
            <a:r>
              <a:rPr sz="5450" spc="-595" dirty="0">
                <a:latin typeface="Calibri"/>
                <a:cs typeface="Calibri"/>
              </a:rPr>
              <a:t>+</a:t>
            </a:r>
            <a:r>
              <a:rPr sz="5450" dirty="0">
                <a:latin typeface="Calibri"/>
                <a:cs typeface="Calibri"/>
              </a:rPr>
              <a:t>	</a:t>
            </a:r>
            <a:r>
              <a:rPr sz="5450" spc="-395" dirty="0">
                <a:latin typeface="Calibri"/>
                <a:cs typeface="Calibri"/>
              </a:rPr>
              <a:t>Keadiian</a:t>
            </a:r>
            <a:endParaRPr sz="5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25450" y="2571750"/>
            <a:ext cx="5991225" cy="4981575"/>
            <a:chOff x="13125450" y="2571750"/>
            <a:chExt cx="5991225" cy="4981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25450" y="4829175"/>
              <a:ext cx="5991225" cy="2724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6450" y="2571750"/>
              <a:ext cx="5610225" cy="249555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00100" y="0"/>
            <a:ext cx="18707100" cy="3200400"/>
            <a:chOff x="800100" y="0"/>
            <a:chExt cx="18707100" cy="32004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2575" y="1905000"/>
              <a:ext cx="2647950" cy="1295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100" y="0"/>
              <a:ext cx="18707100" cy="29813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39625" y="2867025"/>
              <a:ext cx="990600" cy="2667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66112" y="604837"/>
            <a:ext cx="137350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145" dirty="0">
                <a:solidFill>
                  <a:srgbClr val="111111"/>
                </a:solidFill>
                <a:latin typeface="Times New Roman"/>
                <a:cs typeface="Times New Roman"/>
              </a:rPr>
              <a:t>Prinsip</a:t>
            </a:r>
            <a:r>
              <a:rPr sz="5600" spc="-204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5600" dirty="0">
                <a:solidFill>
                  <a:srgbClr val="131313"/>
                </a:solidFill>
                <a:latin typeface="Times New Roman"/>
                <a:cs typeface="Times New Roman"/>
              </a:rPr>
              <a:t>etika</a:t>
            </a:r>
            <a:r>
              <a:rPr sz="5600" spc="-30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5600" spc="-30" dirty="0">
                <a:solidFill>
                  <a:srgbClr val="0F0F0F"/>
                </a:solidFill>
                <a:latin typeface="Times New Roman"/>
                <a:cs typeface="Times New Roman"/>
              </a:rPr>
              <a:t>praktis</a:t>
            </a:r>
            <a:r>
              <a:rPr sz="5600" spc="-320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5600" spc="-10" dirty="0">
                <a:solidFill>
                  <a:srgbClr val="131313"/>
                </a:solidFill>
                <a:latin typeface="Times New Roman"/>
                <a:cs typeface="Times New Roman"/>
              </a:rPr>
              <a:t>daìam</a:t>
            </a:r>
            <a:r>
              <a:rPr sz="5600" spc="-2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5600" spc="-110" dirty="0">
                <a:solidFill>
                  <a:srgbClr val="111111"/>
                </a:solidFill>
                <a:latin typeface="Times New Roman"/>
                <a:cs typeface="Times New Roman"/>
              </a:rPr>
              <a:t>Kesehatan</a:t>
            </a:r>
            <a:r>
              <a:rPr sz="5600" spc="18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5600" spc="55" dirty="0">
                <a:solidFill>
                  <a:srgbClr val="111111"/>
                </a:solidFill>
                <a:latin typeface="Times New Roman"/>
                <a:cs typeface="Times New Roman"/>
              </a:rPr>
              <a:t>¥asyarakat</a:t>
            </a:r>
            <a:endParaRPr sz="5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3347" y="3738562"/>
            <a:ext cx="14614525" cy="327215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06425" marR="5080" indent="-593725">
              <a:lnSpc>
                <a:spcPct val="101000"/>
              </a:lnSpc>
              <a:spcBef>
                <a:spcPts val="50"/>
              </a:spcBef>
              <a:buChar char="o"/>
              <a:tabLst>
                <a:tab pos="606425" algn="l"/>
                <a:tab pos="608330" algn="l"/>
              </a:tabLst>
            </a:pPr>
            <a:r>
              <a:rPr sz="4250" dirty="0">
                <a:latin typeface="Calibri"/>
                <a:cs typeface="Calibri"/>
              </a:rPr>
              <a:t>	Secara</a:t>
            </a:r>
            <a:r>
              <a:rPr sz="4250" spc="-114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prinsip</a:t>
            </a:r>
            <a:r>
              <a:rPr sz="4250" spc="-120" dirty="0">
                <a:latin typeface="Calibri"/>
                <a:cs typeface="Calibri"/>
              </a:rPr>
              <a:t> </a:t>
            </a:r>
            <a:r>
              <a:rPr sz="4250" spc="-25" dirty="0">
                <a:latin typeface="Calibri"/>
                <a:cs typeface="Calibri"/>
              </a:rPr>
              <a:t>mengatasi</a:t>
            </a:r>
            <a:r>
              <a:rPr sz="4250" spc="-55" dirty="0">
                <a:latin typeface="Calibri"/>
                <a:cs typeface="Calibri"/>
              </a:rPr>
              <a:t> </a:t>
            </a:r>
            <a:r>
              <a:rPr sz="4250" spc="-20" dirty="0">
                <a:latin typeface="Calibri"/>
                <a:cs typeface="Calibri"/>
              </a:rPr>
              <a:t>penyebab</a:t>
            </a:r>
            <a:r>
              <a:rPr sz="4250" spc="-1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mendasar</a:t>
            </a:r>
            <a:r>
              <a:rPr sz="4250" spc="-3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dari</a:t>
            </a:r>
            <a:r>
              <a:rPr sz="4250" spc="-215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penyakit</a:t>
            </a:r>
            <a:r>
              <a:rPr sz="4250" spc="-55" dirty="0">
                <a:latin typeface="Calibri"/>
                <a:cs typeface="Calibri"/>
              </a:rPr>
              <a:t> </a:t>
            </a:r>
            <a:r>
              <a:rPr sz="4250" spc="-25" dirty="0">
                <a:latin typeface="Calibri"/>
                <a:cs typeface="Calibri"/>
              </a:rPr>
              <a:t>dan </a:t>
            </a:r>
            <a:r>
              <a:rPr sz="4200" spc="-25" dirty="0">
                <a:latin typeface="Calibri"/>
                <a:cs typeface="Calibri"/>
              </a:rPr>
              <a:t>persyaratan</a:t>
            </a:r>
            <a:r>
              <a:rPr sz="4200" spc="10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kesehatan,</a:t>
            </a:r>
            <a:r>
              <a:rPr sz="4200" spc="7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yang</a:t>
            </a:r>
            <a:r>
              <a:rPr sz="4200" spc="-14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bertujuan</a:t>
            </a:r>
            <a:r>
              <a:rPr sz="4200" spc="4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untuk</a:t>
            </a:r>
            <a:r>
              <a:rPr sz="4200" spc="-30" dirty="0">
                <a:latin typeface="Calibri"/>
                <a:cs typeface="Calibri"/>
              </a:rPr>
              <a:t> </a:t>
            </a:r>
            <a:r>
              <a:rPr sz="4200" spc="-10" dirty="0">
                <a:latin typeface="Calibri"/>
                <a:cs typeface="Calibri"/>
              </a:rPr>
              <a:t>mencegah </a:t>
            </a:r>
            <a:r>
              <a:rPr sz="4250" dirty="0">
                <a:latin typeface="Calibri"/>
                <a:cs typeface="Calibri"/>
              </a:rPr>
              <a:t>dampak</a:t>
            </a:r>
            <a:r>
              <a:rPr sz="4250" spc="-105" dirty="0">
                <a:latin typeface="Calibri"/>
                <a:cs typeface="Calibri"/>
              </a:rPr>
              <a:t> </a:t>
            </a:r>
            <a:r>
              <a:rPr sz="4250" spc="-25" dirty="0">
                <a:latin typeface="Calibri"/>
                <a:cs typeface="Calibri"/>
              </a:rPr>
              <a:t>kesehatan</a:t>
            </a:r>
            <a:r>
              <a:rPr sz="4250" spc="-7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yang</a:t>
            </a:r>
            <a:r>
              <a:rPr sz="4250" spc="-145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merugikan</a:t>
            </a:r>
            <a:endParaRPr sz="4250">
              <a:latin typeface="Calibri"/>
              <a:cs typeface="Calibri"/>
            </a:endParaRPr>
          </a:p>
          <a:p>
            <a:pPr marL="609600" indent="-596900">
              <a:lnSpc>
                <a:spcPts val="5150"/>
              </a:lnSpc>
              <a:buClr>
                <a:srgbClr val="0C0C0C"/>
              </a:buClr>
              <a:buChar char="o"/>
              <a:tabLst>
                <a:tab pos="609600" algn="l"/>
                <a:tab pos="14257655" algn="l"/>
              </a:tabLst>
            </a:pPr>
            <a:r>
              <a:rPr sz="4300" spc="-55" dirty="0">
                <a:latin typeface="Calibri"/>
                <a:cs typeface="Calibri"/>
              </a:rPr>
              <a:t>Mewujudkan</a:t>
            </a:r>
            <a:r>
              <a:rPr sz="4300" spc="-5" dirty="0">
                <a:latin typeface="Calibri"/>
                <a:cs typeface="Calibri"/>
              </a:rPr>
              <a:t> </a:t>
            </a:r>
            <a:r>
              <a:rPr sz="4300" spc="-45" dirty="0">
                <a:latin typeface="Calibri"/>
                <a:cs typeface="Calibri"/>
              </a:rPr>
              <a:t>kesehatan</a:t>
            </a:r>
            <a:r>
              <a:rPr sz="4300" spc="-170" dirty="0">
                <a:latin typeface="Calibri"/>
                <a:cs typeface="Calibri"/>
              </a:rPr>
              <a:t> </a:t>
            </a:r>
            <a:r>
              <a:rPr sz="4300" spc="-65" dirty="0">
                <a:latin typeface="Calibri"/>
                <a:cs typeface="Calibri"/>
              </a:rPr>
              <a:t>masyarakat</a:t>
            </a:r>
            <a:r>
              <a:rPr sz="4300" spc="-5" dirty="0">
                <a:latin typeface="Calibri"/>
                <a:cs typeface="Calibri"/>
              </a:rPr>
              <a:t> </a:t>
            </a:r>
            <a:r>
              <a:rPr sz="4300" spc="-25" dirty="0">
                <a:latin typeface="Calibri"/>
                <a:cs typeface="Calibri"/>
              </a:rPr>
              <a:t>dengan</a:t>
            </a:r>
            <a:r>
              <a:rPr sz="4300" spc="-120" dirty="0">
                <a:latin typeface="Calibri"/>
                <a:cs typeface="Calibri"/>
              </a:rPr>
              <a:t> </a:t>
            </a:r>
            <a:r>
              <a:rPr sz="4300" spc="-50" dirty="0">
                <a:latin typeface="Calibri"/>
                <a:cs typeface="Calibri"/>
              </a:rPr>
              <a:t>menghormati</a:t>
            </a:r>
            <a:r>
              <a:rPr sz="4300" spc="35" dirty="0">
                <a:latin typeface="Calibri"/>
                <a:cs typeface="Calibri"/>
              </a:rPr>
              <a:t> </a:t>
            </a:r>
            <a:r>
              <a:rPr sz="4300" spc="-25" dirty="0">
                <a:latin typeface="Calibri"/>
                <a:cs typeface="Calibri"/>
              </a:rPr>
              <a:t>ha</a:t>
            </a:r>
            <a:r>
              <a:rPr sz="4300" dirty="0">
                <a:latin typeface="Calibri"/>
                <a:cs typeface="Calibri"/>
              </a:rPr>
              <a:t>	</a:t>
            </a:r>
            <a:r>
              <a:rPr sz="4300" spc="-50" dirty="0">
                <a:solidFill>
                  <a:srgbClr val="030303"/>
                </a:solidFill>
                <a:latin typeface="Calibri"/>
                <a:cs typeface="Calibri"/>
              </a:rPr>
              <a:t>-</a:t>
            </a:r>
            <a:endParaRPr sz="4300">
              <a:latin typeface="Calibri"/>
              <a:cs typeface="Calibri"/>
            </a:endParaRPr>
          </a:p>
          <a:p>
            <a:pPr marL="606425">
              <a:lnSpc>
                <a:spcPct val="100000"/>
              </a:lnSpc>
              <a:spcBef>
                <a:spcPts val="35"/>
              </a:spcBef>
            </a:pPr>
            <a:r>
              <a:rPr sz="4200" dirty="0">
                <a:latin typeface="Calibri"/>
                <a:cs typeface="Calibri"/>
              </a:rPr>
              <a:t>hak</a:t>
            </a:r>
            <a:r>
              <a:rPr sz="4200" spc="8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individu</a:t>
            </a:r>
            <a:r>
              <a:rPr sz="4200" spc="13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dalam</a:t>
            </a:r>
            <a:r>
              <a:rPr sz="4200" spc="155" dirty="0">
                <a:latin typeface="Calibri"/>
                <a:cs typeface="Calibri"/>
              </a:rPr>
              <a:t> </a:t>
            </a:r>
            <a:r>
              <a:rPr sz="4200" spc="-10" dirty="0">
                <a:latin typeface="Calibri"/>
                <a:cs typeface="Calibri"/>
              </a:rPr>
              <a:t>masyarakat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905" y="6997700"/>
            <a:ext cx="135731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235" algn="l"/>
                <a:tab pos="13274040" algn="l"/>
              </a:tabLst>
            </a:pPr>
            <a:r>
              <a:rPr sz="4200" spc="35" dirty="0">
                <a:solidFill>
                  <a:srgbClr val="130000"/>
                </a:solidFill>
                <a:latin typeface="Calibri"/>
                <a:cs typeface="Calibri"/>
              </a:rPr>
              <a:t>o</a:t>
            </a:r>
            <a:r>
              <a:rPr sz="4200" dirty="0">
                <a:solidFill>
                  <a:srgbClr val="130000"/>
                </a:solidFill>
                <a:latin typeface="Calibri"/>
                <a:cs typeface="Calibri"/>
              </a:rPr>
              <a:t>	</a:t>
            </a:r>
            <a:r>
              <a:rPr sz="4200" dirty="0">
                <a:latin typeface="Calibri"/>
                <a:cs typeface="Calibri"/>
              </a:rPr>
              <a:t>Kebijakan,</a:t>
            </a:r>
            <a:r>
              <a:rPr sz="4200" spc="13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program,</a:t>
            </a:r>
            <a:r>
              <a:rPr sz="4200" spc="13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dan</a:t>
            </a:r>
            <a:r>
              <a:rPr sz="4200" spc="-1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prioritas</a:t>
            </a:r>
            <a:r>
              <a:rPr sz="4200" spc="6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harus</a:t>
            </a:r>
            <a:r>
              <a:rPr sz="4200" spc="40" dirty="0">
                <a:latin typeface="Calibri"/>
                <a:cs typeface="Calibri"/>
              </a:rPr>
              <a:t> </a:t>
            </a:r>
            <a:r>
              <a:rPr sz="4200" spc="-10" dirty="0">
                <a:latin typeface="Calibri"/>
                <a:cs typeface="Calibri"/>
              </a:rPr>
              <a:t>dikembangkan</a:t>
            </a:r>
            <a:r>
              <a:rPr sz="4200" dirty="0">
                <a:latin typeface="Calibri"/>
                <a:cs typeface="Calibri"/>
              </a:rPr>
              <a:t>	</a:t>
            </a:r>
            <a:r>
              <a:rPr sz="4200" spc="-50" dirty="0">
                <a:latin typeface="Calibri"/>
                <a:cs typeface="Calibri"/>
              </a:rPr>
              <a:t>n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626" y="7637462"/>
            <a:ext cx="14720569" cy="5950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1345">
              <a:lnSpc>
                <a:spcPts val="5155"/>
              </a:lnSpc>
              <a:spcBef>
                <a:spcPts val="100"/>
              </a:spcBef>
            </a:pPr>
            <a:r>
              <a:rPr sz="4300" spc="-25" dirty="0">
                <a:latin typeface="Calibri"/>
                <a:cs typeface="Calibri"/>
              </a:rPr>
              <a:t>dievaluasi</a:t>
            </a:r>
            <a:r>
              <a:rPr sz="4300" spc="-155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melalui</a:t>
            </a:r>
            <a:r>
              <a:rPr sz="4300" spc="-135" dirty="0">
                <a:latin typeface="Calibri"/>
                <a:cs typeface="Calibri"/>
              </a:rPr>
              <a:t> </a:t>
            </a:r>
            <a:r>
              <a:rPr sz="4300" spc="-20" dirty="0">
                <a:latin typeface="Calibri"/>
                <a:cs typeface="Calibri"/>
              </a:rPr>
              <a:t>proses</a:t>
            </a:r>
            <a:r>
              <a:rPr sz="4300" spc="-185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yang</a:t>
            </a:r>
            <a:r>
              <a:rPr sz="4300" spc="-215" dirty="0">
                <a:latin typeface="Calibri"/>
                <a:cs typeface="Calibri"/>
              </a:rPr>
              <a:t> </a:t>
            </a:r>
            <a:r>
              <a:rPr sz="4300" spc="-45" dirty="0">
                <a:latin typeface="Calibri"/>
                <a:cs typeface="Calibri"/>
              </a:rPr>
              <a:t>melibatkan</a:t>
            </a:r>
            <a:r>
              <a:rPr sz="4300" spc="-55" dirty="0">
                <a:latin typeface="Calibri"/>
                <a:cs typeface="Calibri"/>
              </a:rPr>
              <a:t> </a:t>
            </a:r>
            <a:r>
              <a:rPr sz="4300" spc="-25" dirty="0">
                <a:latin typeface="Calibri"/>
                <a:cs typeface="Calibri"/>
              </a:rPr>
              <a:t>anggota</a:t>
            </a:r>
            <a:r>
              <a:rPr sz="4300" spc="-120" dirty="0">
                <a:latin typeface="Calibri"/>
                <a:cs typeface="Calibri"/>
              </a:rPr>
              <a:t> </a:t>
            </a:r>
            <a:r>
              <a:rPr sz="4300" spc="-10" dirty="0">
                <a:latin typeface="Calibri"/>
                <a:cs typeface="Calibri"/>
              </a:rPr>
              <a:t>masyarakat</a:t>
            </a:r>
            <a:endParaRPr sz="4300" dirty="0">
              <a:latin typeface="Calibri"/>
              <a:cs typeface="Calibri"/>
            </a:endParaRPr>
          </a:p>
          <a:p>
            <a:pPr marL="609600" indent="-596900">
              <a:lnSpc>
                <a:spcPts val="5095"/>
              </a:lnSpc>
              <a:buClr>
                <a:srgbClr val="180000"/>
              </a:buClr>
              <a:buChar char="o"/>
              <a:tabLst>
                <a:tab pos="609600" algn="l"/>
              </a:tabLst>
            </a:pPr>
            <a:r>
              <a:rPr sz="4250" spc="-10" dirty="0">
                <a:latin typeface="Calibri"/>
                <a:cs typeface="Calibri"/>
              </a:rPr>
              <a:t>Bekerja</a:t>
            </a:r>
            <a:r>
              <a:rPr sz="4250" spc="-16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untuk</a:t>
            </a:r>
            <a:r>
              <a:rPr sz="4250" spc="-130" dirty="0">
                <a:latin typeface="Calibri"/>
                <a:cs typeface="Calibri"/>
              </a:rPr>
              <a:t> </a:t>
            </a:r>
            <a:r>
              <a:rPr sz="4250" spc="-35" dirty="0">
                <a:latin typeface="Calibri"/>
                <a:cs typeface="Calibri"/>
              </a:rPr>
              <a:t>pemberdayaan</a:t>
            </a:r>
            <a:r>
              <a:rPr sz="4250" spc="4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anggota</a:t>
            </a:r>
            <a:r>
              <a:rPr sz="4250" spc="-155" dirty="0">
                <a:latin typeface="Calibri"/>
                <a:cs typeface="Calibri"/>
              </a:rPr>
              <a:t> </a:t>
            </a:r>
            <a:r>
              <a:rPr sz="4250" spc="-40" dirty="0">
                <a:latin typeface="Calibri"/>
                <a:cs typeface="Calibri"/>
              </a:rPr>
              <a:t>masyarakat</a:t>
            </a:r>
            <a:r>
              <a:rPr sz="4250" spc="70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dengan</a:t>
            </a:r>
            <a:endParaRPr sz="4250" dirty="0">
              <a:latin typeface="Calibri"/>
              <a:cs typeface="Calibri"/>
            </a:endParaRPr>
          </a:p>
          <a:p>
            <a:pPr marL="608330">
              <a:lnSpc>
                <a:spcPct val="100000"/>
              </a:lnSpc>
              <a:spcBef>
                <a:spcPts val="50"/>
              </a:spcBef>
            </a:pPr>
            <a:r>
              <a:rPr sz="4200" dirty="0">
                <a:latin typeface="Calibri"/>
                <a:cs typeface="Calibri"/>
              </a:rPr>
              <a:t>tujuan</a:t>
            </a:r>
            <a:r>
              <a:rPr sz="4200" spc="4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untuk</a:t>
            </a:r>
            <a:r>
              <a:rPr sz="4200" spc="10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memastikan</a:t>
            </a:r>
            <a:r>
              <a:rPr sz="4200" spc="19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bahwa</a:t>
            </a:r>
            <a:r>
              <a:rPr sz="4200" spc="6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sumber</a:t>
            </a:r>
            <a:r>
              <a:rPr sz="4200" spc="8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daya</a:t>
            </a:r>
            <a:r>
              <a:rPr sz="4200" spc="12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dasar</a:t>
            </a:r>
            <a:r>
              <a:rPr sz="4200" spc="90" dirty="0">
                <a:latin typeface="Calibri"/>
                <a:cs typeface="Calibri"/>
              </a:rPr>
              <a:t> </a:t>
            </a:r>
            <a:r>
              <a:rPr sz="4200" spc="-20" dirty="0">
                <a:latin typeface="Calibri"/>
                <a:cs typeface="Calibri"/>
              </a:rPr>
              <a:t>yang</a:t>
            </a:r>
            <a:endParaRPr sz="4200" dirty="0">
              <a:latin typeface="Calibri"/>
              <a:cs typeface="Calibri"/>
            </a:endParaRPr>
          </a:p>
          <a:p>
            <a:pPr marL="601345">
              <a:lnSpc>
                <a:spcPct val="100000"/>
              </a:lnSpc>
              <a:spcBef>
                <a:spcPts val="85"/>
              </a:spcBef>
            </a:pPr>
            <a:r>
              <a:rPr sz="4250" dirty="0">
                <a:latin typeface="Calibri"/>
                <a:cs typeface="Calibri"/>
              </a:rPr>
              <a:t>diperlukan</a:t>
            </a:r>
            <a:r>
              <a:rPr sz="4250" spc="-2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untuk</a:t>
            </a:r>
            <a:r>
              <a:rPr sz="4250" spc="-140" dirty="0">
                <a:latin typeface="Calibri"/>
                <a:cs typeface="Calibri"/>
              </a:rPr>
              <a:t> </a:t>
            </a:r>
            <a:r>
              <a:rPr sz="4250" spc="-25" dirty="0">
                <a:latin typeface="Calibri"/>
                <a:cs typeface="Calibri"/>
              </a:rPr>
              <a:t>kesehatan</a:t>
            </a:r>
            <a:r>
              <a:rPr sz="4250" spc="-1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dapat</a:t>
            </a:r>
            <a:r>
              <a:rPr sz="4250" spc="-11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diakses</a:t>
            </a:r>
            <a:r>
              <a:rPr sz="4250" spc="-5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oleh</a:t>
            </a:r>
            <a:r>
              <a:rPr sz="4250" spc="-130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semua</a:t>
            </a:r>
            <a:endParaRPr sz="4250" dirty="0">
              <a:latin typeface="Calibri"/>
              <a:cs typeface="Calibri"/>
            </a:endParaRPr>
          </a:p>
          <a:p>
            <a:pPr marL="600075" marR="5080" indent="-588010">
              <a:lnSpc>
                <a:spcPct val="99900"/>
              </a:lnSpc>
              <a:spcBef>
                <a:spcPts val="5"/>
              </a:spcBef>
              <a:buClr>
                <a:srgbClr val="280000"/>
              </a:buClr>
              <a:buChar char="o"/>
              <a:tabLst>
                <a:tab pos="601345" algn="l"/>
                <a:tab pos="2544445" algn="l"/>
              </a:tabLst>
            </a:pPr>
            <a:r>
              <a:rPr sz="4250" spc="-10" dirty="0">
                <a:latin typeface="Calibri"/>
                <a:cs typeface="Calibri"/>
              </a:rPr>
              <a:t>Mencarí</a:t>
            </a:r>
            <a:r>
              <a:rPr sz="4250" dirty="0">
                <a:latin typeface="Calibri"/>
                <a:cs typeface="Calibri"/>
              </a:rPr>
              <a:t>	informasi</a:t>
            </a:r>
            <a:r>
              <a:rPr sz="4250" spc="-12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yang</a:t>
            </a:r>
            <a:r>
              <a:rPr sz="4250" spc="-130" dirty="0">
                <a:latin typeface="Calibri"/>
                <a:cs typeface="Calibri"/>
              </a:rPr>
              <a:t> </a:t>
            </a:r>
            <a:r>
              <a:rPr sz="4250" spc="-20" dirty="0">
                <a:latin typeface="Calibri"/>
                <a:cs typeface="Calibri"/>
              </a:rPr>
              <a:t>diperlukan</a:t>
            </a:r>
            <a:r>
              <a:rPr sz="4250" spc="-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untuk</a:t>
            </a:r>
            <a:r>
              <a:rPr sz="4250" spc="-135" dirty="0">
                <a:latin typeface="Calibri"/>
                <a:cs typeface="Calibri"/>
              </a:rPr>
              <a:t> </a:t>
            </a:r>
            <a:r>
              <a:rPr sz="4250" spc="-30" dirty="0">
                <a:latin typeface="Calibri"/>
                <a:cs typeface="Calibri"/>
              </a:rPr>
              <a:t>menerapkan</a:t>
            </a:r>
            <a:r>
              <a:rPr sz="4250" spc="25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kebijakan 	</a:t>
            </a:r>
            <a:r>
              <a:rPr sz="4250" dirty="0">
                <a:latin typeface="Calibri"/>
                <a:cs typeface="Calibri"/>
              </a:rPr>
              <a:t>dan</a:t>
            </a:r>
            <a:r>
              <a:rPr sz="4250" spc="-145" dirty="0">
                <a:latin typeface="Calibri"/>
                <a:cs typeface="Calibri"/>
              </a:rPr>
              <a:t> </a:t>
            </a:r>
            <a:r>
              <a:rPr sz="4250" spc="-20" dirty="0">
                <a:latin typeface="Calibri"/>
                <a:cs typeface="Calibri"/>
              </a:rPr>
              <a:t>program</a:t>
            </a:r>
            <a:r>
              <a:rPr sz="4250" spc="-11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yang</a:t>
            </a:r>
            <a:r>
              <a:rPr sz="4250" spc="-15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efektif</a:t>
            </a:r>
            <a:r>
              <a:rPr sz="4250" spc="-7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yang</a:t>
            </a:r>
            <a:r>
              <a:rPr sz="4250" spc="-13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melindungi dan</a:t>
            </a:r>
            <a:r>
              <a:rPr sz="4250" spc="-200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meningkatkan 	</a:t>
            </a:r>
            <a:r>
              <a:rPr sz="4300" spc="-10" dirty="0">
                <a:latin typeface="Calibri"/>
                <a:cs typeface="Calibri"/>
              </a:rPr>
              <a:t>kesehatan</a:t>
            </a:r>
            <a:endParaRPr sz="4300" dirty="0">
              <a:latin typeface="Calibri"/>
              <a:cs typeface="Calibri"/>
            </a:endParaRPr>
          </a:p>
          <a:p>
            <a:pPr marL="600075" indent="-587375">
              <a:lnSpc>
                <a:spcPct val="100000"/>
              </a:lnSpc>
              <a:spcBef>
                <a:spcPts val="100"/>
              </a:spcBef>
              <a:buClr>
                <a:srgbClr val="230000"/>
              </a:buClr>
              <a:buChar char="o"/>
              <a:tabLst>
                <a:tab pos="600075" algn="l"/>
                <a:tab pos="8704580" algn="l"/>
                <a:tab pos="13227050" algn="l"/>
              </a:tabLst>
            </a:pPr>
            <a:r>
              <a:rPr sz="4250" dirty="0">
                <a:latin typeface="Calibri"/>
                <a:cs typeface="Calibri"/>
              </a:rPr>
              <a:t>Memberi</a:t>
            </a:r>
            <a:r>
              <a:rPr sz="4250" spc="-5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informasi</a:t>
            </a:r>
            <a:r>
              <a:rPr sz="4250" spc="-70" dirty="0">
                <a:latin typeface="Calibri"/>
                <a:cs typeface="Calibri"/>
              </a:rPr>
              <a:t> </a:t>
            </a:r>
            <a:r>
              <a:rPr sz="4250" dirty="0">
                <a:latin typeface="Calibri"/>
                <a:cs typeface="Calibri"/>
              </a:rPr>
              <a:t>pada</a:t>
            </a:r>
            <a:r>
              <a:rPr sz="4250" spc="-210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komunitas</a:t>
            </a:r>
            <a:r>
              <a:rPr sz="4250" dirty="0">
                <a:latin typeface="Calibri"/>
                <a:cs typeface="Calibri"/>
              </a:rPr>
              <a:t>	yang</a:t>
            </a:r>
            <a:r>
              <a:rPr sz="4250" spc="-120" dirty="0">
                <a:latin typeface="Calibri"/>
                <a:cs typeface="Calibri"/>
              </a:rPr>
              <a:t> </a:t>
            </a:r>
            <a:r>
              <a:rPr sz="4250" spc="-10" dirty="0">
                <a:latin typeface="Calibri"/>
                <a:cs typeface="Calibri"/>
              </a:rPr>
              <a:t>membutuhkan</a:t>
            </a:r>
            <a:r>
              <a:rPr sz="4250" dirty="0">
                <a:latin typeface="Calibri"/>
                <a:cs typeface="Calibri"/>
              </a:rPr>
              <a:t>	</a:t>
            </a:r>
            <a:r>
              <a:rPr sz="6375" spc="-30" baseline="1307" dirty="0" err="1">
                <a:latin typeface="Calibri"/>
                <a:cs typeface="Calibri"/>
              </a:rPr>
              <a:t>unt</a:t>
            </a:r>
            <a:r>
              <a:rPr sz="4250" spc="-20" dirty="0" err="1">
                <a:latin typeface="Calibri"/>
                <a:cs typeface="Calibri"/>
              </a:rPr>
              <a:t>u</a:t>
            </a:r>
            <a:r>
              <a:rPr sz="6375" spc="-30" baseline="1307" dirty="0" err="1">
                <a:latin typeface="Calibri"/>
                <a:cs typeface="Calibri"/>
              </a:rPr>
              <a:t>k</a:t>
            </a:r>
            <a:r>
              <a:rPr lang="en-US" sz="6375" spc="-30" baseline="1307" dirty="0">
                <a:latin typeface="Calibri"/>
                <a:cs typeface="Calibri"/>
              </a:rPr>
              <a:t> </a:t>
            </a:r>
            <a:r>
              <a:rPr lang="en-US" sz="6375" spc="-30" baseline="1307" dirty="0" err="1">
                <a:latin typeface="Calibri"/>
                <a:cs typeface="Calibri"/>
              </a:rPr>
              <a:t>membuat</a:t>
            </a:r>
            <a:r>
              <a:rPr lang="en-US" sz="6375" spc="-30" baseline="1307" dirty="0">
                <a:latin typeface="Calibri"/>
                <a:cs typeface="Calibri"/>
              </a:rPr>
              <a:t>/</a:t>
            </a:r>
            <a:r>
              <a:rPr lang="en-US" sz="6375" spc="-30" baseline="1307" dirty="0" err="1">
                <a:latin typeface="Calibri"/>
                <a:cs typeface="Calibri"/>
              </a:rPr>
              <a:t>mengambil</a:t>
            </a:r>
            <a:r>
              <a:rPr lang="en-US" sz="6375" spc="-30" baseline="1307" dirty="0">
                <a:latin typeface="Calibri"/>
                <a:cs typeface="Calibri"/>
              </a:rPr>
              <a:t> </a:t>
            </a:r>
            <a:r>
              <a:rPr lang="en-US" sz="6375" spc="-30" baseline="1307" dirty="0" err="1">
                <a:latin typeface="Calibri"/>
                <a:cs typeface="Calibri"/>
              </a:rPr>
              <a:t>keputusan</a:t>
            </a:r>
            <a:endParaRPr sz="6375" baseline="1307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322332" y="519112"/>
            <a:ext cx="2846705" cy="403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5940">
              <a:lnSpc>
                <a:spcPts val="1714"/>
              </a:lnSpc>
              <a:spcBef>
                <a:spcPts val="100"/>
              </a:spcBef>
            </a:pPr>
            <a:r>
              <a:rPr sz="2300" spc="-50" dirty="0">
                <a:latin typeface="Times New Roman"/>
                <a:cs typeface="Times New Roman"/>
              </a:rPr>
              <a:t>K</a:t>
            </a: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ts val="5680"/>
              </a:lnSpc>
              <a:tabLst>
                <a:tab pos="2456180" algn="l"/>
              </a:tabLst>
            </a:pPr>
            <a:r>
              <a:rPr sz="5600" dirty="0">
                <a:latin typeface="Times New Roman"/>
                <a:cs typeface="Times New Roman"/>
              </a:rPr>
              <a:t>’”</a:t>
            </a:r>
            <a:r>
              <a:rPr sz="5600" spc="-60" dirty="0">
                <a:latin typeface="Times New Roman"/>
                <a:cs typeface="Times New Roman"/>
              </a:rPr>
              <a:t> </a:t>
            </a:r>
            <a:r>
              <a:rPr sz="5600" spc="-50" dirty="0">
                <a:latin typeface="Times New Roman"/>
                <a:cs typeface="Times New Roman"/>
              </a:rPr>
              <a:t>"</a:t>
            </a:r>
            <a:r>
              <a:rPr sz="5600" dirty="0">
                <a:latin typeface="Times New Roman"/>
                <a:cs typeface="Times New Roman"/>
              </a:rPr>
              <a:t>	</a:t>
            </a:r>
            <a:r>
              <a:rPr sz="5600" spc="-1345" dirty="0" err="1">
                <a:solidFill>
                  <a:srgbClr val="855B00"/>
                </a:solidFill>
                <a:latin typeface="Times New Roman"/>
                <a:cs typeface="Times New Roman"/>
              </a:rPr>
              <a:t>ÿg</a:t>
            </a:r>
            <a:endParaRPr lang="en-ID" sz="5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00"/>
              </a:spcBef>
            </a:pPr>
            <a:endParaRPr lang="en-ID" sz="5600" dirty="0">
              <a:latin typeface="Times New Roman"/>
              <a:cs typeface="Times New Roman"/>
            </a:endParaRPr>
          </a:p>
          <a:p>
            <a:pPr marL="173990" marR="285750" indent="201295">
              <a:lnSpc>
                <a:spcPts val="3640"/>
              </a:lnSpc>
            </a:pPr>
            <a:r>
              <a:rPr sz="3050" spc="-10" dirty="0" err="1">
                <a:latin typeface="Calibri"/>
                <a:cs typeface="Calibri"/>
              </a:rPr>
              <a:t>endidikan</a:t>
            </a:r>
            <a:r>
              <a:rPr sz="3050" spc="-10" dirty="0">
                <a:latin typeface="Calibri"/>
                <a:cs typeface="Calibri"/>
              </a:rPr>
              <a:t> kesehatan </a:t>
            </a:r>
            <a:r>
              <a:rPr sz="3050" dirty="0">
                <a:latin typeface="Calibri"/>
                <a:cs typeface="Calibri"/>
              </a:rPr>
              <a:t>tentng</a:t>
            </a:r>
            <a:r>
              <a:rPr sz="3050" spc="-155" dirty="0">
                <a:latin typeface="Calibri"/>
                <a:cs typeface="Calibri"/>
              </a:rPr>
              <a:t> </a:t>
            </a:r>
            <a:r>
              <a:rPr sz="3050" spc="-10" dirty="0">
                <a:latin typeface="Calibri"/>
                <a:cs typeface="Calibri"/>
              </a:rPr>
              <a:t>dampak rokok</a:t>
            </a:r>
            <a:endParaRPr sz="3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47808" y="5126037"/>
            <a:ext cx="1986280" cy="15741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7145" marR="5080" indent="-5080">
              <a:lnSpc>
                <a:spcPct val="97300"/>
              </a:lnSpc>
              <a:spcBef>
                <a:spcPts val="210"/>
              </a:spcBef>
            </a:pPr>
            <a:r>
              <a:rPr sz="3450" spc="-30" dirty="0">
                <a:latin typeface="Calibri"/>
                <a:cs typeface="Calibri"/>
              </a:rPr>
              <a:t>Pertemuan </a:t>
            </a:r>
            <a:r>
              <a:rPr sz="3500" spc="-10" dirty="0">
                <a:latin typeface="Calibri"/>
                <a:cs typeface="Calibri"/>
              </a:rPr>
              <a:t>dengan </a:t>
            </a:r>
            <a:r>
              <a:rPr sz="3400" spc="-10" dirty="0">
                <a:latin typeface="Calibri"/>
                <a:cs typeface="Calibri"/>
              </a:rPr>
              <a:t>komunïtas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447808" y="7932737"/>
            <a:ext cx="2028825" cy="2121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20"/>
              </a:spcBef>
            </a:pPr>
            <a:r>
              <a:rPr sz="3400" spc="45" dirty="0">
                <a:latin typeface="Calibri"/>
                <a:cs typeface="Calibri"/>
              </a:rPr>
              <a:t>Klïnik </a:t>
            </a:r>
            <a:r>
              <a:rPr sz="3500" spc="-10" dirty="0">
                <a:latin typeface="Calibri"/>
                <a:cs typeface="Calibri"/>
              </a:rPr>
              <a:t>berhentî </a:t>
            </a:r>
            <a:r>
              <a:rPr sz="3450" dirty="0">
                <a:latin typeface="Calibri"/>
                <a:cs typeface="Calibri"/>
              </a:rPr>
              <a:t>merokok</a:t>
            </a:r>
            <a:r>
              <a:rPr sz="3450" spc="45" dirty="0">
                <a:latin typeface="Calibri"/>
                <a:cs typeface="Calibri"/>
              </a:rPr>
              <a:t> </a:t>
            </a:r>
            <a:r>
              <a:rPr sz="3450" spc="-70" dirty="0">
                <a:latin typeface="Calibri"/>
                <a:cs typeface="Calibri"/>
              </a:rPr>
              <a:t>dî </a:t>
            </a:r>
            <a:r>
              <a:rPr sz="3450" spc="-10" dirty="0">
                <a:latin typeface="Calibri"/>
                <a:cs typeface="Calibri"/>
              </a:rPr>
              <a:t>Puskesmas</a:t>
            </a:r>
            <a:endParaRPr sz="3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7325" y="9744075"/>
            <a:ext cx="6419850" cy="31432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3900" y="6829425"/>
            <a:ext cx="7305675" cy="28575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23925" y="-114300"/>
            <a:ext cx="18583275" cy="3200400"/>
            <a:chOff x="923925" y="0"/>
            <a:chExt cx="18583275" cy="32004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925" y="0"/>
              <a:ext cx="18583275" cy="3200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39625" y="2867025"/>
              <a:ext cx="990600" cy="2667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371645" y="773112"/>
            <a:ext cx="72136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275" spc="-30" baseline="18518" dirty="0">
                <a:latin typeface="Calibri"/>
                <a:cs typeface="Calibri"/>
              </a:rPr>
              <a:t>P</a:t>
            </a:r>
            <a:r>
              <a:rPr sz="4275" spc="-30" baseline="16569" dirty="0">
                <a:latin typeface="Calibri"/>
                <a:cs typeface="Calibri"/>
              </a:rPr>
              <a:t>K</a:t>
            </a:r>
            <a:r>
              <a:rPr sz="2850" spc="-20" dirty="0">
                <a:latin typeface="Calibri"/>
                <a:cs typeface="Calibri"/>
              </a:rPr>
              <a:t>*l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52611" y="874712"/>
            <a:ext cx="13812519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dirty="0">
                <a:solidFill>
                  <a:srgbClr val="111111"/>
                </a:solidFill>
                <a:latin typeface="Calibri"/>
                <a:cs typeface="Calibri"/>
              </a:rPr>
              <a:t>Prinsip</a:t>
            </a:r>
            <a:r>
              <a:rPr sz="5500" spc="-10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5500" dirty="0">
                <a:solidFill>
                  <a:srgbClr val="111111"/>
                </a:solidFill>
                <a:latin typeface="Calibri"/>
                <a:cs typeface="Calibri"/>
              </a:rPr>
              <a:t>etika</a:t>
            </a:r>
            <a:r>
              <a:rPr sz="5500" spc="-49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5500" dirty="0">
                <a:solidFill>
                  <a:srgbClr val="0E0E0E"/>
                </a:solidFill>
                <a:latin typeface="Calibri"/>
                <a:cs typeface="Calibri"/>
              </a:rPr>
              <a:t>praktis</a:t>
            </a:r>
            <a:r>
              <a:rPr sz="5500" spc="-125" dirty="0">
                <a:solidFill>
                  <a:srgbClr val="0E0E0E"/>
                </a:solidFill>
                <a:latin typeface="Calibri"/>
                <a:cs typeface="Calibri"/>
              </a:rPr>
              <a:t> </a:t>
            </a:r>
            <a:r>
              <a:rPr sz="5500" spc="-45" dirty="0">
                <a:solidFill>
                  <a:srgbClr val="0F0F0F"/>
                </a:solidFill>
                <a:latin typeface="Calibri"/>
                <a:cs typeface="Calibri"/>
              </a:rPr>
              <a:t>dalam</a:t>
            </a:r>
            <a:r>
              <a:rPr sz="5500" spc="-9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sz="5500" spc="-90" dirty="0">
                <a:solidFill>
                  <a:srgbClr val="0A0A0A"/>
                </a:solidFill>
                <a:latin typeface="Calibri"/>
                <a:cs typeface="Calibri"/>
              </a:rPr>
              <a:t>Kesehatan</a:t>
            </a:r>
            <a:r>
              <a:rPr sz="5500" spc="-15" dirty="0">
                <a:solidFill>
                  <a:srgbClr val="0A0A0A"/>
                </a:solidFill>
                <a:latin typeface="Calibri"/>
                <a:cs typeface="Calibri"/>
              </a:rPr>
              <a:t> </a:t>
            </a:r>
            <a:r>
              <a:rPr sz="5500" spc="-50" dirty="0">
                <a:solidFill>
                  <a:srgbClr val="0F0F0F"/>
                </a:solidFill>
                <a:latin typeface="Calibri"/>
                <a:cs typeface="Calibri"/>
              </a:rPr>
              <a:t>Masyarakat</a:t>
            </a:r>
            <a:endParaRPr sz="5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41864" y="2601912"/>
            <a:ext cx="2639695" cy="265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221615">
              <a:lnSpc>
                <a:spcPct val="98300"/>
              </a:lnSpc>
              <a:spcBef>
                <a:spcPts val="170"/>
              </a:spcBef>
            </a:pPr>
            <a:r>
              <a:rPr sz="3600" spc="-10" dirty="0">
                <a:latin typeface="Calibri"/>
                <a:cs typeface="Calibri"/>
              </a:rPr>
              <a:t>endidikan </a:t>
            </a:r>
            <a:r>
              <a:rPr sz="3500" spc="-10" dirty="0">
                <a:latin typeface="Calibri"/>
                <a:cs typeface="Calibri"/>
              </a:rPr>
              <a:t>kesehatan </a:t>
            </a:r>
            <a:r>
              <a:rPr sz="3500" spc="-20" dirty="0">
                <a:latin typeface="Calibri"/>
                <a:cs typeface="Calibri"/>
              </a:rPr>
              <a:t>searah</a:t>
            </a:r>
            <a:r>
              <a:rPr sz="3500" spc="-140" dirty="0">
                <a:latin typeface="Calibri"/>
                <a:cs typeface="Calibri"/>
              </a:rPr>
              <a:t> </a:t>
            </a:r>
            <a:r>
              <a:rPr sz="3500" spc="-20" dirty="0">
                <a:latin typeface="Calibri"/>
                <a:cs typeface="Calibri"/>
              </a:rPr>
              <a:t>dengan </a:t>
            </a:r>
            <a:r>
              <a:rPr sz="3450" spc="-10" dirty="0">
                <a:latin typeface="Calibri"/>
                <a:cs typeface="Calibri"/>
              </a:rPr>
              <a:t>analisis kebutuhan</a:t>
            </a:r>
            <a:endParaRPr sz="3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63608" y="7169150"/>
            <a:ext cx="3147695" cy="156464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5240" marR="5080" indent="-3175">
              <a:lnSpc>
                <a:spcPct val="101499"/>
              </a:lnSpc>
              <a:spcBef>
                <a:spcPts val="40"/>
              </a:spcBef>
            </a:pPr>
            <a:r>
              <a:rPr sz="3300" spc="80" dirty="0">
                <a:latin typeface="Calibri"/>
                <a:cs typeface="Calibri"/>
              </a:rPr>
              <a:t>Klinik</a:t>
            </a:r>
            <a:r>
              <a:rPr sz="3300" spc="45" dirty="0">
                <a:latin typeface="Calibri"/>
                <a:cs typeface="Calibri"/>
              </a:rPr>
              <a:t> </a:t>
            </a:r>
            <a:r>
              <a:rPr sz="3300" spc="40" dirty="0">
                <a:latin typeface="Calibri"/>
                <a:cs typeface="Calibri"/>
              </a:rPr>
              <a:t>berhenti </a:t>
            </a:r>
            <a:r>
              <a:rPr sz="3300" spc="60" dirty="0">
                <a:latin typeface="Calibri"/>
                <a:cs typeface="Calibri"/>
              </a:rPr>
              <a:t>merokok</a:t>
            </a:r>
            <a:r>
              <a:rPr sz="3300" spc="180" dirty="0">
                <a:latin typeface="Calibri"/>
                <a:cs typeface="Calibri"/>
              </a:rPr>
              <a:t> </a:t>
            </a:r>
            <a:r>
              <a:rPr sz="3300" spc="45" dirty="0">
                <a:latin typeface="Calibri"/>
                <a:cs typeface="Calibri"/>
              </a:rPr>
              <a:t>melekat </a:t>
            </a:r>
            <a:r>
              <a:rPr sz="3400" spc="65" dirty="0">
                <a:latin typeface="Calibri"/>
                <a:cs typeface="Calibri"/>
              </a:rPr>
              <a:t>pada</a:t>
            </a:r>
            <a:r>
              <a:rPr sz="3400" spc="-65" dirty="0">
                <a:latin typeface="Calibri"/>
                <a:cs typeface="Calibri"/>
              </a:rPr>
              <a:t> </a:t>
            </a:r>
            <a:r>
              <a:rPr sz="3400" spc="-10" dirty="0">
                <a:latin typeface="Calibri"/>
                <a:cs typeface="Calibri"/>
              </a:rPr>
              <a:t>puskesmas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73845" y="10148887"/>
            <a:ext cx="3621404" cy="147891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40640" marR="30480" indent="-3175">
              <a:lnSpc>
                <a:spcPct val="80000"/>
              </a:lnSpc>
              <a:spcBef>
                <a:spcPts val="905"/>
              </a:spcBef>
            </a:pPr>
            <a:r>
              <a:rPr sz="3350" spc="-285" dirty="0">
                <a:latin typeface="Arial MT"/>
                <a:cs typeface="Arial MT"/>
              </a:rPr>
              <a:t>Pelatihan</a:t>
            </a:r>
            <a:r>
              <a:rPr sz="3350" spc="-105" dirty="0">
                <a:latin typeface="Arial MT"/>
                <a:cs typeface="Arial MT"/>
              </a:rPr>
              <a:t> </a:t>
            </a:r>
            <a:r>
              <a:rPr sz="3350" spc="-90" dirty="0">
                <a:latin typeface="Arial MT"/>
                <a:cs typeface="Arial MT"/>
              </a:rPr>
              <a:t>berhenti </a:t>
            </a:r>
            <a:r>
              <a:rPr sz="3600" spc="-455" dirty="0">
                <a:latin typeface="Arial MT"/>
                <a:cs typeface="Arial MT"/>
              </a:rPr>
              <a:t>merokok</a:t>
            </a:r>
            <a:r>
              <a:rPr sz="3600" spc="10" dirty="0">
                <a:latin typeface="Arial MT"/>
                <a:cs typeface="Arial MT"/>
              </a:rPr>
              <a:t> </a:t>
            </a:r>
            <a:r>
              <a:rPr sz="3600" spc="-355" dirty="0">
                <a:latin typeface="Arial MT"/>
                <a:cs typeface="Arial MT"/>
              </a:rPr>
              <a:t>untuk</a:t>
            </a:r>
            <a:r>
              <a:rPr sz="3600" spc="-90" dirty="0">
                <a:latin typeface="Arial MT"/>
                <a:cs typeface="Arial MT"/>
              </a:rPr>
              <a:t> </a:t>
            </a:r>
            <a:r>
              <a:rPr sz="3600" spc="-370" dirty="0">
                <a:latin typeface="Arial MT"/>
                <a:cs typeface="Arial MT"/>
              </a:rPr>
              <a:t>profesi </a:t>
            </a:r>
            <a:r>
              <a:rPr sz="3100" spc="-10" dirty="0">
                <a:latin typeface="Calibri"/>
                <a:cs typeface="Calibri"/>
              </a:rPr>
              <a:t>ke</a:t>
            </a:r>
            <a:r>
              <a:rPr sz="2650" spc="-10" dirty="0">
                <a:latin typeface="Calibri"/>
                <a:cs typeface="Calibri"/>
              </a:rPr>
              <a:t>s</a:t>
            </a:r>
            <a:r>
              <a:rPr sz="3100" spc="-10" dirty="0">
                <a:latin typeface="Calibri"/>
                <a:cs typeface="Calibri"/>
              </a:rPr>
              <a:t>eha</a:t>
            </a:r>
            <a:r>
              <a:rPr sz="6150" spc="-15" baseline="-16260" dirty="0">
                <a:latin typeface="Calibri"/>
                <a:cs typeface="Calibri"/>
              </a:rPr>
              <a:t>'</a:t>
            </a:r>
            <a:r>
              <a:rPr sz="3100" spc="-1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19455" marR="76835" indent="-697865">
              <a:lnSpc>
                <a:spcPct val="99700"/>
              </a:lnSpc>
              <a:spcBef>
                <a:spcPts val="114"/>
              </a:spcBef>
              <a:buChar char="o"/>
              <a:tabLst>
                <a:tab pos="719455" algn="l"/>
                <a:tab pos="742950" algn="l"/>
              </a:tabLst>
            </a:pPr>
            <a:r>
              <a:rPr dirty="0"/>
              <a:t>	Bertindak</a:t>
            </a:r>
            <a:r>
              <a:rPr spc="175" dirty="0"/>
              <a:t> </a:t>
            </a:r>
            <a:r>
              <a:rPr dirty="0"/>
              <a:t>tepat</a:t>
            </a:r>
            <a:r>
              <a:rPr spc="100" dirty="0"/>
              <a:t> </a:t>
            </a:r>
            <a:r>
              <a:rPr dirty="0"/>
              <a:t>waktu</a:t>
            </a:r>
            <a:r>
              <a:rPr spc="105" dirty="0"/>
              <a:t> </a:t>
            </a:r>
            <a:r>
              <a:rPr dirty="0"/>
              <a:t>atas</a:t>
            </a:r>
            <a:r>
              <a:rPr spc="5" dirty="0"/>
              <a:t> </a:t>
            </a:r>
            <a:r>
              <a:rPr dirty="0"/>
              <a:t>informasi</a:t>
            </a:r>
            <a:r>
              <a:rPr spc="265" dirty="0"/>
              <a:t> </a:t>
            </a:r>
            <a:r>
              <a:rPr dirty="0"/>
              <a:t>yang</a:t>
            </a:r>
            <a:r>
              <a:rPr spc="-40" dirty="0"/>
              <a:t> </a:t>
            </a:r>
            <a:r>
              <a:rPr dirty="0"/>
              <a:t>mereka</a:t>
            </a:r>
            <a:r>
              <a:rPr spc="-20" dirty="0"/>
              <a:t> </a:t>
            </a:r>
            <a:r>
              <a:rPr spc="-10" dirty="0"/>
              <a:t>miliki </a:t>
            </a:r>
            <a:r>
              <a:rPr sz="4250" dirty="0"/>
              <a:t>dalam</a:t>
            </a:r>
            <a:r>
              <a:rPr sz="4250" spc="300" dirty="0"/>
              <a:t> </a:t>
            </a:r>
            <a:r>
              <a:rPr sz="4250" dirty="0"/>
              <a:t>sumber</a:t>
            </a:r>
            <a:r>
              <a:rPr sz="4250" spc="300" dirty="0"/>
              <a:t> </a:t>
            </a:r>
            <a:r>
              <a:rPr sz="4250" dirty="0"/>
              <a:t>daya</a:t>
            </a:r>
            <a:r>
              <a:rPr sz="4250" spc="105" dirty="0"/>
              <a:t> </a:t>
            </a:r>
            <a:r>
              <a:rPr sz="4250" spc="60" dirty="0"/>
              <a:t>dan</a:t>
            </a:r>
            <a:r>
              <a:rPr sz="4250" spc="-35" dirty="0"/>
              <a:t> </a:t>
            </a:r>
            <a:r>
              <a:rPr sz="4250" dirty="0"/>
              <a:t>mandat</a:t>
            </a:r>
            <a:r>
              <a:rPr sz="4250" spc="455" dirty="0"/>
              <a:t> </a:t>
            </a:r>
            <a:r>
              <a:rPr sz="4250" spc="55" dirty="0"/>
              <a:t>yang</a:t>
            </a:r>
            <a:r>
              <a:rPr sz="4250" spc="170" dirty="0"/>
              <a:t> </a:t>
            </a:r>
            <a:r>
              <a:rPr sz="4250" dirty="0"/>
              <a:t>diberikan</a:t>
            </a:r>
            <a:r>
              <a:rPr sz="4250" spc="280" dirty="0"/>
              <a:t> </a:t>
            </a:r>
            <a:r>
              <a:rPr sz="4250" spc="70" dirty="0"/>
              <a:t>kepada </a:t>
            </a:r>
            <a:r>
              <a:rPr sz="4300" dirty="0"/>
              <a:t>mereka</a:t>
            </a:r>
            <a:r>
              <a:rPr sz="4300" spc="395" dirty="0"/>
              <a:t> </a:t>
            </a:r>
            <a:r>
              <a:rPr sz="4300" dirty="0"/>
              <a:t>oleh</a:t>
            </a:r>
            <a:r>
              <a:rPr sz="4300" spc="90" dirty="0"/>
              <a:t> </a:t>
            </a:r>
            <a:r>
              <a:rPr sz="4300" spc="-10" dirty="0"/>
              <a:t>publik</a:t>
            </a:r>
            <a:endParaRPr sz="4300"/>
          </a:p>
          <a:p>
            <a:pPr marL="728980" marR="5080" indent="-707390">
              <a:lnSpc>
                <a:spcPts val="5180"/>
              </a:lnSpc>
              <a:spcBef>
                <a:spcPts val="95"/>
              </a:spcBef>
              <a:buChar char="o"/>
              <a:tabLst>
                <a:tab pos="728980" algn="l"/>
                <a:tab pos="742950" algn="l"/>
              </a:tabLst>
            </a:pPr>
            <a:r>
              <a:rPr dirty="0"/>
              <a:t>	Program</a:t>
            </a:r>
            <a:r>
              <a:rPr spc="25" dirty="0"/>
              <a:t> </a:t>
            </a:r>
            <a:r>
              <a:rPr dirty="0"/>
              <a:t>dan</a:t>
            </a:r>
            <a:r>
              <a:rPr spc="-60" dirty="0"/>
              <a:t> </a:t>
            </a:r>
            <a:r>
              <a:rPr dirty="0"/>
              <a:t>kebijakan</a:t>
            </a:r>
            <a:r>
              <a:rPr spc="100" dirty="0"/>
              <a:t> </a:t>
            </a:r>
            <a:r>
              <a:rPr dirty="0"/>
              <a:t>harus</a:t>
            </a:r>
            <a:r>
              <a:rPr spc="-40" dirty="0"/>
              <a:t> </a:t>
            </a:r>
            <a:r>
              <a:rPr dirty="0"/>
              <a:t>memasukkan</a:t>
            </a:r>
            <a:r>
              <a:rPr spc="155" dirty="0"/>
              <a:t> </a:t>
            </a:r>
            <a:r>
              <a:rPr spc="-10" dirty="0"/>
              <a:t>berbagai </a:t>
            </a:r>
            <a:r>
              <a:rPr dirty="0"/>
              <a:t>pendekatan</a:t>
            </a:r>
            <a:r>
              <a:rPr spc="459" dirty="0"/>
              <a:t> </a:t>
            </a:r>
            <a:r>
              <a:rPr dirty="0"/>
              <a:t>yang</a:t>
            </a:r>
            <a:r>
              <a:rPr spc="-35" dirty="0"/>
              <a:t> </a:t>
            </a:r>
            <a:r>
              <a:rPr dirty="0"/>
              <a:t>mengantisipasi</a:t>
            </a:r>
            <a:r>
              <a:rPr spc="-80" dirty="0"/>
              <a:t> </a:t>
            </a:r>
            <a:r>
              <a:rPr dirty="0"/>
              <a:t>dan</a:t>
            </a:r>
            <a:r>
              <a:rPr spc="-25" dirty="0"/>
              <a:t> </a:t>
            </a:r>
            <a:r>
              <a:rPr dirty="0"/>
              <a:t>menghormati</a:t>
            </a:r>
            <a:r>
              <a:rPr spc="315" dirty="0"/>
              <a:t> </a:t>
            </a:r>
            <a:r>
              <a:rPr spc="-10" dirty="0"/>
              <a:t>nilai,</a:t>
            </a:r>
          </a:p>
          <a:p>
            <a:pPr marL="729615">
              <a:lnSpc>
                <a:spcPts val="4835"/>
              </a:lnSpc>
            </a:pPr>
            <a:r>
              <a:rPr sz="4250" dirty="0"/>
              <a:t>kepercayaan</a:t>
            </a:r>
            <a:r>
              <a:rPr sz="4250" spc="570" dirty="0"/>
              <a:t> </a:t>
            </a:r>
            <a:r>
              <a:rPr sz="4250" dirty="0"/>
              <a:t>dan</a:t>
            </a:r>
            <a:r>
              <a:rPr sz="4250" spc="110" dirty="0"/>
              <a:t> </a:t>
            </a:r>
            <a:r>
              <a:rPr sz="4250" dirty="0"/>
              <a:t>budaya</a:t>
            </a:r>
            <a:r>
              <a:rPr sz="4250" spc="445" dirty="0"/>
              <a:t> </a:t>
            </a:r>
            <a:r>
              <a:rPr sz="4250" spc="55" dirty="0"/>
              <a:t>yang</a:t>
            </a:r>
            <a:r>
              <a:rPr sz="4250" spc="204" dirty="0"/>
              <a:t> </a:t>
            </a:r>
            <a:r>
              <a:rPr sz="4250" spc="50" dirty="0"/>
              <a:t>beragam</a:t>
            </a:r>
            <a:endParaRPr sz="4250"/>
          </a:p>
          <a:p>
            <a:pPr marL="742315" indent="-720725">
              <a:lnSpc>
                <a:spcPts val="5160"/>
              </a:lnSpc>
              <a:buClr>
                <a:srgbClr val="030303"/>
              </a:buClr>
              <a:buChar char="o"/>
              <a:tabLst>
                <a:tab pos="742315" algn="l"/>
              </a:tabLst>
            </a:pPr>
            <a:r>
              <a:rPr sz="4400" dirty="0"/>
              <a:t>Program</a:t>
            </a:r>
            <a:r>
              <a:rPr sz="4400" spc="-45" dirty="0"/>
              <a:t> </a:t>
            </a:r>
            <a:r>
              <a:rPr sz="4400" dirty="0"/>
              <a:t>dan</a:t>
            </a:r>
            <a:r>
              <a:rPr sz="4400" spc="-225" dirty="0"/>
              <a:t> </a:t>
            </a:r>
            <a:r>
              <a:rPr sz="4400" spc="-10" dirty="0"/>
              <a:t>kebijakan</a:t>
            </a:r>
            <a:r>
              <a:rPr sz="4400" spc="-114" dirty="0"/>
              <a:t> </a:t>
            </a:r>
            <a:r>
              <a:rPr sz="4400" dirty="0"/>
              <a:t>harus</a:t>
            </a:r>
            <a:r>
              <a:rPr sz="4400" spc="-35" dirty="0"/>
              <a:t> </a:t>
            </a:r>
            <a:r>
              <a:rPr sz="4400" spc="-10" dirty="0"/>
              <a:t>dilaksanakan</a:t>
            </a:r>
            <a:r>
              <a:rPr sz="4400" spc="110" dirty="0"/>
              <a:t> </a:t>
            </a:r>
            <a:r>
              <a:rPr sz="4400" dirty="0"/>
              <a:t>dengan</a:t>
            </a:r>
            <a:r>
              <a:rPr sz="4400" spc="-30" dirty="0"/>
              <a:t> </a:t>
            </a:r>
            <a:r>
              <a:rPr sz="4400" spc="-20" dirty="0"/>
              <a:t>cara</a:t>
            </a:r>
            <a:endParaRPr sz="4400"/>
          </a:p>
          <a:p>
            <a:pPr marL="12700" marR="872490" indent="728980">
              <a:lnSpc>
                <a:spcPts val="5140"/>
              </a:lnSpc>
              <a:spcBef>
                <a:spcPts val="190"/>
              </a:spcBef>
              <a:tabLst>
                <a:tab pos="742950" algn="l"/>
              </a:tabLst>
            </a:pPr>
            <a:r>
              <a:rPr dirty="0"/>
              <a:t>yang</a:t>
            </a:r>
            <a:r>
              <a:rPr spc="30" dirty="0"/>
              <a:t> </a:t>
            </a:r>
            <a:r>
              <a:rPr dirty="0"/>
              <a:t>paling meningkatkan</a:t>
            </a:r>
            <a:r>
              <a:rPr spc="455" dirty="0"/>
              <a:t> </a:t>
            </a:r>
            <a:r>
              <a:rPr dirty="0"/>
              <a:t>lingkungan</a:t>
            </a:r>
            <a:r>
              <a:rPr spc="390" dirty="0"/>
              <a:t> </a:t>
            </a:r>
            <a:r>
              <a:rPr dirty="0"/>
              <a:t>fisik</a:t>
            </a:r>
            <a:r>
              <a:rPr spc="75" dirty="0"/>
              <a:t> </a:t>
            </a:r>
            <a:r>
              <a:rPr dirty="0"/>
              <a:t>dan</a:t>
            </a:r>
            <a:r>
              <a:rPr spc="125" dirty="0"/>
              <a:t> </a:t>
            </a:r>
            <a:r>
              <a:rPr spc="-10" dirty="0"/>
              <a:t>sosial </a:t>
            </a:r>
            <a:r>
              <a:rPr spc="15" dirty="0">
                <a:solidFill>
                  <a:srgbClr val="230500"/>
                </a:solidFill>
              </a:rPr>
              <a:t>o</a:t>
            </a:r>
            <a:r>
              <a:rPr dirty="0">
                <a:solidFill>
                  <a:srgbClr val="230500"/>
                </a:solidFill>
              </a:rPr>
              <a:t>	</a:t>
            </a:r>
            <a:r>
              <a:rPr dirty="0"/>
              <a:t>Lindungi</a:t>
            </a:r>
            <a:r>
              <a:rPr spc="-45" dirty="0"/>
              <a:t> </a:t>
            </a:r>
            <a:r>
              <a:rPr dirty="0"/>
              <a:t>kerahasiaan</a:t>
            </a:r>
            <a:r>
              <a:rPr spc="235" dirty="0"/>
              <a:t> </a:t>
            </a:r>
            <a:r>
              <a:rPr dirty="0"/>
              <a:t>informasi</a:t>
            </a:r>
            <a:r>
              <a:rPr spc="180" dirty="0"/>
              <a:t> </a:t>
            </a:r>
            <a:r>
              <a:rPr dirty="0"/>
              <a:t>yang</a:t>
            </a:r>
            <a:r>
              <a:rPr spc="25" dirty="0"/>
              <a:t> </a:t>
            </a:r>
            <a:r>
              <a:rPr spc="-10" dirty="0"/>
              <a:t>dapat</a:t>
            </a:r>
          </a:p>
          <a:p>
            <a:pPr marL="720725">
              <a:lnSpc>
                <a:spcPts val="4910"/>
              </a:lnSpc>
            </a:pPr>
            <a:r>
              <a:rPr sz="4200" spc="60" dirty="0"/>
              <a:t>membahayakan</a:t>
            </a:r>
            <a:r>
              <a:rPr sz="4200" spc="445" dirty="0"/>
              <a:t> </a:t>
            </a:r>
            <a:r>
              <a:rPr sz="4200" dirty="0"/>
              <a:t>individu</a:t>
            </a:r>
            <a:r>
              <a:rPr sz="4200" spc="265" dirty="0"/>
              <a:t> </a:t>
            </a:r>
            <a:r>
              <a:rPr sz="4200" spc="50" dirty="0"/>
              <a:t>atau</a:t>
            </a:r>
            <a:r>
              <a:rPr sz="4200" spc="45" dirty="0"/>
              <a:t> </a:t>
            </a:r>
            <a:r>
              <a:rPr sz="4200" spc="55" dirty="0"/>
              <a:t>komunitas</a:t>
            </a:r>
            <a:r>
              <a:rPr sz="4200" spc="555" dirty="0"/>
              <a:t> </a:t>
            </a:r>
            <a:r>
              <a:rPr sz="4200" spc="-20" dirty="0"/>
              <a:t>jika</a:t>
            </a:r>
            <a:endParaRPr sz="4200"/>
          </a:p>
          <a:p>
            <a:pPr marL="746125">
              <a:lnSpc>
                <a:spcPct val="100000"/>
              </a:lnSpc>
              <a:spcBef>
                <a:spcPts val="910"/>
              </a:spcBef>
            </a:pPr>
            <a:r>
              <a:rPr sz="3350" spc="300" dirty="0">
                <a:latin typeface="Arial MT"/>
                <a:cs typeface="Arial MT"/>
              </a:rPr>
              <a:t>dipublikasikan</a:t>
            </a:r>
            <a:endParaRPr sz="3350">
              <a:latin typeface="Arial MT"/>
              <a:cs typeface="Arial MT"/>
            </a:endParaRPr>
          </a:p>
          <a:p>
            <a:pPr marL="742950" indent="-721360">
              <a:lnSpc>
                <a:spcPct val="100000"/>
              </a:lnSpc>
              <a:spcBef>
                <a:spcPts val="980"/>
              </a:spcBef>
              <a:buClr>
                <a:srgbClr val="1A0000"/>
              </a:buClr>
              <a:buChar char="o"/>
              <a:tabLst>
                <a:tab pos="742950" algn="l"/>
              </a:tabLst>
            </a:pPr>
            <a:r>
              <a:rPr sz="3600" spc="130" dirty="0">
                <a:latin typeface="Arial MT"/>
                <a:cs typeface="Arial MT"/>
              </a:rPr>
              <a:t>Harus</a:t>
            </a:r>
            <a:r>
              <a:rPr sz="3600" spc="50" dirty="0">
                <a:latin typeface="Arial MT"/>
                <a:cs typeface="Arial MT"/>
              </a:rPr>
              <a:t> </a:t>
            </a:r>
            <a:r>
              <a:rPr sz="3600" spc="225" dirty="0">
                <a:latin typeface="Arial MT"/>
                <a:cs typeface="Arial MT"/>
              </a:rPr>
              <a:t>memastikan</a:t>
            </a:r>
            <a:r>
              <a:rPr sz="3600" spc="330" dirty="0">
                <a:latin typeface="Arial MT"/>
                <a:cs typeface="Arial MT"/>
              </a:rPr>
              <a:t> </a:t>
            </a:r>
            <a:r>
              <a:rPr sz="3600" spc="250" dirty="0">
                <a:latin typeface="Arial MT"/>
                <a:cs typeface="Arial MT"/>
              </a:rPr>
              <a:t>kompetensi</a:t>
            </a:r>
            <a:r>
              <a:rPr sz="3600" spc="254" dirty="0">
                <a:latin typeface="Arial MT"/>
                <a:cs typeface="Arial MT"/>
              </a:rPr>
              <a:t> </a:t>
            </a:r>
            <a:r>
              <a:rPr sz="3600" spc="215" dirty="0">
                <a:latin typeface="Arial MT"/>
                <a:cs typeface="Arial MT"/>
              </a:rPr>
              <a:t>profesional</a:t>
            </a:r>
            <a:r>
              <a:rPr sz="3600" spc="260" dirty="0">
                <a:latin typeface="Arial MT"/>
                <a:cs typeface="Arial MT"/>
              </a:rPr>
              <a:t> </a:t>
            </a:r>
            <a:r>
              <a:rPr sz="3600" spc="175" dirty="0">
                <a:latin typeface="Arial MT"/>
                <a:cs typeface="Arial MT"/>
              </a:rPr>
              <a:t>karyawannya</a:t>
            </a:r>
            <a:endParaRPr sz="3600">
              <a:latin typeface="Arial MT"/>
              <a:cs typeface="Arial MT"/>
            </a:endParaRPr>
          </a:p>
          <a:p>
            <a:pPr marL="719455" marR="339725" indent="-706120">
              <a:lnSpc>
                <a:spcPct val="100200"/>
              </a:lnSpc>
              <a:spcBef>
                <a:spcPts val="195"/>
              </a:spcBef>
              <a:buChar char="o"/>
              <a:tabLst>
                <a:tab pos="719455" algn="l"/>
                <a:tab pos="740410" algn="l"/>
              </a:tabLst>
            </a:pPr>
            <a:r>
              <a:rPr sz="4100" dirty="0">
                <a:solidFill>
                  <a:srgbClr val="3D0000"/>
                </a:solidFill>
              </a:rPr>
              <a:t>	</a:t>
            </a:r>
            <a:r>
              <a:rPr sz="4100" spc="110" dirty="0"/>
              <a:t>lnstitusi</a:t>
            </a:r>
            <a:r>
              <a:rPr sz="4100" spc="40" dirty="0"/>
              <a:t> </a:t>
            </a:r>
            <a:r>
              <a:rPr sz="4100" spc="145" dirty="0"/>
              <a:t>kesehatan</a:t>
            </a:r>
            <a:r>
              <a:rPr sz="4100" spc="65" dirty="0"/>
              <a:t> </a:t>
            </a:r>
            <a:r>
              <a:rPr sz="4100" spc="130" dirty="0"/>
              <a:t>masyarakat</a:t>
            </a:r>
            <a:r>
              <a:rPr sz="4100" spc="380" dirty="0"/>
              <a:t> </a:t>
            </a:r>
            <a:r>
              <a:rPr sz="4100" spc="140" dirty="0"/>
              <a:t>dan</a:t>
            </a:r>
            <a:r>
              <a:rPr sz="4100" spc="-15" dirty="0"/>
              <a:t> </a:t>
            </a:r>
            <a:r>
              <a:rPr sz="4100" spc="140" dirty="0"/>
              <a:t>karyawannya</a:t>
            </a:r>
            <a:r>
              <a:rPr sz="4100" spc="265" dirty="0"/>
              <a:t> </a:t>
            </a:r>
            <a:r>
              <a:rPr sz="4100" spc="130" dirty="0"/>
              <a:t>harus </a:t>
            </a:r>
            <a:r>
              <a:rPr sz="4250" dirty="0"/>
              <a:t>terlibat</a:t>
            </a:r>
            <a:r>
              <a:rPr sz="4250" spc="200" dirty="0"/>
              <a:t> </a:t>
            </a:r>
            <a:r>
              <a:rPr sz="4250" dirty="0"/>
              <a:t>dalam</a:t>
            </a:r>
            <a:r>
              <a:rPr sz="4250" spc="145" dirty="0"/>
              <a:t> </a:t>
            </a:r>
            <a:r>
              <a:rPr sz="4250" dirty="0"/>
              <a:t>kolaborasi</a:t>
            </a:r>
            <a:r>
              <a:rPr sz="4250" spc="305" dirty="0"/>
              <a:t> </a:t>
            </a:r>
            <a:r>
              <a:rPr sz="4250" spc="60" dirty="0"/>
              <a:t>dan</a:t>
            </a:r>
            <a:r>
              <a:rPr sz="4250" spc="140" dirty="0"/>
              <a:t> </a:t>
            </a:r>
            <a:r>
              <a:rPr sz="4250" dirty="0"/>
              <a:t>afiliasi</a:t>
            </a:r>
            <a:r>
              <a:rPr sz="4250" spc="180" dirty="0"/>
              <a:t> </a:t>
            </a:r>
            <a:r>
              <a:rPr sz="4250" spc="60" dirty="0"/>
              <a:t>dengan</a:t>
            </a:r>
            <a:r>
              <a:rPr sz="4250" spc="325" dirty="0"/>
              <a:t> </a:t>
            </a:r>
            <a:r>
              <a:rPr sz="4250" spc="55" dirty="0"/>
              <a:t>cara</a:t>
            </a:r>
            <a:r>
              <a:rPr sz="4250" spc="200" dirty="0"/>
              <a:t> </a:t>
            </a:r>
            <a:r>
              <a:rPr sz="4250" spc="55" dirty="0"/>
              <a:t>yang </a:t>
            </a:r>
            <a:r>
              <a:rPr sz="4300" dirty="0"/>
              <a:t>membangun</a:t>
            </a:r>
            <a:r>
              <a:rPr sz="4300" spc="615" dirty="0"/>
              <a:t> </a:t>
            </a:r>
            <a:r>
              <a:rPr sz="4300" dirty="0"/>
              <a:t>kepercayaan</a:t>
            </a:r>
            <a:r>
              <a:rPr sz="4300" spc="450" dirty="0"/>
              <a:t> </a:t>
            </a:r>
            <a:r>
              <a:rPr sz="4300" dirty="0"/>
              <a:t>publik</a:t>
            </a:r>
            <a:r>
              <a:rPr sz="4300" spc="165" dirty="0"/>
              <a:t> </a:t>
            </a:r>
            <a:r>
              <a:rPr sz="4300" dirty="0"/>
              <a:t>dan</a:t>
            </a:r>
            <a:r>
              <a:rPr sz="4300" spc="150" dirty="0"/>
              <a:t> </a:t>
            </a:r>
            <a:r>
              <a:rPr sz="4300" spc="-10" dirty="0"/>
              <a:t>keefektifan</a:t>
            </a:r>
            <a:endParaRPr sz="4300"/>
          </a:p>
        </p:txBody>
      </p:sp>
      <p:sp>
        <p:nvSpPr>
          <p:cNvPr id="13" name="object 13"/>
          <p:cNvSpPr txBox="1"/>
          <p:nvPr/>
        </p:nvSpPr>
        <p:spPr>
          <a:xfrm>
            <a:off x="-35431" y="13171487"/>
            <a:ext cx="307086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450" dirty="0">
                <a:latin typeface="Calibri"/>
                <a:cs typeface="Calibri"/>
              </a:rPr>
              <a:t>ni‹»‹ti.t‘/::»i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0"/>
            <a:ext cx="8229600" cy="1600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11025" y="0"/>
            <a:ext cx="7496175" cy="1752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00" spc="-425" dirty="0">
                <a:solidFill>
                  <a:srgbClr val="933838"/>
                </a:solidFill>
                <a:latin typeface="Times New Roman"/>
                <a:cs typeface="Times New Roman"/>
              </a:rPr>
              <a:t>Promosi</a:t>
            </a:r>
            <a:r>
              <a:rPr sz="7900" spc="270" dirty="0">
                <a:solidFill>
                  <a:srgbClr val="933838"/>
                </a:solidFill>
                <a:latin typeface="Times New Roman"/>
                <a:cs typeface="Times New Roman"/>
              </a:rPr>
              <a:t> </a:t>
            </a:r>
            <a:r>
              <a:rPr sz="7900" spc="-280" dirty="0">
                <a:solidFill>
                  <a:srgbClr val="953B3B"/>
                </a:solidFill>
                <a:latin typeface="Times New Roman"/>
                <a:cs typeface="Times New Roman"/>
              </a:rPr>
              <a:t>kesehatan</a:t>
            </a:r>
            <a:r>
              <a:rPr sz="7900" spc="280" dirty="0">
                <a:solidFill>
                  <a:srgbClr val="953B3B"/>
                </a:solidFill>
                <a:latin typeface="Times New Roman"/>
                <a:cs typeface="Times New Roman"/>
              </a:rPr>
              <a:t> </a:t>
            </a:r>
            <a:r>
              <a:rPr sz="7900" spc="-1480" dirty="0">
                <a:solidFill>
                  <a:srgbClr val="953636"/>
                </a:solidFill>
                <a:latin typeface="Times New Roman"/>
                <a:cs typeface="Times New Roman"/>
              </a:rPr>
              <a:t>&amp;</a:t>
            </a:r>
            <a:r>
              <a:rPr sz="7900" spc="-80" dirty="0">
                <a:solidFill>
                  <a:srgbClr val="953636"/>
                </a:solidFill>
                <a:latin typeface="Times New Roman"/>
                <a:cs typeface="Times New Roman"/>
              </a:rPr>
              <a:t> </a:t>
            </a:r>
            <a:r>
              <a:rPr sz="7900" spc="-295" dirty="0">
                <a:solidFill>
                  <a:srgbClr val="93382F"/>
                </a:solidFill>
                <a:latin typeface="Times New Roman"/>
                <a:cs typeface="Times New Roman"/>
              </a:rPr>
              <a:t>perubahan</a:t>
            </a:r>
            <a:r>
              <a:rPr sz="7900" spc="105" dirty="0">
                <a:solidFill>
                  <a:srgbClr val="93382F"/>
                </a:solidFill>
                <a:latin typeface="Times New Roman"/>
                <a:cs typeface="Times New Roman"/>
              </a:rPr>
              <a:t> </a:t>
            </a:r>
            <a:r>
              <a:rPr sz="7900" spc="-385" dirty="0">
                <a:solidFill>
                  <a:srgbClr val="9A3631"/>
                </a:solidFill>
                <a:latin typeface="Times New Roman"/>
                <a:cs typeface="Times New Roman"/>
              </a:rPr>
              <a:t>sosial</a:t>
            </a:r>
            <a:endParaRPr sz="7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261" y="5006975"/>
            <a:ext cx="16122650" cy="713740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819785" marR="30480" indent="-782320">
              <a:lnSpc>
                <a:spcPts val="9190"/>
              </a:lnSpc>
              <a:spcBef>
                <a:spcPts val="844"/>
              </a:spcBef>
              <a:buClr>
                <a:srgbClr val="0F0F0F"/>
              </a:buClr>
              <a:buChar char="•"/>
              <a:tabLst>
                <a:tab pos="819785" algn="l"/>
              </a:tabLst>
            </a:pPr>
            <a:r>
              <a:rPr sz="8100" spc="-80" dirty="0">
                <a:latin typeface="Calibri"/>
                <a:cs typeface="Calibri"/>
              </a:rPr>
              <a:t>Perubahan</a:t>
            </a:r>
            <a:r>
              <a:rPr sz="8100" spc="-220" dirty="0">
                <a:latin typeface="Calibri"/>
                <a:cs typeface="Calibri"/>
              </a:rPr>
              <a:t> </a:t>
            </a:r>
            <a:r>
              <a:rPr sz="8100" dirty="0">
                <a:solidFill>
                  <a:srgbClr val="080808"/>
                </a:solidFill>
                <a:latin typeface="Calibri"/>
                <a:cs typeface="Calibri"/>
              </a:rPr>
              <a:t>sosial</a:t>
            </a:r>
            <a:r>
              <a:rPr sz="8100" spc="-430" dirty="0">
                <a:solidFill>
                  <a:srgbClr val="080808"/>
                </a:solidFill>
                <a:latin typeface="Calibri"/>
                <a:cs typeface="Calibri"/>
              </a:rPr>
              <a:t> </a:t>
            </a:r>
            <a:r>
              <a:rPr sz="8100" dirty="0">
                <a:solidFill>
                  <a:srgbClr val="0C0C0C"/>
                </a:solidFill>
                <a:latin typeface="Calibri"/>
                <a:cs typeface="Calibri"/>
              </a:rPr>
              <a:t>dan</a:t>
            </a:r>
            <a:r>
              <a:rPr sz="8100" spc="-45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100" spc="-85" dirty="0">
                <a:latin typeface="Calibri"/>
                <a:cs typeface="Calibri"/>
              </a:rPr>
              <a:t>Pengembangan </a:t>
            </a:r>
            <a:r>
              <a:rPr sz="8100" spc="-30" dirty="0">
                <a:latin typeface="Calibri"/>
                <a:cs typeface="Calibri"/>
              </a:rPr>
              <a:t>Program</a:t>
            </a:r>
            <a:r>
              <a:rPr sz="8100" spc="-350" dirty="0">
                <a:latin typeface="Calibri"/>
                <a:cs typeface="Calibri"/>
              </a:rPr>
              <a:t> </a:t>
            </a:r>
            <a:r>
              <a:rPr sz="8100" spc="-60" dirty="0">
                <a:latin typeface="Calibri"/>
                <a:cs typeface="Calibri"/>
              </a:rPr>
              <a:t>Promosi</a:t>
            </a:r>
            <a:r>
              <a:rPr sz="8100" spc="-390" dirty="0">
                <a:latin typeface="Calibri"/>
                <a:cs typeface="Calibri"/>
              </a:rPr>
              <a:t> </a:t>
            </a:r>
            <a:r>
              <a:rPr sz="8100" spc="-10" dirty="0">
                <a:latin typeface="Calibri"/>
                <a:cs typeface="Calibri"/>
              </a:rPr>
              <a:t>Kesehatan</a:t>
            </a:r>
            <a:endParaRPr sz="8100">
              <a:latin typeface="Calibri"/>
              <a:cs typeface="Calibri"/>
            </a:endParaRPr>
          </a:p>
          <a:p>
            <a:pPr marL="1673225" lvl="1" indent="-661035">
              <a:lnSpc>
                <a:spcPct val="100000"/>
              </a:lnSpc>
              <a:spcBef>
                <a:spcPts val="1225"/>
              </a:spcBef>
              <a:buClr>
                <a:srgbClr val="0A0A0A"/>
              </a:buClr>
              <a:buChar char="—"/>
              <a:tabLst>
                <a:tab pos="1673225" algn="l"/>
              </a:tabLst>
            </a:pPr>
            <a:r>
              <a:rPr sz="5000" dirty="0">
                <a:latin typeface="Calibri"/>
                <a:cs typeface="Calibri"/>
              </a:rPr>
              <a:t>Tahap</a:t>
            </a:r>
            <a:r>
              <a:rPr sz="5000" spc="-35" dirty="0">
                <a:latin typeface="Calibri"/>
                <a:cs typeface="Calibri"/>
              </a:rPr>
              <a:t> </a:t>
            </a:r>
            <a:r>
              <a:rPr sz="5000" spc="-390" dirty="0">
                <a:solidFill>
                  <a:srgbClr val="080808"/>
                </a:solidFill>
                <a:latin typeface="Calibri"/>
                <a:cs typeface="Calibri"/>
              </a:rPr>
              <a:t>1:</a:t>
            </a:r>
            <a:r>
              <a:rPr sz="5000" spc="110" dirty="0">
                <a:solidFill>
                  <a:srgbClr val="080808"/>
                </a:solidFill>
                <a:latin typeface="Calibri"/>
                <a:cs typeface="Calibri"/>
              </a:rPr>
              <a:t> </a:t>
            </a:r>
            <a:r>
              <a:rPr sz="5000" spc="-10" dirty="0">
                <a:latin typeface="Calibri"/>
                <a:cs typeface="Calibri"/>
              </a:rPr>
              <a:t>/ÏnaIisiS</a:t>
            </a:r>
            <a:r>
              <a:rPr sz="5000" spc="170" dirty="0">
                <a:latin typeface="Calibri"/>
                <a:cs typeface="Calibri"/>
              </a:rPr>
              <a:t> </a:t>
            </a:r>
            <a:r>
              <a:rPr sz="5000" spc="75" dirty="0">
                <a:latin typeface="Calibri"/>
                <a:cs typeface="Calibri"/>
              </a:rPr>
              <a:t>komunitas</a:t>
            </a:r>
            <a:endParaRPr sz="5000">
              <a:latin typeface="Calibri"/>
              <a:cs typeface="Calibri"/>
            </a:endParaRPr>
          </a:p>
          <a:p>
            <a:pPr marL="1672589" lvl="1" indent="-662305">
              <a:lnSpc>
                <a:spcPct val="100000"/>
              </a:lnSpc>
              <a:spcBef>
                <a:spcPts val="1025"/>
              </a:spcBef>
              <a:buClr>
                <a:srgbClr val="111111"/>
              </a:buClr>
              <a:buChar char="—"/>
              <a:tabLst>
                <a:tab pos="1672589" algn="l"/>
              </a:tabLst>
            </a:pPr>
            <a:r>
              <a:rPr sz="5250" spc="-10" dirty="0">
                <a:latin typeface="Calibri"/>
                <a:cs typeface="Calibri"/>
              </a:rPr>
              <a:t>Tahap</a:t>
            </a:r>
            <a:r>
              <a:rPr sz="5250" spc="20" dirty="0">
                <a:latin typeface="Calibri"/>
                <a:cs typeface="Calibri"/>
              </a:rPr>
              <a:t> </a:t>
            </a:r>
            <a:r>
              <a:rPr sz="5250" spc="80" dirty="0">
                <a:solidFill>
                  <a:srgbClr val="0C0C0C"/>
                </a:solidFill>
                <a:latin typeface="Calibri"/>
                <a:cs typeface="Calibri"/>
              </a:rPr>
              <a:t>z:</a:t>
            </a:r>
            <a:r>
              <a:rPr sz="5250" spc="-29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5250" dirty="0">
                <a:latin typeface="Calibri"/>
                <a:cs typeface="Calibri"/>
              </a:rPr>
              <a:t>Merancang</a:t>
            </a:r>
            <a:r>
              <a:rPr sz="5250" spc="45" dirty="0">
                <a:latin typeface="Calibri"/>
                <a:cs typeface="Calibri"/>
              </a:rPr>
              <a:t> </a:t>
            </a:r>
            <a:r>
              <a:rPr sz="5250" dirty="0">
                <a:solidFill>
                  <a:srgbClr val="0A0A0A"/>
                </a:solidFill>
                <a:latin typeface="Calibri"/>
                <a:cs typeface="Calibri"/>
              </a:rPr>
              <a:t>dan</a:t>
            </a:r>
            <a:r>
              <a:rPr sz="5250" spc="-204" dirty="0">
                <a:solidFill>
                  <a:srgbClr val="0A0A0A"/>
                </a:solidFill>
                <a:latin typeface="Calibri"/>
                <a:cs typeface="Calibri"/>
              </a:rPr>
              <a:t> </a:t>
            </a:r>
            <a:r>
              <a:rPr sz="5250" spc="-10" dirty="0">
                <a:latin typeface="Calibri"/>
                <a:cs typeface="Calibri"/>
              </a:rPr>
              <a:t>inisiasi</a:t>
            </a:r>
            <a:endParaRPr sz="5250">
              <a:latin typeface="Calibri"/>
              <a:cs typeface="Calibri"/>
            </a:endParaRPr>
          </a:p>
          <a:p>
            <a:pPr marL="1672589" lvl="1" indent="-665480">
              <a:lnSpc>
                <a:spcPct val="100000"/>
              </a:lnSpc>
              <a:spcBef>
                <a:spcPts val="1000"/>
              </a:spcBef>
              <a:buClr>
                <a:srgbClr val="151515"/>
              </a:buClr>
              <a:buChar char="—"/>
              <a:tabLst>
                <a:tab pos="1672589" algn="l"/>
              </a:tabLst>
            </a:pPr>
            <a:r>
              <a:rPr sz="8400" spc="-390" baseline="1488" dirty="0">
                <a:latin typeface="Calibri"/>
                <a:cs typeface="Calibri"/>
              </a:rPr>
              <a:t>Tahap</a:t>
            </a:r>
            <a:r>
              <a:rPr sz="8400" spc="60" baseline="1488" dirty="0">
                <a:latin typeface="Calibri"/>
                <a:cs typeface="Calibri"/>
              </a:rPr>
              <a:t> </a:t>
            </a:r>
            <a:r>
              <a:rPr sz="8400" spc="-1695" baseline="-7936" dirty="0">
                <a:latin typeface="Calibri"/>
                <a:cs typeface="Calibri"/>
              </a:rPr>
              <a:t>3.•</a:t>
            </a:r>
            <a:r>
              <a:rPr sz="8400" spc="7" baseline="-7936" dirty="0">
                <a:latin typeface="Calibri"/>
                <a:cs typeface="Calibri"/>
              </a:rPr>
              <a:t> </a:t>
            </a:r>
            <a:r>
              <a:rPr sz="8400" spc="-15" baseline="-8928" dirty="0">
                <a:latin typeface="Calibri"/>
                <a:cs typeface="Calibri"/>
              </a:rPr>
              <a:t>'•</a:t>
            </a:r>
            <a:r>
              <a:rPr sz="5600" spc="-10" dirty="0">
                <a:latin typeface="Calibri"/>
                <a:cs typeface="Calibri"/>
              </a:rPr>
              <a:t>plementasi</a:t>
            </a:r>
            <a:endParaRPr sz="5600">
              <a:latin typeface="Calibri"/>
              <a:cs typeface="Calibri"/>
            </a:endParaRPr>
          </a:p>
          <a:p>
            <a:pPr marL="1672589" lvl="1" indent="-662305">
              <a:lnSpc>
                <a:spcPct val="100000"/>
              </a:lnSpc>
              <a:spcBef>
                <a:spcPts val="840"/>
              </a:spcBef>
              <a:buClr>
                <a:srgbClr val="0E0E0E"/>
              </a:buClr>
              <a:buChar char="—"/>
              <a:tabLst>
                <a:tab pos="1672589" algn="l"/>
              </a:tabLst>
            </a:pPr>
            <a:r>
              <a:rPr sz="5200" dirty="0">
                <a:latin typeface="Calibri"/>
                <a:cs typeface="Calibri"/>
              </a:rPr>
              <a:t>Tahap</a:t>
            </a:r>
            <a:r>
              <a:rPr sz="5200" spc="215" dirty="0">
                <a:latin typeface="Calibri"/>
                <a:cs typeface="Calibri"/>
              </a:rPr>
              <a:t> </a:t>
            </a:r>
            <a:r>
              <a:rPr sz="7800" spc="-15" baseline="-7478" dirty="0">
                <a:latin typeface="Calibri"/>
                <a:cs typeface="Calibri"/>
              </a:rPr>
              <a:t>4:</a:t>
            </a:r>
            <a:r>
              <a:rPr sz="7800" spc="-427" baseline="-7478" dirty="0">
                <a:latin typeface="Calibri"/>
                <a:cs typeface="Calibri"/>
              </a:rPr>
              <a:t> </a:t>
            </a:r>
            <a:r>
              <a:rPr sz="5200" dirty="0">
                <a:latin typeface="Calibri"/>
                <a:cs typeface="Calibri"/>
              </a:rPr>
              <a:t>pemeliharaan</a:t>
            </a:r>
            <a:r>
              <a:rPr sz="5200" spc="135" dirty="0">
                <a:latin typeface="Calibri"/>
                <a:cs typeface="Calibri"/>
              </a:rPr>
              <a:t> </a:t>
            </a:r>
            <a:r>
              <a:rPr sz="5200" spc="70" dirty="0">
                <a:latin typeface="Calibri"/>
                <a:cs typeface="Calibri"/>
              </a:rPr>
              <a:t>program</a:t>
            </a:r>
            <a:r>
              <a:rPr sz="5200" spc="-5" dirty="0">
                <a:latin typeface="Calibri"/>
                <a:cs typeface="Calibri"/>
              </a:rPr>
              <a:t> </a:t>
            </a:r>
            <a:r>
              <a:rPr sz="5200" spc="105" dirty="0">
                <a:solidFill>
                  <a:srgbClr val="0F0F0F"/>
                </a:solidFill>
                <a:latin typeface="Calibri"/>
                <a:cs typeface="Calibri"/>
              </a:rPr>
              <a:t>&amp;</a:t>
            </a:r>
            <a:r>
              <a:rPr sz="5200" spc="-23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sz="5200" spc="-10" dirty="0">
                <a:latin typeface="Calibri"/>
                <a:cs typeface="Calibri"/>
              </a:rPr>
              <a:t>Konsolidasi</a:t>
            </a:r>
            <a:endParaRPr sz="5200">
              <a:latin typeface="Calibri"/>
              <a:cs typeface="Calibri"/>
            </a:endParaRPr>
          </a:p>
          <a:p>
            <a:pPr marL="1672589" lvl="1" indent="-662940">
              <a:lnSpc>
                <a:spcPct val="100000"/>
              </a:lnSpc>
              <a:spcBef>
                <a:spcPts val="1160"/>
              </a:spcBef>
              <a:buChar char="—"/>
              <a:tabLst>
                <a:tab pos="1672589" algn="l"/>
                <a:tab pos="4093845" algn="l"/>
              </a:tabLst>
            </a:pPr>
            <a:r>
              <a:rPr sz="5300" spc="-20" dirty="0">
                <a:latin typeface="Calibri"/>
                <a:cs typeface="Calibri"/>
              </a:rPr>
              <a:t>Tahap</a:t>
            </a:r>
            <a:r>
              <a:rPr sz="5300" spc="-245" dirty="0">
                <a:latin typeface="Calibri"/>
                <a:cs typeface="Calibri"/>
              </a:rPr>
              <a:t> </a:t>
            </a:r>
            <a:r>
              <a:rPr sz="7950" spc="-75" baseline="-7861" dirty="0">
                <a:latin typeface="Calibri"/>
                <a:cs typeface="Calibri"/>
              </a:rPr>
              <a:t>s</a:t>
            </a:r>
            <a:r>
              <a:rPr sz="7950" baseline="-7861" dirty="0">
                <a:latin typeface="Calibri"/>
                <a:cs typeface="Calibri"/>
              </a:rPr>
              <a:t>	</a:t>
            </a:r>
            <a:r>
              <a:rPr sz="5300" spc="-30" dirty="0">
                <a:latin typeface="Calibri"/>
                <a:cs typeface="Calibri"/>
              </a:rPr>
              <a:t>diseminasi</a:t>
            </a:r>
            <a:r>
              <a:rPr sz="5300" spc="-229" dirty="0">
                <a:latin typeface="Calibri"/>
                <a:cs typeface="Calibri"/>
              </a:rPr>
              <a:t> </a:t>
            </a:r>
            <a:r>
              <a:rPr sz="5300" spc="-10" dirty="0">
                <a:latin typeface="Calibri"/>
                <a:cs typeface="Calibri"/>
              </a:rPr>
              <a:t>dan</a:t>
            </a:r>
            <a:r>
              <a:rPr sz="5300" spc="-290" dirty="0">
                <a:latin typeface="Calibri"/>
                <a:cs typeface="Calibri"/>
              </a:rPr>
              <a:t> </a:t>
            </a:r>
            <a:r>
              <a:rPr sz="5300" spc="-10" dirty="0">
                <a:latin typeface="Calibri"/>
                <a:cs typeface="Calibri"/>
              </a:rPr>
              <a:t>penilaian</a:t>
            </a:r>
            <a:r>
              <a:rPr sz="5300" spc="-220" dirty="0">
                <a:latin typeface="Calibri"/>
                <a:cs typeface="Calibri"/>
              </a:rPr>
              <a:t> </a:t>
            </a:r>
            <a:r>
              <a:rPr sz="5300" spc="-10" dirty="0">
                <a:latin typeface="Calibri"/>
                <a:cs typeface="Calibri"/>
              </a:rPr>
              <a:t>kembali</a:t>
            </a:r>
            <a:endParaRPr sz="5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0086975"/>
            <a:ext cx="5962650" cy="4191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144500" y="5972175"/>
            <a:ext cx="5353050" cy="4829175"/>
            <a:chOff x="13144500" y="5972175"/>
            <a:chExt cx="5353050" cy="48291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77975" y="9153525"/>
              <a:ext cx="4219575" cy="16478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500" y="5972175"/>
              <a:ext cx="4876800" cy="402907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609975"/>
            <a:ext cx="4229100" cy="16478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67000" y="-228600"/>
            <a:ext cx="16840200" cy="3200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4800" y="12649200"/>
            <a:ext cx="2714625" cy="952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973675" y="5257800"/>
            <a:ext cx="876300" cy="3048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2875" y="12753975"/>
            <a:ext cx="19364325" cy="178117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16187" y="293687"/>
            <a:ext cx="1199642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50" spc="-150" dirty="0">
                <a:solidFill>
                  <a:srgbClr val="9A3634"/>
                </a:solidFill>
                <a:latin typeface="Calibri"/>
                <a:cs typeface="Calibri"/>
              </a:rPr>
              <a:t>Promosi</a:t>
            </a:r>
            <a:r>
              <a:rPr sz="7150" spc="55" dirty="0">
                <a:solidFill>
                  <a:srgbClr val="9A3634"/>
                </a:solidFill>
                <a:latin typeface="Calibri"/>
                <a:cs typeface="Calibri"/>
              </a:rPr>
              <a:t> </a:t>
            </a:r>
            <a:r>
              <a:rPr sz="7150" spc="-275" dirty="0">
                <a:solidFill>
                  <a:srgbClr val="953438"/>
                </a:solidFill>
                <a:latin typeface="Calibri"/>
                <a:cs typeface="Calibri"/>
              </a:rPr>
              <a:t>Kesehatan</a:t>
            </a:r>
            <a:r>
              <a:rPr sz="7150" spc="110" dirty="0">
                <a:solidFill>
                  <a:srgbClr val="953438"/>
                </a:solidFill>
                <a:latin typeface="Calibri"/>
                <a:cs typeface="Calibri"/>
              </a:rPr>
              <a:t> </a:t>
            </a:r>
            <a:r>
              <a:rPr sz="7150" dirty="0">
                <a:solidFill>
                  <a:srgbClr val="8C3636"/>
                </a:solidFill>
                <a:latin typeface="Calibri"/>
                <a:cs typeface="Calibri"/>
              </a:rPr>
              <a:t>di</a:t>
            </a:r>
            <a:r>
              <a:rPr sz="7150" spc="-275" dirty="0">
                <a:solidFill>
                  <a:srgbClr val="8C3636"/>
                </a:solidFill>
                <a:latin typeface="Calibri"/>
                <a:cs typeface="Calibri"/>
              </a:rPr>
              <a:t> </a:t>
            </a:r>
            <a:r>
              <a:rPr sz="7150" spc="-310" dirty="0">
                <a:solidFill>
                  <a:srgbClr val="9A3638"/>
                </a:solidFill>
                <a:latin typeface="Calibri"/>
                <a:cs typeface="Calibri"/>
              </a:rPr>
              <a:t>Masyarakat:</a:t>
            </a:r>
            <a:endParaRPr sz="71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00877" y="1176337"/>
            <a:ext cx="13977619" cy="147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850"/>
              </a:lnSpc>
              <a:spcBef>
                <a:spcPts val="100"/>
              </a:spcBef>
            </a:pPr>
            <a:r>
              <a:rPr sz="5900" spc="-295" dirty="0">
                <a:latin typeface="Times New Roman"/>
                <a:cs typeface="Times New Roman"/>
              </a:rPr>
              <a:t>J</a:t>
            </a:r>
            <a:r>
              <a:rPr sz="5900" spc="-280" dirty="0">
                <a:latin typeface="Times New Roman"/>
                <a:cs typeface="Times New Roman"/>
              </a:rPr>
              <a:t>m</a:t>
            </a:r>
            <a:r>
              <a:rPr sz="5900" spc="-295" dirty="0">
                <a:latin typeface="Times New Roman"/>
                <a:cs typeface="Times New Roman"/>
              </a:rPr>
              <a:t>pi</a:t>
            </a:r>
            <a:r>
              <a:rPr sz="5900" spc="-280" dirty="0">
                <a:latin typeface="Times New Roman"/>
                <a:cs typeface="Times New Roman"/>
              </a:rPr>
              <a:t>e</a:t>
            </a:r>
            <a:r>
              <a:rPr sz="5900" spc="-285" dirty="0">
                <a:latin typeface="Times New Roman"/>
                <a:cs typeface="Times New Roman"/>
              </a:rPr>
              <a:t>menv</a:t>
            </a:r>
            <a:r>
              <a:rPr sz="5900" spc="-295" dirty="0">
                <a:latin typeface="Times New Roman"/>
                <a:cs typeface="Times New Roman"/>
              </a:rPr>
              <a:t>as</a:t>
            </a:r>
            <a:r>
              <a:rPr sz="5900" spc="-844" dirty="0">
                <a:latin typeface="Times New Roman"/>
                <a:cs typeface="Times New Roman"/>
              </a:rPr>
              <a:t>l</a:t>
            </a:r>
            <a:r>
              <a:rPr sz="5900" spc="-285" dirty="0">
                <a:latin typeface="Times New Roman"/>
                <a:cs typeface="Times New Roman"/>
              </a:rPr>
              <a:t>auoab</a:t>
            </a:r>
            <a:r>
              <a:rPr sz="5900" spc="-165" dirty="0">
                <a:latin typeface="Times New Roman"/>
                <a:cs typeface="Times New Roman"/>
              </a:rPr>
              <a:t> </a:t>
            </a:r>
            <a:r>
              <a:rPr sz="5900" spc="-409" dirty="0">
                <a:latin typeface="Times New Roman"/>
                <a:cs typeface="Times New Roman"/>
              </a:rPr>
              <a:t>Bebas</a:t>
            </a:r>
            <a:r>
              <a:rPr sz="5900" spc="-270" dirty="0">
                <a:latin typeface="Times New Roman"/>
                <a:cs typeface="Times New Roman"/>
              </a:rPr>
              <a:t> </a:t>
            </a:r>
            <a:r>
              <a:rPr sz="5900" spc="-320" dirty="0">
                <a:latin typeface="Times New Roman"/>
                <a:cs typeface="Times New Roman"/>
              </a:rPr>
              <a:t>4,sap</a:t>
            </a:r>
            <a:r>
              <a:rPr sz="5900" spc="-480" dirty="0">
                <a:latin typeface="Times New Roman"/>
                <a:cs typeface="Times New Roman"/>
              </a:rPr>
              <a:t> </a:t>
            </a:r>
            <a:r>
              <a:rPr sz="5900" spc="-35" dirty="0">
                <a:latin typeface="Times New Roman"/>
                <a:cs typeface="Times New Roman"/>
              </a:rPr>
              <a:t>J(osos</a:t>
            </a:r>
            <a:endParaRPr sz="5900" dirty="0">
              <a:latin typeface="Times New Roman"/>
              <a:cs typeface="Times New Roman"/>
            </a:endParaRPr>
          </a:p>
          <a:p>
            <a:pPr marL="27940">
              <a:lnSpc>
                <a:spcPts val="4575"/>
              </a:lnSpc>
            </a:pPr>
            <a:r>
              <a:rPr sz="4000" i="1" spc="-60" dirty="0">
                <a:latin typeface="Calibri"/>
                <a:cs typeface="Calibri"/>
              </a:rPr>
              <a:t>Quit</a:t>
            </a:r>
            <a:r>
              <a:rPr sz="4000" i="1" spc="-165" dirty="0">
                <a:latin typeface="Calibri"/>
                <a:cs typeface="Calibri"/>
              </a:rPr>
              <a:t> </a:t>
            </a:r>
            <a:r>
              <a:rPr sz="4000" i="1" spc="-145" dirty="0">
                <a:latin typeface="Calibri"/>
                <a:cs typeface="Calibri"/>
              </a:rPr>
              <a:t>Tobacco</a:t>
            </a:r>
            <a:r>
              <a:rPr sz="4000" i="1" spc="-50" dirty="0">
                <a:latin typeface="Calibri"/>
                <a:cs typeface="Calibri"/>
              </a:rPr>
              <a:t> </a:t>
            </a:r>
            <a:r>
              <a:rPr sz="4000" i="1" spc="-90" dirty="0">
                <a:latin typeface="Calibri"/>
                <a:cs typeface="Calibri"/>
              </a:rPr>
              <a:t>Indonesia</a:t>
            </a:r>
            <a:r>
              <a:rPr sz="4000" i="1" spc="-20" dirty="0">
                <a:latin typeface="Calibri"/>
                <a:cs typeface="Calibri"/>
              </a:rPr>
              <a:t> </a:t>
            </a:r>
            <a:r>
              <a:rPr sz="4000" i="1" spc="-135" dirty="0">
                <a:latin typeface="Calibri"/>
                <a:cs typeface="Calibri"/>
              </a:rPr>
              <a:t>UGM</a:t>
            </a:r>
            <a:r>
              <a:rPr sz="4000" i="1" spc="-75" dirty="0">
                <a:latin typeface="Calibri"/>
                <a:cs typeface="Calibri"/>
              </a:rPr>
              <a:t> </a:t>
            </a:r>
            <a:r>
              <a:rPr sz="4000" i="1" spc="-105" dirty="0">
                <a:latin typeface="Calibri"/>
                <a:cs typeface="Calibri"/>
              </a:rPr>
              <a:t>kolaborasi</a:t>
            </a:r>
            <a:r>
              <a:rPr sz="4000" i="1" spc="25" dirty="0">
                <a:latin typeface="Calibri"/>
                <a:cs typeface="Calibri"/>
              </a:rPr>
              <a:t> </a:t>
            </a:r>
            <a:r>
              <a:rPr sz="4000" i="1" spc="-90" dirty="0">
                <a:latin typeface="Calibri"/>
                <a:cs typeface="Calibri"/>
              </a:rPr>
              <a:t>dengan</a:t>
            </a:r>
            <a:r>
              <a:rPr sz="4000" i="1" spc="-70" dirty="0">
                <a:latin typeface="Calibri"/>
                <a:cs typeface="Calibri"/>
              </a:rPr>
              <a:t> </a:t>
            </a:r>
            <a:r>
              <a:rPr sz="4000" i="1" spc="-80" dirty="0">
                <a:latin typeface="Calibri"/>
                <a:cs typeface="Calibri"/>
              </a:rPr>
              <a:t>Dinas</a:t>
            </a:r>
            <a:r>
              <a:rPr sz="4000" i="1" spc="-145" dirty="0">
                <a:latin typeface="Calibri"/>
                <a:cs typeface="Calibri"/>
              </a:rPr>
              <a:t> </a:t>
            </a:r>
            <a:r>
              <a:rPr sz="4000" i="1" spc="-70" dirty="0">
                <a:latin typeface="Calibri"/>
                <a:cs typeface="Calibri"/>
              </a:rPr>
              <a:t>Kes</a:t>
            </a:r>
            <a:r>
              <a:rPr sz="4000" i="1" spc="-155" dirty="0">
                <a:latin typeface="Calibri"/>
                <a:cs typeface="Calibri"/>
              </a:rPr>
              <a:t> </a:t>
            </a:r>
            <a:r>
              <a:rPr sz="4000" i="1" spc="-70" dirty="0">
                <a:latin typeface="Calibri"/>
                <a:cs typeface="Calibri"/>
              </a:rPr>
              <a:t>Prop</a:t>
            </a:r>
            <a:r>
              <a:rPr sz="4000" i="1" spc="-150" dirty="0">
                <a:latin typeface="Calibri"/>
                <a:cs typeface="Calibri"/>
              </a:rPr>
              <a:t> </a:t>
            </a:r>
            <a:r>
              <a:rPr sz="4000" i="1" dirty="0">
                <a:latin typeface="Calibri"/>
                <a:cs typeface="Calibri"/>
              </a:rPr>
              <a:t>&amp;</a:t>
            </a:r>
            <a:r>
              <a:rPr sz="4000" i="1" spc="-200" dirty="0">
                <a:latin typeface="Calibri"/>
                <a:cs typeface="Calibri"/>
              </a:rPr>
              <a:t> </a:t>
            </a:r>
            <a:r>
              <a:rPr sz="4000" i="1" spc="-20" dirty="0">
                <a:latin typeface="Calibri"/>
                <a:cs typeface="Calibri"/>
              </a:rPr>
              <a:t>Kota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0449" y="3711142"/>
            <a:ext cx="4232275" cy="546354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74650" indent="-361315">
              <a:lnSpc>
                <a:spcPct val="100000"/>
              </a:lnSpc>
              <a:spcBef>
                <a:spcPts val="440"/>
              </a:spcBef>
              <a:buChar char="•"/>
              <a:tabLst>
                <a:tab pos="374650" algn="l"/>
              </a:tabLst>
            </a:pPr>
            <a:r>
              <a:rPr sz="3750" spc="55" dirty="0">
                <a:latin typeface="Calibri"/>
                <a:cs typeface="Calibri"/>
              </a:rPr>
              <a:t>Survei</a:t>
            </a:r>
            <a:r>
              <a:rPr sz="3750" spc="90" dirty="0">
                <a:latin typeface="Calibri"/>
                <a:cs typeface="Calibri"/>
              </a:rPr>
              <a:t> </a:t>
            </a:r>
            <a:r>
              <a:rPr sz="3750" spc="-10" dirty="0">
                <a:latin typeface="Calibri"/>
                <a:cs typeface="Calibri"/>
              </a:rPr>
              <a:t>komunitas</a:t>
            </a:r>
            <a:endParaRPr sz="3750">
              <a:latin typeface="Calibri"/>
              <a:cs typeface="Calibri"/>
            </a:endParaRPr>
          </a:p>
          <a:p>
            <a:pPr marL="369570" marR="5080" indent="-357505">
              <a:lnSpc>
                <a:spcPct val="90400"/>
              </a:lnSpc>
              <a:spcBef>
                <a:spcPts val="795"/>
              </a:spcBef>
              <a:buChar char="•"/>
              <a:tabLst>
                <a:tab pos="372745" algn="l"/>
              </a:tabLst>
            </a:pPr>
            <a:r>
              <a:rPr sz="3850" spc="-10" dirty="0">
                <a:latin typeface="Calibri"/>
                <a:cs typeface="Calibri"/>
              </a:rPr>
              <a:t>Pendekatan 	</a:t>
            </a:r>
            <a:r>
              <a:rPr sz="4000" dirty="0">
                <a:latin typeface="Calibri"/>
                <a:cs typeface="Calibri"/>
              </a:rPr>
              <a:t>kualitatif</a:t>
            </a:r>
            <a:r>
              <a:rPr sz="4000" spc="-19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untuk 	</a:t>
            </a:r>
            <a:r>
              <a:rPr sz="3850" spc="-10" dirty="0">
                <a:latin typeface="Calibri"/>
                <a:cs typeface="Calibri"/>
              </a:rPr>
              <a:t>melakukan 	</a:t>
            </a:r>
            <a:r>
              <a:rPr sz="3750" dirty="0">
                <a:latin typeface="Calibri"/>
                <a:cs typeface="Calibri"/>
              </a:rPr>
              <a:t>eksplorasi</a:t>
            </a:r>
            <a:r>
              <a:rPr sz="3750" spc="675" dirty="0">
                <a:latin typeface="Calibri"/>
                <a:cs typeface="Calibri"/>
              </a:rPr>
              <a:t> </a:t>
            </a:r>
            <a:r>
              <a:rPr sz="3750" spc="-10" dirty="0">
                <a:latin typeface="Calibri"/>
                <a:cs typeface="Calibri"/>
              </a:rPr>
              <a:t>persepsi 	</a:t>
            </a:r>
            <a:r>
              <a:rPr sz="3900" dirty="0">
                <a:latin typeface="Calibri"/>
                <a:cs typeface="Calibri"/>
              </a:rPr>
              <a:t>dan</a:t>
            </a:r>
            <a:r>
              <a:rPr sz="3900" spc="15" dirty="0">
                <a:latin typeface="Calibri"/>
                <a:cs typeface="Calibri"/>
              </a:rPr>
              <a:t> </a:t>
            </a:r>
            <a:r>
              <a:rPr sz="3900" dirty="0">
                <a:latin typeface="Calibri"/>
                <a:cs typeface="Calibri"/>
              </a:rPr>
              <a:t>opini </a:t>
            </a:r>
            <a:r>
              <a:rPr sz="3900" i="1" spc="-10" dirty="0">
                <a:latin typeface="Calibri"/>
                <a:cs typeface="Calibri"/>
              </a:rPr>
              <a:t>(in-</a:t>
            </a:r>
            <a:r>
              <a:rPr sz="3900" i="1" spc="-20" dirty="0">
                <a:latin typeface="Calibri"/>
                <a:cs typeface="Calibri"/>
              </a:rPr>
              <a:t>depth 	</a:t>
            </a:r>
            <a:r>
              <a:rPr sz="3950" i="1" spc="-20" dirty="0">
                <a:latin typeface="Calibri"/>
                <a:cs typeface="Calibri"/>
              </a:rPr>
              <a:t>interview,</a:t>
            </a:r>
            <a:r>
              <a:rPr sz="3950" i="1" spc="-135" dirty="0">
                <a:latin typeface="Calibri"/>
                <a:cs typeface="Calibri"/>
              </a:rPr>
              <a:t> </a:t>
            </a:r>
            <a:r>
              <a:rPr sz="3950" i="1" spc="-20" dirty="0">
                <a:latin typeface="Calibri"/>
                <a:cs typeface="Calibri"/>
              </a:rPr>
              <a:t>FGD)</a:t>
            </a:r>
            <a:endParaRPr sz="3950">
              <a:latin typeface="Calibri"/>
              <a:cs typeface="Calibri"/>
            </a:endParaRPr>
          </a:p>
          <a:p>
            <a:pPr marL="368935" marR="403860" indent="-351790">
              <a:lnSpc>
                <a:spcPct val="90800"/>
              </a:lnSpc>
              <a:spcBef>
                <a:spcPts val="685"/>
              </a:spcBef>
              <a:buChar char="•"/>
              <a:tabLst>
                <a:tab pos="368935" algn="l"/>
                <a:tab pos="372745" algn="l"/>
              </a:tabLst>
            </a:pPr>
            <a:r>
              <a:rPr sz="3400" dirty="0">
                <a:latin typeface="Calibri"/>
                <a:cs typeface="Calibri"/>
              </a:rPr>
              <a:t>	Pelatihan</a:t>
            </a:r>
            <a:r>
              <a:rPr sz="3400" spc="360" dirty="0">
                <a:latin typeface="Calibri"/>
                <a:cs typeface="Calibri"/>
              </a:rPr>
              <a:t> </a:t>
            </a:r>
            <a:r>
              <a:rPr sz="3400" spc="-10" dirty="0">
                <a:latin typeface="Calibri"/>
                <a:cs typeface="Calibri"/>
              </a:rPr>
              <a:t>untuk </a:t>
            </a:r>
            <a:r>
              <a:rPr sz="3400" dirty="0">
                <a:latin typeface="Calibri"/>
                <a:cs typeface="Calibri"/>
              </a:rPr>
              <a:t>petugas</a:t>
            </a:r>
            <a:r>
              <a:rPr sz="3400" spc="160" dirty="0">
                <a:latin typeface="Calibri"/>
                <a:cs typeface="Calibri"/>
              </a:rPr>
              <a:t> </a:t>
            </a:r>
            <a:r>
              <a:rPr sz="3400" spc="-10" dirty="0">
                <a:latin typeface="Calibri"/>
                <a:cs typeface="Calibri"/>
              </a:rPr>
              <a:t>kesehatan </a:t>
            </a:r>
            <a:r>
              <a:rPr sz="3500" dirty="0">
                <a:latin typeface="Calibri"/>
                <a:cs typeface="Calibri"/>
              </a:rPr>
              <a:t>dan</a:t>
            </a:r>
            <a:r>
              <a:rPr sz="3500" spc="-100" dirty="0">
                <a:latin typeface="Calibri"/>
                <a:cs typeface="Calibri"/>
              </a:rPr>
              <a:t> </a:t>
            </a:r>
            <a:r>
              <a:rPr sz="3500" dirty="0">
                <a:latin typeface="Calibri"/>
                <a:cs typeface="Calibri"/>
              </a:rPr>
              <a:t>pimpinan</a:t>
            </a:r>
            <a:r>
              <a:rPr sz="3500" spc="65" dirty="0">
                <a:latin typeface="Calibri"/>
                <a:cs typeface="Calibri"/>
              </a:rPr>
              <a:t> </a:t>
            </a:r>
            <a:r>
              <a:rPr sz="3500" spc="-10" dirty="0">
                <a:latin typeface="Calibri"/>
                <a:cs typeface="Calibri"/>
              </a:rPr>
              <a:t>lokal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66559" y="5227637"/>
            <a:ext cx="4123690" cy="3803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indent="-203200">
              <a:lnSpc>
                <a:spcPts val="3965"/>
              </a:lnSpc>
              <a:spcBef>
                <a:spcPts val="100"/>
              </a:spcBef>
              <a:buSzPct val="88235"/>
              <a:buChar char="•"/>
              <a:tabLst>
                <a:tab pos="205740" algn="l"/>
              </a:tabLst>
            </a:pPr>
            <a:r>
              <a:rPr sz="3400" dirty="0">
                <a:latin typeface="Calibri"/>
                <a:cs typeface="Calibri"/>
              </a:rPr>
              <a:t>Mengikuti</a:t>
            </a:r>
            <a:r>
              <a:rPr sz="3400" spc="365" dirty="0">
                <a:latin typeface="Calibri"/>
                <a:cs typeface="Calibri"/>
              </a:rPr>
              <a:t> </a:t>
            </a:r>
            <a:r>
              <a:rPr sz="3400" spc="-10" dirty="0">
                <a:latin typeface="Calibri"/>
                <a:cs typeface="Calibri"/>
              </a:rPr>
              <a:t>pertemuan</a:t>
            </a:r>
            <a:endParaRPr sz="3400">
              <a:latin typeface="Calibri"/>
              <a:cs typeface="Calibri"/>
            </a:endParaRPr>
          </a:p>
          <a:p>
            <a:pPr marL="144145">
              <a:lnSpc>
                <a:spcPts val="4025"/>
              </a:lnSpc>
            </a:pPr>
            <a:r>
              <a:rPr sz="3450" dirty="0">
                <a:latin typeface="Calibri"/>
                <a:cs typeface="Calibri"/>
              </a:rPr>
              <a:t>local</a:t>
            </a:r>
            <a:r>
              <a:rPr sz="3450" spc="80" dirty="0">
                <a:latin typeface="Calibri"/>
                <a:cs typeface="Calibri"/>
              </a:rPr>
              <a:t> </a:t>
            </a:r>
            <a:r>
              <a:rPr sz="3450" dirty="0">
                <a:latin typeface="Calibri"/>
                <a:cs typeface="Calibri"/>
              </a:rPr>
              <a:t>yang</a:t>
            </a:r>
            <a:r>
              <a:rPr sz="3450" spc="20" dirty="0">
                <a:latin typeface="Calibri"/>
                <a:cs typeface="Calibri"/>
              </a:rPr>
              <a:t> </a:t>
            </a:r>
            <a:r>
              <a:rPr sz="3450" dirty="0">
                <a:latin typeface="Calibri"/>
                <a:cs typeface="Calibri"/>
              </a:rPr>
              <a:t>sudah</a:t>
            </a:r>
            <a:r>
              <a:rPr sz="3450" spc="90" dirty="0">
                <a:latin typeface="Calibri"/>
                <a:cs typeface="Calibri"/>
              </a:rPr>
              <a:t> </a:t>
            </a:r>
            <a:r>
              <a:rPr sz="3450" spc="25" dirty="0">
                <a:latin typeface="Calibri"/>
                <a:cs typeface="Calibri"/>
              </a:rPr>
              <a:t>ada</a:t>
            </a:r>
            <a:endParaRPr sz="3450">
              <a:latin typeface="Calibri"/>
              <a:cs typeface="Calibri"/>
            </a:endParaRPr>
          </a:p>
          <a:p>
            <a:pPr marL="758825" lvl="1" indent="-355600">
              <a:lnSpc>
                <a:spcPct val="100000"/>
              </a:lnSpc>
              <a:spcBef>
                <a:spcPts val="185"/>
              </a:spcBef>
              <a:buChar char="•"/>
              <a:tabLst>
                <a:tab pos="758825" algn="l"/>
              </a:tabLst>
            </a:pPr>
            <a:r>
              <a:rPr sz="3400" spc="55" dirty="0">
                <a:latin typeface="Calibri"/>
                <a:cs typeface="Calibri"/>
              </a:rPr>
              <a:t>PKK</a:t>
            </a:r>
            <a:endParaRPr sz="3400">
              <a:latin typeface="Calibri"/>
              <a:cs typeface="Calibri"/>
            </a:endParaRPr>
          </a:p>
          <a:p>
            <a:pPr marL="758825" lvl="1" indent="-355600">
              <a:lnSpc>
                <a:spcPct val="100000"/>
              </a:lnSpc>
              <a:spcBef>
                <a:spcPts val="345"/>
              </a:spcBef>
              <a:buChar char="•"/>
              <a:tabLst>
                <a:tab pos="758825" algn="l"/>
              </a:tabLst>
            </a:pPr>
            <a:r>
              <a:rPr sz="3400" dirty="0">
                <a:latin typeface="Calibri"/>
                <a:cs typeface="Calibri"/>
              </a:rPr>
              <a:t>Kel</a:t>
            </a:r>
            <a:r>
              <a:rPr sz="3400" spc="320" dirty="0">
                <a:latin typeface="Calibri"/>
                <a:cs typeface="Calibri"/>
              </a:rPr>
              <a:t> </a:t>
            </a:r>
            <a:r>
              <a:rPr sz="3400" dirty="0">
                <a:latin typeface="Calibri"/>
                <a:cs typeface="Calibri"/>
              </a:rPr>
              <a:t>laki-</a:t>
            </a:r>
            <a:r>
              <a:rPr sz="3400" spc="-20" dirty="0">
                <a:latin typeface="Calibri"/>
                <a:cs typeface="Calibri"/>
              </a:rPr>
              <a:t>laki</a:t>
            </a:r>
            <a:endParaRPr sz="3400">
              <a:latin typeface="Calibri"/>
              <a:cs typeface="Calibri"/>
            </a:endParaRPr>
          </a:p>
          <a:p>
            <a:pPr marL="758825" lvl="1" indent="-355600">
              <a:lnSpc>
                <a:spcPct val="100000"/>
              </a:lnSpc>
              <a:spcBef>
                <a:spcPts val="195"/>
              </a:spcBef>
              <a:buChar char="•"/>
              <a:tabLst>
                <a:tab pos="758825" algn="l"/>
              </a:tabLst>
            </a:pPr>
            <a:r>
              <a:rPr sz="3400" dirty="0">
                <a:latin typeface="Calibri"/>
                <a:cs typeface="Calibri"/>
              </a:rPr>
              <a:t>Arisan</a:t>
            </a:r>
            <a:r>
              <a:rPr sz="3400" spc="355" dirty="0">
                <a:latin typeface="Calibri"/>
                <a:cs typeface="Calibri"/>
              </a:rPr>
              <a:t> </a:t>
            </a:r>
            <a:r>
              <a:rPr sz="3400" dirty="0">
                <a:latin typeface="Calibri"/>
                <a:cs typeface="Calibri"/>
              </a:rPr>
              <a:t>ibu-</a:t>
            </a:r>
            <a:r>
              <a:rPr sz="3400" spc="-25" dirty="0">
                <a:latin typeface="Calibri"/>
                <a:cs typeface="Calibri"/>
              </a:rPr>
              <a:t>ibu</a:t>
            </a:r>
            <a:endParaRPr sz="3400">
              <a:latin typeface="Calibri"/>
              <a:cs typeface="Calibri"/>
            </a:endParaRPr>
          </a:p>
          <a:p>
            <a:pPr marL="758825" lvl="1" indent="-355600">
              <a:lnSpc>
                <a:spcPct val="100000"/>
              </a:lnSpc>
              <a:spcBef>
                <a:spcPts val="420"/>
              </a:spcBef>
              <a:buChar char="•"/>
              <a:tabLst>
                <a:tab pos="758825" algn="l"/>
              </a:tabLst>
            </a:pPr>
            <a:r>
              <a:rPr sz="3400" spc="-10" dirty="0">
                <a:latin typeface="Calibri"/>
                <a:cs typeface="Calibri"/>
              </a:rPr>
              <a:t>Pemuda</a:t>
            </a:r>
            <a:endParaRPr sz="3400">
              <a:latin typeface="Calibri"/>
              <a:cs typeface="Calibri"/>
            </a:endParaRPr>
          </a:p>
          <a:p>
            <a:pPr marL="757555" lvl="1" indent="-355600">
              <a:lnSpc>
                <a:spcPct val="100000"/>
              </a:lnSpc>
              <a:spcBef>
                <a:spcPts val="95"/>
              </a:spcBef>
              <a:buChar char="•"/>
              <a:tabLst>
                <a:tab pos="757555" algn="l"/>
              </a:tabLst>
            </a:pPr>
            <a:r>
              <a:rPr sz="3500" spc="-10" dirty="0">
                <a:latin typeface="Calibri"/>
                <a:cs typeface="Calibri"/>
              </a:rPr>
              <a:t>RT/RW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730006" y="9282112"/>
            <a:ext cx="1220470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00"/>
              </a:spcBef>
              <a:buClr>
                <a:srgbClr val="4B80D1"/>
              </a:buClr>
              <a:buChar char="•"/>
              <a:tabLst>
                <a:tab pos="286385" algn="l"/>
                <a:tab pos="827405" algn="l"/>
              </a:tabLst>
            </a:pPr>
            <a:r>
              <a:rPr sz="3350" spc="-50" dirty="0">
                <a:solidFill>
                  <a:srgbClr val="4F82C8"/>
                </a:solidFill>
                <a:latin typeface="Calibri"/>
                <a:cs typeface="Calibri"/>
              </a:rPr>
              <a:t>-</a:t>
            </a:r>
            <a:r>
              <a:rPr sz="3350" dirty="0">
                <a:solidFill>
                  <a:srgbClr val="4F82C8"/>
                </a:solidFill>
                <a:latin typeface="Calibri"/>
                <a:cs typeface="Calibri"/>
              </a:rPr>
              <a:t>	</a:t>
            </a:r>
            <a:r>
              <a:rPr sz="3350" i="1" dirty="0">
                <a:solidFill>
                  <a:srgbClr val="4F83B8"/>
                </a:solidFill>
                <a:latin typeface="Calibri"/>
                <a:cs typeface="Calibri"/>
              </a:rPr>
              <a:t>›</a:t>
            </a:r>
            <a:r>
              <a:rPr sz="3350" i="1" spc="190" dirty="0">
                <a:solidFill>
                  <a:srgbClr val="4F83B8"/>
                </a:solidFill>
                <a:latin typeface="Calibri"/>
                <a:cs typeface="Calibri"/>
              </a:rPr>
              <a:t> </a:t>
            </a:r>
            <a:r>
              <a:rPr sz="3350" i="1" spc="-85" dirty="0">
                <a:solidFill>
                  <a:srgbClr val="4682BD"/>
                </a:solidFill>
                <a:latin typeface="Calibri"/>
                <a:cs typeface="Calibri"/>
              </a:rPr>
              <a:t>-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9036" y="9282112"/>
            <a:ext cx="219710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3080">
              <a:lnSpc>
                <a:spcPts val="3285"/>
              </a:lnSpc>
              <a:spcBef>
                <a:spcPts val="100"/>
              </a:spcBef>
            </a:pPr>
            <a:r>
              <a:rPr sz="3350" spc="-50" dirty="0">
                <a:solidFill>
                  <a:srgbClr val="3F83BF"/>
                </a:solidFill>
                <a:latin typeface="Calibri"/>
                <a:cs typeface="Calibri"/>
              </a:rPr>
              <a:t>.</a:t>
            </a:r>
            <a:endParaRPr sz="3350">
              <a:latin typeface="Calibri"/>
              <a:cs typeface="Calibri"/>
            </a:endParaRPr>
          </a:p>
          <a:p>
            <a:pPr>
              <a:lnSpc>
                <a:spcPts val="3285"/>
              </a:lnSpc>
              <a:tabLst>
                <a:tab pos="1233170" algn="l"/>
                <a:tab pos="1780539" algn="l"/>
              </a:tabLst>
            </a:pPr>
            <a:r>
              <a:rPr sz="3350" spc="-50" dirty="0">
                <a:solidFill>
                  <a:srgbClr val="4B7CBD"/>
                </a:solidFill>
                <a:latin typeface="Calibri"/>
                <a:cs typeface="Calibri"/>
              </a:rPr>
              <a:t>-</a:t>
            </a:r>
            <a:r>
              <a:rPr sz="3350" dirty="0">
                <a:solidFill>
                  <a:srgbClr val="4B7CBD"/>
                </a:solidFill>
                <a:latin typeface="Calibri"/>
                <a:cs typeface="Calibri"/>
              </a:rPr>
              <a:t>	</a:t>
            </a:r>
            <a:r>
              <a:rPr sz="3350" spc="-50" dirty="0">
                <a:solidFill>
                  <a:srgbClr val="4880CA"/>
                </a:solidFill>
                <a:latin typeface="Calibri"/>
                <a:cs typeface="Calibri"/>
              </a:rPr>
              <a:t>"</a:t>
            </a:r>
            <a:r>
              <a:rPr sz="3350" dirty="0">
                <a:solidFill>
                  <a:srgbClr val="4880CA"/>
                </a:solidFill>
                <a:latin typeface="Calibri"/>
                <a:cs typeface="Calibri"/>
              </a:rPr>
              <a:t>	</a:t>
            </a:r>
            <a:r>
              <a:rPr sz="3350" dirty="0">
                <a:solidFill>
                  <a:srgbClr val="4D79C1"/>
                </a:solidFill>
                <a:latin typeface="Calibri"/>
                <a:cs typeface="Calibri"/>
              </a:rPr>
              <a:t>-</a:t>
            </a:r>
            <a:r>
              <a:rPr sz="3350" spc="114" dirty="0">
                <a:solidFill>
                  <a:srgbClr val="4D79C1"/>
                </a:solidFill>
                <a:latin typeface="Calibri"/>
                <a:cs typeface="Calibri"/>
              </a:rPr>
              <a:t> </a:t>
            </a:r>
            <a:r>
              <a:rPr sz="3350" spc="-50" dirty="0">
                <a:solidFill>
                  <a:srgbClr val="4D83C1"/>
                </a:solidFill>
                <a:latin typeface="Calibri"/>
                <a:cs typeface="Calibri"/>
              </a:rPr>
              <a:t>"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86207" y="9605962"/>
            <a:ext cx="339407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indent="-356235">
              <a:lnSpc>
                <a:spcPct val="100000"/>
              </a:lnSpc>
              <a:spcBef>
                <a:spcPts val="100"/>
              </a:spcBef>
              <a:buChar char="•"/>
              <a:tabLst>
                <a:tab pos="368935" algn="l"/>
              </a:tabLst>
            </a:pPr>
            <a:r>
              <a:rPr sz="3350" spc="55" dirty="0">
                <a:latin typeface="Calibri"/>
                <a:cs typeface="Calibri"/>
              </a:rPr>
              <a:t>Rapat</a:t>
            </a:r>
            <a:r>
              <a:rPr sz="3350" spc="75" dirty="0">
                <a:latin typeface="Calibri"/>
                <a:cs typeface="Calibri"/>
              </a:rPr>
              <a:t> </a:t>
            </a:r>
            <a:r>
              <a:rPr sz="3350" spc="-10" dirty="0">
                <a:latin typeface="Calibri"/>
                <a:cs typeface="Calibri"/>
              </a:rPr>
              <a:t>koordinasi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316114" y="6056312"/>
            <a:ext cx="4262755" cy="277622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78460" marR="5080" indent="-366395">
              <a:lnSpc>
                <a:spcPct val="88700"/>
              </a:lnSpc>
              <a:spcBef>
                <a:spcPts val="600"/>
              </a:spcBef>
              <a:buChar char="•"/>
              <a:tabLst>
                <a:tab pos="383540" algn="l"/>
                <a:tab pos="3035935" algn="l"/>
              </a:tabLst>
            </a:pPr>
            <a:r>
              <a:rPr sz="3700" spc="-80" dirty="0">
                <a:latin typeface="Calibri"/>
                <a:cs typeface="Calibri"/>
              </a:rPr>
              <a:t>Kesepakatan</a:t>
            </a:r>
            <a:r>
              <a:rPr sz="3700" spc="25" dirty="0">
                <a:latin typeface="Calibri"/>
                <a:cs typeface="Calibri"/>
              </a:rPr>
              <a:t> </a:t>
            </a:r>
            <a:r>
              <a:rPr sz="3700" spc="-10" dirty="0">
                <a:latin typeface="Calibri"/>
                <a:cs typeface="Calibri"/>
              </a:rPr>
              <a:t>untuk 	mengetapkan</a:t>
            </a:r>
            <a:r>
              <a:rPr sz="3700" dirty="0">
                <a:latin typeface="Calibri"/>
                <a:cs typeface="Calibri"/>
              </a:rPr>
              <a:t>	</a:t>
            </a:r>
            <a:r>
              <a:rPr sz="3700" spc="-85" dirty="0">
                <a:latin typeface="Calibri"/>
                <a:cs typeface="Calibri"/>
              </a:rPr>
              <a:t>aturan 	</a:t>
            </a:r>
            <a:r>
              <a:rPr sz="3700" spc="-10" dirty="0">
                <a:latin typeface="Calibri"/>
                <a:cs typeface="Calibri"/>
              </a:rPr>
              <a:t>lokal</a:t>
            </a:r>
            <a:endParaRPr sz="3700">
              <a:latin typeface="Calibri"/>
              <a:cs typeface="Calibri"/>
            </a:endParaRPr>
          </a:p>
          <a:p>
            <a:pPr marL="379095" indent="-365760">
              <a:lnSpc>
                <a:spcPct val="100000"/>
              </a:lnSpc>
              <a:spcBef>
                <a:spcPts val="350"/>
              </a:spcBef>
              <a:buChar char="•"/>
              <a:tabLst>
                <a:tab pos="379095" algn="l"/>
              </a:tabLst>
            </a:pPr>
            <a:r>
              <a:rPr sz="3600" dirty="0">
                <a:latin typeface="Calibri"/>
                <a:cs typeface="Calibri"/>
              </a:rPr>
              <a:t>Membuat</a:t>
            </a:r>
            <a:r>
              <a:rPr sz="3600" spc="5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petisi</a:t>
            </a:r>
            <a:endParaRPr sz="3600">
              <a:latin typeface="Calibri"/>
              <a:cs typeface="Calibri"/>
            </a:endParaRPr>
          </a:p>
          <a:p>
            <a:pPr marL="379730" indent="-365760">
              <a:lnSpc>
                <a:spcPct val="100000"/>
              </a:lnSpc>
              <a:spcBef>
                <a:spcPts val="415"/>
              </a:spcBef>
              <a:buChar char="•"/>
              <a:tabLst>
                <a:tab pos="379730" algn="l"/>
              </a:tabLst>
            </a:pPr>
            <a:r>
              <a:rPr sz="3550" dirty="0">
                <a:latin typeface="Calibri"/>
                <a:cs typeface="Calibri"/>
              </a:rPr>
              <a:t>Menyusun</a:t>
            </a:r>
            <a:r>
              <a:rPr sz="3550" spc="245" dirty="0">
                <a:latin typeface="Calibri"/>
                <a:cs typeface="Calibri"/>
              </a:rPr>
              <a:t> </a:t>
            </a:r>
            <a:r>
              <a:rPr sz="3550" spc="-10" dirty="0">
                <a:latin typeface="Calibri"/>
                <a:cs typeface="Calibri"/>
              </a:rPr>
              <a:t>deklarasi</a:t>
            </a:r>
            <a:endParaRPr sz="3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239105" y="3965575"/>
            <a:ext cx="6686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0" dirty="0">
                <a:latin typeface="Calibri"/>
                <a:cs typeface="Calibri"/>
              </a:rPr>
              <a:t>Pg|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DA922-0A3E-6639-7A2F-EF200CD6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67" y="5105400"/>
            <a:ext cx="17898265" cy="1477328"/>
          </a:xfrm>
        </p:spPr>
        <p:txBody>
          <a:bodyPr/>
          <a:lstStyle/>
          <a:p>
            <a:pPr algn="ctr"/>
            <a:r>
              <a:rPr lang="en-US" sz="9600" dirty="0">
                <a:highlight>
                  <a:srgbClr val="FFFF00"/>
                </a:highlight>
              </a:rPr>
              <a:t>_TERIMA KASIH_ </a:t>
            </a:r>
            <a:endParaRPr lang="en-ID" sz="9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742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0675" y="4057650"/>
            <a:ext cx="5343525" cy="1104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6175" y="4029075"/>
            <a:ext cx="6829425" cy="1143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90800" y="11554968"/>
            <a:ext cx="363220" cy="48895"/>
            <a:chOff x="2590800" y="11554968"/>
            <a:chExt cx="363220" cy="48895"/>
          </a:xfrm>
        </p:grpSpPr>
        <p:sp>
          <p:nvSpPr>
            <p:cNvPr id="5" name="object 5"/>
            <p:cNvSpPr/>
            <p:nvPr/>
          </p:nvSpPr>
          <p:spPr>
            <a:xfrm>
              <a:off x="2590800" y="11593068"/>
              <a:ext cx="363220" cy="0"/>
            </a:xfrm>
            <a:custGeom>
              <a:avLst/>
              <a:gdLst/>
              <a:ahLst/>
              <a:cxnLst/>
              <a:rect l="l" t="t" r="r" b="b"/>
              <a:pathLst>
                <a:path w="363219">
                  <a:moveTo>
                    <a:pt x="0" y="0"/>
                  </a:moveTo>
                  <a:lnTo>
                    <a:pt x="362712" y="0"/>
                  </a:lnTo>
                </a:path>
              </a:pathLst>
            </a:custGeom>
            <a:ln w="21336">
              <a:solidFill>
                <a:srgbClr val="3418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90800" y="11565636"/>
              <a:ext cx="363220" cy="0"/>
            </a:xfrm>
            <a:custGeom>
              <a:avLst/>
              <a:gdLst/>
              <a:ahLst/>
              <a:cxnLst/>
              <a:rect l="l" t="t" r="r" b="b"/>
              <a:pathLst>
                <a:path w="363219">
                  <a:moveTo>
                    <a:pt x="0" y="0"/>
                  </a:moveTo>
                  <a:lnTo>
                    <a:pt x="362712" y="0"/>
                  </a:lnTo>
                </a:path>
              </a:pathLst>
            </a:custGeom>
            <a:ln w="21336">
              <a:solidFill>
                <a:srgbClr val="3418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590800" y="10651235"/>
            <a:ext cx="363220" cy="0"/>
          </a:xfrm>
          <a:custGeom>
            <a:avLst/>
            <a:gdLst/>
            <a:ahLst/>
            <a:cxnLst/>
            <a:rect l="l" t="t" r="r" b="b"/>
            <a:pathLst>
              <a:path w="363219">
                <a:moveTo>
                  <a:pt x="0" y="0"/>
                </a:moveTo>
                <a:lnTo>
                  <a:pt x="362712" y="0"/>
                </a:lnTo>
              </a:path>
            </a:pathLst>
          </a:custGeom>
          <a:ln w="39624">
            <a:solidFill>
              <a:srgbClr val="130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590800" y="9677400"/>
            <a:ext cx="363220" cy="48895"/>
            <a:chOff x="2590800" y="9677400"/>
            <a:chExt cx="363220" cy="48895"/>
          </a:xfrm>
        </p:grpSpPr>
        <p:sp>
          <p:nvSpPr>
            <p:cNvPr id="9" name="object 9"/>
            <p:cNvSpPr/>
            <p:nvPr/>
          </p:nvSpPr>
          <p:spPr>
            <a:xfrm>
              <a:off x="2590800" y="9715500"/>
              <a:ext cx="363220" cy="0"/>
            </a:xfrm>
            <a:custGeom>
              <a:avLst/>
              <a:gdLst/>
              <a:ahLst/>
              <a:cxnLst/>
              <a:rect l="l" t="t" r="r" b="b"/>
              <a:pathLst>
                <a:path w="363219">
                  <a:moveTo>
                    <a:pt x="0" y="0"/>
                  </a:moveTo>
                  <a:lnTo>
                    <a:pt x="362712" y="0"/>
                  </a:lnTo>
                </a:path>
              </a:pathLst>
            </a:custGeom>
            <a:ln w="21336">
              <a:solidFill>
                <a:srgbClr val="2F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90800" y="9688067"/>
              <a:ext cx="363220" cy="0"/>
            </a:xfrm>
            <a:custGeom>
              <a:avLst/>
              <a:gdLst/>
              <a:ahLst/>
              <a:cxnLst/>
              <a:rect l="l" t="t" r="r" b="b"/>
              <a:pathLst>
                <a:path w="363219">
                  <a:moveTo>
                    <a:pt x="0" y="0"/>
                  </a:moveTo>
                  <a:lnTo>
                    <a:pt x="362712" y="0"/>
                  </a:lnTo>
                </a:path>
              </a:pathLst>
            </a:custGeom>
            <a:ln w="21336">
              <a:solidFill>
                <a:srgbClr val="2F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12258675"/>
            <a:ext cx="19507200" cy="2371725"/>
            <a:chOff x="0" y="12258675"/>
            <a:chExt cx="19507200" cy="237172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258675"/>
              <a:ext cx="19507200" cy="19145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258675"/>
              <a:ext cx="19507200" cy="237172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29350" y="0"/>
            <a:ext cx="5610225" cy="32004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11100" y="419100"/>
            <a:ext cx="1285875" cy="21336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57475" y="0"/>
            <a:ext cx="3171825" cy="24288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34600" y="0"/>
            <a:ext cx="714375" cy="166687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605495" y="6310312"/>
            <a:ext cx="13632180" cy="560197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714375" marR="5080" indent="-702310">
              <a:lnSpc>
                <a:spcPct val="92300"/>
              </a:lnSpc>
              <a:spcBef>
                <a:spcPts val="685"/>
              </a:spcBef>
            </a:pPr>
            <a:r>
              <a:rPr sz="6350" spc="-110" dirty="0">
                <a:latin typeface="Calibri"/>
                <a:cs typeface="Calibri"/>
              </a:rPr>
              <a:t>Promosi</a:t>
            </a:r>
            <a:r>
              <a:rPr sz="6350" spc="-250" dirty="0">
                <a:latin typeface="Calibri"/>
                <a:cs typeface="Calibri"/>
              </a:rPr>
              <a:t> </a:t>
            </a:r>
            <a:r>
              <a:rPr sz="6350" spc="-75" dirty="0">
                <a:latin typeface="Calibri"/>
                <a:cs typeface="Calibri"/>
              </a:rPr>
              <a:t>kesehatan</a:t>
            </a:r>
            <a:r>
              <a:rPr sz="6350" spc="-254" dirty="0">
                <a:latin typeface="Calibri"/>
                <a:cs typeface="Calibri"/>
              </a:rPr>
              <a:t> </a:t>
            </a:r>
            <a:r>
              <a:rPr sz="6350" spc="-95" dirty="0">
                <a:latin typeface="Calibri"/>
                <a:cs typeface="Calibri"/>
              </a:rPr>
              <a:t>adalah</a:t>
            </a:r>
            <a:r>
              <a:rPr sz="6350" spc="-240" dirty="0">
                <a:latin typeface="Calibri"/>
                <a:cs typeface="Calibri"/>
              </a:rPr>
              <a:t> </a:t>
            </a:r>
            <a:r>
              <a:rPr sz="6350" spc="-25" dirty="0">
                <a:latin typeface="Calibri"/>
                <a:cs typeface="Calibri"/>
              </a:rPr>
              <a:t>proses</a:t>
            </a:r>
            <a:r>
              <a:rPr sz="6350" spc="-245" dirty="0">
                <a:latin typeface="Calibri"/>
                <a:cs typeface="Calibri"/>
              </a:rPr>
              <a:t> </a:t>
            </a:r>
            <a:r>
              <a:rPr sz="6350" spc="-10" dirty="0">
                <a:latin typeface="Calibri"/>
                <a:cs typeface="Calibri"/>
              </a:rPr>
              <a:t>advokasi </a:t>
            </a:r>
            <a:r>
              <a:rPr sz="6400" spc="-95" dirty="0">
                <a:latin typeface="Calibri"/>
                <a:cs typeface="Calibri"/>
              </a:rPr>
              <a:t>kesehatan</a:t>
            </a:r>
            <a:r>
              <a:rPr sz="6400" spc="-204" dirty="0">
                <a:latin typeface="Calibri"/>
                <a:cs typeface="Calibri"/>
              </a:rPr>
              <a:t> </a:t>
            </a:r>
            <a:r>
              <a:rPr sz="6400" dirty="0">
                <a:latin typeface="Calibri"/>
                <a:cs typeface="Calibri"/>
              </a:rPr>
              <a:t>yang</a:t>
            </a:r>
            <a:r>
              <a:rPr sz="6400" spc="-360" dirty="0">
                <a:latin typeface="Calibri"/>
                <a:cs typeface="Calibri"/>
              </a:rPr>
              <a:t> </a:t>
            </a:r>
            <a:r>
              <a:rPr sz="6400" spc="-130" dirty="0">
                <a:latin typeface="Calibri"/>
                <a:cs typeface="Calibri"/>
              </a:rPr>
              <a:t>dilaksanakan</a:t>
            </a:r>
            <a:r>
              <a:rPr sz="6400" spc="-190" dirty="0">
                <a:latin typeface="Calibri"/>
                <a:cs typeface="Calibri"/>
              </a:rPr>
              <a:t> </a:t>
            </a:r>
            <a:r>
              <a:rPr sz="6400" spc="-10" dirty="0">
                <a:latin typeface="Calibri"/>
                <a:cs typeface="Calibri"/>
              </a:rPr>
              <a:t>untuk </a:t>
            </a:r>
            <a:r>
              <a:rPr sz="6450" spc="-140" dirty="0">
                <a:latin typeface="Calibri"/>
                <a:cs typeface="Calibri"/>
              </a:rPr>
              <a:t>meningkatkan</a:t>
            </a:r>
            <a:r>
              <a:rPr sz="6450" spc="-80" dirty="0">
                <a:latin typeface="Calibri"/>
                <a:cs typeface="Calibri"/>
              </a:rPr>
              <a:t> </a:t>
            </a:r>
            <a:r>
              <a:rPr sz="6450" spc="-85" dirty="0">
                <a:latin typeface="Calibri"/>
                <a:cs typeface="Calibri"/>
              </a:rPr>
              <a:t>kemungkinari:</a:t>
            </a:r>
            <a:endParaRPr sz="6450">
              <a:latin typeface="Calibri"/>
              <a:cs typeface="Calibri"/>
            </a:endParaRPr>
          </a:p>
          <a:p>
            <a:pPr marL="1715135">
              <a:lnSpc>
                <a:spcPct val="100000"/>
              </a:lnSpc>
              <a:spcBef>
                <a:spcPts val="900"/>
              </a:spcBef>
            </a:pPr>
            <a:r>
              <a:rPr sz="5350" dirty="0">
                <a:latin typeface="Calibri"/>
                <a:cs typeface="Calibri"/>
              </a:rPr>
              <a:t>personal</a:t>
            </a:r>
            <a:r>
              <a:rPr sz="5350" spc="-305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(individu,</a:t>
            </a:r>
            <a:r>
              <a:rPr sz="5350" spc="-170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keluarga</a:t>
            </a:r>
            <a:r>
              <a:rPr sz="5350" spc="-140" dirty="0">
                <a:latin typeface="Calibri"/>
                <a:cs typeface="Calibri"/>
              </a:rPr>
              <a:t> </a:t>
            </a:r>
            <a:r>
              <a:rPr sz="5350" spc="70" dirty="0">
                <a:latin typeface="Calibri"/>
                <a:cs typeface="Calibri"/>
              </a:rPr>
              <a:t>&amp;</a:t>
            </a:r>
            <a:r>
              <a:rPr sz="5350" spc="-365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masyarakat),</a:t>
            </a:r>
            <a:endParaRPr sz="5350">
              <a:latin typeface="Calibri"/>
              <a:cs typeface="Calibri"/>
            </a:endParaRPr>
          </a:p>
          <a:p>
            <a:pPr marL="1729105">
              <a:lnSpc>
                <a:spcPct val="100000"/>
              </a:lnSpc>
              <a:spcBef>
                <a:spcPts val="990"/>
              </a:spcBef>
            </a:pPr>
            <a:r>
              <a:rPr sz="5400" spc="-20" dirty="0">
                <a:latin typeface="Calibri"/>
                <a:cs typeface="Calibri"/>
              </a:rPr>
              <a:t>swasta</a:t>
            </a:r>
            <a:r>
              <a:rPr sz="5400" spc="-290" dirty="0">
                <a:latin typeface="Calibri"/>
                <a:cs typeface="Calibri"/>
              </a:rPr>
              <a:t> </a:t>
            </a:r>
            <a:r>
              <a:rPr sz="5400" spc="-30" dirty="0">
                <a:latin typeface="Calibri"/>
                <a:cs typeface="Calibri"/>
              </a:rPr>
              <a:t>(profesional</a:t>
            </a:r>
            <a:r>
              <a:rPr sz="5400" spc="165" dirty="0">
                <a:latin typeface="Calibri"/>
                <a:cs typeface="Calibri"/>
              </a:rPr>
              <a:t> </a:t>
            </a:r>
            <a:r>
              <a:rPr sz="5400" spc="-65" dirty="0">
                <a:latin typeface="Calibri"/>
                <a:cs typeface="Calibri"/>
              </a:rPr>
              <a:t>dan</a:t>
            </a:r>
            <a:r>
              <a:rPr sz="5400" spc="-240" dirty="0">
                <a:latin typeface="Calibri"/>
                <a:cs typeface="Calibri"/>
              </a:rPr>
              <a:t> </a:t>
            </a:r>
            <a:r>
              <a:rPr sz="5400" dirty="0">
                <a:latin typeface="Calibri"/>
                <a:cs typeface="Calibri"/>
              </a:rPr>
              <a:t>bisnis)</a:t>
            </a:r>
            <a:r>
              <a:rPr sz="5400" spc="-305" dirty="0">
                <a:latin typeface="Calibri"/>
                <a:cs typeface="Calibri"/>
              </a:rPr>
              <a:t> se.rta</a:t>
            </a:r>
            <a:endParaRPr sz="5400">
              <a:latin typeface="Calibri"/>
              <a:cs typeface="Calibri"/>
            </a:endParaRPr>
          </a:p>
          <a:p>
            <a:pPr marL="1715135">
              <a:lnSpc>
                <a:spcPct val="100000"/>
              </a:lnSpc>
              <a:spcBef>
                <a:spcPts val="844"/>
              </a:spcBef>
            </a:pPr>
            <a:r>
              <a:rPr sz="5350" spc="-35" dirty="0">
                <a:latin typeface="Calibri"/>
                <a:cs typeface="Calibri"/>
              </a:rPr>
              <a:t>pemerintah.(nasional,</a:t>
            </a:r>
            <a:r>
              <a:rPr sz="5350" spc="-285" dirty="0">
                <a:latin typeface="Calibri"/>
                <a:cs typeface="Calibri"/>
              </a:rPr>
              <a:t> </a:t>
            </a:r>
            <a:r>
              <a:rPr sz="5350" dirty="0">
                <a:latin typeface="Calibri"/>
                <a:cs typeface="Calibri"/>
              </a:rPr>
              <a:t>propinsi,</a:t>
            </a:r>
            <a:r>
              <a:rPr sz="5350" spc="-145" dirty="0">
                <a:latin typeface="Calibri"/>
                <a:cs typeface="Calibri"/>
              </a:rPr>
              <a:t> </a:t>
            </a:r>
            <a:r>
              <a:rPr sz="5350" spc="-10" dirty="0">
                <a:latin typeface="Calibri"/>
                <a:cs typeface="Calibri"/>
              </a:rPr>
              <a:t>lokal)</a:t>
            </a:r>
            <a:endParaRPr sz="5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15875"/>
            <a:ext cx="19507200" cy="19145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5500" y="9601200"/>
            <a:ext cx="14192250" cy="2876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00" y="8705850"/>
            <a:ext cx="15259050" cy="6572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38400" y="7429500"/>
            <a:ext cx="9344025" cy="11620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72475" y="5200650"/>
            <a:ext cx="161925" cy="13430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72150" y="4505325"/>
            <a:ext cx="495300" cy="3619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62700" y="4495800"/>
            <a:ext cx="523875" cy="381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72300" y="4495800"/>
            <a:ext cx="304800" cy="3905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72350" y="4495800"/>
            <a:ext cx="304800" cy="3810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72400" y="4371975"/>
            <a:ext cx="714375" cy="6286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44050" y="4505325"/>
            <a:ext cx="276225" cy="37147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28650" y="-114300"/>
            <a:ext cx="18878550" cy="3924300"/>
            <a:chOff x="628650" y="0"/>
            <a:chExt cx="18878550" cy="3924300"/>
          </a:xfrm>
        </p:grpSpPr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8650" y="0"/>
              <a:ext cx="18878550" cy="3924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602200" y="1905000"/>
              <a:ext cx="866775" cy="3429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602200" y="3048000"/>
              <a:ext cx="685800" cy="3143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02769" y="1651000"/>
            <a:ext cx="14369415" cy="21526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47625" marR="5080" indent="-35560">
              <a:lnSpc>
                <a:spcPts val="6110"/>
              </a:lnSpc>
              <a:spcBef>
                <a:spcPts val="409"/>
              </a:spcBef>
            </a:pPr>
            <a:r>
              <a:rPr sz="5200" i="1" spc="-10" dirty="0">
                <a:latin typeface="Calibri"/>
                <a:cs typeface="Calibri"/>
              </a:rPr>
              <a:t>“Health</a:t>
            </a:r>
            <a:r>
              <a:rPr sz="5200" i="1" spc="-170" dirty="0">
                <a:latin typeface="Calibri"/>
                <a:cs typeface="Calibri"/>
              </a:rPr>
              <a:t> </a:t>
            </a:r>
            <a:r>
              <a:rPr sz="5200" i="1" spc="-25" dirty="0">
                <a:latin typeface="Calibri"/>
                <a:cs typeface="Calibri"/>
              </a:rPr>
              <a:t>promotion</a:t>
            </a:r>
            <a:r>
              <a:rPr sz="5200" i="1" spc="-5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iz</a:t>
            </a:r>
            <a:r>
              <a:rPr sz="5200" i="1" spc="-265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the</a:t>
            </a:r>
            <a:r>
              <a:rPr sz="5200" i="1" spc="-275" dirty="0">
                <a:latin typeface="Calibri"/>
                <a:cs typeface="Calibri"/>
              </a:rPr>
              <a:t> </a:t>
            </a:r>
            <a:r>
              <a:rPr sz="5200" i="1" spc="-30" dirty="0">
                <a:latin typeface="Calibri"/>
                <a:cs typeface="Calibri"/>
              </a:rPr>
              <a:t>procezz</a:t>
            </a:r>
            <a:r>
              <a:rPr sz="5200" i="1" spc="-60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of</a:t>
            </a:r>
            <a:r>
              <a:rPr sz="5200" i="1" spc="-280" dirty="0">
                <a:latin typeface="Calibri"/>
                <a:cs typeface="Calibri"/>
              </a:rPr>
              <a:t> </a:t>
            </a:r>
            <a:r>
              <a:rPr sz="5200" i="1" spc="-20" dirty="0">
                <a:latin typeface="Calibri"/>
                <a:cs typeface="Calibri"/>
              </a:rPr>
              <a:t>enabling</a:t>
            </a:r>
            <a:r>
              <a:rPr sz="5200" i="1" spc="-100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people</a:t>
            </a:r>
            <a:r>
              <a:rPr sz="5200" i="1" spc="-120" dirty="0">
                <a:latin typeface="Calibri"/>
                <a:cs typeface="Calibri"/>
              </a:rPr>
              <a:t> </a:t>
            </a:r>
            <a:r>
              <a:rPr sz="5200" i="1" spc="-25" dirty="0">
                <a:latin typeface="Calibri"/>
                <a:cs typeface="Calibri"/>
              </a:rPr>
              <a:t>to </a:t>
            </a:r>
            <a:r>
              <a:rPr sz="5200" i="1" spc="-35" dirty="0">
                <a:latin typeface="Calibri"/>
                <a:cs typeface="Calibri"/>
              </a:rPr>
              <a:t>increaze</a:t>
            </a:r>
            <a:r>
              <a:rPr sz="5200" i="1" spc="-140" dirty="0">
                <a:latin typeface="Calibri"/>
                <a:cs typeface="Calibri"/>
              </a:rPr>
              <a:t> </a:t>
            </a:r>
            <a:r>
              <a:rPr sz="5200" i="1" spc="-25" dirty="0">
                <a:latin typeface="Calibri"/>
                <a:cs typeface="Calibri"/>
              </a:rPr>
              <a:t>control</a:t>
            </a:r>
            <a:r>
              <a:rPr sz="5200" i="1" spc="-130" dirty="0">
                <a:latin typeface="Calibri"/>
                <a:cs typeface="Calibri"/>
              </a:rPr>
              <a:t> </a:t>
            </a:r>
            <a:r>
              <a:rPr sz="5200" i="1" spc="-100" dirty="0">
                <a:latin typeface="Calibri"/>
                <a:cs typeface="Calibri"/>
              </a:rPr>
              <a:t>over,</a:t>
            </a:r>
            <a:r>
              <a:rPr sz="5200" i="1" spc="-190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and</a:t>
            </a:r>
            <a:r>
              <a:rPr sz="5200" i="1" spc="-254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to</a:t>
            </a:r>
            <a:r>
              <a:rPr sz="5200" i="1" spc="-275" dirty="0">
                <a:latin typeface="Calibri"/>
                <a:cs typeface="Calibri"/>
              </a:rPr>
              <a:t> </a:t>
            </a:r>
            <a:r>
              <a:rPr sz="5200" i="1" spc="-10" dirty="0">
                <a:latin typeface="Calibri"/>
                <a:cs typeface="Calibri"/>
              </a:rPr>
              <a:t>improve</a:t>
            </a:r>
            <a:r>
              <a:rPr sz="5200" i="1" spc="-175" dirty="0">
                <a:latin typeface="Calibri"/>
                <a:cs typeface="Calibri"/>
              </a:rPr>
              <a:t> </a:t>
            </a:r>
            <a:r>
              <a:rPr sz="5200" i="1" dirty="0">
                <a:latin typeface="Calibri"/>
                <a:cs typeface="Calibri"/>
              </a:rPr>
              <a:t>their</a:t>
            </a:r>
            <a:r>
              <a:rPr sz="5200" i="1" spc="-200" dirty="0">
                <a:latin typeface="Calibri"/>
                <a:cs typeface="Calibri"/>
              </a:rPr>
              <a:t> </a:t>
            </a:r>
            <a:r>
              <a:rPr sz="5200" i="1" spc="-10" dirty="0">
                <a:latin typeface="Calibri"/>
                <a:cs typeface="Calibri"/>
              </a:rPr>
              <a:t>health”</a:t>
            </a:r>
            <a:endParaRPr sz="5200">
              <a:latin typeface="Calibri"/>
              <a:cs typeface="Calibri"/>
            </a:endParaRPr>
          </a:p>
          <a:p>
            <a:pPr marL="5906770">
              <a:lnSpc>
                <a:spcPts val="4215"/>
              </a:lnSpc>
            </a:pPr>
            <a:r>
              <a:rPr sz="3550" spc="-40" dirty="0">
                <a:latin typeface="Calibri"/>
                <a:cs typeface="Calibri"/>
              </a:rPr>
              <a:t>(The</a:t>
            </a:r>
            <a:r>
              <a:rPr sz="3550" spc="-110" dirty="0">
                <a:latin typeface="Calibri"/>
                <a:cs typeface="Calibri"/>
              </a:rPr>
              <a:t> </a:t>
            </a:r>
            <a:r>
              <a:rPr sz="3550" spc="-85" dirty="0">
                <a:latin typeface="Calibri"/>
                <a:cs typeface="Calibri"/>
              </a:rPr>
              <a:t>Ottawa</a:t>
            </a:r>
            <a:r>
              <a:rPr sz="3550" spc="-60" dirty="0">
                <a:latin typeface="Calibri"/>
                <a:cs typeface="Calibri"/>
              </a:rPr>
              <a:t> </a:t>
            </a:r>
            <a:r>
              <a:rPr sz="3550" spc="-105" dirty="0">
                <a:latin typeface="Calibri"/>
                <a:cs typeface="Calibri"/>
              </a:rPr>
              <a:t>Charter,</a:t>
            </a:r>
            <a:r>
              <a:rPr sz="3550" spc="-95" dirty="0">
                <a:latin typeface="Calibri"/>
                <a:cs typeface="Calibri"/>
              </a:rPr>
              <a:t> </a:t>
            </a:r>
            <a:r>
              <a:rPr sz="3550" spc="-20" dirty="0">
                <a:latin typeface="Calibri"/>
                <a:cs typeface="Calibri"/>
              </a:rPr>
              <a:t>1986</a:t>
            </a:r>
            <a:endParaRPr sz="3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9498" y="4194175"/>
            <a:ext cx="81470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25" dirty="0">
                <a:latin typeface="Calibri"/>
                <a:cs typeface="Calibri"/>
              </a:rPr>
              <a:t>CO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1708" y="4105275"/>
            <a:ext cx="219265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4280" algn="l"/>
              </a:tabLst>
            </a:pPr>
            <a:r>
              <a:rPr sz="5900" spc="-25" dirty="0">
                <a:latin typeface="Calibri"/>
                <a:cs typeface="Calibri"/>
              </a:rPr>
              <a:t>An</a:t>
            </a:r>
            <a:r>
              <a:rPr sz="5900" dirty="0">
                <a:latin typeface="Calibri"/>
                <a:cs typeface="Calibri"/>
              </a:rPr>
              <a:t>	</a:t>
            </a:r>
            <a:r>
              <a:rPr sz="5900" spc="-35" dirty="0">
                <a:latin typeface="Calibri"/>
                <a:cs typeface="Calibri"/>
              </a:rPr>
              <a:t>iysi</a:t>
            </a:r>
            <a:endParaRPr sz="5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96523" y="6275387"/>
            <a:ext cx="635000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-170" dirty="0">
                <a:latin typeface="Calibri"/>
                <a:cs typeface="Calibri"/>
              </a:rPr>
              <a:t>Targeted</a:t>
            </a:r>
            <a:r>
              <a:rPr sz="6100" spc="-130" dirty="0">
                <a:latin typeface="Calibri"/>
                <a:cs typeface="Calibri"/>
              </a:rPr>
              <a:t> </a:t>
            </a:r>
            <a:r>
              <a:rPr sz="6100" spc="-100" dirty="0">
                <a:latin typeface="Calibri"/>
                <a:cs typeface="Calibri"/>
              </a:rPr>
              <a:t>assessment</a:t>
            </a:r>
            <a:endParaRPr sz="6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0" y="12039600"/>
            <a:ext cx="16411575" cy="838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0" y="9525000"/>
            <a:ext cx="16097250" cy="2324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0" y="8277225"/>
            <a:ext cx="13020675" cy="10763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1600" y="7248525"/>
            <a:ext cx="14716125" cy="8667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73250" y="5781675"/>
            <a:ext cx="1905000" cy="7429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2475" y="3343275"/>
            <a:ext cx="600075" cy="838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8750" y="3543300"/>
            <a:ext cx="1133475" cy="6572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57475" y="3552825"/>
            <a:ext cx="962025" cy="6286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33800" y="3543300"/>
            <a:ext cx="638175" cy="6572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57700" y="3552825"/>
            <a:ext cx="466725" cy="6381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29200" y="3286125"/>
            <a:ext cx="219075" cy="8953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57850" y="3352800"/>
            <a:ext cx="1304925" cy="838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48500" y="3552825"/>
            <a:ext cx="457200" cy="6381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591425" y="3543300"/>
            <a:ext cx="581025" cy="6572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277225" y="3276600"/>
            <a:ext cx="590550" cy="9048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72550" y="3552825"/>
            <a:ext cx="552450" cy="6381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01200" y="3390900"/>
            <a:ext cx="1028700" cy="8001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725150" y="3552825"/>
            <a:ext cx="600075" cy="6286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657475" y="0"/>
            <a:ext cx="3324225" cy="253365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257925" y="0"/>
            <a:ext cx="5553075" cy="32004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249150" y="2867025"/>
            <a:ext cx="971550" cy="2667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230100" y="0"/>
            <a:ext cx="1809750" cy="256222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282179" y="5481637"/>
            <a:ext cx="5139690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950" dirty="0">
                <a:solidFill>
                  <a:srgbClr val="BC0103"/>
                </a:solidFill>
                <a:latin typeface="Cambria"/>
                <a:cs typeface="Cambria"/>
              </a:rPr>
              <a:t>Sebelum</a:t>
            </a:r>
            <a:r>
              <a:rPr sz="6950" spc="-5" dirty="0">
                <a:solidFill>
                  <a:srgbClr val="BC0103"/>
                </a:solidFill>
                <a:latin typeface="Cambria"/>
                <a:cs typeface="Cambria"/>
              </a:rPr>
              <a:t> </a:t>
            </a:r>
            <a:r>
              <a:rPr sz="6950" spc="-405" dirty="0">
                <a:solidFill>
                  <a:srgbClr val="AC0500"/>
                </a:solidFill>
                <a:latin typeface="Cambria"/>
                <a:cs typeface="Cambria"/>
              </a:rPr>
              <a:t>zo16</a:t>
            </a:r>
            <a:endParaRPr sz="6950">
              <a:latin typeface="Cambria"/>
              <a:cs typeface="Cambri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0609819" y="4616450"/>
            <a:ext cx="8120380" cy="190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1275" algn="ctr">
              <a:lnSpc>
                <a:spcPct val="100000"/>
              </a:lnSpc>
              <a:spcBef>
                <a:spcPts val="100"/>
              </a:spcBef>
            </a:pPr>
            <a:r>
              <a:rPr sz="6300" dirty="0">
                <a:solidFill>
                  <a:srgbClr val="000000"/>
                </a:solidFill>
                <a:latin typeface="Calibri"/>
                <a:cs typeface="Calibri"/>
              </a:rPr>
              <a:t>Pasca</a:t>
            </a:r>
            <a:r>
              <a:rPr sz="6300" spc="-10" dirty="0">
                <a:solidFill>
                  <a:srgbClr val="000000"/>
                </a:solidFill>
                <a:latin typeface="Calibri"/>
                <a:cs typeface="Calibri"/>
              </a:rPr>
              <a:t> Shanghai</a:t>
            </a:r>
            <a:endParaRPr sz="6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tabLst>
                <a:tab pos="4192904" algn="l"/>
                <a:tab pos="6033770" algn="l"/>
              </a:tabLst>
            </a:pPr>
            <a:r>
              <a:rPr sz="6050" spc="75" dirty="0">
                <a:solidFill>
                  <a:srgbClr val="000000"/>
                </a:solidFill>
                <a:latin typeface="Calibri"/>
                <a:cs typeface="Calibri"/>
              </a:rPr>
              <a:t>Declaratio</a:t>
            </a:r>
            <a:r>
              <a:rPr sz="9075" spc="112" baseline="1377" dirty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sz="9075" baseline="1377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6050" spc="-20" dirty="0">
                <a:solidFill>
                  <a:srgbClr val="000000"/>
                </a:solidFill>
                <a:latin typeface="Calibri"/>
                <a:cs typeface="Calibri"/>
              </a:rPr>
              <a:t>zo16</a:t>
            </a:r>
            <a:r>
              <a:rPr sz="605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6050" spc="245" dirty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sz="6050" spc="-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050" spc="100" dirty="0">
                <a:solidFill>
                  <a:srgbClr val="000000"/>
                </a:solidFill>
                <a:latin typeface="Calibri"/>
                <a:cs typeface="Calibri"/>
              </a:rPr>
              <a:t>SDG</a:t>
            </a:r>
            <a:endParaRPr sz="6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798</Words>
  <Application>Microsoft Office PowerPoint</Application>
  <PresentationFormat>Custom</PresentationFormat>
  <Paragraphs>141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MT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Pasca Shanghai Declaration zo16 &amp; SDG</vt:lpstr>
      <vt:lpstr>PowerPoint Presentation</vt:lpstr>
      <vt:lpstr>PowerPoint Presentation</vt:lpstr>
      <vt:lpstr>PowerPoint Presentation</vt:lpstr>
      <vt:lpstr>Strategi Promosi Kesehatan</vt:lpstr>
      <vt:lpstr>PowerPoint Presentation</vt:lpstr>
      <vt:lpstr>PowerPoint Presentation</vt:lpstr>
      <vt:lpstr>PowerPoint Presentation</vt:lpstr>
      <vt:lpstr>PowerPoint Presentation</vt:lpstr>
      <vt:lpstr>is^</vt:lpstr>
      <vt:lpstr>PowerPoint Presentation</vt:lpstr>
      <vt:lpstr>àntan an aiam romosi</vt:lpstr>
      <vt:lpstr>aiam romosi</vt:lpstr>
      <vt:lpstr>PowerPoint Presentation</vt:lpstr>
      <vt:lpstr>PowerPoint Presentation</vt:lpstr>
      <vt:lpstr>asaıa</vt:lpstr>
      <vt:lpstr>ermasaia aaam e</vt:lpstr>
      <vt:lpstr>12 Ethical Principles of the Practice of Public Health</vt:lpstr>
      <vt:lpstr>er</vt:lpstr>
      <vt:lpstr>Prinsip etika praktis daìam Kesehatan ¥asyarakat</vt:lpstr>
      <vt:lpstr>Prinsip etika praktis dalam Kesehatan Masyarakat</vt:lpstr>
      <vt:lpstr>PowerPoint Presentation</vt:lpstr>
      <vt:lpstr>Promosi kesehatan &amp; perubahan sosial</vt:lpstr>
      <vt:lpstr>Promosi Kesehatan di Masyarakat:</vt:lpstr>
      <vt:lpstr>_TERIMA KASIH_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Kedokteran Sosial Fakultas Kedokteran, Kesehatan</dc:title>
  <dc:creator>HP</dc:creator>
  <cp:lastModifiedBy>HP</cp:lastModifiedBy>
  <cp:revision>9</cp:revision>
  <cp:lastPrinted>2025-04-09T07:48:31Z</cp:lastPrinted>
  <dcterms:created xsi:type="dcterms:W3CDTF">2025-04-08T07:36:43Z</dcterms:created>
  <dcterms:modified xsi:type="dcterms:W3CDTF">2025-04-16T02:48:31Z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2025-04-08T00:00:00Z</vt:filetime>
  </property>
  <property fmtid="{D5CDD505-2E9C-101B-9397-08002B2CF9AE}" pid="3" name="Producer">
    <vt:lpwstr>FPDF 1.81</vt:lpwstr>
  </property>
  <property fmtid="{D5CDD505-2E9C-101B-9397-08002B2CF9AE}" pid="4" name="LastSaved">
    <vt:filetime>2025-04-08T00:00:00Z</vt:filetime>
  </property>
</Properties>
</file>