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03" r:id="rId6"/>
    <p:sldId id="304" r:id="rId7"/>
    <p:sldId id="301" r:id="rId8"/>
    <p:sldId id="257" r:id="rId9"/>
    <p:sldId id="271" r:id="rId10"/>
    <p:sldId id="269" r:id="rId11"/>
    <p:sldId id="270" r:id="rId12"/>
    <p:sldId id="272" r:id="rId13"/>
    <p:sldId id="273" r:id="rId14"/>
    <p:sldId id="274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90" r:id="rId28"/>
    <p:sldId id="295" r:id="rId29"/>
    <p:sldId id="296" r:id="rId30"/>
    <p:sldId id="298" r:id="rId31"/>
    <p:sldId id="299" r:id="rId32"/>
    <p:sldId id="300" r:id="rId33"/>
    <p:sldId id="26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55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8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6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65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28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0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76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67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6142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921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86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4708-327E-4D0B-8097-93177CBA63C6}" type="datetimeFigureOut">
              <a:rPr lang="en-ID" smtClean="0"/>
              <a:t>15/04/2025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D33EFD2-2AFE-4A11-80C0-DB83F3B5FECD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10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14DF6-F462-FE5F-DE3F-C119592BAA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D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PEMBERDAYAAN MASYARAKAT"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41A-64CB-E285-9606-D929BFBA5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Ns. </a:t>
            </a:r>
            <a:r>
              <a:rPr lang="en-ID" dirty="0" err="1"/>
              <a:t>Suyamto</a:t>
            </a:r>
            <a:r>
              <a:rPr lang="en-ID" dirty="0"/>
              <a:t> SST., MPH</a:t>
            </a:r>
          </a:p>
        </p:txBody>
      </p:sp>
    </p:spTree>
    <p:extLst>
      <p:ext uri="{BB962C8B-B14F-4D97-AF65-F5344CB8AC3E}">
        <p14:creationId xmlns:p14="http://schemas.microsoft.com/office/powerpoint/2010/main" val="255740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C5C4C-38E4-27B0-16B7-37C103D7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3.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Menambah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Pengetahuan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dan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Keterampilan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40998-D0EF-4ACD-1858-3560FBA99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otomatis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bertujuan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menambah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pengetahuan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keterampilan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bertambahnya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wawasan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maka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diharapkan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memanfaatkannya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kebaikan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hidupnya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4666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C968-C1F2-02FA-66CC-D084A698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>
                <a:latin typeface="Amasis MT Pro Medium" panose="02040604050005020304" pitchFamily="18" charset="0"/>
              </a:rPr>
              <a:t>Manfaat</a:t>
            </a:r>
            <a:r>
              <a:rPr lang="en-ID" dirty="0">
                <a:latin typeface="Amasis MT Pro Medium" panose="02040604050005020304" pitchFamily="18" charset="0"/>
              </a:rPr>
              <a:t> </a:t>
            </a:r>
            <a:r>
              <a:rPr lang="en-ID" dirty="0" err="1">
                <a:latin typeface="Amasis MT Pro Medium" panose="02040604050005020304" pitchFamily="18" charset="0"/>
              </a:rPr>
              <a:t>Pemberdayaan</a:t>
            </a:r>
            <a:endParaRPr lang="en-ID" dirty="0">
              <a:latin typeface="Amasis MT Pro Medium" panose="020406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CA1A-AC07-86B7-A441-ADADB544C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manfaat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kebaikan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bersama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satunya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manfaat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ekonomi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1" i="0" dirty="0" err="1">
                <a:solidFill>
                  <a:srgbClr val="C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yaitu</a:t>
            </a:r>
            <a:endParaRPr lang="en-ID" b="1" i="0" dirty="0">
              <a:solidFill>
                <a:srgbClr val="C00000"/>
              </a:solidFill>
              <a:effectLst/>
              <a:latin typeface="PT Serif" panose="020A0603040505020204" pitchFamily="18" charset="0"/>
              <a:cs typeface="Heebo" pitchFamily="2" charset="-79"/>
            </a:endParaRPr>
          </a:p>
          <a:p>
            <a:pPr marL="514350" indent="-514350" algn="just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Font typeface="+mj-lt"/>
              <a:buAutoNum type="arabicPeriod"/>
            </a:pPr>
            <a:r>
              <a:rPr lang="en-ID" b="1" dirty="0" err="1">
                <a:latin typeface="PT Serif" panose="020A0603040505020204" pitchFamily="18" charset="0"/>
                <a:cs typeface="Heebo" pitchFamily="2" charset="-79"/>
              </a:rPr>
              <a:t>M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perekonomian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daerah</a:t>
            </a:r>
            <a:endParaRPr lang="en-ID" dirty="0">
              <a:solidFill>
                <a:srgbClr val="000000"/>
              </a:solidFill>
              <a:latin typeface="PT Serif" panose="020A0603040505020204" pitchFamily="18" charset="0"/>
              <a:cs typeface="Heebo" pitchFamily="2" charset="-79"/>
            </a:endParaRPr>
          </a:p>
          <a:p>
            <a:pPr marL="514350" indent="-514350" algn="just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pendapatan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rumah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tangga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 </a:t>
            </a:r>
          </a:p>
          <a:p>
            <a:pPr marL="514350" indent="-514350" algn="just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Font typeface="+mj-lt"/>
              <a:buAutoNum type="arabicPeriod"/>
            </a:pPr>
            <a:r>
              <a:rPr lang="en-ID" dirty="0" err="1">
                <a:solidFill>
                  <a:srgbClr val="000000"/>
                </a:solidFill>
                <a:latin typeface="PT Serif" panose="020A0603040505020204" pitchFamily="18" charset="0"/>
                <a:cs typeface="Heebo" pitchFamily="2" charset="-79"/>
              </a:rPr>
              <a:t>M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enaikkan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taraf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kehidupan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warga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semula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kekurangan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cukup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marL="514350" indent="-514350" algn="just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Selain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manfaat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ekonomi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manfaat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sosial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pun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diperoleh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Misalnya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mengurangi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kesenjangan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sosial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daerah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tindakan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membeda-bedakan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dirasakan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tertentu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87106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11D91-143A-052C-C4B0-13785C03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i="0" dirty="0" err="1">
                <a:effectLst/>
                <a:latin typeface="Google Sans"/>
              </a:rPr>
              <a:t>Prinsip-Prinsip</a:t>
            </a:r>
            <a:r>
              <a:rPr lang="en-ID" b="1" i="0" dirty="0">
                <a:effectLst/>
                <a:latin typeface="Google Sans"/>
              </a:rPr>
              <a:t> </a:t>
            </a:r>
            <a:r>
              <a:rPr lang="en-ID" b="1" dirty="0" err="1">
                <a:latin typeface="Google Sans"/>
              </a:rPr>
              <a:t>P</a:t>
            </a:r>
            <a:r>
              <a:rPr lang="en-ID" b="1" i="0" dirty="0" err="1">
                <a:effectLst/>
                <a:latin typeface="Google Sans"/>
              </a:rPr>
              <a:t>emberdayaan</a:t>
            </a:r>
            <a:r>
              <a:rPr lang="en-ID" b="1" i="0" dirty="0">
                <a:effectLst/>
                <a:latin typeface="Google Sans"/>
              </a:rPr>
              <a:t> </a:t>
            </a:r>
            <a:r>
              <a:rPr lang="en-ID" b="1" dirty="0">
                <a:latin typeface="Google Sans"/>
              </a:rPr>
              <a:t>M</a:t>
            </a:r>
            <a:r>
              <a:rPr lang="en-ID" b="1" i="0" dirty="0">
                <a:effectLst/>
                <a:latin typeface="Google Sans"/>
              </a:rPr>
              <a:t>asyarakat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BC17A-C89F-D526-E893-481D85074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b="1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Prinsip</a:t>
            </a:r>
            <a:r>
              <a:rPr lang="en-ID" b="1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Kesetaraan</a:t>
            </a:r>
            <a:r>
              <a:rPr lang="en-ID" b="1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mengedepankan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kesetaraan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kedudukan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lembaga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program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Masing-	masing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pihak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terlibat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saling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mengakui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kelebihan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kekurangan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saling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bertukar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pengetahuan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pengalaman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dukungan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14552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D7BDA-5B7B-0BA0-5A57-FD1BC3AE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>
                <a:latin typeface="Amasis MT Pro Medium" panose="020F0502020204030204" pitchFamily="18" charset="0"/>
              </a:rPr>
              <a:t>Prinsip</a:t>
            </a:r>
            <a:r>
              <a:rPr lang="en-ID" dirty="0">
                <a:latin typeface="Amasis MT Pro Medium" panose="020F0502020204030204" pitchFamily="18" charset="0"/>
              </a:rPr>
              <a:t> </a:t>
            </a:r>
            <a:r>
              <a:rPr lang="en-ID" dirty="0" err="1">
                <a:latin typeface="Amasis MT Pro Medium" panose="020F0502020204030204" pitchFamily="18" charset="0"/>
              </a:rPr>
              <a:t>Partisipasi</a:t>
            </a:r>
            <a:endParaRPr lang="en-ID" dirty="0">
              <a:latin typeface="Amasis MT Pro Medium" panose="020F0502020204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07A3C-8E7E-B387-3037-E91EEA567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Program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berhasil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menstimulasi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kemandirian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jika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bersifat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partisipasif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artinya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ikut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merencanakan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melaksanakan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mengawasi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mengevaluasinya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D" dirty="0">
              <a:solidFill>
                <a:srgbClr val="000000"/>
              </a:solidFill>
              <a:latin typeface="PT Serif" panose="020A060304050502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Tentu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saja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prosesnya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pendamping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berkomitmen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membina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mengarahkan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jelas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41379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CF9F09F-F29A-7186-4B1E-A1C5437E2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87368"/>
            <a:ext cx="9826280" cy="168107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050" rIns="0" bIns="2380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ebo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Prinsip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Keswadayaan</a:t>
            </a: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kumimoji="0" lang="en-US" altLang="en-US" sz="4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Kemandirian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ebo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ebo" pitchFamily="2" charset="-79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4DFE7-A456-77C9-FD42-04790C6A1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keswadayaan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artinya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menghargai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mengedepankan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daripada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bantuan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pihak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lain.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Konsep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memandang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orang miskin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objek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melainkan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sebaliknya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10697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92EA6-5723-2AC6-942A-09DBA8254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>
                <a:latin typeface="Amasis MT Pro Medium" panose="02040604050005020304" pitchFamily="18" charset="0"/>
              </a:rPr>
              <a:t>Prinsip</a:t>
            </a:r>
            <a:r>
              <a:rPr lang="en-ID" dirty="0">
                <a:latin typeface="Amasis MT Pro Medium" panose="02040604050005020304" pitchFamily="18" charset="0"/>
              </a:rPr>
              <a:t> </a:t>
            </a:r>
            <a:r>
              <a:rPr lang="en-ID" dirty="0" err="1">
                <a:latin typeface="Amasis MT Pro Medium" panose="02040604050005020304" pitchFamily="18" charset="0"/>
              </a:rPr>
              <a:t>berkelanjutan</a:t>
            </a:r>
            <a:r>
              <a:rPr lang="en-ID" dirty="0">
                <a:latin typeface="Amasis MT Pro Medium" panose="020406040500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66F48-1446-3C94-DF9C-0DA906AF7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Program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perlu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dirancang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berkelanjutan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awal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pendamping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peran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dominan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namun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perlahan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peran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mereka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makin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berkurang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Sebab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masyarakat-lah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diharap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mampu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mengelola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kegiatannya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sendiri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1617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56CF4-2097-A013-B355-FD0CF4098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Pemberdayaan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1ABD4-1CE6-91CB-CDE0-AF3F7CF51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1.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Pemberdayaan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Ekonomi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ekonomi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dibantu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kemandirian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mengelola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ekonomi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dirty="0">
                <a:solidFill>
                  <a:srgbClr val="000000"/>
                </a:solidFill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Tujuannya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kesejahteraan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produktivitas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9831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E42D-F054-EF83-28E8-771C8A42F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2.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Pemberdayaan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Sosial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Budaya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E8226-C51D-C656-3E15-E5677BD3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diberdayakan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kebudayaan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melestarikan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budaya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daerah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dirty="0">
                <a:solidFill>
                  <a:srgbClr val="000000"/>
                </a:solidFill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Berbagai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contoh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pengembangan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tradisi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pembentukan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sanggar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tari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pembentukan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kampung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wisata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2227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F11ED-8CF9-105D-93A7-E1D8B9940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3.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Pemberdayaan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Lingkungan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85731-ABDB-9DAA-0318-E2148E531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upaya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mencapai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keseimbangan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antara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manusia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r>
              <a:rPr lang="en-ID" dirty="0" err="1">
                <a:solidFill>
                  <a:srgbClr val="000000"/>
                </a:solidFill>
                <a:latin typeface="PT Serif" panose="020A0603040505020204" pitchFamily="18" charset="0"/>
                <a:cs typeface="Heebo" pitchFamily="2" charset="-79"/>
              </a:rPr>
              <a:t>B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ertujuan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memanfaatkan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bijaksana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Contohnya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membuat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program Bank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Sampah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melibatkan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pengelolaan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sampah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0220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4E2F-4505-97E8-7BD1-F9DCF6E7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4.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Pemberdayaan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Pendidikan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97649-81DB-6EA3-D7FE-D80078AF0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Pendidikan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kunci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masa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depan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pendidikan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berupa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menyelenggarakan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program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kejar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paket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bagi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anak-anak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putus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sekolah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sumber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manusia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komunitas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5577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F539628-1692-E125-5DE7-8104BDA213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16708" b="829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77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17557-BA46-120D-03A5-DB8B0D84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5.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Pemberdayaan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Kesehatan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4B50C-D074-F4B8-C900-AF5D67E8E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upaya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pengetahuan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memecahkan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Tujuannya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sehat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berperan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aktif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upaya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</a:p>
          <a:p>
            <a:pPr marL="0" indent="0" algn="just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Contoh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dilakukan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mengadakan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penyuluhan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posyandu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64550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8FB6-2C25-D4C3-F283-119BA420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sz="4800" b="1" dirty="0"/>
              <a:t>STRATEGI PROMOSI KESEHATAN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3989-57A8-7C85-2D24-CFBD922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1. Advocacy (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lvetica Neue"/>
              </a:rPr>
              <a:t>Advokasi</a:t>
            </a: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)</a:t>
            </a:r>
          </a:p>
          <a:p>
            <a:pPr marL="0" indent="0" algn="just" fontAlgn="base">
              <a:lnSpc>
                <a:spcPct val="150000"/>
              </a:lnSpc>
              <a:buNone/>
            </a:pP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	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Advokasi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promosi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upaya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mengajak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para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pemangku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kepentingan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pembuat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kebijakan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mau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mendukung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program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dicanangkan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30962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55495-0E89-0B42-AD82-FA567357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FDA44-88FD-7FE8-7D52-3C29DDF5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2. Social Support (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lvetica Neue"/>
              </a:rPr>
              <a:t>Dukungan</a:t>
            </a:r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 Sosial)</a:t>
            </a:r>
          </a:p>
          <a:p>
            <a:pPr marL="0" indent="0" algn="just" fontAlgn="base">
              <a:lnSpc>
                <a:spcPct val="150000"/>
              </a:lnSpc>
              <a:buNone/>
            </a:pP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	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Dukungan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sosial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upaya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mencari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dukungan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melibatkan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tokoh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masyarakat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formal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maupun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informal,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sehingga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melalui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mereka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program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lebih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mudah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diterima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oleh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masyarakat</a:t>
            </a:r>
            <a:endParaRPr lang="en-ID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36243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FE72-3911-721F-EB32-2788188A4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0FAD2-3E58-0841-9A22-6684C0D1E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ID" sz="3200" b="1" i="0" dirty="0">
                <a:solidFill>
                  <a:srgbClr val="000000"/>
                </a:solidFill>
                <a:effectLst/>
                <a:latin typeface="Helvetica Neue"/>
              </a:rPr>
              <a:t>3. Empowerment (</a:t>
            </a:r>
            <a:r>
              <a:rPr lang="en-ID" sz="3200" b="1" i="0" dirty="0" err="1">
                <a:solidFill>
                  <a:srgbClr val="000000"/>
                </a:solidFill>
                <a:effectLst/>
                <a:latin typeface="Helvetica Neue"/>
              </a:rPr>
              <a:t>Pemberdayaan</a:t>
            </a:r>
            <a:r>
              <a:rPr lang="en-ID" sz="3200" b="1" i="0" dirty="0">
                <a:solidFill>
                  <a:srgbClr val="000000"/>
                </a:solidFill>
                <a:effectLst/>
                <a:latin typeface="Helvetica Neue"/>
              </a:rPr>
              <a:t> Masyarakat)</a:t>
            </a:r>
          </a:p>
          <a:p>
            <a:pPr marL="0" indent="0" algn="just" fontAlgn="base">
              <a:lnSpc>
                <a:spcPct val="150000"/>
              </a:lnSpc>
              <a:buNone/>
            </a:pP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	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Pemberdayaan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masyarakat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strategi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promosi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ditujukkan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langsung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kepada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masyarakat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Pemberdayaan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ini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bertujuan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mewujudkan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visi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promosi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81644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CA70D-0DC9-3571-6F95-BCB20363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SASARAN PEMBERDAYAAN MASYARAKAT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126CB-DA50-A20A-2548-1D6F931FD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 </a:t>
            </a:r>
          </a:p>
          <a:p>
            <a:pPr marL="514350" indent="-514350">
              <a:buFont typeface="+mj-lt"/>
              <a:buAutoNum type="arabicPeriod"/>
            </a:pPr>
            <a:endParaRPr lang="en-ID" dirty="0"/>
          </a:p>
          <a:p>
            <a:pPr marL="514350" indent="-514350">
              <a:buFont typeface="+mj-lt"/>
              <a:buAutoNum type="arabicPeriod"/>
            </a:pP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Kolektif</a:t>
            </a: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3232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14A10-717C-A639-078C-74508775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30281-1355-6873-4EA0-D71BCC040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i="0" dirty="0">
                <a:effectLst/>
                <a:latin typeface="Google Sans"/>
              </a:rPr>
              <a:t>Individu Yang Sehat</a:t>
            </a:r>
          </a:p>
          <a:p>
            <a:pPr marL="0" indent="0" algn="just">
              <a:buNone/>
            </a:pPr>
            <a:r>
              <a:rPr lang="nb-NO" dirty="0">
                <a:latin typeface="Google Sans"/>
              </a:rPr>
              <a:t>	</a:t>
            </a:r>
            <a:r>
              <a:rPr lang="sv-SE" b="0" i="0" dirty="0">
                <a:effectLst/>
                <a:latin typeface="Google Sans"/>
              </a:rPr>
              <a:t>Promosi kesehatan pada tingkat promotif bertujuan untuk 	menjaga dan meningkatkan kesehatan individu yang sudah 	sehat.</a:t>
            </a:r>
            <a:endParaRPr lang="nb-NO" i="0" dirty="0">
              <a:effectLst/>
              <a:latin typeface="Google Sans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nb-NO" i="0" dirty="0">
                <a:effectLst/>
                <a:latin typeface="Google Sans"/>
              </a:rPr>
              <a:t>Berisiko Penyakit maupun sakit</a:t>
            </a:r>
          </a:p>
          <a:p>
            <a:pPr marL="0" indent="0" algn="just">
              <a:buNone/>
            </a:pPr>
            <a:r>
              <a:rPr lang="nb-NO" dirty="0">
                <a:latin typeface="Google Sans"/>
              </a:rPr>
              <a:t>	</a:t>
            </a:r>
            <a:r>
              <a:rPr lang="en-ID" b="0" i="0" dirty="0" err="1">
                <a:effectLst/>
                <a:latin typeface="Google Sans"/>
              </a:rPr>
              <a:t>Aspek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preventif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kuratif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berfokus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individu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berisiko</a:t>
            </a:r>
            <a:r>
              <a:rPr lang="en-ID" b="0" i="0" dirty="0">
                <a:effectLst/>
                <a:latin typeface="Google Sans"/>
              </a:rPr>
              <a:t> 	</a:t>
            </a:r>
            <a:r>
              <a:rPr lang="en-ID" b="0" i="0" dirty="0" err="1">
                <a:effectLst/>
                <a:latin typeface="Google Sans"/>
              </a:rPr>
              <a:t>tinggi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terhadap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individu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sedang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sakit</a:t>
            </a:r>
            <a:r>
              <a:rPr lang="en-ID" b="0" i="0" dirty="0">
                <a:effectLst/>
                <a:latin typeface="Google Sans"/>
              </a:rPr>
              <a:t>.</a:t>
            </a:r>
            <a:endParaRPr lang="nb-NO" i="0" dirty="0"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949553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5FB3D-DCED-6BF9-D50C-8A75D2B7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 err="1">
                <a:effectLst/>
                <a:latin typeface="Google Sans"/>
              </a:rPr>
              <a:t>Keluarga</a:t>
            </a:r>
            <a:r>
              <a:rPr lang="en-ID" b="0" i="0" dirty="0">
                <a:effectLst/>
                <a:latin typeface="Google Sans"/>
              </a:rPr>
              <a:t>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09AD2-08E6-DC9B-6769-DA33B3F7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fontAlgn="ctr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0" i="0" dirty="0" err="1">
                <a:effectLst/>
                <a:latin typeface="Google Sans"/>
              </a:rPr>
              <a:t>Keluarga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merupakan</a:t>
            </a:r>
            <a:r>
              <a:rPr lang="en-ID" b="0" i="0" dirty="0">
                <a:effectLst/>
                <a:latin typeface="Google Sans"/>
              </a:rPr>
              <a:t> unit </a:t>
            </a:r>
            <a:r>
              <a:rPr lang="en-ID" b="0" i="0" dirty="0" err="1">
                <a:effectLst/>
                <a:latin typeface="Google Sans"/>
              </a:rPr>
              <a:t>dasar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masyarakat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memiliki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peran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penting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dalam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menjaga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anggotanya</a:t>
            </a:r>
            <a:r>
              <a:rPr lang="en-ID" b="0" i="0" dirty="0">
                <a:effectLst/>
                <a:latin typeface="Google Sans"/>
              </a:rPr>
              <a:t>. </a:t>
            </a:r>
          </a:p>
          <a:p>
            <a:pPr marL="514350" indent="-514350" algn="just">
              <a:lnSpc>
                <a:spcPct val="150000"/>
              </a:lnSpc>
              <a:spcBef>
                <a:spcPts val="75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en-ID" b="0" i="0" dirty="0" err="1">
                <a:effectLst/>
                <a:latin typeface="Google Sans"/>
              </a:rPr>
              <a:t>Promosi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keluarga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dapat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dilakukan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melalui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berbagai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cara</a:t>
            </a:r>
            <a:r>
              <a:rPr lang="en-ID" b="0" i="0" dirty="0">
                <a:effectLst/>
                <a:latin typeface="Google Sans"/>
              </a:rPr>
              <a:t>, </a:t>
            </a:r>
            <a:r>
              <a:rPr lang="en-ID" b="0" i="0" dirty="0" err="1">
                <a:effectLst/>
                <a:latin typeface="Google Sans"/>
              </a:rPr>
              <a:t>seperti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memberikan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informasi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tentang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, </a:t>
            </a:r>
            <a:r>
              <a:rPr lang="en-ID" b="0" i="0" dirty="0" err="1">
                <a:effectLst/>
                <a:latin typeface="Google Sans"/>
              </a:rPr>
              <a:t>mengajarkan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perilaku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hidup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sehat</a:t>
            </a:r>
            <a:r>
              <a:rPr lang="en-ID" b="0" i="0" dirty="0">
                <a:effectLst/>
                <a:latin typeface="Google Sans"/>
              </a:rPr>
              <a:t>, dan </a:t>
            </a:r>
            <a:r>
              <a:rPr lang="en-ID" b="0" i="0" dirty="0" err="1">
                <a:effectLst/>
                <a:latin typeface="Google Sans"/>
              </a:rPr>
              <a:t>mendorong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penggunaan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layanan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endParaRPr lang="en-ID" b="0" i="0" dirty="0">
              <a:effectLst/>
              <a:latin typeface="Google Sans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4511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E3D6-5641-32D0-D781-F0A38F07A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 err="1">
                <a:effectLst/>
                <a:latin typeface="Google Sans"/>
              </a:rPr>
              <a:t>Komunitas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DBA91-B957-EF37-631B-AC1AF6F09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fontAlgn="ctr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0" i="0" dirty="0" err="1">
                <a:effectLst/>
                <a:latin typeface="Google Sans"/>
              </a:rPr>
              <a:t>Komunitas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merupakan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kelompok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masyarakat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memiliki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karakteristik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masalah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serupa</a:t>
            </a:r>
            <a:r>
              <a:rPr lang="en-ID" b="0" i="0" dirty="0">
                <a:effectLst/>
                <a:latin typeface="Google Sans"/>
              </a:rPr>
              <a:t>. </a:t>
            </a:r>
          </a:p>
          <a:p>
            <a:pPr marL="514350" indent="-514350" algn="just">
              <a:lnSpc>
                <a:spcPct val="150000"/>
              </a:lnSpc>
              <a:spcBef>
                <a:spcPts val="75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en-ID" b="0" i="0" dirty="0" err="1">
                <a:effectLst/>
                <a:latin typeface="Google Sans"/>
              </a:rPr>
              <a:t>Promosi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komunitas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dapat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dilakukan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melalui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berbagai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kegiatan</a:t>
            </a:r>
            <a:r>
              <a:rPr lang="en-ID" b="0" i="0" dirty="0">
                <a:effectLst/>
                <a:latin typeface="Google Sans"/>
              </a:rPr>
              <a:t>, </a:t>
            </a:r>
            <a:r>
              <a:rPr lang="en-ID" b="0" i="0" dirty="0" err="1">
                <a:effectLst/>
                <a:latin typeface="Google Sans"/>
              </a:rPr>
              <a:t>seperti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penyuluhan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, </a:t>
            </a:r>
            <a:r>
              <a:rPr lang="en-ID" b="0" i="0" dirty="0" err="1">
                <a:effectLst/>
                <a:latin typeface="Google Sans"/>
              </a:rPr>
              <a:t>kampanye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, dan </a:t>
            </a:r>
            <a:r>
              <a:rPr lang="en-ID" b="0" i="0" dirty="0" err="1">
                <a:effectLst/>
                <a:latin typeface="Google Sans"/>
              </a:rPr>
              <a:t>pembangunan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lingkungan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seha</a:t>
            </a:r>
            <a:endParaRPr lang="en-ID" b="0" i="0" dirty="0">
              <a:effectLst/>
              <a:latin typeface="Google Sans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48605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DF7D-4277-50A1-02BD-0A168BF03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>
                <a:effectLst/>
                <a:latin typeface="Google Sans"/>
              </a:rPr>
              <a:t>Masyarakat </a:t>
            </a:r>
            <a:r>
              <a:rPr lang="en-ID" b="0" i="0" dirty="0" err="1">
                <a:effectLst/>
                <a:latin typeface="Google Sans"/>
              </a:rPr>
              <a:t>Umum</a:t>
            </a:r>
            <a:r>
              <a:rPr lang="en-ID" b="0" i="0" dirty="0">
                <a:effectLst/>
                <a:latin typeface="Google Sans"/>
              </a:rPr>
              <a:t>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1056-236E-1DEB-6B18-FB327F548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fontAlgn="ctr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0" i="0" dirty="0">
                <a:effectLst/>
                <a:latin typeface="Google Sans"/>
              </a:rPr>
              <a:t>Masyarakat </a:t>
            </a:r>
            <a:r>
              <a:rPr lang="en-ID" b="0" i="0" dirty="0" err="1">
                <a:effectLst/>
                <a:latin typeface="Google Sans"/>
              </a:rPr>
              <a:t>umum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merupakan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kelompok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masyarakat</a:t>
            </a:r>
            <a:r>
              <a:rPr lang="en-ID" b="0" i="0" dirty="0">
                <a:effectLst/>
                <a:latin typeface="Google Sans"/>
              </a:rPr>
              <a:t> yang </a:t>
            </a:r>
            <a:r>
              <a:rPr lang="en-ID" b="0" i="0" dirty="0" err="1">
                <a:effectLst/>
                <a:latin typeface="Google Sans"/>
              </a:rPr>
              <a:t>luas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heterogen</a:t>
            </a:r>
            <a:r>
              <a:rPr lang="en-ID" b="0" i="0" dirty="0">
                <a:effectLst/>
                <a:latin typeface="Google Sans"/>
              </a:rPr>
              <a:t>. </a:t>
            </a:r>
          </a:p>
          <a:p>
            <a:pPr marL="514350" indent="-514350" algn="just">
              <a:lnSpc>
                <a:spcPct val="150000"/>
              </a:lnSpc>
              <a:spcBef>
                <a:spcPts val="75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en-ID" b="0" i="0" dirty="0" err="1">
                <a:effectLst/>
                <a:latin typeface="Google Sans"/>
              </a:rPr>
              <a:t>Promosi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masyarakat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umum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dapat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dilakukan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melalui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berbagai</a:t>
            </a:r>
            <a:r>
              <a:rPr lang="en-ID" b="0" i="0" dirty="0">
                <a:effectLst/>
                <a:latin typeface="Google Sans"/>
              </a:rPr>
              <a:t> media, </a:t>
            </a:r>
            <a:r>
              <a:rPr lang="en-ID" b="0" i="0" dirty="0" err="1">
                <a:effectLst/>
                <a:latin typeface="Google Sans"/>
              </a:rPr>
              <a:t>seperti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televisi</a:t>
            </a:r>
            <a:r>
              <a:rPr lang="en-ID" b="0" i="0" dirty="0">
                <a:effectLst/>
                <a:latin typeface="Google Sans"/>
              </a:rPr>
              <a:t>, radio, internet, dan media </a:t>
            </a:r>
            <a:r>
              <a:rPr lang="en-ID" b="0" i="0" dirty="0" err="1">
                <a:effectLst/>
                <a:latin typeface="Google Sans"/>
              </a:rPr>
              <a:t>cetak</a:t>
            </a:r>
            <a:endParaRPr lang="en-ID" b="0" i="0" dirty="0">
              <a:effectLst/>
              <a:latin typeface="Google Sans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49356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B33-C2D9-F0A6-4FBA-BA0BCCA37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 err="1">
                <a:effectLst/>
                <a:latin typeface="Google Sans"/>
              </a:rPr>
              <a:t>Tingkatan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Pelayanan</a:t>
            </a:r>
            <a:r>
              <a:rPr lang="en-ID" b="0" i="0" dirty="0">
                <a:effectLst/>
                <a:latin typeface="Google Sans"/>
              </a:rPr>
              <a:t> Kesehatan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27956-23C7-04CC-49FC-E22DBAD19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1" i="0" dirty="0" err="1">
                <a:effectLst/>
                <a:latin typeface="Google Sans"/>
              </a:rPr>
              <a:t>Promotif</a:t>
            </a:r>
            <a:r>
              <a:rPr lang="en-ID" b="1" i="0" dirty="0">
                <a:effectLst/>
                <a:latin typeface="Google Sans"/>
              </a:rPr>
              <a:t>:</a:t>
            </a:r>
            <a:r>
              <a:rPr lang="en-ID" b="0" i="0" dirty="0">
                <a:effectLst/>
                <a:latin typeface="Google Sans"/>
              </a:rPr>
              <a:t> </a:t>
            </a:r>
            <a:r>
              <a:rPr lang="en-ID" b="0" i="0" dirty="0" err="1">
                <a:effectLst/>
                <a:latin typeface="Google Sans"/>
              </a:rPr>
              <a:t>Berfokus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peningkatan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pencegahan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sejak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dini</a:t>
            </a:r>
            <a:r>
              <a:rPr lang="en-ID" b="0" i="0" dirty="0">
                <a:effectLst/>
                <a:latin typeface="Google Sans"/>
              </a:rPr>
              <a:t>.</a:t>
            </a:r>
          </a:p>
          <a:p>
            <a:pPr marL="514350" indent="-514350" algn="l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1" i="0" dirty="0" err="1">
                <a:effectLst/>
                <a:latin typeface="Google Sans"/>
              </a:rPr>
              <a:t>Preventif</a:t>
            </a:r>
            <a:r>
              <a:rPr lang="en-ID" b="1" i="0" dirty="0">
                <a:effectLst/>
                <a:latin typeface="Google Sans"/>
              </a:rPr>
              <a:t>:</a:t>
            </a:r>
            <a:r>
              <a:rPr lang="en-ID" b="0" i="0" dirty="0">
                <a:effectLst/>
                <a:latin typeface="Google Sans"/>
              </a:rPr>
              <a:t> </a:t>
            </a:r>
            <a:r>
              <a:rPr lang="en-ID" b="0" i="0" dirty="0" err="1">
                <a:effectLst/>
                <a:latin typeface="Google Sans"/>
              </a:rPr>
              <a:t>Berfokus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pencegahan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komplikasi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.</a:t>
            </a:r>
          </a:p>
          <a:p>
            <a:pPr marL="514350" indent="-514350" algn="l">
              <a:lnSpc>
                <a:spcPct val="150000"/>
              </a:lnSpc>
              <a:spcBef>
                <a:spcPts val="75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D" b="1" i="0" dirty="0" err="1">
                <a:effectLst/>
                <a:latin typeface="Google Sans"/>
              </a:rPr>
              <a:t>Kuratif</a:t>
            </a:r>
            <a:r>
              <a:rPr lang="en-ID" b="1" i="0" dirty="0">
                <a:effectLst/>
                <a:latin typeface="Google Sans"/>
              </a:rPr>
              <a:t>:</a:t>
            </a:r>
            <a:r>
              <a:rPr lang="en-ID" b="0" i="0" dirty="0">
                <a:effectLst/>
                <a:latin typeface="Google Sans"/>
              </a:rPr>
              <a:t> </a:t>
            </a:r>
            <a:r>
              <a:rPr lang="en-ID" b="0" i="0" dirty="0" err="1">
                <a:effectLst/>
                <a:latin typeface="Google Sans"/>
              </a:rPr>
              <a:t>Berfokus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penyembuhan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 dan </a:t>
            </a:r>
            <a:r>
              <a:rPr lang="en-ID" b="0" i="0" dirty="0" err="1">
                <a:effectLst/>
                <a:latin typeface="Google Sans"/>
              </a:rPr>
              <a:t>pemulihan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kesehatan</a:t>
            </a:r>
            <a:r>
              <a:rPr lang="en-ID" b="0" i="0" dirty="0">
                <a:effectLst/>
                <a:latin typeface="Google Sans"/>
              </a:rPr>
              <a:t>.</a:t>
            </a:r>
          </a:p>
          <a:p>
            <a:pPr marL="514350" indent="-514350" algn="l">
              <a:lnSpc>
                <a:spcPct val="150000"/>
              </a:lnSpc>
              <a:spcBef>
                <a:spcPts val="75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en-ID" b="1" i="0" dirty="0" err="1">
                <a:effectLst/>
                <a:latin typeface="Google Sans"/>
              </a:rPr>
              <a:t>Rehabilitatif</a:t>
            </a:r>
            <a:r>
              <a:rPr lang="en-ID" b="1" i="0" dirty="0">
                <a:effectLst/>
                <a:latin typeface="Google Sans"/>
              </a:rPr>
              <a:t>:</a:t>
            </a:r>
            <a:r>
              <a:rPr lang="en-ID" b="0" i="0" dirty="0">
                <a:effectLst/>
                <a:latin typeface="Google Sans"/>
              </a:rPr>
              <a:t> </a:t>
            </a:r>
            <a:r>
              <a:rPr lang="en-ID" b="0" i="0" dirty="0" err="1">
                <a:effectLst/>
                <a:latin typeface="Google Sans"/>
              </a:rPr>
              <a:t>Berfokus</a:t>
            </a:r>
            <a:r>
              <a:rPr lang="en-ID" b="0" i="0" dirty="0">
                <a:effectLst/>
                <a:latin typeface="Google Sans"/>
              </a:rPr>
              <a:t> pada </a:t>
            </a:r>
            <a:r>
              <a:rPr lang="en-ID" b="0" i="0" dirty="0" err="1">
                <a:effectLst/>
                <a:latin typeface="Google Sans"/>
              </a:rPr>
              <a:t>pemulihan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fungsi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tubuh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setelah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penyakit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atau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b="0" i="0" dirty="0" err="1">
                <a:effectLst/>
                <a:latin typeface="Google Sans"/>
              </a:rPr>
              <a:t>cedera</a:t>
            </a:r>
            <a:r>
              <a:rPr lang="en-ID" b="0" i="0" dirty="0">
                <a:effectLst/>
                <a:latin typeface="Google Sans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3693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174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D"/>
          </a:p>
        </p:txBody>
      </p:sp>
      <p:pic>
        <p:nvPicPr>
          <p:cNvPr id="7177" name="Picture 7176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179" name="Straight Connector 7178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181" name="Rectangle 7180">
            <a:extLst>
              <a:ext uri="{FF2B5EF4-FFF2-40B4-BE49-F238E27FC236}">
                <a16:creationId xmlns:a16="http://schemas.microsoft.com/office/drawing/2014/main" id="{F1176DA6-4BBF-42A4-9C94-E6613CCD6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Rectangle 7182">
            <a:extLst>
              <a:ext uri="{FF2B5EF4-FFF2-40B4-BE49-F238E27FC236}">
                <a16:creationId xmlns:a16="http://schemas.microsoft.com/office/drawing/2014/main" id="{99AAB0AE-172B-4FB4-80C2-86CD6B82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F6F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BELAJAR KARAKTER: MIA &amp; IKAN GORENG | Buku Terbaru Erlangga for Kids">
            <a:extLst>
              <a:ext uri="{FF2B5EF4-FFF2-40B4-BE49-F238E27FC236}">
                <a16:creationId xmlns:a16="http://schemas.microsoft.com/office/drawing/2014/main" id="{DFF43A70-0467-3439-5E45-719F385235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941" y="643467"/>
            <a:ext cx="9904117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789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5148-2B4C-1DF3-4732-1037B3AC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2FE9D-9621-67EA-0968-F1A93E128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b="1" dirty="0"/>
              <a:t>SEKIAN TERIMA KASIH </a:t>
            </a:r>
          </a:p>
        </p:txBody>
      </p:sp>
    </p:spTree>
    <p:extLst>
      <p:ext uri="{BB962C8B-B14F-4D97-AF65-F5344CB8AC3E}">
        <p14:creationId xmlns:p14="http://schemas.microsoft.com/office/powerpoint/2010/main" val="162257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CE16-78DA-83E8-3263-57465081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23F8B-C4F1-D32E-795D-5F8FAFD9D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sz="3600" dirty="0" err="1"/>
              <a:t>Setelah</a:t>
            </a:r>
            <a:r>
              <a:rPr lang="en-ID" sz="3600" dirty="0"/>
              <a:t> </a:t>
            </a:r>
            <a:r>
              <a:rPr lang="en-ID" sz="3600" dirty="0" err="1"/>
              <a:t>mengikuti</a:t>
            </a:r>
            <a:r>
              <a:rPr lang="en-ID" sz="3600" dirty="0"/>
              <a:t> </a:t>
            </a:r>
            <a:r>
              <a:rPr lang="en-ID" sz="3600" dirty="0" err="1"/>
              <a:t>pembelajaran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di </a:t>
            </a:r>
            <a:r>
              <a:rPr lang="en-ID" sz="3600" dirty="0" err="1"/>
              <a:t>harapkan</a:t>
            </a:r>
            <a:r>
              <a:rPr lang="en-ID" sz="3600" dirty="0"/>
              <a:t> </a:t>
            </a:r>
            <a:r>
              <a:rPr lang="en-ID" sz="3600" dirty="0" err="1"/>
              <a:t>Mahasiswa</a:t>
            </a:r>
            <a:r>
              <a:rPr lang="en-ID" sz="3600" dirty="0"/>
              <a:t> </a:t>
            </a:r>
            <a:r>
              <a:rPr lang="en-ID" sz="3600" dirty="0" err="1"/>
              <a:t>mampu</a:t>
            </a:r>
            <a:r>
              <a:rPr lang="en-ID" dirty="0"/>
              <a:t>:</a:t>
            </a:r>
          </a:p>
          <a:p>
            <a:pPr marL="800100" lvl="1" indent="-342900">
              <a:lnSpc>
                <a:spcPts val="1145"/>
              </a:lnSpc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-10" dirty="0">
                <a:effectLst/>
                <a:latin typeface="Arial MT"/>
                <a:ea typeface="Arial MT"/>
                <a:cs typeface="Arial MT"/>
              </a:rPr>
              <a:t>Definisi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spcBef>
                <a:spcPts val="185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-10" dirty="0">
                <a:effectLst/>
                <a:latin typeface="Arial MT"/>
                <a:ea typeface="Arial MT"/>
                <a:cs typeface="Arial MT"/>
              </a:rPr>
              <a:t>Tujuan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spcBef>
                <a:spcPts val="170"/>
              </a:spcBef>
              <a:buSzPts val="1000"/>
              <a:buFont typeface="+mj-lt"/>
              <a:buAutoNum type="arabicPeriod"/>
              <a:tabLst>
                <a:tab pos="271145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-10" dirty="0">
                <a:effectLst/>
                <a:latin typeface="Arial MT"/>
                <a:ea typeface="Arial MT"/>
                <a:cs typeface="Arial MT"/>
              </a:rPr>
              <a:t>Prinsip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spcBef>
                <a:spcPts val="17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0" dirty="0">
                <a:effectLst/>
                <a:latin typeface="Arial MT"/>
                <a:ea typeface="Arial MT"/>
                <a:cs typeface="Arial MT"/>
              </a:rPr>
              <a:t>Ruang</a:t>
            </a:r>
            <a:r>
              <a:rPr lang="id-ID" spc="-2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-10" dirty="0">
                <a:effectLst/>
                <a:latin typeface="Arial MT"/>
                <a:ea typeface="Arial MT"/>
                <a:cs typeface="Arial MT"/>
              </a:rPr>
              <a:t>lingkup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spcBef>
                <a:spcPts val="17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0" dirty="0">
                <a:effectLst/>
                <a:latin typeface="Arial MT"/>
                <a:ea typeface="Arial MT"/>
                <a:cs typeface="Arial MT"/>
              </a:rPr>
              <a:t>Strategi</a:t>
            </a:r>
            <a:r>
              <a:rPr lang="id-ID" spc="-1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spc="0" dirty="0">
                <a:effectLst/>
                <a:latin typeface="Arial MT"/>
                <a:ea typeface="Arial MT"/>
                <a:cs typeface="Arial MT"/>
              </a:rPr>
              <a:t>promosi</a:t>
            </a:r>
            <a:r>
              <a:rPr lang="id-ID" spc="-10" dirty="0">
                <a:effectLst/>
                <a:latin typeface="Arial MT"/>
                <a:ea typeface="Arial MT"/>
                <a:cs typeface="Arial MT"/>
              </a:rPr>
              <a:t> Kesehatan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spcBef>
                <a:spcPts val="17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</a:t>
            </a:r>
            <a:r>
              <a:rPr lang="en-ID" spc="-10" dirty="0" err="1">
                <a:latin typeface="Arial MT"/>
                <a:ea typeface="Arial MT"/>
                <a:cs typeface="Arial MT"/>
              </a:rPr>
              <a:t>n</a:t>
            </a:r>
            <a:r>
              <a:rPr lang="en-ID" spc="-10" dirty="0">
                <a:latin typeface="Arial MT"/>
                <a:ea typeface="Arial MT"/>
                <a:cs typeface="Arial MT"/>
              </a:rPr>
              <a:t> </a:t>
            </a:r>
            <a:r>
              <a:rPr lang="id-ID" spc="0" dirty="0">
                <a:effectLst/>
                <a:latin typeface="Arial MT"/>
                <a:ea typeface="Arial MT"/>
                <a:cs typeface="Arial MT"/>
              </a:rPr>
              <a:t>Sasaran</a:t>
            </a:r>
            <a:r>
              <a:rPr lang="en-ID" spc="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dengan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benar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endParaRPr lang="en-ID" spc="0" dirty="0">
              <a:effectLst/>
              <a:latin typeface="Arial MT"/>
              <a:ea typeface="Arial MT"/>
              <a:cs typeface="Arial MT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ID" spc="-10" dirty="0" err="1">
                <a:effectLst/>
                <a:latin typeface="Arial MT"/>
                <a:ea typeface="Arial MT"/>
                <a:cs typeface="Arial MT"/>
              </a:rPr>
              <a:t>Menjelaskan</a:t>
            </a:r>
            <a:r>
              <a:rPr lang="en-ID" spc="-1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dirty="0">
                <a:effectLst/>
                <a:latin typeface="Arial MT"/>
                <a:ea typeface="Arial MT"/>
                <a:cs typeface="Arial MT"/>
              </a:rPr>
              <a:t>Dimensi</a:t>
            </a:r>
            <a:r>
              <a:rPr lang="id-ID" spc="-3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dirty="0">
                <a:effectLst/>
                <a:latin typeface="Arial MT"/>
                <a:ea typeface="Arial MT"/>
                <a:cs typeface="Arial MT"/>
              </a:rPr>
              <a:t>aspek</a:t>
            </a:r>
            <a:r>
              <a:rPr lang="id-ID" spc="-35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dirty="0">
                <a:effectLst/>
                <a:latin typeface="Arial MT"/>
                <a:ea typeface="Arial MT"/>
                <a:cs typeface="Arial MT"/>
              </a:rPr>
              <a:t>sasaran</a:t>
            </a:r>
            <a:r>
              <a:rPr lang="id-ID" spc="-4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id-ID" dirty="0">
                <a:effectLst/>
                <a:latin typeface="Arial MT"/>
                <a:ea typeface="Arial MT"/>
                <a:cs typeface="Arial MT"/>
              </a:rPr>
              <a:t>pelayanan Kesehatan (promotif, preventif, kuratif, rehabilitatif)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7966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95E20-421E-BB2A-FE57-5DB404B2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PEMBERDAYAAN MASYARAKAT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4995E-ABA7-9233-0AF5-58CE4B0CB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3200" b="0" i="0" dirty="0" err="1">
                <a:effectLst/>
                <a:latin typeface="Google Sans"/>
              </a:rPr>
              <a:t>Pemberdayaan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adalah</a:t>
            </a:r>
            <a:r>
              <a:rPr lang="en-ID" sz="3200" b="0" i="0" dirty="0">
                <a:effectLst/>
                <a:latin typeface="Google Sans"/>
              </a:rPr>
              <a:t> proses </a:t>
            </a:r>
            <a:r>
              <a:rPr lang="en-ID" sz="3200" b="0" i="0" dirty="0" err="1">
                <a:effectLst/>
                <a:latin typeface="Google Sans"/>
              </a:rPr>
              <a:t>meningkatkan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kemampuan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atau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daya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individu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atau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kelompok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untuk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bertindak</a:t>
            </a:r>
            <a:r>
              <a:rPr lang="en-ID" sz="3200" b="0" i="0" dirty="0">
                <a:effectLst/>
                <a:latin typeface="Google Sans"/>
              </a:rPr>
              <a:t> dan </a:t>
            </a:r>
            <a:r>
              <a:rPr lang="en-ID" sz="3200" b="0" i="0" dirty="0" err="1">
                <a:effectLst/>
                <a:latin typeface="Google Sans"/>
              </a:rPr>
              <a:t>mempengaruhi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lingkungannya</a:t>
            </a:r>
            <a:r>
              <a:rPr lang="en-ID" sz="3200" b="0" i="0" dirty="0">
                <a:effectLst/>
                <a:latin typeface="Google Sans"/>
              </a:rPr>
              <a:t>, </a:t>
            </a:r>
            <a:r>
              <a:rPr lang="en-ID" sz="3200" b="0" i="0" dirty="0" err="1">
                <a:effectLst/>
                <a:latin typeface="Google Sans"/>
              </a:rPr>
              <a:t>sehingga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mereka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dapat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mengontrol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kehidupannya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sendiri</a:t>
            </a:r>
            <a:r>
              <a:rPr lang="en-ID" sz="3200" b="0" i="0" dirty="0">
                <a:effectLst/>
                <a:latin typeface="Google Sans"/>
              </a:rPr>
              <a:t> dan </a:t>
            </a:r>
            <a:r>
              <a:rPr lang="en-ID" sz="3200" b="0" i="0" dirty="0" err="1">
                <a:effectLst/>
                <a:latin typeface="Google Sans"/>
              </a:rPr>
              <a:t>berpartisipasi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aktif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dalam</a:t>
            </a:r>
            <a:r>
              <a:rPr lang="en-ID" sz="3200" b="0" i="0" dirty="0">
                <a:effectLst/>
                <a:latin typeface="Google Sans"/>
              </a:rPr>
              <a:t> proses </a:t>
            </a:r>
            <a:r>
              <a:rPr lang="en-ID" sz="3200" b="0" i="0" dirty="0" err="1">
                <a:effectLst/>
                <a:latin typeface="Google Sans"/>
              </a:rPr>
              <a:t>pengambilan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keputusan</a:t>
            </a:r>
            <a:r>
              <a:rPr lang="en-ID" sz="3200" b="0" i="0" dirty="0">
                <a:effectLst/>
                <a:latin typeface="Google Sans"/>
              </a:rPr>
              <a:t> yang </a:t>
            </a:r>
            <a:r>
              <a:rPr lang="en-ID" sz="3200" b="0" i="0" dirty="0" err="1">
                <a:effectLst/>
                <a:latin typeface="Google Sans"/>
              </a:rPr>
              <a:t>memengaruhi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mereka</a:t>
            </a:r>
            <a:r>
              <a:rPr lang="en-ID" sz="3200" b="0" i="0" dirty="0">
                <a:effectLst/>
                <a:latin typeface="Google Sans"/>
              </a:rPr>
              <a:t>. </a:t>
            </a:r>
          </a:p>
          <a:p>
            <a:pPr marL="0" indent="0" algn="just">
              <a:buNone/>
            </a:pPr>
            <a:endParaRPr lang="en-ID" sz="3200" dirty="0"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65267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48FF-8DE8-E68E-4E1C-6E787CA9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Pemberdayaan</a:t>
            </a:r>
            <a:r>
              <a:rPr lang="en-ID" dirty="0"/>
              <a:t> Masyarakat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52444-31EE-CB80-1D25-151C9A513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D" dirty="0" err="1">
                <a:solidFill>
                  <a:srgbClr val="000000"/>
                </a:solidFill>
                <a:latin typeface="PT Serif" panose="020A0603040505020204" pitchFamily="18" charset="0"/>
              </a:rPr>
              <a:t>P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yaitu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kegiatan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membangun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mendorong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motivasi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timbul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kesadaran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memanfaatkan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potensinya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407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3B188-DD13-982F-0A1A-3EBF19D3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FCA68-C239-E29F-790C-09B96CA7D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D" sz="3200" b="0" i="0" dirty="0" err="1">
                <a:effectLst/>
                <a:latin typeface="Google Sans"/>
              </a:rPr>
              <a:t>Ini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berarti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pemberdayaan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bukan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hanya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sekadar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memberikan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bantuan</a:t>
            </a:r>
            <a:r>
              <a:rPr lang="en-ID" sz="3200" b="0" i="0" dirty="0">
                <a:effectLst/>
                <a:latin typeface="Google Sans"/>
              </a:rPr>
              <a:t>, </a:t>
            </a:r>
            <a:r>
              <a:rPr lang="en-ID" sz="3200" b="0" i="0" dirty="0" err="1">
                <a:effectLst/>
                <a:latin typeface="Google Sans"/>
              </a:rPr>
              <a:t>tetapi</a:t>
            </a:r>
            <a:r>
              <a:rPr lang="en-ID" sz="3200" b="0" i="0" dirty="0">
                <a:effectLst/>
                <a:latin typeface="Google Sans"/>
              </a:rPr>
              <a:t> juga </a:t>
            </a:r>
            <a:r>
              <a:rPr lang="en-ID" sz="3200" b="0" i="0" dirty="0" err="1">
                <a:effectLst/>
                <a:latin typeface="Google Sans"/>
              </a:rPr>
              <a:t>mendorong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individu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atau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kelompok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untuk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menjadi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lebih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mandiri</a:t>
            </a:r>
            <a:r>
              <a:rPr lang="en-ID" sz="3200" b="0" i="0" dirty="0">
                <a:effectLst/>
                <a:latin typeface="Google Sans"/>
              </a:rPr>
              <a:t> dan </a:t>
            </a:r>
            <a:r>
              <a:rPr lang="en-ID" sz="3200" b="0" i="0" dirty="0" err="1">
                <a:effectLst/>
                <a:latin typeface="Google Sans"/>
              </a:rPr>
              <a:t>berdaya</a:t>
            </a:r>
            <a:r>
              <a:rPr lang="en-ID" sz="3200" b="0" i="0" dirty="0">
                <a:effectLst/>
                <a:latin typeface="Google Sans"/>
              </a:rPr>
              <a:t> </a:t>
            </a:r>
            <a:r>
              <a:rPr lang="en-ID" sz="3200" b="0" i="0" dirty="0" err="1">
                <a:effectLst/>
                <a:latin typeface="Google Sans"/>
              </a:rPr>
              <a:t>guna</a:t>
            </a:r>
            <a:r>
              <a:rPr lang="en-ID" sz="3200" b="0" i="0" dirty="0">
                <a:effectLst/>
                <a:latin typeface="Google Sans"/>
              </a:rPr>
              <a:t>. </a:t>
            </a:r>
            <a:endParaRPr lang="en-ID" sz="32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075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D761-B908-4ACB-2F16-B82835FB1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 err="1">
                <a:effectLst/>
                <a:latin typeface="Google Sans"/>
              </a:rPr>
              <a:t>Tujuan</a:t>
            </a:r>
            <a:r>
              <a:rPr lang="en-ID" b="0" i="0" dirty="0">
                <a:effectLst/>
                <a:latin typeface="Google Sans"/>
              </a:rPr>
              <a:t> </a:t>
            </a:r>
            <a:r>
              <a:rPr lang="en-ID" dirty="0" err="1">
                <a:latin typeface="Google Sans"/>
              </a:rPr>
              <a:t>P</a:t>
            </a:r>
            <a:r>
              <a:rPr lang="en-ID" b="0" i="0" dirty="0" err="1">
                <a:effectLst/>
                <a:latin typeface="Google Sans"/>
              </a:rPr>
              <a:t>emberdayaan</a:t>
            </a:r>
            <a:r>
              <a:rPr lang="en-ID" b="0" i="0" dirty="0">
                <a:effectLst/>
                <a:latin typeface="Google Sans"/>
              </a:rPr>
              <a:t> Masyarakat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54E87-F35D-7521-444C-97A6518B3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Menumbuhkan</a:t>
            </a:r>
            <a:r>
              <a:rPr lang="en-ID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Kemandirian</a:t>
            </a:r>
            <a:endParaRPr lang="en-ID" b="1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algn="l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bertujuan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membuat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kemandirian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bergantung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pihak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lain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memperjuangkan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hidupnya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algn="l">
              <a:lnSpc>
                <a:spcPts val="2250"/>
              </a:lnSpc>
              <a:spcBef>
                <a:spcPts val="1125"/>
              </a:spcBef>
              <a:spcAft>
                <a:spcPts val="1125"/>
              </a:spcAft>
            </a:pP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Kemandirian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mengerucut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mandiri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ekonomi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misalnya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berwirausaha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memanfaatkan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kemampuan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potensinya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meraup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penghasilan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besar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  <a:cs typeface="Heebo" pitchFamily="2" charset="-79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marL="0" indent="0">
              <a:buNone/>
            </a:pPr>
            <a:endParaRPr lang="en-ID" b="1" i="0" dirty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9871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F364-1141-6FEB-9BDD-488739001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2. Meningkatkan Taraf Hidup Masyarakat</a:t>
            </a:r>
            <a:br>
              <a:rPr lang="fi-FI" b="1" i="0" dirty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37E15-0D59-250A-71AF-107E3A2E9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pemberdayaan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maka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diberi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bekal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taraf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hidupnya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keterampilan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potensi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dimilikinya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pendapatan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besar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menjalani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kehidupan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layak</a:t>
            </a:r>
            <a:r>
              <a:rPr lang="en-ID" b="0" i="0" dirty="0">
                <a:solidFill>
                  <a:srgbClr val="000000"/>
                </a:solidFill>
                <a:effectLst/>
                <a:latin typeface="PT Serif" panose="020A0603040505020204" pitchFamily="18" charset="0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954621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AC972BF3034C4DADC9379E8AF7A390" ma:contentTypeVersion="5" ma:contentTypeDescription="Create a new document." ma:contentTypeScope="" ma:versionID="a997c26bcd1e429df5d5c332dc528a64">
  <xsd:schema xmlns:xsd="http://www.w3.org/2001/XMLSchema" xmlns:xs="http://www.w3.org/2001/XMLSchema" xmlns:p="http://schemas.microsoft.com/office/2006/metadata/properties" xmlns:ns3="32cc1202-3f28-4711-8f1b-38c6c9573e49" targetNamespace="http://schemas.microsoft.com/office/2006/metadata/properties" ma:root="true" ma:fieldsID="d7804d30e12963e1df2df6cd54b6dcfb" ns3:_="">
    <xsd:import namespace="32cc1202-3f28-4711-8f1b-38c6c9573e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cc1202-3f28-4711-8f1b-38c6c9573e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2cc1202-3f28-4711-8f1b-38c6c9573e49" xsi:nil="true"/>
  </documentManagement>
</p:properties>
</file>

<file path=customXml/itemProps1.xml><?xml version="1.0" encoding="utf-8"?>
<ds:datastoreItem xmlns:ds="http://schemas.openxmlformats.org/officeDocument/2006/customXml" ds:itemID="{AB8063A9-FC0B-4D52-824D-30DFFFB308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81ACE9-F058-459D-837E-008F5F769A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cc1202-3f28-4711-8f1b-38c6c9573e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1AF4AE-7723-4AA3-A126-2E7C1C2ADF36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2cc1202-3f28-4711-8f1b-38c6c9573e49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303</TotalTime>
  <Words>1005</Words>
  <Application>Microsoft Office PowerPoint</Application>
  <PresentationFormat>Widescreen</PresentationFormat>
  <Paragraphs>90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Amasis MT Pro Medium</vt:lpstr>
      <vt:lpstr>Arial</vt:lpstr>
      <vt:lpstr>Arial MT</vt:lpstr>
      <vt:lpstr>Gill Sans MT</vt:lpstr>
      <vt:lpstr>Google Sans</vt:lpstr>
      <vt:lpstr>Heebo</vt:lpstr>
      <vt:lpstr>Helvetica Neue</vt:lpstr>
      <vt:lpstr>Open Sans</vt:lpstr>
      <vt:lpstr>PT Serif</vt:lpstr>
      <vt:lpstr>Gallery</vt:lpstr>
      <vt:lpstr>PEMBERDAYAAN MASYARAKAT"</vt:lpstr>
      <vt:lpstr>PowerPoint Presentation</vt:lpstr>
      <vt:lpstr>PowerPoint Presentation</vt:lpstr>
      <vt:lpstr>Tujuan Pembelajaran </vt:lpstr>
      <vt:lpstr>PEMBERDAYAAN MASYARAKAT</vt:lpstr>
      <vt:lpstr>Pemberdayaan Masyarakat</vt:lpstr>
      <vt:lpstr>PowerPoint Presentation</vt:lpstr>
      <vt:lpstr>Tujuan Pemberdayaan Masyarakat</vt:lpstr>
      <vt:lpstr>2. Meningkatkan Taraf Hidup Masyarakat </vt:lpstr>
      <vt:lpstr>3. Menambah Pengetahuan dan Keterampilan</vt:lpstr>
      <vt:lpstr>Manfaat Pemberdayaan</vt:lpstr>
      <vt:lpstr>Prinsip-Prinsip Pemberdayaan Masyarakat</vt:lpstr>
      <vt:lpstr>Prinsip Partisipasi</vt:lpstr>
      <vt:lpstr> Prinsip Keswadayaan dan Kemandirian  </vt:lpstr>
      <vt:lpstr>Prinsip berkelanjutan </vt:lpstr>
      <vt:lpstr>Ruang Lingkup Pemberdayaan </vt:lpstr>
      <vt:lpstr>2. Pemberdayaan Sosial Budaya</vt:lpstr>
      <vt:lpstr>3. Pemberdayaan Lingkungan</vt:lpstr>
      <vt:lpstr>4. Pemberdayaan Pendidikan</vt:lpstr>
      <vt:lpstr>5. Pemberdayaan Kesehatan</vt:lpstr>
      <vt:lpstr>STRATEGI PROMOSI KESEHATAN</vt:lpstr>
      <vt:lpstr>PowerPoint Presentation</vt:lpstr>
      <vt:lpstr>PowerPoint Presentation</vt:lpstr>
      <vt:lpstr>SASARAN PEMBERDAYAAN MASYARAKAT</vt:lpstr>
      <vt:lpstr>Sasaran Individu </vt:lpstr>
      <vt:lpstr>Keluarga:</vt:lpstr>
      <vt:lpstr>Komunitas</vt:lpstr>
      <vt:lpstr>Masyarakat Umum:</vt:lpstr>
      <vt:lpstr>Tingkatan Pelayanan Kesehatan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hasto nsp</dc:creator>
  <cp:lastModifiedBy>hasto nsp</cp:lastModifiedBy>
  <cp:revision>3</cp:revision>
  <dcterms:created xsi:type="dcterms:W3CDTF">2025-04-14T08:36:42Z</dcterms:created>
  <dcterms:modified xsi:type="dcterms:W3CDTF">2025-04-15T06:01:46Z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0x010100E1AC972BF3034C4DADC9379E8AF7A390</vt:lpwstr>
  </property>
</Properties>
</file>