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1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70" r:id="rId14"/>
    <p:sldId id="274" r:id="rId15"/>
    <p:sldId id="273" r:id="rId16"/>
    <p:sldId id="275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A3D93-609E-0AC5-EDFC-B9148A2FF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8E155-4C36-342D-5D9A-5D04627FE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B8F6C-6EEA-FD76-8D2F-0810E074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4F3DD-9D19-FBEA-EC87-486BE3C0C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BF0A9-3B03-5B40-1595-6E7BB08E0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321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C8C84-27B7-7C97-E317-77599910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D962F-F3FA-6D00-3655-F4EA28AFE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2D62A-4391-24D7-A4A7-22C276A66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CFA0F-FD96-4F70-3BCE-8D5F2538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FA75C-8B11-3374-6BDE-6C43358A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2159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5E212-D3D0-4A93-9C97-7F698BF7A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72A82-4327-4A0B-5028-8D7F971A9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ACB3B-DA5F-284E-7CE8-75CF571C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5B898-E282-CA79-C317-A423745DA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FB664-4BB0-813E-99C2-88A266B7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056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DAF4E-F643-4CEE-2747-12797EC8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933B0-4CBD-9ECF-A56C-610B129D7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8476B-6BC1-F2C9-64A6-163762C8A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04A1C-6C11-80AD-6EC1-C86A2D66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68FF6-8893-057F-12B8-6BAB92DF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344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A09B-38F6-BC5E-53A5-829CFFCA7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1C0D0-2605-A570-8C32-4F973ECD8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AF2C8-2832-B908-7F22-F8DABCDB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BF82E-B9A7-9167-99B1-2C0AE34A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4078E-2EE2-C3F9-7F18-00F2E719F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365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11D0D-D874-7259-5302-AE1ACFAAA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7ED45-4173-F7FC-DDCE-E8EDD34A9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6B6184-6752-542A-149B-E6FAD842A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09789-58EF-C78C-AB48-C8B9506A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00CEF-CD7C-0CE1-179C-425AAB87D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A4BFB-9CF3-0096-FB8F-ABE0AA4E6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562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D9AD-6346-E76A-FA72-3397241B0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D2BD1-A574-C1C6-FB31-39CA96504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CC296-5313-7E5B-BA9D-1DE6F5B3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D6E0A-DD2F-B121-CDB6-4DD079831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0A28E2-5EA4-7FD7-C58C-DC50911EC4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64150D-3E7A-4758-4A1C-5C675A2A7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9446A4-CA2E-6624-AAD8-C6912E602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3E7235-F555-33D8-CCD0-88329C94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514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20BD-F3F6-4DCD-8DBC-3C646D103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03B66-E9AF-E14B-C352-080832AAB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E1777-3DF7-0916-01BA-6A035323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75BA6-FB90-A3DC-F0CE-9649C77F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868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454943-D41E-0F58-AB16-06CA61EF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7B07B8-24CB-5FFA-8DD0-420489B8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11CB4-1CA2-2F96-A6F7-8040E773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939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3D700-0939-9A2A-0D4A-CCC1FA06E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F9B6-12F4-6821-6C78-F42FCE4A9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9E13E-8B4F-A834-1FA2-F0D536FF6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55678-EE7A-E265-DB21-8DD227507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EC010-4C83-9EF1-B7FC-C6DB2A4D1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59879-A992-FA46-81B0-A60B1265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859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F8C7B-664D-017D-7F35-3412CA6DC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5B7A13-485C-BACC-346D-CD9CC53B9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49A2ED-5977-1638-BA11-C5DA5C633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A49D3-D5A0-31C8-BA83-F5E7B33E8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B57F5-ECFA-65F3-48F0-97CB653DC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25388-0AEA-441B-7A9A-24007382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709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B1C318-3491-EFB2-39A5-A81CB201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3C552-1B0B-2ACB-03AE-D0B00012F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BE18D-D9CB-01A3-8BCF-3FB73518C2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1D6F-9A5B-4CBA-A90B-37165AA8D199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1FEBC-3A96-3E0B-8745-9FB29EACB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DFF86-0D0B-FB07-4000-7C8B49622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BA07D-E84A-40D4-9790-DCD6B18D56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9124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86200"/>
            <a:ext cx="9144000" cy="18288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TAHAP-TAHAP KOMUNIKASI TERAPEUTIK</a:t>
            </a:r>
            <a:b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Oleh :</a:t>
            </a:r>
            <a:b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Taukhit</a:t>
            </a:r>
            <a: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.,S.</a:t>
            </a:r>
            <a:r>
              <a:rPr lang="en-US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Kep</a:t>
            </a:r>
            <a:r>
              <a:rPr 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.,Ns.,</a:t>
            </a:r>
            <a:r>
              <a:rPr lang="en-US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M.Kep</a:t>
            </a:r>
            <a:br>
              <a:rPr lang="en-US" sz="2000" b="1" dirty="0">
                <a:solidFill>
                  <a:schemeClr val="tx2"/>
                </a:solidFill>
              </a:rPr>
            </a:b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957949" y="160106"/>
            <a:ext cx="3352240" cy="1392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6096000"/>
            <a:ext cx="91440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mage result for tangga tahapan">
            <a:extLst>
              <a:ext uri="{FF2B5EF4-FFF2-40B4-BE49-F238E27FC236}">
                <a16:creationId xmlns:a16="http://schemas.microsoft.com/office/drawing/2014/main" id="{17DCC3FF-AF23-6012-475C-ED883F934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445" y="1694831"/>
            <a:ext cx="1942030" cy="240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komunikasi">
            <a:extLst>
              <a:ext uri="{FF2B5EF4-FFF2-40B4-BE49-F238E27FC236}">
                <a16:creationId xmlns:a16="http://schemas.microsoft.com/office/drawing/2014/main" id="{FAA5678D-2536-A312-7492-11B832ECE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475" y="1477930"/>
            <a:ext cx="3067050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78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Tahap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Orientasi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2" y="1825625"/>
            <a:ext cx="6128657" cy="4239273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memulai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kegiatan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pertama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kali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dimana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bertemu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pertama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kali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Kegiatan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dilakukan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memperkenalkan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menjelaskan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keberadaannya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sebagai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perkenalan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membina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hubungan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saling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percaya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menunjukkan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terbuka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memodifikasi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lingkungan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kondusif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peka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terhadap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respon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menunjukkan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penerimaan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serta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membantu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mengekspresikan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perasaan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pikirannya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 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Image result for perawat dan pasien salaman ">
            <a:extLst>
              <a:ext uri="{FF2B5EF4-FFF2-40B4-BE49-F238E27FC236}">
                <a16:creationId xmlns:a16="http://schemas.microsoft.com/office/drawing/2014/main" id="{2E8CD580-A2A4-98BF-340E-3F0F6962C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59" y="2678468"/>
            <a:ext cx="3305175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02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Tahap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Kerja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ID" sz="2000" b="0" i="0" dirty="0">
                <a:effectLst/>
                <a:latin typeface="Arial" panose="020B0604020202020204" pitchFamily="34" charset="0"/>
              </a:rPr>
              <a:t>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kerja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biasanya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merupakan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paling lama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diantara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lainnya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bertemu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menyelesaikan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masalah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membentuk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hubungan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saling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menguntungkan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secara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profesional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yaitu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mencapai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telah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ditetapkan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>
                <a:effectLst/>
                <a:latin typeface="Arial" panose="020B0604020202020204" pitchFamily="34" charset="0"/>
              </a:rPr>
              <a:t>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fase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memenuhi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kebutuhan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mengembangkan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pola-pola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adaptif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memberi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bantuan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dibutuhkan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mendiskusikannya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teknik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mencapai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tujuan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Selain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sebagai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pemberi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pelayanan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sebagai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pengajar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diperlukan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fase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ID" sz="2000" b="0" i="0" dirty="0">
                <a:effectLst/>
                <a:latin typeface="Arial" panose="020B0604020202020204" pitchFamily="34" charset="0"/>
              </a:rPr>
              <a:t> Peran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meliputi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upaya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meningkatkan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motivasi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mempelajari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melaksanakan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aktivitas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peningkatan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mengikuti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program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pengobatan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dokter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mengekspresikan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perasaan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pengalaman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berhubungan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masalah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kebutuhan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perawatan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terbentuk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06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Tahap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Terminasi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79637" cy="2783697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terminasi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dimulai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ketika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memutuskan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mengakhiri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hubungan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>
                <a:effectLst/>
                <a:latin typeface="Arial" panose="020B0604020202020204" pitchFamily="34" charset="0"/>
              </a:rPr>
              <a:t>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mengevaluasi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pencapaian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tujuan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interaksi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dilaksanakan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menyepakati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tindak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lanjut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terhadap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interaksi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dilakukan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membuat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pertemuan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berikutnya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kalau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diperlukan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 descr="Image result for perawat berpisah dengan pasien">
            <a:extLst>
              <a:ext uri="{FF2B5EF4-FFF2-40B4-BE49-F238E27FC236}">
                <a16:creationId xmlns:a16="http://schemas.microsoft.com/office/drawing/2014/main" id="{B9E19852-026D-AE07-BF56-C59293691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8261" y="2202608"/>
            <a:ext cx="3590925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512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2"/>
                </a:solidFill>
              </a:rPr>
              <a:t>Contoh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Implementasi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Komunikasi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Terapeutik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br>
              <a:rPr lang="en-US" sz="28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pada Tindakan </a:t>
            </a:r>
            <a:r>
              <a:rPr lang="en-US" sz="2800" b="1" dirty="0" err="1">
                <a:solidFill>
                  <a:schemeClr val="tx2"/>
                </a:solidFill>
              </a:rPr>
              <a:t>Perawatan</a:t>
            </a:r>
            <a:r>
              <a:rPr lang="en-US" sz="2800" b="1" dirty="0">
                <a:solidFill>
                  <a:schemeClr val="tx2"/>
                </a:solidFill>
              </a:rPr>
              <a:t> Luka </a:t>
            </a:r>
            <a:endParaRPr lang="en-ID" sz="2800" b="1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4B40B4-4325-00B7-8343-9110106F75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781" t="15918" r="29248" b="25762"/>
          <a:stretch/>
        </p:blipFill>
        <p:spPr>
          <a:xfrm>
            <a:off x="619707" y="0"/>
            <a:ext cx="898353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907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F5F5-D184-A3F3-248A-610BF38C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98F15-99CC-ECD4-025C-3705C3DB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89FFF8-4B50-D704-8F22-640BEC6FB4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81" t="74366" r="29248" b="5324"/>
          <a:stretch/>
        </p:blipFill>
        <p:spPr>
          <a:xfrm>
            <a:off x="-137756" y="1231901"/>
            <a:ext cx="13914963" cy="369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84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54FBD-5C6C-951F-A31B-EE93AEAA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55804-141B-B2EF-2975-F55E9DC97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EC54E8-949D-03B1-5335-E2A05E5E92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934" t="14829" r="29247" b="34721"/>
          <a:stretch/>
        </p:blipFill>
        <p:spPr>
          <a:xfrm>
            <a:off x="1699467" y="177800"/>
            <a:ext cx="8905055" cy="590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407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F3B52-520D-EEBD-D240-E249046A4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5A17E-6EB0-9778-A027-6256EBE57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2D6440-94A8-A38B-21DC-8AD8794A88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934" t="64518" r="29247" b="10068"/>
          <a:stretch/>
        </p:blipFill>
        <p:spPr>
          <a:xfrm>
            <a:off x="-166267" y="1536700"/>
            <a:ext cx="13328383" cy="444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794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F3322-70A8-BE4C-9380-1D8659182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BEA70-E6C7-4D41-6BA5-F4B8F9131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8194" name="Picture 2" descr="Image result for terimakasih ">
            <a:extLst>
              <a:ext uri="{FF2B5EF4-FFF2-40B4-BE49-F238E27FC236}">
                <a16:creationId xmlns:a16="http://schemas.microsoft.com/office/drawing/2014/main" id="{D5AAD553-06B8-810F-A4AC-9B3FF35B5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3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9DC07-2199-FFC2-B636-D90E9DD9F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48"/>
            <a:ext cx="10515600" cy="1325563"/>
          </a:xfrm>
        </p:spPr>
        <p:txBody>
          <a:bodyPr/>
          <a:lstStyle/>
          <a:p>
            <a:pPr algn="ctr"/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C338E6-0CEA-57DC-9F15-410294B75961}"/>
              </a:ext>
            </a:extLst>
          </p:cNvPr>
          <p:cNvSpPr txBox="1">
            <a:spLocks/>
          </p:cNvSpPr>
          <p:nvPr/>
        </p:nvSpPr>
        <p:spPr>
          <a:xfrm>
            <a:off x="838200" y="26757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/>
              <a:t>Pasien</a:t>
            </a:r>
            <a:r>
              <a:rPr lang="en-US" sz="2800" dirty="0"/>
              <a:t>: </a:t>
            </a:r>
            <a:r>
              <a:rPr lang="en-US" sz="2800" i="1" dirty="0"/>
              <a:t>“</a:t>
            </a:r>
            <a:r>
              <a:rPr lang="en-US" sz="2800" i="1" dirty="0" err="1"/>
              <a:t>Suster</a:t>
            </a:r>
            <a:r>
              <a:rPr lang="en-US" sz="2800" i="1" dirty="0"/>
              <a:t>, </a:t>
            </a:r>
            <a:r>
              <a:rPr lang="en-US" sz="2800" i="1" dirty="0" err="1"/>
              <a:t>saya</a:t>
            </a:r>
            <a:r>
              <a:rPr lang="en-US" sz="2800" i="1" dirty="0"/>
              <a:t> </a:t>
            </a:r>
            <a:r>
              <a:rPr lang="en-US" sz="2800" i="1" dirty="0" err="1"/>
              <a:t>merasa</a:t>
            </a:r>
            <a:r>
              <a:rPr lang="en-US" sz="2800" i="1" dirty="0"/>
              <a:t> </a:t>
            </a:r>
            <a:r>
              <a:rPr lang="en-US" sz="2800" i="1" dirty="0" err="1"/>
              <a:t>nyeri</a:t>
            </a:r>
            <a:r>
              <a:rPr lang="en-US" sz="2800" i="1" dirty="0"/>
              <a:t> </a:t>
            </a:r>
            <a:r>
              <a:rPr lang="en-US" sz="2800" i="1" dirty="0" err="1"/>
              <a:t>saat</a:t>
            </a:r>
            <a:r>
              <a:rPr lang="en-US" sz="2800" i="1" dirty="0"/>
              <a:t> </a:t>
            </a:r>
            <a:r>
              <a:rPr lang="en-US" sz="2800" i="1" dirty="0" err="1"/>
              <a:t>dilakukan</a:t>
            </a:r>
            <a:r>
              <a:rPr lang="en-US" sz="2800" i="1" dirty="0"/>
              <a:t> </a:t>
            </a:r>
            <a:r>
              <a:rPr lang="en-US" sz="2800" i="1" dirty="0" err="1"/>
              <a:t>perawatan</a:t>
            </a:r>
            <a:r>
              <a:rPr lang="en-US" sz="2800" i="1" dirty="0"/>
              <a:t> </a:t>
            </a:r>
            <a:r>
              <a:rPr lang="en-US" sz="2800" i="1" dirty="0" err="1"/>
              <a:t>luka</a:t>
            </a:r>
            <a:r>
              <a:rPr lang="en-US" sz="2800" dirty="0"/>
              <a:t>”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62242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BABB-C8AC-E083-18E4-D211EB64A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Pasien</a:t>
            </a:r>
            <a:r>
              <a:rPr lang="en-US" sz="2800" dirty="0"/>
              <a:t>: </a:t>
            </a:r>
            <a:r>
              <a:rPr lang="en-US" sz="2800" i="1" dirty="0"/>
              <a:t>“</a:t>
            </a:r>
            <a:r>
              <a:rPr lang="en-US" sz="2800" i="1" dirty="0" err="1"/>
              <a:t>Suster</a:t>
            </a:r>
            <a:r>
              <a:rPr lang="en-US" sz="2800" i="1" dirty="0"/>
              <a:t>, </a:t>
            </a:r>
            <a:r>
              <a:rPr lang="en-US" sz="2800" i="1" dirty="0" err="1"/>
              <a:t>saya</a:t>
            </a:r>
            <a:r>
              <a:rPr lang="en-US" sz="2800" i="1" dirty="0"/>
              <a:t> </a:t>
            </a:r>
            <a:r>
              <a:rPr lang="en-US" sz="2800" i="1" dirty="0" err="1"/>
              <a:t>merasa</a:t>
            </a:r>
            <a:r>
              <a:rPr lang="en-US" sz="2800" i="1" dirty="0"/>
              <a:t> </a:t>
            </a:r>
            <a:r>
              <a:rPr lang="en-US" sz="2800" i="1" dirty="0" err="1"/>
              <a:t>nyeri</a:t>
            </a:r>
            <a:r>
              <a:rPr lang="en-US" sz="2800" i="1" dirty="0"/>
              <a:t> </a:t>
            </a:r>
            <a:r>
              <a:rPr lang="en-US" sz="2800" i="1" dirty="0" err="1"/>
              <a:t>saat</a:t>
            </a:r>
            <a:r>
              <a:rPr lang="en-US" sz="2800" i="1" dirty="0"/>
              <a:t> </a:t>
            </a:r>
            <a:r>
              <a:rPr lang="en-US" sz="2800" i="1" dirty="0" err="1"/>
              <a:t>dilakukan</a:t>
            </a:r>
            <a:r>
              <a:rPr lang="en-US" sz="2800" i="1" dirty="0"/>
              <a:t> </a:t>
            </a:r>
            <a:r>
              <a:rPr lang="en-US" sz="2800" i="1" dirty="0" err="1"/>
              <a:t>perawatan</a:t>
            </a:r>
            <a:r>
              <a:rPr lang="en-US" sz="2800" i="1" dirty="0"/>
              <a:t> </a:t>
            </a:r>
            <a:r>
              <a:rPr lang="en-US" sz="2800" i="1" dirty="0" err="1"/>
              <a:t>luka</a:t>
            </a:r>
            <a:r>
              <a:rPr lang="en-US" sz="2800" i="1" dirty="0"/>
              <a:t>”</a:t>
            </a:r>
            <a:endParaRPr lang="en-ID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984B2-F57D-F8A6-C026-73A175D44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37653" cy="43513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b="1" dirty="0" err="1"/>
              <a:t>Komunikasi</a:t>
            </a:r>
            <a:r>
              <a:rPr lang="en-US" sz="2400" b="1" dirty="0"/>
              <a:t> Non </a:t>
            </a:r>
            <a:r>
              <a:rPr lang="en-US" sz="2400" b="1" dirty="0" err="1"/>
              <a:t>Terapeutik</a:t>
            </a:r>
            <a:endParaRPr lang="en-US" sz="2400" b="1" dirty="0"/>
          </a:p>
          <a:p>
            <a:pPr marL="0" indent="0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 err="1"/>
              <a:t>Perawat</a:t>
            </a:r>
            <a:r>
              <a:rPr lang="en-US" sz="2400" dirty="0"/>
              <a:t> : </a:t>
            </a:r>
            <a:r>
              <a:rPr lang="en-US" sz="2400" i="1" dirty="0"/>
              <a:t>“ Bapak </a:t>
            </a:r>
            <a:r>
              <a:rPr lang="en-US" sz="2400" i="1" dirty="0" err="1"/>
              <a:t>ini</a:t>
            </a:r>
            <a:r>
              <a:rPr lang="en-US" sz="2400" i="1" dirty="0"/>
              <a:t> </a:t>
            </a:r>
            <a:r>
              <a:rPr lang="en-US" sz="2400" i="1" dirty="0" err="1"/>
              <a:t>sudah</a:t>
            </a:r>
            <a:r>
              <a:rPr lang="en-US" sz="2400" i="1" dirty="0"/>
              <a:t> </a:t>
            </a:r>
            <a:r>
              <a:rPr lang="en-US" sz="2400" i="1" dirty="0" err="1"/>
              <a:t>besar</a:t>
            </a:r>
            <a:r>
              <a:rPr lang="en-US" sz="2400" i="1" dirty="0"/>
              <a:t>, </a:t>
            </a:r>
            <a:r>
              <a:rPr lang="en-US" sz="2400" i="1" dirty="0" err="1"/>
              <a:t>hal</a:t>
            </a:r>
            <a:r>
              <a:rPr lang="en-US" sz="2400" i="1" dirty="0"/>
              <a:t> </a:t>
            </a:r>
            <a:r>
              <a:rPr lang="en-US" sz="2400" i="1" dirty="0" err="1"/>
              <a:t>yg</a:t>
            </a:r>
            <a:r>
              <a:rPr lang="en-US" sz="2400" i="1" dirty="0"/>
              <a:t> </a:t>
            </a:r>
            <a:r>
              <a:rPr lang="en-US" sz="2400" i="1" dirty="0" err="1"/>
              <a:t>wajar</a:t>
            </a:r>
            <a:r>
              <a:rPr lang="en-US" sz="2400" i="1" dirty="0"/>
              <a:t> </a:t>
            </a:r>
            <a:r>
              <a:rPr lang="en-US" sz="2400" i="1" dirty="0" err="1"/>
              <a:t>jika</a:t>
            </a:r>
            <a:r>
              <a:rPr lang="en-US" sz="2400" i="1" dirty="0"/>
              <a:t> </a:t>
            </a:r>
            <a:r>
              <a:rPr lang="en-US" sz="2400" i="1" dirty="0" err="1"/>
              <a:t>merasa</a:t>
            </a:r>
            <a:r>
              <a:rPr lang="en-US" sz="2400" i="1" dirty="0"/>
              <a:t> </a:t>
            </a:r>
            <a:r>
              <a:rPr lang="en-US" sz="2400" i="1" dirty="0" err="1"/>
              <a:t>nyeri</a:t>
            </a:r>
            <a:r>
              <a:rPr lang="en-US" sz="2400" i="1" dirty="0"/>
              <a:t>, </a:t>
            </a:r>
            <a:r>
              <a:rPr lang="en-US" sz="2400" i="1" dirty="0" err="1"/>
              <a:t>saya</a:t>
            </a:r>
            <a:r>
              <a:rPr lang="en-US" sz="2400" i="1" dirty="0"/>
              <a:t> juga </a:t>
            </a:r>
            <a:r>
              <a:rPr lang="en-US" sz="2400" i="1" dirty="0" err="1"/>
              <a:t>sama</a:t>
            </a:r>
            <a:r>
              <a:rPr lang="en-US" sz="2400" i="1" dirty="0"/>
              <a:t> </a:t>
            </a:r>
            <a:r>
              <a:rPr lang="en-US" sz="2400" i="1" dirty="0" err="1"/>
              <a:t>jika</a:t>
            </a:r>
            <a:r>
              <a:rPr lang="en-US" sz="2400" i="1" dirty="0"/>
              <a:t> </a:t>
            </a:r>
            <a:r>
              <a:rPr lang="en-US" sz="2400" i="1" dirty="0" err="1"/>
              <a:t>dirawat</a:t>
            </a:r>
            <a:r>
              <a:rPr lang="en-US" sz="2400" i="1" dirty="0"/>
              <a:t> </a:t>
            </a:r>
            <a:r>
              <a:rPr lang="en-US" sz="2400" i="1" dirty="0" err="1"/>
              <a:t>luka</a:t>
            </a:r>
            <a:r>
              <a:rPr lang="en-US" sz="2400" i="1" dirty="0"/>
              <a:t> juga </a:t>
            </a:r>
            <a:r>
              <a:rPr lang="en-US" sz="2400" i="1" dirty="0" err="1"/>
              <a:t>merasakan</a:t>
            </a:r>
            <a:r>
              <a:rPr lang="en-US" sz="2400" i="1" dirty="0"/>
              <a:t> </a:t>
            </a:r>
            <a:r>
              <a:rPr lang="en-US" sz="2400" i="1" dirty="0" err="1"/>
              <a:t>nyeri</a:t>
            </a:r>
            <a:r>
              <a:rPr lang="en-US" sz="2400" i="1" dirty="0"/>
              <a:t>, </a:t>
            </a:r>
            <a:r>
              <a:rPr lang="en-US" sz="2400" i="1" dirty="0" err="1"/>
              <a:t>bapak</a:t>
            </a:r>
            <a:r>
              <a:rPr lang="en-US" sz="2400" i="1" dirty="0"/>
              <a:t> </a:t>
            </a:r>
            <a:r>
              <a:rPr lang="en-US" sz="2400" i="1" dirty="0" err="1"/>
              <a:t>seperti</a:t>
            </a:r>
            <a:r>
              <a:rPr lang="en-US" sz="2400" i="1" dirty="0"/>
              <a:t> </a:t>
            </a:r>
            <a:r>
              <a:rPr lang="en-US" sz="2400" i="1" dirty="0" err="1"/>
              <a:t>anak</a:t>
            </a:r>
            <a:r>
              <a:rPr lang="en-US" sz="2400" i="1" dirty="0"/>
              <a:t> </a:t>
            </a:r>
            <a:r>
              <a:rPr lang="en-US" sz="2400" i="1" dirty="0" err="1"/>
              <a:t>kecil</a:t>
            </a:r>
            <a:r>
              <a:rPr lang="en-US" sz="2400" i="1" dirty="0"/>
              <a:t> </a:t>
            </a:r>
            <a:r>
              <a:rPr lang="en-US" sz="2400" i="1" dirty="0" err="1"/>
              <a:t>saja</a:t>
            </a:r>
            <a:r>
              <a:rPr lang="en-US" sz="2400" i="1" dirty="0"/>
              <a:t>”</a:t>
            </a:r>
            <a:endParaRPr lang="en-ID" sz="2400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63C160-F887-5433-AEFF-18E6C9A1645B}"/>
              </a:ext>
            </a:extLst>
          </p:cNvPr>
          <p:cNvSpPr txBox="1">
            <a:spLocks/>
          </p:cNvSpPr>
          <p:nvPr/>
        </p:nvSpPr>
        <p:spPr>
          <a:xfrm>
            <a:off x="5543939" y="1825625"/>
            <a:ext cx="4237653" cy="43513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/>
              <a:t>Komunikasi</a:t>
            </a:r>
            <a:r>
              <a:rPr lang="en-US" sz="2400" b="1" dirty="0"/>
              <a:t> </a:t>
            </a:r>
            <a:r>
              <a:rPr lang="en-US" sz="2400" b="1" dirty="0" err="1"/>
              <a:t>Terapeutik</a:t>
            </a:r>
            <a:endParaRPr lang="en-US" sz="24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2400" dirty="0" err="1"/>
              <a:t>Perawat</a:t>
            </a:r>
            <a:r>
              <a:rPr lang="en-US" sz="2400" dirty="0"/>
              <a:t> : </a:t>
            </a:r>
            <a:r>
              <a:rPr lang="en-US" sz="2400" i="1" dirty="0"/>
              <a:t>“ </a:t>
            </a:r>
            <a:r>
              <a:rPr lang="en-US" sz="2400" i="1" dirty="0" err="1"/>
              <a:t>Baik</a:t>
            </a:r>
            <a:r>
              <a:rPr lang="en-US" sz="2400" i="1" dirty="0"/>
              <a:t> Bapak, </a:t>
            </a:r>
            <a:r>
              <a:rPr lang="en-US" sz="2400" i="1" dirty="0" err="1"/>
              <a:t>untuk</a:t>
            </a:r>
            <a:r>
              <a:rPr lang="en-US" sz="2400" i="1" dirty="0"/>
              <a:t> </a:t>
            </a:r>
            <a:r>
              <a:rPr lang="en-US" sz="2400" i="1" dirty="0" err="1"/>
              <a:t>dapat</a:t>
            </a:r>
            <a:r>
              <a:rPr lang="en-US" sz="2400" i="1" dirty="0"/>
              <a:t> </a:t>
            </a:r>
            <a:r>
              <a:rPr lang="en-US" sz="2400" i="1" dirty="0" err="1"/>
              <a:t>mengurangi</a:t>
            </a:r>
            <a:r>
              <a:rPr lang="en-US" sz="2400" i="1" dirty="0"/>
              <a:t> rasa </a:t>
            </a:r>
            <a:r>
              <a:rPr lang="en-US" sz="2400" i="1" dirty="0" err="1"/>
              <a:t>nyeri</a:t>
            </a:r>
            <a:r>
              <a:rPr lang="en-US" sz="2400" i="1" dirty="0"/>
              <a:t> </a:t>
            </a:r>
            <a:r>
              <a:rPr lang="en-US" sz="2400" i="1" dirty="0" err="1"/>
              <a:t>yg</a:t>
            </a:r>
            <a:r>
              <a:rPr lang="en-US" sz="2400" i="1" dirty="0"/>
              <a:t> </a:t>
            </a:r>
            <a:r>
              <a:rPr lang="en-US" sz="2400" i="1" dirty="0" err="1"/>
              <a:t>dirasakan</a:t>
            </a:r>
            <a:r>
              <a:rPr lang="en-US" sz="2400" i="1" dirty="0"/>
              <a:t> pada </a:t>
            </a:r>
            <a:r>
              <a:rPr lang="en-US" sz="2400" i="1" dirty="0" err="1"/>
              <a:t>saat</a:t>
            </a:r>
            <a:r>
              <a:rPr lang="en-US" sz="2400" i="1" dirty="0"/>
              <a:t> </a:t>
            </a:r>
            <a:r>
              <a:rPr lang="en-US" sz="2400" i="1" dirty="0" err="1"/>
              <a:t>rawat</a:t>
            </a:r>
            <a:r>
              <a:rPr lang="en-US" sz="2400" i="1" dirty="0"/>
              <a:t> </a:t>
            </a:r>
            <a:r>
              <a:rPr lang="en-US" sz="2400" i="1" dirty="0" err="1"/>
              <a:t>luka</a:t>
            </a:r>
            <a:r>
              <a:rPr lang="en-US" sz="2400" i="1" dirty="0"/>
              <a:t> </a:t>
            </a:r>
            <a:r>
              <a:rPr lang="en-US" sz="2400" i="1" dirty="0" err="1"/>
              <a:t>akan</a:t>
            </a:r>
            <a:r>
              <a:rPr lang="en-US" sz="2400" i="1" dirty="0"/>
              <a:t> </a:t>
            </a:r>
            <a:r>
              <a:rPr lang="en-US" sz="2400" i="1" dirty="0" err="1"/>
              <a:t>saya</a:t>
            </a:r>
            <a:r>
              <a:rPr lang="en-US" sz="2400" i="1" dirty="0"/>
              <a:t> </a:t>
            </a:r>
            <a:r>
              <a:rPr lang="en-US" sz="2400" i="1" dirty="0" err="1"/>
              <a:t>ajarkan</a:t>
            </a:r>
            <a:r>
              <a:rPr lang="en-US" sz="2400" i="1" dirty="0"/>
              <a:t> </a:t>
            </a:r>
            <a:r>
              <a:rPr lang="en-US" sz="2400" i="1" dirty="0" err="1"/>
              <a:t>teknik</a:t>
            </a:r>
            <a:r>
              <a:rPr lang="en-US" sz="2400" i="1" dirty="0"/>
              <a:t> </a:t>
            </a:r>
            <a:r>
              <a:rPr lang="en-US" sz="2400" i="1" dirty="0" err="1"/>
              <a:t>relaksasi</a:t>
            </a:r>
            <a:r>
              <a:rPr lang="en-US" sz="2400" i="1" dirty="0"/>
              <a:t> </a:t>
            </a:r>
            <a:r>
              <a:rPr lang="en-US" sz="2400" i="1" dirty="0" err="1"/>
              <a:t>nafas</a:t>
            </a:r>
            <a:r>
              <a:rPr lang="en-US" sz="2400" i="1" dirty="0"/>
              <a:t> </a:t>
            </a:r>
            <a:r>
              <a:rPr lang="en-US" sz="2400" i="1" dirty="0" err="1"/>
              <a:t>dalam</a:t>
            </a:r>
            <a:r>
              <a:rPr lang="en-US" sz="2400" i="1" dirty="0"/>
              <a:t>, </a:t>
            </a:r>
            <a:r>
              <a:rPr lang="en-US" sz="2400" i="1" dirty="0" err="1"/>
              <a:t>silahkan</a:t>
            </a:r>
            <a:r>
              <a:rPr lang="en-US" sz="2400" i="1" dirty="0"/>
              <a:t> </a:t>
            </a:r>
            <a:r>
              <a:rPr lang="en-US" sz="2400" i="1" dirty="0" err="1"/>
              <a:t>nanti</a:t>
            </a:r>
            <a:r>
              <a:rPr lang="en-US" sz="2400" i="1" dirty="0"/>
              <a:t> </a:t>
            </a:r>
            <a:r>
              <a:rPr lang="en-US" sz="2400" i="1" dirty="0" err="1"/>
              <a:t>bapak</a:t>
            </a:r>
            <a:r>
              <a:rPr lang="en-US" sz="2400" i="1" dirty="0"/>
              <a:t> </a:t>
            </a:r>
            <a:r>
              <a:rPr lang="en-US" sz="2400" i="1" dirty="0" err="1"/>
              <a:t>bisa</a:t>
            </a:r>
            <a:r>
              <a:rPr lang="en-US" sz="2400" i="1" dirty="0"/>
              <a:t> </a:t>
            </a:r>
            <a:r>
              <a:rPr lang="en-US" sz="2400" i="1" dirty="0" err="1"/>
              <a:t>praktekkan</a:t>
            </a:r>
            <a:r>
              <a:rPr lang="en-US" sz="2400" i="1" dirty="0"/>
              <a:t> pada </a:t>
            </a:r>
            <a:r>
              <a:rPr lang="en-US" sz="2400" i="1" dirty="0" err="1"/>
              <a:t>saat</a:t>
            </a:r>
            <a:r>
              <a:rPr lang="en-US" sz="2400" i="1" dirty="0"/>
              <a:t>  </a:t>
            </a:r>
            <a:r>
              <a:rPr lang="en-US" sz="2400" i="1" dirty="0" err="1"/>
              <a:t>bapak</a:t>
            </a:r>
            <a:r>
              <a:rPr lang="en-US" sz="2400" i="1" dirty="0"/>
              <a:t> </a:t>
            </a:r>
            <a:r>
              <a:rPr lang="en-US" sz="2400" i="1" dirty="0" err="1"/>
              <a:t>sedang</a:t>
            </a:r>
            <a:r>
              <a:rPr lang="en-US" sz="2400" i="1" dirty="0"/>
              <a:t> </a:t>
            </a:r>
            <a:r>
              <a:rPr lang="en-US" sz="2400" i="1" dirty="0" err="1"/>
              <a:t>dirawat</a:t>
            </a:r>
            <a:r>
              <a:rPr lang="en-US" sz="2400" i="1" dirty="0"/>
              <a:t> </a:t>
            </a:r>
            <a:r>
              <a:rPr lang="en-US" sz="2400" i="1" dirty="0" err="1"/>
              <a:t>lukanya</a:t>
            </a:r>
            <a:r>
              <a:rPr lang="en-US" sz="2400" i="1" dirty="0"/>
              <a:t> ”</a:t>
            </a:r>
            <a:endParaRPr lang="en-ID" sz="2400" i="1" dirty="0"/>
          </a:p>
        </p:txBody>
      </p:sp>
    </p:spTree>
    <p:extLst>
      <p:ext uri="{BB962C8B-B14F-4D97-AF65-F5344CB8AC3E}">
        <p14:creationId xmlns:p14="http://schemas.microsoft.com/office/powerpoint/2010/main" val="2287877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2"/>
                </a:solidFill>
              </a:rPr>
              <a:t>Komunikasi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Terapeutik</a:t>
            </a:r>
            <a:endParaRPr lang="en-ID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en-ID" b="0" i="1" dirty="0">
                <a:solidFill>
                  <a:srgbClr val="C00000"/>
                </a:solidFill>
                <a:effectLst/>
                <a:latin typeface="NonBreakingSpaceOverride"/>
              </a:rPr>
              <a:t>Stuart G.W (1998):</a:t>
            </a:r>
            <a:r>
              <a:rPr lang="en-ID" b="0" i="0" dirty="0">
                <a:solidFill>
                  <a:srgbClr val="C00000"/>
                </a:solidFill>
                <a:effectLst/>
                <a:latin typeface="NonBreakingSpaceOverride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komunikasi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terapeutik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hubungan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interpersonal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antara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 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perawat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pasiennya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. Dimana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hubungan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perawat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klien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bersama-sama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belajar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memperbaiki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pengalaman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emosional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klien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.</a:t>
            </a:r>
          </a:p>
          <a:p>
            <a:pPr algn="just"/>
            <a:r>
              <a:rPr lang="en-ID" b="0" i="1" dirty="0">
                <a:solidFill>
                  <a:srgbClr val="C00000"/>
                </a:solidFill>
                <a:effectLst/>
                <a:latin typeface="NonBreakingSpaceOverride"/>
              </a:rPr>
              <a:t>Wahyu </a:t>
            </a:r>
            <a:r>
              <a:rPr lang="en-ID" b="0" i="1" dirty="0" err="1">
                <a:solidFill>
                  <a:srgbClr val="C00000"/>
                </a:solidFill>
                <a:effectLst/>
                <a:latin typeface="NonBreakingSpaceOverride"/>
              </a:rPr>
              <a:t>Purwaningsih</a:t>
            </a:r>
            <a:r>
              <a:rPr lang="en-ID" b="0" i="1" dirty="0">
                <a:solidFill>
                  <a:srgbClr val="C00000"/>
                </a:solidFill>
                <a:effectLst/>
                <a:latin typeface="NonBreakingSpaceOverride"/>
              </a:rPr>
              <a:t> dan Ina Karlina (2010):</a:t>
            </a:r>
            <a:r>
              <a:rPr lang="en-ID" b="0" i="0" dirty="0">
                <a:solidFill>
                  <a:srgbClr val="C00000"/>
                </a:solidFill>
                <a:effectLst/>
                <a:latin typeface="NonBreakingSpaceOverride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komunikasi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terapeutik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berfokus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klien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memenuhi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kebutuhan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klien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serta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memiliki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tujuan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spesifik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, dan batas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waktu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ditetapkan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bersama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hubungan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timbal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balik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saling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berbagi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perasaan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berorientasi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 pada masa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NonBreakingSpaceOverride"/>
              </a:rPr>
              <a:t>sekarang</a:t>
            </a:r>
            <a:r>
              <a:rPr lang="en-ID" b="0" i="0" dirty="0">
                <a:solidFill>
                  <a:srgbClr val="000000"/>
                </a:solidFill>
                <a:effectLst/>
                <a:latin typeface="NonBreakingSpaceOverride"/>
              </a:rPr>
              <a:t>.</a:t>
            </a: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Image result for komunikasi perawat pasien ">
            <a:extLst>
              <a:ext uri="{FF2B5EF4-FFF2-40B4-BE49-F238E27FC236}">
                <a16:creationId xmlns:a16="http://schemas.microsoft.com/office/drawing/2014/main" id="{1E27311C-F344-6797-DD6D-AB1454F08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134" y="5263048"/>
            <a:ext cx="2630989" cy="15949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24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Komunikasi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Terapeutik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8808"/>
            <a:ext cx="7671318" cy="3156922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ID" sz="2400" dirty="0" err="1">
                <a:latin typeface="Roboto" panose="02000000000000000000" pitchFamily="2" charset="0"/>
              </a:rPr>
              <a:t>D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irancang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dan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direncanakan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untuk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tujuan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terapi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, </a:t>
            </a:r>
          </a:p>
          <a:p>
            <a:pPr algn="just"/>
            <a:r>
              <a:rPr lang="en-ID" sz="2400" dirty="0" err="1">
                <a:latin typeface="Roboto" panose="02000000000000000000" pitchFamily="2" charset="0"/>
              </a:rPr>
              <a:t>M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embuat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pasien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merasa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nyaman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, </a:t>
            </a:r>
          </a:p>
          <a:p>
            <a:pPr algn="just"/>
            <a:r>
              <a:rPr lang="en-ID" sz="2400" dirty="0" err="1">
                <a:latin typeface="Roboto" panose="02000000000000000000" pitchFamily="2" charset="0"/>
              </a:rPr>
              <a:t>D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irencanakan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secara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sadar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, </a:t>
            </a:r>
          </a:p>
          <a:p>
            <a:pPr algn="just"/>
            <a:r>
              <a:rPr lang="en-ID" sz="2400" b="1" dirty="0" err="1">
                <a:solidFill>
                  <a:srgbClr val="FF0000"/>
                </a:solidFill>
                <a:latin typeface="Roboto" panose="02000000000000000000" pitchFamily="2" charset="0"/>
              </a:rPr>
              <a:t>B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ertujuan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dan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kegiatannya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dipusatkan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untuk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kesembuhan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pasien</a:t>
            </a:r>
            <a:r>
              <a:rPr lang="en-ID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</a:p>
          <a:p>
            <a:pPr algn="just"/>
            <a:r>
              <a:rPr lang="en-ID" sz="2400" dirty="0" err="1">
                <a:latin typeface="Roboto" panose="02000000000000000000" pitchFamily="2" charset="0"/>
              </a:rPr>
              <a:t>M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embina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hubungan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yang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terapeutik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antara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perawat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 dan </a:t>
            </a:r>
            <a:r>
              <a:rPr lang="en-ID" sz="2400" b="0" i="0" dirty="0" err="1">
                <a:effectLst/>
                <a:latin typeface="Roboto" panose="02000000000000000000" pitchFamily="2" charset="0"/>
              </a:rPr>
              <a:t>klien</a:t>
            </a:r>
            <a:r>
              <a:rPr lang="en-ID" sz="2400" b="0" i="0" dirty="0">
                <a:effectLst/>
                <a:latin typeface="Roboto" panose="02000000000000000000" pitchFamily="2" charset="0"/>
              </a:rPr>
              <a:t>.</a:t>
            </a:r>
            <a:endParaRPr lang="en-ID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Instructional Services / Professional Learning Rooms at Olympia">
            <a:extLst>
              <a:ext uri="{FF2B5EF4-FFF2-40B4-BE49-F238E27FC236}">
                <a16:creationId xmlns:a16="http://schemas.microsoft.com/office/drawing/2014/main" id="{A8F1E9D8-DFAD-52B2-EE04-4883FB78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518" y="2338808"/>
            <a:ext cx="3776410" cy="2460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124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Fungsi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Komunikasi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Terapeutik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71934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ID" sz="2000" b="0" i="0" dirty="0" err="1">
                <a:effectLst/>
                <a:latin typeface="Roboto" panose="02000000000000000000" pitchFamily="2" charset="0"/>
              </a:rPr>
              <a:t>Terapi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untuk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menurunkan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tingkat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kecemasan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pasien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</a:p>
          <a:p>
            <a:pPr algn="just"/>
            <a:r>
              <a:rPr lang="en-ID" sz="2000" dirty="0" err="1">
                <a:latin typeface="Roboto" panose="02000000000000000000" pitchFamily="2" charset="0"/>
              </a:rPr>
              <a:t>M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eningkatkan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rasa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percaya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pasien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terhadap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perawatnya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r>
              <a:rPr lang="en-ID" sz="2000" dirty="0" err="1">
                <a:latin typeface="Roboto" panose="02000000000000000000" pitchFamily="2" charset="0"/>
              </a:rPr>
              <a:t>K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esempatan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untuk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berbagi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pengetahuan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,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perasaan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dan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informasi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dalam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rangka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mencapai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tujuan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perawatan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yang optimal,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sehingga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proses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penyembuhan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akan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lebih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 </a:t>
            </a:r>
            <a:r>
              <a:rPr lang="en-ID" sz="2000" b="0" i="0" dirty="0" err="1">
                <a:effectLst/>
                <a:latin typeface="Roboto" panose="02000000000000000000" pitchFamily="2" charset="0"/>
              </a:rPr>
              <a:t>cepat</a:t>
            </a:r>
            <a:r>
              <a:rPr lang="en-ID" sz="2000" b="0" i="0" dirty="0">
                <a:effectLst/>
                <a:latin typeface="Roboto" panose="02000000000000000000" pitchFamily="2" charset="0"/>
              </a:rPr>
              <a:t>.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9829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Tahapan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Komunikasi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Terapeutik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Tahapan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terapeutik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merupakan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siklus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langkah-langkah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yang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harus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dilakukan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terapeutik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terapeutik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sama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sosial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sosial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tidak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memiliki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tujuan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spesifik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pelaksanaan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terjadi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begitu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saja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Sedangkan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terapeutik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berfungsi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mencapai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kesembuhan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pasien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melalui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perubahan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pasien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b="0" i="0" dirty="0">
                <a:effectLst/>
                <a:latin typeface="Arial" panose="020B0604020202020204" pitchFamily="34" charset="0"/>
              </a:rPr>
              <a:t>Karena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itu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pelaksanaan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terapeutik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direncanakan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terstruktur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baik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Struktur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proses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terapeutik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empat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yaitu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pra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interaksi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perkenalan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orientasi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kerja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terminasi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setiap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masing-masing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memiliki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kegiatan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harus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diselesaikan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(Stuart, 1998).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453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4 </a:t>
            </a:r>
            <a:r>
              <a:rPr lang="en-US" dirty="0" err="1">
                <a:solidFill>
                  <a:schemeClr val="tx2"/>
                </a:solidFill>
              </a:rPr>
              <a:t>Tahapan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Komunikasi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Terapeutik</a:t>
            </a:r>
            <a:endParaRPr lang="en-ID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Komunikasi Terapeutik">
            <a:extLst>
              <a:ext uri="{FF2B5EF4-FFF2-40B4-BE49-F238E27FC236}">
                <a16:creationId xmlns:a16="http://schemas.microsoft.com/office/drawing/2014/main" id="{3D7E7221-95B1-2747-875B-180297FCE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482" y="1819470"/>
            <a:ext cx="5621670" cy="4220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646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0C2-763B-F0DD-1DBA-7F211C9A8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</a:rPr>
              <a:t>Tahap</a:t>
            </a:r>
            <a:r>
              <a:rPr lang="en-US" dirty="0">
                <a:solidFill>
                  <a:schemeClr val="tx2"/>
                </a:solidFill>
              </a:rPr>
              <a:t> Pre-</a:t>
            </a:r>
            <a:r>
              <a:rPr lang="en-US" dirty="0" err="1">
                <a:solidFill>
                  <a:schemeClr val="tx2"/>
                </a:solidFill>
              </a:rPr>
              <a:t>Interaksi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ID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D4BC2-3CFE-EF25-D89A-FDEAE1A3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307" y="1690688"/>
            <a:ext cx="7363408" cy="4528522"/>
          </a:xfrm>
          <a:ln w="3810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pra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interaksi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dimulai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sebelum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terlebih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dahulu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menggali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kemampuan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dimiliki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sebelum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kontak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berhubungan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en-ID" sz="2000" b="0" i="0" dirty="0" err="1">
                <a:effectLst/>
                <a:latin typeface="Arial" panose="020B0604020202020204" pitchFamily="34" charset="0"/>
              </a:rPr>
              <a:t>termasuk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kondisi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kecemasan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menyelimuti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petugas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kesehatan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sehingga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terdapat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dua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unsur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perlu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dipersiapkan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dipelajari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pada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tahap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pra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interaksi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yaitu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unsur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sendiri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unsur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ID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pasien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ID" sz="2000" dirty="0">
                <a:latin typeface="Arial" panose="020B0604020202020204" pitchFamily="34" charset="0"/>
              </a:rPr>
              <a:t>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al-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hal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dipelajari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sendiri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pengetahuan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dimiliki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terkait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penyakit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masalah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klien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kecemasan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analisis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kekuatan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waktu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pertemuan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baik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saat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pertemuan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maupun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lama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pertemuan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ID" sz="2000" dirty="0">
                <a:latin typeface="Arial" panose="020B0604020202020204" pitchFamily="34" charset="0"/>
              </a:rPr>
              <a:t>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al-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hal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perlu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dipelajari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dari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unsur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pasien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perilaku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pasien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menghadapi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penyakitnya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masalahmya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adat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istiadat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, dan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tingkat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sz="2000" b="0" i="0" dirty="0" err="1">
                <a:effectLst/>
                <a:latin typeface="Arial" panose="020B0604020202020204" pitchFamily="34" charset="0"/>
              </a:rPr>
              <a:t>pengetahuan</a:t>
            </a:r>
            <a:r>
              <a:rPr lang="en-ID" sz="2000" b="0" i="0" dirty="0">
                <a:effectLst/>
                <a:latin typeface="Arial" panose="020B0604020202020204" pitchFamily="34" charset="0"/>
              </a:rPr>
              <a:t> (Nasir, 2009).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DC256-7E6F-F792-F2EC-BDB18CF7B8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" t="6395" r="60717" b="77160"/>
          <a:stretch/>
        </p:blipFill>
        <p:spPr bwMode="auto">
          <a:xfrm>
            <a:off x="8626150" y="365125"/>
            <a:ext cx="2727650" cy="113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 descr="Image result for perawat membaca rekam medis ">
            <a:extLst>
              <a:ext uri="{FF2B5EF4-FFF2-40B4-BE49-F238E27FC236}">
                <a16:creationId xmlns:a16="http://schemas.microsoft.com/office/drawing/2014/main" id="{D5FB414B-FE31-8AF1-5424-11D6AFB9F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5" y="2664830"/>
            <a:ext cx="34861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81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748</Words>
  <Application>Microsoft Office PowerPoint</Application>
  <PresentationFormat>Widescreen</PresentationFormat>
  <Paragraphs>50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NonBreakingSpaceOverride</vt:lpstr>
      <vt:lpstr>Roboto</vt:lpstr>
      <vt:lpstr>Office Theme</vt:lpstr>
      <vt:lpstr>TAHAP-TAHAP KOMUNIKASI TERAPEUTIK  Oleh : Taukhit.,S.Kep.,Ns.,M.Kep </vt:lpstr>
      <vt:lpstr>Apa jawaban saudara jika ada pasien yg bertanya </vt:lpstr>
      <vt:lpstr>Pasien: “Suster, saya merasa nyeri saat dilakukan perawatan luka”</vt:lpstr>
      <vt:lpstr>Komunikasi Terapeutik</vt:lpstr>
      <vt:lpstr>Komunikasi Terapeutik</vt:lpstr>
      <vt:lpstr>Fungsi Komunikasi Terapeutik</vt:lpstr>
      <vt:lpstr>Tahapan Komunikasi Terapeutik</vt:lpstr>
      <vt:lpstr>4 Tahapan Komunikasi Terapeutik</vt:lpstr>
      <vt:lpstr>Tahap Pre-Interaksi </vt:lpstr>
      <vt:lpstr>Tahap Orientasi </vt:lpstr>
      <vt:lpstr>Tahap Kerja </vt:lpstr>
      <vt:lpstr>Tahap Terminasi </vt:lpstr>
      <vt:lpstr>Contoh Implementasi Komunikasi Terapeutik  pada Tindakan Perawatan Luka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TAHAP-TAHAP KOMUNIKASI TERAPEUTIK</dc:title>
  <dc:creator>ASUS</dc:creator>
  <cp:lastModifiedBy>Asus A516</cp:lastModifiedBy>
  <cp:revision>13</cp:revision>
  <dcterms:created xsi:type="dcterms:W3CDTF">2023-03-19T13:46:36Z</dcterms:created>
  <dcterms:modified xsi:type="dcterms:W3CDTF">2024-04-04T06:05:26Z</dcterms:modified>
</cp:coreProperties>
</file>