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74" r:id="rId4"/>
    <p:sldId id="275" r:id="rId5"/>
    <p:sldId id="262" r:id="rId6"/>
    <p:sldId id="276" r:id="rId7"/>
    <p:sldId id="272" r:id="rId8"/>
    <p:sldId id="277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A3D93-609E-0AC5-EDFC-B9148A2FFA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48E155-4C36-342D-5D9A-5D04627FE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9B8F6C-6EEA-FD76-8D2F-0810E0747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D6F-9A5B-4CBA-A90B-37165AA8D199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F4F3DD-9D19-FBEA-EC87-486BE3C0C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EBF0A9-3B03-5B40-1595-6E7BB08E0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33212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C8C84-27B7-7C97-E317-775999107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FD962F-F3FA-6D00-3655-F4EA28AFE6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2D62A-4391-24D7-A4A7-22C276A66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D6F-9A5B-4CBA-A90B-37165AA8D199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CCFA0F-FD96-4F70-3BCE-8D5F2538A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FA75C-8B11-3374-6BDE-6C43358A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22159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85E212-D3D0-4A93-9C97-7F698BF7A1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A72A82-4327-4A0B-5028-8D7F971A97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FACB3B-DA5F-284E-7CE8-75CF571CB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D6F-9A5B-4CBA-A90B-37165AA8D199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5B898-E282-CA79-C317-A423745DA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FB664-4BB0-813E-99C2-88A266B71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80566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DAF4E-F643-4CEE-2747-12797EC82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933B0-4CBD-9ECF-A56C-610B129D7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F8476B-6BC1-F2C9-64A6-163762C8A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D6F-9A5B-4CBA-A90B-37165AA8D199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04A1C-6C11-80AD-6EC1-C86A2D669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68FF6-8893-057F-12B8-6BAB92DFD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93440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1A09B-38F6-BC5E-53A5-829CFFCA7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21C0D0-2605-A570-8C32-4F973ECD8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AF2C8-2832-B908-7F22-F8DABCDB7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D6F-9A5B-4CBA-A90B-37165AA8D199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7BF82E-B9A7-9167-99B1-2C0AE34AE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4078E-2EE2-C3F9-7F18-00F2E719F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93655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11D0D-D874-7259-5302-AE1ACFAAA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7ED45-4173-F7FC-DDCE-E8EDD34A92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6B6184-6752-542A-149B-E6FAD842A9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509789-58EF-C78C-AB48-C8B9506A0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D6F-9A5B-4CBA-A90B-37165AA8D199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C00CEF-CD7C-0CE1-179C-425AAB87D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FA4BFB-9CF3-0096-FB8F-ABE0AA4E6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25624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6D9AD-6346-E76A-FA72-3397241B0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FD2BD1-A574-C1C6-FB31-39CA96504D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1CC296-5313-7E5B-BA9D-1DE6F5B36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DD6E0A-DD2F-B121-CDB6-4DD0798310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0A28E2-5EA4-7FD7-C58C-DC50911EC4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64150D-3E7A-4758-4A1C-5C675A2A7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D6F-9A5B-4CBA-A90B-37165AA8D199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9446A4-CA2E-6624-AAD8-C6912E602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3E7235-F555-33D8-CCD0-88329C94B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7514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820BD-F3F6-4DCD-8DBC-3C646D103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403B66-E9AF-E14B-C352-080832AAB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D6F-9A5B-4CBA-A90B-37165AA8D199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EE1777-3DF7-0916-01BA-6A0353239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075BA6-FB90-A3DC-F0CE-9649C77F9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18680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454943-D41E-0F58-AB16-06CA61EFE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D6F-9A5B-4CBA-A90B-37165AA8D199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7B07B8-24CB-5FFA-8DD0-420489B81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D11CB4-1CA2-2F96-A6F7-8040E773F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49391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3D700-0939-9A2A-0D4A-CCC1FA06E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5F9B6-12F4-6821-6C78-F42FCE4A9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9E13E-8B4F-A834-1FA2-F0D536FF6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D55678-EE7A-E265-DB21-8DD227507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D6F-9A5B-4CBA-A90B-37165AA8D199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3EC010-4C83-9EF1-B7FC-C6DB2A4D1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859879-A992-FA46-81B0-A60B1265E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28598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F8C7B-664D-017D-7F35-3412CA6DC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5B7A13-485C-BACC-346D-CD9CC53B93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49A2ED-5977-1638-BA11-C5DA5C633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0A49D3-D5A0-31C8-BA83-F5E7B33E8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D6F-9A5B-4CBA-A90B-37165AA8D199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5B57F5-ECFA-65F3-48F0-97CB653DC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425388-0AEA-441B-7A9A-24007382E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5709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B1C318-3491-EFB2-39A5-A81CB2017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F3C552-1B0B-2ACB-03AE-D0B00012F3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9BE18D-D9CB-01A3-8BCF-3FB73518C2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51D6F-9A5B-4CBA-A90B-37165AA8D199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1FEBC-3A96-3E0B-8745-9FB29EACB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4DFF86-0D0B-FB07-4000-7C8B496222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91246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86200"/>
            <a:ext cx="9144000" cy="18288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TEKNIK-TEKNIK KOMUNIKASI </a:t>
            </a:r>
            <a:br>
              <a:rPr lang="en-US" sz="2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br>
              <a:rPr lang="en-US" sz="2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Oleh :</a:t>
            </a:r>
            <a:br>
              <a:rPr lang="en-US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Taukhit</a:t>
            </a:r>
            <a:r>
              <a:rPr lang="en-US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.,S.Kep.,Ns.,</a:t>
            </a:r>
            <a:r>
              <a:rPr lang="en-US" sz="14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M.Kep</a:t>
            </a:r>
            <a:br>
              <a:rPr lang="en-US" sz="2000" b="1" dirty="0">
                <a:solidFill>
                  <a:schemeClr val="tx2"/>
                </a:solidFill>
              </a:rPr>
            </a:br>
            <a:endParaRPr lang="en-US" sz="2000" b="1" dirty="0">
              <a:solidFill>
                <a:schemeClr val="tx2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2" t="6395" r="60717" b="77160"/>
          <a:stretch/>
        </p:blipFill>
        <p:spPr bwMode="auto">
          <a:xfrm>
            <a:off x="8957949" y="160106"/>
            <a:ext cx="3352240" cy="1392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24000" y="6096000"/>
            <a:ext cx="9144000" cy="304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2CDE24-C72C-D135-0F08-A2BDD64383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804484"/>
            <a:ext cx="3572783" cy="2637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2786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C9981D0C-AF52-A14E-CB8A-429F35256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en-US" sz="4000" dirty="0"/>
              <a:t>PENGERTIAN</a:t>
            </a:r>
            <a:r>
              <a:rPr lang="en-US" altLang="en-US" sz="4000" dirty="0"/>
              <a:t> KOMUNIKASI </a:t>
            </a:r>
            <a:endParaRPr lang="id-ID" alt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9E5D6-5514-6182-20C9-A2917B32399E}"/>
              </a:ext>
            </a:extLst>
          </p:cNvPr>
          <p:cNvSpPr>
            <a:spLocks noGrp="1"/>
          </p:cNvSpPr>
          <p:nvPr>
            <p:ph idx="1"/>
          </p:nvPr>
        </p:nvSpPr>
        <p:spPr>
          <a:ln w="25400"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>
              <a:lnSpc>
                <a:spcPct val="110000"/>
              </a:lnSpc>
              <a:defRPr/>
            </a:pPr>
            <a:r>
              <a:rPr lang="id-ID" dirty="0"/>
              <a:t>Taylor  (1993) suatu proses pertukaran informasi atau proses pemberian arti sesuatu.</a:t>
            </a:r>
          </a:p>
          <a:p>
            <a:pPr>
              <a:lnSpc>
                <a:spcPct val="110000"/>
              </a:lnSpc>
              <a:defRPr/>
            </a:pPr>
            <a:r>
              <a:rPr lang="id-ID" dirty="0"/>
              <a:t>Haber (1987) : Proses dimana ditransfmisikan melalui  sebuah simbol, tanda, atau perilaku umum.</a:t>
            </a:r>
          </a:p>
          <a:p>
            <a:pPr>
              <a:lnSpc>
                <a:spcPct val="110000"/>
              </a:lnSpc>
              <a:defRPr/>
            </a:pPr>
            <a:r>
              <a:rPr lang="id-ID" dirty="0"/>
              <a:t>Jane (1994) : Proses yg sedang berlangsung dinamis dari kegiatan yg berkaitan dg pemindahan arti dari </a:t>
            </a:r>
            <a:r>
              <a:rPr lang="id-ID" u="sng" dirty="0"/>
              <a:t>pengiriman pesan ke penerima pesan</a:t>
            </a:r>
            <a:r>
              <a:rPr lang="id-ID" dirty="0"/>
              <a:t> (dari seseorang kepada orang lain)</a:t>
            </a:r>
          </a:p>
        </p:txBody>
      </p:sp>
      <p:pic>
        <p:nvPicPr>
          <p:cNvPr id="15364" name="Picture 4" descr="E:\Notokusumo\Komunikasi Keperawatan\Bahan\Patient,%20nurse%20and%20doctor.jpg">
            <a:extLst>
              <a:ext uri="{FF2B5EF4-FFF2-40B4-BE49-F238E27FC236}">
                <a16:creationId xmlns:a16="http://schemas.microsoft.com/office/drawing/2014/main" id="{92389F2C-830F-AD81-73DE-14A3CAEA83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250" y="5557838"/>
            <a:ext cx="1682750" cy="1300162"/>
          </a:xfrm>
          <a:prstGeom prst="rect">
            <a:avLst/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6543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C91AF391-4081-F4D5-5122-56AC81FF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482327">
            <a:off x="1893888" y="217488"/>
            <a:ext cx="3784600" cy="1143000"/>
          </a:xfrm>
          <a:solidFill>
            <a:srgbClr val="C00000"/>
          </a:solidFill>
          <a:ln>
            <a:solidFill>
              <a:srgbClr val="FFFF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d-ID" altLang="en-US" b="1">
                <a:solidFill>
                  <a:srgbClr val="FFFF00"/>
                </a:solidFill>
                <a:latin typeface="Algerian" panose="04020705040A02060702" pitchFamily="82" charset="0"/>
              </a:rPr>
              <a:t>TUJUAN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0A77CCCD-A528-256B-6742-8A3F17A93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188" y="1500189"/>
            <a:ext cx="8229600" cy="282892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d-ID" altLang="en-US" dirty="0"/>
              <a:t>Pesan yg disampaikan dapat dimengerti.</a:t>
            </a:r>
          </a:p>
          <a:p>
            <a:r>
              <a:rPr lang="id-ID" altLang="en-US" dirty="0"/>
              <a:t>Memahami orang lain</a:t>
            </a:r>
          </a:p>
          <a:p>
            <a:r>
              <a:rPr lang="id-ID" altLang="en-US" dirty="0"/>
              <a:t>Gagasan dapat diterima orang lain</a:t>
            </a:r>
          </a:p>
          <a:p>
            <a:r>
              <a:rPr lang="id-ID" altLang="en-US" dirty="0"/>
              <a:t>Menggerakkan orang lain melakukan sesuatu</a:t>
            </a:r>
          </a:p>
        </p:txBody>
      </p:sp>
      <p:pic>
        <p:nvPicPr>
          <p:cNvPr id="16388" name="Picture 4">
            <a:extLst>
              <a:ext uri="{FF2B5EF4-FFF2-40B4-BE49-F238E27FC236}">
                <a16:creationId xmlns:a16="http://schemas.microsoft.com/office/drawing/2014/main" id="{67BC6349-78B9-37EE-4721-3EA45F278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4143376"/>
            <a:ext cx="257175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BF7F26A1-850F-A9C2-76C2-8F4640A37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 sz="3600" dirty="0"/>
              <a:t>FUNGSI KOMUNIKASI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FFAF4CE4-708E-7F5A-3890-7AF477DAC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01" y="1643063"/>
            <a:ext cx="6900863" cy="452596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id-ID" altLang="en-US" dirty="0"/>
              <a:t>informasi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altLang="en-US" dirty="0"/>
              <a:t>Sosialisasi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altLang="en-US" dirty="0"/>
              <a:t>Motivasi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altLang="en-US" dirty="0"/>
              <a:t>Perdepatan &amp; diskusi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altLang="en-US" dirty="0"/>
              <a:t>Pendidikan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altLang="en-US" dirty="0"/>
              <a:t>Hiburan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altLang="en-US" dirty="0"/>
              <a:t>Integrasi </a:t>
            </a:r>
          </a:p>
        </p:txBody>
      </p:sp>
      <p:pic>
        <p:nvPicPr>
          <p:cNvPr id="17412" name="Picture 2">
            <a:extLst>
              <a:ext uri="{FF2B5EF4-FFF2-40B4-BE49-F238E27FC236}">
                <a16:creationId xmlns:a16="http://schemas.microsoft.com/office/drawing/2014/main" id="{1C4D41C1-7EA1-02A2-EC52-A2D319D087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7438" y="3059113"/>
            <a:ext cx="3702050" cy="262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9">
            <a:extLst>
              <a:ext uri="{FF2B5EF4-FFF2-40B4-BE49-F238E27FC236}">
                <a16:creationId xmlns:a16="http://schemas.microsoft.com/office/drawing/2014/main" id="{DAFA99DA-CA2F-0F81-9ADB-6EE9039811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0" y="1571625"/>
            <a:ext cx="1214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8435" name="TextBox 10">
            <a:extLst>
              <a:ext uri="{FF2B5EF4-FFF2-40B4-BE49-F238E27FC236}">
                <a16:creationId xmlns:a16="http://schemas.microsoft.com/office/drawing/2014/main" id="{B213355F-A45A-CADB-3599-B73CEBF2F8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26" y="600075"/>
            <a:ext cx="16430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d-ID" altLang="en-US" sz="1800" dirty="0">
                <a:latin typeface="Arial" panose="020B0604020202020204" pitchFamily="34" charset="0"/>
              </a:rPr>
              <a:t>Environment</a:t>
            </a:r>
          </a:p>
        </p:txBody>
      </p:sp>
      <p:grpSp>
        <p:nvGrpSpPr>
          <p:cNvPr id="18436" name="Group 17">
            <a:extLst>
              <a:ext uri="{FF2B5EF4-FFF2-40B4-BE49-F238E27FC236}">
                <a16:creationId xmlns:a16="http://schemas.microsoft.com/office/drawing/2014/main" id="{70182B56-8A48-23EA-FEF3-21A545EE0C7C}"/>
              </a:ext>
            </a:extLst>
          </p:cNvPr>
          <p:cNvGrpSpPr>
            <a:grpSpLocks/>
          </p:cNvGrpSpPr>
          <p:nvPr/>
        </p:nvGrpSpPr>
        <p:grpSpPr bwMode="auto">
          <a:xfrm>
            <a:off x="2166938" y="500064"/>
            <a:ext cx="8001000" cy="5857875"/>
            <a:chOff x="642938" y="500063"/>
            <a:chExt cx="8001000" cy="5857875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93BE15EB-053F-5596-CB98-4014661979FA}"/>
                </a:ext>
              </a:extLst>
            </p:cNvPr>
            <p:cNvSpPr/>
            <p:nvPr/>
          </p:nvSpPr>
          <p:spPr>
            <a:xfrm>
              <a:off x="1214438" y="2857500"/>
              <a:ext cx="1928812" cy="128587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id-ID" sz="2400" i="1" dirty="0">
                  <a:solidFill>
                    <a:schemeClr val="tx1"/>
                  </a:solidFill>
                </a:rPr>
                <a:t>SENDER</a:t>
              </a: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0665E9FB-B6A5-FCF3-EB78-E20E74B79411}"/>
                </a:ext>
              </a:extLst>
            </p:cNvPr>
            <p:cNvSpPr/>
            <p:nvPr/>
          </p:nvSpPr>
          <p:spPr>
            <a:xfrm>
              <a:off x="5857875" y="2857500"/>
              <a:ext cx="1928813" cy="128587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id-ID" sz="2000" i="1" dirty="0">
                  <a:solidFill>
                    <a:schemeClr val="tx1"/>
                  </a:solidFill>
                </a:rPr>
                <a:t>RECEIVER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5A8A76D-0069-ED15-A637-54F37EE9EC3C}"/>
                </a:ext>
              </a:extLst>
            </p:cNvPr>
            <p:cNvSpPr/>
            <p:nvPr/>
          </p:nvSpPr>
          <p:spPr>
            <a:xfrm>
              <a:off x="642938" y="500063"/>
              <a:ext cx="8001000" cy="585787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id-ID"/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0876A42A-C2A9-2CEE-6B2C-5E1FDF909F97}"/>
                </a:ext>
              </a:extLst>
            </p:cNvPr>
            <p:cNvCxnSpPr/>
            <p:nvPr/>
          </p:nvCxnSpPr>
          <p:spPr>
            <a:xfrm>
              <a:off x="3286125" y="3571875"/>
              <a:ext cx="2428875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442" name="TextBox 11">
              <a:extLst>
                <a:ext uri="{FF2B5EF4-FFF2-40B4-BE49-F238E27FC236}">
                  <a16:creationId xmlns:a16="http://schemas.microsoft.com/office/drawing/2014/main" id="{7F28596D-1AF4-01AC-7E56-D47EFB4203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5100" y="1119188"/>
              <a:ext cx="1643063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d-ID" altLang="en-US" sz="1800" dirty="0">
                  <a:latin typeface="Arial" panose="020B0604020202020204" pitchFamily="34" charset="0"/>
                </a:rPr>
                <a:t>Feedback</a:t>
              </a:r>
            </a:p>
          </p:txBody>
        </p:sp>
        <p:sp>
          <p:nvSpPr>
            <p:cNvPr id="18443" name="TextBox 12">
              <a:extLst>
                <a:ext uri="{FF2B5EF4-FFF2-40B4-BE49-F238E27FC236}">
                  <a16:creationId xmlns:a16="http://schemas.microsoft.com/office/drawing/2014/main" id="{CCBA47CE-A88F-E06F-028C-57E678312D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8538" y="1619250"/>
              <a:ext cx="257175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d-ID" altLang="en-US" sz="1800" dirty="0">
                  <a:latin typeface="Arial" panose="020B0604020202020204" pitchFamily="34" charset="0"/>
                </a:rPr>
                <a:t>Comunication Skills</a:t>
              </a:r>
            </a:p>
          </p:txBody>
        </p:sp>
        <p:sp>
          <p:nvSpPr>
            <p:cNvPr id="18444" name="TextBox 13">
              <a:extLst>
                <a:ext uri="{FF2B5EF4-FFF2-40B4-BE49-F238E27FC236}">
                  <a16:creationId xmlns:a16="http://schemas.microsoft.com/office/drawing/2014/main" id="{E647AB90-EF7B-6A87-85B8-C12AB119DE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1688" y="2082800"/>
              <a:ext cx="257175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d-ID" altLang="en-US" sz="1800" dirty="0">
                  <a:latin typeface="Arial" panose="020B0604020202020204" pitchFamily="34" charset="0"/>
                </a:rPr>
                <a:t>noise</a:t>
              </a:r>
            </a:p>
          </p:txBody>
        </p:sp>
        <p:sp>
          <p:nvSpPr>
            <p:cNvPr id="18445" name="TextBox 14">
              <a:extLst>
                <a:ext uri="{FF2B5EF4-FFF2-40B4-BE49-F238E27FC236}">
                  <a16:creationId xmlns:a16="http://schemas.microsoft.com/office/drawing/2014/main" id="{44AE557E-AE96-F9A9-9078-E7195680B1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363" y="2570163"/>
              <a:ext cx="2571750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d-ID" altLang="en-US" sz="1800" dirty="0">
                  <a:latin typeface="Arial" panose="020B0604020202020204" pitchFamily="34" charset="0"/>
                </a:rPr>
                <a:t>encoding</a:t>
              </a:r>
            </a:p>
          </p:txBody>
        </p:sp>
        <p:sp>
          <p:nvSpPr>
            <p:cNvPr id="18446" name="TextBox 15">
              <a:extLst>
                <a:ext uri="{FF2B5EF4-FFF2-40B4-BE49-F238E27FC236}">
                  <a16:creationId xmlns:a16="http://schemas.microsoft.com/office/drawing/2014/main" id="{5174D8A6-ECAC-377C-2C5A-A6E628505E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40213" y="3017838"/>
              <a:ext cx="2571750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d-ID" altLang="en-US" sz="1800" dirty="0">
                  <a:latin typeface="Arial" panose="020B0604020202020204" pitchFamily="34" charset="0"/>
                </a:rPr>
                <a:t>decoding</a:t>
              </a:r>
            </a:p>
          </p:txBody>
        </p:sp>
        <p:sp>
          <p:nvSpPr>
            <p:cNvPr id="18447" name="TextBox 16">
              <a:extLst>
                <a:ext uri="{FF2B5EF4-FFF2-40B4-BE49-F238E27FC236}">
                  <a16:creationId xmlns:a16="http://schemas.microsoft.com/office/drawing/2014/main" id="{774A80B2-861F-D592-7E14-6948C1CDF7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3714750"/>
              <a:ext cx="257175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d-ID" altLang="en-US" sz="1800" dirty="0">
                  <a:latin typeface="Arial" panose="020B0604020202020204" pitchFamily="34" charset="0"/>
                </a:rPr>
                <a:t>Media</a:t>
              </a:r>
            </a:p>
          </p:txBody>
        </p:sp>
        <p:sp>
          <p:nvSpPr>
            <p:cNvPr id="18448" name="TextBox 17">
              <a:extLst>
                <a:ext uri="{FF2B5EF4-FFF2-40B4-BE49-F238E27FC236}">
                  <a16:creationId xmlns:a16="http://schemas.microsoft.com/office/drawing/2014/main" id="{9E931F13-A38A-7955-4B51-D2536A4A53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0438" y="4143375"/>
              <a:ext cx="257175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d-ID" altLang="en-US" sz="1800" dirty="0">
                  <a:latin typeface="Arial" panose="020B0604020202020204" pitchFamily="34" charset="0"/>
                </a:rPr>
                <a:t>Setting</a:t>
              </a:r>
            </a:p>
          </p:txBody>
        </p:sp>
        <p:sp>
          <p:nvSpPr>
            <p:cNvPr id="18449" name="TextBox 18">
              <a:extLst>
                <a:ext uri="{FF2B5EF4-FFF2-40B4-BE49-F238E27FC236}">
                  <a16:creationId xmlns:a16="http://schemas.microsoft.com/office/drawing/2014/main" id="{2A165CE3-E55C-8C46-C377-0349455D5C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6063" y="4572000"/>
              <a:ext cx="485775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d-ID" altLang="en-US" sz="1800" dirty="0">
                  <a:latin typeface="Arial" panose="020B0604020202020204" pitchFamily="34" charset="0"/>
                </a:rPr>
                <a:t>Massage Variabels : verbal and non verbal</a:t>
              </a:r>
            </a:p>
          </p:txBody>
        </p:sp>
        <p:sp>
          <p:nvSpPr>
            <p:cNvPr id="18450" name="TextBox 19">
              <a:extLst>
                <a:ext uri="{FF2B5EF4-FFF2-40B4-BE49-F238E27FC236}">
                  <a16:creationId xmlns:a16="http://schemas.microsoft.com/office/drawing/2014/main" id="{806747FA-B5AA-D0B8-025B-8966DCE2AB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0438" y="5072063"/>
              <a:ext cx="2571750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d-ID" altLang="en-US" sz="1800" dirty="0">
                  <a:latin typeface="Arial" panose="020B0604020202020204" pitchFamily="34" charset="0"/>
                </a:rPr>
                <a:t>Feedback</a:t>
              </a:r>
            </a:p>
          </p:txBody>
        </p:sp>
        <p:sp>
          <p:nvSpPr>
            <p:cNvPr id="18451" name="TextBox 20">
              <a:extLst>
                <a:ext uri="{FF2B5EF4-FFF2-40B4-BE49-F238E27FC236}">
                  <a16:creationId xmlns:a16="http://schemas.microsoft.com/office/drawing/2014/main" id="{9C8FC4DA-F73C-F3D1-EA21-3703CA55DD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7563" y="5643563"/>
              <a:ext cx="2571750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d-ID" altLang="en-US" sz="1800" dirty="0">
                  <a:latin typeface="Arial" panose="020B0604020202020204" pitchFamily="34" charset="0"/>
                </a:rPr>
                <a:t>Environment</a:t>
              </a:r>
            </a:p>
          </p:txBody>
        </p:sp>
      </p:grpSp>
      <p:sp>
        <p:nvSpPr>
          <p:cNvPr id="18437" name="Title 1">
            <a:extLst>
              <a:ext uri="{FF2B5EF4-FFF2-40B4-BE49-F238E27FC236}">
                <a16:creationId xmlns:a16="http://schemas.microsoft.com/office/drawing/2014/main" id="{8F73F27E-C2DE-F742-E758-33925CEF9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330997">
            <a:off x="1431926" y="598488"/>
            <a:ext cx="2892425" cy="787400"/>
          </a:xfrm>
          <a:solidFill>
            <a:srgbClr val="C00000"/>
          </a:solidFill>
        </p:spPr>
        <p:txBody>
          <a:bodyPr/>
          <a:lstStyle/>
          <a:p>
            <a:r>
              <a:rPr lang="id-ID" altLang="en-US" sz="2400" b="1" i="1">
                <a:solidFill>
                  <a:schemeClr val="bg1"/>
                </a:solidFill>
              </a:rPr>
              <a:t>Elemen Komunikasi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2025A8B5-07B8-416D-DC0B-468DB54A0ACC}"/>
              </a:ext>
            </a:extLst>
          </p:cNvPr>
          <p:cNvSpPr/>
          <p:nvPr/>
        </p:nvSpPr>
        <p:spPr>
          <a:xfrm>
            <a:off x="2309814" y="3000376"/>
            <a:ext cx="1285875" cy="10715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id-ID" i="1" dirty="0">
                <a:solidFill>
                  <a:schemeClr val="tx1"/>
                </a:solidFill>
              </a:rPr>
              <a:t>Sumber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BE2AD20-CA3B-B8B7-EE60-EE7DA9697320}"/>
              </a:ext>
            </a:extLst>
          </p:cNvPr>
          <p:cNvSpPr/>
          <p:nvPr/>
        </p:nvSpPr>
        <p:spPr>
          <a:xfrm>
            <a:off x="8953500" y="2928939"/>
            <a:ext cx="1143000" cy="92868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id-ID" sz="1600" i="1" dirty="0">
                <a:solidFill>
                  <a:schemeClr val="tx1"/>
                </a:solidFill>
              </a:rPr>
              <a:t>Efek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F75D8F4-DE8B-A3EB-5478-2FF8D7CDE114}"/>
              </a:ext>
            </a:extLst>
          </p:cNvPr>
          <p:cNvSpPr/>
          <p:nvPr/>
        </p:nvSpPr>
        <p:spPr>
          <a:xfrm>
            <a:off x="2166938" y="500064"/>
            <a:ext cx="8001000" cy="528637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d-ID"/>
          </a:p>
        </p:txBody>
      </p:sp>
      <p:sp>
        <p:nvSpPr>
          <p:cNvPr id="19461" name="TextBox 13">
            <a:extLst>
              <a:ext uri="{FF2B5EF4-FFF2-40B4-BE49-F238E27FC236}">
                <a16:creationId xmlns:a16="http://schemas.microsoft.com/office/drawing/2014/main" id="{1D7D92A6-38A0-8173-CA68-08AF6F041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5688" y="2082800"/>
            <a:ext cx="2571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d-ID" altLang="en-US" sz="1800" dirty="0">
                <a:latin typeface="Arial" panose="020B0604020202020204" pitchFamily="34" charset="0"/>
              </a:rPr>
              <a:t>noise</a:t>
            </a:r>
          </a:p>
        </p:txBody>
      </p:sp>
      <p:sp>
        <p:nvSpPr>
          <p:cNvPr id="19462" name="TextBox 14">
            <a:extLst>
              <a:ext uri="{FF2B5EF4-FFF2-40B4-BE49-F238E27FC236}">
                <a16:creationId xmlns:a16="http://schemas.microsoft.com/office/drawing/2014/main" id="{E2FA818E-6566-F046-DD55-0FB871E8D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4313" y="3214689"/>
            <a:ext cx="1357312" cy="523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d-ID" altLang="en-US" sz="1400" dirty="0">
                <a:latin typeface="Arial" panose="020B0604020202020204" pitchFamily="34" charset="0"/>
              </a:rPr>
              <a:t>Encoding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d-ID" altLang="en-US" sz="1400" dirty="0">
                <a:latin typeface="Arial" panose="020B0604020202020204" pitchFamily="34" charset="0"/>
              </a:rPr>
              <a:t>Komunikator</a:t>
            </a:r>
          </a:p>
        </p:txBody>
      </p:sp>
      <p:sp>
        <p:nvSpPr>
          <p:cNvPr id="19463" name="TextBox 15">
            <a:extLst>
              <a:ext uri="{FF2B5EF4-FFF2-40B4-BE49-F238E27FC236}">
                <a16:creationId xmlns:a16="http://schemas.microsoft.com/office/drawing/2014/main" id="{7DF61A2A-5587-A3E5-E2E2-4A4DE43AE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4688" y="3214689"/>
            <a:ext cx="1428750" cy="523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d-ID" altLang="en-US" sz="1400" dirty="0">
                <a:latin typeface="Arial" panose="020B0604020202020204" pitchFamily="34" charset="0"/>
              </a:rPr>
              <a:t>Decoding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d-ID" altLang="en-US" sz="1400" dirty="0">
                <a:latin typeface="Arial" panose="020B0604020202020204" pitchFamily="34" charset="0"/>
              </a:rPr>
              <a:t>Komunikan</a:t>
            </a:r>
          </a:p>
        </p:txBody>
      </p:sp>
      <p:sp>
        <p:nvSpPr>
          <p:cNvPr id="19464" name="TextBox 16">
            <a:extLst>
              <a:ext uri="{FF2B5EF4-FFF2-40B4-BE49-F238E27FC236}">
                <a16:creationId xmlns:a16="http://schemas.microsoft.com/office/drawing/2014/main" id="{7B259C89-F553-5694-7A6C-A3687152E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1563" y="3143251"/>
            <a:ext cx="25717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d-ID" altLang="en-US" sz="1200" dirty="0">
                <a:latin typeface="Arial" panose="020B0604020202020204" pitchFamily="34" charset="0"/>
              </a:rPr>
              <a:t>Media/channel</a:t>
            </a:r>
          </a:p>
        </p:txBody>
      </p:sp>
      <p:sp>
        <p:nvSpPr>
          <p:cNvPr id="19465" name="TextBox 19">
            <a:extLst>
              <a:ext uri="{FF2B5EF4-FFF2-40B4-BE49-F238E27FC236}">
                <a16:creationId xmlns:a16="http://schemas.microsoft.com/office/drawing/2014/main" id="{CB1873BA-03F2-61F1-7999-81950EBCD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0125" y="4857750"/>
            <a:ext cx="2571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d-ID" altLang="en-US" sz="1800" dirty="0">
                <a:latin typeface="Arial" panose="020B0604020202020204" pitchFamily="34" charset="0"/>
              </a:rPr>
              <a:t>Feedback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4B20296-C0B0-8CD1-3336-4513FB393C3E}"/>
              </a:ext>
            </a:extLst>
          </p:cNvPr>
          <p:cNvCxnSpPr/>
          <p:nvPr/>
        </p:nvCxnSpPr>
        <p:spPr>
          <a:xfrm>
            <a:off x="5524500" y="3500439"/>
            <a:ext cx="1428750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342BFCB-DDD4-0B51-D9CF-35D86F018E33}"/>
              </a:ext>
            </a:extLst>
          </p:cNvPr>
          <p:cNvCxnSpPr/>
          <p:nvPr/>
        </p:nvCxnSpPr>
        <p:spPr>
          <a:xfrm>
            <a:off x="3595689" y="3500439"/>
            <a:ext cx="357187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B8F7243-3417-2161-EB9B-63389374B7DD}"/>
              </a:ext>
            </a:extLst>
          </p:cNvPr>
          <p:cNvCxnSpPr/>
          <p:nvPr/>
        </p:nvCxnSpPr>
        <p:spPr>
          <a:xfrm>
            <a:off x="8453439" y="3429000"/>
            <a:ext cx="357187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5E5C8A6-8978-C49A-D129-94A57B3EB680}"/>
              </a:ext>
            </a:extLst>
          </p:cNvPr>
          <p:cNvCxnSpPr/>
          <p:nvPr/>
        </p:nvCxnSpPr>
        <p:spPr>
          <a:xfrm rot="5400000" flipH="1" flipV="1">
            <a:off x="4166394" y="4215606"/>
            <a:ext cx="85725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DC8BC72-5B22-7017-5B7D-65EB0E2770DE}"/>
              </a:ext>
            </a:extLst>
          </p:cNvPr>
          <p:cNvCxnSpPr/>
          <p:nvPr/>
        </p:nvCxnSpPr>
        <p:spPr>
          <a:xfrm rot="5400000" flipH="1" flipV="1">
            <a:off x="7311232" y="4214020"/>
            <a:ext cx="857250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61C2075-327C-D91E-69F6-3348B2EA5945}"/>
              </a:ext>
            </a:extLst>
          </p:cNvPr>
          <p:cNvCxnSpPr/>
          <p:nvPr/>
        </p:nvCxnSpPr>
        <p:spPr>
          <a:xfrm>
            <a:off x="4576764" y="4643439"/>
            <a:ext cx="3214687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72" name="TextBox 13">
            <a:extLst>
              <a:ext uri="{FF2B5EF4-FFF2-40B4-BE49-F238E27FC236}">
                <a16:creationId xmlns:a16="http://schemas.microsoft.com/office/drawing/2014/main" id="{34E120D4-B16F-5333-EA9C-E891BFB83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1563" y="5929313"/>
            <a:ext cx="2571750" cy="400050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d-ID" altLang="en-US" sz="2000">
                <a:solidFill>
                  <a:srgbClr val="FFFF00"/>
                </a:solidFill>
                <a:latin typeface="Arial" panose="020B0604020202020204" pitchFamily="34" charset="0"/>
              </a:rPr>
              <a:t>Proses komunikasi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440C2-763B-F0DD-1DBA-7F211C9A8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TEKNIK-TEKNIK KOMUNIKASI </a:t>
            </a:r>
            <a:endParaRPr lang="en-ID" sz="36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D4BC2-3CFE-EF25-D89A-FDEAE1A33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940693"/>
          </a:xfrm>
          <a:ln w="38100">
            <a:solidFill>
              <a:schemeClr val="accent1"/>
            </a:solidFill>
          </a:ln>
        </p:spPr>
        <p:txBody>
          <a:bodyPr numCol="2">
            <a:norm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Mendengarkan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penuh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perhatian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Menunjukkan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penerimaan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Menyakanan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pertanyaan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Mengulang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ucapan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pasien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menunjukkan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pemahaman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Mengklasifikasi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Memfokuskan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Menyataka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observasi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Menawarkan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Meringkas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Memberi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penghargaan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Memberi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kesempatan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mulai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berbicara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Menganjurkan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meneruskan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pembicaraan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Menempatan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kejadian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beruntun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kesempatan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pasien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menguraikan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persepsinya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Refleksi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  <a:endParaRPr lang="en-ID" sz="20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ID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7DC256-7E6F-F792-F2EC-BDB18CF7B8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2" t="6395" r="60717" b="77160"/>
          <a:stretch/>
        </p:blipFill>
        <p:spPr bwMode="auto">
          <a:xfrm>
            <a:off x="8626150" y="365125"/>
            <a:ext cx="2727650" cy="1133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9302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BC7D2-CA8F-276C-F66B-40A5943BD7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BD0AC-50DB-1A52-161C-DB8476804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SIKAP KOMUNIKASI </a:t>
            </a:r>
            <a:endParaRPr lang="en-ID" sz="36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8091B-971D-98B5-B349-5CDD9DD1E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940693"/>
          </a:xfrm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Berhadapan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sz="14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ID" sz="1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kontak</a:t>
            </a:r>
            <a:r>
              <a:rPr lang="en-ID" sz="1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mata</a:t>
            </a:r>
            <a:r>
              <a:rPr lang="en-ID" sz="1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Membungkuk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arah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pasien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sz="14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empertahankan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sikap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terbuka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sz="14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ID" sz="1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rileks</a:t>
            </a:r>
            <a:r>
              <a:rPr lang="en-ID" sz="1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+mj-lt"/>
              <a:buAutoNum type="arabicPeriod"/>
            </a:pPr>
            <a:endParaRPr lang="en-ID" sz="16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ID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D1E5C1-6967-E964-D8DC-73164257AF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2" t="6395" r="60717" b="77160"/>
          <a:stretch/>
        </p:blipFill>
        <p:spPr bwMode="auto">
          <a:xfrm>
            <a:off x="8626150" y="365125"/>
            <a:ext cx="2727650" cy="1133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6943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F3322-70A8-BE4C-9380-1D8659182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BEA70-E6C7-4D41-6BA5-F4B8F9131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8194" name="Picture 2" descr="Image result for terimakasih ">
            <a:extLst>
              <a:ext uri="{FF2B5EF4-FFF2-40B4-BE49-F238E27FC236}">
                <a16:creationId xmlns:a16="http://schemas.microsoft.com/office/drawing/2014/main" id="{D5AAD553-06B8-810F-A4AC-9B3FF35B5A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138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214</Words>
  <Application>Microsoft Office PowerPoint</Application>
  <PresentationFormat>Widescreen</PresentationFormat>
  <Paragraphs>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Algerian</vt:lpstr>
      <vt:lpstr>Arial</vt:lpstr>
      <vt:lpstr>Calibri</vt:lpstr>
      <vt:lpstr>Calibri Light</vt:lpstr>
      <vt:lpstr>Wingdings</vt:lpstr>
      <vt:lpstr>Office Theme</vt:lpstr>
      <vt:lpstr>TEKNIK-TEKNIK KOMUNIKASI   Oleh : Taukhit.,S.Kep.,Ns.,M.Kep </vt:lpstr>
      <vt:lpstr>PENGERTIAN KOMUNIKASI </vt:lpstr>
      <vt:lpstr>TUJUAN</vt:lpstr>
      <vt:lpstr>FUNGSI KOMUNIKASI</vt:lpstr>
      <vt:lpstr>Elemen Komunikasi</vt:lpstr>
      <vt:lpstr>PowerPoint Presentation</vt:lpstr>
      <vt:lpstr>TEKNIK-TEKNIK KOMUNIKASI </vt:lpstr>
      <vt:lpstr>SIKAP KOMUNIKASI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TAHAP-TAHAP KOMUNIKASI TERAPEUTIK </dc:title>
  <dc:creator>ASUS</dc:creator>
  <cp:lastModifiedBy>Asus A516</cp:lastModifiedBy>
  <cp:revision>18</cp:revision>
  <dcterms:created xsi:type="dcterms:W3CDTF">2023-03-19T13:46:36Z</dcterms:created>
  <dcterms:modified xsi:type="dcterms:W3CDTF">2025-04-14T05:07:17Z</dcterms:modified>
</cp:coreProperties>
</file>