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0"/>
  </p:notesMasterIdLst>
  <p:handoutMasterIdLst>
    <p:handoutMasterId r:id="rId51"/>
  </p:handoutMasterIdLst>
  <p:sldIdLst>
    <p:sldId id="353" r:id="rId5"/>
    <p:sldId id="329" r:id="rId6"/>
    <p:sldId id="357" r:id="rId7"/>
    <p:sldId id="354" r:id="rId8"/>
    <p:sldId id="331" r:id="rId9"/>
    <p:sldId id="345" r:id="rId10"/>
    <p:sldId id="347" r:id="rId11"/>
    <p:sldId id="358" r:id="rId12"/>
    <p:sldId id="359" r:id="rId13"/>
    <p:sldId id="361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370" r:id="rId22"/>
    <p:sldId id="371" r:id="rId23"/>
    <p:sldId id="372" r:id="rId24"/>
    <p:sldId id="373" r:id="rId25"/>
    <p:sldId id="374" r:id="rId26"/>
    <p:sldId id="375" r:id="rId27"/>
    <p:sldId id="376" r:id="rId28"/>
    <p:sldId id="377" r:id="rId29"/>
    <p:sldId id="378" r:id="rId30"/>
    <p:sldId id="379" r:id="rId31"/>
    <p:sldId id="380" r:id="rId32"/>
    <p:sldId id="381" r:id="rId33"/>
    <p:sldId id="382" r:id="rId34"/>
    <p:sldId id="383" r:id="rId35"/>
    <p:sldId id="384" r:id="rId36"/>
    <p:sldId id="385" r:id="rId37"/>
    <p:sldId id="386" r:id="rId38"/>
    <p:sldId id="387" r:id="rId39"/>
    <p:sldId id="388" r:id="rId40"/>
    <p:sldId id="389" r:id="rId41"/>
    <p:sldId id="390" r:id="rId42"/>
    <p:sldId id="391" r:id="rId43"/>
    <p:sldId id="392" r:id="rId44"/>
    <p:sldId id="393" r:id="rId45"/>
    <p:sldId id="394" r:id="rId46"/>
    <p:sldId id="395" r:id="rId47"/>
    <p:sldId id="396" r:id="rId48"/>
    <p:sldId id="356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D6FF"/>
    <a:srgbClr val="93D3D9"/>
    <a:srgbClr val="A9D7D9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966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8/10/relationships/authors" Target="author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0C7511-0DC3-4997-88D9-CB21A6BB8F20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803B5233-D796-4E17-BC9D-6B36985CA033}">
      <dgm:prSet phldrT="[Text]"/>
      <dgm:spPr>
        <a:solidFill>
          <a:srgbClr val="AAD6FF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Industri</a:t>
          </a:r>
          <a:r>
            <a:rPr lang="en-US" b="1" dirty="0">
              <a:solidFill>
                <a:schemeClr val="tx1"/>
              </a:solidFill>
            </a:rPr>
            <a:t> dan </a:t>
          </a:r>
          <a:r>
            <a:rPr lang="en-US" b="1" dirty="0" err="1">
              <a:solidFill>
                <a:schemeClr val="tx1"/>
              </a:solidFill>
            </a:rPr>
            <a:t>Urbanisasi</a:t>
          </a:r>
          <a:r>
            <a:rPr lang="en-US" b="1" dirty="0">
              <a:solidFill>
                <a:schemeClr val="tx1"/>
              </a:solidFill>
            </a:rPr>
            <a:t> </a:t>
          </a:r>
          <a:endParaRPr lang="en-ID" b="1" dirty="0">
            <a:solidFill>
              <a:schemeClr val="tx1"/>
            </a:solidFill>
          </a:endParaRPr>
        </a:p>
      </dgm:t>
    </dgm:pt>
    <dgm:pt modelId="{936A65C0-E0E3-4921-9483-0A15F6F5CDA4}" type="parTrans" cxnId="{5781F390-2646-4BB1-8D5C-B5DCE28D5C08}">
      <dgm:prSet/>
      <dgm:spPr/>
      <dgm:t>
        <a:bodyPr/>
        <a:lstStyle/>
        <a:p>
          <a:endParaRPr lang="en-ID"/>
        </a:p>
      </dgm:t>
    </dgm:pt>
    <dgm:pt modelId="{F6ED0CE2-9888-4344-B03F-E9BE06AB4A1E}" type="sibTrans" cxnId="{5781F390-2646-4BB1-8D5C-B5DCE28D5C08}">
      <dgm:prSet/>
      <dgm:spPr/>
      <dgm:t>
        <a:bodyPr/>
        <a:lstStyle/>
        <a:p>
          <a:endParaRPr lang="en-ID"/>
        </a:p>
      </dgm:t>
    </dgm:pt>
    <dgm:pt modelId="{62A579C2-FE9F-4848-8DFD-DC2D6969A47B}">
      <dgm:prSet phldrT="[Text]"/>
      <dgm:spPr>
        <a:solidFill>
          <a:srgbClr val="93D3D9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Perubahan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ekonomi</a:t>
          </a:r>
          <a:r>
            <a:rPr lang="en-US" b="1" dirty="0">
              <a:solidFill>
                <a:schemeClr val="tx1"/>
              </a:solidFill>
            </a:rPr>
            <a:t>, social dan </a:t>
          </a:r>
          <a:r>
            <a:rPr lang="en-US" b="1" dirty="0" err="1">
              <a:solidFill>
                <a:schemeClr val="tx1"/>
              </a:solidFill>
            </a:rPr>
            <a:t>lingkungan</a:t>
          </a:r>
          <a:r>
            <a:rPr lang="en-US" b="1" dirty="0">
              <a:solidFill>
                <a:schemeClr val="tx1"/>
              </a:solidFill>
            </a:rPr>
            <a:t>  </a:t>
          </a:r>
          <a:endParaRPr lang="en-ID" b="1" dirty="0">
            <a:solidFill>
              <a:schemeClr val="tx1"/>
            </a:solidFill>
          </a:endParaRPr>
        </a:p>
      </dgm:t>
    </dgm:pt>
    <dgm:pt modelId="{E8014E6A-09D7-4F9F-A111-39FE2C20C08E}" type="parTrans" cxnId="{8390FAD7-6002-4730-8180-2EE6E90FC84E}">
      <dgm:prSet/>
      <dgm:spPr/>
      <dgm:t>
        <a:bodyPr/>
        <a:lstStyle/>
        <a:p>
          <a:endParaRPr lang="en-ID"/>
        </a:p>
      </dgm:t>
    </dgm:pt>
    <dgm:pt modelId="{D7406A79-98F5-4553-9CC4-39E2896881AD}" type="sibTrans" cxnId="{8390FAD7-6002-4730-8180-2EE6E90FC84E}">
      <dgm:prSet/>
      <dgm:spPr/>
      <dgm:t>
        <a:bodyPr/>
        <a:lstStyle/>
        <a:p>
          <a:endParaRPr lang="en-ID"/>
        </a:p>
      </dgm:t>
    </dgm:pt>
    <dgm:pt modelId="{CB616870-E62F-4DA3-AA9F-2799CC9D6F65}">
      <dgm:prSet phldrT="[Text]"/>
      <dgm:spPr>
        <a:solidFill>
          <a:srgbClr val="AAD6FF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Sanitasi</a:t>
          </a:r>
          <a:r>
            <a:rPr lang="en-US" b="1" dirty="0">
              <a:solidFill>
                <a:schemeClr val="tx1"/>
              </a:solidFill>
            </a:rPr>
            <a:t> public, </a:t>
          </a:r>
          <a:r>
            <a:rPr lang="en-US" b="1" dirty="0" err="1">
              <a:solidFill>
                <a:schemeClr val="tx1"/>
              </a:solidFill>
            </a:rPr>
            <a:t>perumahan</a:t>
          </a:r>
          <a:r>
            <a:rPr lang="en-US" b="1" dirty="0">
              <a:solidFill>
                <a:schemeClr val="tx1"/>
              </a:solidFill>
            </a:rPr>
            <a:t>, </a:t>
          </a:r>
          <a:r>
            <a:rPr lang="en-US" b="1" dirty="0" err="1">
              <a:solidFill>
                <a:schemeClr val="tx1"/>
              </a:solidFill>
            </a:rPr>
            <a:t>Perawatan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kesehatan</a:t>
          </a:r>
          <a:r>
            <a:rPr lang="en-US" b="1" dirty="0">
              <a:solidFill>
                <a:schemeClr val="tx1"/>
              </a:solidFill>
            </a:rPr>
            <a:t> </a:t>
          </a:r>
          <a:endParaRPr lang="en-ID" b="1" dirty="0">
            <a:solidFill>
              <a:schemeClr val="tx1"/>
            </a:solidFill>
          </a:endParaRPr>
        </a:p>
      </dgm:t>
    </dgm:pt>
    <dgm:pt modelId="{425C268D-2D79-488D-9BB1-C507787E999F}" type="parTrans" cxnId="{CA5354C1-1402-45E6-9F6C-7CCA1E6059C5}">
      <dgm:prSet/>
      <dgm:spPr/>
      <dgm:t>
        <a:bodyPr/>
        <a:lstStyle/>
        <a:p>
          <a:endParaRPr lang="en-ID"/>
        </a:p>
      </dgm:t>
    </dgm:pt>
    <dgm:pt modelId="{10B82D6A-6096-4539-91B8-26C3D4E27F2F}" type="sibTrans" cxnId="{CA5354C1-1402-45E6-9F6C-7CCA1E6059C5}">
      <dgm:prSet/>
      <dgm:spPr/>
      <dgm:t>
        <a:bodyPr/>
        <a:lstStyle/>
        <a:p>
          <a:endParaRPr lang="en-ID"/>
        </a:p>
      </dgm:t>
    </dgm:pt>
    <dgm:pt modelId="{D2FF3676-067B-40DB-A1E3-F0CDBDE46CDC}">
      <dgm:prSet phldrT="[Text]"/>
      <dgm:spPr>
        <a:solidFill>
          <a:srgbClr val="A9D7D9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Teknologi</a:t>
          </a:r>
          <a:r>
            <a:rPr lang="en-US" b="1" dirty="0">
              <a:solidFill>
                <a:schemeClr val="tx1"/>
              </a:solidFill>
            </a:rPr>
            <a:t> industry </a:t>
          </a:r>
          <a:r>
            <a:rPr lang="en-US" b="1" dirty="0" err="1">
              <a:solidFill>
                <a:schemeClr val="tx1"/>
              </a:solidFill>
            </a:rPr>
            <a:t>untuk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perawatan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kesehatan</a:t>
          </a:r>
          <a:r>
            <a:rPr lang="en-US" b="1" dirty="0">
              <a:solidFill>
                <a:schemeClr val="tx1"/>
              </a:solidFill>
            </a:rPr>
            <a:t> </a:t>
          </a:r>
          <a:endParaRPr lang="en-ID" b="1" dirty="0">
            <a:solidFill>
              <a:schemeClr val="tx1"/>
            </a:solidFill>
          </a:endParaRPr>
        </a:p>
      </dgm:t>
    </dgm:pt>
    <dgm:pt modelId="{0A7D8948-CD46-43E6-B422-82426CCB48B3}" type="parTrans" cxnId="{CD62DEBB-C97E-4688-AAF3-33E50C85F9F7}">
      <dgm:prSet/>
      <dgm:spPr/>
      <dgm:t>
        <a:bodyPr/>
        <a:lstStyle/>
        <a:p>
          <a:endParaRPr lang="en-ID"/>
        </a:p>
      </dgm:t>
    </dgm:pt>
    <dgm:pt modelId="{2AB97BC1-889F-4194-A048-C5BFD507982D}" type="sibTrans" cxnId="{CD62DEBB-C97E-4688-AAF3-33E50C85F9F7}">
      <dgm:prSet/>
      <dgm:spPr/>
      <dgm:t>
        <a:bodyPr/>
        <a:lstStyle/>
        <a:p>
          <a:endParaRPr lang="en-ID"/>
        </a:p>
      </dgm:t>
    </dgm:pt>
    <dgm:pt modelId="{A5B5A20E-A7C6-44F4-8A89-92571B816B7C}">
      <dgm:prSet phldrT="[Text]"/>
      <dgm:spPr>
        <a:solidFill>
          <a:srgbClr val="AAD6FF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Kematian</a:t>
          </a:r>
          <a:r>
            <a:rPr lang="en-US" b="1" dirty="0">
              <a:solidFill>
                <a:schemeClr val="tx1"/>
              </a:solidFill>
            </a:rPr>
            <a:t> (</a:t>
          </a:r>
          <a:r>
            <a:rPr lang="en-US" b="1" dirty="0" err="1">
              <a:solidFill>
                <a:schemeClr val="tx1"/>
              </a:solidFill>
            </a:rPr>
            <a:t>kematian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bayi</a:t>
          </a:r>
          <a:r>
            <a:rPr lang="en-US" b="1" dirty="0">
              <a:solidFill>
                <a:schemeClr val="tx1"/>
              </a:solidFill>
            </a:rPr>
            <a:t>, </a:t>
          </a:r>
          <a:r>
            <a:rPr lang="en-US" b="1" dirty="0" err="1">
              <a:solidFill>
                <a:schemeClr val="tx1"/>
              </a:solidFill>
            </a:rPr>
            <a:t>harapan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hidup</a:t>
          </a:r>
          <a:r>
            <a:rPr lang="en-US" b="1" dirty="0">
              <a:solidFill>
                <a:schemeClr val="tx1"/>
              </a:solidFill>
            </a:rPr>
            <a:t>,  </a:t>
          </a:r>
          <a:r>
            <a:rPr lang="en-US" b="1" dirty="0" err="1">
              <a:solidFill>
                <a:schemeClr val="tx1"/>
              </a:solidFill>
            </a:rPr>
            <a:t>kesuburan</a:t>
          </a:r>
          <a:r>
            <a:rPr lang="en-US" b="1" dirty="0">
              <a:solidFill>
                <a:schemeClr val="tx1"/>
              </a:solidFill>
            </a:rPr>
            <a:t>  </a:t>
          </a:r>
          <a:endParaRPr lang="en-ID" b="1" dirty="0">
            <a:solidFill>
              <a:schemeClr val="tx1"/>
            </a:solidFill>
          </a:endParaRPr>
        </a:p>
      </dgm:t>
    </dgm:pt>
    <dgm:pt modelId="{927F3D4E-68AC-4532-A312-057A4744B4D3}" type="parTrans" cxnId="{ED229F70-BFB0-4008-AA4F-BAAA788DC8A2}">
      <dgm:prSet/>
      <dgm:spPr/>
      <dgm:t>
        <a:bodyPr/>
        <a:lstStyle/>
        <a:p>
          <a:endParaRPr lang="en-ID"/>
        </a:p>
      </dgm:t>
    </dgm:pt>
    <dgm:pt modelId="{D128264F-B4FC-4B92-855C-739C6905E7BF}" type="sibTrans" cxnId="{ED229F70-BFB0-4008-AA4F-BAAA788DC8A2}">
      <dgm:prSet/>
      <dgm:spPr/>
      <dgm:t>
        <a:bodyPr/>
        <a:lstStyle/>
        <a:p>
          <a:endParaRPr lang="en-ID"/>
        </a:p>
      </dgm:t>
    </dgm:pt>
    <dgm:pt modelId="{DB51C0FB-58D0-4A0C-A0F0-FCDCD836F4B8}" type="pres">
      <dgm:prSet presAssocID="{AE0C7511-0DC3-4997-88D9-CB21A6BB8F20}" presName="Name0" presStyleCnt="0">
        <dgm:presLayoutVars>
          <dgm:dir/>
          <dgm:resizeHandles val="exact"/>
        </dgm:presLayoutVars>
      </dgm:prSet>
      <dgm:spPr/>
    </dgm:pt>
    <dgm:pt modelId="{D6B6E8F9-7F91-4669-A356-96BA1EBB2772}" type="pres">
      <dgm:prSet presAssocID="{AE0C7511-0DC3-4997-88D9-CB21A6BB8F20}" presName="cycle" presStyleCnt="0"/>
      <dgm:spPr/>
    </dgm:pt>
    <dgm:pt modelId="{E7528BC4-DE51-49DE-A652-9C289B15B773}" type="pres">
      <dgm:prSet presAssocID="{803B5233-D796-4E17-BC9D-6B36985CA033}" presName="nodeFirstNode" presStyleLbl="node1" presStyleIdx="0" presStyleCnt="5">
        <dgm:presLayoutVars>
          <dgm:bulletEnabled val="1"/>
        </dgm:presLayoutVars>
      </dgm:prSet>
      <dgm:spPr/>
    </dgm:pt>
    <dgm:pt modelId="{D45A0BD3-D43E-491A-8B65-880BFC1C1856}" type="pres">
      <dgm:prSet presAssocID="{F6ED0CE2-9888-4344-B03F-E9BE06AB4A1E}" presName="sibTransFirstNode" presStyleLbl="bgShp" presStyleIdx="0" presStyleCnt="1"/>
      <dgm:spPr/>
    </dgm:pt>
    <dgm:pt modelId="{AC0A301F-F650-42A2-A8BC-88F429DB4886}" type="pres">
      <dgm:prSet presAssocID="{62A579C2-FE9F-4848-8DFD-DC2D6969A47B}" presName="nodeFollowingNodes" presStyleLbl="node1" presStyleIdx="1" presStyleCnt="5" custScaleY="118173">
        <dgm:presLayoutVars>
          <dgm:bulletEnabled val="1"/>
        </dgm:presLayoutVars>
      </dgm:prSet>
      <dgm:spPr/>
    </dgm:pt>
    <dgm:pt modelId="{46774EB1-F859-4AF9-9402-8CF0E0DDE4A8}" type="pres">
      <dgm:prSet presAssocID="{CB616870-E62F-4DA3-AA9F-2799CC9D6F65}" presName="nodeFollowingNodes" presStyleLbl="node1" presStyleIdx="2" presStyleCnt="5" custScaleX="125554" custScaleY="155305" custRadScaleRad="106872" custRadScaleInc="-8056">
        <dgm:presLayoutVars>
          <dgm:bulletEnabled val="1"/>
        </dgm:presLayoutVars>
      </dgm:prSet>
      <dgm:spPr/>
    </dgm:pt>
    <dgm:pt modelId="{04E5C4BF-8E0A-4267-A81C-B6D6F1969319}" type="pres">
      <dgm:prSet presAssocID="{D2FF3676-067B-40DB-A1E3-F0CDBDE46CDC}" presName="nodeFollowingNodes" presStyleLbl="node1" presStyleIdx="3" presStyleCnt="5" custScaleX="127031" custScaleY="155603" custRadScaleRad="116576" custRadScaleInc="16756">
        <dgm:presLayoutVars>
          <dgm:bulletEnabled val="1"/>
        </dgm:presLayoutVars>
      </dgm:prSet>
      <dgm:spPr/>
    </dgm:pt>
    <dgm:pt modelId="{E58B948A-EC0D-45D5-A11D-91CE319FE2BB}" type="pres">
      <dgm:prSet presAssocID="{A5B5A20E-A7C6-44F4-8A89-92571B816B7C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50CA603E-37A4-44E8-A444-731CA2464375}" type="presOf" srcId="{CB616870-E62F-4DA3-AA9F-2799CC9D6F65}" destId="{46774EB1-F859-4AF9-9402-8CF0E0DDE4A8}" srcOrd="0" destOrd="0" presId="urn:microsoft.com/office/officeart/2005/8/layout/cycle3"/>
    <dgm:cxn modelId="{955A0763-4168-434E-BEA5-D1B6712091A0}" type="presOf" srcId="{62A579C2-FE9F-4848-8DFD-DC2D6969A47B}" destId="{AC0A301F-F650-42A2-A8BC-88F429DB4886}" srcOrd="0" destOrd="0" presId="urn:microsoft.com/office/officeart/2005/8/layout/cycle3"/>
    <dgm:cxn modelId="{C3A0946C-8C32-4B65-BFE8-4D4897C182E9}" type="presOf" srcId="{803B5233-D796-4E17-BC9D-6B36985CA033}" destId="{E7528BC4-DE51-49DE-A652-9C289B15B773}" srcOrd="0" destOrd="0" presId="urn:microsoft.com/office/officeart/2005/8/layout/cycle3"/>
    <dgm:cxn modelId="{ED229F70-BFB0-4008-AA4F-BAAA788DC8A2}" srcId="{AE0C7511-0DC3-4997-88D9-CB21A6BB8F20}" destId="{A5B5A20E-A7C6-44F4-8A89-92571B816B7C}" srcOrd="4" destOrd="0" parTransId="{927F3D4E-68AC-4532-A312-057A4744B4D3}" sibTransId="{D128264F-B4FC-4B92-855C-739C6905E7BF}"/>
    <dgm:cxn modelId="{2C083954-EBBB-4BBF-83C5-3B612B0D4995}" type="presOf" srcId="{F6ED0CE2-9888-4344-B03F-E9BE06AB4A1E}" destId="{D45A0BD3-D43E-491A-8B65-880BFC1C1856}" srcOrd="0" destOrd="0" presId="urn:microsoft.com/office/officeart/2005/8/layout/cycle3"/>
    <dgm:cxn modelId="{5781F390-2646-4BB1-8D5C-B5DCE28D5C08}" srcId="{AE0C7511-0DC3-4997-88D9-CB21A6BB8F20}" destId="{803B5233-D796-4E17-BC9D-6B36985CA033}" srcOrd="0" destOrd="0" parTransId="{936A65C0-E0E3-4921-9483-0A15F6F5CDA4}" sibTransId="{F6ED0CE2-9888-4344-B03F-E9BE06AB4A1E}"/>
    <dgm:cxn modelId="{BA5C82AB-0622-45A8-A2BA-15A2BB34BCCF}" type="presOf" srcId="{D2FF3676-067B-40DB-A1E3-F0CDBDE46CDC}" destId="{04E5C4BF-8E0A-4267-A81C-B6D6F1969319}" srcOrd="0" destOrd="0" presId="urn:microsoft.com/office/officeart/2005/8/layout/cycle3"/>
    <dgm:cxn modelId="{CD62DEBB-C97E-4688-AAF3-33E50C85F9F7}" srcId="{AE0C7511-0DC3-4997-88D9-CB21A6BB8F20}" destId="{D2FF3676-067B-40DB-A1E3-F0CDBDE46CDC}" srcOrd="3" destOrd="0" parTransId="{0A7D8948-CD46-43E6-B422-82426CCB48B3}" sibTransId="{2AB97BC1-889F-4194-A048-C5BFD507982D}"/>
    <dgm:cxn modelId="{37462DC1-10CC-4E90-A19D-08BD644A3A1C}" type="presOf" srcId="{A5B5A20E-A7C6-44F4-8A89-92571B816B7C}" destId="{E58B948A-EC0D-45D5-A11D-91CE319FE2BB}" srcOrd="0" destOrd="0" presId="urn:microsoft.com/office/officeart/2005/8/layout/cycle3"/>
    <dgm:cxn modelId="{CA5354C1-1402-45E6-9F6C-7CCA1E6059C5}" srcId="{AE0C7511-0DC3-4997-88D9-CB21A6BB8F20}" destId="{CB616870-E62F-4DA3-AA9F-2799CC9D6F65}" srcOrd="2" destOrd="0" parTransId="{425C268D-2D79-488D-9BB1-C507787E999F}" sibTransId="{10B82D6A-6096-4539-91B8-26C3D4E27F2F}"/>
    <dgm:cxn modelId="{8390FAD7-6002-4730-8180-2EE6E90FC84E}" srcId="{AE0C7511-0DC3-4997-88D9-CB21A6BB8F20}" destId="{62A579C2-FE9F-4848-8DFD-DC2D6969A47B}" srcOrd="1" destOrd="0" parTransId="{E8014E6A-09D7-4F9F-A111-39FE2C20C08E}" sibTransId="{D7406A79-98F5-4553-9CC4-39E2896881AD}"/>
    <dgm:cxn modelId="{E395F1DB-10DE-43E2-83A0-67F1BA308571}" type="presOf" srcId="{AE0C7511-0DC3-4997-88D9-CB21A6BB8F20}" destId="{DB51C0FB-58D0-4A0C-A0F0-FCDCD836F4B8}" srcOrd="0" destOrd="0" presId="urn:microsoft.com/office/officeart/2005/8/layout/cycle3"/>
    <dgm:cxn modelId="{29157861-CD24-413A-8120-E27C58F1320A}" type="presParOf" srcId="{DB51C0FB-58D0-4A0C-A0F0-FCDCD836F4B8}" destId="{D6B6E8F9-7F91-4669-A356-96BA1EBB2772}" srcOrd="0" destOrd="0" presId="urn:microsoft.com/office/officeart/2005/8/layout/cycle3"/>
    <dgm:cxn modelId="{D379C63F-91EE-43A7-8C6E-8611AF4B4F83}" type="presParOf" srcId="{D6B6E8F9-7F91-4669-A356-96BA1EBB2772}" destId="{E7528BC4-DE51-49DE-A652-9C289B15B773}" srcOrd="0" destOrd="0" presId="urn:microsoft.com/office/officeart/2005/8/layout/cycle3"/>
    <dgm:cxn modelId="{86DD657A-97F2-4F72-95C8-481E4E83E461}" type="presParOf" srcId="{D6B6E8F9-7F91-4669-A356-96BA1EBB2772}" destId="{D45A0BD3-D43E-491A-8B65-880BFC1C1856}" srcOrd="1" destOrd="0" presId="urn:microsoft.com/office/officeart/2005/8/layout/cycle3"/>
    <dgm:cxn modelId="{F5163E2A-22F4-433A-8E15-07B208F16E71}" type="presParOf" srcId="{D6B6E8F9-7F91-4669-A356-96BA1EBB2772}" destId="{AC0A301F-F650-42A2-A8BC-88F429DB4886}" srcOrd="2" destOrd="0" presId="urn:microsoft.com/office/officeart/2005/8/layout/cycle3"/>
    <dgm:cxn modelId="{34F2BDA3-FF0C-4760-A267-51315135A658}" type="presParOf" srcId="{D6B6E8F9-7F91-4669-A356-96BA1EBB2772}" destId="{46774EB1-F859-4AF9-9402-8CF0E0DDE4A8}" srcOrd="3" destOrd="0" presId="urn:microsoft.com/office/officeart/2005/8/layout/cycle3"/>
    <dgm:cxn modelId="{6ACBF33D-01C1-4018-9DEF-D798EE1F19F5}" type="presParOf" srcId="{D6B6E8F9-7F91-4669-A356-96BA1EBB2772}" destId="{04E5C4BF-8E0A-4267-A81C-B6D6F1969319}" srcOrd="4" destOrd="0" presId="urn:microsoft.com/office/officeart/2005/8/layout/cycle3"/>
    <dgm:cxn modelId="{E3EF2420-BAC2-4394-BF51-5F74721E81FD}" type="presParOf" srcId="{D6B6E8F9-7F91-4669-A356-96BA1EBB2772}" destId="{E58B948A-EC0D-45D5-A11D-91CE319FE2BB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685944-AEB8-4788-A40F-5BE65D7D62C7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83013683-C089-4766-B48E-43839893A6AE}">
      <dgm:prSet phldrT="[Text]" custT="1"/>
      <dgm:spPr>
        <a:solidFill>
          <a:srgbClr val="AAD6FF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Per </a:t>
          </a:r>
          <a:r>
            <a:rPr lang="en-US" sz="1400" b="1" dirty="0" err="1">
              <a:solidFill>
                <a:schemeClr val="tx1"/>
              </a:solidFill>
            </a:rPr>
            <a:t>kapita</a:t>
          </a:r>
          <a:r>
            <a:rPr lang="en-US" sz="1400" b="1" dirty="0">
              <a:solidFill>
                <a:schemeClr val="tx1"/>
              </a:solidFill>
            </a:rPr>
            <a:t>, </a:t>
          </a:r>
          <a:r>
            <a:rPr lang="en-US" sz="1400" b="1" dirty="0" err="1">
              <a:solidFill>
                <a:schemeClr val="tx1"/>
              </a:solidFill>
            </a:rPr>
            <a:t>pendapatan</a:t>
          </a:r>
          <a:r>
            <a:rPr lang="en-US" sz="1400" b="1" dirty="0">
              <a:solidFill>
                <a:schemeClr val="tx1"/>
              </a:solidFill>
            </a:rPr>
            <a:t>, </a:t>
          </a:r>
          <a:r>
            <a:rPr lang="en-US" sz="1400" b="1" dirty="0" err="1">
              <a:solidFill>
                <a:schemeClr val="tx1"/>
              </a:solidFill>
            </a:rPr>
            <a:t>kekayaan</a:t>
          </a:r>
          <a:endParaRPr lang="en-ID" sz="1400" b="1" dirty="0">
            <a:solidFill>
              <a:schemeClr val="tx1"/>
            </a:solidFill>
          </a:endParaRPr>
        </a:p>
      </dgm:t>
    </dgm:pt>
    <dgm:pt modelId="{04DE0C5E-57F0-4CBA-8E3E-A147B81A5E66}" type="parTrans" cxnId="{F59B0E73-0394-45B4-8D6A-6153D0DF5E7E}">
      <dgm:prSet/>
      <dgm:spPr/>
      <dgm:t>
        <a:bodyPr/>
        <a:lstStyle/>
        <a:p>
          <a:endParaRPr lang="en-ID"/>
        </a:p>
      </dgm:t>
    </dgm:pt>
    <dgm:pt modelId="{BEEA9A1E-DA6C-479C-86D9-A07CF48421F4}" type="sibTrans" cxnId="{F59B0E73-0394-45B4-8D6A-6153D0DF5E7E}">
      <dgm:prSet/>
      <dgm:spPr/>
      <dgm:t>
        <a:bodyPr/>
        <a:lstStyle/>
        <a:p>
          <a:endParaRPr lang="en-ID"/>
        </a:p>
      </dgm:t>
    </dgm:pt>
    <dgm:pt modelId="{5F1B353A-B4FC-432A-B5C8-1007321C1DA9}">
      <dgm:prSet phldrT="[Text]" custT="1"/>
      <dgm:spPr>
        <a:solidFill>
          <a:srgbClr val="93D3D9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Obesitas, </a:t>
          </a:r>
          <a:r>
            <a:rPr lang="en-US" sz="1400" b="1" dirty="0" err="1">
              <a:solidFill>
                <a:schemeClr val="tx1"/>
              </a:solidFill>
            </a:rPr>
            <a:t>kalori</a:t>
          </a:r>
          <a:r>
            <a:rPr lang="en-US" sz="1400" b="1" dirty="0">
              <a:solidFill>
                <a:schemeClr val="tx1"/>
              </a:solidFill>
            </a:rPr>
            <a:t>, </a:t>
          </a:r>
          <a:r>
            <a:rPr lang="en-US" sz="1400" b="1" dirty="0" err="1">
              <a:solidFill>
                <a:schemeClr val="tx1"/>
              </a:solidFill>
            </a:rPr>
            <a:t>merokok</a:t>
          </a:r>
          <a:r>
            <a:rPr lang="en-US" sz="1400" b="1" dirty="0">
              <a:solidFill>
                <a:schemeClr val="tx1"/>
              </a:solidFill>
            </a:rPr>
            <a:t>, </a:t>
          </a:r>
          <a:r>
            <a:rPr lang="en-US" sz="1400" b="1" dirty="0" err="1">
              <a:solidFill>
                <a:schemeClr val="tx1"/>
              </a:solidFill>
            </a:rPr>
            <a:t>kebiasaan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en-US" sz="1400" b="1" dirty="0" err="1">
              <a:solidFill>
                <a:schemeClr val="tx1"/>
              </a:solidFill>
            </a:rPr>
            <a:t>menetap</a:t>
          </a:r>
          <a:endParaRPr lang="en-ID" sz="1400" b="1" dirty="0">
            <a:solidFill>
              <a:schemeClr val="tx1"/>
            </a:solidFill>
          </a:endParaRPr>
        </a:p>
      </dgm:t>
    </dgm:pt>
    <dgm:pt modelId="{47E90A2B-B262-4857-85D3-0C905E29FBCB}" type="parTrans" cxnId="{70B32A85-5221-4954-B838-754AB157BDF2}">
      <dgm:prSet/>
      <dgm:spPr/>
      <dgm:t>
        <a:bodyPr/>
        <a:lstStyle/>
        <a:p>
          <a:endParaRPr lang="en-ID"/>
        </a:p>
      </dgm:t>
    </dgm:pt>
    <dgm:pt modelId="{AD2DE1E6-E126-4DD1-97E0-2065F60B2891}" type="sibTrans" cxnId="{70B32A85-5221-4954-B838-754AB157BDF2}">
      <dgm:prSet/>
      <dgm:spPr/>
      <dgm:t>
        <a:bodyPr/>
        <a:lstStyle/>
        <a:p>
          <a:endParaRPr lang="en-ID"/>
        </a:p>
      </dgm:t>
    </dgm:pt>
    <dgm:pt modelId="{1CCD49B4-44FC-4813-B29C-99B205EE10CC}">
      <dgm:prSet phldrT="[Text]"/>
      <dgm:spPr>
        <a:solidFill>
          <a:srgbClr val="AAD6FF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Penyakit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infeksi</a:t>
          </a:r>
          <a:r>
            <a:rPr lang="en-US" b="1" dirty="0">
              <a:solidFill>
                <a:schemeClr val="tx1"/>
              </a:solidFill>
            </a:rPr>
            <a:t> </a:t>
          </a:r>
          <a:endParaRPr lang="en-ID" b="1" dirty="0">
            <a:solidFill>
              <a:schemeClr val="tx1"/>
            </a:solidFill>
          </a:endParaRPr>
        </a:p>
      </dgm:t>
    </dgm:pt>
    <dgm:pt modelId="{3A5484A2-C6E4-404B-8F66-476954C59B53}" type="parTrans" cxnId="{D8DE14D6-5FDD-4BD9-9017-03A982FF2052}">
      <dgm:prSet/>
      <dgm:spPr/>
      <dgm:t>
        <a:bodyPr/>
        <a:lstStyle/>
        <a:p>
          <a:endParaRPr lang="en-ID"/>
        </a:p>
      </dgm:t>
    </dgm:pt>
    <dgm:pt modelId="{6852029B-C646-4DEC-B072-8631E975816B}" type="sibTrans" cxnId="{D8DE14D6-5FDD-4BD9-9017-03A982FF2052}">
      <dgm:prSet/>
      <dgm:spPr/>
      <dgm:t>
        <a:bodyPr/>
        <a:lstStyle/>
        <a:p>
          <a:endParaRPr lang="en-ID"/>
        </a:p>
      </dgm:t>
    </dgm:pt>
    <dgm:pt modelId="{CED0DD2B-EC18-431D-A1F0-8CBC6EA0B1AF}">
      <dgm:prSet phldrT="[Text]"/>
      <dgm:spPr>
        <a:solidFill>
          <a:srgbClr val="A9D7D9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Populasi</a:t>
          </a:r>
          <a:r>
            <a:rPr lang="en-US" b="1" dirty="0">
              <a:solidFill>
                <a:schemeClr val="tx1"/>
              </a:solidFill>
            </a:rPr>
            <a:t> yang </a:t>
          </a:r>
          <a:r>
            <a:rPr lang="en-US" b="1" dirty="0" err="1">
              <a:solidFill>
                <a:schemeClr val="tx1"/>
              </a:solidFill>
            </a:rPr>
            <a:t>berisiko</a:t>
          </a:r>
          <a:r>
            <a:rPr lang="en-US" b="1" dirty="0">
              <a:solidFill>
                <a:schemeClr val="tx1"/>
              </a:solidFill>
            </a:rPr>
            <a:t> </a:t>
          </a:r>
          <a:endParaRPr lang="en-ID" b="1" dirty="0">
            <a:solidFill>
              <a:schemeClr val="tx1"/>
            </a:solidFill>
          </a:endParaRPr>
        </a:p>
      </dgm:t>
    </dgm:pt>
    <dgm:pt modelId="{D4966E2E-C6F7-48F8-B287-5FB6EB7C31AC}" type="parTrans" cxnId="{42AF3333-3FE6-4221-9EF3-0DB930768D02}">
      <dgm:prSet/>
      <dgm:spPr/>
      <dgm:t>
        <a:bodyPr/>
        <a:lstStyle/>
        <a:p>
          <a:endParaRPr lang="en-ID"/>
        </a:p>
      </dgm:t>
    </dgm:pt>
    <dgm:pt modelId="{A2624398-2AEA-4698-ACE5-5DB84DC5E66A}" type="sibTrans" cxnId="{42AF3333-3FE6-4221-9EF3-0DB930768D02}">
      <dgm:prSet/>
      <dgm:spPr/>
      <dgm:t>
        <a:bodyPr/>
        <a:lstStyle/>
        <a:p>
          <a:endParaRPr lang="en-ID"/>
        </a:p>
      </dgm:t>
    </dgm:pt>
    <dgm:pt modelId="{856E5367-1FA7-44E0-A8C8-C58FA5F373DF}">
      <dgm:prSet phldrT="[Text]"/>
      <dgm:spPr>
        <a:solidFill>
          <a:srgbClr val="AAD6FF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Meningkatnya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populasi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lanjut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usia</a:t>
          </a:r>
          <a:r>
            <a:rPr lang="en-US" b="1" dirty="0">
              <a:solidFill>
                <a:schemeClr val="tx1"/>
              </a:solidFill>
            </a:rPr>
            <a:t> </a:t>
          </a:r>
          <a:endParaRPr lang="en-ID" b="1" dirty="0">
            <a:solidFill>
              <a:schemeClr val="tx1"/>
            </a:solidFill>
          </a:endParaRPr>
        </a:p>
      </dgm:t>
    </dgm:pt>
    <dgm:pt modelId="{1673FC2E-AC1A-4998-9899-8E74A68169E1}" type="parTrans" cxnId="{860C5757-35B8-47E7-98C1-0B31EDF35B9D}">
      <dgm:prSet/>
      <dgm:spPr/>
      <dgm:t>
        <a:bodyPr/>
        <a:lstStyle/>
        <a:p>
          <a:endParaRPr lang="en-ID"/>
        </a:p>
      </dgm:t>
    </dgm:pt>
    <dgm:pt modelId="{CAE8829F-26EE-421D-ADE0-FAAC771F7D58}" type="sibTrans" cxnId="{860C5757-35B8-47E7-98C1-0B31EDF35B9D}">
      <dgm:prSet/>
      <dgm:spPr/>
      <dgm:t>
        <a:bodyPr/>
        <a:lstStyle/>
        <a:p>
          <a:endParaRPr lang="en-ID"/>
        </a:p>
      </dgm:t>
    </dgm:pt>
    <dgm:pt modelId="{49D94EA8-2A9E-43F9-A0FF-893A6DF080F2}" type="pres">
      <dgm:prSet presAssocID="{B9685944-AEB8-4788-A40F-5BE65D7D62C7}" presName="Name0" presStyleCnt="0">
        <dgm:presLayoutVars>
          <dgm:dir/>
          <dgm:resizeHandles val="exact"/>
        </dgm:presLayoutVars>
      </dgm:prSet>
      <dgm:spPr/>
    </dgm:pt>
    <dgm:pt modelId="{9CB67333-7E7A-4181-866F-15E2EFAC5803}" type="pres">
      <dgm:prSet presAssocID="{B9685944-AEB8-4788-A40F-5BE65D7D62C7}" presName="cycle" presStyleCnt="0"/>
      <dgm:spPr/>
    </dgm:pt>
    <dgm:pt modelId="{69C1A544-7AFC-468A-BF0B-F8539C4EEB56}" type="pres">
      <dgm:prSet presAssocID="{83013683-C089-4766-B48E-43839893A6AE}" presName="nodeFirstNode" presStyleLbl="node1" presStyleIdx="0" presStyleCnt="5">
        <dgm:presLayoutVars>
          <dgm:bulletEnabled val="1"/>
        </dgm:presLayoutVars>
      </dgm:prSet>
      <dgm:spPr/>
    </dgm:pt>
    <dgm:pt modelId="{9844EAB9-2347-4CAE-91AA-B2E0C0F12FA6}" type="pres">
      <dgm:prSet presAssocID="{BEEA9A1E-DA6C-479C-86D9-A07CF48421F4}" presName="sibTransFirstNode" presStyleLbl="bgShp" presStyleIdx="0" presStyleCnt="1"/>
      <dgm:spPr/>
    </dgm:pt>
    <dgm:pt modelId="{568012DC-262A-47B6-B479-75E208A5180E}" type="pres">
      <dgm:prSet presAssocID="{5F1B353A-B4FC-432A-B5C8-1007321C1DA9}" presName="nodeFollowingNodes" presStyleLbl="node1" presStyleIdx="1" presStyleCnt="5">
        <dgm:presLayoutVars>
          <dgm:bulletEnabled val="1"/>
        </dgm:presLayoutVars>
      </dgm:prSet>
      <dgm:spPr/>
    </dgm:pt>
    <dgm:pt modelId="{DA26A1DC-D3AB-457C-89E8-412EE28B6B30}" type="pres">
      <dgm:prSet presAssocID="{1CCD49B4-44FC-4813-B29C-99B205EE10CC}" presName="nodeFollowingNodes" presStyleLbl="node1" presStyleIdx="2" presStyleCnt="5">
        <dgm:presLayoutVars>
          <dgm:bulletEnabled val="1"/>
        </dgm:presLayoutVars>
      </dgm:prSet>
      <dgm:spPr/>
    </dgm:pt>
    <dgm:pt modelId="{E8D8ABDA-2416-45C6-888A-2E3572694731}" type="pres">
      <dgm:prSet presAssocID="{CED0DD2B-EC18-431D-A1F0-8CBC6EA0B1AF}" presName="nodeFollowingNodes" presStyleLbl="node1" presStyleIdx="3" presStyleCnt="5">
        <dgm:presLayoutVars>
          <dgm:bulletEnabled val="1"/>
        </dgm:presLayoutVars>
      </dgm:prSet>
      <dgm:spPr/>
    </dgm:pt>
    <dgm:pt modelId="{776FBAD5-3EEB-4F83-9EF4-6EA1FA08F421}" type="pres">
      <dgm:prSet presAssocID="{856E5367-1FA7-44E0-A8C8-C58FA5F373DF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2FED4A1B-3455-4CE9-9718-D5DC3CC79333}" type="presOf" srcId="{BEEA9A1E-DA6C-479C-86D9-A07CF48421F4}" destId="{9844EAB9-2347-4CAE-91AA-B2E0C0F12FA6}" srcOrd="0" destOrd="0" presId="urn:microsoft.com/office/officeart/2005/8/layout/cycle3"/>
    <dgm:cxn modelId="{42AF3333-3FE6-4221-9EF3-0DB930768D02}" srcId="{B9685944-AEB8-4788-A40F-5BE65D7D62C7}" destId="{CED0DD2B-EC18-431D-A1F0-8CBC6EA0B1AF}" srcOrd="3" destOrd="0" parTransId="{D4966E2E-C6F7-48F8-B287-5FB6EB7C31AC}" sibTransId="{A2624398-2AEA-4698-ACE5-5DB84DC5E66A}"/>
    <dgm:cxn modelId="{2C2DE85B-715F-476F-AA2D-B1E7B5CBFB2B}" type="presOf" srcId="{1CCD49B4-44FC-4813-B29C-99B205EE10CC}" destId="{DA26A1DC-D3AB-457C-89E8-412EE28B6B30}" srcOrd="0" destOrd="0" presId="urn:microsoft.com/office/officeart/2005/8/layout/cycle3"/>
    <dgm:cxn modelId="{FB11524F-95C7-4B72-97D5-D4427AEAE426}" type="presOf" srcId="{83013683-C089-4766-B48E-43839893A6AE}" destId="{69C1A544-7AFC-468A-BF0B-F8539C4EEB56}" srcOrd="0" destOrd="0" presId="urn:microsoft.com/office/officeart/2005/8/layout/cycle3"/>
    <dgm:cxn modelId="{F59B0E73-0394-45B4-8D6A-6153D0DF5E7E}" srcId="{B9685944-AEB8-4788-A40F-5BE65D7D62C7}" destId="{83013683-C089-4766-B48E-43839893A6AE}" srcOrd="0" destOrd="0" parTransId="{04DE0C5E-57F0-4CBA-8E3E-A147B81A5E66}" sibTransId="{BEEA9A1E-DA6C-479C-86D9-A07CF48421F4}"/>
    <dgm:cxn modelId="{860C5757-35B8-47E7-98C1-0B31EDF35B9D}" srcId="{B9685944-AEB8-4788-A40F-5BE65D7D62C7}" destId="{856E5367-1FA7-44E0-A8C8-C58FA5F373DF}" srcOrd="4" destOrd="0" parTransId="{1673FC2E-AC1A-4998-9899-8E74A68169E1}" sibTransId="{CAE8829F-26EE-421D-ADE0-FAAC771F7D58}"/>
    <dgm:cxn modelId="{9FD5637C-8E4A-4861-8769-E7301E7EEA78}" type="presOf" srcId="{B9685944-AEB8-4788-A40F-5BE65D7D62C7}" destId="{49D94EA8-2A9E-43F9-A0FF-893A6DF080F2}" srcOrd="0" destOrd="0" presId="urn:microsoft.com/office/officeart/2005/8/layout/cycle3"/>
    <dgm:cxn modelId="{70B32A85-5221-4954-B838-754AB157BDF2}" srcId="{B9685944-AEB8-4788-A40F-5BE65D7D62C7}" destId="{5F1B353A-B4FC-432A-B5C8-1007321C1DA9}" srcOrd="1" destOrd="0" parTransId="{47E90A2B-B262-4857-85D3-0C905E29FBCB}" sibTransId="{AD2DE1E6-E126-4DD1-97E0-2065F60B2891}"/>
    <dgm:cxn modelId="{5BC828C6-190F-4E2D-8518-0231F846232F}" type="presOf" srcId="{CED0DD2B-EC18-431D-A1F0-8CBC6EA0B1AF}" destId="{E8D8ABDA-2416-45C6-888A-2E3572694731}" srcOrd="0" destOrd="0" presId="urn:microsoft.com/office/officeart/2005/8/layout/cycle3"/>
    <dgm:cxn modelId="{D8DE14D6-5FDD-4BD9-9017-03A982FF2052}" srcId="{B9685944-AEB8-4788-A40F-5BE65D7D62C7}" destId="{1CCD49B4-44FC-4813-B29C-99B205EE10CC}" srcOrd="2" destOrd="0" parTransId="{3A5484A2-C6E4-404B-8F66-476954C59B53}" sibTransId="{6852029B-C646-4DEC-B072-8631E975816B}"/>
    <dgm:cxn modelId="{3D42A7E9-CCD0-4613-A76A-1DBD6372C0C6}" type="presOf" srcId="{5F1B353A-B4FC-432A-B5C8-1007321C1DA9}" destId="{568012DC-262A-47B6-B479-75E208A5180E}" srcOrd="0" destOrd="0" presId="urn:microsoft.com/office/officeart/2005/8/layout/cycle3"/>
    <dgm:cxn modelId="{94FAC8F9-0BE1-4836-841D-1F71FF7A94CD}" type="presOf" srcId="{856E5367-1FA7-44E0-A8C8-C58FA5F373DF}" destId="{776FBAD5-3EEB-4F83-9EF4-6EA1FA08F421}" srcOrd="0" destOrd="0" presId="urn:microsoft.com/office/officeart/2005/8/layout/cycle3"/>
    <dgm:cxn modelId="{C27FE5DA-43B9-4DA6-B01F-85F5CD359899}" type="presParOf" srcId="{49D94EA8-2A9E-43F9-A0FF-893A6DF080F2}" destId="{9CB67333-7E7A-4181-866F-15E2EFAC5803}" srcOrd="0" destOrd="0" presId="urn:microsoft.com/office/officeart/2005/8/layout/cycle3"/>
    <dgm:cxn modelId="{A8E6EC50-E0BF-4EC1-91BC-4B0A48C9F477}" type="presParOf" srcId="{9CB67333-7E7A-4181-866F-15E2EFAC5803}" destId="{69C1A544-7AFC-468A-BF0B-F8539C4EEB56}" srcOrd="0" destOrd="0" presId="urn:microsoft.com/office/officeart/2005/8/layout/cycle3"/>
    <dgm:cxn modelId="{C79332BB-8450-4C27-A1A0-19B9C8EF934F}" type="presParOf" srcId="{9CB67333-7E7A-4181-866F-15E2EFAC5803}" destId="{9844EAB9-2347-4CAE-91AA-B2E0C0F12FA6}" srcOrd="1" destOrd="0" presId="urn:microsoft.com/office/officeart/2005/8/layout/cycle3"/>
    <dgm:cxn modelId="{F3E71DC6-1DA6-45FE-9AE8-968754175E79}" type="presParOf" srcId="{9CB67333-7E7A-4181-866F-15E2EFAC5803}" destId="{568012DC-262A-47B6-B479-75E208A5180E}" srcOrd="2" destOrd="0" presId="urn:microsoft.com/office/officeart/2005/8/layout/cycle3"/>
    <dgm:cxn modelId="{36FCAB93-5CC8-4C43-92B2-8C2C173A964F}" type="presParOf" srcId="{9CB67333-7E7A-4181-866F-15E2EFAC5803}" destId="{DA26A1DC-D3AB-457C-89E8-412EE28B6B30}" srcOrd="3" destOrd="0" presId="urn:microsoft.com/office/officeart/2005/8/layout/cycle3"/>
    <dgm:cxn modelId="{A354170B-3E17-4E31-B5A9-9980C9F65581}" type="presParOf" srcId="{9CB67333-7E7A-4181-866F-15E2EFAC5803}" destId="{E8D8ABDA-2416-45C6-888A-2E3572694731}" srcOrd="4" destOrd="0" presId="urn:microsoft.com/office/officeart/2005/8/layout/cycle3"/>
    <dgm:cxn modelId="{460EF7A3-2F71-48A9-BC7F-D7A4CC7806F1}" type="presParOf" srcId="{9CB67333-7E7A-4181-866F-15E2EFAC5803}" destId="{776FBAD5-3EEB-4F83-9EF4-6EA1FA08F42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A0BD3-D43E-491A-8B65-880BFC1C1856}">
      <dsp:nvSpPr>
        <dsp:cNvPr id="0" name=""/>
        <dsp:cNvSpPr/>
      </dsp:nvSpPr>
      <dsp:spPr>
        <a:xfrm>
          <a:off x="3578433" y="-133095"/>
          <a:ext cx="3358732" cy="3358732"/>
        </a:xfrm>
        <a:prstGeom prst="circularArrow">
          <a:avLst>
            <a:gd name="adj1" fmla="val 5544"/>
            <a:gd name="adj2" fmla="val 330680"/>
            <a:gd name="adj3" fmla="val 13736524"/>
            <a:gd name="adj4" fmla="val 17409990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528BC4-DE51-49DE-A652-9C289B15B773}">
      <dsp:nvSpPr>
        <dsp:cNvPr id="0" name=""/>
        <dsp:cNvSpPr/>
      </dsp:nvSpPr>
      <dsp:spPr>
        <a:xfrm>
          <a:off x="4458090" y="-110300"/>
          <a:ext cx="1599418" cy="799709"/>
        </a:xfrm>
        <a:prstGeom prst="roundRect">
          <a:avLst/>
        </a:prstGeom>
        <a:solidFill>
          <a:srgbClr val="AAD6FF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 err="1">
              <a:solidFill>
                <a:schemeClr val="tx1"/>
              </a:solidFill>
            </a:rPr>
            <a:t>Industri</a:t>
          </a:r>
          <a:r>
            <a:rPr lang="en-US" sz="1300" b="1" kern="1200" dirty="0">
              <a:solidFill>
                <a:schemeClr val="tx1"/>
              </a:solidFill>
            </a:rPr>
            <a:t> dan </a:t>
          </a:r>
          <a:r>
            <a:rPr lang="en-US" sz="1300" b="1" kern="1200" dirty="0" err="1">
              <a:solidFill>
                <a:schemeClr val="tx1"/>
              </a:solidFill>
            </a:rPr>
            <a:t>Urbanisasi</a:t>
          </a:r>
          <a:r>
            <a:rPr lang="en-US" sz="1300" b="1" kern="1200" dirty="0">
              <a:solidFill>
                <a:schemeClr val="tx1"/>
              </a:solidFill>
            </a:rPr>
            <a:t> </a:t>
          </a:r>
          <a:endParaRPr lang="en-ID" sz="1300" b="1" kern="1200" dirty="0">
            <a:solidFill>
              <a:schemeClr val="tx1"/>
            </a:solidFill>
          </a:endParaRPr>
        </a:p>
      </dsp:txBody>
      <dsp:txXfrm>
        <a:off x="4497129" y="-71261"/>
        <a:ext cx="1521340" cy="721631"/>
      </dsp:txXfrm>
    </dsp:sp>
    <dsp:sp modelId="{AC0A301F-F650-42A2-A8BC-88F429DB4886}">
      <dsp:nvSpPr>
        <dsp:cNvPr id="0" name=""/>
        <dsp:cNvSpPr/>
      </dsp:nvSpPr>
      <dsp:spPr>
        <a:xfrm>
          <a:off x="5820284" y="806726"/>
          <a:ext cx="1599418" cy="945040"/>
        </a:xfrm>
        <a:prstGeom prst="roundRect">
          <a:avLst/>
        </a:prstGeom>
        <a:solidFill>
          <a:srgbClr val="93D3D9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 err="1">
              <a:solidFill>
                <a:schemeClr val="tx1"/>
              </a:solidFill>
            </a:rPr>
            <a:t>Perubahan</a:t>
          </a:r>
          <a:r>
            <a:rPr lang="en-US" sz="1300" b="1" kern="1200" dirty="0">
              <a:solidFill>
                <a:schemeClr val="tx1"/>
              </a:solidFill>
            </a:rPr>
            <a:t> </a:t>
          </a:r>
          <a:r>
            <a:rPr lang="en-US" sz="1300" b="1" kern="1200" dirty="0" err="1">
              <a:solidFill>
                <a:schemeClr val="tx1"/>
              </a:solidFill>
            </a:rPr>
            <a:t>ekonomi</a:t>
          </a:r>
          <a:r>
            <a:rPr lang="en-US" sz="1300" b="1" kern="1200" dirty="0">
              <a:solidFill>
                <a:schemeClr val="tx1"/>
              </a:solidFill>
            </a:rPr>
            <a:t>, social dan </a:t>
          </a:r>
          <a:r>
            <a:rPr lang="en-US" sz="1300" b="1" kern="1200" dirty="0" err="1">
              <a:solidFill>
                <a:schemeClr val="tx1"/>
              </a:solidFill>
            </a:rPr>
            <a:t>lingkungan</a:t>
          </a:r>
          <a:r>
            <a:rPr lang="en-US" sz="1300" b="1" kern="1200" dirty="0">
              <a:solidFill>
                <a:schemeClr val="tx1"/>
              </a:solidFill>
            </a:rPr>
            <a:t>  </a:t>
          </a:r>
          <a:endParaRPr lang="en-ID" sz="1300" b="1" kern="1200" dirty="0">
            <a:solidFill>
              <a:schemeClr val="tx1"/>
            </a:solidFill>
          </a:endParaRPr>
        </a:p>
      </dsp:txBody>
      <dsp:txXfrm>
        <a:off x="5866417" y="852859"/>
        <a:ext cx="1507152" cy="852774"/>
      </dsp:txXfrm>
    </dsp:sp>
    <dsp:sp modelId="{46774EB1-F859-4AF9-9402-8CF0E0DDE4A8}">
      <dsp:nvSpPr>
        <dsp:cNvPr id="0" name=""/>
        <dsp:cNvSpPr/>
      </dsp:nvSpPr>
      <dsp:spPr>
        <a:xfrm>
          <a:off x="5254618" y="2259018"/>
          <a:ext cx="2008134" cy="1241988"/>
        </a:xfrm>
        <a:prstGeom prst="roundRect">
          <a:avLst/>
        </a:prstGeom>
        <a:solidFill>
          <a:srgbClr val="AAD6FF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 err="1">
              <a:solidFill>
                <a:schemeClr val="tx1"/>
              </a:solidFill>
            </a:rPr>
            <a:t>Sanitasi</a:t>
          </a:r>
          <a:r>
            <a:rPr lang="en-US" sz="1300" b="1" kern="1200" dirty="0">
              <a:solidFill>
                <a:schemeClr val="tx1"/>
              </a:solidFill>
            </a:rPr>
            <a:t> public, </a:t>
          </a:r>
          <a:r>
            <a:rPr lang="en-US" sz="1300" b="1" kern="1200" dirty="0" err="1">
              <a:solidFill>
                <a:schemeClr val="tx1"/>
              </a:solidFill>
            </a:rPr>
            <a:t>perumahan</a:t>
          </a:r>
          <a:r>
            <a:rPr lang="en-US" sz="1300" b="1" kern="1200" dirty="0">
              <a:solidFill>
                <a:schemeClr val="tx1"/>
              </a:solidFill>
            </a:rPr>
            <a:t>, </a:t>
          </a:r>
          <a:r>
            <a:rPr lang="en-US" sz="1300" b="1" kern="1200" dirty="0" err="1">
              <a:solidFill>
                <a:schemeClr val="tx1"/>
              </a:solidFill>
            </a:rPr>
            <a:t>Perawatan</a:t>
          </a:r>
          <a:r>
            <a:rPr lang="en-US" sz="1300" b="1" kern="1200" dirty="0">
              <a:solidFill>
                <a:schemeClr val="tx1"/>
              </a:solidFill>
            </a:rPr>
            <a:t> </a:t>
          </a:r>
          <a:r>
            <a:rPr lang="en-US" sz="1300" b="1" kern="1200" dirty="0" err="1">
              <a:solidFill>
                <a:schemeClr val="tx1"/>
              </a:solidFill>
            </a:rPr>
            <a:t>kesehatan</a:t>
          </a:r>
          <a:r>
            <a:rPr lang="en-US" sz="1300" b="1" kern="1200" dirty="0">
              <a:solidFill>
                <a:schemeClr val="tx1"/>
              </a:solidFill>
            </a:rPr>
            <a:t> </a:t>
          </a:r>
          <a:endParaRPr lang="en-ID" sz="1300" b="1" kern="1200" dirty="0">
            <a:solidFill>
              <a:schemeClr val="tx1"/>
            </a:solidFill>
          </a:endParaRPr>
        </a:p>
      </dsp:txBody>
      <dsp:txXfrm>
        <a:off x="5315247" y="2319647"/>
        <a:ext cx="1886876" cy="1120730"/>
      </dsp:txXfrm>
    </dsp:sp>
    <dsp:sp modelId="{04E5C4BF-8E0A-4267-A81C-B6D6F1969319}">
      <dsp:nvSpPr>
        <dsp:cNvPr id="0" name=""/>
        <dsp:cNvSpPr/>
      </dsp:nvSpPr>
      <dsp:spPr>
        <a:xfrm>
          <a:off x="3039745" y="2258415"/>
          <a:ext cx="2031757" cy="1244371"/>
        </a:xfrm>
        <a:prstGeom prst="roundRect">
          <a:avLst/>
        </a:prstGeom>
        <a:solidFill>
          <a:srgbClr val="A9D7D9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 err="1">
              <a:solidFill>
                <a:schemeClr val="tx1"/>
              </a:solidFill>
            </a:rPr>
            <a:t>Teknologi</a:t>
          </a:r>
          <a:r>
            <a:rPr lang="en-US" sz="1300" b="1" kern="1200" dirty="0">
              <a:solidFill>
                <a:schemeClr val="tx1"/>
              </a:solidFill>
            </a:rPr>
            <a:t> industry </a:t>
          </a:r>
          <a:r>
            <a:rPr lang="en-US" sz="1300" b="1" kern="1200" dirty="0" err="1">
              <a:solidFill>
                <a:schemeClr val="tx1"/>
              </a:solidFill>
            </a:rPr>
            <a:t>untuk</a:t>
          </a:r>
          <a:r>
            <a:rPr lang="en-US" sz="1300" b="1" kern="1200" dirty="0">
              <a:solidFill>
                <a:schemeClr val="tx1"/>
              </a:solidFill>
            </a:rPr>
            <a:t> </a:t>
          </a:r>
          <a:r>
            <a:rPr lang="en-US" sz="1300" b="1" kern="1200" dirty="0" err="1">
              <a:solidFill>
                <a:schemeClr val="tx1"/>
              </a:solidFill>
            </a:rPr>
            <a:t>perawatan</a:t>
          </a:r>
          <a:r>
            <a:rPr lang="en-US" sz="1300" b="1" kern="1200" dirty="0">
              <a:solidFill>
                <a:schemeClr val="tx1"/>
              </a:solidFill>
            </a:rPr>
            <a:t> </a:t>
          </a:r>
          <a:r>
            <a:rPr lang="en-US" sz="1300" b="1" kern="1200" dirty="0" err="1">
              <a:solidFill>
                <a:schemeClr val="tx1"/>
              </a:solidFill>
            </a:rPr>
            <a:t>kesehatan</a:t>
          </a:r>
          <a:r>
            <a:rPr lang="en-US" sz="1300" b="1" kern="1200" dirty="0">
              <a:solidFill>
                <a:schemeClr val="tx1"/>
              </a:solidFill>
            </a:rPr>
            <a:t> </a:t>
          </a:r>
          <a:endParaRPr lang="en-ID" sz="1300" b="1" kern="1200" dirty="0">
            <a:solidFill>
              <a:schemeClr val="tx1"/>
            </a:solidFill>
          </a:endParaRPr>
        </a:p>
      </dsp:txBody>
      <dsp:txXfrm>
        <a:off x="3100490" y="2319160"/>
        <a:ext cx="1910267" cy="1122881"/>
      </dsp:txXfrm>
    </dsp:sp>
    <dsp:sp modelId="{E58B948A-EC0D-45D5-A11D-91CE319FE2BB}">
      <dsp:nvSpPr>
        <dsp:cNvPr id="0" name=""/>
        <dsp:cNvSpPr/>
      </dsp:nvSpPr>
      <dsp:spPr>
        <a:xfrm>
          <a:off x="3095896" y="879391"/>
          <a:ext cx="1599418" cy="799709"/>
        </a:xfrm>
        <a:prstGeom prst="roundRect">
          <a:avLst/>
        </a:prstGeom>
        <a:solidFill>
          <a:srgbClr val="AAD6FF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 err="1">
              <a:solidFill>
                <a:schemeClr val="tx1"/>
              </a:solidFill>
            </a:rPr>
            <a:t>Kematian</a:t>
          </a:r>
          <a:r>
            <a:rPr lang="en-US" sz="1300" b="1" kern="1200" dirty="0">
              <a:solidFill>
                <a:schemeClr val="tx1"/>
              </a:solidFill>
            </a:rPr>
            <a:t> (</a:t>
          </a:r>
          <a:r>
            <a:rPr lang="en-US" sz="1300" b="1" kern="1200" dirty="0" err="1">
              <a:solidFill>
                <a:schemeClr val="tx1"/>
              </a:solidFill>
            </a:rPr>
            <a:t>kematian</a:t>
          </a:r>
          <a:r>
            <a:rPr lang="en-US" sz="1300" b="1" kern="1200" dirty="0">
              <a:solidFill>
                <a:schemeClr val="tx1"/>
              </a:solidFill>
            </a:rPr>
            <a:t> </a:t>
          </a:r>
          <a:r>
            <a:rPr lang="en-US" sz="1300" b="1" kern="1200" dirty="0" err="1">
              <a:solidFill>
                <a:schemeClr val="tx1"/>
              </a:solidFill>
            </a:rPr>
            <a:t>bayi</a:t>
          </a:r>
          <a:r>
            <a:rPr lang="en-US" sz="1300" b="1" kern="1200" dirty="0">
              <a:solidFill>
                <a:schemeClr val="tx1"/>
              </a:solidFill>
            </a:rPr>
            <a:t>, </a:t>
          </a:r>
          <a:r>
            <a:rPr lang="en-US" sz="1300" b="1" kern="1200" dirty="0" err="1">
              <a:solidFill>
                <a:schemeClr val="tx1"/>
              </a:solidFill>
            </a:rPr>
            <a:t>harapan</a:t>
          </a:r>
          <a:r>
            <a:rPr lang="en-US" sz="1300" b="1" kern="1200" dirty="0">
              <a:solidFill>
                <a:schemeClr val="tx1"/>
              </a:solidFill>
            </a:rPr>
            <a:t> </a:t>
          </a:r>
          <a:r>
            <a:rPr lang="en-US" sz="1300" b="1" kern="1200" dirty="0" err="1">
              <a:solidFill>
                <a:schemeClr val="tx1"/>
              </a:solidFill>
            </a:rPr>
            <a:t>hidup</a:t>
          </a:r>
          <a:r>
            <a:rPr lang="en-US" sz="1300" b="1" kern="1200" dirty="0">
              <a:solidFill>
                <a:schemeClr val="tx1"/>
              </a:solidFill>
            </a:rPr>
            <a:t>,  </a:t>
          </a:r>
          <a:r>
            <a:rPr lang="en-US" sz="1300" b="1" kern="1200" dirty="0" err="1">
              <a:solidFill>
                <a:schemeClr val="tx1"/>
              </a:solidFill>
            </a:rPr>
            <a:t>kesuburan</a:t>
          </a:r>
          <a:r>
            <a:rPr lang="en-US" sz="1300" b="1" kern="1200" dirty="0">
              <a:solidFill>
                <a:schemeClr val="tx1"/>
              </a:solidFill>
            </a:rPr>
            <a:t>  </a:t>
          </a:r>
          <a:endParaRPr lang="en-ID" sz="1300" b="1" kern="1200" dirty="0">
            <a:solidFill>
              <a:schemeClr val="tx1"/>
            </a:solidFill>
          </a:endParaRPr>
        </a:p>
      </dsp:txBody>
      <dsp:txXfrm>
        <a:off x="3134935" y="918430"/>
        <a:ext cx="1521340" cy="7216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4EAB9-2347-4CAE-91AA-B2E0C0F12FA6}">
      <dsp:nvSpPr>
        <dsp:cNvPr id="0" name=""/>
        <dsp:cNvSpPr/>
      </dsp:nvSpPr>
      <dsp:spPr>
        <a:xfrm>
          <a:off x="3578433" y="-21930"/>
          <a:ext cx="3358732" cy="3358732"/>
        </a:xfrm>
        <a:prstGeom prst="circularArrow">
          <a:avLst>
            <a:gd name="adj1" fmla="val 5544"/>
            <a:gd name="adj2" fmla="val 330680"/>
            <a:gd name="adj3" fmla="val 13736524"/>
            <a:gd name="adj4" fmla="val 17409990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1A544-7AFC-468A-BF0B-F8539C4EEB56}">
      <dsp:nvSpPr>
        <dsp:cNvPr id="0" name=""/>
        <dsp:cNvSpPr/>
      </dsp:nvSpPr>
      <dsp:spPr>
        <a:xfrm>
          <a:off x="4458090" y="865"/>
          <a:ext cx="1599418" cy="799709"/>
        </a:xfrm>
        <a:prstGeom prst="roundRect">
          <a:avLst/>
        </a:prstGeom>
        <a:solidFill>
          <a:srgbClr val="AAD6FF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Per </a:t>
          </a:r>
          <a:r>
            <a:rPr lang="en-US" sz="1400" b="1" kern="1200" dirty="0" err="1">
              <a:solidFill>
                <a:schemeClr val="tx1"/>
              </a:solidFill>
            </a:rPr>
            <a:t>kapita</a:t>
          </a:r>
          <a:r>
            <a:rPr lang="en-US" sz="1400" b="1" kern="1200" dirty="0">
              <a:solidFill>
                <a:schemeClr val="tx1"/>
              </a:solidFill>
            </a:rPr>
            <a:t>, </a:t>
          </a:r>
          <a:r>
            <a:rPr lang="en-US" sz="1400" b="1" kern="1200" dirty="0" err="1">
              <a:solidFill>
                <a:schemeClr val="tx1"/>
              </a:solidFill>
            </a:rPr>
            <a:t>pendapatan</a:t>
          </a:r>
          <a:r>
            <a:rPr lang="en-US" sz="1400" b="1" kern="1200" dirty="0">
              <a:solidFill>
                <a:schemeClr val="tx1"/>
              </a:solidFill>
            </a:rPr>
            <a:t>, </a:t>
          </a:r>
          <a:r>
            <a:rPr lang="en-US" sz="1400" b="1" kern="1200" dirty="0" err="1">
              <a:solidFill>
                <a:schemeClr val="tx1"/>
              </a:solidFill>
            </a:rPr>
            <a:t>kekayaan</a:t>
          </a:r>
          <a:endParaRPr lang="en-ID" sz="1400" b="1" kern="1200" dirty="0">
            <a:solidFill>
              <a:schemeClr val="tx1"/>
            </a:solidFill>
          </a:endParaRPr>
        </a:p>
      </dsp:txBody>
      <dsp:txXfrm>
        <a:off x="4497129" y="39904"/>
        <a:ext cx="1521340" cy="721631"/>
      </dsp:txXfrm>
    </dsp:sp>
    <dsp:sp modelId="{568012DC-262A-47B6-B479-75E208A5180E}">
      <dsp:nvSpPr>
        <dsp:cNvPr id="0" name=""/>
        <dsp:cNvSpPr/>
      </dsp:nvSpPr>
      <dsp:spPr>
        <a:xfrm>
          <a:off x="5820284" y="990557"/>
          <a:ext cx="1599418" cy="799709"/>
        </a:xfrm>
        <a:prstGeom prst="roundRect">
          <a:avLst/>
        </a:prstGeom>
        <a:solidFill>
          <a:srgbClr val="93D3D9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Obesitas, </a:t>
          </a:r>
          <a:r>
            <a:rPr lang="en-US" sz="1400" b="1" kern="1200" dirty="0" err="1">
              <a:solidFill>
                <a:schemeClr val="tx1"/>
              </a:solidFill>
            </a:rPr>
            <a:t>kalori</a:t>
          </a:r>
          <a:r>
            <a:rPr lang="en-US" sz="1400" b="1" kern="1200" dirty="0">
              <a:solidFill>
                <a:schemeClr val="tx1"/>
              </a:solidFill>
            </a:rPr>
            <a:t>, </a:t>
          </a:r>
          <a:r>
            <a:rPr lang="en-US" sz="1400" b="1" kern="1200" dirty="0" err="1">
              <a:solidFill>
                <a:schemeClr val="tx1"/>
              </a:solidFill>
            </a:rPr>
            <a:t>merokok</a:t>
          </a:r>
          <a:r>
            <a:rPr lang="en-US" sz="1400" b="1" kern="1200" dirty="0">
              <a:solidFill>
                <a:schemeClr val="tx1"/>
              </a:solidFill>
            </a:rPr>
            <a:t>, </a:t>
          </a:r>
          <a:r>
            <a:rPr lang="en-US" sz="1400" b="1" kern="1200" dirty="0" err="1">
              <a:solidFill>
                <a:schemeClr val="tx1"/>
              </a:solidFill>
            </a:rPr>
            <a:t>kebiasaan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menetap</a:t>
          </a:r>
          <a:endParaRPr lang="en-ID" sz="1400" b="1" kern="1200" dirty="0">
            <a:solidFill>
              <a:schemeClr val="tx1"/>
            </a:solidFill>
          </a:endParaRPr>
        </a:p>
      </dsp:txBody>
      <dsp:txXfrm>
        <a:off x="5859323" y="1029596"/>
        <a:ext cx="1521340" cy="721631"/>
      </dsp:txXfrm>
    </dsp:sp>
    <dsp:sp modelId="{DA26A1DC-D3AB-457C-89E8-412EE28B6B30}">
      <dsp:nvSpPr>
        <dsp:cNvPr id="0" name=""/>
        <dsp:cNvSpPr/>
      </dsp:nvSpPr>
      <dsp:spPr>
        <a:xfrm>
          <a:off x="5299972" y="2591912"/>
          <a:ext cx="1599418" cy="799709"/>
        </a:xfrm>
        <a:prstGeom prst="roundRect">
          <a:avLst/>
        </a:prstGeom>
        <a:solidFill>
          <a:srgbClr val="AAD6FF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 err="1">
              <a:solidFill>
                <a:schemeClr val="tx1"/>
              </a:solidFill>
            </a:rPr>
            <a:t>Penyakit</a:t>
          </a:r>
          <a:r>
            <a:rPr lang="en-US" sz="1500" b="1" kern="1200" dirty="0">
              <a:solidFill>
                <a:schemeClr val="tx1"/>
              </a:solidFill>
            </a:rPr>
            <a:t> </a:t>
          </a:r>
          <a:r>
            <a:rPr lang="en-US" sz="1500" b="1" kern="1200" dirty="0" err="1">
              <a:solidFill>
                <a:schemeClr val="tx1"/>
              </a:solidFill>
            </a:rPr>
            <a:t>infeksi</a:t>
          </a:r>
          <a:r>
            <a:rPr lang="en-US" sz="1500" b="1" kern="1200" dirty="0">
              <a:solidFill>
                <a:schemeClr val="tx1"/>
              </a:solidFill>
            </a:rPr>
            <a:t> </a:t>
          </a:r>
          <a:endParaRPr lang="en-ID" sz="1500" b="1" kern="1200" dirty="0">
            <a:solidFill>
              <a:schemeClr val="tx1"/>
            </a:solidFill>
          </a:endParaRPr>
        </a:p>
      </dsp:txBody>
      <dsp:txXfrm>
        <a:off x="5339011" y="2630951"/>
        <a:ext cx="1521340" cy="721631"/>
      </dsp:txXfrm>
    </dsp:sp>
    <dsp:sp modelId="{E8D8ABDA-2416-45C6-888A-2E3572694731}">
      <dsp:nvSpPr>
        <dsp:cNvPr id="0" name=""/>
        <dsp:cNvSpPr/>
      </dsp:nvSpPr>
      <dsp:spPr>
        <a:xfrm>
          <a:off x="3616208" y="2591912"/>
          <a:ext cx="1599418" cy="799709"/>
        </a:xfrm>
        <a:prstGeom prst="roundRect">
          <a:avLst/>
        </a:prstGeom>
        <a:solidFill>
          <a:srgbClr val="A9D7D9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 err="1">
              <a:solidFill>
                <a:schemeClr val="tx1"/>
              </a:solidFill>
            </a:rPr>
            <a:t>Populasi</a:t>
          </a:r>
          <a:r>
            <a:rPr lang="en-US" sz="1500" b="1" kern="1200" dirty="0">
              <a:solidFill>
                <a:schemeClr val="tx1"/>
              </a:solidFill>
            </a:rPr>
            <a:t> yang </a:t>
          </a:r>
          <a:r>
            <a:rPr lang="en-US" sz="1500" b="1" kern="1200" dirty="0" err="1">
              <a:solidFill>
                <a:schemeClr val="tx1"/>
              </a:solidFill>
            </a:rPr>
            <a:t>berisiko</a:t>
          </a:r>
          <a:r>
            <a:rPr lang="en-US" sz="1500" b="1" kern="1200" dirty="0">
              <a:solidFill>
                <a:schemeClr val="tx1"/>
              </a:solidFill>
            </a:rPr>
            <a:t> </a:t>
          </a:r>
          <a:endParaRPr lang="en-ID" sz="1500" b="1" kern="1200" dirty="0">
            <a:solidFill>
              <a:schemeClr val="tx1"/>
            </a:solidFill>
          </a:endParaRPr>
        </a:p>
      </dsp:txBody>
      <dsp:txXfrm>
        <a:off x="3655247" y="2630951"/>
        <a:ext cx="1521340" cy="721631"/>
      </dsp:txXfrm>
    </dsp:sp>
    <dsp:sp modelId="{776FBAD5-3EEB-4F83-9EF4-6EA1FA08F421}">
      <dsp:nvSpPr>
        <dsp:cNvPr id="0" name=""/>
        <dsp:cNvSpPr/>
      </dsp:nvSpPr>
      <dsp:spPr>
        <a:xfrm>
          <a:off x="3095896" y="990557"/>
          <a:ext cx="1599418" cy="799709"/>
        </a:xfrm>
        <a:prstGeom prst="roundRect">
          <a:avLst/>
        </a:prstGeom>
        <a:solidFill>
          <a:srgbClr val="AAD6FF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 err="1">
              <a:solidFill>
                <a:schemeClr val="tx1"/>
              </a:solidFill>
            </a:rPr>
            <a:t>Meningkatnya</a:t>
          </a:r>
          <a:r>
            <a:rPr lang="en-US" sz="1500" b="1" kern="1200" dirty="0">
              <a:solidFill>
                <a:schemeClr val="tx1"/>
              </a:solidFill>
            </a:rPr>
            <a:t> </a:t>
          </a:r>
          <a:r>
            <a:rPr lang="en-US" sz="1500" b="1" kern="1200" dirty="0" err="1">
              <a:solidFill>
                <a:schemeClr val="tx1"/>
              </a:solidFill>
            </a:rPr>
            <a:t>populasi</a:t>
          </a:r>
          <a:r>
            <a:rPr lang="en-US" sz="1500" b="1" kern="1200" dirty="0">
              <a:solidFill>
                <a:schemeClr val="tx1"/>
              </a:solidFill>
            </a:rPr>
            <a:t> </a:t>
          </a:r>
          <a:r>
            <a:rPr lang="en-US" sz="1500" b="1" kern="1200" dirty="0" err="1">
              <a:solidFill>
                <a:schemeClr val="tx1"/>
              </a:solidFill>
            </a:rPr>
            <a:t>lanjut</a:t>
          </a:r>
          <a:r>
            <a:rPr lang="en-US" sz="1500" b="1" kern="1200" dirty="0">
              <a:solidFill>
                <a:schemeClr val="tx1"/>
              </a:solidFill>
            </a:rPr>
            <a:t> </a:t>
          </a:r>
          <a:r>
            <a:rPr lang="en-US" sz="1500" b="1" kern="1200" dirty="0" err="1">
              <a:solidFill>
                <a:schemeClr val="tx1"/>
              </a:solidFill>
            </a:rPr>
            <a:t>usia</a:t>
          </a:r>
          <a:r>
            <a:rPr lang="en-US" sz="1500" b="1" kern="1200" dirty="0">
              <a:solidFill>
                <a:schemeClr val="tx1"/>
              </a:solidFill>
            </a:rPr>
            <a:t> </a:t>
          </a:r>
          <a:endParaRPr lang="en-ID" sz="1500" b="1" kern="1200" dirty="0">
            <a:solidFill>
              <a:schemeClr val="tx1"/>
            </a:solidFill>
          </a:endParaRPr>
        </a:p>
      </dsp:txBody>
      <dsp:txXfrm>
        <a:off x="3134935" y="1029596"/>
        <a:ext cx="1521340" cy="721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910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32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519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D90036E-D78E-7995-BEF4-F64DA613C7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463040"/>
            <a:ext cx="6327648" cy="2180543"/>
          </a:xfrm>
          <a:noFill/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1096" y="3995928"/>
            <a:ext cx="5321808" cy="824404"/>
          </a:xfrm>
          <a:noFill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-1" y="0"/>
            <a:ext cx="12188952" cy="2048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2770632"/>
            <a:ext cx="2487168" cy="3502152"/>
          </a:xfrm>
        </p:spPr>
        <p:txBody>
          <a:bodyPr lIns="91440" rIns="91440"/>
          <a:lstStyle>
            <a:lvl1pPr marL="0" indent="0">
              <a:spcAft>
                <a:spcPts val="120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450D1A9C-4404-2909-F0C4-B7571474C9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85616" y="2770632"/>
            <a:ext cx="7571232" cy="3392424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885D14-9B48-E0B1-43FF-B19F5005F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2292"/>
          <a:stretch/>
        </p:blipFill>
        <p:spPr>
          <a:xfrm>
            <a:off x="8472405" y="132047"/>
            <a:ext cx="3848748" cy="19137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7ECFC8-50F2-4F2A-960A-F4F79E198620}"/>
              </a:ext>
            </a:extLst>
          </p:cNvPr>
          <p:cNvSpPr/>
          <p:nvPr userDrawn="1"/>
        </p:nvSpPr>
        <p:spPr>
          <a:xfrm>
            <a:off x="0" y="2022420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90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-1" y="0"/>
            <a:ext cx="12188952" cy="2048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2432304"/>
            <a:ext cx="6163056" cy="3739896"/>
          </a:xfrm>
        </p:spPr>
        <p:txBody>
          <a:bodyPr lIns="91440" rIns="91440"/>
          <a:lstStyle>
            <a:lvl1pPr marL="228600" indent="-228600"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685800">
              <a:spcBef>
                <a:spcPts val="5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11430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6002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20574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450D1A9C-4404-2909-F0C4-B7571474C9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24928" y="2441448"/>
            <a:ext cx="4169664" cy="3703320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885D14-9B48-E0B1-43FF-B19F5005F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2292"/>
          <a:stretch/>
        </p:blipFill>
        <p:spPr>
          <a:xfrm>
            <a:off x="8472405" y="132047"/>
            <a:ext cx="3848748" cy="19137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7ECFC8-50F2-4F2A-960A-F4F79E198620}"/>
              </a:ext>
            </a:extLst>
          </p:cNvPr>
          <p:cNvSpPr/>
          <p:nvPr userDrawn="1"/>
        </p:nvSpPr>
        <p:spPr>
          <a:xfrm>
            <a:off x="0" y="2022420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EB1C5A3-22FF-382D-3801-B6D9C4AC53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2051"/>
          <a:stretch/>
        </p:blipFill>
        <p:spPr>
          <a:xfrm>
            <a:off x="4629335" y="1815780"/>
            <a:ext cx="5586493" cy="504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67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-1" y="0"/>
            <a:ext cx="12188952" cy="2048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450D1A9C-4404-2909-F0C4-B7571474C9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8" y="2770632"/>
            <a:ext cx="10515600" cy="3392424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885D14-9B48-E0B1-43FF-B19F5005F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2292"/>
          <a:stretch/>
        </p:blipFill>
        <p:spPr>
          <a:xfrm>
            <a:off x="8472405" y="132047"/>
            <a:ext cx="3848748" cy="19137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7ECFC8-50F2-4F2A-960A-F4F79E198620}"/>
              </a:ext>
            </a:extLst>
          </p:cNvPr>
          <p:cNvSpPr/>
          <p:nvPr userDrawn="1"/>
        </p:nvSpPr>
        <p:spPr>
          <a:xfrm>
            <a:off x="0" y="2022420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99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8B802A0-174F-ED42-DB3C-30B25D7D20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682FAF-43FC-D4B4-4D6A-E5D70198C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632" y="822960"/>
            <a:ext cx="6327648" cy="2221992"/>
          </a:xfrm>
          <a:noFill/>
        </p:spPr>
        <p:txBody>
          <a:bodyPr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B724EDC-0FF4-BC78-C7CF-5B31189CB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7632" y="3428999"/>
            <a:ext cx="6309360" cy="1703439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0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48" y="530352"/>
            <a:ext cx="5385816" cy="181051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B3132E8-A261-CEAB-129F-0FED7AD8D0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17445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9048" y="2962656"/>
            <a:ext cx="5385816" cy="27066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4928" y="6356350"/>
            <a:ext cx="71628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AF8C32-80F8-F614-8280-02F76781F238}"/>
              </a:ext>
            </a:extLst>
          </p:cNvPr>
          <p:cNvSpPr/>
          <p:nvPr userDrawn="1"/>
        </p:nvSpPr>
        <p:spPr>
          <a:xfrm>
            <a:off x="5174459" y="0"/>
            <a:ext cx="4571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2CB607F-27CE-D613-F812-E70C738FA0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4723"/>
          <a:stretch/>
        </p:blipFill>
        <p:spPr>
          <a:xfrm>
            <a:off x="9959711" y="738051"/>
            <a:ext cx="2232289" cy="538189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A689F60-3D32-FD74-24A9-266643081E85}"/>
              </a:ext>
            </a:extLst>
          </p:cNvPr>
          <p:cNvCxnSpPr>
            <a:cxnSpLocks/>
          </p:cNvCxnSpPr>
          <p:nvPr userDrawn="1"/>
        </p:nvCxnSpPr>
        <p:spPr>
          <a:xfrm>
            <a:off x="6189979" y="2649682"/>
            <a:ext cx="332598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827D708-B036-EE04-B213-EC3EAAE0681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920" y="2509197"/>
            <a:ext cx="972078" cy="2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8B802A0-174F-ED42-DB3C-30B25D7D20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682FAF-43FC-D4B4-4D6A-E5D70198C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1912" y="2185416"/>
            <a:ext cx="9052560" cy="2487168"/>
          </a:xfrm>
          <a:noFill/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F691F67-3A33-EA2C-967A-86934DA1D4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9401" b="24659"/>
          <a:stretch/>
        </p:blipFill>
        <p:spPr>
          <a:xfrm>
            <a:off x="5856445" y="726334"/>
            <a:ext cx="1898043" cy="54053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722376"/>
            <a:ext cx="6419088" cy="2350008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6B0D1AB-E9D6-841F-7178-F60F07AF3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79" y="3931920"/>
            <a:ext cx="6419088" cy="1389888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B3132E8-A261-CEAB-129F-0FED7AD8D0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54488" y="0"/>
            <a:ext cx="4434464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41B1E5-0891-6540-C6C6-2E4CF929E2D5}"/>
              </a:ext>
            </a:extLst>
          </p:cNvPr>
          <p:cNvCxnSpPr>
            <a:cxnSpLocks/>
          </p:cNvCxnSpPr>
          <p:nvPr userDrawn="1"/>
        </p:nvCxnSpPr>
        <p:spPr>
          <a:xfrm>
            <a:off x="1679972" y="3432325"/>
            <a:ext cx="4376421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2CA6CDBD-54C9-2154-A4D6-F432B3CF27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169" y="3291840"/>
            <a:ext cx="972078" cy="28538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7541814-983F-1B1C-1D5D-EBAC0D9BEB4C}"/>
              </a:ext>
            </a:extLst>
          </p:cNvPr>
          <p:cNvSpPr/>
          <p:nvPr userDrawn="1"/>
        </p:nvSpPr>
        <p:spPr>
          <a:xfrm>
            <a:off x="7711438" y="0"/>
            <a:ext cx="45719" cy="685800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17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D338C08-B5A9-DA78-1FE4-12BEFEB61B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136" t="6121"/>
          <a:stretch/>
        </p:blipFill>
        <p:spPr>
          <a:xfrm rot="16200000" flipH="1" flipV="1">
            <a:off x="7528785" y="-1437953"/>
            <a:ext cx="3225262" cy="61011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0" y="0"/>
            <a:ext cx="479094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30C4EDD-E959-BB97-7574-864A6EDFD3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2292"/>
          <a:stretch/>
        </p:blipFill>
        <p:spPr>
          <a:xfrm>
            <a:off x="602251" y="4944272"/>
            <a:ext cx="3848748" cy="19137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40142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1536192"/>
            <a:ext cx="5696712" cy="3758184"/>
          </a:xfrm>
        </p:spPr>
        <p:txBody>
          <a:bodyPr/>
          <a:lstStyle>
            <a:lvl1pPr>
              <a:spcAft>
                <a:spcPts val="600"/>
              </a:spcAft>
              <a:buClr>
                <a:schemeClr val="accent2"/>
              </a:buClr>
              <a:defRPr sz="22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24144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7048F4-9454-D035-3356-DD623DFCEE42}"/>
              </a:ext>
            </a:extLst>
          </p:cNvPr>
          <p:cNvSpPr/>
          <p:nvPr userDrawn="1"/>
        </p:nvSpPr>
        <p:spPr>
          <a:xfrm rot="5400000">
            <a:off x="1361771" y="3406143"/>
            <a:ext cx="6857999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42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8B802A0-174F-ED42-DB3C-30B25D7D20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682FAF-43FC-D4B4-4D6A-E5D70198C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2276856"/>
            <a:ext cx="9144000" cy="1508760"/>
          </a:xfrm>
          <a:noFill/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B724EDC-0FF4-BC78-C7CF-5B31189CB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841248"/>
          </a:xfrm>
          <a:noFill/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-1" y="0"/>
            <a:ext cx="12188952" cy="2048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2523744"/>
            <a:ext cx="4864608" cy="3694176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450D1A9C-4404-2909-F0C4-B7571474C9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84264" y="2523744"/>
            <a:ext cx="4864608" cy="3694176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885D14-9B48-E0B1-43FF-B19F5005F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2292"/>
          <a:stretch/>
        </p:blipFill>
        <p:spPr>
          <a:xfrm>
            <a:off x="8472405" y="132047"/>
            <a:ext cx="3848748" cy="19137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7ECFC8-50F2-4F2A-960A-F4F79E198620}"/>
              </a:ext>
            </a:extLst>
          </p:cNvPr>
          <p:cNvSpPr/>
          <p:nvPr userDrawn="1"/>
        </p:nvSpPr>
        <p:spPr>
          <a:xfrm>
            <a:off x="0" y="2022420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098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7F52C37-6A33-FD57-31EC-516F581DF1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420" b="36176"/>
          <a:stretch/>
        </p:blipFill>
        <p:spPr>
          <a:xfrm>
            <a:off x="0" y="2510651"/>
            <a:ext cx="2841744" cy="43473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7397496" y="0"/>
            <a:ext cx="479094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1584" y="1408176"/>
            <a:ext cx="3392424" cy="40142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685800"/>
            <a:ext cx="5276088" cy="1563624"/>
          </a:xfrm>
        </p:spPr>
        <p:txBody>
          <a:bodyPr>
            <a:noAutofit/>
          </a:bodyPr>
          <a:lstStyle>
            <a:lvl1pPr marL="457200" indent="-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+mj-lt"/>
              <a:buAutoNum type="arabicPeriod"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914400" indent="-457200">
              <a:buClr>
                <a:schemeClr val="accent2"/>
              </a:buClr>
              <a:buFont typeface="+mj-lt"/>
              <a:buAutoNum type="alphaLcPeriod"/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1371600" indent="-457200">
              <a:buClr>
                <a:schemeClr val="accent2"/>
              </a:buClr>
              <a:buFont typeface="+mj-lt"/>
              <a:buAutoNum type="romanLcPeriod"/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714500" indent="-342900">
              <a:buClr>
                <a:schemeClr val="accent2"/>
              </a:buClr>
              <a:buFont typeface="+mj-lt"/>
              <a:buAutoNum type="arabicParenR"/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2171700" indent="-342900">
              <a:buClr>
                <a:schemeClr val="accent2"/>
              </a:buClr>
              <a:buFont typeface="+mj-lt"/>
              <a:buAutoNum type="alphaLcParenR"/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EC526101-2775-A309-0B4A-DB278C3974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2688" y="2697480"/>
            <a:ext cx="5276088" cy="3483864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4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5719EF3-43BC-5F74-7396-273F72ED3C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2292"/>
          <a:stretch/>
        </p:blipFill>
        <p:spPr>
          <a:xfrm>
            <a:off x="8001534" y="4944272"/>
            <a:ext cx="3848748" cy="191372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37D205C-32E5-5A54-8D89-CB56198B06E5}"/>
              </a:ext>
            </a:extLst>
          </p:cNvPr>
          <p:cNvSpPr/>
          <p:nvPr userDrawn="1"/>
        </p:nvSpPr>
        <p:spPr>
          <a:xfrm rot="5400000">
            <a:off x="3949200" y="3406143"/>
            <a:ext cx="6857999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18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516D97AE-EB24-C3DA-21A1-E8EE4631A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118" r="47395" b="22709"/>
          <a:stretch/>
        </p:blipFill>
        <p:spPr>
          <a:xfrm flipH="1">
            <a:off x="4448831" y="805912"/>
            <a:ext cx="1464735" cy="49614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BF43B9-3946-05E6-521F-EE4BB59B49D0}"/>
              </a:ext>
            </a:extLst>
          </p:cNvPr>
          <p:cNvSpPr/>
          <p:nvPr userDrawn="1"/>
        </p:nvSpPr>
        <p:spPr>
          <a:xfrm>
            <a:off x="4434840" y="0"/>
            <a:ext cx="45719" cy="685800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14DEF57-E0D6-D7CA-5D3C-FC97EAB06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792" y="557784"/>
            <a:ext cx="6419088" cy="1929384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30B4666-31C5-1F2B-27D9-2A9F6EC970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434464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93792" y="3328416"/>
            <a:ext cx="6419088" cy="2441448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algn="ctr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2pPr>
            <a:lvl3pPr algn="ctr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3pPr>
            <a:lvl4pPr algn="ctr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4pPr>
            <a:lvl5pPr algn="ctr">
              <a:buClr>
                <a:schemeClr val="accent2"/>
              </a:buClr>
              <a:defRPr sz="14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93792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9EEBF9-800C-88AE-FE83-60B5F47AFC14}"/>
              </a:ext>
            </a:extLst>
          </p:cNvPr>
          <p:cNvCxnSpPr>
            <a:cxnSpLocks/>
          </p:cNvCxnSpPr>
          <p:nvPr userDrawn="1"/>
        </p:nvCxnSpPr>
        <p:spPr>
          <a:xfrm>
            <a:off x="6174481" y="2843389"/>
            <a:ext cx="4376421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301D77B6-9ED1-094C-66A3-7D5AB0CDEA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4042" y="2702904"/>
            <a:ext cx="972078" cy="2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4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6140" y="6356350"/>
            <a:ext cx="7848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76" r:id="rId4"/>
    <p:sldLayoutId id="2147483678" r:id="rId5"/>
    <p:sldLayoutId id="2147483684" r:id="rId6"/>
    <p:sldLayoutId id="2147483677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ouquet of flowers">
            <a:extLst>
              <a:ext uri="{FF2B5EF4-FFF2-40B4-BE49-F238E27FC236}">
                <a16:creationId xmlns:a16="http://schemas.microsoft.com/office/drawing/2014/main" id="{2E09DD34-43D4-3713-535D-7E9D95D3F4B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F9772E4-10E9-13DE-8AE8-35BBB9DD1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2022842"/>
            <a:ext cx="6327648" cy="1509982"/>
          </a:xfrm>
          <a:solidFill>
            <a:srgbClr val="FFFF00"/>
          </a:solidFill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Epidemiologi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Penyakit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Kronik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7C09E8F-C241-2F75-70EA-32EC69551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1096" y="3995928"/>
            <a:ext cx="5321808" cy="824404"/>
          </a:xfrm>
          <a:solidFill>
            <a:srgbClr val="A9D7D9"/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Eva </a:t>
            </a:r>
            <a:r>
              <a:rPr lang="en-US" b="1" dirty="0" err="1">
                <a:solidFill>
                  <a:schemeClr val="tx1"/>
                </a:solidFill>
              </a:rPr>
              <a:t>Nurlina</a:t>
            </a:r>
            <a:r>
              <a:rPr lang="en-US" b="1" dirty="0">
                <a:solidFill>
                  <a:schemeClr val="tx1"/>
                </a:solidFill>
              </a:rPr>
              <a:t> Aprilia, M.</a:t>
            </a:r>
            <a:r>
              <a:rPr lang="en-US" b="1" dirty="0" err="1">
                <a:solidFill>
                  <a:schemeClr val="tx1"/>
                </a:solidFill>
              </a:rPr>
              <a:t>Kep</a:t>
            </a:r>
            <a:r>
              <a:rPr lang="en-US" b="1" dirty="0">
                <a:solidFill>
                  <a:schemeClr val="tx1"/>
                </a:solidFill>
              </a:rPr>
              <a:t>.,Ns.,</a:t>
            </a:r>
            <a:r>
              <a:rPr lang="en-US" b="1" dirty="0" err="1">
                <a:solidFill>
                  <a:schemeClr val="tx1"/>
                </a:solidFill>
              </a:rPr>
              <a:t>Sp.Kep.Kom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318DF20-A4C4-3800-A69E-4E11F5A11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915117" y="3822700"/>
            <a:ext cx="53213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que 12">
            <a:extLst>
              <a:ext uri="{FF2B5EF4-FFF2-40B4-BE49-F238E27FC236}">
                <a16:creationId xmlns:a16="http://schemas.microsoft.com/office/drawing/2014/main" id="{AC9EB422-5602-36FF-E543-5B0C70E56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4867" y="1269576"/>
            <a:ext cx="6781800" cy="4343824"/>
          </a:xfrm>
          <a:prstGeom prst="plaque">
            <a:avLst>
              <a:gd name="adj" fmla="val 7602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53B63A-99EB-DBC1-DE80-E5E5214EF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728" y="3681876"/>
            <a:ext cx="972078" cy="2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59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5883D-E71C-87CF-F21F-F307093F7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694944"/>
            <a:ext cx="5701792" cy="1133856"/>
          </a:xfrm>
          <a:solidFill>
            <a:srgbClr val="FFFF00"/>
          </a:solidFill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</a:rPr>
              <a:t>Transisi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Demografi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5BFBB-4089-A471-8C98-9AD9A82104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56208" y="2407920"/>
            <a:ext cx="10515600" cy="3755136"/>
          </a:xfrm>
        </p:spPr>
        <p:txBody>
          <a:bodyPr/>
          <a:lstStyle/>
          <a:p>
            <a:r>
              <a:rPr lang="en-US" dirty="0" err="1">
                <a:highlight>
                  <a:srgbClr val="00FF00"/>
                </a:highlight>
              </a:rPr>
              <a:t>Transisi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epidemiologi</a:t>
            </a:r>
            <a:r>
              <a:rPr lang="en-US" dirty="0">
                <a:highlight>
                  <a:srgbClr val="00FF00"/>
                </a:highlight>
              </a:rPr>
              <a:t> di </a:t>
            </a:r>
            <a:r>
              <a:rPr lang="en-US" dirty="0" err="1">
                <a:highlight>
                  <a:srgbClr val="00FF00"/>
                </a:highlight>
              </a:rPr>
              <a:t>awali</a:t>
            </a:r>
            <a:r>
              <a:rPr lang="en-US" dirty="0">
                <a:highlight>
                  <a:srgbClr val="00FF00"/>
                </a:highlight>
              </a:rPr>
              <a:t> oleh </a:t>
            </a:r>
            <a:r>
              <a:rPr lang="en-US" dirty="0" err="1">
                <a:highlight>
                  <a:srgbClr val="00FF00"/>
                </a:highlight>
              </a:rPr>
              <a:t>transisi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demografi</a:t>
            </a:r>
            <a:r>
              <a:rPr lang="en-US" dirty="0">
                <a:highlight>
                  <a:srgbClr val="00FF00"/>
                </a:highlight>
              </a:rPr>
              <a:t> </a:t>
            </a:r>
          </a:p>
          <a:p>
            <a:r>
              <a:rPr lang="en-US" dirty="0" err="1">
                <a:highlight>
                  <a:srgbClr val="00FFFF"/>
                </a:highlight>
              </a:rPr>
              <a:t>Tahap</a:t>
            </a:r>
            <a:r>
              <a:rPr lang="en-US" dirty="0">
                <a:highlight>
                  <a:srgbClr val="00FFFF"/>
                </a:highlight>
              </a:rPr>
              <a:t> 1 : </a:t>
            </a:r>
            <a:r>
              <a:rPr lang="en-US" dirty="0"/>
              <a:t>Angka </a:t>
            </a:r>
            <a:r>
              <a:rPr lang="en-US" dirty="0" err="1"/>
              <a:t>kelahiran</a:t>
            </a:r>
            <a:r>
              <a:rPr lang="en-US" dirty="0"/>
              <a:t> dan </a:t>
            </a:r>
            <a:r>
              <a:rPr lang="en-US" dirty="0" err="1"/>
              <a:t>kematian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</a:p>
          <a:p>
            <a:r>
              <a:rPr lang="en-US" dirty="0" err="1">
                <a:highlight>
                  <a:srgbClr val="00FFFF"/>
                </a:highlight>
              </a:rPr>
              <a:t>Tahap</a:t>
            </a:r>
            <a:r>
              <a:rPr lang="en-US" dirty="0">
                <a:highlight>
                  <a:srgbClr val="00FFFF"/>
                </a:highlight>
              </a:rPr>
              <a:t> 2 : </a:t>
            </a:r>
            <a:r>
              <a:rPr lang="en-US" dirty="0"/>
              <a:t>Angka </a:t>
            </a:r>
            <a:r>
              <a:rPr lang="en-US" dirty="0" err="1"/>
              <a:t>kematian</a:t>
            </a:r>
            <a:r>
              <a:rPr lang="en-US" dirty="0"/>
              <a:t> </a:t>
            </a:r>
            <a:r>
              <a:rPr lang="en-US" dirty="0" err="1"/>
              <a:t>menurun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penemuan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dan </a:t>
            </a:r>
            <a:r>
              <a:rPr lang="en-US" dirty="0" err="1"/>
              <a:t>anggaran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diperbesar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kelahiran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penduduk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pesat</a:t>
            </a:r>
            <a:r>
              <a:rPr lang="en-US" dirty="0"/>
              <a:t> </a:t>
            </a:r>
          </a:p>
          <a:p>
            <a:r>
              <a:rPr lang="en-US" dirty="0" err="1">
                <a:highlight>
                  <a:srgbClr val="00FFFF"/>
                </a:highlight>
              </a:rPr>
              <a:t>Tahap</a:t>
            </a:r>
            <a:r>
              <a:rPr lang="en-US" dirty="0">
                <a:highlight>
                  <a:srgbClr val="00FFFF"/>
                </a:highlight>
              </a:rPr>
              <a:t> 3 : </a:t>
            </a:r>
            <a:r>
              <a:rPr lang="en-US" dirty="0"/>
              <a:t>Angka </a:t>
            </a:r>
            <a:r>
              <a:rPr lang="en-US" dirty="0" err="1"/>
              <a:t>kematian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menurun</a:t>
            </a:r>
            <a:r>
              <a:rPr lang="en-US" dirty="0"/>
              <a:t>, </a:t>
            </a:r>
            <a:r>
              <a:rPr lang="en-US" dirty="0" err="1"/>
              <a:t>begitu</a:t>
            </a:r>
            <a:r>
              <a:rPr lang="en-US" dirty="0"/>
              <a:t> </a:t>
            </a:r>
            <a:r>
              <a:rPr lang="en-US" dirty="0" err="1"/>
              <a:t>jg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kelahiran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urbanisasi</a:t>
            </a:r>
            <a:r>
              <a:rPr lang="en-US" dirty="0"/>
              <a:t>, Pendidikan dan </a:t>
            </a:r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 </a:t>
            </a:r>
          </a:p>
          <a:p>
            <a:r>
              <a:rPr lang="en-US" dirty="0" err="1">
                <a:highlight>
                  <a:srgbClr val="00FFFF"/>
                </a:highlight>
              </a:rPr>
              <a:t>Tahap</a:t>
            </a:r>
            <a:r>
              <a:rPr lang="en-US" dirty="0">
                <a:highlight>
                  <a:srgbClr val="00FFFF"/>
                </a:highlight>
              </a:rPr>
              <a:t> 4 : </a:t>
            </a:r>
            <a:r>
              <a:rPr lang="en-US" dirty="0"/>
              <a:t>Angka </a:t>
            </a:r>
            <a:r>
              <a:rPr lang="en-US" dirty="0" err="1"/>
              <a:t>kelahiran</a:t>
            </a:r>
            <a:r>
              <a:rPr lang="en-US" dirty="0"/>
              <a:t> dan </a:t>
            </a:r>
            <a:r>
              <a:rPr lang="en-US" dirty="0" err="1"/>
              <a:t>kematian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dan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penduduk</a:t>
            </a:r>
            <a:r>
              <a:rPr lang="en-US" dirty="0"/>
              <a:t> Kembali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1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554F88-2980-0014-6C28-3EEFB96B74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A42A3C-8E20-B82E-7E5D-35ABEF417F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9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33574-7B91-86A6-030A-D0EB7CAF0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694944"/>
            <a:ext cx="5630672" cy="1133856"/>
          </a:xfrm>
          <a:solidFill>
            <a:srgbClr val="FFFF00"/>
          </a:solidFill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</a:rPr>
              <a:t>Transisi</a:t>
            </a:r>
            <a:r>
              <a:rPr lang="en-US" b="1" dirty="0">
                <a:solidFill>
                  <a:schemeClr val="tx1"/>
                </a:solidFill>
              </a:rPr>
              <a:t> Epidemiologic</a:t>
            </a:r>
            <a:endParaRPr lang="en-ID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22C86F69-247C-3528-6871-BBB1C031399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1390888"/>
              </p:ext>
            </p:extLst>
          </p:nvPr>
        </p:nvGraphicFramePr>
        <p:xfrm>
          <a:off x="447040" y="2225612"/>
          <a:ext cx="11490960" cy="3937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192">
                  <a:extLst>
                    <a:ext uri="{9D8B030D-6E8A-4147-A177-3AD203B41FA5}">
                      <a16:colId xmlns:a16="http://schemas.microsoft.com/office/drawing/2014/main" val="192670446"/>
                    </a:ext>
                  </a:extLst>
                </a:gridCol>
                <a:gridCol w="2298192">
                  <a:extLst>
                    <a:ext uri="{9D8B030D-6E8A-4147-A177-3AD203B41FA5}">
                      <a16:colId xmlns:a16="http://schemas.microsoft.com/office/drawing/2014/main" val="3438708757"/>
                    </a:ext>
                  </a:extLst>
                </a:gridCol>
                <a:gridCol w="2298192">
                  <a:extLst>
                    <a:ext uri="{9D8B030D-6E8A-4147-A177-3AD203B41FA5}">
                      <a16:colId xmlns:a16="http://schemas.microsoft.com/office/drawing/2014/main" val="2067958150"/>
                    </a:ext>
                  </a:extLst>
                </a:gridCol>
                <a:gridCol w="2298192">
                  <a:extLst>
                    <a:ext uri="{9D8B030D-6E8A-4147-A177-3AD203B41FA5}">
                      <a16:colId xmlns:a16="http://schemas.microsoft.com/office/drawing/2014/main" val="1828689323"/>
                    </a:ext>
                  </a:extLst>
                </a:gridCol>
                <a:gridCol w="2298192">
                  <a:extLst>
                    <a:ext uri="{9D8B030D-6E8A-4147-A177-3AD203B41FA5}">
                      <a16:colId xmlns:a16="http://schemas.microsoft.com/office/drawing/2014/main" val="2370318024"/>
                    </a:ext>
                  </a:extLst>
                </a:gridCol>
              </a:tblGrid>
              <a:tr h="8057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Stage 1</a:t>
                      </a:r>
                      <a:endParaRPr lang="en-ID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AD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Stage 2</a:t>
                      </a:r>
                      <a:endParaRPr lang="en-ID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AD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Stage 3</a:t>
                      </a:r>
                      <a:endParaRPr lang="en-ID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AD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Stage 4</a:t>
                      </a:r>
                      <a:endParaRPr lang="en-ID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AD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Stage 5</a:t>
                      </a:r>
                      <a:endParaRPr lang="en-ID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AD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183376"/>
                  </a:ext>
                </a:extLst>
              </a:tr>
              <a:tr h="3131688">
                <a:tc>
                  <a:txBody>
                    <a:bodyPr/>
                    <a:lstStyle/>
                    <a:p>
                      <a:r>
                        <a:rPr lang="en-US" sz="2400" dirty="0" err="1"/>
                        <a:t>Penyakit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infeksi</a:t>
                      </a:r>
                      <a:r>
                        <a:rPr lang="en-US" sz="2400" dirty="0"/>
                        <a:t> dan </a:t>
                      </a:r>
                      <a:r>
                        <a:rPr lang="en-US" sz="2400" dirty="0" err="1"/>
                        <a:t>parasit</a:t>
                      </a:r>
                      <a:endParaRPr lang="en-US" sz="2400" dirty="0"/>
                    </a:p>
                    <a:p>
                      <a:endParaRPr lang="en-US" sz="2400" dirty="0"/>
                    </a:p>
                    <a:p>
                      <a:r>
                        <a:rPr lang="en-US" sz="2400" dirty="0" err="1"/>
                        <a:t>Kecelakaan</a:t>
                      </a:r>
                      <a:endParaRPr lang="en-US" sz="2400" dirty="0"/>
                    </a:p>
                    <a:p>
                      <a:endParaRPr lang="en-US" sz="2400" dirty="0"/>
                    </a:p>
                    <a:p>
                      <a:r>
                        <a:rPr lang="en-US" sz="2400" dirty="0" err="1"/>
                        <a:t>Pengendalian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alami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terhadap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populasi</a:t>
                      </a:r>
                      <a:r>
                        <a:rPr lang="en-US" sz="2400" dirty="0"/>
                        <a:t> </a:t>
                      </a:r>
                      <a:endParaRPr lang="en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Pandemi</a:t>
                      </a:r>
                      <a:r>
                        <a:rPr lang="en-US" sz="2400" dirty="0"/>
                        <a:t> yang </a:t>
                      </a:r>
                      <a:r>
                        <a:rPr lang="en-US" sz="2400" dirty="0" err="1"/>
                        <a:t>surut</a:t>
                      </a:r>
                      <a:r>
                        <a:rPr lang="en-US" sz="2400" dirty="0"/>
                        <a:t> </a:t>
                      </a:r>
                    </a:p>
                    <a:p>
                      <a:endParaRPr lang="en-US" sz="2400" dirty="0"/>
                    </a:p>
                    <a:p>
                      <a:r>
                        <a:rPr lang="en-US" sz="2400" dirty="0" err="1"/>
                        <a:t>Sanitasi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gizi</a:t>
                      </a:r>
                      <a:r>
                        <a:rPr lang="en-US" sz="2400" dirty="0"/>
                        <a:t>, obat2an </a:t>
                      </a:r>
                      <a:r>
                        <a:rPr lang="en-US" sz="2400" dirty="0" err="1"/>
                        <a:t>menyebabkan</a:t>
                      </a:r>
                      <a:r>
                        <a:rPr lang="en-US" sz="2400" dirty="0"/>
                        <a:t> CDR </a:t>
                      </a:r>
                      <a:r>
                        <a:rPr lang="en-US" sz="2400" dirty="0" err="1"/>
                        <a:t>lebuh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rendah</a:t>
                      </a:r>
                      <a:r>
                        <a:rPr lang="en-US" sz="2400" dirty="0"/>
                        <a:t> </a:t>
                      </a:r>
                      <a:endParaRPr lang="en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Penyakit</a:t>
                      </a:r>
                      <a:r>
                        <a:rPr lang="en-US" sz="2400" dirty="0"/>
                        <a:t> degenerative dan </a:t>
                      </a:r>
                      <a:r>
                        <a:rPr lang="en-US" sz="2400" dirty="0" err="1"/>
                        <a:t>buatan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manusia</a:t>
                      </a:r>
                      <a:r>
                        <a:rPr lang="en-US" sz="2400" dirty="0"/>
                        <a:t> </a:t>
                      </a:r>
                    </a:p>
                    <a:p>
                      <a:endParaRPr lang="en-US" sz="2400" dirty="0"/>
                    </a:p>
                    <a:p>
                      <a:r>
                        <a:rPr lang="en-US" sz="2400" dirty="0" err="1"/>
                        <a:t>Penyakit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jantung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kanker</a:t>
                      </a:r>
                      <a:r>
                        <a:rPr lang="en-US" sz="2400" dirty="0"/>
                        <a:t>, diabetes, </a:t>
                      </a:r>
                      <a:r>
                        <a:rPr lang="en-US" sz="2400" dirty="0" err="1"/>
                        <a:t>kegemukan</a:t>
                      </a:r>
                      <a:r>
                        <a:rPr lang="en-US" sz="2400" dirty="0"/>
                        <a:t> </a:t>
                      </a:r>
                      <a:endParaRPr lang="en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Penyakit</a:t>
                      </a:r>
                      <a:r>
                        <a:rPr lang="en-US" sz="2400" dirty="0"/>
                        <a:t> degenerative yang </a:t>
                      </a:r>
                      <a:r>
                        <a:rPr lang="en-US" sz="2400" dirty="0" err="1"/>
                        <a:t>tertunda</a:t>
                      </a:r>
                      <a:r>
                        <a:rPr lang="en-US" sz="2400" dirty="0"/>
                        <a:t> </a:t>
                      </a:r>
                    </a:p>
                    <a:p>
                      <a:endParaRPr lang="en-US" sz="2400" dirty="0"/>
                    </a:p>
                    <a:p>
                      <a:r>
                        <a:rPr lang="en-US" sz="2400" dirty="0" err="1"/>
                        <a:t>Memperpanjang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harapan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hidup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karena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kemajuan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medis</a:t>
                      </a:r>
                      <a:endParaRPr lang="en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Potensi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munculnya</a:t>
                      </a:r>
                      <a:r>
                        <a:rPr lang="en-US" sz="2400" dirty="0"/>
                        <a:t> Kembali </a:t>
                      </a:r>
                      <a:r>
                        <a:rPr lang="en-US" sz="2400" dirty="0" err="1"/>
                        <a:t>penyakit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menular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akibat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globalisasi</a:t>
                      </a:r>
                      <a:r>
                        <a:rPr lang="en-US" sz="2400" dirty="0"/>
                        <a:t> </a:t>
                      </a:r>
                      <a:endParaRPr lang="en-ID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48907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0F67EB-AE55-E73E-D87F-5084487A6D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7D2FF3-3168-74A4-9FA8-0213C54756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980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5E6F1-4728-AF4A-5834-18A4F726A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695324"/>
            <a:ext cx="8922512" cy="1133475"/>
          </a:xfrm>
          <a:solidFill>
            <a:srgbClr val="FFFF00"/>
          </a:solidFill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</a:rPr>
              <a:t>Transisi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Demografi</a:t>
            </a:r>
            <a:r>
              <a:rPr lang="en-US" b="1" dirty="0">
                <a:solidFill>
                  <a:schemeClr val="tx1"/>
                </a:solidFill>
              </a:rPr>
              <a:t> dan Epidemiologic</a:t>
            </a:r>
            <a:endParaRPr lang="en-ID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BFEBDA5-676A-3C23-1017-95C36B909AF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80228124"/>
              </p:ext>
            </p:extLst>
          </p:nvPr>
        </p:nvGraphicFramePr>
        <p:xfrm>
          <a:off x="841375" y="2770188"/>
          <a:ext cx="10515600" cy="3392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A8F8E2-CEB6-4F7B-4136-514560E39C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B7BF5-661A-6292-9194-D1373040B9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309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1097C-B4D0-91AC-AE14-BC22CED40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02BF6D3-8D29-3748-7B4C-64390C64303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55014654"/>
              </p:ext>
            </p:extLst>
          </p:nvPr>
        </p:nvGraphicFramePr>
        <p:xfrm>
          <a:off x="841375" y="2770188"/>
          <a:ext cx="10515600" cy="3392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4A2B5D-F4E9-B5F8-E328-F6AB0CA4F5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78408E-81EE-B37D-F742-955D9F0CA1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971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90E09-CFAF-FDA6-B431-0864BDB30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772160"/>
            <a:ext cx="8678672" cy="1056640"/>
          </a:xfrm>
          <a:solidFill>
            <a:srgbClr val="FFFF00"/>
          </a:solidFill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</a:rPr>
              <a:t>Karakteristik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Penyakit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Tidak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Menular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2E7E9-00C8-862B-CF36-6D56783A9E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solidFill>
            <a:srgbClr val="92D050"/>
          </a:solidFill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rantai</a:t>
            </a:r>
            <a:r>
              <a:rPr lang="en-US" dirty="0"/>
              <a:t> </a:t>
            </a:r>
            <a:r>
              <a:rPr lang="en-US" dirty="0" err="1"/>
              <a:t>penularab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</a:p>
          <a:p>
            <a:pPr marL="457200" indent="-457200">
              <a:buAutoNum type="arabicPeriod"/>
            </a:pPr>
            <a:r>
              <a:rPr lang="en-US" dirty="0"/>
              <a:t>Masa </a:t>
            </a:r>
            <a:r>
              <a:rPr lang="en-US" dirty="0" err="1"/>
              <a:t>inkubasi</a:t>
            </a:r>
            <a:r>
              <a:rPr lang="en-US" dirty="0"/>
              <a:t> Panjang </a:t>
            </a:r>
          </a:p>
          <a:p>
            <a:pPr marL="457200" indent="-457200">
              <a:buAutoNum type="arabicPeriod"/>
            </a:pPr>
            <a:r>
              <a:rPr lang="en-US" dirty="0" err="1"/>
              <a:t>Berlangsungnya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berlarut-larut</a:t>
            </a:r>
            <a:r>
              <a:rPr lang="en-US" dirty="0"/>
              <a:t> (</a:t>
            </a:r>
            <a:r>
              <a:rPr lang="en-US" dirty="0" err="1"/>
              <a:t>kronik</a:t>
            </a:r>
            <a:r>
              <a:rPr lang="en-US" dirty="0"/>
              <a:t>)</a:t>
            </a:r>
          </a:p>
          <a:p>
            <a:pPr marL="457200" indent="-457200">
              <a:buAutoNum type="arabicPeriod"/>
            </a:pPr>
            <a:r>
              <a:rPr lang="en-US" dirty="0" err="1"/>
              <a:t>Kesulitan</a:t>
            </a:r>
            <a:r>
              <a:rPr lang="en-US" dirty="0"/>
              <a:t> </a:t>
            </a:r>
            <a:r>
              <a:rPr lang="en-US" dirty="0" err="1"/>
              <a:t>mendiagnosis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 err="1"/>
              <a:t>Variasi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</a:p>
          <a:p>
            <a:pPr marL="457200" indent="-457200">
              <a:buAutoNum type="arabicPeriod"/>
            </a:pPr>
            <a:r>
              <a:rPr lang="en-US" dirty="0" err="1"/>
              <a:t>Penanggulangan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</a:p>
          <a:p>
            <a:pPr marL="457200" indent="-457200">
              <a:buAutoNum type="arabicPeriod"/>
            </a:pPr>
            <a:r>
              <a:rPr lang="en-US" dirty="0" err="1"/>
              <a:t>Multikausal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70E6A4-D757-34E3-4C69-D554E2FD6C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75C8AB-B009-87BC-5AFF-4C2E6AE66D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603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BE039-8392-434B-AC29-EE29DF6CD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8617712" cy="1600200"/>
          </a:xfrm>
          <a:solidFill>
            <a:srgbClr val="FFFF00"/>
          </a:solidFill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</a:rPr>
              <a:t>Perbedaan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Penyakit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Menular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dengan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Tidak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Menular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8A85D-FC56-26AB-7C48-034D4BA9E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solidFill>
            <a:srgbClr val="AAD6FF"/>
          </a:solidFill>
        </p:spPr>
        <p:txBody>
          <a:bodyPr/>
          <a:lstStyle/>
          <a:p>
            <a:r>
              <a:rPr lang="en-US" b="1" dirty="0">
                <a:highlight>
                  <a:srgbClr val="00FF00"/>
                </a:highlight>
              </a:rPr>
              <a:t>MENULAR : </a:t>
            </a:r>
          </a:p>
          <a:p>
            <a:pPr marL="457200" indent="-457200">
              <a:buAutoNum type="arabicPeriod"/>
            </a:pPr>
            <a:r>
              <a:rPr lang="en-US" dirty="0"/>
              <a:t>Negara </a:t>
            </a:r>
            <a:r>
              <a:rPr lang="en-US" dirty="0" err="1"/>
              <a:t>berkembang</a:t>
            </a:r>
            <a:r>
              <a:rPr lang="en-US" dirty="0"/>
              <a:t> </a:t>
            </a:r>
          </a:p>
          <a:p>
            <a:pPr marL="457200" indent="-457200">
              <a:buAutoNum type="arabicPeriod"/>
            </a:pPr>
            <a:r>
              <a:rPr lang="en-US" dirty="0" err="1"/>
              <a:t>Rantai</a:t>
            </a:r>
            <a:r>
              <a:rPr lang="en-US" dirty="0"/>
              <a:t> </a:t>
            </a:r>
            <a:r>
              <a:rPr lang="en-US" dirty="0" err="1"/>
              <a:t>penularan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</a:p>
          <a:p>
            <a:pPr marL="457200" indent="-457200">
              <a:buAutoNum type="arabicPeriod"/>
            </a:pPr>
            <a:r>
              <a:rPr lang="en-US" dirty="0" err="1"/>
              <a:t>Akut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 err="1"/>
              <a:t>Etiologi</a:t>
            </a:r>
            <a:r>
              <a:rPr lang="en-US" dirty="0"/>
              <a:t> </a:t>
            </a:r>
            <a:r>
              <a:rPr lang="en-US" dirty="0" err="1"/>
              <a:t>Mikroorganisme</a:t>
            </a:r>
            <a:r>
              <a:rPr lang="en-US" dirty="0"/>
              <a:t> </a:t>
            </a:r>
          </a:p>
          <a:p>
            <a:pPr marL="457200" indent="-457200">
              <a:buAutoNum type="arabicPeriod"/>
            </a:pPr>
            <a:r>
              <a:rPr lang="en-US" dirty="0"/>
              <a:t>Single </a:t>
            </a:r>
            <a:r>
              <a:rPr lang="en-US" dirty="0" err="1"/>
              <a:t>kausa</a:t>
            </a:r>
            <a:r>
              <a:rPr lang="en-US" dirty="0"/>
              <a:t> </a:t>
            </a:r>
          </a:p>
          <a:p>
            <a:pPr marL="457200" indent="-457200">
              <a:buAutoNum type="arabicPeriod"/>
            </a:pPr>
            <a:r>
              <a:rPr lang="en-US" dirty="0" err="1"/>
              <a:t>Diagnosa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23CD13-D3F6-9EEF-37B3-C96A9F4B9CE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solidFill>
            <a:srgbClr val="AAD6FF"/>
          </a:solidFill>
        </p:spPr>
        <p:txBody>
          <a:bodyPr/>
          <a:lstStyle/>
          <a:p>
            <a:r>
              <a:rPr lang="en-US" dirty="0"/>
              <a:t>7.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</a:t>
            </a:r>
          </a:p>
          <a:p>
            <a:r>
              <a:rPr lang="en-US" dirty="0"/>
              <a:t>8. </a:t>
            </a:r>
            <a:r>
              <a:rPr lang="en-US" dirty="0" err="1"/>
              <a:t>Biaya</a:t>
            </a:r>
            <a:r>
              <a:rPr lang="en-US" dirty="0"/>
              <a:t> relative </a:t>
            </a:r>
            <a:r>
              <a:rPr lang="en-US" dirty="0" err="1"/>
              <a:t>murah</a:t>
            </a:r>
            <a:r>
              <a:rPr lang="en-US" dirty="0"/>
              <a:t> </a:t>
            </a:r>
          </a:p>
          <a:p>
            <a:r>
              <a:rPr lang="en-US" dirty="0"/>
              <a:t>9.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dipermukaan</a:t>
            </a:r>
            <a:r>
              <a:rPr lang="en-US" dirty="0"/>
              <a:t> </a:t>
            </a:r>
          </a:p>
          <a:p>
            <a:r>
              <a:rPr lang="en-US" dirty="0"/>
              <a:t>10. </a:t>
            </a:r>
            <a:r>
              <a:rPr lang="en-US" dirty="0" err="1"/>
              <a:t>Morbiditas</a:t>
            </a:r>
            <a:r>
              <a:rPr lang="en-US" dirty="0"/>
              <a:t> dan </a:t>
            </a:r>
            <a:r>
              <a:rPr lang="en-US" dirty="0" err="1"/>
              <a:t>Mortalitas</a:t>
            </a:r>
            <a:r>
              <a:rPr lang="en-US" dirty="0"/>
              <a:t>   	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turun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E25D5-E879-C65F-FA8B-708BB154F9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0541A-6DE9-5994-7D3E-CC4FA9617F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475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7FA04-A81C-9F12-A9A7-A23CB1A615B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solidFill>
            <a:srgbClr val="A9D7D9"/>
          </a:solidFill>
        </p:spPr>
        <p:txBody>
          <a:bodyPr/>
          <a:lstStyle/>
          <a:p>
            <a:r>
              <a:rPr lang="en-US" b="1" dirty="0">
                <a:highlight>
                  <a:srgbClr val="00FF00"/>
                </a:highlight>
              </a:rPr>
              <a:t>TIDAK MENULAR : </a:t>
            </a:r>
          </a:p>
          <a:p>
            <a:pPr marL="457200" indent="-457200">
              <a:buAutoNum type="arabicPeriod"/>
            </a:pPr>
            <a:r>
              <a:rPr lang="en-US" dirty="0"/>
              <a:t>Negara </a:t>
            </a:r>
            <a:r>
              <a:rPr lang="en-US" dirty="0" err="1"/>
              <a:t>Industri</a:t>
            </a:r>
            <a:r>
              <a:rPr lang="en-US" dirty="0"/>
              <a:t> </a:t>
            </a:r>
          </a:p>
          <a:p>
            <a:pPr marL="457200" indent="-457200">
              <a:buAutoNum type="arabicPeriod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rantai</a:t>
            </a:r>
            <a:r>
              <a:rPr lang="en-US" dirty="0"/>
              <a:t> </a:t>
            </a:r>
            <a:r>
              <a:rPr lang="en-US" dirty="0" err="1"/>
              <a:t>penularan</a:t>
            </a:r>
            <a:r>
              <a:rPr lang="en-US" dirty="0"/>
              <a:t> </a:t>
            </a:r>
          </a:p>
          <a:p>
            <a:pPr marL="457200" indent="-457200">
              <a:buAutoNum type="arabicPeriod"/>
            </a:pPr>
            <a:r>
              <a:rPr lang="en-US" dirty="0" err="1"/>
              <a:t>Kronik</a:t>
            </a:r>
            <a:r>
              <a:rPr lang="en-US" dirty="0"/>
              <a:t> </a:t>
            </a:r>
          </a:p>
          <a:p>
            <a:pPr marL="457200" indent="-457200">
              <a:buAutoNum type="arabicPeriod"/>
            </a:pPr>
            <a:r>
              <a:rPr lang="en-US" dirty="0" err="1"/>
              <a:t>Etiologi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</a:p>
          <a:p>
            <a:pPr marL="457200" indent="-457200">
              <a:buAutoNum type="arabicPeriod"/>
            </a:pPr>
            <a:r>
              <a:rPr lang="en-US" dirty="0"/>
              <a:t>Multiple </a:t>
            </a:r>
            <a:r>
              <a:rPr lang="en-US" dirty="0" err="1"/>
              <a:t>kausa</a:t>
            </a:r>
            <a:r>
              <a:rPr lang="en-US" dirty="0"/>
              <a:t> </a:t>
            </a:r>
          </a:p>
          <a:p>
            <a:pPr marL="457200" indent="-457200">
              <a:buAutoNum type="arabicPeriod"/>
            </a:pPr>
            <a:r>
              <a:rPr lang="en-US" dirty="0" err="1"/>
              <a:t>Diagnosa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F6AC75-1B36-7E36-8DF7-AC0348555E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solidFill>
            <a:srgbClr val="A9D7D9"/>
          </a:solidFill>
        </p:spPr>
        <p:txBody>
          <a:bodyPr/>
          <a:lstStyle/>
          <a:p>
            <a:r>
              <a:rPr lang="en-US" dirty="0"/>
              <a:t>7.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</a:t>
            </a:r>
          </a:p>
          <a:p>
            <a:r>
              <a:rPr lang="en-US" dirty="0"/>
              <a:t>8. </a:t>
            </a:r>
            <a:r>
              <a:rPr lang="en-US" dirty="0" err="1"/>
              <a:t>Biaya</a:t>
            </a:r>
            <a:r>
              <a:rPr lang="en-US" dirty="0"/>
              <a:t> relative mahal </a:t>
            </a:r>
          </a:p>
          <a:p>
            <a:r>
              <a:rPr lang="en-US" dirty="0"/>
              <a:t>9. Ada iceberg phenomena</a:t>
            </a:r>
          </a:p>
          <a:p>
            <a:r>
              <a:rPr lang="en-US" dirty="0"/>
              <a:t>10. </a:t>
            </a:r>
            <a:r>
              <a:rPr lang="en-US" dirty="0" err="1"/>
              <a:t>Morbiditas</a:t>
            </a:r>
            <a:r>
              <a:rPr lang="en-US" dirty="0"/>
              <a:t> dan </a:t>
            </a:r>
            <a:r>
              <a:rPr lang="en-US" dirty="0" err="1"/>
              <a:t>Mortalitas</a:t>
            </a:r>
            <a:r>
              <a:rPr lang="en-US" dirty="0"/>
              <a:t> 	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4A75F-1D8B-3FFE-44F9-4A832BDDB1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D2D66-609F-4DC4-CA62-EE9DCA7F18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3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93B99-828A-4028-9EE1-22358C940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694944"/>
            <a:ext cx="7682992" cy="113385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KESULITAN MENETAPKAN HUBUNGAN ANTARA PAPARAN DENGAN PENYAKIT </a:t>
            </a:r>
            <a:endParaRPr lang="en-ID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90FA4-A34C-6AE0-B6BE-F144A5D85C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8" y="2770632"/>
            <a:ext cx="10515600" cy="283768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800" dirty="0"/>
              <a:t>Masa laten yang Panjang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 err="1"/>
              <a:t>paparan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penyakit</a:t>
            </a:r>
            <a:endParaRPr lang="en-US" sz="2800" dirty="0"/>
          </a:p>
          <a:p>
            <a:pPr marL="457200" indent="-457200">
              <a:buAutoNum type="arabicPeriod"/>
            </a:pPr>
            <a:r>
              <a:rPr lang="en-US" sz="2800" dirty="0" err="1"/>
              <a:t>Frekuensi</a:t>
            </a:r>
            <a:r>
              <a:rPr lang="en-US" sz="2800" dirty="0"/>
              <a:t> </a:t>
            </a:r>
            <a:r>
              <a:rPr lang="en-US" sz="2800" dirty="0" err="1"/>
              <a:t>paparan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teratur</a:t>
            </a:r>
            <a:r>
              <a:rPr lang="en-US" sz="2800" dirty="0"/>
              <a:t> </a:t>
            </a:r>
          </a:p>
          <a:p>
            <a:pPr marL="457200" indent="-457200">
              <a:buAutoNum type="arabicPeriod"/>
            </a:pPr>
            <a:r>
              <a:rPr lang="en-US" sz="2800" dirty="0" err="1"/>
              <a:t>Insiden</a:t>
            </a:r>
            <a:r>
              <a:rPr lang="en-US" sz="2800" dirty="0"/>
              <a:t> yang </a:t>
            </a:r>
            <a:r>
              <a:rPr lang="en-US" sz="2800" dirty="0" err="1"/>
              <a:t>rendah</a:t>
            </a:r>
            <a:r>
              <a:rPr lang="en-US" sz="2800" dirty="0"/>
              <a:t> </a:t>
            </a:r>
          </a:p>
          <a:p>
            <a:pPr marL="457200" indent="-457200">
              <a:buAutoNum type="arabicPeriod"/>
            </a:pPr>
            <a:r>
              <a:rPr lang="en-US" sz="2800" dirty="0" err="1"/>
              <a:t>Risiko</a:t>
            </a:r>
            <a:r>
              <a:rPr lang="en-US" sz="2800" dirty="0"/>
              <a:t> </a:t>
            </a:r>
            <a:r>
              <a:rPr lang="en-US" sz="2800" dirty="0" err="1"/>
              <a:t>paparan</a:t>
            </a:r>
            <a:r>
              <a:rPr lang="en-US" sz="2800" dirty="0"/>
              <a:t> </a:t>
            </a:r>
            <a:r>
              <a:rPr lang="en-US" sz="2800" dirty="0" err="1"/>
              <a:t>kecil</a:t>
            </a:r>
            <a:r>
              <a:rPr lang="en-US" sz="2800" dirty="0"/>
              <a:t> </a:t>
            </a:r>
          </a:p>
          <a:p>
            <a:pPr marL="457200" indent="-457200">
              <a:buAutoNum type="arabicPeriod"/>
            </a:pPr>
            <a:r>
              <a:rPr lang="en-US" sz="2800" dirty="0" err="1"/>
              <a:t>Etiologi</a:t>
            </a:r>
            <a:r>
              <a:rPr lang="en-US" sz="2800" dirty="0"/>
              <a:t> </a:t>
            </a:r>
            <a:r>
              <a:rPr lang="en-US" sz="2800" dirty="0" err="1"/>
              <a:t>multikompleks</a:t>
            </a:r>
            <a:r>
              <a:rPr lang="en-US" sz="2800" dirty="0"/>
              <a:t> </a:t>
            </a:r>
            <a:endParaRPr lang="en-ID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7D48F4-1B30-1830-5ABD-D84D634CF1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FAF9B7-D497-D7F4-231E-E8F80516E7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725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41F4E-C9EC-0E7A-C50B-A5F7E00F68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" y="2418080"/>
            <a:ext cx="11490960" cy="393827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/>
              <a:t>Proses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agen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, </a:t>
            </a:r>
            <a:r>
              <a:rPr lang="en-US" dirty="0" err="1"/>
              <a:t>manusia</a:t>
            </a:r>
            <a:r>
              <a:rPr lang="en-US" dirty="0"/>
              <a:t> (host) dan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sekitarnya</a:t>
            </a:r>
            <a:r>
              <a:rPr lang="en-US" dirty="0"/>
              <a:t>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menular</a:t>
            </a:r>
            <a:r>
              <a:rPr lang="en-US" dirty="0"/>
              <a:t>, proses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agen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(</a:t>
            </a:r>
            <a:r>
              <a:rPr lang="en-US" dirty="0" err="1"/>
              <a:t>mikroorganisme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), </a:t>
            </a:r>
            <a:r>
              <a:rPr lang="en-US" dirty="0" err="1"/>
              <a:t>manusia</a:t>
            </a:r>
            <a:r>
              <a:rPr lang="en-US" dirty="0"/>
              <a:t> dan </a:t>
            </a:r>
            <a:r>
              <a:rPr lang="en-US" dirty="0" err="1"/>
              <a:t>lingkungan</a:t>
            </a:r>
            <a:r>
              <a:rPr lang="en-US" dirty="0"/>
              <a:t>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menular</a:t>
            </a:r>
            <a:r>
              <a:rPr lang="en-US" dirty="0"/>
              <a:t>, proses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agen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(non living agent), </a:t>
            </a:r>
            <a:r>
              <a:rPr lang="en-US" dirty="0" err="1"/>
              <a:t>manusia</a:t>
            </a:r>
            <a:r>
              <a:rPr lang="en-US" dirty="0"/>
              <a:t> dan </a:t>
            </a:r>
            <a:r>
              <a:rPr lang="en-US" dirty="0" err="1"/>
              <a:t>lingkungan</a:t>
            </a:r>
            <a:r>
              <a:rPr lang="en-US" dirty="0"/>
              <a:t>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menular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akut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juga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kronis</a:t>
            </a:r>
            <a:r>
              <a:rPr lang="en-US" dirty="0"/>
              <a:t>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/>
              <a:t>Pada </a:t>
            </a:r>
            <a:r>
              <a:rPr lang="en-US" dirty="0" err="1"/>
              <a:t>epidemiologi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menular</a:t>
            </a:r>
            <a:r>
              <a:rPr lang="en-US" dirty="0"/>
              <a:t> </a:t>
            </a:r>
            <a:r>
              <a:rPr lang="en-US" dirty="0" err="1"/>
              <a:t>terutama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di </a:t>
            </a:r>
            <a:r>
              <a:rPr lang="en-US" dirty="0" err="1"/>
              <a:t>bahas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penyakit2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kronis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AD3A61-4F01-69CA-6149-0796994B9D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74D105-DBBF-FC60-A7A7-DE5BC216EF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689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ABA20-EF91-DB4E-D68E-9AE45F1E2F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6560" y="2377440"/>
            <a:ext cx="11328400" cy="334264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/>
              <a:t>Penyakit2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menular</a:t>
            </a:r>
            <a:r>
              <a:rPr lang="en-US" sz="2800" dirty="0"/>
              <a:t> </a:t>
            </a:r>
            <a:r>
              <a:rPr lang="en-US" sz="2800" dirty="0" err="1"/>
              <a:t>yg</a:t>
            </a:r>
            <a:r>
              <a:rPr lang="en-US" sz="2800" dirty="0"/>
              <a:t> </a:t>
            </a:r>
            <a:r>
              <a:rPr lang="en-US" sz="2800" dirty="0" err="1"/>
              <a:t>bersifat</a:t>
            </a:r>
            <a:r>
              <a:rPr lang="en-US" sz="2800" dirty="0"/>
              <a:t> </a:t>
            </a:r>
            <a:r>
              <a:rPr lang="en-US" sz="2800" dirty="0" err="1"/>
              <a:t>kronis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penyebab</a:t>
            </a:r>
            <a:r>
              <a:rPr lang="en-US" sz="2800" dirty="0"/>
              <a:t> </a:t>
            </a:r>
            <a:r>
              <a:rPr lang="en-US" sz="2800" dirty="0" err="1"/>
              <a:t>kematian</a:t>
            </a:r>
            <a:r>
              <a:rPr lang="en-US" sz="2800" dirty="0"/>
              <a:t> </a:t>
            </a:r>
            <a:r>
              <a:rPr lang="en-US" sz="2800" dirty="0" err="1"/>
              <a:t>mulai</a:t>
            </a:r>
            <a:r>
              <a:rPr lang="en-US" sz="2800" dirty="0"/>
              <a:t> </a:t>
            </a:r>
            <a:r>
              <a:rPr lang="en-US" sz="2800" dirty="0" err="1"/>
              <a:t>menggeser</a:t>
            </a:r>
            <a:r>
              <a:rPr lang="en-US" sz="2800" dirty="0"/>
              <a:t> </a:t>
            </a:r>
            <a:r>
              <a:rPr lang="en-US" sz="2800" dirty="0" err="1"/>
              <a:t>kedudukan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penyakit2 </a:t>
            </a:r>
            <a:r>
              <a:rPr lang="en-US" sz="2800" dirty="0" err="1"/>
              <a:t>infeksi</a:t>
            </a:r>
            <a:r>
              <a:rPr lang="en-US" sz="28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 err="1"/>
              <a:t>Penyakit</a:t>
            </a:r>
            <a:r>
              <a:rPr lang="en-US" sz="2800" dirty="0"/>
              <a:t> </a:t>
            </a:r>
            <a:r>
              <a:rPr lang="en-US" sz="2800" dirty="0" err="1"/>
              <a:t>tdk</a:t>
            </a:r>
            <a:r>
              <a:rPr lang="en-US" sz="2800" dirty="0"/>
              <a:t> </a:t>
            </a:r>
            <a:r>
              <a:rPr lang="en-US" sz="2800" dirty="0" err="1"/>
              <a:t>menular</a:t>
            </a:r>
            <a:r>
              <a:rPr lang="en-US" sz="2800" dirty="0"/>
              <a:t> </a:t>
            </a:r>
            <a:r>
              <a:rPr lang="en-US" sz="2800" dirty="0" err="1"/>
              <a:t>mulai</a:t>
            </a:r>
            <a:r>
              <a:rPr lang="en-US" sz="2800" dirty="0"/>
              <a:t> </a:t>
            </a:r>
            <a:r>
              <a:rPr lang="en-US" sz="2800" dirty="0" err="1"/>
              <a:t>meningkat</a:t>
            </a:r>
            <a:r>
              <a:rPr lang="en-US" sz="2800" dirty="0"/>
              <a:t> </a:t>
            </a:r>
            <a:r>
              <a:rPr lang="en-US" sz="2800" dirty="0" err="1"/>
              <a:t>bersama</a:t>
            </a:r>
            <a:r>
              <a:rPr lang="en-US" sz="2800" dirty="0"/>
              <a:t> </a:t>
            </a:r>
            <a:r>
              <a:rPr lang="en-US" sz="2800" dirty="0" err="1"/>
              <a:t>dgn</a:t>
            </a:r>
            <a:r>
              <a:rPr lang="en-US" sz="2800" dirty="0"/>
              <a:t> life-span (</a:t>
            </a:r>
            <a:r>
              <a:rPr lang="en-US" sz="2800" dirty="0" err="1"/>
              <a:t>pola</a:t>
            </a:r>
            <a:r>
              <a:rPr lang="en-US" sz="2800" dirty="0"/>
              <a:t> </a:t>
            </a:r>
            <a:r>
              <a:rPr lang="en-US" sz="2800" dirty="0" err="1"/>
              <a:t>hidup</a:t>
            </a:r>
            <a:r>
              <a:rPr lang="en-US" sz="2800" dirty="0"/>
              <a:t>) pada </a:t>
            </a:r>
            <a:r>
              <a:rPr lang="en-US" sz="2800" dirty="0" err="1"/>
              <a:t>masyarakat</a:t>
            </a:r>
            <a:r>
              <a:rPr lang="en-US" sz="28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/>
              <a:t>Life span </a:t>
            </a:r>
            <a:r>
              <a:rPr lang="en-US" sz="2800" dirty="0" err="1"/>
              <a:t>meningkat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adanya</a:t>
            </a:r>
            <a:r>
              <a:rPr lang="en-US" sz="2800" dirty="0"/>
              <a:t> perubahan2 di </a:t>
            </a:r>
            <a:r>
              <a:rPr lang="en-US" sz="2800" dirty="0" err="1"/>
              <a:t>dalam</a:t>
            </a:r>
            <a:r>
              <a:rPr lang="en-US" sz="2800" dirty="0"/>
              <a:t> : </a:t>
            </a:r>
            <a:r>
              <a:rPr lang="en-US" sz="2800" dirty="0" err="1"/>
              <a:t>Kondisi</a:t>
            </a:r>
            <a:r>
              <a:rPr lang="en-US" sz="2800" dirty="0"/>
              <a:t> social </a:t>
            </a:r>
            <a:r>
              <a:rPr lang="en-US" sz="2800" dirty="0" err="1"/>
              <a:t>ekonomi</a:t>
            </a:r>
            <a:r>
              <a:rPr lang="en-US" sz="2800" dirty="0"/>
              <a:t>, </a:t>
            </a:r>
            <a:r>
              <a:rPr lang="en-US" sz="2800" dirty="0" err="1"/>
              <a:t>kondisi</a:t>
            </a:r>
            <a:r>
              <a:rPr lang="en-US" sz="2800" dirty="0"/>
              <a:t> hygiene </a:t>
            </a:r>
            <a:r>
              <a:rPr lang="en-US" sz="2800" dirty="0" err="1"/>
              <a:t>sanitasi</a:t>
            </a:r>
            <a:r>
              <a:rPr lang="en-US" sz="2800" dirty="0"/>
              <a:t>, </a:t>
            </a:r>
            <a:r>
              <a:rPr lang="en-US" sz="2800" dirty="0" err="1"/>
              <a:t>meningkatnya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 </a:t>
            </a:r>
            <a:r>
              <a:rPr lang="en-US" sz="2800" dirty="0" err="1"/>
              <a:t>pengetahuan</a:t>
            </a:r>
            <a:r>
              <a:rPr lang="en-US" sz="2800" dirty="0"/>
              <a:t>, </a:t>
            </a:r>
            <a:r>
              <a:rPr lang="en-US" sz="2800" dirty="0" err="1"/>
              <a:t>perubahan</a:t>
            </a:r>
            <a:r>
              <a:rPr lang="en-US" sz="2800" dirty="0"/>
              <a:t> </a:t>
            </a:r>
            <a:r>
              <a:rPr lang="en-US" sz="2800" dirty="0" err="1"/>
              <a:t>perilaku</a:t>
            </a:r>
            <a:r>
              <a:rPr lang="en-US" sz="2800" dirty="0"/>
              <a:t> </a:t>
            </a:r>
            <a:endParaRPr lang="en-ID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9C9F3E-AB16-4969-24E3-F84F15D972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92DC-DB77-921A-5670-BE7817C0DB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455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48" y="1046480"/>
            <a:ext cx="5385816" cy="1294384"/>
          </a:xfrm>
          <a:solidFill>
            <a:srgbClr val="FFFF00"/>
          </a:solidFill>
        </p:spPr>
        <p:txBody>
          <a:bodyPr anchor="b">
            <a:normAutofit/>
          </a:bodyPr>
          <a:lstStyle/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Epidemiologi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Kronik</a:t>
            </a:r>
            <a:r>
              <a:rPr lang="en-US" dirty="0"/>
              <a:t> </a:t>
            </a:r>
          </a:p>
        </p:txBody>
      </p:sp>
      <p:pic>
        <p:nvPicPr>
          <p:cNvPr id="12" name="Picture Placeholder 11" descr="A close up of white and pink flowers">
            <a:extLst>
              <a:ext uri="{FF2B5EF4-FFF2-40B4-BE49-F238E27FC236}">
                <a16:creationId xmlns:a16="http://schemas.microsoft.com/office/drawing/2014/main" id="{638025BA-3E49-3EFD-417E-955B4B95B2B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5174458" cy="68580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9048" y="2962656"/>
            <a:ext cx="5385816" cy="1914144"/>
          </a:xfrm>
          <a:solidFill>
            <a:srgbClr val="AAD6FF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kronik</a:t>
            </a:r>
            <a:r>
              <a:rPr lang="en-US" dirty="0"/>
              <a:t> di </a:t>
            </a:r>
            <a:r>
              <a:rPr lang="en-US" dirty="0" err="1"/>
              <a:t>masyarakat</a:t>
            </a:r>
            <a:r>
              <a:rPr lang="en-US" dirty="0"/>
              <a:t> </a:t>
            </a:r>
          </a:p>
          <a:p>
            <a:pPr marL="457200" indent="-457200">
              <a:buAutoNum type="arabicPeriod"/>
            </a:pP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tingginya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kronik</a:t>
            </a:r>
            <a:r>
              <a:rPr lang="en-US" dirty="0"/>
              <a:t> di </a:t>
            </a:r>
            <a:r>
              <a:rPr lang="en-US" dirty="0" err="1"/>
              <a:t>masyarakat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1BC27E-ED02-E738-1B43-E66F422BD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02A7C2-1D63-EFD6-869B-2F167F966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599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B2D38-B437-BB7D-1A3A-1186FDDBA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853440"/>
            <a:ext cx="9528048" cy="975360"/>
          </a:xfrm>
          <a:solidFill>
            <a:srgbClr val="FFFF00"/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Penyakit2 </a:t>
            </a:r>
            <a:r>
              <a:rPr lang="en-US" b="1" dirty="0" err="1">
                <a:solidFill>
                  <a:schemeClr val="tx1"/>
                </a:solidFill>
              </a:rPr>
              <a:t>tidak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menular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yg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bersifat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kronis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E2A33-066F-34E2-56CC-784BE0BA70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solidFill>
            <a:srgbClr val="93D3D9"/>
          </a:solidFill>
        </p:spPr>
        <p:txBody>
          <a:bodyPr/>
          <a:lstStyle/>
          <a:p>
            <a:r>
              <a:rPr lang="en-US" b="1" dirty="0" err="1">
                <a:highlight>
                  <a:srgbClr val="00FF00"/>
                </a:highlight>
              </a:rPr>
              <a:t>Penyakit</a:t>
            </a:r>
            <a:r>
              <a:rPr lang="en-US" b="1" dirty="0">
                <a:highlight>
                  <a:srgbClr val="00FF00"/>
                </a:highlight>
              </a:rPr>
              <a:t> yang </a:t>
            </a:r>
            <a:r>
              <a:rPr lang="en-US" b="1" dirty="0" err="1">
                <a:highlight>
                  <a:srgbClr val="00FF00"/>
                </a:highlight>
              </a:rPr>
              <a:t>termasuk</a:t>
            </a:r>
            <a:r>
              <a:rPr lang="en-US" b="1" dirty="0">
                <a:highlight>
                  <a:srgbClr val="00FF00"/>
                </a:highlight>
              </a:rPr>
              <a:t> di </a:t>
            </a:r>
            <a:r>
              <a:rPr lang="en-US" b="1" dirty="0" err="1">
                <a:highlight>
                  <a:srgbClr val="00FF00"/>
                </a:highlight>
              </a:rPr>
              <a:t>dalam</a:t>
            </a:r>
            <a:r>
              <a:rPr lang="en-US" b="1" dirty="0">
                <a:highlight>
                  <a:srgbClr val="00FF00"/>
                </a:highlight>
              </a:rPr>
              <a:t> </a:t>
            </a:r>
            <a:r>
              <a:rPr lang="en-US" b="1" dirty="0" err="1">
                <a:highlight>
                  <a:srgbClr val="00FF00"/>
                </a:highlight>
              </a:rPr>
              <a:t>penyebab</a:t>
            </a:r>
            <a:r>
              <a:rPr lang="en-US" b="1" dirty="0">
                <a:highlight>
                  <a:srgbClr val="00FF00"/>
                </a:highlight>
              </a:rPr>
              <a:t> </a:t>
            </a:r>
            <a:r>
              <a:rPr lang="en-US" b="1" dirty="0" err="1">
                <a:highlight>
                  <a:srgbClr val="00FF00"/>
                </a:highlight>
              </a:rPr>
              <a:t>utama</a:t>
            </a:r>
            <a:r>
              <a:rPr lang="en-US" b="1" dirty="0">
                <a:highlight>
                  <a:srgbClr val="00FF00"/>
                </a:highlight>
              </a:rPr>
              <a:t> </a:t>
            </a:r>
            <a:r>
              <a:rPr lang="en-US" b="1" dirty="0" err="1">
                <a:highlight>
                  <a:srgbClr val="00FF00"/>
                </a:highlight>
              </a:rPr>
              <a:t>kematian</a:t>
            </a:r>
            <a:r>
              <a:rPr lang="en-US" b="1" dirty="0">
                <a:highlight>
                  <a:srgbClr val="00FF00"/>
                </a:highlight>
              </a:rPr>
              <a:t>, </a:t>
            </a:r>
            <a:r>
              <a:rPr lang="en-US" b="1" dirty="0" err="1">
                <a:highlight>
                  <a:srgbClr val="00FF00"/>
                </a:highlight>
              </a:rPr>
              <a:t>yaitu</a:t>
            </a:r>
            <a:r>
              <a:rPr lang="en-US" b="1" dirty="0">
                <a:highlight>
                  <a:srgbClr val="00FF00"/>
                </a:highlight>
              </a:rPr>
              <a:t> : </a:t>
            </a:r>
          </a:p>
          <a:p>
            <a:pPr marL="457200" indent="-457200">
              <a:buAutoNum type="arabicPeriod"/>
            </a:pPr>
            <a:r>
              <a:rPr lang="en-US" dirty="0" err="1"/>
              <a:t>Ischaemic</a:t>
            </a:r>
            <a:r>
              <a:rPr lang="en-US" dirty="0"/>
              <a:t> Heart Disease </a:t>
            </a:r>
          </a:p>
          <a:p>
            <a:pPr marL="457200" indent="-457200">
              <a:buAutoNum type="arabicPeriod"/>
            </a:pPr>
            <a:r>
              <a:rPr lang="en-US" dirty="0"/>
              <a:t>Cancer </a:t>
            </a:r>
          </a:p>
          <a:p>
            <a:pPr marL="457200" indent="-457200">
              <a:buAutoNum type="arabicPeriod"/>
            </a:pPr>
            <a:r>
              <a:rPr lang="en-US" dirty="0" err="1"/>
              <a:t>Cerebrovasculer</a:t>
            </a:r>
            <a:r>
              <a:rPr lang="en-US" dirty="0"/>
              <a:t> Disease</a:t>
            </a:r>
          </a:p>
          <a:p>
            <a:pPr marL="457200" indent="-457200">
              <a:buAutoNum type="arabicPeriod"/>
            </a:pPr>
            <a:r>
              <a:rPr lang="en-US" dirty="0"/>
              <a:t>Chronic Obstructive Pulmonary Disease </a:t>
            </a:r>
          </a:p>
          <a:p>
            <a:pPr marL="457200" indent="-457200">
              <a:buAutoNum type="arabicPeriod"/>
            </a:pPr>
            <a:r>
              <a:rPr lang="en-US" dirty="0"/>
              <a:t>Cirrhosis</a:t>
            </a:r>
          </a:p>
          <a:p>
            <a:pPr marL="457200" indent="-457200">
              <a:buAutoNum type="arabicPeriod"/>
            </a:pPr>
            <a:r>
              <a:rPr lang="en-US" dirty="0"/>
              <a:t>Diabetes </a:t>
            </a:r>
            <a:r>
              <a:rPr lang="en-US" dirty="0" err="1"/>
              <a:t>Melitus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CEAD61-059E-A160-AEFB-C3B88FE2DC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C6D51C-E753-75A6-9D56-8E04EF36F2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148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D17AF-7290-7706-4679-DB2BDF0566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5440" y="2346960"/>
            <a:ext cx="11531600" cy="4009390"/>
          </a:xfrm>
          <a:solidFill>
            <a:srgbClr val="93D3D9"/>
          </a:solidFill>
        </p:spPr>
        <p:txBody>
          <a:bodyPr/>
          <a:lstStyle/>
          <a:p>
            <a:r>
              <a:rPr lang="en-US" b="1" dirty="0" err="1">
                <a:highlight>
                  <a:srgbClr val="00FF00"/>
                </a:highlight>
              </a:rPr>
              <a:t>Penyakit</a:t>
            </a:r>
            <a:r>
              <a:rPr lang="en-US" b="1" dirty="0">
                <a:highlight>
                  <a:srgbClr val="00FF00"/>
                </a:highlight>
              </a:rPr>
              <a:t> yang </a:t>
            </a:r>
            <a:r>
              <a:rPr lang="en-US" b="1" dirty="0" err="1">
                <a:highlight>
                  <a:srgbClr val="00FF00"/>
                </a:highlight>
              </a:rPr>
              <a:t>termasuk</a:t>
            </a:r>
            <a:r>
              <a:rPr lang="en-US" b="1" dirty="0">
                <a:highlight>
                  <a:srgbClr val="00FF00"/>
                </a:highlight>
              </a:rPr>
              <a:t> </a:t>
            </a:r>
            <a:r>
              <a:rPr lang="en-US" b="1" dirty="0" err="1">
                <a:highlight>
                  <a:srgbClr val="00FF00"/>
                </a:highlight>
              </a:rPr>
              <a:t>dalam</a:t>
            </a:r>
            <a:r>
              <a:rPr lang="en-US" b="1" dirty="0">
                <a:highlight>
                  <a:srgbClr val="00FF00"/>
                </a:highlight>
              </a:rPr>
              <a:t> special-interest, </a:t>
            </a:r>
            <a:r>
              <a:rPr lang="en-US" b="1" dirty="0" err="1">
                <a:highlight>
                  <a:srgbClr val="00FF00"/>
                </a:highlight>
              </a:rPr>
              <a:t>banyak</a:t>
            </a:r>
            <a:r>
              <a:rPr lang="en-US" b="1" dirty="0">
                <a:highlight>
                  <a:srgbClr val="00FF00"/>
                </a:highlight>
              </a:rPr>
              <a:t> </a:t>
            </a:r>
            <a:r>
              <a:rPr lang="en-US" b="1" dirty="0" err="1">
                <a:highlight>
                  <a:srgbClr val="00FF00"/>
                </a:highlight>
              </a:rPr>
              <a:t>menyebabkan</a:t>
            </a:r>
            <a:r>
              <a:rPr lang="en-US" b="1" dirty="0">
                <a:highlight>
                  <a:srgbClr val="00FF00"/>
                </a:highlight>
              </a:rPr>
              <a:t> </a:t>
            </a:r>
            <a:r>
              <a:rPr lang="en-US" b="1" dirty="0" err="1">
                <a:highlight>
                  <a:srgbClr val="00FF00"/>
                </a:highlight>
              </a:rPr>
              <a:t>masalah</a:t>
            </a:r>
            <a:r>
              <a:rPr lang="en-US" b="1" dirty="0">
                <a:highlight>
                  <a:srgbClr val="00FF00"/>
                </a:highlight>
              </a:rPr>
              <a:t> </a:t>
            </a:r>
            <a:r>
              <a:rPr lang="en-US" b="1" dirty="0" err="1">
                <a:highlight>
                  <a:srgbClr val="00FF00"/>
                </a:highlight>
              </a:rPr>
              <a:t>kesehatan</a:t>
            </a:r>
            <a:r>
              <a:rPr lang="en-US" b="1" dirty="0">
                <a:highlight>
                  <a:srgbClr val="00FF00"/>
                </a:highlight>
              </a:rPr>
              <a:t> </a:t>
            </a:r>
            <a:r>
              <a:rPr lang="en-US" b="1" dirty="0" err="1">
                <a:highlight>
                  <a:srgbClr val="00FF00"/>
                </a:highlight>
              </a:rPr>
              <a:t>tapi</a:t>
            </a:r>
            <a:r>
              <a:rPr lang="en-US" b="1" dirty="0">
                <a:highlight>
                  <a:srgbClr val="00FF00"/>
                </a:highlight>
              </a:rPr>
              <a:t> </a:t>
            </a:r>
            <a:r>
              <a:rPr lang="en-US" b="1" dirty="0" err="1">
                <a:highlight>
                  <a:srgbClr val="00FF00"/>
                </a:highlight>
              </a:rPr>
              <a:t>jarang</a:t>
            </a:r>
            <a:r>
              <a:rPr lang="en-US" b="1" dirty="0">
                <a:highlight>
                  <a:srgbClr val="00FF00"/>
                </a:highlight>
              </a:rPr>
              <a:t> </a:t>
            </a:r>
            <a:r>
              <a:rPr lang="en-US" b="1" dirty="0" err="1">
                <a:highlight>
                  <a:srgbClr val="00FF00"/>
                </a:highlight>
              </a:rPr>
              <a:t>frenkuensinya</a:t>
            </a:r>
            <a:r>
              <a:rPr lang="en-US" b="1" dirty="0">
                <a:highlight>
                  <a:srgbClr val="00FF00"/>
                </a:highlight>
              </a:rPr>
              <a:t> (</a:t>
            </a:r>
            <a:r>
              <a:rPr lang="en-US" b="1" dirty="0" err="1">
                <a:highlight>
                  <a:srgbClr val="00FF00"/>
                </a:highlight>
              </a:rPr>
              <a:t>jumlahnya</a:t>
            </a:r>
            <a:r>
              <a:rPr lang="en-US" b="1" dirty="0">
                <a:highlight>
                  <a:srgbClr val="00FF00"/>
                </a:highlight>
              </a:rPr>
              <a:t>), </a:t>
            </a:r>
            <a:r>
              <a:rPr lang="en-US" b="1" dirty="0" err="1">
                <a:highlight>
                  <a:srgbClr val="00FF00"/>
                </a:highlight>
              </a:rPr>
              <a:t>yaitu</a:t>
            </a:r>
            <a:r>
              <a:rPr lang="en-US" b="1" dirty="0">
                <a:highlight>
                  <a:srgbClr val="00FF00"/>
                </a:highlight>
              </a:rPr>
              <a:t> : </a:t>
            </a:r>
          </a:p>
          <a:p>
            <a:r>
              <a:rPr lang="en-ID" dirty="0"/>
              <a:t>1. Osteoporosis</a:t>
            </a:r>
          </a:p>
          <a:p>
            <a:r>
              <a:rPr lang="en-ID" dirty="0"/>
              <a:t>2. </a:t>
            </a:r>
            <a:r>
              <a:rPr lang="en-ID" dirty="0" err="1"/>
              <a:t>Penyakit</a:t>
            </a:r>
            <a:r>
              <a:rPr lang="en-ID" dirty="0"/>
              <a:t> </a:t>
            </a:r>
            <a:r>
              <a:rPr lang="en-ID" dirty="0" err="1"/>
              <a:t>ginjal</a:t>
            </a:r>
            <a:r>
              <a:rPr lang="en-ID" dirty="0"/>
              <a:t> </a:t>
            </a:r>
            <a:r>
              <a:rPr lang="en-ID" dirty="0" err="1"/>
              <a:t>kronis</a:t>
            </a:r>
            <a:r>
              <a:rPr lang="en-ID" dirty="0"/>
              <a:t> </a:t>
            </a:r>
          </a:p>
          <a:p>
            <a:r>
              <a:rPr lang="en-ID" dirty="0"/>
              <a:t>3. </a:t>
            </a:r>
            <a:r>
              <a:rPr lang="en-ID" dirty="0" err="1"/>
              <a:t>Retardasi</a:t>
            </a:r>
            <a:r>
              <a:rPr lang="en-ID" dirty="0"/>
              <a:t> mental </a:t>
            </a:r>
          </a:p>
          <a:p>
            <a:r>
              <a:rPr lang="en-ID" dirty="0"/>
              <a:t>4. </a:t>
            </a:r>
            <a:r>
              <a:rPr lang="en-ID" dirty="0" err="1"/>
              <a:t>Epilepsi</a:t>
            </a:r>
            <a:r>
              <a:rPr lang="en-ID" dirty="0"/>
              <a:t> </a:t>
            </a:r>
          </a:p>
          <a:p>
            <a:r>
              <a:rPr lang="en-ID" dirty="0"/>
              <a:t>5. Lupus </a:t>
            </a:r>
            <a:r>
              <a:rPr lang="en-ID" dirty="0" err="1"/>
              <a:t>Erithematosus</a:t>
            </a:r>
            <a:endParaRPr lang="en-ID" dirty="0"/>
          </a:p>
          <a:p>
            <a:r>
              <a:rPr lang="en-ID" dirty="0"/>
              <a:t>6. </a:t>
            </a:r>
            <a:r>
              <a:rPr lang="en-ID" dirty="0" err="1"/>
              <a:t>Collitis</a:t>
            </a:r>
            <a:r>
              <a:rPr lang="en-ID" dirty="0"/>
              <a:t> Ulcerative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6B18C5-22CE-27CD-B467-86651A2698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EEF26E-E28C-EE2D-F9AD-F4B1DFA245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742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5BCBA-5C77-F7CA-568C-291C11A5C15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2448560"/>
            <a:ext cx="11369040" cy="3444240"/>
          </a:xfrm>
          <a:solidFill>
            <a:srgbClr val="93D3D9"/>
          </a:solidFill>
        </p:spPr>
        <p:txBody>
          <a:bodyPr>
            <a:normAutofit/>
          </a:bodyPr>
          <a:lstStyle/>
          <a:p>
            <a:r>
              <a:rPr lang="en-US" sz="2800" b="1" dirty="0" err="1">
                <a:highlight>
                  <a:srgbClr val="00FF00"/>
                </a:highlight>
              </a:rPr>
              <a:t>Penyakit</a:t>
            </a:r>
            <a:r>
              <a:rPr lang="en-US" sz="2800" b="1" dirty="0">
                <a:highlight>
                  <a:srgbClr val="00FF00"/>
                </a:highlight>
              </a:rPr>
              <a:t> yang </a:t>
            </a:r>
            <a:r>
              <a:rPr lang="en-US" sz="2800" b="1" dirty="0" err="1">
                <a:highlight>
                  <a:srgbClr val="00FF00"/>
                </a:highlight>
              </a:rPr>
              <a:t>termasuk</a:t>
            </a:r>
            <a:r>
              <a:rPr lang="en-US" sz="2800" b="1" dirty="0">
                <a:highlight>
                  <a:srgbClr val="00FF00"/>
                </a:highlight>
              </a:rPr>
              <a:t> </a:t>
            </a:r>
            <a:r>
              <a:rPr lang="en-US" sz="2800" b="1" dirty="0" err="1">
                <a:highlight>
                  <a:srgbClr val="00FF00"/>
                </a:highlight>
              </a:rPr>
              <a:t>akan</a:t>
            </a:r>
            <a:r>
              <a:rPr lang="en-US" sz="2800" b="1" dirty="0">
                <a:highlight>
                  <a:srgbClr val="00FF00"/>
                </a:highlight>
              </a:rPr>
              <a:t> </a:t>
            </a:r>
            <a:r>
              <a:rPr lang="en-US" sz="2800" b="1" dirty="0" err="1">
                <a:highlight>
                  <a:srgbClr val="00FF00"/>
                </a:highlight>
              </a:rPr>
              <a:t>menjadi</a:t>
            </a:r>
            <a:r>
              <a:rPr lang="en-US" sz="2800" b="1" dirty="0">
                <a:highlight>
                  <a:srgbClr val="00FF00"/>
                </a:highlight>
              </a:rPr>
              <a:t> </a:t>
            </a:r>
            <a:r>
              <a:rPr lang="en-US" sz="2800" b="1" dirty="0" err="1">
                <a:highlight>
                  <a:srgbClr val="00FF00"/>
                </a:highlight>
              </a:rPr>
              <a:t>perhatian</a:t>
            </a:r>
            <a:r>
              <a:rPr lang="en-US" sz="2800" b="1" dirty="0">
                <a:highlight>
                  <a:srgbClr val="00FF00"/>
                </a:highlight>
              </a:rPr>
              <a:t> yang </a:t>
            </a:r>
            <a:r>
              <a:rPr lang="en-US" sz="2800" b="1" dirty="0" err="1">
                <a:highlight>
                  <a:srgbClr val="00FF00"/>
                </a:highlight>
              </a:rPr>
              <a:t>akan</a:t>
            </a:r>
            <a:r>
              <a:rPr lang="en-US" sz="2800" b="1" dirty="0">
                <a:highlight>
                  <a:srgbClr val="00FF00"/>
                </a:highlight>
              </a:rPr>
              <a:t> </a:t>
            </a:r>
            <a:r>
              <a:rPr lang="en-US" sz="2800" b="1" dirty="0" err="1">
                <a:highlight>
                  <a:srgbClr val="00FF00"/>
                </a:highlight>
              </a:rPr>
              <a:t>datang</a:t>
            </a:r>
            <a:r>
              <a:rPr lang="en-US" sz="2800" b="1" dirty="0">
                <a:highlight>
                  <a:srgbClr val="00FF00"/>
                </a:highlight>
              </a:rPr>
              <a:t>, </a:t>
            </a:r>
            <a:r>
              <a:rPr lang="en-US" sz="2800" b="1" dirty="0" err="1">
                <a:highlight>
                  <a:srgbClr val="00FF00"/>
                </a:highlight>
              </a:rPr>
              <a:t>yaitu</a:t>
            </a:r>
            <a:r>
              <a:rPr lang="en-US" sz="2800" b="1" dirty="0">
                <a:highlight>
                  <a:srgbClr val="00FF00"/>
                </a:highlight>
              </a:rPr>
              <a:t> : </a:t>
            </a:r>
          </a:p>
          <a:p>
            <a:pPr marL="457200" indent="-457200">
              <a:buAutoNum type="arabicPeriod"/>
            </a:pPr>
            <a:r>
              <a:rPr lang="en-US" sz="2800" dirty="0" err="1"/>
              <a:t>Defisiensi</a:t>
            </a:r>
            <a:r>
              <a:rPr lang="en-US" sz="2800" dirty="0"/>
              <a:t> </a:t>
            </a:r>
            <a:r>
              <a:rPr lang="en-US" sz="2800" dirty="0" err="1"/>
              <a:t>nutrisi</a:t>
            </a:r>
            <a:endParaRPr lang="en-US" sz="2800" dirty="0"/>
          </a:p>
          <a:p>
            <a:pPr marL="457200" indent="-457200">
              <a:buAutoNum type="arabicPeriod"/>
            </a:pPr>
            <a:r>
              <a:rPr lang="en-US" sz="2800" dirty="0" err="1"/>
              <a:t>Alkoholisme</a:t>
            </a:r>
            <a:r>
              <a:rPr lang="en-US" sz="2800" dirty="0"/>
              <a:t> </a:t>
            </a:r>
          </a:p>
          <a:p>
            <a:pPr marL="457200" indent="-457200">
              <a:buAutoNum type="arabicPeriod"/>
            </a:pPr>
            <a:r>
              <a:rPr lang="en-US" sz="2800" dirty="0" err="1"/>
              <a:t>Ketagihan</a:t>
            </a:r>
            <a:r>
              <a:rPr lang="en-US" sz="2800" dirty="0"/>
              <a:t> </a:t>
            </a:r>
            <a:r>
              <a:rPr lang="en-US" sz="2800" dirty="0" err="1"/>
              <a:t>obat</a:t>
            </a:r>
            <a:r>
              <a:rPr lang="en-US" sz="2800" dirty="0"/>
              <a:t> </a:t>
            </a:r>
          </a:p>
          <a:p>
            <a:pPr marL="457200" indent="-457200">
              <a:buAutoNum type="arabicPeriod"/>
            </a:pPr>
            <a:r>
              <a:rPr lang="en-US" sz="2800" dirty="0"/>
              <a:t>Penyakit2 mental </a:t>
            </a:r>
          </a:p>
          <a:p>
            <a:pPr marL="457200" indent="-457200">
              <a:buAutoNum type="arabicPeriod"/>
            </a:pPr>
            <a:r>
              <a:rPr lang="en-US" sz="2800" dirty="0" err="1"/>
              <a:t>Penyakit</a:t>
            </a:r>
            <a:r>
              <a:rPr lang="en-US" sz="2800" dirty="0"/>
              <a:t> </a:t>
            </a:r>
            <a:r>
              <a:rPr lang="en-US" sz="2800" dirty="0" err="1"/>
              <a:t>yg</a:t>
            </a:r>
            <a:r>
              <a:rPr lang="en-US" sz="2800" dirty="0"/>
              <a:t> </a:t>
            </a:r>
            <a:r>
              <a:rPr lang="en-US" sz="2800" dirty="0" err="1"/>
              <a:t>berhubungan</a:t>
            </a:r>
            <a:r>
              <a:rPr lang="en-US" sz="2800" dirty="0"/>
              <a:t> </a:t>
            </a:r>
            <a:r>
              <a:rPr lang="en-US" sz="2800" dirty="0" err="1"/>
              <a:t>dgn</a:t>
            </a:r>
            <a:r>
              <a:rPr lang="en-US" sz="2800" dirty="0"/>
              <a:t> </a:t>
            </a:r>
            <a:r>
              <a:rPr lang="en-US" sz="2800" dirty="0" err="1"/>
              <a:t>pekerjaan</a:t>
            </a:r>
            <a:r>
              <a:rPr lang="en-US" sz="2800" dirty="0"/>
              <a:t> </a:t>
            </a:r>
            <a:endParaRPr lang="en-ID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E544A2-7FF3-3B15-44F2-062AD25992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A0C8A9-8A5F-072A-AE25-CC97135FF3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756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5CBD4-F944-F96F-7985-84C2892E1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812800"/>
            <a:ext cx="4114800" cy="1016000"/>
          </a:xfrm>
          <a:solidFill>
            <a:srgbClr val="FFFF00"/>
          </a:solidFill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</a:rPr>
              <a:t>Faktor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Risiko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B8BED-6E8A-A377-2336-7751B228E3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6240" y="2407920"/>
            <a:ext cx="11480800" cy="3403600"/>
          </a:xfrm>
          <a:solidFill>
            <a:srgbClr val="A9D7D9"/>
          </a:solidFill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err="1"/>
              <a:t>timbulnya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menular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kronis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,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berbeda2 (</a:t>
            </a:r>
            <a:r>
              <a:rPr lang="en-US" dirty="0" err="1"/>
              <a:t>merokok</a:t>
            </a:r>
            <a:r>
              <a:rPr lang="en-US" dirty="0"/>
              <a:t>, </a:t>
            </a:r>
            <a:r>
              <a:rPr lang="en-US" dirty="0" err="1"/>
              <a:t>hipertensi</a:t>
            </a:r>
            <a:r>
              <a:rPr lang="en-US" dirty="0"/>
              <a:t>, </a:t>
            </a:r>
            <a:r>
              <a:rPr lang="en-US" dirty="0" err="1"/>
              <a:t>hiperkolesterolemia</a:t>
            </a:r>
            <a:r>
              <a:rPr lang="en-US" dirty="0"/>
              <a:t>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/>
              <a:t>Satu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berbeda-beda</a:t>
            </a:r>
            <a:r>
              <a:rPr lang="en-US" dirty="0"/>
              <a:t>. </a:t>
            </a:r>
            <a:r>
              <a:rPr lang="en-US" dirty="0" err="1"/>
              <a:t>Misalnya</a:t>
            </a:r>
            <a:r>
              <a:rPr lang="en-US" dirty="0"/>
              <a:t> : </a:t>
            </a:r>
            <a:r>
              <a:rPr lang="en-US" dirty="0" err="1"/>
              <a:t>merokok</a:t>
            </a:r>
            <a:r>
              <a:rPr lang="en-US" dirty="0"/>
              <a:t>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paru</a:t>
            </a:r>
            <a:r>
              <a:rPr lang="en-US" dirty="0"/>
              <a:t>,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jantung</a:t>
            </a:r>
            <a:r>
              <a:rPr lang="en-US" dirty="0"/>
              <a:t> coroner,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laring</a:t>
            </a:r>
            <a:r>
              <a:rPr lang="en-US" dirty="0"/>
              <a:t>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kebanyakan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, faktor2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dpt</a:t>
            </a:r>
            <a:r>
              <a:rPr lang="en-US" dirty="0"/>
              <a:t> </a:t>
            </a:r>
            <a:r>
              <a:rPr lang="en-US" dirty="0" err="1"/>
              <a:t>menerangkan</a:t>
            </a:r>
            <a:r>
              <a:rPr lang="en-US" dirty="0"/>
              <a:t> Sebagian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etiologinya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pasti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diketahui</a:t>
            </a:r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72DDB0-017C-77A8-E70C-763AB53B3E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05ADAB-A3F5-8594-ACD9-3C6A264437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531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783E5-5E6F-F54E-A585-32AFB52114C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8" y="2407920"/>
            <a:ext cx="10515600" cy="3755136"/>
          </a:xfrm>
          <a:solidFill>
            <a:srgbClr val="A9D7D9"/>
          </a:solidFill>
        </p:spPr>
        <p:txBody>
          <a:bodyPr>
            <a:normAutofit/>
          </a:bodyPr>
          <a:lstStyle/>
          <a:p>
            <a:r>
              <a:rPr lang="en-US" b="1" dirty="0" err="1">
                <a:highlight>
                  <a:srgbClr val="00FF00"/>
                </a:highlight>
              </a:rPr>
              <a:t>Faktor-faktor</a:t>
            </a:r>
            <a:r>
              <a:rPr lang="en-US" b="1" dirty="0">
                <a:highlight>
                  <a:srgbClr val="00FF00"/>
                </a:highlight>
              </a:rPr>
              <a:t> </a:t>
            </a:r>
            <a:r>
              <a:rPr lang="en-US" b="1" dirty="0" err="1">
                <a:highlight>
                  <a:srgbClr val="00FF00"/>
                </a:highlight>
              </a:rPr>
              <a:t>risiko</a:t>
            </a:r>
            <a:r>
              <a:rPr lang="en-US" b="1" dirty="0">
                <a:highlight>
                  <a:srgbClr val="00FF00"/>
                </a:highlight>
              </a:rPr>
              <a:t> yang </a:t>
            </a:r>
            <a:r>
              <a:rPr lang="en-US" b="1" dirty="0" err="1">
                <a:highlight>
                  <a:srgbClr val="00FF00"/>
                </a:highlight>
              </a:rPr>
              <a:t>telah</a:t>
            </a:r>
            <a:r>
              <a:rPr lang="en-US" b="1" dirty="0">
                <a:highlight>
                  <a:srgbClr val="00FF00"/>
                </a:highlight>
              </a:rPr>
              <a:t> </a:t>
            </a:r>
            <a:r>
              <a:rPr lang="en-US" b="1" dirty="0" err="1">
                <a:highlight>
                  <a:srgbClr val="00FF00"/>
                </a:highlight>
              </a:rPr>
              <a:t>diketahui</a:t>
            </a:r>
            <a:r>
              <a:rPr lang="en-US" b="1" dirty="0">
                <a:highlight>
                  <a:srgbClr val="00FF00"/>
                </a:highlight>
              </a:rPr>
              <a:t> </a:t>
            </a:r>
            <a:r>
              <a:rPr lang="en-US" b="1" dirty="0" err="1">
                <a:highlight>
                  <a:srgbClr val="00FF00"/>
                </a:highlight>
              </a:rPr>
              <a:t>ada</a:t>
            </a:r>
            <a:r>
              <a:rPr lang="en-US" b="1" dirty="0">
                <a:highlight>
                  <a:srgbClr val="00FF00"/>
                </a:highlight>
              </a:rPr>
              <a:t> </a:t>
            </a:r>
            <a:r>
              <a:rPr lang="en-US" b="1" dirty="0" err="1">
                <a:highlight>
                  <a:srgbClr val="00FF00"/>
                </a:highlight>
              </a:rPr>
              <a:t>kaitannya</a:t>
            </a:r>
            <a:r>
              <a:rPr lang="en-US" b="1" dirty="0">
                <a:highlight>
                  <a:srgbClr val="00FF00"/>
                </a:highlight>
              </a:rPr>
              <a:t> </a:t>
            </a:r>
            <a:r>
              <a:rPr lang="en-US" b="1" dirty="0" err="1">
                <a:highlight>
                  <a:srgbClr val="00FF00"/>
                </a:highlight>
              </a:rPr>
              <a:t>dgn</a:t>
            </a:r>
            <a:r>
              <a:rPr lang="en-US" b="1" dirty="0">
                <a:highlight>
                  <a:srgbClr val="00FF00"/>
                </a:highlight>
              </a:rPr>
              <a:t> </a:t>
            </a:r>
            <a:r>
              <a:rPr lang="en-US" b="1" dirty="0" err="1">
                <a:highlight>
                  <a:srgbClr val="00FF00"/>
                </a:highlight>
              </a:rPr>
              <a:t>penyakit</a:t>
            </a:r>
            <a:r>
              <a:rPr lang="en-US" b="1" dirty="0">
                <a:highlight>
                  <a:srgbClr val="00FF00"/>
                </a:highlight>
              </a:rPr>
              <a:t> </a:t>
            </a:r>
            <a:r>
              <a:rPr lang="en-US" b="1" dirty="0" err="1">
                <a:highlight>
                  <a:srgbClr val="00FF00"/>
                </a:highlight>
              </a:rPr>
              <a:t>tdk</a:t>
            </a:r>
            <a:r>
              <a:rPr lang="en-US" b="1" dirty="0">
                <a:highlight>
                  <a:srgbClr val="00FF00"/>
                </a:highlight>
              </a:rPr>
              <a:t> </a:t>
            </a:r>
            <a:r>
              <a:rPr lang="en-US" b="1" dirty="0" err="1">
                <a:highlight>
                  <a:srgbClr val="00FF00"/>
                </a:highlight>
              </a:rPr>
              <a:t>menular</a:t>
            </a:r>
            <a:r>
              <a:rPr lang="en-US" b="1" dirty="0">
                <a:highlight>
                  <a:srgbClr val="00FF00"/>
                </a:highlight>
              </a:rPr>
              <a:t> </a:t>
            </a:r>
            <a:r>
              <a:rPr lang="en-US" b="1" dirty="0" err="1">
                <a:highlight>
                  <a:srgbClr val="00FF00"/>
                </a:highlight>
              </a:rPr>
              <a:t>yg</a:t>
            </a:r>
            <a:r>
              <a:rPr lang="en-US" b="1" dirty="0">
                <a:highlight>
                  <a:srgbClr val="00FF00"/>
                </a:highlight>
              </a:rPr>
              <a:t> </a:t>
            </a:r>
            <a:r>
              <a:rPr lang="en-US" b="1" dirty="0" err="1">
                <a:highlight>
                  <a:srgbClr val="00FF00"/>
                </a:highlight>
              </a:rPr>
              <a:t>bersifat</a:t>
            </a:r>
            <a:r>
              <a:rPr lang="en-US" b="1" dirty="0">
                <a:highlight>
                  <a:srgbClr val="00FF00"/>
                </a:highlight>
              </a:rPr>
              <a:t> </a:t>
            </a:r>
            <a:r>
              <a:rPr lang="en-US" b="1" dirty="0" err="1">
                <a:highlight>
                  <a:srgbClr val="00FF00"/>
                </a:highlight>
              </a:rPr>
              <a:t>kronis</a:t>
            </a:r>
            <a:r>
              <a:rPr lang="en-US" b="1" dirty="0">
                <a:highlight>
                  <a:srgbClr val="00FF00"/>
                </a:highlight>
              </a:rPr>
              <a:t> </a:t>
            </a:r>
            <a:r>
              <a:rPr lang="en-US" b="1" dirty="0" err="1">
                <a:highlight>
                  <a:srgbClr val="00FF00"/>
                </a:highlight>
              </a:rPr>
              <a:t>antara</a:t>
            </a:r>
            <a:r>
              <a:rPr lang="en-US" b="1" dirty="0">
                <a:highlight>
                  <a:srgbClr val="00FF00"/>
                </a:highlight>
              </a:rPr>
              <a:t> lain </a:t>
            </a:r>
            <a:r>
              <a:rPr lang="en-US" b="1" dirty="0" err="1">
                <a:highlight>
                  <a:srgbClr val="00FF00"/>
                </a:highlight>
              </a:rPr>
              <a:t>adalah</a:t>
            </a:r>
            <a:r>
              <a:rPr lang="en-US" b="1" dirty="0">
                <a:highlight>
                  <a:srgbClr val="00FF00"/>
                </a:highlight>
              </a:rPr>
              <a:t> : </a:t>
            </a:r>
          </a:p>
          <a:p>
            <a:pPr marL="457200" indent="-457200">
              <a:buAutoNum type="arabicPeriod"/>
            </a:pPr>
            <a:r>
              <a:rPr lang="en-US" dirty="0" err="1"/>
              <a:t>Tembakau</a:t>
            </a:r>
            <a:r>
              <a:rPr lang="en-US" dirty="0"/>
              <a:t> 		7. </a:t>
            </a:r>
            <a:r>
              <a:rPr lang="en-US" dirty="0" err="1"/>
              <a:t>Aktivitas</a:t>
            </a:r>
            <a:r>
              <a:rPr lang="en-US" dirty="0"/>
              <a:t> </a:t>
            </a:r>
          </a:p>
          <a:p>
            <a:pPr marL="457200" indent="-457200">
              <a:buAutoNum type="arabicPeriod"/>
            </a:pPr>
            <a:r>
              <a:rPr lang="en-US" dirty="0" err="1"/>
              <a:t>Alkohol</a:t>
            </a:r>
            <a:r>
              <a:rPr lang="en-US" dirty="0"/>
              <a:t> 		8. </a:t>
            </a:r>
            <a:r>
              <a:rPr lang="en-US" dirty="0" err="1"/>
              <a:t>Stres</a:t>
            </a:r>
            <a:r>
              <a:rPr lang="en-US" dirty="0"/>
              <a:t> </a:t>
            </a:r>
          </a:p>
          <a:p>
            <a:pPr marL="457200" indent="-457200">
              <a:buAutoNum type="arabicPeriod"/>
            </a:pPr>
            <a:r>
              <a:rPr lang="en-US" dirty="0" err="1"/>
              <a:t>Kolesterol</a:t>
            </a:r>
            <a:r>
              <a:rPr lang="en-US" dirty="0"/>
              <a:t> 		9. </a:t>
            </a:r>
            <a:r>
              <a:rPr lang="en-US" dirty="0" err="1"/>
              <a:t>Pekerjaan</a:t>
            </a:r>
            <a:r>
              <a:rPr lang="en-US" dirty="0"/>
              <a:t> </a:t>
            </a:r>
          </a:p>
          <a:p>
            <a:pPr marL="457200" indent="-457200">
              <a:buAutoNum type="arabicPeriod"/>
            </a:pPr>
            <a:r>
              <a:rPr lang="en-US" dirty="0" err="1"/>
              <a:t>Hipertensi</a:t>
            </a:r>
            <a:r>
              <a:rPr lang="en-US" dirty="0"/>
              <a:t> 		10.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</a:t>
            </a:r>
          </a:p>
          <a:p>
            <a:pPr marL="457200" indent="-457200">
              <a:buAutoNum type="arabicPeriod"/>
            </a:pPr>
            <a:r>
              <a:rPr lang="en-US" dirty="0"/>
              <a:t>Diet 		11. Life style </a:t>
            </a:r>
          </a:p>
          <a:p>
            <a:pPr marL="457200" indent="-457200">
              <a:buAutoNum type="arabicPeriod"/>
            </a:pPr>
            <a:r>
              <a:rPr lang="en-ID" dirty="0"/>
              <a:t>Obesitas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184FE8-72F8-FE66-22B5-5E1A31B889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858B05-FF73-8DBB-37CB-AB0E51206C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696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DADF8-650E-7902-EC37-5F4C1F389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609600"/>
            <a:ext cx="8658352" cy="1219200"/>
          </a:xfrm>
          <a:solidFill>
            <a:srgbClr val="FFFF00"/>
          </a:solidFill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</a:rPr>
              <a:t>Karakteristik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Penyakit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tidak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menular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E8205-B0BC-20AE-A389-5C7475CAE8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8" y="2770632"/>
            <a:ext cx="10515600" cy="1699768"/>
          </a:xfrm>
          <a:solidFill>
            <a:srgbClr val="93D3D9"/>
          </a:solidFill>
        </p:spPr>
        <p:txBody>
          <a:bodyPr>
            <a:normAutofit/>
          </a:bodyPr>
          <a:lstStyle/>
          <a:p>
            <a:r>
              <a:rPr lang="en-US" sz="2800" dirty="0" err="1"/>
              <a:t>Penyakit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menular</a:t>
            </a:r>
            <a:r>
              <a:rPr lang="en-US" sz="2800" dirty="0"/>
              <a:t> </a:t>
            </a:r>
            <a:r>
              <a:rPr lang="en-US" sz="2800" dirty="0" err="1"/>
              <a:t>terjadi</a:t>
            </a:r>
            <a:r>
              <a:rPr lang="en-US" sz="2800" dirty="0"/>
              <a:t> </a:t>
            </a:r>
            <a:r>
              <a:rPr lang="en-US" sz="2800" dirty="0" err="1"/>
              <a:t>akibat</a:t>
            </a:r>
            <a:r>
              <a:rPr lang="en-US" sz="2800" dirty="0"/>
              <a:t> </a:t>
            </a:r>
            <a:r>
              <a:rPr lang="en-US" sz="2800" dirty="0" err="1"/>
              <a:t>interaksi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agent (Non living agent) </a:t>
            </a:r>
            <a:r>
              <a:rPr lang="en-US" sz="2800" dirty="0" err="1"/>
              <a:t>dengan</a:t>
            </a:r>
            <a:r>
              <a:rPr lang="en-US" sz="2800" dirty="0"/>
              <a:t> host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hal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manusia</a:t>
            </a:r>
            <a:r>
              <a:rPr lang="en-US" sz="2800" dirty="0"/>
              <a:t> (</a:t>
            </a:r>
            <a:r>
              <a:rPr lang="en-US" sz="2800" dirty="0" err="1"/>
              <a:t>faktor</a:t>
            </a:r>
            <a:r>
              <a:rPr lang="en-US" sz="2800" dirty="0"/>
              <a:t> </a:t>
            </a:r>
            <a:r>
              <a:rPr lang="en-US" sz="2800" dirty="0" err="1"/>
              <a:t>predisposisi</a:t>
            </a:r>
            <a:r>
              <a:rPr lang="en-US" sz="2800" dirty="0"/>
              <a:t>, </a:t>
            </a:r>
            <a:r>
              <a:rPr lang="en-US" sz="2800" dirty="0" err="1"/>
              <a:t>infeksi</a:t>
            </a:r>
            <a:r>
              <a:rPr lang="en-US" sz="2800" dirty="0"/>
              <a:t>, </a:t>
            </a:r>
            <a:r>
              <a:rPr lang="en-US" sz="2800" dirty="0" err="1"/>
              <a:t>dll</a:t>
            </a:r>
            <a:r>
              <a:rPr lang="en-US" sz="2800" dirty="0"/>
              <a:t>) dan </a:t>
            </a:r>
            <a:r>
              <a:rPr lang="en-US" sz="2800" dirty="0" err="1"/>
              <a:t>lingkungan</a:t>
            </a:r>
            <a:r>
              <a:rPr lang="en-US" sz="2800" dirty="0"/>
              <a:t> </a:t>
            </a:r>
            <a:r>
              <a:rPr lang="en-US" sz="2800" dirty="0" err="1"/>
              <a:t>sekitar</a:t>
            </a:r>
            <a:r>
              <a:rPr lang="en-US" sz="2800" dirty="0"/>
              <a:t> ( </a:t>
            </a:r>
            <a:r>
              <a:rPr lang="en-US" sz="2800" dirty="0" err="1"/>
              <a:t>sorce</a:t>
            </a:r>
            <a:r>
              <a:rPr lang="en-US" sz="2800" dirty="0"/>
              <a:t> and vehicle of agent)</a:t>
            </a:r>
            <a:endParaRPr lang="en-ID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22E87C-9D5D-72F3-3729-16325AEBF5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23D3EF-2B0A-62D2-8817-8F6BD86945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06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29C27-608E-A97D-7FC6-18C224B3F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914400"/>
            <a:ext cx="2684272" cy="914400"/>
          </a:xfrm>
          <a:solidFill>
            <a:srgbClr val="FFFF00"/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1. Agent 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882BA-5BA0-09F3-62CE-F802BFDEEC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6560" y="2194560"/>
            <a:ext cx="11399520" cy="416179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457200" indent="-457200">
              <a:buAutoNum type="alphaLcPeriod"/>
            </a:pPr>
            <a:r>
              <a:rPr lang="en-US" dirty="0">
                <a:highlight>
                  <a:srgbClr val="00FF00"/>
                </a:highlight>
              </a:rPr>
              <a:t>Agent </a:t>
            </a:r>
            <a:r>
              <a:rPr lang="en-US" dirty="0" err="1">
                <a:highlight>
                  <a:srgbClr val="00FF00"/>
                </a:highlight>
              </a:rPr>
              <a:t>dapat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berupa</a:t>
            </a:r>
            <a:r>
              <a:rPr lang="en-US" dirty="0">
                <a:highlight>
                  <a:srgbClr val="00FF00"/>
                </a:highlight>
              </a:rPr>
              <a:t> (non living agent) : </a:t>
            </a:r>
          </a:p>
          <a:p>
            <a:pPr marL="457200" indent="-457200">
              <a:buAutoNum type="arabicPeriod"/>
            </a:pPr>
            <a:r>
              <a:rPr lang="en-US" dirty="0" err="1"/>
              <a:t>Kimiawi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 err="1"/>
              <a:t>Fisik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 err="1"/>
              <a:t>Mekanik</a:t>
            </a:r>
            <a:r>
              <a:rPr lang="en-US" dirty="0"/>
              <a:t> </a:t>
            </a:r>
          </a:p>
          <a:p>
            <a:pPr marL="457200" indent="-457200">
              <a:buAutoNum type="arabicPeriod"/>
            </a:pPr>
            <a:r>
              <a:rPr lang="en-US" dirty="0" err="1"/>
              <a:t>Psikis</a:t>
            </a:r>
            <a:r>
              <a:rPr lang="en-US" dirty="0"/>
              <a:t> </a:t>
            </a:r>
          </a:p>
          <a:p>
            <a:r>
              <a:rPr lang="en-US" dirty="0"/>
              <a:t>b. Agent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tdk</a:t>
            </a:r>
            <a:r>
              <a:rPr lang="en-US" dirty="0"/>
              <a:t> </a:t>
            </a:r>
            <a:r>
              <a:rPr lang="en-US" dirty="0" err="1"/>
              <a:t>menular</a:t>
            </a:r>
            <a:r>
              <a:rPr lang="en-US" dirty="0"/>
              <a:t> sangat </a:t>
            </a:r>
            <a:r>
              <a:rPr lang="en-US" dirty="0" err="1"/>
              <a:t>bervariasi</a:t>
            </a:r>
            <a:r>
              <a:rPr lang="en-US" dirty="0"/>
              <a:t>.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paling </a:t>
            </a:r>
            <a:r>
              <a:rPr lang="en-US" dirty="0" err="1"/>
              <a:t>sederhana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kompleks</a:t>
            </a:r>
            <a:r>
              <a:rPr lang="en-US" dirty="0"/>
              <a:t> (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molekul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zat2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kompleks</a:t>
            </a:r>
            <a:r>
              <a:rPr lang="en-US" dirty="0"/>
              <a:t> </a:t>
            </a:r>
            <a:r>
              <a:rPr lang="en-US" dirty="0" err="1"/>
              <a:t>ikatannya</a:t>
            </a:r>
            <a:r>
              <a:rPr lang="en-US" dirty="0"/>
              <a:t>)</a:t>
            </a:r>
          </a:p>
          <a:p>
            <a:r>
              <a:rPr lang="en-US" dirty="0"/>
              <a:t>c.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penjelasan</a:t>
            </a:r>
            <a:r>
              <a:rPr lang="en-US" dirty="0"/>
              <a:t> </a:t>
            </a:r>
            <a:r>
              <a:rPr lang="en-US" dirty="0" err="1"/>
              <a:t>ttg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tdk</a:t>
            </a:r>
            <a:r>
              <a:rPr lang="en-US" dirty="0"/>
              <a:t> </a:t>
            </a:r>
            <a:r>
              <a:rPr lang="en-US" dirty="0" err="1"/>
              <a:t>menular</a:t>
            </a:r>
            <a:r>
              <a:rPr lang="en-US" dirty="0"/>
              <a:t> </a:t>
            </a:r>
            <a:r>
              <a:rPr lang="en-US" dirty="0" err="1"/>
              <a:t>tdk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lengkap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spesifikasi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agent </a:t>
            </a:r>
            <a:r>
              <a:rPr lang="en-US" dirty="0" err="1"/>
              <a:t>tsb</a:t>
            </a:r>
            <a:endParaRPr lang="en-US" dirty="0"/>
          </a:p>
          <a:p>
            <a:r>
              <a:rPr lang="en-US" dirty="0"/>
              <a:t>d. </a:t>
            </a:r>
            <a:r>
              <a:rPr lang="en-US" dirty="0" err="1"/>
              <a:t>Suatu</a:t>
            </a:r>
            <a:r>
              <a:rPr lang="en-US" dirty="0"/>
              <a:t> agent </a:t>
            </a:r>
            <a:r>
              <a:rPr lang="en-US" dirty="0" err="1"/>
              <a:t>tdk</a:t>
            </a:r>
            <a:r>
              <a:rPr lang="en-US" dirty="0"/>
              <a:t> </a:t>
            </a:r>
            <a:r>
              <a:rPr lang="en-US" dirty="0" err="1"/>
              <a:t>menular</a:t>
            </a:r>
            <a:r>
              <a:rPr lang="en-US" dirty="0"/>
              <a:t> </a:t>
            </a:r>
            <a:r>
              <a:rPr lang="en-US" dirty="0" err="1"/>
              <a:t>dpt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keparahan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berbeda2 (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dlm</a:t>
            </a:r>
            <a:r>
              <a:rPr lang="en-US" dirty="0"/>
              <a:t> </a:t>
            </a:r>
            <a:r>
              <a:rPr lang="en-US" dirty="0" err="1"/>
              <a:t>skala</a:t>
            </a:r>
            <a:r>
              <a:rPr lang="en-US" dirty="0"/>
              <a:t> pathogenesis agent : </a:t>
            </a:r>
            <a:r>
              <a:rPr lang="en-US" dirty="0" err="1"/>
              <a:t>kemampuan</a:t>
            </a:r>
            <a:r>
              <a:rPr lang="en-US" dirty="0"/>
              <a:t>/</a:t>
            </a:r>
            <a:r>
              <a:rPr lang="en-US" dirty="0" err="1"/>
              <a:t>kapasitas</a:t>
            </a:r>
            <a:r>
              <a:rPr lang="en-US" dirty="0"/>
              <a:t> agent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err="1"/>
              <a:t>dpt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pada host </a:t>
            </a:r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AC59AE-2889-4CB7-9454-611B427177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68E369-D095-535A-5D1A-DDECB7EEA1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278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D0599-BD07-10D6-EAC0-BC145FE8B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158240"/>
            <a:ext cx="5244592" cy="67056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Pathogenesis Agent :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A9C2D-576E-DB33-0DAD-E30265C96F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3108960"/>
            <a:ext cx="10515600" cy="180848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>
                <a:highlight>
                  <a:srgbClr val="00FF00"/>
                </a:highlight>
              </a:rPr>
              <a:t>e. </a:t>
            </a:r>
            <a:r>
              <a:rPr lang="en-US" dirty="0" err="1">
                <a:highlight>
                  <a:srgbClr val="00FF00"/>
                </a:highlight>
              </a:rPr>
              <a:t>Karakteristik</a:t>
            </a:r>
            <a:r>
              <a:rPr lang="en-US" dirty="0">
                <a:highlight>
                  <a:srgbClr val="00FF00"/>
                </a:highlight>
              </a:rPr>
              <a:t> lain </a:t>
            </a:r>
            <a:r>
              <a:rPr lang="en-US" dirty="0" err="1">
                <a:highlight>
                  <a:srgbClr val="00FF00"/>
                </a:highlight>
              </a:rPr>
              <a:t>dari</a:t>
            </a:r>
            <a:r>
              <a:rPr lang="en-US" dirty="0">
                <a:highlight>
                  <a:srgbClr val="00FF00"/>
                </a:highlight>
              </a:rPr>
              <a:t> agent </a:t>
            </a:r>
            <a:r>
              <a:rPr lang="en-US" dirty="0" err="1">
                <a:highlight>
                  <a:srgbClr val="00FF00"/>
                </a:highlight>
              </a:rPr>
              <a:t>tidak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menular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yg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perlu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diperhatikan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antara</a:t>
            </a:r>
            <a:r>
              <a:rPr lang="en-US" dirty="0">
                <a:highlight>
                  <a:srgbClr val="00FF00"/>
                </a:highlight>
              </a:rPr>
              <a:t> lain </a:t>
            </a:r>
            <a:r>
              <a:rPr lang="en-US" dirty="0" err="1">
                <a:highlight>
                  <a:srgbClr val="00FF00"/>
                </a:highlight>
              </a:rPr>
              <a:t>adalah</a:t>
            </a:r>
            <a:r>
              <a:rPr lang="en-US" dirty="0">
                <a:highlight>
                  <a:srgbClr val="00FF00"/>
                </a:highlight>
              </a:rPr>
              <a:t> : </a:t>
            </a:r>
          </a:p>
          <a:p>
            <a:pPr marL="457200" indent="-457200">
              <a:buAutoNum type="arabicPeriod"/>
            </a:pP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menginvasi</a:t>
            </a:r>
            <a:r>
              <a:rPr lang="en-US" dirty="0"/>
              <a:t>/</a:t>
            </a:r>
            <a:r>
              <a:rPr lang="en-US" dirty="0" err="1"/>
              <a:t>memasuki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</a:p>
          <a:p>
            <a:pPr marL="457200" indent="-457200">
              <a:buAutoNum type="arabicPeriod"/>
            </a:pP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merusak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: reversible dan Irreversible </a:t>
            </a:r>
          </a:p>
          <a:p>
            <a:pPr marL="457200" indent="-457200">
              <a:buAutoNum type="arabicPeriod"/>
            </a:pP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rekasi</a:t>
            </a:r>
            <a:r>
              <a:rPr lang="en-US" dirty="0"/>
              <a:t> </a:t>
            </a:r>
            <a:r>
              <a:rPr lang="en-US" dirty="0" err="1"/>
              <a:t>hipersensitif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AE71BB-B135-357A-DB97-6DA72CC2E7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32169-CFCF-27AB-1BCE-EE5D600961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096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AE089-C9F5-01B4-2203-6B5C4EB88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863600"/>
            <a:ext cx="3537712" cy="965200"/>
          </a:xfrm>
          <a:solidFill>
            <a:srgbClr val="FFFF00"/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2. Reservoir 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2C16D-F8E5-A94E-84AD-297A93FA0F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7040" y="2418080"/>
            <a:ext cx="11409680" cy="321056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457200" indent="-457200">
              <a:buAutoNum type="alphaLcPeriod"/>
            </a:pPr>
            <a:r>
              <a:rPr lang="en-US" sz="2800" dirty="0" err="1"/>
              <a:t>Dapat</a:t>
            </a:r>
            <a:r>
              <a:rPr lang="en-US" sz="2800" dirty="0"/>
              <a:t> di </a:t>
            </a:r>
            <a:r>
              <a:rPr lang="en-US" sz="2800" dirty="0" err="1"/>
              <a:t>definisikan</a:t>
            </a:r>
            <a:r>
              <a:rPr lang="en-US" sz="2800" dirty="0"/>
              <a:t> </a:t>
            </a:r>
            <a:r>
              <a:rPr lang="en-US" sz="2800" dirty="0" err="1"/>
              <a:t>sbg</a:t>
            </a:r>
            <a:r>
              <a:rPr lang="en-US" sz="2800" dirty="0"/>
              <a:t> </a:t>
            </a:r>
            <a:r>
              <a:rPr lang="en-US" sz="2800" dirty="0" err="1"/>
              <a:t>organisme</a:t>
            </a:r>
            <a:r>
              <a:rPr lang="en-US" sz="2800" dirty="0"/>
              <a:t> </a:t>
            </a:r>
            <a:r>
              <a:rPr lang="en-US" sz="2800" dirty="0" err="1"/>
              <a:t>hidup</a:t>
            </a:r>
            <a:r>
              <a:rPr lang="en-US" sz="2800" dirty="0"/>
              <a:t>, </a:t>
            </a:r>
            <a:r>
              <a:rPr lang="en-US" sz="2800" dirty="0" err="1"/>
              <a:t>benda</a:t>
            </a:r>
            <a:r>
              <a:rPr lang="en-US" sz="2800" dirty="0"/>
              <a:t> </a:t>
            </a:r>
            <a:r>
              <a:rPr lang="en-US" sz="2800" dirty="0" err="1"/>
              <a:t>mati</a:t>
            </a:r>
            <a:r>
              <a:rPr lang="en-US" sz="2800" dirty="0"/>
              <a:t> (</a:t>
            </a:r>
            <a:r>
              <a:rPr lang="en-US" sz="2800" dirty="0" err="1"/>
              <a:t>tanah</a:t>
            </a:r>
            <a:r>
              <a:rPr lang="en-US" sz="2800" dirty="0"/>
              <a:t>, </a:t>
            </a:r>
            <a:r>
              <a:rPr lang="en-US" sz="2800" dirty="0" err="1"/>
              <a:t>udara</a:t>
            </a:r>
            <a:r>
              <a:rPr lang="en-US" sz="2800" dirty="0"/>
              <a:t>, air, batu, </a:t>
            </a:r>
            <a:r>
              <a:rPr lang="en-US" sz="2800" dirty="0" err="1"/>
              <a:t>dll</a:t>
            </a:r>
            <a:r>
              <a:rPr lang="en-US" sz="2800" dirty="0"/>
              <a:t>) </a:t>
            </a:r>
            <a:r>
              <a:rPr lang="en-US" sz="2800" dirty="0" err="1"/>
              <a:t>dimana</a:t>
            </a:r>
            <a:r>
              <a:rPr lang="en-US" sz="2800" dirty="0"/>
              <a:t> agent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hidup</a:t>
            </a:r>
            <a:r>
              <a:rPr lang="en-US" sz="2800" dirty="0"/>
              <a:t>, </a:t>
            </a:r>
            <a:r>
              <a:rPr lang="en-US" sz="2800" dirty="0" err="1"/>
              <a:t>berkembang</a:t>
            </a:r>
            <a:r>
              <a:rPr lang="en-US" sz="2800" dirty="0"/>
              <a:t> </a:t>
            </a:r>
            <a:r>
              <a:rPr lang="en-US" sz="2800" dirty="0" err="1"/>
              <a:t>biak</a:t>
            </a:r>
            <a:r>
              <a:rPr lang="en-US" sz="2800" dirty="0"/>
              <a:t> dan </a:t>
            </a:r>
            <a:r>
              <a:rPr lang="en-US" sz="2800" dirty="0" err="1"/>
              <a:t>tumbuh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baik</a:t>
            </a:r>
            <a:r>
              <a:rPr lang="en-US" sz="2800" dirty="0"/>
              <a:t> </a:t>
            </a:r>
          </a:p>
          <a:p>
            <a:pPr marL="457200" indent="-457200">
              <a:buAutoNum type="alphaLcPeriod"/>
            </a:pPr>
            <a:r>
              <a:rPr lang="en-US" sz="2800" dirty="0"/>
              <a:t>Pada </a:t>
            </a:r>
            <a:r>
              <a:rPr lang="en-US" sz="2800" dirty="0" err="1"/>
              <a:t>umumnya</a:t>
            </a:r>
            <a:r>
              <a:rPr lang="en-US" sz="2800" dirty="0"/>
              <a:t> </a:t>
            </a:r>
            <a:r>
              <a:rPr lang="en-US" sz="2800" dirty="0" err="1"/>
              <a:t>utk</a:t>
            </a:r>
            <a:r>
              <a:rPr lang="en-US" sz="2800" dirty="0"/>
              <a:t> </a:t>
            </a:r>
            <a:r>
              <a:rPr lang="en-US" sz="2800" dirty="0" err="1"/>
              <a:t>penyakit</a:t>
            </a:r>
            <a:r>
              <a:rPr lang="en-US" sz="2800" dirty="0"/>
              <a:t> </a:t>
            </a:r>
            <a:r>
              <a:rPr lang="en-US" sz="2800" dirty="0" err="1"/>
              <a:t>tdk</a:t>
            </a:r>
            <a:r>
              <a:rPr lang="en-US" sz="2800" dirty="0"/>
              <a:t> </a:t>
            </a:r>
            <a:r>
              <a:rPr lang="en-US" sz="2800" dirty="0" err="1"/>
              <a:t>menular</a:t>
            </a:r>
            <a:r>
              <a:rPr lang="en-US" sz="2800" dirty="0"/>
              <a:t>, reservoir </a:t>
            </a:r>
            <a:r>
              <a:rPr lang="en-US" sz="2800" dirty="0" err="1"/>
              <a:t>dari</a:t>
            </a:r>
            <a:r>
              <a:rPr lang="en-US" sz="2800" dirty="0"/>
              <a:t> agent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benda</a:t>
            </a:r>
            <a:r>
              <a:rPr lang="en-US" sz="2800" dirty="0"/>
              <a:t> </a:t>
            </a:r>
            <a:r>
              <a:rPr lang="en-US" sz="2800" dirty="0" err="1"/>
              <a:t>mati</a:t>
            </a:r>
            <a:r>
              <a:rPr lang="en-US" sz="2800" dirty="0"/>
              <a:t> </a:t>
            </a:r>
          </a:p>
          <a:p>
            <a:pPr marL="457200" indent="-457200">
              <a:buAutoNum type="alphaLcPeriod"/>
            </a:pPr>
            <a:r>
              <a:rPr lang="en-US" sz="2800" dirty="0"/>
              <a:t>Pada </a:t>
            </a:r>
            <a:r>
              <a:rPr lang="en-US" sz="2800" dirty="0" err="1"/>
              <a:t>penyakit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menular</a:t>
            </a:r>
            <a:r>
              <a:rPr lang="en-US" sz="2800" dirty="0"/>
              <a:t>, orang yang </a:t>
            </a:r>
            <a:r>
              <a:rPr lang="en-US" sz="2800" dirty="0" err="1"/>
              <a:t>terekspose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terpapar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agent </a:t>
            </a:r>
            <a:r>
              <a:rPr lang="en-US" sz="2800" dirty="0" err="1"/>
              <a:t>tdk</a:t>
            </a:r>
            <a:r>
              <a:rPr lang="en-US" sz="2800" dirty="0"/>
              <a:t> </a:t>
            </a:r>
            <a:r>
              <a:rPr lang="en-US" sz="2800" dirty="0" err="1"/>
              <a:t>berpotensi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sumber</a:t>
            </a:r>
            <a:r>
              <a:rPr lang="en-US" sz="2800" dirty="0"/>
              <a:t>/reservoir </a:t>
            </a:r>
            <a:r>
              <a:rPr lang="en-US" sz="2800" dirty="0" err="1"/>
              <a:t>tdk</a:t>
            </a:r>
            <a:r>
              <a:rPr lang="en-US" sz="2800" dirty="0"/>
              <a:t> </a:t>
            </a:r>
            <a:r>
              <a:rPr lang="en-US" sz="2800" dirty="0" err="1"/>
              <a:t>ditularkan</a:t>
            </a:r>
            <a:r>
              <a:rPr lang="en-US" sz="2800" dirty="0"/>
              <a:t> </a:t>
            </a:r>
            <a:endParaRPr lang="en-ID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1BEB8F-3536-5D6B-8D4A-2FAE0296BB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F86AF-E442-E0D4-A77D-E603736BF8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17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00502-2921-3102-1BCE-1CB220EBB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076960"/>
            <a:ext cx="5640832" cy="751840"/>
          </a:xfrm>
          <a:solidFill>
            <a:srgbClr val="FFFF00"/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3. </a:t>
            </a:r>
            <a:r>
              <a:rPr lang="en-US" b="1" dirty="0" err="1">
                <a:solidFill>
                  <a:schemeClr val="tx1"/>
                </a:solidFill>
              </a:rPr>
              <a:t>Relasi</a:t>
            </a:r>
            <a:r>
              <a:rPr lang="en-US" b="1" dirty="0">
                <a:solidFill>
                  <a:schemeClr val="tx1"/>
                </a:solidFill>
              </a:rPr>
              <a:t> Agent – Host 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39A97-82B3-B8F2-5556-B41716D9A0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7680" y="2407920"/>
            <a:ext cx="11358880" cy="394843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457200" indent="-457200">
              <a:buAutoNum type="alphaLcPeriod"/>
            </a:pPr>
            <a:r>
              <a:rPr lang="en-US" dirty="0">
                <a:highlight>
                  <a:srgbClr val="00FF00"/>
                </a:highlight>
              </a:rPr>
              <a:t>Fase </a:t>
            </a:r>
            <a:r>
              <a:rPr lang="en-US" dirty="0" err="1">
                <a:highlight>
                  <a:srgbClr val="00FF00"/>
                </a:highlight>
              </a:rPr>
              <a:t>kontak</a:t>
            </a:r>
            <a:r>
              <a:rPr lang="en-US" dirty="0">
                <a:highlight>
                  <a:srgbClr val="00FF00"/>
                </a:highlight>
              </a:rPr>
              <a:t> </a:t>
            </a:r>
          </a:p>
          <a:p>
            <a:r>
              <a:rPr lang="en-US" dirty="0"/>
              <a:t>	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kontak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agent </a:t>
            </a:r>
            <a:r>
              <a:rPr lang="en-US" dirty="0" err="1"/>
              <a:t>dengan</a:t>
            </a:r>
            <a:r>
              <a:rPr lang="en-US" dirty="0"/>
              <a:t> host. </a:t>
            </a:r>
            <a:r>
              <a:rPr lang="en-US" dirty="0" err="1"/>
              <a:t>Tergantung</a:t>
            </a:r>
            <a:r>
              <a:rPr lang="en-US" dirty="0"/>
              <a:t> pada : </a:t>
            </a:r>
          </a:p>
          <a:p>
            <a:r>
              <a:rPr lang="en-US" dirty="0"/>
              <a:t>	1. </a:t>
            </a:r>
            <a:r>
              <a:rPr lang="en-US" dirty="0" err="1"/>
              <a:t>Lamanya</a:t>
            </a:r>
            <a:r>
              <a:rPr lang="en-US" dirty="0"/>
              <a:t> </a:t>
            </a:r>
            <a:r>
              <a:rPr lang="en-US" dirty="0" err="1"/>
              <a:t>kontak</a:t>
            </a:r>
            <a:r>
              <a:rPr lang="en-US" dirty="0"/>
              <a:t> </a:t>
            </a:r>
          </a:p>
          <a:p>
            <a:r>
              <a:rPr lang="en-US" dirty="0"/>
              <a:t>	2. </a:t>
            </a:r>
            <a:r>
              <a:rPr lang="en-US" dirty="0" err="1"/>
              <a:t>Dosis</a:t>
            </a:r>
            <a:r>
              <a:rPr lang="en-US" dirty="0"/>
              <a:t> </a:t>
            </a:r>
            <a:r>
              <a:rPr lang="en-ID" dirty="0"/>
              <a:t>	</a:t>
            </a:r>
          </a:p>
          <a:p>
            <a:r>
              <a:rPr lang="en-ID" dirty="0"/>
              <a:t>	3. </a:t>
            </a:r>
            <a:r>
              <a:rPr lang="en-ID" dirty="0" err="1"/>
              <a:t>Patogenitas</a:t>
            </a:r>
            <a:r>
              <a:rPr lang="en-ID" dirty="0"/>
              <a:t> </a:t>
            </a:r>
          </a:p>
          <a:p>
            <a:r>
              <a:rPr lang="en-ID" dirty="0"/>
              <a:t>b. </a:t>
            </a:r>
            <a:r>
              <a:rPr lang="en-ID" dirty="0">
                <a:highlight>
                  <a:srgbClr val="00FF00"/>
                </a:highlight>
              </a:rPr>
              <a:t>Fase </a:t>
            </a:r>
            <a:r>
              <a:rPr lang="en-ID" dirty="0" err="1">
                <a:highlight>
                  <a:srgbClr val="00FF00"/>
                </a:highlight>
              </a:rPr>
              <a:t>akumulasi</a:t>
            </a:r>
            <a:r>
              <a:rPr lang="en-ID" dirty="0">
                <a:highlight>
                  <a:srgbClr val="00FF00"/>
                </a:highlight>
              </a:rPr>
              <a:t> pada </a:t>
            </a:r>
            <a:r>
              <a:rPr lang="en-ID" dirty="0" err="1">
                <a:highlight>
                  <a:srgbClr val="00FF00"/>
                </a:highlight>
              </a:rPr>
              <a:t>jaringan</a:t>
            </a:r>
            <a:r>
              <a:rPr lang="en-ID" dirty="0">
                <a:highlight>
                  <a:srgbClr val="00FF00"/>
                </a:highlight>
              </a:rPr>
              <a:t> </a:t>
            </a:r>
            <a:endParaRPr lang="en-US" dirty="0">
              <a:highlight>
                <a:srgbClr val="00FF00"/>
              </a:highlight>
            </a:endParaRPr>
          </a:p>
          <a:p>
            <a:r>
              <a:rPr lang="en-US" dirty="0"/>
              <a:t>	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terpapar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lama dan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menerus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18047A-8DE2-DC69-B6BA-5FED293E41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7CFB4-0D6D-D03F-2775-165D0BCB86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48" y="568960"/>
            <a:ext cx="5385816" cy="1771904"/>
          </a:xfrm>
          <a:solidFill>
            <a:srgbClr val="FFFF00"/>
          </a:solidFill>
        </p:spPr>
        <p:txBody>
          <a:bodyPr anchor="b">
            <a:normAutofit/>
          </a:bodyPr>
          <a:lstStyle/>
          <a:p>
            <a:r>
              <a:rPr lang="en-US" dirty="0" err="1"/>
              <a:t>Terminologi</a:t>
            </a:r>
            <a:r>
              <a:rPr lang="en-US" dirty="0"/>
              <a:t> pada </a:t>
            </a:r>
            <a:r>
              <a:rPr lang="en-US" dirty="0" err="1"/>
              <a:t>Epidemiologi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Kronik</a:t>
            </a:r>
            <a:r>
              <a:rPr lang="en-US" dirty="0"/>
              <a:t> </a:t>
            </a:r>
          </a:p>
        </p:txBody>
      </p:sp>
      <p:pic>
        <p:nvPicPr>
          <p:cNvPr id="12" name="Picture Placeholder 11" descr="A close up of white and pink flowers">
            <a:extLst>
              <a:ext uri="{FF2B5EF4-FFF2-40B4-BE49-F238E27FC236}">
                <a16:creationId xmlns:a16="http://schemas.microsoft.com/office/drawing/2014/main" id="{638025BA-3E49-3EFD-417E-955B4B95B2B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5174458" cy="68580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9048" y="3088640"/>
            <a:ext cx="5385816" cy="2377440"/>
          </a:xfrm>
          <a:solidFill>
            <a:srgbClr val="AAD6FF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err="1"/>
              <a:t>Penyakit</a:t>
            </a:r>
            <a:r>
              <a:rPr lang="en-US" sz="2800" dirty="0"/>
              <a:t> </a:t>
            </a:r>
            <a:r>
              <a:rPr lang="en-US" sz="2800" dirty="0" err="1"/>
              <a:t>kronik</a:t>
            </a:r>
            <a:r>
              <a:rPr lang="en-US" sz="28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err="1"/>
              <a:t>Penyakit</a:t>
            </a:r>
            <a:r>
              <a:rPr lang="en-US" sz="2800" dirty="0"/>
              <a:t> non </a:t>
            </a:r>
            <a:r>
              <a:rPr lang="en-US" sz="2800" dirty="0" err="1"/>
              <a:t>infeksi</a:t>
            </a:r>
            <a:r>
              <a:rPr lang="en-US" sz="28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err="1"/>
              <a:t>Penyakit</a:t>
            </a:r>
            <a:r>
              <a:rPr lang="en-US" sz="2800" dirty="0"/>
              <a:t> degenerative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New Communicable diseases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1BC27E-ED02-E738-1B43-E66F422BD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02A7C2-1D63-EFD6-869B-2F167F966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4825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DCE74-9E64-8C59-363E-3ACEEE6844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5600" y="2164080"/>
            <a:ext cx="11521440" cy="3998976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>
                <a:highlight>
                  <a:srgbClr val="00FF00"/>
                </a:highlight>
              </a:rPr>
              <a:t>c. Fase </a:t>
            </a:r>
            <a:r>
              <a:rPr lang="en-US" dirty="0" err="1">
                <a:highlight>
                  <a:srgbClr val="00FF00"/>
                </a:highlight>
              </a:rPr>
              <a:t>subklinis</a:t>
            </a:r>
            <a:r>
              <a:rPr lang="en-US" dirty="0">
                <a:highlight>
                  <a:srgbClr val="00FF00"/>
                </a:highlight>
              </a:rPr>
              <a:t> </a:t>
            </a:r>
          </a:p>
          <a:p>
            <a:r>
              <a:rPr lang="en-US" dirty="0"/>
              <a:t>	Pada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subklinis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/symptom dan </a:t>
            </a:r>
            <a:r>
              <a:rPr lang="en-US" dirty="0" err="1"/>
              <a:t>tanda</a:t>
            </a:r>
            <a:r>
              <a:rPr lang="en-US" dirty="0"/>
              <a:t>/sign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muncul</a:t>
            </a:r>
            <a:endParaRPr lang="en-US" dirty="0"/>
          </a:p>
          <a:p>
            <a:r>
              <a:rPr lang="en-US" dirty="0"/>
              <a:t>	Telah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kerusakan</a:t>
            </a:r>
            <a:r>
              <a:rPr lang="en-US" dirty="0"/>
              <a:t> pada </a:t>
            </a:r>
            <a:r>
              <a:rPr lang="en-US" dirty="0" err="1"/>
              <a:t>jaringan</a:t>
            </a:r>
            <a:r>
              <a:rPr lang="en-US" dirty="0"/>
              <a:t>, </a:t>
            </a:r>
            <a:r>
              <a:rPr lang="en-US" dirty="0" err="1"/>
              <a:t>tergantung</a:t>
            </a:r>
            <a:r>
              <a:rPr lang="en-US" dirty="0"/>
              <a:t> pada : </a:t>
            </a:r>
          </a:p>
          <a:p>
            <a:r>
              <a:rPr lang="en-US" dirty="0"/>
              <a:t>	1. </a:t>
            </a:r>
            <a:r>
              <a:rPr lang="en-US" dirty="0" err="1"/>
              <a:t>Jaringan</a:t>
            </a:r>
            <a:r>
              <a:rPr lang="en-US" dirty="0"/>
              <a:t> yang </a:t>
            </a:r>
            <a:r>
              <a:rPr lang="en-US" dirty="0" err="1"/>
              <a:t>terkena</a:t>
            </a:r>
            <a:r>
              <a:rPr lang="en-US" dirty="0"/>
              <a:t> </a:t>
            </a:r>
          </a:p>
          <a:p>
            <a:r>
              <a:rPr lang="en-US" dirty="0"/>
              <a:t>	2. </a:t>
            </a:r>
            <a:r>
              <a:rPr lang="en-US" dirty="0" err="1"/>
              <a:t>Kerusakan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diakibatkannya</a:t>
            </a:r>
            <a:r>
              <a:rPr lang="en-US" dirty="0"/>
              <a:t> (</a:t>
            </a:r>
            <a:r>
              <a:rPr lang="en-US" dirty="0" err="1"/>
              <a:t>ringan</a:t>
            </a:r>
            <a:r>
              <a:rPr lang="en-US" dirty="0"/>
              <a:t>, </a:t>
            </a:r>
            <a:r>
              <a:rPr lang="en-US" dirty="0" err="1"/>
              <a:t>sedang</a:t>
            </a:r>
            <a:r>
              <a:rPr lang="en-US" dirty="0"/>
              <a:t> dan </a:t>
            </a:r>
            <a:r>
              <a:rPr lang="en-US" dirty="0" err="1"/>
              <a:t>berat</a:t>
            </a:r>
            <a:r>
              <a:rPr lang="en-US" dirty="0"/>
              <a:t>)</a:t>
            </a:r>
          </a:p>
          <a:p>
            <a:r>
              <a:rPr lang="en-US" dirty="0"/>
              <a:t>	3. Sifat </a:t>
            </a:r>
            <a:r>
              <a:rPr lang="en-US" dirty="0" err="1"/>
              <a:t>kerusakan</a:t>
            </a:r>
            <a:r>
              <a:rPr lang="en-US" dirty="0"/>
              <a:t> reversible dan Irreversible / </a:t>
            </a:r>
            <a:r>
              <a:rPr lang="en-US" dirty="0" err="1"/>
              <a:t>kronis</a:t>
            </a:r>
            <a:r>
              <a:rPr lang="en-US" dirty="0"/>
              <a:t>, </a:t>
            </a:r>
            <a:r>
              <a:rPr lang="en-US" dirty="0" err="1"/>
              <a:t>mati</a:t>
            </a:r>
            <a:r>
              <a:rPr lang="en-US" dirty="0"/>
              <a:t> dan </a:t>
            </a:r>
            <a:r>
              <a:rPr lang="en-US" dirty="0" err="1"/>
              <a:t>cacat</a:t>
            </a:r>
            <a:endParaRPr lang="en-US" dirty="0"/>
          </a:p>
          <a:p>
            <a:r>
              <a:rPr lang="en-US" dirty="0">
                <a:highlight>
                  <a:srgbClr val="00FF00"/>
                </a:highlight>
              </a:rPr>
              <a:t>d. Fase </a:t>
            </a:r>
            <a:r>
              <a:rPr lang="en-US" dirty="0" err="1">
                <a:highlight>
                  <a:srgbClr val="00FF00"/>
                </a:highlight>
              </a:rPr>
              <a:t>klinis</a:t>
            </a:r>
            <a:r>
              <a:rPr lang="en-US" dirty="0">
                <a:highlight>
                  <a:srgbClr val="00FF00"/>
                </a:highlight>
              </a:rPr>
              <a:t> </a:t>
            </a:r>
          </a:p>
          <a:p>
            <a:r>
              <a:rPr lang="en-US" dirty="0"/>
              <a:t>	Agent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reaksi</a:t>
            </a:r>
            <a:r>
              <a:rPr lang="en-US" dirty="0"/>
              <a:t> pada host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manifestasi</a:t>
            </a:r>
            <a:r>
              <a:rPr lang="en-US" dirty="0"/>
              <a:t> 	</a:t>
            </a:r>
            <a:r>
              <a:rPr lang="en-US" dirty="0" err="1"/>
              <a:t>gejala</a:t>
            </a:r>
            <a:r>
              <a:rPr lang="en-US" dirty="0"/>
              <a:t> dan </a:t>
            </a:r>
            <a:r>
              <a:rPr lang="en-US" dirty="0" err="1"/>
              <a:t>tanda</a:t>
            </a:r>
            <a:r>
              <a:rPr lang="en-US" dirty="0"/>
              <a:t>  </a:t>
            </a:r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F11772-64F0-11F7-A632-0C711206E8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EBA29-F100-A334-3ED9-FE538945EF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2764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F1BFB-5091-F25F-7970-A390F6A65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688" y="1005840"/>
            <a:ext cx="8658352" cy="80264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4. </a:t>
            </a:r>
            <a:r>
              <a:rPr lang="en-US" b="1" dirty="0" err="1">
                <a:solidFill>
                  <a:schemeClr val="tx1"/>
                </a:solidFill>
              </a:rPr>
              <a:t>Karakteristik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penyakit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tidak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menular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50610-42A3-AC90-5F74-6E88B60194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8800" y="2194560"/>
            <a:ext cx="10798048" cy="3968496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ditularkan</a:t>
            </a:r>
            <a:r>
              <a:rPr lang="en-US" dirty="0"/>
              <a:t> </a:t>
            </a:r>
          </a:p>
          <a:p>
            <a:pPr marL="457200" indent="-457200">
              <a:buAutoNum type="arabicPeriod"/>
            </a:pPr>
            <a:r>
              <a:rPr lang="en-US" dirty="0" err="1"/>
              <a:t>Etiologi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</a:p>
          <a:p>
            <a:pPr marL="457200" indent="-457200">
              <a:buAutoNum type="arabicPeriod"/>
            </a:pPr>
            <a:r>
              <a:rPr lang="en-US" dirty="0"/>
              <a:t>Agent </a:t>
            </a:r>
            <a:r>
              <a:rPr lang="en-US" dirty="0" err="1"/>
              <a:t>penyebab</a:t>
            </a:r>
            <a:r>
              <a:rPr lang="en-US" dirty="0"/>
              <a:t> : Non living agent </a:t>
            </a:r>
          </a:p>
          <a:p>
            <a:pPr marL="457200" indent="-457200">
              <a:buAutoNum type="arabicPeriod"/>
            </a:pPr>
            <a:r>
              <a:rPr lang="en-US" dirty="0" err="1"/>
              <a:t>Durasi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Panjang (</a:t>
            </a:r>
            <a:r>
              <a:rPr lang="en-US" dirty="0" err="1"/>
              <a:t>Kronis</a:t>
            </a:r>
            <a:r>
              <a:rPr lang="en-US" dirty="0"/>
              <a:t>) </a:t>
            </a:r>
          </a:p>
          <a:p>
            <a:pPr marL="457200" indent="-457200">
              <a:buAutoNum type="arabicPeriod"/>
            </a:pPr>
            <a:r>
              <a:rPr lang="en-US" dirty="0"/>
              <a:t>Fase </a:t>
            </a:r>
            <a:r>
              <a:rPr lang="en-US" dirty="0" err="1"/>
              <a:t>subklinis</a:t>
            </a:r>
            <a:r>
              <a:rPr lang="en-US" dirty="0"/>
              <a:t> dan </a:t>
            </a:r>
            <a:r>
              <a:rPr lang="en-US" dirty="0" err="1"/>
              <a:t>klinis</a:t>
            </a:r>
            <a:r>
              <a:rPr lang="en-US" dirty="0"/>
              <a:t> Panjang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kronis</a:t>
            </a:r>
            <a:r>
              <a:rPr lang="en-US" dirty="0"/>
              <a:t> </a:t>
            </a:r>
          </a:p>
          <a:p>
            <a:endParaRPr lang="en-US" b="1" dirty="0"/>
          </a:p>
          <a:p>
            <a:r>
              <a:rPr lang="en-US" b="1" dirty="0">
                <a:highlight>
                  <a:srgbClr val="FFFF00"/>
                </a:highlight>
              </a:rPr>
              <a:t>5. </a:t>
            </a:r>
            <a:r>
              <a:rPr lang="en-US" b="1" dirty="0" err="1">
                <a:highlight>
                  <a:srgbClr val="FFFF00"/>
                </a:highlight>
              </a:rPr>
              <a:t>Rute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dari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Keterpaparan</a:t>
            </a:r>
            <a:endParaRPr lang="en-US" b="1" dirty="0">
              <a:highlight>
                <a:srgbClr val="FFFF00"/>
              </a:highlight>
            </a:endParaRPr>
          </a:p>
          <a:p>
            <a:r>
              <a:rPr lang="en-US" dirty="0" err="1"/>
              <a:t>Melalui</a:t>
            </a:r>
            <a:r>
              <a:rPr lang="en-US" dirty="0"/>
              <a:t> system </a:t>
            </a:r>
            <a:r>
              <a:rPr lang="en-US" dirty="0" err="1"/>
              <a:t>pernafasan</a:t>
            </a:r>
            <a:r>
              <a:rPr lang="en-US" dirty="0"/>
              <a:t>, system digestive, system integument/</a:t>
            </a:r>
            <a:r>
              <a:rPr lang="en-US" dirty="0" err="1"/>
              <a:t>kulit</a:t>
            </a:r>
            <a:r>
              <a:rPr lang="en-US" dirty="0"/>
              <a:t> dan system </a:t>
            </a:r>
            <a:r>
              <a:rPr lang="en-US" dirty="0" err="1"/>
              <a:t>vaskuler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FD7BB3-210B-CC9A-CECB-94CC0D1D3A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54183C-D74D-36C0-2537-AAD2BD79B5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9004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E53D3-2E48-6E76-E920-16C1E37BE4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endParaRPr lang="en-US" sz="4000" dirty="0"/>
          </a:p>
          <a:p>
            <a:pPr algn="ctr"/>
            <a:endParaRPr lang="en-US" sz="4000" dirty="0"/>
          </a:p>
          <a:p>
            <a:pPr algn="ctr"/>
            <a:r>
              <a:rPr lang="en-US" sz="4400" b="1" dirty="0"/>
              <a:t>RIWAYAT ALAMIAH PENYAKIT </a:t>
            </a:r>
            <a:endParaRPr lang="en-ID" sz="44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F87C10-4678-B132-7C7E-2BFA79F4C7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1162B-1BD5-B5B8-6986-DD3F9B8A26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630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F910F-27CC-C6D4-67DC-1E7F1421B4B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2770632"/>
            <a:ext cx="2487168" cy="2969768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887570-B877-F79B-BB4B-5A3689A34E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85616" y="2770632"/>
            <a:ext cx="7571232" cy="307136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>
                <a:highlight>
                  <a:srgbClr val="FFFF00"/>
                </a:highlight>
              </a:rPr>
              <a:t>A. Proses </a:t>
            </a:r>
            <a:r>
              <a:rPr lang="en-US" sz="2800" b="1" dirty="0" err="1">
                <a:highlight>
                  <a:srgbClr val="FFFF00"/>
                </a:highlight>
              </a:rPr>
              <a:t>terjadinya</a:t>
            </a:r>
            <a:r>
              <a:rPr lang="en-US" sz="2800" b="1" dirty="0">
                <a:highlight>
                  <a:srgbClr val="FFFF00"/>
                </a:highlight>
              </a:rPr>
              <a:t> </a:t>
            </a:r>
            <a:r>
              <a:rPr lang="en-US" sz="2800" b="1" dirty="0" err="1">
                <a:highlight>
                  <a:srgbClr val="FFFF00"/>
                </a:highlight>
              </a:rPr>
              <a:t>penyakit</a:t>
            </a:r>
            <a:r>
              <a:rPr lang="en-US" sz="2800" b="1" dirty="0">
                <a:highlight>
                  <a:srgbClr val="FFFF00"/>
                </a:highlight>
              </a:rPr>
              <a:t> : </a:t>
            </a:r>
          </a:p>
          <a:p>
            <a:pPr marL="457200" indent="-457200">
              <a:buAutoNum type="arabicPeriod"/>
            </a:pPr>
            <a:r>
              <a:rPr lang="en-US" sz="2800" b="1" dirty="0">
                <a:highlight>
                  <a:srgbClr val="00FF00"/>
                </a:highlight>
              </a:rPr>
              <a:t>Proses </a:t>
            </a:r>
            <a:r>
              <a:rPr lang="en-US" sz="2800" b="1" dirty="0" err="1">
                <a:highlight>
                  <a:srgbClr val="00FF00"/>
                </a:highlight>
              </a:rPr>
              <a:t>terjadinya</a:t>
            </a:r>
            <a:r>
              <a:rPr lang="en-US" sz="2800" b="1" dirty="0">
                <a:highlight>
                  <a:srgbClr val="00FF00"/>
                </a:highlight>
              </a:rPr>
              <a:t> </a:t>
            </a:r>
            <a:r>
              <a:rPr lang="en-US" sz="2800" b="1" dirty="0" err="1">
                <a:highlight>
                  <a:srgbClr val="00FF00"/>
                </a:highlight>
              </a:rPr>
              <a:t>penyakit</a:t>
            </a:r>
            <a:r>
              <a:rPr lang="en-US" sz="2800" b="1" dirty="0">
                <a:highlight>
                  <a:srgbClr val="00FF00"/>
                </a:highlight>
              </a:rPr>
              <a:t> </a:t>
            </a:r>
            <a:r>
              <a:rPr lang="en-US" sz="2800" b="1" dirty="0" err="1">
                <a:highlight>
                  <a:srgbClr val="00FF00"/>
                </a:highlight>
              </a:rPr>
              <a:t>tergantung</a:t>
            </a:r>
            <a:r>
              <a:rPr lang="en-US" sz="2800" b="1" dirty="0">
                <a:highlight>
                  <a:srgbClr val="00FF00"/>
                </a:highlight>
              </a:rPr>
              <a:t> pada : </a:t>
            </a:r>
          </a:p>
          <a:p>
            <a:r>
              <a:rPr lang="en-US" sz="2800" dirty="0"/>
              <a:t>	a. </a:t>
            </a:r>
            <a:r>
              <a:rPr lang="en-US" sz="2800" dirty="0" err="1"/>
              <a:t>Karakteristik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agent </a:t>
            </a:r>
          </a:p>
          <a:p>
            <a:r>
              <a:rPr lang="en-US" sz="2800" dirty="0"/>
              <a:t>	b. </a:t>
            </a:r>
            <a:r>
              <a:rPr lang="en-US" sz="2800" dirty="0" err="1"/>
              <a:t>Karakteristik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host </a:t>
            </a:r>
          </a:p>
          <a:p>
            <a:r>
              <a:rPr lang="en-US" sz="2800" dirty="0"/>
              <a:t>	c. </a:t>
            </a:r>
            <a:r>
              <a:rPr lang="en-US" sz="2800" dirty="0" err="1"/>
              <a:t>Karakteristik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environment </a:t>
            </a:r>
            <a:endParaRPr lang="en-ID" sz="2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FE0B3-4F9A-3F1B-886A-26CEDDABBD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D505E-2CD1-1D12-B302-49E539CBC3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5624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730FE-56BE-4F59-D8C1-CE5D52A3E3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6400" y="2458720"/>
            <a:ext cx="11389360" cy="3897630"/>
          </a:xfrm>
          <a:solidFill>
            <a:srgbClr val="AAD6FF"/>
          </a:solidFill>
        </p:spPr>
        <p:txBody>
          <a:bodyPr>
            <a:normAutofit fontScale="85000" lnSpcReduction="20000"/>
          </a:bodyPr>
          <a:lstStyle/>
          <a:p>
            <a:r>
              <a:rPr lang="en-US" dirty="0">
                <a:highlight>
                  <a:srgbClr val="FFFF00"/>
                </a:highlight>
              </a:rPr>
              <a:t>2. Pada </a:t>
            </a:r>
            <a:r>
              <a:rPr lang="en-US" dirty="0" err="1">
                <a:highlight>
                  <a:srgbClr val="FFFF00"/>
                </a:highlight>
              </a:rPr>
              <a:t>penyakit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menular</a:t>
            </a:r>
            <a:r>
              <a:rPr lang="en-US" dirty="0">
                <a:highlight>
                  <a:srgbClr val="FFFF00"/>
                </a:highlight>
              </a:rPr>
              <a:t> </a:t>
            </a:r>
          </a:p>
          <a:p>
            <a:r>
              <a:rPr lang="en-US" dirty="0" err="1">
                <a:highlight>
                  <a:srgbClr val="00FF00"/>
                </a:highlight>
              </a:rPr>
              <a:t>Manusia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mempertahankan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keseimbangan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untuk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tetap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sehat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melawan</a:t>
            </a:r>
            <a:r>
              <a:rPr lang="en-US" dirty="0">
                <a:highlight>
                  <a:srgbClr val="00FF00"/>
                </a:highlight>
              </a:rPr>
              <a:t> : </a:t>
            </a:r>
          </a:p>
          <a:p>
            <a:pPr marL="457200" indent="-457200">
              <a:buAutoNum type="alphaLcPeriod"/>
            </a:pPr>
            <a:r>
              <a:rPr lang="en-US" dirty="0"/>
              <a:t>Agent (Living </a:t>
            </a:r>
            <a:r>
              <a:rPr lang="en-US" dirty="0" err="1"/>
              <a:t>organisme</a:t>
            </a:r>
            <a:r>
              <a:rPr lang="en-US" dirty="0"/>
              <a:t>)</a:t>
            </a:r>
          </a:p>
          <a:p>
            <a:pPr marL="457200" indent="-457200">
              <a:buAutoNum type="alphaLcPeriod"/>
            </a:pP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organisme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</a:p>
          <a:p>
            <a:pPr marL="457200" indent="-457200">
              <a:buAutoNum type="alphaLcPeriod"/>
            </a:pP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predisposisi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>
                <a:highlight>
                  <a:srgbClr val="FFFF00"/>
                </a:highlight>
              </a:rPr>
              <a:t>3. Pada </a:t>
            </a:r>
            <a:r>
              <a:rPr lang="en-US" dirty="0" err="1">
                <a:highlight>
                  <a:srgbClr val="FFFF00"/>
                </a:highlight>
              </a:rPr>
              <a:t>penyakit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tidak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menular</a:t>
            </a:r>
            <a:r>
              <a:rPr lang="en-US" dirty="0">
                <a:highlight>
                  <a:srgbClr val="FFFF00"/>
                </a:highlight>
              </a:rPr>
              <a:t> </a:t>
            </a:r>
          </a:p>
          <a:p>
            <a:r>
              <a:rPr lang="en-US" dirty="0" err="1">
                <a:highlight>
                  <a:srgbClr val="00FF00"/>
                </a:highlight>
              </a:rPr>
              <a:t>Manusia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mempertahankan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keseimbangan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utk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tetap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sehat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melawan</a:t>
            </a:r>
            <a:r>
              <a:rPr lang="en-US" dirty="0">
                <a:highlight>
                  <a:srgbClr val="00FF00"/>
                </a:highlight>
              </a:rPr>
              <a:t> : </a:t>
            </a:r>
          </a:p>
          <a:p>
            <a:pPr marL="457200" indent="-457200">
              <a:buAutoNum type="alphaLcPeriod"/>
            </a:pPr>
            <a:r>
              <a:rPr lang="en-US" dirty="0"/>
              <a:t>Agent (Non living </a:t>
            </a:r>
            <a:r>
              <a:rPr lang="en-US" dirty="0" err="1"/>
              <a:t>organisme</a:t>
            </a:r>
            <a:r>
              <a:rPr lang="en-US" dirty="0"/>
              <a:t>)</a:t>
            </a:r>
          </a:p>
          <a:p>
            <a:pPr marL="457200" indent="-457200">
              <a:buAutoNum type="alphaLcPeriod"/>
            </a:pP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organisme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</a:p>
          <a:p>
            <a:pPr marL="457200" indent="-457200">
              <a:buAutoNum type="alphaLcPeriod"/>
            </a:pP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predisposisi</a:t>
            </a:r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B718B9-F236-EB74-4515-96C1B0F513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08E4B0-128F-F80D-C169-11FE54E4F0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869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D8442-78F4-7866-0EDD-262E930D6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056640"/>
            <a:ext cx="7327392" cy="772160"/>
          </a:xfrm>
          <a:solidFill>
            <a:srgbClr val="FFFF00"/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B. Riwayat </a:t>
            </a:r>
            <a:r>
              <a:rPr lang="en-US" b="1" dirty="0" err="1">
                <a:solidFill>
                  <a:schemeClr val="tx1"/>
                </a:solidFill>
              </a:rPr>
              <a:t>Alamiah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Penyakit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338F8-3582-DBFE-05A7-19714A6B19F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6880" y="2682240"/>
            <a:ext cx="11358880" cy="246888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>
                <a:highlight>
                  <a:srgbClr val="00FF00"/>
                </a:highlight>
              </a:rPr>
              <a:t>1. </a:t>
            </a:r>
            <a:r>
              <a:rPr lang="en-US" sz="2800" b="1" dirty="0" err="1">
                <a:highlight>
                  <a:srgbClr val="00FF00"/>
                </a:highlight>
              </a:rPr>
              <a:t>Definisi</a:t>
            </a:r>
            <a:r>
              <a:rPr lang="en-US" sz="2800" b="1" dirty="0">
                <a:highlight>
                  <a:srgbClr val="00FF00"/>
                </a:highlight>
              </a:rPr>
              <a:t> Riwayat </a:t>
            </a:r>
            <a:r>
              <a:rPr lang="en-US" sz="2800" b="1" dirty="0" err="1">
                <a:highlight>
                  <a:srgbClr val="00FF00"/>
                </a:highlight>
              </a:rPr>
              <a:t>Alamiah</a:t>
            </a:r>
            <a:r>
              <a:rPr lang="en-US" sz="2800" b="1" dirty="0">
                <a:highlight>
                  <a:srgbClr val="00FF00"/>
                </a:highlight>
              </a:rPr>
              <a:t> </a:t>
            </a:r>
            <a:r>
              <a:rPr lang="en-US" sz="2800" b="1" dirty="0" err="1">
                <a:highlight>
                  <a:srgbClr val="00FF00"/>
                </a:highlight>
              </a:rPr>
              <a:t>Penyakit</a:t>
            </a:r>
            <a:r>
              <a:rPr lang="en-US" sz="2800" b="1" dirty="0">
                <a:highlight>
                  <a:srgbClr val="00FF00"/>
                </a:highlight>
              </a:rPr>
              <a:t> : </a:t>
            </a:r>
          </a:p>
          <a:p>
            <a:pPr marL="457200" indent="-457200">
              <a:buAutoNum type="alphaLcPeriod"/>
            </a:pPr>
            <a:r>
              <a:rPr lang="en-US" sz="2800" dirty="0" err="1"/>
              <a:t>Perkembangan</a:t>
            </a:r>
            <a:r>
              <a:rPr lang="en-US" sz="2800" dirty="0"/>
              <a:t> </a:t>
            </a:r>
            <a:r>
              <a:rPr lang="en-US" sz="2800" dirty="0" err="1"/>
              <a:t>penyakit</a:t>
            </a:r>
            <a:r>
              <a:rPr lang="en-US" sz="2800" dirty="0"/>
              <a:t> </a:t>
            </a:r>
            <a:r>
              <a:rPr lang="en-US" sz="2800" dirty="0" err="1"/>
              <a:t>tanpa</a:t>
            </a:r>
            <a:r>
              <a:rPr lang="en-US" sz="2800" dirty="0"/>
              <a:t> </a:t>
            </a:r>
            <a:r>
              <a:rPr lang="en-US" sz="2800" dirty="0" err="1"/>
              <a:t>campur</a:t>
            </a:r>
            <a:r>
              <a:rPr lang="en-US" sz="2800" dirty="0"/>
              <a:t> </a:t>
            </a:r>
            <a:r>
              <a:rPr lang="en-US" sz="2800" dirty="0" err="1"/>
              <a:t>tangan</a:t>
            </a:r>
            <a:r>
              <a:rPr lang="en-US" sz="2800" dirty="0"/>
              <a:t> </a:t>
            </a:r>
            <a:r>
              <a:rPr lang="en-US" sz="2800" dirty="0" err="1"/>
              <a:t>medis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intervensi</a:t>
            </a:r>
            <a:r>
              <a:rPr lang="en-US" sz="2800" dirty="0"/>
              <a:t> </a:t>
            </a:r>
            <a:r>
              <a:rPr lang="en-US" sz="2800" dirty="0" err="1"/>
              <a:t>lainnya</a:t>
            </a:r>
            <a:r>
              <a:rPr lang="en-US" sz="2800" dirty="0"/>
              <a:t> </a:t>
            </a:r>
            <a:r>
              <a:rPr lang="en-US" sz="2800" dirty="0" err="1"/>
              <a:t>sehingga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penyakit</a:t>
            </a:r>
            <a:r>
              <a:rPr lang="en-US" sz="2800" dirty="0"/>
              <a:t> </a:t>
            </a:r>
            <a:r>
              <a:rPr lang="en-US" sz="2800" dirty="0" err="1"/>
              <a:t>berlangsung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natural </a:t>
            </a:r>
          </a:p>
          <a:p>
            <a:pPr marL="457200" indent="-457200">
              <a:buAutoNum type="alphaLcPeriod"/>
            </a:pPr>
            <a:r>
              <a:rPr lang="en-US" sz="2800" dirty="0" err="1"/>
              <a:t>Adanya</a:t>
            </a:r>
            <a:r>
              <a:rPr lang="en-US" sz="2800" dirty="0"/>
              <a:t> </a:t>
            </a:r>
            <a:r>
              <a:rPr lang="en-US" sz="2800" dirty="0" err="1"/>
              <a:t>respon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host </a:t>
            </a:r>
            <a:r>
              <a:rPr lang="en-US" sz="2800" dirty="0" err="1"/>
              <a:t>terhadap</a:t>
            </a:r>
            <a:r>
              <a:rPr lang="en-US" sz="2800" dirty="0"/>
              <a:t> stimulus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interaksi</a:t>
            </a:r>
            <a:r>
              <a:rPr lang="en-US" sz="2800" dirty="0"/>
              <a:t> agent dan environment </a:t>
            </a:r>
            <a:endParaRPr lang="en-ID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835DBC-8691-F5D0-D86F-6941426C85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5D854E-197A-8C1A-870F-989344CCCA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1984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F9C07-29D4-6673-E6CA-EF262BC9A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959993"/>
            <a:ext cx="3718560" cy="914400"/>
          </a:xfrm>
          <a:solidFill>
            <a:srgbClr val="FFFF00"/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2. </a:t>
            </a:r>
            <a:r>
              <a:rPr lang="en-US" b="1" dirty="0" err="1">
                <a:solidFill>
                  <a:schemeClr val="tx1"/>
                </a:solidFill>
              </a:rPr>
              <a:t>Tahapan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0FCBC-DAD7-D878-2753-D9295E04D1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6720" y="2428240"/>
            <a:ext cx="11379200" cy="373481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457200" indent="-457200">
              <a:buAutoNum type="alphaLcPeriod"/>
            </a:pPr>
            <a:r>
              <a:rPr lang="en-US" b="1" dirty="0" err="1">
                <a:highlight>
                  <a:srgbClr val="00FF00"/>
                </a:highlight>
              </a:rPr>
              <a:t>Prepathogenesis</a:t>
            </a:r>
            <a:r>
              <a:rPr lang="en-US" dirty="0"/>
              <a:t> </a:t>
            </a:r>
          </a:p>
          <a:p>
            <a:pPr marL="457200" indent="-457200">
              <a:buAutoNum type="arabicPeriod"/>
            </a:pPr>
            <a:r>
              <a:rPr lang="en-US" dirty="0" err="1"/>
              <a:t>Faktor-faktor</a:t>
            </a:r>
            <a:r>
              <a:rPr lang="en-US" dirty="0"/>
              <a:t> : </a:t>
            </a:r>
            <a:r>
              <a:rPr lang="en-US" dirty="0" err="1"/>
              <a:t>Hereditas</a:t>
            </a:r>
            <a:r>
              <a:rPr lang="en-US" dirty="0"/>
              <a:t>, </a:t>
            </a:r>
            <a:r>
              <a:rPr lang="en-US" dirty="0" err="1"/>
              <a:t>ekonomi</a:t>
            </a:r>
            <a:r>
              <a:rPr lang="en-US" dirty="0"/>
              <a:t>, social,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, </a:t>
            </a:r>
            <a:r>
              <a:rPr lang="en-US" dirty="0" err="1"/>
              <a:t>psikis</a:t>
            </a:r>
            <a:r>
              <a:rPr lang="en-US" dirty="0"/>
              <a:t> </a:t>
            </a:r>
          </a:p>
          <a:p>
            <a:pPr marL="457200" indent="-457200">
              <a:buAutoNum type="arabicPeriod"/>
            </a:pPr>
            <a:r>
              <a:rPr lang="en-US" dirty="0"/>
              <a:t>Stimulus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stimulus dan </a:t>
            </a:r>
            <a:r>
              <a:rPr lang="en-US" dirty="0" err="1"/>
              <a:t>manusia</a:t>
            </a:r>
            <a:r>
              <a:rPr lang="en-US" dirty="0"/>
              <a:t> </a:t>
            </a:r>
          </a:p>
          <a:p>
            <a:pPr marL="457200" indent="-457200">
              <a:buAutoNum type="arabicPeriod"/>
            </a:pP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faktor-faktor</a:t>
            </a:r>
            <a:r>
              <a:rPr lang="en-US" dirty="0"/>
              <a:t> host. Agent dan environment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prepathogenesis</a:t>
            </a:r>
            <a:endParaRPr lang="en-US" dirty="0"/>
          </a:p>
          <a:p>
            <a:endParaRPr lang="en-US" dirty="0"/>
          </a:p>
          <a:p>
            <a:r>
              <a:rPr lang="en-US" dirty="0"/>
              <a:t>b. </a:t>
            </a:r>
            <a:r>
              <a:rPr lang="en-US" b="1" dirty="0">
                <a:highlight>
                  <a:srgbClr val="00FF00"/>
                </a:highlight>
              </a:rPr>
              <a:t>Pathogenesis </a:t>
            </a:r>
          </a:p>
          <a:p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kelainan</a:t>
            </a:r>
            <a:r>
              <a:rPr lang="en-US" dirty="0"/>
              <a:t>/</a:t>
            </a:r>
            <a:r>
              <a:rPr lang="en-US" dirty="0" err="1"/>
              <a:t>gangguan</a:t>
            </a:r>
            <a:r>
              <a:rPr lang="en-US" dirty="0"/>
              <a:t> pada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stimulus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kesembuhan</a:t>
            </a:r>
            <a:r>
              <a:rPr lang="en-US" dirty="0"/>
              <a:t>, </a:t>
            </a:r>
            <a:r>
              <a:rPr lang="en-US" dirty="0" err="1"/>
              <a:t>kematian</a:t>
            </a:r>
            <a:r>
              <a:rPr lang="en-US" dirty="0"/>
              <a:t>, </a:t>
            </a:r>
            <a:r>
              <a:rPr lang="en-US" dirty="0" err="1"/>
              <a:t>kronik</a:t>
            </a:r>
            <a:r>
              <a:rPr lang="en-US" dirty="0"/>
              <a:t> dan </a:t>
            </a:r>
            <a:r>
              <a:rPr lang="en-US" dirty="0" err="1"/>
              <a:t>cacat</a:t>
            </a:r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63FBC7-86AB-1D65-6775-82EE213534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34C3D-D955-F432-02BB-BDD7B48306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525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14851-F471-C3E3-ED1D-A2419F47CE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8" y="2346960"/>
            <a:ext cx="10515600" cy="3816096"/>
          </a:xfrm>
          <a:solidFill>
            <a:srgbClr val="AAD6FF"/>
          </a:solidFill>
        </p:spPr>
        <p:txBody>
          <a:bodyPr>
            <a:normAutofit lnSpcReduction="10000"/>
          </a:bodyPr>
          <a:lstStyle/>
          <a:p>
            <a:pPr marL="457200" indent="-457200">
              <a:buAutoNum type="alphaLcPeriod"/>
            </a:pPr>
            <a:r>
              <a:rPr lang="en-US" b="1" dirty="0">
                <a:highlight>
                  <a:srgbClr val="FFFF00"/>
                </a:highlight>
              </a:rPr>
              <a:t>Fase </a:t>
            </a:r>
            <a:r>
              <a:rPr lang="en-US" b="1" dirty="0" err="1">
                <a:highlight>
                  <a:srgbClr val="FFFF00"/>
                </a:highlight>
              </a:rPr>
              <a:t>suseptibilitas</a:t>
            </a:r>
            <a:r>
              <a:rPr lang="en-US" b="1" dirty="0">
                <a:highlight>
                  <a:srgbClr val="FFFF00"/>
                </a:highlight>
              </a:rPr>
              <a:t>  (</a:t>
            </a:r>
            <a:r>
              <a:rPr lang="en-US" b="1" dirty="0" err="1">
                <a:highlight>
                  <a:srgbClr val="FFFF00"/>
                </a:highlight>
              </a:rPr>
              <a:t>Tahap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Peka</a:t>
            </a:r>
            <a:r>
              <a:rPr lang="en-US" b="1" dirty="0">
                <a:highlight>
                  <a:srgbClr val="FFFF00"/>
                </a:highlight>
              </a:rPr>
              <a:t>)</a:t>
            </a:r>
          </a:p>
          <a:p>
            <a:r>
              <a:rPr lang="en-US" dirty="0">
                <a:highlight>
                  <a:srgbClr val="FFFF00"/>
                </a:highlight>
              </a:rPr>
              <a:t>1. Pada </a:t>
            </a:r>
            <a:r>
              <a:rPr lang="en-US" dirty="0" err="1">
                <a:highlight>
                  <a:srgbClr val="FFFF00"/>
                </a:highlight>
              </a:rPr>
              <a:t>fase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ini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,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faktir</a:t>
            </a:r>
            <a:r>
              <a:rPr lang="en-US" dirty="0"/>
              <a:t> </a:t>
            </a:r>
            <a:r>
              <a:rPr lang="en-US" dirty="0" err="1"/>
              <a:t>risikoatau</a:t>
            </a:r>
            <a:r>
              <a:rPr lang="en-US" dirty="0"/>
              <a:t> </a:t>
            </a:r>
            <a:r>
              <a:rPr lang="en-US" dirty="0" err="1"/>
              <a:t>predisposisi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terkena</a:t>
            </a:r>
            <a:r>
              <a:rPr lang="en-US" dirty="0"/>
              <a:t> </a:t>
            </a:r>
            <a:r>
              <a:rPr lang="en-US" dirty="0" err="1"/>
              <a:t>penyakit</a:t>
            </a:r>
            <a:endParaRPr lang="en-US" dirty="0"/>
          </a:p>
          <a:p>
            <a:r>
              <a:rPr lang="en-US" dirty="0">
                <a:highlight>
                  <a:srgbClr val="FFFF00"/>
                </a:highlight>
              </a:rPr>
              <a:t>2. </a:t>
            </a:r>
            <a:r>
              <a:rPr lang="en-US" dirty="0" err="1">
                <a:highlight>
                  <a:srgbClr val="FFFF00"/>
                </a:highlight>
              </a:rPr>
              <a:t>Faktor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risiko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tersebut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dapat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berupa</a:t>
            </a:r>
            <a:r>
              <a:rPr lang="en-US" dirty="0">
                <a:highlight>
                  <a:srgbClr val="FFFF00"/>
                </a:highlight>
              </a:rPr>
              <a:t> </a:t>
            </a:r>
          </a:p>
          <a:p>
            <a:pPr marL="457200" indent="-457200">
              <a:buAutoNum type="alphaLcPeriod"/>
            </a:pPr>
            <a:r>
              <a:rPr lang="en-US" dirty="0" err="1">
                <a:highlight>
                  <a:srgbClr val="00FF00"/>
                </a:highlight>
              </a:rPr>
              <a:t>Genetika</a:t>
            </a:r>
            <a:r>
              <a:rPr lang="en-US" dirty="0">
                <a:highlight>
                  <a:srgbClr val="00FF00"/>
                </a:highlight>
              </a:rPr>
              <a:t> / </a:t>
            </a:r>
            <a:r>
              <a:rPr lang="en-US" dirty="0" err="1">
                <a:highlight>
                  <a:srgbClr val="00FF00"/>
                </a:highlight>
              </a:rPr>
              <a:t>etnik</a:t>
            </a:r>
            <a:r>
              <a:rPr lang="en-US" dirty="0">
                <a:highlight>
                  <a:srgbClr val="00FF00"/>
                </a:highlight>
              </a:rPr>
              <a:t> </a:t>
            </a:r>
          </a:p>
          <a:p>
            <a:pPr marL="457200" indent="-457200">
              <a:buAutoNum type="alphaLcPeriod"/>
            </a:pPr>
            <a:r>
              <a:rPr lang="en-US" dirty="0" err="1">
                <a:highlight>
                  <a:srgbClr val="00FF00"/>
                </a:highlight>
              </a:rPr>
              <a:t>Kondisi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fisik</a:t>
            </a:r>
            <a:r>
              <a:rPr lang="en-US" dirty="0">
                <a:highlight>
                  <a:srgbClr val="00FF00"/>
                </a:highlight>
              </a:rPr>
              <a:t>, </a:t>
            </a:r>
            <a:r>
              <a:rPr lang="en-US" dirty="0" err="1">
                <a:highlight>
                  <a:srgbClr val="00FF00"/>
                </a:highlight>
              </a:rPr>
              <a:t>misalnya</a:t>
            </a:r>
            <a:r>
              <a:rPr lang="en-US" dirty="0">
                <a:highlight>
                  <a:srgbClr val="00FF00"/>
                </a:highlight>
              </a:rPr>
              <a:t> : </a:t>
            </a:r>
            <a:r>
              <a:rPr lang="en-US" dirty="0" err="1">
                <a:highlight>
                  <a:srgbClr val="00FF00"/>
                </a:highlight>
              </a:rPr>
              <a:t>Kelelahan</a:t>
            </a:r>
            <a:r>
              <a:rPr lang="en-US" dirty="0">
                <a:highlight>
                  <a:srgbClr val="00FF00"/>
                </a:highlight>
              </a:rPr>
              <a:t>, </a:t>
            </a:r>
            <a:r>
              <a:rPr lang="en-US" dirty="0" err="1">
                <a:highlight>
                  <a:srgbClr val="00FF00"/>
                </a:highlight>
              </a:rPr>
              <a:t>kurang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tidur</a:t>
            </a:r>
            <a:r>
              <a:rPr lang="en-US" dirty="0">
                <a:highlight>
                  <a:srgbClr val="00FF00"/>
                </a:highlight>
              </a:rPr>
              <a:t>, </a:t>
            </a:r>
            <a:r>
              <a:rPr lang="en-US" dirty="0" err="1">
                <a:highlight>
                  <a:srgbClr val="00FF00"/>
                </a:highlight>
              </a:rPr>
              <a:t>kurang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gizi</a:t>
            </a:r>
            <a:r>
              <a:rPr lang="en-US" dirty="0">
                <a:highlight>
                  <a:srgbClr val="00FF00"/>
                </a:highlight>
              </a:rPr>
              <a:t> </a:t>
            </a:r>
          </a:p>
          <a:p>
            <a:pPr marL="457200" indent="-457200">
              <a:buAutoNum type="alphaLcPeriod"/>
            </a:pPr>
            <a:r>
              <a:rPr lang="en-US" dirty="0" err="1">
                <a:highlight>
                  <a:srgbClr val="00FF00"/>
                </a:highlight>
              </a:rPr>
              <a:t>Jenis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kelamin</a:t>
            </a:r>
            <a:r>
              <a:rPr lang="en-US" dirty="0">
                <a:highlight>
                  <a:srgbClr val="00FF00"/>
                </a:highlight>
              </a:rPr>
              <a:t> </a:t>
            </a:r>
          </a:p>
          <a:p>
            <a:r>
              <a:rPr lang="en-US" dirty="0"/>
              <a:t>Wanita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err="1"/>
              <a:t>terkena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Diabetes </a:t>
            </a:r>
            <a:r>
              <a:rPr lang="en-US" dirty="0" err="1"/>
              <a:t>Melitus</a:t>
            </a:r>
            <a:r>
              <a:rPr lang="en-US" dirty="0"/>
              <a:t> dan rheumatoid </a:t>
            </a:r>
            <a:r>
              <a:rPr lang="en-US" dirty="0" err="1"/>
              <a:t>artritis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pria</a:t>
            </a:r>
            <a:r>
              <a:rPr lang="en-US" dirty="0"/>
              <a:t> dan </a:t>
            </a:r>
            <a:r>
              <a:rPr lang="en-US" dirty="0" err="1"/>
              <a:t>sebaliknya</a:t>
            </a:r>
            <a:r>
              <a:rPr lang="en-US" dirty="0"/>
              <a:t> </a:t>
            </a:r>
            <a:r>
              <a:rPr lang="en-US" dirty="0" err="1"/>
              <a:t>pria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terkena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jantung</a:t>
            </a:r>
            <a:r>
              <a:rPr lang="en-US" dirty="0"/>
              <a:t> dan </a:t>
            </a:r>
            <a:r>
              <a:rPr lang="en-US" dirty="0" err="1"/>
              <a:t>Hipertensi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wanita</a:t>
            </a:r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38F022-615C-0075-0896-C5BF7266D3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6E55F0-FFE4-D1D8-1ABF-DBE9BFF4FC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572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8DA18-8094-651F-BC74-29C9D507AC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6240" y="2164080"/>
            <a:ext cx="11440160" cy="419227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en-US" dirty="0">
                <a:highlight>
                  <a:srgbClr val="00FF00"/>
                </a:highlight>
              </a:rPr>
              <a:t>d. </a:t>
            </a:r>
            <a:r>
              <a:rPr lang="en-US" dirty="0" err="1">
                <a:highlight>
                  <a:srgbClr val="00FF00"/>
                </a:highlight>
              </a:rPr>
              <a:t>Umur</a:t>
            </a:r>
            <a:r>
              <a:rPr lang="en-US" dirty="0">
                <a:highlight>
                  <a:srgbClr val="00FF00"/>
                </a:highlight>
              </a:rPr>
              <a:t> </a:t>
            </a:r>
          </a:p>
          <a:p>
            <a:r>
              <a:rPr lang="en-US" dirty="0"/>
              <a:t>Bayi dan </a:t>
            </a:r>
            <a:r>
              <a:rPr lang="en-US" dirty="0" err="1"/>
              <a:t>balita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rentan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terkena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infeksi</a:t>
            </a:r>
            <a:r>
              <a:rPr lang="en-US" dirty="0"/>
              <a:t> </a:t>
            </a:r>
            <a:r>
              <a:rPr lang="en-US" dirty="0" err="1"/>
              <a:t>sedangkan</a:t>
            </a:r>
            <a:r>
              <a:rPr lang="en-US" dirty="0"/>
              <a:t> pada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riisko</a:t>
            </a:r>
            <a:r>
              <a:rPr lang="en-US" dirty="0"/>
              <a:t> </a:t>
            </a:r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err="1"/>
              <a:t>terkena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jantung</a:t>
            </a:r>
            <a:r>
              <a:rPr lang="en-US" dirty="0"/>
              <a:t> dan </a:t>
            </a:r>
            <a:r>
              <a:rPr lang="en-US" dirty="0" err="1"/>
              <a:t>kanker</a:t>
            </a:r>
            <a:r>
              <a:rPr lang="en-US" dirty="0"/>
              <a:t> </a:t>
            </a:r>
          </a:p>
          <a:p>
            <a:r>
              <a:rPr lang="en-US" dirty="0">
                <a:highlight>
                  <a:srgbClr val="00FF00"/>
                </a:highlight>
              </a:rPr>
              <a:t>e. </a:t>
            </a:r>
            <a:r>
              <a:rPr lang="en-US" dirty="0" err="1">
                <a:highlight>
                  <a:srgbClr val="00FF00"/>
                </a:highlight>
              </a:rPr>
              <a:t>Kebiasaan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hidup</a:t>
            </a:r>
            <a:r>
              <a:rPr lang="en-US" dirty="0">
                <a:highlight>
                  <a:srgbClr val="00FF00"/>
                </a:highlight>
              </a:rPr>
              <a:t> </a:t>
            </a:r>
          </a:p>
          <a:p>
            <a:r>
              <a:rPr lang="en-US" dirty="0" err="1"/>
              <a:t>Kebiasaan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sehat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merokok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riisko</a:t>
            </a:r>
            <a:r>
              <a:rPr lang="en-US" dirty="0"/>
              <a:t> </a:t>
            </a:r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err="1"/>
              <a:t>terkena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jantung</a:t>
            </a:r>
            <a:r>
              <a:rPr lang="en-US" dirty="0"/>
              <a:t> dan </a:t>
            </a:r>
            <a:r>
              <a:rPr lang="en-US" dirty="0" err="1"/>
              <a:t>karsinoma</a:t>
            </a:r>
            <a:r>
              <a:rPr lang="en-US" dirty="0"/>
              <a:t> </a:t>
            </a:r>
            <a:r>
              <a:rPr lang="en-US" dirty="0" err="1"/>
              <a:t>paru-paru</a:t>
            </a:r>
            <a:r>
              <a:rPr lang="en-US" dirty="0"/>
              <a:t> </a:t>
            </a:r>
          </a:p>
          <a:p>
            <a:r>
              <a:rPr lang="en-US" dirty="0">
                <a:highlight>
                  <a:srgbClr val="00FF00"/>
                </a:highlight>
              </a:rPr>
              <a:t>f. </a:t>
            </a:r>
            <a:r>
              <a:rPr lang="en-US" dirty="0" err="1">
                <a:highlight>
                  <a:srgbClr val="00FF00"/>
                </a:highlight>
              </a:rPr>
              <a:t>Sosial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ekonomi</a:t>
            </a:r>
            <a:r>
              <a:rPr lang="en-US" dirty="0">
                <a:highlight>
                  <a:srgbClr val="00FF00"/>
                </a:highlight>
              </a:rPr>
              <a:t> </a:t>
            </a:r>
          </a:p>
          <a:p>
            <a:r>
              <a:rPr lang="en-US" dirty="0"/>
              <a:t>Tingkat social </a:t>
            </a:r>
            <a:r>
              <a:rPr lang="en-US" dirty="0" err="1"/>
              <a:t>ekonomi</a:t>
            </a:r>
            <a:r>
              <a:rPr lang="en-US" dirty="0"/>
              <a:t> yang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terkena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infeksi</a:t>
            </a:r>
            <a:r>
              <a:rPr lang="en-US" dirty="0"/>
              <a:t>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social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terkena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Hipertensi</a:t>
            </a:r>
            <a:r>
              <a:rPr lang="en-US" dirty="0"/>
              <a:t>,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jantung</a:t>
            </a:r>
            <a:r>
              <a:rPr lang="en-US" dirty="0"/>
              <a:t> coroner,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kardiovaskular</a:t>
            </a:r>
            <a:r>
              <a:rPr lang="en-US" dirty="0"/>
              <a:t>, </a:t>
            </a:r>
            <a:r>
              <a:rPr lang="en-US" dirty="0" err="1"/>
              <a:t>dll</a:t>
            </a:r>
            <a:r>
              <a:rPr lang="en-US" dirty="0"/>
              <a:t>. Tingkat social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kecenderungan</a:t>
            </a:r>
            <a:r>
              <a:rPr lang="en-US" dirty="0"/>
              <a:t> </a:t>
            </a:r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pada Konsumsi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kolesterol</a:t>
            </a:r>
            <a:r>
              <a:rPr lang="en-US" dirty="0"/>
              <a:t> </a:t>
            </a:r>
            <a:r>
              <a:rPr lang="en-US" dirty="0" err="1"/>
              <a:t>tinggi</a:t>
            </a:r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8C99F2-3BD6-E0E5-4119-D7E8B45157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61960C-FEF6-0FF2-49E7-956AD0BC9C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7229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5FB34-B8AD-2B9F-9533-228E96B2A1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6880" y="2346960"/>
            <a:ext cx="11389360" cy="2794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3. </a:t>
            </a:r>
            <a:r>
              <a:rPr lang="en-US" dirty="0" err="1">
                <a:highlight>
                  <a:srgbClr val="FFFF00"/>
                </a:highlight>
              </a:rPr>
              <a:t>Untuk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menimbulkan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penyakit</a:t>
            </a:r>
            <a:r>
              <a:rPr lang="en-US" dirty="0">
                <a:highlight>
                  <a:srgbClr val="FFFF00"/>
                </a:highlight>
              </a:rPr>
              <a:t>, </a:t>
            </a:r>
            <a:r>
              <a:rPr lang="en-US" dirty="0"/>
              <a:t>faktor2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dpt</a:t>
            </a:r>
            <a:r>
              <a:rPr lang="en-US" dirty="0"/>
              <a:t> </a:t>
            </a:r>
            <a:r>
              <a:rPr lang="en-US" dirty="0" err="1"/>
              <a:t>berdiri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</a:p>
          <a:p>
            <a:r>
              <a:rPr lang="en-US" dirty="0">
                <a:highlight>
                  <a:srgbClr val="00FF00"/>
                </a:highlight>
              </a:rPr>
              <a:t>Contoh : </a:t>
            </a:r>
          </a:p>
          <a:p>
            <a:r>
              <a:rPr lang="en-US" dirty="0"/>
              <a:t>Kadar </a:t>
            </a:r>
            <a:r>
              <a:rPr lang="en-US" dirty="0" err="1"/>
              <a:t>kolesterol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jantung</a:t>
            </a:r>
            <a:r>
              <a:rPr lang="en-US" dirty="0"/>
              <a:t> coroner. </a:t>
            </a:r>
          </a:p>
          <a:p>
            <a:r>
              <a:rPr lang="en-US" dirty="0" err="1"/>
              <a:t>Kelelahan</a:t>
            </a:r>
            <a:r>
              <a:rPr lang="en-US" dirty="0"/>
              <a:t>, </a:t>
            </a:r>
            <a:r>
              <a:rPr lang="en-US" dirty="0" err="1"/>
              <a:t>alkoholik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suseptibel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Hepatitis. </a:t>
            </a:r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C0218F-E5EA-DC3D-7863-570B9B17DE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9DD7E-96E8-7518-CC2B-C4C3EB57B6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170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4" descr="A bouquet of flowers">
            <a:extLst>
              <a:ext uri="{FF2B5EF4-FFF2-40B4-BE49-F238E27FC236}">
                <a16:creationId xmlns:a16="http://schemas.microsoft.com/office/drawing/2014/main" id="{D34D75C6-A35A-52D3-B03F-61494B85803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C3427B2-C457-FC4C-BA04-44EF586F3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1912" y="1909497"/>
            <a:ext cx="9052560" cy="3015758"/>
          </a:xfrm>
          <a:solidFill>
            <a:srgbClr val="FFFF00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Diabetes, </a:t>
            </a:r>
            <a:r>
              <a:rPr lang="en-US" dirty="0" err="1">
                <a:solidFill>
                  <a:schemeClr val="tx1"/>
                </a:solidFill>
              </a:rPr>
              <a:t>Hipertensi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Kolesterol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Jantung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Kanker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Gagal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ginjal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kronik</a:t>
            </a:r>
            <a:r>
              <a:rPr lang="en-US" dirty="0">
                <a:solidFill>
                  <a:schemeClr val="tx1"/>
                </a:solidFill>
              </a:rPr>
              <a:t>, Asma, Liver, Stroke dan Obesitas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9C8D8B-2E15-875B-08A8-28C5524EF6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4F408-30BE-5DC2-806D-A217DB0281B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07775" y="6356350"/>
            <a:ext cx="784225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Plaque 10">
            <a:extLst>
              <a:ext uri="{FF2B5EF4-FFF2-40B4-BE49-F238E27FC236}">
                <a16:creationId xmlns:a16="http://schemas.microsoft.com/office/drawing/2014/main" id="{95E724B3-E95F-E150-E7F9-1C3F634EF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32854" y="1782305"/>
            <a:ext cx="9546956" cy="3270142"/>
          </a:xfrm>
          <a:prstGeom prst="plaque">
            <a:avLst>
              <a:gd name="adj" fmla="val 7602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FEC193-4F90-6CAE-6259-21C8B6A84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561" y="4925255"/>
            <a:ext cx="972078" cy="2853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119B25-42CB-340B-ACB4-22178DF12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08561" y="1624116"/>
            <a:ext cx="972078" cy="2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817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187C8-B8A1-A8D8-19D9-5F1940119A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7040" y="2072640"/>
            <a:ext cx="11389360" cy="428371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b. Fase </a:t>
            </a:r>
            <a:r>
              <a:rPr lang="en-US" b="1" dirty="0" err="1">
                <a:highlight>
                  <a:srgbClr val="FFFF00"/>
                </a:highlight>
              </a:rPr>
              <a:t>subklinis</a:t>
            </a:r>
            <a:r>
              <a:rPr lang="en-US" b="1" dirty="0">
                <a:highlight>
                  <a:srgbClr val="FFFF00"/>
                </a:highlight>
              </a:rPr>
              <a:t> </a:t>
            </a:r>
          </a:p>
          <a:p>
            <a:pPr marL="457200" indent="-457200">
              <a:buAutoNum type="arabicPeriod"/>
            </a:pPr>
            <a:r>
              <a:rPr lang="en-US" dirty="0" err="1"/>
              <a:t>Disebut</a:t>
            </a:r>
            <a:r>
              <a:rPr lang="en-US" dirty="0"/>
              <a:t> juga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presimptomatik</a:t>
            </a:r>
            <a:r>
              <a:rPr lang="en-US" dirty="0"/>
              <a:t> </a:t>
            </a:r>
          </a:p>
          <a:p>
            <a:pPr marL="457200" indent="-457200">
              <a:buAutoNum type="arabicPeriod"/>
            </a:pPr>
            <a:r>
              <a:rPr lang="en-US" dirty="0"/>
              <a:t>Pada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bermanifestasi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nyata</a:t>
            </a:r>
            <a:r>
              <a:rPr lang="en-US" dirty="0"/>
              <a:t> (sign dan symptom </a:t>
            </a:r>
            <a:r>
              <a:rPr lang="en-US" dirty="0" err="1"/>
              <a:t>masih</a:t>
            </a:r>
            <a:r>
              <a:rPr lang="en-US" dirty="0"/>
              <a:t> negative)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perubahan-perubahan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(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)</a:t>
            </a:r>
          </a:p>
          <a:p>
            <a:pPr marL="457200" indent="-457200">
              <a:buAutoNum type="arabicPeriod"/>
            </a:pP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“Below the level of Clinical Horizon”</a:t>
            </a:r>
          </a:p>
          <a:p>
            <a:pPr marL="457200" indent="-457200">
              <a:buAutoNum type="arabicPeriod"/>
            </a:pPr>
            <a:r>
              <a:rPr lang="en-US" b="1" dirty="0"/>
              <a:t>Fase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b="1" dirty="0" err="1"/>
              <a:t>memiliki</a:t>
            </a:r>
            <a:r>
              <a:rPr lang="en-US" b="1" dirty="0"/>
              <a:t> </a:t>
            </a:r>
            <a:r>
              <a:rPr lang="en-US" b="1" dirty="0" err="1"/>
              <a:t>ciri-ciri</a:t>
            </a:r>
            <a:r>
              <a:rPr lang="en-US" b="1" dirty="0"/>
              <a:t> :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infeksi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pemaparan</a:t>
            </a:r>
            <a:r>
              <a:rPr lang="en-US" dirty="0"/>
              <a:t> oleh </a:t>
            </a:r>
            <a:r>
              <a:rPr lang="en-US" dirty="0" err="1"/>
              <a:t>agen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tampak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Pada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infeksi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perkembangbiakkan</a:t>
            </a:r>
            <a:r>
              <a:rPr lang="en-US" dirty="0"/>
              <a:t> </a:t>
            </a:r>
            <a:r>
              <a:rPr lang="en-US" dirty="0" err="1"/>
              <a:t>mikroorganisme</a:t>
            </a:r>
            <a:r>
              <a:rPr lang="en-US" dirty="0"/>
              <a:t> pathogen, </a:t>
            </a:r>
            <a:r>
              <a:rPr lang="en-US" dirty="0" err="1"/>
              <a:t>sedangkan</a:t>
            </a:r>
            <a:r>
              <a:rPr lang="en-US" dirty="0"/>
              <a:t> pada </a:t>
            </a:r>
            <a:r>
              <a:rPr lang="en-US" dirty="0" err="1"/>
              <a:t>penyakit</a:t>
            </a:r>
            <a:r>
              <a:rPr lang="en-US" dirty="0"/>
              <a:t> non </a:t>
            </a:r>
            <a:r>
              <a:rPr lang="en-US" dirty="0" err="1"/>
              <a:t>infeksi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anatomi</a:t>
            </a:r>
            <a:r>
              <a:rPr lang="en-US" dirty="0"/>
              <a:t> dan </a:t>
            </a:r>
            <a:r>
              <a:rPr lang="en-US" dirty="0" err="1"/>
              <a:t>histologi</a:t>
            </a:r>
            <a:endParaRPr lang="en-US" dirty="0"/>
          </a:p>
          <a:p>
            <a:r>
              <a:rPr lang="en-US" dirty="0" err="1">
                <a:highlight>
                  <a:srgbClr val="00FF00"/>
                </a:highlight>
              </a:rPr>
              <a:t>Misalnya</a:t>
            </a:r>
            <a:r>
              <a:rPr lang="en-US" dirty="0">
                <a:highlight>
                  <a:srgbClr val="00FF00"/>
                </a:highlight>
              </a:rPr>
              <a:t> : </a:t>
            </a:r>
            <a:r>
              <a:rPr lang="en-US" dirty="0" err="1">
                <a:highlight>
                  <a:srgbClr val="00FF00"/>
                </a:highlight>
              </a:rPr>
              <a:t>terjadinya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aterosklerotik</a:t>
            </a:r>
            <a:r>
              <a:rPr lang="en-US" dirty="0">
                <a:highlight>
                  <a:srgbClr val="00FF00"/>
                </a:highlight>
              </a:rPr>
              <a:t> pada </a:t>
            </a:r>
            <a:r>
              <a:rPr lang="en-US" dirty="0" err="1">
                <a:highlight>
                  <a:srgbClr val="00FF00"/>
                </a:highlight>
              </a:rPr>
              <a:t>pembuluh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darah</a:t>
            </a:r>
            <a:r>
              <a:rPr lang="en-US" dirty="0">
                <a:highlight>
                  <a:srgbClr val="00FF00"/>
                </a:highlight>
              </a:rPr>
              <a:t> coroner </a:t>
            </a:r>
            <a:r>
              <a:rPr lang="en-US" dirty="0" err="1">
                <a:highlight>
                  <a:srgbClr val="00FF00"/>
                </a:highlight>
              </a:rPr>
              <a:t>yg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mengakibatkan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penyempitan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pembuluh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darah</a:t>
            </a:r>
            <a:r>
              <a:rPr lang="en-US" dirty="0">
                <a:highlight>
                  <a:srgbClr val="00FF00"/>
                </a:highlight>
              </a:rPr>
              <a:t>  </a:t>
            </a:r>
            <a:endParaRPr lang="en-ID" dirty="0">
              <a:highlight>
                <a:srgbClr val="00FF00"/>
              </a:highlight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535D5F-3265-2C3A-9903-958A7B69B8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213CC7-F8E0-3786-68CA-7273BB0823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0420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234B7-B905-B70A-E70B-CB74B17A43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5280" y="2164080"/>
            <a:ext cx="11511280" cy="4192270"/>
          </a:xfrm>
          <a:solidFill>
            <a:srgbClr val="AAD6FF"/>
          </a:solidFill>
        </p:spPr>
        <p:txBody>
          <a:bodyPr/>
          <a:lstStyle/>
          <a:p>
            <a:r>
              <a:rPr lang="en-US" b="1" dirty="0">
                <a:highlight>
                  <a:srgbClr val="FFFF00"/>
                </a:highlight>
              </a:rPr>
              <a:t>c. Fase </a:t>
            </a:r>
            <a:r>
              <a:rPr lang="en-US" b="1" dirty="0" err="1">
                <a:highlight>
                  <a:srgbClr val="FFFF00"/>
                </a:highlight>
              </a:rPr>
              <a:t>Klinis</a:t>
            </a:r>
            <a:r>
              <a:rPr lang="en-US" b="1" dirty="0">
                <a:highlight>
                  <a:srgbClr val="FFFF00"/>
                </a:highlight>
              </a:rPr>
              <a:t> </a:t>
            </a:r>
          </a:p>
          <a:p>
            <a:pPr marL="457200" indent="-457200">
              <a:buAutoNum type="arabicPeriod"/>
            </a:pPr>
            <a:r>
              <a:rPr lang="en-US" dirty="0"/>
              <a:t>Pada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perubahan-perubahan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pada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memunculkan</a:t>
            </a:r>
            <a:r>
              <a:rPr lang="en-US" dirty="0"/>
              <a:t> </a:t>
            </a:r>
            <a:r>
              <a:rPr lang="en-US" dirty="0" err="1"/>
              <a:t>gejala-gejala</a:t>
            </a:r>
            <a:r>
              <a:rPr lang="en-US" dirty="0"/>
              <a:t> (Symptom) dan </a:t>
            </a:r>
            <a:r>
              <a:rPr lang="en-US" dirty="0" err="1"/>
              <a:t>tanda-tanda</a:t>
            </a:r>
            <a:r>
              <a:rPr lang="en-US" dirty="0"/>
              <a:t> (signs) </a:t>
            </a:r>
            <a:r>
              <a:rPr lang="en-US" dirty="0" err="1"/>
              <a:t>penyakit</a:t>
            </a:r>
            <a:r>
              <a:rPr lang="en-US" dirty="0"/>
              <a:t> </a:t>
            </a:r>
          </a:p>
          <a:p>
            <a:pPr marL="457200" indent="-457200">
              <a:buAutoNum type="arabicPeriod"/>
            </a:pPr>
            <a:r>
              <a:rPr lang="en-US" dirty="0"/>
              <a:t>Fase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dibagi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akut</a:t>
            </a:r>
            <a:r>
              <a:rPr lang="en-US" dirty="0"/>
              <a:t> dan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kronis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b="1" dirty="0">
                <a:highlight>
                  <a:srgbClr val="FFFF00"/>
                </a:highlight>
              </a:rPr>
              <a:t>d. Fase </a:t>
            </a:r>
            <a:r>
              <a:rPr lang="en-US" b="1" dirty="0" err="1">
                <a:highlight>
                  <a:srgbClr val="FFFF00"/>
                </a:highlight>
              </a:rPr>
              <a:t>Konvalescen</a:t>
            </a:r>
            <a:endParaRPr lang="en-US" b="1" dirty="0">
              <a:highlight>
                <a:srgbClr val="FFFF00"/>
              </a:highlight>
            </a:endParaRPr>
          </a:p>
          <a:p>
            <a:pPr marL="457200" indent="-457200">
              <a:buAutoNum type="arabicPeriod"/>
            </a:pPr>
            <a:r>
              <a:rPr lang="en-US" dirty="0"/>
              <a:t>Akhir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klinis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: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konvalescen</a:t>
            </a:r>
            <a:r>
              <a:rPr lang="en-US" dirty="0"/>
              <a:t> (</a:t>
            </a:r>
            <a:r>
              <a:rPr lang="en-US" dirty="0" err="1"/>
              <a:t>penyembuhan</a:t>
            </a:r>
            <a:r>
              <a:rPr lang="en-US" dirty="0"/>
              <a:t>), </a:t>
            </a:r>
            <a:r>
              <a:rPr lang="en-US" dirty="0" err="1"/>
              <a:t>meninggal</a:t>
            </a:r>
            <a:r>
              <a:rPr lang="en-US" dirty="0"/>
              <a:t> dunia </a:t>
            </a:r>
          </a:p>
          <a:p>
            <a:pPr marL="457200" indent="-457200">
              <a:buAutoNum type="arabicPeriod"/>
            </a:pPr>
            <a:r>
              <a:rPr lang="en-US" dirty="0"/>
              <a:t>Fase </a:t>
            </a:r>
            <a:r>
              <a:rPr lang="en-US" dirty="0" err="1"/>
              <a:t>konvalescen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sembuh</a:t>
            </a:r>
            <a:r>
              <a:rPr lang="en-US" dirty="0"/>
              <a:t> total, </a:t>
            </a:r>
            <a:r>
              <a:rPr lang="en-US" dirty="0" err="1"/>
              <a:t>sembuh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cacat</a:t>
            </a:r>
            <a:r>
              <a:rPr lang="en-US" dirty="0"/>
              <a:t> (</a:t>
            </a:r>
            <a:r>
              <a:rPr lang="en-US" dirty="0" err="1"/>
              <a:t>Disabilitas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Sekuele</a:t>
            </a:r>
            <a:r>
              <a:rPr lang="en-US" dirty="0"/>
              <a:t>),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kronis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9BF37-25C9-C2B1-648D-3E918F4F20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9C16FF-028C-8D2E-2AFD-2BB6BA7214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9061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89C1D-A920-199C-01E7-490B49D0881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>
                <a:highlight>
                  <a:srgbClr val="FFFF00"/>
                </a:highlight>
              </a:rPr>
              <a:t>3. </a:t>
            </a:r>
            <a:r>
              <a:rPr lang="en-US" b="1" dirty="0" err="1">
                <a:highlight>
                  <a:srgbClr val="FFFF00"/>
                </a:highlight>
              </a:rPr>
              <a:t>Disabilitas</a:t>
            </a:r>
            <a:r>
              <a:rPr lang="en-US" b="1" dirty="0">
                <a:highlight>
                  <a:srgbClr val="FFFF00"/>
                </a:highlight>
              </a:rPr>
              <a:t> (</a:t>
            </a:r>
            <a:r>
              <a:rPr lang="en-US" b="1" dirty="0" err="1">
                <a:highlight>
                  <a:srgbClr val="FFFF00"/>
                </a:highlight>
              </a:rPr>
              <a:t>Kecacatan</a:t>
            </a:r>
            <a:r>
              <a:rPr lang="en-US" b="1" dirty="0">
                <a:highlight>
                  <a:srgbClr val="FFFF00"/>
                </a:highlight>
              </a:rPr>
              <a:t>/</a:t>
            </a:r>
            <a:r>
              <a:rPr lang="en-US" b="1" dirty="0" err="1">
                <a:highlight>
                  <a:srgbClr val="FFFF00"/>
                </a:highlight>
              </a:rPr>
              <a:t>Ketidakmampuan</a:t>
            </a:r>
            <a:r>
              <a:rPr lang="en-US" b="1" dirty="0">
                <a:highlight>
                  <a:srgbClr val="FFFF00"/>
                </a:highlight>
              </a:rPr>
              <a:t>)</a:t>
            </a:r>
          </a:p>
          <a:p>
            <a:r>
              <a:rPr lang="en-US" dirty="0" err="1"/>
              <a:t>Terjadi</a:t>
            </a:r>
            <a:r>
              <a:rPr lang="en-US" dirty="0"/>
              <a:t> Penurunan </a:t>
            </a:r>
            <a:r>
              <a:rPr lang="en-US" dirty="0" err="1"/>
              <a:t>fungsi</a:t>
            </a:r>
            <a:r>
              <a:rPr lang="en-US" dirty="0"/>
              <a:t> Sebagian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/organ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menurunkan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. </a:t>
            </a:r>
          </a:p>
          <a:p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: </a:t>
            </a:r>
            <a:r>
              <a:rPr lang="en-US" dirty="0" err="1"/>
              <a:t>sementara</a:t>
            </a:r>
            <a:r>
              <a:rPr lang="en-US" dirty="0"/>
              <a:t> (</a:t>
            </a:r>
            <a:r>
              <a:rPr lang="en-US" dirty="0" err="1"/>
              <a:t>akut</a:t>
            </a:r>
            <a:r>
              <a:rPr lang="en-US" dirty="0"/>
              <a:t>), </a:t>
            </a:r>
            <a:r>
              <a:rPr lang="en-US" dirty="0" err="1"/>
              <a:t>kronis</a:t>
            </a:r>
            <a:r>
              <a:rPr lang="en-US" dirty="0"/>
              <a:t> dan </a:t>
            </a:r>
            <a:r>
              <a:rPr lang="en-US" dirty="0" err="1"/>
              <a:t>menetap</a:t>
            </a:r>
            <a:endParaRPr lang="en-US" dirty="0"/>
          </a:p>
          <a:p>
            <a:endParaRPr lang="en-US" dirty="0"/>
          </a:p>
          <a:p>
            <a:r>
              <a:rPr lang="en-US" b="1" dirty="0">
                <a:highlight>
                  <a:srgbClr val="FFFF00"/>
                </a:highlight>
              </a:rPr>
              <a:t>4. </a:t>
            </a:r>
            <a:r>
              <a:rPr lang="en-US" b="1" dirty="0" err="1">
                <a:highlight>
                  <a:srgbClr val="FFFF00"/>
                </a:highlight>
              </a:rPr>
              <a:t>Sekuele</a:t>
            </a:r>
            <a:r>
              <a:rPr lang="en-US" b="1" dirty="0">
                <a:highlight>
                  <a:srgbClr val="FFFF00"/>
                </a:highlight>
              </a:rPr>
              <a:t> </a:t>
            </a:r>
          </a:p>
          <a:p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defect/</a:t>
            </a:r>
            <a:r>
              <a:rPr lang="en-US" dirty="0" err="1"/>
              <a:t>cacat</a:t>
            </a:r>
            <a:r>
              <a:rPr lang="en-US" dirty="0"/>
              <a:t> pada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menurunkan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dan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mengganggu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701B09-A823-E88A-6875-045204BFC5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767A03-082B-46D5-FF03-3B69B71CF2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6702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7494C-A554-527D-E4AF-112D9DD935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sz="4400" b="1" dirty="0"/>
              <a:t>USAHA PENCEGAHAN PENYAKIT </a:t>
            </a:r>
            <a:endParaRPr lang="en-ID" sz="44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58B3CF-1CA9-3E4E-F82B-2D40276460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4E766-E7BD-387F-0878-3F813A7E2E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8520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4D73C-A93D-E5FA-6C7B-F80BA31F0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694944"/>
            <a:ext cx="6981952" cy="1133856"/>
          </a:xfrm>
          <a:solidFill>
            <a:srgbClr val="FFFF00"/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Usaha </a:t>
            </a:r>
            <a:r>
              <a:rPr lang="en-US" b="1" dirty="0" err="1">
                <a:solidFill>
                  <a:schemeClr val="tx1"/>
                </a:solidFill>
              </a:rPr>
              <a:t>pencegahan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Penyakit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0A812-9D37-2331-4CFA-65A2001C16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8" y="2770632"/>
            <a:ext cx="10515600" cy="2685288"/>
          </a:xfrm>
        </p:spPr>
        <p:txBody>
          <a:bodyPr/>
          <a:lstStyle/>
          <a:p>
            <a:r>
              <a:rPr lang="en-US" dirty="0" err="1">
                <a:highlight>
                  <a:srgbClr val="00FF00"/>
                </a:highlight>
              </a:rPr>
              <a:t>Disesuaikan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dengan</a:t>
            </a:r>
            <a:r>
              <a:rPr lang="en-US" dirty="0">
                <a:highlight>
                  <a:srgbClr val="00FF00"/>
                </a:highlight>
              </a:rPr>
              <a:t> Riwayat </a:t>
            </a:r>
            <a:r>
              <a:rPr lang="en-US" dirty="0" err="1">
                <a:highlight>
                  <a:srgbClr val="00FF00"/>
                </a:highlight>
              </a:rPr>
              <a:t>Alamiah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Penyakit</a:t>
            </a:r>
            <a:r>
              <a:rPr lang="en-US" dirty="0">
                <a:highlight>
                  <a:srgbClr val="00FF00"/>
                </a:highlight>
              </a:rPr>
              <a:t>, </a:t>
            </a:r>
            <a:r>
              <a:rPr lang="en-US" dirty="0" err="1">
                <a:highlight>
                  <a:srgbClr val="00FF00"/>
                </a:highlight>
              </a:rPr>
              <a:t>maka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tindakan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preventif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terhadap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penyakit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secara</a:t>
            </a:r>
            <a:r>
              <a:rPr lang="en-US" dirty="0">
                <a:highlight>
                  <a:srgbClr val="00FF00"/>
                </a:highlight>
              </a:rPr>
              <a:t> garis </a:t>
            </a:r>
            <a:r>
              <a:rPr lang="en-US" dirty="0" err="1">
                <a:highlight>
                  <a:srgbClr val="00FF00"/>
                </a:highlight>
              </a:rPr>
              <a:t>besar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dapat</a:t>
            </a:r>
            <a:r>
              <a:rPr lang="en-US" dirty="0">
                <a:highlight>
                  <a:srgbClr val="00FF00"/>
                </a:highlight>
              </a:rPr>
              <a:t> di </a:t>
            </a:r>
            <a:r>
              <a:rPr lang="en-US" dirty="0" err="1">
                <a:highlight>
                  <a:srgbClr val="00FF00"/>
                </a:highlight>
              </a:rPr>
              <a:t>kategorikan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menjadi</a:t>
            </a:r>
            <a:r>
              <a:rPr lang="en-US" dirty="0">
                <a:highlight>
                  <a:srgbClr val="00FF00"/>
                </a:highlight>
              </a:rPr>
              <a:t> : </a:t>
            </a:r>
          </a:p>
          <a:p>
            <a:pPr marL="457200" indent="-457200">
              <a:buAutoNum type="arabicPeriod"/>
            </a:pPr>
            <a:r>
              <a:rPr lang="en-US" dirty="0"/>
              <a:t>Usaha </a:t>
            </a:r>
            <a:r>
              <a:rPr lang="en-US" dirty="0" err="1"/>
              <a:t>Preventif</a:t>
            </a:r>
            <a:r>
              <a:rPr lang="en-US" dirty="0"/>
              <a:t> Primer </a:t>
            </a:r>
          </a:p>
          <a:p>
            <a:pPr marL="457200" indent="-457200">
              <a:buAutoNum type="arabicPeriod"/>
            </a:pPr>
            <a:r>
              <a:rPr lang="en-US" dirty="0"/>
              <a:t>Usaha </a:t>
            </a:r>
            <a:r>
              <a:rPr lang="en-US" dirty="0" err="1"/>
              <a:t>Preventif</a:t>
            </a:r>
            <a:r>
              <a:rPr lang="en-US" dirty="0"/>
              <a:t> </a:t>
            </a:r>
            <a:r>
              <a:rPr lang="en-US" dirty="0" err="1"/>
              <a:t>Sekunder</a:t>
            </a:r>
            <a:r>
              <a:rPr lang="en-US" dirty="0"/>
              <a:t> </a:t>
            </a:r>
          </a:p>
          <a:p>
            <a:pPr marL="457200" indent="-457200">
              <a:buAutoNum type="arabicPeriod"/>
            </a:pPr>
            <a:r>
              <a:rPr lang="en-US" dirty="0"/>
              <a:t>Usaha </a:t>
            </a:r>
            <a:r>
              <a:rPr lang="en-US" dirty="0" err="1"/>
              <a:t>Preventif</a:t>
            </a:r>
            <a:r>
              <a:rPr lang="en-US" dirty="0"/>
              <a:t> </a:t>
            </a:r>
            <a:r>
              <a:rPr lang="en-US" dirty="0" err="1"/>
              <a:t>Tersier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D54C4-2676-D79A-D786-819F0D4955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1DCF0C-F16F-0852-6C02-E01EDBB9F0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239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bouquet of flowers">
            <a:extLst>
              <a:ext uri="{FF2B5EF4-FFF2-40B4-BE49-F238E27FC236}">
                <a16:creationId xmlns:a16="http://schemas.microsoft.com/office/drawing/2014/main" id="{8AB2ECDC-2C97-9031-6EF9-11EF690976E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0" y="-10160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97D649-277C-A20F-F588-7EA2B85B12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632" y="1889760"/>
            <a:ext cx="3212155" cy="1155191"/>
          </a:xfrm>
          <a:solidFill>
            <a:srgbClr val="FFFF00"/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Thank you</a:t>
            </a: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6EF8E06F-4153-981B-474D-3D483B6F4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7632" y="3428999"/>
            <a:ext cx="6309360" cy="1703439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highlight>
                  <a:srgbClr val="00FF00"/>
                </a:highlight>
              </a:rPr>
              <a:t>_</a:t>
            </a:r>
            <a:r>
              <a:rPr lang="en-US" sz="4400" b="1" dirty="0" err="1">
                <a:solidFill>
                  <a:schemeClr val="tx1"/>
                </a:solidFill>
                <a:highlight>
                  <a:srgbClr val="00FF00"/>
                </a:highlight>
              </a:rPr>
              <a:t>Semoga</a:t>
            </a:r>
            <a:r>
              <a:rPr lang="en-US" sz="4400" b="1" dirty="0">
                <a:solidFill>
                  <a:schemeClr val="tx1"/>
                </a:solidFill>
                <a:highlight>
                  <a:srgbClr val="00FF00"/>
                </a:highlight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highlight>
                  <a:srgbClr val="00FF00"/>
                </a:highlight>
              </a:rPr>
              <a:t>Bermanfaat</a:t>
            </a:r>
            <a:r>
              <a:rPr lang="en-US" sz="4400" b="1" dirty="0">
                <a:solidFill>
                  <a:schemeClr val="tx1"/>
                </a:solidFill>
                <a:highlight>
                  <a:srgbClr val="00FF00"/>
                </a:highlight>
              </a:rPr>
              <a:t>_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E502E84-5063-F43E-AC45-9F5CEAA69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701285" y="3209689"/>
            <a:ext cx="3624541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DE43C393-A639-F47D-D8A8-BAF189C58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787" y="3066998"/>
            <a:ext cx="972078" cy="2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40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BE40-AA00-F366-A36A-B3F1AADBF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01600"/>
            <a:ext cx="6419088" cy="92456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2800" b="1" dirty="0" err="1"/>
              <a:t>Klasifikasi</a:t>
            </a:r>
            <a:r>
              <a:rPr lang="en-US" sz="2800" b="1" dirty="0"/>
              <a:t> </a:t>
            </a:r>
            <a:r>
              <a:rPr lang="en-US" sz="2800" b="1" dirty="0" err="1"/>
              <a:t>penyakit</a:t>
            </a:r>
            <a:r>
              <a:rPr lang="en-US" sz="2800" b="1" dirty="0"/>
              <a:t> </a:t>
            </a:r>
            <a:r>
              <a:rPr lang="en-US" sz="2800" b="1" dirty="0" err="1"/>
              <a:t>berdasarkan</a:t>
            </a:r>
            <a:r>
              <a:rPr lang="en-US" sz="2800" b="1" dirty="0"/>
              <a:t> </a:t>
            </a:r>
            <a:br>
              <a:rPr lang="en-US" sz="2800" b="1" dirty="0"/>
            </a:br>
            <a:r>
              <a:rPr lang="en-US" sz="2800" b="1" dirty="0" err="1"/>
              <a:t>durasi</a:t>
            </a:r>
            <a:r>
              <a:rPr lang="en-US" sz="2800" b="1" dirty="0"/>
              <a:t> dan </a:t>
            </a:r>
            <a:r>
              <a:rPr lang="en-US" sz="2800" b="1" dirty="0" err="1"/>
              <a:t>etiologi</a:t>
            </a:r>
            <a:endParaRPr lang="en-US" sz="2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446868-83F0-CEEF-5E60-6D55C93B5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320" y="1351280"/>
            <a:ext cx="6784847" cy="5201920"/>
          </a:xfrm>
          <a:noFill/>
        </p:spPr>
        <p:txBody>
          <a:bodyPr/>
          <a:lstStyle/>
          <a:p>
            <a:pPr algn="l"/>
            <a:r>
              <a:rPr lang="en-US" dirty="0"/>
              <a:t>                     </a:t>
            </a:r>
            <a:r>
              <a:rPr lang="en-US" b="1" dirty="0" err="1">
                <a:highlight>
                  <a:srgbClr val="00FF00"/>
                </a:highlight>
              </a:rPr>
              <a:t>Akut</a:t>
            </a:r>
            <a:r>
              <a:rPr lang="en-US" b="1" dirty="0">
                <a:highlight>
                  <a:srgbClr val="00FF00"/>
                </a:highlight>
              </a:rPr>
              <a:t> </a:t>
            </a:r>
            <a:r>
              <a:rPr lang="en-US" b="1" dirty="0"/>
              <a:t>                  </a:t>
            </a:r>
            <a:r>
              <a:rPr lang="en-US" b="1" dirty="0" err="1">
                <a:highlight>
                  <a:srgbClr val="00FF00"/>
                </a:highlight>
              </a:rPr>
              <a:t>Kronik</a:t>
            </a:r>
            <a:endParaRPr lang="en-US" b="1" dirty="0">
              <a:highlight>
                <a:srgbClr val="00FF00"/>
              </a:highlight>
            </a:endParaRPr>
          </a:p>
        </p:txBody>
      </p:sp>
      <p:pic>
        <p:nvPicPr>
          <p:cNvPr id="9" name="Picture Placeholder 5" descr="A group of orange flowers">
            <a:extLst>
              <a:ext uri="{FF2B5EF4-FFF2-40B4-BE49-F238E27FC236}">
                <a16:creationId xmlns:a16="http://schemas.microsoft.com/office/drawing/2014/main" id="{B0E612D5-D631-0C31-BE9E-28739243329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501"/>
                    </a14:imgEffect>
                    <a14:imgEffect>
                      <a14:saturation sa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4488" y="0"/>
            <a:ext cx="4434464" cy="6858000"/>
          </a:xfrm>
          <a:solidFill>
            <a:schemeClr val="bg1">
              <a:lumMod val="95000"/>
            </a:schemeClr>
          </a:solidFill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BEE54EF-3790-46CC-BA4B-09EB9E7C5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745171"/>
              </p:ext>
            </p:extLst>
          </p:nvPr>
        </p:nvGraphicFramePr>
        <p:xfrm>
          <a:off x="621792" y="2054356"/>
          <a:ext cx="6683247" cy="4173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0794">
                  <a:extLst>
                    <a:ext uri="{9D8B030D-6E8A-4147-A177-3AD203B41FA5}">
                      <a16:colId xmlns:a16="http://schemas.microsoft.com/office/drawing/2014/main" val="2649485504"/>
                    </a:ext>
                  </a:extLst>
                </a:gridCol>
                <a:gridCol w="3512453">
                  <a:extLst>
                    <a:ext uri="{9D8B030D-6E8A-4147-A177-3AD203B41FA5}">
                      <a16:colId xmlns:a16="http://schemas.microsoft.com/office/drawing/2014/main" val="354154437"/>
                    </a:ext>
                  </a:extLst>
                </a:gridCol>
              </a:tblGrid>
              <a:tr h="1824603">
                <a:tc>
                  <a:txBody>
                    <a:bodyPr/>
                    <a:lstStyle/>
                    <a:p>
                      <a:r>
                        <a:rPr lang="en-US" sz="2400" dirty="0" err="1"/>
                        <a:t>Infeksi</a:t>
                      </a:r>
                      <a:endParaRPr lang="en-US" sz="2400" dirty="0"/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400" dirty="0"/>
                        <a:t>Pneumonia 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400" dirty="0" err="1"/>
                        <a:t>Tifus</a:t>
                      </a:r>
                      <a:r>
                        <a:rPr lang="en-US" sz="2400" dirty="0"/>
                        <a:t> </a:t>
                      </a:r>
                      <a:endParaRPr lang="en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 err="1"/>
                        <a:t>Tuberkulosis</a:t>
                      </a:r>
                      <a:endParaRPr lang="en-US" sz="24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Lepra</a:t>
                      </a:r>
                      <a:endParaRPr lang="en-ID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527025"/>
                  </a:ext>
                </a:extLst>
              </a:tr>
              <a:tr h="2349121">
                <a:tc>
                  <a:txBody>
                    <a:bodyPr/>
                    <a:lstStyle/>
                    <a:p>
                      <a:r>
                        <a:rPr lang="en-US" sz="2400" dirty="0"/>
                        <a:t>Non </a:t>
                      </a:r>
                      <a:r>
                        <a:rPr lang="en-US" sz="2400" dirty="0" err="1"/>
                        <a:t>Infeksi</a:t>
                      </a:r>
                      <a:endParaRPr lang="en-US" sz="2400" dirty="0"/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400" dirty="0" err="1"/>
                        <a:t>Keracunan</a:t>
                      </a:r>
                      <a:r>
                        <a:rPr lang="en-US" sz="2400" dirty="0"/>
                        <a:t> 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400" dirty="0" err="1"/>
                        <a:t>Kecelakaan</a:t>
                      </a:r>
                      <a:r>
                        <a:rPr lang="en-US" sz="2400" dirty="0"/>
                        <a:t> </a:t>
                      </a:r>
                      <a:endParaRPr lang="en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 err="1"/>
                        <a:t>Hipertensi</a:t>
                      </a:r>
                      <a:endParaRPr lang="en-US" sz="24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 err="1"/>
                        <a:t>Penyakit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jantung</a:t>
                      </a:r>
                      <a:r>
                        <a:rPr lang="en-US" sz="2400" dirty="0"/>
                        <a:t> coroner,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Diabetes </a:t>
                      </a:r>
                      <a:r>
                        <a:rPr lang="en-US" sz="2400" dirty="0" err="1"/>
                        <a:t>Melitus</a:t>
                      </a:r>
                      <a:r>
                        <a:rPr lang="en-US" sz="2400" dirty="0"/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 err="1"/>
                        <a:t>Degeneratif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lainnya</a:t>
                      </a:r>
                      <a:r>
                        <a:rPr lang="en-US" sz="2400" dirty="0"/>
                        <a:t> </a:t>
                      </a:r>
                      <a:endParaRPr lang="en-ID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860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873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202082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tx1"/>
                </a:solidFill>
              </a:rPr>
              <a:t>Latar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belakang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1536192"/>
            <a:ext cx="5696712" cy="2934208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 err="1"/>
              <a:t>Agraris</a:t>
            </a:r>
            <a:r>
              <a:rPr lang="en-US" sz="2400" dirty="0"/>
              <a:t> 		</a:t>
            </a:r>
            <a:r>
              <a:rPr lang="en-US" sz="2400" dirty="0" err="1"/>
              <a:t>Industri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 err="1"/>
              <a:t>Transisi</a:t>
            </a:r>
            <a:r>
              <a:rPr lang="en-US" sz="2400" b="1" dirty="0"/>
              <a:t> </a:t>
            </a:r>
            <a:r>
              <a:rPr lang="en-US" sz="2400" b="1" dirty="0" err="1"/>
              <a:t>Epidemiologi</a:t>
            </a:r>
            <a:r>
              <a:rPr lang="en-US" sz="2400" b="1" dirty="0"/>
              <a:t> </a:t>
            </a:r>
          </a:p>
          <a:p>
            <a:pPr marL="0" indent="0">
              <a:buNone/>
            </a:pPr>
            <a:r>
              <a:rPr lang="en-US" sz="2400" dirty="0"/>
              <a:t>1. </a:t>
            </a:r>
            <a:r>
              <a:rPr lang="en-US" sz="2400" dirty="0" err="1"/>
              <a:t>Penyakit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Menular</a:t>
            </a:r>
            <a:r>
              <a:rPr lang="en-US" sz="2400" dirty="0"/>
              <a:t> (PTM) </a:t>
            </a:r>
            <a:r>
              <a:rPr lang="en-US" sz="2400" dirty="0" err="1"/>
              <a:t>meningkat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2. </a:t>
            </a:r>
            <a:r>
              <a:rPr lang="en-US" sz="2400" dirty="0" err="1"/>
              <a:t>Penduduk</a:t>
            </a:r>
            <a:r>
              <a:rPr lang="en-US" sz="2400" dirty="0"/>
              <a:t> </a:t>
            </a:r>
            <a:r>
              <a:rPr lang="en-US" sz="2400" dirty="0" err="1"/>
              <a:t>tua</a:t>
            </a:r>
            <a:r>
              <a:rPr lang="en-US" sz="2400" dirty="0"/>
              <a:t> </a:t>
            </a:r>
            <a:r>
              <a:rPr lang="en-US" sz="2400" dirty="0" err="1"/>
              <a:t>meningkat</a:t>
            </a:r>
            <a:r>
              <a:rPr lang="en-US" sz="2400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8D929C-9009-957F-5897-9AA1649E6C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98EC13-CC66-14BE-C305-D90EB840C4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A0184E4-AB58-A209-EB42-8D641ACE8C3D}"/>
              </a:ext>
            </a:extLst>
          </p:cNvPr>
          <p:cNvSpPr/>
          <p:nvPr/>
        </p:nvSpPr>
        <p:spPr>
          <a:xfrm>
            <a:off x="7162800" y="1408176"/>
            <a:ext cx="1168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02424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270AC-601F-D537-3460-3FE09CC6A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640080"/>
            <a:ext cx="5417312" cy="1188720"/>
          </a:xfrm>
          <a:solidFill>
            <a:srgbClr val="FFFF00"/>
          </a:solidFill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</a:rPr>
              <a:t>Transisi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Epidemiologi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593D07-3857-8A04-606E-258D1E9908D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2523744"/>
            <a:ext cx="4864608" cy="3694176"/>
          </a:xfrm>
          <a:solidFill>
            <a:srgbClr val="AAD6FF"/>
          </a:solidFill>
        </p:spPr>
        <p:txBody>
          <a:bodyPr>
            <a:norm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err="1">
                <a:solidFill>
                  <a:schemeClr val="tx1"/>
                </a:solidFill>
              </a:rPr>
              <a:t>Kemajuan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pembangunan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telah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capai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secara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menyeluruh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mempengaruhi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berbagai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perkembangan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kehidupan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manusia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err="1">
                <a:solidFill>
                  <a:schemeClr val="tx1"/>
                </a:solidFill>
              </a:rPr>
              <a:t>Kondisi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infrastruktur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membaik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serta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perkembangan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teknologi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kedokteran</a:t>
            </a:r>
            <a:r>
              <a:rPr lang="en-US" dirty="0">
                <a:solidFill>
                  <a:schemeClr val="tx1"/>
                </a:solidFill>
              </a:rPr>
              <a:t> dan </a:t>
            </a:r>
            <a:r>
              <a:rPr lang="en-US" dirty="0" err="1">
                <a:solidFill>
                  <a:schemeClr val="tx1"/>
                </a:solidFill>
              </a:rPr>
              <a:t>kesehatan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menyebabkan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angka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kematian</a:t>
            </a:r>
            <a:r>
              <a:rPr lang="en-US" dirty="0">
                <a:solidFill>
                  <a:schemeClr val="tx1"/>
                </a:solidFill>
              </a:rPr>
              <a:t> dan </a:t>
            </a:r>
            <a:r>
              <a:rPr lang="en-US" dirty="0" err="1">
                <a:solidFill>
                  <a:schemeClr val="tx1"/>
                </a:solidFill>
              </a:rPr>
              <a:t>kelahiran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tinggi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menjadi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rendah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5BB6B2-ED6A-BB7C-2FF7-FB659089012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84264" y="2523744"/>
            <a:ext cx="4864608" cy="3694176"/>
          </a:xfrm>
          <a:solidFill>
            <a:srgbClr val="A9D7D9"/>
          </a:solidFill>
        </p:spPr>
        <p:txBody>
          <a:bodyPr>
            <a:norm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Hal </a:t>
            </a:r>
            <a:r>
              <a:rPr lang="en-US" dirty="0" err="1">
                <a:solidFill>
                  <a:schemeClr val="tx1"/>
                </a:solidFill>
              </a:rPr>
              <a:t>tersebut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menyebabkan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terjadi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perubahan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struktur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umur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penduduk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menjadi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struktur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penduduk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umur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tua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umur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harapan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hidup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meningkat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err="1">
                <a:solidFill>
                  <a:schemeClr val="tx1"/>
                </a:solidFill>
              </a:rPr>
              <a:t>Perubahan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tsb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mengakibatkan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terjadi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pergeseran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penyakit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serta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tingkat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kesehatan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ada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masyarakat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determinan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mempengaruhinya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66D170-AC52-72BE-0CB6-F9F504A3D2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6466F-9F24-C34E-BBA6-2CB9430552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343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A84A3-9A54-D218-5B6E-3C8CCD220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640080"/>
            <a:ext cx="5163312" cy="1188720"/>
          </a:xfrm>
          <a:solidFill>
            <a:srgbClr val="FFFF00"/>
          </a:solidFill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</a:rPr>
              <a:t>Transisi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Epidemiologi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1E696-4F01-674E-D2E5-BF74EF92E86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solidFill>
            <a:srgbClr val="93D3D9"/>
          </a:solidFill>
        </p:spPr>
        <p:txBody>
          <a:bodyPr>
            <a:normAutofit lnSpcReduction="10000"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pergeseran</a:t>
            </a:r>
            <a:r>
              <a:rPr lang="en-US" dirty="0"/>
              <a:t> </a:t>
            </a:r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status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transisi</a:t>
            </a:r>
            <a:r>
              <a:rPr lang="en-US" dirty="0"/>
              <a:t> </a:t>
            </a:r>
            <a:r>
              <a:rPr lang="en-US" dirty="0" err="1"/>
              <a:t>epidemiologi</a:t>
            </a:r>
            <a:r>
              <a:rPr lang="en-US" dirty="0"/>
              <a:t>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err="1"/>
              <a:t>Transisi</a:t>
            </a:r>
            <a:r>
              <a:rPr lang="en-US" dirty="0"/>
              <a:t> </a:t>
            </a:r>
            <a:r>
              <a:rPr lang="en-US" dirty="0" err="1"/>
              <a:t>epidemiologi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2 (</a:t>
            </a:r>
            <a:r>
              <a:rPr lang="en-US" dirty="0" err="1"/>
              <a:t>dua</a:t>
            </a:r>
            <a:r>
              <a:rPr lang="en-US" dirty="0"/>
              <a:t>) </a:t>
            </a:r>
            <a:r>
              <a:rPr lang="en-US" dirty="0" err="1"/>
              <a:t>pengertian</a:t>
            </a:r>
            <a:r>
              <a:rPr lang="en-US" dirty="0"/>
              <a:t> : </a:t>
            </a:r>
          </a:p>
          <a:p>
            <a:pPr marL="457200" indent="-457200">
              <a:buAutoNum type="arabicPeriod"/>
            </a:pPr>
            <a:r>
              <a:rPr lang="en-US" dirty="0"/>
              <a:t>Statis</a:t>
            </a:r>
          </a:p>
          <a:p>
            <a:pPr marL="457200" indent="-457200">
              <a:buAutoNum type="arabicPeriod"/>
            </a:pPr>
            <a:r>
              <a:rPr lang="en-US" dirty="0" err="1"/>
              <a:t>Dinamis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F3167-A0D1-BE75-C4B1-50ED21369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solidFill>
            <a:srgbClr val="AAD6FF"/>
          </a:solidFill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highlight>
                  <a:srgbClr val="00FF00"/>
                </a:highlight>
              </a:rPr>
              <a:t>Statis : </a:t>
            </a:r>
          </a:p>
          <a:p>
            <a:r>
              <a:rPr lang="en-US" dirty="0"/>
              <a:t>Interval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dominasi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menular</a:t>
            </a:r>
            <a:r>
              <a:rPr lang="en-US" dirty="0"/>
              <a:t> dan </a:t>
            </a:r>
            <a:r>
              <a:rPr lang="en-US" dirty="0" err="1"/>
              <a:t>diakhiri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dominasi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tdk</a:t>
            </a:r>
            <a:r>
              <a:rPr lang="en-US" dirty="0"/>
              <a:t> </a:t>
            </a:r>
            <a:r>
              <a:rPr lang="en-US" dirty="0" err="1"/>
              <a:t>menular</a:t>
            </a:r>
            <a:r>
              <a:rPr lang="en-US" dirty="0"/>
              <a:t> </a:t>
            </a:r>
            <a:r>
              <a:rPr lang="en-US" dirty="0" err="1"/>
              <a:t>sbg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kematian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b="1" dirty="0" err="1">
                <a:highlight>
                  <a:srgbClr val="00FF00"/>
                </a:highlight>
              </a:rPr>
              <a:t>Dinamis</a:t>
            </a:r>
            <a:r>
              <a:rPr lang="en-US" b="1" dirty="0">
                <a:highlight>
                  <a:srgbClr val="00FF00"/>
                </a:highlight>
              </a:rPr>
              <a:t> :</a:t>
            </a:r>
            <a:r>
              <a:rPr lang="en-US" b="1" dirty="0"/>
              <a:t> </a:t>
            </a:r>
          </a:p>
          <a:p>
            <a:r>
              <a:rPr lang="en-US" dirty="0"/>
              <a:t>Proses </a:t>
            </a:r>
            <a:r>
              <a:rPr lang="en-US" dirty="0" err="1"/>
              <a:t>dinamis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sehat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dirubah</a:t>
            </a:r>
            <a:r>
              <a:rPr lang="en-US" dirty="0"/>
              <a:t> </a:t>
            </a:r>
            <a:r>
              <a:rPr lang="en-US" dirty="0" err="1"/>
              <a:t>sbg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demografi</a:t>
            </a:r>
            <a:r>
              <a:rPr lang="en-US" dirty="0"/>
              <a:t>, social, </a:t>
            </a:r>
            <a:r>
              <a:rPr lang="en-US" dirty="0" err="1"/>
              <a:t>ekonomi</a:t>
            </a:r>
            <a:r>
              <a:rPr lang="en-US" dirty="0"/>
              <a:t>, </a:t>
            </a:r>
            <a:r>
              <a:rPr lang="en-US" dirty="0" err="1"/>
              <a:t>teknologi</a:t>
            </a:r>
            <a:r>
              <a:rPr lang="en-US" dirty="0"/>
              <a:t> dan </a:t>
            </a:r>
            <a:r>
              <a:rPr lang="en-US" dirty="0" err="1"/>
              <a:t>politis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F7F50-DC88-47EB-F1EA-4B59267ACC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7BEDC-00B2-7CE6-AB0D-A747D3842F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401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BDABE-88BD-C5F4-A8D7-F7E6AD943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883920"/>
            <a:ext cx="5163312" cy="944880"/>
          </a:xfrm>
          <a:solidFill>
            <a:srgbClr val="FFFF00"/>
          </a:solidFill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</a:rPr>
              <a:t>Transisi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Epidemiologi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24B37-8530-BDFA-3A3D-B71B18FFAD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err="1">
                <a:highlight>
                  <a:srgbClr val="00FF00"/>
                </a:highlight>
              </a:rPr>
              <a:t>Mekanisme</a:t>
            </a:r>
            <a:r>
              <a:rPr lang="en-US" b="1" dirty="0">
                <a:highlight>
                  <a:srgbClr val="00FF00"/>
                </a:highlight>
              </a:rPr>
              <a:t> </a:t>
            </a:r>
            <a:r>
              <a:rPr lang="en-US" b="1" dirty="0" err="1">
                <a:highlight>
                  <a:srgbClr val="00FF00"/>
                </a:highlight>
              </a:rPr>
              <a:t>terjadinya</a:t>
            </a:r>
            <a:r>
              <a:rPr lang="en-US" b="1" dirty="0">
                <a:highlight>
                  <a:srgbClr val="00FF00"/>
                </a:highlight>
              </a:rPr>
              <a:t> </a:t>
            </a:r>
            <a:r>
              <a:rPr lang="en-US" b="1" dirty="0" err="1">
                <a:highlight>
                  <a:srgbClr val="00FF00"/>
                </a:highlight>
              </a:rPr>
              <a:t>Transisi</a:t>
            </a:r>
            <a:r>
              <a:rPr lang="en-US" b="1" dirty="0">
                <a:highlight>
                  <a:srgbClr val="00FF00"/>
                </a:highlight>
              </a:rPr>
              <a:t> </a:t>
            </a:r>
            <a:r>
              <a:rPr lang="en-US" b="1" dirty="0" err="1">
                <a:highlight>
                  <a:srgbClr val="00FF00"/>
                </a:highlight>
              </a:rPr>
              <a:t>Epidemiologi</a:t>
            </a:r>
            <a:r>
              <a:rPr lang="en-US" b="1" dirty="0">
                <a:highlight>
                  <a:srgbClr val="00FF00"/>
                </a:highlight>
              </a:rPr>
              <a:t> : </a:t>
            </a:r>
          </a:p>
          <a:p>
            <a:pPr marL="457200" indent="-457200">
              <a:buAutoNum type="arabicPeriod"/>
            </a:pP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fertilitas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umur</a:t>
            </a:r>
            <a:r>
              <a:rPr lang="en-US" dirty="0"/>
              <a:t> </a:t>
            </a:r>
          </a:p>
          <a:p>
            <a:pPr marL="457200" indent="-457200">
              <a:buAutoNum type="arabicPeriod"/>
            </a:pP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insiden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</a:p>
          <a:p>
            <a:pPr marL="457200" indent="-457200">
              <a:buAutoNum type="arabicPeriod"/>
            </a:pPr>
            <a:r>
              <a:rPr lang="en-US" dirty="0" err="1"/>
              <a:t>Perbaikan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dan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 </a:t>
            </a:r>
            <a:r>
              <a:rPr lang="en-US" dirty="0" err="1"/>
              <a:t>kesehatan</a:t>
            </a:r>
            <a:r>
              <a:rPr lang="en-US" dirty="0"/>
              <a:t> yang </a:t>
            </a:r>
            <a:r>
              <a:rPr lang="en-US" dirty="0" err="1"/>
              <a:t>berpengaruh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crude fatality rate </a:t>
            </a:r>
          </a:p>
          <a:p>
            <a:pPr marL="457200" indent="-457200">
              <a:buAutoNum type="arabicPeriod"/>
            </a:pPr>
            <a:r>
              <a:rPr lang="en-US" dirty="0" err="1"/>
              <a:t>Intervensi</a:t>
            </a:r>
            <a:r>
              <a:rPr lang="en-US" dirty="0"/>
              <a:t> </a:t>
            </a:r>
            <a:r>
              <a:rPr lang="en-US" dirty="0" err="1"/>
              <a:t>pengobatan</a:t>
            </a:r>
            <a:r>
              <a:rPr lang="en-US" dirty="0"/>
              <a:t> </a:t>
            </a:r>
            <a:r>
              <a:rPr lang="en-US" dirty="0" err="1"/>
              <a:t>pengaruhnya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pengurangan</a:t>
            </a:r>
            <a:r>
              <a:rPr lang="en-US" dirty="0"/>
              <a:t> </a:t>
            </a:r>
            <a:r>
              <a:rPr lang="en-US" dirty="0" err="1"/>
              <a:t>kematian</a:t>
            </a:r>
            <a:r>
              <a:rPr lang="en-US" dirty="0"/>
              <a:t> </a:t>
            </a:r>
            <a:r>
              <a:rPr lang="en-US" dirty="0" err="1"/>
              <a:t>penderita</a:t>
            </a:r>
            <a:r>
              <a:rPr lang="en-US" dirty="0"/>
              <a:t> pada </a:t>
            </a:r>
            <a:r>
              <a:rPr lang="en-US" dirty="0" err="1"/>
              <a:t>penderita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kronis</a:t>
            </a:r>
            <a:r>
              <a:rPr lang="en-US" dirty="0"/>
              <a:t>,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mutlak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kesakitan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memperpanjang</a:t>
            </a:r>
            <a:r>
              <a:rPr lang="en-US" dirty="0"/>
              <a:t> rata-rata lama </a:t>
            </a:r>
            <a:r>
              <a:rPr lang="en-US" dirty="0" err="1"/>
              <a:t>sakit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6753A3-18B3-F9A3-7D38-86FABB56DA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7B48E4-3447-F7ED-CC43-2A79062112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64273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 flourish_win32_CP_v3" id="{3BF332BF-22B8-49D8-950E-E9BBBBF59833}" vid="{E4E7F1DC-3AF4-489F-A450-0CED11A8EB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84BFC8-02DA-464F-AE97-4951BE47415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9915FD3-F777-4046-A12C-BE3860E324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E6BC5B-F32E-483D-A6CB-100D6BCB78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{CCEC520D-9EEB-41FC-A4BC-6F2964A97984}tf56410444_win32</Template>
  <TotalTime>718</TotalTime>
  <Words>2242</Words>
  <Application>Microsoft Office PowerPoint</Application>
  <PresentationFormat>Widescreen</PresentationFormat>
  <Paragraphs>381</Paragraphs>
  <Slides>45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Baskerville Old Face</vt:lpstr>
      <vt:lpstr>Calibri</vt:lpstr>
      <vt:lpstr>Courier New</vt:lpstr>
      <vt:lpstr>Gill Sans Nova Light</vt:lpstr>
      <vt:lpstr>Wingdings</vt:lpstr>
      <vt:lpstr>Custom</vt:lpstr>
      <vt:lpstr>Epidemiologi Penyakit Kronik</vt:lpstr>
      <vt:lpstr>Tujuan Epidemiologi Penyakit Kronik </vt:lpstr>
      <vt:lpstr>Terminologi pada Epidemiologi Penyakit Kronik </vt:lpstr>
      <vt:lpstr>Diabetes, Hipertensi, Kolesterol, Jantung, Kanker, Gagal ginjal kronik, Asma, Liver, Stroke dan Obesitas </vt:lpstr>
      <vt:lpstr>Klasifikasi penyakit berdasarkan  durasi dan etiologi</vt:lpstr>
      <vt:lpstr>Latar belakang </vt:lpstr>
      <vt:lpstr>Transisi Epidemiologi </vt:lpstr>
      <vt:lpstr>Transisi Epidemiologi </vt:lpstr>
      <vt:lpstr>Transisi Epidemiologi </vt:lpstr>
      <vt:lpstr>Transisi Demografi </vt:lpstr>
      <vt:lpstr>Transisi Epidemiologic</vt:lpstr>
      <vt:lpstr>Transisi Demografi dan Epidemiologic</vt:lpstr>
      <vt:lpstr>PowerPoint Presentation</vt:lpstr>
      <vt:lpstr>Karakteristik Penyakit Tidak Menular </vt:lpstr>
      <vt:lpstr>Perbedaan Penyakit Menular dengan Tidak Menular </vt:lpstr>
      <vt:lpstr>PowerPoint Presentation</vt:lpstr>
      <vt:lpstr>KESULITAN MENETAPKAN HUBUNGAN ANTARA PAPARAN DENGAN PENYAKIT </vt:lpstr>
      <vt:lpstr>PowerPoint Presentation</vt:lpstr>
      <vt:lpstr>PowerPoint Presentation</vt:lpstr>
      <vt:lpstr>Penyakit2 tidak menular yg bersifat kronis </vt:lpstr>
      <vt:lpstr>PowerPoint Presentation</vt:lpstr>
      <vt:lpstr>PowerPoint Presentation</vt:lpstr>
      <vt:lpstr>Faktor Risiko </vt:lpstr>
      <vt:lpstr>PowerPoint Presentation</vt:lpstr>
      <vt:lpstr>Karakteristik Penyakit tidak menular</vt:lpstr>
      <vt:lpstr>1. Agent </vt:lpstr>
      <vt:lpstr>Pathogenesis Agent :</vt:lpstr>
      <vt:lpstr>2. Reservoir </vt:lpstr>
      <vt:lpstr>3. Relasi Agent – Host </vt:lpstr>
      <vt:lpstr>PowerPoint Presentation</vt:lpstr>
      <vt:lpstr>4. Karakteristik penyakit tidak menular </vt:lpstr>
      <vt:lpstr>PowerPoint Presentation</vt:lpstr>
      <vt:lpstr>PowerPoint Presentation</vt:lpstr>
      <vt:lpstr>PowerPoint Presentation</vt:lpstr>
      <vt:lpstr>B. Riwayat Alamiah Penyakit </vt:lpstr>
      <vt:lpstr>2. Tahapan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Usaha pencegahan Penyakit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Epidemiologi Penyakit Kronik</dc:title>
  <dc:creator>HP</dc:creator>
  <cp:lastModifiedBy>HP</cp:lastModifiedBy>
  <cp:revision>19</cp:revision>
  <dcterms:created xsi:type="dcterms:W3CDTF">2025-03-12T02:20:48Z</dcterms:created>
  <dcterms:modified xsi:type="dcterms:W3CDTF">2025-04-09T02:54:20Z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