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2" r:id="rId13"/>
    <p:sldId id="275" r:id="rId14"/>
    <p:sldId id="273" r:id="rId15"/>
    <p:sldId id="274" r:id="rId16"/>
    <p:sldId id="276" r:id="rId17"/>
    <p:sldId id="277" r:id="rId18"/>
    <p:sldId id="278" r:id="rId19"/>
    <p:sldId id="279" r:id="rId20"/>
    <p:sldId id="283" r:id="rId21"/>
    <p:sldId id="284" r:id="rId22"/>
    <p:sldId id="271" r:id="rId23"/>
    <p:sldId id="280" r:id="rId24"/>
    <p:sldId id="281" r:id="rId25"/>
    <p:sldId id="282" r:id="rId2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0150"/>
    <a:srgbClr val="007033"/>
    <a:srgbClr val="990099"/>
    <a:srgbClr val="CC0099"/>
    <a:srgbClr val="FE9202"/>
    <a:srgbClr val="6C1A00"/>
    <a:srgbClr val="00AACC"/>
    <a:srgbClr val="5EEC3C"/>
    <a:srgbClr val="1D3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1140" y="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76F037-14F0-41B4-B85A-BD7F509E0B1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F58FF75-4209-4F79-B3D5-AA5E22B39D8D}">
      <dgm:prSet phldrT="[Text]" phldr="1"/>
      <dgm:spPr/>
      <dgm:t>
        <a:bodyPr/>
        <a:lstStyle/>
        <a:p>
          <a:endParaRPr lang="en-ID"/>
        </a:p>
      </dgm:t>
    </dgm:pt>
    <dgm:pt modelId="{79F327B2-DF1F-49B0-9362-D6A68FC7F6D1}" type="parTrans" cxnId="{35B6615F-FBCC-4B01-A2F4-C7168422CF49}">
      <dgm:prSet/>
      <dgm:spPr/>
      <dgm:t>
        <a:bodyPr/>
        <a:lstStyle/>
        <a:p>
          <a:endParaRPr lang="en-ID"/>
        </a:p>
      </dgm:t>
    </dgm:pt>
    <dgm:pt modelId="{A28C8EED-034A-4623-9E62-CF26197AF627}" type="sibTrans" cxnId="{35B6615F-FBCC-4B01-A2F4-C7168422CF49}">
      <dgm:prSet/>
      <dgm:spPr/>
      <dgm:t>
        <a:bodyPr/>
        <a:lstStyle/>
        <a:p>
          <a:endParaRPr lang="en-ID"/>
        </a:p>
      </dgm:t>
    </dgm:pt>
    <dgm:pt modelId="{6E34374A-5346-4A3E-AA71-0C1DE4F97A91}">
      <dgm:prSet phldrT="[Text]"/>
      <dgm:spPr/>
      <dgm:t>
        <a:bodyPr/>
        <a:lstStyle/>
        <a:p>
          <a:r>
            <a:rPr lang="en-US" dirty="0" err="1"/>
            <a:t>Pencegahan</a:t>
          </a:r>
          <a:r>
            <a:rPr lang="en-US" dirty="0"/>
            <a:t> </a:t>
          </a:r>
          <a:r>
            <a:rPr lang="en-US" dirty="0" err="1"/>
            <a:t>tingkat</a:t>
          </a:r>
          <a:r>
            <a:rPr lang="en-US" dirty="0"/>
            <a:t> </a:t>
          </a:r>
          <a:r>
            <a:rPr lang="en-US" dirty="0" err="1"/>
            <a:t>awal</a:t>
          </a:r>
          <a:r>
            <a:rPr lang="en-US" dirty="0"/>
            <a:t> (Primordial Prevention), pada Pre pathogenesis  </a:t>
          </a:r>
          <a:endParaRPr lang="en-ID" dirty="0"/>
        </a:p>
      </dgm:t>
    </dgm:pt>
    <dgm:pt modelId="{8CD0028B-5A55-4910-85B2-7E058F87978F}" type="parTrans" cxnId="{C3F94D4B-384B-4199-9425-451144A4E7BF}">
      <dgm:prSet/>
      <dgm:spPr/>
      <dgm:t>
        <a:bodyPr/>
        <a:lstStyle/>
        <a:p>
          <a:endParaRPr lang="en-ID"/>
        </a:p>
      </dgm:t>
    </dgm:pt>
    <dgm:pt modelId="{FAA3D1E8-C9B8-497C-8718-A7A36BF7D91D}" type="sibTrans" cxnId="{C3F94D4B-384B-4199-9425-451144A4E7BF}">
      <dgm:prSet/>
      <dgm:spPr/>
      <dgm:t>
        <a:bodyPr/>
        <a:lstStyle/>
        <a:p>
          <a:endParaRPr lang="en-ID"/>
        </a:p>
      </dgm:t>
    </dgm:pt>
    <dgm:pt modelId="{D65933A7-E49C-4144-A508-C83C5E37FF90}">
      <dgm:prSet phldrT="[Text]" phldr="1"/>
      <dgm:spPr/>
      <dgm:t>
        <a:bodyPr/>
        <a:lstStyle/>
        <a:p>
          <a:endParaRPr lang="en-ID"/>
        </a:p>
      </dgm:t>
    </dgm:pt>
    <dgm:pt modelId="{7F4379AB-456F-428F-96F6-DC1E9ADCF1DA}" type="parTrans" cxnId="{DCF37804-C868-4950-ABB9-A44A2CD6559B}">
      <dgm:prSet/>
      <dgm:spPr/>
      <dgm:t>
        <a:bodyPr/>
        <a:lstStyle/>
        <a:p>
          <a:endParaRPr lang="en-ID"/>
        </a:p>
      </dgm:t>
    </dgm:pt>
    <dgm:pt modelId="{DBD04A87-9C52-4804-9CA8-121CDF6CEFA3}" type="sibTrans" cxnId="{DCF37804-C868-4950-ABB9-A44A2CD6559B}">
      <dgm:prSet/>
      <dgm:spPr/>
      <dgm:t>
        <a:bodyPr/>
        <a:lstStyle/>
        <a:p>
          <a:endParaRPr lang="en-ID"/>
        </a:p>
      </dgm:t>
    </dgm:pt>
    <dgm:pt modelId="{97B34E30-D0E8-4556-AA74-8C55799A5E6B}">
      <dgm:prSet phldrT="[Text]"/>
      <dgm:spPr/>
      <dgm:t>
        <a:bodyPr/>
        <a:lstStyle/>
        <a:p>
          <a:r>
            <a:rPr lang="en-US" dirty="0" err="1"/>
            <a:t>Pencegahan</a:t>
          </a:r>
          <a:r>
            <a:rPr lang="en-US" dirty="0"/>
            <a:t> Tingkat </a:t>
          </a:r>
          <a:r>
            <a:rPr lang="en-US" dirty="0" err="1"/>
            <a:t>pertama</a:t>
          </a:r>
          <a:r>
            <a:rPr lang="en-US" dirty="0"/>
            <a:t> (Primary Prevention)</a:t>
          </a:r>
          <a:endParaRPr lang="en-ID" dirty="0"/>
        </a:p>
      </dgm:t>
    </dgm:pt>
    <dgm:pt modelId="{6BF92A99-8537-4590-827C-EAE9B63F91E8}" type="parTrans" cxnId="{C50E3DF0-F33B-43DC-876E-67657A9D9134}">
      <dgm:prSet/>
      <dgm:spPr/>
      <dgm:t>
        <a:bodyPr/>
        <a:lstStyle/>
        <a:p>
          <a:endParaRPr lang="en-ID"/>
        </a:p>
      </dgm:t>
    </dgm:pt>
    <dgm:pt modelId="{7E25AAE6-0887-4739-BCD9-485177F91ABC}" type="sibTrans" cxnId="{C50E3DF0-F33B-43DC-876E-67657A9D9134}">
      <dgm:prSet/>
      <dgm:spPr/>
      <dgm:t>
        <a:bodyPr/>
        <a:lstStyle/>
        <a:p>
          <a:endParaRPr lang="en-ID"/>
        </a:p>
      </dgm:t>
    </dgm:pt>
    <dgm:pt modelId="{049C509B-A0DA-4CD3-A2F0-5736D61FA4AD}">
      <dgm:prSet phldrT="[Text]"/>
      <dgm:spPr/>
      <dgm:t>
        <a:bodyPr/>
        <a:lstStyle/>
        <a:p>
          <a:r>
            <a:rPr lang="en-US" dirty="0" err="1"/>
            <a:t>Promosi</a:t>
          </a:r>
          <a:r>
            <a:rPr lang="en-US" dirty="0"/>
            <a:t> </a:t>
          </a:r>
          <a:r>
            <a:rPr lang="en-US" dirty="0" err="1"/>
            <a:t>kesehatan</a:t>
          </a:r>
          <a:r>
            <a:rPr lang="en-US" dirty="0"/>
            <a:t> dan </a:t>
          </a:r>
          <a:r>
            <a:rPr lang="en-US" dirty="0" err="1"/>
            <a:t>pencegahan</a:t>
          </a:r>
          <a:r>
            <a:rPr lang="en-US" dirty="0"/>
            <a:t> </a:t>
          </a:r>
          <a:r>
            <a:rPr lang="en-US" dirty="0" err="1"/>
            <a:t>khusus</a:t>
          </a:r>
          <a:endParaRPr lang="en-ID" dirty="0"/>
        </a:p>
      </dgm:t>
    </dgm:pt>
    <dgm:pt modelId="{FB40EF06-9EEF-49F1-A5EB-E061C3305111}" type="parTrans" cxnId="{5ADCB7D1-9247-49C8-A16D-6CA735D6899D}">
      <dgm:prSet/>
      <dgm:spPr/>
      <dgm:t>
        <a:bodyPr/>
        <a:lstStyle/>
        <a:p>
          <a:endParaRPr lang="en-ID"/>
        </a:p>
      </dgm:t>
    </dgm:pt>
    <dgm:pt modelId="{60BFF5E8-983E-4985-B25C-A483600D19B8}" type="sibTrans" cxnId="{5ADCB7D1-9247-49C8-A16D-6CA735D6899D}">
      <dgm:prSet/>
      <dgm:spPr/>
      <dgm:t>
        <a:bodyPr/>
        <a:lstStyle/>
        <a:p>
          <a:endParaRPr lang="en-ID"/>
        </a:p>
      </dgm:t>
    </dgm:pt>
    <dgm:pt modelId="{1159AC04-10B1-4C7C-B34F-8873642AEE22}">
      <dgm:prSet phldrT="[Text]" phldr="1"/>
      <dgm:spPr/>
      <dgm:t>
        <a:bodyPr/>
        <a:lstStyle/>
        <a:p>
          <a:endParaRPr lang="en-ID"/>
        </a:p>
      </dgm:t>
    </dgm:pt>
    <dgm:pt modelId="{E5F3A801-9479-48AF-967F-2E79FCFD8C2C}" type="parTrans" cxnId="{567CF271-4C59-4DBC-B84A-AD465E81F8A9}">
      <dgm:prSet/>
      <dgm:spPr/>
      <dgm:t>
        <a:bodyPr/>
        <a:lstStyle/>
        <a:p>
          <a:endParaRPr lang="en-ID"/>
        </a:p>
      </dgm:t>
    </dgm:pt>
    <dgm:pt modelId="{D22A8E85-D829-4CF9-9367-E9406402F3A4}" type="sibTrans" cxnId="{567CF271-4C59-4DBC-B84A-AD465E81F8A9}">
      <dgm:prSet/>
      <dgm:spPr/>
      <dgm:t>
        <a:bodyPr/>
        <a:lstStyle/>
        <a:p>
          <a:endParaRPr lang="en-ID"/>
        </a:p>
      </dgm:t>
    </dgm:pt>
    <dgm:pt modelId="{34D5172F-8387-4665-B4FA-AD1C801D3EEB}">
      <dgm:prSet phldrT="[Text]"/>
      <dgm:spPr/>
      <dgm:t>
        <a:bodyPr/>
        <a:lstStyle/>
        <a:p>
          <a:r>
            <a:rPr lang="en-US" dirty="0" err="1"/>
            <a:t>Pencegahan</a:t>
          </a:r>
          <a:r>
            <a:rPr lang="en-US" dirty="0"/>
            <a:t> Tingkat </a:t>
          </a:r>
          <a:r>
            <a:rPr lang="en-US" dirty="0" err="1"/>
            <a:t>Kedua</a:t>
          </a:r>
          <a:r>
            <a:rPr lang="en-US" dirty="0"/>
            <a:t> (Secondary Prevention) </a:t>
          </a:r>
          <a:endParaRPr lang="en-ID" dirty="0"/>
        </a:p>
      </dgm:t>
    </dgm:pt>
    <dgm:pt modelId="{2BF99E39-55F2-495D-991D-BE6DFB5D3424}" type="parTrans" cxnId="{CA1E4856-4A4C-4A5D-B1E4-CF84A303F76C}">
      <dgm:prSet/>
      <dgm:spPr/>
      <dgm:t>
        <a:bodyPr/>
        <a:lstStyle/>
        <a:p>
          <a:endParaRPr lang="en-ID"/>
        </a:p>
      </dgm:t>
    </dgm:pt>
    <dgm:pt modelId="{FE2A059A-20A6-48D2-90CA-1F359FC29CD5}" type="sibTrans" cxnId="{CA1E4856-4A4C-4A5D-B1E4-CF84A303F76C}">
      <dgm:prSet/>
      <dgm:spPr/>
      <dgm:t>
        <a:bodyPr/>
        <a:lstStyle/>
        <a:p>
          <a:endParaRPr lang="en-ID"/>
        </a:p>
      </dgm:t>
    </dgm:pt>
    <dgm:pt modelId="{4FAAF247-6759-44E5-97D7-6388A4D871E6}">
      <dgm:prSet phldrT="[Text]"/>
      <dgm:spPr/>
      <dgm:t>
        <a:bodyPr/>
        <a:lstStyle/>
        <a:p>
          <a:r>
            <a:rPr lang="en-US" dirty="0"/>
            <a:t>Diagnosis </a:t>
          </a:r>
          <a:r>
            <a:rPr lang="en-US" dirty="0" err="1"/>
            <a:t>awal</a:t>
          </a:r>
          <a:r>
            <a:rPr lang="en-US" dirty="0"/>
            <a:t> dan </a:t>
          </a:r>
          <a:r>
            <a:rPr lang="en-US" dirty="0" err="1"/>
            <a:t>pengobatan</a:t>
          </a:r>
          <a:r>
            <a:rPr lang="en-US" dirty="0"/>
            <a:t> </a:t>
          </a:r>
          <a:r>
            <a:rPr lang="en-US" dirty="0" err="1"/>
            <a:t>tepat</a:t>
          </a:r>
          <a:endParaRPr lang="en-ID" dirty="0"/>
        </a:p>
      </dgm:t>
    </dgm:pt>
    <dgm:pt modelId="{C65E6687-A4BF-46F7-9C7E-594CE32D2053}" type="parTrans" cxnId="{7CA40843-93BD-435A-983D-9F2728CBD41F}">
      <dgm:prSet/>
      <dgm:spPr/>
      <dgm:t>
        <a:bodyPr/>
        <a:lstStyle/>
        <a:p>
          <a:endParaRPr lang="en-ID"/>
        </a:p>
      </dgm:t>
    </dgm:pt>
    <dgm:pt modelId="{744FAD39-A2EF-4452-AEFB-E0A52D0037C7}" type="sibTrans" cxnId="{7CA40843-93BD-435A-983D-9F2728CBD41F}">
      <dgm:prSet/>
      <dgm:spPr/>
      <dgm:t>
        <a:bodyPr/>
        <a:lstStyle/>
        <a:p>
          <a:endParaRPr lang="en-ID"/>
        </a:p>
      </dgm:t>
    </dgm:pt>
    <dgm:pt modelId="{52617C2F-C6AB-4A1D-BBFB-7E08EAABFEA7}" type="pres">
      <dgm:prSet presAssocID="{6376F037-14F0-41B4-B85A-BD7F509E0B11}" presName="linearFlow" presStyleCnt="0">
        <dgm:presLayoutVars>
          <dgm:dir/>
          <dgm:animLvl val="lvl"/>
          <dgm:resizeHandles val="exact"/>
        </dgm:presLayoutVars>
      </dgm:prSet>
      <dgm:spPr/>
    </dgm:pt>
    <dgm:pt modelId="{06103F7E-5BC0-4D69-929E-284308D122C9}" type="pres">
      <dgm:prSet presAssocID="{DF58FF75-4209-4F79-B3D5-AA5E22B39D8D}" presName="composite" presStyleCnt="0"/>
      <dgm:spPr/>
    </dgm:pt>
    <dgm:pt modelId="{34AC0536-1374-4E68-A856-2F7A14B56219}" type="pres">
      <dgm:prSet presAssocID="{DF58FF75-4209-4F79-B3D5-AA5E22B39D8D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7726E72-BA32-4B2C-8C7F-C846889CF061}" type="pres">
      <dgm:prSet presAssocID="{DF58FF75-4209-4F79-B3D5-AA5E22B39D8D}" presName="descendantText" presStyleLbl="alignAcc1" presStyleIdx="0" presStyleCnt="3" custLinFactNeighborX="0">
        <dgm:presLayoutVars>
          <dgm:bulletEnabled val="1"/>
        </dgm:presLayoutVars>
      </dgm:prSet>
      <dgm:spPr/>
    </dgm:pt>
    <dgm:pt modelId="{0242FB4F-6EBD-477F-ADC1-2DC076A73E55}" type="pres">
      <dgm:prSet presAssocID="{A28C8EED-034A-4623-9E62-CF26197AF627}" presName="sp" presStyleCnt="0"/>
      <dgm:spPr/>
    </dgm:pt>
    <dgm:pt modelId="{749C3E8E-0A96-47C5-8B9C-19FA67131223}" type="pres">
      <dgm:prSet presAssocID="{D65933A7-E49C-4144-A508-C83C5E37FF90}" presName="composite" presStyleCnt="0"/>
      <dgm:spPr/>
    </dgm:pt>
    <dgm:pt modelId="{F117ABBB-ADC4-4BAF-B3BF-6438AD75DAD3}" type="pres">
      <dgm:prSet presAssocID="{D65933A7-E49C-4144-A508-C83C5E37FF90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7D685D74-43CA-425C-BBAB-06E1BD9E87F3}" type="pres">
      <dgm:prSet presAssocID="{D65933A7-E49C-4144-A508-C83C5E37FF90}" presName="descendantText" presStyleLbl="alignAcc1" presStyleIdx="1" presStyleCnt="3">
        <dgm:presLayoutVars>
          <dgm:bulletEnabled val="1"/>
        </dgm:presLayoutVars>
      </dgm:prSet>
      <dgm:spPr/>
    </dgm:pt>
    <dgm:pt modelId="{9B385507-49DA-4C6C-965D-79A1EFF2E79F}" type="pres">
      <dgm:prSet presAssocID="{DBD04A87-9C52-4804-9CA8-121CDF6CEFA3}" presName="sp" presStyleCnt="0"/>
      <dgm:spPr/>
    </dgm:pt>
    <dgm:pt modelId="{F5724E0F-225A-4834-859D-15C505D95CC3}" type="pres">
      <dgm:prSet presAssocID="{1159AC04-10B1-4C7C-B34F-8873642AEE22}" presName="composite" presStyleCnt="0"/>
      <dgm:spPr/>
    </dgm:pt>
    <dgm:pt modelId="{75FC8CE3-DF9B-4F0E-AA3B-3F680DF93215}" type="pres">
      <dgm:prSet presAssocID="{1159AC04-10B1-4C7C-B34F-8873642AEE22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4054075B-468E-43C2-8B76-78F2FAB60983}" type="pres">
      <dgm:prSet presAssocID="{1159AC04-10B1-4C7C-B34F-8873642AEE22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DCF37804-C868-4950-ABB9-A44A2CD6559B}" srcId="{6376F037-14F0-41B4-B85A-BD7F509E0B11}" destId="{D65933A7-E49C-4144-A508-C83C5E37FF90}" srcOrd="1" destOrd="0" parTransId="{7F4379AB-456F-428F-96F6-DC1E9ADCF1DA}" sibTransId="{DBD04A87-9C52-4804-9CA8-121CDF6CEFA3}"/>
    <dgm:cxn modelId="{D8430508-9682-44D6-8BAE-1AFE5A9E1A39}" type="presOf" srcId="{6376F037-14F0-41B4-B85A-BD7F509E0B11}" destId="{52617C2F-C6AB-4A1D-BBFB-7E08EAABFEA7}" srcOrd="0" destOrd="0" presId="urn:microsoft.com/office/officeart/2005/8/layout/chevron2"/>
    <dgm:cxn modelId="{8046ED1C-14D7-43CF-989C-7965566EBA9B}" type="presOf" srcId="{6E34374A-5346-4A3E-AA71-0C1DE4F97A91}" destId="{37726E72-BA32-4B2C-8C7F-C846889CF061}" srcOrd="0" destOrd="0" presId="urn:microsoft.com/office/officeart/2005/8/layout/chevron2"/>
    <dgm:cxn modelId="{50E20525-59B1-45EA-A310-CF4D92CCD032}" type="presOf" srcId="{049C509B-A0DA-4CD3-A2F0-5736D61FA4AD}" destId="{7D685D74-43CA-425C-BBAB-06E1BD9E87F3}" srcOrd="0" destOrd="1" presId="urn:microsoft.com/office/officeart/2005/8/layout/chevron2"/>
    <dgm:cxn modelId="{C75E702C-946E-4A08-AB98-2A58453918D8}" type="presOf" srcId="{D65933A7-E49C-4144-A508-C83C5E37FF90}" destId="{F117ABBB-ADC4-4BAF-B3BF-6438AD75DAD3}" srcOrd="0" destOrd="0" presId="urn:microsoft.com/office/officeart/2005/8/layout/chevron2"/>
    <dgm:cxn modelId="{35B6615F-FBCC-4B01-A2F4-C7168422CF49}" srcId="{6376F037-14F0-41B4-B85A-BD7F509E0B11}" destId="{DF58FF75-4209-4F79-B3D5-AA5E22B39D8D}" srcOrd="0" destOrd="0" parTransId="{79F327B2-DF1F-49B0-9362-D6A68FC7F6D1}" sibTransId="{A28C8EED-034A-4623-9E62-CF26197AF627}"/>
    <dgm:cxn modelId="{7CA40843-93BD-435A-983D-9F2728CBD41F}" srcId="{1159AC04-10B1-4C7C-B34F-8873642AEE22}" destId="{4FAAF247-6759-44E5-97D7-6388A4D871E6}" srcOrd="1" destOrd="0" parTransId="{C65E6687-A4BF-46F7-9C7E-594CE32D2053}" sibTransId="{744FAD39-A2EF-4452-AEFB-E0A52D0037C7}"/>
    <dgm:cxn modelId="{2D3E6D69-EC41-4D0F-86BF-FA186E09F6CC}" type="presOf" srcId="{34D5172F-8387-4665-B4FA-AD1C801D3EEB}" destId="{4054075B-468E-43C2-8B76-78F2FAB60983}" srcOrd="0" destOrd="0" presId="urn:microsoft.com/office/officeart/2005/8/layout/chevron2"/>
    <dgm:cxn modelId="{5385EC6A-6123-43FF-AC60-00277D1DF744}" type="presOf" srcId="{97B34E30-D0E8-4556-AA74-8C55799A5E6B}" destId="{7D685D74-43CA-425C-BBAB-06E1BD9E87F3}" srcOrd="0" destOrd="0" presId="urn:microsoft.com/office/officeart/2005/8/layout/chevron2"/>
    <dgm:cxn modelId="{C3F94D4B-384B-4199-9425-451144A4E7BF}" srcId="{DF58FF75-4209-4F79-B3D5-AA5E22B39D8D}" destId="{6E34374A-5346-4A3E-AA71-0C1DE4F97A91}" srcOrd="0" destOrd="0" parTransId="{8CD0028B-5A55-4910-85B2-7E058F87978F}" sibTransId="{FAA3D1E8-C9B8-497C-8718-A7A36BF7D91D}"/>
    <dgm:cxn modelId="{567CF271-4C59-4DBC-B84A-AD465E81F8A9}" srcId="{6376F037-14F0-41B4-B85A-BD7F509E0B11}" destId="{1159AC04-10B1-4C7C-B34F-8873642AEE22}" srcOrd="2" destOrd="0" parTransId="{E5F3A801-9479-48AF-967F-2E79FCFD8C2C}" sibTransId="{D22A8E85-D829-4CF9-9367-E9406402F3A4}"/>
    <dgm:cxn modelId="{CA1E4856-4A4C-4A5D-B1E4-CF84A303F76C}" srcId="{1159AC04-10B1-4C7C-B34F-8873642AEE22}" destId="{34D5172F-8387-4665-B4FA-AD1C801D3EEB}" srcOrd="0" destOrd="0" parTransId="{2BF99E39-55F2-495D-991D-BE6DFB5D3424}" sibTransId="{FE2A059A-20A6-48D2-90CA-1F359FC29CD5}"/>
    <dgm:cxn modelId="{A099EB86-D58A-4F98-A1EC-E1DAE6DDEE7F}" type="presOf" srcId="{DF58FF75-4209-4F79-B3D5-AA5E22B39D8D}" destId="{34AC0536-1374-4E68-A856-2F7A14B56219}" srcOrd="0" destOrd="0" presId="urn:microsoft.com/office/officeart/2005/8/layout/chevron2"/>
    <dgm:cxn modelId="{DB102C91-0BAD-485E-A18E-D9B23161A23C}" type="presOf" srcId="{1159AC04-10B1-4C7C-B34F-8873642AEE22}" destId="{75FC8CE3-DF9B-4F0E-AA3B-3F680DF93215}" srcOrd="0" destOrd="0" presId="urn:microsoft.com/office/officeart/2005/8/layout/chevron2"/>
    <dgm:cxn modelId="{5ADCB7D1-9247-49C8-A16D-6CA735D6899D}" srcId="{D65933A7-E49C-4144-A508-C83C5E37FF90}" destId="{049C509B-A0DA-4CD3-A2F0-5736D61FA4AD}" srcOrd="1" destOrd="0" parTransId="{FB40EF06-9EEF-49F1-A5EB-E061C3305111}" sibTransId="{60BFF5E8-983E-4985-B25C-A483600D19B8}"/>
    <dgm:cxn modelId="{C50E3DF0-F33B-43DC-876E-67657A9D9134}" srcId="{D65933A7-E49C-4144-A508-C83C5E37FF90}" destId="{97B34E30-D0E8-4556-AA74-8C55799A5E6B}" srcOrd="0" destOrd="0" parTransId="{6BF92A99-8537-4590-827C-EAE9B63F91E8}" sibTransId="{7E25AAE6-0887-4739-BCD9-485177F91ABC}"/>
    <dgm:cxn modelId="{73FAE6F5-7F07-4172-9574-063291397D52}" type="presOf" srcId="{4FAAF247-6759-44E5-97D7-6388A4D871E6}" destId="{4054075B-468E-43C2-8B76-78F2FAB60983}" srcOrd="0" destOrd="1" presId="urn:microsoft.com/office/officeart/2005/8/layout/chevron2"/>
    <dgm:cxn modelId="{7FC747CF-FF00-403B-8E01-24C82820C10F}" type="presParOf" srcId="{52617C2F-C6AB-4A1D-BBFB-7E08EAABFEA7}" destId="{06103F7E-5BC0-4D69-929E-284308D122C9}" srcOrd="0" destOrd="0" presId="urn:microsoft.com/office/officeart/2005/8/layout/chevron2"/>
    <dgm:cxn modelId="{5B302329-24CD-48D8-9A61-FB20DB594B2D}" type="presParOf" srcId="{06103F7E-5BC0-4D69-929E-284308D122C9}" destId="{34AC0536-1374-4E68-A856-2F7A14B56219}" srcOrd="0" destOrd="0" presId="urn:microsoft.com/office/officeart/2005/8/layout/chevron2"/>
    <dgm:cxn modelId="{16F03486-7D1B-40B9-A7A3-AC6E3E6C1DED}" type="presParOf" srcId="{06103F7E-5BC0-4D69-929E-284308D122C9}" destId="{37726E72-BA32-4B2C-8C7F-C846889CF061}" srcOrd="1" destOrd="0" presId="urn:microsoft.com/office/officeart/2005/8/layout/chevron2"/>
    <dgm:cxn modelId="{63384BE6-655D-4BD8-BE20-0A67E4DD6686}" type="presParOf" srcId="{52617C2F-C6AB-4A1D-BBFB-7E08EAABFEA7}" destId="{0242FB4F-6EBD-477F-ADC1-2DC076A73E55}" srcOrd="1" destOrd="0" presId="urn:microsoft.com/office/officeart/2005/8/layout/chevron2"/>
    <dgm:cxn modelId="{E210D6A0-2F3A-4569-B8BC-5ADCDB7A62A5}" type="presParOf" srcId="{52617C2F-C6AB-4A1D-BBFB-7E08EAABFEA7}" destId="{749C3E8E-0A96-47C5-8B9C-19FA67131223}" srcOrd="2" destOrd="0" presId="urn:microsoft.com/office/officeart/2005/8/layout/chevron2"/>
    <dgm:cxn modelId="{D19B1580-5914-479C-B2F9-A6D65F81ED4F}" type="presParOf" srcId="{749C3E8E-0A96-47C5-8B9C-19FA67131223}" destId="{F117ABBB-ADC4-4BAF-B3BF-6438AD75DAD3}" srcOrd="0" destOrd="0" presId="urn:microsoft.com/office/officeart/2005/8/layout/chevron2"/>
    <dgm:cxn modelId="{22A7C127-D221-4106-A62B-5C4E60E74B11}" type="presParOf" srcId="{749C3E8E-0A96-47C5-8B9C-19FA67131223}" destId="{7D685D74-43CA-425C-BBAB-06E1BD9E87F3}" srcOrd="1" destOrd="0" presId="urn:microsoft.com/office/officeart/2005/8/layout/chevron2"/>
    <dgm:cxn modelId="{D698CCC4-E9A7-4871-B2C5-8BBE95950094}" type="presParOf" srcId="{52617C2F-C6AB-4A1D-BBFB-7E08EAABFEA7}" destId="{9B385507-49DA-4C6C-965D-79A1EFF2E79F}" srcOrd="3" destOrd="0" presId="urn:microsoft.com/office/officeart/2005/8/layout/chevron2"/>
    <dgm:cxn modelId="{5C0373FF-30EA-4879-AE3C-8B907F4C2E86}" type="presParOf" srcId="{52617C2F-C6AB-4A1D-BBFB-7E08EAABFEA7}" destId="{F5724E0F-225A-4834-859D-15C505D95CC3}" srcOrd="4" destOrd="0" presId="urn:microsoft.com/office/officeart/2005/8/layout/chevron2"/>
    <dgm:cxn modelId="{B455FFCA-A0F5-4D3E-BE6F-E26998287384}" type="presParOf" srcId="{F5724E0F-225A-4834-859D-15C505D95CC3}" destId="{75FC8CE3-DF9B-4F0E-AA3B-3F680DF93215}" srcOrd="0" destOrd="0" presId="urn:microsoft.com/office/officeart/2005/8/layout/chevron2"/>
    <dgm:cxn modelId="{2AF515FB-3684-4B89-A50C-CABC7144D3DA}" type="presParOf" srcId="{F5724E0F-225A-4834-859D-15C505D95CC3}" destId="{4054075B-468E-43C2-8B76-78F2FAB6098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A6F4BA-140F-4E45-84FC-FFEA42EF3AA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F2FE73B-8EF3-4186-9A4E-9D6404878F4C}">
      <dgm:prSet phldrT="[Text]" phldr="1"/>
      <dgm:spPr/>
      <dgm:t>
        <a:bodyPr/>
        <a:lstStyle/>
        <a:p>
          <a:endParaRPr lang="en-ID"/>
        </a:p>
      </dgm:t>
    </dgm:pt>
    <dgm:pt modelId="{915937B1-CCA2-49EC-900D-F3517600E824}" type="parTrans" cxnId="{D3846E8E-B16A-411A-93CD-F9055A15B319}">
      <dgm:prSet/>
      <dgm:spPr/>
      <dgm:t>
        <a:bodyPr/>
        <a:lstStyle/>
        <a:p>
          <a:endParaRPr lang="en-ID"/>
        </a:p>
      </dgm:t>
    </dgm:pt>
    <dgm:pt modelId="{FD1973BD-87E5-43BC-98A4-F42C2FDADB04}" type="sibTrans" cxnId="{D3846E8E-B16A-411A-93CD-F9055A15B319}">
      <dgm:prSet/>
      <dgm:spPr/>
      <dgm:t>
        <a:bodyPr/>
        <a:lstStyle/>
        <a:p>
          <a:endParaRPr lang="en-ID"/>
        </a:p>
      </dgm:t>
    </dgm:pt>
    <dgm:pt modelId="{D0620476-45FD-414C-9747-A9E539827BAE}">
      <dgm:prSet phldrT="[Text]" custT="1"/>
      <dgm:spPr/>
      <dgm:t>
        <a:bodyPr/>
        <a:lstStyle/>
        <a:p>
          <a:r>
            <a:rPr lang="en-US" sz="3200" dirty="0" err="1"/>
            <a:t>Pencegahan</a:t>
          </a:r>
          <a:r>
            <a:rPr lang="en-US" sz="3200" dirty="0"/>
            <a:t> Tingkat </a:t>
          </a:r>
          <a:r>
            <a:rPr lang="en-US" sz="3200" dirty="0" err="1"/>
            <a:t>Ketiga</a:t>
          </a:r>
          <a:r>
            <a:rPr lang="en-US" sz="3200" dirty="0"/>
            <a:t> (Tertiary Prevention)</a:t>
          </a:r>
          <a:endParaRPr lang="en-ID" sz="3200" dirty="0"/>
        </a:p>
      </dgm:t>
    </dgm:pt>
    <dgm:pt modelId="{6C00D250-5E37-4656-AFF0-8344A288F0AE}" type="parTrans" cxnId="{1A40BC85-B5EB-4810-8CB3-C9E88B5D37B5}">
      <dgm:prSet/>
      <dgm:spPr/>
      <dgm:t>
        <a:bodyPr/>
        <a:lstStyle/>
        <a:p>
          <a:endParaRPr lang="en-ID"/>
        </a:p>
      </dgm:t>
    </dgm:pt>
    <dgm:pt modelId="{077254C1-D8EF-411F-94FA-A9E19B62BEAA}" type="sibTrans" cxnId="{1A40BC85-B5EB-4810-8CB3-C9E88B5D37B5}">
      <dgm:prSet/>
      <dgm:spPr/>
      <dgm:t>
        <a:bodyPr/>
        <a:lstStyle/>
        <a:p>
          <a:endParaRPr lang="en-ID"/>
        </a:p>
      </dgm:t>
    </dgm:pt>
    <dgm:pt modelId="{00F0B723-E8DE-4C89-95C7-E70F755BAE50}">
      <dgm:prSet phldrT="[Text]" custT="1"/>
      <dgm:spPr/>
      <dgm:t>
        <a:bodyPr/>
        <a:lstStyle/>
        <a:p>
          <a:r>
            <a:rPr lang="en-US" sz="3200" dirty="0" err="1"/>
            <a:t>Rehabilitasi</a:t>
          </a:r>
          <a:r>
            <a:rPr lang="en-US" sz="3200" dirty="0"/>
            <a:t> </a:t>
          </a:r>
          <a:endParaRPr lang="en-ID" sz="3200" dirty="0"/>
        </a:p>
      </dgm:t>
    </dgm:pt>
    <dgm:pt modelId="{768BF99B-8401-49D6-ACA8-A4F3D9E8C85A}" type="parTrans" cxnId="{7649F418-EFBA-4537-9083-67DC0A76E537}">
      <dgm:prSet/>
      <dgm:spPr/>
      <dgm:t>
        <a:bodyPr/>
        <a:lstStyle/>
        <a:p>
          <a:endParaRPr lang="en-ID"/>
        </a:p>
      </dgm:t>
    </dgm:pt>
    <dgm:pt modelId="{88CEA363-BFEE-44CF-BB93-C43752F07701}" type="sibTrans" cxnId="{7649F418-EFBA-4537-9083-67DC0A76E537}">
      <dgm:prSet/>
      <dgm:spPr/>
      <dgm:t>
        <a:bodyPr/>
        <a:lstStyle/>
        <a:p>
          <a:endParaRPr lang="en-ID"/>
        </a:p>
      </dgm:t>
    </dgm:pt>
    <dgm:pt modelId="{4490162B-BF18-4AEA-85F7-25AC3D550EBC}" type="pres">
      <dgm:prSet presAssocID="{02A6F4BA-140F-4E45-84FC-FFEA42EF3AA8}" presName="Name0" presStyleCnt="0">
        <dgm:presLayoutVars>
          <dgm:dir/>
          <dgm:animLvl val="lvl"/>
          <dgm:resizeHandles/>
        </dgm:presLayoutVars>
      </dgm:prSet>
      <dgm:spPr/>
    </dgm:pt>
    <dgm:pt modelId="{6D38586A-1F51-4C8A-9B96-535DA1D9681C}" type="pres">
      <dgm:prSet presAssocID="{2F2FE73B-8EF3-4186-9A4E-9D6404878F4C}" presName="linNode" presStyleCnt="0"/>
      <dgm:spPr/>
    </dgm:pt>
    <dgm:pt modelId="{C77747F1-96B7-4FFD-A1C2-0725F43431E6}" type="pres">
      <dgm:prSet presAssocID="{2F2FE73B-8EF3-4186-9A4E-9D6404878F4C}" presName="parentShp" presStyleLbl="node1" presStyleIdx="0" presStyleCnt="1">
        <dgm:presLayoutVars>
          <dgm:bulletEnabled val="1"/>
        </dgm:presLayoutVars>
      </dgm:prSet>
      <dgm:spPr/>
    </dgm:pt>
    <dgm:pt modelId="{CF1C5DF0-BADC-4E60-9841-1F46BF4A10D5}" type="pres">
      <dgm:prSet presAssocID="{2F2FE73B-8EF3-4186-9A4E-9D6404878F4C}" presName="childShp" presStyleLbl="bgAccFollowNode1" presStyleIdx="0" presStyleCnt="1">
        <dgm:presLayoutVars>
          <dgm:bulletEnabled val="1"/>
        </dgm:presLayoutVars>
      </dgm:prSet>
      <dgm:spPr/>
    </dgm:pt>
  </dgm:ptLst>
  <dgm:cxnLst>
    <dgm:cxn modelId="{7649F418-EFBA-4537-9083-67DC0A76E537}" srcId="{2F2FE73B-8EF3-4186-9A4E-9D6404878F4C}" destId="{00F0B723-E8DE-4C89-95C7-E70F755BAE50}" srcOrd="1" destOrd="0" parTransId="{768BF99B-8401-49D6-ACA8-A4F3D9E8C85A}" sibTransId="{88CEA363-BFEE-44CF-BB93-C43752F07701}"/>
    <dgm:cxn modelId="{734F7959-C231-4CED-AC70-E2FD051FAC7C}" type="presOf" srcId="{02A6F4BA-140F-4E45-84FC-FFEA42EF3AA8}" destId="{4490162B-BF18-4AEA-85F7-25AC3D550EBC}" srcOrd="0" destOrd="0" presId="urn:microsoft.com/office/officeart/2005/8/layout/vList6"/>
    <dgm:cxn modelId="{1A40BC85-B5EB-4810-8CB3-C9E88B5D37B5}" srcId="{2F2FE73B-8EF3-4186-9A4E-9D6404878F4C}" destId="{D0620476-45FD-414C-9747-A9E539827BAE}" srcOrd="0" destOrd="0" parTransId="{6C00D250-5E37-4656-AFF0-8344A288F0AE}" sibTransId="{077254C1-D8EF-411F-94FA-A9E19B62BEAA}"/>
    <dgm:cxn modelId="{D3846E8E-B16A-411A-93CD-F9055A15B319}" srcId="{02A6F4BA-140F-4E45-84FC-FFEA42EF3AA8}" destId="{2F2FE73B-8EF3-4186-9A4E-9D6404878F4C}" srcOrd="0" destOrd="0" parTransId="{915937B1-CCA2-49EC-900D-F3517600E824}" sibTransId="{FD1973BD-87E5-43BC-98A4-F42C2FDADB04}"/>
    <dgm:cxn modelId="{205674BF-5049-46F3-9748-FC34005D2E51}" type="presOf" srcId="{2F2FE73B-8EF3-4186-9A4E-9D6404878F4C}" destId="{C77747F1-96B7-4FFD-A1C2-0725F43431E6}" srcOrd="0" destOrd="0" presId="urn:microsoft.com/office/officeart/2005/8/layout/vList6"/>
    <dgm:cxn modelId="{7F6F0DD1-78B5-454B-92AF-60BA9BC880B6}" type="presOf" srcId="{00F0B723-E8DE-4C89-95C7-E70F755BAE50}" destId="{CF1C5DF0-BADC-4E60-9841-1F46BF4A10D5}" srcOrd="0" destOrd="1" presId="urn:microsoft.com/office/officeart/2005/8/layout/vList6"/>
    <dgm:cxn modelId="{0EB6E4EA-D20D-4763-B62F-3BD49B83BB02}" type="presOf" srcId="{D0620476-45FD-414C-9747-A9E539827BAE}" destId="{CF1C5DF0-BADC-4E60-9841-1F46BF4A10D5}" srcOrd="0" destOrd="0" presId="urn:microsoft.com/office/officeart/2005/8/layout/vList6"/>
    <dgm:cxn modelId="{6A835275-A1D0-456B-87E6-23BB9F9B6D80}" type="presParOf" srcId="{4490162B-BF18-4AEA-85F7-25AC3D550EBC}" destId="{6D38586A-1F51-4C8A-9B96-535DA1D9681C}" srcOrd="0" destOrd="0" presId="urn:microsoft.com/office/officeart/2005/8/layout/vList6"/>
    <dgm:cxn modelId="{0B321F8C-FDFA-4265-8BFF-29A5AB25E004}" type="presParOf" srcId="{6D38586A-1F51-4C8A-9B96-535DA1D9681C}" destId="{C77747F1-96B7-4FFD-A1C2-0725F43431E6}" srcOrd="0" destOrd="0" presId="urn:microsoft.com/office/officeart/2005/8/layout/vList6"/>
    <dgm:cxn modelId="{1CFCE17B-0AEB-4CC2-9345-1BEF9C084A1D}" type="presParOf" srcId="{6D38586A-1F51-4C8A-9B96-535DA1D9681C}" destId="{CF1C5DF0-BADC-4E60-9841-1F46BF4A10D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AC0536-1374-4E68-A856-2F7A14B56219}">
      <dsp:nvSpPr>
        <dsp:cNvPr id="0" name=""/>
        <dsp:cNvSpPr/>
      </dsp:nvSpPr>
      <dsp:spPr>
        <a:xfrm rot="5400000">
          <a:off x="-195209" y="197411"/>
          <a:ext cx="1301399" cy="91097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500" kern="1200"/>
        </a:p>
      </dsp:txBody>
      <dsp:txXfrm rot="-5400000">
        <a:off x="2" y="457691"/>
        <a:ext cx="910979" cy="390420"/>
      </dsp:txXfrm>
    </dsp:sp>
    <dsp:sp modelId="{37726E72-BA32-4B2C-8C7F-C846889CF061}">
      <dsp:nvSpPr>
        <dsp:cNvPr id="0" name=""/>
        <dsp:cNvSpPr/>
      </dsp:nvSpPr>
      <dsp:spPr>
        <a:xfrm rot="5400000">
          <a:off x="3315484" y="-2402303"/>
          <a:ext cx="845909" cy="56549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Pencegahan</a:t>
          </a:r>
          <a:r>
            <a:rPr lang="en-US" sz="2000" kern="1200" dirty="0"/>
            <a:t> </a:t>
          </a:r>
          <a:r>
            <a:rPr lang="en-US" sz="2000" kern="1200" dirty="0" err="1"/>
            <a:t>tingkat</a:t>
          </a:r>
          <a:r>
            <a:rPr lang="en-US" sz="2000" kern="1200" dirty="0"/>
            <a:t> </a:t>
          </a:r>
          <a:r>
            <a:rPr lang="en-US" sz="2000" kern="1200" dirty="0" err="1"/>
            <a:t>awal</a:t>
          </a:r>
          <a:r>
            <a:rPr lang="en-US" sz="2000" kern="1200" dirty="0"/>
            <a:t> (Primordial Prevention), pada Pre pathogenesis  </a:t>
          </a:r>
          <a:endParaRPr lang="en-ID" sz="2000" kern="1200" dirty="0"/>
        </a:p>
      </dsp:txBody>
      <dsp:txXfrm rot="-5400000">
        <a:off x="910979" y="43496"/>
        <a:ext cx="5613626" cy="763321"/>
      </dsp:txXfrm>
    </dsp:sp>
    <dsp:sp modelId="{F117ABBB-ADC4-4BAF-B3BF-6438AD75DAD3}">
      <dsp:nvSpPr>
        <dsp:cNvPr id="0" name=""/>
        <dsp:cNvSpPr/>
      </dsp:nvSpPr>
      <dsp:spPr>
        <a:xfrm rot="5400000">
          <a:off x="-195209" y="1300285"/>
          <a:ext cx="1301399" cy="91097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500" kern="1200"/>
        </a:p>
      </dsp:txBody>
      <dsp:txXfrm rot="-5400000">
        <a:off x="2" y="1560565"/>
        <a:ext cx="910979" cy="390420"/>
      </dsp:txXfrm>
    </dsp:sp>
    <dsp:sp modelId="{7D685D74-43CA-425C-BBAB-06E1BD9E87F3}">
      <dsp:nvSpPr>
        <dsp:cNvPr id="0" name=""/>
        <dsp:cNvSpPr/>
      </dsp:nvSpPr>
      <dsp:spPr>
        <a:xfrm rot="5400000">
          <a:off x="3315484" y="-1299430"/>
          <a:ext cx="845909" cy="56549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Pencegahan</a:t>
          </a:r>
          <a:r>
            <a:rPr lang="en-US" sz="2000" kern="1200" dirty="0"/>
            <a:t> Tingkat </a:t>
          </a:r>
          <a:r>
            <a:rPr lang="en-US" sz="2000" kern="1200" dirty="0" err="1"/>
            <a:t>pertama</a:t>
          </a:r>
          <a:r>
            <a:rPr lang="en-US" sz="2000" kern="1200" dirty="0"/>
            <a:t> (Primary Prevention)</a:t>
          </a:r>
          <a:endParaRPr lang="en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Promosi</a:t>
          </a:r>
          <a:r>
            <a:rPr lang="en-US" sz="2000" kern="1200" dirty="0"/>
            <a:t> </a:t>
          </a:r>
          <a:r>
            <a:rPr lang="en-US" sz="2000" kern="1200" dirty="0" err="1"/>
            <a:t>kesehatan</a:t>
          </a:r>
          <a:r>
            <a:rPr lang="en-US" sz="2000" kern="1200" dirty="0"/>
            <a:t> dan </a:t>
          </a:r>
          <a:r>
            <a:rPr lang="en-US" sz="2000" kern="1200" dirty="0" err="1"/>
            <a:t>pencegahan</a:t>
          </a:r>
          <a:r>
            <a:rPr lang="en-US" sz="2000" kern="1200" dirty="0"/>
            <a:t> </a:t>
          </a:r>
          <a:r>
            <a:rPr lang="en-US" sz="2000" kern="1200" dirty="0" err="1"/>
            <a:t>khusus</a:t>
          </a:r>
          <a:endParaRPr lang="en-ID" sz="2000" kern="1200" dirty="0"/>
        </a:p>
      </dsp:txBody>
      <dsp:txXfrm rot="-5400000">
        <a:off x="910979" y="1146369"/>
        <a:ext cx="5613626" cy="763321"/>
      </dsp:txXfrm>
    </dsp:sp>
    <dsp:sp modelId="{75FC8CE3-DF9B-4F0E-AA3B-3F680DF93215}">
      <dsp:nvSpPr>
        <dsp:cNvPr id="0" name=""/>
        <dsp:cNvSpPr/>
      </dsp:nvSpPr>
      <dsp:spPr>
        <a:xfrm rot="5400000">
          <a:off x="-195209" y="2403158"/>
          <a:ext cx="1301399" cy="91097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500" kern="1200"/>
        </a:p>
      </dsp:txBody>
      <dsp:txXfrm rot="-5400000">
        <a:off x="2" y="2663438"/>
        <a:ext cx="910979" cy="390420"/>
      </dsp:txXfrm>
    </dsp:sp>
    <dsp:sp modelId="{4054075B-468E-43C2-8B76-78F2FAB60983}">
      <dsp:nvSpPr>
        <dsp:cNvPr id="0" name=""/>
        <dsp:cNvSpPr/>
      </dsp:nvSpPr>
      <dsp:spPr>
        <a:xfrm rot="5400000">
          <a:off x="3315484" y="-196556"/>
          <a:ext cx="845909" cy="56549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Pencegahan</a:t>
          </a:r>
          <a:r>
            <a:rPr lang="en-US" sz="2000" kern="1200" dirty="0"/>
            <a:t> Tingkat </a:t>
          </a:r>
          <a:r>
            <a:rPr lang="en-US" sz="2000" kern="1200" dirty="0" err="1"/>
            <a:t>Kedua</a:t>
          </a:r>
          <a:r>
            <a:rPr lang="en-US" sz="2000" kern="1200" dirty="0"/>
            <a:t> (Secondary Prevention) </a:t>
          </a:r>
          <a:endParaRPr lang="en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Diagnosis </a:t>
          </a:r>
          <a:r>
            <a:rPr lang="en-US" sz="2000" kern="1200" dirty="0" err="1"/>
            <a:t>awal</a:t>
          </a:r>
          <a:r>
            <a:rPr lang="en-US" sz="2000" kern="1200" dirty="0"/>
            <a:t> dan </a:t>
          </a:r>
          <a:r>
            <a:rPr lang="en-US" sz="2000" kern="1200" dirty="0" err="1"/>
            <a:t>pengobatan</a:t>
          </a:r>
          <a:r>
            <a:rPr lang="en-US" sz="2000" kern="1200" dirty="0"/>
            <a:t> </a:t>
          </a:r>
          <a:r>
            <a:rPr lang="en-US" sz="2000" kern="1200" dirty="0" err="1"/>
            <a:t>tepat</a:t>
          </a:r>
          <a:endParaRPr lang="en-ID" sz="2000" kern="1200" dirty="0"/>
        </a:p>
      </dsp:txBody>
      <dsp:txXfrm rot="-5400000">
        <a:off x="910979" y="2249243"/>
        <a:ext cx="5613626" cy="7633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1C5DF0-BADC-4E60-9841-1F46BF4A10D5}">
      <dsp:nvSpPr>
        <dsp:cNvPr id="0" name=""/>
        <dsp:cNvSpPr/>
      </dsp:nvSpPr>
      <dsp:spPr>
        <a:xfrm>
          <a:off x="3420472" y="0"/>
          <a:ext cx="5130709" cy="320754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/>
            <a:t>Pencegahan</a:t>
          </a:r>
          <a:r>
            <a:rPr lang="en-US" sz="3200" kern="1200" dirty="0"/>
            <a:t> Tingkat </a:t>
          </a:r>
          <a:r>
            <a:rPr lang="en-US" sz="3200" kern="1200" dirty="0" err="1"/>
            <a:t>Ketiga</a:t>
          </a:r>
          <a:r>
            <a:rPr lang="en-US" sz="3200" kern="1200" dirty="0"/>
            <a:t> (Tertiary Prevention)</a:t>
          </a:r>
          <a:endParaRPr lang="en-ID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/>
            <a:t>Rehabilitasi</a:t>
          </a:r>
          <a:r>
            <a:rPr lang="en-US" sz="3200" kern="1200" dirty="0"/>
            <a:t> </a:t>
          </a:r>
          <a:endParaRPr lang="en-ID" sz="3200" kern="1200" dirty="0"/>
        </a:p>
      </dsp:txBody>
      <dsp:txXfrm>
        <a:off x="3420472" y="400943"/>
        <a:ext cx="3927882" cy="2405655"/>
      </dsp:txXfrm>
    </dsp:sp>
    <dsp:sp modelId="{C77747F1-96B7-4FFD-A1C2-0725F43431E6}">
      <dsp:nvSpPr>
        <dsp:cNvPr id="0" name=""/>
        <dsp:cNvSpPr/>
      </dsp:nvSpPr>
      <dsp:spPr>
        <a:xfrm>
          <a:off x="0" y="0"/>
          <a:ext cx="3420472" cy="3207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6500" kern="1200"/>
        </a:p>
      </dsp:txBody>
      <dsp:txXfrm>
        <a:off x="156579" y="156579"/>
        <a:ext cx="3107314" cy="2894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C9A0B-AF28-46A7-B2C6-B7FE4C365706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F9645-FC00-4460-9794-63CC7B46D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2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CF9645-FC00-4460-9794-63CC7B46D37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90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2113635"/>
            <a:ext cx="7635250" cy="137434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3640685"/>
            <a:ext cx="7940481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FF015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E056B0DD-0AEF-4055-A369-C1C2A18BBD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8470"/>
            <a:ext cx="8246070" cy="91623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FF01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0"/>
            <a:ext cx="8246070" cy="3512212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433880"/>
            <a:ext cx="656631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1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044700"/>
            <a:ext cx="6566315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8470"/>
            <a:ext cx="7940659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FF01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481109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960930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481109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60930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C0AED8-5FAC-4F75-8DA1-DC85D3FA2453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chemeClr val="tx1"/>
                </a:solidFill>
                <a:highlight>
                  <a:srgbClr val="FFCC66"/>
                </a:highlight>
              </a:rPr>
              <a:t>Promosi</a:t>
            </a:r>
            <a:r>
              <a:rPr lang="en-US" b="1" dirty="0">
                <a:solidFill>
                  <a:schemeClr val="tx1"/>
                </a:solidFill>
                <a:highlight>
                  <a:srgbClr val="FFCC66"/>
                </a:highlight>
              </a:rPr>
              <a:t> Kesehatan </a:t>
            </a:r>
            <a:br>
              <a:rPr lang="en-US" b="1" dirty="0">
                <a:solidFill>
                  <a:schemeClr val="tx1"/>
                </a:solidFill>
                <a:highlight>
                  <a:srgbClr val="FFCC66"/>
                </a:highlight>
              </a:rPr>
            </a:br>
            <a:r>
              <a:rPr lang="en-US" b="1" dirty="0">
                <a:solidFill>
                  <a:schemeClr val="tx1"/>
                </a:solidFill>
                <a:highlight>
                  <a:srgbClr val="FFCC66"/>
                </a:highlight>
              </a:rPr>
              <a:t>pada </a:t>
            </a:r>
            <a:r>
              <a:rPr lang="en-US" b="1" dirty="0" err="1">
                <a:solidFill>
                  <a:schemeClr val="tx1"/>
                </a:solidFill>
                <a:highlight>
                  <a:srgbClr val="FFCC66"/>
                </a:highlight>
              </a:rPr>
              <a:t>Penyakit</a:t>
            </a:r>
            <a:r>
              <a:rPr lang="en-US" b="1" dirty="0">
                <a:solidFill>
                  <a:schemeClr val="tx1"/>
                </a:solidFill>
                <a:highlight>
                  <a:srgbClr val="FFCC66"/>
                </a:highlight>
              </a:rPr>
              <a:t> </a:t>
            </a:r>
            <a:r>
              <a:rPr lang="en-US" b="1" dirty="0" err="1">
                <a:solidFill>
                  <a:schemeClr val="tx1"/>
                </a:solidFill>
                <a:highlight>
                  <a:srgbClr val="FFCC66"/>
                </a:highlight>
              </a:rPr>
              <a:t>kronis</a:t>
            </a:r>
            <a:endParaRPr lang="en-US" b="1" dirty="0">
              <a:solidFill>
                <a:schemeClr val="tx1"/>
              </a:solidFill>
              <a:highlight>
                <a:srgbClr val="FFCC66"/>
              </a:highligh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highlight>
                  <a:srgbClr val="00FFFF"/>
                </a:highlight>
              </a:rPr>
              <a:t>Eva </a:t>
            </a:r>
            <a:r>
              <a:rPr lang="en-US" dirty="0" err="1">
                <a:solidFill>
                  <a:schemeClr val="tx1"/>
                </a:solidFill>
                <a:highlight>
                  <a:srgbClr val="00FFFF"/>
                </a:highlight>
              </a:rPr>
              <a:t>Nurlina</a:t>
            </a:r>
            <a:r>
              <a:rPr lang="en-US" dirty="0">
                <a:solidFill>
                  <a:schemeClr val="tx1"/>
                </a:solidFill>
                <a:highlight>
                  <a:srgbClr val="00FFFF"/>
                </a:highlight>
              </a:rPr>
              <a:t> Aprilia, M.</a:t>
            </a:r>
            <a:r>
              <a:rPr lang="en-US" dirty="0" err="1">
                <a:solidFill>
                  <a:schemeClr val="tx1"/>
                </a:solidFill>
                <a:highlight>
                  <a:srgbClr val="00FFFF"/>
                </a:highlight>
              </a:rPr>
              <a:t>Kep</a:t>
            </a:r>
            <a:r>
              <a:rPr lang="en-US" dirty="0">
                <a:solidFill>
                  <a:schemeClr val="tx1"/>
                </a:solidFill>
                <a:highlight>
                  <a:srgbClr val="00FFFF"/>
                </a:highlight>
              </a:rPr>
              <a:t>.,Ns.,</a:t>
            </a:r>
            <a:r>
              <a:rPr lang="en-US" dirty="0" err="1">
                <a:solidFill>
                  <a:schemeClr val="tx1"/>
                </a:solidFill>
                <a:highlight>
                  <a:srgbClr val="00FFFF"/>
                </a:highlight>
              </a:rPr>
              <a:t>Sp.Kep.Kom</a:t>
            </a:r>
            <a:endParaRPr lang="en-US" dirty="0">
              <a:solidFill>
                <a:schemeClr val="tx1"/>
              </a:solidFill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F41B1-CC08-193D-51DA-76AB5E634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6" y="1350110"/>
            <a:ext cx="8246070" cy="3206805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dpt</a:t>
            </a:r>
            <a:r>
              <a:rPr lang="en-US" sz="2000" dirty="0"/>
              <a:t> </a:t>
            </a:r>
            <a:r>
              <a:rPr lang="en-US" sz="2000" dirty="0" err="1"/>
              <a:t>mendukung</a:t>
            </a:r>
            <a:r>
              <a:rPr lang="en-US" sz="2000" dirty="0"/>
              <a:t> </a:t>
            </a:r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pencegahan</a:t>
            </a:r>
            <a:r>
              <a:rPr lang="en-US" sz="2000" dirty="0"/>
              <a:t> PTM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dpt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mencegah</a:t>
            </a:r>
            <a:r>
              <a:rPr lang="en-US" sz="2000" dirty="0"/>
              <a:t>  </a:t>
            </a:r>
            <a:r>
              <a:rPr lang="en-US" sz="2000" dirty="0" err="1"/>
              <a:t>munculnya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PTM. </a:t>
            </a:r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pada </a:t>
            </a:r>
            <a:r>
              <a:rPr lang="en-US" sz="2000" dirty="0" err="1"/>
              <a:t>pencegahan</a:t>
            </a:r>
            <a:r>
              <a:rPr lang="en-US" sz="2000" dirty="0"/>
              <a:t> PTM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penyuluhan</a:t>
            </a:r>
            <a:r>
              <a:rPr lang="en-US" sz="2000" dirty="0"/>
              <a:t> </a:t>
            </a:r>
            <a:r>
              <a:rPr lang="en-US" sz="2000" dirty="0" err="1"/>
              <a:t>kpd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, </a:t>
            </a:r>
            <a:r>
              <a:rPr lang="en-US" sz="2000" dirty="0" err="1"/>
              <a:t>penyediaan</a:t>
            </a:r>
            <a:r>
              <a:rPr lang="en-US" sz="2000" dirty="0"/>
              <a:t> </a:t>
            </a:r>
            <a:r>
              <a:rPr lang="en-US" sz="2000" dirty="0" err="1"/>
              <a:t>sanitasi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, </a:t>
            </a:r>
            <a:r>
              <a:rPr lang="en-US" sz="2000" dirty="0" err="1"/>
              <a:t>perbaikan</a:t>
            </a:r>
            <a:r>
              <a:rPr lang="en-US" sz="2000" dirty="0"/>
              <a:t> </a:t>
            </a:r>
            <a:r>
              <a:rPr lang="en-US" sz="2000" dirty="0" err="1"/>
              <a:t>gizi</a:t>
            </a:r>
            <a:r>
              <a:rPr lang="en-US" sz="2000" dirty="0"/>
              <a:t> dan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(</a:t>
            </a:r>
            <a:r>
              <a:rPr lang="en-US" sz="2000" dirty="0" err="1"/>
              <a:t>Kemenkes</a:t>
            </a:r>
            <a:r>
              <a:rPr lang="en-US" sz="2000" dirty="0"/>
              <a:t>, 2017)</a:t>
            </a:r>
          </a:p>
          <a:p>
            <a:r>
              <a:rPr lang="en-US" sz="2000" dirty="0"/>
              <a:t>Di Indonesia, program </a:t>
            </a:r>
            <a:r>
              <a:rPr lang="en-US" sz="2000" dirty="0" err="1"/>
              <a:t>pencegahan</a:t>
            </a:r>
            <a:r>
              <a:rPr lang="en-US" sz="2000" dirty="0"/>
              <a:t> PTM juga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di </a:t>
            </a:r>
            <a:r>
              <a:rPr lang="en-US" sz="2000" dirty="0" err="1"/>
              <a:t>luncurkan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lain </a:t>
            </a:r>
            <a:r>
              <a:rPr lang="en-US" sz="2000" dirty="0" err="1"/>
              <a:t>adalah</a:t>
            </a:r>
            <a:r>
              <a:rPr lang="en-US" sz="2000" dirty="0"/>
              <a:t> Program </a:t>
            </a:r>
            <a:r>
              <a:rPr lang="en-US" sz="2000" dirty="0" err="1"/>
              <a:t>Deteksi</a:t>
            </a:r>
            <a:r>
              <a:rPr lang="en-US" sz="2000" dirty="0"/>
              <a:t> Dini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PTM di </a:t>
            </a:r>
            <a:r>
              <a:rPr lang="en-US" sz="2000" dirty="0" err="1"/>
              <a:t>Posyandu</a:t>
            </a:r>
            <a:r>
              <a:rPr lang="en-US" sz="2000" dirty="0"/>
              <a:t>, program </a:t>
            </a:r>
            <a:r>
              <a:rPr lang="en-US" sz="2000" dirty="0" err="1"/>
              <a:t>pelayanan</a:t>
            </a:r>
            <a:r>
              <a:rPr lang="en-US" sz="2000" dirty="0"/>
              <a:t> </a:t>
            </a:r>
            <a:r>
              <a:rPr lang="en-US" sz="2000" dirty="0" err="1"/>
              <a:t>terpadu</a:t>
            </a:r>
            <a:r>
              <a:rPr lang="en-US" sz="2000" dirty="0"/>
              <a:t> (PANDU) PTM, </a:t>
            </a:r>
            <a:r>
              <a:rPr lang="en-US" sz="2000" dirty="0" err="1"/>
              <a:t>hingga</a:t>
            </a:r>
            <a:r>
              <a:rPr lang="en-US" sz="2000" dirty="0"/>
              <a:t> program </a:t>
            </a:r>
            <a:r>
              <a:rPr lang="en-US" sz="2000" dirty="0" err="1"/>
              <a:t>cegah</a:t>
            </a:r>
            <a:r>
              <a:rPr lang="en-US" sz="2000" dirty="0"/>
              <a:t> PTM </a:t>
            </a:r>
            <a:r>
              <a:rPr lang="en-US" sz="2000" dirty="0" err="1"/>
              <a:t>dengan</a:t>
            </a:r>
            <a:r>
              <a:rPr lang="en-US" sz="2000" dirty="0"/>
              <a:t> CERDIK (</a:t>
            </a:r>
            <a:r>
              <a:rPr lang="en-US" sz="2000" dirty="0" err="1"/>
              <a:t>Kemenkes</a:t>
            </a:r>
            <a:r>
              <a:rPr lang="en-US" sz="2000" dirty="0"/>
              <a:t>, 2016)</a:t>
            </a:r>
          </a:p>
        </p:txBody>
      </p:sp>
    </p:spTree>
    <p:extLst>
      <p:ext uri="{BB962C8B-B14F-4D97-AF65-F5344CB8AC3E}">
        <p14:creationId xmlns:p14="http://schemas.microsoft.com/office/powerpoint/2010/main" val="434833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6A9EE-E518-91C6-CE74-5DDFED39E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965" y="281178"/>
            <a:ext cx="8246070" cy="305407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  <a:highlight>
                  <a:srgbClr val="FFFF00"/>
                </a:highlight>
              </a:rPr>
              <a:t>Konsep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US" dirty="0" err="1">
                <a:solidFill>
                  <a:schemeClr val="tx1"/>
                </a:solidFill>
                <a:highlight>
                  <a:srgbClr val="FFFF00"/>
                </a:highlight>
              </a:rPr>
              <a:t>Promosi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 Kesehatan dan </a:t>
            </a:r>
            <a:r>
              <a:rPr lang="en-US" dirty="0" err="1">
                <a:solidFill>
                  <a:schemeClr val="tx1"/>
                </a:solidFill>
                <a:highlight>
                  <a:srgbClr val="FFFF00"/>
                </a:highlight>
              </a:rPr>
              <a:t>Promosi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 Kesehatan </a:t>
            </a:r>
            <a:r>
              <a:rPr lang="en-US" dirty="0" err="1">
                <a:solidFill>
                  <a:schemeClr val="tx1"/>
                </a:solidFill>
                <a:highlight>
                  <a:srgbClr val="FFFF00"/>
                </a:highlight>
              </a:rPr>
              <a:t>Penyakit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US" dirty="0" err="1">
                <a:solidFill>
                  <a:schemeClr val="tx1"/>
                </a:solidFill>
                <a:highlight>
                  <a:srgbClr val="FFFF00"/>
                </a:highlight>
              </a:rPr>
              <a:t>Kronis</a:t>
            </a:r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</a:rPr>
              <a:t>  </a:t>
            </a:r>
            <a:endParaRPr lang="en-ID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C74D0-7929-72C6-40F6-3FDBBDD10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6" y="1044700"/>
            <a:ext cx="8246070" cy="3817622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/>
              <a:t>1. </a:t>
            </a:r>
            <a:r>
              <a:rPr lang="en-US" sz="2000" b="1" dirty="0" err="1"/>
              <a:t>Meningkatkan</a:t>
            </a:r>
            <a:r>
              <a:rPr lang="en-US" sz="2000" b="1" dirty="0"/>
              <a:t>  </a:t>
            </a:r>
            <a:r>
              <a:rPr lang="en-US" sz="2000" b="1" dirty="0" err="1"/>
              <a:t>pemahaman</a:t>
            </a:r>
            <a:r>
              <a:rPr lang="en-US" sz="2000" b="1" dirty="0"/>
              <a:t> </a:t>
            </a:r>
          </a:p>
          <a:p>
            <a:pPr marL="0" indent="0">
              <a:buNone/>
            </a:pPr>
            <a:r>
              <a:rPr lang="en-US" sz="2000" dirty="0"/>
              <a:t>(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dan </a:t>
            </a:r>
            <a:r>
              <a:rPr lang="en-US" sz="2000" dirty="0" err="1"/>
              <a:t>mudah</a:t>
            </a:r>
            <a:r>
              <a:rPr lang="en-US" sz="2000" dirty="0"/>
              <a:t> </a:t>
            </a:r>
            <a:r>
              <a:rPr lang="en-US" sz="2000" dirty="0" err="1"/>
              <a:t>dipahami</a:t>
            </a:r>
            <a:r>
              <a:rPr lang="en-US" sz="2000" dirty="0"/>
              <a:t> </a:t>
            </a:r>
            <a:r>
              <a:rPr lang="en-US" sz="2000" dirty="0" err="1"/>
              <a:t>ttg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kronis</a:t>
            </a:r>
            <a:r>
              <a:rPr lang="en-US" sz="2000" dirty="0"/>
              <a:t> </a:t>
            </a:r>
            <a:r>
              <a:rPr lang="en-US" sz="2000" dirty="0" err="1"/>
              <a:t>termasuk</a:t>
            </a:r>
            <a:r>
              <a:rPr lang="en-US" sz="2000" dirty="0"/>
              <a:t> </a:t>
            </a:r>
            <a:r>
              <a:rPr lang="en-US" sz="2000" dirty="0" err="1"/>
              <a:t>penyebab</a:t>
            </a:r>
            <a:r>
              <a:rPr lang="en-US" sz="2000" dirty="0"/>
              <a:t>, </a:t>
            </a:r>
            <a:r>
              <a:rPr lang="en-US" sz="2000" dirty="0" err="1"/>
              <a:t>gejala</a:t>
            </a:r>
            <a:r>
              <a:rPr lang="en-US" sz="2000" dirty="0"/>
              <a:t> dan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komplikasi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b="1" dirty="0"/>
              <a:t>2. </a:t>
            </a:r>
            <a:r>
              <a:rPr lang="en-US" sz="2000" b="1" dirty="0" err="1"/>
              <a:t>Mendorong</a:t>
            </a:r>
            <a:r>
              <a:rPr lang="en-US" sz="2000" b="1" dirty="0"/>
              <a:t> </a:t>
            </a:r>
            <a:r>
              <a:rPr lang="en-US" sz="2000" b="1" dirty="0" err="1"/>
              <a:t>perubahan</a:t>
            </a:r>
            <a:r>
              <a:rPr lang="en-US" sz="2000" b="1" dirty="0"/>
              <a:t> </a:t>
            </a:r>
            <a:r>
              <a:rPr lang="en-US" sz="2000" b="1" dirty="0" err="1"/>
              <a:t>perilaku</a:t>
            </a:r>
            <a:endParaRPr lang="en-US" sz="2000" b="1" dirty="0"/>
          </a:p>
          <a:p>
            <a:pPr marL="0" indent="0">
              <a:buNone/>
            </a:pP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mengadopis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sehat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diet </a:t>
            </a:r>
            <a:r>
              <a:rPr lang="en-US" sz="2000" dirty="0" err="1"/>
              <a:t>seimbang</a:t>
            </a:r>
            <a:r>
              <a:rPr lang="en-US" sz="2000" dirty="0"/>
              <a:t>,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fisik</a:t>
            </a:r>
            <a:r>
              <a:rPr lang="en-US" sz="2000" dirty="0"/>
              <a:t>, Manajemen stress dan </a:t>
            </a:r>
            <a:r>
              <a:rPr lang="en-US" sz="2000" dirty="0" err="1"/>
              <a:t>berhenti</a:t>
            </a:r>
            <a:r>
              <a:rPr lang="en-US" sz="2000" dirty="0"/>
              <a:t> </a:t>
            </a:r>
            <a:r>
              <a:rPr lang="en-US" sz="2000" dirty="0" err="1"/>
              <a:t>merokok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r>
              <a:rPr lang="en-US" sz="2000" b="1" dirty="0"/>
              <a:t>3. </a:t>
            </a:r>
            <a:r>
              <a:rPr lang="en-US" sz="2000" b="1" dirty="0" err="1"/>
              <a:t>Mengurangi</a:t>
            </a:r>
            <a:r>
              <a:rPr lang="en-US" sz="2000" b="1" dirty="0"/>
              <a:t> </a:t>
            </a:r>
            <a:r>
              <a:rPr lang="en-US" sz="2000" b="1" dirty="0" err="1"/>
              <a:t>beban</a:t>
            </a:r>
            <a:r>
              <a:rPr lang="en-US" sz="2000" b="1" dirty="0"/>
              <a:t> system Kesehatan </a:t>
            </a:r>
          </a:p>
          <a:p>
            <a:pPr marL="0" indent="0">
              <a:buNone/>
            </a:pP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mencegah</a:t>
            </a:r>
            <a:r>
              <a:rPr lang="en-US" sz="2000" dirty="0"/>
              <a:t> dan </a:t>
            </a:r>
            <a:r>
              <a:rPr lang="en-US" sz="2000" dirty="0" err="1"/>
              <a:t>mengelola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kronis</a:t>
            </a:r>
            <a:r>
              <a:rPr lang="en-US" sz="2000" dirty="0"/>
              <a:t>,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dpt</a:t>
            </a:r>
            <a:r>
              <a:rPr lang="en-US" sz="2000" dirty="0"/>
              <a:t> </a:t>
            </a:r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beban</a:t>
            </a:r>
            <a:r>
              <a:rPr lang="en-US" sz="2000" dirty="0"/>
              <a:t> pada system </a:t>
            </a:r>
            <a:r>
              <a:rPr lang="en-US" sz="2000" dirty="0" err="1"/>
              <a:t>kesehatan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julmlah</a:t>
            </a:r>
            <a:r>
              <a:rPr lang="en-US" sz="2000" dirty="0"/>
              <a:t> </a:t>
            </a:r>
            <a:r>
              <a:rPr lang="en-US" sz="2000" dirty="0" err="1"/>
              <a:t>kunjungan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rumah</a:t>
            </a:r>
            <a:r>
              <a:rPr lang="en-US" sz="2000" dirty="0"/>
              <a:t> </a:t>
            </a:r>
            <a:r>
              <a:rPr lang="en-US" sz="2000" dirty="0" err="1"/>
              <a:t>sakit</a:t>
            </a:r>
            <a:r>
              <a:rPr lang="en-US" sz="2000" dirty="0"/>
              <a:t> dan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perawatan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b="1" dirty="0"/>
              <a:t>4. </a:t>
            </a:r>
            <a:r>
              <a:rPr lang="en-US" sz="2000" b="1" dirty="0" err="1"/>
              <a:t>Meningkatnya</a:t>
            </a:r>
            <a:r>
              <a:rPr lang="en-US" sz="2000" b="1" dirty="0"/>
              <a:t> </a:t>
            </a:r>
            <a:r>
              <a:rPr lang="en-US" sz="2000" b="1" dirty="0" err="1"/>
              <a:t>kualitas</a:t>
            </a:r>
            <a:r>
              <a:rPr lang="en-US" sz="2000" b="1" dirty="0"/>
              <a:t> </a:t>
            </a:r>
            <a:r>
              <a:rPr lang="en-US" sz="2000" b="1" dirty="0" err="1"/>
              <a:t>hidup</a:t>
            </a:r>
            <a:r>
              <a:rPr lang="en-US" sz="2000" b="1" dirty="0"/>
              <a:t> </a:t>
            </a:r>
          </a:p>
          <a:p>
            <a:pPr marL="0" indent="0">
              <a:buNone/>
            </a:pP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dgn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kronis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aktif</a:t>
            </a:r>
            <a:r>
              <a:rPr lang="en-US" sz="2000" dirty="0"/>
              <a:t> dan </a:t>
            </a:r>
            <a:r>
              <a:rPr lang="en-US" sz="2000" dirty="0" err="1"/>
              <a:t>produktif</a:t>
            </a:r>
            <a:r>
              <a:rPr lang="en-US" sz="2000" dirty="0"/>
              <a:t>.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312610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712C9-E47E-F6D2-AF4A-54BA105DB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375" y="433880"/>
            <a:ext cx="7940660" cy="61082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Program </a:t>
            </a:r>
            <a:r>
              <a:rPr lang="en-US" b="1" dirty="0" err="1">
                <a:solidFill>
                  <a:schemeClr val="tx1"/>
                </a:solidFill>
              </a:rPr>
              <a:t>Pencegahan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Penyakit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B26CD-58AD-0780-F2D8-762F67DA9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6" y="1350110"/>
            <a:ext cx="8246070" cy="2901395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sz="2000" dirty="0" err="1"/>
              <a:t>Pencegahan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memgarahkan</a:t>
            </a:r>
            <a:r>
              <a:rPr lang="en-US" sz="2000" dirty="0"/>
              <a:t> pada </a:t>
            </a:r>
            <a:r>
              <a:rPr lang="en-US" sz="2000" dirty="0" err="1"/>
              <a:t>sejumlah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melindungi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ancaman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potensial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Pencegahan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memperlambat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dan </a:t>
            </a:r>
            <a:r>
              <a:rPr lang="en-US" sz="2000" dirty="0" err="1"/>
              <a:t>melindungi</a:t>
            </a:r>
            <a:r>
              <a:rPr lang="en-US" sz="2000" dirty="0"/>
              <a:t> </a:t>
            </a:r>
            <a:r>
              <a:rPr lang="en-US" sz="2000" dirty="0" err="1"/>
              <a:t>tubuh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pengaruh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lbh</a:t>
            </a:r>
            <a:r>
              <a:rPr lang="en-US" sz="2000" dirty="0"/>
              <a:t> </a:t>
            </a:r>
            <a:r>
              <a:rPr lang="en-US" sz="2000" dirty="0" err="1"/>
              <a:t>membahayakan</a:t>
            </a:r>
            <a:endParaRPr lang="en-US" sz="2000" dirty="0"/>
          </a:p>
          <a:p>
            <a:r>
              <a:rPr lang="en-US" sz="2000" dirty="0"/>
              <a:t>Salah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kegunaan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Riwayat </a:t>
            </a:r>
            <a:r>
              <a:rPr lang="en-US" sz="2000" dirty="0" err="1"/>
              <a:t>alamiah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dipakai</a:t>
            </a:r>
            <a:r>
              <a:rPr lang="en-US" sz="2000" dirty="0"/>
              <a:t> </a:t>
            </a:r>
            <a:r>
              <a:rPr lang="en-US" sz="2000" dirty="0" err="1"/>
              <a:t>dlm</a:t>
            </a:r>
            <a:r>
              <a:rPr lang="en-US" sz="2000" dirty="0"/>
              <a:t> </a:t>
            </a:r>
            <a:r>
              <a:rPr lang="en-US" sz="2000" dirty="0" err="1"/>
              <a:t>merumuskan</a:t>
            </a:r>
            <a:r>
              <a:rPr lang="en-US" sz="2000" dirty="0"/>
              <a:t> dan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pencegahan</a:t>
            </a:r>
            <a:r>
              <a:rPr lang="en-US" sz="2000" dirty="0"/>
              <a:t> (</a:t>
            </a:r>
            <a:r>
              <a:rPr lang="en-US" sz="2000" dirty="0" err="1"/>
              <a:t>Ismah</a:t>
            </a:r>
            <a:r>
              <a:rPr lang="en-US" sz="2000" dirty="0"/>
              <a:t>, 2018)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3217477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84701-E271-DA6C-375C-1DA4134540E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Upaya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Pencegahan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Penyakit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ID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B686C4-926B-11F8-EB09-76C207E50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888024"/>
              </p:ext>
            </p:extLst>
          </p:nvPr>
        </p:nvGraphicFramePr>
        <p:xfrm>
          <a:off x="1976438" y="1044575"/>
          <a:ext cx="6565900" cy="351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1443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88A3D6F-CF12-BCD9-246E-21995184F2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290426"/>
              </p:ext>
            </p:extLst>
          </p:nvPr>
        </p:nvGraphicFramePr>
        <p:xfrm>
          <a:off x="449263" y="1349375"/>
          <a:ext cx="8551182" cy="3207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2029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5B005-2175-4719-C3C0-0377B750A66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Program </a:t>
            </a:r>
            <a:r>
              <a:rPr lang="en-US" b="1" dirty="0" err="1">
                <a:solidFill>
                  <a:schemeClr val="tx1"/>
                </a:solidFill>
              </a:rPr>
              <a:t>Promosi</a:t>
            </a:r>
            <a:r>
              <a:rPr lang="en-US" b="1" dirty="0">
                <a:solidFill>
                  <a:schemeClr val="tx1"/>
                </a:solidFill>
              </a:rPr>
              <a:t> Kesehatan </a:t>
            </a:r>
            <a:r>
              <a:rPr lang="en-US" b="1" dirty="0" err="1">
                <a:solidFill>
                  <a:schemeClr val="tx1"/>
                </a:solidFill>
              </a:rPr>
              <a:t>untuk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Penyakit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Kronis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2544A-1026-2BA0-C7DD-538F0B751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6" y="1350110"/>
            <a:ext cx="8246070" cy="35122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300" dirty="0"/>
              <a:t>1. Program </a:t>
            </a:r>
            <a:r>
              <a:rPr lang="en-US" sz="2300" dirty="0" err="1"/>
              <a:t>Deteksi</a:t>
            </a:r>
            <a:r>
              <a:rPr lang="en-US" sz="2300" dirty="0"/>
              <a:t> </a:t>
            </a:r>
            <a:r>
              <a:rPr lang="en-US" sz="2300" dirty="0" err="1"/>
              <a:t>dini</a:t>
            </a:r>
            <a:r>
              <a:rPr lang="en-US" sz="2300" dirty="0"/>
              <a:t> </a:t>
            </a:r>
          </a:p>
          <a:p>
            <a:pPr marL="0" indent="0">
              <a:buNone/>
            </a:pPr>
            <a:r>
              <a:rPr lang="en-US" sz="2300" dirty="0"/>
              <a:t>(</a:t>
            </a:r>
            <a:r>
              <a:rPr lang="en-US" sz="2300" dirty="0" err="1"/>
              <a:t>Bertujuan</a:t>
            </a:r>
            <a:r>
              <a:rPr lang="en-US" sz="2300" dirty="0"/>
              <a:t> </a:t>
            </a:r>
            <a:r>
              <a:rPr lang="en-US" sz="2300" dirty="0" err="1"/>
              <a:t>utk</a:t>
            </a:r>
            <a:r>
              <a:rPr lang="en-US" sz="2300" dirty="0"/>
              <a:t> </a:t>
            </a:r>
            <a:r>
              <a:rPr lang="en-US" sz="2300" dirty="0" err="1"/>
              <a:t>mendeteksi</a:t>
            </a:r>
            <a:r>
              <a:rPr lang="en-US" sz="2300" dirty="0"/>
              <a:t> </a:t>
            </a:r>
            <a:r>
              <a:rPr lang="en-US" sz="2300" dirty="0" err="1"/>
              <a:t>penyakit</a:t>
            </a:r>
            <a:r>
              <a:rPr lang="en-US" sz="2300" dirty="0"/>
              <a:t> </a:t>
            </a:r>
            <a:r>
              <a:rPr lang="en-US" sz="2300" dirty="0" err="1"/>
              <a:t>kronis</a:t>
            </a:r>
            <a:r>
              <a:rPr lang="en-US" sz="2300" dirty="0"/>
              <a:t> pada </a:t>
            </a:r>
            <a:r>
              <a:rPr lang="en-US" sz="2300" dirty="0" err="1"/>
              <a:t>tahap</a:t>
            </a:r>
            <a:r>
              <a:rPr lang="en-US" sz="2300" dirty="0"/>
              <a:t> </a:t>
            </a:r>
            <a:r>
              <a:rPr lang="en-US" sz="2300" dirty="0" err="1"/>
              <a:t>awal</a:t>
            </a:r>
            <a:r>
              <a:rPr lang="en-US" sz="2300" dirty="0"/>
              <a:t>, </a:t>
            </a:r>
            <a:r>
              <a:rPr lang="en-US" sz="2300" dirty="0" err="1"/>
              <a:t>sehingga</a:t>
            </a:r>
            <a:r>
              <a:rPr lang="en-US" sz="2300" dirty="0"/>
              <a:t> </a:t>
            </a:r>
            <a:r>
              <a:rPr lang="en-US" sz="2300" dirty="0" err="1"/>
              <a:t>dapat</a:t>
            </a:r>
            <a:r>
              <a:rPr lang="en-US" sz="2300" dirty="0"/>
              <a:t> </a:t>
            </a:r>
            <a:r>
              <a:rPr lang="en-US" sz="2300" dirty="0" err="1"/>
              <a:t>diobati</a:t>
            </a:r>
            <a:r>
              <a:rPr lang="en-US" sz="2300" dirty="0"/>
              <a:t> </a:t>
            </a:r>
            <a:r>
              <a:rPr lang="en-US" sz="2300" dirty="0" err="1"/>
              <a:t>lbh</a:t>
            </a:r>
            <a:r>
              <a:rPr lang="en-US" sz="2300" dirty="0"/>
              <a:t> </a:t>
            </a:r>
            <a:r>
              <a:rPr lang="en-US" sz="2300" dirty="0" err="1"/>
              <a:t>efektif</a:t>
            </a:r>
            <a:endParaRPr lang="en-US" sz="2300" dirty="0"/>
          </a:p>
          <a:p>
            <a:pPr marL="0" indent="0">
              <a:buNone/>
            </a:pPr>
            <a:r>
              <a:rPr lang="en-US" sz="2300" dirty="0"/>
              <a:t>2. Program </a:t>
            </a:r>
            <a:r>
              <a:rPr lang="en-US" sz="2300" dirty="0" err="1"/>
              <a:t>pengelolaan</a:t>
            </a:r>
            <a:r>
              <a:rPr lang="en-US" sz="2300" dirty="0"/>
              <a:t> </a:t>
            </a:r>
            <a:r>
              <a:rPr lang="en-US" sz="2300" dirty="0" err="1"/>
              <a:t>penyakit</a:t>
            </a:r>
            <a:r>
              <a:rPr lang="en-US" sz="2300" dirty="0"/>
              <a:t> </a:t>
            </a:r>
            <a:r>
              <a:rPr lang="en-US" sz="2300" dirty="0" err="1"/>
              <a:t>kronis</a:t>
            </a:r>
            <a:r>
              <a:rPr lang="en-US" sz="2300" dirty="0"/>
              <a:t> (PROLANIS)</a:t>
            </a:r>
          </a:p>
          <a:p>
            <a:pPr marL="0" indent="0">
              <a:buNone/>
            </a:pPr>
            <a:r>
              <a:rPr lang="en-US" sz="2300" dirty="0"/>
              <a:t>(</a:t>
            </a:r>
            <a:r>
              <a:rPr lang="en-US" sz="2300" dirty="0" err="1"/>
              <a:t>Membantu</a:t>
            </a:r>
            <a:r>
              <a:rPr lang="en-US" sz="2300" dirty="0"/>
              <a:t> </a:t>
            </a:r>
            <a:r>
              <a:rPr lang="en-US" sz="2300" dirty="0" err="1"/>
              <a:t>individu</a:t>
            </a:r>
            <a:r>
              <a:rPr lang="en-US" sz="2300" dirty="0"/>
              <a:t> </a:t>
            </a:r>
            <a:r>
              <a:rPr lang="en-US" sz="2300" dirty="0" err="1"/>
              <a:t>dgn</a:t>
            </a:r>
            <a:r>
              <a:rPr lang="en-US" sz="2300" dirty="0"/>
              <a:t> </a:t>
            </a:r>
            <a:r>
              <a:rPr lang="en-US" sz="2300" dirty="0" err="1"/>
              <a:t>penyakit</a:t>
            </a:r>
            <a:r>
              <a:rPr lang="en-US" sz="2300" dirty="0"/>
              <a:t> </a:t>
            </a:r>
            <a:r>
              <a:rPr lang="en-US" sz="2300" dirty="0" err="1"/>
              <a:t>kronis</a:t>
            </a:r>
            <a:r>
              <a:rPr lang="en-US" sz="2300" dirty="0"/>
              <a:t> </a:t>
            </a:r>
            <a:r>
              <a:rPr lang="en-US" sz="2300" dirty="0" err="1"/>
              <a:t>utk</a:t>
            </a:r>
            <a:r>
              <a:rPr lang="en-US" sz="2300" dirty="0"/>
              <a:t> </a:t>
            </a:r>
            <a:r>
              <a:rPr lang="en-US" sz="2300" dirty="0" err="1"/>
              <a:t>mengelola</a:t>
            </a:r>
            <a:r>
              <a:rPr lang="en-US" sz="2300" dirty="0"/>
              <a:t> </a:t>
            </a:r>
            <a:r>
              <a:rPr lang="en-US" sz="2300" dirty="0" err="1"/>
              <a:t>penyakit</a:t>
            </a:r>
            <a:r>
              <a:rPr lang="en-US" sz="2300" dirty="0"/>
              <a:t> </a:t>
            </a:r>
            <a:r>
              <a:rPr lang="en-US" sz="2300" dirty="0" err="1"/>
              <a:t>mereka</a:t>
            </a:r>
            <a:r>
              <a:rPr lang="en-US" sz="2300" dirty="0"/>
              <a:t> </a:t>
            </a:r>
            <a:r>
              <a:rPr lang="en-US" sz="2300" dirty="0" err="1"/>
              <a:t>secara</a:t>
            </a:r>
            <a:r>
              <a:rPr lang="en-US" sz="2300" dirty="0"/>
              <a:t> </a:t>
            </a:r>
            <a:r>
              <a:rPr lang="en-US" sz="2300" dirty="0" err="1"/>
              <a:t>efektif</a:t>
            </a:r>
            <a:r>
              <a:rPr lang="en-US" sz="2300" dirty="0"/>
              <a:t> </a:t>
            </a:r>
            <a:r>
              <a:rPr lang="en-US" sz="2300" dirty="0" err="1"/>
              <a:t>sehingga</a:t>
            </a:r>
            <a:r>
              <a:rPr lang="en-US" sz="2300" dirty="0"/>
              <a:t> </a:t>
            </a:r>
            <a:r>
              <a:rPr lang="en-US" sz="2300" dirty="0" err="1"/>
              <a:t>dpt</a:t>
            </a:r>
            <a:r>
              <a:rPr lang="en-US" sz="2300" dirty="0"/>
              <a:t> </a:t>
            </a:r>
            <a:r>
              <a:rPr lang="en-US" sz="2300" dirty="0" err="1"/>
              <a:t>mencegah</a:t>
            </a:r>
            <a:r>
              <a:rPr lang="en-US" sz="2300" dirty="0"/>
              <a:t> </a:t>
            </a:r>
            <a:r>
              <a:rPr lang="en-US" sz="2300" dirty="0" err="1"/>
              <a:t>komplikasi</a:t>
            </a:r>
            <a:r>
              <a:rPr lang="en-US" sz="2300" dirty="0"/>
              <a:t>  </a:t>
            </a:r>
          </a:p>
          <a:p>
            <a:pPr marL="0" indent="0">
              <a:buNone/>
            </a:pPr>
            <a:r>
              <a:rPr lang="en-US" sz="2300" dirty="0"/>
              <a:t>3. </a:t>
            </a:r>
            <a:r>
              <a:rPr lang="en-US" sz="2300" dirty="0" err="1"/>
              <a:t>Edukasi</a:t>
            </a:r>
            <a:r>
              <a:rPr lang="en-US" sz="2300" dirty="0"/>
              <a:t> dan </a:t>
            </a:r>
            <a:r>
              <a:rPr lang="en-US" sz="2300" dirty="0" err="1"/>
              <a:t>Penyuluhan</a:t>
            </a:r>
            <a:r>
              <a:rPr lang="en-US" sz="2300" dirty="0"/>
              <a:t> </a:t>
            </a:r>
          </a:p>
          <a:p>
            <a:pPr marL="0" indent="0">
              <a:buNone/>
            </a:pPr>
            <a:r>
              <a:rPr lang="en-US" sz="2300" dirty="0"/>
              <a:t>(</a:t>
            </a:r>
            <a:r>
              <a:rPr lang="en-US" sz="2300" dirty="0" err="1"/>
              <a:t>Penyuluhan</a:t>
            </a:r>
            <a:r>
              <a:rPr lang="en-US" sz="2300" dirty="0"/>
              <a:t> </a:t>
            </a:r>
            <a:r>
              <a:rPr lang="en-US" sz="2300" dirty="0" err="1"/>
              <a:t>ttg</a:t>
            </a:r>
            <a:r>
              <a:rPr lang="en-US" sz="2300" dirty="0"/>
              <a:t> </a:t>
            </a:r>
            <a:r>
              <a:rPr lang="en-US" sz="2300" dirty="0" err="1"/>
              <a:t>penyakit</a:t>
            </a:r>
            <a:r>
              <a:rPr lang="en-US" sz="2300" dirty="0"/>
              <a:t> </a:t>
            </a:r>
            <a:r>
              <a:rPr lang="en-US" sz="2300" dirty="0" err="1"/>
              <a:t>kronis</a:t>
            </a:r>
            <a:r>
              <a:rPr lang="en-US" sz="2300" dirty="0"/>
              <a:t>, </a:t>
            </a:r>
            <a:r>
              <a:rPr lang="en-US" sz="2300" dirty="0" err="1"/>
              <a:t>faktor</a:t>
            </a:r>
            <a:r>
              <a:rPr lang="en-US" sz="2300" dirty="0"/>
              <a:t> </a:t>
            </a:r>
            <a:r>
              <a:rPr lang="en-US" sz="2300" dirty="0" err="1"/>
              <a:t>risiko</a:t>
            </a:r>
            <a:r>
              <a:rPr lang="en-US" sz="2300" dirty="0"/>
              <a:t> </a:t>
            </a:r>
            <a:r>
              <a:rPr lang="en-US" sz="2300" dirty="0" err="1"/>
              <a:t>pencegahan</a:t>
            </a:r>
            <a:r>
              <a:rPr lang="en-US" sz="2300" dirty="0"/>
              <a:t> dan </a:t>
            </a:r>
            <a:r>
              <a:rPr lang="en-US" sz="2300" dirty="0" err="1"/>
              <a:t>pengelolaan</a:t>
            </a:r>
            <a:r>
              <a:rPr lang="en-US" sz="2300" dirty="0"/>
              <a:t> </a:t>
            </a:r>
            <a:r>
              <a:rPr lang="en-US" sz="2300" dirty="0" err="1"/>
              <a:t>penyakit</a:t>
            </a:r>
            <a:r>
              <a:rPr lang="en-US" sz="2300" dirty="0"/>
              <a:t>)</a:t>
            </a:r>
          </a:p>
          <a:p>
            <a:pPr marL="0" indent="0">
              <a:buNone/>
            </a:pPr>
            <a:r>
              <a:rPr lang="en-US" sz="2300" dirty="0"/>
              <a:t>4. </a:t>
            </a:r>
            <a:r>
              <a:rPr lang="en-US" sz="2300" dirty="0" err="1"/>
              <a:t>Kegiatan</a:t>
            </a:r>
            <a:r>
              <a:rPr lang="en-US" sz="2300" dirty="0"/>
              <a:t> </a:t>
            </a:r>
            <a:r>
              <a:rPr lang="en-US" sz="2300" dirty="0" err="1"/>
              <a:t>fisik</a:t>
            </a:r>
            <a:endParaRPr lang="en-US" sz="2300" dirty="0"/>
          </a:p>
          <a:p>
            <a:pPr marL="0" indent="0">
              <a:buNone/>
            </a:pPr>
            <a:r>
              <a:rPr lang="en-US" sz="2300" dirty="0"/>
              <a:t>(</a:t>
            </a:r>
            <a:r>
              <a:rPr lang="en-US" sz="2300" dirty="0" err="1"/>
              <a:t>Aktivitas</a:t>
            </a:r>
            <a:r>
              <a:rPr lang="en-US" sz="2300" dirty="0"/>
              <a:t> </a:t>
            </a:r>
            <a:r>
              <a:rPr lang="en-US" sz="2300" dirty="0" err="1"/>
              <a:t>fisik</a:t>
            </a:r>
            <a:r>
              <a:rPr lang="en-US" sz="2300" dirty="0"/>
              <a:t> </a:t>
            </a:r>
            <a:r>
              <a:rPr lang="en-US" sz="2300" dirty="0" err="1"/>
              <a:t>seperti</a:t>
            </a:r>
            <a:r>
              <a:rPr lang="en-US" sz="2300" dirty="0"/>
              <a:t> senam, </a:t>
            </a:r>
            <a:r>
              <a:rPr lang="en-US" sz="2300" dirty="0" err="1"/>
              <a:t>jalan</a:t>
            </a:r>
            <a:r>
              <a:rPr lang="en-US" sz="2300" dirty="0"/>
              <a:t> kaki </a:t>
            </a:r>
            <a:r>
              <a:rPr lang="en-US" sz="2300" dirty="0" err="1"/>
              <a:t>olahraga</a:t>
            </a:r>
            <a:r>
              <a:rPr lang="en-US" sz="2300" dirty="0"/>
              <a:t> </a:t>
            </a:r>
            <a:r>
              <a:rPr lang="en-US" sz="2300" dirty="0" err="1"/>
              <a:t>seperti</a:t>
            </a:r>
            <a:r>
              <a:rPr lang="en-US" sz="2300" dirty="0"/>
              <a:t> senam, </a:t>
            </a:r>
            <a:r>
              <a:rPr lang="en-US" sz="2300" dirty="0" err="1"/>
              <a:t>jalan</a:t>
            </a:r>
            <a:r>
              <a:rPr lang="en-US" sz="2300" dirty="0"/>
              <a:t> kai </a:t>
            </a:r>
            <a:r>
              <a:rPr lang="en-US" sz="2300" dirty="0" err="1"/>
              <a:t>atau</a:t>
            </a:r>
            <a:r>
              <a:rPr lang="en-US" sz="2300" dirty="0"/>
              <a:t> </a:t>
            </a:r>
            <a:r>
              <a:rPr lang="en-US" sz="2300" dirty="0" err="1"/>
              <a:t>olahraga</a:t>
            </a:r>
            <a:r>
              <a:rPr lang="en-US" sz="2300" dirty="0"/>
              <a:t> </a:t>
            </a:r>
            <a:r>
              <a:rPr lang="en-US" sz="2300" dirty="0" err="1"/>
              <a:t>lainnya</a:t>
            </a:r>
            <a:r>
              <a:rPr lang="en-US" sz="2300" dirty="0"/>
              <a:t> </a:t>
            </a:r>
          </a:p>
          <a:p>
            <a:pPr marL="0" indent="0">
              <a:buNone/>
            </a:pPr>
            <a:r>
              <a:rPr lang="en-US" sz="2300" dirty="0"/>
              <a:t>5. </a:t>
            </a:r>
            <a:r>
              <a:rPr lang="en-US" sz="2300" dirty="0" err="1"/>
              <a:t>Penyuluhan</a:t>
            </a:r>
            <a:r>
              <a:rPr lang="en-US" sz="2300" dirty="0"/>
              <a:t> </a:t>
            </a:r>
            <a:r>
              <a:rPr lang="en-US" sz="2300" dirty="0" err="1"/>
              <a:t>gizi</a:t>
            </a:r>
            <a:r>
              <a:rPr lang="en-US" sz="2300" dirty="0"/>
              <a:t> </a:t>
            </a:r>
          </a:p>
          <a:p>
            <a:pPr marL="0" indent="0">
              <a:buNone/>
            </a:pPr>
            <a:r>
              <a:rPr lang="en-US" sz="2300" dirty="0"/>
              <a:t>(</a:t>
            </a:r>
            <a:r>
              <a:rPr lang="en-US" sz="2300" dirty="0" err="1"/>
              <a:t>Penyuluhan</a:t>
            </a:r>
            <a:r>
              <a:rPr lang="en-US" sz="2300" dirty="0"/>
              <a:t> </a:t>
            </a:r>
            <a:r>
              <a:rPr lang="en-US" sz="2300" dirty="0" err="1"/>
              <a:t>ttg</a:t>
            </a:r>
            <a:r>
              <a:rPr lang="en-US" sz="2300" dirty="0"/>
              <a:t> </a:t>
            </a:r>
            <a:r>
              <a:rPr lang="en-US" sz="2300" dirty="0" err="1"/>
              <a:t>pola</a:t>
            </a:r>
            <a:r>
              <a:rPr lang="en-US" sz="2300" dirty="0"/>
              <a:t> </a:t>
            </a:r>
            <a:r>
              <a:rPr lang="en-US" sz="2300" dirty="0" err="1"/>
              <a:t>makan</a:t>
            </a:r>
            <a:r>
              <a:rPr lang="en-US" sz="2300" dirty="0"/>
              <a:t> </a:t>
            </a:r>
            <a:r>
              <a:rPr lang="en-US" sz="2300" dirty="0" err="1"/>
              <a:t>sehat</a:t>
            </a:r>
            <a:r>
              <a:rPr lang="en-US" sz="2300" dirty="0"/>
              <a:t> dan Simbang </a:t>
            </a:r>
          </a:p>
          <a:p>
            <a:pPr marL="0" indent="0">
              <a:buNone/>
            </a:pPr>
            <a:r>
              <a:rPr lang="en-US" sz="2300" dirty="0"/>
              <a:t>6. Manajemen stress </a:t>
            </a:r>
          </a:p>
          <a:p>
            <a:pPr marL="0" indent="0">
              <a:buNone/>
            </a:pPr>
            <a:r>
              <a:rPr lang="en-US" sz="2300" dirty="0"/>
              <a:t>(</a:t>
            </a:r>
            <a:r>
              <a:rPr lang="en-US" sz="2300" dirty="0" err="1"/>
              <a:t>Penyuluhan</a:t>
            </a:r>
            <a:r>
              <a:rPr lang="en-US" sz="2300" dirty="0"/>
              <a:t> dan </a:t>
            </a:r>
            <a:r>
              <a:rPr lang="en-US" sz="2300" dirty="0" err="1"/>
              <a:t>pelatihan</a:t>
            </a:r>
            <a:r>
              <a:rPr lang="en-US" sz="2300" dirty="0"/>
              <a:t> Manajemen stress) 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15009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FDC9E-A2AF-052F-13FE-532F7D7EEEDF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sz="2000" dirty="0"/>
              <a:t>Program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pencegahan</a:t>
            </a:r>
            <a:r>
              <a:rPr lang="en-US" sz="2000" dirty="0"/>
              <a:t> dan </a:t>
            </a:r>
            <a:r>
              <a:rPr lang="en-US" sz="2000" dirty="0" err="1"/>
              <a:t>pengendalian</a:t>
            </a:r>
            <a:r>
              <a:rPr lang="en-US" sz="2000" dirty="0"/>
              <a:t> PTM Kementerian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, </a:t>
            </a:r>
            <a:r>
              <a:rPr lang="en-US" sz="2000" dirty="0" err="1"/>
              <a:t>pencegahan</a:t>
            </a:r>
            <a:r>
              <a:rPr lang="en-US" sz="2000" dirty="0"/>
              <a:t>, </a:t>
            </a:r>
            <a:r>
              <a:rPr lang="en-US" sz="2000" dirty="0" err="1"/>
              <a:t>deteksi</a:t>
            </a:r>
            <a:r>
              <a:rPr lang="en-US" sz="2000" dirty="0"/>
              <a:t> </a:t>
            </a:r>
            <a:r>
              <a:rPr lang="en-US" sz="2000" dirty="0" err="1"/>
              <a:t>dini</a:t>
            </a:r>
            <a:r>
              <a:rPr lang="en-US" sz="2000" dirty="0"/>
              <a:t> dan </a:t>
            </a:r>
            <a:r>
              <a:rPr lang="en-US" sz="2000" dirty="0" err="1"/>
              <a:t>pengobatan</a:t>
            </a:r>
            <a:r>
              <a:rPr lang="en-US" sz="2000" dirty="0"/>
              <a:t>,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prioritas</a:t>
            </a:r>
            <a:r>
              <a:rPr lang="en-US" sz="2000" dirty="0"/>
              <a:t> program </a:t>
            </a:r>
            <a:r>
              <a:rPr lang="en-US" sz="2000" dirty="0" err="1"/>
              <a:t>lbh</a:t>
            </a:r>
            <a:r>
              <a:rPr lang="en-US" sz="2000" dirty="0"/>
              <a:t> </a:t>
            </a:r>
            <a:r>
              <a:rPr lang="en-US" sz="2000" dirty="0" err="1"/>
              <a:t>difokuskan</a:t>
            </a:r>
            <a:r>
              <a:rPr lang="en-US" sz="2000" dirty="0"/>
              <a:t> pada </a:t>
            </a:r>
            <a:r>
              <a:rPr lang="en-US" sz="2000" dirty="0" err="1"/>
              <a:t>promosi</a:t>
            </a:r>
            <a:r>
              <a:rPr lang="en-US" sz="2000" dirty="0"/>
              <a:t> dan </a:t>
            </a:r>
            <a:r>
              <a:rPr lang="en-US" sz="2000" dirty="0" err="1"/>
              <a:t>pencegahan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deteksi</a:t>
            </a:r>
            <a:r>
              <a:rPr lang="en-US" sz="2000" dirty="0"/>
              <a:t> </a:t>
            </a:r>
            <a:r>
              <a:rPr lang="en-US" sz="2000" dirty="0" err="1"/>
              <a:t>dini</a:t>
            </a:r>
            <a:r>
              <a:rPr lang="en-US" sz="2000" dirty="0"/>
              <a:t> pada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bukti</a:t>
            </a:r>
            <a:r>
              <a:rPr lang="en-US" sz="2000" dirty="0"/>
              <a:t>.</a:t>
            </a:r>
          </a:p>
          <a:p>
            <a:r>
              <a:rPr lang="en-US" sz="2000" dirty="0"/>
              <a:t>Program </a:t>
            </a:r>
            <a:r>
              <a:rPr lang="en-US" sz="2000" dirty="0" err="1"/>
              <a:t>tsb</a:t>
            </a:r>
            <a:r>
              <a:rPr lang="en-US" sz="2000" dirty="0"/>
              <a:t> </a:t>
            </a:r>
            <a:r>
              <a:rPr lang="en-US" sz="2000" dirty="0" err="1"/>
              <a:t>ditetapkan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beban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dan Amanah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lbh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Mekanisme</a:t>
            </a:r>
            <a:r>
              <a:rPr lang="en-US" sz="2000" dirty="0"/>
              <a:t> </a:t>
            </a:r>
            <a:r>
              <a:rPr lang="en-US" sz="2000" dirty="0" err="1"/>
              <a:t>penetapan</a:t>
            </a:r>
            <a:r>
              <a:rPr lang="en-US" sz="2000" dirty="0"/>
              <a:t> program </a:t>
            </a:r>
            <a:r>
              <a:rPr lang="en-US" sz="2000" dirty="0" err="1"/>
              <a:t>dimulai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penetapan</a:t>
            </a:r>
            <a:r>
              <a:rPr lang="en-US" sz="2000" dirty="0"/>
              <a:t> indicator dan </a:t>
            </a:r>
            <a:r>
              <a:rPr lang="en-US" sz="2000" dirty="0" err="1"/>
              <a:t>definisi</a:t>
            </a:r>
            <a:r>
              <a:rPr lang="en-US" sz="2000" dirty="0"/>
              <a:t> </a:t>
            </a:r>
            <a:r>
              <a:rPr lang="en-US" sz="2000" dirty="0" err="1"/>
              <a:t>operasional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Setiap</a:t>
            </a:r>
            <a:r>
              <a:rPr lang="en-US" sz="2000" dirty="0"/>
              <a:t> indicator </a:t>
            </a:r>
            <a:r>
              <a:rPr lang="en-US" sz="2000" dirty="0" err="1"/>
              <a:t>akan</a:t>
            </a:r>
            <a:r>
              <a:rPr lang="en-US" sz="2000" dirty="0"/>
              <a:t> di review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kemudian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masuk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program </a:t>
            </a:r>
            <a:r>
              <a:rPr lang="en-US" sz="2000" dirty="0" err="1"/>
              <a:t>prioritas</a:t>
            </a:r>
            <a:r>
              <a:rPr lang="en-US" sz="2000" dirty="0"/>
              <a:t>. </a:t>
            </a:r>
            <a:endParaRPr lang="en-ID" sz="20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9E893-7EE7-60A9-E98A-F14445A463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Program </a:t>
            </a:r>
            <a:r>
              <a:rPr lang="en-US" b="1" dirty="0" err="1">
                <a:solidFill>
                  <a:schemeClr val="tx1"/>
                </a:solidFill>
              </a:rPr>
              <a:t>Pencegahan</a:t>
            </a:r>
            <a:r>
              <a:rPr lang="en-US" b="1" dirty="0">
                <a:solidFill>
                  <a:schemeClr val="tx1"/>
                </a:solidFill>
              </a:rPr>
              <a:t> dan </a:t>
            </a:r>
            <a:r>
              <a:rPr lang="en-US" b="1" dirty="0" err="1">
                <a:solidFill>
                  <a:schemeClr val="tx1"/>
                </a:solidFill>
              </a:rPr>
              <a:t>Pengendalian</a:t>
            </a:r>
            <a:r>
              <a:rPr lang="en-US" b="1" dirty="0">
                <a:solidFill>
                  <a:schemeClr val="tx1"/>
                </a:solidFill>
              </a:rPr>
              <a:t> PTM </a:t>
            </a:r>
            <a:endParaRPr lang="en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545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6EB9D-5167-5A79-5803-0EBB6AA9A91C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sz="2000" dirty="0"/>
              <a:t>Sumber data </a:t>
            </a:r>
            <a:r>
              <a:rPr lang="en-US" sz="2000" dirty="0" err="1"/>
              <a:t>dlm</a:t>
            </a:r>
            <a:r>
              <a:rPr lang="en-US" sz="2000" dirty="0"/>
              <a:t> </a:t>
            </a:r>
            <a:r>
              <a:rPr lang="en-US" sz="2000" dirty="0" err="1"/>
              <a:t>penetapan</a:t>
            </a:r>
            <a:r>
              <a:rPr lang="en-US" sz="2000" dirty="0"/>
              <a:t> program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riset</a:t>
            </a:r>
            <a:r>
              <a:rPr lang="en-US" sz="2000" dirty="0"/>
              <a:t>, data </a:t>
            </a:r>
            <a:r>
              <a:rPr lang="en-US" sz="2000" dirty="0" err="1"/>
              <a:t>rutin</a:t>
            </a:r>
            <a:r>
              <a:rPr lang="en-US" sz="2000" dirty="0"/>
              <a:t> program dan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evaluasi</a:t>
            </a:r>
            <a:r>
              <a:rPr lang="en-US" sz="2000" dirty="0"/>
              <a:t> program </a:t>
            </a:r>
            <a:r>
              <a:rPr lang="en-US" sz="2000" dirty="0" err="1"/>
              <a:t>sebelumnya</a:t>
            </a:r>
            <a:r>
              <a:rPr lang="en-US" sz="2000" dirty="0"/>
              <a:t>. </a:t>
            </a:r>
          </a:p>
          <a:p>
            <a:r>
              <a:rPr lang="en-US" sz="2000" dirty="0"/>
              <a:t>Sumber </a:t>
            </a:r>
            <a:r>
              <a:rPr lang="en-US" sz="2000" dirty="0" err="1"/>
              <a:t>pembiayaan</a:t>
            </a:r>
            <a:r>
              <a:rPr lang="en-US" sz="2000" dirty="0"/>
              <a:t> program </a:t>
            </a:r>
            <a:r>
              <a:rPr lang="en-US" sz="2000" dirty="0" err="1"/>
              <a:t>pencegahan</a:t>
            </a:r>
            <a:r>
              <a:rPr lang="en-US" sz="2000" dirty="0"/>
              <a:t> PTM </a:t>
            </a:r>
            <a:r>
              <a:rPr lang="en-US" sz="2000" dirty="0" err="1"/>
              <a:t>berasal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Anggaran</a:t>
            </a:r>
            <a:r>
              <a:rPr lang="en-US" sz="2000" dirty="0"/>
              <a:t> </a:t>
            </a:r>
            <a:r>
              <a:rPr lang="en-US" sz="2000" dirty="0" err="1"/>
              <a:t>Pendapatan</a:t>
            </a:r>
            <a:r>
              <a:rPr lang="en-US" sz="2000" dirty="0"/>
              <a:t> dan </a:t>
            </a:r>
            <a:r>
              <a:rPr lang="en-US" sz="2000" dirty="0" err="1"/>
              <a:t>Belanja</a:t>
            </a:r>
            <a:r>
              <a:rPr lang="en-US" sz="2000" dirty="0"/>
              <a:t> Negara, </a:t>
            </a:r>
            <a:r>
              <a:rPr lang="en-US" sz="2000" dirty="0" err="1"/>
              <a:t>Anggaran</a:t>
            </a:r>
            <a:r>
              <a:rPr lang="en-US" sz="2000" dirty="0"/>
              <a:t> </a:t>
            </a:r>
            <a:r>
              <a:rPr lang="en-US" sz="2000" dirty="0" err="1"/>
              <a:t>Pendapatan</a:t>
            </a:r>
            <a:r>
              <a:rPr lang="en-US" sz="2000" dirty="0"/>
              <a:t> dan </a:t>
            </a:r>
            <a:r>
              <a:rPr lang="en-US" sz="2000" dirty="0" err="1"/>
              <a:t>Belanja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dan </a:t>
            </a:r>
            <a:r>
              <a:rPr lang="en-US" sz="2000" dirty="0" err="1"/>
              <a:t>tanggungjawab</a:t>
            </a:r>
            <a:r>
              <a:rPr lang="en-US" sz="2000" dirty="0"/>
              <a:t> social </a:t>
            </a:r>
            <a:r>
              <a:rPr lang="en-US" sz="2000" dirty="0" err="1"/>
              <a:t>perusahaan</a:t>
            </a:r>
            <a:r>
              <a:rPr lang="en-US" sz="2000" dirty="0"/>
              <a:t>. </a:t>
            </a:r>
          </a:p>
          <a:p>
            <a:r>
              <a:rPr lang="en-US" sz="2000" dirty="0"/>
              <a:t>Program Indonesia </a:t>
            </a:r>
            <a:r>
              <a:rPr lang="en-US" sz="2000" dirty="0" err="1"/>
              <a:t>Sehat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Pendekatan</a:t>
            </a:r>
            <a:r>
              <a:rPr lang="en-US" sz="2000" dirty="0"/>
              <a:t> Keluarga (PIS-PK) </a:t>
            </a:r>
            <a:r>
              <a:rPr lang="en-US" sz="2000" dirty="0" err="1"/>
              <a:t>merupakan</a:t>
            </a:r>
            <a:r>
              <a:rPr lang="en-US" sz="2000" dirty="0"/>
              <a:t> salah </a:t>
            </a:r>
            <a:r>
              <a:rPr lang="en-US" sz="2000" dirty="0" err="1"/>
              <a:t>satu</a:t>
            </a:r>
            <a:r>
              <a:rPr lang="en-US" sz="2000" dirty="0"/>
              <a:t> strategi </a:t>
            </a:r>
            <a:r>
              <a:rPr lang="en-US" sz="2000" dirty="0" err="1"/>
              <a:t>pencapaian</a:t>
            </a:r>
            <a:r>
              <a:rPr lang="en-US" sz="2000" dirty="0"/>
              <a:t> program.</a:t>
            </a:r>
          </a:p>
          <a:p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PIS-PK, </a:t>
            </a:r>
            <a:r>
              <a:rPr lang="en-US" sz="2000" dirty="0" err="1"/>
              <a:t>Puskesmas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mengetahui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dan </a:t>
            </a:r>
            <a:r>
              <a:rPr lang="en-US" sz="2000" dirty="0" err="1"/>
              <a:t>memonitor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 </a:t>
            </a:r>
            <a:r>
              <a:rPr lang="en-US" sz="2000" dirty="0" err="1"/>
              <a:t>rumah</a:t>
            </a:r>
            <a:r>
              <a:rPr lang="en-US" sz="2000" dirty="0"/>
              <a:t> </a:t>
            </a:r>
            <a:r>
              <a:rPr lang="en-US" sz="2000" dirty="0" err="1"/>
              <a:t>tangga</a:t>
            </a:r>
            <a:r>
              <a:rPr lang="en-US" sz="2000" dirty="0"/>
              <a:t> di wilayah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857582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802C0-5423-02FB-B03D-A3261A109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128470"/>
            <a:ext cx="8551480" cy="916230"/>
          </a:xfrm>
        </p:spPr>
        <p:txBody>
          <a:bodyPr>
            <a:noAutofit/>
          </a:bodyPr>
          <a:lstStyle/>
          <a:p>
            <a:r>
              <a:rPr lang="en-US" sz="2800" dirty="0" err="1">
                <a:solidFill>
                  <a:schemeClr val="tx1"/>
                </a:solidFill>
                <a:highlight>
                  <a:srgbClr val="FFFF00"/>
                </a:highlight>
              </a:rPr>
              <a:t>Tantangan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US" sz="2800" dirty="0" err="1">
                <a:solidFill>
                  <a:schemeClr val="tx1"/>
                </a:solidFill>
                <a:highlight>
                  <a:srgbClr val="FFFF00"/>
                </a:highlight>
              </a:rPr>
              <a:t>Implementasi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US" sz="2800" dirty="0" err="1">
                <a:solidFill>
                  <a:schemeClr val="tx1"/>
                </a:solidFill>
                <a:highlight>
                  <a:srgbClr val="FFFF00"/>
                </a:highlight>
              </a:rPr>
              <a:t>Promosi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</a:rPr>
              <a:t> Kesehatan </a:t>
            </a:r>
            <a:r>
              <a:rPr lang="en-US" sz="2800" dirty="0" err="1">
                <a:solidFill>
                  <a:schemeClr val="tx1"/>
                </a:solidFill>
                <a:highlight>
                  <a:srgbClr val="FFFF00"/>
                </a:highlight>
              </a:rPr>
              <a:t>dalam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</a:rPr>
              <a:t> Program </a:t>
            </a:r>
            <a:r>
              <a:rPr lang="en-US" sz="2800" dirty="0" err="1">
                <a:solidFill>
                  <a:schemeClr val="tx1"/>
                </a:solidFill>
                <a:highlight>
                  <a:srgbClr val="FFFF00"/>
                </a:highlight>
              </a:rPr>
              <a:t>Pencegahan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US" sz="2800" dirty="0" err="1">
                <a:solidFill>
                  <a:schemeClr val="tx1"/>
                </a:solidFill>
                <a:highlight>
                  <a:srgbClr val="FFFF00"/>
                </a:highlight>
              </a:rPr>
              <a:t>Penyakit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US" sz="2800" dirty="0" err="1">
                <a:solidFill>
                  <a:schemeClr val="tx1"/>
                </a:solidFill>
                <a:highlight>
                  <a:srgbClr val="FFFF00"/>
                </a:highlight>
              </a:rPr>
              <a:t>Tidak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en-US" sz="2800" dirty="0" err="1">
                <a:solidFill>
                  <a:schemeClr val="tx1"/>
                </a:solidFill>
                <a:highlight>
                  <a:srgbClr val="FFFF00"/>
                </a:highlight>
              </a:rPr>
              <a:t>Menular</a:t>
            </a:r>
            <a:r>
              <a:rPr lang="en-US" sz="2800" dirty="0">
                <a:solidFill>
                  <a:schemeClr val="tx1"/>
                </a:solidFill>
                <a:highlight>
                  <a:srgbClr val="FFFF00"/>
                </a:highlight>
              </a:rPr>
              <a:t> di Indonesia </a:t>
            </a:r>
            <a:endParaRPr lang="en-ID" sz="28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FAD6-ACEC-2575-38B5-645BCF41C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highlight>
                  <a:srgbClr val="00FFFF"/>
                </a:highlight>
              </a:rPr>
              <a:t>1. Belum </a:t>
            </a:r>
            <a:r>
              <a:rPr lang="en-US" sz="2000" dirty="0" err="1">
                <a:highlight>
                  <a:srgbClr val="00FFFF"/>
                </a:highlight>
              </a:rPr>
              <a:t>optimalnya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dukungan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terhadap</a:t>
            </a:r>
            <a:r>
              <a:rPr lang="en-US" sz="2000" dirty="0">
                <a:highlight>
                  <a:srgbClr val="00FFFF"/>
                </a:highlight>
              </a:rPr>
              <a:t> program </a:t>
            </a:r>
            <a:r>
              <a:rPr lang="en-US" sz="2000" dirty="0" err="1">
                <a:highlight>
                  <a:srgbClr val="00FFFF"/>
                </a:highlight>
              </a:rPr>
              <a:t>penanggulangan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penyakit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tidak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menular</a:t>
            </a:r>
            <a:r>
              <a:rPr lang="en-US" sz="2000" dirty="0">
                <a:highlight>
                  <a:srgbClr val="00FFFF"/>
                </a:highlight>
              </a:rPr>
              <a:t>. </a:t>
            </a:r>
          </a:p>
          <a:p>
            <a:pPr marL="0" indent="0">
              <a:buNone/>
            </a:pPr>
            <a:r>
              <a:rPr lang="en-US" sz="2000" dirty="0" err="1"/>
              <a:t>Meskipun</a:t>
            </a:r>
            <a:r>
              <a:rPr lang="en-US" sz="2000" dirty="0"/>
              <a:t> program </a:t>
            </a:r>
            <a:r>
              <a:rPr lang="en-US" sz="2000" dirty="0" err="1"/>
              <a:t>pencegahan</a:t>
            </a:r>
            <a:r>
              <a:rPr lang="en-US" sz="2000" dirty="0"/>
              <a:t> PTM </a:t>
            </a:r>
            <a:r>
              <a:rPr lang="en-US" sz="2000" dirty="0" err="1"/>
              <a:t>telah</a:t>
            </a:r>
            <a:r>
              <a:rPr lang="en-US" sz="2000" dirty="0"/>
              <a:t> di </a:t>
            </a:r>
            <a:r>
              <a:rPr lang="en-US" sz="2000" dirty="0" err="1"/>
              <a:t>upayakan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optimal di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pusat</a:t>
            </a:r>
            <a:r>
              <a:rPr lang="en-US" sz="2000" dirty="0"/>
              <a:t>,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ditemukan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belum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komitmen</a:t>
            </a:r>
            <a:r>
              <a:rPr lang="en-US" sz="2000" dirty="0"/>
              <a:t> </a:t>
            </a:r>
            <a:r>
              <a:rPr lang="en-US" sz="2000" dirty="0" err="1"/>
              <a:t>nyata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menjadikan</a:t>
            </a:r>
            <a:r>
              <a:rPr lang="en-US" sz="2000" dirty="0"/>
              <a:t> program </a:t>
            </a:r>
            <a:r>
              <a:rPr lang="en-US" sz="2000" dirty="0" err="1"/>
              <a:t>pencegahan</a:t>
            </a:r>
            <a:r>
              <a:rPr lang="en-US" sz="2000" dirty="0"/>
              <a:t> PTM </a:t>
            </a:r>
            <a:r>
              <a:rPr lang="en-US" sz="2000" dirty="0" err="1"/>
              <a:t>sebagai</a:t>
            </a:r>
            <a:r>
              <a:rPr lang="en-US" sz="2000" dirty="0"/>
              <a:t> salah </a:t>
            </a:r>
            <a:r>
              <a:rPr lang="en-US" sz="2000" dirty="0" err="1"/>
              <a:t>satu</a:t>
            </a:r>
            <a:r>
              <a:rPr lang="en-US" sz="2000" dirty="0"/>
              <a:t> program </a:t>
            </a:r>
            <a:r>
              <a:rPr lang="en-US" sz="2000" dirty="0" err="1"/>
              <a:t>prioritas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>
                <a:highlight>
                  <a:srgbClr val="00FFFF"/>
                </a:highlight>
              </a:rPr>
              <a:t>2. </a:t>
            </a:r>
            <a:r>
              <a:rPr lang="en-US" sz="2000" dirty="0" err="1">
                <a:highlight>
                  <a:srgbClr val="00FFFF"/>
                </a:highlight>
              </a:rPr>
              <a:t>Keterbatasan</a:t>
            </a:r>
            <a:r>
              <a:rPr lang="en-US" sz="2000" dirty="0">
                <a:highlight>
                  <a:srgbClr val="00FFFF"/>
                </a:highlight>
              </a:rPr>
              <a:t> media dan </a:t>
            </a:r>
            <a:r>
              <a:rPr lang="en-US" sz="2000" dirty="0" err="1">
                <a:highlight>
                  <a:srgbClr val="00FFFF"/>
                </a:highlight>
              </a:rPr>
              <a:t>metode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edukasi</a:t>
            </a:r>
            <a:r>
              <a:rPr lang="en-US" sz="2000" dirty="0">
                <a:highlight>
                  <a:srgbClr val="00FFFF"/>
                </a:highlight>
              </a:rPr>
              <a:t>. </a:t>
            </a:r>
          </a:p>
          <a:p>
            <a:pPr marL="0" indent="0">
              <a:buNone/>
            </a:pPr>
            <a:r>
              <a:rPr lang="en-US" sz="2000" dirty="0" err="1"/>
              <a:t>Keterbatasan</a:t>
            </a:r>
            <a:r>
              <a:rPr lang="en-US" sz="2000" dirty="0"/>
              <a:t> media dan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edukasi</a:t>
            </a:r>
            <a:r>
              <a:rPr lang="en-US" sz="2000" dirty="0"/>
              <a:t> </a:t>
            </a:r>
            <a:r>
              <a:rPr lang="en-US" sz="2000" dirty="0" err="1"/>
              <a:t>dlm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menyebabkan</a:t>
            </a:r>
            <a:r>
              <a:rPr lang="en-US" sz="2000" dirty="0"/>
              <a:t> program </a:t>
            </a:r>
            <a:r>
              <a:rPr lang="en-US" sz="2000" dirty="0" err="1"/>
              <a:t>pencegahan</a:t>
            </a:r>
            <a:r>
              <a:rPr lang="en-US" sz="2000" dirty="0"/>
              <a:t> PTM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kurang</a:t>
            </a:r>
            <a:r>
              <a:rPr lang="en-US" sz="2000" dirty="0"/>
              <a:t> </a:t>
            </a:r>
            <a:r>
              <a:rPr lang="en-US" sz="2000" dirty="0" err="1"/>
              <a:t>berkembang</a:t>
            </a:r>
            <a:r>
              <a:rPr lang="en-US" sz="2000" dirty="0"/>
              <a:t> </a:t>
            </a:r>
            <a:r>
              <a:rPr lang="en-US" sz="2000" dirty="0" err="1"/>
              <a:t>dgn</a:t>
            </a:r>
            <a:r>
              <a:rPr lang="en-US" sz="2000" dirty="0"/>
              <a:t> optimal.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506112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D0B80-6732-2AB2-206C-CCDD5560B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6" y="1044699"/>
            <a:ext cx="8246070" cy="3817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Media </a:t>
            </a:r>
            <a:r>
              <a:rPr lang="en-US" sz="1800" dirty="0" err="1"/>
              <a:t>edukasi</a:t>
            </a:r>
            <a:r>
              <a:rPr lang="en-US" sz="1800" dirty="0"/>
              <a:t> </a:t>
            </a:r>
            <a:r>
              <a:rPr lang="en-US" sz="1800" dirty="0" err="1"/>
              <a:t>utk</a:t>
            </a:r>
            <a:r>
              <a:rPr lang="en-US" sz="1800" dirty="0"/>
              <a:t> program </a:t>
            </a:r>
            <a:r>
              <a:rPr lang="en-US" sz="1800" dirty="0" err="1"/>
              <a:t>pencegahan</a:t>
            </a:r>
            <a:r>
              <a:rPr lang="en-US" sz="1800" dirty="0"/>
              <a:t> PTM </a:t>
            </a:r>
            <a:r>
              <a:rPr lang="en-US" sz="1800" dirty="0" err="1"/>
              <a:t>masih</a:t>
            </a:r>
            <a:r>
              <a:rPr lang="en-US" sz="1800" dirty="0"/>
              <a:t> sangat </a:t>
            </a:r>
            <a:r>
              <a:rPr lang="en-US" sz="1800" dirty="0" err="1"/>
              <a:t>terbatas</a:t>
            </a:r>
            <a:r>
              <a:rPr lang="en-US" sz="1800" dirty="0"/>
              <a:t>, </a:t>
            </a:r>
            <a:r>
              <a:rPr lang="en-US" sz="1800" dirty="0" err="1"/>
              <a:t>padahal</a:t>
            </a:r>
            <a:r>
              <a:rPr lang="en-US" sz="1800" dirty="0"/>
              <a:t> di </a:t>
            </a:r>
            <a:r>
              <a:rPr lang="en-US" sz="1800" dirty="0" err="1"/>
              <a:t>fasilitas</a:t>
            </a:r>
            <a:r>
              <a:rPr lang="en-US" sz="1800" dirty="0"/>
              <a:t> </a:t>
            </a:r>
            <a:r>
              <a:rPr lang="en-US" sz="1800" dirty="0" err="1"/>
              <a:t>kesehatan</a:t>
            </a:r>
            <a:r>
              <a:rPr lang="en-US" sz="1800" dirty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di </a:t>
            </a:r>
            <a:r>
              <a:rPr lang="en-US" sz="1800" dirty="0" err="1"/>
              <a:t>sarana</a:t>
            </a:r>
            <a:r>
              <a:rPr lang="en-US" sz="1800" dirty="0"/>
              <a:t> public dan </a:t>
            </a:r>
            <a:r>
              <a:rPr lang="en-US" sz="1800" dirty="0" err="1"/>
              <a:t>sekolah</a:t>
            </a:r>
            <a:r>
              <a:rPr lang="en-US" sz="1800" dirty="0"/>
              <a:t> </a:t>
            </a:r>
            <a:r>
              <a:rPr lang="en-US" sz="1800" dirty="0" err="1"/>
              <a:t>membutuhkan</a:t>
            </a:r>
            <a:r>
              <a:rPr lang="en-US" sz="1800" dirty="0"/>
              <a:t> media </a:t>
            </a:r>
            <a:r>
              <a:rPr lang="en-US" sz="1800" dirty="0" err="1"/>
              <a:t>edukasi</a:t>
            </a:r>
            <a:r>
              <a:rPr lang="en-US" sz="1800" dirty="0"/>
              <a:t> </a:t>
            </a:r>
            <a:r>
              <a:rPr lang="en-US" sz="1800" dirty="0" err="1"/>
              <a:t>kesehatan</a:t>
            </a:r>
            <a:r>
              <a:rPr lang="en-US" sz="1800" dirty="0"/>
              <a:t> </a:t>
            </a:r>
            <a:r>
              <a:rPr lang="en-US" sz="1800" dirty="0" err="1"/>
              <a:t>terkait</a:t>
            </a:r>
            <a:r>
              <a:rPr lang="en-US" sz="1800" dirty="0"/>
              <a:t> </a:t>
            </a:r>
            <a:r>
              <a:rPr lang="en-US" sz="1800" dirty="0" err="1"/>
              <a:t>pencegahan</a:t>
            </a:r>
            <a:r>
              <a:rPr lang="en-US" sz="1800" dirty="0"/>
              <a:t> PTM. Hal </a:t>
            </a:r>
            <a:r>
              <a:rPr lang="en-US" sz="1800" dirty="0" err="1"/>
              <a:t>tersebut</a:t>
            </a:r>
            <a:r>
              <a:rPr lang="en-US" sz="1800" dirty="0"/>
              <a:t> agar </a:t>
            </a:r>
            <a:r>
              <a:rPr lang="en-US" sz="1800" dirty="0" err="1"/>
              <a:t>informasi</a:t>
            </a:r>
            <a:r>
              <a:rPr lang="en-US" sz="1800" dirty="0"/>
              <a:t> </a:t>
            </a:r>
            <a:r>
              <a:rPr lang="en-US" sz="1800" dirty="0" err="1"/>
              <a:t>terkait</a:t>
            </a:r>
            <a:r>
              <a:rPr lang="en-US" sz="1800" dirty="0"/>
              <a:t> </a:t>
            </a:r>
            <a:r>
              <a:rPr lang="en-US" sz="1800" dirty="0" err="1"/>
              <a:t>pengendalian</a:t>
            </a:r>
            <a:r>
              <a:rPr lang="en-US" sz="1800" dirty="0"/>
              <a:t> dan </a:t>
            </a:r>
            <a:r>
              <a:rPr lang="en-US" sz="1800" dirty="0" err="1"/>
              <a:t>pencegahan</a:t>
            </a:r>
            <a:r>
              <a:rPr lang="en-US" sz="1800" dirty="0"/>
              <a:t> PTM </a:t>
            </a:r>
            <a:r>
              <a:rPr lang="en-US" sz="1800" dirty="0" err="1"/>
              <a:t>dpt</a:t>
            </a:r>
            <a:r>
              <a:rPr lang="en-US" sz="1800" dirty="0"/>
              <a:t> </a:t>
            </a:r>
            <a:r>
              <a:rPr lang="en-US" sz="1800" dirty="0" err="1"/>
              <a:t>lbh</a:t>
            </a:r>
            <a:r>
              <a:rPr lang="en-US" sz="1800" dirty="0"/>
              <a:t> </a:t>
            </a:r>
            <a:r>
              <a:rPr lang="en-US" sz="1800" dirty="0" err="1"/>
              <a:t>menjangkau</a:t>
            </a:r>
            <a:r>
              <a:rPr lang="en-US" sz="1800" dirty="0"/>
              <a:t> </a:t>
            </a:r>
            <a:r>
              <a:rPr lang="en-US" sz="1800" dirty="0" err="1"/>
              <a:t>populasi</a:t>
            </a:r>
            <a:r>
              <a:rPr lang="en-US" sz="1800" dirty="0"/>
              <a:t> </a:t>
            </a:r>
            <a:r>
              <a:rPr lang="en-US" sz="1800" dirty="0" err="1"/>
              <a:t>sasaran</a:t>
            </a:r>
            <a:r>
              <a:rPr lang="en-US" sz="1800" dirty="0"/>
              <a:t> </a:t>
            </a:r>
            <a:r>
              <a:rPr lang="en-US" sz="1800" dirty="0" err="1"/>
              <a:t>sesuai</a:t>
            </a:r>
            <a:r>
              <a:rPr lang="en-US" sz="1800" dirty="0"/>
              <a:t> </a:t>
            </a:r>
            <a:r>
              <a:rPr lang="en-US" sz="1800" dirty="0" err="1"/>
              <a:t>dgn</a:t>
            </a:r>
            <a:r>
              <a:rPr lang="en-US" sz="1800" dirty="0"/>
              <a:t> Kejuan </a:t>
            </a:r>
            <a:r>
              <a:rPr lang="en-US" sz="1800" dirty="0" err="1"/>
              <a:t>teknologi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highlight>
                  <a:srgbClr val="00FFFF"/>
                </a:highlight>
              </a:rPr>
              <a:t>3. </a:t>
            </a:r>
            <a:r>
              <a:rPr lang="en-US" sz="1800" dirty="0" err="1">
                <a:highlight>
                  <a:srgbClr val="00FFFF"/>
                </a:highlight>
              </a:rPr>
              <a:t>Akses</a:t>
            </a:r>
            <a:r>
              <a:rPr lang="en-US" sz="1800" dirty="0">
                <a:highlight>
                  <a:srgbClr val="00FFFF"/>
                </a:highlight>
              </a:rPr>
              <a:t> </a:t>
            </a:r>
            <a:r>
              <a:rPr lang="en-US" sz="1800" dirty="0" err="1">
                <a:highlight>
                  <a:srgbClr val="00FFFF"/>
                </a:highlight>
              </a:rPr>
              <a:t>pelayanan</a:t>
            </a:r>
            <a:r>
              <a:rPr lang="en-US" sz="1800" dirty="0">
                <a:highlight>
                  <a:srgbClr val="00FFFF"/>
                </a:highlight>
              </a:rPr>
              <a:t> </a:t>
            </a:r>
            <a:r>
              <a:rPr lang="en-US" sz="1800" dirty="0" err="1">
                <a:highlight>
                  <a:srgbClr val="00FFFF"/>
                </a:highlight>
              </a:rPr>
              <a:t>utk</a:t>
            </a:r>
            <a:r>
              <a:rPr lang="en-US" sz="1800" dirty="0">
                <a:highlight>
                  <a:srgbClr val="00FFFF"/>
                </a:highlight>
              </a:rPr>
              <a:t> PTM </a:t>
            </a:r>
            <a:r>
              <a:rPr lang="en-US" sz="1800" dirty="0" err="1">
                <a:highlight>
                  <a:srgbClr val="00FFFF"/>
                </a:highlight>
              </a:rPr>
              <a:t>belum</a:t>
            </a:r>
            <a:r>
              <a:rPr lang="en-US" sz="1800" dirty="0">
                <a:highlight>
                  <a:srgbClr val="00FFFF"/>
                </a:highlight>
              </a:rPr>
              <a:t> optimal , </a:t>
            </a:r>
            <a:r>
              <a:rPr lang="en-US" sz="1800" dirty="0" err="1"/>
              <a:t>belum</a:t>
            </a:r>
            <a:r>
              <a:rPr lang="en-US" sz="1800" dirty="0"/>
              <a:t> </a:t>
            </a:r>
            <a:r>
              <a:rPr lang="en-US" sz="1800" dirty="0" err="1"/>
              <a:t>semua</a:t>
            </a:r>
            <a:r>
              <a:rPr lang="en-US" sz="1800" dirty="0"/>
              <a:t> </a:t>
            </a:r>
            <a:r>
              <a:rPr lang="en-US" sz="1800" dirty="0" err="1"/>
              <a:t>fasilitas</a:t>
            </a:r>
            <a:r>
              <a:rPr lang="en-US" sz="1800" dirty="0"/>
              <a:t> </a:t>
            </a:r>
            <a:r>
              <a:rPr lang="en-US" sz="1800" dirty="0" err="1"/>
              <a:t>kesehatan</a:t>
            </a:r>
            <a:r>
              <a:rPr lang="en-US" sz="1800" dirty="0"/>
              <a:t> primer </a:t>
            </a:r>
            <a:r>
              <a:rPr lang="en-US" sz="1800" dirty="0" err="1"/>
              <a:t>mampu</a:t>
            </a:r>
            <a:r>
              <a:rPr lang="en-US" sz="1800" dirty="0"/>
              <a:t> </a:t>
            </a:r>
            <a:r>
              <a:rPr lang="en-US" sz="1800" dirty="0" err="1"/>
              <a:t>utk</a:t>
            </a:r>
            <a:r>
              <a:rPr lang="en-US" sz="1800" dirty="0"/>
              <a:t> </a:t>
            </a:r>
            <a:r>
              <a:rPr lang="en-US" sz="1800" dirty="0" err="1"/>
              <a:t>melayani</a:t>
            </a:r>
            <a:r>
              <a:rPr lang="en-US" sz="1800" dirty="0"/>
              <a:t> PTM </a:t>
            </a:r>
            <a:r>
              <a:rPr lang="en-US" sz="1800" dirty="0" err="1"/>
              <a:t>dgn</a:t>
            </a:r>
            <a:r>
              <a:rPr lang="en-US" sz="1800" dirty="0"/>
              <a:t> optimal, </a:t>
            </a:r>
            <a:r>
              <a:rPr lang="en-US" sz="1800" dirty="0" err="1"/>
              <a:t>sehingga</a:t>
            </a:r>
            <a:r>
              <a:rPr lang="en-US" sz="1800" dirty="0"/>
              <a:t> </a:t>
            </a:r>
            <a:r>
              <a:rPr lang="en-US" sz="1800" dirty="0" err="1"/>
              <a:t>masih</a:t>
            </a:r>
            <a:r>
              <a:rPr lang="en-US" sz="1800" dirty="0"/>
              <a:t>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masyarakat</a:t>
            </a:r>
            <a:r>
              <a:rPr lang="en-US" sz="1800" dirty="0"/>
              <a:t> </a:t>
            </a:r>
            <a:r>
              <a:rPr lang="en-US" sz="1800" dirty="0" err="1"/>
              <a:t>yg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akses</a:t>
            </a:r>
            <a:r>
              <a:rPr lang="en-US" sz="1800" dirty="0"/>
              <a:t> </a:t>
            </a:r>
            <a:r>
              <a:rPr lang="en-US" sz="1800" dirty="0" err="1"/>
              <a:t>utk</a:t>
            </a:r>
            <a:r>
              <a:rPr lang="en-US" sz="1800" dirty="0"/>
              <a:t> </a:t>
            </a:r>
            <a:r>
              <a:rPr lang="en-US" sz="1800" dirty="0" err="1"/>
              <a:t>mendapatkan</a:t>
            </a:r>
            <a:r>
              <a:rPr lang="en-US" sz="1800" dirty="0"/>
              <a:t> </a:t>
            </a:r>
            <a:r>
              <a:rPr lang="en-US" sz="1800" dirty="0" err="1"/>
              <a:t>pelayanan</a:t>
            </a:r>
            <a:r>
              <a:rPr lang="en-US" sz="1800" dirty="0"/>
              <a:t> PTM di </a:t>
            </a:r>
            <a:r>
              <a:rPr lang="en-US" sz="1800" dirty="0" err="1"/>
              <a:t>pelayanan</a:t>
            </a:r>
            <a:r>
              <a:rPr lang="en-US" sz="1800" dirty="0"/>
              <a:t> </a:t>
            </a:r>
            <a:r>
              <a:rPr lang="en-US" sz="1800" dirty="0" err="1"/>
              <a:t>keseatan</a:t>
            </a:r>
            <a:r>
              <a:rPr lang="en-US" sz="1800" dirty="0"/>
              <a:t> primer. Hal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menjadikan</a:t>
            </a:r>
            <a:r>
              <a:rPr lang="en-US" sz="1800" dirty="0"/>
              <a:t> </a:t>
            </a:r>
            <a:r>
              <a:rPr lang="en-US" sz="1800" dirty="0" err="1"/>
              <a:t>masyarakat</a:t>
            </a:r>
            <a:r>
              <a:rPr lang="en-US" sz="1800" dirty="0"/>
              <a:t> </a:t>
            </a:r>
            <a:r>
              <a:rPr lang="en-US" sz="1800" dirty="0" err="1"/>
              <a:t>mempunyai</a:t>
            </a:r>
            <a:r>
              <a:rPr lang="en-US" sz="1800" dirty="0"/>
              <a:t> </a:t>
            </a:r>
            <a:r>
              <a:rPr lang="en-US" sz="1800" dirty="0" err="1"/>
              <a:t>pilihan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rumah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, </a:t>
            </a:r>
            <a:r>
              <a:rPr lang="en-US" sz="1800" dirty="0" err="1"/>
              <a:t>klinik</a:t>
            </a:r>
            <a:r>
              <a:rPr lang="en-US" sz="1800" dirty="0"/>
              <a:t> </a:t>
            </a:r>
            <a:r>
              <a:rPr lang="en-US" sz="1800" dirty="0" err="1"/>
              <a:t>swasta</a:t>
            </a:r>
            <a:r>
              <a:rPr lang="en-US" sz="1800" dirty="0"/>
              <a:t> </a:t>
            </a:r>
            <a:r>
              <a:rPr lang="en-US" sz="1800" dirty="0" err="1"/>
              <a:t>ataupun</a:t>
            </a:r>
            <a:r>
              <a:rPr lang="en-US" sz="1800" dirty="0"/>
              <a:t> tik </a:t>
            </a:r>
            <a:r>
              <a:rPr lang="en-US" sz="1800" dirty="0" err="1"/>
              <a:t>berobat</a:t>
            </a:r>
            <a:r>
              <a:rPr lang="en-US" sz="1800" dirty="0"/>
              <a:t>  </a:t>
            </a:r>
          </a:p>
          <a:p>
            <a:pPr marL="0" indent="0">
              <a:buNone/>
            </a:pPr>
            <a:r>
              <a:rPr lang="en-US" sz="1800" dirty="0"/>
              <a:t>4. </a:t>
            </a:r>
            <a:r>
              <a:rPr lang="en-US" sz="1800" i="1" dirty="0" err="1"/>
              <a:t>Selain</a:t>
            </a:r>
            <a:r>
              <a:rPr lang="en-US" sz="1800" i="1" dirty="0"/>
              <a:t> </a:t>
            </a:r>
            <a:r>
              <a:rPr lang="en-US" sz="1800" i="1" dirty="0" err="1"/>
              <a:t>pembiayaan</a:t>
            </a:r>
            <a:r>
              <a:rPr lang="en-US" sz="1800" i="1" dirty="0"/>
              <a:t> </a:t>
            </a:r>
            <a:r>
              <a:rPr lang="en-US" sz="1800" i="1" dirty="0" err="1"/>
              <a:t>yg</a:t>
            </a:r>
            <a:r>
              <a:rPr lang="en-US" sz="1800" i="1" dirty="0"/>
              <a:t> </a:t>
            </a:r>
            <a:r>
              <a:rPr lang="en-US" sz="1800" i="1" dirty="0" err="1"/>
              <a:t>rendah</a:t>
            </a:r>
            <a:r>
              <a:rPr lang="en-US" sz="1800" i="1" dirty="0"/>
              <a:t>, </a:t>
            </a:r>
            <a:r>
              <a:rPr lang="en-US" sz="1800" i="1" dirty="0" err="1"/>
              <a:t>kendala</a:t>
            </a:r>
            <a:r>
              <a:rPr lang="en-US" sz="1800" i="1" dirty="0"/>
              <a:t> lain </a:t>
            </a:r>
            <a:r>
              <a:rPr lang="en-US" sz="1800" i="1" dirty="0" err="1"/>
              <a:t>dlm</a:t>
            </a:r>
            <a:r>
              <a:rPr lang="en-US" sz="1800" i="1" dirty="0"/>
              <a:t> </a:t>
            </a:r>
            <a:r>
              <a:rPr lang="en-US" sz="1800" i="1" dirty="0" err="1"/>
              <a:t>upaya</a:t>
            </a:r>
            <a:r>
              <a:rPr lang="en-US" sz="1800" i="1" dirty="0"/>
              <a:t> </a:t>
            </a:r>
            <a:r>
              <a:rPr lang="en-US" sz="1800" i="1" dirty="0" err="1"/>
              <a:t>pencegahan</a:t>
            </a:r>
            <a:r>
              <a:rPr lang="en-US" sz="1800" i="1" dirty="0"/>
              <a:t> PTM </a:t>
            </a:r>
            <a:r>
              <a:rPr lang="en-US" sz="1800" i="1" dirty="0" err="1"/>
              <a:t>adalah</a:t>
            </a:r>
            <a:r>
              <a:rPr lang="en-US" sz="1800" i="1" dirty="0"/>
              <a:t> </a:t>
            </a:r>
            <a:r>
              <a:rPr lang="en-US" sz="1800" i="1" dirty="0" err="1"/>
              <a:t>minimnya</a:t>
            </a:r>
            <a:r>
              <a:rPr lang="en-US" sz="1800" i="1" dirty="0"/>
              <a:t> data </a:t>
            </a:r>
            <a:r>
              <a:rPr lang="en-US" sz="1800" i="1" dirty="0" err="1"/>
              <a:t>fakto</a:t>
            </a:r>
            <a:r>
              <a:rPr lang="en-US" sz="1800" i="1" dirty="0"/>
              <a:t> </a:t>
            </a:r>
            <a:r>
              <a:rPr lang="en-US" sz="1800" i="1" dirty="0" err="1"/>
              <a:t>risiko</a:t>
            </a:r>
            <a:r>
              <a:rPr lang="en-US" sz="1800" i="1" dirty="0"/>
              <a:t> </a:t>
            </a:r>
            <a:r>
              <a:rPr lang="en-US" sz="1800" i="1" dirty="0" err="1"/>
              <a:t>dari</a:t>
            </a:r>
            <a:r>
              <a:rPr lang="en-US" sz="1800" i="1" dirty="0"/>
              <a:t> system </a:t>
            </a:r>
            <a:r>
              <a:rPr lang="en-US" sz="1800" i="1" dirty="0" err="1"/>
              <a:t>informasi</a:t>
            </a:r>
            <a:r>
              <a:rPr lang="en-US" sz="1800" i="1" dirty="0"/>
              <a:t>, </a:t>
            </a:r>
            <a:r>
              <a:rPr lang="en-US" sz="1800" dirty="0" err="1"/>
              <a:t>kurangnya</a:t>
            </a:r>
            <a:r>
              <a:rPr lang="en-US" sz="1800" dirty="0"/>
              <a:t> </a:t>
            </a:r>
            <a:r>
              <a:rPr lang="en-US" sz="1800" dirty="0" err="1"/>
              <a:t>atensi</a:t>
            </a:r>
            <a:r>
              <a:rPr lang="en-US" sz="1800" dirty="0"/>
              <a:t> di </a:t>
            </a:r>
            <a:r>
              <a:rPr lang="en-US" sz="1800" dirty="0" err="1"/>
              <a:t>tingkat</a:t>
            </a:r>
            <a:r>
              <a:rPr lang="en-US" sz="1800" dirty="0"/>
              <a:t> </a:t>
            </a:r>
            <a:r>
              <a:rPr lang="en-US" sz="1800" dirty="0" err="1"/>
              <a:t>daerah</a:t>
            </a:r>
            <a:r>
              <a:rPr lang="en-US" sz="1800" dirty="0"/>
              <a:t>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belum</a:t>
            </a:r>
            <a:r>
              <a:rPr lang="en-US" sz="1800" dirty="0"/>
              <a:t> </a:t>
            </a:r>
            <a:r>
              <a:rPr lang="en-US" sz="1800" dirty="0" err="1"/>
              <a:t>maksimalnya</a:t>
            </a:r>
            <a:r>
              <a:rPr lang="en-US" sz="1800" dirty="0"/>
              <a:t> </a:t>
            </a:r>
            <a:r>
              <a:rPr lang="en-US" sz="1800" dirty="0" err="1"/>
              <a:t>peran</a:t>
            </a:r>
            <a:r>
              <a:rPr lang="en-US" sz="1800" dirty="0"/>
              <a:t> </a:t>
            </a:r>
            <a:r>
              <a:rPr lang="en-US" sz="1800" dirty="0" err="1"/>
              <a:t>lintas</a:t>
            </a:r>
            <a:r>
              <a:rPr lang="en-US" sz="1800" dirty="0"/>
              <a:t> </a:t>
            </a:r>
            <a:r>
              <a:rPr lang="en-US" sz="1800" dirty="0" err="1"/>
              <a:t>sektor</a:t>
            </a:r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2951715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C66"/>
          </a:solidFill>
        </p:spPr>
        <p:txBody>
          <a:bodyPr>
            <a:normAutofit fontScale="70000" lnSpcReduction="20000"/>
          </a:bodyPr>
          <a:lstStyle/>
          <a:p>
            <a:r>
              <a:rPr lang="en-US" b="1" dirty="0" err="1"/>
              <a:t>Latar</a:t>
            </a:r>
            <a:r>
              <a:rPr lang="en-US" b="1" dirty="0"/>
              <a:t> </a:t>
            </a:r>
            <a:r>
              <a:rPr lang="en-US" b="1" dirty="0" err="1"/>
              <a:t>belakang</a:t>
            </a:r>
            <a:endParaRPr lang="en-US" b="1" dirty="0"/>
          </a:p>
          <a:p>
            <a:r>
              <a:rPr lang="en-US" b="1" dirty="0" err="1"/>
              <a:t>Pendahuluan</a:t>
            </a:r>
            <a:endParaRPr lang="en-US" b="1" dirty="0"/>
          </a:p>
          <a:p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dirty="0" err="1"/>
              <a:t>Promosi</a:t>
            </a:r>
            <a:r>
              <a:rPr lang="en-US" b="1" dirty="0"/>
              <a:t> Kesehatan </a:t>
            </a:r>
          </a:p>
          <a:p>
            <a:r>
              <a:rPr lang="en-US" b="1" dirty="0" err="1"/>
              <a:t>Promosi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pada </a:t>
            </a:r>
            <a:r>
              <a:rPr lang="en-US" b="1" dirty="0" err="1"/>
              <a:t>Penyakit</a:t>
            </a:r>
            <a:r>
              <a:rPr lang="en-US" b="1" dirty="0"/>
              <a:t> </a:t>
            </a:r>
            <a:r>
              <a:rPr lang="en-US" b="1" dirty="0" err="1"/>
              <a:t>kronis</a:t>
            </a:r>
            <a:r>
              <a:rPr lang="en-US" b="1" dirty="0"/>
              <a:t> </a:t>
            </a:r>
          </a:p>
          <a:p>
            <a:r>
              <a:rPr lang="en-US" b="1" dirty="0"/>
              <a:t>Program </a:t>
            </a:r>
            <a:r>
              <a:rPr lang="en-US" b="1" dirty="0" err="1"/>
              <a:t>pencegahan</a:t>
            </a:r>
            <a:r>
              <a:rPr lang="en-US" b="1" dirty="0"/>
              <a:t> </a:t>
            </a:r>
            <a:r>
              <a:rPr lang="en-US" b="1" dirty="0" err="1"/>
              <a:t>penyakit</a:t>
            </a:r>
            <a:endParaRPr lang="en-US" b="1" dirty="0"/>
          </a:p>
          <a:p>
            <a:r>
              <a:rPr lang="en-US" b="1" dirty="0"/>
              <a:t>Program </a:t>
            </a:r>
            <a:r>
              <a:rPr lang="en-US" b="1" dirty="0" err="1"/>
              <a:t>promosi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</a:t>
            </a:r>
            <a:r>
              <a:rPr lang="en-US" b="1" dirty="0" err="1"/>
              <a:t>utk</a:t>
            </a:r>
            <a:r>
              <a:rPr lang="en-US" b="1" dirty="0"/>
              <a:t> </a:t>
            </a:r>
            <a:r>
              <a:rPr lang="en-US" b="1" dirty="0" err="1"/>
              <a:t>penyakit</a:t>
            </a:r>
            <a:r>
              <a:rPr lang="en-US" b="1" dirty="0"/>
              <a:t> </a:t>
            </a:r>
            <a:r>
              <a:rPr lang="en-US" b="1" dirty="0" err="1"/>
              <a:t>kronis</a:t>
            </a:r>
            <a:r>
              <a:rPr lang="en-US" b="1" dirty="0"/>
              <a:t> </a:t>
            </a:r>
          </a:p>
          <a:p>
            <a:r>
              <a:rPr lang="en-US" b="1" dirty="0"/>
              <a:t>Program </a:t>
            </a:r>
            <a:r>
              <a:rPr lang="en-US" b="1" dirty="0" err="1"/>
              <a:t>pencegahan</a:t>
            </a:r>
            <a:r>
              <a:rPr lang="en-US" b="1" dirty="0"/>
              <a:t> dan </a:t>
            </a:r>
            <a:r>
              <a:rPr lang="en-US" b="1" dirty="0" err="1"/>
              <a:t>pengendalian</a:t>
            </a:r>
            <a:r>
              <a:rPr lang="en-US" b="1" dirty="0"/>
              <a:t> PTM</a:t>
            </a:r>
          </a:p>
          <a:p>
            <a:r>
              <a:rPr lang="en-US" b="1" dirty="0" err="1"/>
              <a:t>Tantangan</a:t>
            </a:r>
            <a:r>
              <a:rPr lang="en-US" b="1" dirty="0"/>
              <a:t> </a:t>
            </a:r>
            <a:r>
              <a:rPr lang="en-US" b="1" dirty="0" err="1"/>
              <a:t>implementasi</a:t>
            </a:r>
            <a:r>
              <a:rPr lang="en-US" b="1" dirty="0"/>
              <a:t> </a:t>
            </a:r>
            <a:r>
              <a:rPr lang="en-US" b="1" dirty="0" err="1"/>
              <a:t>promosi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</a:t>
            </a:r>
            <a:r>
              <a:rPr lang="en-US" b="1" dirty="0" err="1"/>
              <a:t>dlm</a:t>
            </a:r>
            <a:r>
              <a:rPr lang="en-US" b="1" dirty="0"/>
              <a:t> program </a:t>
            </a:r>
            <a:r>
              <a:rPr lang="en-US" b="1" dirty="0" err="1"/>
              <a:t>pencegahan</a:t>
            </a:r>
            <a:r>
              <a:rPr lang="en-US" b="1" dirty="0"/>
              <a:t> PTM di Indonesia </a:t>
            </a:r>
          </a:p>
          <a:p>
            <a:r>
              <a:rPr lang="en-US" b="1" dirty="0"/>
              <a:t>Strategi </a:t>
            </a:r>
            <a:r>
              <a:rPr lang="en-US" b="1" dirty="0" err="1"/>
              <a:t>promosi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</a:t>
            </a:r>
            <a:r>
              <a:rPr lang="en-US" b="1" dirty="0" err="1"/>
              <a:t>dlm</a:t>
            </a:r>
            <a:r>
              <a:rPr lang="en-US" b="1" dirty="0"/>
              <a:t> </a:t>
            </a:r>
            <a:r>
              <a:rPr lang="en-US" b="1" dirty="0" err="1"/>
              <a:t>mengintegrasikan</a:t>
            </a:r>
            <a:r>
              <a:rPr lang="en-US" b="1" dirty="0"/>
              <a:t> Program </a:t>
            </a:r>
            <a:r>
              <a:rPr lang="en-US" b="1" dirty="0" err="1"/>
              <a:t>pencegahan</a:t>
            </a:r>
            <a:r>
              <a:rPr lang="en-US" b="1" dirty="0"/>
              <a:t> PTM di Indonesia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456BB-8133-F9E1-705D-8D3A9E495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965" y="266213"/>
            <a:ext cx="8551480" cy="778487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Strategi </a:t>
            </a:r>
            <a:r>
              <a:rPr lang="en-US" sz="2800" dirty="0" err="1">
                <a:solidFill>
                  <a:schemeClr val="tx1"/>
                </a:solidFill>
              </a:rPr>
              <a:t>Promosi</a:t>
            </a:r>
            <a:r>
              <a:rPr lang="en-US" sz="2800" dirty="0">
                <a:solidFill>
                  <a:schemeClr val="tx1"/>
                </a:solidFill>
              </a:rPr>
              <a:t> Kesehatan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Mengintegrasikan</a:t>
            </a:r>
            <a:r>
              <a:rPr lang="en-US" sz="2800" dirty="0">
                <a:solidFill>
                  <a:schemeClr val="tx1"/>
                </a:solidFill>
              </a:rPr>
              <a:t> Program </a:t>
            </a:r>
            <a:r>
              <a:rPr lang="en-US" sz="2800" dirty="0" err="1">
                <a:solidFill>
                  <a:schemeClr val="tx1"/>
                </a:solidFill>
              </a:rPr>
              <a:t>Pencegahan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Penyakit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Tidak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Menular</a:t>
            </a:r>
            <a:r>
              <a:rPr lang="en-US" sz="2800" dirty="0">
                <a:solidFill>
                  <a:schemeClr val="tx1"/>
                </a:solidFill>
              </a:rPr>
              <a:t> di Indonesia </a:t>
            </a:r>
            <a:endParaRPr lang="en-ID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846BE-35AA-89F4-08AB-EEC7FC96F20C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000" dirty="0"/>
              <a:t>Masyarakat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peran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dlm</a:t>
            </a:r>
            <a:r>
              <a:rPr lang="en-US" sz="2000" dirty="0"/>
              <a:t> </a:t>
            </a:r>
            <a:r>
              <a:rPr lang="en-US" sz="2000" dirty="0" err="1"/>
              <a:t>pencegahan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menular</a:t>
            </a:r>
            <a:r>
              <a:rPr lang="en-US" sz="2000" dirty="0"/>
              <a:t> :</a:t>
            </a:r>
          </a:p>
          <a:p>
            <a:pPr marL="0" indent="0">
              <a:buNone/>
            </a:pPr>
            <a:r>
              <a:rPr lang="en-US" sz="2000" b="1" dirty="0"/>
              <a:t>PHBS</a:t>
            </a:r>
          </a:p>
          <a:p>
            <a:pPr marL="0" indent="0">
              <a:buNone/>
            </a:pPr>
            <a:r>
              <a:rPr lang="en-US" sz="2000" dirty="0"/>
              <a:t>Pada </a:t>
            </a:r>
            <a:r>
              <a:rPr lang="en-US" sz="2000" dirty="0" err="1"/>
              <a:t>pencegahan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tdk</a:t>
            </a:r>
            <a:r>
              <a:rPr lang="en-US" sz="2000" dirty="0"/>
              <a:t> </a:t>
            </a:r>
            <a:r>
              <a:rPr lang="en-US" sz="2000" dirty="0" err="1"/>
              <a:t>menular</a:t>
            </a:r>
            <a:r>
              <a:rPr lang="en-US" sz="2000" dirty="0"/>
              <a:t> </a:t>
            </a:r>
            <a:r>
              <a:rPr lang="en-US" sz="2000" dirty="0" err="1"/>
              <a:t>diterapkan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b="1" dirty="0"/>
              <a:t>CERDIK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Akronim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C : Cek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berkala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r>
              <a:rPr lang="en-US" sz="2000" dirty="0"/>
              <a:t>E : </a:t>
            </a:r>
            <a:r>
              <a:rPr lang="en-US" sz="2000" dirty="0" err="1"/>
              <a:t>Enyahkan</a:t>
            </a:r>
            <a:r>
              <a:rPr lang="en-US" sz="2000" dirty="0"/>
              <a:t> asap </a:t>
            </a:r>
            <a:r>
              <a:rPr lang="en-US" sz="2000" dirty="0" err="1"/>
              <a:t>rokok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R : </a:t>
            </a:r>
            <a:r>
              <a:rPr lang="en-US" sz="2000" dirty="0" err="1"/>
              <a:t>Rajin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fisik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D : Diet </a:t>
            </a:r>
            <a:r>
              <a:rPr lang="en-US" sz="2000" dirty="0" err="1"/>
              <a:t>sehat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kalori</a:t>
            </a:r>
            <a:r>
              <a:rPr lang="en-US" sz="2000" dirty="0"/>
              <a:t> </a:t>
            </a:r>
            <a:r>
              <a:rPr lang="en-US" sz="2000" dirty="0" err="1"/>
              <a:t>seimbang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I   : </a:t>
            </a:r>
            <a:r>
              <a:rPr lang="en-US" sz="2000" dirty="0" err="1"/>
              <a:t>Istirahat</a:t>
            </a:r>
            <a:r>
              <a:rPr lang="en-US" sz="2000" dirty="0"/>
              <a:t> tang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K  : Kelola </a:t>
            </a:r>
            <a:r>
              <a:rPr lang="en-US" sz="2000" dirty="0" err="1"/>
              <a:t>Stres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3198840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D9A3-E7E6-F432-07A7-264B347968D1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highlight>
                  <a:srgbClr val="00FFFF"/>
                </a:highlight>
              </a:rPr>
              <a:t>Adapun strategi </a:t>
            </a:r>
            <a:r>
              <a:rPr lang="en-US" sz="2000" dirty="0" err="1">
                <a:highlight>
                  <a:srgbClr val="00FFFF"/>
                </a:highlight>
              </a:rPr>
              <a:t>yg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dpt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dilakukan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yaitu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dgn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melaksanakan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upaya</a:t>
            </a:r>
            <a:r>
              <a:rPr lang="en-US" sz="2000" dirty="0">
                <a:highlight>
                  <a:srgbClr val="00FFFF"/>
                </a:highlight>
              </a:rPr>
              <a:t> promotive, </a:t>
            </a:r>
            <a:r>
              <a:rPr lang="en-US" sz="2000" dirty="0" err="1">
                <a:highlight>
                  <a:srgbClr val="00FFFF"/>
                </a:highlight>
              </a:rPr>
              <a:t>preventif</a:t>
            </a:r>
            <a:r>
              <a:rPr lang="en-US" sz="2000" dirty="0">
                <a:highlight>
                  <a:srgbClr val="00FFFF"/>
                </a:highlight>
              </a:rPr>
              <a:t>, </a:t>
            </a:r>
            <a:r>
              <a:rPr lang="en-US" sz="2000" dirty="0" err="1">
                <a:highlight>
                  <a:srgbClr val="00FFFF"/>
                </a:highlight>
              </a:rPr>
              <a:t>kuratif</a:t>
            </a:r>
            <a:r>
              <a:rPr lang="en-US" sz="2000" dirty="0">
                <a:highlight>
                  <a:srgbClr val="00FFFF"/>
                </a:highlight>
              </a:rPr>
              <a:t>, rehabilitative dan </a:t>
            </a:r>
            <a:r>
              <a:rPr lang="en-US" sz="2000" dirty="0" err="1">
                <a:highlight>
                  <a:srgbClr val="00FFFF"/>
                </a:highlight>
              </a:rPr>
              <a:t>paliatif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secara</a:t>
            </a:r>
            <a:r>
              <a:rPr lang="en-US" sz="2000" dirty="0">
                <a:highlight>
                  <a:srgbClr val="00FFFF"/>
                </a:highlight>
              </a:rPr>
              <a:t> </a:t>
            </a:r>
            <a:r>
              <a:rPr lang="en-US" sz="2000" dirty="0" err="1">
                <a:highlight>
                  <a:srgbClr val="00FFFF"/>
                </a:highlight>
              </a:rPr>
              <a:t>komprehensif</a:t>
            </a:r>
            <a:endParaRPr lang="en-US" sz="2000" dirty="0">
              <a:highlight>
                <a:srgbClr val="00FFFF"/>
              </a:highlight>
            </a:endParaRPr>
          </a:p>
          <a:p>
            <a:pPr marL="457200" indent="-457200">
              <a:buAutoNum type="arabicPeriod"/>
            </a:pPr>
            <a:r>
              <a:rPr lang="en-US" sz="2000" dirty="0" err="1"/>
              <a:t>Sosialisasi</a:t>
            </a:r>
            <a:r>
              <a:rPr lang="en-US" sz="2000" dirty="0"/>
              <a:t> </a:t>
            </a:r>
            <a:r>
              <a:rPr lang="en-US" sz="2000" dirty="0" err="1"/>
              <a:t>pencegahan</a:t>
            </a:r>
            <a:r>
              <a:rPr lang="en-US" sz="2000" dirty="0"/>
              <a:t> dan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PTM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kemandirian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mellaui</a:t>
            </a:r>
            <a:r>
              <a:rPr lang="en-US" sz="2000" dirty="0"/>
              <a:t> </a:t>
            </a:r>
            <a:r>
              <a:rPr lang="en-US" sz="2000" dirty="0" err="1"/>
              <a:t>penerapan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CERDIK 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deteksi</a:t>
            </a:r>
            <a:r>
              <a:rPr lang="en-US" sz="2000" dirty="0"/>
              <a:t> </a:t>
            </a:r>
            <a:r>
              <a:rPr lang="en-US" sz="2000" dirty="0" err="1"/>
              <a:t>dini</a:t>
            </a:r>
            <a:r>
              <a:rPr lang="en-US" sz="2000" dirty="0"/>
              <a:t> dan </a:t>
            </a:r>
            <a:r>
              <a:rPr lang="en-US" sz="2000" dirty="0" err="1"/>
              <a:t>tindak</a:t>
            </a:r>
            <a:r>
              <a:rPr lang="en-US" sz="2000" dirty="0"/>
              <a:t> </a:t>
            </a:r>
            <a:r>
              <a:rPr lang="en-US" sz="2000" dirty="0" err="1"/>
              <a:t>lanjut</a:t>
            </a:r>
            <a:r>
              <a:rPr lang="en-US" sz="2000" dirty="0"/>
              <a:t> </a:t>
            </a:r>
            <a:r>
              <a:rPr lang="en-US" sz="2000" dirty="0" err="1"/>
              <a:t>dini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PTM </a:t>
            </a:r>
            <a:r>
              <a:rPr lang="en-US" sz="2000" dirty="0" err="1"/>
              <a:t>baik</a:t>
            </a:r>
            <a:r>
              <a:rPr lang="en-US" sz="2000" dirty="0"/>
              <a:t> di </a:t>
            </a:r>
            <a:r>
              <a:rPr lang="en-US" sz="2000" dirty="0" err="1"/>
              <a:t>Posbindu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di </a:t>
            </a:r>
            <a:r>
              <a:rPr lang="en-US" sz="2000" dirty="0" err="1"/>
              <a:t>fasilitas</a:t>
            </a:r>
            <a:r>
              <a:rPr lang="en-US" sz="2000" dirty="0"/>
              <a:t> </a:t>
            </a:r>
            <a:r>
              <a:rPr lang="en-US" sz="2000" dirty="0" err="1"/>
              <a:t>pelayanan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penguatan</a:t>
            </a:r>
            <a:r>
              <a:rPr lang="en-US" sz="2000" dirty="0"/>
              <a:t> tata </a:t>
            </a:r>
            <a:r>
              <a:rPr lang="en-US" sz="2000" dirty="0" err="1"/>
              <a:t>laksana</a:t>
            </a:r>
            <a:r>
              <a:rPr lang="en-US" sz="2000" dirty="0"/>
              <a:t> </a:t>
            </a:r>
            <a:r>
              <a:rPr lang="en-US" sz="2000" dirty="0" err="1"/>
              <a:t>kasus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Meningkatkan</a:t>
            </a:r>
            <a:r>
              <a:rPr lang="en-US" sz="2000" dirty="0"/>
              <a:t> program </a:t>
            </a: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(</a:t>
            </a:r>
            <a:r>
              <a:rPr lang="en-US" sz="2000" dirty="0" err="1"/>
              <a:t>perawatan</a:t>
            </a:r>
            <a:r>
              <a:rPr lang="en-US" sz="2000" dirty="0"/>
              <a:t> </a:t>
            </a:r>
            <a:r>
              <a:rPr lang="en-US" sz="2000" dirty="0" err="1"/>
              <a:t>paliatif</a:t>
            </a:r>
            <a:r>
              <a:rPr lang="en-US" sz="2000" dirty="0"/>
              <a:t>)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ketentuan</a:t>
            </a:r>
            <a:r>
              <a:rPr lang="en-US" sz="2000" dirty="0"/>
              <a:t> (</a:t>
            </a:r>
            <a:r>
              <a:rPr lang="en-US" sz="2000" dirty="0" err="1"/>
              <a:t>Kemenkes</a:t>
            </a:r>
            <a:r>
              <a:rPr lang="en-US" sz="2000" dirty="0"/>
              <a:t>, 2017)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836239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C81ACF-5E12-0BE3-E1D2-EDA4875E1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Kesimpulan dan saran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460297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76E5B-DECF-0905-E3A5-71A0AA40B14F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Salah </a:t>
            </a:r>
            <a:r>
              <a:rPr lang="en-US" sz="2000" dirty="0" err="1"/>
              <a:t>satu</a:t>
            </a:r>
            <a:r>
              <a:rPr lang="en-US" sz="2000" dirty="0"/>
              <a:t> strategi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efektif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memnvcegah</a:t>
            </a:r>
            <a:r>
              <a:rPr lang="en-US" sz="2000" dirty="0"/>
              <a:t> </a:t>
            </a:r>
            <a:r>
              <a:rPr lang="en-US" sz="2000" dirty="0" err="1"/>
              <a:t>meningkatnay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penderita</a:t>
            </a:r>
            <a:r>
              <a:rPr lang="en-US" sz="2000" dirty="0"/>
              <a:t> PTM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dgn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program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</a:p>
          <a:p>
            <a:pPr algn="r">
              <a:buFont typeface="Wingdings" panose="05000000000000000000" pitchFamily="2" charset="2"/>
              <a:buChar char="ü"/>
            </a:pP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memberdayakan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dan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sadar</a:t>
            </a:r>
            <a:r>
              <a:rPr lang="en-US" sz="2000" dirty="0"/>
              <a:t> </a:t>
            </a:r>
            <a:r>
              <a:rPr lang="en-US" sz="2000" dirty="0" err="1"/>
              <a:t>melibatkan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dlm</a:t>
            </a:r>
            <a:r>
              <a:rPr lang="en-US" sz="2000" dirty="0"/>
              <a:t> </a:t>
            </a:r>
            <a:r>
              <a:rPr lang="en-US" sz="2000" dirty="0" err="1"/>
              <a:t>menerapkan</a:t>
            </a:r>
            <a:r>
              <a:rPr lang="en-US" sz="2000" dirty="0"/>
              <a:t> </a:t>
            </a:r>
            <a:r>
              <a:rPr lang="en-US" sz="2000" dirty="0" err="1"/>
              <a:t>kebiasaan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</a:t>
            </a:r>
            <a:r>
              <a:rPr lang="en-US" sz="2000" dirty="0" err="1"/>
              <a:t>sehat</a:t>
            </a:r>
            <a:r>
              <a:rPr lang="en-US" sz="2000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juga </a:t>
            </a:r>
            <a:r>
              <a:rPr lang="en-US" sz="2000" dirty="0" err="1"/>
              <a:t>bertujuan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	</a:t>
            </a:r>
            <a:r>
              <a:rPr lang="en-US" sz="2000" dirty="0" err="1"/>
              <a:t>menurunkan</a:t>
            </a:r>
            <a:r>
              <a:rPr lang="en-US" sz="2000" dirty="0"/>
              <a:t> faktor2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penyebab</a:t>
            </a:r>
            <a:r>
              <a:rPr lang="en-US" sz="2000" dirty="0"/>
              <a:t> </a:t>
            </a:r>
            <a:r>
              <a:rPr lang="en-US" sz="2000" dirty="0" err="1"/>
              <a:t>meningkatnya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	</a:t>
            </a:r>
            <a:r>
              <a:rPr lang="en-US" sz="2000" dirty="0" err="1"/>
              <a:t>kronis</a:t>
            </a:r>
            <a:r>
              <a:rPr lang="en-US" sz="2000" dirty="0"/>
              <a:t>. </a:t>
            </a:r>
            <a:r>
              <a:rPr lang="en-US" sz="2000" dirty="0" err="1"/>
              <a:t>Seperti</a:t>
            </a:r>
            <a:r>
              <a:rPr lang="en-US" sz="2000" dirty="0"/>
              <a:t> PTM</a:t>
            </a:r>
          </a:p>
          <a:p>
            <a:pPr marL="0" indent="0">
              <a:buNone/>
            </a:pPr>
            <a:r>
              <a:rPr lang="en-US" sz="2000" dirty="0"/>
              <a:t>	Di Indonesia, program </a:t>
            </a:r>
            <a:r>
              <a:rPr lang="en-US" sz="2000" dirty="0" err="1"/>
              <a:t>pencegahan</a:t>
            </a:r>
            <a:r>
              <a:rPr lang="en-US" sz="2000" dirty="0"/>
              <a:t> ATM juga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diluncurkan</a:t>
            </a:r>
            <a:r>
              <a:rPr lang="en-US" sz="2000" dirty="0"/>
              <a:t>, 	</a:t>
            </a:r>
            <a:r>
              <a:rPr lang="en-US" sz="2000" dirty="0" err="1"/>
              <a:t>antara</a:t>
            </a:r>
            <a:r>
              <a:rPr lang="en-US" sz="2000" dirty="0"/>
              <a:t> lain </a:t>
            </a:r>
            <a:r>
              <a:rPr lang="en-US" sz="2000" dirty="0" err="1"/>
              <a:t>seperti</a:t>
            </a:r>
            <a:r>
              <a:rPr lang="en-US" sz="2000" dirty="0"/>
              <a:t> Program </a:t>
            </a:r>
            <a:r>
              <a:rPr lang="en-US" sz="2000" dirty="0" err="1"/>
              <a:t>Deteksi</a:t>
            </a:r>
            <a:r>
              <a:rPr lang="en-US" sz="2000" dirty="0"/>
              <a:t> Dini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PTM di POSBINDU, 		Program </a:t>
            </a:r>
            <a:r>
              <a:rPr lang="en-US" sz="2000" dirty="0" err="1"/>
              <a:t>pelayanan</a:t>
            </a:r>
            <a:r>
              <a:rPr lang="en-US" sz="2000" dirty="0"/>
              <a:t> </a:t>
            </a:r>
            <a:r>
              <a:rPr lang="en-US" sz="2000" dirty="0" err="1"/>
              <a:t>terpadu</a:t>
            </a:r>
            <a:r>
              <a:rPr lang="en-US" sz="2000" dirty="0"/>
              <a:t> (PANDU) </a:t>
            </a:r>
            <a:r>
              <a:rPr lang="en-US" sz="2000" dirty="0" err="1"/>
              <a:t>Hingga</a:t>
            </a:r>
            <a:r>
              <a:rPr lang="en-US" sz="2000" dirty="0"/>
              <a:t> program </a:t>
            </a:r>
            <a:r>
              <a:rPr lang="en-US" sz="2000" dirty="0" err="1"/>
              <a:t>cegah</a:t>
            </a:r>
            <a:r>
              <a:rPr lang="en-US" sz="2000" dirty="0"/>
              <a:t> 	PTM </a:t>
            </a:r>
            <a:r>
              <a:rPr lang="en-US" sz="2000" dirty="0" err="1"/>
              <a:t>dengan</a:t>
            </a:r>
            <a:r>
              <a:rPr lang="en-US" sz="2000" dirty="0"/>
              <a:t> CERDIK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5718338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95F43-D119-3B10-15C8-90F4F3546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044700"/>
            <a:ext cx="8246070" cy="397033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Bahnschrift Light SemiCondensed" panose="020B0502040204020203" pitchFamily="34" charset="0"/>
            </a:endParaRPr>
          </a:p>
          <a:p>
            <a:r>
              <a:rPr lang="en-US" sz="2000" dirty="0" err="1">
                <a:latin typeface="Bahnschrift Light SemiCondensed" panose="020B0502040204020203" pitchFamily="34" charset="0"/>
              </a:rPr>
              <a:t>Selain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itu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promosi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kesehatan</a:t>
            </a:r>
            <a:r>
              <a:rPr lang="en-US" sz="2000" dirty="0">
                <a:latin typeface="Bahnschrift Light SemiCondensed" panose="020B0502040204020203" pitchFamily="34" charset="0"/>
              </a:rPr>
              <a:t> juga </a:t>
            </a:r>
            <a:r>
              <a:rPr lang="en-US" sz="2000" dirty="0" err="1">
                <a:latin typeface="Bahnschrift Light SemiCondensed" panose="020B0502040204020203" pitchFamily="34" charset="0"/>
              </a:rPr>
              <a:t>karena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mendorong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perubahan</a:t>
            </a:r>
            <a:r>
              <a:rPr lang="en-US" sz="2000" dirty="0">
                <a:latin typeface="Bahnschrift Light SemiCondensed" panose="020B0502040204020203" pitchFamily="34" charset="0"/>
              </a:rPr>
              <a:t> social dan </a:t>
            </a:r>
            <a:r>
              <a:rPr lang="en-US" sz="2000" dirty="0" err="1">
                <a:latin typeface="Bahnschrift Light SemiCondensed" panose="020B0502040204020203" pitchFamily="34" charset="0"/>
              </a:rPr>
              <a:t>lingkungan</a:t>
            </a:r>
            <a:r>
              <a:rPr lang="en-US" sz="2000" dirty="0">
                <a:latin typeface="Bahnschrift Light SemiCondensed" panose="020B0502040204020203" pitchFamily="34" charset="0"/>
              </a:rPr>
              <a:t> yang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mendukung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gaya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hidup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sehat</a:t>
            </a:r>
            <a:r>
              <a:rPr lang="en-US" sz="2000" dirty="0">
                <a:latin typeface="Bahnschrift Light SemiCondensed" panose="020B0502040204020203" pitchFamily="34" charset="0"/>
              </a:rPr>
              <a:t>, </a:t>
            </a:r>
            <a:r>
              <a:rPr lang="en-US" sz="2000" dirty="0" err="1">
                <a:latin typeface="Bahnschrift Light SemiCondensed" panose="020B0502040204020203" pitchFamily="34" charset="0"/>
              </a:rPr>
              <a:t>serta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dapat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mengurangi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beban</a:t>
            </a:r>
            <a:r>
              <a:rPr lang="en-US" sz="2000" dirty="0">
                <a:latin typeface="Bahnschrift Light SemiCondensed" panose="020B0502040204020203" pitchFamily="34" charset="0"/>
              </a:rPr>
              <a:t> pada system </a:t>
            </a:r>
            <a:r>
              <a:rPr lang="en-US" sz="2000" dirty="0" err="1">
                <a:latin typeface="Bahnschrift Light SemiCondensed" panose="020B0502040204020203" pitchFamily="34" charset="0"/>
              </a:rPr>
              <a:t>kesehatan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dgn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mendorong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masyarakat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utk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mencegah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penyakit</a:t>
            </a:r>
            <a:endParaRPr lang="en-US" sz="2000" dirty="0">
              <a:latin typeface="Bahnschrift Light SemiCondensed" panose="020B0502040204020203" pitchFamily="34" charset="0"/>
            </a:endParaRPr>
          </a:p>
          <a:p>
            <a:pPr marL="0" indent="0">
              <a:buNone/>
            </a:pPr>
            <a:endParaRPr lang="en-US" sz="2000" dirty="0">
              <a:latin typeface="Bahnschrift Light SemiCondensed" panose="020B0502040204020203" pitchFamily="34" charset="0"/>
            </a:endParaRPr>
          </a:p>
          <a:p>
            <a:pPr marL="0" indent="0">
              <a:buNone/>
            </a:pPr>
            <a:r>
              <a:rPr lang="en-US" sz="2000" b="1" dirty="0">
                <a:highlight>
                  <a:srgbClr val="00FFFF"/>
                </a:highlight>
                <a:latin typeface="Bahnschrift Light SemiCondensed" panose="020B0502040204020203" pitchFamily="34" charset="0"/>
              </a:rPr>
              <a:t>Saran :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Bahnschrift Light SemiCondensed" panose="020B0502040204020203" pitchFamily="34" charset="0"/>
              </a:rPr>
              <a:t>Memberikan </a:t>
            </a:r>
            <a:r>
              <a:rPr lang="en-US" sz="2000" dirty="0" err="1">
                <a:latin typeface="Bahnschrift Light SemiCondensed" panose="020B0502040204020203" pitchFamily="34" charset="0"/>
              </a:rPr>
              <a:t>edukasi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ke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masyarakat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mengenai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pentinya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gaya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hidup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untuk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kesehatan</a:t>
            </a:r>
            <a:endParaRPr lang="en-US" sz="2000" dirty="0">
              <a:latin typeface="Bahnschrift Light SemiCondensed" panose="020B0502040204020203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err="1">
                <a:latin typeface="Bahnschrift Light SemiCondensed" panose="020B0502040204020203" pitchFamily="34" charset="0"/>
              </a:rPr>
              <a:t>Perlu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bekerjasama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dengan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pihak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terkait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utk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mengawasi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iklan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makanan</a:t>
            </a:r>
            <a:r>
              <a:rPr lang="en-US" sz="2000" dirty="0">
                <a:latin typeface="Bahnschrift Light SemiCondensed" panose="020B0502040204020203" pitchFamily="34" charset="0"/>
              </a:rPr>
              <a:t>  agar </a:t>
            </a:r>
            <a:r>
              <a:rPr lang="en-US" sz="2000" dirty="0" err="1">
                <a:latin typeface="Bahnschrift Light SemiCondensed" panose="020B0502040204020203" pitchFamily="34" charset="0"/>
              </a:rPr>
              <a:t>tidak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mempengarui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pola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makanan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yg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tidak</a:t>
            </a:r>
            <a:r>
              <a:rPr lang="en-US" sz="2000" dirty="0">
                <a:latin typeface="Bahnschrift Light SemiCondensed" panose="020B0502040204020203" pitchFamily="34" charset="0"/>
              </a:rPr>
              <a:t> </a:t>
            </a:r>
            <a:r>
              <a:rPr lang="en-US" sz="2000" dirty="0" err="1">
                <a:latin typeface="Bahnschrift Light SemiCondensed" panose="020B0502040204020203" pitchFamily="34" charset="0"/>
              </a:rPr>
              <a:t>sehat</a:t>
            </a:r>
            <a:r>
              <a:rPr lang="en-US" sz="2000" dirty="0">
                <a:latin typeface="Bahnschrift Light SemiCondensed" panose="020B0502040204020203" pitchFamily="34" charset="0"/>
              </a:rPr>
              <a:t>. </a:t>
            </a:r>
            <a:endParaRPr lang="en-ID" sz="2000" dirty="0">
              <a:latin typeface="Bahnschrift Ligh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82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00151-D56F-57FB-9B2C-9D6078A93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946329"/>
          </a:xfrm>
          <a:solidFill>
            <a:srgbClr val="92D050"/>
          </a:solidFill>
        </p:spPr>
        <p:txBody>
          <a:bodyPr/>
          <a:lstStyle/>
          <a:p>
            <a:r>
              <a:rPr lang="en-US" dirty="0"/>
              <a:t>       (</a:t>
            </a:r>
            <a:r>
              <a:rPr lang="en-US" dirty="0" err="1"/>
              <a:t>Semoga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EF4457-C950-44F2-9BB6-F5727583D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 Narrow" panose="020B0606020202030204" pitchFamily="34" charset="0"/>
              </a:rPr>
              <a:t>TERIMAKASIH </a:t>
            </a:r>
            <a:endParaRPr lang="en-ID" sz="4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122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872F-04E0-32C0-4362-E54FAED4F4F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Latar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Belakang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31AFB-A5E8-3BA6-2125-7911A0FA2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6015" y="1044700"/>
            <a:ext cx="6566315" cy="3664920"/>
          </a:xfrm>
          <a:solidFill>
            <a:schemeClr val="bg2">
              <a:lumMod val="9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Menular</a:t>
            </a:r>
            <a:r>
              <a:rPr lang="en-US" sz="2000" dirty="0"/>
              <a:t> (PTM)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di dunia dan di Indonesia. </a:t>
            </a:r>
          </a:p>
          <a:p>
            <a:r>
              <a:rPr lang="en-US" sz="2000" dirty="0"/>
              <a:t>PTM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kardiovaskular</a:t>
            </a:r>
            <a:r>
              <a:rPr lang="en-US" sz="2000" dirty="0"/>
              <a:t>, Diabetes </a:t>
            </a:r>
            <a:r>
              <a:rPr lang="en-US" sz="2000" dirty="0" err="1"/>
              <a:t>Melitus</a:t>
            </a:r>
            <a:r>
              <a:rPr lang="en-US" sz="2000" dirty="0"/>
              <a:t>, </a:t>
            </a:r>
            <a:r>
              <a:rPr lang="en-US" sz="2000" dirty="0" err="1"/>
              <a:t>Kanker</a:t>
            </a:r>
            <a:r>
              <a:rPr lang="en-US" sz="2000" dirty="0"/>
              <a:t> dan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obstruktif</a:t>
            </a:r>
            <a:r>
              <a:rPr lang="en-US" sz="2000" dirty="0"/>
              <a:t> </a:t>
            </a:r>
            <a:r>
              <a:rPr lang="en-US" sz="2000" dirty="0" err="1"/>
              <a:t>kronik</a:t>
            </a:r>
            <a:r>
              <a:rPr lang="en-US" sz="2000" dirty="0"/>
              <a:t> sangat </a:t>
            </a:r>
            <a:r>
              <a:rPr lang="en-US" sz="2000" dirty="0" err="1"/>
              <a:t>tinggi</a:t>
            </a:r>
            <a:r>
              <a:rPr lang="en-US" sz="2000" dirty="0"/>
              <a:t> di Indonesia </a:t>
            </a:r>
          </a:p>
          <a:p>
            <a:r>
              <a:rPr lang="en-US" sz="2000" dirty="0" err="1"/>
              <a:t>Dgn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merokok</a:t>
            </a:r>
            <a:r>
              <a:rPr lang="en-US" sz="2000" dirty="0"/>
              <a:t>, diet </a:t>
            </a:r>
            <a:r>
              <a:rPr lang="en-US" sz="2000" dirty="0" err="1"/>
              <a:t>tdk</a:t>
            </a:r>
            <a:r>
              <a:rPr lang="en-US" sz="2000" dirty="0"/>
              <a:t> </a:t>
            </a:r>
            <a:r>
              <a:rPr lang="en-US" sz="2000" dirty="0" err="1"/>
              <a:t>sehat</a:t>
            </a:r>
            <a:r>
              <a:rPr lang="en-US" sz="2000" dirty="0"/>
              <a:t>, </a:t>
            </a:r>
            <a:r>
              <a:rPr lang="en-US" sz="2000" dirty="0" err="1"/>
              <a:t>kurang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fiisk</a:t>
            </a:r>
            <a:r>
              <a:rPr lang="en-US" sz="2000" dirty="0"/>
              <a:t>, Konsumsi alcohol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paparan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</a:t>
            </a:r>
            <a:r>
              <a:rPr lang="en-US" sz="2000" dirty="0" err="1"/>
              <a:t>jg</a:t>
            </a:r>
            <a:r>
              <a:rPr lang="en-US" sz="2000" dirty="0"/>
              <a:t> </a:t>
            </a:r>
            <a:r>
              <a:rPr lang="en-US" sz="2000" dirty="0" err="1"/>
              <a:t>berkontribusi</a:t>
            </a:r>
            <a:r>
              <a:rPr lang="en-US" sz="2000" dirty="0"/>
              <a:t> pd </a:t>
            </a: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prevalensi</a:t>
            </a:r>
            <a:r>
              <a:rPr lang="en-US" sz="2000" dirty="0"/>
              <a:t> PTM,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 PTM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difokuskan</a:t>
            </a:r>
            <a:r>
              <a:rPr lang="en-US" sz="2000" dirty="0"/>
              <a:t> pd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sehat</a:t>
            </a:r>
            <a:r>
              <a:rPr lang="en-US" sz="2000" dirty="0"/>
              <a:t>, </a:t>
            </a:r>
            <a:r>
              <a:rPr lang="en-US" sz="2000" dirty="0" err="1"/>
              <a:t>kebijakan</a:t>
            </a:r>
            <a:r>
              <a:rPr lang="en-US" sz="2000" dirty="0"/>
              <a:t> Kawasan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rokok</a:t>
            </a:r>
            <a:r>
              <a:rPr lang="en-US" sz="2000" dirty="0"/>
              <a:t> dan </a:t>
            </a:r>
            <a:r>
              <a:rPr lang="en-US" sz="2000" dirty="0" err="1"/>
              <a:t>deteksi</a:t>
            </a:r>
            <a:r>
              <a:rPr lang="en-US" sz="2000" dirty="0"/>
              <a:t> </a:t>
            </a:r>
            <a:r>
              <a:rPr lang="en-US" sz="2000" dirty="0" err="1"/>
              <a:t>dini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4225105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4D3DD-2E46-B34D-E4F0-A919A2365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6015" y="1044701"/>
            <a:ext cx="6566315" cy="30541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/>
              <a:t>Peran </a:t>
            </a:r>
            <a:r>
              <a:rPr lang="en-US" sz="2400" dirty="0" err="1"/>
              <a:t>promosi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sangat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utk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 program </a:t>
            </a:r>
            <a:r>
              <a:rPr lang="en-US" sz="2400" dirty="0" err="1"/>
              <a:t>pencegahan</a:t>
            </a:r>
            <a:r>
              <a:rPr lang="en-US" sz="2400" dirty="0"/>
              <a:t> PTM di Indonesia. </a:t>
            </a:r>
          </a:p>
          <a:p>
            <a:r>
              <a:rPr lang="en-US" sz="2400" dirty="0"/>
              <a:t>Salah </a:t>
            </a:r>
            <a:r>
              <a:rPr lang="en-US" sz="2400" dirty="0" err="1"/>
              <a:t>satu</a:t>
            </a:r>
            <a:r>
              <a:rPr lang="en-US" sz="2400" dirty="0"/>
              <a:t> strategi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utk</a:t>
            </a:r>
            <a:r>
              <a:rPr lang="en-US" sz="2400" dirty="0"/>
              <a:t>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meningkatnya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penderita</a:t>
            </a:r>
            <a:r>
              <a:rPr lang="en-US" sz="2400" dirty="0"/>
              <a:t> PTM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dgn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program </a:t>
            </a:r>
            <a:r>
              <a:rPr lang="en-US" sz="2400" dirty="0" err="1"/>
              <a:t>promosi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235361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5F97-272F-50C7-44FE-CD6FB833B0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Pendahuluan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ID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8442C-5EE9-241F-6801-A5863CC3B88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sz="2000" dirty="0"/>
              <a:t>PTM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kardiovaskular</a:t>
            </a:r>
            <a:r>
              <a:rPr lang="en-US" sz="2000" dirty="0"/>
              <a:t>, DM, </a:t>
            </a:r>
            <a:r>
              <a:rPr lang="en-US" sz="2000" dirty="0" err="1"/>
              <a:t>Kanker</a:t>
            </a:r>
            <a:r>
              <a:rPr lang="en-US" sz="2000" dirty="0"/>
              <a:t> dan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paru</a:t>
            </a:r>
            <a:r>
              <a:rPr lang="en-US" sz="2000" dirty="0"/>
              <a:t> </a:t>
            </a:r>
            <a:r>
              <a:rPr lang="en-US" sz="2000" dirty="0" err="1"/>
              <a:t>obstruktif</a:t>
            </a:r>
            <a:r>
              <a:rPr lang="en-US" sz="2000" dirty="0"/>
              <a:t> </a:t>
            </a:r>
            <a:r>
              <a:rPr lang="en-US" sz="2000" dirty="0" err="1"/>
              <a:t>kronik</a:t>
            </a:r>
            <a:r>
              <a:rPr lang="en-US" sz="2000" dirty="0"/>
              <a:t> sangat </a:t>
            </a:r>
            <a:r>
              <a:rPr lang="en-US" sz="2000" dirty="0" err="1"/>
              <a:t>tinggi</a:t>
            </a:r>
            <a:r>
              <a:rPr lang="en-US" sz="2000" dirty="0"/>
              <a:t> di Indonesia </a:t>
            </a:r>
          </a:p>
          <a:p>
            <a:r>
              <a:rPr lang="en-US" sz="2000" dirty="0"/>
              <a:t>Prevalensi stroke </a:t>
            </a:r>
            <a:r>
              <a:rPr lang="en-US" sz="2000" dirty="0" err="1"/>
              <a:t>meningkat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7% </a:t>
            </a:r>
            <a:r>
              <a:rPr lang="en-US" sz="2000" dirty="0" err="1"/>
              <a:t>menjadi</a:t>
            </a:r>
            <a:r>
              <a:rPr lang="en-US" sz="2000" dirty="0"/>
              <a:t> 10,9%</a:t>
            </a:r>
          </a:p>
          <a:p>
            <a:r>
              <a:rPr lang="en-US" sz="2000" dirty="0"/>
              <a:t>Prevalensi </a:t>
            </a:r>
            <a:r>
              <a:rPr lang="en-US" sz="2000" dirty="0" err="1"/>
              <a:t>kanker</a:t>
            </a:r>
            <a:r>
              <a:rPr lang="en-US" sz="2000" dirty="0"/>
              <a:t> </a:t>
            </a:r>
            <a:r>
              <a:rPr lang="en-US" sz="2000" dirty="0" err="1"/>
              <a:t>meningkat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1,4% </a:t>
            </a:r>
            <a:r>
              <a:rPr lang="en-US" sz="2000" dirty="0" err="1"/>
              <a:t>menjadi</a:t>
            </a:r>
            <a:r>
              <a:rPr lang="en-US" sz="2000" dirty="0"/>
              <a:t> 1,8%</a:t>
            </a:r>
          </a:p>
          <a:p>
            <a:r>
              <a:rPr lang="en-US" sz="2000" dirty="0"/>
              <a:t>Prevalensi DM </a:t>
            </a:r>
            <a:r>
              <a:rPr lang="en-US" sz="2000" dirty="0" err="1"/>
              <a:t>meningkat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6,9% </a:t>
            </a:r>
            <a:r>
              <a:rPr lang="en-US" sz="2000" dirty="0" err="1"/>
              <a:t>menjadi</a:t>
            </a:r>
            <a:r>
              <a:rPr lang="en-US" sz="2000" dirty="0"/>
              <a:t> 8,5%</a:t>
            </a:r>
          </a:p>
          <a:p>
            <a:r>
              <a:rPr lang="en-US" sz="2000" dirty="0" err="1"/>
              <a:t>Hipertensi</a:t>
            </a:r>
            <a:r>
              <a:rPr lang="en-US" sz="2000" dirty="0"/>
              <a:t> </a:t>
            </a:r>
            <a:r>
              <a:rPr lang="en-US" sz="2000" dirty="0" err="1"/>
              <a:t>meningkat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25,8% </a:t>
            </a:r>
            <a:r>
              <a:rPr lang="en-US" sz="2000" dirty="0" err="1"/>
              <a:t>menjadi</a:t>
            </a:r>
            <a:r>
              <a:rPr lang="en-US" sz="2000" dirty="0"/>
              <a:t> 34,1%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PTM </a:t>
            </a:r>
            <a:r>
              <a:rPr lang="en-US" sz="2000" dirty="0" err="1"/>
              <a:t>menyebabkan</a:t>
            </a:r>
            <a:r>
              <a:rPr lang="en-US" sz="2000" dirty="0"/>
              <a:t> 59,5% </a:t>
            </a:r>
            <a:r>
              <a:rPr lang="en-US" sz="2000" dirty="0" err="1"/>
              <a:t>kematian</a:t>
            </a:r>
            <a:r>
              <a:rPr lang="en-US" sz="2000" dirty="0"/>
              <a:t> di Indonesia pada 2007 dan </a:t>
            </a:r>
            <a:r>
              <a:rPr lang="en-US" sz="2000" dirty="0" err="1"/>
              <a:t>meningkat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71% </a:t>
            </a:r>
            <a:r>
              <a:rPr lang="en-US" sz="2000" dirty="0" err="1"/>
              <a:t>tahun</a:t>
            </a:r>
            <a:r>
              <a:rPr lang="en-US" sz="2000" dirty="0"/>
              <a:t> 2014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PTM </a:t>
            </a:r>
            <a:r>
              <a:rPr lang="en-US" sz="2000" dirty="0" err="1"/>
              <a:t>menyerap</a:t>
            </a:r>
            <a:r>
              <a:rPr lang="en-US" sz="2000" dirty="0"/>
              <a:t> </a:t>
            </a:r>
            <a:r>
              <a:rPr lang="en-US" sz="2000" dirty="0" err="1"/>
              <a:t>pembiayaan</a:t>
            </a:r>
            <a:r>
              <a:rPr lang="en-US" sz="2000" dirty="0"/>
              <a:t> </a:t>
            </a:r>
            <a:r>
              <a:rPr lang="en-US" sz="2000" dirty="0" err="1"/>
              <a:t>tertinggi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BPJS </a:t>
            </a:r>
            <a:r>
              <a:rPr lang="en-US" sz="2000" dirty="0" err="1"/>
              <a:t>kesehatan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jantung</a:t>
            </a:r>
            <a:r>
              <a:rPr lang="en-US" sz="2000" dirty="0"/>
              <a:t>, </a:t>
            </a:r>
            <a:r>
              <a:rPr lang="en-US" sz="2000" dirty="0" err="1"/>
              <a:t>gagal</a:t>
            </a:r>
            <a:r>
              <a:rPr lang="en-US" sz="2000" dirty="0"/>
              <a:t> </a:t>
            </a:r>
            <a:r>
              <a:rPr lang="en-US" sz="2000" dirty="0" err="1"/>
              <a:t>ginjal</a:t>
            </a:r>
            <a:r>
              <a:rPr lang="en-US" sz="2000" dirty="0"/>
              <a:t>  dan </a:t>
            </a:r>
            <a:r>
              <a:rPr lang="en-US" sz="2000" dirty="0" err="1"/>
              <a:t>kanker</a:t>
            </a:r>
            <a:r>
              <a:rPr lang="en-US" sz="2000" dirty="0"/>
              <a:t>.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772464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2E07A-F147-8A01-8F26-59500B8A8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6015" y="128470"/>
            <a:ext cx="6566315" cy="4886560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r>
              <a:rPr lang="en-US" sz="2000" dirty="0" err="1"/>
              <a:t>Meningkatnya</a:t>
            </a:r>
            <a:r>
              <a:rPr lang="en-US" sz="2000" dirty="0"/>
              <a:t> PTM di Indonesia </a:t>
            </a:r>
            <a:r>
              <a:rPr lang="en-US" sz="2000" dirty="0" err="1"/>
              <a:t>memerlukan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dan program </a:t>
            </a:r>
            <a:r>
              <a:rPr lang="en-US" sz="2000" dirty="0" err="1"/>
              <a:t>pencegahan</a:t>
            </a:r>
            <a:r>
              <a:rPr lang="en-US" sz="2000" dirty="0"/>
              <a:t> dan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memadai</a:t>
            </a:r>
            <a:r>
              <a:rPr lang="en-US" sz="2000" dirty="0"/>
              <a:t>. Program </a:t>
            </a:r>
            <a:r>
              <a:rPr lang="en-US" sz="2000" dirty="0" err="1"/>
              <a:t>pencegahan</a:t>
            </a:r>
            <a:r>
              <a:rPr lang="en-US" sz="2000" dirty="0"/>
              <a:t> dan </a:t>
            </a:r>
            <a:r>
              <a:rPr lang="en-US" sz="2000" dirty="0" err="1"/>
              <a:t>pengendalian</a:t>
            </a:r>
            <a:r>
              <a:rPr lang="en-US" sz="2000" dirty="0"/>
              <a:t> PTM </a:t>
            </a:r>
            <a:r>
              <a:rPr lang="en-US" sz="2000" dirty="0" err="1"/>
              <a:t>hendaknya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dgn</a:t>
            </a:r>
            <a:r>
              <a:rPr lang="en-US" sz="2000" dirty="0"/>
              <a:t> </a:t>
            </a:r>
            <a:r>
              <a:rPr lang="en-US" sz="2000" dirty="0" err="1"/>
              <a:t>beban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di </a:t>
            </a:r>
            <a:r>
              <a:rPr lang="en-US" sz="2000" dirty="0" err="1"/>
              <a:t>masyarakat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Menurut</a:t>
            </a:r>
            <a:r>
              <a:rPr lang="en-US" sz="2000" dirty="0"/>
              <a:t> WHO, </a:t>
            </a:r>
            <a:r>
              <a:rPr lang="en-US" sz="2000" dirty="0" err="1"/>
              <a:t>Kematian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menular</a:t>
            </a:r>
            <a:r>
              <a:rPr lang="en-US" sz="2000" dirty="0"/>
              <a:t> (PTM) </a:t>
            </a:r>
            <a:r>
              <a:rPr lang="en-US" sz="2000" dirty="0" err="1"/>
              <a:t>diperkirakan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terus</a:t>
            </a:r>
            <a:r>
              <a:rPr lang="en-US" sz="2000" dirty="0"/>
              <a:t> </a:t>
            </a:r>
            <a:r>
              <a:rPr lang="en-US" sz="2000" dirty="0" err="1"/>
              <a:t>meningkat</a:t>
            </a:r>
            <a:r>
              <a:rPr lang="en-US" sz="2000" dirty="0"/>
              <a:t> di </a:t>
            </a:r>
            <a:r>
              <a:rPr lang="en-US" sz="2000" dirty="0" err="1"/>
              <a:t>seluruh</a:t>
            </a:r>
            <a:r>
              <a:rPr lang="en-US" sz="2000" dirty="0"/>
              <a:t> dunia. </a:t>
            </a:r>
          </a:p>
          <a:p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terbesar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di negara2 </a:t>
            </a:r>
            <a:r>
              <a:rPr lang="en-US" sz="2000" dirty="0" err="1"/>
              <a:t>menengah</a:t>
            </a:r>
            <a:r>
              <a:rPr lang="en-US" sz="2000" dirty="0"/>
              <a:t> dan  miskin. </a:t>
            </a:r>
          </a:p>
          <a:p>
            <a:r>
              <a:rPr lang="en-US" sz="2000" dirty="0"/>
              <a:t>&gt;2/3 (70%) </a:t>
            </a:r>
            <a:r>
              <a:rPr lang="en-US" sz="2000" dirty="0" err="1"/>
              <a:t>penduduk</a:t>
            </a:r>
            <a:r>
              <a:rPr lang="en-US" sz="2000" dirty="0"/>
              <a:t> Dunia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meninggal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menular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kanker</a:t>
            </a:r>
            <a:r>
              <a:rPr lang="en-US" sz="2000" dirty="0"/>
              <a:t>,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jantung</a:t>
            </a:r>
            <a:r>
              <a:rPr lang="en-US" sz="2000" dirty="0"/>
              <a:t> dan </a:t>
            </a:r>
            <a:r>
              <a:rPr lang="en-US" sz="2000" dirty="0" err="1"/>
              <a:t>pembuluh</a:t>
            </a:r>
            <a:r>
              <a:rPr lang="en-US" sz="2000" dirty="0"/>
              <a:t> </a:t>
            </a:r>
            <a:r>
              <a:rPr lang="en-US" sz="2000" dirty="0" err="1"/>
              <a:t>darah</a:t>
            </a:r>
            <a:r>
              <a:rPr lang="en-US" sz="2000" dirty="0"/>
              <a:t>, stroke dan diabetes. </a:t>
            </a:r>
          </a:p>
          <a:p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total pada </a:t>
            </a:r>
            <a:r>
              <a:rPr lang="en-US" sz="2000" dirty="0" err="1"/>
              <a:t>tahun</a:t>
            </a:r>
            <a:r>
              <a:rPr lang="en-US" sz="2000" dirty="0"/>
              <a:t> 2030 </a:t>
            </a:r>
            <a:r>
              <a:rPr lang="en-US" sz="2000" dirty="0" err="1"/>
              <a:t>diprediksi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52 </a:t>
            </a:r>
            <a:r>
              <a:rPr lang="en-US" sz="2000" dirty="0" err="1"/>
              <a:t>juta</a:t>
            </a:r>
            <a:r>
              <a:rPr lang="en-US" sz="2000" dirty="0"/>
              <a:t> </a:t>
            </a:r>
            <a:r>
              <a:rPr lang="en-US" sz="2000" dirty="0" err="1"/>
              <a:t>jiwa</a:t>
            </a:r>
            <a:r>
              <a:rPr lang="en-US" sz="2000" dirty="0"/>
              <a:t> </a:t>
            </a:r>
            <a:r>
              <a:rPr lang="en-US" sz="2000" dirty="0" err="1"/>
              <a:t>kematian</a:t>
            </a:r>
            <a:r>
              <a:rPr lang="en-US" sz="2000" dirty="0"/>
              <a:t> per </a:t>
            </a:r>
            <a:r>
              <a:rPr lang="en-US" sz="2000" dirty="0" err="1"/>
              <a:t>tahun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tdk</a:t>
            </a:r>
            <a:r>
              <a:rPr lang="en-US" sz="2000" dirty="0"/>
              <a:t> </a:t>
            </a:r>
            <a:r>
              <a:rPr lang="en-US" sz="2000" dirty="0" err="1"/>
              <a:t>menular</a:t>
            </a:r>
            <a:r>
              <a:rPr lang="en-US" sz="2000" dirty="0"/>
              <a:t> (PPTM,2012)</a:t>
            </a:r>
          </a:p>
          <a:p>
            <a:r>
              <a:rPr lang="en-US" sz="2000" dirty="0" err="1"/>
              <a:t>Meningkatnya</a:t>
            </a:r>
            <a:r>
              <a:rPr lang="en-US" sz="2000" dirty="0"/>
              <a:t> </a:t>
            </a:r>
            <a:r>
              <a:rPr lang="en-US" sz="2000" dirty="0" err="1"/>
              <a:t>kasus</a:t>
            </a:r>
            <a:r>
              <a:rPr lang="en-US" sz="2000" dirty="0"/>
              <a:t> PTM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menambah</a:t>
            </a:r>
            <a:r>
              <a:rPr lang="en-US" sz="2000" dirty="0"/>
              <a:t> </a:t>
            </a:r>
            <a:r>
              <a:rPr lang="en-US" sz="2000" dirty="0" err="1"/>
              <a:t>beban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dan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krn</a:t>
            </a:r>
            <a:r>
              <a:rPr lang="en-US" sz="2000" dirty="0"/>
              <a:t> </a:t>
            </a:r>
            <a:r>
              <a:rPr lang="en-US" sz="2000" dirty="0" err="1"/>
              <a:t>penangannya</a:t>
            </a:r>
            <a:r>
              <a:rPr lang="en-US" sz="2000" dirty="0"/>
              <a:t> </a:t>
            </a:r>
            <a:r>
              <a:rPr lang="en-US" sz="2000" dirty="0" err="1"/>
              <a:t>membutuhkan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menyebabkan</a:t>
            </a:r>
            <a:r>
              <a:rPr lang="en-US" sz="2000" dirty="0"/>
              <a:t> </a:t>
            </a:r>
            <a:r>
              <a:rPr lang="en-US" sz="2000" dirty="0" err="1"/>
              <a:t>kemiskinan</a:t>
            </a:r>
            <a:r>
              <a:rPr lang="en-US" sz="2000" dirty="0"/>
              <a:t> (</a:t>
            </a:r>
            <a:r>
              <a:rPr lang="en-US" sz="2000" dirty="0" err="1"/>
              <a:t>pengeluaran</a:t>
            </a:r>
            <a:r>
              <a:rPr lang="en-US" sz="2000" dirty="0"/>
              <a:t> </a:t>
            </a:r>
            <a:r>
              <a:rPr lang="en-US" sz="2000" dirty="0" err="1"/>
              <a:t>katastropik</a:t>
            </a:r>
            <a:r>
              <a:rPr lang="en-US" sz="2000" dirty="0"/>
              <a:t>.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086909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84B1B-C956-DA17-FB62-CF0FA0C23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6" y="1350110"/>
            <a:ext cx="8246070" cy="305410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sz="2000" dirty="0" err="1"/>
              <a:t>Kecacatan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kematian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disebabkan</a:t>
            </a:r>
            <a:r>
              <a:rPr lang="en-US" sz="2000" dirty="0"/>
              <a:t> oleh </a:t>
            </a:r>
            <a:r>
              <a:rPr lang="en-US" sz="2000" dirty="0" err="1"/>
              <a:t>kasus</a:t>
            </a:r>
            <a:r>
              <a:rPr lang="en-US" sz="2000" dirty="0"/>
              <a:t> PTM juga </a:t>
            </a:r>
            <a:r>
              <a:rPr lang="en-US" sz="2000" dirty="0" err="1"/>
              <a:t>menyebabkan</a:t>
            </a:r>
            <a:r>
              <a:rPr lang="en-US" sz="2000" dirty="0"/>
              <a:t> </a:t>
            </a:r>
            <a:r>
              <a:rPr lang="en-US" sz="2000" dirty="0" err="1"/>
              <a:t>hilangnya</a:t>
            </a:r>
            <a:r>
              <a:rPr lang="en-US" sz="2000" dirty="0"/>
              <a:t> </a:t>
            </a:r>
            <a:r>
              <a:rPr lang="en-US" sz="2000" dirty="0" err="1"/>
              <a:t>potensi</a:t>
            </a:r>
            <a:r>
              <a:rPr lang="en-US" sz="2000" dirty="0"/>
              <a:t>/modal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dan </a:t>
            </a:r>
            <a:r>
              <a:rPr lang="en-US" sz="2000" dirty="0" err="1"/>
              <a:t>menurunnya</a:t>
            </a:r>
            <a:r>
              <a:rPr lang="en-US" sz="2000" dirty="0"/>
              <a:t> </a:t>
            </a:r>
            <a:r>
              <a:rPr lang="en-US" sz="2000" dirty="0" err="1"/>
              <a:t>produktivitas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pada </a:t>
            </a:r>
            <a:r>
              <a:rPr lang="en-US" sz="2000" dirty="0" err="1"/>
              <a:t>akhirnya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mempengaruhi</a:t>
            </a:r>
            <a:r>
              <a:rPr lang="en-US" sz="2000" dirty="0"/>
              <a:t> </a:t>
            </a:r>
            <a:r>
              <a:rPr lang="en-US" sz="2000" dirty="0" err="1"/>
              <a:t>pembangunan</a:t>
            </a:r>
            <a:r>
              <a:rPr lang="en-US" sz="2000" dirty="0"/>
              <a:t> social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Berdasarkan</a:t>
            </a:r>
            <a:r>
              <a:rPr lang="en-US" sz="2000" dirty="0"/>
              <a:t>  data WHO (2021). PTM </a:t>
            </a:r>
            <a:r>
              <a:rPr lang="en-US" sz="2000" dirty="0" err="1"/>
              <a:t>menyebabkan</a:t>
            </a:r>
            <a:r>
              <a:rPr lang="en-US" sz="2000" dirty="0"/>
              <a:t> 71% </a:t>
            </a:r>
            <a:r>
              <a:rPr lang="en-US" sz="2000" dirty="0" err="1"/>
              <a:t>kematian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sekitar</a:t>
            </a:r>
            <a:r>
              <a:rPr lang="en-US" sz="2000" dirty="0"/>
              <a:t> 41 </a:t>
            </a:r>
            <a:r>
              <a:rPr lang="en-US" sz="2000" dirty="0" err="1"/>
              <a:t>juta</a:t>
            </a:r>
            <a:r>
              <a:rPr lang="en-US" sz="2000" dirty="0"/>
              <a:t> orang </a:t>
            </a:r>
            <a:r>
              <a:rPr lang="en-US" sz="2000" dirty="0" err="1"/>
              <a:t>tiap</a:t>
            </a:r>
            <a:r>
              <a:rPr lang="en-US" sz="2000" dirty="0"/>
              <a:t> </a:t>
            </a:r>
            <a:r>
              <a:rPr lang="en-US" sz="2000" dirty="0" err="1"/>
              <a:t>tahunnya</a:t>
            </a:r>
            <a:r>
              <a:rPr lang="en-US" sz="2000" dirty="0"/>
              <a:t>. </a:t>
            </a:r>
            <a:r>
              <a:rPr lang="en-US" sz="2000" dirty="0" err="1"/>
              <a:t>Selain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77%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kematian</a:t>
            </a:r>
            <a:r>
              <a:rPr lang="en-US" sz="2000" dirty="0"/>
              <a:t> PTM </a:t>
            </a:r>
            <a:r>
              <a:rPr lang="en-US" sz="2000" dirty="0" err="1"/>
              <a:t>terjadi</a:t>
            </a:r>
            <a:r>
              <a:rPr lang="en-US" sz="2000" dirty="0"/>
              <a:t> di Negara </a:t>
            </a:r>
            <a:r>
              <a:rPr lang="en-US" sz="2000" dirty="0" err="1"/>
              <a:t>berpenghasilan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 dan </a:t>
            </a:r>
            <a:r>
              <a:rPr lang="en-US" sz="2000" dirty="0" err="1"/>
              <a:t>menengah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di Indonesia. PTM di Indonesia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mulai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di </a:t>
            </a:r>
            <a:r>
              <a:rPr lang="en-US" sz="2000" dirty="0" err="1"/>
              <a:t>alami</a:t>
            </a:r>
            <a:r>
              <a:rPr lang="en-US" sz="2000" dirty="0"/>
              <a:t> oleh </a:t>
            </a:r>
            <a:r>
              <a:rPr lang="en-US" sz="2000" dirty="0" err="1"/>
              <a:t>kalangan</a:t>
            </a:r>
            <a:r>
              <a:rPr lang="en-US" sz="2000" dirty="0"/>
              <a:t> </a:t>
            </a:r>
            <a:r>
              <a:rPr lang="en-US" sz="2000" dirty="0" err="1"/>
              <a:t>usia</a:t>
            </a:r>
            <a:r>
              <a:rPr lang="en-US" sz="2000" dirty="0"/>
              <a:t> </a:t>
            </a:r>
            <a:r>
              <a:rPr lang="en-US" sz="2000" dirty="0" err="1"/>
              <a:t>muda</a:t>
            </a:r>
            <a:r>
              <a:rPr lang="en-US" sz="2000" dirty="0"/>
              <a:t> 10-14 </a:t>
            </a:r>
            <a:r>
              <a:rPr lang="en-US" sz="2000" dirty="0" err="1"/>
              <a:t>tahun</a:t>
            </a:r>
            <a:r>
              <a:rPr lang="en-US" sz="2000" dirty="0"/>
              <a:t> (</a:t>
            </a:r>
            <a:r>
              <a:rPr lang="en-US" sz="2000" dirty="0" err="1"/>
              <a:t>Kemenkes</a:t>
            </a:r>
            <a:r>
              <a:rPr lang="en-US" sz="2000" dirty="0"/>
              <a:t>, 2019).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209585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26139-2E0B-F865-E51D-128D3B28096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sz="2400" dirty="0"/>
              <a:t>Hal </a:t>
            </a:r>
            <a:r>
              <a:rPr lang="en-US" sz="2400" dirty="0" err="1"/>
              <a:t>tsb</a:t>
            </a:r>
            <a:r>
              <a:rPr lang="en-US" sz="2400" dirty="0"/>
              <a:t> di </a:t>
            </a:r>
            <a:r>
              <a:rPr lang="en-US" sz="2400" dirty="0" err="1"/>
              <a:t>dukung</a:t>
            </a:r>
            <a:r>
              <a:rPr lang="en-US" sz="2400" dirty="0"/>
              <a:t> </a:t>
            </a:r>
            <a:r>
              <a:rPr lang="en-US" sz="2400" dirty="0" err="1"/>
              <a:t>dgn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Riskesdas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prevalensi</a:t>
            </a:r>
            <a:r>
              <a:rPr lang="en-US" sz="2400" dirty="0"/>
              <a:t> PTM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2007. 2013 </a:t>
            </a:r>
            <a:r>
              <a:rPr lang="en-US" sz="2400" dirty="0" err="1"/>
              <a:t>hingga</a:t>
            </a:r>
            <a:r>
              <a:rPr lang="en-US" sz="2400" dirty="0"/>
              <a:t> 2018. PTM di Indonesia </a:t>
            </a:r>
            <a:r>
              <a:rPr lang="en-US" sz="2400" dirty="0" err="1"/>
              <a:t>diprediksi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mengalami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 pada </a:t>
            </a:r>
            <a:r>
              <a:rPr lang="en-US" sz="2400" dirty="0" err="1"/>
              <a:t>tahun</a:t>
            </a:r>
            <a:r>
              <a:rPr lang="en-US" sz="2400" dirty="0"/>
              <a:t> 2030. </a:t>
            </a:r>
          </a:p>
          <a:p>
            <a:r>
              <a:rPr lang="en-US" sz="2400" dirty="0" err="1"/>
              <a:t>Sifatnya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kronis</a:t>
            </a:r>
            <a:r>
              <a:rPr lang="en-US" sz="2400" dirty="0"/>
              <a:t> dan </a:t>
            </a:r>
            <a:r>
              <a:rPr lang="en-US" sz="2400" dirty="0" err="1"/>
              <a:t>menyerang</a:t>
            </a:r>
            <a:r>
              <a:rPr lang="en-US" sz="2400" dirty="0"/>
              <a:t> </a:t>
            </a:r>
            <a:r>
              <a:rPr lang="en-US" sz="2400" dirty="0" err="1"/>
              <a:t>usia</a:t>
            </a:r>
            <a:r>
              <a:rPr lang="en-US" sz="2400" dirty="0"/>
              <a:t> </a:t>
            </a:r>
            <a:r>
              <a:rPr lang="en-US" sz="2400" dirty="0" err="1"/>
              <a:t>produktif</a:t>
            </a:r>
            <a:r>
              <a:rPr lang="en-US" sz="2400" dirty="0"/>
              <a:t>,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PTM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ketahanan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dikendalikan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, </a:t>
            </a:r>
            <a:r>
              <a:rPr lang="en-US" sz="2400" dirty="0" err="1"/>
              <a:t>benar</a:t>
            </a:r>
            <a:r>
              <a:rPr lang="en-US" sz="2400" dirty="0"/>
              <a:t> dan </a:t>
            </a:r>
            <a:r>
              <a:rPr lang="en-US" sz="2400" dirty="0" err="1"/>
              <a:t>berkelanjutan</a:t>
            </a:r>
            <a:r>
              <a:rPr lang="en-US" sz="2400" dirty="0"/>
              <a:t>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95875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13EA9-189D-F9CF-BFE4-5582FF09A7B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 lnSpcReduction="10000"/>
          </a:bodyPr>
          <a:lstStyle/>
          <a:p>
            <a:r>
              <a:rPr lang="en-US" sz="2000" dirty="0" err="1"/>
              <a:t>Pencegahan</a:t>
            </a:r>
            <a:r>
              <a:rPr lang="en-US" sz="2000" dirty="0"/>
              <a:t> dan </a:t>
            </a:r>
            <a:r>
              <a:rPr lang="en-US" sz="2000" dirty="0" err="1"/>
              <a:t>penanggulangan</a:t>
            </a:r>
            <a:r>
              <a:rPr lang="en-US" sz="2000" dirty="0"/>
              <a:t> PTM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sedini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mengingat</a:t>
            </a:r>
            <a:r>
              <a:rPr lang="en-US" sz="2000" dirty="0"/>
              <a:t> </a:t>
            </a:r>
            <a:r>
              <a:rPr lang="en-US" sz="2000" dirty="0" err="1"/>
              <a:t>penderita</a:t>
            </a:r>
            <a:r>
              <a:rPr lang="en-US" sz="2000" dirty="0"/>
              <a:t> PTM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</a:t>
            </a:r>
            <a:r>
              <a:rPr lang="en-US" sz="2000" dirty="0" err="1"/>
              <a:t>rendah</a:t>
            </a:r>
            <a:r>
              <a:rPr lang="en-US" sz="2000" dirty="0"/>
              <a:t>, </a:t>
            </a:r>
            <a:r>
              <a:rPr lang="en-US" sz="2000" dirty="0" err="1"/>
              <a:t>menyebabkan</a:t>
            </a:r>
            <a:r>
              <a:rPr lang="en-US" sz="2000" dirty="0"/>
              <a:t> </a:t>
            </a:r>
            <a:r>
              <a:rPr lang="en-US" sz="2000" dirty="0" err="1"/>
              <a:t>meningkatnya</a:t>
            </a:r>
            <a:r>
              <a:rPr lang="en-US" sz="2000" dirty="0"/>
              <a:t> </a:t>
            </a:r>
            <a:r>
              <a:rPr lang="en-US" sz="2000" dirty="0" err="1"/>
              <a:t>beban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,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</a:t>
            </a:r>
            <a:r>
              <a:rPr lang="en-US" sz="2000" dirty="0" err="1"/>
              <a:t>kematian</a:t>
            </a:r>
            <a:r>
              <a:rPr lang="en-US" sz="2000" dirty="0"/>
              <a:t> (Kementerian Kesehatan RI, 2009). </a:t>
            </a:r>
          </a:p>
          <a:p>
            <a:r>
              <a:rPr lang="en-US" sz="2000" dirty="0"/>
              <a:t>Salah </a:t>
            </a:r>
            <a:r>
              <a:rPr lang="en-US" sz="2000" dirty="0" err="1"/>
              <a:t>satu</a:t>
            </a:r>
            <a:r>
              <a:rPr lang="en-US" sz="2000" dirty="0"/>
              <a:t> strategi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efektif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mencegah</a:t>
            </a:r>
            <a:r>
              <a:rPr lang="en-US" sz="2000" dirty="0"/>
              <a:t> </a:t>
            </a:r>
            <a:r>
              <a:rPr lang="en-US" sz="2000" dirty="0" err="1"/>
              <a:t>meningkatnya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pendeita</a:t>
            </a:r>
            <a:r>
              <a:rPr lang="en-US" sz="2000" dirty="0"/>
              <a:t> PTM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program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memberdayakan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dan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sadar</a:t>
            </a:r>
            <a:r>
              <a:rPr lang="en-US" sz="2000" dirty="0"/>
              <a:t> </a:t>
            </a:r>
            <a:r>
              <a:rPr lang="en-US" sz="2000" dirty="0" err="1"/>
              <a:t>melibatkan</a:t>
            </a:r>
            <a:r>
              <a:rPr lang="en-US" sz="2000" dirty="0"/>
              <a:t> 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dlm</a:t>
            </a:r>
            <a:r>
              <a:rPr lang="en-US" sz="2000" dirty="0"/>
              <a:t> </a:t>
            </a:r>
            <a:r>
              <a:rPr lang="en-US" sz="2000" dirty="0" err="1"/>
              <a:t>menerapkan</a:t>
            </a:r>
            <a:r>
              <a:rPr lang="en-US" sz="2000" dirty="0"/>
              <a:t> </a:t>
            </a:r>
            <a:r>
              <a:rPr lang="en-US" sz="2000" dirty="0" err="1"/>
              <a:t>kebiasaan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</a:t>
            </a:r>
            <a:r>
              <a:rPr lang="en-US" sz="2000" dirty="0" err="1"/>
              <a:t>sehat</a:t>
            </a:r>
            <a:r>
              <a:rPr lang="en-US" sz="2000" dirty="0"/>
              <a:t>. </a:t>
            </a:r>
            <a:r>
              <a:rPr lang="en-US" sz="2000" dirty="0" err="1"/>
              <a:t>Selain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juga </a:t>
            </a:r>
            <a:r>
              <a:rPr lang="en-US" sz="2000" dirty="0" err="1"/>
              <a:t>bertujuan</a:t>
            </a:r>
            <a:r>
              <a:rPr lang="en-US" sz="2000" dirty="0"/>
              <a:t> </a:t>
            </a:r>
            <a:r>
              <a:rPr lang="en-US" sz="2000" dirty="0" err="1"/>
              <a:t>utk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dlm</a:t>
            </a:r>
            <a:r>
              <a:rPr lang="en-US" sz="2000" dirty="0"/>
              <a:t> </a:t>
            </a:r>
            <a:r>
              <a:rPr lang="en-US" sz="2000" dirty="0" err="1"/>
              <a:t>menurunkan</a:t>
            </a:r>
            <a:r>
              <a:rPr lang="en-US" sz="2000" dirty="0"/>
              <a:t> faktor2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penyebab</a:t>
            </a:r>
            <a:r>
              <a:rPr lang="en-US" sz="2000" dirty="0"/>
              <a:t> </a:t>
            </a:r>
            <a:r>
              <a:rPr lang="en-US" sz="2000" dirty="0" err="1"/>
              <a:t>meningkatnya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kronis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PTM.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3458468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1754</Words>
  <Application>Microsoft Office PowerPoint</Application>
  <PresentationFormat>On-screen Show (16:9)</PresentationFormat>
  <Paragraphs>123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Arial Narrow</vt:lpstr>
      <vt:lpstr>Bahnschrift Light SemiCondensed</vt:lpstr>
      <vt:lpstr>Calibri</vt:lpstr>
      <vt:lpstr>Wingdings</vt:lpstr>
      <vt:lpstr>Office Theme</vt:lpstr>
      <vt:lpstr>Promosi Kesehatan  pada Penyakit kronis</vt:lpstr>
      <vt:lpstr>Slide Title</vt:lpstr>
      <vt:lpstr>Latar Belakang </vt:lpstr>
      <vt:lpstr>PowerPoint Presentation</vt:lpstr>
      <vt:lpstr>Pendahuluan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Konsep Promosi Kesehatan dan Promosi Kesehatan Penyakit Kronis  </vt:lpstr>
      <vt:lpstr>Program Pencegahan Penyakit </vt:lpstr>
      <vt:lpstr>Upaya Pencegahan Penyakit </vt:lpstr>
      <vt:lpstr>PowerPoint Presentation</vt:lpstr>
      <vt:lpstr>Program Promosi Kesehatan untuk Penyakit Kronis </vt:lpstr>
      <vt:lpstr>Program Pencegahan dan Pengendalian PTM </vt:lpstr>
      <vt:lpstr>PowerPoint Presentation</vt:lpstr>
      <vt:lpstr>Tantangan Implementasi Promosi Kesehatan dalam Program Pencegahan Penyakit Tidak Menular di Indonesia </vt:lpstr>
      <vt:lpstr>PowerPoint Presentation</vt:lpstr>
      <vt:lpstr>Strategi Promosi Kesehatan dalam Mengintegrasikan Program Pencegahan Penyakit Tidak Menular di Indonesia </vt:lpstr>
      <vt:lpstr>PowerPoint Presentation</vt:lpstr>
      <vt:lpstr>Kesimpulan dan saran </vt:lpstr>
      <vt:lpstr>PowerPoint Presentation</vt:lpstr>
      <vt:lpstr>PowerPoint Presentation</vt:lpstr>
      <vt:lpstr>       (Semoga bermanfaat)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HP</cp:lastModifiedBy>
  <cp:revision>128</cp:revision>
  <dcterms:created xsi:type="dcterms:W3CDTF">2013-08-21T19:17:07Z</dcterms:created>
  <dcterms:modified xsi:type="dcterms:W3CDTF">2025-04-25T19:22:13Z</dcterms:modified>
</cp:coreProperties>
</file>