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8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7" r:id="rId21"/>
    <p:sldId id="328" r:id="rId22"/>
    <p:sldId id="326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386085"/>
            <a:ext cx="6253317" cy="393902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8000" dirty="0"/>
              <a:t>Chronic Disease Management at Home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988559"/>
            <a:ext cx="6269347" cy="705677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 NURLINA APRILIA, M.KEP.,NS.,SP.KEP.KOM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E0365-48B9-FD89-DCE4-C045FB983D5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/>
              <a:t>Memberikan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sesi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berisi</a:t>
            </a:r>
            <a:r>
              <a:rPr lang="en-US" b="1" dirty="0"/>
              <a:t> lecturing (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materi</a:t>
            </a:r>
            <a:r>
              <a:rPr lang="en-US" b="1" dirty="0"/>
              <a:t>), </a:t>
            </a:r>
            <a:r>
              <a:rPr lang="en-US" b="1" dirty="0" err="1"/>
              <a:t>tanya</a:t>
            </a:r>
            <a:r>
              <a:rPr lang="en-US" b="1" dirty="0"/>
              <a:t> </a:t>
            </a:r>
            <a:r>
              <a:rPr lang="en-US" b="1" dirty="0" err="1"/>
              <a:t>jawab</a:t>
            </a:r>
            <a:r>
              <a:rPr lang="en-US" b="1" dirty="0"/>
              <a:t>, </a:t>
            </a:r>
            <a:r>
              <a:rPr lang="en-US" b="1" dirty="0" err="1"/>
              <a:t>pembahasan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oleh </a:t>
            </a:r>
            <a:r>
              <a:rPr lang="en-US" b="1" dirty="0" err="1"/>
              <a:t>responden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membentuk</a:t>
            </a:r>
            <a:r>
              <a:rPr lang="en-US" b="1" dirty="0"/>
              <a:t> kelompok2 </a:t>
            </a:r>
            <a:r>
              <a:rPr lang="en-US" b="1" dirty="0" err="1"/>
              <a:t>kecil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strategi </a:t>
            </a:r>
            <a:r>
              <a:rPr lang="en-US" b="1" dirty="0" err="1"/>
              <a:t>pemecahan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self-care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mengacu</a:t>
            </a:r>
            <a:r>
              <a:rPr lang="en-US" b="1" dirty="0"/>
              <a:t> pada </a:t>
            </a:r>
            <a:r>
              <a:rPr lang="en-US" b="1" dirty="0" err="1"/>
              <a:t>konsep</a:t>
            </a:r>
            <a:r>
              <a:rPr lang="en-US" b="1" dirty="0"/>
              <a:t> HBM. </a:t>
            </a:r>
          </a:p>
          <a:p>
            <a:r>
              <a:rPr lang="en-US" b="1" dirty="0"/>
              <a:t>Strategi </a:t>
            </a:r>
            <a:r>
              <a:rPr lang="en-US" b="1" dirty="0" err="1"/>
              <a:t>pemecahan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konsep</a:t>
            </a:r>
            <a:r>
              <a:rPr lang="en-US" b="1" dirty="0"/>
              <a:t> self care </a:t>
            </a:r>
            <a:r>
              <a:rPr lang="en-US" b="1" dirty="0" err="1"/>
              <a:t>ini</a:t>
            </a:r>
            <a:r>
              <a:rPr lang="en-US" b="1" dirty="0"/>
              <a:t> di </a:t>
            </a:r>
            <a:r>
              <a:rPr lang="en-US" b="1" dirty="0" err="1"/>
              <a:t>antaranya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kepatuhan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pengobatan</a:t>
            </a:r>
            <a:r>
              <a:rPr lang="en-US" b="1" dirty="0"/>
              <a:t> (Adherence of medications) dan </a:t>
            </a:r>
            <a:r>
              <a:rPr lang="en-US" b="1" dirty="0" err="1"/>
              <a:t>efek</a:t>
            </a:r>
            <a:r>
              <a:rPr lang="en-US" b="1" dirty="0"/>
              <a:t> </a:t>
            </a:r>
            <a:r>
              <a:rPr lang="en-US" b="1" dirty="0" err="1"/>
              <a:t>samping</a:t>
            </a:r>
            <a:r>
              <a:rPr lang="en-US" b="1" dirty="0"/>
              <a:t> </a:t>
            </a:r>
            <a:r>
              <a:rPr lang="en-US" b="1" dirty="0" err="1"/>
              <a:t>pengobatan</a:t>
            </a:r>
            <a:r>
              <a:rPr lang="en-US" b="1" dirty="0"/>
              <a:t> (side effect medications), Manajemen stress (stress management) dan </a:t>
            </a:r>
            <a:r>
              <a:rPr lang="en-US" b="1" dirty="0" err="1"/>
              <a:t>kebersihan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(personal hygiene)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menghindari</a:t>
            </a:r>
            <a:r>
              <a:rPr lang="en-US" b="1" dirty="0"/>
              <a:t> </a:t>
            </a:r>
            <a:r>
              <a:rPr lang="en-US" b="1" dirty="0" err="1"/>
              <a:t>tempat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kotor</a:t>
            </a:r>
            <a:r>
              <a:rPr lang="en-US" b="1" dirty="0"/>
              <a:t> </a:t>
            </a:r>
            <a:r>
              <a:rPr lang="en-US" b="1" dirty="0" err="1"/>
              <a:t>sbg</a:t>
            </a:r>
            <a:r>
              <a:rPr lang="en-US" b="1" dirty="0"/>
              <a:t> </a:t>
            </a:r>
            <a:r>
              <a:rPr lang="en-US" b="1" dirty="0" err="1"/>
              <a:t>pencegahan</a:t>
            </a:r>
            <a:r>
              <a:rPr lang="en-US" b="1" dirty="0"/>
              <a:t> </a:t>
            </a:r>
            <a:r>
              <a:rPr lang="en-US" b="1" dirty="0" err="1"/>
              <a:t>infeksi</a:t>
            </a:r>
            <a:r>
              <a:rPr lang="en-US" b="1" dirty="0"/>
              <a:t>.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beserta</a:t>
            </a:r>
            <a:r>
              <a:rPr lang="en-US" b="1" dirty="0"/>
              <a:t> </a:t>
            </a:r>
            <a:r>
              <a:rPr lang="en-US" b="1" dirty="0" err="1"/>
              <a:t>kajian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 lain </a:t>
            </a:r>
            <a:r>
              <a:rPr lang="en-US" b="1" dirty="0" err="1"/>
              <a:t>sbg</a:t>
            </a:r>
            <a:r>
              <a:rPr lang="en-US" b="1" dirty="0"/>
              <a:t> </a:t>
            </a:r>
            <a:r>
              <a:rPr lang="en-US" b="1" dirty="0" err="1"/>
              <a:t>upaya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. </a:t>
            </a:r>
            <a:r>
              <a:rPr lang="en-US" b="1" dirty="0" err="1"/>
              <a:t>Edukasi</a:t>
            </a:r>
            <a:r>
              <a:rPr lang="en-US" b="1" dirty="0"/>
              <a:t> HBM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menyasar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memungkinkan</a:t>
            </a:r>
            <a:r>
              <a:rPr lang="en-US" b="1" dirty="0"/>
              <a:t>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mempengaruhi</a:t>
            </a:r>
            <a:r>
              <a:rPr lang="en-US" b="1" dirty="0"/>
              <a:t> self-care (Sadeghi, 2018)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33189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7189C-96C7-C944-E2B9-5336D122F04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/>
              <a:t>Steven (2013) </a:t>
            </a:r>
            <a:r>
              <a:rPr lang="en-US" b="1" dirty="0" err="1"/>
              <a:t>menyebutkan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bergerak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dipengaruhi</a:t>
            </a:r>
            <a:r>
              <a:rPr lang="en-US" b="1" dirty="0"/>
              <a:t> oleh 3(</a:t>
            </a:r>
            <a:r>
              <a:rPr lang="en-US" b="1" dirty="0" err="1"/>
              <a:t>tiga</a:t>
            </a:r>
            <a:r>
              <a:rPr lang="en-US" b="1" dirty="0"/>
              <a:t>)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: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capaian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spesifik</a:t>
            </a:r>
            <a:r>
              <a:rPr lang="en-US" b="1" dirty="0"/>
              <a:t>, </a:t>
            </a:r>
            <a:r>
              <a:rPr lang="en-US" b="1" dirty="0" err="1"/>
              <a:t>sangsi</a:t>
            </a:r>
            <a:r>
              <a:rPr lang="en-US" b="1" dirty="0"/>
              <a:t> dan </a:t>
            </a:r>
            <a:r>
              <a:rPr lang="en-US" b="1" dirty="0" err="1"/>
              <a:t>imbalan</a:t>
            </a:r>
            <a:r>
              <a:rPr lang="en-US" b="1" dirty="0"/>
              <a:t>. </a:t>
            </a:r>
          </a:p>
          <a:p>
            <a:r>
              <a:rPr lang="en-US" b="1" dirty="0"/>
              <a:t>Pada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Shabibi</a:t>
            </a:r>
            <a:r>
              <a:rPr lang="en-US" b="1" dirty="0"/>
              <a:t>, </a:t>
            </a:r>
            <a:r>
              <a:rPr lang="en-US" b="1" dirty="0" err="1"/>
              <a:t>peneliti</a:t>
            </a:r>
            <a:r>
              <a:rPr lang="en-US" b="1" dirty="0"/>
              <a:t> </a:t>
            </a:r>
            <a:r>
              <a:rPr lang="en-US" b="1" dirty="0" err="1"/>
              <a:t>membagi</a:t>
            </a:r>
            <a:r>
              <a:rPr lang="en-US" b="1" dirty="0"/>
              <a:t> 3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(knowledge), </a:t>
            </a:r>
            <a:r>
              <a:rPr lang="en-US" b="1" dirty="0" err="1"/>
              <a:t>sikap</a:t>
            </a:r>
            <a:r>
              <a:rPr lang="en-US" b="1" dirty="0"/>
              <a:t> (attitude) dan </a:t>
            </a:r>
            <a:r>
              <a:rPr lang="en-US" b="1" dirty="0" err="1"/>
              <a:t>perilaku</a:t>
            </a:r>
            <a:r>
              <a:rPr lang="en-US" b="1" dirty="0"/>
              <a:t> (behavior).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5 </a:t>
            </a:r>
            <a:r>
              <a:rPr lang="en-US" b="1" dirty="0" err="1"/>
              <a:t>sesi</a:t>
            </a:r>
            <a:r>
              <a:rPr lang="en-US" b="1" dirty="0"/>
              <a:t> </a:t>
            </a:r>
            <a:r>
              <a:rPr lang="en-US" b="1" dirty="0" err="1"/>
              <a:t>pertama</a:t>
            </a:r>
            <a:r>
              <a:rPr lang="en-US" b="1" dirty="0"/>
              <a:t> </a:t>
            </a:r>
            <a:r>
              <a:rPr lang="en-US" b="1" dirty="0" err="1"/>
              <a:t>merujuk</a:t>
            </a:r>
            <a:r>
              <a:rPr lang="en-US" b="1" dirty="0"/>
              <a:t> pada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teoritis</a:t>
            </a:r>
            <a:r>
              <a:rPr lang="en-US" b="1" dirty="0"/>
              <a:t> </a:t>
            </a:r>
            <a:r>
              <a:rPr lang="en-US" b="1" dirty="0" err="1"/>
              <a:t>tentang</a:t>
            </a:r>
            <a:r>
              <a:rPr lang="en-US" b="1" dirty="0"/>
              <a:t> DM, pada </a:t>
            </a:r>
            <a:r>
              <a:rPr lang="en-US" b="1" dirty="0" err="1"/>
              <a:t>sesi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ttg</a:t>
            </a:r>
            <a:r>
              <a:rPr lang="en-US" b="1" dirty="0"/>
              <a:t> self care : </a:t>
            </a:r>
            <a:r>
              <a:rPr lang="en-US" b="1" dirty="0" err="1"/>
              <a:t>perawatan</a:t>
            </a:r>
            <a:r>
              <a:rPr lang="en-US" b="1" dirty="0"/>
              <a:t> kaki (foot care), </a:t>
            </a:r>
            <a:r>
              <a:rPr lang="en-US" b="1" dirty="0" err="1"/>
              <a:t>aturan</a:t>
            </a:r>
            <a:r>
              <a:rPr lang="en-US" b="1" dirty="0"/>
              <a:t>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obat</a:t>
            </a:r>
            <a:r>
              <a:rPr lang="en-US" b="1" dirty="0"/>
              <a:t> (regular drug use), </a:t>
            </a:r>
            <a:r>
              <a:rPr lang="en-US" b="1" dirty="0" err="1"/>
              <a:t>berhenti</a:t>
            </a:r>
            <a:r>
              <a:rPr lang="en-US" b="1" dirty="0"/>
              <a:t> </a:t>
            </a:r>
            <a:r>
              <a:rPr lang="en-US" b="1" dirty="0" err="1"/>
              <a:t>merokok</a:t>
            </a:r>
            <a:r>
              <a:rPr lang="en-US" b="1" dirty="0"/>
              <a:t> (quitting smoking) dan Latihan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terutama</a:t>
            </a:r>
            <a:r>
              <a:rPr lang="en-US" b="1" dirty="0"/>
              <a:t> </a:t>
            </a:r>
            <a:r>
              <a:rPr lang="en-US" b="1" dirty="0" err="1"/>
              <a:t>jalan</a:t>
            </a:r>
            <a:r>
              <a:rPr lang="en-US" b="1" dirty="0"/>
              <a:t> kaki. Pada </a:t>
            </a:r>
            <a:r>
              <a:rPr lang="en-US" b="1" dirty="0" err="1"/>
              <a:t>sesi</a:t>
            </a:r>
            <a:r>
              <a:rPr lang="en-US" b="1" dirty="0"/>
              <a:t> </a:t>
            </a:r>
            <a:r>
              <a:rPr lang="en-US" b="1" dirty="0" err="1"/>
              <a:t>ketiga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diminta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mengakrabkan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trhdap</a:t>
            </a:r>
            <a:r>
              <a:rPr lang="en-US" b="1" dirty="0"/>
              <a:t> diet </a:t>
            </a:r>
            <a:r>
              <a:rPr lang="en-US" b="1" dirty="0" err="1"/>
              <a:t>sehat</a:t>
            </a:r>
            <a:r>
              <a:rPr lang="en-US" b="1" dirty="0"/>
              <a:t> dan </a:t>
            </a:r>
            <a:r>
              <a:rPr lang="en-US" b="1" dirty="0" err="1"/>
              <a:t>nutrisi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tepat</a:t>
            </a:r>
            <a:r>
              <a:rPr lang="en-US" b="1" dirty="0"/>
              <a:t>. </a:t>
            </a:r>
            <a:r>
              <a:rPr lang="en-US" b="1" dirty="0" err="1"/>
              <a:t>Sesi</a:t>
            </a:r>
            <a:r>
              <a:rPr lang="en-US" b="1" dirty="0"/>
              <a:t> </a:t>
            </a:r>
            <a:r>
              <a:rPr lang="en-US" b="1" dirty="0" err="1"/>
              <a:t>keempat</a:t>
            </a:r>
            <a:r>
              <a:rPr lang="en-US" b="1" dirty="0"/>
              <a:t>,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terbiasa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tes</a:t>
            </a:r>
            <a:r>
              <a:rPr lang="en-US" b="1" dirty="0"/>
              <a:t> gula </a:t>
            </a:r>
            <a:r>
              <a:rPr lang="en-US" b="1" dirty="0" err="1"/>
              <a:t>darah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mempraktikkan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r>
              <a:rPr lang="en-US" b="1" dirty="0"/>
              <a:t> </a:t>
            </a:r>
            <a:r>
              <a:rPr lang="en-US" b="1" dirty="0" err="1"/>
              <a:t>kemudian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mendiskusikan</a:t>
            </a:r>
            <a:r>
              <a:rPr lang="en-US" b="1" dirty="0"/>
              <a:t> </a:t>
            </a:r>
            <a:r>
              <a:rPr lang="en-US" b="1" dirty="0" err="1"/>
              <a:t>kecakapan</a:t>
            </a:r>
            <a:r>
              <a:rPr lang="en-US" b="1" dirty="0"/>
              <a:t> </a:t>
            </a:r>
            <a:r>
              <a:rPr lang="en-US" b="1" dirty="0" err="1"/>
              <a:t>trhadap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kaki, Manajemen </a:t>
            </a:r>
            <a:r>
              <a:rPr lang="en-US" b="1" dirty="0" err="1"/>
              <a:t>obat</a:t>
            </a:r>
            <a:r>
              <a:rPr lang="en-US" b="1" dirty="0"/>
              <a:t> gula </a:t>
            </a:r>
            <a:r>
              <a:rPr lang="en-US" b="1" dirty="0" err="1"/>
              <a:t>darah</a:t>
            </a:r>
            <a:r>
              <a:rPr lang="en-US" b="1" dirty="0"/>
              <a:t> dan </a:t>
            </a:r>
            <a:r>
              <a:rPr lang="en-US" b="1" dirty="0" err="1"/>
              <a:t>mengunjungi</a:t>
            </a:r>
            <a:r>
              <a:rPr lang="en-US" b="1" dirty="0"/>
              <a:t> </a:t>
            </a:r>
            <a:r>
              <a:rPr lang="en-US" b="1" dirty="0" err="1"/>
              <a:t>dokter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rutin</a:t>
            </a:r>
            <a:r>
              <a:rPr lang="en-US" b="1" dirty="0"/>
              <a:t> </a:t>
            </a:r>
            <a:r>
              <a:rPr lang="en-US" b="1" dirty="0" err="1"/>
              <a:t>lapang</a:t>
            </a:r>
            <a:r>
              <a:rPr lang="en-US" b="1" dirty="0"/>
              <a:t> </a:t>
            </a:r>
            <a:r>
              <a:rPr lang="en-US" b="1" dirty="0" err="1"/>
              <a:t>pandang</a:t>
            </a:r>
            <a:r>
              <a:rPr lang="en-US" b="1" dirty="0"/>
              <a:t>, </a:t>
            </a:r>
            <a:r>
              <a:rPr lang="en-US" b="1" dirty="0" err="1"/>
              <a:t>jantung</a:t>
            </a:r>
            <a:r>
              <a:rPr lang="en-US" b="1" dirty="0"/>
              <a:t> dan </a:t>
            </a:r>
            <a:r>
              <a:rPr lang="en-US" b="1" dirty="0" err="1"/>
              <a:t>ginjal</a:t>
            </a:r>
            <a:r>
              <a:rPr lang="en-US" b="1" dirty="0"/>
              <a:t>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426270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123A-BD6A-E78D-B98F-B02DC5E1A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21563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 err="1"/>
              <a:t>Edukasi</a:t>
            </a:r>
            <a:r>
              <a:rPr lang="en-US" b="1" dirty="0"/>
              <a:t> HBM </a:t>
            </a:r>
            <a:r>
              <a:rPr lang="en-US" b="1" dirty="0" err="1"/>
              <a:t>dapat</a:t>
            </a:r>
            <a:r>
              <a:rPr lang="en-US" b="1" dirty="0"/>
              <a:t> di </a:t>
            </a:r>
            <a:r>
              <a:rPr lang="en-US" b="1" dirty="0" err="1"/>
              <a:t>adaptasi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pada </a:t>
            </a:r>
            <a:r>
              <a:rPr lang="en-US" b="1" dirty="0" err="1"/>
              <a:t>pasien</a:t>
            </a:r>
            <a:r>
              <a:rPr lang="en-US" b="1" dirty="0"/>
              <a:t> DM. </a:t>
            </a:r>
            <a:r>
              <a:rPr lang="en-US" b="1" dirty="0" err="1"/>
              <a:t>Keberhasilan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 HBM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diaplikasikan</a:t>
            </a:r>
            <a:r>
              <a:rPr lang="en-US" b="1" dirty="0"/>
              <a:t> pada self care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objektif</a:t>
            </a:r>
            <a:r>
              <a:rPr lang="en-US" b="1" dirty="0"/>
              <a:t> </a:t>
            </a:r>
            <a:r>
              <a:rPr lang="en-US" b="1" dirty="0" err="1"/>
              <a:t>dibuktikan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makna</a:t>
            </a:r>
            <a:r>
              <a:rPr lang="en-US" b="1" dirty="0"/>
              <a:t> pada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konstruk</a:t>
            </a:r>
            <a:r>
              <a:rPr lang="en-US" b="1" dirty="0"/>
              <a:t> HBM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self care. </a:t>
            </a:r>
          </a:p>
          <a:p>
            <a:r>
              <a:rPr lang="en-US" b="1" dirty="0" err="1"/>
              <a:t>Edukasi</a:t>
            </a:r>
            <a:r>
              <a:rPr lang="en-US" b="1" dirty="0"/>
              <a:t> HBM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perubahan</a:t>
            </a:r>
            <a:r>
              <a:rPr lang="en-US" b="1" dirty="0"/>
              <a:t> </a:t>
            </a:r>
            <a:r>
              <a:rPr lang="en-US" b="1" dirty="0" err="1"/>
              <a:t>baik</a:t>
            </a:r>
            <a:r>
              <a:rPr lang="en-US" b="1" dirty="0"/>
              <a:t> pada </a:t>
            </a:r>
            <a:r>
              <a:rPr lang="en-US" b="1" dirty="0" err="1"/>
              <a:t>pola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(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kosnstruk</a:t>
            </a:r>
            <a:r>
              <a:rPr lang="en-US" b="1" dirty="0"/>
              <a:t> HBM)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efikasi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pada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, </a:t>
            </a:r>
            <a:r>
              <a:rPr lang="en-US" b="1" dirty="0" err="1"/>
              <a:t>Efikasi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mengalami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seiring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.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HBM </a:t>
            </a:r>
            <a:r>
              <a:rPr lang="en-US" b="1" dirty="0" err="1"/>
              <a:t>ditemukan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, </a:t>
            </a:r>
            <a:r>
              <a:rPr lang="en-US" b="1" dirty="0" err="1"/>
              <a:t>psikologis</a:t>
            </a:r>
            <a:r>
              <a:rPr lang="en-US" b="1" dirty="0"/>
              <a:t> dan </a:t>
            </a:r>
            <a:r>
              <a:rPr lang="en-US" b="1" dirty="0" err="1"/>
              <a:t>kecakapan</a:t>
            </a:r>
            <a:r>
              <a:rPr lang="en-US" b="1" dirty="0"/>
              <a:t> </a:t>
            </a:r>
            <a:r>
              <a:rPr lang="en-US" b="1" dirty="0" err="1"/>
              <a:t>hidup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732373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22DAC-6181-34D6-DD18-C6872CA6F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6976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/>
              <a:t>2. Telehealth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88CB-23A6-8E57-ED8B-01EBC9F47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49280" cy="3760891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bergantian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merujuk</a:t>
            </a:r>
            <a:r>
              <a:rPr lang="en-US" b="1" dirty="0"/>
              <a:t> pada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elektronik</a:t>
            </a:r>
            <a:r>
              <a:rPr lang="en-US" b="1" dirty="0"/>
              <a:t> pada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keterbatasan</a:t>
            </a:r>
            <a:r>
              <a:rPr lang="en-US" b="1" dirty="0"/>
              <a:t> </a:t>
            </a:r>
            <a:r>
              <a:rPr lang="en-US" b="1" dirty="0" err="1"/>
              <a:t>jarak</a:t>
            </a:r>
            <a:r>
              <a:rPr lang="en-US" b="1" dirty="0"/>
              <a:t>. </a:t>
            </a:r>
          </a:p>
          <a:p>
            <a:r>
              <a:rPr lang="en-US" b="1" dirty="0"/>
              <a:t>Di dunia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dikenal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telenursing </a:t>
            </a:r>
          </a:p>
          <a:p>
            <a:r>
              <a:rPr lang="en-US" b="1" dirty="0"/>
              <a:t>Telenursing : </a:t>
            </a:r>
            <a:r>
              <a:rPr lang="en-US" b="1" dirty="0" err="1"/>
              <a:t>Penggunaan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perawatan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. </a:t>
            </a:r>
            <a:r>
              <a:rPr lang="en-US" b="1" dirty="0" err="1"/>
              <a:t>Tekenursing</a:t>
            </a:r>
            <a:r>
              <a:rPr lang="en-US" b="1" dirty="0"/>
              <a:t>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memenuhi</a:t>
            </a:r>
            <a:r>
              <a:rPr lang="en-US" b="1" dirty="0"/>
              <a:t> </a:t>
            </a:r>
            <a:r>
              <a:rPr lang="en-US" b="1" dirty="0" err="1"/>
              <a:t>asuhan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klien</a:t>
            </a:r>
            <a:r>
              <a:rPr lang="en-US" b="1" dirty="0"/>
              <a:t>. </a:t>
            </a:r>
          </a:p>
          <a:p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dirty="0" err="1"/>
              <a:t>saluran</a:t>
            </a:r>
            <a:r>
              <a:rPr lang="en-US" b="1" dirty="0"/>
              <a:t> </a:t>
            </a:r>
            <a:r>
              <a:rPr lang="en-US" b="1" dirty="0" err="1"/>
              <a:t>elektromagnetik</a:t>
            </a:r>
            <a:r>
              <a:rPr lang="en-US" b="1" dirty="0"/>
              <a:t> (</a:t>
            </a:r>
            <a:r>
              <a:rPr lang="en-US" b="1" dirty="0" err="1"/>
              <a:t>gelombang</a:t>
            </a:r>
            <a:r>
              <a:rPr lang="en-US" b="1" dirty="0"/>
              <a:t> magnetic, radio dan optic)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mentransmisikan</a:t>
            </a:r>
            <a:r>
              <a:rPr lang="en-US" b="1" dirty="0"/>
              <a:t> signal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suara</a:t>
            </a:r>
            <a:r>
              <a:rPr lang="en-US" b="1" dirty="0"/>
              <a:t>, data dan video, </a:t>
            </a:r>
            <a:r>
              <a:rPr lang="en-US" b="1" dirty="0" err="1"/>
              <a:t>komunikasi</a:t>
            </a:r>
            <a:r>
              <a:rPr lang="en-US" b="1" dirty="0"/>
              <a:t> </a:t>
            </a:r>
            <a:r>
              <a:rPr lang="en-US" b="1" dirty="0" err="1"/>
              <a:t>jatak</a:t>
            </a:r>
            <a:r>
              <a:rPr lang="en-US" b="1" dirty="0"/>
              <a:t> </a:t>
            </a:r>
            <a:r>
              <a:rPr lang="en-US" b="1" dirty="0" err="1"/>
              <a:t>jauh</a:t>
            </a:r>
            <a:r>
              <a:rPr lang="en-US" b="1" dirty="0"/>
              <a:t>, </a:t>
            </a:r>
            <a:r>
              <a:rPr lang="en-US" b="1" dirty="0" err="1"/>
              <a:t>menggunakan</a:t>
            </a:r>
            <a:r>
              <a:rPr lang="en-US" b="1" dirty="0"/>
              <a:t> </a:t>
            </a:r>
            <a:r>
              <a:rPr lang="en-US" b="1" dirty="0" err="1"/>
              <a:t>transmisi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dan optic </a:t>
            </a:r>
            <a:r>
              <a:rPr lang="en-US" b="1" dirty="0" err="1"/>
              <a:t>antar</a:t>
            </a:r>
            <a:r>
              <a:rPr lang="en-US" b="1" dirty="0"/>
              <a:t> </a:t>
            </a:r>
            <a:r>
              <a:rPr lang="en-US" b="1" dirty="0" err="1"/>
              <a:t>manusia</a:t>
            </a:r>
            <a:r>
              <a:rPr lang="en-US" b="1" dirty="0"/>
              <a:t> dan </a:t>
            </a:r>
            <a:r>
              <a:rPr lang="en-US" b="1" dirty="0" err="1"/>
              <a:t>komputer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344878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7E8F-A2F8-35A1-073B-1BAC0559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/>
              <a:t>Teknologi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Telehealth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FAFE-5DEB-5DDC-8ED5-65E2F33B9A9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1. </a:t>
            </a:r>
            <a:r>
              <a:rPr lang="en-US" b="1" dirty="0" err="1">
                <a:highlight>
                  <a:srgbClr val="00FF00"/>
                </a:highlight>
              </a:rPr>
              <a:t>Teknologi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simpan</a:t>
            </a:r>
            <a:r>
              <a:rPr lang="en-US" b="1" dirty="0">
                <a:highlight>
                  <a:srgbClr val="00FF00"/>
                </a:highlight>
              </a:rPr>
              <a:t> dan </a:t>
            </a:r>
            <a:r>
              <a:rPr lang="en-US" b="1" dirty="0" err="1">
                <a:highlight>
                  <a:srgbClr val="00FF00"/>
                </a:highlight>
              </a:rPr>
              <a:t>sampaikan</a:t>
            </a:r>
            <a:r>
              <a:rPr lang="en-US" b="1" dirty="0">
                <a:highlight>
                  <a:srgbClr val="00FF00"/>
                </a:highlight>
              </a:rPr>
              <a:t>  (Store and Forward)</a:t>
            </a:r>
          </a:p>
          <a:p>
            <a:r>
              <a:rPr lang="en-US" dirty="0"/>
              <a:t>Gambar </a:t>
            </a:r>
            <a:r>
              <a:rPr lang="en-US" dirty="0" err="1"/>
              <a:t>yg</a:t>
            </a:r>
            <a:r>
              <a:rPr lang="en-US" dirty="0"/>
              <a:t> di </a:t>
            </a:r>
            <a:r>
              <a:rPr lang="en-US" dirty="0" err="1"/>
              <a:t>dapatkan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x-ray,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dikirimkan</a:t>
            </a:r>
            <a:r>
              <a:rPr lang="en-US" dirty="0"/>
              <a:t> pd </a:t>
            </a:r>
            <a:r>
              <a:rPr lang="en-US" dirty="0" err="1"/>
              <a:t>spesialis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di </a:t>
            </a:r>
            <a:r>
              <a:rPr lang="en-US" dirty="0" err="1"/>
              <a:t>interpretasi</a:t>
            </a:r>
            <a:r>
              <a:rPr lang="en-US" dirty="0"/>
              <a:t>. </a:t>
            </a:r>
            <a:r>
              <a:rPr lang="en-US" dirty="0" err="1"/>
              <a:t>Radiologi</a:t>
            </a:r>
            <a:r>
              <a:rPr lang="en-US" dirty="0"/>
              <a:t>, </a:t>
            </a:r>
            <a:r>
              <a:rPr lang="en-US" dirty="0" err="1"/>
              <a:t>dermatologi</a:t>
            </a:r>
            <a:r>
              <a:rPr lang="en-US" dirty="0"/>
              <a:t>, </a:t>
            </a:r>
            <a:r>
              <a:rPr lang="en-US" dirty="0" err="1"/>
              <a:t>patologi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Contoh </a:t>
            </a:r>
            <a:r>
              <a:rPr lang="en-US" dirty="0" err="1"/>
              <a:t>spesialisasi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b="1" dirty="0">
                <a:highlight>
                  <a:srgbClr val="00FF00"/>
                </a:highlight>
              </a:rPr>
              <a:t>2. </a:t>
            </a:r>
            <a:r>
              <a:rPr lang="en-US" b="1" dirty="0" err="1">
                <a:highlight>
                  <a:srgbClr val="00FF00"/>
                </a:highlight>
              </a:rPr>
              <a:t>Teknologi</a:t>
            </a:r>
            <a:r>
              <a:rPr lang="en-US" b="1" dirty="0">
                <a:highlight>
                  <a:srgbClr val="00FF00"/>
                </a:highlight>
              </a:rPr>
              <a:t> real time</a:t>
            </a:r>
          </a:p>
          <a:p>
            <a:r>
              <a:rPr lang="en-US" dirty="0" err="1"/>
              <a:t>Teknologi</a:t>
            </a:r>
            <a:r>
              <a:rPr lang="en-US" dirty="0"/>
              <a:t> 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provider </a:t>
            </a:r>
            <a:r>
              <a:rPr lang="en-US" dirty="0" err="1"/>
              <a:t>berinteraksi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Banyak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2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real time </a:t>
            </a:r>
            <a:r>
              <a:rPr lang="en-US" dirty="0" err="1"/>
              <a:t>dlm</a:t>
            </a:r>
            <a:r>
              <a:rPr lang="en-US" dirty="0"/>
              <a:t> telehealth. </a:t>
            </a:r>
          </a:p>
          <a:p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mentransmisikan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 </a:t>
            </a:r>
          </a:p>
          <a:p>
            <a:r>
              <a:rPr lang="en-US" dirty="0" err="1"/>
              <a:t>Misalnyaa</a:t>
            </a:r>
            <a:r>
              <a:rPr lang="en-US" dirty="0"/>
              <a:t> :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mengobservasi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klien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09881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D805B-8E68-AE79-8638-46287F7AAA6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2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audio </a:t>
            </a:r>
            <a:r>
              <a:rPr lang="en-US" dirty="0" err="1"/>
              <a:t>maupun</a:t>
            </a:r>
            <a:r>
              <a:rPr lang="en-US" dirty="0"/>
              <a:t> video</a:t>
            </a:r>
          </a:p>
          <a:p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realtime</a:t>
            </a:r>
            <a:r>
              <a:rPr lang="en-US" dirty="0"/>
              <a:t> dan robotic, </a:t>
            </a:r>
            <a:r>
              <a:rPr lang="en-US" dirty="0" err="1"/>
              <a:t>seorang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bedah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di </a:t>
            </a:r>
            <a:r>
              <a:rPr lang="en-US" dirty="0" err="1"/>
              <a:t>sebut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telepresence,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telehealth</a:t>
            </a:r>
          </a:p>
          <a:p>
            <a:r>
              <a:rPr lang="en-US" b="1" dirty="0">
                <a:highlight>
                  <a:srgbClr val="00FFFF"/>
                </a:highlight>
              </a:rPr>
              <a:t>CONTOH TELEHEALTH : </a:t>
            </a:r>
          </a:p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Contoh program telehealth </a:t>
            </a:r>
            <a:r>
              <a:rPr lang="en-US" dirty="0" err="1"/>
              <a:t>adalah</a:t>
            </a:r>
            <a:r>
              <a:rPr lang="en-US" dirty="0"/>
              <a:t> home care.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audio dan video </a:t>
            </a:r>
            <a:r>
              <a:rPr lang="en-US" dirty="0" err="1"/>
              <a:t>interaktif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di </a:t>
            </a:r>
            <a:r>
              <a:rPr lang="en-US" dirty="0" err="1"/>
              <a:t>rumah</a:t>
            </a:r>
            <a:r>
              <a:rPr lang="en-US" dirty="0"/>
              <a:t> dan </a:t>
            </a:r>
            <a:r>
              <a:rPr lang="en-US" dirty="0" err="1"/>
              <a:t>telehatlh</a:t>
            </a:r>
            <a:r>
              <a:rPr lang="en-US" dirty="0"/>
              <a:t> Perawat. Perawat </a:t>
            </a:r>
            <a:r>
              <a:rPr lang="en-US" dirty="0" err="1"/>
              <a:t>memasukkan</a:t>
            </a:r>
            <a:r>
              <a:rPr lang="en-US" dirty="0"/>
              <a:t> data2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dan </a:t>
            </a:r>
            <a:r>
              <a:rPr lang="en-US" dirty="0" err="1"/>
              <a:t>menganalisasinya</a:t>
            </a:r>
            <a:r>
              <a:rPr lang="en-US" dirty="0"/>
              <a:t>, kalua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, Perawat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03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6F643-7906-EBF5-A029-BD4AD627A9F1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/>
              <a:t>Telenursing </a:t>
            </a:r>
            <a:r>
              <a:rPr lang="en-US" b="1" dirty="0" err="1"/>
              <a:t>adalah</a:t>
            </a:r>
            <a:r>
              <a:rPr lang="en-US" b="1" dirty="0"/>
              <a:t> </a:t>
            </a:r>
            <a:r>
              <a:rPr lang="en-US" b="1" dirty="0" err="1"/>
              <a:t>bagian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telehealth. Telenursing </a:t>
            </a:r>
            <a:r>
              <a:rPr lang="en-US" b="1" dirty="0" err="1"/>
              <a:t>menawarkan</a:t>
            </a:r>
            <a:r>
              <a:rPr lang="en-US" b="1" dirty="0"/>
              <a:t> program </a:t>
            </a:r>
            <a:r>
              <a:rPr lang="en-US" b="1" dirty="0" err="1"/>
              <a:t>kolaboratif</a:t>
            </a:r>
            <a:r>
              <a:rPr lang="en-US" b="1" dirty="0"/>
              <a:t> dan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. </a:t>
            </a:r>
          </a:p>
          <a:p>
            <a:r>
              <a:rPr lang="en-US" b="1" dirty="0"/>
              <a:t>Contoh : </a:t>
            </a:r>
            <a:r>
              <a:rPr lang="en-US" b="1" dirty="0" err="1"/>
              <a:t>Konsultasi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Perawat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</a:t>
            </a:r>
            <a:r>
              <a:rPr lang="en-US" b="1" dirty="0" err="1"/>
              <a:t>masuknya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kejadian</a:t>
            </a:r>
            <a:r>
              <a:rPr lang="en-US" b="1" dirty="0"/>
              <a:t> emergency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Rumah</a:t>
            </a:r>
            <a:r>
              <a:rPr lang="en-US" b="1" dirty="0"/>
              <a:t> </a:t>
            </a:r>
            <a:r>
              <a:rPr lang="en-US" b="1" dirty="0" err="1"/>
              <a:t>sakit</a:t>
            </a:r>
            <a:r>
              <a:rPr lang="en-US" b="1" dirty="0"/>
              <a:t>. </a:t>
            </a:r>
          </a:p>
          <a:p>
            <a:r>
              <a:rPr lang="en-US" b="1" dirty="0">
                <a:highlight>
                  <a:srgbClr val="00FFFF"/>
                </a:highlight>
              </a:rPr>
              <a:t>KEUNTUNGAN TELENURSING : </a:t>
            </a:r>
          </a:p>
          <a:p>
            <a:r>
              <a:rPr lang="en-US" b="1" dirty="0"/>
              <a:t>1. </a:t>
            </a:r>
            <a:r>
              <a:rPr lang="en-US" b="1" dirty="0" err="1"/>
              <a:t>Efektif</a:t>
            </a:r>
            <a:r>
              <a:rPr lang="en-US" b="1" dirty="0"/>
              <a:t> dan </a:t>
            </a:r>
            <a:r>
              <a:rPr lang="en-US" b="1" dirty="0" err="1"/>
              <a:t>efisien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sisi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, </a:t>
            </a:r>
            <a:r>
              <a:rPr lang="en-US" b="1" dirty="0" err="1"/>
              <a:t>pasien</a:t>
            </a:r>
            <a:r>
              <a:rPr lang="en-US" b="1" dirty="0"/>
              <a:t> dan </a:t>
            </a:r>
            <a:r>
              <a:rPr lang="en-US" b="1" dirty="0" err="1"/>
              <a:t>keluarga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kunjungan</a:t>
            </a:r>
            <a:r>
              <a:rPr lang="en-US" b="1" dirty="0"/>
              <a:t> </a:t>
            </a:r>
            <a:r>
              <a:rPr lang="en-US" b="1" dirty="0" err="1"/>
              <a:t>ke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</a:p>
          <a:p>
            <a:r>
              <a:rPr lang="en-US" b="1" dirty="0"/>
              <a:t>2.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sumber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minimal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cakupan</a:t>
            </a:r>
            <a:r>
              <a:rPr lang="en-US" b="1" dirty="0"/>
              <a:t> dan </a:t>
            </a:r>
            <a:r>
              <a:rPr lang="en-US" b="1" dirty="0" err="1"/>
              <a:t>jangkauan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keparawatan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batas</a:t>
            </a:r>
            <a:r>
              <a:rPr lang="en-US" b="1" dirty="0"/>
              <a:t> </a:t>
            </a:r>
            <a:r>
              <a:rPr lang="en-US" b="1" dirty="0" err="1"/>
              <a:t>geografis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31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0CF37-10A0-5D29-580A-31ADCA924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ISSUE 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C6EBE-1FD4-C870-31FF-33EE1D43B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9920"/>
            <a:ext cx="10058400" cy="43383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Telehealth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dan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manfaatnya</a:t>
            </a:r>
            <a:endParaRPr lang="en-US" dirty="0"/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: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produktivitas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,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</a:p>
          <a:p>
            <a:r>
              <a:rPr lang="en-US" dirty="0" err="1">
                <a:highlight>
                  <a:srgbClr val="00FFFF"/>
                </a:highlight>
              </a:rPr>
              <a:t>Beberapa</a:t>
            </a:r>
            <a:r>
              <a:rPr lang="en-US" dirty="0">
                <a:highlight>
                  <a:srgbClr val="00FFFF"/>
                </a:highlight>
              </a:rPr>
              <a:t> issue yang </a:t>
            </a:r>
            <a:r>
              <a:rPr lang="en-US" dirty="0" err="1">
                <a:highlight>
                  <a:srgbClr val="00FFFF"/>
                </a:highlight>
              </a:rPr>
              <a:t>perlu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diperhatikan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dlm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penyelenggaraan</a:t>
            </a:r>
            <a:r>
              <a:rPr lang="en-US" dirty="0">
                <a:highlight>
                  <a:srgbClr val="00FFFF"/>
                </a:highlight>
              </a:rPr>
              <a:t> telehealth </a:t>
            </a:r>
            <a:r>
              <a:rPr lang="en-US" dirty="0" err="1">
                <a:highlight>
                  <a:srgbClr val="00FFFF"/>
                </a:highlight>
              </a:rPr>
              <a:t>yaitu</a:t>
            </a:r>
            <a:r>
              <a:rPr lang="en-US" dirty="0">
                <a:highlight>
                  <a:srgbClr val="00FFFF"/>
                </a:highlight>
              </a:rPr>
              <a:t> : </a:t>
            </a:r>
          </a:p>
          <a:p>
            <a:r>
              <a:rPr lang="en-US" dirty="0"/>
              <a:t>1. </a:t>
            </a:r>
            <a:r>
              <a:rPr lang="en-US" dirty="0" err="1"/>
              <a:t>Pembiayaan</a:t>
            </a:r>
            <a:r>
              <a:rPr lang="en-US" dirty="0"/>
              <a:t> </a:t>
            </a:r>
          </a:p>
          <a:p>
            <a:r>
              <a:rPr lang="en-US" dirty="0"/>
              <a:t>2. </a:t>
            </a:r>
            <a:r>
              <a:rPr lang="en-US" dirty="0" err="1"/>
              <a:t>Aspek</a:t>
            </a:r>
            <a:r>
              <a:rPr lang="en-US" dirty="0"/>
              <a:t> legal </a:t>
            </a:r>
          </a:p>
          <a:p>
            <a:r>
              <a:rPr lang="en-US" dirty="0"/>
              <a:t>3,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keamanan</a:t>
            </a:r>
            <a:r>
              <a:rPr lang="en-US" dirty="0"/>
              <a:t> </a:t>
            </a:r>
          </a:p>
          <a:p>
            <a:r>
              <a:rPr lang="en-US" dirty="0"/>
              <a:t>4. </a:t>
            </a:r>
            <a:r>
              <a:rPr lang="en-US" dirty="0" err="1"/>
              <a:t>Keamanan</a:t>
            </a:r>
            <a:r>
              <a:rPr lang="en-US" dirty="0"/>
              <a:t> data </a:t>
            </a:r>
          </a:p>
          <a:p>
            <a:r>
              <a:rPr lang="en-US" dirty="0"/>
              <a:t>5.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</a:t>
            </a:r>
          </a:p>
          <a:p>
            <a:r>
              <a:rPr lang="en-US" dirty="0" err="1"/>
              <a:t>Menurut</a:t>
            </a:r>
            <a:r>
              <a:rPr lang="en-US" dirty="0"/>
              <a:t> Britton et, all, Telenursing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home visit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telehome</a:t>
            </a:r>
            <a:r>
              <a:rPr lang="en-US" dirty="0"/>
              <a:t> care visit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478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31B0A-F120-3588-C609-EA5B89E0EC5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 err="1"/>
              <a:t>Aplikasi</a:t>
            </a:r>
            <a:r>
              <a:rPr lang="en-US" b="1" dirty="0"/>
              <a:t> telenursing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diterapkan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model hotline/call </a:t>
            </a:r>
            <a:r>
              <a:rPr lang="en-US" b="1" dirty="0" err="1"/>
              <a:t>centre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dikelola</a:t>
            </a:r>
            <a:r>
              <a:rPr lang="en-US" b="1" dirty="0"/>
              <a:t> </a:t>
            </a:r>
            <a:r>
              <a:rPr lang="en-US" b="1" dirty="0" err="1"/>
              <a:t>organisasi</a:t>
            </a:r>
            <a:r>
              <a:rPr lang="en-US" b="1" dirty="0"/>
              <a:t> </a:t>
            </a:r>
            <a:r>
              <a:rPr lang="en-US" b="1" dirty="0" err="1"/>
              <a:t>keperaatan</a:t>
            </a:r>
            <a:r>
              <a:rPr lang="en-US" b="1" dirty="0"/>
              <a:t>,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melakukan</a:t>
            </a:r>
            <a:r>
              <a:rPr lang="en-US" b="1" dirty="0"/>
              <a:t> triage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informasi</a:t>
            </a:r>
            <a:r>
              <a:rPr lang="en-US" b="1" dirty="0"/>
              <a:t> dan </a:t>
            </a:r>
            <a:r>
              <a:rPr lang="en-US" b="1" dirty="0" err="1"/>
              <a:t>konseling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mengatur</a:t>
            </a:r>
            <a:r>
              <a:rPr lang="en-US" b="1" dirty="0"/>
              <a:t> </a:t>
            </a:r>
            <a:r>
              <a:rPr lang="en-US" b="1" dirty="0" err="1"/>
              <a:t>kinjungan</a:t>
            </a:r>
            <a:r>
              <a:rPr lang="en-US" b="1" dirty="0"/>
              <a:t> RS dan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kedatangan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di </a:t>
            </a:r>
            <a:r>
              <a:rPr lang="en-US" b="1" dirty="0" err="1"/>
              <a:t>ruang</a:t>
            </a:r>
            <a:r>
              <a:rPr lang="en-US" b="1" dirty="0"/>
              <a:t> </a:t>
            </a:r>
            <a:r>
              <a:rPr lang="en-US" b="1" dirty="0" err="1"/>
              <a:t>gawat</a:t>
            </a:r>
            <a:r>
              <a:rPr lang="en-US" b="1" dirty="0"/>
              <a:t> </a:t>
            </a:r>
            <a:r>
              <a:rPr lang="en-US" b="1" dirty="0" err="1"/>
              <a:t>darurat</a:t>
            </a:r>
            <a:r>
              <a:rPr lang="en-US" b="1" dirty="0"/>
              <a:t>. </a:t>
            </a:r>
          </a:p>
          <a:p>
            <a:r>
              <a:rPr lang="en-US" b="1" dirty="0"/>
              <a:t>Telenursing </a:t>
            </a:r>
            <a:r>
              <a:rPr lang="en-US" b="1" dirty="0" err="1"/>
              <a:t>jg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penyuluhan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, </a:t>
            </a:r>
            <a:r>
              <a:rPr lang="en-US" b="1" dirty="0" err="1"/>
              <a:t>telekonsultasi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, </a:t>
            </a:r>
            <a:r>
              <a:rPr lang="en-US" b="1" dirty="0" err="1"/>
              <a:t>pemeriksaan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lab dan uji diagnostic dan </a:t>
            </a:r>
            <a:r>
              <a:rPr lang="en-US" b="1" dirty="0" err="1"/>
              <a:t>membantu</a:t>
            </a:r>
            <a:r>
              <a:rPr lang="en-US" b="1" dirty="0"/>
              <a:t> </a:t>
            </a:r>
            <a:r>
              <a:rPr lang="en-US" b="1" dirty="0" err="1"/>
              <a:t>dokter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mengimplementasikan</a:t>
            </a:r>
            <a:r>
              <a:rPr lang="en-US" b="1" dirty="0"/>
              <a:t> protocol </a:t>
            </a:r>
            <a:r>
              <a:rPr lang="en-US" b="1" dirty="0" err="1"/>
              <a:t>penangana</a:t>
            </a:r>
            <a:r>
              <a:rPr lang="en-US" b="1" dirty="0"/>
              <a:t> </a:t>
            </a:r>
            <a:r>
              <a:rPr lang="en-US" b="1" dirty="0" err="1"/>
              <a:t>medis</a:t>
            </a:r>
            <a:r>
              <a:rPr lang="en-US" b="1" dirty="0"/>
              <a:t>. </a:t>
            </a:r>
          </a:p>
          <a:p>
            <a:r>
              <a:rPr lang="en-US" b="1" dirty="0"/>
              <a:t>Telenursing </a:t>
            </a:r>
            <a:r>
              <a:rPr lang="en-US" b="1" dirty="0" err="1"/>
              <a:t>berkaitan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etik</a:t>
            </a:r>
            <a:r>
              <a:rPr lang="en-US" b="1" dirty="0"/>
              <a:t> dan legal. Di Indonesia </a:t>
            </a:r>
            <a:r>
              <a:rPr lang="en-US" b="1" dirty="0" err="1"/>
              <a:t>regulasi</a:t>
            </a:r>
            <a:r>
              <a:rPr lang="en-US" b="1" dirty="0"/>
              <a:t> </a:t>
            </a:r>
            <a:r>
              <a:rPr lang="en-US" b="1" dirty="0" err="1"/>
              <a:t>terkait</a:t>
            </a:r>
            <a:r>
              <a:rPr lang="en-US" b="1" dirty="0"/>
              <a:t> dg </a:t>
            </a:r>
            <a:r>
              <a:rPr lang="en-US" b="1" dirty="0" err="1"/>
              <a:t>aspek</a:t>
            </a:r>
            <a:r>
              <a:rPr lang="en-US" b="1" dirty="0"/>
              <a:t> legal dan </a:t>
            </a:r>
            <a:r>
              <a:rPr lang="en-US" b="1" dirty="0" err="1"/>
              <a:t>etik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telenursing </a:t>
            </a:r>
            <a:r>
              <a:rPr lang="en-US" b="1" dirty="0" err="1"/>
              <a:t>blm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,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menghambat</a:t>
            </a:r>
            <a:r>
              <a:rPr lang="en-US" b="1" dirty="0"/>
              <a:t> </a:t>
            </a:r>
            <a:r>
              <a:rPr lang="en-US" b="1" dirty="0" err="1"/>
              <a:t>perkembangan</a:t>
            </a:r>
            <a:r>
              <a:rPr lang="en-US" b="1" dirty="0"/>
              <a:t> telehealth </a:t>
            </a:r>
            <a:r>
              <a:rPr lang="en-US" b="1" dirty="0" err="1"/>
              <a:t>atau</a:t>
            </a:r>
            <a:r>
              <a:rPr lang="en-US" b="1" dirty="0"/>
              <a:t> telenursing.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543885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C7839-002C-A155-17A8-8865EC8B152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/>
              <a:t>3. </a:t>
            </a:r>
            <a:r>
              <a:rPr lang="en-US" b="1" dirty="0" err="1"/>
              <a:t>Mengurangi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kunjungan</a:t>
            </a:r>
            <a:r>
              <a:rPr lang="en-US" b="1" dirty="0"/>
              <a:t> dan masa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rawat</a:t>
            </a:r>
            <a:r>
              <a:rPr lang="en-US" b="1" dirty="0"/>
              <a:t> di RS</a:t>
            </a:r>
          </a:p>
          <a:p>
            <a:r>
              <a:rPr lang="en-US" b="1" dirty="0"/>
              <a:t>4.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pelayanan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,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memerlukan</a:t>
            </a:r>
            <a:r>
              <a:rPr lang="en-US" b="1" dirty="0"/>
              <a:t> </a:t>
            </a:r>
            <a:r>
              <a:rPr lang="en-US" b="1" dirty="0" err="1"/>
              <a:t>biaya</a:t>
            </a:r>
            <a:r>
              <a:rPr lang="en-US" b="1" dirty="0"/>
              <a:t> dan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pemanfaatan</a:t>
            </a:r>
            <a:r>
              <a:rPr lang="en-US" b="1" dirty="0"/>
              <a:t> </a:t>
            </a:r>
            <a:r>
              <a:rPr lang="en-US" b="1" dirty="0" err="1"/>
              <a:t>teknologi</a:t>
            </a:r>
            <a:endParaRPr lang="en-US" b="1" dirty="0"/>
          </a:p>
          <a:p>
            <a:r>
              <a:rPr lang="en-US" b="1" dirty="0"/>
              <a:t>5.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dimanfaatkan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bidang</a:t>
            </a:r>
            <a:r>
              <a:rPr lang="en-US" b="1" dirty="0"/>
              <a:t> Pendidikan </a:t>
            </a:r>
            <a:r>
              <a:rPr lang="en-US" b="1" dirty="0" err="1"/>
              <a:t>keperaeatan</a:t>
            </a:r>
            <a:r>
              <a:rPr lang="en-US" b="1" dirty="0"/>
              <a:t> (model distance learning) dan </a:t>
            </a:r>
            <a:r>
              <a:rPr lang="en-US" b="1" dirty="0" err="1"/>
              <a:t>perkembangan</a:t>
            </a:r>
            <a:r>
              <a:rPr lang="en-US" b="1" dirty="0"/>
              <a:t> </a:t>
            </a:r>
            <a:r>
              <a:rPr lang="en-US" b="1" dirty="0" err="1"/>
              <a:t>riset</a:t>
            </a:r>
            <a:r>
              <a:rPr lang="en-US" b="1" dirty="0"/>
              <a:t> </a:t>
            </a:r>
            <a:r>
              <a:rPr lang="en-US" b="1" dirty="0" err="1"/>
              <a:t>keperawatan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. </a:t>
            </a:r>
          </a:p>
          <a:p>
            <a:r>
              <a:rPr lang="en-US" b="1" dirty="0"/>
              <a:t>6. </a:t>
            </a:r>
            <a:r>
              <a:rPr lang="en-US" b="1" dirty="0" err="1"/>
              <a:t>Dpt</a:t>
            </a:r>
            <a:r>
              <a:rPr lang="en-US" b="1" dirty="0"/>
              <a:t> pula </a:t>
            </a:r>
            <a:r>
              <a:rPr lang="en-US" b="1" dirty="0" err="1"/>
              <a:t>digunaka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 di </a:t>
            </a:r>
            <a:r>
              <a:rPr lang="en-US" b="1" dirty="0" err="1"/>
              <a:t>kampus</a:t>
            </a:r>
            <a:r>
              <a:rPr lang="en-US" b="1" dirty="0"/>
              <a:t>, video conference, </a:t>
            </a:r>
            <a:r>
              <a:rPr lang="en-US" b="1" dirty="0" err="1"/>
              <a:t>pembelajaran</a:t>
            </a:r>
            <a:r>
              <a:rPr lang="en-US" b="1" dirty="0"/>
              <a:t> online dan multimedia distance learning. </a:t>
            </a:r>
            <a:r>
              <a:rPr lang="en-US" b="1" dirty="0" err="1"/>
              <a:t>Keterampilan</a:t>
            </a:r>
            <a:r>
              <a:rPr lang="en-US" b="1" dirty="0"/>
              <a:t> </a:t>
            </a:r>
            <a:r>
              <a:rPr lang="en-US" b="1" dirty="0" err="1"/>
              <a:t>klini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dipelajari</a:t>
            </a:r>
            <a:r>
              <a:rPr lang="en-US" b="1" dirty="0"/>
              <a:t> dan </a:t>
            </a:r>
            <a:r>
              <a:rPr lang="en-US" b="1" dirty="0" err="1"/>
              <a:t>dipraktikkan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model </a:t>
            </a:r>
            <a:r>
              <a:rPr lang="en-US" b="1" dirty="0" err="1"/>
              <a:t>stimulasi</a:t>
            </a:r>
            <a:r>
              <a:rPr lang="en-US" b="1" dirty="0"/>
              <a:t> </a:t>
            </a:r>
            <a:r>
              <a:rPr lang="en-US" b="1" dirty="0" err="1"/>
              <a:t>lewat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interaktif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98030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5B291-B0D8-D824-B4E5-E6BD03BF200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b="1" dirty="0"/>
              <a:t>1. Patient education </a:t>
            </a:r>
          </a:p>
          <a:p>
            <a:r>
              <a:rPr lang="en-US" sz="3200" b="1" dirty="0"/>
              <a:t>2. Telehealth</a:t>
            </a:r>
          </a:p>
          <a:p>
            <a:r>
              <a:rPr lang="en-US" sz="3200" b="1" dirty="0"/>
              <a:t>3. Initial Nurse Visit </a:t>
            </a:r>
          </a:p>
          <a:p>
            <a:r>
              <a:rPr lang="en-US" sz="3200" b="1" dirty="0"/>
              <a:t>4. Coordinated Care and Communication with Doctor/Nurse </a:t>
            </a:r>
            <a:endParaRPr lang="en-ID" sz="3200" b="1" dirty="0"/>
          </a:p>
        </p:txBody>
      </p:sp>
    </p:spTree>
    <p:extLst>
      <p:ext uri="{BB962C8B-B14F-4D97-AF65-F5344CB8AC3E}">
        <p14:creationId xmlns:p14="http://schemas.microsoft.com/office/powerpoint/2010/main" val="287720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ECC03-4D79-3541-7B2A-374547A9F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3. Initial Nurse Visit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227A5-46BE-88EA-A63F-1AC75CE659D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Perawat </a:t>
            </a:r>
            <a:r>
              <a:rPr lang="en-US" dirty="0" err="1"/>
              <a:t>dirumah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Manajemen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. </a:t>
            </a:r>
            <a:r>
              <a:rPr lang="en-US" dirty="0" err="1"/>
              <a:t>Memungkinkan</a:t>
            </a:r>
            <a:r>
              <a:rPr lang="en-US" dirty="0"/>
              <a:t> Perawat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mengevaluasi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pasie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Pendidikan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psikososial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pada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dan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. </a:t>
            </a:r>
          </a:p>
          <a:p>
            <a:r>
              <a:rPr lang="en-US" b="1" dirty="0">
                <a:highlight>
                  <a:srgbClr val="00FF00"/>
                </a:highlight>
              </a:rPr>
              <a:t>1. </a:t>
            </a:r>
            <a:r>
              <a:rPr lang="en-US" b="1" dirty="0" err="1">
                <a:highlight>
                  <a:srgbClr val="00FF00"/>
                </a:highlight>
              </a:rPr>
              <a:t>Evaluasi</a:t>
            </a:r>
            <a:r>
              <a:rPr lang="en-US" b="1" dirty="0">
                <a:highlight>
                  <a:srgbClr val="00FF00"/>
                </a:highlight>
              </a:rPr>
              <a:t> dan </a:t>
            </a:r>
            <a:r>
              <a:rPr lang="en-US" b="1" dirty="0" err="1">
                <a:highlight>
                  <a:srgbClr val="00FF00"/>
                </a:highlight>
              </a:rPr>
              <a:t>Pengkajian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/>
              <a:t>Perawat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pengkajian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gejala</a:t>
            </a:r>
            <a:r>
              <a:rPr lang="en-US" dirty="0"/>
              <a:t>, </a:t>
            </a:r>
            <a:r>
              <a:rPr lang="en-US" dirty="0" err="1"/>
              <a:t>riwyat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dan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riisko</a:t>
            </a:r>
            <a:r>
              <a:rPr lang="en-US" dirty="0"/>
              <a:t>,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lbh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</a:p>
          <a:p>
            <a:r>
              <a:rPr lang="en-US" b="1" dirty="0">
                <a:highlight>
                  <a:srgbClr val="00FF00"/>
                </a:highlight>
              </a:rPr>
              <a:t>2. Pendidikan </a:t>
            </a:r>
            <a:r>
              <a:rPr lang="en-US" b="1" dirty="0" err="1">
                <a:highlight>
                  <a:srgbClr val="00FF00"/>
                </a:highlight>
              </a:rPr>
              <a:t>kesehatan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Perawat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Pendidikan </a:t>
            </a:r>
            <a:r>
              <a:rPr lang="en-US" dirty="0" err="1"/>
              <a:t>ttg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, </a:t>
            </a:r>
            <a:r>
              <a:rPr lang="en-US" dirty="0" err="1"/>
              <a:t>pengobatan</a:t>
            </a:r>
            <a:r>
              <a:rPr lang="en-US" dirty="0"/>
              <a:t> dan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lbh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dan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69480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D0F6E-D64F-636D-99FD-352D191C6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9761"/>
            <a:ext cx="10058400" cy="397933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3. </a:t>
            </a:r>
            <a:r>
              <a:rPr lang="en-US" b="1" dirty="0" err="1">
                <a:highlight>
                  <a:srgbClr val="00FF00"/>
                </a:highlight>
              </a:rPr>
              <a:t>Dukungan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psikososial</a:t>
            </a:r>
            <a:r>
              <a:rPr lang="en-US" b="1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 err="1"/>
              <a:t>Psien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dan social. Perawat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, </a:t>
            </a:r>
            <a:r>
              <a:rPr lang="en-US" dirty="0" err="1"/>
              <a:t>motivasi</a:t>
            </a:r>
            <a:r>
              <a:rPr lang="en-US" dirty="0"/>
              <a:t> dan </a:t>
            </a:r>
            <a:r>
              <a:rPr lang="en-US" dirty="0" err="1"/>
              <a:t>konseling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mereka</a:t>
            </a:r>
            <a:endParaRPr lang="en-US" dirty="0"/>
          </a:p>
          <a:p>
            <a:r>
              <a:rPr lang="en-US" b="1" dirty="0">
                <a:highlight>
                  <a:srgbClr val="00FF00"/>
                </a:highlight>
              </a:rPr>
              <a:t>4. Monitoring dan </a:t>
            </a:r>
            <a:r>
              <a:rPr lang="en-US" b="1" dirty="0" err="1">
                <a:highlight>
                  <a:srgbClr val="00FF00"/>
                </a:highlight>
              </a:rPr>
              <a:t>Evaluasi</a:t>
            </a:r>
            <a:r>
              <a:rPr lang="en-US" b="1" dirty="0">
                <a:highlight>
                  <a:srgbClr val="00FF00"/>
                </a:highlight>
              </a:rPr>
              <a:t> </a:t>
            </a:r>
          </a:p>
          <a:p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Perawat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memnatau</a:t>
            </a:r>
            <a:r>
              <a:rPr lang="en-US" dirty="0"/>
              <a:t> </a:t>
            </a:r>
            <a:r>
              <a:rPr lang="en-US" dirty="0" err="1"/>
              <a:t>kemajuan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dan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</a:t>
            </a:r>
          </a:p>
          <a:p>
            <a:r>
              <a:rPr lang="en-US" b="1" dirty="0">
                <a:highlight>
                  <a:srgbClr val="00FF00"/>
                </a:highlight>
              </a:rPr>
              <a:t>5. </a:t>
            </a:r>
            <a:r>
              <a:rPr lang="en-US" b="1" dirty="0" err="1">
                <a:highlight>
                  <a:srgbClr val="00FF00"/>
                </a:highlight>
              </a:rPr>
              <a:t>Peningkatan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kualitas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hidup</a:t>
            </a:r>
            <a:r>
              <a:rPr lang="en-US" b="1" dirty="0">
                <a:highlight>
                  <a:srgbClr val="00FF00"/>
                </a:highlight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Pendidikan, </a:t>
            </a:r>
            <a:r>
              <a:rPr lang="en-US" dirty="0" err="1"/>
              <a:t>dukungan</a:t>
            </a:r>
            <a:r>
              <a:rPr lang="en-US" dirty="0"/>
              <a:t> dan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Perawat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dan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4096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42C0E-69A0-354C-E098-B035BFC7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FFFF00"/>
                </a:highlight>
              </a:rPr>
              <a:t>4.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Franklin Gothic Book" panose="020F0502020204030204"/>
                <a:ea typeface="+mn-ea"/>
                <a:cs typeface="+mn-cs"/>
              </a:rPr>
              <a:t> Coordinated Care and Communication with Doctor/Nurse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endParaRPr lang="en-ID" b="1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C212-6ADF-CF49-00C1-92713DD9092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Penerapan</a:t>
            </a:r>
            <a:r>
              <a:rPr lang="en-US" dirty="0"/>
              <a:t> caring oleh Perawat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dijelaskan</a:t>
            </a:r>
            <a:r>
              <a:rPr lang="en-US" dirty="0"/>
              <a:t>. </a:t>
            </a:r>
          </a:p>
          <a:p>
            <a:r>
              <a:rPr lang="en-US" dirty="0"/>
              <a:t>Caring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Perawat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baginklien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 </a:t>
            </a:r>
            <a:r>
              <a:rPr lang="en-US" dirty="0" err="1"/>
              <a:t>lanjutan</a:t>
            </a:r>
            <a:r>
              <a:rPr lang="en-US" dirty="0"/>
              <a:t>. </a:t>
            </a:r>
          </a:p>
          <a:p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konteks</a:t>
            </a:r>
            <a:r>
              <a:rPr lang="en-US" dirty="0"/>
              <a:t> Manajemen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kronis</a:t>
            </a:r>
            <a:r>
              <a:rPr lang="en-US" dirty="0"/>
              <a:t>, caring sangat </a:t>
            </a:r>
            <a:r>
              <a:rPr lang="en-US" dirty="0" err="1"/>
              <a:t>esensial</a:t>
            </a:r>
            <a:r>
              <a:rPr lang="en-US" dirty="0"/>
              <a:t> </a:t>
            </a:r>
            <a:r>
              <a:rPr lang="en-US" dirty="0" err="1"/>
              <a:t>krn</a:t>
            </a:r>
            <a:r>
              <a:rPr lang="en-US" dirty="0"/>
              <a:t> </a:t>
            </a:r>
            <a:r>
              <a:rPr lang="en-US" dirty="0" err="1"/>
              <a:t>berpotensi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pada </a:t>
            </a:r>
            <a:r>
              <a:rPr lang="en-US" dirty="0" err="1"/>
              <a:t>pencegahan</a:t>
            </a:r>
            <a:r>
              <a:rPr lang="en-US" dirty="0"/>
              <a:t> </a:t>
            </a:r>
            <a:r>
              <a:rPr lang="en-US" dirty="0" err="1"/>
              <a:t>komplikasi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. </a:t>
            </a:r>
          </a:p>
          <a:p>
            <a:r>
              <a:rPr lang="en-US" dirty="0" err="1"/>
              <a:t>Perilaku</a:t>
            </a:r>
            <a:r>
              <a:rPr lang="en-US" dirty="0"/>
              <a:t> caring </a:t>
            </a:r>
            <a:r>
              <a:rPr lang="en-US" dirty="0" err="1"/>
              <a:t>bertujuan</a:t>
            </a:r>
            <a:r>
              <a:rPr lang="en-US" dirty="0"/>
              <a:t> dan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 social, </a:t>
            </a:r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kultur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pada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(</a:t>
            </a:r>
            <a:r>
              <a:rPr lang="en-US" dirty="0" err="1"/>
              <a:t>Tyas</a:t>
            </a:r>
            <a:r>
              <a:rPr lang="en-US" dirty="0"/>
              <a:t>, </a:t>
            </a:r>
            <a:r>
              <a:rPr lang="en-US" dirty="0" err="1"/>
              <a:t>Dwiantoro</a:t>
            </a:r>
            <a:r>
              <a:rPr lang="en-US" dirty="0"/>
              <a:t> &amp; </a:t>
            </a:r>
            <a:r>
              <a:rPr lang="en-US" dirty="0" err="1"/>
              <a:t>Ardani</a:t>
            </a:r>
            <a:r>
              <a:rPr lang="en-US" dirty="0"/>
              <a:t>, 2016). </a:t>
            </a:r>
          </a:p>
          <a:p>
            <a:r>
              <a:rPr lang="en-US" dirty="0" err="1"/>
              <a:t>Perilaku</a:t>
            </a:r>
            <a:r>
              <a:rPr lang="en-US" dirty="0"/>
              <a:t> caring Perawat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terjalin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interpersonal </a:t>
            </a:r>
            <a:r>
              <a:rPr lang="en-US" dirty="0" err="1"/>
              <a:t>harmonis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Perawat-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pada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</a:p>
          <a:p>
            <a:r>
              <a:rPr lang="en-US" dirty="0" err="1"/>
              <a:t>Perilaku</a:t>
            </a:r>
            <a:r>
              <a:rPr lang="en-US" dirty="0"/>
              <a:t> caring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esensi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trhadap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(Potter &amp; </a:t>
            </a:r>
            <a:r>
              <a:rPr lang="en-US" dirty="0" err="1"/>
              <a:t>Pery</a:t>
            </a:r>
            <a:r>
              <a:rPr lang="en-US" dirty="0"/>
              <a:t>, 2010)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11903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AF4CA-78F5-12C2-C83E-F8A460C2F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8"/>
            <a:ext cx="10058400" cy="748452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Perawatan</a:t>
            </a:r>
            <a:r>
              <a:rPr lang="en-US" b="1" dirty="0"/>
              <a:t> Caring yang </a:t>
            </a:r>
            <a:r>
              <a:rPr lang="en-US" b="1" dirty="0" err="1"/>
              <a:t>dilakukan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02318-8EE2-18D4-1694-F02C32B70AA4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Memberikan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, </a:t>
            </a:r>
            <a:r>
              <a:rPr lang="en-US" dirty="0" err="1"/>
              <a:t>lemah</a:t>
            </a:r>
            <a:r>
              <a:rPr lang="en-US" dirty="0"/>
              <a:t> </a:t>
            </a:r>
            <a:r>
              <a:rPr lang="en-US" dirty="0" err="1"/>
              <a:t>lembut</a:t>
            </a:r>
            <a:r>
              <a:rPr lang="en-US" dirty="0"/>
              <a:t>, </a:t>
            </a:r>
            <a:r>
              <a:rPr lang="en-US" dirty="0" err="1"/>
              <a:t>sopan</a:t>
            </a:r>
            <a:r>
              <a:rPr lang="en-US" dirty="0"/>
              <a:t> </a:t>
            </a:r>
            <a:r>
              <a:rPr lang="en-US" dirty="0" err="1"/>
              <a:t>santun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care, </a:t>
            </a:r>
            <a:r>
              <a:rPr lang="en-US" dirty="0" err="1"/>
              <a:t>sabar</a:t>
            </a:r>
            <a:r>
              <a:rPr lang="en-US" dirty="0"/>
              <a:t>, </a:t>
            </a:r>
            <a:r>
              <a:rPr lang="en-US" dirty="0" err="1"/>
              <a:t>tenang</a:t>
            </a:r>
            <a:r>
              <a:rPr lang="en-US" dirty="0"/>
              <a:t>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therapeutic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komunikasi</a:t>
            </a:r>
            <a:r>
              <a:rPr lang="en-US" dirty="0"/>
              <a:t> verbal dan non verbal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kpd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cekatan</a:t>
            </a:r>
            <a:r>
              <a:rPr lang="en-US" dirty="0"/>
              <a:t>,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tepat</a:t>
            </a:r>
            <a:r>
              <a:rPr lang="en-US" dirty="0"/>
              <a:t>, </a:t>
            </a:r>
            <a:r>
              <a:rPr lang="en-US" dirty="0" err="1"/>
              <a:t>terampil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rasa </a:t>
            </a:r>
            <a:r>
              <a:rPr lang="en-US" dirty="0" err="1"/>
              <a:t>empati</a:t>
            </a:r>
            <a:r>
              <a:rPr lang="en-US" dirty="0"/>
              <a:t>,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dan </a:t>
            </a:r>
            <a:r>
              <a:rPr lang="en-US" dirty="0" err="1"/>
              <a:t>memotivasi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semangat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pengobatan</a:t>
            </a:r>
            <a:endParaRPr lang="en-US" dirty="0"/>
          </a:p>
          <a:p>
            <a:r>
              <a:rPr lang="en-US" dirty="0"/>
              <a:t>Caring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terwujud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peduli</a:t>
            </a:r>
            <a:r>
              <a:rPr lang="en-US" dirty="0"/>
              <a:t>,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sedia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ramah</a:t>
            </a:r>
            <a:r>
              <a:rPr lang="en-US" dirty="0"/>
              <a:t>,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tenang</a:t>
            </a:r>
            <a:r>
              <a:rPr lang="en-US" dirty="0"/>
              <a:t> dan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dan </a:t>
            </a:r>
            <a:r>
              <a:rPr lang="en-US" dirty="0" err="1"/>
              <a:t>keluatga</a:t>
            </a:r>
            <a:r>
              <a:rPr lang="en-US" dirty="0"/>
              <a:t>. 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peran</a:t>
            </a:r>
            <a:r>
              <a:rPr lang="en-US" dirty="0"/>
              <a:t> Perawat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bertanggungjawab</a:t>
            </a:r>
            <a:r>
              <a:rPr lang="en-US" dirty="0"/>
              <a:t> dan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professional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pembicaraan</a:t>
            </a:r>
            <a:r>
              <a:rPr lang="en-US" dirty="0"/>
              <a:t> dan </a:t>
            </a:r>
            <a:r>
              <a:rPr lang="en-US" dirty="0" err="1"/>
              <a:t>pekerjaan</a:t>
            </a:r>
            <a:r>
              <a:rPr lang="en-US" dirty="0"/>
              <a:t> lain </a:t>
            </a:r>
            <a:r>
              <a:rPr lang="en-US" dirty="0" err="1"/>
              <a:t>dlm</a:t>
            </a:r>
            <a:r>
              <a:rPr lang="en-US" dirty="0"/>
              <a:t> Pendidikan </a:t>
            </a:r>
            <a:r>
              <a:rPr lang="en-US" dirty="0" err="1"/>
              <a:t>kesehatan</a:t>
            </a:r>
            <a:r>
              <a:rPr lang="en-US" dirty="0"/>
              <a:t>, </a:t>
            </a:r>
            <a:r>
              <a:rPr lang="en-US" dirty="0" err="1"/>
              <a:t>konseling</a:t>
            </a:r>
            <a:r>
              <a:rPr lang="en-US" dirty="0"/>
              <a:t> dan </a:t>
            </a:r>
            <a:r>
              <a:rPr lang="en-US" dirty="0" err="1"/>
              <a:t>mendengarkan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(</a:t>
            </a:r>
            <a:r>
              <a:rPr lang="en-US" dirty="0" err="1"/>
              <a:t>Dedi</a:t>
            </a:r>
            <a:r>
              <a:rPr lang="en-US" dirty="0"/>
              <a:t>, </a:t>
            </a:r>
            <a:r>
              <a:rPr lang="en-US" dirty="0" err="1"/>
              <a:t>Setyowati</a:t>
            </a:r>
            <a:r>
              <a:rPr lang="en-US" dirty="0"/>
              <a:t> &amp; </a:t>
            </a:r>
            <a:r>
              <a:rPr lang="en-US" dirty="0" err="1"/>
              <a:t>Afiyanti</a:t>
            </a:r>
            <a:r>
              <a:rPr lang="en-US" dirty="0"/>
              <a:t>, 2008)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40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D8FD3-AA95-7FF4-1A0A-4E54607FD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76960"/>
            <a:ext cx="10058400" cy="660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err="1"/>
              <a:t>Dimensi</a:t>
            </a:r>
            <a:r>
              <a:rPr lang="en-US" b="1" dirty="0"/>
              <a:t> Caring yang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E24E4-DAF6-A14C-CC7F-48A6F1F7962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sz="2400" b="1" dirty="0">
                <a:highlight>
                  <a:srgbClr val="00FF00"/>
                </a:highlight>
              </a:rPr>
              <a:t>1. Maintaining belief </a:t>
            </a:r>
          </a:p>
          <a:p>
            <a:r>
              <a:rPr lang="en-US" sz="2400" dirty="0" err="1"/>
              <a:t>Mengucapkan</a:t>
            </a:r>
            <a:r>
              <a:rPr lang="en-US" sz="2400" dirty="0"/>
              <a:t> </a:t>
            </a:r>
            <a:r>
              <a:rPr lang="en-US" sz="2400" dirty="0" err="1"/>
              <a:t>salam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bertemu</a:t>
            </a:r>
            <a:r>
              <a:rPr lang="en-US" sz="2400" dirty="0"/>
              <a:t> </a:t>
            </a:r>
            <a:r>
              <a:rPr lang="en-US" sz="2400" dirty="0" err="1"/>
              <a:t>klien</a:t>
            </a:r>
            <a:r>
              <a:rPr lang="en-US" sz="2400" dirty="0"/>
              <a:t>,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verbal dan non verbal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fokus</a:t>
            </a:r>
            <a:r>
              <a:rPr lang="en-US" sz="2400" dirty="0"/>
              <a:t> pada </a:t>
            </a:r>
            <a:r>
              <a:rPr lang="en-US" sz="2400" dirty="0" err="1"/>
              <a:t>keluhan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dirasakan</a:t>
            </a:r>
            <a:r>
              <a:rPr lang="en-US" sz="2400" dirty="0"/>
              <a:t> oleh </a:t>
            </a:r>
            <a:r>
              <a:rPr lang="en-US" sz="2400" dirty="0" err="1"/>
              <a:t>pasien</a:t>
            </a:r>
            <a:r>
              <a:rPr lang="en-US" sz="2400" dirty="0"/>
              <a:t>, </a:t>
            </a:r>
            <a:r>
              <a:rPr lang="en-US" sz="2400" dirty="0" err="1"/>
              <a:t>mendengarkan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keluhan</a:t>
            </a:r>
            <a:r>
              <a:rPr lang="en-US" sz="2400" dirty="0"/>
              <a:t>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dirasakan</a:t>
            </a:r>
            <a:r>
              <a:rPr lang="en-US" sz="2400" dirty="0"/>
              <a:t> oleh </a:t>
            </a:r>
            <a:r>
              <a:rPr lang="en-US" sz="2400" dirty="0" err="1"/>
              <a:t>pasien</a:t>
            </a:r>
            <a:r>
              <a:rPr lang="en-US" sz="2400" dirty="0"/>
              <a:t> (Thomas, Finch, </a:t>
            </a:r>
            <a:r>
              <a:rPr lang="en-US" sz="2400" dirty="0" err="1"/>
              <a:t>Schoenhofer</a:t>
            </a:r>
            <a:r>
              <a:rPr lang="en-US" sz="2400" dirty="0"/>
              <a:t> &amp; Green, 2009), </a:t>
            </a:r>
            <a:r>
              <a:rPr lang="en-US" sz="2400" dirty="0" err="1"/>
              <a:t>mengatakan</a:t>
            </a:r>
            <a:r>
              <a:rPr lang="en-US" sz="2400" dirty="0"/>
              <a:t> caring </a:t>
            </a:r>
            <a:r>
              <a:rPr lang="en-US" sz="2400" dirty="0" err="1"/>
              <a:t>berimplikasi</a:t>
            </a:r>
            <a:r>
              <a:rPr lang="en-US" sz="2400" dirty="0"/>
              <a:t> </a:t>
            </a:r>
            <a:r>
              <a:rPr lang="en-US" sz="2400" dirty="0" err="1"/>
              <a:t>trhadap</a:t>
            </a:r>
            <a:r>
              <a:rPr lang="en-US" sz="2400" dirty="0"/>
              <a:t> </a:t>
            </a:r>
            <a:r>
              <a:rPr lang="en-US" sz="2400" dirty="0" err="1"/>
              <a:t>paktik</a:t>
            </a:r>
            <a:r>
              <a:rPr lang="en-US" sz="2400" dirty="0"/>
              <a:t> </a:t>
            </a:r>
            <a:r>
              <a:rPr lang="en-US" sz="2400" dirty="0" err="1"/>
              <a:t>keperawatan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Perawat </a:t>
            </a:r>
            <a:r>
              <a:rPr lang="en-US" sz="2400" dirty="0" err="1"/>
              <a:t>yg</a:t>
            </a:r>
            <a:r>
              <a:rPr lang="en-US" sz="2400" dirty="0"/>
              <a:t> </a:t>
            </a:r>
            <a:r>
              <a:rPr lang="en-US" sz="2400" dirty="0" err="1"/>
              <a:t>bersikap</a:t>
            </a:r>
            <a:r>
              <a:rPr lang="en-US" sz="2400" dirty="0"/>
              <a:t> caring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berbicara</a:t>
            </a:r>
            <a:r>
              <a:rPr lang="en-US" sz="2400" dirty="0"/>
              <a:t> </a:t>
            </a:r>
            <a:r>
              <a:rPr lang="en-US" sz="2400" dirty="0" err="1"/>
              <a:t>dgn</a:t>
            </a:r>
            <a:r>
              <a:rPr lang="en-US" sz="2400" dirty="0"/>
              <a:t> </a:t>
            </a:r>
            <a:r>
              <a:rPr lang="en-US" sz="2400" dirty="0" err="1"/>
              <a:t>ramah</a:t>
            </a:r>
            <a:r>
              <a:rPr lang="en-US" sz="2400" dirty="0"/>
              <a:t> dan </a:t>
            </a:r>
            <a:r>
              <a:rPr lang="en-US" sz="2400" dirty="0" err="1"/>
              <a:t>santun</a:t>
            </a:r>
            <a:r>
              <a:rPr lang="en-US" sz="2400" dirty="0"/>
              <a:t>, </a:t>
            </a:r>
            <a:r>
              <a:rPr lang="en-US" sz="2400" dirty="0" err="1"/>
              <a:t>mempunyai</a:t>
            </a:r>
            <a:r>
              <a:rPr lang="en-US" sz="2400" dirty="0"/>
              <a:t> </a:t>
            </a:r>
            <a:r>
              <a:rPr lang="en-US" sz="2400" dirty="0" err="1"/>
              <a:t>perhatian</a:t>
            </a:r>
            <a:r>
              <a:rPr lang="en-US" sz="2400" dirty="0"/>
              <a:t>,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minat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menolong</a:t>
            </a:r>
            <a:r>
              <a:rPr lang="en-US" sz="2400" dirty="0"/>
              <a:t> </a:t>
            </a:r>
            <a:r>
              <a:rPr lang="en-US" sz="2400" dirty="0" err="1"/>
              <a:t>klien</a:t>
            </a:r>
            <a:r>
              <a:rPr lang="en-US" sz="2400" dirty="0"/>
              <a:t> dan </a:t>
            </a:r>
            <a:r>
              <a:rPr lang="en-US" sz="2400" dirty="0" err="1"/>
              <a:t>membina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tindakan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61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C9743-ED97-6084-27D4-82F2700813A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2. Knowing </a:t>
            </a:r>
          </a:p>
          <a:p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, Perawat </a:t>
            </a:r>
            <a:r>
              <a:rPr lang="en-US" dirty="0" err="1"/>
              <a:t>menggali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, </a:t>
            </a:r>
            <a:r>
              <a:rPr lang="en-US" dirty="0" err="1"/>
              <a:t>kesehatan</a:t>
            </a:r>
            <a:r>
              <a:rPr lang="en-US" dirty="0"/>
              <a:t>, Riwayat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, </a:t>
            </a:r>
            <a:r>
              <a:rPr lang="en-US" dirty="0" err="1"/>
              <a:t>sekarang</a:t>
            </a:r>
            <a:r>
              <a:rPr lang="en-US" dirty="0"/>
              <a:t> dan </a:t>
            </a: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kondiis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</a:p>
          <a:p>
            <a:r>
              <a:rPr lang="en-US" dirty="0"/>
              <a:t>Perawat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dan </a:t>
            </a:r>
            <a:r>
              <a:rPr lang="en-US" dirty="0" err="1"/>
              <a:t>peduli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. </a:t>
            </a:r>
          </a:p>
          <a:p>
            <a:r>
              <a:rPr lang="en-US" b="1" dirty="0"/>
              <a:t>Hasil </a:t>
            </a:r>
            <a:r>
              <a:rPr lang="en-US" b="1" dirty="0" err="1"/>
              <a:t>penelitian</a:t>
            </a:r>
            <a:r>
              <a:rPr lang="en-US" b="1" dirty="0"/>
              <a:t> : </a:t>
            </a:r>
            <a:r>
              <a:rPr lang="en-US" b="1" dirty="0" err="1"/>
              <a:t>Hafriska</a:t>
            </a:r>
            <a:r>
              <a:rPr lang="en-US" b="1" dirty="0"/>
              <a:t> &amp; Kamil (2017),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seorang</a:t>
            </a:r>
            <a:r>
              <a:rPr lang="en-US" dirty="0"/>
              <a:t> Perawat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acuan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berikutnya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Perawat dan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terjalin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dan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32204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9EBBD-574D-C260-D3C4-058BE840FE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3. Being With </a:t>
            </a:r>
          </a:p>
          <a:p>
            <a:r>
              <a:rPr lang="en-US" dirty="0"/>
              <a:t>Perawat </a:t>
            </a:r>
            <a:r>
              <a:rPr lang="en-US" dirty="0" err="1"/>
              <a:t>hadir</a:t>
            </a:r>
            <a:r>
              <a:rPr lang="en-US" dirty="0"/>
              <a:t> </a:t>
            </a:r>
            <a:r>
              <a:rPr lang="en-US" dirty="0" err="1"/>
              <a:t>menemani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di </a:t>
            </a:r>
            <a:r>
              <a:rPr lang="en-US" dirty="0" err="1"/>
              <a:t>balai</a:t>
            </a:r>
            <a:r>
              <a:rPr lang="en-US" dirty="0"/>
              <a:t> </a:t>
            </a:r>
            <a:r>
              <a:rPr lang="en-US" dirty="0" err="1"/>
              <a:t>pengobatan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,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sepenuh</a:t>
            </a:r>
            <a:r>
              <a:rPr lang="en-US" dirty="0"/>
              <a:t> </a:t>
            </a:r>
            <a:r>
              <a:rPr lang="en-US" dirty="0" err="1"/>
              <a:t>hati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kesembuhan</a:t>
            </a:r>
            <a:r>
              <a:rPr lang="en-US" dirty="0"/>
              <a:t> </a:t>
            </a:r>
            <a:r>
              <a:rPr lang="en-US" dirty="0" err="1"/>
              <a:t>pasien</a:t>
            </a:r>
            <a:endParaRPr lang="en-US" dirty="0"/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Karseno</a:t>
            </a:r>
            <a:r>
              <a:rPr lang="en-US" dirty="0"/>
              <a:t>, </a:t>
            </a:r>
            <a:r>
              <a:rPr lang="en-US" dirty="0" err="1"/>
              <a:t>Dirdjo</a:t>
            </a:r>
            <a:r>
              <a:rPr lang="en-US" dirty="0"/>
              <a:t> &amp; </a:t>
            </a:r>
            <a:r>
              <a:rPr lang="en-US" dirty="0" err="1"/>
              <a:t>muksin</a:t>
            </a:r>
            <a:r>
              <a:rPr lang="en-US" dirty="0"/>
              <a:t>, 2015, Perawat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ramah</a:t>
            </a:r>
            <a:r>
              <a:rPr lang="en-US" dirty="0"/>
              <a:t> dan </a:t>
            </a:r>
            <a:r>
              <a:rPr lang="en-US" dirty="0" err="1"/>
              <a:t>bersahabat</a:t>
            </a:r>
            <a:r>
              <a:rPr lang="en-US" dirty="0"/>
              <a:t>, </a:t>
            </a:r>
            <a:r>
              <a:rPr lang="en-US" dirty="0" err="1"/>
              <a:t>memiliki</a:t>
            </a:r>
            <a:r>
              <a:rPr lang="en-US" dirty="0"/>
              <a:t> rasa </a:t>
            </a:r>
            <a:r>
              <a:rPr lang="en-US" dirty="0" err="1"/>
              <a:t>peka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efektif</a:t>
            </a:r>
            <a:r>
              <a:rPr lang="en-US" dirty="0"/>
              <a:t> dan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professional dan </a:t>
            </a:r>
            <a:r>
              <a:rPr lang="en-US" dirty="0" err="1"/>
              <a:t>yg</a:t>
            </a:r>
            <a:r>
              <a:rPr lang="en-US" dirty="0"/>
              <a:t>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caring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dilayani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706913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F0674-D74F-B780-8FB5-B97113DB1E8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4. Doing For </a:t>
            </a:r>
          </a:p>
          <a:p>
            <a:r>
              <a:rPr lang="en-US" dirty="0"/>
              <a:t>Memberikan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tanda-tanda</a:t>
            </a:r>
            <a:r>
              <a:rPr lang="en-US" dirty="0"/>
              <a:t> vital,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penimbangan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 badan dan </a:t>
            </a:r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badan</a:t>
            </a:r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implementasi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direncanakanmisalnya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merawat</a:t>
            </a:r>
            <a:r>
              <a:rPr lang="en-US" dirty="0"/>
              <a:t> </a:t>
            </a:r>
            <a:r>
              <a:rPr lang="en-US" dirty="0" err="1"/>
              <a:t>luka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Nastiti</a:t>
            </a:r>
            <a:r>
              <a:rPr lang="en-US" dirty="0"/>
              <a:t>, </a:t>
            </a:r>
            <a:r>
              <a:rPr lang="en-US" dirty="0" err="1"/>
              <a:t>Kusnanto</a:t>
            </a:r>
            <a:r>
              <a:rPr lang="en-US" dirty="0"/>
              <a:t> &amp; Ahsan, 2017,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Doing for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interpersonal Perawat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dialami</a:t>
            </a:r>
            <a:r>
              <a:rPr lang="en-US" dirty="0"/>
              <a:t> </a:t>
            </a:r>
            <a:r>
              <a:rPr lang="en-US" dirty="0" err="1"/>
              <a:t>pasie</a:t>
            </a:r>
            <a:r>
              <a:rPr lang="en-US" dirty="0"/>
              <a:t>-Perawat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melanjutkan</a:t>
            </a:r>
            <a:r>
              <a:rPr lang="en-US" dirty="0"/>
              <a:t> proses Doing for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terapi</a:t>
            </a:r>
            <a:r>
              <a:rPr lang="en-US" dirty="0"/>
              <a:t> dan </a:t>
            </a:r>
            <a:r>
              <a:rPr lang="en-US" dirty="0" err="1"/>
              <a:t>intervensi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8373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61BFD-5E15-6F9F-B5BF-B938A012098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highlight>
                  <a:srgbClr val="00FF00"/>
                </a:highlight>
              </a:rPr>
              <a:t>5. Enabling </a:t>
            </a:r>
          </a:p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penyuluhan</a:t>
            </a:r>
            <a:r>
              <a:rPr lang="en-US" dirty="0"/>
              <a:t>, </a:t>
            </a:r>
            <a:r>
              <a:rPr lang="en-US" dirty="0" err="1"/>
              <a:t>memberikan</a:t>
            </a:r>
            <a:r>
              <a:rPr lang="en-US" dirty="0"/>
              <a:t> leaflet, </a:t>
            </a:r>
            <a:r>
              <a:rPr lang="en-US" dirty="0" err="1"/>
              <a:t>edukasi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 </a:t>
            </a:r>
            <a:r>
              <a:rPr lang="en-US" dirty="0" err="1"/>
              <a:t>pulang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rumah</a:t>
            </a:r>
            <a:endParaRPr lang="en-US" dirty="0"/>
          </a:p>
          <a:p>
            <a:r>
              <a:rPr lang="en-US" dirty="0" err="1"/>
              <a:t>Menurut</a:t>
            </a:r>
            <a:r>
              <a:rPr lang="en-US" dirty="0"/>
              <a:t> Swanson, Enabling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pemungkin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empowernment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Perawat </a:t>
            </a:r>
            <a:r>
              <a:rPr lang="en-US" dirty="0" err="1"/>
              <a:t>memfasilitasi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dirasakan</a:t>
            </a:r>
            <a:r>
              <a:rPr lang="en-US" dirty="0"/>
              <a:t> oleh </a:t>
            </a:r>
            <a:r>
              <a:rPr lang="en-US" dirty="0" err="1"/>
              <a:t>klien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mencoba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penyelesaian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,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,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umpan</a:t>
            </a:r>
            <a:r>
              <a:rPr lang="en-US" dirty="0"/>
              <a:t> </a:t>
            </a:r>
            <a:r>
              <a:rPr lang="en-US" dirty="0" err="1"/>
              <a:t>balik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r>
              <a:rPr lang="en-US" dirty="0"/>
              <a:t>. </a:t>
            </a:r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Kusnanto</a:t>
            </a:r>
            <a:r>
              <a:rPr lang="en-US" dirty="0"/>
              <a:t>, 2019, </a:t>
            </a:r>
            <a:r>
              <a:rPr lang="en-US" dirty="0" err="1"/>
              <a:t>peran</a:t>
            </a:r>
            <a:r>
              <a:rPr lang="en-US" dirty="0"/>
              <a:t> Perawat </a:t>
            </a:r>
            <a:r>
              <a:rPr lang="en-US" dirty="0" err="1"/>
              <a:t>adalah</a:t>
            </a:r>
            <a:r>
              <a:rPr lang="en-US" dirty="0"/>
              <a:t> caregiver, </a:t>
            </a:r>
            <a:r>
              <a:rPr lang="en-US" dirty="0" err="1"/>
              <a:t>clien</a:t>
            </a:r>
            <a:r>
              <a:rPr lang="en-US" dirty="0"/>
              <a:t> advocate, counsellor, educator, collaborator, change agent dan consultant. </a:t>
            </a:r>
          </a:p>
          <a:p>
            <a:r>
              <a:rPr lang="en-US" dirty="0"/>
              <a:t>Perawat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mencakup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bio-</a:t>
            </a:r>
            <a:r>
              <a:rPr lang="en-US" dirty="0" err="1"/>
              <a:t>psiko</a:t>
            </a:r>
            <a:r>
              <a:rPr lang="en-US" dirty="0"/>
              <a:t>-social-</a:t>
            </a:r>
            <a:r>
              <a:rPr lang="en-US" dirty="0" err="1"/>
              <a:t>kulural</a:t>
            </a:r>
            <a:r>
              <a:rPr lang="en-US" dirty="0"/>
              <a:t> dan spiritual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klien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proses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189171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5882-CE1A-5D7E-5E7E-104FD53D930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/>
              <a:t>Usaha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caring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D0DF9-2BDC-F6D4-4587-4709722007F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1. </a:t>
            </a:r>
            <a:r>
              <a:rPr lang="en-US" b="1" dirty="0" err="1">
                <a:highlight>
                  <a:srgbClr val="00FF00"/>
                </a:highlight>
              </a:rPr>
              <a:t>Penggunaan</a:t>
            </a:r>
            <a:r>
              <a:rPr lang="en-US" b="1" dirty="0">
                <a:highlight>
                  <a:srgbClr val="00FF00"/>
                </a:highlight>
              </a:rPr>
              <a:t> internet </a:t>
            </a:r>
          </a:p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dan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.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Pibriana</a:t>
            </a:r>
            <a:r>
              <a:rPr lang="en-US" dirty="0"/>
              <a:t> &amp; </a:t>
            </a:r>
            <a:r>
              <a:rPr lang="en-US" dirty="0" err="1"/>
              <a:t>Ricoida</a:t>
            </a:r>
            <a:r>
              <a:rPr lang="en-US" dirty="0"/>
              <a:t>, 2017,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berpersepsi</a:t>
            </a:r>
            <a:r>
              <a:rPr lang="en-US" dirty="0"/>
              <a:t> internet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trhadap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dan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dan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prospek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di masa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. </a:t>
            </a:r>
          </a:p>
          <a:p>
            <a:r>
              <a:rPr lang="en-US" b="1" dirty="0">
                <a:highlight>
                  <a:srgbClr val="00FF00"/>
                </a:highlight>
              </a:rPr>
              <a:t>2. </a:t>
            </a:r>
            <a:r>
              <a:rPr lang="en-US" b="1" dirty="0" err="1">
                <a:highlight>
                  <a:srgbClr val="00FF00"/>
                </a:highlight>
              </a:rPr>
              <a:t>Pelatihan</a:t>
            </a:r>
            <a:r>
              <a:rPr lang="en-US" b="1" dirty="0">
                <a:highlight>
                  <a:srgbClr val="00FF00"/>
                </a:highlight>
              </a:rPr>
              <a:t> dan Seminar</a:t>
            </a:r>
          </a:p>
          <a:p>
            <a:r>
              <a:rPr lang="en-US" dirty="0" err="1"/>
              <a:t>Pelatihan</a:t>
            </a:r>
            <a:r>
              <a:rPr lang="en-US" dirty="0"/>
              <a:t> dan seminar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cairng</a:t>
            </a:r>
            <a:r>
              <a:rPr lang="en-US" dirty="0"/>
              <a:t> Perawat</a:t>
            </a:r>
          </a:p>
          <a:p>
            <a:r>
              <a:rPr lang="en-US" dirty="0"/>
              <a:t>Hasil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Sutriyanti</a:t>
            </a:r>
            <a:r>
              <a:rPr lang="en-US" dirty="0"/>
              <a:t>, 2019,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bermakna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pelatihan</a:t>
            </a:r>
            <a:r>
              <a:rPr lang="en-US" dirty="0"/>
              <a:t> caring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caring Perawat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371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F188C-ABD5-EC12-65A4-72EDEB2D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88908"/>
            <a:ext cx="10058400" cy="748452"/>
          </a:xfrm>
          <a:solidFill>
            <a:srgbClr val="FFFF00"/>
          </a:solidFill>
        </p:spPr>
        <p:txBody>
          <a:bodyPr/>
          <a:lstStyle/>
          <a:p>
            <a:r>
              <a:rPr lang="en-US" b="1" dirty="0"/>
              <a:t>1. Patient Education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DC925-1164-7A34-9DE6-0091141C9563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Status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ditinjau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seberapa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r>
              <a:rPr lang="en-US" b="1" dirty="0"/>
              <a:t>. </a:t>
            </a:r>
          </a:p>
          <a:p>
            <a:r>
              <a:rPr lang="en-US" b="1" dirty="0" err="1"/>
              <a:t>Sekitar</a:t>
            </a:r>
            <a:r>
              <a:rPr lang="en-US" b="1" dirty="0"/>
              <a:t> 70% </a:t>
            </a:r>
            <a:r>
              <a:rPr lang="en-US" b="1" dirty="0" err="1"/>
              <a:t>kematian</a:t>
            </a:r>
            <a:r>
              <a:rPr lang="en-US" b="1" dirty="0"/>
              <a:t> di Dunia di </a:t>
            </a:r>
            <a:r>
              <a:rPr lang="en-US" b="1" dirty="0" err="1"/>
              <a:t>sebabkan</a:t>
            </a:r>
            <a:r>
              <a:rPr lang="en-US" b="1" dirty="0"/>
              <a:t> oleh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r>
              <a:rPr lang="en-US" b="1" dirty="0"/>
              <a:t>, </a:t>
            </a:r>
            <a:r>
              <a:rPr lang="en-US" b="1" dirty="0" err="1"/>
              <a:t>persentase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di </a:t>
            </a:r>
            <a:r>
              <a:rPr lang="en-US" b="1" dirty="0" err="1"/>
              <a:t>jumlahkan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39,5 </a:t>
            </a:r>
            <a:r>
              <a:rPr lang="en-US" b="1" dirty="0" err="1"/>
              <a:t>juta</a:t>
            </a:r>
            <a:r>
              <a:rPr lang="en-US" b="1" dirty="0"/>
              <a:t> </a:t>
            </a:r>
            <a:r>
              <a:rPr lang="en-US" b="1" dirty="0" err="1"/>
              <a:t>jiwa</a:t>
            </a:r>
            <a:r>
              <a:rPr lang="en-US" b="1" dirty="0"/>
              <a:t> (WHO, 2015) </a:t>
            </a:r>
          </a:p>
          <a:p>
            <a:r>
              <a:rPr lang="en-US" b="1" dirty="0" err="1"/>
              <a:t>Karakteristik</a:t>
            </a:r>
            <a:r>
              <a:rPr lang="en-US" b="1" dirty="0"/>
              <a:t> yang </a:t>
            </a:r>
            <a:r>
              <a:rPr lang="en-US" b="1" dirty="0" err="1"/>
              <a:t>khas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penyakitnya</a:t>
            </a:r>
            <a:r>
              <a:rPr lang="en-US" b="1" dirty="0"/>
              <a:t> </a:t>
            </a:r>
            <a:r>
              <a:rPr lang="en-US" b="1" dirty="0" err="1"/>
              <a:t>menetap</a:t>
            </a:r>
            <a:r>
              <a:rPr lang="en-US" b="1" dirty="0"/>
              <a:t> dan </a:t>
            </a:r>
            <a:r>
              <a:rPr lang="en-US" b="1" dirty="0" err="1"/>
              <a:t>berlangsung</a:t>
            </a:r>
            <a:r>
              <a:rPr lang="en-US" b="1" dirty="0"/>
              <a:t> lama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membutuhkan</a:t>
            </a:r>
            <a:r>
              <a:rPr lang="en-US" b="1" dirty="0"/>
              <a:t> </a:t>
            </a:r>
            <a:r>
              <a:rPr lang="en-US" b="1" dirty="0" err="1"/>
              <a:t>waktu</a:t>
            </a:r>
            <a:r>
              <a:rPr lang="en-US" b="1" dirty="0"/>
              <a:t> </a:t>
            </a:r>
            <a:r>
              <a:rPr lang="en-US" b="1" dirty="0" err="1"/>
              <a:t>penyembuhan</a:t>
            </a:r>
            <a:r>
              <a:rPr lang="en-US" b="1" dirty="0"/>
              <a:t> yang relative lama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menimbulkan</a:t>
            </a:r>
            <a:r>
              <a:rPr lang="en-US" b="1" dirty="0"/>
              <a:t> </a:t>
            </a:r>
            <a:r>
              <a:rPr lang="en-US" b="1" dirty="0" err="1"/>
              <a:t>dampak</a:t>
            </a:r>
            <a:r>
              <a:rPr lang="en-US" b="1" dirty="0"/>
              <a:t> negative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meluas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penderita</a:t>
            </a:r>
            <a:r>
              <a:rPr lang="en-US" b="1" dirty="0"/>
              <a:t> (</a:t>
            </a:r>
            <a:r>
              <a:rPr lang="en-US" b="1" dirty="0" err="1"/>
              <a:t>Lubkin</a:t>
            </a:r>
            <a:r>
              <a:rPr lang="en-US" b="1" dirty="0"/>
              <a:t> &amp; Larsen, 2016)</a:t>
            </a:r>
          </a:p>
          <a:p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Health Belief Model (HBM)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mental, Manajemen stress,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bio, </a:t>
            </a:r>
            <a:r>
              <a:rPr lang="en-US" b="1" dirty="0" err="1"/>
              <a:t>psiko</a:t>
            </a:r>
            <a:r>
              <a:rPr lang="en-US" b="1" dirty="0"/>
              <a:t>, </a:t>
            </a:r>
            <a:r>
              <a:rPr lang="en-US" b="1" dirty="0" err="1"/>
              <a:t>sosio</a:t>
            </a:r>
            <a:r>
              <a:rPr lang="en-US" b="1" dirty="0"/>
              <a:t> dan spiritual pada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526267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94475-1E2C-B951-65B6-D5CEDEFD294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en-US" b="1" dirty="0">
                <a:highlight>
                  <a:srgbClr val="00FF00"/>
                </a:highlight>
              </a:rPr>
              <a:t>3. </a:t>
            </a:r>
            <a:r>
              <a:rPr lang="en-US" b="1" dirty="0" err="1">
                <a:highlight>
                  <a:srgbClr val="00FF00"/>
                </a:highlight>
              </a:rPr>
              <a:t>Buku</a:t>
            </a:r>
            <a:r>
              <a:rPr lang="en-US" b="1" dirty="0">
                <a:highlight>
                  <a:srgbClr val="00FF00"/>
                </a:highlight>
              </a:rPr>
              <a:t> </a:t>
            </a:r>
            <a:r>
              <a:rPr lang="en-US" b="1" dirty="0" err="1">
                <a:highlight>
                  <a:srgbClr val="00FF00"/>
                </a:highlight>
              </a:rPr>
              <a:t>Keperawatan</a:t>
            </a:r>
            <a:r>
              <a:rPr lang="en-US" b="1" dirty="0">
                <a:highlight>
                  <a:srgbClr val="00FF00"/>
                </a:highlight>
              </a:rPr>
              <a:t> dan Kesehatan </a:t>
            </a:r>
          </a:p>
          <a:p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dan </a:t>
            </a:r>
            <a:r>
              <a:rPr lang="en-US" dirty="0" err="1"/>
              <a:t>kesehatan</a:t>
            </a:r>
            <a:r>
              <a:rPr lang="en-US" dirty="0"/>
              <a:t> juga </a:t>
            </a:r>
            <a:r>
              <a:rPr lang="en-US" dirty="0" err="1"/>
              <a:t>menjadi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partisipan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caring. </a:t>
            </a:r>
            <a:r>
              <a:rPr lang="en-US" dirty="0" err="1"/>
              <a:t>Ungkapan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mengatakan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dunia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 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dgn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: </a:t>
            </a:r>
            <a:r>
              <a:rPr lang="en-US" dirty="0" err="1"/>
              <a:t>Igiany</a:t>
            </a:r>
            <a:r>
              <a:rPr lang="en-US" dirty="0"/>
              <a:t>, </a:t>
            </a:r>
            <a:r>
              <a:rPr lang="en-US" dirty="0" err="1"/>
              <a:t>Sudargo</a:t>
            </a:r>
            <a:r>
              <a:rPr lang="en-US" dirty="0"/>
              <a:t> &amp; </a:t>
            </a:r>
            <a:r>
              <a:rPr lang="en-US" dirty="0" err="1"/>
              <a:t>Widyatama</a:t>
            </a:r>
            <a:r>
              <a:rPr lang="en-US" dirty="0"/>
              <a:t>, 2016,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disbanding video.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53500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5A8EB-599D-493C-53B5-7F88A7A12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33120"/>
            <a:ext cx="10058400" cy="904240"/>
          </a:xfrm>
          <a:solidFill>
            <a:srgbClr val="FFFF00"/>
          </a:solidFill>
        </p:spPr>
        <p:txBody>
          <a:bodyPr/>
          <a:lstStyle/>
          <a:p>
            <a:r>
              <a:rPr lang="en-US" b="1" dirty="0" err="1"/>
              <a:t>Manfaat</a:t>
            </a:r>
            <a:r>
              <a:rPr lang="en-US" b="1" dirty="0"/>
              <a:t> </a:t>
            </a:r>
            <a:r>
              <a:rPr lang="en-US" b="1" dirty="0" err="1"/>
              <a:t>penerapan</a:t>
            </a:r>
            <a:r>
              <a:rPr lang="en-US" b="1" dirty="0"/>
              <a:t> caring 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D9218-78DD-CE87-843F-D334814DDD5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 fontScale="92500"/>
          </a:bodyPr>
          <a:lstStyle/>
          <a:p>
            <a:r>
              <a:rPr lang="en-US" dirty="0"/>
              <a:t>1. </a:t>
            </a:r>
            <a:r>
              <a:rPr lang="en-US" dirty="0" err="1"/>
              <a:t>Meningkatnya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pasie</a:t>
            </a:r>
            <a:r>
              <a:rPr lang="en-US" dirty="0"/>
              <a:t>-Perawat yang </a:t>
            </a:r>
            <a:r>
              <a:rPr lang="en-US" dirty="0" err="1"/>
              <a:t>terjalin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professional, </a:t>
            </a:r>
            <a:r>
              <a:rPr lang="en-US" dirty="0" err="1"/>
              <a:t>sehingga</a:t>
            </a:r>
            <a:r>
              <a:rPr lang="en-US" dirty="0"/>
              <a:t> proses </a:t>
            </a:r>
            <a:r>
              <a:rPr lang="en-US" dirty="0" err="1"/>
              <a:t>penyembuhan</a:t>
            </a:r>
            <a:r>
              <a:rPr lang="en-US" dirty="0"/>
              <a:t> dan proses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keperaeatan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membaik</a:t>
            </a:r>
            <a:endParaRPr lang="en-US" dirty="0"/>
          </a:p>
          <a:p>
            <a:r>
              <a:rPr lang="en-US" dirty="0"/>
              <a:t>2.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proses </a:t>
            </a:r>
            <a:r>
              <a:rPr lang="en-US" dirty="0" err="1"/>
              <a:t>penyembuhan</a:t>
            </a:r>
            <a:r>
              <a:rPr lang="en-US" dirty="0"/>
              <a:t> yang </a:t>
            </a:r>
            <a:r>
              <a:rPr lang="en-US" dirty="0" err="1"/>
              <a:t>cepat</a:t>
            </a:r>
            <a:r>
              <a:rPr lang="en-US" dirty="0"/>
              <a:t>, </a:t>
            </a:r>
            <a:r>
              <a:rPr lang="en-US" dirty="0" err="1"/>
              <a:t>mendapatkab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kesehatan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dan </a:t>
            </a:r>
            <a:r>
              <a:rPr lang="en-US" dirty="0" err="1"/>
              <a:t>kepuasan</a:t>
            </a:r>
            <a:r>
              <a:rPr lang="en-US" dirty="0"/>
              <a:t> Perawat. Wolf, Miller &amp; Devine (2010),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Perawat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caring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kontribusi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trhadap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perawatan</a:t>
            </a:r>
            <a:r>
              <a:rPr lang="en-US" dirty="0"/>
              <a:t>. </a:t>
            </a:r>
          </a:p>
          <a:p>
            <a:r>
              <a:rPr lang="en-US" dirty="0"/>
              <a:t>4.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keluaran</a:t>
            </a:r>
            <a:r>
              <a:rPr lang="en-US" dirty="0"/>
              <a:t> (outcome)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.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(Wright, Causey, </a:t>
            </a:r>
            <a:r>
              <a:rPr lang="en-US" dirty="0" err="1"/>
              <a:t>Dienemann</a:t>
            </a:r>
            <a:r>
              <a:rPr lang="en-US" dirty="0"/>
              <a:t>, </a:t>
            </a:r>
            <a:r>
              <a:rPr lang="en-US" dirty="0" err="1"/>
              <a:t>Guiton</a:t>
            </a:r>
            <a:r>
              <a:rPr lang="en-US" dirty="0"/>
              <a:t>, Coleman &amp; Nussbaum, 2013) </a:t>
            </a:r>
          </a:p>
        </p:txBody>
      </p:sp>
    </p:spTree>
    <p:extLst>
      <p:ext uri="{BB962C8B-B14F-4D97-AF65-F5344CB8AC3E}">
        <p14:creationId xmlns:p14="http://schemas.microsoft.com/office/powerpoint/2010/main" val="447032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DE09-1096-2B30-A01B-FA202FDA0C4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400" b="1" dirty="0" err="1"/>
              <a:t>Sehingga</a:t>
            </a:r>
            <a:r>
              <a:rPr lang="en-US" sz="2400" b="1" dirty="0"/>
              <a:t>, </a:t>
            </a:r>
          </a:p>
          <a:p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Perawat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menerapkan</a:t>
            </a:r>
            <a:r>
              <a:rPr lang="en-US" sz="2400" dirty="0"/>
              <a:t> caring 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asuhan</a:t>
            </a:r>
            <a:r>
              <a:rPr lang="en-US" sz="2400" dirty="0"/>
              <a:t> </a:t>
            </a:r>
            <a:r>
              <a:rPr lang="en-US" sz="2400" dirty="0" err="1"/>
              <a:t>keperawatan</a:t>
            </a:r>
            <a:r>
              <a:rPr lang="en-US" sz="2400" dirty="0"/>
              <a:t> </a:t>
            </a:r>
            <a:r>
              <a:rPr lang="en-US" sz="2400" dirty="0" err="1"/>
              <a:t>terutama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penyakit</a:t>
            </a:r>
            <a:r>
              <a:rPr lang="en-US" sz="2400" dirty="0"/>
              <a:t> </a:t>
            </a:r>
            <a:r>
              <a:rPr lang="en-US" sz="2400" dirty="0" err="1"/>
              <a:t>kronis</a:t>
            </a:r>
            <a:r>
              <a:rPr lang="en-US" sz="2400" dirty="0"/>
              <a:t>. Caring yang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kep</a:t>
            </a:r>
            <a:r>
              <a:rPr lang="en-US" sz="2400" dirty="0"/>
              <a:t> </a:t>
            </a:r>
            <a:r>
              <a:rPr lang="en-US" sz="2400" dirty="0" err="1"/>
              <a:t>pasien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dominan</a:t>
            </a:r>
            <a:r>
              <a:rPr lang="en-US" sz="2400" dirty="0"/>
              <a:t> pada </a:t>
            </a:r>
            <a:r>
              <a:rPr lang="en-US" sz="2400" dirty="0" err="1"/>
              <a:t>perilaku</a:t>
            </a:r>
            <a:r>
              <a:rPr lang="en-US" sz="2400" dirty="0"/>
              <a:t> caring. </a:t>
            </a:r>
            <a:r>
              <a:rPr lang="en-US" sz="2400" dirty="0" err="1"/>
              <a:t>Dimensi</a:t>
            </a:r>
            <a:r>
              <a:rPr lang="en-US" sz="2400" dirty="0"/>
              <a:t> caring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tahapannya</a:t>
            </a:r>
            <a:r>
              <a:rPr lang="en-US" sz="2400" dirty="0"/>
              <a:t>. 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2494281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99EF8-6CC5-CA04-D5DA-F292A2DE5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77" y="4210082"/>
            <a:ext cx="10113645" cy="187575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TERIMAKASIH</a:t>
            </a:r>
            <a:b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</a:br>
            <a:r>
              <a:rPr lang="en-US" sz="4800" dirty="0" err="1">
                <a:solidFill>
                  <a:schemeClr val="tx1"/>
                </a:solidFill>
                <a:highlight>
                  <a:srgbClr val="FFFF00"/>
                </a:highlight>
              </a:rPr>
              <a:t>Semoga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4800" dirty="0" err="1">
                <a:solidFill>
                  <a:schemeClr val="tx1"/>
                </a:solidFill>
                <a:highlight>
                  <a:srgbClr val="FFFF00"/>
                </a:highlight>
              </a:rPr>
              <a:t>Bermanfaat</a:t>
            </a:r>
            <a:r>
              <a:rPr lang="en-US" sz="4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endParaRPr lang="en-ID" sz="4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87243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91C05-CAE1-2B61-8040-7D4F6877259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/>
              <a:t>Status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optimal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perwujudan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keberhasilan</a:t>
            </a:r>
            <a:r>
              <a:rPr lang="en-US" b="1" dirty="0"/>
              <a:t> </a:t>
            </a:r>
            <a:r>
              <a:rPr lang="en-US" b="1" dirty="0" err="1"/>
              <a:t>pembangunan</a:t>
            </a:r>
            <a:r>
              <a:rPr lang="en-US" b="1" dirty="0"/>
              <a:t> </a:t>
            </a:r>
            <a:r>
              <a:rPr lang="en-US" b="1" dirty="0" err="1"/>
              <a:t>nasional</a:t>
            </a:r>
            <a:r>
              <a:rPr lang="en-US" b="1" dirty="0"/>
              <a:t>. Hal </a:t>
            </a:r>
            <a:r>
              <a:rPr lang="en-US" b="1" dirty="0" err="1"/>
              <a:t>tsb</a:t>
            </a:r>
            <a:r>
              <a:rPr lang="en-US" b="1" dirty="0"/>
              <a:t>,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terlepas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pengetahuan</a:t>
            </a:r>
            <a:r>
              <a:rPr lang="en-US" b="1" dirty="0"/>
              <a:t> dan status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</a:p>
          <a:p>
            <a:r>
              <a:rPr lang="en-US" b="1" dirty="0"/>
              <a:t>Pola dan status </a:t>
            </a:r>
            <a:r>
              <a:rPr lang="en-US" b="1" dirty="0" err="1"/>
              <a:t>kesehatan</a:t>
            </a:r>
            <a:r>
              <a:rPr lang="en-US" b="1" dirty="0"/>
              <a:t> pada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suatu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terindikasikan</a:t>
            </a:r>
            <a:r>
              <a:rPr lang="en-US" b="1" dirty="0"/>
              <a:t> oleh </a:t>
            </a:r>
            <a:r>
              <a:rPr lang="en-US" b="1" dirty="0" err="1"/>
              <a:t>seberapa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angka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r>
              <a:rPr lang="en-US" b="1" dirty="0"/>
              <a:t>. </a:t>
            </a:r>
          </a:p>
          <a:p>
            <a:r>
              <a:rPr lang="en-US" b="1" dirty="0"/>
              <a:t>WHO (2015) </a:t>
            </a:r>
            <a:r>
              <a:rPr lang="en-US" b="1" dirty="0" err="1"/>
              <a:t>mencatat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ada</a:t>
            </a:r>
            <a:r>
              <a:rPr lang="en-US" b="1" dirty="0"/>
              <a:t> </a:t>
            </a:r>
            <a:r>
              <a:rPr lang="en-US" b="1" dirty="0" err="1"/>
              <a:t>sekitar</a:t>
            </a:r>
            <a:r>
              <a:rPr lang="en-US" b="1" dirty="0"/>
              <a:t> 70% </a:t>
            </a:r>
            <a:r>
              <a:rPr lang="en-US" b="1" dirty="0" err="1"/>
              <a:t>kematian</a:t>
            </a:r>
            <a:r>
              <a:rPr lang="en-US" b="1" dirty="0"/>
              <a:t> di dunia di </a:t>
            </a:r>
            <a:r>
              <a:rPr lang="en-US" b="1" dirty="0" err="1"/>
              <a:t>sebabkan</a:t>
            </a:r>
            <a:r>
              <a:rPr lang="en-US" b="1" dirty="0"/>
              <a:t> oleh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kronik</a:t>
            </a:r>
            <a:r>
              <a:rPr lang="en-US" b="1" dirty="0"/>
              <a:t>, </a:t>
            </a:r>
            <a:r>
              <a:rPr lang="en-US" b="1" dirty="0" err="1"/>
              <a:t>presentase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jika</a:t>
            </a:r>
            <a:r>
              <a:rPr lang="en-US" b="1" dirty="0"/>
              <a:t> di </a:t>
            </a:r>
            <a:r>
              <a:rPr lang="en-US" b="1" dirty="0" err="1"/>
              <a:t>jumlahkan</a:t>
            </a:r>
            <a:r>
              <a:rPr lang="en-US" b="1" dirty="0"/>
              <a:t> </a:t>
            </a:r>
            <a:r>
              <a:rPr lang="en-US" b="1" dirty="0" err="1"/>
              <a:t>mencapai</a:t>
            </a:r>
            <a:r>
              <a:rPr lang="en-US" b="1" dirty="0"/>
              <a:t> 39,5 </a:t>
            </a:r>
            <a:r>
              <a:rPr lang="en-US" b="1" dirty="0" err="1"/>
              <a:t>juta</a:t>
            </a:r>
            <a:r>
              <a:rPr lang="en-US" b="1" dirty="0"/>
              <a:t> </a:t>
            </a:r>
            <a:r>
              <a:rPr lang="en-US" b="1" dirty="0" err="1"/>
              <a:t>jiwa</a:t>
            </a:r>
            <a:r>
              <a:rPr lang="en-US" b="1" dirty="0"/>
              <a:t> </a:t>
            </a:r>
          </a:p>
          <a:p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lazim</a:t>
            </a:r>
            <a:r>
              <a:rPr lang="en-US" b="1" dirty="0"/>
              <a:t> </a:t>
            </a:r>
            <a:r>
              <a:rPr lang="en-US" b="1" dirty="0" err="1"/>
              <a:t>ditemui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kanker</a:t>
            </a:r>
            <a:r>
              <a:rPr lang="en-US" b="1" dirty="0"/>
              <a:t>, </a:t>
            </a:r>
            <a:r>
              <a:rPr lang="en-US" b="1" dirty="0" err="1"/>
              <a:t>jantung</a:t>
            </a:r>
            <a:r>
              <a:rPr lang="en-US" b="1" dirty="0"/>
              <a:t>, DM dan PPOK. </a:t>
            </a:r>
          </a:p>
          <a:p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karakteristik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khas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menetap</a:t>
            </a:r>
            <a:r>
              <a:rPr lang="en-US" b="1" dirty="0"/>
              <a:t> dan </a:t>
            </a:r>
            <a:r>
              <a:rPr lang="en-US" b="1" dirty="0" err="1"/>
              <a:t>berlangsung</a:t>
            </a:r>
            <a:r>
              <a:rPr lang="en-US" b="1" dirty="0"/>
              <a:t> lama, proses </a:t>
            </a:r>
            <a:r>
              <a:rPr lang="en-US" b="1" dirty="0" err="1"/>
              <a:t>penyembuhan</a:t>
            </a:r>
            <a:r>
              <a:rPr lang="en-US" b="1" dirty="0"/>
              <a:t> </a:t>
            </a:r>
            <a:r>
              <a:rPr lang="en-US" b="1" dirty="0" err="1"/>
              <a:t>cenderung</a:t>
            </a:r>
            <a:r>
              <a:rPr lang="en-US" b="1" dirty="0"/>
              <a:t> </a:t>
            </a:r>
            <a:r>
              <a:rPr lang="en-US" b="1" dirty="0" err="1"/>
              <a:t>membutuhkan</a:t>
            </a:r>
            <a:r>
              <a:rPr lang="en-US" b="1" dirty="0"/>
              <a:t>  </a:t>
            </a:r>
            <a:r>
              <a:rPr lang="en-US" b="1" dirty="0" err="1"/>
              <a:t>waktu</a:t>
            </a:r>
            <a:r>
              <a:rPr lang="en-US" b="1" dirty="0"/>
              <a:t> lama (</a:t>
            </a:r>
            <a:r>
              <a:rPr lang="en-US" b="1" dirty="0" err="1"/>
              <a:t>Lubkin</a:t>
            </a:r>
            <a:r>
              <a:rPr lang="en-US" b="1" dirty="0"/>
              <a:t> &amp; Larsen, 2016)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07434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CA7A4-296A-F7E1-74EC-6C0CDD7288E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menahun</a:t>
            </a:r>
            <a:r>
              <a:rPr lang="en-US" b="1" dirty="0"/>
              <a:t> di </a:t>
            </a:r>
            <a:r>
              <a:rPr lang="en-US" b="1" dirty="0" err="1"/>
              <a:t>sertai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r>
              <a:rPr lang="en-US" b="1" dirty="0"/>
              <a:t> lain, </a:t>
            </a:r>
            <a:r>
              <a:rPr lang="en-US" b="1" dirty="0" err="1"/>
              <a:t>tentu</a:t>
            </a:r>
            <a:r>
              <a:rPr lang="en-US" b="1" dirty="0"/>
              <a:t> </a:t>
            </a:r>
            <a:r>
              <a:rPr lang="en-US" b="1" dirty="0" err="1"/>
              <a:t>kondisi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menimbulkan</a:t>
            </a:r>
            <a:r>
              <a:rPr lang="en-US" b="1" dirty="0"/>
              <a:t> </a:t>
            </a:r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negative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meluas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penderita</a:t>
            </a:r>
            <a:r>
              <a:rPr lang="en-US" b="1" dirty="0"/>
              <a:t>. </a:t>
            </a:r>
          </a:p>
          <a:p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sebelumnya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treatment dan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yang </a:t>
            </a:r>
            <a:r>
              <a:rPr lang="en-US" b="1" dirty="0" err="1"/>
              <a:t>tepat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sangat </a:t>
            </a:r>
            <a:r>
              <a:rPr lang="en-US" b="1" dirty="0" err="1"/>
              <a:t>membantu</a:t>
            </a:r>
            <a:r>
              <a:rPr lang="en-US" b="1" dirty="0"/>
              <a:t> dan </a:t>
            </a:r>
            <a:r>
              <a:rPr lang="en-US" b="1" dirty="0" err="1"/>
              <a:t>bermanfaat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, </a:t>
            </a:r>
            <a:r>
              <a:rPr lang="en-US" b="1" dirty="0" err="1"/>
              <a:t>selain</a:t>
            </a:r>
            <a:r>
              <a:rPr lang="en-US" b="1" dirty="0"/>
              <a:t> </a:t>
            </a:r>
            <a:r>
              <a:rPr lang="en-US" b="1" dirty="0" err="1"/>
              <a:t>menyembuhkan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</a:t>
            </a:r>
            <a:r>
              <a:rPr lang="en-US" b="1" dirty="0" err="1"/>
              <a:t>fisiologis</a:t>
            </a:r>
            <a:r>
              <a:rPr lang="en-US" b="1" dirty="0"/>
              <a:t> (cure), </a:t>
            </a:r>
            <a:r>
              <a:rPr lang="en-US" b="1" dirty="0" err="1"/>
              <a:t>merubah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(behavior) dan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(self awareness) </a:t>
            </a:r>
            <a:r>
              <a:rPr lang="en-US" b="1" dirty="0" err="1"/>
              <a:t>pasien</a:t>
            </a:r>
            <a:r>
              <a:rPr lang="en-US" b="1" dirty="0"/>
              <a:t> oleh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jg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kalah</a:t>
            </a:r>
            <a:r>
              <a:rPr lang="en-US" b="1" dirty="0"/>
              <a:t> </a:t>
            </a:r>
            <a:r>
              <a:rPr lang="en-US" b="1" dirty="0" err="1"/>
              <a:t>penting</a:t>
            </a:r>
            <a:r>
              <a:rPr lang="en-US" b="1" dirty="0"/>
              <a:t> agar </a:t>
            </a:r>
            <a:r>
              <a:rPr lang="en-US" b="1" dirty="0" err="1"/>
              <a:t>terwujudnya</a:t>
            </a:r>
            <a:r>
              <a:rPr lang="en-US" b="1" dirty="0"/>
              <a:t> status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optimal </a:t>
            </a:r>
            <a:r>
              <a:rPr lang="en-US" b="1" dirty="0" err="1"/>
              <a:t>secara</a:t>
            </a:r>
            <a:r>
              <a:rPr lang="en-US" b="1" dirty="0"/>
              <a:t> holistic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(Rahman, 2015). </a:t>
            </a:r>
          </a:p>
          <a:p>
            <a:r>
              <a:rPr lang="en-US" b="1" dirty="0" err="1"/>
              <a:t>Saat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keberhasilannya</a:t>
            </a:r>
            <a:r>
              <a:rPr lang="en-US" b="1" dirty="0"/>
              <a:t>, model </a:t>
            </a:r>
            <a:r>
              <a:rPr lang="en-US" b="1" dirty="0" err="1"/>
              <a:t>intervensi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dinilai</a:t>
            </a:r>
            <a:r>
              <a:rPr lang="en-US" b="1" dirty="0"/>
              <a:t>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menjadi</a:t>
            </a:r>
            <a:r>
              <a:rPr lang="en-US" b="1" dirty="0"/>
              <a:t> model </a:t>
            </a:r>
            <a:r>
              <a:rPr lang="en-US" b="1" dirty="0" err="1"/>
              <a:t>intervensi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efektif</a:t>
            </a:r>
            <a:r>
              <a:rPr lang="en-US" b="1" dirty="0"/>
              <a:t> dan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oleh </a:t>
            </a:r>
            <a:r>
              <a:rPr lang="en-US" b="1" dirty="0" err="1"/>
              <a:t>praktisi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86153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B43F7-B31B-35A1-E077-38C9E8AC2D9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Health Belief Model (HBM) </a:t>
            </a:r>
            <a:r>
              <a:rPr lang="en-US" b="1" dirty="0" err="1"/>
              <a:t>telah</a:t>
            </a:r>
            <a:r>
              <a:rPr lang="en-US" b="1" dirty="0"/>
              <a:t> </a:t>
            </a:r>
            <a:r>
              <a:rPr lang="en-US" b="1" dirty="0" err="1"/>
              <a:t>banyak</a:t>
            </a:r>
            <a:r>
              <a:rPr lang="en-US" b="1" dirty="0"/>
              <a:t> </a:t>
            </a:r>
            <a:r>
              <a:rPr lang="en-US" b="1" dirty="0" err="1"/>
              <a:t>digunakan</a:t>
            </a:r>
            <a:r>
              <a:rPr lang="en-US" b="1" dirty="0"/>
              <a:t> dan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keberhasilannya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 </a:t>
            </a:r>
            <a:r>
              <a:rPr lang="en-US" b="1" dirty="0" err="1"/>
              <a:t>meningkatkan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mental, Manajemen stress </a:t>
            </a:r>
            <a:r>
              <a:rPr lang="en-US" b="1" dirty="0" err="1"/>
              <a:t>bahkan</a:t>
            </a:r>
            <a:r>
              <a:rPr lang="en-US" b="1" dirty="0"/>
              <a:t> pada </a:t>
            </a:r>
            <a:r>
              <a:rPr lang="en-US" b="1" dirty="0" err="1"/>
              <a:t>penelitian</a:t>
            </a:r>
            <a:r>
              <a:rPr lang="en-US" b="1" dirty="0"/>
              <a:t> lain, </a:t>
            </a:r>
            <a:r>
              <a:rPr lang="en-US" b="1" dirty="0" err="1"/>
              <a:t>beberapa</a:t>
            </a:r>
            <a:r>
              <a:rPr lang="en-US" b="1" dirty="0"/>
              <a:t> </a:t>
            </a:r>
            <a:r>
              <a:rPr lang="en-US" b="1" dirty="0" err="1"/>
              <a:t>peneliti</a:t>
            </a:r>
            <a:r>
              <a:rPr lang="en-US" b="1" dirty="0"/>
              <a:t> </a:t>
            </a:r>
            <a:r>
              <a:rPr lang="en-US" b="1" dirty="0" err="1"/>
              <a:t>menyampaikan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aspek</a:t>
            </a:r>
            <a:r>
              <a:rPr lang="en-US" b="1" dirty="0"/>
              <a:t> bio, </a:t>
            </a:r>
            <a:r>
              <a:rPr lang="en-US" b="1" dirty="0" err="1"/>
              <a:t>psiko</a:t>
            </a:r>
            <a:r>
              <a:rPr lang="en-US" b="1" dirty="0"/>
              <a:t>, </a:t>
            </a:r>
            <a:r>
              <a:rPr lang="en-US" b="1" dirty="0" err="1"/>
              <a:t>sosio</a:t>
            </a:r>
            <a:r>
              <a:rPr lang="en-US" b="1" dirty="0"/>
              <a:t> dan spiritual pada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 (</a:t>
            </a:r>
            <a:r>
              <a:rPr lang="en-US" b="1" dirty="0" err="1"/>
              <a:t>Lilis</a:t>
            </a:r>
            <a:r>
              <a:rPr lang="en-US" b="1" dirty="0"/>
              <a:t> </a:t>
            </a:r>
            <a:r>
              <a:rPr lang="en-US" b="1" dirty="0" err="1"/>
              <a:t>Lismayanti</a:t>
            </a:r>
            <a:r>
              <a:rPr lang="en-US" b="1" dirty="0"/>
              <a:t>, 2017) (Hamid et al, 2018).  </a:t>
            </a:r>
          </a:p>
          <a:p>
            <a:r>
              <a:rPr lang="en-US" b="1" dirty="0" err="1"/>
              <a:t>Penelitian</a:t>
            </a:r>
            <a:r>
              <a:rPr lang="en-US" b="1" dirty="0"/>
              <a:t> oleh Ying Wang et al (2013)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Health Belief Model  </a:t>
            </a:r>
            <a:r>
              <a:rPr lang="en-US" b="1" dirty="0" err="1"/>
              <a:t>selama</a:t>
            </a:r>
            <a:r>
              <a:rPr lang="en-US" b="1" dirty="0"/>
              <a:t> 3 </a:t>
            </a:r>
            <a:r>
              <a:rPr lang="en-US" b="1" dirty="0" err="1"/>
              <a:t>bulan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jumlah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2 </a:t>
            </a:r>
            <a:r>
              <a:rPr lang="en-US" b="1" dirty="0" err="1"/>
              <a:t>hari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adanya</a:t>
            </a:r>
            <a:r>
              <a:rPr lang="en-US" b="1" dirty="0"/>
              <a:t> </a:t>
            </a:r>
            <a:r>
              <a:rPr lang="en-US" b="1" dirty="0" err="1"/>
              <a:t>perbaikan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b="1" dirty="0"/>
              <a:t> pada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r>
              <a:rPr lang="en-US" b="1" dirty="0"/>
              <a:t> Health Belief Model dan </a:t>
            </a:r>
            <a:r>
              <a:rPr lang="en-US" b="1" dirty="0" err="1"/>
              <a:t>skala</a:t>
            </a:r>
            <a:r>
              <a:rPr lang="en-US" b="1" dirty="0"/>
              <a:t> COPD-Self efficacy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mengukur</a:t>
            </a:r>
            <a:r>
              <a:rPr lang="en-US" b="1" dirty="0"/>
              <a:t> </a:t>
            </a:r>
            <a:r>
              <a:rPr lang="en-US" b="1" dirty="0" err="1"/>
              <a:t>indikasi</a:t>
            </a:r>
            <a:r>
              <a:rPr lang="en-US" b="1" dirty="0"/>
              <a:t> </a:t>
            </a:r>
            <a:r>
              <a:rPr lang="en-US" b="1" dirty="0" err="1"/>
              <a:t>skala</a:t>
            </a:r>
            <a:r>
              <a:rPr lang="en-US" b="1" dirty="0"/>
              <a:t> </a:t>
            </a:r>
            <a:r>
              <a:rPr lang="en-US" b="1" dirty="0" err="1"/>
              <a:t>dispnea</a:t>
            </a:r>
            <a:r>
              <a:rPr lang="en-US" b="1" dirty="0"/>
              <a:t>, ADL dan </a:t>
            </a:r>
            <a:r>
              <a:rPr lang="en-US" b="1" dirty="0" err="1"/>
              <a:t>berjalan</a:t>
            </a:r>
            <a:r>
              <a:rPr lang="en-US" b="1" dirty="0"/>
              <a:t> kaki </a:t>
            </a:r>
            <a:r>
              <a:rPr lang="en-US" b="1" dirty="0" err="1"/>
              <a:t>selama</a:t>
            </a:r>
            <a:r>
              <a:rPr lang="en-US" b="1" dirty="0"/>
              <a:t> 6 </a:t>
            </a:r>
            <a:r>
              <a:rPr lang="en-US" b="1" dirty="0" err="1"/>
              <a:t>menit</a:t>
            </a:r>
            <a:r>
              <a:rPr lang="en-US" b="1" dirty="0"/>
              <a:t>. </a:t>
            </a:r>
            <a:r>
              <a:rPr lang="en-US" b="1" dirty="0" err="1"/>
              <a:t>Penjelasan</a:t>
            </a:r>
            <a:r>
              <a:rPr lang="en-US" b="1" dirty="0"/>
              <a:t> </a:t>
            </a:r>
            <a:r>
              <a:rPr lang="en-US" b="1" dirty="0" err="1"/>
              <a:t>singkat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efektifitas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HBM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mengatasi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</a:t>
            </a:r>
            <a:r>
              <a:rPr lang="en-US" b="1" dirty="0" err="1"/>
              <a:t>masalah</a:t>
            </a:r>
            <a:r>
              <a:rPr lang="en-US" b="1" dirty="0"/>
              <a:t> pada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.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19886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5E6D-500B-AF5E-3F4B-352F67972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298195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/>
              <a:t>Health Belief Model (HBM) </a:t>
            </a:r>
            <a:r>
              <a:rPr lang="en-US" b="1" dirty="0" err="1"/>
              <a:t>merupakan</a:t>
            </a:r>
            <a:r>
              <a:rPr lang="en-US" b="1" dirty="0"/>
              <a:t> model </a:t>
            </a:r>
            <a:r>
              <a:rPr lang="en-US" b="1" dirty="0" err="1"/>
              <a:t>psikologis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orientasi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prediksi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dan </a:t>
            </a:r>
            <a:r>
              <a:rPr lang="en-US" b="1" dirty="0" err="1"/>
              <a:t>keyakinan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memaknai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.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Health Belief Model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model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yang </a:t>
            </a:r>
            <a:r>
              <a:rPr lang="en-US" b="1" dirty="0" err="1"/>
              <a:t>dilakukan</a:t>
            </a:r>
            <a:r>
              <a:rPr lang="en-US" b="1" dirty="0"/>
              <a:t> oleh </a:t>
            </a:r>
            <a:r>
              <a:rPr lang="en-US" b="1" dirty="0" err="1"/>
              <a:t>dua</a:t>
            </a:r>
            <a:r>
              <a:rPr lang="en-US" b="1" dirty="0"/>
              <a:t> </a:t>
            </a:r>
            <a:r>
              <a:rPr lang="en-US" b="1" dirty="0" err="1"/>
              <a:t>pelaku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interdependen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sistematis</a:t>
            </a:r>
            <a:r>
              <a:rPr lang="en-US" b="1" dirty="0"/>
              <a:t>, </a:t>
            </a:r>
            <a:r>
              <a:rPr lang="en-US" b="1" dirty="0" err="1"/>
              <a:t>berurutan</a:t>
            </a:r>
            <a:r>
              <a:rPr lang="en-US" b="1" dirty="0"/>
              <a:t> dan </a:t>
            </a:r>
            <a:r>
              <a:rPr lang="en-US" b="1" dirty="0" err="1"/>
              <a:t>terencana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pemaknaan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orang lain </a:t>
            </a:r>
            <a:r>
              <a:rPr lang="en-US" b="1" dirty="0" err="1"/>
              <a:t>baik</a:t>
            </a:r>
            <a:r>
              <a:rPr lang="en-US" b="1" dirty="0"/>
              <a:t> </a:t>
            </a:r>
            <a:r>
              <a:rPr lang="en-US" b="1" dirty="0" err="1"/>
              <a:t>individu</a:t>
            </a:r>
            <a:r>
              <a:rPr lang="en-US" b="1" dirty="0"/>
              <a:t>, </a:t>
            </a:r>
            <a:r>
              <a:rPr lang="en-US" b="1" dirty="0" err="1"/>
              <a:t>kelompok</a:t>
            </a:r>
            <a:r>
              <a:rPr lang="en-US" b="1" dirty="0"/>
              <a:t> </a:t>
            </a:r>
            <a:r>
              <a:rPr lang="en-US" b="1" dirty="0" err="1"/>
              <a:t>maupun</a:t>
            </a:r>
            <a:r>
              <a:rPr lang="en-US" b="1" dirty="0"/>
              <a:t> </a:t>
            </a:r>
            <a:r>
              <a:rPr lang="en-US" b="1" dirty="0" err="1"/>
              <a:t>komunitas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memutuskan</a:t>
            </a:r>
            <a:r>
              <a:rPr lang="en-US" b="1" dirty="0"/>
              <a:t> </a:t>
            </a:r>
            <a:r>
              <a:rPr lang="en-US" b="1" dirty="0" err="1"/>
              <a:t>atau</a:t>
            </a:r>
            <a:r>
              <a:rPr lang="en-US" b="1" dirty="0"/>
              <a:t> </a:t>
            </a:r>
            <a:r>
              <a:rPr lang="en-US" b="1" dirty="0" err="1"/>
              <a:t>beperilaku</a:t>
            </a:r>
            <a:r>
              <a:rPr lang="en-US" b="1" dirty="0"/>
              <a:t> </a:t>
            </a:r>
            <a:r>
              <a:rPr lang="en-US" b="1" dirty="0" err="1"/>
              <a:t>sebagaimana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diinginkan</a:t>
            </a:r>
            <a:r>
              <a:rPr lang="en-US" b="1" dirty="0"/>
              <a:t> oleh </a:t>
            </a:r>
            <a:r>
              <a:rPr lang="en-US" b="1" dirty="0" err="1"/>
              <a:t>pendidik</a:t>
            </a:r>
            <a:r>
              <a:rPr lang="en-US" b="1" dirty="0"/>
              <a:t> (Sadeghi, 2018)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2821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A918-56E2-C201-8B4B-068385C1416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HBM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dijadikan</a:t>
            </a:r>
            <a:r>
              <a:rPr lang="en-US" b="1" dirty="0"/>
              <a:t> </a:t>
            </a:r>
            <a:r>
              <a:rPr lang="en-US" b="1" dirty="0" err="1"/>
              <a:t>sbg</a:t>
            </a:r>
            <a:r>
              <a:rPr lang="en-US" b="1" dirty="0"/>
              <a:t> </a:t>
            </a:r>
            <a:r>
              <a:rPr lang="en-US" b="1" dirty="0" err="1"/>
              <a:t>referensi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upaya</a:t>
            </a:r>
            <a:r>
              <a:rPr lang="en-US" b="1" dirty="0"/>
              <a:t> </a:t>
            </a:r>
            <a:r>
              <a:rPr lang="en-US" b="1" dirty="0" err="1"/>
              <a:t>penanganan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penyakit</a:t>
            </a:r>
            <a:r>
              <a:rPr lang="en-US" b="1" dirty="0"/>
              <a:t> </a:t>
            </a:r>
            <a:r>
              <a:rPr lang="en-US" b="1" dirty="0" err="1"/>
              <a:t>kronis</a:t>
            </a:r>
            <a:r>
              <a:rPr lang="en-US" b="1" dirty="0"/>
              <a:t>. </a:t>
            </a:r>
            <a:r>
              <a:rPr lang="en-US" b="1" dirty="0" err="1"/>
              <a:t>Konsep</a:t>
            </a:r>
            <a:r>
              <a:rPr lang="en-US" b="1" dirty="0"/>
              <a:t> HBM </a:t>
            </a:r>
            <a:r>
              <a:rPr lang="en-US" b="1" dirty="0" err="1"/>
              <a:t>berorientasi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penjelasan2 </a:t>
            </a:r>
            <a:r>
              <a:rPr lang="en-US" b="1" dirty="0" err="1"/>
              <a:t>terkait</a:t>
            </a:r>
            <a:r>
              <a:rPr lang="en-US" b="1" dirty="0"/>
              <a:t> </a:t>
            </a:r>
            <a:r>
              <a:rPr lang="en-US" b="1" dirty="0" err="1"/>
              <a:t>prediksi</a:t>
            </a:r>
            <a:r>
              <a:rPr lang="en-US" b="1" dirty="0"/>
              <a:t> </a:t>
            </a:r>
            <a:r>
              <a:rPr lang="en-US" b="1" dirty="0" err="1"/>
              <a:t>kesehatan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berfokus</a:t>
            </a:r>
            <a:r>
              <a:rPr lang="en-US" b="1" dirty="0"/>
              <a:t> pada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keyakinan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, Adapun </a:t>
            </a:r>
            <a:r>
              <a:rPr lang="en-US" b="1" dirty="0" err="1"/>
              <a:t>komponennya</a:t>
            </a:r>
            <a:r>
              <a:rPr lang="en-US" b="1" dirty="0"/>
              <a:t> : Perceived susceptibility, perceived severity, health motivation, perceived benefits dan perceived barriers. </a:t>
            </a:r>
          </a:p>
          <a:p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tsb</a:t>
            </a:r>
            <a:r>
              <a:rPr lang="en-US" b="1" dirty="0"/>
              <a:t> </a:t>
            </a:r>
            <a:r>
              <a:rPr lang="en-US" b="1" dirty="0" err="1"/>
              <a:t>merupakan</a:t>
            </a:r>
            <a:r>
              <a:rPr lang="en-US" b="1" dirty="0"/>
              <a:t> </a:t>
            </a:r>
            <a:r>
              <a:rPr lang="en-US" b="1" dirty="0" err="1"/>
              <a:t>komponen</a:t>
            </a:r>
            <a:r>
              <a:rPr lang="en-US" b="1" dirty="0"/>
              <a:t> </a:t>
            </a:r>
            <a:r>
              <a:rPr lang="en-US" b="1" dirty="0" err="1"/>
              <a:t>penyusun</a:t>
            </a:r>
            <a:r>
              <a:rPr lang="en-US" b="1" dirty="0"/>
              <a:t> </a:t>
            </a:r>
            <a:r>
              <a:rPr lang="en-US" b="1" dirty="0" err="1"/>
              <a:t>teori</a:t>
            </a:r>
            <a:r>
              <a:rPr lang="en-US" b="1" dirty="0"/>
              <a:t> Health Belief Model (HBM).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terjadi</a:t>
            </a:r>
            <a:r>
              <a:rPr lang="en-US" b="1" dirty="0"/>
              <a:t> pada </a:t>
            </a:r>
            <a:r>
              <a:rPr lang="en-US" b="1" dirty="0" err="1"/>
              <a:t>komponen</a:t>
            </a:r>
            <a:r>
              <a:rPr lang="en-US" b="1" dirty="0"/>
              <a:t> HBM </a:t>
            </a:r>
            <a:r>
              <a:rPr lang="en-US" b="1" dirty="0" err="1"/>
              <a:t>namun</a:t>
            </a:r>
            <a:r>
              <a:rPr lang="en-US" b="1" dirty="0"/>
              <a:t> juga </a:t>
            </a:r>
            <a:r>
              <a:rPr lang="en-US" b="1" dirty="0" err="1"/>
              <a:t>berhasil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, </a:t>
            </a:r>
            <a:r>
              <a:rPr lang="en-US" b="1" dirty="0" err="1"/>
              <a:t>kesadaran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(self awareness) dan </a:t>
            </a:r>
            <a:r>
              <a:rPr lang="en-US" b="1" dirty="0" err="1"/>
              <a:t>efikasi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(self efficacy)</a:t>
            </a:r>
          </a:p>
          <a:p>
            <a:r>
              <a:rPr lang="en-US" b="1" dirty="0" err="1"/>
              <a:t>Selain</a:t>
            </a:r>
            <a:r>
              <a:rPr lang="en-US" b="1" dirty="0"/>
              <a:t> </a:t>
            </a:r>
            <a:r>
              <a:rPr lang="en-US" b="1" dirty="0" err="1"/>
              <a:t>itu</a:t>
            </a:r>
            <a:r>
              <a:rPr lang="en-US" b="1" dirty="0"/>
              <a:t> </a:t>
            </a:r>
            <a:r>
              <a:rPr lang="en-US" b="1" dirty="0" err="1"/>
              <a:t>terdapat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(Physical improvement). HBM </a:t>
            </a:r>
            <a:r>
              <a:rPr lang="en-US" b="1" dirty="0" err="1"/>
              <a:t>memiliki</a:t>
            </a:r>
            <a:r>
              <a:rPr lang="en-US" b="1" dirty="0"/>
              <a:t> </a:t>
            </a:r>
            <a:r>
              <a:rPr lang="en-US" b="1" dirty="0" err="1"/>
              <a:t>konstruk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menyasar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keyakinan</a:t>
            </a:r>
            <a:r>
              <a:rPr lang="en-US" b="1" dirty="0"/>
              <a:t> dan </a:t>
            </a:r>
            <a:r>
              <a:rPr lang="en-US" b="1" dirty="0" err="1"/>
              <a:t>kognitif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dlm</a:t>
            </a:r>
            <a:r>
              <a:rPr lang="en-US" b="1" dirty="0"/>
              <a:t> </a:t>
            </a:r>
            <a:r>
              <a:rPr lang="en-US" b="1" dirty="0" err="1"/>
              <a:t>intervensi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diberikan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tepat</a:t>
            </a:r>
            <a:r>
              <a:rPr lang="en-US" b="1" dirty="0"/>
              <a:t> dan </a:t>
            </a:r>
            <a:r>
              <a:rPr lang="en-US" b="1" dirty="0" err="1"/>
              <a:t>kontinuitas</a:t>
            </a:r>
            <a:r>
              <a:rPr lang="en-US" b="1" dirty="0"/>
              <a:t>. HBM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mempengaruhi</a:t>
            </a:r>
            <a:r>
              <a:rPr lang="en-US" b="1" dirty="0"/>
              <a:t> </a:t>
            </a:r>
            <a:r>
              <a:rPr lang="en-US" b="1" dirty="0" err="1"/>
              <a:t>perilaku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kpd</a:t>
            </a:r>
            <a:r>
              <a:rPr lang="en-US" b="1" dirty="0"/>
              <a:t> </a:t>
            </a:r>
            <a:r>
              <a:rPr lang="en-US" b="1" dirty="0" err="1"/>
              <a:t>arah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diinginkan</a:t>
            </a:r>
            <a:r>
              <a:rPr lang="en-US" b="1" dirty="0"/>
              <a:t> oleh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295540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AEE1A-098F-6A8A-738A-FDEAF055C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600"/>
            <a:ext cx="10058400" cy="4348479"/>
          </a:xfrm>
          <a:solidFill>
            <a:schemeClr val="tx2">
              <a:lumMod val="10000"/>
              <a:lumOff val="90000"/>
            </a:schemeClr>
          </a:solidFill>
        </p:spPr>
        <p:txBody>
          <a:bodyPr/>
          <a:lstStyle/>
          <a:p>
            <a:r>
              <a:rPr lang="en-US" b="1" dirty="0" err="1"/>
              <a:t>Sejalan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</a:t>
            </a:r>
            <a:r>
              <a:rPr lang="en-US" b="1" dirty="0" err="1"/>
              <a:t>penelitian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dilakukan</a:t>
            </a:r>
            <a:r>
              <a:rPr lang="en-US" b="1" dirty="0"/>
              <a:t> oleh </a:t>
            </a:r>
            <a:r>
              <a:rPr lang="en-US" b="1" dirty="0" err="1"/>
              <a:t>Tiziana</a:t>
            </a:r>
            <a:r>
              <a:rPr lang="en-US" b="1" dirty="0"/>
              <a:t> (2017)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menemukan</a:t>
            </a:r>
            <a:r>
              <a:rPr lang="en-US" b="1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toleransi</a:t>
            </a:r>
            <a:r>
              <a:rPr lang="en-US" b="1" dirty="0"/>
              <a:t> Latihan </a:t>
            </a:r>
            <a:r>
              <a:rPr lang="en-US" b="1" dirty="0" err="1"/>
              <a:t>fisik</a:t>
            </a:r>
            <a:r>
              <a:rPr lang="en-US" b="1" dirty="0"/>
              <a:t>.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toleransi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fisik</a:t>
            </a:r>
            <a:r>
              <a:rPr lang="en-US" b="1" dirty="0"/>
              <a:t> </a:t>
            </a:r>
            <a:r>
              <a:rPr lang="en-US" b="1" dirty="0" err="1"/>
              <a:t>dpt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signifikan</a:t>
            </a:r>
            <a:r>
              <a:rPr lang="en-US" b="1" dirty="0"/>
              <a:t> </a:t>
            </a:r>
            <a:r>
              <a:rPr lang="en-US" b="1" dirty="0" err="1"/>
              <a:t>meningkat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HBM. Hasil </a:t>
            </a:r>
            <a:r>
              <a:rPr lang="en-US" b="1" dirty="0" err="1"/>
              <a:t>ini</a:t>
            </a:r>
            <a:r>
              <a:rPr lang="en-US" b="1" dirty="0"/>
              <a:t> di </a:t>
            </a:r>
            <a:r>
              <a:rPr lang="en-US" b="1" dirty="0" err="1"/>
              <a:t>sarankan</a:t>
            </a:r>
            <a:r>
              <a:rPr lang="en-US" b="1" dirty="0"/>
              <a:t> </a:t>
            </a:r>
            <a:r>
              <a:rPr lang="en-US" b="1" dirty="0" err="1"/>
              <a:t>bagi</a:t>
            </a:r>
            <a:r>
              <a:rPr lang="en-US" b="1" dirty="0"/>
              <a:t> </a:t>
            </a:r>
            <a:r>
              <a:rPr lang="en-US" b="1" dirty="0" err="1"/>
              <a:t>pasien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intensitas</a:t>
            </a:r>
            <a:r>
              <a:rPr lang="en-US" b="1" dirty="0"/>
              <a:t> </a:t>
            </a:r>
            <a:r>
              <a:rPr lang="en-US" b="1" dirty="0" err="1"/>
              <a:t>bergerak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kurang</a:t>
            </a:r>
            <a:r>
              <a:rPr lang="en-US" b="1" dirty="0"/>
              <a:t> dan </a:t>
            </a:r>
            <a:r>
              <a:rPr lang="en-US" b="1" dirty="0" err="1"/>
              <a:t>tetap</a:t>
            </a:r>
            <a:r>
              <a:rPr lang="en-US" b="1" dirty="0"/>
              <a:t> </a:t>
            </a:r>
            <a:r>
              <a:rPr lang="en-US" b="1" dirty="0" err="1"/>
              <a:t>memperhatikan</a:t>
            </a:r>
            <a:r>
              <a:rPr lang="en-US" b="1" dirty="0"/>
              <a:t> </a:t>
            </a:r>
            <a:r>
              <a:rPr lang="en-US" b="1" dirty="0" err="1"/>
              <a:t>anjuran</a:t>
            </a:r>
            <a:r>
              <a:rPr lang="en-US" b="1" dirty="0"/>
              <a:t> dan </a:t>
            </a:r>
            <a:r>
              <a:rPr lang="en-US" b="1" dirty="0" err="1"/>
              <a:t>batas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ditentukan</a:t>
            </a:r>
            <a:r>
              <a:rPr lang="en-US" b="1" dirty="0"/>
              <a:t> oleh </a:t>
            </a:r>
            <a:r>
              <a:rPr lang="en-US" b="1" dirty="0" err="1"/>
              <a:t>medis</a:t>
            </a:r>
            <a:r>
              <a:rPr lang="en-US" b="1" dirty="0"/>
              <a:t>. Pada </a:t>
            </a:r>
            <a:r>
              <a:rPr lang="en-US" b="1" dirty="0" err="1"/>
              <a:t>implementasi</a:t>
            </a:r>
            <a:r>
              <a:rPr lang="en-US" b="1" dirty="0"/>
              <a:t> </a:t>
            </a:r>
            <a:r>
              <a:rPr lang="en-US" b="1" dirty="0" err="1"/>
              <a:t>pemberian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3 </a:t>
            </a:r>
            <a:r>
              <a:rPr lang="en-US" b="1" dirty="0" err="1"/>
              <a:t>kerangka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r>
              <a:rPr lang="en-US" b="1" dirty="0"/>
              <a:t> </a:t>
            </a:r>
            <a:r>
              <a:rPr lang="en-US" b="1" dirty="0" err="1"/>
              <a:t>yaitu</a:t>
            </a:r>
            <a:r>
              <a:rPr lang="en-US" b="1" dirty="0"/>
              <a:t> Improvement knowledge, promotion dan life style adherence in term of low purine diet and </a:t>
            </a:r>
            <a:r>
              <a:rPr lang="en-US" b="1" dirty="0" err="1"/>
              <a:t>physival</a:t>
            </a:r>
            <a:r>
              <a:rPr lang="en-US" b="1" dirty="0"/>
              <a:t> activity. </a:t>
            </a:r>
            <a:r>
              <a:rPr lang="en-US" b="1" dirty="0" err="1"/>
              <a:t>Tdk</a:t>
            </a:r>
            <a:r>
              <a:rPr lang="en-US" b="1" dirty="0"/>
              <a:t> </a:t>
            </a:r>
            <a:r>
              <a:rPr lang="en-US" b="1" dirty="0" err="1"/>
              <a:t>hanya</a:t>
            </a:r>
            <a:r>
              <a:rPr lang="en-US" b="1" dirty="0"/>
              <a:t> </a:t>
            </a:r>
            <a:r>
              <a:rPr lang="en-US" b="1" dirty="0" err="1"/>
              <a:t>menyampaikan</a:t>
            </a:r>
            <a:r>
              <a:rPr lang="en-US" b="1" dirty="0"/>
              <a:t>  </a:t>
            </a:r>
            <a:r>
              <a:rPr lang="en-US" b="1" dirty="0" err="1"/>
              <a:t>materi</a:t>
            </a:r>
            <a:r>
              <a:rPr lang="en-US" b="1" dirty="0"/>
              <a:t> </a:t>
            </a:r>
            <a:r>
              <a:rPr lang="en-US" b="1" dirty="0" err="1"/>
              <a:t>tetapi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dialog dan </a:t>
            </a:r>
            <a:r>
              <a:rPr lang="en-US" b="1" dirty="0" err="1"/>
              <a:t>pemberian</a:t>
            </a:r>
            <a:r>
              <a:rPr lang="en-US" b="1" dirty="0"/>
              <a:t> booklet. </a:t>
            </a:r>
          </a:p>
          <a:p>
            <a:r>
              <a:rPr lang="en-US" b="1" dirty="0" err="1"/>
              <a:t>Edukasi</a:t>
            </a:r>
            <a:r>
              <a:rPr lang="en-US" b="1" dirty="0"/>
              <a:t> </a:t>
            </a:r>
            <a:r>
              <a:rPr lang="en-US" b="1" dirty="0" err="1"/>
              <a:t>berbasis</a:t>
            </a:r>
            <a:r>
              <a:rPr lang="en-US" b="1" dirty="0"/>
              <a:t> HBM </a:t>
            </a:r>
            <a:r>
              <a:rPr lang="en-US" b="1" dirty="0" err="1"/>
              <a:t>memiliki</a:t>
            </a:r>
            <a:r>
              <a:rPr lang="en-US" b="1" dirty="0"/>
              <a:t> strategi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cara</a:t>
            </a:r>
            <a:r>
              <a:rPr lang="en-US" b="1" dirty="0"/>
              <a:t> </a:t>
            </a:r>
            <a:r>
              <a:rPr lang="en-US" b="1" dirty="0" err="1"/>
              <a:t>memyentuh</a:t>
            </a:r>
            <a:r>
              <a:rPr lang="en-US" b="1" dirty="0"/>
              <a:t> </a:t>
            </a:r>
            <a:r>
              <a:rPr lang="en-US" b="1" dirty="0" err="1"/>
              <a:t>kognitif</a:t>
            </a:r>
            <a:r>
              <a:rPr lang="en-US" b="1" dirty="0"/>
              <a:t> </a:t>
            </a:r>
            <a:r>
              <a:rPr lang="en-US" b="1" dirty="0" err="1"/>
              <a:t>seseorang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terkandung</a:t>
            </a:r>
            <a:r>
              <a:rPr lang="en-US" b="1" dirty="0"/>
              <a:t> pada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konstruk</a:t>
            </a:r>
            <a:r>
              <a:rPr lang="en-US" b="1" dirty="0"/>
              <a:t> </a:t>
            </a:r>
            <a:r>
              <a:rPr lang="en-US" b="1" dirty="0" err="1"/>
              <a:t>persepsi</a:t>
            </a:r>
            <a:r>
              <a:rPr lang="en-US" b="1" dirty="0"/>
              <a:t> di </a:t>
            </a:r>
            <a:r>
              <a:rPr lang="en-US" b="1" dirty="0" err="1"/>
              <a:t>dalamnya</a:t>
            </a:r>
            <a:r>
              <a:rPr lang="en-US" b="1" dirty="0"/>
              <a:t> (Construct perceived), </a:t>
            </a:r>
            <a:r>
              <a:rPr lang="en-US" b="1" dirty="0" err="1"/>
              <a:t>hal</a:t>
            </a:r>
            <a:r>
              <a:rPr lang="en-US" b="1" dirty="0"/>
              <a:t> </a:t>
            </a:r>
            <a:r>
              <a:rPr lang="en-US" b="1" dirty="0" err="1"/>
              <a:t>ini</a:t>
            </a:r>
            <a:r>
              <a:rPr lang="en-US" b="1" dirty="0"/>
              <a:t> </a:t>
            </a:r>
            <a:r>
              <a:rPr lang="en-US" b="1" dirty="0" err="1"/>
              <a:t>bermakna</a:t>
            </a:r>
            <a:r>
              <a:rPr lang="en-US" b="1" dirty="0"/>
              <a:t> </a:t>
            </a:r>
            <a:r>
              <a:rPr lang="en-US" b="1" dirty="0" err="1"/>
              <a:t>bahwa</a:t>
            </a:r>
            <a:r>
              <a:rPr lang="en-US" b="1" dirty="0"/>
              <a:t> </a:t>
            </a:r>
            <a:r>
              <a:rPr lang="en-US" b="1" dirty="0" err="1"/>
              <a:t>setiap</a:t>
            </a:r>
            <a:r>
              <a:rPr lang="en-US" b="1" dirty="0"/>
              <a:t> </a:t>
            </a:r>
            <a:r>
              <a:rPr lang="en-US" b="1" dirty="0" err="1"/>
              <a:t>konstruknya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membuat</a:t>
            </a:r>
            <a:r>
              <a:rPr lang="en-US" b="1" dirty="0"/>
              <a:t> </a:t>
            </a:r>
            <a:r>
              <a:rPr lang="en-US" b="1" dirty="0" err="1"/>
              <a:t>respondennya</a:t>
            </a:r>
            <a:r>
              <a:rPr lang="en-US" b="1" dirty="0"/>
              <a:t> </a:t>
            </a:r>
            <a:r>
              <a:rPr lang="en-US" b="1" dirty="0" err="1"/>
              <a:t>disematkan</a:t>
            </a:r>
            <a:r>
              <a:rPr lang="en-US" b="1" dirty="0"/>
              <a:t> </a:t>
            </a:r>
            <a:r>
              <a:rPr lang="en-US" b="1" dirty="0" err="1"/>
              <a:t>sebuah</a:t>
            </a:r>
            <a:r>
              <a:rPr lang="en-US" b="1" dirty="0"/>
              <a:t> </a:t>
            </a:r>
            <a:r>
              <a:rPr lang="en-US" b="1" dirty="0" err="1"/>
              <a:t>gambaran</a:t>
            </a:r>
            <a:r>
              <a:rPr lang="en-US" b="1" dirty="0"/>
              <a:t> </a:t>
            </a:r>
            <a:r>
              <a:rPr lang="en-US" b="1" dirty="0" err="1"/>
              <a:t>diri</a:t>
            </a:r>
            <a:r>
              <a:rPr lang="en-US" b="1" dirty="0"/>
              <a:t> (self image) </a:t>
            </a:r>
            <a:r>
              <a:rPr lang="en-US" b="1" dirty="0" err="1"/>
              <a:t>tertentu</a:t>
            </a:r>
            <a:r>
              <a:rPr lang="en-US" b="1" dirty="0"/>
              <a:t> </a:t>
            </a:r>
            <a:r>
              <a:rPr lang="en-US" b="1" dirty="0" err="1"/>
              <a:t>sehingga</a:t>
            </a:r>
            <a:r>
              <a:rPr lang="en-US" b="1" dirty="0"/>
              <a:t> </a:t>
            </a:r>
            <a:r>
              <a:rPr lang="en-US" b="1" dirty="0" err="1"/>
              <a:t>akan</a:t>
            </a:r>
            <a:r>
              <a:rPr lang="en-US" b="1" dirty="0"/>
              <a:t> </a:t>
            </a:r>
            <a:r>
              <a:rPr lang="en-US" b="1" dirty="0" err="1"/>
              <a:t>timbul</a:t>
            </a:r>
            <a:r>
              <a:rPr lang="en-US" b="1" dirty="0"/>
              <a:t> </a:t>
            </a:r>
            <a:r>
              <a:rPr lang="en-US" b="1" dirty="0" err="1"/>
              <a:t>inisiatif</a:t>
            </a:r>
            <a:r>
              <a:rPr lang="en-US" b="1" dirty="0"/>
              <a:t> </a:t>
            </a:r>
            <a:r>
              <a:rPr lang="en-US" b="1" dirty="0" err="1"/>
              <a:t>mendalam</a:t>
            </a:r>
            <a:r>
              <a:rPr lang="en-US" b="1" dirty="0"/>
              <a:t> pada </a:t>
            </a:r>
            <a:r>
              <a:rPr lang="en-US" b="1" dirty="0" err="1"/>
              <a:t>diri</a:t>
            </a:r>
            <a:r>
              <a:rPr lang="en-US" b="1" dirty="0"/>
              <a:t> </a:t>
            </a:r>
            <a:r>
              <a:rPr lang="en-US" b="1" dirty="0" err="1"/>
              <a:t>responden</a:t>
            </a:r>
            <a:r>
              <a:rPr lang="en-US" b="1" dirty="0"/>
              <a:t> </a:t>
            </a:r>
            <a:r>
              <a:rPr lang="en-US" b="1" dirty="0" err="1"/>
              <a:t>utk</a:t>
            </a:r>
            <a:r>
              <a:rPr lang="en-US" b="1" dirty="0"/>
              <a:t> </a:t>
            </a:r>
            <a:r>
              <a:rPr lang="en-US" b="1" dirty="0" err="1"/>
              <a:t>mengubah</a:t>
            </a:r>
            <a:r>
              <a:rPr lang="en-US" b="1" dirty="0"/>
              <a:t> </a:t>
            </a:r>
            <a:r>
              <a:rPr lang="en-US" b="1" dirty="0" err="1"/>
              <a:t>perilakunya</a:t>
            </a:r>
            <a:r>
              <a:rPr lang="en-US" b="1" dirty="0"/>
              <a:t> </a:t>
            </a:r>
            <a:r>
              <a:rPr lang="en-US" b="1" dirty="0" err="1"/>
              <a:t>sesuai</a:t>
            </a:r>
            <a:r>
              <a:rPr lang="en-US" b="1" dirty="0"/>
              <a:t> </a:t>
            </a:r>
            <a:r>
              <a:rPr lang="en-US" b="1" dirty="0" err="1"/>
              <a:t>dgn</a:t>
            </a:r>
            <a:r>
              <a:rPr lang="en-US" b="1" dirty="0"/>
              <a:t> </a:t>
            </a:r>
            <a:r>
              <a:rPr lang="en-US" b="1" dirty="0" err="1"/>
              <a:t>bagaimana</a:t>
            </a:r>
            <a:r>
              <a:rPr lang="en-US" b="1" dirty="0"/>
              <a:t> </a:t>
            </a:r>
            <a:r>
              <a:rPr lang="en-US" b="1" dirty="0" err="1"/>
              <a:t>yg</a:t>
            </a:r>
            <a:r>
              <a:rPr lang="en-US" b="1" dirty="0"/>
              <a:t> </a:t>
            </a:r>
            <a:r>
              <a:rPr lang="en-US" b="1" dirty="0" err="1"/>
              <a:t>diinginkan</a:t>
            </a:r>
            <a:r>
              <a:rPr lang="en-US" b="1" dirty="0"/>
              <a:t> oleh </a:t>
            </a:r>
            <a:r>
              <a:rPr lang="en-US" b="1" dirty="0" err="1"/>
              <a:t>pemberi</a:t>
            </a:r>
            <a:r>
              <a:rPr lang="en-US" b="1" dirty="0"/>
              <a:t> </a:t>
            </a:r>
            <a:r>
              <a:rPr lang="en-US" b="1" dirty="0" err="1"/>
              <a:t>edukasi</a:t>
            </a:r>
            <a:r>
              <a:rPr lang="en-US" b="1" dirty="0"/>
              <a:t> </a:t>
            </a:r>
            <a:endParaRPr lang="en-ID" b="1" dirty="0"/>
          </a:p>
        </p:txBody>
      </p:sp>
    </p:spTree>
    <p:extLst>
      <p:ext uri="{BB962C8B-B14F-4D97-AF65-F5344CB8AC3E}">
        <p14:creationId xmlns:p14="http://schemas.microsoft.com/office/powerpoint/2010/main" val="3550618480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{3DF64A32-6198-4B27-B25E-EAE46B6A8A06}tf33845126_win32</Template>
  <TotalTime>635</TotalTime>
  <Words>3045</Words>
  <Application>Microsoft Office PowerPoint</Application>
  <PresentationFormat>Widescreen</PresentationFormat>
  <Paragraphs>131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Bookman Old Style</vt:lpstr>
      <vt:lpstr>Calibri</vt:lpstr>
      <vt:lpstr>Franklin Gothic Book</vt:lpstr>
      <vt:lpstr>1_RetrospectVTI</vt:lpstr>
      <vt:lpstr>Chronic Disease Management at Home </vt:lpstr>
      <vt:lpstr>PowerPoint Presentation</vt:lpstr>
      <vt:lpstr>1. Patient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Telehealth</vt:lpstr>
      <vt:lpstr>Teknologi dalam Telehealth</vt:lpstr>
      <vt:lpstr>PowerPoint Presentation</vt:lpstr>
      <vt:lpstr>PowerPoint Presentation</vt:lpstr>
      <vt:lpstr>ISSUE </vt:lpstr>
      <vt:lpstr>PowerPoint Presentation</vt:lpstr>
      <vt:lpstr>PowerPoint Presentation</vt:lpstr>
      <vt:lpstr>3. Initial Nurse Visit </vt:lpstr>
      <vt:lpstr>PowerPoint Presentation</vt:lpstr>
      <vt:lpstr>4. Coordinated Care and Communication with Doctor/Nurse </vt:lpstr>
      <vt:lpstr>Perawatan Caring yang dilakukan</vt:lpstr>
      <vt:lpstr>Dimensi Caring yang dilakukan </vt:lpstr>
      <vt:lpstr>PowerPoint Presentation</vt:lpstr>
      <vt:lpstr>PowerPoint Presentation</vt:lpstr>
      <vt:lpstr>PowerPoint Presentation</vt:lpstr>
      <vt:lpstr>PowerPoint Presentation</vt:lpstr>
      <vt:lpstr>Usaha untuk Meningkatkan caring </vt:lpstr>
      <vt:lpstr>PowerPoint Presentation</vt:lpstr>
      <vt:lpstr>Manfaat penerapan caring </vt:lpstr>
      <vt:lpstr>PowerPoint Presentation</vt:lpstr>
      <vt:lpstr>TERIMAKASIH Semoga Bermanfaat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Chronic Disease Management at Home</dc:title>
  <dc:creator>HP</dc:creator>
  <cp:lastModifiedBy>HP</cp:lastModifiedBy>
  <cp:revision>17</cp:revision>
  <dcterms:created xsi:type="dcterms:W3CDTF">2025-04-24T06:41:50Z</dcterms:created>
  <dcterms:modified xsi:type="dcterms:W3CDTF">2025-04-25T00:43:37Z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