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260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7/20/2025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Penggunaan%20Terapi%20Obat-obatan_pdf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odokter.com/stre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DCF6-0979-5D3D-A826-D48F7F259F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MANAGING DEPRESSION</a:t>
            </a:r>
            <a:endParaRPr lang="en-ID" dirty="0">
              <a:highlight>
                <a:srgbClr val="FFFF00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CD6B8E-4866-BBAD-9275-0D849267F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911600"/>
            <a:ext cx="9652300" cy="1361440"/>
          </a:xfrm>
        </p:spPr>
        <p:txBody>
          <a:bodyPr>
            <a:noAutofit/>
          </a:bodyPr>
          <a:lstStyle/>
          <a:p>
            <a:r>
              <a:rPr lang="en-US" sz="3200" dirty="0">
                <a:highlight>
                  <a:srgbClr val="00FF00"/>
                </a:highlight>
              </a:rPr>
              <a:t>By. </a:t>
            </a:r>
          </a:p>
          <a:p>
            <a:r>
              <a:rPr lang="en-US" sz="3200" dirty="0">
                <a:highlight>
                  <a:srgbClr val="00FF00"/>
                </a:highlight>
              </a:rPr>
              <a:t>EVA </a:t>
            </a:r>
            <a:r>
              <a:rPr lang="en-US" sz="3200" dirty="0" err="1">
                <a:highlight>
                  <a:srgbClr val="00FF00"/>
                </a:highlight>
              </a:rPr>
              <a:t>NurLINA</a:t>
            </a:r>
            <a:r>
              <a:rPr lang="en-US" sz="3200" dirty="0">
                <a:highlight>
                  <a:srgbClr val="00FF00"/>
                </a:highlight>
              </a:rPr>
              <a:t> APRILIA, M.KEP.,NS.,SP. KEP. KOM</a:t>
            </a:r>
            <a:endParaRPr lang="en-ID" sz="3200" dirty="0">
              <a:highlight>
                <a:srgbClr val="00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F7AFE-0698-1FB4-1D74-E6A5FD306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00" y="355600"/>
            <a:ext cx="3485651" cy="311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71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C625A-6BD4-47FC-4EDC-20DF20E20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27868"/>
          </a:xfrm>
        </p:spPr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Pola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Sehat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Konsumsi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bergizi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seimbang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mendapatkan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cukup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Mencukupi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asupan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air mineral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menjaga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tetap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terhidrasi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Batas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konsumsi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kafein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minuman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beralkohol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karena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mengganggu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kualitas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tidur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kelelahan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Olahraga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Teratur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Berolahraga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rutin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siap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menghadapi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sehari-hari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Hindari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olahraga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berlebihan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justru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menyebabkan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kelelahan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fisik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97256-A56C-09FC-0DB3-472BAAD74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1" y="0"/>
            <a:ext cx="227661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8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6888E-79E8-DF1A-BF9E-09BEA03D2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5834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Pengelolaan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memperparah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kelelahan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jadi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penting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mengelola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Cobalah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relaksasi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yoga,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meditasi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bernapas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dalam-dalam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Berbagi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cerita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terdekat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melakukan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menyenangkan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juga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Digital Fatigue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sering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berinteraksi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layar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komputer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smartphone,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dll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perhatikan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aturan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20-20-20.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Setiap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melihat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layar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alihkan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pandangan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berjarak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 kaki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selama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detik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Ambil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istirahat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cukup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lakukan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meregangkan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28CDA6-FB91-D6A4-A1D5-5AF12245B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958" y="0"/>
            <a:ext cx="2557362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8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B958B-4C71-FDBF-092D-173479F92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Kelelahan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Mental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mengalami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kelelahan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mental,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ragu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meminta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bantuan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profesional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psikolog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psikiater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Lakukan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perilaku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kognitif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(CBT)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mengatasi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kelelahan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mental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serius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Kelelahan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Kronis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kelelahan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berlangsung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setelah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mencoba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berbagai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konsultasikan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dokter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mengevaluasi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kondisi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Dokter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mungkin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meresepkan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obat-obatan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merujuk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fisioterapi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psikoterapi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7361F1-571C-5743-A01D-A30E25E31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490" y="0"/>
            <a:ext cx="273922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09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609B7-DFF5-11F3-DA73-52DF617B5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56372"/>
            <a:ext cx="9603275" cy="3450613"/>
          </a:xfrm>
        </p:spPr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Lingkungan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Kerja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kerja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perusahaan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perlu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mendorong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waktu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istirahat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cukup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bagi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karyawan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Jaga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kerjasama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manajemen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efektif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Pastikan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jadwal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kerja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seimbang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beban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kerja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berlebihan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menerapkan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teknik-teknik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diharapkan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mengatasi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fatigue dan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kualitas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hidup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6B6B9-FD6B-53EE-206D-FEA517E51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250" y="0"/>
            <a:ext cx="2647789" cy="183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10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20C15-22CC-85A2-3972-DC133A68E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739801"/>
          </a:xfrm>
        </p:spPr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3. TEKNIK UNTUK MENGATASI NYERI</a:t>
            </a:r>
            <a:endParaRPr lang="en-ID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AFC79-257F-9EDF-918C-B95295DE3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9280"/>
            <a:ext cx="9603275" cy="409448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Mengatasi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nyeri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dilakukan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berbagai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farmakologi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menggunakan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obat-obatan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maupun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non-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farmakologi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 non-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farmakologi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meliputi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relaksasi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kompres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hangat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dingin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pijat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fisik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serta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pengalihan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perhatian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distraksi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 Teknik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relaksasi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yoga,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meditasi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pernapasan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juga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ketegangan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memperburuk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nyeri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B59A87-26D9-616D-65E8-E954369D7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2230" y="4490720"/>
            <a:ext cx="1969770" cy="165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82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418D4-1410-8002-8030-C30C26CAA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204720"/>
            <a:ext cx="9603275" cy="3454400"/>
          </a:xfrm>
        </p:spPr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Teknik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Relaksasi</a:t>
            </a:r>
            <a:endParaRPr lang="en-ID" sz="24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Yoga,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Meditasi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Pernapasan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ketegangan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yang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memperburuk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nyeri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Musik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Murottal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Guided Imagery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mengalihkan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perhatian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rasa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sakit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menciptakan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suasana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rileks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9CA4D-E066-2060-B76D-3C2C6CD93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0" y="142240"/>
            <a:ext cx="2832691" cy="288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76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53582-5AA7-8362-E782-A026332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720" y="-40640"/>
            <a:ext cx="3779520" cy="23063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A99CE-D446-B5C3-5515-3CA702761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47875"/>
            <a:ext cx="9603275" cy="3418470"/>
          </a:xfrm>
        </p:spPr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Kompres</a:t>
            </a:r>
            <a:endParaRPr lang="en-ID" sz="2400" b="1" dirty="0">
              <a:solidFill>
                <a:srgbClr val="001D35"/>
              </a:solidFill>
              <a:highlight>
                <a:srgbClr val="00FF00"/>
              </a:highligh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Kompres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Hangat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aliran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darah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area yang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nyeri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meredakan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kekakuan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Kompres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Dingin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pembengkakan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rasa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sakit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akibat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cedera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peradangan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99377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4BC58-F4BF-6C35-35D4-09F08C0C6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Pijat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(Massage)</a:t>
            </a:r>
            <a:endParaRPr lang="en-ID" sz="24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Pijatan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Pijat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merelaksasi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otot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ketegangan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yang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meredakan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nyeri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Fisik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Fisioterapi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ID" sz="24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Panas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Dingin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Latihan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Fisik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fisik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gerak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fungsi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bagian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nyeri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serta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meredakan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rasa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sakit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D82C5-6A97-1D59-5A2B-33DC36F12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0" y="91440"/>
            <a:ext cx="3881120" cy="226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0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2EB4A-1F25-5CE6-C999-05BB7F347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1680"/>
            <a:ext cx="9603275" cy="3576320"/>
          </a:xfrm>
        </p:spPr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Pengalihan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Perhatian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Distraksi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Menonton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TV,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Membaca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Buku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Berbicara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Keluarga: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Mengalihkan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perhatian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rasa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sakit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persepsi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nyeri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Komplementer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Akupuntur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Merangsang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titik-titik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tertentu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meredakan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nyeri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Konsumsi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Kunyit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Kunyit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memiliki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sifat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anti-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inflamasi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meredakan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nyeri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Minyak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Esensial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Beberapa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minyak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esensial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lavender dan rosemary,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memiliki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sifat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pereda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nyeri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relaksasi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CE8A3-F1F4-6392-AE0B-9E39E6AAF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521" y="0"/>
            <a:ext cx="2655252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59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31D5B-0114-5E2D-00EC-A00A7E63E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4. TEKNIK MENGATASI MASALAH MERASA TERISOLASI</a:t>
            </a:r>
            <a:endParaRPr lang="en-ID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2793E-BFA9-7425-5A36-FE95846D8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214880"/>
            <a:ext cx="9603275" cy="369824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mengatasi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terisolasi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mulai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membangun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kembali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interaksi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sosial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misalnya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menghubungi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keluarga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obrolan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sederhana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Bergabung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komunitas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kelompok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memiliki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minat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menjadi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sukarelawan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Jika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isolasi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sosial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pilihan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coba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mulai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kembali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interaksi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orang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terdekat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melalui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obrolan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sederhana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96673-F293-497A-8AA6-8B5B536D9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626" y="4886960"/>
            <a:ext cx="2678654" cy="197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88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E15DB-0D1F-4469-A754-D13BC8F8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87136"/>
          </a:xfrm>
        </p:spPr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Outline :</a:t>
            </a:r>
            <a:endParaRPr lang="en-ID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A2CCA-973E-7028-04F5-1E924B64A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38960"/>
            <a:ext cx="9603275" cy="4214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Teknik </a:t>
            </a:r>
            <a:r>
              <a:rPr lang="en-US" dirty="0" err="1"/>
              <a:t>utk</a:t>
            </a:r>
            <a:r>
              <a:rPr lang="en-US" dirty="0"/>
              <a:t> </a:t>
            </a:r>
            <a:r>
              <a:rPr lang="en-US" dirty="0" err="1"/>
              <a:t>mengatasi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: </a:t>
            </a:r>
            <a:r>
              <a:rPr lang="en-US" dirty="0" err="1"/>
              <a:t>Frustasi</a:t>
            </a:r>
            <a:r>
              <a:rPr lang="en-US" dirty="0"/>
              <a:t>, Fatigue, Nyeri, </a:t>
            </a:r>
            <a:r>
              <a:rPr lang="en-US" dirty="0" err="1"/>
              <a:t>Merasa</a:t>
            </a:r>
            <a:r>
              <a:rPr lang="en-US" dirty="0"/>
              <a:t> </a:t>
            </a:r>
            <a:r>
              <a:rPr lang="en-US" dirty="0" err="1"/>
              <a:t>terisolasi</a:t>
            </a:r>
            <a:endParaRPr lang="en-US" dirty="0"/>
          </a:p>
          <a:p>
            <a:r>
              <a:rPr lang="en-US" dirty="0"/>
              <a:t>Appropriate exercise for maintaining and Improving strength, flexibility and endurance </a:t>
            </a:r>
          </a:p>
          <a:p>
            <a:r>
              <a:rPr lang="en-US" dirty="0" err="1"/>
              <a:t>Penggunaan</a:t>
            </a:r>
            <a:r>
              <a:rPr lang="en-US" dirty="0"/>
              <a:t> </a:t>
            </a:r>
            <a:r>
              <a:rPr lang="en-US" dirty="0" err="1"/>
              <a:t>terapi</a:t>
            </a:r>
            <a:r>
              <a:rPr lang="en-US" dirty="0"/>
              <a:t> </a:t>
            </a:r>
            <a:r>
              <a:rPr lang="en-US" dirty="0" err="1"/>
              <a:t>obat-obatan</a:t>
            </a:r>
            <a:r>
              <a:rPr lang="en-US" dirty="0"/>
              <a:t> </a:t>
            </a:r>
          </a:p>
          <a:p>
            <a:r>
              <a:rPr lang="en-US" dirty="0" err="1"/>
              <a:t>Komunikasi</a:t>
            </a:r>
            <a:r>
              <a:rPr lang="en-US" dirty="0"/>
              <a:t> </a:t>
            </a:r>
            <a:r>
              <a:rPr lang="en-US" dirty="0" err="1"/>
              <a:t>efektif</a:t>
            </a:r>
            <a:r>
              <a:rPr lang="en-US" dirty="0"/>
              <a:t> </a:t>
            </a:r>
            <a:r>
              <a:rPr lang="en-US" dirty="0" err="1"/>
              <a:t>dgn</a:t>
            </a:r>
            <a:r>
              <a:rPr lang="en-US" dirty="0"/>
              <a:t> </a:t>
            </a:r>
            <a:r>
              <a:rPr lang="en-US" dirty="0" err="1"/>
              <a:t>keluarga</a:t>
            </a:r>
            <a:r>
              <a:rPr lang="en-US" dirty="0"/>
              <a:t>, </a:t>
            </a:r>
            <a:r>
              <a:rPr lang="en-US" dirty="0" err="1"/>
              <a:t>teman</a:t>
            </a:r>
            <a:r>
              <a:rPr lang="en-US" dirty="0"/>
              <a:t> dan </a:t>
            </a:r>
            <a:r>
              <a:rPr lang="en-US" dirty="0" err="1"/>
              <a:t>tenaga</a:t>
            </a:r>
            <a:r>
              <a:rPr lang="en-US" dirty="0"/>
              <a:t> </a:t>
            </a:r>
            <a:r>
              <a:rPr lang="en-US" dirty="0" err="1"/>
              <a:t>kesehatan</a:t>
            </a:r>
            <a:r>
              <a:rPr lang="en-US" dirty="0"/>
              <a:t> </a:t>
            </a:r>
          </a:p>
          <a:p>
            <a:r>
              <a:rPr lang="en-US" dirty="0"/>
              <a:t>Manajemen </a:t>
            </a:r>
            <a:r>
              <a:rPr lang="en-US" dirty="0" err="1"/>
              <a:t>depresi</a:t>
            </a:r>
            <a:r>
              <a:rPr lang="en-US" dirty="0"/>
              <a:t> </a:t>
            </a:r>
          </a:p>
          <a:p>
            <a:r>
              <a:rPr lang="en-US" dirty="0"/>
              <a:t>Teknik </a:t>
            </a:r>
            <a:r>
              <a:rPr lang="en-US" dirty="0" err="1"/>
              <a:t>nafas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</a:p>
          <a:p>
            <a:r>
              <a:rPr lang="en-US" dirty="0"/>
              <a:t>Teknik </a:t>
            </a:r>
            <a:r>
              <a:rPr lang="en-US" dirty="0" err="1"/>
              <a:t>relaksasi</a:t>
            </a:r>
            <a:r>
              <a:rPr lang="en-US" dirty="0"/>
              <a:t> </a:t>
            </a:r>
          </a:p>
          <a:p>
            <a:r>
              <a:rPr lang="en-US" dirty="0" err="1"/>
              <a:t>Kebiasaan</a:t>
            </a:r>
            <a:r>
              <a:rPr lang="en-US" dirty="0"/>
              <a:t> </a:t>
            </a:r>
            <a:r>
              <a:rPr lang="en-US" dirty="0" err="1"/>
              <a:t>pola</a:t>
            </a:r>
            <a:r>
              <a:rPr lang="en-US" dirty="0"/>
              <a:t> </a:t>
            </a:r>
            <a:r>
              <a:rPr lang="en-US" dirty="0" err="1"/>
              <a:t>makan</a:t>
            </a:r>
            <a:r>
              <a:rPr lang="en-US" dirty="0"/>
              <a:t> </a:t>
            </a:r>
            <a:r>
              <a:rPr lang="en-US" dirty="0" err="1"/>
              <a:t>sehat</a:t>
            </a:r>
            <a:r>
              <a:rPr lang="en-US" dirty="0"/>
              <a:t> </a:t>
            </a:r>
          </a:p>
          <a:p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keputusan</a:t>
            </a:r>
            <a:r>
              <a:rPr lang="en-US" dirty="0"/>
              <a:t> yang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kesehatan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8DAB5-C068-816A-1D5C-4BEA7928D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782" y="3037841"/>
            <a:ext cx="2744072" cy="30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36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747AC-C30B-DBBA-2103-643EB0907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18640"/>
            <a:ext cx="9603275" cy="417576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9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ID" sz="29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Membangun</a:t>
            </a:r>
            <a:r>
              <a:rPr lang="en-ID" sz="29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Kembali </a:t>
            </a:r>
            <a:r>
              <a:rPr lang="en-ID" sz="29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Interaksi</a:t>
            </a:r>
            <a:r>
              <a:rPr lang="en-ID" sz="29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Sosial</a:t>
            </a:r>
            <a:endParaRPr lang="en-ID" sz="29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9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Hubungi</a:t>
            </a:r>
            <a:r>
              <a:rPr lang="en-ID" sz="29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teman</a:t>
            </a:r>
            <a:r>
              <a:rPr lang="en-ID" sz="29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9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keluarga</a:t>
            </a:r>
            <a:endParaRPr lang="en-ID" sz="2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Mulailah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menghubungi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teman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keluarga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Anda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kenal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obrolan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sederhana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Jika Anda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merasa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gugup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mulai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hal-hal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kecil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mengucapkan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salam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bertanya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kabar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9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Bergabung</a:t>
            </a:r>
            <a:r>
              <a:rPr lang="en-ID" sz="29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9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komunitas</a:t>
            </a:r>
            <a:endParaRPr lang="en-ID" sz="2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Bergabunglah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kelompok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komunitas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memiliki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minat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sama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Anda. 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bisa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berupa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kelompok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hobi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kelas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online,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bahkan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kegiatan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sukarela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9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Menjadi</a:t>
            </a:r>
            <a:r>
              <a:rPr lang="en-ID" sz="29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sukarelawan</a:t>
            </a:r>
            <a:endParaRPr lang="en-ID" sz="2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Menjadi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sukarelawan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bagus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bertemu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orang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baru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memberikan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kembali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kepada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masyarakat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juga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Anda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merasa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terhubung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9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orang lain. </a:t>
            </a:r>
            <a:endParaRPr lang="en-ID" sz="2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B7F0F-565D-805C-11CA-B3082512C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0"/>
            <a:ext cx="588264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02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C60703-34BE-F9AA-2631-D37037A89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055" y="0"/>
            <a:ext cx="3750945" cy="22593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483BE-0440-4D70-6D08-4550BB5C4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42160"/>
            <a:ext cx="9603275" cy="3901440"/>
          </a:xfrm>
        </p:spPr>
        <p:txBody>
          <a:bodyPr/>
          <a:lstStyle/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Ikuti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kegiatan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sosial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Ikuti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acara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sosial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pertemuan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komunitas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bertemu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orang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membangun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hubungan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en-ID" sz="2800" b="1" dirty="0">
              <a:solidFill>
                <a:srgbClr val="001D3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Manfaatkan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teknologi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 Anda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memiliki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kesulitan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berinteraksi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langsung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manfaatkan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teknologi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tetap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terhubung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orang lain. 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berupa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panggilan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pesan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media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sosial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94871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74D9C-71A3-8637-EF81-D77953375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Mengatasi</a:t>
            </a: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Kesepian</a:t>
            </a:r>
            <a:endParaRPr lang="en-ID" sz="2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Bersosialisasi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kembali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Mulailah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berbicara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keluarga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bergabung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komunitas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memiliki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0" indent="0">
              <a:lnSpc>
                <a:spcPts val="1650"/>
              </a:lnSpc>
              <a:spcAft>
                <a:spcPts val="600"/>
              </a:spcAft>
              <a:buNone/>
            </a:pP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Eksplorasi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kegiatan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kreatif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Menyalurkan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emosi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melalui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kegiatan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kreatif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menggambar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menulis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bermain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musik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mengatasi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kesepian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5E1F4-0060-B1A3-6BC5-1D38FCCD6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-26428"/>
            <a:ext cx="4724400" cy="256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76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C0063-34DC-9BD9-EEA0-F0D8CF3EE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699" y="2076692"/>
            <a:ext cx="9603275" cy="3887228"/>
          </a:xfrm>
        </p:spPr>
        <p:txBody>
          <a:bodyPr/>
          <a:lstStyle/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Latihan mindfulness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meditasi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Latihan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menjaga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kedamaian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batin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mungkin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memicu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terisolasi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Berada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alam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terbuka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Menghabiskan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waktu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alam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terbuka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merasa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terhubung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alam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kesepian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Aktif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berolahraga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Olahraga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suasana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hati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yang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merasa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BADEB1-6EB7-89DF-7945-CDD138D32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241" y="-23374"/>
            <a:ext cx="2397760" cy="2343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9573D-4628-4F12-D0D4-1B40E310A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720" y="0"/>
            <a:ext cx="239776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50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CC21D-7275-9F14-2085-A03FCB7A0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795788"/>
          </a:xfrm>
        </p:spPr>
        <p:txBody>
          <a:bodyPr/>
          <a:lstStyle/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Pelajari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keterampilan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baru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Mempelajari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keterampilan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baru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memberikan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tujuan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baru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Anda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merasa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terhubung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orang lain yang juga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memiliki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minat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Jaga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kebersihan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kerapihan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Menjaga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penampilan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kebersihan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merasa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percaya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terisolasi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Buat daftar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rencana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rencana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kegiatan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merasa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termotivasi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kesepian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54317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32CFE-2017-8DE9-BE4C-3B9B619BC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Mencari</a:t>
            </a: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Profesional</a:t>
            </a:r>
            <a:endParaRPr lang="en-ID" sz="2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konseling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merasa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kesulitan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mengatasi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terisolasi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sendiri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pertimbangkan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mencari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profesional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konseling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Bergabung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memiliki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pengalaman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serupa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memberikan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rasa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penerimaan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3B64E-01CC-714E-2D6A-1E92AB0E9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719" y="1"/>
            <a:ext cx="255569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04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48350-D796-1741-E010-85ED3FB3C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87228"/>
          </a:xfrm>
        </p:spPr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Latihan </a:t>
            </a: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Aserti</a:t>
            </a:r>
            <a:r>
              <a:rPr lang="en-ID" sz="2800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ID" sz="2800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Belajar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mengatakan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Belajar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mengatakan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ketika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nyaman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sesuatu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melindungi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sendiri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terisolasi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Berkomunikasi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efektif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Berkomunikasi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jelas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efektif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orang lain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membangun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hubungan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terisolasi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597DD2-F9CC-5377-7184-772E107CA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104140"/>
            <a:ext cx="2316480" cy="302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04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5D516-B51C-C180-BB28-653CE87E7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Memperbaiki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kepercayaan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Memperbaiki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kepercayaan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merasa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percaya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nyaman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berinteraksi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orang lain.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menerapkan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teknik-teknik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mulai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mengatasi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terisolasi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membangun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kembali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interaksi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sosial</a:t>
            </a:r>
            <a:r>
              <a:rPr lang="en-ID" sz="2400" dirty="0">
                <a:solidFill>
                  <a:srgbClr val="001D3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400" dirty="0" err="1">
                <a:solidFill>
                  <a:srgbClr val="001D3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embangun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sosial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proses yang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berkelanjutan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41028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E3E27-A7EB-EF8F-F58D-0629B91E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700" b="1" dirty="0">
                <a:highlight>
                  <a:srgbClr val="FFFF00"/>
                </a:highlight>
              </a:rPr>
              <a:t>5. </a:t>
            </a:r>
            <a:r>
              <a:rPr lang="en-ID" sz="27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APPROPRIATE EXERCISE for maintaining and improving strength. Flexibility and endurance</a:t>
            </a:r>
            <a:b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C7F11-8A62-0E20-CA77-0209EE71F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8722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menjaga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kekuatan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fleksibilitas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daya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penting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melakukan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berbagai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jenis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Contohnya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kekuatan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angkat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beban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daya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bersepeda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fleksibilitas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senam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yoga. 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Latihan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Kekuatan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Angkat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Beban (Strength Training):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Melatih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semua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kelompok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utama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(kaki,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pinggul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punggung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dada, bahu,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lengan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gerakan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squat, push-up, dan sit-up.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ID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ID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Berat</a:t>
            </a:r>
            <a:r>
              <a:rPr lang="en-ID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Berkebun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naik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turun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tangga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hiking,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bersepeda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juga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memperkuat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54845-A6D9-636D-EA5D-0CA795994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320" y="-79929"/>
            <a:ext cx="2265680" cy="205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92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5DE62-3217-C060-DFCE-EDC6B36EF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66908"/>
          </a:xfrm>
        </p:spPr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Latihan </a:t>
            </a: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Daya</a:t>
            </a: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Tahan</a:t>
            </a:r>
            <a:endParaRPr lang="en-ID" sz="2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Lari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Bersepeda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Latihan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aerobik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jalan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cepat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jogging,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bersepeda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ketahanan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kardiorespirasi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ts val="1650"/>
              </a:lnSpc>
              <a:spcAft>
                <a:spcPts val="600"/>
              </a:spcAft>
              <a:buNone/>
            </a:pP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Aerobik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Melakukan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aerobik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teratur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(minimal 150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minggu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daya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tahan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4813AA-26D3-C2FD-A418-5BF28FAB9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010" y="171451"/>
            <a:ext cx="3586109" cy="2590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06362F-FC5F-BADE-D082-DDB2A7281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138" y="171450"/>
            <a:ext cx="2433002" cy="25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02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4BDAC-F9E6-A0AD-00F0-67A76A91F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87136"/>
          </a:xfrm>
        </p:spPr>
        <p:txBody>
          <a:bodyPr/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1. Teknik </a:t>
            </a:r>
            <a:r>
              <a:rPr lang="en-US" b="1" dirty="0" err="1">
                <a:highlight>
                  <a:srgbClr val="FFFF00"/>
                </a:highlight>
              </a:rPr>
              <a:t>untuk</a:t>
            </a:r>
            <a:r>
              <a:rPr lang="en-US" b="1" dirty="0">
                <a:highlight>
                  <a:srgbClr val="FFFF00"/>
                </a:highlight>
              </a:rPr>
              <a:t> </a:t>
            </a:r>
            <a:r>
              <a:rPr lang="en-US" b="1" dirty="0" err="1">
                <a:highlight>
                  <a:srgbClr val="FFFF00"/>
                </a:highlight>
              </a:rPr>
              <a:t>mengatasi</a:t>
            </a:r>
            <a:r>
              <a:rPr lang="en-US" b="1" dirty="0">
                <a:highlight>
                  <a:srgbClr val="FFFF00"/>
                </a:highlight>
              </a:rPr>
              <a:t> </a:t>
            </a:r>
            <a:r>
              <a:rPr lang="en-US" b="1" dirty="0" err="1">
                <a:highlight>
                  <a:srgbClr val="FFFF00"/>
                </a:highlight>
              </a:rPr>
              <a:t>frustasi</a:t>
            </a:r>
            <a:r>
              <a:rPr lang="en-US" b="1" dirty="0">
                <a:highlight>
                  <a:srgbClr val="FFFF00"/>
                </a:highlight>
              </a:rPr>
              <a:t> </a:t>
            </a:r>
            <a:endParaRPr lang="en-ID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B4231-1D4E-2198-0510-543DD54A0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28800"/>
            <a:ext cx="9603275" cy="4053840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D" sz="20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Mengatasi</a:t>
            </a: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bisa</a:t>
            </a: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dilakukan</a:t>
            </a: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beberapa</a:t>
            </a: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Teknik</a:t>
            </a:r>
            <a:r>
              <a:rPr lang="en-ID" b="1" dirty="0">
                <a:solidFill>
                  <a:srgbClr val="001D35"/>
                </a:solidFill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dirty="0" err="1">
                <a:solidFill>
                  <a:srgbClr val="001D3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enenangkan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dirty="0" err="1">
                <a:solidFill>
                  <a:srgbClr val="001D3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encari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tahu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penyebab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dirty="0" err="1">
                <a:solidFill>
                  <a:srgbClr val="001D3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erpikir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positif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dirty="0" err="1">
                <a:solidFill>
                  <a:srgbClr val="001D3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erbicara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terdekat</a:t>
            </a:r>
            <a:r>
              <a:rPr lang="en-ID" dirty="0">
                <a:solidFill>
                  <a:srgbClr val="001D3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melakukan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olahraga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rutin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dirty="0" err="1">
                <a:solidFill>
                  <a:srgbClr val="001D3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engalihkan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perhatian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menyenangkan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kecerdasan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meditasi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D05E03-10DF-05BB-6DFC-1C94AFB43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20" y="1828800"/>
            <a:ext cx="2267039" cy="27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58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2DBD5-911D-F1FF-925C-2DE61836C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744988"/>
          </a:xfrm>
        </p:spPr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Latihan </a:t>
            </a: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Fleksibilitas</a:t>
            </a:r>
            <a:endParaRPr lang="en-ID" sz="2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Senam dan Yoga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Gerakan senam dan yoga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kelenturan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termasuk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gerakan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peregangan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statis dan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dinamis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0" indent="0">
              <a:lnSpc>
                <a:spcPts val="1650"/>
              </a:lnSpc>
              <a:spcAft>
                <a:spcPts val="600"/>
              </a:spcAft>
              <a:buNone/>
            </a:pP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Peregangan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Latihan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peregangan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gerakan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mencium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lutut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kayang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fleksibilitas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C51CA-51D7-B044-00B8-B2CCEA1D1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640" y="-233680"/>
            <a:ext cx="2692400" cy="2824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104248-F564-C17F-3E3A-B6FE264AE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480" y="0"/>
            <a:ext cx="254508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99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F370A-1414-5A1B-E45A-3A956F887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highlight>
                  <a:srgbClr val="00FFFF"/>
                </a:highlight>
              </a:rPr>
              <a:t>TIPS TAMBAHAN……..</a:t>
            </a:r>
            <a:endParaRPr lang="en-ID" b="1" dirty="0">
              <a:highlight>
                <a:srgbClr val="00FFFF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D41CF-DF78-55DE-B6C4-042DF8B16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0160" y="2316480"/>
            <a:ext cx="8504694" cy="382016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Konsisten</a:t>
            </a:r>
            <a:r>
              <a:rPr lang="en-ID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Lakukan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latihan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rutin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mendapatkan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hasil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optimal.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Pemanasan</a:t>
            </a:r>
            <a:r>
              <a:rPr lang="en-ID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Pendinginan</a:t>
            </a:r>
            <a:r>
              <a:rPr lang="en-ID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Selalu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lakukan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pemanasan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sebelum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latihan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pendinginan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setelahnya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Variasi</a:t>
            </a:r>
            <a:r>
              <a:rPr lang="en-ID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Latihan:</a:t>
            </a:r>
            <a:r>
              <a:rPr lang="en-ID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Gunakan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berbagai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jenis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latihan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menantang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mencegah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kebosanan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Gunakan</a:t>
            </a:r>
            <a:r>
              <a:rPr lang="en-ID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Alat:</a:t>
            </a:r>
            <a:r>
              <a:rPr lang="en-ID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Gunakan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alat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bantu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band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elastis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dumbel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kettlebell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menambah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variasi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latihan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Tidur</a:t>
            </a:r>
            <a:r>
              <a:rPr lang="en-ID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Cukup</a:t>
            </a:r>
            <a:r>
              <a:rPr lang="en-ID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Tidur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cukup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(7-8 jam per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malam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pemulihan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otot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kinerja</a:t>
            </a:r>
            <a:r>
              <a:rPr lang="en-ID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0FAC0-810A-B51D-0B0E-3108CECCF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4234"/>
            <a:ext cx="2204720" cy="41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45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7DDF-FC25-AA4A-29B5-415757D9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729641"/>
          </a:xfrm>
        </p:spPr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6. PENGGUNAAN TERAPI OBAT-OBATAN</a:t>
            </a:r>
            <a:endParaRPr lang="en-ID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64A43-B405-BA10-535F-918FD6E65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>
                <a:hlinkClick r:id="rId2" action="ppaction://hlinkfile"/>
              </a:rPr>
              <a:t>Penggunaan</a:t>
            </a:r>
            <a:r>
              <a:rPr lang="en-ID" dirty="0">
                <a:hlinkClick r:id="rId2" action="ppaction://hlinkfile"/>
              </a:rPr>
              <a:t> </a:t>
            </a:r>
            <a:r>
              <a:rPr lang="en-ID" dirty="0" err="1">
                <a:hlinkClick r:id="rId2" action="ppaction://hlinkfile"/>
              </a:rPr>
              <a:t>Terapi</a:t>
            </a:r>
            <a:r>
              <a:rPr lang="en-ID" dirty="0">
                <a:hlinkClick r:id="rId2" action="ppaction://hlinkfile"/>
              </a:rPr>
              <a:t> Obat-obatan_pdf.pdf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92659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E6A05-923A-CB13-B059-8625CD74E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KOMUNIKASI EFEKTIF DENGAN KELUARGA, TEMAN DAN TENAGA KESEHATAN</a:t>
            </a:r>
            <a:r>
              <a:rPr lang="en-ID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3DFF-A69A-A899-CC4B-90EA9A5B1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2133600"/>
            <a:ext cx="11267439" cy="379984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Komunikasi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efektif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keluarga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tenaga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melibatkan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saling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menghargai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empati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penggunaan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bahasa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jelas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komunikasi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tercipta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hubungan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kuat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saling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memahami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serta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mendukung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kesejahteraan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masing-masing.</a:t>
            </a:r>
            <a:endParaRPr lang="en-ID" sz="6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62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62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Keluarga</a:t>
            </a:r>
            <a:endParaRPr lang="en-ID" sz="62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62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Saling</a:t>
            </a:r>
            <a:r>
              <a:rPr lang="en-ID" sz="62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Menghargai</a:t>
            </a:r>
            <a:r>
              <a:rPr lang="en-ID" sz="62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Hargai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pendapat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anggota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keluarga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meskipun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berbeda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pendapat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Anda.</a:t>
            </a:r>
            <a:endParaRPr lang="en-ID" sz="62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62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Luangkan</a:t>
            </a:r>
            <a:r>
              <a:rPr lang="en-ID" sz="62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Waktu: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Sisihkan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waktu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berkumpul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berbicara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berbagi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cerita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62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62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Komunikasi</a:t>
            </a:r>
            <a:r>
              <a:rPr lang="en-ID" sz="62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Terbuka: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Hindari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menutupi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masalah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terbuka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berbicara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jujur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62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62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Empati</a:t>
            </a:r>
            <a:r>
              <a:rPr lang="en-ID" sz="62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Cobalah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memahami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perspektif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anggota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keluarga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lainnya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62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62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Dengarkan</a:t>
            </a:r>
            <a:r>
              <a:rPr lang="en-ID" sz="62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62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Cermat</a:t>
            </a:r>
            <a:r>
              <a:rPr lang="en-ID" sz="62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Perhatikan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dikatakan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anggota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keluarga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berikan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respon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6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sesuai</a:t>
            </a:r>
            <a:r>
              <a:rPr lang="en-ID" sz="6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6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67261-29B6-98D6-F5C4-70C475FBA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00" y="5506720"/>
            <a:ext cx="2514600" cy="13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92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31A92-69C4-26B2-5D3E-28570B15F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99920"/>
            <a:ext cx="9603275" cy="4064000"/>
          </a:xfrm>
        </p:spPr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Teman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Saling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Menghargai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Hargai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perbedaan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pendapat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latar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belakang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Anda.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Komunikasi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Terbuka: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Bagikan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cerita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pengalaman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jujur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Dengarkan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Cermat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Perhatikan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dikatakan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Anda,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berikan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respon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sesuai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Empati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Cobalah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memahami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perspektif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Anda.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Bantu dan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Berikan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emosional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fisik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membutuhkan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9C9DD-21B4-66DA-7E1A-4511D1EEB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721" y="132080"/>
            <a:ext cx="3200400" cy="20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60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4DE40-8E9F-3F07-6AD3-46E8B7483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56748"/>
          </a:xfrm>
        </p:spPr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Tenaga Kesehatan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Komunikasi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Jelas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Sederhana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Sampaikan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pertanyaan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kekhawatiran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bahasa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mudah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dipahami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Saling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Menghargai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Hargai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pengetahuan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pengalaman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tenaga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Dengarkan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Cermat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Perhatikan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penjelasan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saran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diberikan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tenaga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Ajukan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Pertanyaan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ragu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bertanya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jelas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mengerti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Ikuti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Saran: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Ikuti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saran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diberikan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oleh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tenaga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menjaga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Anda.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57432B-C3CB-52EC-9002-006B024CF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61" y="81597"/>
            <a:ext cx="2616656" cy="234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98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C58A-529D-69D6-857F-A65CE294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668681"/>
          </a:xfrm>
        </p:spPr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TIPS TAMBAHAN ……….</a:t>
            </a:r>
            <a:endParaRPr lang="en-ID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08FDD-8835-186E-CF20-78F60F8C5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720" y="1838959"/>
            <a:ext cx="8850134" cy="4214521"/>
          </a:xfrm>
        </p:spPr>
        <p:txBody>
          <a:bodyPr>
            <a:normAutofit fontScale="47500" lnSpcReduction="20000"/>
          </a:bodyPr>
          <a:lstStyle/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3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Hindari </a:t>
            </a:r>
            <a:r>
              <a:rPr lang="en-ID" sz="3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Komunikasi</a:t>
            </a:r>
            <a:r>
              <a:rPr lang="en-ID" sz="3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Negatif</a:t>
            </a:r>
            <a:r>
              <a:rPr lang="en-ID" sz="3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Hindari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menyalahkan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menghakimi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mengkritik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anggota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keluarga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teman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tenaga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3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Gunakan</a:t>
            </a:r>
            <a:r>
              <a:rPr lang="en-ID" sz="3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Bahasa </a:t>
            </a:r>
            <a:r>
              <a:rPr lang="en-ID" sz="3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3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3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Positif</a:t>
            </a:r>
            <a:r>
              <a:rPr lang="en-ID" sz="3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Senyum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kontak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mata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gestur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positif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komunikasi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3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Berikan</a:t>
            </a:r>
            <a:r>
              <a:rPr lang="en-ID" sz="3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Pujian</a:t>
            </a:r>
            <a:r>
              <a:rPr lang="en-ID" sz="3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3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Umpan</a:t>
            </a:r>
            <a:r>
              <a:rPr lang="en-ID" sz="3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Balik</a:t>
            </a:r>
            <a:r>
              <a:rPr lang="en-ID" sz="3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Positif</a:t>
            </a:r>
            <a:r>
              <a:rPr lang="en-ID" sz="3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Pujian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umpan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balik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positif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hubungan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komunikasi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ID" sz="3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Berkomunikasi</a:t>
            </a:r>
            <a:r>
              <a:rPr lang="en-ID" sz="3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ID" sz="3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Rutin</a:t>
            </a:r>
            <a:r>
              <a:rPr lang="en-ID" sz="3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Komunikasi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rutin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membangun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hubungan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kuat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saling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memahami</a:t>
            </a:r>
            <a:r>
              <a:rPr lang="en-ID" sz="3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518D9-836C-287F-623C-01667960D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5" y="1838960"/>
            <a:ext cx="1978006" cy="437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46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87F9D-9A23-9C16-61EC-CDADEAD8F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739801"/>
          </a:xfrm>
        </p:spPr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8. MANAJEMEN DEPRESI </a:t>
            </a:r>
            <a:endParaRPr lang="en-ID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60622-8B37-5FDB-A651-8F785B748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20240"/>
            <a:ext cx="9603275" cy="39116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Manajemen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depresi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melibatkan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berbagai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strategi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mengelola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gejala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depresi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mulai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gaya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hidup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hingga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medis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Beberapa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dilakukan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antara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lain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menjaga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sehat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olahraga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rutin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tidur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cukup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melakukan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menyenangkan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berkonsultasi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profesional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mental.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17893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9B995-2EB3-B9F4-F7A9-B1BFA27D2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highlight>
                  <a:srgbClr val="FFFF00"/>
                </a:highlight>
              </a:rPr>
              <a:t>Bagaimana</a:t>
            </a:r>
            <a:r>
              <a:rPr lang="en-US" b="1" dirty="0">
                <a:highlight>
                  <a:srgbClr val="FFFF00"/>
                </a:highlight>
              </a:rPr>
              <a:t> </a:t>
            </a:r>
            <a:r>
              <a:rPr lang="en-US" b="1" dirty="0" err="1">
                <a:highlight>
                  <a:srgbClr val="FFFF00"/>
                </a:highlight>
              </a:rPr>
              <a:t>caranya</a:t>
            </a:r>
            <a:r>
              <a:rPr lang="en-US" b="1" dirty="0">
                <a:highlight>
                  <a:srgbClr val="FFFF00"/>
                </a:highlight>
              </a:rPr>
              <a:t> ?</a:t>
            </a:r>
            <a:endParaRPr lang="en-ID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44191-A730-D8F2-677F-293223431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755148"/>
          </a:xfrm>
        </p:spPr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Gaya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Hidup</a:t>
            </a:r>
            <a:endParaRPr lang="en-ID" sz="2400" b="1" dirty="0">
              <a:solidFill>
                <a:srgbClr val="001D35"/>
              </a:solidFill>
              <a:effectLst/>
              <a:highlight>
                <a:srgbClr val="00FF00"/>
              </a:highligh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endParaRPr lang="en-ID" sz="24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Sehat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Konsumsi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bergizi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hindari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olahan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gula, dan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kafein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berlebihan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Olahraga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Rutin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fisik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mood dan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gejala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depresi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Tidur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Cukup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Istirahat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cukup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sangat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penting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mental dan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fisik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Menyenangkan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Lakukan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hobi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memberikan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kepuasan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4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B7E4BE-EEE5-2F91-811B-2D35A601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200" y="111760"/>
            <a:ext cx="3432810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847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10623-9946-09A2-1C47-F3FCC7424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Sosial</a:t>
            </a: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Tetap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Terhubung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Jangan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isolasi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tetap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terhubung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orang-orang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terdekat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Mencari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Jangan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ragu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mencari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teman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keluarga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profesional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mental. </a:t>
            </a:r>
            <a:endParaRPr lang="en-ID" sz="2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Hindari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situasi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memperburuk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depresi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konflik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stresor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kronis</a:t>
            </a:r>
            <a:r>
              <a:rPr lang="en-ID" sz="28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8F821-5BB8-06D9-3E96-134F136D9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790" y="52757"/>
            <a:ext cx="3239770" cy="267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7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535548-BB90-D8D7-471F-7551E8AD5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160" y="1"/>
            <a:ext cx="2540000" cy="18537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D636B9-08F9-E6D5-7144-FBD562E60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EB434-5272-8FFB-377E-2B88E0BEC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66908"/>
          </a:xfrm>
        </p:spPr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mengelola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rasa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penting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diketahui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n-ID" dirty="0" err="1">
                <a:solidFill>
                  <a:srgbClr val="3B373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rustrasi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terkendali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bisa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menyebabkan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munculnya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negatif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lain,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mulai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kecewa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marah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bingung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hingga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cemas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Jika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dibiarkan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mengganggu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mood dan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bahkan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berpengaruh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produktivitas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merupakan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kondisi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berhubungan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stres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dan rasa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putus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asa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Kondisi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biasanya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terjadi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akibat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ketidaksesuaian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antara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harapan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realita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Faktor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bisa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menjadi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penyebab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munculnya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rasa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antara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lain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kegagalan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terus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berulang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situasi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kerja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kondisi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lingkungan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tempat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tinggal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nyaman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serta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kekecewaan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terhadap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orang </a:t>
            </a:r>
            <a:r>
              <a:rPr lang="en-ID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terdekat</a:t>
            </a:r>
            <a:r>
              <a:rPr lang="en-ID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77343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81626-29BF-160C-5D26-4873B6A91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Mediasi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Psikoterapi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Bicara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Berbicara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psikolog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psikiater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memahami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mengelola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gejala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depresi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Perilaku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Kognitif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(CBT):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mengubah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pikir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perilaku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negatif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Obat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Antidepresan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beberapa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kasus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obat-obatan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meringankan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gejala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depresi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namun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bawah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pengawasan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dokter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99674-DF53-4436-C1B4-41E2006E2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480" y="71120"/>
            <a:ext cx="3799840" cy="266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61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792B7-ECC3-BC63-50B0-70B40DDFC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38960"/>
            <a:ext cx="9603275" cy="3769360"/>
          </a:xfrm>
        </p:spPr>
        <p:txBody>
          <a:bodyPr>
            <a:normAutofit/>
          </a:bodyPr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Mengelola</a:t>
            </a: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endParaRPr lang="en-ID" sz="2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Relaksasi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Yoga,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meditasi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pernapasan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kecemasan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Mengatur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Waktu: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Buat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jadwal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teratur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hindari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terlalu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banyak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menyebabkan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Berpikir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Positif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Latihan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melihat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positif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situasi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mood. 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C64C15-934F-8233-B86D-D0AB6FF39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767" y="110173"/>
            <a:ext cx="4660087" cy="242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85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6037C-5127-ED5F-F2F6-05B2073EC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38028"/>
          </a:xfrm>
        </p:spPr>
        <p:txBody>
          <a:bodyPr>
            <a:normAutofit/>
          </a:bodyPr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Pentingnya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Konsultasi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merasa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gejala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depresi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membaik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semakin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segera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berkonsultasi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profesional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mental.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ragu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mencari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bantuan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karena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depresi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kondisi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diobati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Lingkungan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 Anda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memiliki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keluarga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mengalami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depresi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ajak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mencari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bantuan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profesional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Dengarkan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berikan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memaksa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baik-baik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saja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6FB60D-194F-D6FF-EE94-EC47C0567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0" y="0"/>
            <a:ext cx="482092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95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F4B99-C63E-400E-EE8F-CA95C04E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58348"/>
          </a:xfrm>
        </p:spPr>
        <p:txBody>
          <a:bodyPr>
            <a:normAutofit/>
          </a:bodyPr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Pencegahan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Depresi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Mengelola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tidur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cukup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diet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olahraga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teratur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mencegah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terjadinya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depresi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Mencari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sosial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berkonsultasi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profesional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mental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mengalami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kesulitan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Manajemen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Depresi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Perspektif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Al-Quran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Beberapa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penelitian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menyoroti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makna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depresi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Al-Quran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sebagai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kondisi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kejiwaan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melibatkan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sedih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takut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cemas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Al-Quran juga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menekankan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pentingnya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sabar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berdo'a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berharap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kepada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Allah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menghadapi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kesulitan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E6E08-24FF-2143-356A-0B1DB96B4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920" y="73660"/>
            <a:ext cx="4632960" cy="229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9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60019-FF4F-CBB3-ECEE-B821A327A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749961"/>
          </a:xfrm>
        </p:spPr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9. TEKNIK NAFAS DALAM </a:t>
            </a:r>
            <a:endParaRPr lang="en-ID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F49D0-59D9-E2AD-2870-3451E715B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879600"/>
            <a:ext cx="11612879" cy="407416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nafas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pernapasan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bertujuan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mengambil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oksigen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sebanyak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mungkin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menarik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napas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membuang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napas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perlahan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Teknik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rileks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fungsi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9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pernapasan</a:t>
            </a:r>
            <a:r>
              <a:rPr lang="en-ID" sz="29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33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 </a:t>
            </a:r>
            <a:r>
              <a:rPr lang="en-ID" sz="33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melakukan</a:t>
            </a:r>
            <a:r>
              <a:rPr lang="en-ID" sz="33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3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nafas</a:t>
            </a:r>
            <a:r>
              <a:rPr lang="en-ID" sz="33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3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endParaRPr lang="en-ID" sz="33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Cari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tempat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tenang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nyaman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Duduk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berbaring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nyaman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Letakkan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tangan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atas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perut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merasakan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pergerakan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bernapas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Tarik napas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melalui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hidung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Biarkan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dada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mengembang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Tahan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napas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selama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beberapa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detik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Misalnya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selama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detik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Buang napas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perlahan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melalui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mulut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hidung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Rasakan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dada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kembali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semula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Ulangi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beberapa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kali: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Lakukan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beberapa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kali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selama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beberapa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789448-A30E-E291-5FE6-8F5C38A7E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710" y="56515"/>
            <a:ext cx="2386330" cy="1741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57301B-8255-B79A-6972-A87137412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840" y="56515"/>
            <a:ext cx="2286000" cy="174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398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B95B3-D944-6A01-9E86-82101FAF5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27868"/>
          </a:xfrm>
        </p:spPr>
        <p:txBody>
          <a:bodyPr/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Manfaat</a:t>
            </a: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nafas</a:t>
            </a: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endParaRPr lang="en-ID" sz="2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merilekskan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tekanan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darah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sehingga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rasa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cemas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0" indent="0">
              <a:lnSpc>
                <a:spcPts val="1650"/>
              </a:lnSpc>
              <a:spcAft>
                <a:spcPts val="600"/>
              </a:spcAft>
              <a:buNone/>
            </a:pPr>
            <a:endParaRPr lang="en-ID" sz="2800" spc="1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650"/>
              </a:lnSpc>
              <a:spcAft>
                <a:spcPts val="600"/>
              </a:spcAft>
              <a:buNone/>
            </a:pP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ventilasi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paru-paru</a:t>
            </a:r>
            <a:r>
              <a:rPr lang="en-ID" sz="2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menarik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napas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Anda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memaksimalkan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kapasitas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paru-paru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aliran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udara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E83A9-1E33-3117-A82F-141F426D2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141" y="1956"/>
            <a:ext cx="2286198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B24247-5B35-68DF-6924-DDFE7251A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520" y="1956"/>
            <a:ext cx="2389839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502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2C085-8756-CA62-A5B3-C65C64F28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521468"/>
          </a:xfrm>
        </p:spPr>
        <p:txBody>
          <a:bodyPr/>
          <a:lstStyle/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oksigenasi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darah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menyerap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banyak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oksigen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udara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sehingga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kadar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oksigen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darah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nyeri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Napas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merilekskan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otot-otot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menurunkan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intensitas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nyeri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kualitas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tidur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merasa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tenang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rileks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sehingga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kualitas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tidur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E938A-A4EA-44CB-A4B9-8474B7DE8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21" y="0"/>
            <a:ext cx="2286198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413FCA-B63B-4123-3E18-9BF6A9D90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400" y="-1"/>
            <a:ext cx="2389839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378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950DA-259A-34CC-2322-B92FA58C7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780441"/>
          </a:xfrm>
        </p:spPr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10. TEKNIK RELAKSASI</a:t>
            </a:r>
            <a:endParaRPr lang="en-ID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0002F-5933-00D5-5682-F83D21976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2786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relaksasi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serangkaian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metode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dirancang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individu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ketegangan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kecemasan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fisik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maupun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psikologis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tenang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fokus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pernapasan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gerakan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fokus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mental. 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A6FDA4-90A8-68DC-F537-EFAAAED75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352" y="4205631"/>
            <a:ext cx="2466975" cy="184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309CE-C5A6-7AB9-AFA1-5B7363E10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832" y="4205631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405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F904E-A92F-6E0F-88CF-C410FD549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27868"/>
          </a:xfrm>
        </p:spPr>
        <p:txBody>
          <a:bodyPr/>
          <a:lstStyle/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Pernapasan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melibatkan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menarik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napas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dalam-dalam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melalui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hidung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menahannya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sebentar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kemudian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menghembuskannya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perlahan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melalui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mulut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Meditasi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Meditasi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melibatkan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fokus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pernapasan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pikiran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objek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tertentu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kesadaran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kecemasan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Visualisasi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melibatkan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menciptakan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gambar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mental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tentang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tempat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damai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situasi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menenangkan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meredakan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5F7EC-19D8-EA74-E551-2E4607F71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79" y="-71120"/>
            <a:ext cx="3658901" cy="245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716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777B0-16AB-6595-7A44-2D0D09BAC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21840"/>
            <a:ext cx="9603275" cy="3911600"/>
          </a:xfrm>
        </p:spPr>
        <p:txBody>
          <a:bodyPr/>
          <a:lstStyle/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Yoga dan Tai Chi: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Gerakan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lambat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terkoordinasi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yoga dan tai chi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meredakan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ketegangan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relaksasi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spc="1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650"/>
              </a:lnSpc>
              <a:spcAft>
                <a:spcPts val="600"/>
              </a:spcAft>
              <a:buNone/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Relaksasi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otot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progresif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melibatkan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menegangkan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kemudian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melepaskan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bergantian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ketegangan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fisik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Umpan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balik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biologis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melibatkan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pemantauan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respons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fisiologis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denyut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jantung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tekanan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darah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melalui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perangkat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belajar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mengendalikan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respons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tersebut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8158B-91E0-7F8B-5654-917C6B3C0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090" y="0"/>
            <a:ext cx="4381500" cy="233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794C62-D552-B834-44A8-0B04033CE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517" y="0"/>
            <a:ext cx="2143125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46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F8C8D-591E-C557-B3B6-709A47802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56372"/>
            <a:ext cx="9603275" cy="3450613"/>
          </a:xfrm>
        </p:spPr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Munculnya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rasa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erat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kaitannya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kemampuan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mentorelansi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kegagalan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keinginan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tercapai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Seiring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bertambahnya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usia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kemampuan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mentoleransi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menyiasati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kegagalan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terjadi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kehidupan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umumnya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akan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ID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Namun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tidak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semua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orang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memiliki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kemampuan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yang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sama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untuk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mengelola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rasa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frustrasi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akibat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kegagalan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ini</a:t>
            </a:r>
            <a:r>
              <a:rPr lang="en-ID" sz="28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ID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D09A9-D650-0106-6381-74C505A42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698" y="0"/>
            <a:ext cx="25361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168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9C343-529D-60D4-57AD-AE5BD42EE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790601"/>
          </a:xfrm>
        </p:spPr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11. KEBIASAAN POLA MAKAN SEHAT</a:t>
            </a:r>
            <a:endParaRPr lang="en-ID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CBC2B-ABE8-6C04-922B-4B5299541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18639"/>
            <a:ext cx="9603275" cy="4234841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kebiasaan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menekankan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konsumsi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bergizi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seimbang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prioritas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segar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alami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minimal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Kebiasaan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melibatkan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pemilihan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berbagai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kelompok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nutrisi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mengatur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menghindari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tinggi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gula, lemak, dan sodium. 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 Konsumsi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bergizi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seimbang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Asupan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mencakup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karbohidrat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protein, lemak, vitamin, dan mineral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proporsi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tepat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sesuai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kebutuhan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alami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segar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Prioritaskan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segar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alami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buah-buahan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sayuran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biji-bijian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utuh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serta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batasi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konsumsi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siap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saji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9DB4F9-B39F-0186-1D90-2289E553B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880" y="-10160"/>
            <a:ext cx="2865120" cy="18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495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A07AD-AD7D-C695-1FC0-D9C00173D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272726"/>
          </a:xfrm>
        </p:spPr>
        <p:txBody>
          <a:bodyPr>
            <a:normAutofit/>
          </a:bodyPr>
          <a:lstStyle/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Perbanyak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konsumsi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buah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sayuran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Sayuran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buah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kaya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vitamin,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antioksidan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penting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Atur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porsi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Hindari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berlebihan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mengatur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sesuai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kebutuhan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kalori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5. 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waktu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tepat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Menjaga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jadwal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teratur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mengatur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metabolisme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mencegah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rasa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lapar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berlebihan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6. 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Minum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air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putih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secukupnya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Air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putih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penting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menjaga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hidrasi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mendukung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fungsi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organ.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68257-62D2-BD67-9565-E7DA6B3DB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040" y="180117"/>
            <a:ext cx="4917176" cy="195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701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A56DC-0D59-E110-400A-6EF31C158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313366"/>
          </a:xfrm>
        </p:spPr>
        <p:txBody>
          <a:bodyPr>
            <a:normAutofit/>
          </a:bodyPr>
          <a:lstStyle/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7. 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Membaca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label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Sebelum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mengonsumsi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kemasan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periksa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label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mengetahui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kandungan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gizi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tambahan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8. 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Memasak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sendiri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Memasak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sendiri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memungkinkan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mengontrol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kualitas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baku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sehingga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9. 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konsumsi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gula dan garam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Batasi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asupan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gula dan garam,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terutama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gula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tambahan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garam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berlebihan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mencegah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penyakit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kronis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1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 Hindari </a:t>
            </a:r>
            <a:r>
              <a:rPr lang="en-ID" sz="1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1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tinggi</a:t>
            </a:r>
            <a:r>
              <a:rPr lang="en-ID" sz="1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lemak </a:t>
            </a:r>
            <a:r>
              <a:rPr lang="en-ID" sz="18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jenuh</a:t>
            </a:r>
            <a:r>
              <a:rPr lang="en-ID" sz="18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trans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1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Pilih</a:t>
            </a:r>
            <a:r>
              <a:rPr lang="en-ID" sz="1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lemak </a:t>
            </a:r>
            <a:r>
              <a:rPr lang="en-ID" sz="1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sehat</a:t>
            </a:r>
            <a:r>
              <a:rPr lang="en-ID" sz="1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1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lemak </a:t>
            </a:r>
            <a:r>
              <a:rPr lang="en-ID" sz="1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1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jenuh</a:t>
            </a:r>
            <a:r>
              <a:rPr lang="en-ID" sz="1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tunggal</a:t>
            </a:r>
            <a:r>
              <a:rPr lang="en-ID" sz="1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1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ganda</a:t>
            </a:r>
            <a:r>
              <a:rPr lang="en-ID" sz="1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1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serta</a:t>
            </a:r>
            <a:r>
              <a:rPr lang="en-ID" sz="1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hindari</a:t>
            </a:r>
            <a:r>
              <a:rPr lang="en-ID" sz="1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lemak </a:t>
            </a:r>
            <a:r>
              <a:rPr lang="en-ID" sz="1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jenuh</a:t>
            </a:r>
            <a:r>
              <a:rPr lang="en-ID" sz="1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lemak trans yang </a:t>
            </a:r>
            <a:r>
              <a:rPr lang="en-ID" sz="1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1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1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risiko</a:t>
            </a:r>
            <a:r>
              <a:rPr lang="en-ID" sz="1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penyakit</a:t>
            </a:r>
            <a:r>
              <a:rPr lang="en-ID" sz="1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18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jantung</a:t>
            </a:r>
            <a:r>
              <a:rPr lang="en-ID" sz="18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3B540-8909-395B-318C-94A8BD979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960" y="91440"/>
            <a:ext cx="3017520" cy="200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031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2BC67-C27D-D795-F955-913CFEB54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272726"/>
          </a:xfrm>
        </p:spPr>
        <p:txBody>
          <a:bodyPr>
            <a:normAutofit/>
          </a:bodyPr>
          <a:lstStyle/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11. 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Pilih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metode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memasak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sehat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Hindari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penggorengan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minyak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berlebihan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pilih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metode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memasak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merebus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mengukus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memanggang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 Hindari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penggunaan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pengawet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Batasi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konsumsi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mengandung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pengawet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karena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berdampak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buruk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13. 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Mencuci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tangan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sebelum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Menjaga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kebersihan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tangan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sebelum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mencegah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penularan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bakteri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penyakit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14. 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Mendengarkan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sinyal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lapar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kenyang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Perhatikan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kapan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merasa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lapar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kenyang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sehingga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berlebihan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terlalu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sedikit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9A0FA-733B-B813-EAE0-D570AFBD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961" y="142240"/>
            <a:ext cx="3497262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707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BD3FE-CC48-087B-E88E-CE7986A55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3663708"/>
          </a:xfrm>
        </p:spPr>
        <p:txBody>
          <a:bodyPr/>
          <a:lstStyle/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15. 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Menggunakan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piring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kecil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Menggunakan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piring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kecil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mengatur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porsi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mencegah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berlebihan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16. 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tenang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tanpa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terburu-buru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Nikmati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setiap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gigitan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tanpa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terburu-buru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sehingga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merasakan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rasa dan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pencernaan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17. 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sambil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menggunakan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gadget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Hindari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menggunakan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gadget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saat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karena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perhatian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menyebabkan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berlebihan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3F458E-088E-1A1E-F0BE-BF840177F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111760"/>
            <a:ext cx="3173730" cy="217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804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EF70F-634E-493F-7845-4C2CCD39B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07548"/>
          </a:xfrm>
        </p:spPr>
        <p:txBody>
          <a:bodyPr/>
          <a:lstStyle/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18. Hindari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sambil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menonton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televisi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Menonton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televisi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saat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seseorang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memperhatikan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porsi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menyebabkan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berlebihan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19. 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suasana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hati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suasana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hati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positif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kualitas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pencernaan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menyerap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nutrisi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20. 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Mencari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sosial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kesulitan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menerapkan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sehat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jangan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ragu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mencari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teman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keluarga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ahli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gizi</a:t>
            </a:r>
            <a:r>
              <a:rPr lang="en-ID" sz="24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2CE6D-31A4-F7F0-C28A-1224A565A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840" y="229870"/>
            <a:ext cx="3252470" cy="19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8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FDF85-E07E-632E-0A73-B1DCD44EE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861721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32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MEMBUAT KEPUTUSAN YANG BAIK </a:t>
            </a:r>
            <a:r>
              <a:rPr lang="en-ID" sz="32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terhadap</a:t>
            </a:r>
            <a:r>
              <a:rPr lang="en-ID" sz="32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32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ID" sz="32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EC63E-A9C1-EC3D-04CC-5FE2CD8E8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212101" cy="41513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keputusan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terkait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melibatkan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proses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berpikir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kritis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mempertimbangkan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berbagai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faktor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termasuk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memahami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kondisi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mempertimbangkan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berbagai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pilihan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keputusan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sesuai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nilai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tujuan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pribadi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Identifikasi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Masalah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Tentukan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masalah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ingin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diatasi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ingin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dicapai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Kumpulkan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Informasi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Cari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tahu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tentang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kondisi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berbagai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pilihan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pengobatan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tindakan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pencegahan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risiko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serta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manfaatnya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Pertimbangkan</a:t>
            </a:r>
            <a:r>
              <a:rPr lang="en-ID" sz="20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Alternatif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Identifikasi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berbagai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pilihan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tersedia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pertimbangkan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kelebihan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kekurangan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masing-masing.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89947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5FB67-30ED-6F6C-E804-FBAC2D577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26268"/>
          </a:xfrm>
        </p:spPr>
        <p:txBody>
          <a:bodyPr/>
          <a:lstStyle/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Evaluasi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Risiko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Manfaat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Bandingkan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risiko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manfaat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setiap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pilihan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pertimbangkan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dampaknya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terhadap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kualitas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hidup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nilai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pribadi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 Buat Keputusan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Pilih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pilihan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paling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sesuai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kondisi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kebutuhan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pribadi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buatlah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keputusan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bertanggung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jawab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6. 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Evaluasi</a:t>
            </a:r>
            <a:r>
              <a:rPr lang="en-ID" sz="24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b="1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Arahkan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Setelah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keputusan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evaluasi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hasilnya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buat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penyesuaian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diperlukan</a:t>
            </a:r>
            <a:r>
              <a:rPr lang="en-ID" sz="24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364064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8991-E3A4-9697-8EF7-C5CF24C26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1950"/>
              </a:lnSpc>
              <a:spcAft>
                <a:spcPts val="750"/>
              </a:spcAft>
            </a:pPr>
            <a:br>
              <a:rPr lang="en-ID" sz="3200" b="1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D" sz="32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Faktor</a:t>
            </a:r>
            <a:r>
              <a:rPr lang="en-ID" sz="32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32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Mempengaruhi</a:t>
            </a:r>
            <a:r>
              <a:rPr lang="en-ID" sz="32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Keputusan Kesehatan</a:t>
            </a:r>
            <a:br>
              <a:rPr lang="en-ID" sz="24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CCFE6-60D3-4F22-AB0B-F4B523FFD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87228"/>
          </a:xfrm>
        </p:spPr>
        <p:txBody>
          <a:bodyPr>
            <a:normAutofit/>
          </a:bodyPr>
          <a:lstStyle/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Pengetahuan</a:t>
            </a: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Pendidikan</a:t>
            </a:r>
            <a:endParaRPr lang="en-ID" sz="1800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Tingkat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pengetahuan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pemahaman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tentang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kondisi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penyakit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layanan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sangat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mempengaruhi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keputusan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penggunaan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layanan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Faktor</a:t>
            </a: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Lingkungan</a:t>
            </a: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Sosial, Ekonomi, dan </a:t>
            </a:r>
            <a:r>
              <a:rPr lang="en-ID" sz="20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Budaya</a:t>
            </a:r>
            <a:endParaRPr lang="en-ID" sz="1800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Keputusan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terkait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juga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dipengaruhi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oleh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faktor-faktor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eksternal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akses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fasilitas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sosial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kondisi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ekonomi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budaya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 Mental</a:t>
            </a:r>
            <a:endParaRPr lang="en-ID" sz="1800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Kondisi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mental yang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stabil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mendukung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kemampuan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berkonsentrasi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memproses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sehingga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keputusan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3849B-BB9E-75E8-0E94-2F37C7876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352" y="1"/>
            <a:ext cx="1704975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912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0ED94-D0B5-D195-D3ED-1B2034C7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38028"/>
          </a:xfrm>
        </p:spPr>
        <p:txBody>
          <a:bodyPr>
            <a:normAutofit/>
          </a:bodyPr>
          <a:lstStyle/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Keterampilan</a:t>
            </a: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Kognitif</a:t>
            </a:r>
            <a:endParaRPr lang="en-ID" sz="2800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Keterampilan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kognitif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termasuk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kemampuan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berpikir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kritis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keputusan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sangat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penting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menjaga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Self-Awareness</a:t>
            </a:r>
            <a:endParaRPr lang="en-ID" sz="2800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Pemahaman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seseorang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keputusan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sesuai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nilai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tujuan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pribadinya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Berpikir</a:t>
            </a:r>
            <a:r>
              <a:rPr lang="en-ID" sz="28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Kritis</a:t>
            </a:r>
            <a:endParaRPr lang="en-ID" sz="2800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Jangan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terburu-buru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selalu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pertimbangkan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semua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aspek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sebelum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spc="10" dirty="0" err="1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keputusan</a:t>
            </a:r>
            <a:r>
              <a:rPr lang="en-ID" sz="28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C8A06-86AC-3B59-DD89-2BD7D0C6D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0" y="0"/>
            <a:ext cx="1981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68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340C5-D228-8515-63F7-884B72967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1" y="1920240"/>
            <a:ext cx="10596880" cy="407416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72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ID" sz="72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Tenangkan</a:t>
            </a:r>
            <a:r>
              <a:rPr lang="en-ID" sz="72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endParaRPr lang="en-ID" sz="72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Saat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merasa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cobalah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menenangkan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mengambil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napas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dalam-dalam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melakukan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relaksasi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Menenangkan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merupakan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ampuh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rasa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Bisa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dilakukan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dgn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melakukan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pernapasan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menghela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napas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panjang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mengembuskannya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perlahan-lahan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Cara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mengelola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rasa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menjadi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tenang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rileks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sehingga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pikiran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pun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bisa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kembali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jernih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72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Cari </a:t>
            </a:r>
            <a:r>
              <a:rPr lang="en-ID" sz="72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Tahu</a:t>
            </a:r>
            <a:r>
              <a:rPr lang="en-ID" sz="72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Penyebab</a:t>
            </a:r>
            <a:r>
              <a:rPr lang="en-ID" sz="72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endParaRPr lang="en-ID" sz="72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mengetahui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penyebab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mencari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solusi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mengatasinya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ID" sz="7200" dirty="0" err="1">
                <a:solidFill>
                  <a:srgbClr val="3B373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embuat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daftar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segala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sesuatu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mengganggu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pikiran</a:t>
            </a:r>
            <a:r>
              <a:rPr lang="en-ID" sz="7200" dirty="0">
                <a:solidFill>
                  <a:srgbClr val="3B373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kemudian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tentukan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mana yang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bisa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diperbaiki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diubah</a:t>
            </a:r>
            <a:r>
              <a:rPr lang="en-ID" sz="7200" dirty="0">
                <a:solidFill>
                  <a:srgbClr val="3B373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Catat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pula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pilihan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solusi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memperbaikinya</a:t>
            </a:r>
            <a:r>
              <a:rPr lang="en-ID" sz="72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7200" dirty="0">
              <a:solidFill>
                <a:srgbClr val="001D3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72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ID" sz="72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Berpikir</a:t>
            </a:r>
            <a:r>
              <a:rPr lang="en-ID" sz="72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Positif</a:t>
            </a:r>
            <a:endParaRPr lang="en-ID" sz="72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Usahakan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tetap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berpikir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positif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melihat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sisi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positif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setiap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72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masalah</a:t>
            </a:r>
            <a:r>
              <a:rPr lang="en-ID" sz="72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0D8184-6CE7-0E8F-7F71-96C364A65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741" y="0"/>
            <a:ext cx="2272633" cy="177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530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4E5CA-11D0-4AEE-730D-C74629FBB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739" y="1843594"/>
            <a:ext cx="9603275" cy="4199727"/>
          </a:xfrm>
        </p:spPr>
        <p:txBody>
          <a:bodyPr>
            <a:normAutofit fontScale="85000" lnSpcReduction="10000"/>
          </a:bodyPr>
          <a:lstStyle/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Konsultasi</a:t>
            </a: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Ahli</a:t>
            </a:r>
            <a:endParaRPr lang="en-ID" sz="1800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yakin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jangan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ragu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berkonsultasi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dokter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ahli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lainnya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ID" sz="2000" spc="10" dirty="0">
                <a:solidFill>
                  <a:srgbClr val="545D7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Terus </a:t>
            </a:r>
            <a:r>
              <a:rPr lang="en-ID" sz="20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Belajar</a:t>
            </a:r>
            <a:endParaRPr lang="en-ID" sz="1800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Terus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perbarui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pengetahuan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pemahaman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tentang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agar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keputusan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masa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Jaga Kesehatan Mental</a:t>
            </a:r>
            <a:endParaRPr lang="en-ID" sz="1800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600"/>
              </a:spcAft>
            </a:pP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Lakukan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kegiatan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suasana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hati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olahraga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meditasi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hobi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65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ID" sz="20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Gunakan</a:t>
            </a: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Metode</a:t>
            </a: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Pengambilan</a:t>
            </a:r>
            <a:r>
              <a:rPr lang="en-ID" sz="20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Keputusan</a:t>
            </a:r>
            <a:endParaRPr lang="en-ID" sz="1800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0">
              <a:lnSpc>
                <a:spcPts val="1650"/>
              </a:lnSpc>
              <a:spcAft>
                <a:spcPts val="800"/>
              </a:spcAft>
            </a:pP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Pertimbangkan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menggunakan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metode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pengambilan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keputusan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terstruktur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"Decision Making Matrix"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Anda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mengidentifikasi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mengevaluasi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spc="1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pilihan</a:t>
            </a:r>
            <a:r>
              <a:rPr lang="en-ID" sz="2000" spc="1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BCA48F-47C8-F061-C538-0EAA3FF19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1739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8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B4840-F115-7976-D9D3-909FF8B2C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240" y="802298"/>
            <a:ext cx="11257279" cy="5181942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highlight>
                  <a:srgbClr val="FFFF00"/>
                </a:highlight>
              </a:rPr>
              <a:t>TERIMAKASIH SEMOGA BERMANFAAT</a:t>
            </a:r>
            <a:endParaRPr lang="en-ID" sz="6000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468CFE-2AEA-459D-8CC1-F13936F79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0" y="0"/>
            <a:ext cx="3515360" cy="35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23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08738-6921-A5C3-7635-B96BB774E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8722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1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ID" sz="21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Berbicara</a:t>
            </a:r>
            <a:r>
              <a:rPr lang="en-ID" sz="21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1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Orang </a:t>
            </a:r>
            <a:r>
              <a:rPr lang="en-ID" sz="21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Terdekat</a:t>
            </a:r>
            <a:endParaRPr lang="en-ID" sz="21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Curhat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kepada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orang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terdekat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bisa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meredakan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rasa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mendapatkan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dukungan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emosional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Bercerita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kepada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orang yang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dipercaya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dilakukan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ketika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mengganggu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pikiran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kecewa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bercerita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berbagi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tersebut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seseorang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hanya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memendamnya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sendiri</a:t>
            </a:r>
            <a:r>
              <a:rPr lang="en-ID" sz="21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1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ID" sz="21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Berolahraga</a:t>
            </a:r>
            <a:r>
              <a:rPr lang="en-ID" sz="21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ID" sz="21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Rutin</a:t>
            </a:r>
            <a:endParaRPr lang="en-ID" sz="21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Olahraga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melepaskan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meningkatkan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suasana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hati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1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ID" sz="21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Alihkan</a:t>
            </a:r>
            <a:r>
              <a:rPr lang="en-ID" sz="21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Perhatian</a:t>
            </a:r>
            <a:endParaRPr lang="en-ID" sz="21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Lakukan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menyenangkan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membaca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buku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mendengarkan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musik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melakukan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hobi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mengalihkan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perhatian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1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r>
              <a:rPr lang="en-ID" sz="21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8EF78-C0A7-A7E7-F5D1-66241FD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020" y="0"/>
            <a:ext cx="2613219" cy="180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17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47BEF-5235-FFF4-373C-7412D8BA4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422401"/>
            <a:ext cx="9603275" cy="4683760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55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Tingkatkan </a:t>
            </a:r>
            <a:r>
              <a:rPr lang="en-ID" sz="55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Kecerdasan</a:t>
            </a:r>
            <a:r>
              <a:rPr lang="en-ID" sz="55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Emosi</a:t>
            </a:r>
            <a:endParaRPr lang="en-ID" sz="55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Belajar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mengenali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mengelola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emosi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mengatasi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5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5500" b="1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ID" sz="5500" b="1" dirty="0" err="1">
                <a:solidFill>
                  <a:srgbClr val="001D35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Meditasi</a:t>
            </a:r>
            <a:endParaRPr lang="en-ID" sz="55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Meditasi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menenangkan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pikiran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55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D" sz="5500" b="1" spc="-25" dirty="0">
                <a:solidFill>
                  <a:srgbClr val="3B3738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ID" sz="5500" b="1" spc="-25" dirty="0" err="1">
                <a:solidFill>
                  <a:srgbClr val="3B3738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Bicara</a:t>
            </a:r>
            <a:r>
              <a:rPr lang="en-ID" sz="5500" b="1" spc="-25" dirty="0">
                <a:solidFill>
                  <a:srgbClr val="3B3738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b="1" spc="-25" dirty="0" err="1">
                <a:solidFill>
                  <a:srgbClr val="3B3738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lantang</a:t>
            </a:r>
            <a:r>
              <a:rPr lang="en-ID" sz="5500" b="1" spc="-25" dirty="0">
                <a:solidFill>
                  <a:srgbClr val="3B3738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b="1" spc="-25" dirty="0" err="1">
                <a:solidFill>
                  <a:srgbClr val="3B3738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kepada</a:t>
            </a:r>
            <a:r>
              <a:rPr lang="en-ID" sz="5500" b="1" spc="-25" dirty="0">
                <a:solidFill>
                  <a:srgbClr val="3B3738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b="1" spc="-25" dirty="0" err="1">
                <a:solidFill>
                  <a:srgbClr val="3B3738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ID" sz="5500" b="1" spc="-25" dirty="0">
                <a:solidFill>
                  <a:srgbClr val="3B3738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b="1" spc="-25" dirty="0" err="1">
                <a:solidFill>
                  <a:srgbClr val="3B3738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sendiri</a:t>
            </a:r>
            <a:endParaRPr lang="en-ID" sz="55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n-ID" sz="5500" dirty="0" err="1">
                <a:solidFill>
                  <a:srgbClr val="3B373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erbicara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lantang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meyakinkan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bahwa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semua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akan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baik-baik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saja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Bila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perlu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rekam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kecewa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sedih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sedang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dialami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lalu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sampaikan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hal-hal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positif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perlu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dilakukan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mengatasinya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5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mengelola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rasa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frustrasi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satu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membantu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mengenal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perasaan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sedang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dirasakan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mawas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terhadap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kondisi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dihadapi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sekaligus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memberikan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keyakinan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bahwa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5500" dirty="0" err="1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melaluinya</a:t>
            </a:r>
            <a:r>
              <a:rPr lang="en-ID" sz="5500" dirty="0">
                <a:solidFill>
                  <a:srgbClr val="3B37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5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2165B-0DEC-9D1E-3B59-D910E99BC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980" y="-40639"/>
            <a:ext cx="1905380" cy="128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29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A10DA-650F-1CCD-C11B-E79DD3964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2. TEKNIK UNTUK MENGATASI FATIGUE </a:t>
            </a:r>
            <a:endParaRPr lang="en-ID" b="1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29D5D-CAD0-C792-1B17-D4256E54F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5"/>
            <a:ext cx="9603275" cy="3541206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Mengatasi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fatigue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kelelahan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dilakukan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beberapa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teknik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termasuk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mencukupi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kebutuhan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istirahat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tidur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menjaga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sehat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berolahraga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rutin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mengelola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menghindari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konsumsi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kafein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berlebihan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950"/>
              </a:lnSpc>
              <a:spcAft>
                <a:spcPts val="750"/>
              </a:spcAft>
              <a:buNone/>
            </a:pP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Tidur</a:t>
            </a:r>
            <a:r>
              <a:rPr lang="en-ID" sz="2400" b="1" dirty="0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b="1" dirty="0" err="1">
                <a:solidFill>
                  <a:srgbClr val="001D35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Cukup</a:t>
            </a:r>
            <a:endParaRPr lang="en-ID" sz="1800" b="1" dirty="0">
              <a:effectLst/>
              <a:highlight>
                <a:srgbClr val="00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Tidur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cukup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(6-8 jam per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malam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kunci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memulihkan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tubuh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pikiran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65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Bila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perlu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lakukan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tidur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siang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sebentar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(30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menit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tetapi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jangan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terlalu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lama agar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mengganggu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tidur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malam</a:t>
            </a:r>
            <a:r>
              <a:rPr lang="en-ID" sz="20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ID" sz="1800" dirty="0">
              <a:solidFill>
                <a:srgbClr val="001D3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D5920-51FB-6BF6-CAE2-190239125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6960" y="-40640"/>
            <a:ext cx="2225040" cy="18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0747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559</TotalTime>
  <Words>4192</Words>
  <Application>Microsoft Office PowerPoint</Application>
  <PresentationFormat>Widescreen</PresentationFormat>
  <Paragraphs>358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Gill Sans MT</vt:lpstr>
      <vt:lpstr>Symbol</vt:lpstr>
      <vt:lpstr>Gallery</vt:lpstr>
      <vt:lpstr>MANAGING DEPRESSION</vt:lpstr>
      <vt:lpstr>Outline :</vt:lpstr>
      <vt:lpstr>1. Teknik untuk mengatasi frustasi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TEKNIK UNTUK MENGATASI FATIGUE </vt:lpstr>
      <vt:lpstr>PowerPoint Presentation</vt:lpstr>
      <vt:lpstr>PowerPoint Presentation</vt:lpstr>
      <vt:lpstr>PowerPoint Presentation</vt:lpstr>
      <vt:lpstr>PowerPoint Presentation</vt:lpstr>
      <vt:lpstr>3. TEKNIK UNTUK MENGATASI NYERI</vt:lpstr>
      <vt:lpstr>PowerPoint Presentation</vt:lpstr>
      <vt:lpstr>PowerPoint Presentation</vt:lpstr>
      <vt:lpstr>PowerPoint Presentation</vt:lpstr>
      <vt:lpstr>PowerPoint Presentation</vt:lpstr>
      <vt:lpstr>4. TEKNIK MENGATASI MASALAH MERASA TERISOLASI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APPROPRIATE EXERCISE for maintaining and improving strength. Flexibility and endurance </vt:lpstr>
      <vt:lpstr>PowerPoint Presentation</vt:lpstr>
      <vt:lpstr>PowerPoint Presentation</vt:lpstr>
      <vt:lpstr>TIPS TAMBAHAN……..</vt:lpstr>
      <vt:lpstr>6. PENGGUNAAN TERAPI OBAT-OBATAN</vt:lpstr>
      <vt:lpstr>7. KOMUNIKASI EFEKTIF DENGAN KELUARGA, TEMAN DAN TENAGA KESEHATAN  </vt:lpstr>
      <vt:lpstr>PowerPoint Presentation</vt:lpstr>
      <vt:lpstr>PowerPoint Presentation</vt:lpstr>
      <vt:lpstr>TIPS TAMBAHAN ……….</vt:lpstr>
      <vt:lpstr>8. MANAJEMEN DEPRESI </vt:lpstr>
      <vt:lpstr>Bagaimana caranya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9. TEKNIK NAFAS DALAM </vt:lpstr>
      <vt:lpstr>PowerPoint Presentation</vt:lpstr>
      <vt:lpstr>PowerPoint Presentation</vt:lpstr>
      <vt:lpstr>10. TEKNIK RELAKSASI</vt:lpstr>
      <vt:lpstr>PowerPoint Presentation</vt:lpstr>
      <vt:lpstr>PowerPoint Presentation</vt:lpstr>
      <vt:lpstr>11. KEBIASAAN POLA MAKAN SEHAT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12. MEMBUAT KEPUTUSAN YANG BAIK terhadap kesehatan diri  </vt:lpstr>
      <vt:lpstr>PowerPoint Presentation</vt:lpstr>
      <vt:lpstr> Faktor yang Mempengaruhi Keputusan Kesehatan </vt:lpstr>
      <vt:lpstr>PowerPoint Presentation</vt:lpstr>
      <vt:lpstr>PowerPoint Presentation</vt:lpstr>
      <vt:lpstr>TERIMAKASIH SEMOGA BERMANFAAT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DEPRESSION</dc:title>
  <dc:creator>HP</dc:creator>
  <cp:lastModifiedBy>HP</cp:lastModifiedBy>
  <cp:revision>25</cp:revision>
  <dcterms:created xsi:type="dcterms:W3CDTF">2025-05-12T05:46:54Z</dcterms:created>
  <dcterms:modified xsi:type="dcterms:W3CDTF">2025-07-20T03:26:16Z</dcterms:modified>
</cp:coreProperties>
</file>