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799" r:id="rId3"/>
    <p:sldId id="261" r:id="rId4"/>
    <p:sldId id="266" r:id="rId5"/>
    <p:sldId id="314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15" r:id="rId18"/>
    <p:sldId id="3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26FE0-A314-4F2C-975F-069DEEB3B79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75C430-A0F4-4EF6-9DE1-947DEDAE84F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>
              <a:latin typeface="Arial" pitchFamily="34" charset="0"/>
              <a:cs typeface="Arial" pitchFamily="34" charset="0"/>
            </a:rPr>
            <a:t>2,9 - 3,7 % </a:t>
          </a:r>
        </a:p>
        <a:p>
          <a:r>
            <a:rPr lang="en-US" dirty="0" err="1">
              <a:latin typeface="Arial" pitchFamily="34" charset="0"/>
              <a:cs typeface="Arial" pitchFamily="34" charset="0"/>
            </a:rPr>
            <a:t>Kesalahan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Medis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0E6E0FE-39FE-473E-ACEA-6C1991686FF5}" type="parTrans" cxnId="{F583B32E-2E80-4F5D-96CE-F4A8ABCF28EC}">
      <dgm:prSet/>
      <dgm:spPr/>
      <dgm:t>
        <a:bodyPr/>
        <a:lstStyle/>
        <a:p>
          <a:endParaRPr lang="en-US"/>
        </a:p>
      </dgm:t>
    </dgm:pt>
    <dgm:pt modelId="{61EAEE92-93BD-4AEC-A09D-1FC9A6E06D62}" type="sibTrans" cxnId="{F583B32E-2E80-4F5D-96CE-F4A8ABCF28EC}">
      <dgm:prSet/>
      <dgm:spPr/>
      <dgm:t>
        <a:bodyPr/>
        <a:lstStyle/>
        <a:p>
          <a:endParaRPr lang="en-US"/>
        </a:p>
      </dgm:t>
    </dgm:pt>
    <dgm:pt modelId="{E6A63283-8F2F-45AC-8B62-84587D360DD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Arial" pitchFamily="34" charset="0"/>
              <a:cs typeface="Arial" pitchFamily="34" charset="0"/>
            </a:rPr>
            <a:t>53 - 58%</a:t>
          </a:r>
        </a:p>
        <a:p>
          <a:r>
            <a:rPr lang="en-US" dirty="0" err="1">
              <a:latin typeface="Arial" pitchFamily="34" charset="0"/>
              <a:cs typeface="Arial" pitchFamily="34" charset="0"/>
            </a:rPr>
            <a:t>Dapat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dicegah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</a:p>
      </dgm:t>
    </dgm:pt>
    <dgm:pt modelId="{50FA4FE1-435D-44C0-8376-734DA4CD2D40}" type="parTrans" cxnId="{2174D34A-8EF5-4B9E-BC27-58454F4E3678}">
      <dgm:prSet/>
      <dgm:spPr/>
      <dgm:t>
        <a:bodyPr/>
        <a:lstStyle/>
        <a:p>
          <a:endParaRPr lang="en-US"/>
        </a:p>
      </dgm:t>
    </dgm:pt>
    <dgm:pt modelId="{E3027EB0-5FE9-4058-BB61-440A065D563C}" type="sibTrans" cxnId="{2174D34A-8EF5-4B9E-BC27-58454F4E3678}">
      <dgm:prSet/>
      <dgm:spPr/>
      <dgm:t>
        <a:bodyPr/>
        <a:lstStyle/>
        <a:p>
          <a:endParaRPr lang="en-US"/>
        </a:p>
      </dgm:t>
    </dgm:pt>
    <dgm:pt modelId="{B03573C2-4F01-407E-8002-EAA1626D12C7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/>
            <a:t>180.000 </a:t>
          </a:r>
          <a:r>
            <a:rPr lang="en-US" dirty="0" err="1"/>
            <a:t>kematian</a:t>
          </a:r>
          <a:r>
            <a:rPr lang="en-US" dirty="0"/>
            <a:t>/</a:t>
          </a:r>
          <a:r>
            <a:rPr lang="en-US" dirty="0" err="1"/>
            <a:t>thn</a:t>
          </a:r>
          <a:r>
            <a:rPr lang="en-US" dirty="0"/>
            <a:t> </a:t>
          </a:r>
          <a:r>
            <a:rPr lang="en-US" dirty="0" err="1"/>
            <a:t>akibat</a:t>
          </a:r>
          <a:r>
            <a:rPr lang="en-US" dirty="0"/>
            <a:t>  </a:t>
          </a:r>
          <a:r>
            <a:rPr lang="en-US" dirty="0" err="1"/>
            <a:t>cedera</a:t>
          </a:r>
          <a:r>
            <a:rPr lang="en-US" dirty="0"/>
            <a:t> </a:t>
          </a:r>
          <a:r>
            <a:rPr lang="en-US" dirty="0" err="1"/>
            <a:t>iatrogenik</a:t>
          </a:r>
          <a:endParaRPr lang="en-US" dirty="0"/>
        </a:p>
      </dgm:t>
    </dgm:pt>
    <dgm:pt modelId="{A26247A9-37B1-4E84-BE46-F10C4F6E1DC8}" type="parTrans" cxnId="{05F853F6-72AD-49CB-B3A5-31E3808FA2EB}">
      <dgm:prSet/>
      <dgm:spPr/>
      <dgm:t>
        <a:bodyPr/>
        <a:lstStyle/>
        <a:p>
          <a:endParaRPr lang="en-US"/>
        </a:p>
      </dgm:t>
    </dgm:pt>
    <dgm:pt modelId="{8751CC75-6186-4E0F-AB86-86F9F6FF7679}" type="sibTrans" cxnId="{05F853F6-72AD-49CB-B3A5-31E3808FA2EB}">
      <dgm:prSet/>
      <dgm:spPr/>
      <dgm:t>
        <a:bodyPr/>
        <a:lstStyle/>
        <a:p>
          <a:endParaRPr lang="en-US"/>
        </a:p>
      </dgm:t>
    </dgm:pt>
    <dgm:pt modelId="{D9CE889E-F165-4C9E-886A-164FED466324}">
      <dgm:prSet phldrT="[Text]" custT="1"/>
      <dgm:spPr/>
      <dgm:t>
        <a:bodyPr/>
        <a:lstStyle/>
        <a:p>
          <a:r>
            <a:rPr lang="en-US" sz="1800" dirty="0"/>
            <a:t>8,8 – 13,6 % Medication error </a:t>
          </a:r>
          <a:r>
            <a:rPr lang="en-US" sz="1800" dirty="0" err="1"/>
            <a:t>mnyebabkan</a:t>
          </a:r>
          <a:r>
            <a:rPr lang="en-US" sz="1800" dirty="0"/>
            <a:t> </a:t>
          </a:r>
          <a:r>
            <a:rPr lang="en-US" sz="1800" dirty="0" err="1"/>
            <a:t>kematian</a:t>
          </a:r>
          <a:endParaRPr lang="en-US" sz="1800" dirty="0"/>
        </a:p>
      </dgm:t>
    </dgm:pt>
    <dgm:pt modelId="{57C9470D-0853-45C2-9CDA-87314847ED6A}" type="parTrans" cxnId="{2A9E4798-AACC-40D9-8DA0-1579FF3F381C}">
      <dgm:prSet/>
      <dgm:spPr/>
      <dgm:t>
        <a:bodyPr/>
        <a:lstStyle/>
        <a:p>
          <a:endParaRPr lang="en-US"/>
        </a:p>
      </dgm:t>
    </dgm:pt>
    <dgm:pt modelId="{19550587-CE51-40D7-8B80-DE6520665703}" type="sibTrans" cxnId="{2A9E4798-AACC-40D9-8DA0-1579FF3F381C}">
      <dgm:prSet/>
      <dgm:spPr/>
      <dgm:t>
        <a:bodyPr/>
        <a:lstStyle/>
        <a:p>
          <a:endParaRPr lang="en-US"/>
        </a:p>
      </dgm:t>
    </dgm:pt>
    <dgm:pt modelId="{B6E38354-C84C-4D3D-A48E-A4919C3A05A1}" type="pres">
      <dgm:prSet presAssocID="{EEB26FE0-A314-4F2C-975F-069DEEB3B79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D002ECC-7E29-4596-AF12-606197B81814}" type="pres">
      <dgm:prSet presAssocID="{EEB26FE0-A314-4F2C-975F-069DEEB3B794}" presName="children" presStyleCnt="0"/>
      <dgm:spPr/>
    </dgm:pt>
    <dgm:pt modelId="{BC2EE16C-E38D-4E7C-B50A-1809DEAF6017}" type="pres">
      <dgm:prSet presAssocID="{EEB26FE0-A314-4F2C-975F-069DEEB3B794}" presName="childPlaceholder" presStyleCnt="0"/>
      <dgm:spPr/>
    </dgm:pt>
    <dgm:pt modelId="{BEAF4D6F-A1E1-4D37-AC5B-271843C8D503}" type="pres">
      <dgm:prSet presAssocID="{EEB26FE0-A314-4F2C-975F-069DEEB3B794}" presName="circle" presStyleCnt="0"/>
      <dgm:spPr/>
    </dgm:pt>
    <dgm:pt modelId="{F3CF38DF-01A2-48B1-95DE-0F168AC8E89B}" type="pres">
      <dgm:prSet presAssocID="{EEB26FE0-A314-4F2C-975F-069DEEB3B794}" presName="quadrant1" presStyleLbl="node1" presStyleIdx="0" presStyleCnt="4" custScaleX="99894">
        <dgm:presLayoutVars>
          <dgm:chMax val="1"/>
          <dgm:bulletEnabled val="1"/>
        </dgm:presLayoutVars>
      </dgm:prSet>
      <dgm:spPr/>
    </dgm:pt>
    <dgm:pt modelId="{2484FDFE-DD36-4547-AAB6-FE274D2F2EB6}" type="pres">
      <dgm:prSet presAssocID="{EEB26FE0-A314-4F2C-975F-069DEEB3B79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05DE82E0-B0C5-403E-A164-E26F6F0D69AF}" type="pres">
      <dgm:prSet presAssocID="{EEB26FE0-A314-4F2C-975F-069DEEB3B79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88AD747-B169-4F49-9471-8FB801EAE3C9}" type="pres">
      <dgm:prSet presAssocID="{EEB26FE0-A314-4F2C-975F-069DEEB3B79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11997C9-CEFF-4D20-8554-1A63E8BF821E}" type="pres">
      <dgm:prSet presAssocID="{EEB26FE0-A314-4F2C-975F-069DEEB3B794}" presName="quadrantPlaceholder" presStyleCnt="0"/>
      <dgm:spPr/>
    </dgm:pt>
    <dgm:pt modelId="{CFE80807-DEDD-4A72-9F2E-6B5B35D94519}" type="pres">
      <dgm:prSet presAssocID="{EEB26FE0-A314-4F2C-975F-069DEEB3B794}" presName="center1" presStyleLbl="fgShp" presStyleIdx="0" presStyleCnt="2"/>
      <dgm:spPr/>
    </dgm:pt>
    <dgm:pt modelId="{0220D79C-E6BE-4CDF-91FA-5B94FD3478FC}" type="pres">
      <dgm:prSet presAssocID="{EEB26FE0-A314-4F2C-975F-069DEEB3B794}" presName="center2" presStyleLbl="fgShp" presStyleIdx="1" presStyleCnt="2"/>
      <dgm:spPr/>
    </dgm:pt>
  </dgm:ptLst>
  <dgm:cxnLst>
    <dgm:cxn modelId="{F583B32E-2E80-4F5D-96CE-F4A8ABCF28EC}" srcId="{EEB26FE0-A314-4F2C-975F-069DEEB3B794}" destId="{0A75C430-A0F4-4EF6-9DE1-947DEDAE84F9}" srcOrd="0" destOrd="0" parTransId="{D0E6E0FE-39FE-473E-ACEA-6C1991686FF5}" sibTransId="{61EAEE92-93BD-4AEC-A09D-1FC9A6E06D62}"/>
    <dgm:cxn modelId="{2174D34A-8EF5-4B9E-BC27-58454F4E3678}" srcId="{EEB26FE0-A314-4F2C-975F-069DEEB3B794}" destId="{E6A63283-8F2F-45AC-8B62-84587D360DD5}" srcOrd="1" destOrd="0" parTransId="{50FA4FE1-435D-44C0-8376-734DA4CD2D40}" sibTransId="{E3027EB0-5FE9-4058-BB61-440A065D563C}"/>
    <dgm:cxn modelId="{CF584972-3E19-421D-81D8-7CFB9A7451F3}" type="presOf" srcId="{E6A63283-8F2F-45AC-8B62-84587D360DD5}" destId="{2484FDFE-DD36-4547-AAB6-FE274D2F2EB6}" srcOrd="0" destOrd="0" presId="urn:microsoft.com/office/officeart/2005/8/layout/cycle4"/>
    <dgm:cxn modelId="{03D82C77-0C74-4804-B50F-753C6408C00C}" type="presOf" srcId="{0A75C430-A0F4-4EF6-9DE1-947DEDAE84F9}" destId="{F3CF38DF-01A2-48B1-95DE-0F168AC8E89B}" srcOrd="0" destOrd="0" presId="urn:microsoft.com/office/officeart/2005/8/layout/cycle4"/>
    <dgm:cxn modelId="{2A9E4798-AACC-40D9-8DA0-1579FF3F381C}" srcId="{EEB26FE0-A314-4F2C-975F-069DEEB3B794}" destId="{D9CE889E-F165-4C9E-886A-164FED466324}" srcOrd="3" destOrd="0" parTransId="{57C9470D-0853-45C2-9CDA-87314847ED6A}" sibTransId="{19550587-CE51-40D7-8B80-DE6520665703}"/>
    <dgm:cxn modelId="{C9DEFFBD-15C7-403E-905D-838B9953F942}" type="presOf" srcId="{D9CE889E-F165-4C9E-886A-164FED466324}" destId="{B88AD747-B169-4F49-9471-8FB801EAE3C9}" srcOrd="0" destOrd="0" presId="urn:microsoft.com/office/officeart/2005/8/layout/cycle4"/>
    <dgm:cxn modelId="{482D93C7-591F-42D9-BC38-C7665D851F3A}" type="presOf" srcId="{B03573C2-4F01-407E-8002-EAA1626D12C7}" destId="{05DE82E0-B0C5-403E-A164-E26F6F0D69AF}" srcOrd="0" destOrd="0" presId="urn:microsoft.com/office/officeart/2005/8/layout/cycle4"/>
    <dgm:cxn modelId="{05F853F6-72AD-49CB-B3A5-31E3808FA2EB}" srcId="{EEB26FE0-A314-4F2C-975F-069DEEB3B794}" destId="{B03573C2-4F01-407E-8002-EAA1626D12C7}" srcOrd="2" destOrd="0" parTransId="{A26247A9-37B1-4E84-BE46-F10C4F6E1DC8}" sibTransId="{8751CC75-6186-4E0F-AB86-86F9F6FF7679}"/>
    <dgm:cxn modelId="{12D8DAF6-7F7A-422F-B6E2-E1CC439AA5BA}" type="presOf" srcId="{EEB26FE0-A314-4F2C-975F-069DEEB3B794}" destId="{B6E38354-C84C-4D3D-A48E-A4919C3A05A1}" srcOrd="0" destOrd="0" presId="urn:microsoft.com/office/officeart/2005/8/layout/cycle4"/>
    <dgm:cxn modelId="{AD1BCF51-9609-449A-A69B-AAF9AB09236F}" type="presParOf" srcId="{B6E38354-C84C-4D3D-A48E-A4919C3A05A1}" destId="{DD002ECC-7E29-4596-AF12-606197B81814}" srcOrd="0" destOrd="0" presId="urn:microsoft.com/office/officeart/2005/8/layout/cycle4"/>
    <dgm:cxn modelId="{6E2EF7C8-7BBC-408D-B4CF-78F33ED00B47}" type="presParOf" srcId="{DD002ECC-7E29-4596-AF12-606197B81814}" destId="{BC2EE16C-E38D-4E7C-B50A-1809DEAF6017}" srcOrd="0" destOrd="0" presId="urn:microsoft.com/office/officeart/2005/8/layout/cycle4"/>
    <dgm:cxn modelId="{4D551EDB-FAC4-42F4-873D-A5829985F948}" type="presParOf" srcId="{B6E38354-C84C-4D3D-A48E-A4919C3A05A1}" destId="{BEAF4D6F-A1E1-4D37-AC5B-271843C8D503}" srcOrd="1" destOrd="0" presId="urn:microsoft.com/office/officeart/2005/8/layout/cycle4"/>
    <dgm:cxn modelId="{FF79DFDC-4398-4B85-B839-05DBFB89A318}" type="presParOf" srcId="{BEAF4D6F-A1E1-4D37-AC5B-271843C8D503}" destId="{F3CF38DF-01A2-48B1-95DE-0F168AC8E89B}" srcOrd="0" destOrd="0" presId="urn:microsoft.com/office/officeart/2005/8/layout/cycle4"/>
    <dgm:cxn modelId="{1C78747D-DA6E-4E5A-965C-F51955175FD6}" type="presParOf" srcId="{BEAF4D6F-A1E1-4D37-AC5B-271843C8D503}" destId="{2484FDFE-DD36-4547-AAB6-FE274D2F2EB6}" srcOrd="1" destOrd="0" presId="urn:microsoft.com/office/officeart/2005/8/layout/cycle4"/>
    <dgm:cxn modelId="{A6596527-4B0F-483F-A2AF-BFEB188981A9}" type="presParOf" srcId="{BEAF4D6F-A1E1-4D37-AC5B-271843C8D503}" destId="{05DE82E0-B0C5-403E-A164-E26F6F0D69AF}" srcOrd="2" destOrd="0" presId="urn:microsoft.com/office/officeart/2005/8/layout/cycle4"/>
    <dgm:cxn modelId="{931F239B-592B-4AF4-AD79-BD8E001C226C}" type="presParOf" srcId="{BEAF4D6F-A1E1-4D37-AC5B-271843C8D503}" destId="{B88AD747-B169-4F49-9471-8FB801EAE3C9}" srcOrd="3" destOrd="0" presId="urn:microsoft.com/office/officeart/2005/8/layout/cycle4"/>
    <dgm:cxn modelId="{5DE0377F-0CF0-44D3-B992-C82D82C65402}" type="presParOf" srcId="{BEAF4D6F-A1E1-4D37-AC5B-271843C8D503}" destId="{711997C9-CEFF-4D20-8554-1A63E8BF821E}" srcOrd="4" destOrd="0" presId="urn:microsoft.com/office/officeart/2005/8/layout/cycle4"/>
    <dgm:cxn modelId="{2D57C7D7-5CE8-416F-8243-9484AD06A255}" type="presParOf" srcId="{B6E38354-C84C-4D3D-A48E-A4919C3A05A1}" destId="{CFE80807-DEDD-4A72-9F2E-6B5B35D94519}" srcOrd="2" destOrd="0" presId="urn:microsoft.com/office/officeart/2005/8/layout/cycle4"/>
    <dgm:cxn modelId="{9888DAC8-5CE8-44D3-9726-B931F9650D76}" type="presParOf" srcId="{B6E38354-C84C-4D3D-A48E-A4919C3A05A1}" destId="{0220D79C-E6BE-4CDF-91FA-5B94FD3478F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6DDD2-EF2E-4D73-A9FC-F8DB80A58AF6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530DD-FBB5-48D5-8AC8-6E4FCCA5807D}">
      <dgm:prSet custT="1"/>
      <dgm:spPr/>
      <dgm:t>
        <a:bodyPr/>
        <a:lstStyle/>
        <a:p>
          <a:pPr rtl="0"/>
          <a:r>
            <a:rPr lang="id-ID" sz="2000" dirty="0">
              <a:solidFill>
                <a:schemeClr val="bg1"/>
              </a:solidFill>
            </a:rPr>
            <a:t>1. </a:t>
          </a:r>
        </a:p>
        <a:p>
          <a:pPr rtl="0"/>
          <a:r>
            <a:rPr lang="id-ID" sz="2000" dirty="0">
              <a:solidFill>
                <a:schemeClr val="bg1"/>
              </a:solidFill>
            </a:rPr>
            <a:t>Verifikasi prosedur</a:t>
          </a:r>
          <a:endParaRPr lang="en-US" sz="2000" dirty="0">
            <a:solidFill>
              <a:schemeClr val="bg1"/>
            </a:solidFill>
          </a:endParaRPr>
        </a:p>
      </dgm:t>
    </dgm:pt>
    <dgm:pt modelId="{0CE4D810-8031-4DB5-A132-D2836A88E2CD}" type="parTrans" cxnId="{7759B223-CC2E-4F98-BA0F-3F6C633C2948}">
      <dgm:prSet/>
      <dgm:spPr/>
      <dgm:t>
        <a:bodyPr/>
        <a:lstStyle/>
        <a:p>
          <a:endParaRPr lang="en-US"/>
        </a:p>
      </dgm:t>
    </dgm:pt>
    <dgm:pt modelId="{DA2082C6-077C-4D12-95CB-1D081A2E7C28}" type="sibTrans" cxnId="{7759B223-CC2E-4F98-BA0F-3F6C633C2948}">
      <dgm:prSet/>
      <dgm:spPr/>
      <dgm:t>
        <a:bodyPr/>
        <a:lstStyle/>
        <a:p>
          <a:endParaRPr lang="en-US"/>
        </a:p>
      </dgm:t>
    </dgm:pt>
    <dgm:pt modelId="{42EFC60C-76D8-4D0B-819E-6E0C6183FE74}">
      <dgm:prSet custT="1"/>
      <dgm:spPr/>
      <dgm:t>
        <a:bodyPr/>
        <a:lstStyle/>
        <a:p>
          <a:pPr rtl="0"/>
          <a:r>
            <a:rPr lang="id-ID" sz="2000" dirty="0">
              <a:solidFill>
                <a:schemeClr val="bg1"/>
              </a:solidFill>
            </a:rPr>
            <a:t>2. Menandai tempat prosedur (marking</a:t>
          </a:r>
          <a:r>
            <a:rPr lang="id-ID" sz="2000" dirty="0"/>
            <a:t>)</a:t>
          </a:r>
          <a:endParaRPr lang="en-US" sz="2000" dirty="0"/>
        </a:p>
      </dgm:t>
    </dgm:pt>
    <dgm:pt modelId="{5938489F-CA8F-421B-AD30-A5E5D655F475}" type="parTrans" cxnId="{A55E167E-A489-46D5-9591-5ABE9FC42F41}">
      <dgm:prSet/>
      <dgm:spPr/>
      <dgm:t>
        <a:bodyPr/>
        <a:lstStyle/>
        <a:p>
          <a:endParaRPr lang="en-US"/>
        </a:p>
      </dgm:t>
    </dgm:pt>
    <dgm:pt modelId="{3E0623E2-EA15-4119-B170-E0FD9E60C138}" type="sibTrans" cxnId="{A55E167E-A489-46D5-9591-5ABE9FC42F41}">
      <dgm:prSet/>
      <dgm:spPr/>
      <dgm:t>
        <a:bodyPr/>
        <a:lstStyle/>
        <a:p>
          <a:endParaRPr lang="en-US"/>
        </a:p>
      </dgm:t>
    </dgm:pt>
    <dgm:pt modelId="{167FEA42-B042-4D58-98A9-CB0F6C26ABD8}">
      <dgm:prSet custT="1"/>
      <dgm:spPr/>
      <dgm:t>
        <a:bodyPr/>
        <a:lstStyle/>
        <a:p>
          <a:pPr rtl="0"/>
          <a:r>
            <a:rPr lang="id-ID" sz="2000" dirty="0">
              <a:solidFill>
                <a:schemeClr val="bg1"/>
              </a:solidFill>
            </a:rPr>
            <a:t>3. </a:t>
          </a:r>
        </a:p>
        <a:p>
          <a:pPr rtl="0"/>
          <a:r>
            <a:rPr lang="en-US" sz="2000" i="1" dirty="0">
              <a:solidFill>
                <a:schemeClr val="bg1"/>
              </a:solidFill>
            </a:rPr>
            <a:t>“Time Out”</a:t>
          </a:r>
          <a:endParaRPr lang="en-US" sz="2000" dirty="0">
            <a:solidFill>
              <a:schemeClr val="bg1"/>
            </a:solidFill>
          </a:endParaRPr>
        </a:p>
      </dgm:t>
    </dgm:pt>
    <dgm:pt modelId="{DC5E99FB-9892-4EB3-AD6F-077924C79ED4}" type="parTrans" cxnId="{210713E5-1DC4-4545-BC2F-8E830ABF6642}">
      <dgm:prSet/>
      <dgm:spPr/>
      <dgm:t>
        <a:bodyPr/>
        <a:lstStyle/>
        <a:p>
          <a:endParaRPr lang="en-US"/>
        </a:p>
      </dgm:t>
    </dgm:pt>
    <dgm:pt modelId="{5562885D-5E4A-4AAB-A5C7-647D8C043623}" type="sibTrans" cxnId="{210713E5-1DC4-4545-BC2F-8E830ABF6642}">
      <dgm:prSet/>
      <dgm:spPr/>
      <dgm:t>
        <a:bodyPr/>
        <a:lstStyle/>
        <a:p>
          <a:endParaRPr lang="en-US"/>
        </a:p>
      </dgm:t>
    </dgm:pt>
    <dgm:pt modelId="{06B3DDE7-A76C-4125-A9C7-F50518ED1D50}" type="pres">
      <dgm:prSet presAssocID="{2136DDD2-EF2E-4D73-A9FC-F8DB80A58AF6}" presName="Name0" presStyleCnt="0">
        <dgm:presLayoutVars>
          <dgm:dir/>
          <dgm:animLvl val="lvl"/>
          <dgm:resizeHandles val="exact"/>
        </dgm:presLayoutVars>
      </dgm:prSet>
      <dgm:spPr/>
    </dgm:pt>
    <dgm:pt modelId="{79D7C7B7-79E9-4C7C-8D0F-6324F3091E05}" type="pres">
      <dgm:prSet presAssocID="{00D530DD-FBB5-48D5-8AC8-6E4FCCA5807D}" presName="parTxOnly" presStyleLbl="node1" presStyleIdx="0" presStyleCnt="3" custScaleY="145919">
        <dgm:presLayoutVars>
          <dgm:chMax val="0"/>
          <dgm:chPref val="0"/>
          <dgm:bulletEnabled val="1"/>
        </dgm:presLayoutVars>
      </dgm:prSet>
      <dgm:spPr/>
    </dgm:pt>
    <dgm:pt modelId="{BFD871F1-5BB3-486C-9A35-4C477402E1BD}" type="pres">
      <dgm:prSet presAssocID="{DA2082C6-077C-4D12-95CB-1D081A2E7C28}" presName="parTxOnlySpace" presStyleCnt="0"/>
      <dgm:spPr/>
    </dgm:pt>
    <dgm:pt modelId="{AD00E5C3-A733-47F5-A95F-89411E319BB0}" type="pres">
      <dgm:prSet presAssocID="{42EFC60C-76D8-4D0B-819E-6E0C6183FE74}" presName="parTxOnly" presStyleLbl="node1" presStyleIdx="1" presStyleCnt="3" custScaleY="145919" custLinFactNeighborX="-13631" custLinFactNeighborY="-5837">
        <dgm:presLayoutVars>
          <dgm:chMax val="0"/>
          <dgm:chPref val="0"/>
          <dgm:bulletEnabled val="1"/>
        </dgm:presLayoutVars>
      </dgm:prSet>
      <dgm:spPr/>
    </dgm:pt>
    <dgm:pt modelId="{9CEAE612-B678-400C-9028-BCA1AD5C0B3C}" type="pres">
      <dgm:prSet presAssocID="{3E0623E2-EA15-4119-B170-E0FD9E60C138}" presName="parTxOnlySpace" presStyleCnt="0"/>
      <dgm:spPr/>
    </dgm:pt>
    <dgm:pt modelId="{B0803B7F-C606-4B8D-984A-53ABC3DBCB5B}" type="pres">
      <dgm:prSet presAssocID="{167FEA42-B042-4D58-98A9-CB0F6C26ABD8}" presName="parTxOnly" presStyleLbl="node1" presStyleIdx="2" presStyleCnt="3" custScaleY="157593">
        <dgm:presLayoutVars>
          <dgm:chMax val="0"/>
          <dgm:chPref val="0"/>
          <dgm:bulletEnabled val="1"/>
        </dgm:presLayoutVars>
      </dgm:prSet>
      <dgm:spPr/>
    </dgm:pt>
  </dgm:ptLst>
  <dgm:cxnLst>
    <dgm:cxn modelId="{7759B223-CC2E-4F98-BA0F-3F6C633C2948}" srcId="{2136DDD2-EF2E-4D73-A9FC-F8DB80A58AF6}" destId="{00D530DD-FBB5-48D5-8AC8-6E4FCCA5807D}" srcOrd="0" destOrd="0" parTransId="{0CE4D810-8031-4DB5-A132-D2836A88E2CD}" sibTransId="{DA2082C6-077C-4D12-95CB-1D081A2E7C28}"/>
    <dgm:cxn modelId="{48A89735-BD2F-4A84-8346-D1E537F699BD}" type="presOf" srcId="{00D530DD-FBB5-48D5-8AC8-6E4FCCA5807D}" destId="{79D7C7B7-79E9-4C7C-8D0F-6324F3091E05}" srcOrd="0" destOrd="0" presId="urn:microsoft.com/office/officeart/2005/8/layout/chevron1"/>
    <dgm:cxn modelId="{1A1F3660-90E8-4902-8070-DAE68AA35803}" type="presOf" srcId="{167FEA42-B042-4D58-98A9-CB0F6C26ABD8}" destId="{B0803B7F-C606-4B8D-984A-53ABC3DBCB5B}" srcOrd="0" destOrd="0" presId="urn:microsoft.com/office/officeart/2005/8/layout/chevron1"/>
    <dgm:cxn modelId="{A55E167E-A489-46D5-9591-5ABE9FC42F41}" srcId="{2136DDD2-EF2E-4D73-A9FC-F8DB80A58AF6}" destId="{42EFC60C-76D8-4D0B-819E-6E0C6183FE74}" srcOrd="1" destOrd="0" parTransId="{5938489F-CA8F-421B-AD30-A5E5D655F475}" sibTransId="{3E0623E2-EA15-4119-B170-E0FD9E60C138}"/>
    <dgm:cxn modelId="{41A42ECE-4C79-4C23-87E9-6804E2287D1B}" type="presOf" srcId="{42EFC60C-76D8-4D0B-819E-6E0C6183FE74}" destId="{AD00E5C3-A733-47F5-A95F-89411E319BB0}" srcOrd="0" destOrd="0" presId="urn:microsoft.com/office/officeart/2005/8/layout/chevron1"/>
    <dgm:cxn modelId="{210713E5-1DC4-4545-BC2F-8E830ABF6642}" srcId="{2136DDD2-EF2E-4D73-A9FC-F8DB80A58AF6}" destId="{167FEA42-B042-4D58-98A9-CB0F6C26ABD8}" srcOrd="2" destOrd="0" parTransId="{DC5E99FB-9892-4EB3-AD6F-077924C79ED4}" sibTransId="{5562885D-5E4A-4AAB-A5C7-647D8C043623}"/>
    <dgm:cxn modelId="{2316F7F8-449A-424B-B222-7C4A776E61FE}" type="presOf" srcId="{2136DDD2-EF2E-4D73-A9FC-F8DB80A58AF6}" destId="{06B3DDE7-A76C-4125-A9C7-F50518ED1D50}" srcOrd="0" destOrd="0" presId="urn:microsoft.com/office/officeart/2005/8/layout/chevron1"/>
    <dgm:cxn modelId="{A5892689-2F02-4FEE-942F-FB25A6412276}" type="presParOf" srcId="{06B3DDE7-A76C-4125-A9C7-F50518ED1D50}" destId="{79D7C7B7-79E9-4C7C-8D0F-6324F3091E05}" srcOrd="0" destOrd="0" presId="urn:microsoft.com/office/officeart/2005/8/layout/chevron1"/>
    <dgm:cxn modelId="{51D92847-6F0B-442B-B0F7-895E1EE6DBE0}" type="presParOf" srcId="{06B3DDE7-A76C-4125-A9C7-F50518ED1D50}" destId="{BFD871F1-5BB3-486C-9A35-4C477402E1BD}" srcOrd="1" destOrd="0" presId="urn:microsoft.com/office/officeart/2005/8/layout/chevron1"/>
    <dgm:cxn modelId="{5E63DF7A-CA22-4E9A-9188-504B0E900BA5}" type="presParOf" srcId="{06B3DDE7-A76C-4125-A9C7-F50518ED1D50}" destId="{AD00E5C3-A733-47F5-A95F-89411E319BB0}" srcOrd="2" destOrd="0" presId="urn:microsoft.com/office/officeart/2005/8/layout/chevron1"/>
    <dgm:cxn modelId="{9298A157-3174-4D78-985A-F0CB88AB480F}" type="presParOf" srcId="{06B3DDE7-A76C-4125-A9C7-F50518ED1D50}" destId="{9CEAE612-B678-400C-9028-BCA1AD5C0B3C}" srcOrd="3" destOrd="0" presId="urn:microsoft.com/office/officeart/2005/8/layout/chevron1"/>
    <dgm:cxn modelId="{F60185EE-6FED-4ECE-A70E-B4263FAE49E2}" type="presParOf" srcId="{06B3DDE7-A76C-4125-A9C7-F50518ED1D50}" destId="{B0803B7F-C606-4B8D-984A-53ABC3DBCB5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F38DF-01A2-48B1-95DE-0F168AC8E89B}">
      <dsp:nvSpPr>
        <dsp:cNvPr id="0" name=""/>
        <dsp:cNvSpPr/>
      </dsp:nvSpPr>
      <dsp:spPr>
        <a:xfrm>
          <a:off x="1971656" y="275897"/>
          <a:ext cx="2093629" cy="2095851"/>
        </a:xfrm>
        <a:prstGeom prst="pieWedg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itchFamily="34" charset="0"/>
              <a:cs typeface="Arial" pitchFamily="34" charset="0"/>
            </a:rPr>
            <a:t>2,9 - 3,7 %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Arial" pitchFamily="34" charset="0"/>
              <a:cs typeface="Arial" pitchFamily="34" charset="0"/>
            </a:rPr>
            <a:t>Kesalahan</a:t>
          </a:r>
          <a:r>
            <a:rPr lang="en-US" sz="17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700" kern="1200" dirty="0" err="1">
              <a:latin typeface="Arial" pitchFamily="34" charset="0"/>
              <a:cs typeface="Arial" pitchFamily="34" charset="0"/>
            </a:rPr>
            <a:t>Medis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2584866" y="889758"/>
        <a:ext cx="1480419" cy="1481990"/>
      </dsp:txXfrm>
    </dsp:sp>
    <dsp:sp modelId="{2484FDFE-DD36-4547-AAB6-FE274D2F2EB6}">
      <dsp:nvSpPr>
        <dsp:cNvPr id="0" name=""/>
        <dsp:cNvSpPr/>
      </dsp:nvSpPr>
      <dsp:spPr>
        <a:xfrm rot="5400000">
          <a:off x="4163203" y="275897"/>
          <a:ext cx="2095851" cy="2095851"/>
        </a:xfrm>
        <a:prstGeom prst="pieWedg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itchFamily="34" charset="0"/>
              <a:cs typeface="Arial" pitchFamily="34" charset="0"/>
            </a:rPr>
            <a:t>53 - 58%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Arial" pitchFamily="34" charset="0"/>
              <a:cs typeface="Arial" pitchFamily="34" charset="0"/>
            </a:rPr>
            <a:t>Dapat</a:t>
          </a:r>
          <a:r>
            <a:rPr lang="en-US" sz="17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700" kern="1200" dirty="0" err="1">
              <a:latin typeface="Arial" pitchFamily="34" charset="0"/>
              <a:cs typeface="Arial" pitchFamily="34" charset="0"/>
            </a:rPr>
            <a:t>dicegah</a:t>
          </a:r>
          <a:r>
            <a:rPr lang="en-US" sz="1700" kern="1200" dirty="0">
              <a:latin typeface="Arial" pitchFamily="34" charset="0"/>
              <a:cs typeface="Arial" pitchFamily="34" charset="0"/>
            </a:rPr>
            <a:t> </a:t>
          </a:r>
        </a:p>
      </dsp:txBody>
      <dsp:txXfrm rot="-5400000">
        <a:off x="4163203" y="889758"/>
        <a:ext cx="1481990" cy="1481990"/>
      </dsp:txXfrm>
    </dsp:sp>
    <dsp:sp modelId="{05DE82E0-B0C5-403E-A164-E26F6F0D69AF}">
      <dsp:nvSpPr>
        <dsp:cNvPr id="0" name=""/>
        <dsp:cNvSpPr/>
      </dsp:nvSpPr>
      <dsp:spPr>
        <a:xfrm rot="10800000">
          <a:off x="4163203" y="2468554"/>
          <a:ext cx="2095851" cy="2095851"/>
        </a:xfrm>
        <a:prstGeom prst="pieWedge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180.000 </a:t>
          </a:r>
          <a:r>
            <a:rPr lang="en-US" sz="1700" kern="1200" dirty="0" err="1"/>
            <a:t>kematian</a:t>
          </a:r>
          <a:r>
            <a:rPr lang="en-US" sz="1700" kern="1200" dirty="0"/>
            <a:t>/</a:t>
          </a:r>
          <a:r>
            <a:rPr lang="en-US" sz="1700" kern="1200" dirty="0" err="1"/>
            <a:t>thn</a:t>
          </a:r>
          <a:r>
            <a:rPr lang="en-US" sz="1700" kern="1200" dirty="0"/>
            <a:t> </a:t>
          </a:r>
          <a:r>
            <a:rPr lang="en-US" sz="1700" kern="1200" dirty="0" err="1"/>
            <a:t>akibat</a:t>
          </a:r>
          <a:r>
            <a:rPr lang="en-US" sz="1700" kern="1200" dirty="0"/>
            <a:t>  </a:t>
          </a:r>
          <a:r>
            <a:rPr lang="en-US" sz="1700" kern="1200" dirty="0" err="1"/>
            <a:t>cedera</a:t>
          </a:r>
          <a:r>
            <a:rPr lang="en-US" sz="1700" kern="1200" dirty="0"/>
            <a:t> </a:t>
          </a:r>
          <a:r>
            <a:rPr lang="en-US" sz="1700" kern="1200" dirty="0" err="1"/>
            <a:t>iatrogenik</a:t>
          </a:r>
          <a:endParaRPr lang="en-US" sz="1700" kern="1200" dirty="0"/>
        </a:p>
      </dsp:txBody>
      <dsp:txXfrm rot="10800000">
        <a:off x="4163203" y="2468554"/>
        <a:ext cx="1481990" cy="1481990"/>
      </dsp:txXfrm>
    </dsp:sp>
    <dsp:sp modelId="{B88AD747-B169-4F49-9471-8FB801EAE3C9}">
      <dsp:nvSpPr>
        <dsp:cNvPr id="0" name=""/>
        <dsp:cNvSpPr/>
      </dsp:nvSpPr>
      <dsp:spPr>
        <a:xfrm rot="16200000">
          <a:off x="1970545" y="2468554"/>
          <a:ext cx="2095851" cy="20958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8,8 – 13,6 % Medication error </a:t>
          </a:r>
          <a:r>
            <a:rPr lang="en-US" sz="1800" kern="1200" dirty="0" err="1"/>
            <a:t>mnyebabkan</a:t>
          </a:r>
          <a:r>
            <a:rPr lang="en-US" sz="1800" kern="1200" dirty="0"/>
            <a:t> </a:t>
          </a:r>
          <a:r>
            <a:rPr lang="en-US" sz="1800" kern="1200" dirty="0" err="1"/>
            <a:t>kematian</a:t>
          </a:r>
          <a:endParaRPr lang="en-US" sz="1800" kern="1200" dirty="0"/>
        </a:p>
      </dsp:txBody>
      <dsp:txXfrm rot="5400000">
        <a:off x="2584406" y="2468554"/>
        <a:ext cx="1481990" cy="1481990"/>
      </dsp:txXfrm>
    </dsp:sp>
    <dsp:sp modelId="{CFE80807-DEDD-4A72-9F2E-6B5B35D94519}">
      <dsp:nvSpPr>
        <dsp:cNvPr id="0" name=""/>
        <dsp:cNvSpPr/>
      </dsp:nvSpPr>
      <dsp:spPr>
        <a:xfrm>
          <a:off x="3752987" y="1984524"/>
          <a:ext cx="723625" cy="62923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0D79C-E6BE-4CDF-91FA-5B94FD3478FC}">
      <dsp:nvSpPr>
        <dsp:cNvPr id="0" name=""/>
        <dsp:cNvSpPr/>
      </dsp:nvSpPr>
      <dsp:spPr>
        <a:xfrm rot="10800000">
          <a:off x="3752987" y="2226539"/>
          <a:ext cx="723625" cy="62923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7C7B7-79E9-4C7C-8D0F-6324F3091E05}">
      <dsp:nvSpPr>
        <dsp:cNvPr id="0" name=""/>
        <dsp:cNvSpPr/>
      </dsp:nvSpPr>
      <dsp:spPr>
        <a:xfrm>
          <a:off x="2511" y="571506"/>
          <a:ext cx="3059823" cy="17859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bg1"/>
              </a:solidFill>
            </a:rPr>
            <a:t>1.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bg1"/>
              </a:solidFill>
            </a:rPr>
            <a:t>Verifikasi prosedur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895484" y="571506"/>
        <a:ext cx="1273878" cy="1785945"/>
      </dsp:txXfrm>
    </dsp:sp>
    <dsp:sp modelId="{AD00E5C3-A733-47F5-A95F-89411E319BB0}">
      <dsp:nvSpPr>
        <dsp:cNvPr id="0" name=""/>
        <dsp:cNvSpPr/>
      </dsp:nvSpPr>
      <dsp:spPr>
        <a:xfrm>
          <a:off x="2714643" y="500065"/>
          <a:ext cx="3059823" cy="17859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bg1"/>
              </a:solidFill>
            </a:rPr>
            <a:t>2. Menandai tempat prosedur (marking</a:t>
          </a:r>
          <a:r>
            <a:rPr lang="id-ID" sz="2000" kern="1200" dirty="0"/>
            <a:t>)</a:t>
          </a:r>
          <a:endParaRPr lang="en-US" sz="2000" kern="1200" dirty="0"/>
        </a:p>
      </dsp:txBody>
      <dsp:txXfrm>
        <a:off x="3607616" y="500065"/>
        <a:ext cx="1273878" cy="1785945"/>
      </dsp:txXfrm>
    </dsp:sp>
    <dsp:sp modelId="{B0803B7F-C606-4B8D-984A-53ABC3DBCB5B}">
      <dsp:nvSpPr>
        <dsp:cNvPr id="0" name=""/>
        <dsp:cNvSpPr/>
      </dsp:nvSpPr>
      <dsp:spPr>
        <a:xfrm>
          <a:off x="5510193" y="500065"/>
          <a:ext cx="3059823" cy="19288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bg1"/>
              </a:solidFill>
            </a:rPr>
            <a:t>3.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solidFill>
                <a:schemeClr val="bg1"/>
              </a:solidFill>
            </a:rPr>
            <a:t>“Time Out”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474606" y="500065"/>
        <a:ext cx="1130997" cy="1928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0FC0E-AE41-48C9-8B89-E0CDBF1CF3EF}" type="datetimeFigureOut">
              <a:rPr lang="en-ID" smtClean="0"/>
              <a:t>08/07/2025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F9C28-CBC5-4C70-BBA7-BF14A7BDA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364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93B-755F-7979-A734-EC6A7E204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7644D-0D87-AA54-9431-EEC9DE934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632CB-8156-74D8-86E3-CCF28447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4AED-0BE3-4EE9-A6D3-291FE2FD59E1}" type="datetimeFigureOut">
              <a:rPr lang="en-ID" smtClean="0"/>
              <a:t>08/07/2025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D5D9D-1D0E-15DC-00BF-2AFF5EB4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1803-3E56-DE89-6995-0FA1D6AE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E56C-0251-4820-A14F-E82E954EC5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149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FDAD-27A7-2220-F743-A78158C9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49ED2-0186-7A54-E3EC-4354998CC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DFB9E-BB35-506C-CD8D-BF75CA2B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4AED-0BE3-4EE9-A6D3-291FE2FD59E1}" type="datetimeFigureOut">
              <a:rPr lang="en-ID" smtClean="0"/>
              <a:t>08/07/2025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E3220-BA9A-6F8C-EDED-94305050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52B90-0425-148C-A099-17A8B9E8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E56C-0251-4820-A14F-E82E954EC5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506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9B7788-EF74-4B6B-0196-BE36A0E7D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F5EB1-A466-15F0-A28F-3A01B5923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CEA0E-7956-EBB5-DA94-B254D372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4AED-0BE3-4EE9-A6D3-291FE2FD59E1}" type="datetimeFigureOut">
              <a:rPr lang="en-ID" smtClean="0"/>
              <a:t>08/07/2025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E0819-5FF4-EAEE-CC78-5FFB4A0C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991A1-44C9-AAEF-97E9-0CC23E63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E56C-0251-4820-A14F-E82E954EC5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1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D957-874B-2B3A-E4B1-3EF1DB92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DFC9-D8D8-9495-9765-C328DADE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6182F-44A1-D6E2-C6A2-02F3AEC3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4AED-0BE3-4EE9-A6D3-291FE2FD59E1}" type="datetimeFigureOut">
              <a:rPr lang="en-ID" smtClean="0"/>
              <a:t>08/07/2025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B07F9-81CA-B4EB-1BA6-5CFEB7C2E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E2CC1-0462-6349-AFAE-A6AA9203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E56C-0251-4820-A14F-E82E954EC5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893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3E85-5113-C3D7-E10B-23699856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EF09F-B87E-58B3-FE05-C3AFBE8D7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B2289-682E-6992-4AA6-BC73CCD3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4AED-0BE3-4EE9-A6D3-291FE2FD59E1}" type="datetimeFigureOut">
              <a:rPr lang="en-ID" smtClean="0"/>
              <a:t>08/07/2025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C987B-4EAC-52D6-E3E2-E4F1B74A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2CC6D-2B98-1DEF-A2D3-03EEE6AA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E56C-0251-4820-A14F-E82E954EC5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939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A871-FDBE-4C4E-B0AD-3B952ADA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407E8-12C0-32AC-35EC-A63BE545D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766E8-3393-2602-FC84-AE99A65CE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DA84F-9D2B-883D-A347-C0220397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4AED-0BE3-4EE9-A6D3-291FE2FD59E1}" type="datetimeFigureOut">
              <a:rPr lang="en-ID" smtClean="0"/>
              <a:t>08/07/2025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175CA-022C-A554-2E08-6F46C543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D545F-415D-DF1C-B2B1-E1120FAA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E56C-0251-4820-A14F-E82E954EC5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103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C04A-F195-3196-292E-92A61937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D3E63-2203-64D7-AFEF-9D6E4F5D5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6D8E8-9597-E5D9-2BE1-620B4CB8E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0A7128-1F41-B3DF-2D49-9197B0AD1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157E8-3BDD-9857-F1AA-8E4516221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7107DA-7C39-D58A-73B2-22038366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4AED-0BE3-4EE9-A6D3-291FE2FD59E1}" type="datetimeFigureOut">
              <a:rPr lang="en-ID" smtClean="0"/>
              <a:t>08/07/2025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65BCA3-B9E5-3E39-15EC-9190E2E5E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42531-3624-71A7-2D26-5E08ED53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E56C-0251-4820-A14F-E82E954EC5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600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51AF-6200-1D1F-6228-93C658E9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99F2E-CFCD-AECF-59F1-17EDFAB5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4AED-0BE3-4EE9-A6D3-291FE2FD59E1}" type="datetimeFigureOut">
              <a:rPr lang="en-ID" smtClean="0"/>
              <a:t>08/07/2025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343AB-2D6D-BA01-FEB7-17A5B1BD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47479-372D-F674-CB62-E3AB9DCE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E56C-0251-4820-A14F-E82E954EC5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429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DFE406-BB3E-073A-2503-BD01EC8E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4AED-0BE3-4EE9-A6D3-291FE2FD59E1}" type="datetimeFigureOut">
              <a:rPr lang="en-ID" smtClean="0"/>
              <a:t>08/07/2025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83F9E-B363-10D2-503C-1895B37E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944E2-2A49-A951-96C2-DBBF457C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E56C-0251-4820-A14F-E82E954EC5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556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5F6E-EBAA-EB1D-7C08-681ABEF2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36F97-5C06-BC07-09C8-E66E2EBFE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7AD42-E8A1-704F-6BD5-46C66C199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F00C5-501E-D5B4-67F3-C547FA6A3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4AED-0BE3-4EE9-A6D3-291FE2FD59E1}" type="datetimeFigureOut">
              <a:rPr lang="en-ID" smtClean="0"/>
              <a:t>08/07/2025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5FB3C-1E1C-F122-5528-F66870A9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A8F0E-735F-ED73-79E7-1CC2BA5E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E56C-0251-4820-A14F-E82E954EC5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514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B437-C40A-80CA-D5A8-8C0F33A3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8C3AE-3D7C-7655-6CBF-12C15C289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DFCA0-0911-03E6-B0EA-81734BA4C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AEEAD-1168-FDEF-6E78-8D349EDD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4AED-0BE3-4EE9-A6D3-291FE2FD59E1}" type="datetimeFigureOut">
              <a:rPr lang="en-ID" smtClean="0"/>
              <a:t>08/07/2025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B5977-3681-0D8F-FF0B-60C91EEE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25498-C5A7-9623-4980-68F62491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E56C-0251-4820-A14F-E82E954EC5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522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5F8684-B9E8-0308-4070-8C027C714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A4505-60CB-8577-1E2A-FC4DC9B41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FEA0F-5859-A16A-D64D-C5A08C831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34AED-0BE3-4EE9-A6D3-291FE2FD59E1}" type="datetimeFigureOut">
              <a:rPr lang="en-ID" smtClean="0"/>
              <a:t>08/07/2025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842B1-9703-06E1-52D7-2453CFF41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74611-04E1-8076-6799-A189B3301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FE56C-0251-4820-A14F-E82E954EC50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1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Goal%204.ppt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hyperlink" Target="Goal%206.ppt" TargetMode="External"/><Relationship Id="rId2" Type="http://schemas.openxmlformats.org/officeDocument/2006/relationships/hyperlink" Target="Goal%201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Goal%203.ppt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hyperlink" Target="Goal%205.ppt" TargetMode="External"/><Relationship Id="rId4" Type="http://schemas.openxmlformats.org/officeDocument/2006/relationships/hyperlink" Target="Goal%202.ppt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>
            <a:extLst>
              <a:ext uri="{FF2B5EF4-FFF2-40B4-BE49-F238E27FC236}">
                <a16:creationId xmlns:a16="http://schemas.microsoft.com/office/drawing/2014/main" id="{04D1D1D8-BDDB-D8B5-77BD-FBEAA89A7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2814" y="1857375"/>
            <a:ext cx="7215187" cy="2171700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en-US" altLang="en-US" sz="2400" b="1" u="sng" dirty="0">
                <a:solidFill>
                  <a:srgbClr val="FFFF00"/>
                </a:solidFill>
              </a:rPr>
              <a:t>TIMBANG TERIMA PASIEN DI KAMAR BEDAH </a:t>
            </a:r>
            <a:br>
              <a:rPr lang="id-ID" altLang="en-US" sz="3200" b="1" dirty="0"/>
            </a:br>
            <a:r>
              <a:rPr lang="en-US" altLang="en-US" sz="3200" b="1" dirty="0">
                <a:solidFill>
                  <a:schemeClr val="bg1"/>
                </a:solidFill>
              </a:rPr>
              <a:t>BAGIAN </a:t>
            </a:r>
            <a:r>
              <a:rPr lang="id-ID" altLang="en-US" sz="3200" b="1" dirty="0">
                <a:solidFill>
                  <a:schemeClr val="bg1"/>
                </a:solidFill>
              </a:rPr>
              <a:t>MANAJEMEN </a:t>
            </a:r>
            <a:r>
              <a:rPr lang="id-ID" altLang="en-US" sz="3200" b="1" i="1" dirty="0">
                <a:solidFill>
                  <a:schemeClr val="bg1"/>
                </a:solidFill>
              </a:rPr>
              <a:t>PATIENT SAFETY</a:t>
            </a:r>
            <a:r>
              <a:rPr lang="id-ID" altLang="en-US" sz="3200" b="1" dirty="0">
                <a:solidFill>
                  <a:schemeClr val="bg1"/>
                </a:solidFill>
              </a:rPr>
              <a:t>  DI DALAM PELAYANAN KESEHATAN 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3075" name="Subtitle 5">
            <a:extLst>
              <a:ext uri="{FF2B5EF4-FFF2-40B4-BE49-F238E27FC236}">
                <a16:creationId xmlns:a16="http://schemas.microsoft.com/office/drawing/2014/main" id="{6C941C37-1B1E-6CAB-D2CC-C05FA100B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7063" y="4357688"/>
            <a:ext cx="6400800" cy="135255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id-ID" altLang="en-US" sz="2800" b="1" dirty="0"/>
              <a:t>Oleh : </a:t>
            </a:r>
          </a:p>
          <a:p>
            <a:pPr eaLnBrk="1" hangingPunct="1"/>
            <a:r>
              <a:rPr lang="id-ID" altLang="en-US" sz="2800" b="1" dirty="0"/>
              <a:t>Taukhit, S.Kep.,Ns.,M.Kep</a:t>
            </a:r>
          </a:p>
          <a:p>
            <a:pPr eaLnBrk="1" hangingPunct="1"/>
            <a:endParaRPr lang="id-ID" altLang="en-US" b="1" dirty="0"/>
          </a:p>
          <a:p>
            <a:pPr eaLnBrk="1" hangingPunct="1"/>
            <a:r>
              <a:rPr lang="en-US" altLang="en-US" b="1" dirty="0"/>
              <a:t>STIKES</a:t>
            </a:r>
            <a:r>
              <a:rPr lang="id-ID" altLang="en-US" b="1" dirty="0"/>
              <a:t> Notokusumo Yogyakarta </a:t>
            </a:r>
            <a:endParaRPr lang="en-US" altLang="en-US" b="1" dirty="0"/>
          </a:p>
        </p:txBody>
      </p:sp>
      <p:sp>
        <p:nvSpPr>
          <p:cNvPr id="3076" name="Slide Number Placeholder 3">
            <a:extLst>
              <a:ext uri="{FF2B5EF4-FFF2-40B4-BE49-F238E27FC236}">
                <a16:creationId xmlns:a16="http://schemas.microsoft.com/office/drawing/2014/main" id="{36DD0D2F-DA01-2FF3-A8D7-E4D507A52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947293-CD44-4CCB-8EE4-C604B0FB893C}" type="slidenum">
              <a:rPr lang="id-ID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d-ID" altLang="en-US" sz="1200">
              <a:solidFill>
                <a:srgbClr val="898989"/>
              </a:solidFill>
            </a:endParaRPr>
          </a:p>
        </p:txBody>
      </p:sp>
      <p:pic>
        <p:nvPicPr>
          <p:cNvPr id="3077" name="Picture 2">
            <a:extLst>
              <a:ext uri="{FF2B5EF4-FFF2-40B4-BE49-F238E27FC236}">
                <a16:creationId xmlns:a16="http://schemas.microsoft.com/office/drawing/2014/main" id="{C15B684F-B12D-4CF5-FF94-EAE0F65E1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786063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s.jpg">
            <a:extLst>
              <a:ext uri="{FF2B5EF4-FFF2-40B4-BE49-F238E27FC236}">
                <a16:creationId xmlns:a16="http://schemas.microsoft.com/office/drawing/2014/main" id="{03BEB5F4-0FE6-B514-9613-18D88D417F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0117" y="0"/>
            <a:ext cx="2063723" cy="1857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9" name="Picture 3" descr="patient-fall-alert.bmp">
            <a:extLst>
              <a:ext uri="{FF2B5EF4-FFF2-40B4-BE49-F238E27FC236}">
                <a16:creationId xmlns:a16="http://schemas.microsoft.com/office/drawing/2014/main" id="{FC46DDA6-D05F-4805-225B-E7AEAB6D3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4" r="65012"/>
          <a:stretch>
            <a:fillRect/>
          </a:stretch>
        </p:blipFill>
        <p:spPr bwMode="auto">
          <a:xfrm>
            <a:off x="1524001" y="1785939"/>
            <a:ext cx="18716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ages (3).jpg">
            <a:extLst>
              <a:ext uri="{FF2B5EF4-FFF2-40B4-BE49-F238E27FC236}">
                <a16:creationId xmlns:a16="http://schemas.microsoft.com/office/drawing/2014/main" id="{F2DEBE89-D9E7-F559-548C-62791D61C43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1885" y="1"/>
            <a:ext cx="2314575" cy="1971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CE98-84CC-3A13-00DD-1EAC78B4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596" y="512064"/>
            <a:ext cx="8429684" cy="1130986"/>
          </a:xfrm>
          <a:ln>
            <a:miter lim="800000"/>
            <a:headEnd/>
            <a:tailEnd/>
          </a:ln>
        </p:spPr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id-ID" b="1" cap="all" dirty="0">
                <a:ln/>
                <a:solidFill>
                  <a:srgbClr val="CC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Kepastian Tepat Prosedur – Tepat Lokasi – Tepat Pasien Bedah</a:t>
            </a:r>
            <a:endParaRPr lang="en-US" b="1" cap="all" dirty="0">
              <a:ln/>
              <a:solidFill>
                <a:srgbClr val="CC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0AF0EEFE-38E0-234F-A8FA-147AFFB4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113" y="1916113"/>
            <a:ext cx="7772400" cy="4572000"/>
          </a:xfrm>
        </p:spPr>
        <p:txBody>
          <a:bodyPr/>
          <a:lstStyle/>
          <a:p>
            <a:pPr marL="968375" lvl="1" indent="-514350">
              <a:buFont typeface="Calibri" panose="020F0502020204030204" pitchFamily="34" charset="0"/>
              <a:buAutoNum type="alphaLcParenR" startAt="2"/>
            </a:pPr>
            <a:r>
              <a:rPr lang="id-ID" altLang="en-US"/>
              <a:t>Mencocokkan hal-hal  tersebut diatas dengan pasien</a:t>
            </a:r>
            <a:endParaRPr lang="en-US" altLang="en-US"/>
          </a:p>
          <a:p>
            <a:pPr marL="968375" lvl="1" indent="-514350">
              <a:buFont typeface="Calibri" panose="020F0502020204030204" pitchFamily="34" charset="0"/>
              <a:buAutoNum type="alphaLcParenR" startAt="2"/>
            </a:pPr>
            <a:r>
              <a:rPr lang="id-ID" altLang="en-US"/>
              <a:t>Proses verifikasi sebisa mungkin dilakukan dengan melibatkan pasien</a:t>
            </a:r>
            <a:endParaRPr lang="en-US" altLang="en-US"/>
          </a:p>
          <a:p>
            <a:pPr marL="968375" lvl="1" indent="-514350">
              <a:buFont typeface="Calibri" panose="020F0502020204030204" pitchFamily="34" charset="0"/>
              <a:buAutoNum type="alphaLcParenR" startAt="2"/>
            </a:pPr>
            <a:r>
              <a:rPr lang="id-ID" altLang="en-US"/>
              <a:t>Proses Verifikasi dicatat dalam Lembar Verifikasi dan Penandaan Lokasi Operasi</a:t>
            </a:r>
            <a:endParaRPr lang="en-US" altLang="en-US"/>
          </a:p>
          <a:p>
            <a:pPr marL="968375" lvl="1" indent="-514350">
              <a:buFont typeface="Calibri" panose="020F0502020204030204" pitchFamily="34" charset="0"/>
              <a:buAutoNum type="alphaLcParenR" startAt="2"/>
            </a:pPr>
            <a:r>
              <a:rPr lang="id-ID" altLang="en-US"/>
              <a:t>Proses Verifikasi dilakukan sebelum Pendaftaran Operasi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657D5-FA60-687C-31D9-418D066C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596" y="512064"/>
            <a:ext cx="8258204" cy="1059548"/>
          </a:xfrm>
          <a:ln>
            <a:miter lim="800000"/>
            <a:headEnd/>
            <a:tailEnd/>
          </a:ln>
        </p:spPr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id-ID" b="1" cap="all" dirty="0">
                <a:ln/>
                <a:solidFill>
                  <a:srgbClr val="CC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Kepastian Tepat Prosedur – Tepat Lokasi – Tepat Pasien Bedah</a:t>
            </a:r>
            <a:endParaRPr lang="en-US" b="1" cap="all" dirty="0">
              <a:ln/>
              <a:solidFill>
                <a:srgbClr val="CC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799970FA-F839-6B3B-F2EB-E26BF23C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784350"/>
            <a:ext cx="7729538" cy="4216400"/>
          </a:xfrm>
        </p:spPr>
        <p:txBody>
          <a:bodyPr/>
          <a:lstStyle/>
          <a:p>
            <a:pPr marL="514350" lvl="1" indent="-514350">
              <a:buClr>
                <a:schemeClr val="tx1"/>
              </a:buClr>
              <a:buFont typeface="Calibri" panose="020F0502020204030204" pitchFamily="34" charset="0"/>
              <a:buAutoNum type="arabicPeriod" startAt="2"/>
            </a:pPr>
            <a:r>
              <a:rPr lang="en-US" altLang="en-US" sz="3600"/>
              <a:t>Penandaan Lokasi Prosedur </a:t>
            </a:r>
            <a:r>
              <a:rPr lang="en-US" altLang="en-US" sz="3600" i="1"/>
              <a:t>(marking)</a:t>
            </a:r>
          </a:p>
          <a:p>
            <a:pPr marL="769938" lvl="2" indent="-514350">
              <a:buNone/>
            </a:pPr>
            <a:r>
              <a:rPr lang="en-US" altLang="en-US" sz="3600"/>
              <a:t>	</a:t>
            </a:r>
            <a:r>
              <a:rPr lang="id-ID" altLang="en-US" sz="3600"/>
              <a:t>Penandaaan dilakukan bila terdapat lebih dari satu kemungkinan lokasi : sisi  (laterality), multipel struktur (jari tangan, jari kaki, lesi), atau multipel level  (tulang belakang).</a:t>
            </a:r>
            <a:endParaRPr lang="en-US" altLang="en-US" sz="3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D3B4FDE-95C2-10AC-17BF-651C76716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301625"/>
            <a:ext cx="8062913" cy="8953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/>
              <a:t>PEMBERIAN TANDA TIDAK DILAKUKAN PADA :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22896AE-10AB-1776-D45D-84E0DF255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1" y="1630363"/>
            <a:ext cx="8208963" cy="51117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OPERASI YG HANYA 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MENCAKUP SATU ORGAN ( SECTIO CAESAREA, BEDAH JANTUNG, APPENDICTOMY, HYSTERECTOMY, LAPARATOMY, LAPARASCOPY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PROSEDUR INVASIF : KATETERISASI JANTUNG, VENASEKSI, NGT, VENOCATH, GIGI ( PENANDAAN DILAKUKAN PADA FOTO GIGI/ DIAGRAM GIGI 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BAYI PREMATUR ( DAPAT MENINGGALKAN BEKAS 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LAIN- LAIN : TONSILLECTOMY, HEMMORHOIDECTOMY, OPERASI PADA GENITALIA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B64542C-4BE8-DE74-00D9-8C2187C8A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/>
              <a:t>IDENTIFIKASI PASIEN</a:t>
            </a:r>
            <a:br>
              <a:rPr lang="en-US" sz="4000"/>
            </a:br>
            <a:r>
              <a:rPr lang="en-US" sz="4000"/>
              <a:t>DAN PENANDAAN LOKASI</a:t>
            </a:r>
            <a:r>
              <a:rPr lang="en-US"/>
              <a:t>  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D3895FDA-6768-B614-7F90-5ABEC7DF2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372"/>
          <a:stretch>
            <a:fillRect/>
          </a:stretch>
        </p:blipFill>
        <p:spPr bwMode="auto">
          <a:xfrm>
            <a:off x="6028430" y="1604851"/>
            <a:ext cx="4776184" cy="5243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6">
            <a:extLst>
              <a:ext uri="{FF2B5EF4-FFF2-40B4-BE49-F238E27FC236}">
                <a16:creationId xmlns:a16="http://schemas.microsoft.com/office/drawing/2014/main" id="{8B338368-3A22-5556-43CB-C875FD92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93850"/>
            <a:ext cx="457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3AC1DFE-8735-A3CA-D066-1492B5437036}"/>
              </a:ext>
            </a:extLst>
          </p:cNvPr>
          <p:cNvSpPr/>
          <p:nvPr/>
        </p:nvSpPr>
        <p:spPr>
          <a:xfrm>
            <a:off x="4440239" y="4076700"/>
            <a:ext cx="719137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D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2846-35CD-37A6-02BC-F230D16C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34" y="512064"/>
            <a:ext cx="8358246" cy="988110"/>
          </a:xfrm>
          <a:ln>
            <a:miter lim="800000"/>
            <a:headEnd/>
            <a:tailEnd/>
          </a:ln>
        </p:spPr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id-ID" sz="36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Kepastian Tepat Prosedur – Tepat Lokasi – Tepat Pasien </a:t>
            </a:r>
            <a:r>
              <a:rPr lang="en-US" sz="36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</a:t>
            </a:r>
            <a:r>
              <a:rPr lang="id-ID" sz="36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dah</a:t>
            </a:r>
            <a:endParaRPr lang="en-US" sz="36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8E07B-0625-F167-8B75-DABBCC675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064" y="1784350"/>
            <a:ext cx="8429625" cy="4572000"/>
          </a:xfrm>
        </p:spPr>
        <p:txBody>
          <a:bodyPr rtlCol="0">
            <a:normAutofit/>
          </a:bodyPr>
          <a:lstStyle/>
          <a:p>
            <a:pPr marL="514350" lvl="1" indent="-514350">
              <a:buClr>
                <a:schemeClr val="tx1"/>
              </a:buClr>
              <a:buFont typeface="+mj-lt"/>
              <a:buAutoNum type="arabicPeriod" startAt="3"/>
              <a:defRPr/>
            </a:pPr>
            <a:r>
              <a:rPr lang="en-US" dirty="0"/>
              <a:t>Time</a:t>
            </a:r>
            <a:r>
              <a:rPr lang="id-ID" dirty="0"/>
              <a:t> Out</a:t>
            </a:r>
            <a:endParaRPr lang="en-US" dirty="0"/>
          </a:p>
          <a:p>
            <a:pPr marL="811213" lvl="2" indent="-368300">
              <a:buFont typeface="+mj-lt"/>
              <a:buAutoNum type="alphaLcParenR"/>
              <a:defRPr/>
            </a:pPr>
            <a:r>
              <a:rPr lang="id-ID" dirty="0"/>
              <a:t>Time out merupakan proses asesment terakhir untuk m</a:t>
            </a:r>
            <a:r>
              <a:rPr lang="en-US" dirty="0" err="1"/>
              <a:t>emastikan</a:t>
            </a:r>
            <a:r>
              <a:rPr lang="en-US" dirty="0"/>
              <a:t> </a:t>
            </a:r>
            <a:r>
              <a:rPr lang="id-ID" dirty="0"/>
              <a:t>ketepatan tindakan untuk pasien yang tepat dan pada lokasi yang benar.</a:t>
            </a:r>
            <a:endParaRPr lang="en-US" dirty="0"/>
          </a:p>
          <a:p>
            <a:pPr marL="811213" lvl="2" indent="-368300">
              <a:buFont typeface="+mj-lt"/>
              <a:buAutoNum type="alphaLcParenR"/>
              <a:defRPr/>
            </a:pPr>
            <a:r>
              <a:rPr lang="id-ID" dirty="0"/>
              <a:t>RS melaksanakan time out dalam rangkaian prosedur keselamatan pasien bedah terstandar yang diadaptasi dari WHO – Surgical Safety Checklist berupa:</a:t>
            </a:r>
            <a:endParaRPr lang="en-US" dirty="0"/>
          </a:p>
          <a:p>
            <a:pPr lvl="2">
              <a:defRPr/>
            </a:pPr>
            <a:r>
              <a:rPr lang="id-ID" dirty="0"/>
              <a:t>Sign in</a:t>
            </a:r>
            <a:endParaRPr lang="en-US" dirty="0"/>
          </a:p>
          <a:p>
            <a:pPr lvl="2">
              <a:defRPr/>
            </a:pPr>
            <a:r>
              <a:rPr lang="id-ID" dirty="0"/>
              <a:t>Time out</a:t>
            </a:r>
            <a:endParaRPr lang="en-US" dirty="0"/>
          </a:p>
          <a:p>
            <a:pPr lvl="2">
              <a:defRPr/>
            </a:pPr>
            <a:r>
              <a:rPr lang="id-ID" dirty="0"/>
              <a:t>Sign out</a:t>
            </a:r>
            <a:endParaRPr lang="en-US" dirty="0"/>
          </a:p>
          <a:p>
            <a:pPr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A2C4-8F46-8E4C-B206-3E197EDC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34" y="512064"/>
            <a:ext cx="8358246" cy="914400"/>
          </a:xfrm>
          <a:ln>
            <a:miter lim="800000"/>
            <a:headEnd/>
            <a:tailEnd/>
          </a:ln>
        </p:spPr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id-ID" sz="36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Kepastian Tepat Prosedur – Tepat Lokasi – Tepat Pasien Be</a:t>
            </a:r>
            <a:r>
              <a:rPr lang="en-US" sz="36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dah</a:t>
            </a:r>
            <a:endParaRPr lang="en-US" sz="36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D9429-1E4F-B663-882E-606CA528F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064" y="1928813"/>
            <a:ext cx="8358187" cy="4572000"/>
          </a:xfrm>
        </p:spPr>
        <p:txBody>
          <a:bodyPr rtlCol="0">
            <a:normAutofit lnSpcReduction="10000"/>
          </a:bodyPr>
          <a:lstStyle/>
          <a:p>
            <a:pPr marL="457200" lvl="2" indent="-457200">
              <a:buFont typeface="+mj-lt"/>
              <a:buAutoNum type="alphaLcParenR" startAt="3"/>
              <a:defRPr/>
            </a:pPr>
            <a:r>
              <a:rPr lang="id-ID" sz="2600" dirty="0"/>
              <a:t>Proses Time Out harus diikuti oleh seluruh anggota Tim yang terlibat dalam prosedur bedah atau prosedur invasif</a:t>
            </a:r>
            <a:endParaRPr lang="en-US" sz="2600" dirty="0"/>
          </a:p>
          <a:p>
            <a:pPr marL="457200" lvl="2" indent="-457200">
              <a:buFont typeface="+mj-lt"/>
              <a:buAutoNum type="alphaLcParenR" startAt="3"/>
              <a:defRPr/>
            </a:pPr>
            <a:r>
              <a:rPr lang="id-ID" sz="2600" dirty="0"/>
              <a:t>Apabila pasien menerima lebih dari satu prosedur operasi yang dilakukan oleh Tim yang berbeda, maka perlu dilakukan Time Out yang lain</a:t>
            </a:r>
            <a:endParaRPr lang="en-US" sz="2600" dirty="0"/>
          </a:p>
          <a:p>
            <a:pPr marL="457200" lvl="2" indent="-457200">
              <a:buFont typeface="+mj-lt"/>
              <a:buAutoNum type="alphaLcParenR" startAt="3"/>
              <a:defRPr/>
            </a:pPr>
            <a:r>
              <a:rPr lang="id-ID" sz="2600" dirty="0"/>
              <a:t>Check List Keselamatan Bedah harus dilakukan dan dilengkapi untuk seluruh pasien yang menerima tindakan bedah atau prosedur invasif lainnya.</a:t>
            </a:r>
          </a:p>
          <a:p>
            <a:pPr marL="322263" lvl="1" indent="-457200">
              <a:buFont typeface="+mj-lt"/>
              <a:buAutoNum type="alphaLcParenR" startAt="6"/>
              <a:defRPr/>
            </a:pPr>
            <a:r>
              <a:rPr lang="id-ID" sz="2600" dirty="0"/>
              <a:t>Check List Keselamatan Bedah adalah bagian dari rekam medis pasien.</a:t>
            </a:r>
            <a:endParaRPr lang="en-US" sz="2600" dirty="0"/>
          </a:p>
          <a:p>
            <a:pPr marL="322263" lvl="1" indent="-457200">
              <a:buFont typeface="+mj-lt"/>
              <a:buAutoNum type="alphaLcParenR" startAt="6"/>
              <a:defRPr/>
            </a:pPr>
            <a:r>
              <a:rPr lang="id-ID" sz="2600" dirty="0"/>
              <a:t>Tindakan Time Out dilakukan sebelum prosedur invasif atau sebelum dilakukan insisi.</a:t>
            </a:r>
            <a:endParaRPr lang="en-US" sz="2600" dirty="0"/>
          </a:p>
          <a:p>
            <a:pPr marL="457200" lvl="2" indent="-457200">
              <a:buFont typeface="+mj-lt"/>
              <a:buAutoNum type="alphaLcParenR" startAt="3"/>
              <a:defRPr/>
            </a:pPr>
            <a:endParaRPr lang="en-US" dirty="0"/>
          </a:p>
          <a:p>
            <a:pPr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SC_0112">
            <a:extLst>
              <a:ext uri="{FF2B5EF4-FFF2-40B4-BE49-F238E27FC236}">
                <a16:creationId xmlns:a16="http://schemas.microsoft.com/office/drawing/2014/main" id="{A0B93100-04B2-6040-1255-CE00C1A7F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6" y="228600"/>
            <a:ext cx="87915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83D67372-C12F-2C68-7701-642478D09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333375"/>
            <a:ext cx="2879725" cy="1150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i="1"/>
              <a:t>TIME OUT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i="1"/>
              <a:t>PRACTICE</a:t>
            </a:r>
            <a:r>
              <a:rPr lang="en-US" altLang="en-US" sz="1800"/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A2EB9C8-279E-8652-0399-C3AB8CE97020}"/>
              </a:ext>
            </a:extLst>
          </p:cNvPr>
          <p:cNvSpPr/>
          <p:nvPr/>
        </p:nvSpPr>
        <p:spPr>
          <a:xfrm>
            <a:off x="4727576" y="4724400"/>
            <a:ext cx="1439863" cy="1150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D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70205F75-27AA-6157-B31D-2EF3F1F4A6A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4494716-BD76-7341-BC9C-A97EBE6B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4275" name="Picture 2">
            <a:extLst>
              <a:ext uri="{FF2B5EF4-FFF2-40B4-BE49-F238E27FC236}">
                <a16:creationId xmlns:a16="http://schemas.microsoft.com/office/drawing/2014/main" id="{616DF00E-BFAD-850E-6C45-C177FA3D579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601200" cy="6858000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97CA5D9-C079-6C86-FC97-C1771669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E7994ACB-16F7-48AC-173B-513B2DBA7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alt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1C3F3D35-F4DC-CDFC-6D42-2AC8D9E15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8000" r="9837" b="8000"/>
          <a:stretch>
            <a:fillRect/>
          </a:stretch>
        </p:blipFill>
        <p:spPr bwMode="auto">
          <a:xfrm>
            <a:off x="2782888" y="1268414"/>
            <a:ext cx="69850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D7B24E-0313-707C-AABC-CCDF305182F7}"/>
              </a:ext>
            </a:extLst>
          </p:cNvPr>
          <p:cNvSpPr txBox="1"/>
          <p:nvPr/>
        </p:nvSpPr>
        <p:spPr>
          <a:xfrm>
            <a:off x="2166939" y="981075"/>
            <a:ext cx="7858125" cy="5842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Apple Symbols"/>
                <a:cs typeface="Apple Symbols"/>
              </a:rPr>
              <a:t>PARAMETER MUTU RUMAH SAKIT</a:t>
            </a:r>
          </a:p>
        </p:txBody>
      </p:sp>
      <p:sp>
        <p:nvSpPr>
          <p:cNvPr id="14339" name="TextBox 3">
            <a:extLst>
              <a:ext uri="{FF2B5EF4-FFF2-40B4-BE49-F238E27FC236}">
                <a16:creationId xmlns:a16="http://schemas.microsoft.com/office/drawing/2014/main" id="{235013AE-4B92-79AE-E544-BAB96B3E8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5589589"/>
            <a:ext cx="5832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AKREDITASI</a:t>
            </a:r>
          </a:p>
        </p:txBody>
      </p:sp>
      <p:sp>
        <p:nvSpPr>
          <p:cNvPr id="14340" name="TextBox 4">
            <a:extLst>
              <a:ext uri="{FF2B5EF4-FFF2-40B4-BE49-F238E27FC236}">
                <a16:creationId xmlns:a16="http://schemas.microsoft.com/office/drawing/2014/main" id="{449A430E-07A2-24ED-143F-7CC3FA332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1557338"/>
            <a:ext cx="69770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pple Symbols"/>
                <a:ea typeface="Apple Symbols"/>
                <a:cs typeface="Apple Symbols"/>
              </a:rPr>
              <a:t>Safe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pple Symbols"/>
                <a:ea typeface="Apple Symbols"/>
                <a:cs typeface="Apple Symbols"/>
              </a:rPr>
              <a:t>Effective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pple Symbols"/>
                <a:ea typeface="Apple Symbols"/>
                <a:cs typeface="Apple Symbols"/>
              </a:rPr>
              <a:t>Patient-centered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pple Symbols"/>
                <a:ea typeface="Apple Symbols"/>
                <a:cs typeface="Apple Symbols"/>
              </a:rPr>
              <a:t>Timely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pple Symbols"/>
                <a:ea typeface="Apple Symbols"/>
                <a:cs typeface="Apple Symbols"/>
              </a:rPr>
              <a:t>Efficient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Apple Symbols"/>
                <a:ea typeface="Apple Symbols"/>
                <a:cs typeface="Apple Symbols"/>
              </a:rPr>
              <a:t>Equitable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EC3DB0-94B5-6617-AAB7-CD78880B579C}"/>
              </a:ext>
            </a:extLst>
          </p:cNvPr>
          <p:cNvCxnSpPr/>
          <p:nvPr/>
        </p:nvCxnSpPr>
        <p:spPr>
          <a:xfrm>
            <a:off x="3359150" y="5013325"/>
            <a:ext cx="0" cy="8636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512D95-7846-B76D-8FA7-D9C8CF97D803}"/>
              </a:ext>
            </a:extLst>
          </p:cNvPr>
          <p:cNvCxnSpPr/>
          <p:nvPr/>
        </p:nvCxnSpPr>
        <p:spPr>
          <a:xfrm>
            <a:off x="3359150" y="5876925"/>
            <a:ext cx="1873250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>
            <a:extLst>
              <a:ext uri="{FF2B5EF4-FFF2-40B4-BE49-F238E27FC236}">
                <a16:creationId xmlns:a16="http://schemas.microsoft.com/office/drawing/2014/main" id="{4F131294-680E-EE5A-4654-27D3E16C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ISU KESELAMATAN PASIEN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94366F7-946F-26CC-4DCB-45902B389E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285861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84B0DCC1-B36E-07A2-729A-493A8225F3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75AD11-970E-4FB9-BF1D-9C3AF43F146D}" type="slidenum">
              <a:rPr lang="id-ID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d-ID" altLang="en-US" sz="1200">
              <a:solidFill>
                <a:srgbClr val="898989"/>
              </a:solidFill>
            </a:endParaRPr>
          </a:p>
        </p:txBody>
      </p:sp>
      <p:sp>
        <p:nvSpPr>
          <p:cNvPr id="7" name="Line Callout 2 6">
            <a:extLst>
              <a:ext uri="{FF2B5EF4-FFF2-40B4-BE49-F238E27FC236}">
                <a16:creationId xmlns:a16="http://schemas.microsoft.com/office/drawing/2014/main" id="{196B5029-2E12-5CDF-B500-C9F6B9367DC9}"/>
              </a:ext>
            </a:extLst>
          </p:cNvPr>
          <p:cNvSpPr/>
          <p:nvPr/>
        </p:nvSpPr>
        <p:spPr>
          <a:xfrm>
            <a:off x="8453438" y="4286250"/>
            <a:ext cx="1714500" cy="642938"/>
          </a:xfrm>
          <a:prstGeom prst="borderCallout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25 %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dicegah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BD12257-E6CA-B296-6C5D-2A2E5ADFC58B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011362" y="365992"/>
            <a:ext cx="8229600" cy="79865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SASARAN KESELAMATAN PASIEN RS</a:t>
            </a:r>
          </a:p>
          <a:p>
            <a:pPr algn="r">
              <a:defRPr/>
            </a:pPr>
            <a:r>
              <a:rPr lang="en-US" sz="2800" b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International Patient Safety Goals</a:t>
            </a:r>
          </a:p>
        </p:txBody>
      </p:sp>
      <p:pic>
        <p:nvPicPr>
          <p:cNvPr id="24581" name="Picture 12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64421D90-185B-0B7F-EA03-9158CD4D5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371601"/>
            <a:ext cx="82026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3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DA3250D5-5B7C-8B37-DDB1-7E71509F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09801"/>
            <a:ext cx="820261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4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6C3F99AD-861D-10D6-CAB5-3C8D4916B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3067051"/>
            <a:ext cx="82026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5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A9AA3DFF-FDE9-3861-859A-97FCEB40C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902076"/>
            <a:ext cx="81645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6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BFBFA976-37E5-9587-6C0F-A0C133814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6" y="4765676"/>
            <a:ext cx="81835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7">
            <a:hlinkClick r:id="rId12" action="ppaction://hlinkpres?slideindex=1&amp;slidetitle="/>
            <a:extLst>
              <a:ext uri="{FF2B5EF4-FFF2-40B4-BE49-F238E27FC236}">
                <a16:creationId xmlns:a16="http://schemas.microsoft.com/office/drawing/2014/main" id="{EFC1918B-F6EB-A1B8-C656-520394B84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1" y="5575301"/>
            <a:ext cx="81645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4CAA-030D-E68E-42A5-246FE011413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id-ID" b="1" cap="all" dirty="0">
                <a:ln/>
                <a:solidFill>
                  <a:srgbClr val="CC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Kepastian Tepat Prosedur – Tepat Lokasi – Tepat Pasien Bedah</a:t>
            </a:r>
            <a:endParaRPr lang="en-US" b="1" cap="all" dirty="0">
              <a:ln/>
              <a:solidFill>
                <a:srgbClr val="CC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2836699F-AC06-745F-17B0-28AD7059E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1" indent="-514350">
              <a:buFont typeface="Calibri" panose="020F0502020204030204" pitchFamily="34" charset="0"/>
              <a:buAutoNum type="arabicPeriod"/>
            </a:pPr>
            <a:endParaRPr lang="id-ID" altLang="en-US">
              <a:solidFill>
                <a:srgbClr val="FF0000"/>
              </a:solidFill>
            </a:endParaRPr>
          </a:p>
          <a:p>
            <a:pPr marL="514350" lvl="1" indent="-514350">
              <a:buNone/>
            </a:pPr>
            <a:endParaRPr lang="id-ID" altLang="en-US">
              <a:solidFill>
                <a:srgbClr val="FF000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D351A46-F99D-713E-E4F3-EABD2AB34407}"/>
              </a:ext>
            </a:extLst>
          </p:cNvPr>
          <p:cNvGraphicFramePr/>
          <p:nvPr/>
        </p:nvGraphicFramePr>
        <p:xfrm>
          <a:off x="2095472" y="2276872"/>
          <a:ext cx="8572528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s (3).jpg">
            <a:extLst>
              <a:ext uri="{FF2B5EF4-FFF2-40B4-BE49-F238E27FC236}">
                <a16:creationId xmlns:a16="http://schemas.microsoft.com/office/drawing/2014/main" id="{ACFF236C-65E0-E712-0A4D-53B02FBC6BD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99857" y="4886326"/>
            <a:ext cx="2314575" cy="1971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C0BE-7854-8B31-2004-060864BA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58" y="512064"/>
            <a:ext cx="8429684" cy="1130986"/>
          </a:xfrm>
          <a:ln>
            <a:miter lim="800000"/>
            <a:headEnd/>
            <a:tailEnd/>
          </a:ln>
        </p:spPr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id-ID" b="1" cap="all" dirty="0">
                <a:ln/>
                <a:solidFill>
                  <a:srgbClr val="CC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Kepastian Tepat Prosedur – Tepat Lokasi – Tepat Pasien Bedah</a:t>
            </a:r>
            <a:endParaRPr lang="en-US" b="1" cap="all" dirty="0">
              <a:ln/>
              <a:solidFill>
                <a:srgbClr val="CC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749BC7B-99D1-7FB8-4FB6-3A6129410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064" y="1784350"/>
            <a:ext cx="8429625" cy="4572000"/>
          </a:xfrm>
        </p:spPr>
        <p:txBody>
          <a:bodyPr/>
          <a:lstStyle/>
          <a:p>
            <a:pPr marL="514350" lvl="1" indent="-514350">
              <a:buClr>
                <a:schemeClr val="tx1"/>
              </a:buClr>
              <a:buFont typeface="Calibri" panose="020F0502020204030204" pitchFamily="34" charset="0"/>
              <a:buAutoNum type="arabicPeriod"/>
            </a:pPr>
            <a:r>
              <a:rPr lang="en-US" altLang="en-US" sz="2600"/>
              <a:t>Proses</a:t>
            </a:r>
            <a:r>
              <a:rPr lang="id-ID" altLang="en-US" sz="2600"/>
              <a:t> Verifikasi</a:t>
            </a:r>
            <a:endParaRPr lang="en-US" altLang="en-US" sz="2600"/>
          </a:p>
          <a:p>
            <a:pPr marL="900113" lvl="2" indent="-457200">
              <a:buFont typeface="Calibri" panose="020F0502020204030204" pitchFamily="34" charset="0"/>
              <a:buAutoNum type="alphaLcParenR"/>
            </a:pPr>
            <a:r>
              <a:rPr lang="id-ID" altLang="en-US" sz="2200"/>
              <a:t>Merupakan proses untuk mengidentifikasi hal-hal yang harus teredia pada saat tindakan, yang tediri dari :</a:t>
            </a:r>
            <a:endParaRPr lang="en-US" altLang="en-US" sz="2200"/>
          </a:p>
          <a:p>
            <a:pPr marL="900113" lvl="2" indent="-457200">
              <a:buFont typeface="Calibri" panose="020F0502020204030204" pitchFamily="34" charset="0"/>
              <a:buAutoNum type="romanLcPeriod"/>
            </a:pPr>
            <a:r>
              <a:rPr lang="id-ID" altLang="en-US" sz="2200"/>
              <a:t>Dokumen dokumen yang terkait dengan tindakan yang akan dilakukan : </a:t>
            </a:r>
            <a:endParaRPr lang="en-US" altLang="en-US" sz="2200"/>
          </a:p>
          <a:p>
            <a:pPr marL="1254125" lvl="3" indent="-88900"/>
            <a:r>
              <a:rPr lang="id-ID" altLang="en-US" sz="1900"/>
              <a:t>Assesmen Pra Operasi, Diagnosis pra operasi, Rencana Operasi dan Rencana Anestesi</a:t>
            </a:r>
            <a:endParaRPr lang="en-US" altLang="en-US" sz="1900"/>
          </a:p>
          <a:p>
            <a:pPr marL="1254125" lvl="3" indent="-88900"/>
            <a:r>
              <a:rPr lang="id-ID" altLang="en-US" sz="1900"/>
              <a:t>Informed Consent yang sudah ditanda tangani oleh Pasien / Keluarganya</a:t>
            </a:r>
            <a:endParaRPr lang="en-US" altLang="en-US" sz="1900"/>
          </a:p>
          <a:p>
            <a:pPr marL="900113" lvl="2" indent="-457200">
              <a:buFont typeface="Calibri" panose="020F0502020204030204" pitchFamily="34" charset="0"/>
              <a:buAutoNum type="romanLcPeriod"/>
            </a:pPr>
            <a:r>
              <a:rPr lang="en-US" altLang="en-US" sz="2200"/>
              <a:t> </a:t>
            </a:r>
            <a:r>
              <a:rPr lang="id-ID" altLang="en-US" sz="2200"/>
              <a:t>Hasil Pemeriksaan Penunjang (Radiologi, Laboratorium, dll)</a:t>
            </a:r>
            <a:endParaRPr lang="en-US" altLang="en-US" sz="2200"/>
          </a:p>
          <a:p>
            <a:pPr marL="900113" lvl="2" indent="-457200">
              <a:buFont typeface="Calibri" panose="020F0502020204030204" pitchFamily="34" charset="0"/>
              <a:buAutoNum type="romanLcPeriod"/>
            </a:pPr>
            <a:r>
              <a:rPr lang="en-US" altLang="en-US" sz="2200"/>
              <a:t> </a:t>
            </a:r>
            <a:r>
              <a:rPr lang="id-ID" altLang="en-US" sz="2200"/>
              <a:t>Alat-alat atau bahan khusus yang perlu dipersiapkan pada saat tindakan, seperti C-Arm, implan, darah, dan lain-lain.</a:t>
            </a:r>
            <a:endParaRPr lang="en-US" altLang="en-US" sz="22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C051A71-BCCB-B2EF-7950-0437D151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VERIFIKASI DOKUMEN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87C40E60-C582-90C9-6C52-7CED7A583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4571" y="1524000"/>
            <a:ext cx="6359046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>
            <a:extLst>
              <a:ext uri="{FF2B5EF4-FFF2-40B4-BE49-F238E27FC236}">
                <a16:creationId xmlns:a16="http://schemas.microsoft.com/office/drawing/2014/main" id="{6C19AB93-D6F0-BEE5-E79F-2FECFFEF8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4183" y="1451519"/>
            <a:ext cx="7940750" cy="517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CD1EF0D9-3E88-6AF1-D3B1-9A4070C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Is essential imaging displayed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533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MS PGothic</vt:lpstr>
      <vt:lpstr>Apple Symbols</vt:lpstr>
      <vt:lpstr>Arial</vt:lpstr>
      <vt:lpstr>Calibri</vt:lpstr>
      <vt:lpstr>Calibri Light</vt:lpstr>
      <vt:lpstr>Office Theme</vt:lpstr>
      <vt:lpstr>TIMBANG TERIMA PASIEN DI KAMAR BEDAH  BAGIAN MANAJEMEN PATIENT SAFETY  DI DALAM PELAYANAN KESEHATAN </vt:lpstr>
      <vt:lpstr>PowerPoint Presentation</vt:lpstr>
      <vt:lpstr>PowerPoint Presentation</vt:lpstr>
      <vt:lpstr>ISU KESELAMATAN PASIEN</vt:lpstr>
      <vt:lpstr>PowerPoint Presentation</vt:lpstr>
      <vt:lpstr>Kepastian Tepat Prosedur – Tepat Lokasi – Tepat Pasien Bedah</vt:lpstr>
      <vt:lpstr>Kepastian Tepat Prosedur – Tepat Lokasi – Tepat Pasien Bedah</vt:lpstr>
      <vt:lpstr>VERIFIKASI DOKUMEN</vt:lpstr>
      <vt:lpstr>Is essential imaging displayed</vt:lpstr>
      <vt:lpstr>Kepastian Tepat Prosedur – Tepat Lokasi – Tepat Pasien Bedah</vt:lpstr>
      <vt:lpstr>Kepastian Tepat Prosedur – Tepat Lokasi – Tepat Pasien Bedah</vt:lpstr>
      <vt:lpstr>PEMBERIAN TANDA TIDAK DILAKUKAN PADA :</vt:lpstr>
      <vt:lpstr>IDENTIFIKASI PASIEN DAN PENANDAAN LOKASI  </vt:lpstr>
      <vt:lpstr>Kepastian Tepat Prosedur – Tepat Lokasi – Tepat Pasien bedah</vt:lpstr>
      <vt:lpstr>Kepastian Tepat Prosedur – Tepat Lokasi – Tepat Pasien Bedah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 A516</dc:creator>
  <cp:lastModifiedBy>Asus A516</cp:lastModifiedBy>
  <cp:revision>2</cp:revision>
  <dcterms:created xsi:type="dcterms:W3CDTF">2025-07-08T06:11:41Z</dcterms:created>
  <dcterms:modified xsi:type="dcterms:W3CDTF">2025-07-08T06:16:01Z</dcterms:modified>
</cp:coreProperties>
</file>