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4" r:id="rId31"/>
    <p:sldId id="296" r:id="rId32"/>
    <p:sldId id="295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46304"/>
            <a:ext cx="8811006" cy="656767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999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023" y="1421933"/>
            <a:ext cx="8029194" cy="3742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3400" y="533400"/>
            <a:ext cx="8153400" cy="5638800"/>
          </a:xfrm>
          <a:custGeom>
            <a:avLst/>
            <a:gdLst/>
            <a:ahLst/>
            <a:cxnLst/>
            <a:rect l="l" t="t" r="r" b="b"/>
            <a:pathLst>
              <a:path w="8153400" h="5638800">
                <a:moveTo>
                  <a:pt x="8153400" y="0"/>
                </a:moveTo>
                <a:lnTo>
                  <a:pt x="0" y="0"/>
                </a:lnTo>
                <a:lnTo>
                  <a:pt x="0" y="5638800"/>
                </a:lnTo>
                <a:lnTo>
                  <a:pt x="8153400" y="5638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C0B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011" y="519683"/>
            <a:ext cx="2161794" cy="2161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8251" y="2951733"/>
            <a:ext cx="6127496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92" y="146304"/>
            <a:ext cx="8811006" cy="656767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999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3023" y="1421933"/>
            <a:ext cx="8029194" cy="374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090929"/>
            <a:ext cx="161671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547" y="1634489"/>
            <a:ext cx="7294880" cy="286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1917" y="-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4503" y="3264449"/>
            <a:ext cx="7435215" cy="37465"/>
            <a:chOff x="984503" y="3264449"/>
            <a:chExt cx="7435215" cy="37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3" y="3264449"/>
              <a:ext cx="7434833" cy="37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9743" y="3267456"/>
              <a:ext cx="7406640" cy="9525"/>
            </a:xfrm>
            <a:custGeom>
              <a:avLst/>
              <a:gdLst/>
              <a:ahLst/>
              <a:cxnLst/>
              <a:rect l="l" t="t" r="r" b="b"/>
              <a:pathLst>
                <a:path w="7406640" h="9525">
                  <a:moveTo>
                    <a:pt x="740664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406640" y="9144"/>
                  </a:lnTo>
                  <a:lnTo>
                    <a:pt x="740664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9823" y="2092439"/>
            <a:ext cx="6782561" cy="10188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33800" y="3312413"/>
            <a:ext cx="4646803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7655" marR="5080" indent="1912620" algn="ctr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OLEH  </a:t>
            </a:r>
            <a:r>
              <a:rPr lang="en-ID" sz="2000" spc="80" dirty="0">
                <a:solidFill>
                  <a:srgbClr val="FFFFFF"/>
                </a:solidFill>
                <a:latin typeface="Cambria"/>
                <a:cs typeface="Cambria"/>
              </a:rPr>
              <a:t>Ns.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SUYAMTO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A.Kep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MPH</a:t>
            </a:r>
            <a:endParaRPr sz="2000" dirty="0">
              <a:latin typeface="Cambria"/>
              <a:cs typeface="Cambria"/>
            </a:endParaRPr>
          </a:p>
          <a:p>
            <a:pPr marR="6985" algn="ctr">
              <a:lnSpc>
                <a:spcPct val="100000"/>
              </a:lnSpc>
            </a:pPr>
            <a:r>
              <a:rPr sz="2000" spc="50" dirty="0" err="1">
                <a:solidFill>
                  <a:srgbClr val="FFFFFF"/>
                </a:solidFill>
                <a:latin typeface="Cambria"/>
                <a:cs typeface="Cambria"/>
              </a:rPr>
              <a:t>Pertemuan</a:t>
            </a:r>
            <a:r>
              <a:rPr sz="200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lang="en-ID" sz="2000" spc="-2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R="6985" algn="ctr">
              <a:lnSpc>
                <a:spcPct val="100000"/>
              </a:lnSpc>
            </a:pPr>
            <a:r>
              <a:rPr lang="en-ID" sz="2000" spc="-25" dirty="0">
                <a:solidFill>
                  <a:srgbClr val="FFFFFF"/>
                </a:solidFill>
                <a:latin typeface="Cambria"/>
                <a:cs typeface="Cambria"/>
              </a:rPr>
              <a:t>Prodi D 3 </a:t>
            </a:r>
            <a:r>
              <a:rPr lang="en-ID" sz="2000" spc="-25" dirty="0" err="1">
                <a:solidFill>
                  <a:srgbClr val="FFFFFF"/>
                </a:solidFill>
                <a:latin typeface="Cambria"/>
                <a:cs typeface="Cambria"/>
              </a:rPr>
              <a:t>Keperawatan</a:t>
            </a:r>
            <a:r>
              <a:rPr lang="en-ID"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9162415" cy="6858000"/>
            <a:chOff x="-18288" y="0"/>
            <a:chExt cx="91624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3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229361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790956" y="790956"/>
                  </a:lnTo>
                  <a:lnTo>
                    <a:pt x="0" y="0"/>
                  </a:lnTo>
                  <a:lnTo>
                    <a:pt x="0" y="1469136"/>
                  </a:lnTo>
                  <a:lnTo>
                    <a:pt x="790956" y="2260092"/>
                  </a:lnTo>
                  <a:lnTo>
                    <a:pt x="1581912" y="1469136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A8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229361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1581912" y="1469136"/>
                  </a:lnTo>
                  <a:lnTo>
                    <a:pt x="790956" y="2260092"/>
                  </a:lnTo>
                  <a:lnTo>
                    <a:pt x="0" y="1469136"/>
                  </a:lnTo>
                  <a:lnTo>
                    <a:pt x="0" y="0"/>
                  </a:lnTo>
                  <a:lnTo>
                    <a:pt x="790956" y="790956"/>
                  </a:lnTo>
                  <a:lnTo>
                    <a:pt x="1581912" y="0"/>
                  </a:lnTo>
                  <a:close/>
                </a:path>
              </a:pathLst>
            </a:custGeom>
            <a:ln w="38100">
              <a:solidFill>
                <a:srgbClr val="7995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2755" y="1096721"/>
            <a:ext cx="875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8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800" b="1" spc="14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800" b="1" spc="170" dirty="0">
                <a:solidFill>
                  <a:srgbClr val="001F5F"/>
                </a:solidFill>
                <a:latin typeface="Cambria"/>
                <a:cs typeface="Cambria"/>
              </a:rPr>
              <a:t>mu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63624" y="210311"/>
            <a:ext cx="7600315" cy="1507490"/>
            <a:chOff x="1563624" y="210311"/>
            <a:chExt cx="7600315" cy="1507490"/>
          </a:xfrm>
        </p:grpSpPr>
        <p:sp>
          <p:nvSpPr>
            <p:cNvPr id="10" name="object 10"/>
            <p:cNvSpPr/>
            <p:nvPr/>
          </p:nvSpPr>
          <p:spPr>
            <a:xfrm>
              <a:off x="1582674" y="229361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31723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7317232" y="1469136"/>
                  </a:lnTo>
                  <a:lnTo>
                    <a:pt x="7366586" y="1464162"/>
                  </a:lnTo>
                  <a:lnTo>
                    <a:pt x="7412551" y="1449897"/>
                  </a:lnTo>
                  <a:lnTo>
                    <a:pt x="7454144" y="1427324"/>
                  </a:lnTo>
                  <a:lnTo>
                    <a:pt x="7490380" y="1397428"/>
                  </a:lnTo>
                  <a:lnTo>
                    <a:pt x="7520276" y="1361192"/>
                  </a:lnTo>
                  <a:lnTo>
                    <a:pt x="7542849" y="1319599"/>
                  </a:lnTo>
                  <a:lnTo>
                    <a:pt x="7557114" y="1273634"/>
                  </a:lnTo>
                  <a:lnTo>
                    <a:pt x="7562087" y="1224280"/>
                  </a:lnTo>
                  <a:lnTo>
                    <a:pt x="7562087" y="244856"/>
                  </a:lnTo>
                  <a:lnTo>
                    <a:pt x="7557114" y="195501"/>
                  </a:lnTo>
                  <a:lnTo>
                    <a:pt x="7542849" y="149536"/>
                  </a:lnTo>
                  <a:lnTo>
                    <a:pt x="7520276" y="107943"/>
                  </a:lnTo>
                  <a:lnTo>
                    <a:pt x="7490380" y="71707"/>
                  </a:lnTo>
                  <a:lnTo>
                    <a:pt x="7454144" y="41811"/>
                  </a:lnTo>
                  <a:lnTo>
                    <a:pt x="7412551" y="19238"/>
                  </a:lnTo>
                  <a:lnTo>
                    <a:pt x="7366586" y="4973"/>
                  </a:lnTo>
                  <a:lnTo>
                    <a:pt x="7317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2674" y="229361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562087" y="244856"/>
                  </a:moveTo>
                  <a:lnTo>
                    <a:pt x="7562087" y="1224280"/>
                  </a:lnTo>
                  <a:lnTo>
                    <a:pt x="7557114" y="1273634"/>
                  </a:lnTo>
                  <a:lnTo>
                    <a:pt x="7542849" y="1319599"/>
                  </a:lnTo>
                  <a:lnTo>
                    <a:pt x="7520276" y="1361192"/>
                  </a:lnTo>
                  <a:lnTo>
                    <a:pt x="7490380" y="1397428"/>
                  </a:lnTo>
                  <a:lnTo>
                    <a:pt x="7454144" y="1427324"/>
                  </a:lnTo>
                  <a:lnTo>
                    <a:pt x="7412551" y="1449897"/>
                  </a:lnTo>
                  <a:lnTo>
                    <a:pt x="7366586" y="1464162"/>
                  </a:lnTo>
                  <a:lnTo>
                    <a:pt x="7317232" y="1469136"/>
                  </a:lnTo>
                  <a:lnTo>
                    <a:pt x="0" y="1469136"/>
                  </a:lnTo>
                  <a:lnTo>
                    <a:pt x="0" y="0"/>
                  </a:lnTo>
                  <a:lnTo>
                    <a:pt x="7317232" y="0"/>
                  </a:lnTo>
                  <a:lnTo>
                    <a:pt x="7366586" y="4973"/>
                  </a:lnTo>
                  <a:lnTo>
                    <a:pt x="7412551" y="19238"/>
                  </a:lnTo>
                  <a:lnTo>
                    <a:pt x="7454144" y="41811"/>
                  </a:lnTo>
                  <a:lnTo>
                    <a:pt x="7490380" y="71707"/>
                  </a:lnTo>
                  <a:lnTo>
                    <a:pt x="7520276" y="107943"/>
                  </a:lnTo>
                  <a:lnTo>
                    <a:pt x="7542849" y="149536"/>
                  </a:lnTo>
                  <a:lnTo>
                    <a:pt x="7557114" y="195501"/>
                  </a:lnTo>
                  <a:lnTo>
                    <a:pt x="7562087" y="244856"/>
                  </a:lnTo>
                  <a:close/>
                </a:path>
              </a:pathLst>
            </a:custGeom>
            <a:ln w="38100">
              <a:solidFill>
                <a:srgbClr val="A8CD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3602" y="99821"/>
            <a:ext cx="6532245" cy="13550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marR="5080" indent="-287020">
              <a:lnSpc>
                <a:spcPts val="4820"/>
              </a:lnSpc>
              <a:spcBef>
                <a:spcPts val="944"/>
              </a:spcBef>
              <a:buFont typeface="Trebuchet MS"/>
              <a:buChar char="•"/>
              <a:tabLst>
                <a:tab pos="299720" algn="l"/>
              </a:tabLst>
            </a:pPr>
            <a:r>
              <a:rPr sz="4700" spc="-750" dirty="0">
                <a:latin typeface="Calibri"/>
                <a:cs typeface="Calibri"/>
              </a:rPr>
              <a:t>Pengetahuan</a:t>
            </a:r>
            <a:r>
              <a:rPr sz="4700" spc="-434" dirty="0">
                <a:latin typeface="Calibri"/>
                <a:cs typeface="Calibri"/>
              </a:rPr>
              <a:t> </a:t>
            </a:r>
            <a:r>
              <a:rPr sz="4700" spc="-770" dirty="0">
                <a:latin typeface="Calibri"/>
                <a:cs typeface="Calibri"/>
              </a:rPr>
              <a:t>dan</a:t>
            </a:r>
            <a:r>
              <a:rPr sz="4700" spc="-705" dirty="0">
                <a:latin typeface="Calibri"/>
                <a:cs typeface="Calibri"/>
              </a:rPr>
              <a:t> </a:t>
            </a:r>
            <a:r>
              <a:rPr sz="4700" spc="-730" dirty="0">
                <a:latin typeface="Calibri"/>
                <a:cs typeface="Calibri"/>
              </a:rPr>
              <a:t>sesuatu</a:t>
            </a:r>
            <a:r>
              <a:rPr sz="4700" spc="-455" dirty="0">
                <a:latin typeface="Calibri"/>
                <a:cs typeface="Calibri"/>
              </a:rPr>
              <a:t> </a:t>
            </a:r>
            <a:r>
              <a:rPr sz="4700" spc="-695" dirty="0">
                <a:latin typeface="Calibri"/>
                <a:cs typeface="Calibri"/>
              </a:rPr>
              <a:t>yang</a:t>
            </a:r>
            <a:r>
              <a:rPr sz="4700" spc="-490" dirty="0">
                <a:latin typeface="Calibri"/>
                <a:cs typeface="Calibri"/>
              </a:rPr>
              <a:t> </a:t>
            </a:r>
            <a:r>
              <a:rPr sz="4700" spc="-760" dirty="0">
                <a:latin typeface="Calibri"/>
                <a:cs typeface="Calibri"/>
              </a:rPr>
              <a:t>dapat </a:t>
            </a:r>
            <a:r>
              <a:rPr sz="4700" spc="-1050" dirty="0">
                <a:latin typeface="Calibri"/>
                <a:cs typeface="Calibri"/>
              </a:rPr>
              <a:t> </a:t>
            </a:r>
            <a:r>
              <a:rPr sz="4700" spc="-565" dirty="0">
                <a:latin typeface="Calibri"/>
                <a:cs typeface="Calibri"/>
              </a:rPr>
              <a:t>dipelajari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18288" y="2281427"/>
            <a:ext cx="1620520" cy="2296795"/>
            <a:chOff x="-18288" y="2281427"/>
            <a:chExt cx="1620520" cy="2296795"/>
          </a:xfrm>
        </p:grpSpPr>
        <p:sp>
          <p:nvSpPr>
            <p:cNvPr id="14" name="object 14"/>
            <p:cNvSpPr/>
            <p:nvPr/>
          </p:nvSpPr>
          <p:spPr>
            <a:xfrm>
              <a:off x="761" y="2300477"/>
              <a:ext cx="1582420" cy="2258695"/>
            </a:xfrm>
            <a:custGeom>
              <a:avLst/>
              <a:gdLst/>
              <a:ahLst/>
              <a:cxnLst/>
              <a:rect l="l" t="t" r="r" b="b"/>
              <a:pathLst>
                <a:path w="1582420" h="2258695">
                  <a:moveTo>
                    <a:pt x="1581912" y="0"/>
                  </a:moveTo>
                  <a:lnTo>
                    <a:pt x="790956" y="790956"/>
                  </a:lnTo>
                  <a:lnTo>
                    <a:pt x="0" y="0"/>
                  </a:lnTo>
                  <a:lnTo>
                    <a:pt x="0" y="1467612"/>
                  </a:lnTo>
                  <a:lnTo>
                    <a:pt x="790956" y="2258568"/>
                  </a:lnTo>
                  <a:lnTo>
                    <a:pt x="1581912" y="1467612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AFC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" y="2300477"/>
              <a:ext cx="1582420" cy="2258695"/>
            </a:xfrm>
            <a:custGeom>
              <a:avLst/>
              <a:gdLst/>
              <a:ahLst/>
              <a:cxnLst/>
              <a:rect l="l" t="t" r="r" b="b"/>
              <a:pathLst>
                <a:path w="1582420" h="2258695">
                  <a:moveTo>
                    <a:pt x="1581912" y="0"/>
                  </a:moveTo>
                  <a:lnTo>
                    <a:pt x="1581912" y="1467612"/>
                  </a:lnTo>
                  <a:lnTo>
                    <a:pt x="790956" y="2258568"/>
                  </a:lnTo>
                  <a:lnTo>
                    <a:pt x="0" y="1467612"/>
                  </a:lnTo>
                  <a:lnTo>
                    <a:pt x="0" y="0"/>
                  </a:lnTo>
                  <a:lnTo>
                    <a:pt x="790956" y="790956"/>
                  </a:lnTo>
                  <a:lnTo>
                    <a:pt x="1581912" y="0"/>
                  </a:lnTo>
                  <a:close/>
                </a:path>
              </a:pathLst>
            </a:custGeom>
            <a:ln w="38100">
              <a:solidFill>
                <a:srgbClr val="809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030" y="3256534"/>
            <a:ext cx="150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Cambria"/>
                <a:cs typeface="Cambria"/>
              </a:rPr>
              <a:t>Keperawatan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63624" y="2281427"/>
            <a:ext cx="7600315" cy="1506220"/>
            <a:chOff x="1563624" y="2281427"/>
            <a:chExt cx="7600315" cy="1506220"/>
          </a:xfrm>
        </p:grpSpPr>
        <p:sp>
          <p:nvSpPr>
            <p:cNvPr id="18" name="object 18"/>
            <p:cNvSpPr/>
            <p:nvPr/>
          </p:nvSpPr>
          <p:spPr>
            <a:xfrm>
              <a:off x="1582674" y="2300477"/>
              <a:ext cx="7562215" cy="1468120"/>
            </a:xfrm>
            <a:custGeom>
              <a:avLst/>
              <a:gdLst/>
              <a:ahLst/>
              <a:cxnLst/>
              <a:rect l="l" t="t" r="r" b="b"/>
              <a:pathLst>
                <a:path w="7562215" h="1468120">
                  <a:moveTo>
                    <a:pt x="7317485" y="0"/>
                  </a:moveTo>
                  <a:lnTo>
                    <a:pt x="0" y="0"/>
                  </a:lnTo>
                  <a:lnTo>
                    <a:pt x="0" y="1467612"/>
                  </a:lnTo>
                  <a:lnTo>
                    <a:pt x="7317485" y="1467612"/>
                  </a:lnTo>
                  <a:lnTo>
                    <a:pt x="7366792" y="1462644"/>
                  </a:lnTo>
                  <a:lnTo>
                    <a:pt x="7412712" y="1448395"/>
                  </a:lnTo>
                  <a:lnTo>
                    <a:pt x="7454262" y="1425847"/>
                  </a:lnTo>
                  <a:lnTo>
                    <a:pt x="7490459" y="1395983"/>
                  </a:lnTo>
                  <a:lnTo>
                    <a:pt x="7520323" y="1359786"/>
                  </a:lnTo>
                  <a:lnTo>
                    <a:pt x="7542871" y="1318236"/>
                  </a:lnTo>
                  <a:lnTo>
                    <a:pt x="7557120" y="1272316"/>
                  </a:lnTo>
                  <a:lnTo>
                    <a:pt x="7562087" y="1223010"/>
                  </a:lnTo>
                  <a:lnTo>
                    <a:pt x="7562087" y="244601"/>
                  </a:lnTo>
                  <a:lnTo>
                    <a:pt x="7557120" y="195295"/>
                  </a:lnTo>
                  <a:lnTo>
                    <a:pt x="7542871" y="149375"/>
                  </a:lnTo>
                  <a:lnTo>
                    <a:pt x="7520323" y="107825"/>
                  </a:lnTo>
                  <a:lnTo>
                    <a:pt x="7490459" y="71627"/>
                  </a:lnTo>
                  <a:lnTo>
                    <a:pt x="7454262" y="41764"/>
                  </a:lnTo>
                  <a:lnTo>
                    <a:pt x="7412712" y="19216"/>
                  </a:lnTo>
                  <a:lnTo>
                    <a:pt x="7366792" y="4967"/>
                  </a:lnTo>
                  <a:lnTo>
                    <a:pt x="7317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2674" y="2300477"/>
              <a:ext cx="7562215" cy="1468120"/>
            </a:xfrm>
            <a:custGeom>
              <a:avLst/>
              <a:gdLst/>
              <a:ahLst/>
              <a:cxnLst/>
              <a:rect l="l" t="t" r="r" b="b"/>
              <a:pathLst>
                <a:path w="7562215" h="1468120">
                  <a:moveTo>
                    <a:pt x="7562087" y="244601"/>
                  </a:moveTo>
                  <a:lnTo>
                    <a:pt x="7562087" y="1223010"/>
                  </a:lnTo>
                  <a:lnTo>
                    <a:pt x="7557120" y="1272316"/>
                  </a:lnTo>
                  <a:lnTo>
                    <a:pt x="7542871" y="1318236"/>
                  </a:lnTo>
                  <a:lnTo>
                    <a:pt x="7520323" y="1359786"/>
                  </a:lnTo>
                  <a:lnTo>
                    <a:pt x="7490459" y="1395983"/>
                  </a:lnTo>
                  <a:lnTo>
                    <a:pt x="7454262" y="1425847"/>
                  </a:lnTo>
                  <a:lnTo>
                    <a:pt x="7412712" y="1448395"/>
                  </a:lnTo>
                  <a:lnTo>
                    <a:pt x="7366792" y="1462644"/>
                  </a:lnTo>
                  <a:lnTo>
                    <a:pt x="7317485" y="1467612"/>
                  </a:lnTo>
                  <a:lnTo>
                    <a:pt x="0" y="1467612"/>
                  </a:lnTo>
                  <a:lnTo>
                    <a:pt x="0" y="0"/>
                  </a:lnTo>
                  <a:lnTo>
                    <a:pt x="7317485" y="0"/>
                  </a:lnTo>
                  <a:lnTo>
                    <a:pt x="7366792" y="4967"/>
                  </a:lnTo>
                  <a:lnTo>
                    <a:pt x="7412712" y="19216"/>
                  </a:lnTo>
                  <a:lnTo>
                    <a:pt x="7454262" y="41764"/>
                  </a:lnTo>
                  <a:lnTo>
                    <a:pt x="7490459" y="71627"/>
                  </a:lnTo>
                  <a:lnTo>
                    <a:pt x="7520323" y="107825"/>
                  </a:lnTo>
                  <a:lnTo>
                    <a:pt x="7542871" y="149375"/>
                  </a:lnTo>
                  <a:lnTo>
                    <a:pt x="7557120" y="195295"/>
                  </a:lnTo>
                  <a:lnTo>
                    <a:pt x="7562087" y="244601"/>
                  </a:lnTo>
                  <a:close/>
                </a:path>
              </a:pathLst>
            </a:custGeom>
            <a:ln w="38100">
              <a:solidFill>
                <a:srgbClr val="AFC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03602" y="2170557"/>
            <a:ext cx="6323330" cy="13550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marR="5080" indent="-287020">
              <a:lnSpc>
                <a:spcPts val="4820"/>
              </a:lnSpc>
              <a:spcBef>
                <a:spcPts val="944"/>
              </a:spcBef>
              <a:buFont typeface="Trebuchet MS"/>
              <a:buChar char="•"/>
              <a:tabLst>
                <a:tab pos="299720" algn="l"/>
              </a:tabLst>
            </a:pPr>
            <a:r>
              <a:rPr sz="4700" spc="-590" dirty="0">
                <a:latin typeface="Calibri"/>
                <a:cs typeface="Calibri"/>
              </a:rPr>
              <a:t>Konsiste</a:t>
            </a:r>
            <a:r>
              <a:rPr sz="4700" spc="-720" dirty="0">
                <a:latin typeface="Calibri"/>
                <a:cs typeface="Calibri"/>
              </a:rPr>
              <a:t>n</a:t>
            </a:r>
            <a:r>
              <a:rPr sz="4700" spc="-114" dirty="0">
                <a:latin typeface="Calibri"/>
                <a:cs typeface="Calibri"/>
              </a:rPr>
              <a:t> </a:t>
            </a:r>
            <a:r>
              <a:rPr sz="4700" spc="-740" dirty="0">
                <a:latin typeface="Calibri"/>
                <a:cs typeface="Calibri"/>
              </a:rPr>
              <a:t>terhadap</a:t>
            </a:r>
            <a:r>
              <a:rPr sz="4700" spc="-125" dirty="0">
                <a:latin typeface="Calibri"/>
                <a:cs typeface="Calibri"/>
              </a:rPr>
              <a:t> </a:t>
            </a:r>
            <a:r>
              <a:rPr sz="4700" spc="-580" dirty="0">
                <a:latin typeface="Calibri"/>
                <a:cs typeface="Calibri"/>
              </a:rPr>
              <a:t>hasi</a:t>
            </a:r>
            <a:r>
              <a:rPr sz="4700" spc="-325" dirty="0">
                <a:latin typeface="Calibri"/>
                <a:cs typeface="Calibri"/>
              </a:rPr>
              <a:t>l</a:t>
            </a:r>
            <a:r>
              <a:rPr sz="4700" spc="-114" dirty="0">
                <a:latin typeface="Calibri"/>
                <a:cs typeface="Calibri"/>
              </a:rPr>
              <a:t> </a:t>
            </a:r>
            <a:r>
              <a:rPr sz="4700" spc="-560" dirty="0">
                <a:latin typeface="Calibri"/>
                <a:cs typeface="Calibri"/>
              </a:rPr>
              <a:t>Lokakarya  </a:t>
            </a:r>
            <a:r>
              <a:rPr sz="4700" spc="-645" dirty="0">
                <a:latin typeface="Calibri"/>
                <a:cs typeface="Calibri"/>
              </a:rPr>
              <a:t>Nasiona</a:t>
            </a:r>
            <a:r>
              <a:rPr sz="4700" spc="-315" dirty="0">
                <a:latin typeface="Calibri"/>
                <a:cs typeface="Calibri"/>
              </a:rPr>
              <a:t>l</a:t>
            </a:r>
            <a:r>
              <a:rPr sz="4700" spc="-120" dirty="0">
                <a:latin typeface="Calibri"/>
                <a:cs typeface="Calibri"/>
              </a:rPr>
              <a:t> </a:t>
            </a:r>
            <a:r>
              <a:rPr sz="4700" spc="-705" dirty="0">
                <a:latin typeface="Calibri"/>
                <a:cs typeface="Calibri"/>
              </a:rPr>
              <a:t>Kepera</a:t>
            </a:r>
            <a:r>
              <a:rPr sz="4700" spc="-1040" dirty="0">
                <a:latin typeface="Calibri"/>
                <a:cs typeface="Calibri"/>
              </a:rPr>
              <a:t>w</a:t>
            </a:r>
            <a:r>
              <a:rPr sz="4700" spc="-730" dirty="0">
                <a:latin typeface="Calibri"/>
                <a:cs typeface="Calibri"/>
              </a:rPr>
              <a:t>atan</a:t>
            </a:r>
            <a:r>
              <a:rPr sz="4700" spc="-145" dirty="0">
                <a:latin typeface="Calibri"/>
                <a:cs typeface="Calibri"/>
              </a:rPr>
              <a:t> </a:t>
            </a:r>
            <a:r>
              <a:rPr sz="4700" spc="-825" dirty="0">
                <a:latin typeface="Calibri"/>
                <a:cs typeface="Calibri"/>
              </a:rPr>
              <a:t>1983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8288" y="4351020"/>
            <a:ext cx="1620520" cy="2298700"/>
            <a:chOff x="-18288" y="4351020"/>
            <a:chExt cx="1620520" cy="2298700"/>
          </a:xfrm>
        </p:grpSpPr>
        <p:sp>
          <p:nvSpPr>
            <p:cNvPr id="22" name="object 22"/>
            <p:cNvSpPr/>
            <p:nvPr/>
          </p:nvSpPr>
          <p:spPr>
            <a:xfrm>
              <a:off x="761" y="4370070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790956" y="790955"/>
                  </a:lnTo>
                  <a:lnTo>
                    <a:pt x="0" y="0"/>
                  </a:lnTo>
                  <a:lnTo>
                    <a:pt x="0" y="1469135"/>
                  </a:lnTo>
                  <a:lnTo>
                    <a:pt x="790956" y="2260091"/>
                  </a:lnTo>
                  <a:lnTo>
                    <a:pt x="1581912" y="1469135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C0B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" y="4370070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1581912" y="1469135"/>
                  </a:lnTo>
                  <a:lnTo>
                    <a:pt x="790956" y="2260091"/>
                  </a:lnTo>
                  <a:lnTo>
                    <a:pt x="0" y="1469135"/>
                  </a:lnTo>
                  <a:lnTo>
                    <a:pt x="0" y="0"/>
                  </a:lnTo>
                  <a:lnTo>
                    <a:pt x="790956" y="790955"/>
                  </a:lnTo>
                  <a:lnTo>
                    <a:pt x="1581912" y="0"/>
                  </a:lnTo>
                  <a:close/>
                </a:path>
              </a:pathLst>
            </a:custGeom>
            <a:ln w="38100">
              <a:solidFill>
                <a:srgbClr val="8B8A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647" y="5274665"/>
            <a:ext cx="1370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FF0000"/>
                </a:solidFill>
                <a:latin typeface="Cambria"/>
                <a:cs typeface="Cambria"/>
              </a:rPr>
              <a:t>Gerontik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63624" y="4351020"/>
            <a:ext cx="7600315" cy="1507490"/>
            <a:chOff x="1563624" y="4351020"/>
            <a:chExt cx="7600315" cy="1507490"/>
          </a:xfrm>
        </p:grpSpPr>
        <p:sp>
          <p:nvSpPr>
            <p:cNvPr id="26" name="object 26"/>
            <p:cNvSpPr/>
            <p:nvPr/>
          </p:nvSpPr>
          <p:spPr>
            <a:xfrm>
              <a:off x="1582674" y="4370070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317232" y="0"/>
                  </a:moveTo>
                  <a:lnTo>
                    <a:pt x="0" y="0"/>
                  </a:lnTo>
                  <a:lnTo>
                    <a:pt x="0" y="1469135"/>
                  </a:lnTo>
                  <a:lnTo>
                    <a:pt x="7317232" y="1469135"/>
                  </a:lnTo>
                  <a:lnTo>
                    <a:pt x="7366586" y="1464161"/>
                  </a:lnTo>
                  <a:lnTo>
                    <a:pt x="7412551" y="1449893"/>
                  </a:lnTo>
                  <a:lnTo>
                    <a:pt x="7454144" y="1427318"/>
                  </a:lnTo>
                  <a:lnTo>
                    <a:pt x="7490380" y="1397419"/>
                  </a:lnTo>
                  <a:lnTo>
                    <a:pt x="7520276" y="1361181"/>
                  </a:lnTo>
                  <a:lnTo>
                    <a:pt x="7542849" y="1319588"/>
                  </a:lnTo>
                  <a:lnTo>
                    <a:pt x="7557114" y="1273626"/>
                  </a:lnTo>
                  <a:lnTo>
                    <a:pt x="7562087" y="1224279"/>
                  </a:lnTo>
                  <a:lnTo>
                    <a:pt x="7562087" y="244855"/>
                  </a:lnTo>
                  <a:lnTo>
                    <a:pt x="7557114" y="195501"/>
                  </a:lnTo>
                  <a:lnTo>
                    <a:pt x="7542849" y="149536"/>
                  </a:lnTo>
                  <a:lnTo>
                    <a:pt x="7520276" y="107943"/>
                  </a:lnTo>
                  <a:lnTo>
                    <a:pt x="7490380" y="71707"/>
                  </a:lnTo>
                  <a:lnTo>
                    <a:pt x="7454144" y="41811"/>
                  </a:lnTo>
                  <a:lnTo>
                    <a:pt x="7412551" y="19238"/>
                  </a:lnTo>
                  <a:lnTo>
                    <a:pt x="7366586" y="4973"/>
                  </a:lnTo>
                  <a:lnTo>
                    <a:pt x="7317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2674" y="4370070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562087" y="244855"/>
                  </a:moveTo>
                  <a:lnTo>
                    <a:pt x="7562087" y="1224279"/>
                  </a:lnTo>
                  <a:lnTo>
                    <a:pt x="7557114" y="1273626"/>
                  </a:lnTo>
                  <a:lnTo>
                    <a:pt x="7542849" y="1319588"/>
                  </a:lnTo>
                  <a:lnTo>
                    <a:pt x="7520276" y="1361181"/>
                  </a:lnTo>
                  <a:lnTo>
                    <a:pt x="7490380" y="1397419"/>
                  </a:lnTo>
                  <a:lnTo>
                    <a:pt x="7454144" y="1427318"/>
                  </a:lnTo>
                  <a:lnTo>
                    <a:pt x="7412551" y="1449893"/>
                  </a:lnTo>
                  <a:lnTo>
                    <a:pt x="7366586" y="1464161"/>
                  </a:lnTo>
                  <a:lnTo>
                    <a:pt x="7317232" y="1469135"/>
                  </a:lnTo>
                  <a:lnTo>
                    <a:pt x="0" y="1469135"/>
                  </a:lnTo>
                  <a:lnTo>
                    <a:pt x="0" y="0"/>
                  </a:lnTo>
                  <a:lnTo>
                    <a:pt x="7317232" y="0"/>
                  </a:lnTo>
                  <a:lnTo>
                    <a:pt x="7366586" y="4973"/>
                  </a:lnTo>
                  <a:lnTo>
                    <a:pt x="7412551" y="19238"/>
                  </a:lnTo>
                  <a:lnTo>
                    <a:pt x="7454144" y="41811"/>
                  </a:lnTo>
                  <a:lnTo>
                    <a:pt x="7490380" y="71707"/>
                  </a:lnTo>
                  <a:lnTo>
                    <a:pt x="7520276" y="107943"/>
                  </a:lnTo>
                  <a:lnTo>
                    <a:pt x="7542849" y="149536"/>
                  </a:lnTo>
                  <a:lnTo>
                    <a:pt x="7557114" y="195501"/>
                  </a:lnTo>
                  <a:lnTo>
                    <a:pt x="7562087" y="244855"/>
                  </a:lnTo>
                  <a:close/>
                </a:path>
              </a:pathLst>
            </a:custGeom>
            <a:ln w="38100">
              <a:solidFill>
                <a:srgbClr val="C0B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03602" y="4547742"/>
            <a:ext cx="615378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99720" algn="l"/>
              </a:tabLst>
            </a:pPr>
            <a:r>
              <a:rPr sz="4700" spc="-595" dirty="0">
                <a:latin typeface="Calibri"/>
                <a:cs typeface="Calibri"/>
              </a:rPr>
              <a:t>Geronti</a:t>
            </a:r>
            <a:r>
              <a:rPr sz="4700" spc="-610" dirty="0">
                <a:latin typeface="Calibri"/>
                <a:cs typeface="Calibri"/>
              </a:rPr>
              <a:t>k</a:t>
            </a:r>
            <a:r>
              <a:rPr sz="4700" spc="-130" dirty="0">
                <a:latin typeface="Calibri"/>
                <a:cs typeface="Calibri"/>
              </a:rPr>
              <a:t> </a:t>
            </a:r>
            <a:r>
              <a:rPr sz="4700" spc="-475" dirty="0">
                <a:latin typeface="Calibri"/>
                <a:cs typeface="Calibri"/>
              </a:rPr>
              <a:t>:</a:t>
            </a:r>
            <a:r>
              <a:rPr sz="4700" spc="-110" dirty="0">
                <a:latin typeface="Calibri"/>
                <a:cs typeface="Calibri"/>
              </a:rPr>
              <a:t> </a:t>
            </a:r>
            <a:r>
              <a:rPr sz="4700" spc="-660" dirty="0">
                <a:latin typeface="Calibri"/>
                <a:cs typeface="Calibri"/>
              </a:rPr>
              <a:t>Gerontolog</a:t>
            </a:r>
            <a:r>
              <a:rPr sz="4700" spc="-325" dirty="0">
                <a:latin typeface="Calibri"/>
                <a:cs typeface="Calibri"/>
              </a:rPr>
              <a:t>i</a:t>
            </a:r>
            <a:r>
              <a:rPr sz="4700" spc="-130" dirty="0">
                <a:latin typeface="Calibri"/>
                <a:cs typeface="Calibri"/>
              </a:rPr>
              <a:t> </a:t>
            </a:r>
            <a:r>
              <a:rPr sz="4700" spc="-780" dirty="0">
                <a:latin typeface="Calibri"/>
                <a:cs typeface="Calibri"/>
              </a:rPr>
              <a:t>+</a:t>
            </a:r>
            <a:r>
              <a:rPr sz="4700" spc="-120" dirty="0">
                <a:latin typeface="Calibri"/>
                <a:cs typeface="Calibri"/>
              </a:rPr>
              <a:t> </a:t>
            </a:r>
            <a:r>
              <a:rPr sz="4700" spc="-530" dirty="0">
                <a:latin typeface="Calibri"/>
                <a:cs typeface="Calibri"/>
              </a:rPr>
              <a:t>Geriatrik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8912" y="210311"/>
            <a:ext cx="8267700" cy="952500"/>
            <a:chOff x="438912" y="210311"/>
            <a:chExt cx="8267700" cy="952500"/>
          </a:xfrm>
        </p:grpSpPr>
        <p:sp>
          <p:nvSpPr>
            <p:cNvPr id="4" name="object 4"/>
            <p:cNvSpPr/>
            <p:nvPr/>
          </p:nvSpPr>
          <p:spPr>
            <a:xfrm>
              <a:off x="457962" y="229361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0B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229361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8B8A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623" y="545566"/>
              <a:ext cx="5906262" cy="46865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1459" y="1306067"/>
            <a:ext cx="8635365" cy="4927600"/>
            <a:chOff x="251459" y="1306067"/>
            <a:chExt cx="8635365" cy="49276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71" y="1414271"/>
              <a:ext cx="8369808" cy="4818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306067"/>
              <a:ext cx="8634984" cy="4041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961" y="1448561"/>
              <a:ext cx="8229600" cy="46786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961" y="1448561"/>
              <a:ext cx="8229600" cy="4678680"/>
            </a:xfrm>
            <a:custGeom>
              <a:avLst/>
              <a:gdLst/>
              <a:ahLst/>
              <a:cxnLst/>
              <a:rect l="l" t="t" r="r" b="b"/>
              <a:pathLst>
                <a:path w="8229600" h="4678680">
                  <a:moveTo>
                    <a:pt x="0" y="4678680"/>
                  </a:moveTo>
                  <a:lnTo>
                    <a:pt x="8229600" y="467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678680"/>
                  </a:lnTo>
                  <a:close/>
                </a:path>
              </a:pathLst>
            </a:custGeom>
            <a:ln w="38099">
              <a:solidFill>
                <a:srgbClr val="ADAC9E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1417065"/>
            <a:ext cx="5101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20" dirty="0">
                <a:solidFill>
                  <a:srgbClr val="000000"/>
                </a:solidFill>
                <a:latin typeface="Tahoma"/>
                <a:cs typeface="Tahoma"/>
              </a:rPr>
              <a:t>KEPERAWATAN</a:t>
            </a:r>
            <a:r>
              <a:rPr sz="3200" b="0" spc="-1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70" dirty="0">
                <a:solidFill>
                  <a:srgbClr val="000000"/>
                </a:solidFill>
                <a:latin typeface="Tahoma"/>
                <a:cs typeface="Tahoma"/>
              </a:rPr>
              <a:t>GERONTIK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500" y="2654935"/>
            <a:ext cx="7784465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240" marR="5080" indent="-3175" algn="just">
              <a:lnSpc>
                <a:spcPct val="90000"/>
              </a:lnSpc>
              <a:spcBef>
                <a:spcPts val="484"/>
              </a:spcBef>
            </a:pPr>
            <a:r>
              <a:rPr sz="3200" spc="-470" dirty="0">
                <a:latin typeface="Calibri"/>
                <a:cs typeface="Calibri"/>
              </a:rPr>
              <a:t>Suatu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484" dirty="0">
                <a:latin typeface="Calibri"/>
                <a:cs typeface="Calibri"/>
              </a:rPr>
              <a:t>bentuk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90" dirty="0">
                <a:solidFill>
                  <a:srgbClr val="C00000"/>
                </a:solidFill>
                <a:latin typeface="Calibri"/>
                <a:cs typeface="Calibri"/>
              </a:rPr>
              <a:t>pelayanan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34" dirty="0">
                <a:solidFill>
                  <a:srgbClr val="C00000"/>
                </a:solidFill>
                <a:latin typeface="Calibri"/>
                <a:cs typeface="Calibri"/>
              </a:rPr>
              <a:t>profesional</a:t>
            </a:r>
            <a:r>
              <a:rPr sz="3200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75" dirty="0">
                <a:solidFill>
                  <a:srgbClr val="C00000"/>
                </a:solidFill>
                <a:latin typeface="Calibri"/>
                <a:cs typeface="Calibri"/>
              </a:rPr>
              <a:t>yang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45" dirty="0">
                <a:solidFill>
                  <a:srgbClr val="C00000"/>
                </a:solidFill>
                <a:latin typeface="Calibri"/>
                <a:cs typeface="Calibri"/>
              </a:rPr>
              <a:t>didasarkan</a:t>
            </a:r>
            <a:r>
              <a:rPr sz="32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50" dirty="0">
                <a:solidFill>
                  <a:srgbClr val="C00000"/>
                </a:solidFill>
                <a:latin typeface="Calibri"/>
                <a:cs typeface="Calibri"/>
              </a:rPr>
              <a:t>pada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95" dirty="0">
                <a:solidFill>
                  <a:srgbClr val="C00000"/>
                </a:solidFill>
                <a:latin typeface="Calibri"/>
                <a:cs typeface="Calibri"/>
              </a:rPr>
              <a:t>ilmu </a:t>
            </a:r>
            <a:r>
              <a:rPr sz="3200" spc="-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20" dirty="0">
                <a:solidFill>
                  <a:srgbClr val="C00000"/>
                </a:solidFill>
                <a:latin typeface="Calibri"/>
                <a:cs typeface="Calibri"/>
              </a:rPr>
              <a:t>dan</a:t>
            </a:r>
            <a:r>
              <a:rPr sz="3200" spc="-5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75" dirty="0">
                <a:solidFill>
                  <a:srgbClr val="C00000"/>
                </a:solidFill>
                <a:latin typeface="Calibri"/>
                <a:cs typeface="Calibri"/>
              </a:rPr>
              <a:t>kiat/teknik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25" dirty="0">
                <a:solidFill>
                  <a:srgbClr val="C00000"/>
                </a:solidFill>
                <a:latin typeface="Calibri"/>
                <a:cs typeface="Calibri"/>
              </a:rPr>
              <a:t>keperawatan</a:t>
            </a:r>
            <a:r>
              <a:rPr sz="3200" spc="-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75" dirty="0">
                <a:latin typeface="Calibri"/>
                <a:cs typeface="Calibri"/>
              </a:rPr>
              <a:t>yang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490" dirty="0">
                <a:latin typeface="Calibri"/>
                <a:cs typeface="Calibri"/>
              </a:rPr>
              <a:t>berbentuk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0" dirty="0">
                <a:latin typeface="Calibri"/>
                <a:cs typeface="Calibri"/>
              </a:rPr>
              <a:t>bio-psiko-sosio- </a:t>
            </a:r>
            <a:r>
              <a:rPr sz="3200" spc="-395" dirty="0">
                <a:latin typeface="Calibri"/>
                <a:cs typeface="Calibri"/>
              </a:rPr>
              <a:t> </a:t>
            </a:r>
            <a:r>
              <a:rPr sz="3200" spc="-385" dirty="0">
                <a:latin typeface="Calibri"/>
                <a:cs typeface="Calibri"/>
              </a:rPr>
              <a:t>spritual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25" dirty="0">
                <a:latin typeface="Calibri"/>
                <a:cs typeface="Calibri"/>
              </a:rPr>
              <a:t>dan</a:t>
            </a:r>
            <a:r>
              <a:rPr sz="3200" spc="-325" dirty="0">
                <a:latin typeface="Calibri"/>
                <a:cs typeface="Calibri"/>
              </a:rPr>
              <a:t> </a:t>
            </a:r>
            <a:r>
              <a:rPr sz="3200" spc="-365" dirty="0">
                <a:latin typeface="Calibri"/>
                <a:cs typeface="Calibri"/>
              </a:rPr>
              <a:t>kultural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75" dirty="0">
                <a:latin typeface="Calibri"/>
                <a:cs typeface="Calibri"/>
              </a:rPr>
              <a:t>yang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330" dirty="0">
                <a:latin typeface="Calibri"/>
                <a:cs typeface="Calibri"/>
              </a:rPr>
              <a:t>holistik,</a:t>
            </a:r>
            <a:r>
              <a:rPr sz="3200" spc="455" dirty="0">
                <a:latin typeface="Calibri"/>
                <a:cs typeface="Calibri"/>
              </a:rPr>
              <a:t> </a:t>
            </a:r>
            <a:r>
              <a:rPr sz="3200" spc="-409" dirty="0">
                <a:solidFill>
                  <a:srgbClr val="C00000"/>
                </a:solidFill>
                <a:latin typeface="Calibri"/>
                <a:cs typeface="Calibri"/>
              </a:rPr>
              <a:t>ditujukan</a:t>
            </a:r>
            <a:r>
              <a:rPr sz="320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50" dirty="0">
                <a:solidFill>
                  <a:srgbClr val="C00000"/>
                </a:solidFill>
                <a:latin typeface="Calibri"/>
                <a:cs typeface="Calibri"/>
              </a:rPr>
              <a:t>pada</a:t>
            </a:r>
            <a:r>
              <a:rPr sz="3200" spc="-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50" dirty="0">
                <a:solidFill>
                  <a:srgbClr val="C00000"/>
                </a:solidFill>
                <a:latin typeface="Calibri"/>
                <a:cs typeface="Calibri"/>
              </a:rPr>
              <a:t>klien</a:t>
            </a:r>
            <a:r>
              <a:rPr sz="3200" spc="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90" dirty="0">
                <a:solidFill>
                  <a:srgbClr val="C00000"/>
                </a:solidFill>
                <a:latin typeface="Calibri"/>
                <a:cs typeface="Calibri"/>
              </a:rPr>
              <a:t>lanjut </a:t>
            </a:r>
            <a:r>
              <a:rPr sz="3200" spc="-385" dirty="0">
                <a:solidFill>
                  <a:srgbClr val="C00000"/>
                </a:solidFill>
                <a:latin typeface="Calibri"/>
                <a:cs typeface="Calibri"/>
              </a:rPr>
              <a:t> usia</a:t>
            </a:r>
            <a:r>
              <a:rPr sz="3200" spc="-385" dirty="0">
                <a:latin typeface="Calibri"/>
                <a:cs typeface="Calibri"/>
              </a:rPr>
              <a:t>,</a:t>
            </a:r>
            <a:r>
              <a:rPr sz="3200" spc="-380" dirty="0">
                <a:latin typeface="Calibri"/>
                <a:cs typeface="Calibri"/>
              </a:rPr>
              <a:t> </a:t>
            </a:r>
            <a:r>
              <a:rPr sz="3200" spc="-400" dirty="0">
                <a:latin typeface="Calibri"/>
                <a:cs typeface="Calibri"/>
              </a:rPr>
              <a:t>baik</a:t>
            </a:r>
            <a:r>
              <a:rPr sz="3200" spc="-395" dirty="0">
                <a:latin typeface="Calibri"/>
                <a:cs typeface="Calibri"/>
              </a:rPr>
              <a:t> </a:t>
            </a:r>
            <a:r>
              <a:rPr sz="3200" spc="-509" dirty="0">
                <a:latin typeface="Calibri"/>
                <a:cs typeface="Calibri"/>
              </a:rPr>
              <a:t>sehat</a:t>
            </a:r>
            <a:r>
              <a:rPr sz="3200" spc="-505" dirty="0">
                <a:latin typeface="Calibri"/>
                <a:cs typeface="Calibri"/>
              </a:rPr>
              <a:t> </a:t>
            </a:r>
            <a:r>
              <a:rPr sz="3200" spc="-550" dirty="0">
                <a:latin typeface="Calibri"/>
                <a:cs typeface="Calibri"/>
              </a:rPr>
              <a:t>maupun</a:t>
            </a:r>
            <a:r>
              <a:rPr sz="3200" spc="-545" dirty="0">
                <a:latin typeface="Calibri"/>
                <a:cs typeface="Calibri"/>
              </a:rPr>
              <a:t> </a:t>
            </a:r>
            <a:r>
              <a:rPr sz="3200" spc="-375" dirty="0">
                <a:latin typeface="Calibri"/>
                <a:cs typeface="Calibri"/>
              </a:rPr>
              <a:t>sakit</a:t>
            </a:r>
            <a:r>
              <a:rPr sz="3200" spc="-370" dirty="0">
                <a:latin typeface="Calibri"/>
                <a:cs typeface="Calibri"/>
              </a:rPr>
              <a:t> </a:t>
            </a:r>
            <a:r>
              <a:rPr sz="3200" spc="-550" dirty="0">
                <a:latin typeface="Calibri"/>
                <a:cs typeface="Calibri"/>
              </a:rPr>
              <a:t>pada</a:t>
            </a:r>
            <a:r>
              <a:rPr sz="3200" spc="-545" dirty="0">
                <a:latin typeface="Calibri"/>
                <a:cs typeface="Calibri"/>
              </a:rPr>
              <a:t> </a:t>
            </a:r>
            <a:r>
              <a:rPr sz="3200" spc="-390" dirty="0">
                <a:latin typeface="Calibri"/>
                <a:cs typeface="Calibri"/>
              </a:rPr>
              <a:t>tingkat</a:t>
            </a:r>
            <a:r>
              <a:rPr sz="3200" spc="-385" dirty="0">
                <a:latin typeface="Calibri"/>
                <a:cs typeface="Calibri"/>
              </a:rPr>
              <a:t> </a:t>
            </a:r>
            <a:r>
              <a:rPr sz="3200" spc="-360" dirty="0">
                <a:latin typeface="Calibri"/>
                <a:cs typeface="Calibri"/>
              </a:rPr>
              <a:t>individu,</a:t>
            </a:r>
            <a:r>
              <a:rPr sz="3200" spc="-355" dirty="0">
                <a:latin typeface="Calibri"/>
                <a:cs typeface="Calibri"/>
              </a:rPr>
              <a:t> </a:t>
            </a:r>
            <a:r>
              <a:rPr sz="3200" spc="-425" dirty="0">
                <a:latin typeface="Calibri"/>
                <a:cs typeface="Calibri"/>
              </a:rPr>
              <a:t>keluarga, </a:t>
            </a:r>
            <a:r>
              <a:rPr sz="3200" spc="-420" dirty="0">
                <a:latin typeface="Calibri"/>
                <a:cs typeface="Calibri"/>
              </a:rPr>
              <a:t> </a:t>
            </a:r>
            <a:r>
              <a:rPr sz="3200" spc="-465" dirty="0">
                <a:latin typeface="Calibri"/>
                <a:cs typeface="Calibri"/>
              </a:rPr>
              <a:t>k</a:t>
            </a:r>
            <a:r>
              <a:rPr sz="3200" spc="-505" dirty="0">
                <a:latin typeface="Calibri"/>
                <a:cs typeface="Calibri"/>
              </a:rPr>
              <a:t>e</a:t>
            </a:r>
            <a:r>
              <a:rPr sz="3200" spc="-229" dirty="0">
                <a:latin typeface="Calibri"/>
                <a:cs typeface="Calibri"/>
              </a:rPr>
              <a:t>l</a:t>
            </a:r>
            <a:r>
              <a:rPr sz="3200" spc="-509" dirty="0">
                <a:latin typeface="Calibri"/>
                <a:cs typeface="Calibri"/>
              </a:rPr>
              <a:t>o</a:t>
            </a:r>
            <a:r>
              <a:rPr sz="3200" spc="-775" dirty="0">
                <a:latin typeface="Calibri"/>
                <a:cs typeface="Calibri"/>
              </a:rPr>
              <a:t>m</a:t>
            </a:r>
            <a:r>
              <a:rPr sz="3200" spc="-500" dirty="0">
                <a:latin typeface="Calibri"/>
                <a:cs typeface="Calibri"/>
              </a:rPr>
              <a:t>p</a:t>
            </a:r>
            <a:r>
              <a:rPr sz="3200" spc="-490" dirty="0">
                <a:latin typeface="Calibri"/>
                <a:cs typeface="Calibri"/>
              </a:rPr>
              <a:t>o</a:t>
            </a:r>
            <a:r>
              <a:rPr sz="3200" spc="-415" dirty="0">
                <a:latin typeface="Calibri"/>
                <a:cs typeface="Calibri"/>
              </a:rPr>
              <a:t>k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25" dirty="0">
                <a:latin typeface="Calibri"/>
                <a:cs typeface="Calibri"/>
              </a:rPr>
              <a:t>dan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0" dirty="0">
                <a:latin typeface="Calibri"/>
                <a:cs typeface="Calibri"/>
              </a:rPr>
              <a:t>masyara</a:t>
            </a:r>
            <a:r>
              <a:rPr sz="3200" spc="-459" dirty="0">
                <a:latin typeface="Calibri"/>
                <a:cs typeface="Calibri"/>
              </a:rPr>
              <a:t>k</a:t>
            </a:r>
            <a:r>
              <a:rPr sz="3200" spc="-565" dirty="0">
                <a:latin typeface="Calibri"/>
                <a:cs typeface="Calibri"/>
              </a:rPr>
              <a:t>a</a:t>
            </a:r>
            <a:r>
              <a:rPr sz="3200" spc="-390" dirty="0">
                <a:latin typeface="Calibri"/>
                <a:cs typeface="Calibri"/>
              </a:rPr>
              <a:t>t</a:t>
            </a:r>
            <a:r>
              <a:rPr sz="3200" spc="-27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23941" y="1921026"/>
            <a:ext cx="781685" cy="872490"/>
            <a:chOff x="5123941" y="1921026"/>
            <a:chExt cx="781685" cy="872490"/>
          </a:xfrm>
        </p:grpSpPr>
        <p:sp>
          <p:nvSpPr>
            <p:cNvPr id="15" name="object 15"/>
            <p:cNvSpPr/>
            <p:nvPr/>
          </p:nvSpPr>
          <p:spPr>
            <a:xfrm>
              <a:off x="5298185" y="2133472"/>
              <a:ext cx="588645" cy="640715"/>
            </a:xfrm>
            <a:custGeom>
              <a:avLst/>
              <a:gdLst/>
              <a:ahLst/>
              <a:cxnLst/>
              <a:rect l="l" t="t" r="r" b="b"/>
              <a:pathLst>
                <a:path w="588645" h="640714">
                  <a:moveTo>
                    <a:pt x="548639" y="0"/>
                  </a:moveTo>
                  <a:lnTo>
                    <a:pt x="552346" y="32463"/>
                  </a:lnTo>
                  <a:lnTo>
                    <a:pt x="549222" y="65617"/>
                  </a:lnTo>
                  <a:lnTo>
                    <a:pt x="539528" y="99204"/>
                  </a:lnTo>
                  <a:lnTo>
                    <a:pt x="501473" y="166648"/>
                  </a:lnTo>
                  <a:lnTo>
                    <a:pt x="473635" y="199991"/>
                  </a:lnTo>
                  <a:lnTo>
                    <a:pt x="440272" y="232739"/>
                  </a:lnTo>
                  <a:lnTo>
                    <a:pt x="401645" y="264634"/>
                  </a:lnTo>
                  <a:lnTo>
                    <a:pt x="358014" y="295421"/>
                  </a:lnTo>
                  <a:lnTo>
                    <a:pt x="309641" y="324841"/>
                  </a:lnTo>
                  <a:lnTo>
                    <a:pt x="256788" y="352639"/>
                  </a:lnTo>
                  <a:lnTo>
                    <a:pt x="199715" y="378556"/>
                  </a:lnTo>
                  <a:lnTo>
                    <a:pt x="138684" y="402336"/>
                  </a:lnTo>
                  <a:lnTo>
                    <a:pt x="120776" y="322834"/>
                  </a:lnTo>
                  <a:lnTo>
                    <a:pt x="0" y="527176"/>
                  </a:lnTo>
                  <a:lnTo>
                    <a:pt x="192404" y="640461"/>
                  </a:lnTo>
                  <a:lnTo>
                    <a:pt x="174498" y="561086"/>
                  </a:lnTo>
                  <a:lnTo>
                    <a:pt x="235529" y="537333"/>
                  </a:lnTo>
                  <a:lnTo>
                    <a:pt x="292602" y="511438"/>
                  </a:lnTo>
                  <a:lnTo>
                    <a:pt x="345455" y="483659"/>
                  </a:lnTo>
                  <a:lnTo>
                    <a:pt x="393828" y="454252"/>
                  </a:lnTo>
                  <a:lnTo>
                    <a:pt x="437459" y="423475"/>
                  </a:lnTo>
                  <a:lnTo>
                    <a:pt x="476086" y="391583"/>
                  </a:lnTo>
                  <a:lnTo>
                    <a:pt x="509449" y="358835"/>
                  </a:lnTo>
                  <a:lnTo>
                    <a:pt x="537287" y="325488"/>
                  </a:lnTo>
                  <a:lnTo>
                    <a:pt x="559338" y="291797"/>
                  </a:lnTo>
                  <a:lnTo>
                    <a:pt x="585036" y="224417"/>
                  </a:lnTo>
                  <a:lnTo>
                    <a:pt x="588160" y="191240"/>
                  </a:lnTo>
                  <a:lnTo>
                    <a:pt x="584453" y="158750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2991" y="1940076"/>
              <a:ext cx="707390" cy="278130"/>
            </a:xfrm>
            <a:custGeom>
              <a:avLst/>
              <a:gdLst/>
              <a:ahLst/>
              <a:cxnLst/>
              <a:rect l="l" t="t" r="r" b="b"/>
              <a:pathLst>
                <a:path w="707389" h="278130">
                  <a:moveTo>
                    <a:pt x="294102" y="0"/>
                  </a:moveTo>
                  <a:lnTo>
                    <a:pt x="238532" y="494"/>
                  </a:lnTo>
                  <a:lnTo>
                    <a:pt x="181043" y="3859"/>
                  </a:lnTo>
                  <a:lnTo>
                    <a:pt x="121927" y="10162"/>
                  </a:lnTo>
                  <a:lnTo>
                    <a:pt x="61481" y="19471"/>
                  </a:lnTo>
                  <a:lnTo>
                    <a:pt x="0" y="31852"/>
                  </a:lnTo>
                  <a:lnTo>
                    <a:pt x="35813" y="190729"/>
                  </a:lnTo>
                  <a:lnTo>
                    <a:pt x="97035" y="178380"/>
                  </a:lnTo>
                  <a:lnTo>
                    <a:pt x="157468" y="169062"/>
                  </a:lnTo>
                  <a:lnTo>
                    <a:pt x="216779" y="162732"/>
                  </a:lnTo>
                  <a:lnTo>
                    <a:pt x="274634" y="159346"/>
                  </a:lnTo>
                  <a:lnTo>
                    <a:pt x="330701" y="158859"/>
                  </a:lnTo>
                  <a:lnTo>
                    <a:pt x="384645" y="161228"/>
                  </a:lnTo>
                  <a:lnTo>
                    <a:pt x="436133" y="166409"/>
                  </a:lnTo>
                  <a:lnTo>
                    <a:pt x="484832" y="174358"/>
                  </a:lnTo>
                  <a:lnTo>
                    <a:pt x="530408" y="185031"/>
                  </a:lnTo>
                  <a:lnTo>
                    <a:pt x="572527" y="198384"/>
                  </a:lnTo>
                  <a:lnTo>
                    <a:pt x="610857" y="214374"/>
                  </a:lnTo>
                  <a:lnTo>
                    <a:pt x="645062" y="232957"/>
                  </a:lnTo>
                  <a:lnTo>
                    <a:pt x="699770" y="277724"/>
                  </a:lnTo>
                  <a:lnTo>
                    <a:pt x="704941" y="255993"/>
                  </a:lnTo>
                  <a:lnTo>
                    <a:pt x="707326" y="234655"/>
                  </a:lnTo>
                  <a:lnTo>
                    <a:pt x="706949" y="213770"/>
                  </a:lnTo>
                  <a:lnTo>
                    <a:pt x="703834" y="193396"/>
                  </a:lnTo>
                  <a:lnTo>
                    <a:pt x="679318" y="138082"/>
                  </a:lnTo>
                  <a:lnTo>
                    <a:pt x="634148" y="91280"/>
                  </a:lnTo>
                  <a:lnTo>
                    <a:pt x="570683" y="53531"/>
                  </a:lnTo>
                  <a:lnTo>
                    <a:pt x="532827" y="38220"/>
                  </a:lnTo>
                  <a:lnTo>
                    <a:pt x="491281" y="25375"/>
                  </a:lnTo>
                  <a:lnTo>
                    <a:pt x="446341" y="15063"/>
                  </a:lnTo>
                  <a:lnTo>
                    <a:pt x="398301" y="7351"/>
                  </a:lnTo>
                  <a:lnTo>
                    <a:pt x="347457" y="2308"/>
                  </a:lnTo>
                  <a:lnTo>
                    <a:pt x="294102" y="0"/>
                  </a:lnTo>
                  <a:close/>
                </a:path>
              </a:pathLst>
            </a:custGeom>
            <a:solidFill>
              <a:srgbClr val="5C8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2991" y="1940076"/>
              <a:ext cx="743585" cy="834390"/>
            </a:xfrm>
            <a:custGeom>
              <a:avLst/>
              <a:gdLst/>
              <a:ahLst/>
              <a:cxnLst/>
              <a:rect l="l" t="t" r="r" b="b"/>
              <a:pathLst>
                <a:path w="743585" h="834389">
                  <a:moveTo>
                    <a:pt x="699770" y="277724"/>
                  </a:moveTo>
                  <a:lnTo>
                    <a:pt x="645062" y="232957"/>
                  </a:lnTo>
                  <a:lnTo>
                    <a:pt x="610857" y="214374"/>
                  </a:lnTo>
                  <a:lnTo>
                    <a:pt x="572527" y="198384"/>
                  </a:lnTo>
                  <a:lnTo>
                    <a:pt x="530408" y="185031"/>
                  </a:lnTo>
                  <a:lnTo>
                    <a:pt x="484832" y="174358"/>
                  </a:lnTo>
                  <a:lnTo>
                    <a:pt x="436133" y="166409"/>
                  </a:lnTo>
                  <a:lnTo>
                    <a:pt x="384645" y="161228"/>
                  </a:lnTo>
                  <a:lnTo>
                    <a:pt x="330701" y="158859"/>
                  </a:lnTo>
                  <a:lnTo>
                    <a:pt x="274634" y="159346"/>
                  </a:lnTo>
                  <a:lnTo>
                    <a:pt x="216779" y="162732"/>
                  </a:lnTo>
                  <a:lnTo>
                    <a:pt x="157468" y="169062"/>
                  </a:lnTo>
                  <a:lnTo>
                    <a:pt x="97035" y="178380"/>
                  </a:lnTo>
                  <a:lnTo>
                    <a:pt x="35813" y="190729"/>
                  </a:lnTo>
                  <a:lnTo>
                    <a:pt x="0" y="31852"/>
                  </a:lnTo>
                  <a:lnTo>
                    <a:pt x="61481" y="19471"/>
                  </a:lnTo>
                  <a:lnTo>
                    <a:pt x="121927" y="10162"/>
                  </a:lnTo>
                  <a:lnTo>
                    <a:pt x="181043" y="3859"/>
                  </a:lnTo>
                  <a:lnTo>
                    <a:pt x="238532" y="494"/>
                  </a:lnTo>
                  <a:lnTo>
                    <a:pt x="294102" y="0"/>
                  </a:lnTo>
                  <a:lnTo>
                    <a:pt x="347457" y="2308"/>
                  </a:lnTo>
                  <a:lnTo>
                    <a:pt x="398301" y="7351"/>
                  </a:lnTo>
                  <a:lnTo>
                    <a:pt x="446341" y="15063"/>
                  </a:lnTo>
                  <a:lnTo>
                    <a:pt x="491281" y="25375"/>
                  </a:lnTo>
                  <a:lnTo>
                    <a:pt x="532827" y="38220"/>
                  </a:lnTo>
                  <a:lnTo>
                    <a:pt x="570683" y="53531"/>
                  </a:lnTo>
                  <a:lnTo>
                    <a:pt x="604555" y="71240"/>
                  </a:lnTo>
                  <a:lnTo>
                    <a:pt x="659167" y="113583"/>
                  </a:lnTo>
                  <a:lnTo>
                    <a:pt x="694305" y="164708"/>
                  </a:lnTo>
                  <a:lnTo>
                    <a:pt x="739648" y="352146"/>
                  </a:lnTo>
                  <a:lnTo>
                    <a:pt x="743354" y="384637"/>
                  </a:lnTo>
                  <a:lnTo>
                    <a:pt x="740230" y="417813"/>
                  </a:lnTo>
                  <a:lnTo>
                    <a:pt x="714532" y="485194"/>
                  </a:lnTo>
                  <a:lnTo>
                    <a:pt x="692481" y="518884"/>
                  </a:lnTo>
                  <a:lnTo>
                    <a:pt x="664643" y="552232"/>
                  </a:lnTo>
                  <a:lnTo>
                    <a:pt x="631280" y="584980"/>
                  </a:lnTo>
                  <a:lnTo>
                    <a:pt x="592653" y="616871"/>
                  </a:lnTo>
                  <a:lnTo>
                    <a:pt x="549022" y="647649"/>
                  </a:lnTo>
                  <a:lnTo>
                    <a:pt x="500649" y="677056"/>
                  </a:lnTo>
                  <a:lnTo>
                    <a:pt x="447796" y="704835"/>
                  </a:lnTo>
                  <a:lnTo>
                    <a:pt x="390723" y="730729"/>
                  </a:lnTo>
                  <a:lnTo>
                    <a:pt x="329692" y="754482"/>
                  </a:lnTo>
                  <a:lnTo>
                    <a:pt x="347599" y="833857"/>
                  </a:lnTo>
                  <a:lnTo>
                    <a:pt x="155194" y="720573"/>
                  </a:lnTo>
                  <a:lnTo>
                    <a:pt x="275971" y="516230"/>
                  </a:lnTo>
                  <a:lnTo>
                    <a:pt x="293878" y="595732"/>
                  </a:lnTo>
                  <a:lnTo>
                    <a:pt x="354909" y="571952"/>
                  </a:lnTo>
                  <a:lnTo>
                    <a:pt x="411982" y="546035"/>
                  </a:lnTo>
                  <a:lnTo>
                    <a:pt x="464835" y="518238"/>
                  </a:lnTo>
                  <a:lnTo>
                    <a:pt x="513208" y="488818"/>
                  </a:lnTo>
                  <a:lnTo>
                    <a:pt x="556839" y="458031"/>
                  </a:lnTo>
                  <a:lnTo>
                    <a:pt x="595466" y="426135"/>
                  </a:lnTo>
                  <a:lnTo>
                    <a:pt x="628829" y="393387"/>
                  </a:lnTo>
                  <a:lnTo>
                    <a:pt x="656667" y="360044"/>
                  </a:lnTo>
                  <a:lnTo>
                    <a:pt x="678718" y="326363"/>
                  </a:lnTo>
                  <a:lnTo>
                    <a:pt x="704416" y="259014"/>
                  </a:lnTo>
                  <a:lnTo>
                    <a:pt x="707540" y="225860"/>
                  </a:lnTo>
                  <a:lnTo>
                    <a:pt x="703834" y="193396"/>
                  </a:lnTo>
                </a:path>
              </a:pathLst>
            </a:custGeom>
            <a:ln w="38100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88849"/>
            <a:ext cx="7288530" cy="6072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9144000" y="0"/>
                </a:moveTo>
                <a:lnTo>
                  <a:pt x="0" y="0"/>
                </a:lnTo>
                <a:lnTo>
                  <a:pt x="0" y="1295400"/>
                </a:lnTo>
                <a:lnTo>
                  <a:pt x="9144000" y="1295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B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132" y="385559"/>
            <a:ext cx="6877050" cy="40311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6804" y="1508760"/>
            <a:ext cx="8644255" cy="4983480"/>
            <a:chOff x="336804" y="1508760"/>
            <a:chExt cx="8644255" cy="4983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8" y="1580388"/>
              <a:ext cx="8569452" cy="4911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508760"/>
              <a:ext cx="8644128" cy="38816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1600200"/>
              <a:ext cx="8458200" cy="4800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" y="1600200"/>
              <a:ext cx="8458200" cy="4800600"/>
            </a:xfrm>
            <a:custGeom>
              <a:avLst/>
              <a:gdLst/>
              <a:ahLst/>
              <a:cxnLst/>
              <a:rect l="l" t="t" r="r" b="b"/>
              <a:pathLst>
                <a:path w="8458200" h="4800600">
                  <a:moveTo>
                    <a:pt x="0" y="4800600"/>
                  </a:moveTo>
                  <a:lnTo>
                    <a:pt x="8458200" y="48006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9525">
              <a:solidFill>
                <a:srgbClr val="ADAC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627073"/>
            <a:ext cx="8166734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20193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75" dirty="0">
                <a:latin typeface="Trebuchet MS"/>
                <a:cs typeface="Trebuchet MS"/>
              </a:rPr>
              <a:t>Membantu</a:t>
            </a:r>
            <a:r>
              <a:rPr sz="3200" spc="-370" dirty="0">
                <a:latin typeface="Trebuchet MS"/>
                <a:cs typeface="Trebuchet MS"/>
              </a:rPr>
              <a:t> </a:t>
            </a:r>
            <a:r>
              <a:rPr sz="3200" spc="-595" dirty="0">
                <a:latin typeface="Trebuchet MS"/>
                <a:cs typeface="Trebuchet MS"/>
              </a:rPr>
              <a:t>memahami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465" dirty="0">
                <a:latin typeface="Trebuchet MS"/>
                <a:cs typeface="Trebuchet MS"/>
              </a:rPr>
              <a:t>individu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484" dirty="0">
                <a:latin typeface="Trebuchet MS"/>
                <a:cs typeface="Trebuchet MS"/>
              </a:rPr>
              <a:t>terhadap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495" dirty="0">
                <a:latin typeface="Trebuchet MS"/>
                <a:cs typeface="Trebuchet MS"/>
              </a:rPr>
              <a:t>perubahan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459" dirty="0">
                <a:latin typeface="Trebuchet MS"/>
                <a:cs typeface="Trebuchet MS"/>
              </a:rPr>
              <a:t>di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380" dirty="0">
                <a:latin typeface="Trebuchet MS"/>
                <a:cs typeface="Trebuchet MS"/>
              </a:rPr>
              <a:t>usia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500" dirty="0">
                <a:latin typeface="Trebuchet MS"/>
                <a:cs typeface="Trebuchet MS"/>
              </a:rPr>
              <a:t>lanjut</a:t>
            </a:r>
            <a:endParaRPr sz="3200">
              <a:latin typeface="Trebuchet MS"/>
              <a:cs typeface="Trebuchet MS"/>
            </a:endParaRPr>
          </a:p>
          <a:p>
            <a:pPr marL="527685" marR="108839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690" dirty="0">
                <a:latin typeface="Trebuchet MS"/>
                <a:cs typeface="Trebuchet MS"/>
              </a:rPr>
              <a:t>M</a:t>
            </a:r>
            <a:r>
              <a:rPr sz="3200" spc="-525" dirty="0">
                <a:latin typeface="Trebuchet MS"/>
                <a:cs typeface="Trebuchet MS"/>
              </a:rPr>
              <a:t>e</a:t>
            </a:r>
            <a:r>
              <a:rPr sz="3200" spc="-785" dirty="0">
                <a:latin typeface="Trebuchet MS"/>
                <a:cs typeface="Trebuchet MS"/>
              </a:rPr>
              <a:t>m</a:t>
            </a:r>
            <a:r>
              <a:rPr sz="3200" spc="-505" dirty="0">
                <a:latin typeface="Trebuchet MS"/>
                <a:cs typeface="Trebuchet MS"/>
              </a:rPr>
              <a:t>o</a:t>
            </a:r>
            <a:r>
              <a:rPr sz="3200" spc="-459" dirty="0">
                <a:latin typeface="Trebuchet MS"/>
                <a:cs typeface="Trebuchet MS"/>
              </a:rPr>
              <a:t>t</a:t>
            </a:r>
            <a:r>
              <a:rPr sz="3200" spc="-300" dirty="0">
                <a:latin typeface="Trebuchet MS"/>
                <a:cs typeface="Trebuchet MS"/>
              </a:rPr>
              <a:t>i</a:t>
            </a:r>
            <a:r>
              <a:rPr sz="3200" spc="-500" dirty="0">
                <a:latin typeface="Trebuchet MS"/>
                <a:cs typeface="Trebuchet MS"/>
              </a:rPr>
              <a:t>v</a:t>
            </a:r>
            <a:r>
              <a:rPr sz="3200" spc="-325" dirty="0">
                <a:latin typeface="Trebuchet MS"/>
                <a:cs typeface="Trebuchet MS"/>
              </a:rPr>
              <a:t>asi</a:t>
            </a:r>
            <a:r>
              <a:rPr sz="3200" spc="-355" dirty="0">
                <a:latin typeface="Trebuchet MS"/>
                <a:cs typeface="Trebuchet MS"/>
              </a:rPr>
              <a:t> </a:t>
            </a:r>
            <a:r>
              <a:rPr sz="3200" spc="-450" dirty="0">
                <a:latin typeface="Trebuchet MS"/>
                <a:cs typeface="Trebuchet MS"/>
              </a:rPr>
              <a:t>masyarakat</a:t>
            </a:r>
            <a:r>
              <a:rPr sz="3200" spc="-355" dirty="0">
                <a:latin typeface="Trebuchet MS"/>
                <a:cs typeface="Trebuchet MS"/>
              </a:rPr>
              <a:t> </a:t>
            </a:r>
            <a:r>
              <a:rPr sz="3200" spc="-540" dirty="0">
                <a:latin typeface="Trebuchet MS"/>
                <a:cs typeface="Trebuchet MS"/>
              </a:rPr>
              <a:t>dalam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555" dirty="0">
                <a:latin typeface="Trebuchet MS"/>
                <a:cs typeface="Trebuchet MS"/>
              </a:rPr>
              <a:t>u</a:t>
            </a:r>
            <a:r>
              <a:rPr sz="3200" spc="-560" dirty="0">
                <a:latin typeface="Trebuchet MS"/>
                <a:cs typeface="Trebuchet MS"/>
              </a:rPr>
              <a:t>p</a:t>
            </a:r>
            <a:r>
              <a:rPr sz="3200" spc="-480" dirty="0">
                <a:latin typeface="Trebuchet MS"/>
                <a:cs typeface="Trebuchet MS"/>
              </a:rPr>
              <a:t>aya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675" dirty="0">
                <a:latin typeface="Trebuchet MS"/>
                <a:cs typeface="Trebuchet MS"/>
              </a:rPr>
              <a:t>me</a:t>
            </a:r>
            <a:r>
              <a:rPr sz="3200" spc="-530" dirty="0">
                <a:latin typeface="Trebuchet MS"/>
                <a:cs typeface="Trebuchet MS"/>
              </a:rPr>
              <a:t>n</a:t>
            </a:r>
            <a:r>
              <a:rPr sz="3200" spc="-405" dirty="0">
                <a:latin typeface="Trebuchet MS"/>
                <a:cs typeface="Trebuchet MS"/>
              </a:rPr>
              <a:t>in</a:t>
            </a:r>
            <a:r>
              <a:rPr sz="3200" spc="-480" dirty="0">
                <a:latin typeface="Trebuchet MS"/>
                <a:cs typeface="Trebuchet MS"/>
              </a:rPr>
              <a:t>g</a:t>
            </a:r>
            <a:r>
              <a:rPr sz="3200" spc="-500" dirty="0">
                <a:latin typeface="Trebuchet MS"/>
                <a:cs typeface="Trebuchet MS"/>
              </a:rPr>
              <a:t>kat</a:t>
            </a:r>
            <a:r>
              <a:rPr sz="3200" spc="-540" dirty="0">
                <a:latin typeface="Trebuchet MS"/>
                <a:cs typeface="Trebuchet MS"/>
              </a:rPr>
              <a:t>k</a:t>
            </a:r>
            <a:r>
              <a:rPr sz="3200" spc="-400" dirty="0">
                <a:latin typeface="Trebuchet MS"/>
                <a:cs typeface="Trebuchet MS"/>
              </a:rPr>
              <a:t>an  </a:t>
            </a:r>
            <a:r>
              <a:rPr sz="3200" spc="-484" dirty="0">
                <a:latin typeface="Trebuchet MS"/>
                <a:cs typeface="Trebuchet MS"/>
              </a:rPr>
              <a:t>kesejaht</a:t>
            </a:r>
            <a:r>
              <a:rPr sz="3200" spc="-545" dirty="0">
                <a:latin typeface="Trebuchet MS"/>
                <a:cs typeface="Trebuchet MS"/>
              </a:rPr>
              <a:t>e</a:t>
            </a:r>
            <a:r>
              <a:rPr sz="3200" spc="-370" dirty="0">
                <a:latin typeface="Trebuchet MS"/>
                <a:cs typeface="Trebuchet MS"/>
              </a:rPr>
              <a:t>ra</a:t>
            </a:r>
            <a:r>
              <a:rPr sz="3200" spc="-430" dirty="0">
                <a:latin typeface="Trebuchet MS"/>
                <a:cs typeface="Trebuchet MS"/>
              </a:rPr>
              <a:t>a</a:t>
            </a:r>
            <a:r>
              <a:rPr sz="3200" spc="-540" dirty="0">
                <a:latin typeface="Trebuchet MS"/>
                <a:cs typeface="Trebuchet MS"/>
              </a:rPr>
              <a:t>n</a:t>
            </a:r>
            <a:r>
              <a:rPr sz="3200" spc="-325" dirty="0">
                <a:latin typeface="Trebuchet MS"/>
                <a:cs typeface="Trebuchet MS"/>
              </a:rPr>
              <a:t> </a:t>
            </a:r>
            <a:r>
              <a:rPr sz="3200" spc="-425" dirty="0">
                <a:latin typeface="Trebuchet MS"/>
                <a:cs typeface="Trebuchet MS"/>
              </a:rPr>
              <a:t>la</a:t>
            </a:r>
            <a:r>
              <a:rPr sz="3200" spc="-550" dirty="0">
                <a:latin typeface="Trebuchet MS"/>
                <a:cs typeface="Trebuchet MS"/>
              </a:rPr>
              <a:t>n</a:t>
            </a:r>
            <a:r>
              <a:rPr sz="3200" spc="-285" dirty="0">
                <a:latin typeface="Trebuchet MS"/>
                <a:cs typeface="Trebuchet MS"/>
              </a:rPr>
              <a:t>s</a:t>
            </a:r>
            <a:r>
              <a:rPr sz="3200" spc="-200" dirty="0">
                <a:latin typeface="Trebuchet MS"/>
                <a:cs typeface="Trebuchet MS"/>
              </a:rPr>
              <a:t>i</a:t>
            </a:r>
            <a:r>
              <a:rPr sz="3200" spc="-480" dirty="0">
                <a:latin typeface="Trebuchet MS"/>
                <a:cs typeface="Trebuchet MS"/>
              </a:rPr>
              <a:t>a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25" dirty="0">
                <a:latin typeface="Trebuchet MS"/>
                <a:cs typeface="Trebuchet MS"/>
              </a:rPr>
              <a:t>Mengembalikan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590" dirty="0">
                <a:latin typeface="Trebuchet MS"/>
                <a:cs typeface="Trebuchet MS"/>
              </a:rPr>
              <a:t>kemampuan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40" dirty="0">
                <a:latin typeface="Trebuchet MS"/>
                <a:cs typeface="Trebuchet MS"/>
              </a:rPr>
              <a:t>melakukan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spc="-409" dirty="0">
                <a:latin typeface="Trebuchet MS"/>
                <a:cs typeface="Trebuchet MS"/>
              </a:rPr>
              <a:t>aktifitas</a:t>
            </a:r>
            <a:r>
              <a:rPr sz="3200" spc="-325" dirty="0">
                <a:latin typeface="Trebuchet MS"/>
                <a:cs typeface="Trebuchet MS"/>
              </a:rPr>
              <a:t> </a:t>
            </a:r>
            <a:r>
              <a:rPr sz="3200" spc="-365" dirty="0">
                <a:latin typeface="Trebuchet MS"/>
                <a:cs typeface="Trebuchet MS"/>
              </a:rPr>
              <a:t>sehari-hari</a:t>
            </a:r>
            <a:endParaRPr sz="3200">
              <a:latin typeface="Trebuchet MS"/>
              <a:cs typeface="Trebuchet MS"/>
            </a:endParaRPr>
          </a:p>
          <a:p>
            <a:pPr marL="527685" marR="85026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30" dirty="0">
                <a:latin typeface="Trebuchet MS"/>
                <a:cs typeface="Trebuchet MS"/>
              </a:rPr>
              <a:t>Mempertahankan</a:t>
            </a:r>
            <a:r>
              <a:rPr sz="3200" spc="-330" dirty="0">
                <a:latin typeface="Trebuchet MS"/>
                <a:cs typeface="Trebuchet MS"/>
              </a:rPr>
              <a:t> </a:t>
            </a:r>
            <a:r>
              <a:rPr sz="3200" spc="-480" dirty="0">
                <a:latin typeface="Trebuchet MS"/>
                <a:cs typeface="Trebuchet MS"/>
              </a:rPr>
              <a:t>kesehatan</a:t>
            </a:r>
            <a:r>
              <a:rPr sz="3200" spc="-330" dirty="0">
                <a:latin typeface="Trebuchet MS"/>
                <a:cs typeface="Trebuchet MS"/>
              </a:rPr>
              <a:t> </a:t>
            </a:r>
            <a:r>
              <a:rPr sz="3200" spc="-365" dirty="0">
                <a:latin typeface="Trebuchet MS"/>
                <a:cs typeface="Trebuchet MS"/>
              </a:rPr>
              <a:t>serta</a:t>
            </a:r>
            <a:r>
              <a:rPr sz="3200" spc="-330" dirty="0">
                <a:latin typeface="Trebuchet MS"/>
                <a:cs typeface="Trebuchet MS"/>
              </a:rPr>
              <a:t> </a:t>
            </a:r>
            <a:r>
              <a:rPr sz="3200" spc="-590" dirty="0">
                <a:latin typeface="Trebuchet MS"/>
                <a:cs typeface="Trebuchet MS"/>
              </a:rPr>
              <a:t>kemampuan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400" dirty="0">
                <a:latin typeface="Trebuchet MS"/>
                <a:cs typeface="Trebuchet MS"/>
              </a:rPr>
              <a:t>lansia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560" dirty="0">
                <a:latin typeface="Trebuchet MS"/>
                <a:cs typeface="Trebuchet MS"/>
              </a:rPr>
              <a:t>de</a:t>
            </a:r>
            <a:r>
              <a:rPr sz="3200" spc="-550" dirty="0">
                <a:latin typeface="Trebuchet MS"/>
                <a:cs typeface="Trebuchet MS"/>
              </a:rPr>
              <a:t>n</a:t>
            </a:r>
            <a:r>
              <a:rPr sz="3200" spc="-475" dirty="0">
                <a:latin typeface="Trebuchet MS"/>
                <a:cs typeface="Trebuchet MS"/>
              </a:rPr>
              <a:t>gan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475" dirty="0">
                <a:latin typeface="Trebuchet MS"/>
                <a:cs typeface="Trebuchet MS"/>
              </a:rPr>
              <a:t>jala</a:t>
            </a:r>
            <a:r>
              <a:rPr sz="3200" spc="-600" dirty="0">
                <a:latin typeface="Trebuchet MS"/>
                <a:cs typeface="Trebuchet MS"/>
              </a:rPr>
              <a:t>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70" dirty="0">
                <a:latin typeface="Trebuchet MS"/>
                <a:cs typeface="Trebuchet MS"/>
              </a:rPr>
              <a:t>p</a:t>
            </a:r>
            <a:r>
              <a:rPr sz="3200" spc="-555" dirty="0">
                <a:latin typeface="Trebuchet MS"/>
                <a:cs typeface="Trebuchet MS"/>
              </a:rPr>
              <a:t>e</a:t>
            </a:r>
            <a:r>
              <a:rPr sz="3200" spc="-484" dirty="0">
                <a:latin typeface="Trebuchet MS"/>
                <a:cs typeface="Trebuchet MS"/>
              </a:rPr>
              <a:t>rawata</a:t>
            </a:r>
            <a:r>
              <a:rPr sz="3200" spc="-509" dirty="0">
                <a:latin typeface="Trebuchet MS"/>
                <a:cs typeface="Trebuchet MS"/>
              </a:rPr>
              <a:t>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35" dirty="0">
                <a:latin typeface="Trebuchet MS"/>
                <a:cs typeface="Trebuchet MS"/>
              </a:rPr>
              <a:t>dan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25" dirty="0">
                <a:latin typeface="Trebuchet MS"/>
                <a:cs typeface="Trebuchet MS"/>
              </a:rPr>
              <a:t>penc</a:t>
            </a:r>
            <a:r>
              <a:rPr sz="3200" spc="-530" dirty="0">
                <a:latin typeface="Trebuchet MS"/>
                <a:cs typeface="Trebuchet MS"/>
              </a:rPr>
              <a:t>e</a:t>
            </a:r>
            <a:r>
              <a:rPr sz="3200" spc="-515" dirty="0">
                <a:latin typeface="Trebuchet MS"/>
                <a:cs typeface="Trebuchet MS"/>
              </a:rPr>
              <a:t>gahan.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2" y="832103"/>
            <a:ext cx="7632954" cy="445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73174"/>
            <a:ext cx="762889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4097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5"/>
              <a:tabLst>
                <a:tab pos="527685" algn="l"/>
                <a:tab pos="528320" algn="l"/>
              </a:tabLst>
            </a:pPr>
            <a:r>
              <a:rPr sz="3200" spc="-575" dirty="0">
                <a:solidFill>
                  <a:srgbClr val="FFFFFF"/>
                </a:solidFill>
                <a:latin typeface="Trebuchet MS"/>
                <a:cs typeface="Trebuchet MS"/>
              </a:rPr>
              <a:t>Membantu</a:t>
            </a:r>
            <a:r>
              <a:rPr sz="32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mempertahankan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Trebuchet MS"/>
                <a:cs typeface="Trebuchet MS"/>
              </a:rPr>
              <a:t>serta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membesarkan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Trebuchet MS"/>
                <a:cs typeface="Trebuchet MS"/>
              </a:rPr>
              <a:t>daya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hi</a:t>
            </a:r>
            <a:r>
              <a:rPr sz="3200" spc="-5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spc="-560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seman</a:t>
            </a:r>
            <a:r>
              <a:rPr sz="3200" spc="-42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hi</a:t>
            </a:r>
            <a:r>
              <a:rPr sz="3200" spc="-5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spc="-560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05" dirty="0">
                <a:solidFill>
                  <a:srgbClr val="FFFFFF"/>
                </a:solidFill>
                <a:latin typeface="Trebuchet MS"/>
                <a:cs typeface="Trebuchet MS"/>
              </a:rPr>
              <a:t>kli</a:t>
            </a:r>
            <a:r>
              <a:rPr sz="3200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spc="-525" dirty="0">
                <a:solidFill>
                  <a:srgbClr val="FFFFFF"/>
                </a:solidFill>
                <a:latin typeface="Trebuchet MS"/>
                <a:cs typeface="Trebuchet MS"/>
              </a:rPr>
              <a:t>anjut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rebuchet MS"/>
                <a:cs typeface="Trebuchet MS"/>
              </a:rPr>
              <a:t>usia.</a:t>
            </a:r>
            <a:endParaRPr sz="3200">
              <a:latin typeface="Trebuchet MS"/>
              <a:cs typeface="Trebuchet MS"/>
            </a:endParaRPr>
          </a:p>
          <a:p>
            <a:pPr marL="527685" marR="508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5"/>
              <a:tabLst>
                <a:tab pos="527685" algn="l"/>
                <a:tab pos="528320" algn="l"/>
              </a:tabLst>
            </a:pP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Menolong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merawat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klien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lanjut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usia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Trebuchet MS"/>
                <a:cs typeface="Trebuchet MS"/>
              </a:rPr>
              <a:t>menderita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50" dirty="0">
                <a:solidFill>
                  <a:srgbClr val="FFFFFF"/>
                </a:solidFill>
                <a:latin typeface="Trebuchet MS"/>
                <a:cs typeface="Trebuchet MS"/>
              </a:rPr>
              <a:t>pen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akit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05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alami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gangguan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65" dirty="0">
                <a:solidFill>
                  <a:srgbClr val="FFFFFF"/>
                </a:solidFill>
                <a:latin typeface="Trebuchet MS"/>
                <a:cs typeface="Trebuchet MS"/>
              </a:rPr>
              <a:t>tertentu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70" dirty="0">
                <a:solidFill>
                  <a:srgbClr val="FFFFFF"/>
                </a:solidFill>
                <a:latin typeface="Trebuchet MS"/>
                <a:cs typeface="Trebuchet MS"/>
              </a:rPr>
              <a:t>(k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onis  </a:t>
            </a:r>
            <a:r>
              <a:rPr sz="3200" spc="-590" dirty="0">
                <a:solidFill>
                  <a:srgbClr val="FFFFFF"/>
                </a:solidFill>
                <a:latin typeface="Trebuchet MS"/>
                <a:cs typeface="Trebuchet MS"/>
              </a:rPr>
              <a:t>maupu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ut).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2" y="832103"/>
            <a:ext cx="7632954" cy="445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73174"/>
            <a:ext cx="7990840" cy="3923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31051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Merangsang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85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3200" spc="-4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200" spc="-390" dirty="0">
                <a:solidFill>
                  <a:srgbClr val="FFFFFF"/>
                </a:solidFill>
                <a:latin typeface="Trebuchet MS"/>
                <a:cs typeface="Trebuchet MS"/>
              </a:rPr>
              <a:t>ugas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25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dapat  </a:t>
            </a:r>
            <a:r>
              <a:rPr sz="3200" spc="-530" dirty="0">
                <a:solidFill>
                  <a:srgbClr val="FFFFFF"/>
                </a:solidFill>
                <a:latin typeface="Trebuchet MS"/>
                <a:cs typeface="Trebuchet MS"/>
              </a:rPr>
              <a:t>mengenal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2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5" dirty="0">
                <a:solidFill>
                  <a:srgbClr val="FFFFFF"/>
                </a:solidFill>
                <a:latin typeface="Trebuchet MS"/>
                <a:cs typeface="Trebuchet MS"/>
              </a:rPr>
              <a:t>menegakkan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Trebuchet MS"/>
                <a:cs typeface="Trebuchet MS"/>
              </a:rPr>
              <a:t>diagnosa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tepat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2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0" dirty="0">
                <a:solidFill>
                  <a:srgbClr val="FFFFFF"/>
                </a:solidFill>
                <a:latin typeface="Trebuchet MS"/>
                <a:cs typeface="Trebuchet MS"/>
              </a:rPr>
              <a:t>dini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apabila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20" dirty="0">
                <a:solidFill>
                  <a:srgbClr val="FFFFFF"/>
                </a:solidFill>
                <a:latin typeface="Trebuchet MS"/>
                <a:cs typeface="Trebuchet MS"/>
              </a:rPr>
              <a:t>mereka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80" dirty="0">
                <a:solidFill>
                  <a:srgbClr val="FFFFFF"/>
                </a:solidFill>
                <a:latin typeface="Trebuchet MS"/>
                <a:cs typeface="Trebuchet MS"/>
              </a:rPr>
              <a:t>menjumpai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Trebuchet MS"/>
                <a:cs typeface="Trebuchet MS"/>
              </a:rPr>
              <a:t>suatu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kelainan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tertentu.</a:t>
            </a:r>
            <a:endParaRPr sz="3200">
              <a:latin typeface="Trebuchet MS"/>
              <a:cs typeface="Trebuchet MS"/>
            </a:endParaRPr>
          </a:p>
          <a:p>
            <a:pPr marL="527685" marR="5080" indent="-515620">
              <a:lnSpc>
                <a:spcPct val="99700"/>
              </a:lnSpc>
              <a:spcBef>
                <a:spcPts val="1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Mencari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upaya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65" dirty="0">
                <a:solidFill>
                  <a:srgbClr val="FFFFFF"/>
                </a:solidFill>
                <a:latin typeface="Trebuchet MS"/>
                <a:cs typeface="Trebuchet MS"/>
              </a:rPr>
              <a:t>semaksimal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5" dirty="0">
                <a:solidFill>
                  <a:srgbClr val="FFFFFF"/>
                </a:solidFill>
                <a:latin typeface="Trebuchet MS"/>
                <a:cs typeface="Trebuchet MS"/>
              </a:rPr>
              <a:t>mungkin,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5" dirty="0">
                <a:solidFill>
                  <a:srgbClr val="FFFFFF"/>
                </a:solidFill>
                <a:latin typeface="Trebuchet MS"/>
                <a:cs typeface="Trebuchet MS"/>
              </a:rPr>
              <a:t>agar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klien</a:t>
            </a:r>
            <a:r>
              <a:rPr sz="32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lanjut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Trebuchet MS"/>
                <a:cs typeface="Trebuchet MS"/>
              </a:rPr>
              <a:t>menderita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penyakit/</a:t>
            </a:r>
            <a:r>
              <a:rPr sz="3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gangguan,</a:t>
            </a:r>
            <a:r>
              <a:rPr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9" dirty="0">
                <a:solidFill>
                  <a:srgbClr val="FFFFFF"/>
                </a:solidFill>
                <a:latin typeface="Trebuchet MS"/>
                <a:cs typeface="Trebuchet MS"/>
              </a:rPr>
              <a:t>masih 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dapat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mempertahankan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kebebasan 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maksimal 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tanpa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5" dirty="0">
                <a:solidFill>
                  <a:srgbClr val="FFFFFF"/>
                </a:solidFill>
                <a:latin typeface="Trebuchet MS"/>
                <a:cs typeface="Trebuchet MS"/>
              </a:rPr>
              <a:t>perlu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Trebuchet MS"/>
                <a:cs typeface="Trebuchet MS"/>
              </a:rPr>
              <a:t>suatu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65" dirty="0">
                <a:solidFill>
                  <a:srgbClr val="FFFFFF"/>
                </a:solidFill>
                <a:latin typeface="Trebuchet MS"/>
                <a:cs typeface="Trebuchet MS"/>
              </a:rPr>
              <a:t>pertolongan</a:t>
            </a:r>
            <a:r>
              <a:rPr sz="32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(memelihara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kemandirian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75" dirty="0">
                <a:solidFill>
                  <a:srgbClr val="FFFFFF"/>
                </a:solidFill>
                <a:latin typeface="Trebuchet MS"/>
                <a:cs typeface="Trebuchet MS"/>
              </a:rPr>
              <a:t>secara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maksimal).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365" cy="1220470"/>
          </a:xfrm>
          <a:custGeom>
            <a:avLst/>
            <a:gdLst/>
            <a:ahLst/>
            <a:cxnLst/>
            <a:rect l="l" t="t" r="r" b="b"/>
            <a:pathLst>
              <a:path w="9143365" h="1220470">
                <a:moveTo>
                  <a:pt x="0" y="1219962"/>
                </a:moveTo>
                <a:lnTo>
                  <a:pt x="9143238" y="1219962"/>
                </a:lnTo>
                <a:lnTo>
                  <a:pt x="9143238" y="0"/>
                </a:lnTo>
                <a:lnTo>
                  <a:pt x="0" y="0"/>
                </a:lnTo>
                <a:lnTo>
                  <a:pt x="0" y="1219962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62415" cy="6492240"/>
            <a:chOff x="-18288" y="0"/>
            <a:chExt cx="9162415" cy="6492240"/>
          </a:xfrm>
        </p:grpSpPr>
        <p:sp>
          <p:nvSpPr>
            <p:cNvPr id="4" name="object 4"/>
            <p:cNvSpPr/>
            <p:nvPr/>
          </p:nvSpPr>
          <p:spPr>
            <a:xfrm>
              <a:off x="761" y="1200911"/>
              <a:ext cx="9143365" cy="38100"/>
            </a:xfrm>
            <a:custGeom>
              <a:avLst/>
              <a:gdLst/>
              <a:ahLst/>
              <a:cxnLst/>
              <a:rect l="l" t="t" r="r" b="b"/>
              <a:pathLst>
                <a:path w="9143365" h="38100">
                  <a:moveTo>
                    <a:pt x="0" y="38100"/>
                  </a:moveTo>
                  <a:lnTo>
                    <a:pt x="9143238" y="38100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27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0"/>
              <a:ext cx="0" cy="1220470"/>
            </a:xfrm>
            <a:custGeom>
              <a:avLst/>
              <a:gdLst/>
              <a:ahLst/>
              <a:cxnLst/>
              <a:rect l="l" t="t" r="r" b="b"/>
              <a:pathLst>
                <a:path h="1220470">
                  <a:moveTo>
                    <a:pt x="0" y="0"/>
                  </a:moveTo>
                  <a:lnTo>
                    <a:pt x="0" y="1219962"/>
                  </a:lnTo>
                </a:path>
              </a:pathLst>
            </a:custGeom>
            <a:ln w="38100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8" y="56388"/>
              <a:ext cx="7469885" cy="101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8" y="1275588"/>
              <a:ext cx="8340852" cy="52166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1165860"/>
              <a:ext cx="8535924" cy="4605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1295400"/>
              <a:ext cx="8229600" cy="51054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199" y="1295400"/>
              <a:ext cx="8229600" cy="5105400"/>
            </a:xfrm>
            <a:custGeom>
              <a:avLst/>
              <a:gdLst/>
              <a:ahLst/>
              <a:cxnLst/>
              <a:rect l="l" t="t" r="r" b="b"/>
              <a:pathLst>
                <a:path w="8229600" h="5105400">
                  <a:moveTo>
                    <a:pt x="0" y="5105400"/>
                  </a:moveTo>
                  <a:lnTo>
                    <a:pt x="8229600" y="5105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105400"/>
                  </a:lnTo>
                  <a:close/>
                </a:path>
              </a:pathLst>
            </a:custGeom>
            <a:ln w="9525">
              <a:solidFill>
                <a:srgbClr val="679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270761"/>
            <a:ext cx="7990205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indent="-340360">
              <a:lnSpc>
                <a:spcPts val="3420"/>
              </a:lnSpc>
              <a:spcBef>
                <a:spcPts val="100"/>
              </a:spcBef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50" dirty="0">
                <a:latin typeface="Cambria"/>
                <a:cs typeface="Cambria"/>
              </a:rPr>
              <a:t>Filsafat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spc="145" dirty="0">
                <a:latin typeface="Cambria"/>
                <a:cs typeface="Cambria"/>
              </a:rPr>
              <a:t>Negara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-65" dirty="0">
                <a:latin typeface="Cambria"/>
                <a:cs typeface="Cambria"/>
              </a:rPr>
              <a:t>/P4</a:t>
            </a:r>
            <a:endParaRPr sz="3000">
              <a:latin typeface="Cambria"/>
              <a:cs typeface="Cambria"/>
            </a:endParaRPr>
          </a:p>
          <a:p>
            <a:pPr marL="352425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125" dirty="0">
                <a:latin typeface="Cambria"/>
                <a:cs typeface="Cambria"/>
              </a:rPr>
              <a:t>UUD</a:t>
            </a:r>
            <a:r>
              <a:rPr sz="3000" spc="70" dirty="0">
                <a:latin typeface="Cambria"/>
                <a:cs typeface="Cambria"/>
              </a:rPr>
              <a:t> </a:t>
            </a:r>
            <a:r>
              <a:rPr sz="3000" spc="20" dirty="0">
                <a:latin typeface="Cambria"/>
                <a:cs typeface="Cambria"/>
              </a:rPr>
              <a:t>1945,</a:t>
            </a:r>
            <a:r>
              <a:rPr sz="3000" spc="-155" dirty="0">
                <a:latin typeface="Cambria"/>
                <a:cs typeface="Cambria"/>
              </a:rPr>
              <a:t> </a:t>
            </a:r>
            <a:r>
              <a:rPr sz="3000" spc="120" dirty="0">
                <a:latin typeface="Cambria"/>
                <a:cs typeface="Cambria"/>
              </a:rPr>
              <a:t>pasal</a:t>
            </a:r>
            <a:r>
              <a:rPr sz="3000" spc="60" dirty="0">
                <a:latin typeface="Cambria"/>
                <a:cs typeface="Cambria"/>
              </a:rPr>
              <a:t> </a:t>
            </a:r>
            <a:r>
              <a:rPr sz="3000" spc="-40" dirty="0">
                <a:latin typeface="Cambria"/>
                <a:cs typeface="Cambria"/>
              </a:rPr>
              <a:t>27</a:t>
            </a:r>
            <a:r>
              <a:rPr sz="3000" spc="10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ayat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spc="-35" dirty="0">
                <a:latin typeface="Cambria"/>
                <a:cs typeface="Cambria"/>
              </a:rPr>
              <a:t>2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25" dirty="0">
                <a:latin typeface="Cambria"/>
                <a:cs typeface="Cambria"/>
              </a:rPr>
              <a:t>dan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20" dirty="0">
                <a:latin typeface="Cambria"/>
                <a:cs typeface="Cambria"/>
              </a:rPr>
              <a:t>pasal</a:t>
            </a:r>
            <a:r>
              <a:rPr sz="3000" spc="7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34.</a:t>
            </a:r>
            <a:endParaRPr sz="3000">
              <a:latin typeface="Cambria"/>
              <a:cs typeface="Cambria"/>
            </a:endParaRPr>
          </a:p>
          <a:p>
            <a:pPr marL="352425" marR="309880" indent="-340360">
              <a:lnSpc>
                <a:spcPts val="3240"/>
              </a:lnSpc>
              <a:spcBef>
                <a:spcPts val="229"/>
              </a:spcBef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85" dirty="0">
                <a:latin typeface="Cambria"/>
                <a:cs typeface="Cambria"/>
              </a:rPr>
              <a:t>UU </a:t>
            </a:r>
            <a:r>
              <a:rPr sz="3000" spc="75" dirty="0">
                <a:latin typeface="Cambria"/>
                <a:cs typeface="Cambria"/>
              </a:rPr>
              <a:t>No.9 </a:t>
            </a:r>
            <a:r>
              <a:rPr sz="3000" spc="30" dirty="0">
                <a:latin typeface="Cambria"/>
                <a:cs typeface="Cambria"/>
              </a:rPr>
              <a:t>tahun </a:t>
            </a:r>
            <a:r>
              <a:rPr sz="3000" spc="15" dirty="0">
                <a:latin typeface="Cambria"/>
                <a:cs typeface="Cambria"/>
              </a:rPr>
              <a:t>1960, </a:t>
            </a:r>
            <a:r>
              <a:rPr sz="3000" spc="85" dirty="0">
                <a:latin typeface="Cambria"/>
                <a:cs typeface="Cambria"/>
              </a:rPr>
              <a:t>tentang </a:t>
            </a:r>
            <a:r>
              <a:rPr sz="3000" spc="120" dirty="0">
                <a:latin typeface="Cambria"/>
                <a:cs typeface="Cambria"/>
              </a:rPr>
              <a:t>pokok-pokok </a:t>
            </a:r>
            <a:r>
              <a:rPr sz="3000" spc="-650" dirty="0">
                <a:latin typeface="Cambria"/>
                <a:cs typeface="Cambria"/>
              </a:rPr>
              <a:t> </a:t>
            </a:r>
            <a:r>
              <a:rPr sz="3000" spc="95" dirty="0">
                <a:latin typeface="Cambria"/>
                <a:cs typeface="Cambria"/>
              </a:rPr>
              <a:t>kesehatan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235" dirty="0">
                <a:latin typeface="Cambria"/>
                <a:cs typeface="Cambria"/>
              </a:rPr>
              <a:t>bab</a:t>
            </a:r>
            <a:r>
              <a:rPr sz="3000" spc="90" dirty="0">
                <a:latin typeface="Cambria"/>
                <a:cs typeface="Cambria"/>
              </a:rPr>
              <a:t> </a:t>
            </a:r>
            <a:r>
              <a:rPr sz="3000" spc="-40" dirty="0">
                <a:latin typeface="Cambria"/>
                <a:cs typeface="Cambria"/>
              </a:rPr>
              <a:t>1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20" dirty="0">
                <a:latin typeface="Cambria"/>
                <a:cs typeface="Cambria"/>
              </a:rPr>
              <a:t>pasal</a:t>
            </a:r>
            <a:r>
              <a:rPr sz="3000" spc="60" dirty="0">
                <a:latin typeface="Cambria"/>
                <a:cs typeface="Cambria"/>
              </a:rPr>
              <a:t> </a:t>
            </a:r>
            <a:r>
              <a:rPr sz="3000" spc="-40" dirty="0">
                <a:latin typeface="Cambria"/>
                <a:cs typeface="Cambria"/>
              </a:rPr>
              <a:t>1</a:t>
            </a:r>
            <a:r>
              <a:rPr sz="3000" spc="9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ayat</a:t>
            </a:r>
            <a:r>
              <a:rPr sz="3000" spc="65" dirty="0">
                <a:latin typeface="Cambria"/>
                <a:cs typeface="Cambria"/>
              </a:rPr>
              <a:t> </a:t>
            </a:r>
            <a:r>
              <a:rPr sz="3000" spc="100" dirty="0">
                <a:latin typeface="Cambria"/>
                <a:cs typeface="Cambria"/>
              </a:rPr>
              <a:t>1.</a:t>
            </a:r>
            <a:endParaRPr sz="3000">
              <a:latin typeface="Cambria"/>
              <a:cs typeface="Cambria"/>
            </a:endParaRPr>
          </a:p>
          <a:p>
            <a:pPr marL="352425" marR="699135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85" dirty="0">
                <a:latin typeface="Cambria"/>
                <a:cs typeface="Cambria"/>
              </a:rPr>
              <a:t>UU </a:t>
            </a:r>
            <a:r>
              <a:rPr sz="3000" spc="75" dirty="0">
                <a:latin typeface="Cambria"/>
                <a:cs typeface="Cambria"/>
              </a:rPr>
              <a:t>No.4 </a:t>
            </a:r>
            <a:r>
              <a:rPr sz="3000" spc="30" dirty="0">
                <a:latin typeface="Cambria"/>
                <a:cs typeface="Cambria"/>
              </a:rPr>
              <a:t>tahun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5" dirty="0">
                <a:latin typeface="Cambria"/>
                <a:cs typeface="Cambria"/>
              </a:rPr>
              <a:t>1965,</a:t>
            </a:r>
            <a:r>
              <a:rPr sz="3000" spc="-135" dirty="0">
                <a:latin typeface="Cambria"/>
                <a:cs typeface="Cambria"/>
              </a:rPr>
              <a:t> </a:t>
            </a:r>
            <a:r>
              <a:rPr sz="3000" spc="85" dirty="0">
                <a:latin typeface="Cambria"/>
                <a:cs typeface="Cambria"/>
              </a:rPr>
              <a:t>tentang</a:t>
            </a:r>
            <a:r>
              <a:rPr sz="3000" spc="110" dirty="0">
                <a:latin typeface="Cambria"/>
                <a:cs typeface="Cambria"/>
              </a:rPr>
              <a:t> </a:t>
            </a:r>
            <a:r>
              <a:rPr sz="3000" spc="150" dirty="0">
                <a:latin typeface="Cambria"/>
                <a:cs typeface="Cambria"/>
              </a:rPr>
              <a:t>pemberian </a:t>
            </a:r>
            <a:r>
              <a:rPr sz="3000" spc="-645" dirty="0">
                <a:latin typeface="Cambria"/>
                <a:cs typeface="Cambria"/>
              </a:rPr>
              <a:t> </a:t>
            </a:r>
            <a:r>
              <a:rPr sz="3000" spc="80" dirty="0">
                <a:latin typeface="Cambria"/>
                <a:cs typeface="Cambria"/>
              </a:rPr>
              <a:t>bantuan</a:t>
            </a:r>
            <a:r>
              <a:rPr sz="3000" spc="75" dirty="0">
                <a:latin typeface="Cambria"/>
                <a:cs typeface="Cambria"/>
              </a:rPr>
              <a:t> </a:t>
            </a:r>
            <a:r>
              <a:rPr sz="3000" spc="145" dirty="0">
                <a:latin typeface="Cambria"/>
                <a:cs typeface="Cambria"/>
              </a:rPr>
              <a:t>penghidupan</a:t>
            </a:r>
            <a:r>
              <a:rPr sz="3000" spc="105" dirty="0">
                <a:latin typeface="Cambria"/>
                <a:cs typeface="Cambria"/>
              </a:rPr>
              <a:t> </a:t>
            </a:r>
            <a:r>
              <a:rPr sz="3000" spc="100" dirty="0">
                <a:latin typeface="Cambria"/>
                <a:cs typeface="Cambria"/>
              </a:rPr>
              <a:t>orangtua.</a:t>
            </a:r>
            <a:endParaRPr sz="3000">
              <a:latin typeface="Cambria"/>
              <a:cs typeface="Cambria"/>
            </a:endParaRPr>
          </a:p>
          <a:p>
            <a:pPr marL="352425" marR="309880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85" dirty="0">
                <a:latin typeface="Cambria"/>
                <a:cs typeface="Cambria"/>
              </a:rPr>
              <a:t>UU </a:t>
            </a:r>
            <a:r>
              <a:rPr sz="3000" spc="75" dirty="0">
                <a:latin typeface="Cambria"/>
                <a:cs typeface="Cambria"/>
              </a:rPr>
              <a:t>No.5 </a:t>
            </a:r>
            <a:r>
              <a:rPr sz="3000" spc="30" dirty="0">
                <a:latin typeface="Cambria"/>
                <a:cs typeface="Cambria"/>
              </a:rPr>
              <a:t>tahun </a:t>
            </a:r>
            <a:r>
              <a:rPr sz="3000" spc="15" dirty="0">
                <a:latin typeface="Cambria"/>
                <a:cs typeface="Cambria"/>
              </a:rPr>
              <a:t>1974, </a:t>
            </a:r>
            <a:r>
              <a:rPr sz="3000" spc="85" dirty="0">
                <a:latin typeface="Cambria"/>
                <a:cs typeface="Cambria"/>
              </a:rPr>
              <a:t>tentang </a:t>
            </a:r>
            <a:r>
              <a:rPr sz="3000" spc="120" dirty="0">
                <a:latin typeface="Cambria"/>
                <a:cs typeface="Cambria"/>
              </a:rPr>
              <a:t>pokok-pokok </a:t>
            </a:r>
            <a:r>
              <a:rPr sz="3000" spc="-650" dirty="0">
                <a:latin typeface="Cambria"/>
                <a:cs typeface="Cambria"/>
              </a:rPr>
              <a:t> </a:t>
            </a:r>
            <a:r>
              <a:rPr sz="3000" spc="100" dirty="0">
                <a:latin typeface="Cambria"/>
                <a:cs typeface="Cambria"/>
              </a:rPr>
              <a:t>pemerintah</a:t>
            </a:r>
            <a:r>
              <a:rPr sz="3000" spc="110" dirty="0">
                <a:latin typeface="Cambria"/>
                <a:cs typeface="Cambria"/>
              </a:rPr>
              <a:t> </a:t>
            </a:r>
            <a:r>
              <a:rPr sz="3000" spc="135" dirty="0">
                <a:latin typeface="Cambria"/>
                <a:cs typeface="Cambria"/>
              </a:rPr>
              <a:t>didaerah.</a:t>
            </a:r>
            <a:endParaRPr sz="3000">
              <a:latin typeface="Cambria"/>
              <a:cs typeface="Cambria"/>
            </a:endParaRPr>
          </a:p>
          <a:p>
            <a:pPr marL="352425" marR="5080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95" dirty="0">
                <a:latin typeface="Cambria"/>
                <a:cs typeface="Cambria"/>
              </a:rPr>
              <a:t>organisasi </a:t>
            </a:r>
            <a:r>
              <a:rPr sz="3000" spc="125" dirty="0">
                <a:latin typeface="Cambria"/>
                <a:cs typeface="Cambria"/>
              </a:rPr>
              <a:t>dan </a:t>
            </a:r>
            <a:r>
              <a:rPr sz="3000" spc="5" dirty="0">
                <a:latin typeface="Cambria"/>
                <a:cs typeface="Cambria"/>
              </a:rPr>
              <a:t>tata </a:t>
            </a:r>
            <a:r>
              <a:rPr sz="3000" spc="100" dirty="0">
                <a:latin typeface="Cambria"/>
                <a:cs typeface="Cambria"/>
              </a:rPr>
              <a:t>kerja </a:t>
            </a:r>
            <a:r>
              <a:rPr sz="3000" spc="140" dirty="0">
                <a:latin typeface="Cambria"/>
                <a:cs typeface="Cambria"/>
              </a:rPr>
              <a:t>departemen </a:t>
            </a:r>
            <a:r>
              <a:rPr sz="3000" spc="85" dirty="0">
                <a:latin typeface="Cambria"/>
                <a:cs typeface="Cambria"/>
              </a:rPr>
              <a:t>sosial </a:t>
            </a:r>
            <a:r>
              <a:rPr sz="3000" spc="-650" dirty="0">
                <a:latin typeface="Cambria"/>
                <a:cs typeface="Cambria"/>
              </a:rPr>
              <a:t> </a:t>
            </a:r>
            <a:r>
              <a:rPr sz="3000" spc="95" dirty="0">
                <a:latin typeface="Cambria"/>
                <a:cs typeface="Cambria"/>
              </a:rPr>
              <a:t>propinsi.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123" y="178307"/>
            <a:ext cx="6870954" cy="12062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805116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205104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UU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No.6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1974,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ketentuan-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ketentuan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pokok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kesejahteraan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sosial.</a:t>
            </a:r>
            <a:endParaRPr sz="3200">
              <a:latin typeface="Cambria"/>
              <a:cs typeface="Cambria"/>
            </a:endParaRPr>
          </a:p>
          <a:p>
            <a:pPr marL="527685" marR="89916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Keputusan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Presiden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RI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No.</a:t>
            </a:r>
            <a:r>
              <a:rPr sz="32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44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1974.</a:t>
            </a:r>
            <a:endParaRPr sz="32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PBB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Cambria"/>
                <a:cs typeface="Cambria"/>
              </a:rPr>
              <a:t>lanjut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Cambria"/>
                <a:cs typeface="Cambria"/>
              </a:rPr>
              <a:t>usia,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anjuran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kongres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internasional</a:t>
            </a:r>
            <a:r>
              <a:rPr sz="32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WINA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1983.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7"/>
              <a:tabLst>
                <a:tab pos="528320" algn="l"/>
              </a:tabLst>
            </a:pPr>
            <a:r>
              <a:rPr sz="3200" spc="180" dirty="0">
                <a:solidFill>
                  <a:srgbClr val="FFFFFF"/>
                </a:solidFill>
                <a:latin typeface="Cambria"/>
                <a:cs typeface="Cambria"/>
              </a:rPr>
              <a:t>GBHN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1983/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Repelita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IV.</a:t>
            </a:r>
            <a:endParaRPr sz="3200">
              <a:latin typeface="Cambria"/>
              <a:cs typeface="Cambria"/>
            </a:endParaRPr>
          </a:p>
          <a:p>
            <a:pPr marL="527685" marR="18796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7"/>
              <a:tabLst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Keputusan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Mentri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Sosial 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RI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No.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44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1974,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933"/>
              <a:ext cx="8029194" cy="374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39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252984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8229600" y="114299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BCC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39" y="754367"/>
              <a:ext cx="6771894" cy="5082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962" y="1646682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8229600" y="45262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AF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1646682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280"/>
                  </a:moveTo>
                  <a:lnTo>
                    <a:pt x="8229600" y="4526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665554"/>
            <a:ext cx="797560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50" dirty="0">
                <a:solidFill>
                  <a:srgbClr val="FF0000"/>
                </a:solidFill>
                <a:latin typeface="Cambria"/>
                <a:cs typeface="Cambria"/>
              </a:rPr>
              <a:t>Pencegahan</a:t>
            </a:r>
            <a:r>
              <a:rPr sz="3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terhadap</a:t>
            </a:r>
            <a:r>
              <a:rPr sz="3200" spc="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ketidakmampuan </a:t>
            </a:r>
            <a:r>
              <a:rPr sz="3200" spc="-6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akibat</a:t>
            </a:r>
            <a:r>
              <a:rPr sz="32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proses</a:t>
            </a:r>
            <a:r>
              <a:rPr sz="320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penuaan</a:t>
            </a:r>
            <a:endParaRPr sz="3200">
              <a:latin typeface="Cambria"/>
              <a:cs typeface="Cambria"/>
            </a:endParaRPr>
          </a:p>
          <a:p>
            <a:pPr marL="527685" marR="76835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35" dirty="0">
                <a:solidFill>
                  <a:srgbClr val="FF0000"/>
                </a:solidFill>
                <a:latin typeface="Cambria"/>
                <a:cs typeface="Cambria"/>
              </a:rPr>
              <a:t>Perawatan </a:t>
            </a:r>
            <a:r>
              <a:rPr sz="3200" spc="180" dirty="0">
                <a:solidFill>
                  <a:srgbClr val="FF0000"/>
                </a:solidFill>
                <a:latin typeface="Cambria"/>
                <a:cs typeface="Cambria"/>
              </a:rPr>
              <a:t>yang </a:t>
            </a:r>
            <a:r>
              <a:rPr sz="3200" spc="70" dirty="0">
                <a:solidFill>
                  <a:srgbClr val="FF0000"/>
                </a:solidFill>
                <a:latin typeface="Cambria"/>
                <a:cs typeface="Cambria"/>
              </a:rPr>
              <a:t>ditujukan </a:t>
            </a:r>
            <a:r>
              <a:rPr sz="3200" spc="30" dirty="0">
                <a:solidFill>
                  <a:srgbClr val="FF0000"/>
                </a:solidFill>
                <a:latin typeface="Cambria"/>
                <a:cs typeface="Cambria"/>
              </a:rPr>
              <a:t>untuk </a:t>
            </a:r>
            <a:r>
              <a:rPr sz="3200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memenuhi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 kebutuhan</a:t>
            </a:r>
            <a:r>
              <a:rPr sz="3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akibat</a:t>
            </a:r>
            <a:r>
              <a:rPr sz="3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proses </a:t>
            </a:r>
            <a:r>
              <a:rPr sz="3200" spc="-6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penuaan</a:t>
            </a:r>
            <a:endParaRPr sz="3200">
              <a:latin typeface="Cambria"/>
              <a:cs typeface="Cambria"/>
            </a:endParaRPr>
          </a:p>
          <a:p>
            <a:pPr marL="527685" marR="82423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75" dirty="0">
                <a:solidFill>
                  <a:srgbClr val="FF0000"/>
                </a:solidFill>
                <a:latin typeface="Cambria"/>
                <a:cs typeface="Cambria"/>
              </a:rPr>
              <a:t>Pemulihan</a:t>
            </a:r>
            <a:r>
              <a:rPr sz="320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FF0000"/>
                </a:solidFill>
                <a:latin typeface="Cambria"/>
                <a:cs typeface="Cambria"/>
              </a:rPr>
              <a:t>ditujukan</a:t>
            </a:r>
            <a:r>
              <a:rPr sz="320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30" dirty="0">
                <a:solidFill>
                  <a:srgbClr val="FF0000"/>
                </a:solidFill>
                <a:latin typeface="Cambria"/>
                <a:cs typeface="Cambria"/>
              </a:rPr>
              <a:t>untuk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upaya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 mengatasi</a:t>
            </a:r>
            <a:r>
              <a:rPr sz="3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kebutuhan</a:t>
            </a:r>
            <a:r>
              <a:rPr sz="32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akibat</a:t>
            </a:r>
            <a:r>
              <a:rPr sz="3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proses </a:t>
            </a:r>
            <a:r>
              <a:rPr sz="3200" spc="-6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penuaan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0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8575">
            <a:solidFill>
              <a:srgbClr val="FF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8992" y="0"/>
            <a:ext cx="57416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spcBef>
                <a:spcPts val="105"/>
              </a:spcBef>
              <a:tabLst>
                <a:tab pos="2485390" algn="l"/>
              </a:tabLst>
            </a:pPr>
            <a:r>
              <a:rPr sz="4400" b="0" spc="-60" dirty="0">
                <a:solidFill>
                  <a:srgbClr val="FF0000"/>
                </a:solidFill>
                <a:latin typeface="Calibri"/>
                <a:cs typeface="Calibri"/>
              </a:rPr>
              <a:t>SAMPAI	</a:t>
            </a:r>
            <a:r>
              <a:rPr sz="4400" b="0" spc="-5" dirty="0">
                <a:solidFill>
                  <a:srgbClr val="FF0000"/>
                </a:solidFill>
                <a:latin typeface="Calibri"/>
                <a:cs typeface="Calibri"/>
              </a:rPr>
              <a:t>DISINI </a:t>
            </a:r>
            <a:r>
              <a:rPr sz="4400" b="0" spc="-15" dirty="0">
                <a:solidFill>
                  <a:srgbClr val="FF0000"/>
                </a:solidFill>
                <a:latin typeface="Calibri"/>
                <a:cs typeface="Calibri"/>
              </a:rPr>
              <a:t>ADA </a:t>
            </a:r>
            <a:r>
              <a:rPr sz="4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b="0" spc="-3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4400" b="0" spc="-3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AAN,,,SILAHKAN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438400"/>
            <a:ext cx="3657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44" y="499872"/>
            <a:ext cx="6611111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7" y="1937004"/>
            <a:ext cx="5408676" cy="4404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52721" y="3046857"/>
            <a:ext cx="1174750" cy="9429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indent="-3810" algn="ctr">
              <a:lnSpc>
                <a:spcPts val="2350"/>
              </a:lnSpc>
              <a:spcBef>
                <a:spcPts val="320"/>
              </a:spcBef>
            </a:pPr>
            <a:r>
              <a:rPr sz="2100" b="1" spc="-215" dirty="0">
                <a:solidFill>
                  <a:srgbClr val="FF0000"/>
                </a:solidFill>
                <a:latin typeface="Tahoma"/>
                <a:cs typeface="Tahoma"/>
              </a:rPr>
              <a:t>PERAN </a:t>
            </a:r>
            <a:r>
              <a:rPr sz="2100" b="1" spc="-2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260" dirty="0">
                <a:solidFill>
                  <a:srgbClr val="FF0000"/>
                </a:solidFill>
                <a:latin typeface="Tahoma"/>
                <a:cs typeface="Tahoma"/>
              </a:rPr>
              <a:t>PERAWAT </a:t>
            </a:r>
            <a:r>
              <a:rPr sz="2100" b="1" spc="-6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340" dirty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2100" b="1" spc="-27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100" b="1" spc="-275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2100" b="1" spc="-38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100" b="1" spc="-370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100" b="1" spc="-250" dirty="0">
                <a:solidFill>
                  <a:srgbClr val="FF0000"/>
                </a:solidFill>
                <a:latin typeface="Tahoma"/>
                <a:cs typeface="Tahoma"/>
              </a:rPr>
              <a:t>TIK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68496" y="289559"/>
            <a:ext cx="1742439" cy="2251075"/>
            <a:chOff x="3968496" y="289559"/>
            <a:chExt cx="1742439" cy="2251075"/>
          </a:xfrm>
        </p:grpSpPr>
        <p:sp>
          <p:nvSpPr>
            <p:cNvPr id="6" name="object 6"/>
            <p:cNvSpPr/>
            <p:nvPr/>
          </p:nvSpPr>
          <p:spPr>
            <a:xfrm>
              <a:off x="3987546" y="308609"/>
              <a:ext cx="1704339" cy="2232025"/>
            </a:xfrm>
            <a:custGeom>
              <a:avLst/>
              <a:gdLst/>
              <a:ahLst/>
              <a:cxnLst/>
              <a:rect l="l" t="t" r="r" b="b"/>
              <a:pathLst>
                <a:path w="1704339" h="2232025">
                  <a:moveTo>
                    <a:pt x="1140714" y="2052066"/>
                  </a:moveTo>
                  <a:lnTo>
                    <a:pt x="851154" y="1872234"/>
                  </a:lnTo>
                  <a:lnTo>
                    <a:pt x="561594" y="2052066"/>
                  </a:lnTo>
                  <a:lnTo>
                    <a:pt x="677418" y="2052066"/>
                  </a:lnTo>
                  <a:lnTo>
                    <a:pt x="677418" y="2231898"/>
                  </a:lnTo>
                  <a:lnTo>
                    <a:pt x="1024890" y="2231898"/>
                  </a:lnTo>
                  <a:lnTo>
                    <a:pt x="1024890" y="2052066"/>
                  </a:lnTo>
                  <a:lnTo>
                    <a:pt x="1140714" y="2052066"/>
                  </a:lnTo>
                  <a:close/>
                </a:path>
                <a:path w="1704339" h="2232025">
                  <a:moveTo>
                    <a:pt x="1703832" y="851916"/>
                  </a:moveTo>
                  <a:lnTo>
                    <a:pt x="1702473" y="803579"/>
                  </a:lnTo>
                  <a:lnTo>
                    <a:pt x="1698485" y="755942"/>
                  </a:lnTo>
                  <a:lnTo>
                    <a:pt x="1691906" y="709079"/>
                  </a:lnTo>
                  <a:lnTo>
                    <a:pt x="1682826" y="663079"/>
                  </a:lnTo>
                  <a:lnTo>
                    <a:pt x="1671307" y="617994"/>
                  </a:lnTo>
                  <a:lnTo>
                    <a:pt x="1657438" y="573900"/>
                  </a:lnTo>
                  <a:lnTo>
                    <a:pt x="1641271" y="530885"/>
                  </a:lnTo>
                  <a:lnTo>
                    <a:pt x="1622894" y="489000"/>
                  </a:lnTo>
                  <a:lnTo>
                    <a:pt x="1602359" y="448335"/>
                  </a:lnTo>
                  <a:lnTo>
                    <a:pt x="1579765" y="408952"/>
                  </a:lnTo>
                  <a:lnTo>
                    <a:pt x="1555153" y="370916"/>
                  </a:lnTo>
                  <a:lnTo>
                    <a:pt x="1528622" y="334314"/>
                  </a:lnTo>
                  <a:lnTo>
                    <a:pt x="1500238" y="299199"/>
                  </a:lnTo>
                  <a:lnTo>
                    <a:pt x="1470050" y="265671"/>
                  </a:lnTo>
                  <a:lnTo>
                    <a:pt x="1438160" y="233781"/>
                  </a:lnTo>
                  <a:lnTo>
                    <a:pt x="1404632" y="203593"/>
                  </a:lnTo>
                  <a:lnTo>
                    <a:pt x="1369517" y="175209"/>
                  </a:lnTo>
                  <a:lnTo>
                    <a:pt x="1332915" y="148678"/>
                  </a:lnTo>
                  <a:lnTo>
                    <a:pt x="1294879" y="124066"/>
                  </a:lnTo>
                  <a:lnTo>
                    <a:pt x="1255496" y="101473"/>
                  </a:lnTo>
                  <a:lnTo>
                    <a:pt x="1214831" y="80937"/>
                  </a:lnTo>
                  <a:lnTo>
                    <a:pt x="1172946" y="62560"/>
                  </a:lnTo>
                  <a:lnTo>
                    <a:pt x="1129931" y="46393"/>
                  </a:lnTo>
                  <a:lnTo>
                    <a:pt x="1085837" y="32524"/>
                  </a:lnTo>
                  <a:lnTo>
                    <a:pt x="1040752" y="21005"/>
                  </a:lnTo>
                  <a:lnTo>
                    <a:pt x="994752" y="11925"/>
                  </a:lnTo>
                  <a:lnTo>
                    <a:pt x="947889" y="5346"/>
                  </a:lnTo>
                  <a:lnTo>
                    <a:pt x="900252" y="1358"/>
                  </a:lnTo>
                  <a:lnTo>
                    <a:pt x="851916" y="0"/>
                  </a:lnTo>
                  <a:lnTo>
                    <a:pt x="803567" y="1358"/>
                  </a:lnTo>
                  <a:lnTo>
                    <a:pt x="755929" y="5346"/>
                  </a:lnTo>
                  <a:lnTo>
                    <a:pt x="709066" y="11925"/>
                  </a:lnTo>
                  <a:lnTo>
                    <a:pt x="663067" y="21005"/>
                  </a:lnTo>
                  <a:lnTo>
                    <a:pt x="617982" y="32524"/>
                  </a:lnTo>
                  <a:lnTo>
                    <a:pt x="573887" y="46393"/>
                  </a:lnTo>
                  <a:lnTo>
                    <a:pt x="530872" y="62560"/>
                  </a:lnTo>
                  <a:lnTo>
                    <a:pt x="488988" y="80937"/>
                  </a:lnTo>
                  <a:lnTo>
                    <a:pt x="448322" y="101473"/>
                  </a:lnTo>
                  <a:lnTo>
                    <a:pt x="408940" y="124066"/>
                  </a:lnTo>
                  <a:lnTo>
                    <a:pt x="370903" y="148678"/>
                  </a:lnTo>
                  <a:lnTo>
                    <a:pt x="334302" y="175209"/>
                  </a:lnTo>
                  <a:lnTo>
                    <a:pt x="299186" y="203593"/>
                  </a:lnTo>
                  <a:lnTo>
                    <a:pt x="265658" y="233781"/>
                  </a:lnTo>
                  <a:lnTo>
                    <a:pt x="233768" y="265671"/>
                  </a:lnTo>
                  <a:lnTo>
                    <a:pt x="203581" y="299199"/>
                  </a:lnTo>
                  <a:lnTo>
                    <a:pt x="175196" y="334314"/>
                  </a:lnTo>
                  <a:lnTo>
                    <a:pt x="148666" y="370916"/>
                  </a:lnTo>
                  <a:lnTo>
                    <a:pt x="124053" y="408952"/>
                  </a:lnTo>
                  <a:lnTo>
                    <a:pt x="101460" y="448335"/>
                  </a:lnTo>
                  <a:lnTo>
                    <a:pt x="80924" y="489000"/>
                  </a:lnTo>
                  <a:lnTo>
                    <a:pt x="62547" y="530885"/>
                  </a:lnTo>
                  <a:lnTo>
                    <a:pt x="46380" y="573900"/>
                  </a:lnTo>
                  <a:lnTo>
                    <a:pt x="32512" y="617994"/>
                  </a:lnTo>
                  <a:lnTo>
                    <a:pt x="20993" y="663079"/>
                  </a:lnTo>
                  <a:lnTo>
                    <a:pt x="11912" y="709079"/>
                  </a:lnTo>
                  <a:lnTo>
                    <a:pt x="5334" y="755942"/>
                  </a:lnTo>
                  <a:lnTo>
                    <a:pt x="1346" y="803579"/>
                  </a:lnTo>
                  <a:lnTo>
                    <a:pt x="0" y="851916"/>
                  </a:lnTo>
                  <a:lnTo>
                    <a:pt x="1346" y="900264"/>
                  </a:lnTo>
                  <a:lnTo>
                    <a:pt x="5334" y="947902"/>
                  </a:lnTo>
                  <a:lnTo>
                    <a:pt x="11912" y="994765"/>
                  </a:lnTo>
                  <a:lnTo>
                    <a:pt x="20993" y="1040765"/>
                  </a:lnTo>
                  <a:lnTo>
                    <a:pt x="32512" y="1085850"/>
                  </a:lnTo>
                  <a:lnTo>
                    <a:pt x="46380" y="1129944"/>
                  </a:lnTo>
                  <a:lnTo>
                    <a:pt x="62547" y="1172959"/>
                  </a:lnTo>
                  <a:lnTo>
                    <a:pt x="80924" y="1214843"/>
                  </a:lnTo>
                  <a:lnTo>
                    <a:pt x="101460" y="1255509"/>
                  </a:lnTo>
                  <a:lnTo>
                    <a:pt x="124053" y="1294892"/>
                  </a:lnTo>
                  <a:lnTo>
                    <a:pt x="148666" y="1332928"/>
                  </a:lnTo>
                  <a:lnTo>
                    <a:pt x="175196" y="1369529"/>
                  </a:lnTo>
                  <a:lnTo>
                    <a:pt x="203581" y="1404645"/>
                  </a:lnTo>
                  <a:lnTo>
                    <a:pt x="233768" y="1438173"/>
                  </a:lnTo>
                  <a:lnTo>
                    <a:pt x="265658" y="1470063"/>
                  </a:lnTo>
                  <a:lnTo>
                    <a:pt x="299186" y="1500251"/>
                  </a:lnTo>
                  <a:lnTo>
                    <a:pt x="334302" y="1528635"/>
                  </a:lnTo>
                  <a:lnTo>
                    <a:pt x="370903" y="1555165"/>
                  </a:lnTo>
                  <a:lnTo>
                    <a:pt x="408940" y="1579778"/>
                  </a:lnTo>
                  <a:lnTo>
                    <a:pt x="448322" y="1602371"/>
                  </a:lnTo>
                  <a:lnTo>
                    <a:pt x="488988" y="1622907"/>
                  </a:lnTo>
                  <a:lnTo>
                    <a:pt x="530872" y="1641284"/>
                  </a:lnTo>
                  <a:lnTo>
                    <a:pt x="573887" y="1657451"/>
                  </a:lnTo>
                  <a:lnTo>
                    <a:pt x="617982" y="1671320"/>
                  </a:lnTo>
                  <a:lnTo>
                    <a:pt x="663067" y="1682838"/>
                  </a:lnTo>
                  <a:lnTo>
                    <a:pt x="709066" y="1691919"/>
                  </a:lnTo>
                  <a:lnTo>
                    <a:pt x="755929" y="1698498"/>
                  </a:lnTo>
                  <a:lnTo>
                    <a:pt x="803567" y="1702485"/>
                  </a:lnTo>
                  <a:lnTo>
                    <a:pt x="851916" y="1703832"/>
                  </a:lnTo>
                  <a:lnTo>
                    <a:pt x="900252" y="1702485"/>
                  </a:lnTo>
                  <a:lnTo>
                    <a:pt x="947889" y="1698498"/>
                  </a:lnTo>
                  <a:lnTo>
                    <a:pt x="994752" y="1691919"/>
                  </a:lnTo>
                  <a:lnTo>
                    <a:pt x="1040752" y="1682838"/>
                  </a:lnTo>
                  <a:lnTo>
                    <a:pt x="1085837" y="1671320"/>
                  </a:lnTo>
                  <a:lnTo>
                    <a:pt x="1129931" y="1657451"/>
                  </a:lnTo>
                  <a:lnTo>
                    <a:pt x="1172946" y="1641284"/>
                  </a:lnTo>
                  <a:lnTo>
                    <a:pt x="1214831" y="1622907"/>
                  </a:lnTo>
                  <a:lnTo>
                    <a:pt x="1255496" y="1602371"/>
                  </a:lnTo>
                  <a:lnTo>
                    <a:pt x="1294879" y="1579778"/>
                  </a:lnTo>
                  <a:lnTo>
                    <a:pt x="1332915" y="1555165"/>
                  </a:lnTo>
                  <a:lnTo>
                    <a:pt x="1369517" y="1528635"/>
                  </a:lnTo>
                  <a:lnTo>
                    <a:pt x="1404632" y="1500251"/>
                  </a:lnTo>
                  <a:lnTo>
                    <a:pt x="1438160" y="1470063"/>
                  </a:lnTo>
                  <a:lnTo>
                    <a:pt x="1470050" y="1438173"/>
                  </a:lnTo>
                  <a:lnTo>
                    <a:pt x="1500238" y="1404645"/>
                  </a:lnTo>
                  <a:lnTo>
                    <a:pt x="1528622" y="1369529"/>
                  </a:lnTo>
                  <a:lnTo>
                    <a:pt x="1555153" y="1332928"/>
                  </a:lnTo>
                  <a:lnTo>
                    <a:pt x="1579765" y="1294892"/>
                  </a:lnTo>
                  <a:lnTo>
                    <a:pt x="1602359" y="1255509"/>
                  </a:lnTo>
                  <a:lnTo>
                    <a:pt x="1622894" y="1214843"/>
                  </a:lnTo>
                  <a:lnTo>
                    <a:pt x="1641271" y="1172959"/>
                  </a:lnTo>
                  <a:lnTo>
                    <a:pt x="1657438" y="1129944"/>
                  </a:lnTo>
                  <a:lnTo>
                    <a:pt x="1671307" y="1085850"/>
                  </a:lnTo>
                  <a:lnTo>
                    <a:pt x="1682826" y="1040765"/>
                  </a:lnTo>
                  <a:lnTo>
                    <a:pt x="1691906" y="994765"/>
                  </a:lnTo>
                  <a:lnTo>
                    <a:pt x="1698485" y="947902"/>
                  </a:lnTo>
                  <a:lnTo>
                    <a:pt x="1702473" y="900264"/>
                  </a:lnTo>
                  <a:lnTo>
                    <a:pt x="1703832" y="851916"/>
                  </a:lnTo>
                  <a:close/>
                </a:path>
              </a:pathLst>
            </a:custGeom>
            <a:solidFill>
              <a:srgbClr val="A8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7546" y="308609"/>
              <a:ext cx="1704339" cy="1704339"/>
            </a:xfrm>
            <a:custGeom>
              <a:avLst/>
              <a:gdLst/>
              <a:ahLst/>
              <a:cxnLst/>
              <a:rect l="l" t="t" r="r" b="b"/>
              <a:pathLst>
                <a:path w="1704339" h="1704339">
                  <a:moveTo>
                    <a:pt x="0" y="851916"/>
                  </a:moveTo>
                  <a:lnTo>
                    <a:pt x="1348" y="803569"/>
                  </a:lnTo>
                  <a:lnTo>
                    <a:pt x="5345" y="755931"/>
                  </a:lnTo>
                  <a:lnTo>
                    <a:pt x="11920" y="709073"/>
                  </a:lnTo>
                  <a:lnTo>
                    <a:pt x="21000" y="663067"/>
                  </a:lnTo>
                  <a:lnTo>
                    <a:pt x="32513" y="617984"/>
                  </a:lnTo>
                  <a:lnTo>
                    <a:pt x="46388" y="573896"/>
                  </a:lnTo>
                  <a:lnTo>
                    <a:pt x="62552" y="530876"/>
                  </a:lnTo>
                  <a:lnTo>
                    <a:pt x="80934" y="488996"/>
                  </a:lnTo>
                  <a:lnTo>
                    <a:pt x="101462" y="448326"/>
                  </a:lnTo>
                  <a:lnTo>
                    <a:pt x="124063" y="408940"/>
                  </a:lnTo>
                  <a:lnTo>
                    <a:pt x="148667" y="370909"/>
                  </a:lnTo>
                  <a:lnTo>
                    <a:pt x="175200" y="334304"/>
                  </a:lnTo>
                  <a:lnTo>
                    <a:pt x="203592" y="299198"/>
                  </a:lnTo>
                  <a:lnTo>
                    <a:pt x="233770" y="265663"/>
                  </a:lnTo>
                  <a:lnTo>
                    <a:pt x="265663" y="233770"/>
                  </a:lnTo>
                  <a:lnTo>
                    <a:pt x="299198" y="203592"/>
                  </a:lnTo>
                  <a:lnTo>
                    <a:pt x="334304" y="175200"/>
                  </a:lnTo>
                  <a:lnTo>
                    <a:pt x="370909" y="148667"/>
                  </a:lnTo>
                  <a:lnTo>
                    <a:pt x="408940" y="124063"/>
                  </a:lnTo>
                  <a:lnTo>
                    <a:pt x="448326" y="101462"/>
                  </a:lnTo>
                  <a:lnTo>
                    <a:pt x="488996" y="80934"/>
                  </a:lnTo>
                  <a:lnTo>
                    <a:pt x="530876" y="62552"/>
                  </a:lnTo>
                  <a:lnTo>
                    <a:pt x="573896" y="46388"/>
                  </a:lnTo>
                  <a:lnTo>
                    <a:pt x="617984" y="32513"/>
                  </a:lnTo>
                  <a:lnTo>
                    <a:pt x="663067" y="21000"/>
                  </a:lnTo>
                  <a:lnTo>
                    <a:pt x="709073" y="11920"/>
                  </a:lnTo>
                  <a:lnTo>
                    <a:pt x="755931" y="5345"/>
                  </a:lnTo>
                  <a:lnTo>
                    <a:pt x="803569" y="1348"/>
                  </a:lnTo>
                  <a:lnTo>
                    <a:pt x="851915" y="0"/>
                  </a:lnTo>
                  <a:lnTo>
                    <a:pt x="900262" y="1348"/>
                  </a:lnTo>
                  <a:lnTo>
                    <a:pt x="947900" y="5345"/>
                  </a:lnTo>
                  <a:lnTo>
                    <a:pt x="994758" y="11920"/>
                  </a:lnTo>
                  <a:lnTo>
                    <a:pt x="1040764" y="21000"/>
                  </a:lnTo>
                  <a:lnTo>
                    <a:pt x="1085847" y="32513"/>
                  </a:lnTo>
                  <a:lnTo>
                    <a:pt x="1129935" y="46388"/>
                  </a:lnTo>
                  <a:lnTo>
                    <a:pt x="1172955" y="62552"/>
                  </a:lnTo>
                  <a:lnTo>
                    <a:pt x="1214835" y="80934"/>
                  </a:lnTo>
                  <a:lnTo>
                    <a:pt x="1255505" y="101462"/>
                  </a:lnTo>
                  <a:lnTo>
                    <a:pt x="1294891" y="124063"/>
                  </a:lnTo>
                  <a:lnTo>
                    <a:pt x="1332922" y="148667"/>
                  </a:lnTo>
                  <a:lnTo>
                    <a:pt x="1369527" y="175200"/>
                  </a:lnTo>
                  <a:lnTo>
                    <a:pt x="1404633" y="203592"/>
                  </a:lnTo>
                  <a:lnTo>
                    <a:pt x="1438168" y="233770"/>
                  </a:lnTo>
                  <a:lnTo>
                    <a:pt x="1470061" y="265663"/>
                  </a:lnTo>
                  <a:lnTo>
                    <a:pt x="1500239" y="299198"/>
                  </a:lnTo>
                  <a:lnTo>
                    <a:pt x="1528631" y="334304"/>
                  </a:lnTo>
                  <a:lnTo>
                    <a:pt x="1555164" y="370909"/>
                  </a:lnTo>
                  <a:lnTo>
                    <a:pt x="1579768" y="408940"/>
                  </a:lnTo>
                  <a:lnTo>
                    <a:pt x="1602369" y="448326"/>
                  </a:lnTo>
                  <a:lnTo>
                    <a:pt x="1622897" y="488996"/>
                  </a:lnTo>
                  <a:lnTo>
                    <a:pt x="1641279" y="530876"/>
                  </a:lnTo>
                  <a:lnTo>
                    <a:pt x="1657443" y="573896"/>
                  </a:lnTo>
                  <a:lnTo>
                    <a:pt x="1671318" y="617984"/>
                  </a:lnTo>
                  <a:lnTo>
                    <a:pt x="1682831" y="663067"/>
                  </a:lnTo>
                  <a:lnTo>
                    <a:pt x="1691911" y="709073"/>
                  </a:lnTo>
                  <a:lnTo>
                    <a:pt x="1698486" y="755931"/>
                  </a:lnTo>
                  <a:lnTo>
                    <a:pt x="1702483" y="803569"/>
                  </a:lnTo>
                  <a:lnTo>
                    <a:pt x="1703831" y="851916"/>
                  </a:lnTo>
                  <a:lnTo>
                    <a:pt x="1702483" y="900262"/>
                  </a:lnTo>
                  <a:lnTo>
                    <a:pt x="1698486" y="947900"/>
                  </a:lnTo>
                  <a:lnTo>
                    <a:pt x="1691911" y="994758"/>
                  </a:lnTo>
                  <a:lnTo>
                    <a:pt x="1682831" y="1040764"/>
                  </a:lnTo>
                  <a:lnTo>
                    <a:pt x="1671318" y="1085847"/>
                  </a:lnTo>
                  <a:lnTo>
                    <a:pt x="1657443" y="1129935"/>
                  </a:lnTo>
                  <a:lnTo>
                    <a:pt x="1641279" y="1172955"/>
                  </a:lnTo>
                  <a:lnTo>
                    <a:pt x="1622897" y="1214835"/>
                  </a:lnTo>
                  <a:lnTo>
                    <a:pt x="1602369" y="1255505"/>
                  </a:lnTo>
                  <a:lnTo>
                    <a:pt x="1579768" y="1294891"/>
                  </a:lnTo>
                  <a:lnTo>
                    <a:pt x="1555164" y="1332922"/>
                  </a:lnTo>
                  <a:lnTo>
                    <a:pt x="1528631" y="1369527"/>
                  </a:lnTo>
                  <a:lnTo>
                    <a:pt x="1500239" y="1404633"/>
                  </a:lnTo>
                  <a:lnTo>
                    <a:pt x="1470061" y="1438168"/>
                  </a:lnTo>
                  <a:lnTo>
                    <a:pt x="1438168" y="1470061"/>
                  </a:lnTo>
                  <a:lnTo>
                    <a:pt x="1404633" y="1500239"/>
                  </a:lnTo>
                  <a:lnTo>
                    <a:pt x="1369527" y="1528631"/>
                  </a:lnTo>
                  <a:lnTo>
                    <a:pt x="1332922" y="1555164"/>
                  </a:lnTo>
                  <a:lnTo>
                    <a:pt x="1294891" y="1579768"/>
                  </a:lnTo>
                  <a:lnTo>
                    <a:pt x="1255505" y="1602369"/>
                  </a:lnTo>
                  <a:lnTo>
                    <a:pt x="1214835" y="1622897"/>
                  </a:lnTo>
                  <a:lnTo>
                    <a:pt x="1172955" y="1641279"/>
                  </a:lnTo>
                  <a:lnTo>
                    <a:pt x="1129935" y="1657443"/>
                  </a:lnTo>
                  <a:lnTo>
                    <a:pt x="1085847" y="1671318"/>
                  </a:lnTo>
                  <a:lnTo>
                    <a:pt x="1040764" y="1682831"/>
                  </a:lnTo>
                  <a:lnTo>
                    <a:pt x="994758" y="1691911"/>
                  </a:lnTo>
                  <a:lnTo>
                    <a:pt x="947900" y="1698486"/>
                  </a:lnTo>
                  <a:lnTo>
                    <a:pt x="900262" y="1702483"/>
                  </a:lnTo>
                  <a:lnTo>
                    <a:pt x="851915" y="1703832"/>
                  </a:lnTo>
                  <a:lnTo>
                    <a:pt x="803569" y="1702483"/>
                  </a:lnTo>
                  <a:lnTo>
                    <a:pt x="755931" y="1698486"/>
                  </a:lnTo>
                  <a:lnTo>
                    <a:pt x="709073" y="1691911"/>
                  </a:lnTo>
                  <a:lnTo>
                    <a:pt x="663067" y="1682831"/>
                  </a:lnTo>
                  <a:lnTo>
                    <a:pt x="617984" y="1671318"/>
                  </a:lnTo>
                  <a:lnTo>
                    <a:pt x="573896" y="1657443"/>
                  </a:lnTo>
                  <a:lnTo>
                    <a:pt x="530876" y="1641279"/>
                  </a:lnTo>
                  <a:lnTo>
                    <a:pt x="488996" y="1622897"/>
                  </a:lnTo>
                  <a:lnTo>
                    <a:pt x="448326" y="1602369"/>
                  </a:lnTo>
                  <a:lnTo>
                    <a:pt x="408940" y="1579768"/>
                  </a:lnTo>
                  <a:lnTo>
                    <a:pt x="370909" y="1555164"/>
                  </a:lnTo>
                  <a:lnTo>
                    <a:pt x="334304" y="1528631"/>
                  </a:lnTo>
                  <a:lnTo>
                    <a:pt x="299198" y="1500239"/>
                  </a:lnTo>
                  <a:lnTo>
                    <a:pt x="265663" y="1470061"/>
                  </a:lnTo>
                  <a:lnTo>
                    <a:pt x="233770" y="1438168"/>
                  </a:lnTo>
                  <a:lnTo>
                    <a:pt x="203592" y="1404633"/>
                  </a:lnTo>
                  <a:lnTo>
                    <a:pt x="175200" y="1369527"/>
                  </a:lnTo>
                  <a:lnTo>
                    <a:pt x="148667" y="1332922"/>
                  </a:lnTo>
                  <a:lnTo>
                    <a:pt x="124063" y="1294891"/>
                  </a:lnTo>
                  <a:lnTo>
                    <a:pt x="101462" y="1255505"/>
                  </a:lnTo>
                  <a:lnTo>
                    <a:pt x="80934" y="1214835"/>
                  </a:lnTo>
                  <a:lnTo>
                    <a:pt x="62552" y="1172955"/>
                  </a:lnTo>
                  <a:lnTo>
                    <a:pt x="46388" y="1129935"/>
                  </a:lnTo>
                  <a:lnTo>
                    <a:pt x="32513" y="1085847"/>
                  </a:lnTo>
                  <a:lnTo>
                    <a:pt x="21000" y="1040764"/>
                  </a:lnTo>
                  <a:lnTo>
                    <a:pt x="11920" y="994758"/>
                  </a:lnTo>
                  <a:lnTo>
                    <a:pt x="5345" y="947900"/>
                  </a:lnTo>
                  <a:lnTo>
                    <a:pt x="1348" y="900262"/>
                  </a:lnTo>
                  <a:lnTo>
                    <a:pt x="0" y="8519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92853" y="1032510"/>
            <a:ext cx="10902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20" dirty="0">
                <a:solidFill>
                  <a:srgbClr val="C00000"/>
                </a:solidFill>
                <a:latin typeface="Cambria"/>
                <a:cs typeface="Cambria"/>
              </a:rPr>
              <a:t>CARE</a:t>
            </a:r>
            <a:r>
              <a:rPr sz="13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300" b="1" spc="120" dirty="0">
                <a:solidFill>
                  <a:srgbClr val="C00000"/>
                </a:solidFill>
                <a:latin typeface="Cambria"/>
                <a:cs typeface="Cambria"/>
              </a:rPr>
              <a:t>GIVER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36971" y="1937004"/>
            <a:ext cx="2239645" cy="1740535"/>
            <a:chOff x="5736971" y="1937004"/>
            <a:chExt cx="2239645" cy="1740535"/>
          </a:xfrm>
        </p:grpSpPr>
        <p:sp>
          <p:nvSpPr>
            <p:cNvPr id="10" name="object 10"/>
            <p:cNvSpPr/>
            <p:nvPr/>
          </p:nvSpPr>
          <p:spPr>
            <a:xfrm>
              <a:off x="5736971" y="1956053"/>
              <a:ext cx="2220595" cy="1702435"/>
            </a:xfrm>
            <a:custGeom>
              <a:avLst/>
              <a:gdLst/>
              <a:ahLst/>
              <a:cxnLst/>
              <a:rect l="l" t="t" r="r" b="b"/>
              <a:pathLst>
                <a:path w="2220595" h="1702435">
                  <a:moveTo>
                    <a:pt x="396367" y="1165479"/>
                  </a:moveTo>
                  <a:lnTo>
                    <a:pt x="135509" y="945896"/>
                  </a:lnTo>
                  <a:lnTo>
                    <a:pt x="171323" y="1056005"/>
                  </a:lnTo>
                  <a:lnTo>
                    <a:pt x="0" y="1111631"/>
                  </a:lnTo>
                  <a:lnTo>
                    <a:pt x="107315" y="1442085"/>
                  </a:lnTo>
                  <a:lnTo>
                    <a:pt x="278638" y="1386332"/>
                  </a:lnTo>
                  <a:lnTo>
                    <a:pt x="314452" y="1496441"/>
                  </a:lnTo>
                  <a:lnTo>
                    <a:pt x="396367" y="1165479"/>
                  </a:lnTo>
                  <a:close/>
                </a:path>
                <a:path w="2220595" h="1702435">
                  <a:moveTo>
                    <a:pt x="2220595" y="851154"/>
                  </a:moveTo>
                  <a:lnTo>
                    <a:pt x="2219236" y="802868"/>
                  </a:lnTo>
                  <a:lnTo>
                    <a:pt x="2215248" y="755281"/>
                  </a:lnTo>
                  <a:lnTo>
                    <a:pt x="2208669" y="708469"/>
                  </a:lnTo>
                  <a:lnTo>
                    <a:pt x="2199589" y="662508"/>
                  </a:lnTo>
                  <a:lnTo>
                    <a:pt x="2188070" y="617474"/>
                  </a:lnTo>
                  <a:lnTo>
                    <a:pt x="2174202" y="573417"/>
                  </a:lnTo>
                  <a:lnTo>
                    <a:pt x="2158034" y="530440"/>
                  </a:lnTo>
                  <a:lnTo>
                    <a:pt x="2139658" y="488607"/>
                  </a:lnTo>
                  <a:lnTo>
                    <a:pt x="2119122" y="447967"/>
                  </a:lnTo>
                  <a:lnTo>
                    <a:pt x="2096528" y="408622"/>
                  </a:lnTo>
                  <a:lnTo>
                    <a:pt x="2071916" y="370624"/>
                  </a:lnTo>
                  <a:lnTo>
                    <a:pt x="2045385" y="334048"/>
                  </a:lnTo>
                  <a:lnTo>
                    <a:pt x="2017001" y="298970"/>
                  </a:lnTo>
                  <a:lnTo>
                    <a:pt x="1986813" y="265468"/>
                  </a:lnTo>
                  <a:lnTo>
                    <a:pt x="1954923" y="233603"/>
                  </a:lnTo>
                  <a:lnTo>
                    <a:pt x="1921395" y="203441"/>
                  </a:lnTo>
                  <a:lnTo>
                    <a:pt x="1886280" y="175082"/>
                  </a:lnTo>
                  <a:lnTo>
                    <a:pt x="1849678" y="148564"/>
                  </a:lnTo>
                  <a:lnTo>
                    <a:pt x="1811642" y="123977"/>
                  </a:lnTo>
                  <a:lnTo>
                    <a:pt x="1772259" y="101396"/>
                  </a:lnTo>
                  <a:lnTo>
                    <a:pt x="1731594" y="80886"/>
                  </a:lnTo>
                  <a:lnTo>
                    <a:pt x="1689709" y="62509"/>
                  </a:lnTo>
                  <a:lnTo>
                    <a:pt x="1646694" y="46367"/>
                  </a:lnTo>
                  <a:lnTo>
                    <a:pt x="1602600" y="32499"/>
                  </a:lnTo>
                  <a:lnTo>
                    <a:pt x="1557515" y="20993"/>
                  </a:lnTo>
                  <a:lnTo>
                    <a:pt x="1511515" y="11912"/>
                  </a:lnTo>
                  <a:lnTo>
                    <a:pt x="1464652" y="5346"/>
                  </a:lnTo>
                  <a:lnTo>
                    <a:pt x="1417015" y="1358"/>
                  </a:lnTo>
                  <a:lnTo>
                    <a:pt x="1368679" y="0"/>
                  </a:lnTo>
                  <a:lnTo>
                    <a:pt x="1320330" y="1358"/>
                  </a:lnTo>
                  <a:lnTo>
                    <a:pt x="1272692" y="5346"/>
                  </a:lnTo>
                  <a:lnTo>
                    <a:pt x="1225829" y="11912"/>
                  </a:lnTo>
                  <a:lnTo>
                    <a:pt x="1179830" y="20993"/>
                  </a:lnTo>
                  <a:lnTo>
                    <a:pt x="1134745" y="32499"/>
                  </a:lnTo>
                  <a:lnTo>
                    <a:pt x="1090650" y="46367"/>
                  </a:lnTo>
                  <a:lnTo>
                    <a:pt x="1047635" y="62509"/>
                  </a:lnTo>
                  <a:lnTo>
                    <a:pt x="1005751" y="80886"/>
                  </a:lnTo>
                  <a:lnTo>
                    <a:pt x="965085" y="101396"/>
                  </a:lnTo>
                  <a:lnTo>
                    <a:pt x="925703" y="123977"/>
                  </a:lnTo>
                  <a:lnTo>
                    <a:pt x="887666" y="148564"/>
                  </a:lnTo>
                  <a:lnTo>
                    <a:pt x="851065" y="175082"/>
                  </a:lnTo>
                  <a:lnTo>
                    <a:pt x="815949" y="203441"/>
                  </a:lnTo>
                  <a:lnTo>
                    <a:pt x="782421" y="233603"/>
                  </a:lnTo>
                  <a:lnTo>
                    <a:pt x="750531" y="265468"/>
                  </a:lnTo>
                  <a:lnTo>
                    <a:pt x="720344" y="298970"/>
                  </a:lnTo>
                  <a:lnTo>
                    <a:pt x="691959" y="334048"/>
                  </a:lnTo>
                  <a:lnTo>
                    <a:pt x="665429" y="370624"/>
                  </a:lnTo>
                  <a:lnTo>
                    <a:pt x="640816" y="408622"/>
                  </a:lnTo>
                  <a:lnTo>
                    <a:pt x="618223" y="447967"/>
                  </a:lnTo>
                  <a:lnTo>
                    <a:pt x="597687" y="488607"/>
                  </a:lnTo>
                  <a:lnTo>
                    <a:pt x="579310" y="530440"/>
                  </a:lnTo>
                  <a:lnTo>
                    <a:pt x="563143" y="573417"/>
                  </a:lnTo>
                  <a:lnTo>
                    <a:pt x="549275" y="617474"/>
                  </a:lnTo>
                  <a:lnTo>
                    <a:pt x="537756" y="662508"/>
                  </a:lnTo>
                  <a:lnTo>
                    <a:pt x="528675" y="708469"/>
                  </a:lnTo>
                  <a:lnTo>
                    <a:pt x="522097" y="755281"/>
                  </a:lnTo>
                  <a:lnTo>
                    <a:pt x="518109" y="802868"/>
                  </a:lnTo>
                  <a:lnTo>
                    <a:pt x="516763" y="851154"/>
                  </a:lnTo>
                  <a:lnTo>
                    <a:pt x="518109" y="899452"/>
                  </a:lnTo>
                  <a:lnTo>
                    <a:pt x="522097" y="947039"/>
                  </a:lnTo>
                  <a:lnTo>
                    <a:pt x="528675" y="993851"/>
                  </a:lnTo>
                  <a:lnTo>
                    <a:pt x="537756" y="1039812"/>
                  </a:lnTo>
                  <a:lnTo>
                    <a:pt x="549275" y="1084846"/>
                  </a:lnTo>
                  <a:lnTo>
                    <a:pt x="563143" y="1128903"/>
                  </a:lnTo>
                  <a:lnTo>
                    <a:pt x="579310" y="1171879"/>
                  </a:lnTo>
                  <a:lnTo>
                    <a:pt x="597687" y="1213713"/>
                  </a:lnTo>
                  <a:lnTo>
                    <a:pt x="618223" y="1254353"/>
                  </a:lnTo>
                  <a:lnTo>
                    <a:pt x="640816" y="1293698"/>
                  </a:lnTo>
                  <a:lnTo>
                    <a:pt x="665429" y="1331696"/>
                  </a:lnTo>
                  <a:lnTo>
                    <a:pt x="691959" y="1368272"/>
                  </a:lnTo>
                  <a:lnTo>
                    <a:pt x="720344" y="1403350"/>
                  </a:lnTo>
                  <a:lnTo>
                    <a:pt x="750531" y="1436852"/>
                  </a:lnTo>
                  <a:lnTo>
                    <a:pt x="782421" y="1468716"/>
                  </a:lnTo>
                  <a:lnTo>
                    <a:pt x="815949" y="1498879"/>
                  </a:lnTo>
                  <a:lnTo>
                    <a:pt x="851065" y="1527238"/>
                  </a:lnTo>
                  <a:lnTo>
                    <a:pt x="887666" y="1553756"/>
                  </a:lnTo>
                  <a:lnTo>
                    <a:pt x="925703" y="1578343"/>
                  </a:lnTo>
                  <a:lnTo>
                    <a:pt x="965085" y="1600923"/>
                  </a:lnTo>
                  <a:lnTo>
                    <a:pt x="1005751" y="1621434"/>
                  </a:lnTo>
                  <a:lnTo>
                    <a:pt x="1047635" y="1639811"/>
                  </a:lnTo>
                  <a:lnTo>
                    <a:pt x="1090650" y="1655953"/>
                  </a:lnTo>
                  <a:lnTo>
                    <a:pt x="1134745" y="1669821"/>
                  </a:lnTo>
                  <a:lnTo>
                    <a:pt x="1179830" y="1681327"/>
                  </a:lnTo>
                  <a:lnTo>
                    <a:pt x="1225829" y="1690408"/>
                  </a:lnTo>
                  <a:lnTo>
                    <a:pt x="1272692" y="1696974"/>
                  </a:lnTo>
                  <a:lnTo>
                    <a:pt x="1320330" y="1700961"/>
                  </a:lnTo>
                  <a:lnTo>
                    <a:pt x="1368679" y="1702308"/>
                  </a:lnTo>
                  <a:lnTo>
                    <a:pt x="1417015" y="1700961"/>
                  </a:lnTo>
                  <a:lnTo>
                    <a:pt x="1464652" y="1696974"/>
                  </a:lnTo>
                  <a:lnTo>
                    <a:pt x="1511515" y="1690408"/>
                  </a:lnTo>
                  <a:lnTo>
                    <a:pt x="1557515" y="1681327"/>
                  </a:lnTo>
                  <a:lnTo>
                    <a:pt x="1602600" y="1669821"/>
                  </a:lnTo>
                  <a:lnTo>
                    <a:pt x="1646694" y="1655953"/>
                  </a:lnTo>
                  <a:lnTo>
                    <a:pt x="1689709" y="1639811"/>
                  </a:lnTo>
                  <a:lnTo>
                    <a:pt x="1731594" y="1621434"/>
                  </a:lnTo>
                  <a:lnTo>
                    <a:pt x="1772259" y="1600923"/>
                  </a:lnTo>
                  <a:lnTo>
                    <a:pt x="1811642" y="1578343"/>
                  </a:lnTo>
                  <a:lnTo>
                    <a:pt x="1849678" y="1553756"/>
                  </a:lnTo>
                  <a:lnTo>
                    <a:pt x="1886280" y="1527238"/>
                  </a:lnTo>
                  <a:lnTo>
                    <a:pt x="1921395" y="1498879"/>
                  </a:lnTo>
                  <a:lnTo>
                    <a:pt x="1954923" y="1468716"/>
                  </a:lnTo>
                  <a:lnTo>
                    <a:pt x="1986813" y="1436852"/>
                  </a:lnTo>
                  <a:lnTo>
                    <a:pt x="2017001" y="1403350"/>
                  </a:lnTo>
                  <a:lnTo>
                    <a:pt x="2045385" y="1368272"/>
                  </a:lnTo>
                  <a:lnTo>
                    <a:pt x="2071916" y="1331696"/>
                  </a:lnTo>
                  <a:lnTo>
                    <a:pt x="2096528" y="1293698"/>
                  </a:lnTo>
                  <a:lnTo>
                    <a:pt x="2119122" y="1254353"/>
                  </a:lnTo>
                  <a:lnTo>
                    <a:pt x="2139658" y="1213713"/>
                  </a:lnTo>
                  <a:lnTo>
                    <a:pt x="2158034" y="1171879"/>
                  </a:lnTo>
                  <a:lnTo>
                    <a:pt x="2174202" y="1128903"/>
                  </a:lnTo>
                  <a:lnTo>
                    <a:pt x="2188070" y="1084846"/>
                  </a:lnTo>
                  <a:lnTo>
                    <a:pt x="2199589" y="1039812"/>
                  </a:lnTo>
                  <a:lnTo>
                    <a:pt x="2208669" y="993851"/>
                  </a:lnTo>
                  <a:lnTo>
                    <a:pt x="2215248" y="947039"/>
                  </a:lnTo>
                  <a:lnTo>
                    <a:pt x="2219236" y="899452"/>
                  </a:lnTo>
                  <a:lnTo>
                    <a:pt x="2220595" y="851154"/>
                  </a:lnTo>
                  <a:close/>
                </a:path>
              </a:pathLst>
            </a:custGeom>
            <a:solidFill>
              <a:srgbClr val="A9D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3734" y="1956054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40" h="1702435">
                  <a:moveTo>
                    <a:pt x="0" y="851154"/>
                  </a:moveTo>
                  <a:lnTo>
                    <a:pt x="1348" y="802859"/>
                  </a:lnTo>
                  <a:lnTo>
                    <a:pt x="5345" y="755271"/>
                  </a:lnTo>
                  <a:lnTo>
                    <a:pt x="11920" y="708461"/>
                  </a:lnTo>
                  <a:lnTo>
                    <a:pt x="21000" y="662500"/>
                  </a:lnTo>
                  <a:lnTo>
                    <a:pt x="32513" y="617462"/>
                  </a:lnTo>
                  <a:lnTo>
                    <a:pt x="46388" y="573417"/>
                  </a:lnTo>
                  <a:lnTo>
                    <a:pt x="62552" y="530438"/>
                  </a:lnTo>
                  <a:lnTo>
                    <a:pt x="80934" y="488596"/>
                  </a:lnTo>
                  <a:lnTo>
                    <a:pt x="101462" y="447964"/>
                  </a:lnTo>
                  <a:lnTo>
                    <a:pt x="124063" y="408613"/>
                  </a:lnTo>
                  <a:lnTo>
                    <a:pt x="148667" y="370615"/>
                  </a:lnTo>
                  <a:lnTo>
                    <a:pt x="175200" y="334042"/>
                  </a:lnTo>
                  <a:lnTo>
                    <a:pt x="203592" y="298966"/>
                  </a:lnTo>
                  <a:lnTo>
                    <a:pt x="233770" y="265459"/>
                  </a:lnTo>
                  <a:lnTo>
                    <a:pt x="265663" y="233593"/>
                  </a:lnTo>
                  <a:lnTo>
                    <a:pt x="299198" y="203439"/>
                  </a:lnTo>
                  <a:lnTo>
                    <a:pt x="334304" y="175070"/>
                  </a:lnTo>
                  <a:lnTo>
                    <a:pt x="370909" y="148557"/>
                  </a:lnTo>
                  <a:lnTo>
                    <a:pt x="408940" y="123973"/>
                  </a:lnTo>
                  <a:lnTo>
                    <a:pt x="448326" y="101388"/>
                  </a:lnTo>
                  <a:lnTo>
                    <a:pt x="488996" y="80876"/>
                  </a:lnTo>
                  <a:lnTo>
                    <a:pt x="530876" y="62508"/>
                  </a:lnTo>
                  <a:lnTo>
                    <a:pt x="573896" y="46355"/>
                  </a:lnTo>
                  <a:lnTo>
                    <a:pt x="617984" y="32490"/>
                  </a:lnTo>
                  <a:lnTo>
                    <a:pt x="663067" y="20985"/>
                  </a:lnTo>
                  <a:lnTo>
                    <a:pt x="709073" y="11912"/>
                  </a:lnTo>
                  <a:lnTo>
                    <a:pt x="755931" y="5342"/>
                  </a:lnTo>
                  <a:lnTo>
                    <a:pt x="803569" y="1347"/>
                  </a:lnTo>
                  <a:lnTo>
                    <a:pt x="851915" y="0"/>
                  </a:lnTo>
                  <a:lnTo>
                    <a:pt x="900262" y="1347"/>
                  </a:lnTo>
                  <a:lnTo>
                    <a:pt x="947900" y="5342"/>
                  </a:lnTo>
                  <a:lnTo>
                    <a:pt x="994758" y="11912"/>
                  </a:lnTo>
                  <a:lnTo>
                    <a:pt x="1040764" y="20985"/>
                  </a:lnTo>
                  <a:lnTo>
                    <a:pt x="1085847" y="32490"/>
                  </a:lnTo>
                  <a:lnTo>
                    <a:pt x="1129935" y="46355"/>
                  </a:lnTo>
                  <a:lnTo>
                    <a:pt x="1172955" y="62508"/>
                  </a:lnTo>
                  <a:lnTo>
                    <a:pt x="1214835" y="80876"/>
                  </a:lnTo>
                  <a:lnTo>
                    <a:pt x="1255505" y="101388"/>
                  </a:lnTo>
                  <a:lnTo>
                    <a:pt x="1294891" y="123973"/>
                  </a:lnTo>
                  <a:lnTo>
                    <a:pt x="1332922" y="148557"/>
                  </a:lnTo>
                  <a:lnTo>
                    <a:pt x="1369527" y="175070"/>
                  </a:lnTo>
                  <a:lnTo>
                    <a:pt x="1404633" y="203439"/>
                  </a:lnTo>
                  <a:lnTo>
                    <a:pt x="1438168" y="233593"/>
                  </a:lnTo>
                  <a:lnTo>
                    <a:pt x="1470061" y="265459"/>
                  </a:lnTo>
                  <a:lnTo>
                    <a:pt x="1500239" y="298966"/>
                  </a:lnTo>
                  <a:lnTo>
                    <a:pt x="1528631" y="334042"/>
                  </a:lnTo>
                  <a:lnTo>
                    <a:pt x="1555164" y="370615"/>
                  </a:lnTo>
                  <a:lnTo>
                    <a:pt x="1579768" y="408613"/>
                  </a:lnTo>
                  <a:lnTo>
                    <a:pt x="1602369" y="447964"/>
                  </a:lnTo>
                  <a:lnTo>
                    <a:pt x="1622897" y="488596"/>
                  </a:lnTo>
                  <a:lnTo>
                    <a:pt x="1641279" y="530438"/>
                  </a:lnTo>
                  <a:lnTo>
                    <a:pt x="1657443" y="573417"/>
                  </a:lnTo>
                  <a:lnTo>
                    <a:pt x="1671318" y="617462"/>
                  </a:lnTo>
                  <a:lnTo>
                    <a:pt x="1682831" y="662500"/>
                  </a:lnTo>
                  <a:lnTo>
                    <a:pt x="1691911" y="708461"/>
                  </a:lnTo>
                  <a:lnTo>
                    <a:pt x="1698486" y="755271"/>
                  </a:lnTo>
                  <a:lnTo>
                    <a:pt x="1702483" y="802859"/>
                  </a:lnTo>
                  <a:lnTo>
                    <a:pt x="1703832" y="851154"/>
                  </a:lnTo>
                  <a:lnTo>
                    <a:pt x="1702483" y="899448"/>
                  </a:lnTo>
                  <a:lnTo>
                    <a:pt x="1698486" y="947036"/>
                  </a:lnTo>
                  <a:lnTo>
                    <a:pt x="1691911" y="993846"/>
                  </a:lnTo>
                  <a:lnTo>
                    <a:pt x="1682831" y="1039807"/>
                  </a:lnTo>
                  <a:lnTo>
                    <a:pt x="1671318" y="1084845"/>
                  </a:lnTo>
                  <a:lnTo>
                    <a:pt x="1657443" y="1128890"/>
                  </a:lnTo>
                  <a:lnTo>
                    <a:pt x="1641279" y="1171869"/>
                  </a:lnTo>
                  <a:lnTo>
                    <a:pt x="1622897" y="1213711"/>
                  </a:lnTo>
                  <a:lnTo>
                    <a:pt x="1602369" y="1254343"/>
                  </a:lnTo>
                  <a:lnTo>
                    <a:pt x="1579768" y="1293694"/>
                  </a:lnTo>
                  <a:lnTo>
                    <a:pt x="1555164" y="1331692"/>
                  </a:lnTo>
                  <a:lnTo>
                    <a:pt x="1528631" y="1368265"/>
                  </a:lnTo>
                  <a:lnTo>
                    <a:pt x="1500239" y="1403341"/>
                  </a:lnTo>
                  <a:lnTo>
                    <a:pt x="1470061" y="1436848"/>
                  </a:lnTo>
                  <a:lnTo>
                    <a:pt x="1438168" y="1468714"/>
                  </a:lnTo>
                  <a:lnTo>
                    <a:pt x="1404633" y="1498868"/>
                  </a:lnTo>
                  <a:lnTo>
                    <a:pt x="1369527" y="1527237"/>
                  </a:lnTo>
                  <a:lnTo>
                    <a:pt x="1332922" y="1553750"/>
                  </a:lnTo>
                  <a:lnTo>
                    <a:pt x="1294891" y="1578334"/>
                  </a:lnTo>
                  <a:lnTo>
                    <a:pt x="1255505" y="1600919"/>
                  </a:lnTo>
                  <a:lnTo>
                    <a:pt x="1214835" y="1621431"/>
                  </a:lnTo>
                  <a:lnTo>
                    <a:pt x="1172955" y="1639799"/>
                  </a:lnTo>
                  <a:lnTo>
                    <a:pt x="1129935" y="1655952"/>
                  </a:lnTo>
                  <a:lnTo>
                    <a:pt x="1085847" y="1669817"/>
                  </a:lnTo>
                  <a:lnTo>
                    <a:pt x="1040764" y="1681322"/>
                  </a:lnTo>
                  <a:lnTo>
                    <a:pt x="994758" y="1690395"/>
                  </a:lnTo>
                  <a:lnTo>
                    <a:pt x="947900" y="1696965"/>
                  </a:lnTo>
                  <a:lnTo>
                    <a:pt x="900262" y="1700960"/>
                  </a:lnTo>
                  <a:lnTo>
                    <a:pt x="851915" y="1702308"/>
                  </a:lnTo>
                  <a:lnTo>
                    <a:pt x="803569" y="1700960"/>
                  </a:lnTo>
                  <a:lnTo>
                    <a:pt x="755931" y="1696965"/>
                  </a:lnTo>
                  <a:lnTo>
                    <a:pt x="709073" y="1690395"/>
                  </a:lnTo>
                  <a:lnTo>
                    <a:pt x="663067" y="1681322"/>
                  </a:lnTo>
                  <a:lnTo>
                    <a:pt x="617984" y="1669817"/>
                  </a:lnTo>
                  <a:lnTo>
                    <a:pt x="573896" y="1655952"/>
                  </a:lnTo>
                  <a:lnTo>
                    <a:pt x="530876" y="1639799"/>
                  </a:lnTo>
                  <a:lnTo>
                    <a:pt x="488996" y="1621431"/>
                  </a:lnTo>
                  <a:lnTo>
                    <a:pt x="448326" y="1600919"/>
                  </a:lnTo>
                  <a:lnTo>
                    <a:pt x="408940" y="1578334"/>
                  </a:lnTo>
                  <a:lnTo>
                    <a:pt x="370909" y="1553750"/>
                  </a:lnTo>
                  <a:lnTo>
                    <a:pt x="334304" y="1527237"/>
                  </a:lnTo>
                  <a:lnTo>
                    <a:pt x="299198" y="1498868"/>
                  </a:lnTo>
                  <a:lnTo>
                    <a:pt x="265663" y="1468714"/>
                  </a:lnTo>
                  <a:lnTo>
                    <a:pt x="233770" y="1436848"/>
                  </a:lnTo>
                  <a:lnTo>
                    <a:pt x="203592" y="1403341"/>
                  </a:lnTo>
                  <a:lnTo>
                    <a:pt x="175200" y="1368265"/>
                  </a:lnTo>
                  <a:lnTo>
                    <a:pt x="148667" y="1331692"/>
                  </a:lnTo>
                  <a:lnTo>
                    <a:pt x="124063" y="1293694"/>
                  </a:lnTo>
                  <a:lnTo>
                    <a:pt x="101462" y="1254343"/>
                  </a:lnTo>
                  <a:lnTo>
                    <a:pt x="80934" y="1213711"/>
                  </a:lnTo>
                  <a:lnTo>
                    <a:pt x="62552" y="1171869"/>
                  </a:lnTo>
                  <a:lnTo>
                    <a:pt x="46388" y="1128890"/>
                  </a:lnTo>
                  <a:lnTo>
                    <a:pt x="32513" y="1084845"/>
                  </a:lnTo>
                  <a:lnTo>
                    <a:pt x="21000" y="1039807"/>
                  </a:lnTo>
                  <a:lnTo>
                    <a:pt x="11920" y="993846"/>
                  </a:lnTo>
                  <a:lnTo>
                    <a:pt x="5345" y="947036"/>
                  </a:lnTo>
                  <a:lnTo>
                    <a:pt x="1348" y="899448"/>
                  </a:lnTo>
                  <a:lnTo>
                    <a:pt x="0" y="8511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12763" y="2679318"/>
            <a:ext cx="984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14" dirty="0">
                <a:solidFill>
                  <a:srgbClr val="FFFFFF"/>
                </a:solidFill>
                <a:latin typeface="Cambria"/>
                <a:cs typeface="Cambria"/>
              </a:rPr>
              <a:t>ED</a:t>
            </a:r>
            <a:r>
              <a:rPr sz="1300" b="1" spc="6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1300" b="1" spc="5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14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0742" y="5343525"/>
            <a:ext cx="1098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25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300" b="1" spc="16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300" b="1" spc="65" dirty="0">
                <a:solidFill>
                  <a:srgbClr val="FFFFFF"/>
                </a:solidFill>
                <a:latin typeface="Cambria"/>
                <a:cs typeface="Cambria"/>
              </a:rPr>
              <a:t>TI</a:t>
            </a:r>
            <a:r>
              <a:rPr sz="1300" b="1" spc="1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300" b="1" spc="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14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494" y="5297170"/>
            <a:ext cx="11137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4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300" b="1" spc="-2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300" b="1" spc="16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300" b="1" spc="15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14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0005" y="2679318"/>
            <a:ext cx="984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8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125" dirty="0">
                <a:solidFill>
                  <a:srgbClr val="FFFFFF"/>
                </a:solidFill>
                <a:latin typeface="Cambria"/>
                <a:cs typeface="Cambria"/>
              </a:rPr>
              <a:t>ONSELOR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8912" y="256031"/>
            <a:ext cx="8267700" cy="982980"/>
            <a:chOff x="438912" y="256031"/>
            <a:chExt cx="8267700" cy="982980"/>
          </a:xfrm>
        </p:grpSpPr>
        <p:sp>
          <p:nvSpPr>
            <p:cNvPr id="4" name="object 4"/>
            <p:cNvSpPr/>
            <p:nvPr/>
          </p:nvSpPr>
          <p:spPr>
            <a:xfrm>
              <a:off x="457962" y="275081"/>
              <a:ext cx="8229600" cy="944880"/>
            </a:xfrm>
            <a:custGeom>
              <a:avLst/>
              <a:gdLst/>
              <a:ahLst/>
              <a:cxnLst/>
              <a:rect l="l" t="t" r="r" b="b"/>
              <a:pathLst>
                <a:path w="8229600" h="944880">
                  <a:moveTo>
                    <a:pt x="8229600" y="0"/>
                  </a:moveTo>
                  <a:lnTo>
                    <a:pt x="0" y="0"/>
                  </a:lnTo>
                  <a:lnTo>
                    <a:pt x="0" y="944880"/>
                  </a:lnTo>
                  <a:lnTo>
                    <a:pt x="8229600" y="9448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EC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275081"/>
              <a:ext cx="8229600" cy="944880"/>
            </a:xfrm>
            <a:custGeom>
              <a:avLst/>
              <a:gdLst/>
              <a:ahLst/>
              <a:cxnLst/>
              <a:rect l="l" t="t" r="r" b="b"/>
              <a:pathLst>
                <a:path w="8229600" h="944880">
                  <a:moveTo>
                    <a:pt x="0" y="944880"/>
                  </a:moveTo>
                  <a:lnTo>
                    <a:pt x="8229600" y="9448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44880"/>
                  </a:lnTo>
                  <a:close/>
                </a:path>
              </a:pathLst>
            </a:custGeom>
            <a:ln w="38100">
              <a:solidFill>
                <a:srgbClr val="9690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9" y="704087"/>
              <a:ext cx="6802374" cy="47320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27659" y="1626107"/>
            <a:ext cx="8412480" cy="4638040"/>
            <a:chOff x="327659" y="1626107"/>
            <a:chExt cx="8412480" cy="46380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7" y="1626107"/>
              <a:ext cx="8340852" cy="4637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1892807"/>
              <a:ext cx="7760207" cy="3881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1645919"/>
              <a:ext cx="8229600" cy="45262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199" y="1645919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280"/>
                  </a:moveTo>
                  <a:lnTo>
                    <a:pt x="8229600" y="4526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9525">
              <a:solidFill>
                <a:srgbClr val="B9B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2004441"/>
            <a:ext cx="727265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25" dirty="0">
                <a:latin typeface="Cambria"/>
                <a:cs typeface="Cambria"/>
              </a:rPr>
              <a:t>Membantu</a:t>
            </a:r>
            <a:r>
              <a:rPr sz="3200" spc="60" dirty="0">
                <a:latin typeface="Cambria"/>
                <a:cs typeface="Cambria"/>
              </a:rPr>
              <a:t> </a:t>
            </a:r>
            <a:r>
              <a:rPr sz="3200" spc="114" dirty="0">
                <a:latin typeface="Cambria"/>
                <a:cs typeface="Cambria"/>
              </a:rPr>
              <a:t>klien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85" dirty="0">
                <a:latin typeface="Cambria"/>
                <a:cs typeface="Cambria"/>
              </a:rPr>
              <a:t>lansia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135" dirty="0">
                <a:latin typeface="Cambria"/>
                <a:cs typeface="Cambria"/>
              </a:rPr>
              <a:t>memperoleh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1A276"/>
              </a:buClr>
              <a:buFont typeface="Cambria"/>
              <a:buAutoNum type="arabicPeriod"/>
            </a:pPr>
            <a:endParaRPr sz="325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sz="3200" spc="105" dirty="0">
                <a:latin typeface="Cambria"/>
                <a:cs typeface="Cambria"/>
              </a:rPr>
              <a:t>kesehatan</a:t>
            </a:r>
            <a:r>
              <a:rPr sz="3200" spc="70" dirty="0">
                <a:latin typeface="Cambria"/>
                <a:cs typeface="Cambria"/>
              </a:rPr>
              <a:t> </a:t>
            </a:r>
            <a:r>
              <a:rPr sz="3200" spc="135" dirty="0">
                <a:latin typeface="Cambria"/>
                <a:cs typeface="Cambria"/>
              </a:rPr>
              <a:t>secara</a:t>
            </a:r>
            <a:r>
              <a:rPr sz="3200" spc="70" dirty="0">
                <a:latin typeface="Cambria"/>
                <a:cs typeface="Cambria"/>
              </a:rPr>
              <a:t> </a:t>
            </a:r>
            <a:r>
              <a:rPr sz="3200" spc="80" dirty="0">
                <a:latin typeface="Cambria"/>
                <a:cs typeface="Cambria"/>
              </a:rPr>
              <a:t>optimal</a:t>
            </a:r>
            <a:endParaRPr sz="3200">
              <a:latin typeface="Cambria"/>
              <a:cs typeface="Cambria"/>
            </a:endParaRPr>
          </a:p>
          <a:p>
            <a:pPr marL="527685" marR="1352550" indent="-515620">
              <a:lnSpc>
                <a:spcPct val="200100"/>
              </a:lnSpc>
              <a:buClr>
                <a:srgbClr val="71A276"/>
              </a:buClr>
              <a:buSzPct val="70312"/>
              <a:buAutoNum type="arabicPeriod" startAt="2"/>
              <a:tabLst>
                <a:tab pos="527685" algn="l"/>
                <a:tab pos="528320" algn="l"/>
              </a:tabLst>
            </a:pPr>
            <a:r>
              <a:rPr sz="3200" spc="125" dirty="0">
                <a:latin typeface="Cambria"/>
                <a:cs typeface="Cambria"/>
              </a:rPr>
              <a:t>Membantu</a:t>
            </a:r>
            <a:r>
              <a:rPr sz="3200" spc="55" dirty="0">
                <a:latin typeface="Cambria"/>
                <a:cs typeface="Cambria"/>
              </a:rPr>
              <a:t> </a:t>
            </a:r>
            <a:r>
              <a:rPr sz="3200" spc="114" dirty="0">
                <a:latin typeface="Cambria"/>
                <a:cs typeface="Cambria"/>
              </a:rPr>
              <a:t>klien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85" dirty="0">
                <a:latin typeface="Cambria"/>
                <a:cs typeface="Cambria"/>
              </a:rPr>
              <a:t>lansia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30" dirty="0">
                <a:latin typeface="Cambria"/>
                <a:cs typeface="Cambria"/>
              </a:rPr>
              <a:t>untuk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110" dirty="0">
                <a:latin typeface="Cambria"/>
                <a:cs typeface="Cambria"/>
              </a:rPr>
              <a:t>memelihara</a:t>
            </a:r>
            <a:r>
              <a:rPr sz="3200" spc="100" dirty="0">
                <a:latin typeface="Cambria"/>
                <a:cs typeface="Cambria"/>
              </a:rPr>
              <a:t> </a:t>
            </a:r>
            <a:r>
              <a:rPr sz="3200" spc="95" dirty="0">
                <a:latin typeface="Cambria"/>
                <a:cs typeface="Cambria"/>
              </a:rPr>
              <a:t>kesehatannya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96" y="832103"/>
            <a:ext cx="7543038" cy="5234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951101"/>
            <a:ext cx="7541895" cy="395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70000"/>
              <a:buAutoNum type="arabicPeriod" startAt="3"/>
              <a:tabLst>
                <a:tab pos="527685" algn="l"/>
                <a:tab pos="528320" algn="l"/>
              </a:tabLst>
            </a:pP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Cambria"/>
                <a:cs typeface="Cambria"/>
              </a:rPr>
              <a:t>menerima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71A276"/>
              </a:buClr>
              <a:buFont typeface="Cambria"/>
              <a:buAutoNum type="arabicPeriod" startAt="3"/>
            </a:pPr>
            <a:endParaRPr sz="275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sz="3000" spc="75" dirty="0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3000">
              <a:latin typeface="Cambria"/>
              <a:cs typeface="Cambria"/>
            </a:endParaRPr>
          </a:p>
          <a:p>
            <a:pPr marL="527685" marR="5080" indent="-515620" algn="just">
              <a:lnSpc>
                <a:spcPct val="190000"/>
              </a:lnSpc>
              <a:spcBef>
                <a:spcPts val="5"/>
              </a:spcBef>
              <a:buClr>
                <a:srgbClr val="71A276"/>
              </a:buClr>
              <a:buSzPct val="70000"/>
              <a:buAutoNum type="arabicPeriod" startAt="4"/>
              <a:tabLst>
                <a:tab pos="528320" algn="l"/>
              </a:tabLst>
            </a:pP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Membantu </a:t>
            </a:r>
            <a:r>
              <a:rPr sz="3000" spc="105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3000" spc="150" dirty="0">
                <a:solidFill>
                  <a:srgbClr val="FFFFFF"/>
                </a:solidFill>
                <a:latin typeface="Cambria"/>
                <a:cs typeface="Cambria"/>
              </a:rPr>
              <a:t>menghadapi 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ajal </a:t>
            </a:r>
            <a:r>
              <a:rPr sz="3000" spc="-6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diperlakukan </a:t>
            </a:r>
            <a:r>
              <a:rPr sz="3000" spc="125" dirty="0">
                <a:solidFill>
                  <a:srgbClr val="FFFFFF"/>
                </a:solidFill>
                <a:latin typeface="Cambria"/>
                <a:cs typeface="Cambria"/>
              </a:rPr>
              <a:t>secara </a:t>
            </a:r>
            <a:r>
              <a:rPr sz="3000" spc="55" dirty="0">
                <a:solidFill>
                  <a:srgbClr val="FFFFFF"/>
                </a:solidFill>
                <a:latin typeface="Cambria"/>
                <a:cs typeface="Cambria"/>
              </a:rPr>
              <a:t>manusiawi </a:t>
            </a:r>
            <a:r>
              <a:rPr sz="3000" spc="-6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sampai</a:t>
            </a:r>
            <a:r>
              <a:rPr sz="3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30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mbria"/>
                <a:cs typeface="Cambria"/>
              </a:rPr>
              <a:t>meninggal.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9288" y="254508"/>
            <a:ext cx="8341359" cy="1132840"/>
            <a:chOff x="399288" y="254508"/>
            <a:chExt cx="8341359" cy="1132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254520"/>
              <a:ext cx="8340852" cy="1132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043" y="254508"/>
              <a:ext cx="7176516" cy="1112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74320"/>
              <a:ext cx="8229600" cy="1021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274320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0" y="1021079"/>
                  </a:moveTo>
                  <a:lnTo>
                    <a:pt x="8229600" y="10210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021079"/>
                  </a:lnTo>
                  <a:close/>
                </a:path>
              </a:pathLst>
            </a:custGeom>
            <a:ln w="9525">
              <a:solidFill>
                <a:srgbClr val="B9B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5335" y="268211"/>
              <a:ext cx="7078217" cy="101271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8515" y="1501140"/>
            <a:ext cx="8422005" cy="5067300"/>
            <a:chOff x="318515" y="1501140"/>
            <a:chExt cx="8422005" cy="50673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288" y="1580388"/>
              <a:ext cx="8340852" cy="4988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" y="1501140"/>
              <a:ext cx="8404859" cy="4117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1600200"/>
              <a:ext cx="8229600" cy="4876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200" y="1600200"/>
              <a:ext cx="8229600" cy="4876800"/>
            </a:xfrm>
            <a:custGeom>
              <a:avLst/>
              <a:gdLst/>
              <a:ahLst/>
              <a:cxnLst/>
              <a:rect l="l" t="t" r="r" b="b"/>
              <a:pathLst>
                <a:path w="8229600" h="4876800">
                  <a:moveTo>
                    <a:pt x="0" y="4876800"/>
                  </a:moveTo>
                  <a:lnTo>
                    <a:pt x="8229600" y="4876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9525">
              <a:solidFill>
                <a:srgbClr val="B9B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619453"/>
            <a:ext cx="7894955" cy="36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70" dirty="0">
                <a:latin typeface="Cambria"/>
                <a:cs typeface="Cambria"/>
              </a:rPr>
              <a:t>Pensiunan</a:t>
            </a:r>
            <a:r>
              <a:rPr sz="3400" spc="125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dan</a:t>
            </a:r>
            <a:r>
              <a:rPr sz="3400" spc="9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masalah-masalahnya.</a:t>
            </a:r>
            <a:endParaRPr sz="34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65" dirty="0">
                <a:latin typeface="Cambria"/>
                <a:cs typeface="Cambria"/>
              </a:rPr>
              <a:t>Kematian </a:t>
            </a:r>
            <a:r>
              <a:rPr sz="3400" spc="165" dirty="0">
                <a:latin typeface="Cambria"/>
                <a:cs typeface="Cambria"/>
              </a:rPr>
              <a:t>mendadak </a:t>
            </a:r>
            <a:r>
              <a:rPr sz="3400" spc="100" dirty="0">
                <a:latin typeface="Cambria"/>
                <a:cs typeface="Cambria"/>
              </a:rPr>
              <a:t>karena penyakit </a:t>
            </a:r>
            <a:r>
              <a:rPr sz="3400" spc="-735" dirty="0">
                <a:latin typeface="Cambria"/>
                <a:cs typeface="Cambria"/>
              </a:rPr>
              <a:t> </a:t>
            </a:r>
            <a:r>
              <a:rPr sz="3400" spc="90" dirty="0">
                <a:latin typeface="Cambria"/>
                <a:cs typeface="Cambria"/>
              </a:rPr>
              <a:t>jantung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dan</a:t>
            </a:r>
            <a:r>
              <a:rPr sz="3400" spc="10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stroke</a:t>
            </a:r>
            <a:endParaRPr sz="3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120" dirty="0">
                <a:latin typeface="Cambria"/>
                <a:cs typeface="Cambria"/>
              </a:rPr>
              <a:t>Meningkatnya</a:t>
            </a:r>
            <a:r>
              <a:rPr sz="3400" spc="10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jumlah</a:t>
            </a:r>
            <a:r>
              <a:rPr sz="3400" spc="75" dirty="0">
                <a:latin typeface="Cambria"/>
                <a:cs typeface="Cambria"/>
              </a:rPr>
              <a:t> </a:t>
            </a:r>
            <a:r>
              <a:rPr sz="3400" spc="40" dirty="0">
                <a:latin typeface="Cambria"/>
                <a:cs typeface="Cambria"/>
              </a:rPr>
              <a:t>lanjut</a:t>
            </a:r>
            <a:r>
              <a:rPr sz="3400" spc="80" dirty="0">
                <a:latin typeface="Cambria"/>
                <a:cs typeface="Cambria"/>
              </a:rPr>
              <a:t> usia</a:t>
            </a:r>
            <a:endParaRPr sz="3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80" dirty="0">
                <a:latin typeface="Cambria"/>
                <a:cs typeface="Cambria"/>
              </a:rPr>
              <a:t>Pemerataan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125" dirty="0">
                <a:latin typeface="Cambria"/>
                <a:cs typeface="Cambria"/>
              </a:rPr>
              <a:t>pelayanan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kesehatan</a:t>
            </a:r>
            <a:endParaRPr sz="3400">
              <a:latin typeface="Cambria"/>
              <a:cs typeface="Cambria"/>
            </a:endParaRPr>
          </a:p>
          <a:p>
            <a:pPr marL="527685" marR="977900" indent="-515620">
              <a:lnSpc>
                <a:spcPct val="100000"/>
              </a:lnSpc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90" dirty="0">
                <a:latin typeface="Cambria"/>
                <a:cs typeface="Cambria"/>
              </a:rPr>
              <a:t>Kewajiban </a:t>
            </a:r>
            <a:r>
              <a:rPr sz="3400" spc="114" dirty="0">
                <a:latin typeface="Cambria"/>
                <a:cs typeface="Cambria"/>
              </a:rPr>
              <a:t>pemerintah terhadap </a:t>
            </a:r>
            <a:r>
              <a:rPr sz="3400" spc="-735" dirty="0">
                <a:latin typeface="Cambria"/>
                <a:cs typeface="Cambria"/>
              </a:rPr>
              <a:t> </a:t>
            </a:r>
            <a:r>
              <a:rPr sz="3400" spc="135" dirty="0">
                <a:latin typeface="Cambria"/>
                <a:cs typeface="Cambria"/>
              </a:rPr>
              <a:t>orang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135" dirty="0">
                <a:latin typeface="Cambria"/>
                <a:cs typeface="Cambria"/>
              </a:rPr>
              <a:t>cacat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dan</a:t>
            </a:r>
            <a:r>
              <a:rPr sz="3400" spc="100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jompo</a:t>
            </a:r>
            <a:endParaRPr sz="3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368795"/>
            <a:ext cx="7078217" cy="10127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82637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Perkembangan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ilmu</a:t>
            </a:r>
            <a:endParaRPr sz="3200">
              <a:latin typeface="Cambria"/>
              <a:cs typeface="Cambria"/>
            </a:endParaRPr>
          </a:p>
          <a:p>
            <a:pPr marL="773430" lvl="1" indent="-246379">
              <a:lnSpc>
                <a:spcPct val="100000"/>
              </a:lnSpc>
              <a:buChar char="•"/>
              <a:tabLst>
                <a:tab pos="774065" algn="l"/>
              </a:tabLst>
            </a:pPr>
            <a:r>
              <a:rPr sz="3200" spc="95" dirty="0">
                <a:solidFill>
                  <a:srgbClr val="FFFFFF"/>
                </a:solidFill>
                <a:latin typeface="Trebuchet MS"/>
                <a:cs typeface="Trebuchet MS"/>
              </a:rPr>
              <a:t>Gerontology</a:t>
            </a:r>
            <a:endParaRPr sz="3200">
              <a:latin typeface="Trebuchet MS"/>
              <a:cs typeface="Trebuchet MS"/>
            </a:endParaRPr>
          </a:p>
          <a:p>
            <a:pPr marL="773430" lvl="1" indent="-246379">
              <a:lnSpc>
                <a:spcPct val="100000"/>
              </a:lnSpc>
              <a:buChar char="•"/>
              <a:tabLst>
                <a:tab pos="774065" algn="l"/>
              </a:tabLst>
            </a:pPr>
            <a:r>
              <a:rPr sz="3200" spc="65" dirty="0">
                <a:solidFill>
                  <a:srgbClr val="FFFFFF"/>
                </a:solidFill>
                <a:latin typeface="Trebuchet MS"/>
                <a:cs typeface="Trebuchet MS"/>
              </a:rPr>
              <a:t>Geriatri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PBB</a:t>
            </a:r>
            <a:endParaRPr sz="32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Konferensi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Internasional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32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Wina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1983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Mahalnya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obat-obatan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6"/>
              <a:tabLst>
                <a:tab pos="528320" algn="l"/>
              </a:tabLst>
            </a:pP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Populasi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Cambria"/>
                <a:cs typeface="Cambria"/>
              </a:rPr>
              <a:t>bertambah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banyak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39" y="856475"/>
            <a:ext cx="7270242" cy="4213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94639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(Layanan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tidak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tergantung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80" dirty="0">
                <a:solidFill>
                  <a:srgbClr val="FFFFFF"/>
                </a:solidFill>
                <a:latin typeface="Cambria"/>
                <a:cs typeface="Cambria"/>
              </a:rPr>
              <a:t>pada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profesi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lain/mandiri)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Interdependent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Humanistik(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manusiawi)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Holistik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(secara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keseluruhan)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6767" y="6161760"/>
              <a:ext cx="2958846" cy="5003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7452" y="6829042"/>
              <a:ext cx="1139189" cy="2895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05198" y="6588480"/>
            <a:ext cx="1127125" cy="255904"/>
            <a:chOff x="4005198" y="6588480"/>
            <a:chExt cx="1127125" cy="255904"/>
          </a:xfrm>
        </p:grpSpPr>
        <p:sp>
          <p:nvSpPr>
            <p:cNvPr id="9" name="object 9"/>
            <p:cNvSpPr/>
            <p:nvPr/>
          </p:nvSpPr>
          <p:spPr>
            <a:xfrm>
              <a:off x="4009770" y="6593052"/>
              <a:ext cx="1117600" cy="247015"/>
            </a:xfrm>
            <a:custGeom>
              <a:avLst/>
              <a:gdLst/>
              <a:ahLst/>
              <a:cxnLst/>
              <a:rect l="l" t="t" r="r" b="b"/>
              <a:pathLst>
                <a:path w="1117600" h="247015">
                  <a:moveTo>
                    <a:pt x="123316" y="202864"/>
                  </a:moveTo>
                  <a:lnTo>
                    <a:pt x="0" y="202864"/>
                  </a:lnTo>
                  <a:lnTo>
                    <a:pt x="0" y="243610"/>
                  </a:lnTo>
                  <a:lnTo>
                    <a:pt x="123316" y="243610"/>
                  </a:lnTo>
                  <a:lnTo>
                    <a:pt x="123316" y="202864"/>
                  </a:lnTo>
                  <a:close/>
                </a:path>
                <a:path w="1117600" h="247015">
                  <a:moveTo>
                    <a:pt x="376174" y="202864"/>
                  </a:moveTo>
                  <a:lnTo>
                    <a:pt x="141986" y="202864"/>
                  </a:lnTo>
                  <a:lnTo>
                    <a:pt x="141986" y="243610"/>
                  </a:lnTo>
                  <a:lnTo>
                    <a:pt x="376174" y="243610"/>
                  </a:lnTo>
                  <a:lnTo>
                    <a:pt x="376174" y="202864"/>
                  </a:lnTo>
                  <a:close/>
                </a:path>
                <a:path w="1117600" h="247015">
                  <a:moveTo>
                    <a:pt x="518540" y="202864"/>
                  </a:moveTo>
                  <a:lnTo>
                    <a:pt x="399923" y="202864"/>
                  </a:lnTo>
                  <a:lnTo>
                    <a:pt x="399923" y="243610"/>
                  </a:lnTo>
                  <a:lnTo>
                    <a:pt x="518540" y="243610"/>
                  </a:lnTo>
                  <a:lnTo>
                    <a:pt x="518540" y="202864"/>
                  </a:lnTo>
                  <a:close/>
                </a:path>
                <a:path w="1117600" h="247015">
                  <a:moveTo>
                    <a:pt x="95250" y="43179"/>
                  </a:moveTo>
                  <a:lnTo>
                    <a:pt x="32384" y="43179"/>
                  </a:lnTo>
                  <a:lnTo>
                    <a:pt x="32384" y="202864"/>
                  </a:lnTo>
                  <a:lnTo>
                    <a:pt x="95250" y="202864"/>
                  </a:lnTo>
                  <a:lnTo>
                    <a:pt x="95250" y="43179"/>
                  </a:lnTo>
                  <a:close/>
                </a:path>
                <a:path w="1117600" h="247015">
                  <a:moveTo>
                    <a:pt x="235330" y="43179"/>
                  </a:moveTo>
                  <a:lnTo>
                    <a:pt x="176021" y="43179"/>
                  </a:lnTo>
                  <a:lnTo>
                    <a:pt x="97154" y="116954"/>
                  </a:lnTo>
                  <a:lnTo>
                    <a:pt x="170179" y="202864"/>
                  </a:lnTo>
                  <a:lnTo>
                    <a:pt x="246379" y="202864"/>
                  </a:lnTo>
                  <a:lnTo>
                    <a:pt x="167258" y="109639"/>
                  </a:lnTo>
                  <a:lnTo>
                    <a:pt x="235330" y="43179"/>
                  </a:lnTo>
                  <a:close/>
                </a:path>
                <a:path w="1117600" h="247015">
                  <a:moveTo>
                    <a:pt x="439165" y="43179"/>
                  </a:moveTo>
                  <a:lnTo>
                    <a:pt x="346201" y="43179"/>
                  </a:lnTo>
                  <a:lnTo>
                    <a:pt x="299212" y="202864"/>
                  </a:lnTo>
                  <a:lnTo>
                    <a:pt x="343915" y="202864"/>
                  </a:lnTo>
                  <a:lnTo>
                    <a:pt x="356742" y="161427"/>
                  </a:lnTo>
                  <a:lnTo>
                    <a:pt x="476689" y="161427"/>
                  </a:lnTo>
                  <a:lnTo>
                    <a:pt x="465466" y="126060"/>
                  </a:lnTo>
                  <a:lnTo>
                    <a:pt x="367664" y="126060"/>
                  </a:lnTo>
                  <a:lnTo>
                    <a:pt x="389381" y="53403"/>
                  </a:lnTo>
                  <a:lnTo>
                    <a:pt x="442410" y="53403"/>
                  </a:lnTo>
                  <a:lnTo>
                    <a:pt x="439165" y="43179"/>
                  </a:lnTo>
                  <a:close/>
                </a:path>
                <a:path w="1117600" h="247015">
                  <a:moveTo>
                    <a:pt x="476689" y="161427"/>
                  </a:moveTo>
                  <a:lnTo>
                    <a:pt x="419353" y="161427"/>
                  </a:lnTo>
                  <a:lnTo>
                    <a:pt x="430783" y="202864"/>
                  </a:lnTo>
                  <a:lnTo>
                    <a:pt x="489838" y="202864"/>
                  </a:lnTo>
                  <a:lnTo>
                    <a:pt x="476689" y="161427"/>
                  </a:lnTo>
                  <a:close/>
                </a:path>
                <a:path w="1117600" h="247015">
                  <a:moveTo>
                    <a:pt x="442410" y="53403"/>
                  </a:moveTo>
                  <a:lnTo>
                    <a:pt x="389381" y="53403"/>
                  </a:lnTo>
                  <a:lnTo>
                    <a:pt x="409448" y="126060"/>
                  </a:lnTo>
                  <a:lnTo>
                    <a:pt x="465466" y="126060"/>
                  </a:lnTo>
                  <a:lnTo>
                    <a:pt x="442410" y="53403"/>
                  </a:lnTo>
                  <a:close/>
                </a:path>
                <a:path w="1117600" h="247015">
                  <a:moveTo>
                    <a:pt x="125729" y="2438"/>
                  </a:moveTo>
                  <a:lnTo>
                    <a:pt x="0" y="2438"/>
                  </a:lnTo>
                  <a:lnTo>
                    <a:pt x="0" y="43179"/>
                  </a:lnTo>
                  <a:lnTo>
                    <a:pt x="125729" y="43179"/>
                  </a:lnTo>
                  <a:lnTo>
                    <a:pt x="125729" y="2438"/>
                  </a:lnTo>
                  <a:close/>
                </a:path>
                <a:path w="1117600" h="247015">
                  <a:moveTo>
                    <a:pt x="264794" y="2438"/>
                  </a:moveTo>
                  <a:lnTo>
                    <a:pt x="147065" y="2438"/>
                  </a:lnTo>
                  <a:lnTo>
                    <a:pt x="147065" y="43179"/>
                  </a:lnTo>
                  <a:lnTo>
                    <a:pt x="264794" y="43179"/>
                  </a:lnTo>
                  <a:lnTo>
                    <a:pt x="264794" y="2438"/>
                  </a:lnTo>
                  <a:close/>
                </a:path>
                <a:path w="1117600" h="247015">
                  <a:moveTo>
                    <a:pt x="471550" y="2438"/>
                  </a:moveTo>
                  <a:lnTo>
                    <a:pt x="314198" y="2438"/>
                  </a:lnTo>
                  <a:lnTo>
                    <a:pt x="314198" y="43179"/>
                  </a:lnTo>
                  <a:lnTo>
                    <a:pt x="471550" y="43179"/>
                  </a:lnTo>
                  <a:lnTo>
                    <a:pt x="471550" y="2438"/>
                  </a:lnTo>
                  <a:close/>
                </a:path>
                <a:path w="1117600" h="247015">
                  <a:moveTo>
                    <a:pt x="986027" y="202864"/>
                  </a:moveTo>
                  <a:lnTo>
                    <a:pt x="869441" y="202864"/>
                  </a:lnTo>
                  <a:lnTo>
                    <a:pt x="869441" y="243610"/>
                  </a:lnTo>
                  <a:lnTo>
                    <a:pt x="986027" y="243610"/>
                  </a:lnTo>
                  <a:lnTo>
                    <a:pt x="986027" y="202864"/>
                  </a:lnTo>
                  <a:close/>
                </a:path>
                <a:path w="1117600" h="247015">
                  <a:moveTo>
                    <a:pt x="1117600" y="202864"/>
                  </a:moveTo>
                  <a:lnTo>
                    <a:pt x="1001902" y="202864"/>
                  </a:lnTo>
                  <a:lnTo>
                    <a:pt x="1001902" y="243610"/>
                  </a:lnTo>
                  <a:lnTo>
                    <a:pt x="1117600" y="243610"/>
                  </a:lnTo>
                  <a:lnTo>
                    <a:pt x="1117600" y="202864"/>
                  </a:lnTo>
                  <a:close/>
                </a:path>
                <a:path w="1117600" h="247015">
                  <a:moveTo>
                    <a:pt x="960627" y="43179"/>
                  </a:moveTo>
                  <a:lnTo>
                    <a:pt x="899667" y="43179"/>
                  </a:lnTo>
                  <a:lnTo>
                    <a:pt x="899667" y="202864"/>
                  </a:lnTo>
                  <a:lnTo>
                    <a:pt x="960627" y="202864"/>
                  </a:lnTo>
                  <a:lnTo>
                    <a:pt x="960627" y="136982"/>
                  </a:lnTo>
                  <a:lnTo>
                    <a:pt x="1087374" y="136982"/>
                  </a:lnTo>
                  <a:lnTo>
                    <a:pt x="1087374" y="96062"/>
                  </a:lnTo>
                  <a:lnTo>
                    <a:pt x="960627" y="96062"/>
                  </a:lnTo>
                  <a:lnTo>
                    <a:pt x="960627" y="43179"/>
                  </a:lnTo>
                  <a:close/>
                </a:path>
                <a:path w="1117600" h="247015">
                  <a:moveTo>
                    <a:pt x="1087374" y="136982"/>
                  </a:moveTo>
                  <a:lnTo>
                    <a:pt x="1026413" y="136982"/>
                  </a:lnTo>
                  <a:lnTo>
                    <a:pt x="1026413" y="202864"/>
                  </a:lnTo>
                  <a:lnTo>
                    <a:pt x="1087374" y="202864"/>
                  </a:lnTo>
                  <a:lnTo>
                    <a:pt x="1087374" y="136982"/>
                  </a:lnTo>
                  <a:close/>
                </a:path>
                <a:path w="1117600" h="247015">
                  <a:moveTo>
                    <a:pt x="1087374" y="43179"/>
                  </a:moveTo>
                  <a:lnTo>
                    <a:pt x="1026413" y="43179"/>
                  </a:lnTo>
                  <a:lnTo>
                    <a:pt x="1026413" y="96062"/>
                  </a:lnTo>
                  <a:lnTo>
                    <a:pt x="1087374" y="96062"/>
                  </a:lnTo>
                  <a:lnTo>
                    <a:pt x="1087374" y="43179"/>
                  </a:lnTo>
                  <a:close/>
                </a:path>
                <a:path w="1117600" h="247015">
                  <a:moveTo>
                    <a:pt x="986027" y="2438"/>
                  </a:moveTo>
                  <a:lnTo>
                    <a:pt x="869441" y="2438"/>
                  </a:lnTo>
                  <a:lnTo>
                    <a:pt x="869441" y="43179"/>
                  </a:lnTo>
                  <a:lnTo>
                    <a:pt x="986027" y="43179"/>
                  </a:lnTo>
                  <a:lnTo>
                    <a:pt x="986027" y="2438"/>
                  </a:lnTo>
                  <a:close/>
                </a:path>
                <a:path w="1117600" h="247015">
                  <a:moveTo>
                    <a:pt x="1117600" y="2438"/>
                  </a:moveTo>
                  <a:lnTo>
                    <a:pt x="1001902" y="2438"/>
                  </a:lnTo>
                  <a:lnTo>
                    <a:pt x="1001902" y="43179"/>
                  </a:lnTo>
                  <a:lnTo>
                    <a:pt x="1117600" y="43179"/>
                  </a:lnTo>
                  <a:lnTo>
                    <a:pt x="1117600" y="2438"/>
                  </a:lnTo>
                  <a:close/>
                </a:path>
                <a:path w="1117600" h="247015">
                  <a:moveTo>
                    <a:pt x="851788" y="202864"/>
                  </a:moveTo>
                  <a:lnTo>
                    <a:pt x="715517" y="202864"/>
                  </a:lnTo>
                  <a:lnTo>
                    <a:pt x="715517" y="243610"/>
                  </a:lnTo>
                  <a:lnTo>
                    <a:pt x="851788" y="243610"/>
                  </a:lnTo>
                  <a:lnTo>
                    <a:pt x="851788" y="202864"/>
                  </a:lnTo>
                  <a:close/>
                </a:path>
                <a:path w="1117600" h="247015">
                  <a:moveTo>
                    <a:pt x="814831" y="43179"/>
                  </a:moveTo>
                  <a:lnTo>
                    <a:pt x="752093" y="43179"/>
                  </a:lnTo>
                  <a:lnTo>
                    <a:pt x="752093" y="202864"/>
                  </a:lnTo>
                  <a:lnTo>
                    <a:pt x="814831" y="202864"/>
                  </a:lnTo>
                  <a:lnTo>
                    <a:pt x="814831" y="43179"/>
                  </a:lnTo>
                  <a:close/>
                </a:path>
                <a:path w="1117600" h="247015">
                  <a:moveTo>
                    <a:pt x="851788" y="2438"/>
                  </a:moveTo>
                  <a:lnTo>
                    <a:pt x="715517" y="2438"/>
                  </a:lnTo>
                  <a:lnTo>
                    <a:pt x="715517" y="43179"/>
                  </a:lnTo>
                  <a:lnTo>
                    <a:pt x="851788" y="43179"/>
                  </a:lnTo>
                  <a:lnTo>
                    <a:pt x="851788" y="2438"/>
                  </a:lnTo>
                  <a:close/>
                </a:path>
                <a:path w="1117600" h="247015">
                  <a:moveTo>
                    <a:pt x="679503" y="223064"/>
                  </a:moveTo>
                  <a:lnTo>
                    <a:pt x="576452" y="223064"/>
                  </a:lnTo>
                  <a:lnTo>
                    <a:pt x="585932" y="233342"/>
                  </a:lnTo>
                  <a:lnTo>
                    <a:pt x="597233" y="240685"/>
                  </a:lnTo>
                  <a:lnTo>
                    <a:pt x="610367" y="245090"/>
                  </a:lnTo>
                  <a:lnTo>
                    <a:pt x="625348" y="246559"/>
                  </a:lnTo>
                  <a:lnTo>
                    <a:pt x="639065" y="245431"/>
                  </a:lnTo>
                  <a:lnTo>
                    <a:pt x="651843" y="242047"/>
                  </a:lnTo>
                  <a:lnTo>
                    <a:pt x="663692" y="236407"/>
                  </a:lnTo>
                  <a:lnTo>
                    <a:pt x="674624" y="228511"/>
                  </a:lnTo>
                  <a:lnTo>
                    <a:pt x="679503" y="223064"/>
                  </a:lnTo>
                  <a:close/>
                </a:path>
                <a:path w="1117600" h="247015">
                  <a:moveTo>
                    <a:pt x="576452" y="161427"/>
                  </a:moveTo>
                  <a:lnTo>
                    <a:pt x="535558" y="161427"/>
                  </a:lnTo>
                  <a:lnTo>
                    <a:pt x="535558" y="243610"/>
                  </a:lnTo>
                  <a:lnTo>
                    <a:pt x="576452" y="243610"/>
                  </a:lnTo>
                  <a:lnTo>
                    <a:pt x="576452" y="223064"/>
                  </a:lnTo>
                  <a:lnTo>
                    <a:pt x="679503" y="223064"/>
                  </a:lnTo>
                  <a:lnTo>
                    <a:pt x="683698" y="218381"/>
                  </a:lnTo>
                  <a:lnTo>
                    <a:pt x="690165" y="206038"/>
                  </a:lnTo>
                  <a:lnTo>
                    <a:pt x="690364" y="205292"/>
                  </a:lnTo>
                  <a:lnTo>
                    <a:pt x="613537" y="205292"/>
                  </a:lnTo>
                  <a:lnTo>
                    <a:pt x="606605" y="204626"/>
                  </a:lnTo>
                  <a:lnTo>
                    <a:pt x="577405" y="171954"/>
                  </a:lnTo>
                  <a:lnTo>
                    <a:pt x="576452" y="161427"/>
                  </a:lnTo>
                  <a:close/>
                </a:path>
                <a:path w="1117600" h="247015">
                  <a:moveTo>
                    <a:pt x="598042" y="0"/>
                  </a:moveTo>
                  <a:lnTo>
                    <a:pt x="553212" y="17373"/>
                  </a:lnTo>
                  <a:lnTo>
                    <a:pt x="534638" y="51438"/>
                  </a:lnTo>
                  <a:lnTo>
                    <a:pt x="533505" y="67760"/>
                  </a:lnTo>
                  <a:lnTo>
                    <a:pt x="534330" y="78792"/>
                  </a:lnTo>
                  <a:lnTo>
                    <a:pt x="557524" y="116058"/>
                  </a:lnTo>
                  <a:lnTo>
                    <a:pt x="614297" y="148326"/>
                  </a:lnTo>
                  <a:lnTo>
                    <a:pt x="621903" y="152753"/>
                  </a:lnTo>
                  <a:lnTo>
                    <a:pt x="639826" y="186394"/>
                  </a:lnTo>
                  <a:lnTo>
                    <a:pt x="637286" y="192432"/>
                  </a:lnTo>
                  <a:lnTo>
                    <a:pt x="627126" y="202721"/>
                  </a:lnTo>
                  <a:lnTo>
                    <a:pt x="620902" y="205292"/>
                  </a:lnTo>
                  <a:lnTo>
                    <a:pt x="690364" y="205292"/>
                  </a:lnTo>
                  <a:lnTo>
                    <a:pt x="694037" y="191483"/>
                  </a:lnTo>
                  <a:lnTo>
                    <a:pt x="695325" y="174715"/>
                  </a:lnTo>
                  <a:lnTo>
                    <a:pt x="694820" y="164948"/>
                  </a:lnTo>
                  <a:lnTo>
                    <a:pt x="677243" y="125304"/>
                  </a:lnTo>
                  <a:lnTo>
                    <a:pt x="636014" y="98514"/>
                  </a:lnTo>
                  <a:lnTo>
                    <a:pt x="610917" y="86933"/>
                  </a:lnTo>
                  <a:lnTo>
                    <a:pt x="601154" y="81851"/>
                  </a:lnTo>
                  <a:lnTo>
                    <a:pt x="594153" y="77465"/>
                  </a:lnTo>
                  <a:lnTo>
                    <a:pt x="589914" y="73774"/>
                  </a:lnTo>
                  <a:lnTo>
                    <a:pt x="586104" y="69329"/>
                  </a:lnTo>
                  <a:lnTo>
                    <a:pt x="584200" y="64617"/>
                  </a:lnTo>
                  <a:lnTo>
                    <a:pt x="584200" y="53873"/>
                  </a:lnTo>
                  <a:lnTo>
                    <a:pt x="586486" y="49187"/>
                  </a:lnTo>
                  <a:lnTo>
                    <a:pt x="591184" y="45605"/>
                  </a:lnTo>
                  <a:lnTo>
                    <a:pt x="595756" y="42024"/>
                  </a:lnTo>
                  <a:lnTo>
                    <a:pt x="601471" y="40233"/>
                  </a:lnTo>
                  <a:lnTo>
                    <a:pt x="683387" y="40233"/>
                  </a:lnTo>
                  <a:lnTo>
                    <a:pt x="683387" y="22453"/>
                  </a:lnTo>
                  <a:lnTo>
                    <a:pt x="642619" y="22453"/>
                  </a:lnTo>
                  <a:lnTo>
                    <a:pt x="633976" y="12633"/>
                  </a:lnTo>
                  <a:lnTo>
                    <a:pt x="623665" y="5616"/>
                  </a:lnTo>
                  <a:lnTo>
                    <a:pt x="611687" y="1404"/>
                  </a:lnTo>
                  <a:lnTo>
                    <a:pt x="598042" y="0"/>
                  </a:lnTo>
                  <a:close/>
                </a:path>
                <a:path w="1117600" h="247015">
                  <a:moveTo>
                    <a:pt x="683387" y="40233"/>
                  </a:moveTo>
                  <a:lnTo>
                    <a:pt x="616838" y="40233"/>
                  </a:lnTo>
                  <a:lnTo>
                    <a:pt x="624458" y="43319"/>
                  </a:lnTo>
                  <a:lnTo>
                    <a:pt x="630936" y="49504"/>
                  </a:lnTo>
                  <a:lnTo>
                    <a:pt x="635369" y="54626"/>
                  </a:lnTo>
                  <a:lnTo>
                    <a:pt x="638778" y="60712"/>
                  </a:lnTo>
                  <a:lnTo>
                    <a:pt x="641187" y="67760"/>
                  </a:lnTo>
                  <a:lnTo>
                    <a:pt x="642619" y="75768"/>
                  </a:lnTo>
                  <a:lnTo>
                    <a:pt x="683387" y="75768"/>
                  </a:lnTo>
                  <a:lnTo>
                    <a:pt x="683387" y="40233"/>
                  </a:lnTo>
                  <a:close/>
                </a:path>
                <a:path w="1117600" h="247015">
                  <a:moveTo>
                    <a:pt x="683387" y="2438"/>
                  </a:moveTo>
                  <a:lnTo>
                    <a:pt x="642619" y="2438"/>
                  </a:lnTo>
                  <a:lnTo>
                    <a:pt x="642619" y="22453"/>
                  </a:lnTo>
                  <a:lnTo>
                    <a:pt x="683387" y="22453"/>
                  </a:lnTo>
                  <a:lnTo>
                    <a:pt x="683387" y="243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9770" y="6593052"/>
              <a:ext cx="1117600" cy="247015"/>
            </a:xfrm>
            <a:custGeom>
              <a:avLst/>
              <a:gdLst/>
              <a:ahLst/>
              <a:cxnLst/>
              <a:rect l="l" t="t" r="r" b="b"/>
              <a:pathLst>
                <a:path w="1117600" h="247015">
                  <a:moveTo>
                    <a:pt x="389381" y="53403"/>
                  </a:moveTo>
                  <a:lnTo>
                    <a:pt x="367664" y="126060"/>
                  </a:lnTo>
                  <a:lnTo>
                    <a:pt x="409448" y="126060"/>
                  </a:lnTo>
                  <a:lnTo>
                    <a:pt x="389381" y="53403"/>
                  </a:lnTo>
                  <a:close/>
                </a:path>
                <a:path w="1117600" h="247015">
                  <a:moveTo>
                    <a:pt x="869441" y="2438"/>
                  </a:moveTo>
                  <a:lnTo>
                    <a:pt x="986027" y="2438"/>
                  </a:lnTo>
                  <a:lnTo>
                    <a:pt x="986027" y="43179"/>
                  </a:lnTo>
                  <a:lnTo>
                    <a:pt x="960627" y="43179"/>
                  </a:lnTo>
                  <a:lnTo>
                    <a:pt x="960627" y="96062"/>
                  </a:lnTo>
                  <a:lnTo>
                    <a:pt x="1026413" y="96062"/>
                  </a:lnTo>
                  <a:lnTo>
                    <a:pt x="1026413" y="43179"/>
                  </a:lnTo>
                  <a:lnTo>
                    <a:pt x="1001902" y="43179"/>
                  </a:lnTo>
                  <a:lnTo>
                    <a:pt x="1001902" y="2438"/>
                  </a:lnTo>
                  <a:lnTo>
                    <a:pt x="1117600" y="2438"/>
                  </a:lnTo>
                  <a:lnTo>
                    <a:pt x="1117600" y="43179"/>
                  </a:lnTo>
                  <a:lnTo>
                    <a:pt x="1087374" y="43179"/>
                  </a:lnTo>
                  <a:lnTo>
                    <a:pt x="1087374" y="202864"/>
                  </a:lnTo>
                  <a:lnTo>
                    <a:pt x="1117600" y="202864"/>
                  </a:lnTo>
                  <a:lnTo>
                    <a:pt x="1117600" y="243610"/>
                  </a:lnTo>
                  <a:lnTo>
                    <a:pt x="1001902" y="243610"/>
                  </a:lnTo>
                  <a:lnTo>
                    <a:pt x="1001902" y="202864"/>
                  </a:lnTo>
                  <a:lnTo>
                    <a:pt x="1026413" y="202864"/>
                  </a:lnTo>
                  <a:lnTo>
                    <a:pt x="1026413" y="136982"/>
                  </a:lnTo>
                  <a:lnTo>
                    <a:pt x="960627" y="136982"/>
                  </a:lnTo>
                  <a:lnTo>
                    <a:pt x="960627" y="202864"/>
                  </a:lnTo>
                  <a:lnTo>
                    <a:pt x="986027" y="202864"/>
                  </a:lnTo>
                  <a:lnTo>
                    <a:pt x="986027" y="243610"/>
                  </a:lnTo>
                  <a:lnTo>
                    <a:pt x="869441" y="243610"/>
                  </a:lnTo>
                  <a:lnTo>
                    <a:pt x="869441" y="202864"/>
                  </a:lnTo>
                  <a:lnTo>
                    <a:pt x="899667" y="202864"/>
                  </a:lnTo>
                  <a:lnTo>
                    <a:pt x="899667" y="43179"/>
                  </a:lnTo>
                  <a:lnTo>
                    <a:pt x="869441" y="43179"/>
                  </a:lnTo>
                  <a:lnTo>
                    <a:pt x="869441" y="2438"/>
                  </a:lnTo>
                  <a:close/>
                </a:path>
                <a:path w="1117600" h="247015">
                  <a:moveTo>
                    <a:pt x="715517" y="2438"/>
                  </a:moveTo>
                  <a:lnTo>
                    <a:pt x="851788" y="2438"/>
                  </a:lnTo>
                  <a:lnTo>
                    <a:pt x="851788" y="43179"/>
                  </a:lnTo>
                  <a:lnTo>
                    <a:pt x="814831" y="43179"/>
                  </a:lnTo>
                  <a:lnTo>
                    <a:pt x="814831" y="202864"/>
                  </a:lnTo>
                  <a:lnTo>
                    <a:pt x="851788" y="202864"/>
                  </a:lnTo>
                  <a:lnTo>
                    <a:pt x="851788" y="243610"/>
                  </a:lnTo>
                  <a:lnTo>
                    <a:pt x="715517" y="243610"/>
                  </a:lnTo>
                  <a:lnTo>
                    <a:pt x="715517" y="202864"/>
                  </a:lnTo>
                  <a:lnTo>
                    <a:pt x="752093" y="202864"/>
                  </a:lnTo>
                  <a:lnTo>
                    <a:pt x="752093" y="43179"/>
                  </a:lnTo>
                  <a:lnTo>
                    <a:pt x="715517" y="43179"/>
                  </a:lnTo>
                  <a:lnTo>
                    <a:pt x="715517" y="2438"/>
                  </a:lnTo>
                  <a:close/>
                </a:path>
                <a:path w="1117600" h="247015">
                  <a:moveTo>
                    <a:pt x="147065" y="2438"/>
                  </a:moveTo>
                  <a:lnTo>
                    <a:pt x="264794" y="2438"/>
                  </a:lnTo>
                  <a:lnTo>
                    <a:pt x="264794" y="43179"/>
                  </a:lnTo>
                  <a:lnTo>
                    <a:pt x="235330" y="43179"/>
                  </a:lnTo>
                  <a:lnTo>
                    <a:pt x="167258" y="109639"/>
                  </a:lnTo>
                  <a:lnTo>
                    <a:pt x="246379" y="202864"/>
                  </a:lnTo>
                  <a:lnTo>
                    <a:pt x="269366" y="202864"/>
                  </a:lnTo>
                  <a:lnTo>
                    <a:pt x="271399" y="202864"/>
                  </a:lnTo>
                  <a:lnTo>
                    <a:pt x="299212" y="202864"/>
                  </a:lnTo>
                  <a:lnTo>
                    <a:pt x="346201" y="43179"/>
                  </a:lnTo>
                  <a:lnTo>
                    <a:pt x="314198" y="43179"/>
                  </a:lnTo>
                  <a:lnTo>
                    <a:pt x="314198" y="2438"/>
                  </a:lnTo>
                  <a:lnTo>
                    <a:pt x="471550" y="2438"/>
                  </a:lnTo>
                  <a:lnTo>
                    <a:pt x="471550" y="43179"/>
                  </a:lnTo>
                  <a:lnTo>
                    <a:pt x="439165" y="43179"/>
                  </a:lnTo>
                  <a:lnTo>
                    <a:pt x="489838" y="202864"/>
                  </a:lnTo>
                  <a:lnTo>
                    <a:pt x="518540" y="202864"/>
                  </a:lnTo>
                  <a:lnTo>
                    <a:pt x="518540" y="243610"/>
                  </a:lnTo>
                  <a:lnTo>
                    <a:pt x="399923" y="243610"/>
                  </a:lnTo>
                  <a:lnTo>
                    <a:pt x="399923" y="202864"/>
                  </a:lnTo>
                  <a:lnTo>
                    <a:pt x="430783" y="202864"/>
                  </a:lnTo>
                  <a:lnTo>
                    <a:pt x="419353" y="161427"/>
                  </a:lnTo>
                  <a:lnTo>
                    <a:pt x="356742" y="161427"/>
                  </a:lnTo>
                  <a:lnTo>
                    <a:pt x="343915" y="202864"/>
                  </a:lnTo>
                  <a:lnTo>
                    <a:pt x="376174" y="202864"/>
                  </a:lnTo>
                  <a:lnTo>
                    <a:pt x="376174" y="243610"/>
                  </a:lnTo>
                  <a:lnTo>
                    <a:pt x="271399" y="243610"/>
                  </a:lnTo>
                  <a:lnTo>
                    <a:pt x="269366" y="243610"/>
                  </a:lnTo>
                  <a:lnTo>
                    <a:pt x="141986" y="243610"/>
                  </a:lnTo>
                  <a:lnTo>
                    <a:pt x="141986" y="202864"/>
                  </a:lnTo>
                  <a:lnTo>
                    <a:pt x="170179" y="202864"/>
                  </a:lnTo>
                  <a:lnTo>
                    <a:pt x="97154" y="116954"/>
                  </a:lnTo>
                  <a:lnTo>
                    <a:pt x="176021" y="43179"/>
                  </a:lnTo>
                  <a:lnTo>
                    <a:pt x="147065" y="43179"/>
                  </a:lnTo>
                  <a:lnTo>
                    <a:pt x="147065" y="2438"/>
                  </a:lnTo>
                  <a:close/>
                </a:path>
                <a:path w="1117600" h="247015">
                  <a:moveTo>
                    <a:pt x="0" y="2438"/>
                  </a:moveTo>
                  <a:lnTo>
                    <a:pt x="125729" y="2438"/>
                  </a:lnTo>
                  <a:lnTo>
                    <a:pt x="125729" y="43179"/>
                  </a:lnTo>
                  <a:lnTo>
                    <a:pt x="95250" y="43179"/>
                  </a:lnTo>
                  <a:lnTo>
                    <a:pt x="95250" y="202864"/>
                  </a:lnTo>
                  <a:lnTo>
                    <a:pt x="123316" y="202864"/>
                  </a:lnTo>
                  <a:lnTo>
                    <a:pt x="123316" y="243610"/>
                  </a:lnTo>
                  <a:lnTo>
                    <a:pt x="0" y="243610"/>
                  </a:lnTo>
                  <a:lnTo>
                    <a:pt x="0" y="202864"/>
                  </a:lnTo>
                  <a:lnTo>
                    <a:pt x="32384" y="202864"/>
                  </a:lnTo>
                  <a:lnTo>
                    <a:pt x="32384" y="43179"/>
                  </a:lnTo>
                  <a:lnTo>
                    <a:pt x="0" y="43179"/>
                  </a:lnTo>
                  <a:lnTo>
                    <a:pt x="0" y="2438"/>
                  </a:lnTo>
                  <a:close/>
                </a:path>
                <a:path w="1117600" h="247015">
                  <a:moveTo>
                    <a:pt x="598042" y="0"/>
                  </a:moveTo>
                  <a:lnTo>
                    <a:pt x="611687" y="1404"/>
                  </a:lnTo>
                  <a:lnTo>
                    <a:pt x="623665" y="5616"/>
                  </a:lnTo>
                  <a:lnTo>
                    <a:pt x="633976" y="12633"/>
                  </a:lnTo>
                  <a:lnTo>
                    <a:pt x="642619" y="22453"/>
                  </a:lnTo>
                  <a:lnTo>
                    <a:pt x="642619" y="2438"/>
                  </a:lnTo>
                  <a:lnTo>
                    <a:pt x="683387" y="2438"/>
                  </a:lnTo>
                  <a:lnTo>
                    <a:pt x="683387" y="75768"/>
                  </a:lnTo>
                  <a:lnTo>
                    <a:pt x="642619" y="75768"/>
                  </a:lnTo>
                  <a:lnTo>
                    <a:pt x="641187" y="67760"/>
                  </a:lnTo>
                  <a:lnTo>
                    <a:pt x="638778" y="60712"/>
                  </a:lnTo>
                  <a:lnTo>
                    <a:pt x="635369" y="54626"/>
                  </a:lnTo>
                  <a:lnTo>
                    <a:pt x="630936" y="49504"/>
                  </a:lnTo>
                  <a:lnTo>
                    <a:pt x="624458" y="43319"/>
                  </a:lnTo>
                  <a:lnTo>
                    <a:pt x="616838" y="40233"/>
                  </a:lnTo>
                  <a:lnTo>
                    <a:pt x="608202" y="40233"/>
                  </a:lnTo>
                  <a:lnTo>
                    <a:pt x="601471" y="40233"/>
                  </a:lnTo>
                  <a:lnTo>
                    <a:pt x="595756" y="42024"/>
                  </a:lnTo>
                  <a:lnTo>
                    <a:pt x="591184" y="45605"/>
                  </a:lnTo>
                  <a:lnTo>
                    <a:pt x="586486" y="49187"/>
                  </a:lnTo>
                  <a:lnTo>
                    <a:pt x="584200" y="53873"/>
                  </a:lnTo>
                  <a:lnTo>
                    <a:pt x="584200" y="59651"/>
                  </a:lnTo>
                  <a:lnTo>
                    <a:pt x="584200" y="64617"/>
                  </a:lnTo>
                  <a:lnTo>
                    <a:pt x="623442" y="92709"/>
                  </a:lnTo>
                  <a:lnTo>
                    <a:pt x="636014" y="98514"/>
                  </a:lnTo>
                  <a:lnTo>
                    <a:pt x="671228" y="119413"/>
                  </a:lnTo>
                  <a:lnTo>
                    <a:pt x="693292" y="155778"/>
                  </a:lnTo>
                  <a:lnTo>
                    <a:pt x="695325" y="174715"/>
                  </a:lnTo>
                  <a:lnTo>
                    <a:pt x="694037" y="191483"/>
                  </a:lnTo>
                  <a:lnTo>
                    <a:pt x="674624" y="228511"/>
                  </a:lnTo>
                  <a:lnTo>
                    <a:pt x="639065" y="245431"/>
                  </a:lnTo>
                  <a:lnTo>
                    <a:pt x="625348" y="246559"/>
                  </a:lnTo>
                  <a:lnTo>
                    <a:pt x="610367" y="245090"/>
                  </a:lnTo>
                  <a:lnTo>
                    <a:pt x="597233" y="240685"/>
                  </a:lnTo>
                  <a:lnTo>
                    <a:pt x="585932" y="233342"/>
                  </a:lnTo>
                  <a:lnTo>
                    <a:pt x="576452" y="223064"/>
                  </a:lnTo>
                  <a:lnTo>
                    <a:pt x="576452" y="243610"/>
                  </a:lnTo>
                  <a:lnTo>
                    <a:pt x="535558" y="243610"/>
                  </a:lnTo>
                  <a:lnTo>
                    <a:pt x="535558" y="161427"/>
                  </a:lnTo>
                  <a:lnTo>
                    <a:pt x="576452" y="161427"/>
                  </a:lnTo>
                  <a:lnTo>
                    <a:pt x="577405" y="171954"/>
                  </a:lnTo>
                  <a:lnTo>
                    <a:pt x="579691" y="180996"/>
                  </a:lnTo>
                  <a:lnTo>
                    <a:pt x="613537" y="205292"/>
                  </a:lnTo>
                  <a:lnTo>
                    <a:pt x="620902" y="205292"/>
                  </a:lnTo>
                  <a:lnTo>
                    <a:pt x="627126" y="202721"/>
                  </a:lnTo>
                  <a:lnTo>
                    <a:pt x="632205" y="197577"/>
                  </a:lnTo>
                  <a:lnTo>
                    <a:pt x="637286" y="192432"/>
                  </a:lnTo>
                  <a:lnTo>
                    <a:pt x="639826" y="186394"/>
                  </a:lnTo>
                  <a:lnTo>
                    <a:pt x="639826" y="179458"/>
                  </a:lnTo>
                  <a:lnTo>
                    <a:pt x="639826" y="172060"/>
                  </a:lnTo>
                  <a:lnTo>
                    <a:pt x="605154" y="143638"/>
                  </a:lnTo>
                  <a:lnTo>
                    <a:pt x="585944" y="133860"/>
                  </a:lnTo>
                  <a:lnTo>
                    <a:pt x="570055" y="124666"/>
                  </a:lnTo>
                  <a:lnTo>
                    <a:pt x="537130" y="89884"/>
                  </a:lnTo>
                  <a:lnTo>
                    <a:pt x="533400" y="66357"/>
                  </a:lnTo>
                  <a:lnTo>
                    <a:pt x="534638" y="51438"/>
                  </a:lnTo>
                  <a:lnTo>
                    <a:pt x="553212" y="17373"/>
                  </a:lnTo>
                  <a:lnTo>
                    <a:pt x="585823" y="1085"/>
                  </a:lnTo>
                  <a:lnTo>
                    <a:pt x="598042" y="0"/>
                  </a:lnTo>
                  <a:close/>
                </a:path>
              </a:pathLst>
            </a:custGeom>
            <a:ln w="9144">
              <a:solidFill>
                <a:srgbClr val="8E8B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" y="457200"/>
            <a:ext cx="8001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3811" y="800100"/>
            <a:ext cx="3271266" cy="4686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575638"/>
            <a:ext cx="7708900" cy="84574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04800" marR="819785" indent="-292735">
              <a:lnSpc>
                <a:spcPts val="2880"/>
              </a:lnSpc>
              <a:spcBef>
                <a:spcPts val="795"/>
              </a:spcBef>
            </a:pP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r>
              <a:rPr sz="30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Jelaskan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Cambria"/>
                <a:cs typeface="Cambria"/>
              </a:rPr>
              <a:t>apa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70" dirty="0">
                <a:solidFill>
                  <a:srgbClr val="FFFFFF"/>
                </a:solidFill>
                <a:latin typeface="Cambria"/>
                <a:cs typeface="Cambria"/>
              </a:rPr>
              <a:t>yang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maksud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sz="3000" spc="-6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Keperawatan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90" dirty="0" err="1">
                <a:solidFill>
                  <a:srgbClr val="FFFFFF"/>
                </a:solidFill>
                <a:latin typeface="Cambria"/>
                <a:cs typeface="Cambria"/>
              </a:rPr>
              <a:t>gerontik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?</a:t>
            </a: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47599"/>
            <a:ext cx="7946390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90080" algn="l"/>
              </a:tabLst>
            </a:pP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2.</a:t>
            </a:r>
            <a:r>
              <a:rPr sz="3200" spc="-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Sebutkan</a:t>
            </a:r>
            <a:r>
              <a:rPr sz="320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40" dirty="0">
                <a:solidFill>
                  <a:srgbClr val="FF0000"/>
                </a:solidFill>
                <a:latin typeface="Cambria"/>
                <a:cs typeface="Cambria"/>
              </a:rPr>
              <a:t>sifat</a:t>
            </a:r>
            <a:r>
              <a:rPr sz="3200" spc="90" dirty="0">
                <a:solidFill>
                  <a:srgbClr val="FF0000"/>
                </a:solidFill>
                <a:latin typeface="Cambria"/>
                <a:cs typeface="Cambria"/>
              </a:rPr>
              <a:t> Pelayanan</a:t>
            </a:r>
            <a:r>
              <a:rPr sz="320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0000"/>
                </a:solidFill>
                <a:latin typeface="Cambria"/>
                <a:cs typeface="Cambria"/>
              </a:rPr>
              <a:t>Gerontik	</a:t>
            </a:r>
            <a:r>
              <a:rPr sz="3200" spc="20" dirty="0">
                <a:solidFill>
                  <a:srgbClr val="FF0000"/>
                </a:solidFill>
                <a:latin typeface="Cambria"/>
                <a:cs typeface="Cambria"/>
              </a:rPr>
              <a:t>!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47599"/>
            <a:ext cx="7438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10" dirty="0">
                <a:solidFill>
                  <a:srgbClr val="FF0000"/>
                </a:solidFill>
                <a:latin typeface="Cambria"/>
                <a:cs typeface="Cambria"/>
              </a:rPr>
              <a:t>Sebutkan</a:t>
            </a:r>
            <a:r>
              <a:rPr sz="3200" b="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40" dirty="0">
                <a:solidFill>
                  <a:srgbClr val="FF0000"/>
                </a:solidFill>
                <a:latin typeface="Cambria"/>
                <a:cs typeface="Cambria"/>
              </a:rPr>
              <a:t>Fokus</a:t>
            </a:r>
            <a:r>
              <a:rPr sz="3200" b="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70" dirty="0">
                <a:solidFill>
                  <a:srgbClr val="FF0000"/>
                </a:solidFill>
                <a:latin typeface="Cambria"/>
                <a:cs typeface="Cambria"/>
              </a:rPr>
              <a:t>Keperawatan</a:t>
            </a:r>
            <a:r>
              <a:rPr sz="3200" b="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125" dirty="0">
                <a:solidFill>
                  <a:srgbClr val="FF0000"/>
                </a:solidFill>
                <a:latin typeface="Cambria"/>
                <a:cs typeface="Cambria"/>
              </a:rPr>
              <a:t>Gerontik</a:t>
            </a:r>
            <a:r>
              <a:rPr sz="3200" b="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20" dirty="0">
                <a:solidFill>
                  <a:srgbClr val="FF0000"/>
                </a:solidFill>
                <a:latin typeface="Cambria"/>
                <a:cs typeface="Cambria"/>
              </a:rPr>
              <a:t>!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23518"/>
            <a:ext cx="7443470" cy="412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D" sz="3200" spc="80" dirty="0">
                <a:solidFill>
                  <a:srgbClr val="FFFFFF"/>
                </a:solidFill>
                <a:latin typeface="Cambria"/>
                <a:cs typeface="Cambria"/>
              </a:rPr>
              <a:t>Jawab:</a:t>
            </a:r>
            <a:endParaRPr lang="en-ID"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lang="en-ID" sz="4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Peningkatan</a:t>
            </a:r>
            <a:r>
              <a:rPr lang="en-ID"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Pencegahan</a:t>
            </a:r>
            <a:r>
              <a:rPr lang="en-ID"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 err="1">
                <a:solidFill>
                  <a:srgbClr val="FFFFFF"/>
                </a:solidFill>
                <a:latin typeface="Arial"/>
                <a:cs typeface="Arial"/>
              </a:rPr>
              <a:t>Penyakit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Optimalisasi</a:t>
            </a:r>
            <a:r>
              <a:rPr lang="en-ID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lang="en-ID"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endParaRPr lang="en-ID" sz="2800" dirty="0">
              <a:latin typeface="Arial"/>
              <a:cs typeface="Arial"/>
            </a:endParaRPr>
          </a:p>
          <a:p>
            <a:pPr marL="527685" marR="5080" indent="-515620">
              <a:lnSpc>
                <a:spcPct val="150000"/>
              </a:lnSpc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Mengatasi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gangguan</a:t>
            </a:r>
            <a:r>
              <a:rPr lang="en-ID"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umum</a:t>
            </a:r>
            <a:endParaRPr lang="en-ID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F619-081B-C4EB-9458-5D4CFD5C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9601"/>
            <a:ext cx="8123427" cy="3069045"/>
          </a:xfrm>
        </p:spPr>
        <p:txBody>
          <a:bodyPr/>
          <a:lstStyle/>
          <a:p>
            <a:pPr marL="12700">
              <a:lnSpc>
                <a:spcPts val="2980"/>
              </a:lnSpc>
              <a:spcBef>
                <a:spcPts val="2190"/>
              </a:spcBef>
            </a:pPr>
            <a:r>
              <a:rPr lang="en-ID" dirty="0"/>
              <a:t>1.</a:t>
            </a:r>
            <a:r>
              <a:rPr lang="en-ID" sz="2800" spc="65" dirty="0">
                <a:solidFill>
                  <a:srgbClr val="FFFFFF"/>
                </a:solidFill>
                <a:latin typeface="Cambria"/>
                <a:cs typeface="Cambria"/>
              </a:rPr>
              <a:t> Jawab</a:t>
            </a:r>
            <a:r>
              <a:rPr lang="en-ID"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ID" sz="2800" spc="85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lang="en-ID" sz="2800" dirty="0">
              <a:latin typeface="Cambria"/>
              <a:cs typeface="Cambria"/>
            </a:endParaRPr>
          </a:p>
          <a:p>
            <a:pPr marL="304800" marR="5080" indent="-292735">
              <a:lnSpc>
                <a:spcPct val="80000"/>
              </a:lnSpc>
              <a:spcBef>
                <a:spcPts val="100"/>
              </a:spcBef>
            </a:pPr>
            <a:r>
              <a:rPr lang="en-ID" sz="2800" spc="-445" dirty="0">
                <a:latin typeface="Calibri"/>
                <a:cs typeface="Calibri"/>
              </a:rPr>
              <a:t>           </a:t>
            </a:r>
            <a:r>
              <a:rPr lang="en-ID" sz="2800" spc="-445" dirty="0" err="1">
                <a:latin typeface="Calibri"/>
                <a:cs typeface="Calibri"/>
              </a:rPr>
              <a:t>Suatu</a:t>
            </a:r>
            <a:r>
              <a:rPr lang="en-ID" sz="2800" spc="-440" dirty="0">
                <a:latin typeface="Calibri"/>
                <a:cs typeface="Calibri"/>
              </a:rPr>
              <a:t> </a:t>
            </a:r>
            <a:r>
              <a:rPr lang="en-ID" sz="2800" spc="-455" dirty="0" err="1">
                <a:latin typeface="Calibri"/>
                <a:cs typeface="Calibri"/>
              </a:rPr>
              <a:t>bentuk</a:t>
            </a:r>
            <a:r>
              <a:rPr lang="en-ID" sz="2800" spc="-450" dirty="0">
                <a:latin typeface="Calibri"/>
                <a:cs typeface="Calibri"/>
              </a:rPr>
              <a:t> </a:t>
            </a:r>
            <a:r>
              <a:rPr lang="en-ID" sz="2800" spc="-459" dirty="0" err="1">
                <a:latin typeface="Calibri"/>
                <a:cs typeface="Calibri"/>
              </a:rPr>
              <a:t>pelayanan</a:t>
            </a:r>
            <a:r>
              <a:rPr lang="en-ID" sz="2800" spc="-455" dirty="0">
                <a:latin typeface="Calibri"/>
                <a:cs typeface="Calibri"/>
              </a:rPr>
              <a:t> </a:t>
            </a:r>
            <a:r>
              <a:rPr lang="en-ID" sz="2800" spc="-409" dirty="0" err="1">
                <a:latin typeface="Calibri"/>
                <a:cs typeface="Calibri"/>
              </a:rPr>
              <a:t>profesional</a:t>
            </a:r>
            <a:r>
              <a:rPr lang="en-ID" sz="2800" spc="-405" dirty="0">
                <a:latin typeface="Calibri"/>
                <a:cs typeface="Calibri"/>
              </a:rPr>
              <a:t> </a:t>
            </a:r>
            <a:r>
              <a:rPr lang="en-ID" sz="2800" spc="-445" dirty="0">
                <a:latin typeface="Calibri"/>
                <a:cs typeface="Calibri"/>
              </a:rPr>
              <a:t>yang</a:t>
            </a:r>
            <a:r>
              <a:rPr lang="en-ID" sz="2800" spc="-440" dirty="0">
                <a:latin typeface="Calibri"/>
                <a:cs typeface="Calibri"/>
              </a:rPr>
              <a:t> </a:t>
            </a:r>
            <a:r>
              <a:rPr lang="en-ID" sz="2800" spc="-420" dirty="0" err="1">
                <a:latin typeface="Calibri"/>
                <a:cs typeface="Calibri"/>
              </a:rPr>
              <a:t>didasarkan</a:t>
            </a:r>
            <a:r>
              <a:rPr lang="en-ID" sz="2800" spc="-415" dirty="0">
                <a:latin typeface="Calibri"/>
                <a:cs typeface="Calibri"/>
              </a:rPr>
              <a:t> </a:t>
            </a:r>
            <a:r>
              <a:rPr lang="en-ID" sz="2800" spc="-520" dirty="0">
                <a:latin typeface="Calibri"/>
                <a:cs typeface="Calibri"/>
              </a:rPr>
              <a:t>pada</a:t>
            </a:r>
            <a:r>
              <a:rPr lang="en-ID" sz="2800" spc="-515" dirty="0">
                <a:latin typeface="Calibri"/>
                <a:cs typeface="Calibri"/>
              </a:rPr>
              <a:t> </a:t>
            </a:r>
            <a:r>
              <a:rPr lang="en-ID" sz="2800" spc="-375" dirty="0" err="1">
                <a:latin typeface="Calibri"/>
                <a:cs typeface="Calibri"/>
              </a:rPr>
              <a:t>ilmu</a:t>
            </a:r>
            <a:r>
              <a:rPr lang="en-ID" sz="2800" spc="-370" dirty="0">
                <a:latin typeface="Calibri"/>
                <a:cs typeface="Calibri"/>
              </a:rPr>
              <a:t> </a:t>
            </a:r>
            <a:r>
              <a:rPr lang="en-ID" sz="2800" spc="-495" dirty="0">
                <a:latin typeface="Calibri"/>
                <a:cs typeface="Calibri"/>
              </a:rPr>
              <a:t>dan </a:t>
            </a:r>
            <a:r>
              <a:rPr lang="en-ID" sz="2800" spc="-490" dirty="0">
                <a:latin typeface="Calibri"/>
                <a:cs typeface="Calibri"/>
              </a:rPr>
              <a:t> </a:t>
            </a:r>
            <a:r>
              <a:rPr lang="en-ID" sz="2800" spc="-295" dirty="0" err="1">
                <a:latin typeface="Calibri"/>
                <a:cs typeface="Calibri"/>
              </a:rPr>
              <a:t>k</a:t>
            </a:r>
            <a:r>
              <a:rPr lang="en-ID" sz="2800" spc="-145" dirty="0" err="1">
                <a:latin typeface="Calibri"/>
                <a:cs typeface="Calibri"/>
              </a:rPr>
              <a:t>i</a:t>
            </a:r>
            <a:r>
              <a:rPr lang="en-ID" sz="2800" spc="-430" dirty="0" err="1">
                <a:latin typeface="Calibri"/>
                <a:cs typeface="Calibri"/>
              </a:rPr>
              <a:t>at</a:t>
            </a:r>
            <a:r>
              <a:rPr lang="en-ID" sz="2800" spc="-430" dirty="0">
                <a:latin typeface="Calibri"/>
                <a:cs typeface="Calibri"/>
              </a:rPr>
              <a:t>/</a:t>
            </a:r>
            <a:r>
              <a:rPr lang="en-ID" sz="2800" spc="-355" dirty="0" err="1">
                <a:latin typeface="Calibri"/>
                <a:cs typeface="Calibri"/>
              </a:rPr>
              <a:t>t</a:t>
            </a:r>
            <a:r>
              <a:rPr lang="en-ID" sz="2800" spc="-475" dirty="0" err="1">
                <a:latin typeface="Calibri"/>
                <a:cs typeface="Calibri"/>
              </a:rPr>
              <a:t>e</a:t>
            </a:r>
            <a:r>
              <a:rPr lang="en-ID" sz="2800" spc="-430" dirty="0" err="1">
                <a:latin typeface="Calibri"/>
                <a:cs typeface="Calibri"/>
              </a:rPr>
              <a:t>k</a:t>
            </a:r>
            <a:r>
              <a:rPr lang="en-ID" sz="2800" spc="-295" dirty="0" err="1">
                <a:latin typeface="Calibri"/>
                <a:cs typeface="Calibri"/>
              </a:rPr>
              <a:t>nik</a:t>
            </a:r>
            <a:r>
              <a:rPr lang="en-ID" sz="2800" spc="-90" dirty="0">
                <a:latin typeface="Calibri"/>
                <a:cs typeface="Calibri"/>
              </a:rPr>
              <a:t> </a:t>
            </a:r>
            <a:r>
              <a:rPr lang="en-ID" sz="2800" spc="-434" dirty="0" err="1">
                <a:latin typeface="Calibri"/>
                <a:cs typeface="Calibri"/>
              </a:rPr>
              <a:t>k</a:t>
            </a:r>
            <a:r>
              <a:rPr lang="en-ID" sz="2800" spc="-470" dirty="0" err="1">
                <a:latin typeface="Calibri"/>
                <a:cs typeface="Calibri"/>
              </a:rPr>
              <a:t>e</a:t>
            </a:r>
            <a:r>
              <a:rPr lang="en-ID" sz="2800" spc="-570" dirty="0" err="1">
                <a:latin typeface="Calibri"/>
                <a:cs typeface="Calibri"/>
              </a:rPr>
              <a:t>p</a:t>
            </a:r>
            <a:r>
              <a:rPr lang="en-ID" sz="2800" spc="-530" dirty="0" err="1">
                <a:latin typeface="Calibri"/>
                <a:cs typeface="Calibri"/>
              </a:rPr>
              <a:t>e</a:t>
            </a:r>
            <a:r>
              <a:rPr lang="en-ID" sz="2800" spc="-350" dirty="0" err="1">
                <a:latin typeface="Calibri"/>
                <a:cs typeface="Calibri"/>
              </a:rPr>
              <a:t>r</a:t>
            </a:r>
            <a:r>
              <a:rPr lang="en-ID" sz="2800" spc="-475" dirty="0" err="1">
                <a:latin typeface="Calibri"/>
                <a:cs typeface="Calibri"/>
              </a:rPr>
              <a:t>a</a:t>
            </a:r>
            <a:r>
              <a:rPr lang="en-ID" sz="2800" spc="-550" dirty="0" err="1">
                <a:latin typeface="Calibri"/>
                <a:cs typeface="Calibri"/>
              </a:rPr>
              <a:t>wat</a:t>
            </a:r>
            <a:r>
              <a:rPr lang="en-ID" sz="2800" spc="-509" dirty="0" err="1">
                <a:latin typeface="Calibri"/>
                <a:cs typeface="Calibri"/>
              </a:rPr>
              <a:t>a</a:t>
            </a:r>
            <a:r>
              <a:rPr lang="en-ID" sz="2800" spc="-440" dirty="0" err="1">
                <a:latin typeface="Calibri"/>
                <a:cs typeface="Calibri"/>
              </a:rPr>
              <a:t>n</a:t>
            </a:r>
            <a:r>
              <a:rPr lang="en-ID" sz="2800" spc="-100" dirty="0">
                <a:latin typeface="Calibri"/>
                <a:cs typeface="Calibri"/>
              </a:rPr>
              <a:t> </a:t>
            </a:r>
            <a:r>
              <a:rPr lang="en-ID" sz="2800" spc="-450" dirty="0">
                <a:latin typeface="Calibri"/>
                <a:cs typeface="Calibri"/>
              </a:rPr>
              <a:t>y</a:t>
            </a:r>
            <a:r>
              <a:rPr lang="en-ID" sz="2800" spc="-470" dirty="0">
                <a:latin typeface="Calibri"/>
                <a:cs typeface="Calibri"/>
              </a:rPr>
              <a:t>a</a:t>
            </a:r>
            <a:r>
              <a:rPr lang="en-ID" sz="2800" spc="-425" dirty="0">
                <a:latin typeface="Calibri"/>
                <a:cs typeface="Calibri"/>
              </a:rPr>
              <a:t>ng</a:t>
            </a:r>
            <a:r>
              <a:rPr lang="en-ID" sz="2800" spc="-75" dirty="0">
                <a:latin typeface="Calibri"/>
                <a:cs typeface="Calibri"/>
              </a:rPr>
              <a:t> </a:t>
            </a:r>
            <a:r>
              <a:rPr lang="en-ID" sz="2800" spc="-505" dirty="0" err="1">
                <a:latin typeface="Calibri"/>
                <a:cs typeface="Calibri"/>
              </a:rPr>
              <a:t>berb</a:t>
            </a:r>
            <a:r>
              <a:rPr lang="en-ID" sz="2800" spc="-525" dirty="0" err="1">
                <a:latin typeface="Calibri"/>
                <a:cs typeface="Calibri"/>
              </a:rPr>
              <a:t>e</a:t>
            </a:r>
            <a:r>
              <a:rPr lang="en-ID" sz="2800" spc="-395" dirty="0" err="1">
                <a:latin typeface="Calibri"/>
                <a:cs typeface="Calibri"/>
              </a:rPr>
              <a:t>ntuk</a:t>
            </a:r>
            <a:r>
              <a:rPr lang="en-ID" sz="2800" spc="-85" dirty="0">
                <a:latin typeface="Calibri"/>
                <a:cs typeface="Calibri"/>
              </a:rPr>
              <a:t> </a:t>
            </a:r>
            <a:r>
              <a:rPr lang="en-ID" sz="2800" spc="-355" dirty="0">
                <a:latin typeface="Calibri"/>
                <a:cs typeface="Calibri"/>
              </a:rPr>
              <a:t>bi</a:t>
            </a:r>
            <a:r>
              <a:rPr lang="en-ID" sz="2800" spc="-550" dirty="0">
                <a:latin typeface="Calibri"/>
                <a:cs typeface="Calibri"/>
              </a:rPr>
              <a:t>o</a:t>
            </a:r>
            <a:r>
              <a:rPr lang="en-ID" sz="2800" spc="-290" dirty="0">
                <a:latin typeface="Calibri"/>
                <a:cs typeface="Calibri"/>
              </a:rPr>
              <a:t>-</a:t>
            </a:r>
            <a:r>
              <a:rPr lang="en-ID" sz="2800" spc="-420" dirty="0" err="1">
                <a:latin typeface="Calibri"/>
                <a:cs typeface="Calibri"/>
              </a:rPr>
              <a:t>ps</a:t>
            </a:r>
            <a:r>
              <a:rPr lang="en-ID" sz="2800" spc="-204" dirty="0" err="1">
                <a:latin typeface="Calibri"/>
                <a:cs typeface="Calibri"/>
              </a:rPr>
              <a:t>i</a:t>
            </a:r>
            <a:r>
              <a:rPr lang="en-ID" sz="2800" spc="-390" dirty="0" err="1">
                <a:latin typeface="Calibri"/>
                <a:cs typeface="Calibri"/>
              </a:rPr>
              <a:t>k</a:t>
            </a:r>
            <a:r>
              <a:rPr lang="en-ID" sz="2800" spc="-445" dirty="0" err="1">
                <a:latin typeface="Calibri"/>
                <a:cs typeface="Calibri"/>
              </a:rPr>
              <a:t>o</a:t>
            </a:r>
            <a:r>
              <a:rPr lang="en-ID" sz="2800" spc="-290" dirty="0">
                <a:latin typeface="Calibri"/>
                <a:cs typeface="Calibri"/>
              </a:rPr>
              <a:t>-</a:t>
            </a:r>
            <a:r>
              <a:rPr lang="en-ID" sz="2800" spc="-380" dirty="0" err="1">
                <a:latin typeface="Calibri"/>
                <a:cs typeface="Calibri"/>
              </a:rPr>
              <a:t>sosi</a:t>
            </a:r>
            <a:r>
              <a:rPr lang="en-ID" sz="2800" spc="-535" dirty="0" err="1">
                <a:latin typeface="Calibri"/>
                <a:cs typeface="Calibri"/>
              </a:rPr>
              <a:t>o</a:t>
            </a:r>
            <a:r>
              <a:rPr lang="en-ID" sz="2800" spc="-290" dirty="0" err="1">
                <a:latin typeface="Calibri"/>
                <a:cs typeface="Calibri"/>
              </a:rPr>
              <a:t>-</a:t>
            </a:r>
            <a:r>
              <a:rPr lang="en-ID" sz="2800" spc="-360" dirty="0" err="1">
                <a:latin typeface="Calibri"/>
                <a:cs typeface="Calibri"/>
              </a:rPr>
              <a:t>spritual</a:t>
            </a:r>
            <a:r>
              <a:rPr lang="en-ID" sz="2800" spc="-114" dirty="0">
                <a:latin typeface="Calibri"/>
                <a:cs typeface="Calibri"/>
              </a:rPr>
              <a:t> </a:t>
            </a:r>
            <a:r>
              <a:rPr lang="en-ID" sz="2800" spc="-380" dirty="0">
                <a:latin typeface="Calibri"/>
                <a:cs typeface="Calibri"/>
              </a:rPr>
              <a:t>dan  </a:t>
            </a:r>
            <a:r>
              <a:rPr lang="en-ID" sz="2800" spc="-345" dirty="0" err="1">
                <a:latin typeface="Calibri"/>
                <a:cs typeface="Calibri"/>
              </a:rPr>
              <a:t>kultural</a:t>
            </a:r>
            <a:r>
              <a:rPr lang="en-ID" sz="2800" spc="-340" dirty="0">
                <a:latin typeface="Calibri"/>
                <a:cs typeface="Calibri"/>
              </a:rPr>
              <a:t> </a:t>
            </a:r>
            <a:r>
              <a:rPr lang="en-ID" sz="2800" spc="-445" dirty="0">
                <a:latin typeface="Calibri"/>
                <a:cs typeface="Calibri"/>
              </a:rPr>
              <a:t>yang</a:t>
            </a:r>
            <a:r>
              <a:rPr lang="en-ID" sz="2800" spc="-440" dirty="0">
                <a:latin typeface="Calibri"/>
                <a:cs typeface="Calibri"/>
              </a:rPr>
              <a:t> </a:t>
            </a:r>
            <a:r>
              <a:rPr lang="en-ID" sz="2800" spc="-305" dirty="0" err="1">
                <a:latin typeface="Calibri"/>
                <a:cs typeface="Calibri"/>
              </a:rPr>
              <a:t>holistik</a:t>
            </a:r>
            <a:r>
              <a:rPr lang="en-ID" sz="2800" spc="-305" dirty="0">
                <a:latin typeface="Calibri"/>
                <a:cs typeface="Calibri"/>
              </a:rPr>
              <a:t>,</a:t>
            </a:r>
            <a:r>
              <a:rPr lang="en-ID" sz="2800" spc="-300" dirty="0">
                <a:latin typeface="Calibri"/>
                <a:cs typeface="Calibri"/>
              </a:rPr>
              <a:t> </a:t>
            </a:r>
            <a:r>
              <a:rPr lang="en-ID" sz="2800" spc="-380" dirty="0" err="1">
                <a:latin typeface="Calibri"/>
                <a:cs typeface="Calibri"/>
              </a:rPr>
              <a:t>ditujukan</a:t>
            </a:r>
            <a:r>
              <a:rPr lang="en-ID" sz="2800" spc="-375" dirty="0">
                <a:latin typeface="Calibri"/>
                <a:cs typeface="Calibri"/>
              </a:rPr>
              <a:t> </a:t>
            </a:r>
            <a:r>
              <a:rPr lang="en-ID" sz="2800" spc="-515" dirty="0">
                <a:latin typeface="Calibri"/>
                <a:cs typeface="Calibri"/>
              </a:rPr>
              <a:t>pada</a:t>
            </a:r>
            <a:r>
              <a:rPr lang="en-ID" sz="2800" spc="-509" dirty="0">
                <a:latin typeface="Calibri"/>
                <a:cs typeface="Calibri"/>
              </a:rPr>
              <a:t> </a:t>
            </a:r>
            <a:r>
              <a:rPr lang="en-ID" sz="2800" spc="-330" dirty="0" err="1">
                <a:latin typeface="Calibri"/>
                <a:cs typeface="Calibri"/>
              </a:rPr>
              <a:t>klien</a:t>
            </a:r>
            <a:r>
              <a:rPr lang="en-ID" sz="2800" spc="-325" dirty="0">
                <a:latin typeface="Calibri"/>
                <a:cs typeface="Calibri"/>
              </a:rPr>
              <a:t> </a:t>
            </a:r>
            <a:r>
              <a:rPr lang="en-ID" sz="2800" spc="-360" dirty="0" err="1">
                <a:latin typeface="Calibri"/>
                <a:cs typeface="Calibri"/>
              </a:rPr>
              <a:t>lanjut</a:t>
            </a:r>
            <a:r>
              <a:rPr lang="en-ID" sz="2800" spc="-355" dirty="0">
                <a:latin typeface="Calibri"/>
                <a:cs typeface="Calibri"/>
              </a:rPr>
              <a:t> </a:t>
            </a:r>
            <a:r>
              <a:rPr lang="en-ID" sz="2800" spc="-360" dirty="0" err="1">
                <a:latin typeface="Calibri"/>
                <a:cs typeface="Calibri"/>
              </a:rPr>
              <a:t>usia</a:t>
            </a:r>
            <a:r>
              <a:rPr lang="en-ID" sz="2800" spc="-360" dirty="0">
                <a:latin typeface="Calibri"/>
                <a:cs typeface="Calibri"/>
              </a:rPr>
              <a:t>,</a:t>
            </a:r>
            <a:r>
              <a:rPr lang="en-ID" sz="2800" spc="-355" dirty="0">
                <a:latin typeface="Calibri"/>
                <a:cs typeface="Calibri"/>
              </a:rPr>
              <a:t> </a:t>
            </a:r>
            <a:r>
              <a:rPr lang="en-ID" sz="2800" spc="-375" dirty="0" err="1">
                <a:latin typeface="Calibri"/>
                <a:cs typeface="Calibri"/>
              </a:rPr>
              <a:t>baik</a:t>
            </a:r>
            <a:r>
              <a:rPr lang="en-ID" sz="2800" spc="-370" dirty="0">
                <a:latin typeface="Calibri"/>
                <a:cs typeface="Calibri"/>
              </a:rPr>
              <a:t> </a:t>
            </a:r>
            <a:r>
              <a:rPr lang="en-ID" sz="2800" spc="-475" dirty="0" err="1">
                <a:latin typeface="Calibri"/>
                <a:cs typeface="Calibri"/>
              </a:rPr>
              <a:t>sehat</a:t>
            </a:r>
            <a:r>
              <a:rPr lang="en-ID" sz="2800" spc="-475" dirty="0">
                <a:latin typeface="Calibri"/>
                <a:cs typeface="Calibri"/>
              </a:rPr>
              <a:t> </a:t>
            </a:r>
            <a:r>
              <a:rPr lang="en-ID" sz="2800" spc="-470" dirty="0">
                <a:latin typeface="Calibri"/>
                <a:cs typeface="Calibri"/>
              </a:rPr>
              <a:t> </a:t>
            </a:r>
            <a:r>
              <a:rPr lang="en-ID" sz="2800" spc="-570" dirty="0" err="1">
                <a:latin typeface="Calibri"/>
                <a:cs typeface="Calibri"/>
              </a:rPr>
              <a:t>mau</a:t>
            </a:r>
            <a:r>
              <a:rPr lang="en-ID" sz="2800" spc="-490" dirty="0" err="1">
                <a:latin typeface="Calibri"/>
                <a:cs typeface="Calibri"/>
              </a:rPr>
              <a:t>p</a:t>
            </a:r>
            <a:r>
              <a:rPr lang="en-ID" sz="2800" spc="-455" dirty="0" err="1">
                <a:latin typeface="Calibri"/>
                <a:cs typeface="Calibri"/>
              </a:rPr>
              <a:t>un</a:t>
            </a:r>
            <a:r>
              <a:rPr lang="en-ID" sz="2800" spc="-90" dirty="0">
                <a:latin typeface="Calibri"/>
                <a:cs typeface="Calibri"/>
              </a:rPr>
              <a:t> </a:t>
            </a:r>
            <a:r>
              <a:rPr lang="en-ID" sz="2800" spc="-425" dirty="0" err="1">
                <a:latin typeface="Calibri"/>
                <a:cs typeface="Calibri"/>
              </a:rPr>
              <a:t>s</a:t>
            </a:r>
            <a:r>
              <a:rPr lang="en-ID" sz="2800" spc="-515" dirty="0" err="1">
                <a:latin typeface="Calibri"/>
                <a:cs typeface="Calibri"/>
              </a:rPr>
              <a:t>a</a:t>
            </a:r>
            <a:r>
              <a:rPr lang="en-ID" sz="2800" spc="-295" dirty="0" err="1">
                <a:latin typeface="Calibri"/>
                <a:cs typeface="Calibri"/>
              </a:rPr>
              <a:t>k</a:t>
            </a:r>
            <a:r>
              <a:rPr lang="en-ID" sz="2800" spc="-140" dirty="0" err="1">
                <a:latin typeface="Calibri"/>
                <a:cs typeface="Calibri"/>
              </a:rPr>
              <a:t>i</a:t>
            </a:r>
            <a:r>
              <a:rPr lang="en-ID" sz="2800" spc="-370" dirty="0" err="1">
                <a:latin typeface="Calibri"/>
                <a:cs typeface="Calibri"/>
              </a:rPr>
              <a:t>t</a:t>
            </a:r>
            <a:r>
              <a:rPr lang="en-ID" sz="2800" spc="-85" dirty="0">
                <a:latin typeface="Calibri"/>
                <a:cs typeface="Calibri"/>
              </a:rPr>
              <a:t> </a:t>
            </a:r>
            <a:r>
              <a:rPr lang="en-ID" sz="2800" spc="-540" dirty="0">
                <a:latin typeface="Calibri"/>
                <a:cs typeface="Calibri"/>
              </a:rPr>
              <a:t>p</a:t>
            </a:r>
            <a:r>
              <a:rPr lang="en-ID" sz="2800" spc="-480" dirty="0">
                <a:latin typeface="Calibri"/>
                <a:cs typeface="Calibri"/>
              </a:rPr>
              <a:t>a</a:t>
            </a:r>
            <a:r>
              <a:rPr lang="en-ID" sz="2800" spc="-520" dirty="0">
                <a:latin typeface="Calibri"/>
                <a:cs typeface="Calibri"/>
              </a:rPr>
              <a:t>da</a:t>
            </a:r>
            <a:r>
              <a:rPr lang="en-ID" sz="2800" spc="-70" dirty="0">
                <a:latin typeface="Calibri"/>
                <a:cs typeface="Calibri"/>
              </a:rPr>
              <a:t> </a:t>
            </a:r>
            <a:r>
              <a:rPr lang="en-ID" sz="2800" spc="-245" dirty="0" err="1">
                <a:latin typeface="Calibri"/>
                <a:cs typeface="Calibri"/>
              </a:rPr>
              <a:t>ti</a:t>
            </a:r>
            <a:r>
              <a:rPr lang="en-ID" sz="2800" spc="-455" dirty="0" err="1">
                <a:latin typeface="Calibri"/>
                <a:cs typeface="Calibri"/>
              </a:rPr>
              <a:t>n</a:t>
            </a:r>
            <a:r>
              <a:rPr lang="en-ID" sz="2800" spc="-409" dirty="0" err="1">
                <a:latin typeface="Calibri"/>
                <a:cs typeface="Calibri"/>
              </a:rPr>
              <a:t>gk</a:t>
            </a:r>
            <a:r>
              <a:rPr lang="en-ID" sz="2800" spc="-420" dirty="0" err="1">
                <a:latin typeface="Calibri"/>
                <a:cs typeface="Calibri"/>
              </a:rPr>
              <a:t>a</a:t>
            </a:r>
            <a:r>
              <a:rPr lang="en-ID" sz="2800" spc="-370" dirty="0" err="1">
                <a:latin typeface="Calibri"/>
                <a:cs typeface="Calibri"/>
              </a:rPr>
              <a:t>t</a:t>
            </a:r>
            <a:r>
              <a:rPr lang="en-ID" sz="2800" spc="-75" dirty="0">
                <a:latin typeface="Calibri"/>
                <a:cs typeface="Calibri"/>
              </a:rPr>
              <a:t> </a:t>
            </a:r>
            <a:r>
              <a:rPr lang="en-ID" sz="2800" spc="-320" dirty="0" err="1">
                <a:latin typeface="Calibri"/>
                <a:cs typeface="Calibri"/>
              </a:rPr>
              <a:t>indi</a:t>
            </a:r>
            <a:r>
              <a:rPr lang="en-ID" sz="2800" spc="-370" dirty="0" err="1">
                <a:latin typeface="Calibri"/>
                <a:cs typeface="Calibri"/>
              </a:rPr>
              <a:t>v</a:t>
            </a:r>
            <a:r>
              <a:rPr lang="en-ID" sz="2800" spc="-385" dirty="0" err="1">
                <a:latin typeface="Calibri"/>
                <a:cs typeface="Calibri"/>
              </a:rPr>
              <a:t>idu</a:t>
            </a:r>
            <a:r>
              <a:rPr lang="en-ID" sz="2800" spc="-225" dirty="0">
                <a:latin typeface="Calibri"/>
                <a:cs typeface="Calibri"/>
              </a:rPr>
              <a:t>,</a:t>
            </a:r>
            <a:r>
              <a:rPr lang="en-ID" sz="2800" spc="-85" dirty="0">
                <a:latin typeface="Calibri"/>
                <a:cs typeface="Calibri"/>
              </a:rPr>
              <a:t> </a:t>
            </a:r>
            <a:r>
              <a:rPr lang="en-ID" sz="2800" spc="-434" dirty="0" err="1">
                <a:latin typeface="Calibri"/>
                <a:cs typeface="Calibri"/>
              </a:rPr>
              <a:t>k</a:t>
            </a:r>
            <a:r>
              <a:rPr lang="en-ID" sz="2800" spc="-470" dirty="0" err="1">
                <a:latin typeface="Calibri"/>
                <a:cs typeface="Calibri"/>
              </a:rPr>
              <a:t>e</a:t>
            </a:r>
            <a:r>
              <a:rPr lang="en-ID" sz="2800" spc="-360" dirty="0" err="1">
                <a:latin typeface="Calibri"/>
                <a:cs typeface="Calibri"/>
              </a:rPr>
              <a:t>lu</a:t>
            </a:r>
            <a:r>
              <a:rPr lang="en-ID" sz="2800" spc="-445" dirty="0" err="1">
                <a:latin typeface="Calibri"/>
                <a:cs typeface="Calibri"/>
              </a:rPr>
              <a:t>a</a:t>
            </a:r>
            <a:r>
              <a:rPr lang="en-ID" sz="2800" spc="-395" dirty="0" err="1">
                <a:latin typeface="Calibri"/>
                <a:cs typeface="Calibri"/>
              </a:rPr>
              <a:t>rg</a:t>
            </a:r>
            <a:r>
              <a:rPr lang="en-ID" sz="2800" spc="-455" dirty="0" err="1">
                <a:latin typeface="Calibri"/>
                <a:cs typeface="Calibri"/>
              </a:rPr>
              <a:t>a</a:t>
            </a:r>
            <a:r>
              <a:rPr lang="en-ID" sz="2800" spc="-250" dirty="0">
                <a:latin typeface="Calibri"/>
                <a:cs typeface="Calibri"/>
              </a:rPr>
              <a:t>,</a:t>
            </a:r>
            <a:r>
              <a:rPr lang="en-ID" sz="2800" spc="-100" dirty="0">
                <a:latin typeface="Calibri"/>
                <a:cs typeface="Calibri"/>
              </a:rPr>
              <a:t> </a:t>
            </a:r>
            <a:r>
              <a:rPr lang="en-ID" sz="2800" spc="-434" dirty="0" err="1">
                <a:latin typeface="Calibri"/>
                <a:cs typeface="Calibri"/>
              </a:rPr>
              <a:t>k</a:t>
            </a:r>
            <a:r>
              <a:rPr lang="en-ID" sz="2800" spc="-470" dirty="0" err="1">
                <a:latin typeface="Calibri"/>
                <a:cs typeface="Calibri"/>
              </a:rPr>
              <a:t>e</a:t>
            </a:r>
            <a:r>
              <a:rPr lang="en-ID" sz="2800" spc="-215" dirty="0" err="1">
                <a:latin typeface="Calibri"/>
                <a:cs typeface="Calibri"/>
              </a:rPr>
              <a:t>l</a:t>
            </a:r>
            <a:r>
              <a:rPr lang="en-ID" sz="2800" spc="-480" dirty="0" err="1">
                <a:latin typeface="Calibri"/>
                <a:cs typeface="Calibri"/>
              </a:rPr>
              <a:t>o</a:t>
            </a:r>
            <a:r>
              <a:rPr lang="en-ID" sz="2800" spc="-625" dirty="0" err="1">
                <a:latin typeface="Calibri"/>
                <a:cs typeface="Calibri"/>
              </a:rPr>
              <a:t>mp</a:t>
            </a:r>
            <a:r>
              <a:rPr lang="en-ID" sz="2800" spc="-490" dirty="0" err="1">
                <a:latin typeface="Calibri"/>
                <a:cs typeface="Calibri"/>
              </a:rPr>
              <a:t>o</a:t>
            </a:r>
            <a:r>
              <a:rPr lang="en-ID" sz="2800" spc="-305" dirty="0" err="1">
                <a:latin typeface="Calibri"/>
                <a:cs typeface="Calibri"/>
              </a:rPr>
              <a:t>k</a:t>
            </a:r>
            <a:r>
              <a:rPr lang="en-ID" sz="2800" spc="-95" dirty="0">
                <a:latin typeface="Calibri"/>
                <a:cs typeface="Calibri"/>
              </a:rPr>
              <a:t> </a:t>
            </a:r>
            <a:r>
              <a:rPr lang="en-ID" sz="2800" spc="-385" dirty="0">
                <a:latin typeface="Calibri"/>
                <a:cs typeface="Calibri"/>
              </a:rPr>
              <a:t>dan  </a:t>
            </a:r>
            <a:r>
              <a:rPr lang="en-ID" sz="2800" spc="-440" dirty="0" err="1">
                <a:latin typeface="Calibri"/>
                <a:cs typeface="Calibri"/>
              </a:rPr>
              <a:t>masyarakat</a:t>
            </a:r>
            <a:r>
              <a:rPr lang="en-ID" sz="2800" spc="-440" dirty="0">
                <a:latin typeface="Calibri"/>
                <a:cs typeface="Calibri"/>
              </a:rPr>
              <a:t>.</a:t>
            </a:r>
            <a:endParaRPr lang="en-ID"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endParaRPr lang="sv-SE" sz="2800" dirty="0">
              <a:latin typeface="Cambria"/>
              <a:cs typeface="Cambria"/>
            </a:endParaRP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8377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47474-CC6A-9AE6-E099-ED16BE371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547" y="1634489"/>
            <a:ext cx="7294880" cy="301621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2.Jawab</a:t>
            </a:r>
            <a:endParaRPr lang="sv-SE" sz="2800" dirty="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1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60" dirty="0">
                <a:solidFill>
                  <a:srgbClr val="FFFFFF"/>
                </a:solidFill>
                <a:latin typeface="Cambria"/>
                <a:cs typeface="Cambria"/>
              </a:rPr>
              <a:t>(Layanan</a:t>
            </a:r>
            <a:r>
              <a:rPr lang="sv-SE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90" dirty="0">
                <a:solidFill>
                  <a:srgbClr val="FFFFFF"/>
                </a:solidFill>
                <a:latin typeface="Cambria"/>
                <a:cs typeface="Cambria"/>
              </a:rPr>
              <a:t>tidak</a:t>
            </a:r>
            <a:r>
              <a:rPr lang="sv-SE"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00" dirty="0">
                <a:solidFill>
                  <a:srgbClr val="FFFFFF"/>
                </a:solidFill>
                <a:latin typeface="Cambria"/>
                <a:cs typeface="Cambria"/>
              </a:rPr>
              <a:t>tergantung </a:t>
            </a:r>
            <a:r>
              <a:rPr lang="sv-SE" sz="28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80" dirty="0">
                <a:solidFill>
                  <a:srgbClr val="FFFFFF"/>
                </a:solidFill>
                <a:latin typeface="Cambria"/>
                <a:cs typeface="Cambria"/>
              </a:rPr>
              <a:t>pada</a:t>
            </a: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95" dirty="0">
                <a:solidFill>
                  <a:srgbClr val="FFFFFF"/>
                </a:solidFill>
                <a:latin typeface="Cambria"/>
                <a:cs typeface="Cambria"/>
              </a:rPr>
              <a:t>profesi</a:t>
            </a:r>
            <a:r>
              <a:rPr lang="sv-SE"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60" dirty="0">
                <a:solidFill>
                  <a:srgbClr val="FFFFFF"/>
                </a:solidFill>
                <a:latin typeface="Cambria"/>
                <a:cs typeface="Cambria"/>
              </a:rPr>
              <a:t>lain/mandiri)</a:t>
            </a:r>
            <a:endParaRPr lang="sv-SE" sz="28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105" dirty="0">
                <a:solidFill>
                  <a:srgbClr val="FFFFFF"/>
                </a:solidFill>
                <a:latin typeface="Cambria"/>
                <a:cs typeface="Cambria"/>
              </a:rPr>
              <a:t>Interdependent</a:t>
            </a:r>
            <a:endParaRPr lang="sv-SE" sz="28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55" dirty="0">
                <a:solidFill>
                  <a:srgbClr val="FFFFFF"/>
                </a:solidFill>
                <a:latin typeface="Cambria"/>
                <a:cs typeface="Cambria"/>
              </a:rPr>
              <a:t>Humanistik(</a:t>
            </a:r>
            <a:r>
              <a:rPr lang="sv-SE"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35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lang="sv-SE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50" dirty="0">
                <a:solidFill>
                  <a:srgbClr val="FFFFFF"/>
                </a:solidFill>
                <a:latin typeface="Cambria"/>
                <a:cs typeface="Cambria"/>
              </a:rPr>
              <a:t>manusiawi)</a:t>
            </a:r>
            <a:endParaRPr lang="sv-SE" sz="28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55" dirty="0">
                <a:solidFill>
                  <a:srgbClr val="FFFFFF"/>
                </a:solidFill>
                <a:latin typeface="Cambria"/>
                <a:cs typeface="Cambria"/>
              </a:rPr>
              <a:t>Holistik</a:t>
            </a: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10" dirty="0">
                <a:solidFill>
                  <a:srgbClr val="FFFFFF"/>
                </a:solidFill>
                <a:latin typeface="Cambria"/>
                <a:cs typeface="Cambria"/>
              </a:rPr>
              <a:t>(secara</a:t>
            </a:r>
            <a:r>
              <a:rPr lang="sv-SE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90" dirty="0">
                <a:solidFill>
                  <a:srgbClr val="FFFFFF"/>
                </a:solidFill>
                <a:latin typeface="Cambria"/>
                <a:cs typeface="Cambria"/>
              </a:rPr>
              <a:t>keseluruhan)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801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B6BB-5454-08AC-139E-9A5876D89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547" y="1634489"/>
            <a:ext cx="7294880" cy="351378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D" sz="3200" spc="80" dirty="0">
                <a:solidFill>
                  <a:srgbClr val="FFFFFF"/>
                </a:solidFill>
                <a:latin typeface="Cambria"/>
                <a:cs typeface="Cambria"/>
              </a:rPr>
              <a:t>3.Jawab:</a:t>
            </a:r>
            <a:endParaRPr lang="en-ID" sz="3200" dirty="0">
              <a:latin typeface="Cambria"/>
              <a:cs typeface="Cambria"/>
            </a:endParaRPr>
          </a:p>
          <a:p>
            <a:pPr marL="527685" indent="-515620"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Peningkatan</a:t>
            </a:r>
            <a:r>
              <a:rPr lang="en-ID"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spcBef>
                <a:spcPts val="1680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Pencegahan</a:t>
            </a:r>
            <a:r>
              <a:rPr lang="en-ID"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 err="1">
                <a:solidFill>
                  <a:srgbClr val="FFFFFF"/>
                </a:solidFill>
                <a:latin typeface="Arial"/>
                <a:cs typeface="Arial"/>
              </a:rPr>
              <a:t>Penyakit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spcBef>
                <a:spcPts val="1685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Optimalisasi</a:t>
            </a:r>
            <a:r>
              <a:rPr lang="en-ID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lang="en-ID"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endParaRPr lang="en-ID" sz="2800" dirty="0">
              <a:latin typeface="Arial"/>
              <a:cs typeface="Arial"/>
            </a:endParaRPr>
          </a:p>
          <a:p>
            <a:pPr marL="527685" marR="5080" indent="-515620"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Mengatasi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gangguan</a:t>
            </a:r>
            <a:r>
              <a:rPr lang="en-ID"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umum</a:t>
            </a:r>
            <a:endParaRPr lang="en-ID" sz="2800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0943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933"/>
              <a:ext cx="8029194" cy="374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39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03985" y="3360801"/>
            <a:ext cx="663003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1560">
              <a:lnSpc>
                <a:spcPct val="100000"/>
              </a:lnSpc>
              <a:spcBef>
                <a:spcPts val="100"/>
              </a:spcBef>
            </a:pPr>
            <a:r>
              <a:rPr sz="6000" b="0" spc="210" dirty="0">
                <a:solidFill>
                  <a:srgbClr val="FFFFFF"/>
                </a:solidFill>
                <a:latin typeface="Cambria"/>
                <a:cs typeface="Cambria"/>
              </a:rPr>
              <a:t>KUESIONER </a:t>
            </a:r>
            <a:r>
              <a:rPr sz="6000" b="0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b="0" spc="60" dirty="0">
                <a:solidFill>
                  <a:srgbClr val="FFFFFF"/>
                </a:solidFill>
                <a:latin typeface="Cambria"/>
                <a:cs typeface="Cambria"/>
              </a:rPr>
              <a:t>MULTIPLE</a:t>
            </a:r>
            <a:r>
              <a:rPr sz="6000" b="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b="0" spc="434" dirty="0">
                <a:solidFill>
                  <a:srgbClr val="FFFFFF"/>
                </a:solidFill>
                <a:latin typeface="Cambria"/>
                <a:cs typeface="Cambria"/>
              </a:rPr>
              <a:t>CHOISE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390143"/>
            <a:ext cx="8020049" cy="15659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2942970"/>
            <a:ext cx="4603750" cy="22833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ts val="365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Interdependent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54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54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Humanistik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54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60" dirty="0">
                <a:solidFill>
                  <a:srgbClr val="FFFFFF"/>
                </a:solidFill>
                <a:latin typeface="Cambria"/>
                <a:cs typeface="Cambria"/>
              </a:rPr>
              <a:t>Dependent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6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0" dirty="0" err="1">
                <a:solidFill>
                  <a:srgbClr val="FFFFFF"/>
                </a:solidFill>
                <a:latin typeface="Cambria"/>
                <a:cs typeface="Cambria"/>
              </a:rPr>
              <a:t>Holistik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0"/>
            <a:ext cx="7706106" cy="13799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757795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Pemerataan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pelayanan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kesehatan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Pensiunan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masalah-masalahnya</a:t>
            </a:r>
            <a:endParaRPr sz="3200" dirty="0">
              <a:latin typeface="Cambria"/>
              <a:cs typeface="Cambria"/>
            </a:endParaRPr>
          </a:p>
          <a:p>
            <a:pPr marL="527685" marR="9721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lansia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menerima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3200" dirty="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Kewajiban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pemerintah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terhadap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orang </a:t>
            </a:r>
            <a:r>
              <a:rPr sz="3200" spc="-6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cacat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jompo</a:t>
            </a:r>
            <a:endParaRPr sz="3200" dirty="0">
              <a:latin typeface="Cambria"/>
              <a:cs typeface="Cambria"/>
            </a:endParaRPr>
          </a:p>
          <a:p>
            <a:pPr marL="527685" marR="28765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Kematian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Cambria"/>
                <a:cs typeface="Cambria"/>
              </a:rPr>
              <a:t>mendadak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karena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penyakit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jantung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stroke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476999"/>
            <a:ext cx="7796022" cy="9075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584782"/>
            <a:ext cx="8021320" cy="37541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27685" marR="20955" indent="-515620">
              <a:lnSpc>
                <a:spcPts val="2590"/>
              </a:lnSpc>
              <a:spcBef>
                <a:spcPts val="730"/>
              </a:spcBef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klien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 memelihara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kesehatannya</a:t>
            </a:r>
            <a:r>
              <a:rPr sz="27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Pemulihan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ditujukan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upaya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mengatasi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kebutuhan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akibat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proses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Cambria"/>
                <a:cs typeface="Cambria"/>
              </a:rPr>
              <a:t>penuaan</a:t>
            </a:r>
            <a:endParaRPr sz="2700" dirty="0">
              <a:latin typeface="Cambria"/>
              <a:cs typeface="Cambria"/>
            </a:endParaRPr>
          </a:p>
          <a:p>
            <a:pPr marL="527685" marR="5080" indent="-515620">
              <a:lnSpc>
                <a:spcPct val="80000"/>
              </a:lnSpc>
              <a:spcBef>
                <a:spcPts val="25"/>
              </a:spcBef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2700" spc="135" dirty="0">
                <a:solidFill>
                  <a:srgbClr val="FFFFFF"/>
                </a:solidFill>
                <a:latin typeface="Cambria"/>
                <a:cs typeface="Cambria"/>
              </a:rPr>
              <a:t>menghadapi 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ajal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55" dirty="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diperlakukan </a:t>
            </a:r>
            <a:r>
              <a:rPr sz="2700" spc="110" dirty="0">
                <a:solidFill>
                  <a:srgbClr val="FFFFFF"/>
                </a:solidFill>
                <a:latin typeface="Cambria"/>
                <a:cs typeface="Cambria"/>
              </a:rPr>
              <a:t>secara </a:t>
            </a:r>
            <a:r>
              <a:rPr sz="2700" spc="45" dirty="0">
                <a:solidFill>
                  <a:srgbClr val="FFFFFF"/>
                </a:solidFill>
                <a:latin typeface="Cambria"/>
                <a:cs typeface="Cambria"/>
              </a:rPr>
              <a:t>manusiawi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sampai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55" dirty="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45" dirty="0">
                <a:solidFill>
                  <a:srgbClr val="FFFFFF"/>
                </a:solidFill>
                <a:latin typeface="Cambria"/>
                <a:cs typeface="Cambria"/>
              </a:rPr>
              <a:t>meninggal.</a:t>
            </a:r>
            <a:endParaRPr sz="2700" dirty="0">
              <a:latin typeface="Cambria"/>
              <a:cs typeface="Cambria"/>
            </a:endParaRPr>
          </a:p>
          <a:p>
            <a:pPr marL="527685" marR="552450" indent="-515620">
              <a:lnSpc>
                <a:spcPct val="80000"/>
              </a:lnSpc>
              <a:spcBef>
                <a:spcPts val="5"/>
              </a:spcBef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Pemulihan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ditujukan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upaya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mengatasi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kebutuhan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akibat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proses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Cambria"/>
                <a:cs typeface="Cambria"/>
              </a:rPr>
              <a:t>penuaan</a:t>
            </a:r>
            <a:endParaRPr sz="2700" dirty="0">
              <a:latin typeface="Cambria"/>
              <a:cs typeface="Cambria"/>
            </a:endParaRPr>
          </a:p>
          <a:p>
            <a:pPr marL="527685" marR="125730" indent="-515620">
              <a:lnSpc>
                <a:spcPct val="80000"/>
              </a:lnSpc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2700" spc="114" dirty="0">
                <a:solidFill>
                  <a:srgbClr val="FFFFFF"/>
                </a:solidFill>
                <a:latin typeface="Cambria"/>
                <a:cs typeface="Cambria"/>
              </a:rPr>
              <a:t>memperoleh 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kesehatan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10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optimal</a:t>
            </a:r>
            <a:endParaRPr sz="2700" dirty="0">
              <a:latin typeface="Cambria"/>
              <a:cs typeface="Cambria"/>
            </a:endParaRPr>
          </a:p>
          <a:p>
            <a:pPr marL="527685" indent="-515620">
              <a:lnSpc>
                <a:spcPts val="2590"/>
              </a:lnSpc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 lansia </a:t>
            </a:r>
            <a:r>
              <a:rPr sz="2700" spc="110" dirty="0" err="1">
                <a:solidFill>
                  <a:srgbClr val="FFFFFF"/>
                </a:solidFill>
                <a:latin typeface="Cambria"/>
                <a:cs typeface="Cambria"/>
              </a:rPr>
              <a:t>menerima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 err="1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2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787" y="574548"/>
            <a:ext cx="7760969" cy="13936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014854"/>
            <a:ext cx="8061325" cy="229921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27685" marR="5080" indent="-515620">
              <a:lnSpc>
                <a:spcPts val="2110"/>
              </a:lnSpc>
              <a:spcBef>
                <a:spcPts val="605"/>
              </a:spcBef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 err="1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menghadapi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ajal </a:t>
            </a:r>
            <a:r>
              <a:rPr sz="2200" spc="120" dirty="0" err="1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en-ID" sz="2200" spc="12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527685" marR="5080" indent="-515620">
              <a:lnSpc>
                <a:spcPts val="2110"/>
              </a:lnSpc>
              <a:spcBef>
                <a:spcPts val="605"/>
              </a:spcBef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 err="1">
                <a:solidFill>
                  <a:srgbClr val="FFFFFF"/>
                </a:solidFill>
                <a:latin typeface="Cambria"/>
                <a:cs typeface="Cambria"/>
              </a:rPr>
              <a:t>diperlakukan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manusiawi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sampai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meninggal</a:t>
            </a:r>
            <a:endParaRPr sz="2200" dirty="0">
              <a:latin typeface="Cambria"/>
              <a:cs typeface="Cambria"/>
            </a:endParaRPr>
          </a:p>
          <a:p>
            <a:pPr marL="527685" marR="107314" indent="-515620">
              <a:lnSpc>
                <a:spcPct val="80000"/>
              </a:lnSpc>
              <a:spcBef>
                <a:spcPts val="20"/>
              </a:spcBef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Pencegahan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terhadap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ketidakmampuan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akibat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proses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penuaan</a:t>
            </a:r>
            <a:endParaRPr sz="2200" dirty="0">
              <a:latin typeface="Cambria"/>
              <a:cs typeface="Cambria"/>
            </a:endParaRPr>
          </a:p>
          <a:p>
            <a:pPr marL="527685" indent="-515620">
              <a:lnSpc>
                <a:spcPts val="1850"/>
              </a:lnSpc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memperoleh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5" dirty="0" err="1">
                <a:solidFill>
                  <a:srgbClr val="FFFFFF"/>
                </a:solidFill>
                <a:latin typeface="Cambria"/>
                <a:cs typeface="Cambria"/>
              </a:rPr>
              <a:t>kesehatan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 err="1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lang="en-ID" sz="2200" dirty="0"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opt</a:t>
            </a:r>
            <a:r>
              <a:rPr lang="en-ID" sz="2200" spc="50" dirty="0" err="1">
                <a:solidFill>
                  <a:srgbClr val="FFFFFF"/>
                </a:solidFill>
                <a:latin typeface="Cambria"/>
                <a:cs typeface="Cambria"/>
              </a:rPr>
              <a:t>imal</a:t>
            </a:r>
            <a:endParaRPr sz="2200" dirty="0">
              <a:latin typeface="Cambria"/>
              <a:cs typeface="Cambria"/>
            </a:endParaRPr>
          </a:p>
          <a:p>
            <a:pPr marL="527685" indent="-515620">
              <a:lnSpc>
                <a:spcPts val="2115"/>
              </a:lnSpc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memelihara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kesehatannya</a:t>
            </a:r>
            <a:endParaRPr sz="2200" dirty="0">
              <a:latin typeface="Cambria"/>
              <a:cs typeface="Cambria"/>
            </a:endParaRPr>
          </a:p>
          <a:p>
            <a:pPr marL="527685" indent="-515620">
              <a:lnSpc>
                <a:spcPts val="2375"/>
              </a:lnSpc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 err="1">
                <a:solidFill>
                  <a:srgbClr val="FFFFFF"/>
                </a:solidFill>
                <a:latin typeface="Cambria"/>
                <a:cs typeface="Cambria"/>
              </a:rPr>
              <a:t>menerima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 err="1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1" y="481583"/>
            <a:ext cx="7483602" cy="15659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534538"/>
            <a:ext cx="4993005" cy="2975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Konselor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Edukator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225" dirty="0">
                <a:solidFill>
                  <a:srgbClr val="FFFFFF"/>
                </a:solidFill>
                <a:latin typeface="Cambria"/>
                <a:cs typeface="Cambria"/>
              </a:rPr>
              <a:t>Care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Cambria"/>
                <a:cs typeface="Cambria"/>
              </a:rPr>
              <a:t>Give</a:t>
            </a:r>
            <a:r>
              <a:rPr lang="en-ID" sz="3200" spc="2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5" dirty="0" err="1">
                <a:solidFill>
                  <a:srgbClr val="FFFFFF"/>
                </a:solidFill>
                <a:latin typeface="Cambria"/>
                <a:cs typeface="Cambria"/>
              </a:rPr>
              <a:t>Fasilitato</a:t>
            </a:r>
            <a:r>
              <a:rPr lang="en-ID" sz="3200" spc="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Motivator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315468"/>
            <a:ext cx="7639050" cy="18813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686938"/>
            <a:ext cx="4986655" cy="2975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Mille</a:t>
            </a:r>
            <a:r>
              <a:rPr sz="3200" spc="-18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200" spc="27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9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90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-8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ozie</a:t>
            </a:r>
            <a:r>
              <a:rPr sz="3200" spc="-1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200" spc="28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1987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Keliat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B.A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2002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UU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No.6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1997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Sigmuond</a:t>
            </a: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Freud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1992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876" y="531876"/>
              <a:ext cx="7850124" cy="763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3123" y="824458"/>
              <a:ext cx="6212585" cy="4000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3748" y="1745945"/>
            <a:ext cx="7710805" cy="69634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3700"/>
              </a:lnSpc>
              <a:spcBef>
                <a:spcPts val="885"/>
              </a:spcBef>
            </a:pPr>
            <a:r>
              <a:rPr sz="2500" b="0" spc="85" dirty="0">
                <a:solidFill>
                  <a:srgbClr val="000000"/>
                </a:solidFill>
                <a:latin typeface="Cambria"/>
                <a:cs typeface="Cambria"/>
              </a:rPr>
              <a:t>Setelah </a:t>
            </a:r>
            <a:r>
              <a:rPr sz="2500" b="0" spc="80" dirty="0">
                <a:solidFill>
                  <a:srgbClr val="000000"/>
                </a:solidFill>
                <a:latin typeface="Cambria"/>
                <a:cs typeface="Cambria"/>
              </a:rPr>
              <a:t>mengikuti </a:t>
            </a:r>
            <a:r>
              <a:rPr sz="2500" b="0" spc="75" dirty="0">
                <a:solidFill>
                  <a:srgbClr val="000000"/>
                </a:solidFill>
                <a:latin typeface="Cambria"/>
                <a:cs typeface="Cambria"/>
              </a:rPr>
              <a:t>perkuliahan </a:t>
            </a:r>
            <a:r>
              <a:rPr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ini</a:t>
            </a:r>
            <a:r>
              <a:rPr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mahasiswa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dapat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menjelaskan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tentang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: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9" y="2392806"/>
            <a:ext cx="3942715" cy="3860031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5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lang="en-ID" sz="2400" spc="-280" dirty="0">
                <a:latin typeface="Calibri"/>
                <a:cs typeface="Calibri"/>
              </a:rPr>
              <a:t>De</a:t>
            </a:r>
            <a:r>
              <a:rPr sz="2400" spc="-280" dirty="0" err="1">
                <a:latin typeface="Calibri"/>
                <a:cs typeface="Calibri"/>
              </a:rPr>
              <a:t>fin</a:t>
            </a:r>
            <a:r>
              <a:rPr sz="2400" spc="-145" dirty="0" err="1">
                <a:latin typeface="Calibri"/>
                <a:cs typeface="Calibri"/>
              </a:rPr>
              <a:t>i</a:t>
            </a:r>
            <a:r>
              <a:rPr sz="2400" spc="-220" dirty="0" err="1">
                <a:latin typeface="Calibri"/>
                <a:cs typeface="Calibri"/>
              </a:rPr>
              <a:t>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25" dirty="0">
                <a:latin typeface="Calibri"/>
                <a:cs typeface="Calibri"/>
              </a:rPr>
              <a:t>i</a:t>
            </a:r>
            <a:r>
              <a:rPr sz="2400" spc="-120" dirty="0">
                <a:latin typeface="Calibri"/>
                <a:cs typeface="Calibri"/>
              </a:rPr>
              <a:t>l</a:t>
            </a:r>
            <a:r>
              <a:rPr sz="2400" spc="-475" dirty="0">
                <a:latin typeface="Calibri"/>
                <a:cs typeface="Calibri"/>
              </a:rPr>
              <a:t>mu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95" dirty="0">
                <a:latin typeface="Calibri"/>
                <a:cs typeface="Calibri"/>
              </a:rPr>
              <a:t>keperawatan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345" dirty="0">
                <a:latin typeface="Calibri"/>
                <a:cs typeface="Calibri"/>
              </a:rPr>
              <a:t>Foku</a:t>
            </a:r>
            <a:r>
              <a:rPr sz="2400" spc="-270" dirty="0">
                <a:latin typeface="Calibri"/>
                <a:cs typeface="Calibri"/>
              </a:rPr>
              <a:t>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95" dirty="0">
                <a:latin typeface="Calibri"/>
                <a:cs typeface="Calibri"/>
              </a:rPr>
              <a:t>keperawatan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295" dirty="0">
                <a:latin typeface="Calibri"/>
                <a:cs typeface="Calibri"/>
              </a:rPr>
              <a:t>Tuju</a:t>
            </a:r>
            <a:r>
              <a:rPr sz="2400" spc="-305" dirty="0">
                <a:latin typeface="Calibri"/>
                <a:cs typeface="Calibri"/>
              </a:rPr>
              <a:t>a</a:t>
            </a:r>
            <a:r>
              <a:rPr sz="2400" spc="-350" dirty="0">
                <a:latin typeface="Calibri"/>
                <a:cs typeface="Calibri"/>
              </a:rPr>
              <a:t>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5" dirty="0">
                <a:latin typeface="Calibri"/>
                <a:cs typeface="Calibri"/>
              </a:rPr>
              <a:t>perawata</a:t>
            </a:r>
            <a:r>
              <a:rPr sz="2400" spc="-434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370" dirty="0">
                <a:latin typeface="Calibri"/>
                <a:cs typeface="Calibri"/>
              </a:rPr>
              <a:t>a</a:t>
            </a:r>
            <a:r>
              <a:rPr sz="2400" spc="-300" dirty="0">
                <a:latin typeface="Calibri"/>
                <a:cs typeface="Calibri"/>
              </a:rPr>
              <a:t>njut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30" dirty="0">
                <a:latin typeface="Calibri"/>
                <a:cs typeface="Calibri"/>
              </a:rPr>
              <a:t>us</a:t>
            </a:r>
            <a:r>
              <a:rPr sz="2400" spc="-160" dirty="0">
                <a:latin typeface="Calibri"/>
                <a:cs typeface="Calibri"/>
              </a:rPr>
              <a:t>i</a:t>
            </a:r>
            <a:r>
              <a:rPr sz="2400" spc="-425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310" dirty="0">
                <a:latin typeface="Calibri"/>
                <a:cs typeface="Calibri"/>
              </a:rPr>
              <a:t>Lan</a:t>
            </a:r>
            <a:r>
              <a:rPr sz="2400" spc="-340" dirty="0">
                <a:latin typeface="Calibri"/>
                <a:cs typeface="Calibri"/>
              </a:rPr>
              <a:t>d</a:t>
            </a:r>
            <a:r>
              <a:rPr sz="2400" spc="-380" dirty="0">
                <a:latin typeface="Calibri"/>
                <a:cs typeface="Calibri"/>
              </a:rPr>
              <a:t>as</a:t>
            </a:r>
            <a:r>
              <a:rPr sz="2400" spc="-415" dirty="0">
                <a:latin typeface="Calibri"/>
                <a:cs typeface="Calibri"/>
              </a:rPr>
              <a:t>a</a:t>
            </a:r>
            <a:r>
              <a:rPr sz="2400" spc="-350" dirty="0">
                <a:latin typeface="Calibri"/>
                <a:cs typeface="Calibri"/>
              </a:rPr>
              <a:t>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5" dirty="0">
                <a:latin typeface="Calibri"/>
                <a:cs typeface="Calibri"/>
              </a:rPr>
              <a:t>penang</a:t>
            </a:r>
            <a:r>
              <a:rPr sz="2400" spc="-375" dirty="0">
                <a:latin typeface="Calibri"/>
                <a:cs typeface="Calibri"/>
              </a:rPr>
              <a:t>anan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370" dirty="0">
                <a:latin typeface="Calibri"/>
                <a:cs typeface="Calibri"/>
              </a:rPr>
              <a:t>a</a:t>
            </a:r>
            <a:r>
              <a:rPr sz="2400" spc="-305" dirty="0">
                <a:latin typeface="Calibri"/>
                <a:cs typeface="Calibri"/>
              </a:rPr>
              <a:t>nsia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215" dirty="0">
                <a:latin typeface="Calibri"/>
                <a:cs typeface="Calibri"/>
              </a:rPr>
              <a:t>Lin</a:t>
            </a:r>
            <a:r>
              <a:rPr sz="2400" spc="-250" dirty="0">
                <a:latin typeface="Calibri"/>
                <a:cs typeface="Calibri"/>
              </a:rPr>
              <a:t>g</a:t>
            </a:r>
            <a:r>
              <a:rPr sz="2400" spc="-340" dirty="0">
                <a:latin typeface="Calibri"/>
                <a:cs typeface="Calibri"/>
              </a:rPr>
              <a:t>kup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5" dirty="0">
                <a:latin typeface="Calibri"/>
                <a:cs typeface="Calibri"/>
              </a:rPr>
              <a:t>as</a:t>
            </a:r>
            <a:r>
              <a:rPr sz="2400" spc="-420" dirty="0">
                <a:latin typeface="Calibri"/>
                <a:cs typeface="Calibri"/>
              </a:rPr>
              <a:t>u</a:t>
            </a:r>
            <a:r>
              <a:rPr sz="2400" spc="-380" dirty="0">
                <a:latin typeface="Calibri"/>
                <a:cs typeface="Calibri"/>
              </a:rPr>
              <a:t>ha</a:t>
            </a:r>
            <a:r>
              <a:rPr sz="2400" spc="-390" dirty="0">
                <a:latin typeface="Calibri"/>
                <a:cs typeface="Calibri"/>
              </a:rPr>
              <a:t>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95" dirty="0">
                <a:latin typeface="Calibri"/>
                <a:cs typeface="Calibri"/>
              </a:rPr>
              <a:t>keperawatan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5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365" dirty="0">
                <a:latin typeface="Calibri"/>
                <a:cs typeface="Calibri"/>
              </a:rPr>
              <a:t>Per</a:t>
            </a:r>
            <a:r>
              <a:rPr sz="2400" spc="-375" dirty="0">
                <a:latin typeface="Calibri"/>
                <a:cs typeface="Calibri"/>
              </a:rPr>
              <a:t>a</a:t>
            </a:r>
            <a:r>
              <a:rPr sz="2400" spc="-350" dirty="0">
                <a:latin typeface="Calibri"/>
                <a:cs typeface="Calibri"/>
              </a:rPr>
              <a:t>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30" dirty="0">
                <a:latin typeface="Calibri"/>
                <a:cs typeface="Calibri"/>
              </a:rPr>
              <a:t>perawa</a:t>
            </a:r>
            <a:r>
              <a:rPr sz="2400" spc="-285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290" dirty="0">
                <a:latin typeface="Calibri"/>
                <a:cs typeface="Calibri"/>
              </a:rPr>
              <a:t>Ala</a:t>
            </a:r>
            <a:r>
              <a:rPr sz="2400" spc="-260" dirty="0">
                <a:latin typeface="Calibri"/>
                <a:cs typeface="Calibri"/>
              </a:rPr>
              <a:t>s</a:t>
            </a:r>
            <a:r>
              <a:rPr sz="2400" spc="-390" dirty="0">
                <a:latin typeface="Calibri"/>
                <a:cs typeface="Calibri"/>
              </a:rPr>
              <a:t>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20" dirty="0">
                <a:latin typeface="Calibri"/>
                <a:cs typeface="Calibri"/>
              </a:rPr>
              <a:t>timbuln</a:t>
            </a:r>
            <a:r>
              <a:rPr sz="2400" spc="-315" dirty="0">
                <a:latin typeface="Calibri"/>
                <a:cs typeface="Calibri"/>
              </a:rPr>
              <a:t>y</a:t>
            </a:r>
            <a:r>
              <a:rPr sz="2400" spc="-425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40" dirty="0">
                <a:latin typeface="Calibri"/>
                <a:cs typeface="Calibri"/>
              </a:rPr>
              <a:t>perhatia</a:t>
            </a:r>
            <a:r>
              <a:rPr sz="2400" spc="-409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25" dirty="0">
                <a:latin typeface="Calibri"/>
                <a:cs typeface="Calibri"/>
              </a:rPr>
              <a:t>pad</a:t>
            </a:r>
            <a:r>
              <a:rPr sz="2400" spc="-39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370" dirty="0">
                <a:latin typeface="Calibri"/>
                <a:cs typeface="Calibri"/>
              </a:rPr>
              <a:t>a</a:t>
            </a:r>
            <a:r>
              <a:rPr sz="2400" spc="-305" dirty="0">
                <a:latin typeface="Calibri"/>
                <a:cs typeface="Calibri"/>
              </a:rPr>
              <a:t>nsia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A7AF-F272-0643-0291-2FC76063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Kunci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50B1-6712-6400-05C7-F583B405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4489"/>
            <a:ext cx="8381999" cy="3180358"/>
          </a:xfrm>
        </p:spPr>
        <p:txBody>
          <a:bodyPr/>
          <a:lstStyle/>
          <a:p>
            <a:r>
              <a:rPr lang="en-ID" dirty="0"/>
              <a:t>1. D</a:t>
            </a:r>
          </a:p>
          <a:p>
            <a:r>
              <a:rPr lang="en-ID" dirty="0"/>
              <a:t>2. C</a:t>
            </a:r>
          </a:p>
          <a:p>
            <a:r>
              <a:rPr lang="en-ID" dirty="0"/>
              <a:t>3. C</a:t>
            </a:r>
          </a:p>
          <a:p>
            <a:pPr marL="11430" algn="l">
              <a:lnSpc>
                <a:spcPts val="2380"/>
              </a:lnSpc>
              <a:spcBef>
                <a:spcPts val="1585"/>
              </a:spcBef>
            </a:pPr>
            <a:r>
              <a:rPr lang="en-ID" dirty="0"/>
              <a:t>4. B.</a:t>
            </a:r>
          </a:p>
          <a:p>
            <a:pPr marL="11430" algn="l">
              <a:lnSpc>
                <a:spcPts val="2380"/>
              </a:lnSpc>
              <a:spcBef>
                <a:spcPts val="1585"/>
              </a:spcBef>
            </a:pPr>
            <a:r>
              <a:rPr lang="en-ID" sz="2800" spc="75" dirty="0" err="1">
                <a:solidFill>
                  <a:srgbClr val="FF0000"/>
                </a:solidFill>
                <a:latin typeface="Cambria"/>
                <a:cs typeface="Cambria"/>
              </a:rPr>
              <a:t>Soal</a:t>
            </a:r>
            <a:r>
              <a:rPr lang="en-ID" sz="28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65" dirty="0">
                <a:solidFill>
                  <a:srgbClr val="FF0000"/>
                </a:solidFill>
                <a:latin typeface="Cambria"/>
                <a:cs typeface="Cambria"/>
              </a:rPr>
              <a:t>Salah </a:t>
            </a:r>
            <a:r>
              <a:rPr lang="en-ID" sz="2800" spc="45" dirty="0" err="1">
                <a:solidFill>
                  <a:srgbClr val="FF0000"/>
                </a:solidFill>
                <a:latin typeface="Cambria"/>
                <a:cs typeface="Cambria"/>
              </a:rPr>
              <a:t>Jawaban</a:t>
            </a:r>
            <a:r>
              <a:rPr lang="en-ID" sz="280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105" dirty="0" err="1">
                <a:solidFill>
                  <a:srgbClr val="FF0000"/>
                </a:solidFill>
                <a:latin typeface="Cambria"/>
                <a:cs typeface="Cambria"/>
              </a:rPr>
              <a:t>benar</a:t>
            </a:r>
            <a:r>
              <a:rPr lang="en-ID" sz="28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50" dirty="0" err="1">
                <a:solidFill>
                  <a:srgbClr val="FF0000"/>
                </a:solidFill>
                <a:latin typeface="Cambria"/>
                <a:cs typeface="Cambria"/>
              </a:rPr>
              <a:t>Berpikirlah</a:t>
            </a:r>
            <a:r>
              <a:rPr lang="en-ID" sz="28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85" dirty="0" err="1">
                <a:solidFill>
                  <a:srgbClr val="FF0000"/>
                </a:solidFill>
                <a:latin typeface="Cambria"/>
                <a:cs typeface="Cambria"/>
              </a:rPr>
              <a:t>secara</a:t>
            </a:r>
            <a:r>
              <a:rPr lang="en-ID" sz="28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25" dirty="0" err="1">
                <a:solidFill>
                  <a:srgbClr val="FF0000"/>
                </a:solidFill>
                <a:latin typeface="Cambria"/>
                <a:cs typeface="Cambria"/>
              </a:rPr>
              <a:t>kritis</a:t>
            </a:r>
            <a:endParaRPr lang="en-ID" sz="2800" dirty="0">
              <a:latin typeface="Cambria"/>
              <a:cs typeface="Cambria"/>
            </a:endParaRPr>
          </a:p>
          <a:p>
            <a:r>
              <a:rPr lang="en-ID" dirty="0"/>
              <a:t>5. D</a:t>
            </a:r>
          </a:p>
          <a:p>
            <a:r>
              <a:rPr lang="en-ID" dirty="0"/>
              <a:t>6. A</a:t>
            </a:r>
          </a:p>
        </p:txBody>
      </p:sp>
    </p:spTree>
    <p:extLst>
      <p:ext uri="{BB962C8B-B14F-4D97-AF65-F5344CB8AC3E}">
        <p14:creationId xmlns:p14="http://schemas.microsoft.com/office/powerpoint/2010/main" val="304358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3492" y="67030"/>
            <a:ext cx="2055113" cy="4183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8625" y="1190625"/>
            <a:ext cx="8286750" cy="4964430"/>
            <a:chOff x="428625" y="1190625"/>
            <a:chExt cx="8286750" cy="4964430"/>
          </a:xfrm>
        </p:grpSpPr>
        <p:sp>
          <p:nvSpPr>
            <p:cNvPr id="4" name="object 4"/>
            <p:cNvSpPr/>
            <p:nvPr/>
          </p:nvSpPr>
          <p:spPr>
            <a:xfrm>
              <a:off x="457200" y="1219200"/>
              <a:ext cx="8229600" cy="4907280"/>
            </a:xfrm>
            <a:custGeom>
              <a:avLst/>
              <a:gdLst/>
              <a:ahLst/>
              <a:cxnLst/>
              <a:rect l="l" t="t" r="r" b="b"/>
              <a:pathLst>
                <a:path w="8229600" h="4907280">
                  <a:moveTo>
                    <a:pt x="8229600" y="0"/>
                  </a:moveTo>
                  <a:lnTo>
                    <a:pt x="0" y="0"/>
                  </a:lnTo>
                  <a:lnTo>
                    <a:pt x="0" y="4907280"/>
                  </a:lnTo>
                  <a:lnTo>
                    <a:pt x="8229600" y="49072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219200"/>
              <a:ext cx="8229600" cy="4907280"/>
            </a:xfrm>
            <a:custGeom>
              <a:avLst/>
              <a:gdLst/>
              <a:ahLst/>
              <a:cxnLst/>
              <a:rect l="l" t="t" r="r" b="b"/>
              <a:pathLst>
                <a:path w="8229600" h="4907280">
                  <a:moveTo>
                    <a:pt x="0" y="4907280"/>
                  </a:moveTo>
                  <a:lnTo>
                    <a:pt x="8229600" y="4907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907280"/>
                  </a:lnTo>
                  <a:close/>
                </a:path>
              </a:pathLst>
            </a:custGeom>
            <a:ln w="57150">
              <a:solidFill>
                <a:srgbClr val="AFCCA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5" dirty="0"/>
              <a:t>Gerontology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950" i="1" spc="-575" dirty="0">
                <a:solidFill>
                  <a:srgbClr val="AFCCAF"/>
                </a:solidFill>
              </a:rPr>
              <a:t>G</a:t>
            </a:r>
            <a:r>
              <a:rPr sz="2950" i="1" spc="-425" dirty="0">
                <a:solidFill>
                  <a:srgbClr val="AFCCAF"/>
                </a:solidFill>
              </a:rPr>
              <a:t>e</a:t>
            </a:r>
            <a:r>
              <a:rPr sz="2950" i="1" spc="-445" dirty="0">
                <a:solidFill>
                  <a:srgbClr val="AFCCAF"/>
                </a:solidFill>
              </a:rPr>
              <a:t>ro</a:t>
            </a:r>
            <a:r>
              <a:rPr sz="2950" i="1" spc="-415" dirty="0">
                <a:solidFill>
                  <a:srgbClr val="AFCCAF"/>
                </a:solidFill>
              </a:rPr>
              <a:t>s</a:t>
            </a:r>
            <a:r>
              <a:rPr spc="-285" dirty="0"/>
              <a:t>:</a:t>
            </a:r>
            <a:r>
              <a:rPr spc="-70" dirty="0"/>
              <a:t> </a:t>
            </a:r>
            <a:r>
              <a:rPr spc="-320" dirty="0"/>
              <a:t>La</a:t>
            </a:r>
            <a:r>
              <a:rPr spc="-370" dirty="0"/>
              <a:t>n</a:t>
            </a:r>
            <a:r>
              <a:rPr spc="-345" dirty="0"/>
              <a:t>ju</a:t>
            </a:r>
            <a:r>
              <a:rPr spc="-300" dirty="0"/>
              <a:t>t</a:t>
            </a:r>
            <a:r>
              <a:rPr spc="-80" dirty="0"/>
              <a:t> </a:t>
            </a:r>
            <a:r>
              <a:rPr spc="-340" dirty="0"/>
              <a:t>Usi</a:t>
            </a:r>
            <a:r>
              <a:rPr spc="-380" dirty="0"/>
              <a:t>a</a:t>
            </a:r>
            <a:r>
              <a:rPr spc="-235" dirty="0"/>
              <a:t>,</a:t>
            </a:r>
            <a:r>
              <a:rPr spc="-70" dirty="0"/>
              <a:t> </a:t>
            </a:r>
            <a:r>
              <a:rPr sz="2950" i="1" spc="-459" dirty="0">
                <a:solidFill>
                  <a:srgbClr val="AFCCAF"/>
                </a:solidFill>
              </a:rPr>
              <a:t>Logos</a:t>
            </a:r>
            <a:r>
              <a:rPr spc="-285" dirty="0"/>
              <a:t>:</a:t>
            </a:r>
            <a:r>
              <a:rPr spc="-70" dirty="0"/>
              <a:t> </a:t>
            </a:r>
            <a:r>
              <a:rPr spc="-325" dirty="0"/>
              <a:t>Ilmu</a:t>
            </a:r>
            <a:endParaRPr sz="2950" dirty="0"/>
          </a:p>
          <a:p>
            <a:pPr marL="577850" marR="5080" indent="-515620">
              <a:lnSpc>
                <a:spcPts val="3700"/>
              </a:lnSpc>
              <a:spcBef>
                <a:spcPts val="150"/>
              </a:spcBef>
              <a:buClr>
                <a:srgbClr val="71A276"/>
              </a:buClr>
              <a:buSzPct val="69642"/>
              <a:buAutoNum type="arabicPeriod"/>
              <a:tabLst>
                <a:tab pos="577850" algn="l"/>
                <a:tab pos="578485" algn="l"/>
              </a:tabLst>
            </a:pPr>
            <a:r>
              <a:rPr spc="-325" dirty="0"/>
              <a:t>Ilmu</a:t>
            </a:r>
            <a:r>
              <a:rPr spc="-60" dirty="0"/>
              <a:t> </a:t>
            </a:r>
            <a:r>
              <a:rPr spc="-415" dirty="0"/>
              <a:t>yang</a:t>
            </a:r>
            <a:r>
              <a:rPr spc="-270" dirty="0"/>
              <a:t> </a:t>
            </a:r>
            <a:r>
              <a:rPr spc="-430" dirty="0"/>
              <a:t>mempelajari</a:t>
            </a:r>
            <a:r>
              <a:rPr spc="-265" dirty="0"/>
              <a:t> </a:t>
            </a:r>
            <a:r>
              <a:rPr spc="-434" dirty="0"/>
              <a:t>secara</a:t>
            </a:r>
            <a:r>
              <a:rPr spc="-250" dirty="0"/>
              <a:t> </a:t>
            </a:r>
            <a:r>
              <a:rPr spc="-395" dirty="0"/>
              <a:t>khusus</a:t>
            </a:r>
            <a:r>
              <a:rPr spc="-285" dirty="0"/>
              <a:t> </a:t>
            </a:r>
            <a:r>
              <a:rPr spc="-455" dirty="0"/>
              <a:t>mengenai</a:t>
            </a:r>
            <a:r>
              <a:rPr spc="-430" dirty="0"/>
              <a:t> </a:t>
            </a:r>
            <a:r>
              <a:rPr spc="-365" dirty="0"/>
              <a:t>faktor-faktor</a:t>
            </a:r>
            <a:r>
              <a:rPr spc="-285" dirty="0"/>
              <a:t> </a:t>
            </a:r>
            <a:r>
              <a:rPr spc="-415" dirty="0"/>
              <a:t>yang </a:t>
            </a:r>
            <a:r>
              <a:rPr spc="-620" dirty="0"/>
              <a:t> </a:t>
            </a:r>
            <a:r>
              <a:rPr spc="-590" dirty="0"/>
              <a:t>me</a:t>
            </a:r>
            <a:r>
              <a:rPr spc="-470" dirty="0"/>
              <a:t>n</a:t>
            </a:r>
            <a:r>
              <a:rPr spc="-420" dirty="0"/>
              <a:t>yan</a:t>
            </a:r>
            <a:r>
              <a:rPr spc="-400" dirty="0"/>
              <a:t>g</a:t>
            </a:r>
            <a:r>
              <a:rPr spc="-360" dirty="0"/>
              <a:t>kut</a:t>
            </a:r>
            <a:r>
              <a:rPr spc="-75" dirty="0"/>
              <a:t> </a:t>
            </a:r>
            <a:r>
              <a:rPr spc="-310" dirty="0"/>
              <a:t>la</a:t>
            </a:r>
            <a:r>
              <a:rPr spc="-440" dirty="0"/>
              <a:t>n</a:t>
            </a:r>
            <a:r>
              <a:rPr spc="-350" dirty="0"/>
              <a:t>ju</a:t>
            </a:r>
            <a:r>
              <a:rPr spc="-300" dirty="0"/>
              <a:t>t</a:t>
            </a:r>
            <a:r>
              <a:rPr spc="-75" dirty="0"/>
              <a:t> </a:t>
            </a:r>
            <a:r>
              <a:rPr spc="-365" dirty="0"/>
              <a:t>usia</a:t>
            </a:r>
          </a:p>
          <a:p>
            <a:pPr marL="577850" indent="-515620">
              <a:lnSpc>
                <a:spcPct val="100000"/>
              </a:lnSpc>
              <a:spcBef>
                <a:spcPts val="150"/>
              </a:spcBef>
              <a:buClr>
                <a:srgbClr val="71A276"/>
              </a:buClr>
              <a:buSzPct val="69642"/>
              <a:buAutoNum type="arabicPeriod"/>
              <a:tabLst>
                <a:tab pos="577850" algn="l"/>
                <a:tab pos="578485" algn="l"/>
              </a:tabLst>
            </a:pPr>
            <a:r>
              <a:rPr spc="-325" dirty="0"/>
              <a:t>Ilmu</a:t>
            </a:r>
            <a:r>
              <a:rPr spc="-70" dirty="0"/>
              <a:t> </a:t>
            </a:r>
            <a:r>
              <a:rPr spc="-415" dirty="0"/>
              <a:t>yang</a:t>
            </a:r>
            <a:r>
              <a:rPr spc="-280" dirty="0"/>
              <a:t> </a:t>
            </a:r>
            <a:r>
              <a:rPr spc="-425" dirty="0"/>
              <a:t>mempelajari</a:t>
            </a:r>
            <a:r>
              <a:rPr spc="-280" dirty="0"/>
              <a:t> </a:t>
            </a:r>
            <a:r>
              <a:rPr spc="-385" dirty="0"/>
              <a:t>seluruh</a:t>
            </a:r>
            <a:r>
              <a:rPr spc="-70" dirty="0"/>
              <a:t> </a:t>
            </a:r>
            <a:r>
              <a:rPr spc="-440" dirty="0"/>
              <a:t>aspek</a:t>
            </a:r>
            <a:r>
              <a:rPr spc="-70" dirty="0"/>
              <a:t> </a:t>
            </a:r>
            <a:r>
              <a:rPr spc="-515" dirty="0"/>
              <a:t>menua</a:t>
            </a:r>
            <a:r>
              <a:rPr spc="-300" dirty="0"/>
              <a:t> </a:t>
            </a:r>
            <a:r>
              <a:rPr spc="-285" dirty="0"/>
              <a:t>(Kozier,</a:t>
            </a:r>
            <a:r>
              <a:rPr spc="-70" dirty="0"/>
              <a:t> </a:t>
            </a:r>
            <a:r>
              <a:rPr spc="-440" dirty="0"/>
              <a:t>1987)</a:t>
            </a:r>
          </a:p>
          <a:p>
            <a:pPr marL="577850" marR="73660" indent="-515620">
              <a:lnSpc>
                <a:spcPct val="110000"/>
              </a:lnSpc>
              <a:buClr>
                <a:srgbClr val="71A276"/>
              </a:buClr>
              <a:buSzPct val="69642"/>
              <a:buAutoNum type="arabicPeriod"/>
              <a:tabLst>
                <a:tab pos="577850" algn="l"/>
                <a:tab pos="578485" algn="l"/>
              </a:tabLst>
            </a:pPr>
            <a:r>
              <a:rPr spc="-325" dirty="0"/>
              <a:t>Ilmu</a:t>
            </a:r>
            <a:r>
              <a:rPr spc="-65" dirty="0"/>
              <a:t> </a:t>
            </a:r>
            <a:r>
              <a:rPr spc="-415" dirty="0"/>
              <a:t>yang</a:t>
            </a:r>
            <a:r>
              <a:rPr spc="-265" dirty="0"/>
              <a:t> </a:t>
            </a:r>
            <a:r>
              <a:rPr spc="-430" dirty="0"/>
              <a:t>mempelajari</a:t>
            </a:r>
            <a:r>
              <a:rPr spc="-265" dirty="0"/>
              <a:t> </a:t>
            </a:r>
            <a:r>
              <a:rPr spc="-434" dirty="0"/>
              <a:t>proses</a:t>
            </a:r>
            <a:r>
              <a:rPr spc="-250" dirty="0"/>
              <a:t> </a:t>
            </a:r>
            <a:r>
              <a:rPr spc="-520" dirty="0"/>
              <a:t>menua</a:t>
            </a:r>
            <a:r>
              <a:rPr spc="-505" dirty="0"/>
              <a:t> </a:t>
            </a:r>
            <a:r>
              <a:rPr spc="-459" dirty="0"/>
              <a:t>dan</a:t>
            </a:r>
            <a:r>
              <a:rPr spc="-405" dirty="0"/>
              <a:t> </a:t>
            </a:r>
            <a:r>
              <a:rPr spc="-445" dirty="0"/>
              <a:t>masalah</a:t>
            </a:r>
            <a:r>
              <a:rPr spc="-254" dirty="0"/>
              <a:t> </a:t>
            </a:r>
            <a:r>
              <a:rPr spc="-415" dirty="0"/>
              <a:t>yang</a:t>
            </a:r>
            <a:r>
              <a:rPr spc="-280" dirty="0"/>
              <a:t> </a:t>
            </a:r>
            <a:r>
              <a:rPr spc="-390" dirty="0"/>
              <a:t>mungkin </a:t>
            </a:r>
            <a:r>
              <a:rPr spc="-620" dirty="0"/>
              <a:t> </a:t>
            </a:r>
            <a:r>
              <a:rPr spc="-355" dirty="0"/>
              <a:t>terjadi</a:t>
            </a:r>
            <a:r>
              <a:rPr spc="-80" dirty="0"/>
              <a:t> </a:t>
            </a:r>
            <a:r>
              <a:rPr spc="-495" dirty="0"/>
              <a:t>pad</a:t>
            </a:r>
            <a:r>
              <a:rPr spc="-459" dirty="0"/>
              <a:t>a</a:t>
            </a:r>
            <a:r>
              <a:rPr spc="-55" dirty="0"/>
              <a:t> </a:t>
            </a:r>
            <a:r>
              <a:rPr spc="-310" dirty="0"/>
              <a:t>la</a:t>
            </a:r>
            <a:r>
              <a:rPr spc="-440" dirty="0"/>
              <a:t>n</a:t>
            </a:r>
            <a:r>
              <a:rPr spc="-350" dirty="0"/>
              <a:t>ju</a:t>
            </a:r>
            <a:r>
              <a:rPr spc="-300" dirty="0"/>
              <a:t>t</a:t>
            </a:r>
            <a:r>
              <a:rPr spc="-75" dirty="0"/>
              <a:t> </a:t>
            </a:r>
            <a:r>
              <a:rPr spc="-365" dirty="0"/>
              <a:t>usia</a:t>
            </a:r>
            <a:r>
              <a:rPr spc="-70" dirty="0"/>
              <a:t> </a:t>
            </a:r>
            <a:r>
              <a:rPr spc="-400" dirty="0"/>
              <a:t>(M</a:t>
            </a:r>
            <a:r>
              <a:rPr spc="-155" dirty="0"/>
              <a:t>i</a:t>
            </a:r>
            <a:r>
              <a:rPr spc="-210" dirty="0"/>
              <a:t>ll</a:t>
            </a:r>
            <a:r>
              <a:rPr spc="-440" dirty="0"/>
              <a:t>e</a:t>
            </a:r>
            <a:r>
              <a:rPr spc="-285" dirty="0"/>
              <a:t>r</a:t>
            </a:r>
            <a:r>
              <a:rPr spc="-235" dirty="0"/>
              <a:t>,</a:t>
            </a:r>
            <a:r>
              <a:rPr spc="-95" dirty="0"/>
              <a:t> </a:t>
            </a:r>
            <a:r>
              <a:rPr spc="-434" dirty="0"/>
              <a:t>1990)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9" y="669023"/>
            <a:ext cx="2302002" cy="4671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8625" y="1495425"/>
            <a:ext cx="8286750" cy="4659630"/>
            <a:chOff x="428625" y="1495425"/>
            <a:chExt cx="8286750" cy="4659630"/>
          </a:xfrm>
        </p:grpSpPr>
        <p:sp>
          <p:nvSpPr>
            <p:cNvPr id="5" name="object 5"/>
            <p:cNvSpPr/>
            <p:nvPr/>
          </p:nvSpPr>
          <p:spPr>
            <a:xfrm>
              <a:off x="457200" y="1524000"/>
              <a:ext cx="8229600" cy="4602480"/>
            </a:xfrm>
            <a:custGeom>
              <a:avLst/>
              <a:gdLst/>
              <a:ahLst/>
              <a:cxnLst/>
              <a:rect l="l" t="t" r="r" b="b"/>
              <a:pathLst>
                <a:path w="8229600" h="4602480">
                  <a:moveTo>
                    <a:pt x="8229600" y="0"/>
                  </a:moveTo>
                  <a:lnTo>
                    <a:pt x="0" y="0"/>
                  </a:lnTo>
                  <a:lnTo>
                    <a:pt x="0" y="4602480"/>
                  </a:lnTo>
                  <a:lnTo>
                    <a:pt x="8229600" y="46024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524000"/>
              <a:ext cx="8229600" cy="4602480"/>
            </a:xfrm>
            <a:custGeom>
              <a:avLst/>
              <a:gdLst/>
              <a:ahLst/>
              <a:cxnLst/>
              <a:rect l="l" t="t" r="r" b="b"/>
              <a:pathLst>
                <a:path w="8229600" h="4602480">
                  <a:moveTo>
                    <a:pt x="0" y="4602480"/>
                  </a:moveTo>
                  <a:lnTo>
                    <a:pt x="8229600" y="46024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602480"/>
                  </a:lnTo>
                  <a:close/>
                </a:path>
              </a:pathLst>
            </a:custGeom>
            <a:ln w="57150">
              <a:solidFill>
                <a:srgbClr val="AFCCA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436573"/>
            <a:ext cx="1178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0" dirty="0"/>
              <a:t>G</a:t>
            </a:r>
            <a:r>
              <a:rPr spc="-770" dirty="0"/>
              <a:t>e</a:t>
            </a:r>
            <a:r>
              <a:rPr spc="-395" dirty="0"/>
              <a:t>r</a:t>
            </a:r>
            <a:r>
              <a:rPr spc="-310" dirty="0"/>
              <a:t>i</a:t>
            </a:r>
            <a:r>
              <a:rPr spc="-635" dirty="0"/>
              <a:t>a</a:t>
            </a:r>
            <a:r>
              <a:rPr spc="-430" dirty="0"/>
              <a:t>t</a:t>
            </a:r>
            <a:r>
              <a:rPr spc="-465" dirty="0"/>
              <a:t>r</a:t>
            </a:r>
            <a:r>
              <a:rPr spc="-240" dirty="0"/>
              <a:t>i</a:t>
            </a:r>
            <a:r>
              <a:rPr spc="-455" dirty="0"/>
              <a:t>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8547" y="2046408"/>
            <a:ext cx="7680959" cy="19665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150" i="1" spc="-484" dirty="0">
                <a:solidFill>
                  <a:srgbClr val="AFCCAF"/>
                </a:solidFill>
                <a:latin typeface="Calibri"/>
                <a:cs typeface="Calibri"/>
              </a:rPr>
              <a:t>Geros</a:t>
            </a:r>
            <a:r>
              <a:rPr sz="3150" i="1" spc="-140" dirty="0">
                <a:solidFill>
                  <a:srgbClr val="AFCCAF"/>
                </a:solidFill>
                <a:latin typeface="Calibri"/>
                <a:cs typeface="Calibri"/>
              </a:rPr>
              <a:t> </a:t>
            </a:r>
            <a:r>
              <a:rPr sz="3150" i="1" spc="-575" dirty="0">
                <a:latin typeface="Calibri"/>
                <a:cs typeface="Calibri"/>
              </a:rPr>
              <a:t>=</a:t>
            </a:r>
            <a:r>
              <a:rPr sz="3150" i="1" spc="-380" dirty="0">
                <a:latin typeface="Calibri"/>
                <a:cs typeface="Calibri"/>
              </a:rPr>
              <a:t> </a:t>
            </a:r>
            <a:r>
              <a:rPr sz="3150" i="1" spc="-484" dirty="0">
                <a:latin typeface="Calibri"/>
                <a:cs typeface="Calibri"/>
              </a:rPr>
              <a:t>tua,</a:t>
            </a:r>
            <a:r>
              <a:rPr sz="3150" i="1" spc="-120" dirty="0">
                <a:latin typeface="Calibri"/>
                <a:cs typeface="Calibri"/>
              </a:rPr>
              <a:t> </a:t>
            </a:r>
            <a:r>
              <a:rPr sz="3150" i="1" spc="-425" dirty="0">
                <a:solidFill>
                  <a:srgbClr val="AFCCAF"/>
                </a:solidFill>
                <a:latin typeface="Calibri"/>
                <a:cs typeface="Calibri"/>
              </a:rPr>
              <a:t>iatria</a:t>
            </a:r>
            <a:r>
              <a:rPr sz="3150" i="1" spc="-105" dirty="0">
                <a:solidFill>
                  <a:srgbClr val="AFCCAF"/>
                </a:solidFill>
                <a:latin typeface="Calibri"/>
                <a:cs typeface="Calibri"/>
              </a:rPr>
              <a:t> </a:t>
            </a:r>
            <a:r>
              <a:rPr sz="3150" i="1" spc="-575" dirty="0">
                <a:latin typeface="Calibri"/>
                <a:cs typeface="Calibri"/>
              </a:rPr>
              <a:t>=</a:t>
            </a:r>
            <a:r>
              <a:rPr sz="3150" i="1" spc="-380" dirty="0">
                <a:latin typeface="Calibri"/>
                <a:cs typeface="Calibri"/>
              </a:rPr>
              <a:t> </a:t>
            </a:r>
            <a:r>
              <a:rPr sz="3150" i="1" spc="-500" dirty="0">
                <a:latin typeface="Calibri"/>
                <a:cs typeface="Calibri"/>
              </a:rPr>
              <a:t>to</a:t>
            </a:r>
            <a:r>
              <a:rPr sz="3150" i="1" spc="-110" dirty="0">
                <a:latin typeface="Calibri"/>
                <a:cs typeface="Calibri"/>
              </a:rPr>
              <a:t> </a:t>
            </a:r>
            <a:r>
              <a:rPr sz="3150" i="1" spc="-459" dirty="0">
                <a:latin typeface="Calibri"/>
                <a:cs typeface="Calibri"/>
              </a:rPr>
              <a:t>care</a:t>
            </a:r>
            <a:r>
              <a:rPr sz="3000" spc="-459" dirty="0">
                <a:latin typeface="Calibri"/>
                <a:cs typeface="Calibri"/>
              </a:rPr>
              <a:t>)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484" dirty="0">
                <a:latin typeface="Calibri"/>
                <a:cs typeface="Calibri"/>
              </a:rPr>
              <a:t>menurut</a:t>
            </a:r>
            <a:r>
              <a:rPr sz="3000" spc="-285" dirty="0">
                <a:latin typeface="Calibri"/>
                <a:cs typeface="Calibri"/>
              </a:rPr>
              <a:t> </a:t>
            </a:r>
            <a:r>
              <a:rPr sz="3150" i="1" spc="-360" dirty="0">
                <a:latin typeface="Calibri"/>
                <a:cs typeface="Calibri"/>
              </a:rPr>
              <a:t>British</a:t>
            </a:r>
            <a:r>
              <a:rPr sz="3150" i="1" spc="-120" dirty="0">
                <a:latin typeface="Calibri"/>
                <a:cs typeface="Calibri"/>
              </a:rPr>
              <a:t> </a:t>
            </a:r>
            <a:r>
              <a:rPr sz="3150" i="1" spc="-405" dirty="0">
                <a:latin typeface="Calibri"/>
                <a:cs typeface="Calibri"/>
              </a:rPr>
              <a:t>Geriatric</a:t>
            </a: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99600"/>
              </a:lnSpc>
              <a:spcBef>
                <a:spcPts val="295"/>
              </a:spcBef>
            </a:pPr>
            <a:r>
              <a:rPr sz="3150" i="1" spc="-445" dirty="0">
                <a:latin typeface="Calibri"/>
                <a:cs typeface="Calibri"/>
              </a:rPr>
              <a:t>Society</a:t>
            </a:r>
            <a:r>
              <a:rPr sz="3150" i="1" spc="-180" dirty="0">
                <a:latin typeface="Calibri"/>
                <a:cs typeface="Calibri"/>
              </a:rPr>
              <a:t> </a:t>
            </a:r>
            <a:r>
              <a:rPr sz="3000" spc="-450" dirty="0">
                <a:latin typeface="Calibri"/>
                <a:cs typeface="Calibri"/>
              </a:rPr>
              <a:t>adalah</a:t>
            </a:r>
            <a:r>
              <a:rPr sz="3000" spc="-220" dirty="0">
                <a:latin typeface="Calibri"/>
                <a:cs typeface="Calibri"/>
              </a:rPr>
              <a:t> </a:t>
            </a:r>
            <a:r>
              <a:rPr sz="3000" spc="-480" dirty="0">
                <a:latin typeface="Calibri"/>
                <a:cs typeface="Calibri"/>
              </a:rPr>
              <a:t>cabang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70" dirty="0">
                <a:latin typeface="Calibri"/>
                <a:cs typeface="Calibri"/>
              </a:rPr>
              <a:t>dari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350" dirty="0">
                <a:latin typeface="Calibri"/>
                <a:cs typeface="Calibri"/>
              </a:rPr>
              <a:t>Ilmu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395" dirty="0">
                <a:latin typeface="Calibri"/>
                <a:cs typeface="Calibri"/>
              </a:rPr>
              <a:t>Penyakit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440" dirty="0">
                <a:latin typeface="Calibri"/>
                <a:cs typeface="Calibri"/>
              </a:rPr>
              <a:t>Dalam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445" dirty="0">
                <a:latin typeface="Calibri"/>
                <a:cs typeface="Calibri"/>
              </a:rPr>
              <a:t>yang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475" dirty="0">
                <a:latin typeface="Calibri"/>
                <a:cs typeface="Calibri"/>
              </a:rPr>
              <a:t>menangani </a:t>
            </a:r>
            <a:r>
              <a:rPr sz="3000" spc="-470" dirty="0">
                <a:latin typeface="Calibri"/>
                <a:cs typeface="Calibri"/>
              </a:rPr>
              <a:t> aspek</a:t>
            </a:r>
            <a:r>
              <a:rPr sz="3000" spc="-275" dirty="0">
                <a:latin typeface="Calibri"/>
                <a:cs typeface="Calibri"/>
              </a:rPr>
              <a:t> </a:t>
            </a:r>
            <a:r>
              <a:rPr sz="3000" spc="-405" dirty="0">
                <a:latin typeface="Calibri"/>
                <a:cs typeface="Calibri"/>
              </a:rPr>
              <a:t>promotif,</a:t>
            </a:r>
            <a:r>
              <a:rPr sz="3000" spc="-360" dirty="0">
                <a:latin typeface="Calibri"/>
                <a:cs typeface="Calibri"/>
              </a:rPr>
              <a:t> </a:t>
            </a:r>
            <a:r>
              <a:rPr sz="3000" spc="-390" dirty="0">
                <a:latin typeface="Calibri"/>
                <a:cs typeface="Calibri"/>
              </a:rPr>
              <a:t>preventif,</a:t>
            </a:r>
            <a:r>
              <a:rPr sz="3000" spc="-375" dirty="0">
                <a:latin typeface="Calibri"/>
                <a:cs typeface="Calibri"/>
              </a:rPr>
              <a:t> </a:t>
            </a:r>
            <a:r>
              <a:rPr sz="3000" spc="-345" dirty="0">
                <a:latin typeface="Calibri"/>
                <a:cs typeface="Calibri"/>
              </a:rPr>
              <a:t>kuratif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490" dirty="0">
                <a:latin typeface="Calibri"/>
                <a:cs typeface="Calibri"/>
              </a:rPr>
              <a:t>dan</a:t>
            </a:r>
            <a:r>
              <a:rPr sz="3000" spc="-440" dirty="0">
                <a:latin typeface="Calibri"/>
                <a:cs typeface="Calibri"/>
              </a:rPr>
              <a:t> </a:t>
            </a:r>
            <a:r>
              <a:rPr sz="3000" spc="-350" dirty="0">
                <a:latin typeface="Calibri"/>
                <a:cs typeface="Calibri"/>
              </a:rPr>
              <a:t>rehabilitatif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440" dirty="0">
                <a:latin typeface="Calibri"/>
                <a:cs typeface="Calibri"/>
              </a:rPr>
              <a:t>serta</a:t>
            </a:r>
            <a:r>
              <a:rPr sz="3000" spc="-315" dirty="0">
                <a:latin typeface="Calibri"/>
                <a:cs typeface="Calibri"/>
              </a:rPr>
              <a:t> </a:t>
            </a:r>
            <a:r>
              <a:rPr sz="3000" spc="-370" dirty="0">
                <a:latin typeface="Calibri"/>
                <a:cs typeface="Calibri"/>
              </a:rPr>
              <a:t>psikososial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370" dirty="0">
                <a:latin typeface="Calibri"/>
                <a:cs typeface="Calibri"/>
              </a:rPr>
              <a:t>dari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70" dirty="0">
                <a:latin typeface="Calibri"/>
                <a:cs typeface="Calibri"/>
              </a:rPr>
              <a:t>p</a:t>
            </a:r>
            <a:r>
              <a:rPr sz="3000" spc="-525" dirty="0">
                <a:latin typeface="Calibri"/>
                <a:cs typeface="Calibri"/>
              </a:rPr>
              <a:t>e</a:t>
            </a:r>
            <a:r>
              <a:rPr sz="3000" spc="-455" dirty="0">
                <a:latin typeface="Calibri"/>
                <a:cs typeface="Calibri"/>
              </a:rPr>
              <a:t>ny</a:t>
            </a:r>
            <a:r>
              <a:rPr sz="3000" spc="-445" dirty="0">
                <a:latin typeface="Calibri"/>
                <a:cs typeface="Calibri"/>
              </a:rPr>
              <a:t>a</a:t>
            </a:r>
            <a:r>
              <a:rPr sz="3000" spc="-295" dirty="0">
                <a:latin typeface="Calibri"/>
                <a:cs typeface="Calibri"/>
              </a:rPr>
              <a:t>k</a:t>
            </a:r>
            <a:r>
              <a:rPr sz="3000" spc="-140" dirty="0">
                <a:latin typeface="Calibri"/>
                <a:cs typeface="Calibri"/>
              </a:rPr>
              <a:t>i</a:t>
            </a:r>
            <a:r>
              <a:rPr sz="3000" spc="-380" dirty="0">
                <a:latin typeface="Calibri"/>
                <a:cs typeface="Calibri"/>
              </a:rPr>
              <a:t>t</a:t>
            </a:r>
            <a:r>
              <a:rPr sz="3000" spc="-290" dirty="0">
                <a:latin typeface="Calibri"/>
                <a:cs typeface="Calibri"/>
              </a:rPr>
              <a:t>-</a:t>
            </a:r>
            <a:r>
              <a:rPr sz="3000" spc="-570" dirty="0">
                <a:latin typeface="Calibri"/>
                <a:cs typeface="Calibri"/>
              </a:rPr>
              <a:t>p</a:t>
            </a:r>
            <a:r>
              <a:rPr sz="3000" spc="-530" dirty="0">
                <a:latin typeface="Calibri"/>
                <a:cs typeface="Calibri"/>
              </a:rPr>
              <a:t>e</a:t>
            </a:r>
            <a:r>
              <a:rPr sz="3000" spc="-365" dirty="0">
                <a:latin typeface="Calibri"/>
                <a:cs typeface="Calibri"/>
              </a:rPr>
              <a:t>nyakit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540" dirty="0">
                <a:latin typeface="Calibri"/>
                <a:cs typeface="Calibri"/>
              </a:rPr>
              <a:t>p</a:t>
            </a:r>
            <a:r>
              <a:rPr sz="3000" spc="-484" dirty="0">
                <a:latin typeface="Calibri"/>
                <a:cs typeface="Calibri"/>
              </a:rPr>
              <a:t>a</a:t>
            </a:r>
            <a:r>
              <a:rPr sz="3000" spc="-520" dirty="0">
                <a:latin typeface="Calibri"/>
                <a:cs typeface="Calibri"/>
              </a:rPr>
              <a:t>da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390" dirty="0">
                <a:latin typeface="Calibri"/>
                <a:cs typeface="Calibri"/>
              </a:rPr>
              <a:t>usia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75" dirty="0">
                <a:latin typeface="Calibri"/>
                <a:cs typeface="Calibri"/>
              </a:rPr>
              <a:t>lan</a:t>
            </a:r>
            <a:r>
              <a:rPr sz="3000" spc="-210" dirty="0">
                <a:latin typeface="Calibri"/>
                <a:cs typeface="Calibri"/>
              </a:rPr>
              <a:t>j</a:t>
            </a:r>
            <a:r>
              <a:rPr sz="3000" spc="-370" dirty="0">
                <a:latin typeface="Calibri"/>
                <a:cs typeface="Calibri"/>
              </a:rPr>
              <a:t>ut.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408303"/>
            <a:ext cx="1677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80" dirty="0">
                <a:solidFill>
                  <a:srgbClr val="FFFFFF"/>
                </a:solidFill>
                <a:latin typeface="Cambria"/>
                <a:cs typeface="Cambria"/>
              </a:rPr>
              <a:t>GERONTOLOGI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898635"/>
            <a:ext cx="982230" cy="9822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011" y="4098035"/>
            <a:ext cx="2161794" cy="21617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45819" y="4970526"/>
            <a:ext cx="138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solidFill>
                  <a:srgbClr val="FFFFFF"/>
                </a:solidFill>
                <a:latin typeface="Cambria"/>
                <a:cs typeface="Cambria"/>
              </a:rPr>
              <a:t>GERIATRIK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0211" y="2953499"/>
            <a:ext cx="759713" cy="8725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755" y="1281683"/>
            <a:ext cx="4216146" cy="42161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GERONTIK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231635"/>
            <a:ext cx="7841742" cy="11574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90384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sz="3200" spc="145" dirty="0">
                <a:solidFill>
                  <a:srgbClr val="FFFFFF"/>
                </a:solidFill>
                <a:latin typeface="Cambria"/>
                <a:cs typeface="Cambria"/>
              </a:rPr>
              <a:t>Adalah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perawat </a:t>
            </a:r>
            <a:r>
              <a:rPr sz="3200" spc="185" dirty="0">
                <a:solidFill>
                  <a:srgbClr val="FFFFFF"/>
                </a:solidFill>
                <a:latin typeface="Cambria"/>
                <a:cs typeface="Cambria"/>
              </a:rPr>
              <a:t>yang </a:t>
            </a:r>
            <a:r>
              <a:rPr sz="3200" spc="145" dirty="0">
                <a:solidFill>
                  <a:srgbClr val="FFFFFF"/>
                </a:solidFill>
                <a:latin typeface="Cambria"/>
                <a:cs typeface="Cambria"/>
              </a:rPr>
              <a:t>bertugas </a:t>
            </a:r>
            <a:r>
              <a:rPr sz="3200" spc="150" dirty="0">
                <a:solidFill>
                  <a:srgbClr val="FFFFFF"/>
                </a:solidFill>
                <a:latin typeface="Cambria"/>
                <a:cs typeface="Cambria"/>
              </a:rPr>
              <a:t> memberikan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asuhan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keperawatan </a:t>
            </a:r>
            <a:r>
              <a:rPr sz="3200" spc="180" dirty="0">
                <a:solidFill>
                  <a:srgbClr val="FFFFFF"/>
                </a:solidFill>
                <a:latin typeface="Cambria"/>
                <a:cs typeface="Cambria"/>
              </a:rPr>
              <a:t>pada </a:t>
            </a:r>
            <a:r>
              <a:rPr sz="32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semua 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penderita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berusia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diatas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65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(di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Indonesia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Asia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dipakai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batasan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usia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60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tahun)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tanpa 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melihat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apapun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Cambria"/>
                <a:cs typeface="Cambria"/>
              </a:rPr>
              <a:t>penyebabnya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dimanapun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dia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Cambria"/>
                <a:cs typeface="Cambria"/>
              </a:rPr>
              <a:t>bertugas.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912</Words>
  <Application>Microsoft Office PowerPoint</Application>
  <PresentationFormat>On-screen Show (4:3)</PresentationFormat>
  <Paragraphs>146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Setelah mengikuti perkuliahan ini mahasiswa dapat menjelaskan tentang :</vt:lpstr>
      <vt:lpstr>Gerontology</vt:lpstr>
      <vt:lpstr>PowerPoint Presentation</vt:lpstr>
      <vt:lpstr>Geriatrik</vt:lpstr>
      <vt:lpstr>GERONTIK</vt:lpstr>
      <vt:lpstr>PowerPoint Presentation</vt:lpstr>
      <vt:lpstr>PowerPoint Presentation</vt:lpstr>
      <vt:lpstr>KEPERAWATAN GERONTIK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DISINI ADA  PERTANYAAN,,,SILAHKAN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Sebutkan Fokus Keperawatan Gerontik !</vt:lpstr>
      <vt:lpstr>PowerPoint Presentation</vt:lpstr>
      <vt:lpstr>PowerPoint Presentation</vt:lpstr>
      <vt:lpstr>PowerPoint Presentation</vt:lpstr>
      <vt:lpstr>KUESIONER  MULTIPLE CHOISE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Keperawatan Gerontik</dc:title>
  <dc:creator>winda</dc:creator>
  <cp:lastModifiedBy>hasto nsp</cp:lastModifiedBy>
  <cp:revision>8</cp:revision>
  <dcterms:created xsi:type="dcterms:W3CDTF">2022-02-07T01:07:56Z</dcterms:created>
  <dcterms:modified xsi:type="dcterms:W3CDTF">2025-02-13T02:07:12Z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2022-02-07T00:00:00Z</vt:filetime>
  </property>
</Properties>
</file>