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4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B80D0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B80D0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B80D0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02090" cy="681151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8985504" cy="66446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5600699"/>
            <a:ext cx="8779764" cy="78028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0"/>
            <a:ext cx="8810625" cy="6419215"/>
          </a:xfrm>
          <a:custGeom>
            <a:avLst/>
            <a:gdLst/>
            <a:ahLst/>
            <a:cxnLst/>
            <a:rect l="l" t="t" r="r" b="b"/>
            <a:pathLst>
              <a:path w="8810625" h="6419215">
                <a:moveTo>
                  <a:pt x="8792845" y="0"/>
                </a:moveTo>
                <a:lnTo>
                  <a:pt x="8810244" y="6419088"/>
                </a:lnTo>
                <a:lnTo>
                  <a:pt x="0" y="6410634"/>
                </a:lnTo>
              </a:path>
            </a:pathLst>
          </a:custGeom>
          <a:ln w="822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3242" y="61976"/>
            <a:ext cx="7957515" cy="156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B80D0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3242" y="1406245"/>
            <a:ext cx="7957515" cy="3888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F370D-EA20-35FD-2FC7-4397468EE1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2031325"/>
          </a:xfrm>
        </p:spPr>
        <p:txBody>
          <a:bodyPr/>
          <a:lstStyle/>
          <a:p>
            <a:pPr algn="ctr"/>
            <a:r>
              <a:rPr lang="en-ID" b="1" dirty="0">
                <a:latin typeface="Microsoft GothicNeo Light" panose="020B0503020000020004" pitchFamily="34" charset="-127"/>
                <a:ea typeface="Microsoft GothicNeo Light" panose="020B0503020000020004" pitchFamily="34" charset="-127"/>
                <a:cs typeface="Microsoft GothicNeo Light" panose="020B0503020000020004" pitchFamily="34" charset="-127"/>
              </a:rPr>
              <a:t>TINJAUAN AGAMA TENTANG PERAWATAN PALIATIF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0F83A-71BD-3427-B38A-885B9AF3994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477328"/>
          </a:xfrm>
        </p:spPr>
        <p:txBody>
          <a:bodyPr/>
          <a:lstStyle/>
          <a:p>
            <a:pPr algn="ctr"/>
            <a:r>
              <a:rPr lang="en-ID" sz="3200" b="1" dirty="0"/>
              <a:t>OLEH </a:t>
            </a:r>
          </a:p>
          <a:p>
            <a:pPr algn="ctr"/>
            <a:r>
              <a:rPr lang="en-ID" sz="3200" b="1" dirty="0"/>
              <a:t>NS.SUYAMTO SST., MPH</a:t>
            </a:r>
          </a:p>
          <a:p>
            <a:pPr algn="ctr"/>
            <a:r>
              <a:rPr lang="en-ID" sz="3200" b="1" dirty="0"/>
              <a:t>STIKES NOTOKUSUMO YOGYAKARTA</a:t>
            </a:r>
          </a:p>
        </p:txBody>
      </p:sp>
    </p:spTree>
    <p:extLst>
      <p:ext uri="{BB962C8B-B14F-4D97-AF65-F5344CB8AC3E}">
        <p14:creationId xmlns:p14="http://schemas.microsoft.com/office/powerpoint/2010/main" val="367328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867" y="4064"/>
            <a:ext cx="433260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43815">
              <a:lnSpc>
                <a:spcPts val="3890"/>
              </a:lnSpc>
              <a:spcBef>
                <a:spcPts val="585"/>
              </a:spcBef>
            </a:pPr>
            <a:r>
              <a:rPr sz="3600" spc="-175" dirty="0"/>
              <a:t>MASALAH</a:t>
            </a:r>
            <a:r>
              <a:rPr sz="3600" spc="-55" dirty="0"/>
              <a:t> </a:t>
            </a:r>
            <a:r>
              <a:rPr sz="3600" spc="-280" dirty="0"/>
              <a:t>SPIRITUAL </a:t>
            </a:r>
            <a:r>
              <a:rPr sz="3600" spc="-425" dirty="0"/>
              <a:t>(DISTRESS</a:t>
            </a:r>
            <a:r>
              <a:rPr sz="3600" spc="-40" dirty="0"/>
              <a:t> </a:t>
            </a:r>
            <a:r>
              <a:rPr sz="3600" spc="-229" dirty="0"/>
              <a:t>SPIRITUAL)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93242" y="1501364"/>
            <a:ext cx="7472045" cy="3444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368300" indent="-228600">
              <a:lnSpc>
                <a:spcPct val="120000"/>
              </a:lnSpc>
              <a:spcBef>
                <a:spcPts val="95"/>
              </a:spcBef>
              <a:buClr>
                <a:srgbClr val="B80D0E"/>
              </a:buClr>
              <a:buSzPct val="160000"/>
              <a:buFont typeface="Arial"/>
              <a:buChar char="•"/>
              <a:tabLst>
                <a:tab pos="241300" algn="l"/>
              </a:tabLst>
            </a:pPr>
            <a:r>
              <a:rPr sz="2000" spc="-145" dirty="0">
                <a:latin typeface="Microsoft Sans Serif"/>
                <a:cs typeface="Microsoft Sans Serif"/>
              </a:rPr>
              <a:t>Distres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spiritual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merupakan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suatu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keadaan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yang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terjadi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karena </a:t>
            </a:r>
            <a:r>
              <a:rPr sz="2000" spc="-20" dirty="0">
                <a:latin typeface="Microsoft Sans Serif"/>
                <a:cs typeface="Microsoft Sans Serif"/>
              </a:rPr>
              <a:t>adanya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95" dirty="0">
                <a:latin typeface="Microsoft Sans Serif"/>
                <a:cs typeface="Microsoft Sans Serif"/>
              </a:rPr>
              <a:t>diagnosa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penyakit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95" dirty="0">
                <a:latin typeface="Microsoft Sans Serif"/>
                <a:cs typeface="Microsoft Sans Serif"/>
              </a:rPr>
              <a:t>kronis,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75" dirty="0">
                <a:latin typeface="Microsoft Sans Serif"/>
                <a:cs typeface="Microsoft Sans Serif"/>
              </a:rPr>
              <a:t>nyeri,</a:t>
            </a:r>
            <a:r>
              <a:rPr sz="2000" spc="-50" dirty="0">
                <a:latin typeface="Microsoft Sans Serif"/>
                <a:cs typeface="Microsoft Sans Serif"/>
              </a:rPr>
              <a:t> gejala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80" dirty="0">
                <a:latin typeface="Microsoft Sans Serif"/>
                <a:cs typeface="Microsoft Sans Serif"/>
              </a:rPr>
              <a:t>fisik,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45" dirty="0">
                <a:latin typeface="Microsoft Sans Serif"/>
                <a:cs typeface="Microsoft Sans Serif"/>
              </a:rPr>
              <a:t>isolasi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dalam </a:t>
            </a:r>
            <a:r>
              <a:rPr sz="2000" spc="-40" dirty="0">
                <a:latin typeface="Microsoft Sans Serif"/>
                <a:cs typeface="Microsoft Sans Serif"/>
              </a:rPr>
              <a:t>menjalani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pengobatan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90" dirty="0">
                <a:latin typeface="Microsoft Sans Serif"/>
                <a:cs typeface="Microsoft Sans Serif"/>
              </a:rPr>
              <a:t>serta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ketidakmampuan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14" dirty="0">
                <a:latin typeface="Microsoft Sans Serif"/>
                <a:cs typeface="Microsoft Sans Serif"/>
              </a:rPr>
              <a:t>pasien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dalam </a:t>
            </a:r>
            <a:r>
              <a:rPr sz="2000" dirty="0">
                <a:latin typeface="Microsoft Sans Serif"/>
                <a:cs typeface="Microsoft Sans Serif"/>
              </a:rPr>
              <a:t>melakukan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ritual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keagamaan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yang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mana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75" dirty="0">
                <a:latin typeface="Microsoft Sans Serif"/>
                <a:cs typeface="Microsoft Sans Serif"/>
              </a:rPr>
              <a:t>biasanya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dapat </a:t>
            </a:r>
            <a:r>
              <a:rPr sz="2000" dirty="0">
                <a:latin typeface="Microsoft Sans Serif"/>
                <a:cs typeface="Microsoft Sans Serif"/>
              </a:rPr>
              <a:t>dilakukan </a:t>
            </a:r>
            <a:r>
              <a:rPr sz="2000" spc="-135" dirty="0">
                <a:latin typeface="Microsoft Sans Serif"/>
                <a:cs typeface="Microsoft Sans Serif"/>
              </a:rPr>
              <a:t>secara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mandiri.</a:t>
            </a:r>
            <a:endParaRPr sz="2000" dirty="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Clr>
                <a:srgbClr val="B80D0E"/>
              </a:buClr>
              <a:buSzPct val="160000"/>
              <a:buFont typeface="Arial"/>
              <a:buChar char="•"/>
              <a:tabLst>
                <a:tab pos="241300" algn="l"/>
              </a:tabLst>
            </a:pPr>
            <a:r>
              <a:rPr sz="2000" spc="-55" dirty="0">
                <a:latin typeface="Microsoft Sans Serif"/>
                <a:cs typeface="Microsoft Sans Serif"/>
              </a:rPr>
              <a:t>Etiologi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dari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80" dirty="0">
                <a:latin typeface="Microsoft Sans Serif"/>
                <a:cs typeface="Microsoft Sans Serif"/>
              </a:rPr>
              <a:t>masalah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75" dirty="0">
                <a:latin typeface="Microsoft Sans Serif"/>
                <a:cs typeface="Microsoft Sans Serif"/>
              </a:rPr>
              <a:t>Distress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Spiritual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diantaranya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spiritual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pain, </a:t>
            </a:r>
            <a:r>
              <a:rPr sz="2000" spc="-95" dirty="0">
                <a:latin typeface="Microsoft Sans Serif"/>
                <a:cs typeface="Microsoft Sans Serif"/>
              </a:rPr>
              <a:t>pengasingan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diri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(spiritual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alienation),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5" dirty="0">
                <a:latin typeface="Microsoft Sans Serif"/>
                <a:cs typeface="Microsoft Sans Serif"/>
              </a:rPr>
              <a:t>kecemasan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(spiritual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anxiety), </a:t>
            </a:r>
            <a:r>
              <a:rPr sz="2000" spc="-114" dirty="0">
                <a:latin typeface="Microsoft Sans Serif"/>
                <a:cs typeface="Microsoft Sans Serif"/>
              </a:rPr>
              <a:t>rasa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90" dirty="0">
                <a:latin typeface="Microsoft Sans Serif"/>
                <a:cs typeface="Microsoft Sans Serif"/>
              </a:rPr>
              <a:t>bersalah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(spiritual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guilt),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marah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(spiritual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anger),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kehilangan </a:t>
            </a:r>
            <a:r>
              <a:rPr sz="2000" spc="-35" dirty="0">
                <a:latin typeface="Microsoft Sans Serif"/>
                <a:cs typeface="Microsoft Sans Serif"/>
              </a:rPr>
              <a:t>(spiritual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90" dirty="0">
                <a:latin typeface="Microsoft Sans Serif"/>
                <a:cs typeface="Microsoft Sans Serif"/>
              </a:rPr>
              <a:t>loss)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dan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putus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55" dirty="0">
                <a:latin typeface="Microsoft Sans Serif"/>
                <a:cs typeface="Microsoft Sans Serif"/>
              </a:rPr>
              <a:t>asa</a:t>
            </a:r>
            <a:r>
              <a:rPr sz="2000" spc="-35" dirty="0">
                <a:latin typeface="Microsoft Sans Serif"/>
                <a:cs typeface="Microsoft Sans Serif"/>
              </a:rPr>
              <a:t> (spiritual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despair).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53895" marR="5080" indent="-669290">
              <a:lnSpc>
                <a:spcPts val="4750"/>
              </a:lnSpc>
              <a:spcBef>
                <a:spcPts val="700"/>
              </a:spcBef>
            </a:pPr>
            <a:r>
              <a:rPr spc="-235" dirty="0"/>
              <a:t>Asuhan</a:t>
            </a:r>
            <a:r>
              <a:rPr spc="-50" dirty="0"/>
              <a:t> </a:t>
            </a:r>
            <a:r>
              <a:rPr spc="-70" dirty="0"/>
              <a:t>Keperawatan </a:t>
            </a:r>
            <a:r>
              <a:rPr spc="-385" dirty="0"/>
              <a:t>Distress</a:t>
            </a:r>
            <a:r>
              <a:rPr spc="-80" dirty="0"/>
              <a:t> </a:t>
            </a:r>
            <a:r>
              <a:rPr spc="-10" dirty="0"/>
              <a:t>Spiritual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3242" y="1406245"/>
            <a:ext cx="6874358" cy="388874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1110"/>
              </a:spcBef>
              <a:buAutoNum type="arabicPeriod"/>
              <a:tabLst>
                <a:tab pos="280670" algn="l"/>
                <a:tab pos="281305" algn="l"/>
              </a:tabLst>
            </a:pPr>
            <a:r>
              <a:rPr sz="1700" spc="-10" dirty="0">
                <a:latin typeface="Microsoft Sans Serif"/>
                <a:cs typeface="Microsoft Sans Serif"/>
              </a:rPr>
              <a:t>Pengkajian</a:t>
            </a:r>
            <a:endParaRPr sz="1700" dirty="0">
              <a:latin typeface="Microsoft Sans Serif"/>
              <a:cs typeface="Microsoft Sans Serif"/>
            </a:endParaRPr>
          </a:p>
          <a:p>
            <a:pPr marL="325120" indent="-31242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24485" algn="l"/>
                <a:tab pos="325120" algn="l"/>
              </a:tabLst>
            </a:pPr>
            <a:r>
              <a:rPr sz="1700" spc="-95" dirty="0">
                <a:latin typeface="Microsoft Sans Serif"/>
                <a:cs typeface="Microsoft Sans Serif"/>
              </a:rPr>
              <a:t>Diagnosa</a:t>
            </a:r>
            <a:r>
              <a:rPr sz="1700" spc="2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Keperawatan</a:t>
            </a:r>
            <a:endParaRPr sz="1700" dirty="0">
              <a:latin typeface="Microsoft Sans Serif"/>
              <a:cs typeface="Microsoft Sans Serif"/>
            </a:endParaRPr>
          </a:p>
          <a:p>
            <a:pPr marL="321945" indent="-30988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21945" algn="l"/>
                <a:tab pos="322580" algn="l"/>
              </a:tabLst>
            </a:pPr>
            <a:r>
              <a:rPr sz="1700" spc="-70" dirty="0">
                <a:latin typeface="Microsoft Sans Serif"/>
                <a:cs typeface="Microsoft Sans Serif"/>
              </a:rPr>
              <a:t>Intervensi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Keperawatan</a:t>
            </a:r>
            <a:endParaRPr sz="1700" dirty="0">
              <a:latin typeface="Microsoft Sans Serif"/>
              <a:cs typeface="Microsoft Sans Serif"/>
            </a:endParaRPr>
          </a:p>
          <a:p>
            <a:pPr marL="241300" lvl="4" indent="-228600">
              <a:spcBef>
                <a:spcPts val="994"/>
              </a:spcBef>
              <a:buClr>
                <a:srgbClr val="B80D0E"/>
              </a:buClr>
              <a:buSzPct val="158823"/>
              <a:buFont typeface="Arial"/>
              <a:buChar char="•"/>
              <a:tabLst>
                <a:tab pos="241300" algn="l"/>
              </a:tabLst>
            </a:pPr>
            <a:r>
              <a:rPr sz="1700" spc="-35" dirty="0">
                <a:latin typeface="Microsoft Sans Serif"/>
                <a:cs typeface="Microsoft Sans Serif"/>
              </a:rPr>
              <a:t>Mengkaji</a:t>
            </a:r>
            <a:r>
              <a:rPr sz="1700" spc="-50" dirty="0">
                <a:latin typeface="Microsoft Sans Serif"/>
                <a:cs typeface="Microsoft Sans Serif"/>
              </a:rPr>
              <a:t> </a:t>
            </a:r>
            <a:r>
              <a:rPr sz="1700" spc="-20" dirty="0">
                <a:latin typeface="Microsoft Sans Serif"/>
                <a:cs typeface="Microsoft Sans Serif"/>
              </a:rPr>
              <a:t>adanya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spc="-50" dirty="0">
                <a:latin typeface="Microsoft Sans Serif"/>
                <a:cs typeface="Microsoft Sans Serif"/>
              </a:rPr>
              <a:t>indikasi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ketaatan</a:t>
            </a:r>
            <a:r>
              <a:rPr sz="1700" spc="-55" dirty="0">
                <a:latin typeface="Microsoft Sans Serif"/>
                <a:cs typeface="Microsoft Sans Serif"/>
              </a:rPr>
              <a:t> </a:t>
            </a:r>
            <a:r>
              <a:rPr sz="1700" spc="-95" dirty="0">
                <a:latin typeface="Microsoft Sans Serif"/>
                <a:cs typeface="Microsoft Sans Serif"/>
              </a:rPr>
              <a:t>pasien</a:t>
            </a:r>
            <a:r>
              <a:rPr sz="1700" spc="-1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dalam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beragama</a:t>
            </a:r>
            <a:endParaRPr sz="1700" dirty="0">
              <a:latin typeface="Microsoft Sans Serif"/>
              <a:cs typeface="Microsoft Sans Serif"/>
            </a:endParaRPr>
          </a:p>
          <a:p>
            <a:pPr marL="241300" lvl="4" indent="-228600">
              <a:spcBef>
                <a:spcPts val="1010"/>
              </a:spcBef>
              <a:buClr>
                <a:srgbClr val="B80D0E"/>
              </a:buClr>
              <a:buSzPct val="158823"/>
              <a:buFont typeface="Arial"/>
              <a:buChar char="•"/>
              <a:tabLst>
                <a:tab pos="241300" algn="l"/>
              </a:tabLst>
            </a:pPr>
            <a:r>
              <a:rPr sz="1700" spc="-45" dirty="0">
                <a:latin typeface="Microsoft Sans Serif"/>
                <a:cs typeface="Microsoft Sans Serif"/>
              </a:rPr>
              <a:t>Menggunakan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spc="-25" dirty="0">
                <a:latin typeface="Microsoft Sans Serif"/>
                <a:cs typeface="Microsoft Sans Serif"/>
              </a:rPr>
              <a:t>pendekatan</a:t>
            </a:r>
            <a:r>
              <a:rPr sz="1700" spc="-35" dirty="0">
                <a:latin typeface="Microsoft Sans Serif"/>
                <a:cs typeface="Microsoft Sans Serif"/>
              </a:rPr>
              <a:t> </a:t>
            </a:r>
            <a:r>
              <a:rPr sz="1700" spc="-45" dirty="0">
                <a:latin typeface="Microsoft Sans Serif"/>
                <a:cs typeface="Microsoft Sans Serif"/>
              </a:rPr>
              <a:t>yang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spc="-45" dirty="0">
                <a:latin typeface="Microsoft Sans Serif"/>
                <a:cs typeface="Microsoft Sans Serif"/>
              </a:rPr>
              <a:t>menenangkan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pasien</a:t>
            </a:r>
            <a:endParaRPr sz="1700" dirty="0">
              <a:latin typeface="Microsoft Sans Serif"/>
              <a:cs typeface="Microsoft Sans Serif"/>
            </a:endParaRPr>
          </a:p>
          <a:p>
            <a:pPr marL="241300" lvl="4" indent="-228600">
              <a:spcBef>
                <a:spcPts val="994"/>
              </a:spcBef>
              <a:buClr>
                <a:srgbClr val="B80D0E"/>
              </a:buClr>
              <a:buSzPct val="158823"/>
              <a:buFont typeface="Arial"/>
              <a:buChar char="•"/>
              <a:tabLst>
                <a:tab pos="241300" algn="l"/>
              </a:tabLst>
            </a:pPr>
            <a:r>
              <a:rPr sz="1700" spc="-45" dirty="0">
                <a:latin typeface="Microsoft Sans Serif"/>
                <a:cs typeface="Microsoft Sans Serif"/>
              </a:rPr>
              <a:t>Mendengarkan </a:t>
            </a:r>
            <a:r>
              <a:rPr sz="1700" spc="-25" dirty="0">
                <a:latin typeface="Microsoft Sans Serif"/>
                <a:cs typeface="Microsoft Sans Serif"/>
              </a:rPr>
              <a:t>kehidupan</a:t>
            </a:r>
            <a:r>
              <a:rPr sz="1700" spc="-35" dirty="0">
                <a:latin typeface="Microsoft Sans Serif"/>
                <a:cs typeface="Microsoft Sans Serif"/>
              </a:rPr>
              <a:t> spiritual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pasien</a:t>
            </a:r>
            <a:endParaRPr sz="1700" dirty="0">
              <a:latin typeface="Microsoft Sans Serif"/>
              <a:cs typeface="Microsoft Sans Serif"/>
            </a:endParaRPr>
          </a:p>
          <a:p>
            <a:pPr marL="241300" lvl="4" indent="-228600">
              <a:spcBef>
                <a:spcPts val="994"/>
              </a:spcBef>
              <a:buClr>
                <a:srgbClr val="B80D0E"/>
              </a:buClr>
              <a:buSzPct val="158823"/>
              <a:buFont typeface="Arial"/>
              <a:buChar char="•"/>
              <a:tabLst>
                <a:tab pos="241300" algn="l"/>
              </a:tabLst>
            </a:pPr>
            <a:r>
              <a:rPr sz="1700" spc="-75" dirty="0">
                <a:latin typeface="Microsoft Sans Serif"/>
                <a:cs typeface="Microsoft Sans Serif"/>
              </a:rPr>
              <a:t>Menjelaskan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spc="-30" dirty="0">
                <a:latin typeface="Microsoft Sans Serif"/>
                <a:cs typeface="Microsoft Sans Serif"/>
              </a:rPr>
              <a:t>pentingnya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spc="-35" dirty="0">
                <a:latin typeface="Microsoft Sans Serif"/>
                <a:cs typeface="Microsoft Sans Serif"/>
              </a:rPr>
              <a:t>hubungan</a:t>
            </a:r>
            <a:r>
              <a:rPr sz="1700" spc="-55" dirty="0">
                <a:latin typeface="Microsoft Sans Serif"/>
                <a:cs typeface="Microsoft Sans Serif"/>
              </a:rPr>
              <a:t> dengan</a:t>
            </a:r>
            <a:r>
              <a:rPr sz="1700" spc="-4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tuhan</a:t>
            </a:r>
            <a:endParaRPr sz="1700" dirty="0">
              <a:latin typeface="Microsoft Sans Serif"/>
              <a:cs typeface="Microsoft Sans Serif"/>
            </a:endParaRPr>
          </a:p>
          <a:p>
            <a:pPr marL="241300" lvl="4" indent="-228600">
              <a:spcBef>
                <a:spcPts val="1010"/>
              </a:spcBef>
              <a:buClr>
                <a:srgbClr val="B80D0E"/>
              </a:buClr>
              <a:buSzPct val="158823"/>
              <a:buFont typeface="Arial"/>
              <a:buChar char="•"/>
              <a:tabLst>
                <a:tab pos="241300" algn="l"/>
              </a:tabLst>
            </a:pPr>
            <a:r>
              <a:rPr sz="1700" spc="-40" dirty="0">
                <a:latin typeface="Microsoft Sans Serif"/>
                <a:cs typeface="Microsoft Sans Serif"/>
              </a:rPr>
              <a:t>Menganjurkan</a:t>
            </a:r>
            <a:r>
              <a:rPr sz="1700" spc="-30" dirty="0">
                <a:latin typeface="Microsoft Sans Serif"/>
                <a:cs typeface="Microsoft Sans Serif"/>
              </a:rPr>
              <a:t> </a:t>
            </a:r>
            <a:r>
              <a:rPr sz="1700" spc="-95" dirty="0">
                <a:latin typeface="Microsoft Sans Serif"/>
                <a:cs typeface="Microsoft Sans Serif"/>
              </a:rPr>
              <a:t>pasien</a:t>
            </a:r>
            <a:r>
              <a:rPr sz="1700" spc="5" dirty="0">
                <a:latin typeface="Microsoft Sans Serif"/>
                <a:cs typeface="Microsoft Sans Serif"/>
              </a:rPr>
              <a:t> </a:t>
            </a:r>
            <a:r>
              <a:rPr sz="1700" dirty="0">
                <a:latin typeface="Microsoft Sans Serif"/>
                <a:cs typeface="Microsoft Sans Serif"/>
              </a:rPr>
              <a:t>untuk</a:t>
            </a:r>
            <a:r>
              <a:rPr sz="1700" spc="-20" dirty="0">
                <a:latin typeface="Microsoft Sans Serif"/>
                <a:cs typeface="Microsoft Sans Serif"/>
              </a:rPr>
              <a:t> </a:t>
            </a:r>
            <a:r>
              <a:rPr sz="1700" spc="-35" dirty="0">
                <a:latin typeface="Microsoft Sans Serif"/>
                <a:cs typeface="Microsoft Sans Serif"/>
              </a:rPr>
              <a:t>menggunakan</a:t>
            </a:r>
            <a:r>
              <a:rPr sz="1700" spc="-25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tehnik relaksasi</a:t>
            </a:r>
            <a:endParaRPr sz="1700" dirty="0">
              <a:latin typeface="Microsoft Sans Serif"/>
              <a:cs typeface="Microsoft Sans Serif"/>
            </a:endParaRPr>
          </a:p>
          <a:p>
            <a:pPr marL="327660" indent="-315595">
              <a:lnSpc>
                <a:spcPct val="100000"/>
              </a:lnSpc>
              <a:spcBef>
                <a:spcPts val="994"/>
              </a:spcBef>
              <a:buAutoNum type="arabicPeriod" startAt="4"/>
              <a:tabLst>
                <a:tab pos="327660" algn="l"/>
                <a:tab pos="328295" algn="l"/>
              </a:tabLst>
            </a:pPr>
            <a:r>
              <a:rPr sz="1700" spc="-55" dirty="0">
                <a:latin typeface="Microsoft Sans Serif"/>
                <a:cs typeface="Microsoft Sans Serif"/>
              </a:rPr>
              <a:t>Implementasi</a:t>
            </a:r>
            <a:r>
              <a:rPr sz="1700" spc="-40" dirty="0">
                <a:latin typeface="Microsoft Sans Serif"/>
                <a:cs typeface="Microsoft Sans Serif"/>
              </a:rPr>
              <a:t> </a:t>
            </a:r>
            <a:r>
              <a:rPr sz="1700" spc="-10" dirty="0">
                <a:latin typeface="Microsoft Sans Serif"/>
                <a:cs typeface="Microsoft Sans Serif"/>
              </a:rPr>
              <a:t>Keperawatan</a:t>
            </a:r>
            <a:endParaRPr sz="1700" dirty="0">
              <a:latin typeface="Microsoft Sans Serif"/>
              <a:cs typeface="Microsoft Sans Serif"/>
            </a:endParaRPr>
          </a:p>
          <a:p>
            <a:pPr marL="323215" indent="-311150">
              <a:lnSpc>
                <a:spcPct val="100000"/>
              </a:lnSpc>
              <a:spcBef>
                <a:spcPts val="1000"/>
              </a:spcBef>
              <a:buAutoNum type="arabicPeriod" startAt="4"/>
              <a:tabLst>
                <a:tab pos="323215" algn="l"/>
                <a:tab pos="323850" algn="l"/>
              </a:tabLst>
            </a:pPr>
            <a:r>
              <a:rPr sz="1700" spc="-10" dirty="0">
                <a:latin typeface="Microsoft Sans Serif"/>
                <a:cs typeface="Microsoft Sans Serif"/>
              </a:rPr>
              <a:t>Evaluasi</a:t>
            </a:r>
            <a:endParaRPr sz="17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6643" y="3264408"/>
            <a:ext cx="2060448" cy="20604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11515"/>
            <a:chOff x="0" y="0"/>
            <a:chExt cx="9144000" cy="6811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02090" cy="68115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644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600699"/>
              <a:ext cx="8779764" cy="7802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8810625" cy="6419215"/>
            </a:xfrm>
            <a:custGeom>
              <a:avLst/>
              <a:gdLst/>
              <a:ahLst/>
              <a:cxnLst/>
              <a:rect l="l" t="t" r="r" b="b"/>
              <a:pathLst>
                <a:path w="8810625" h="6419215">
                  <a:moveTo>
                    <a:pt x="8792845" y="0"/>
                  </a:moveTo>
                  <a:lnTo>
                    <a:pt x="8810244" y="6419088"/>
                  </a:lnTo>
                  <a:lnTo>
                    <a:pt x="0" y="6410634"/>
                  </a:lnTo>
                </a:path>
              </a:pathLst>
            </a:custGeom>
            <a:ln w="822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392" y="0"/>
              <a:ext cx="3883152" cy="45293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942" y="180543"/>
            <a:ext cx="2063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45" dirty="0"/>
              <a:t>DEFINISI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942" y="1232433"/>
            <a:ext cx="7599045" cy="208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1115" indent="-228600">
              <a:lnSpc>
                <a:spcPct val="120000"/>
              </a:lnSpc>
              <a:spcBef>
                <a:spcPts val="100"/>
              </a:spcBef>
              <a:buClr>
                <a:srgbClr val="B80D0E"/>
              </a:buClr>
              <a:buSzPct val="157894"/>
              <a:buFont typeface="Arial"/>
              <a:buChar char="•"/>
              <a:tabLst>
                <a:tab pos="241300" algn="l"/>
              </a:tabLst>
            </a:pPr>
            <a:r>
              <a:rPr sz="1900" spc="-25" dirty="0">
                <a:latin typeface="Microsoft Sans Serif"/>
                <a:cs typeface="Microsoft Sans Serif"/>
              </a:rPr>
              <a:t>Perawatan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dirty="0">
                <a:latin typeface="Microsoft Sans Serif"/>
                <a:cs typeface="Microsoft Sans Serif"/>
              </a:rPr>
              <a:t>paliatif</a:t>
            </a:r>
            <a:r>
              <a:rPr sz="1900" spc="-40" dirty="0">
                <a:latin typeface="Microsoft Sans Serif"/>
                <a:cs typeface="Microsoft Sans Serif"/>
              </a:rPr>
              <a:t> </a:t>
            </a:r>
            <a:r>
              <a:rPr sz="1900" spc="-160" dirty="0">
                <a:latin typeface="Microsoft Sans Serif"/>
                <a:cs typeface="Microsoft Sans Serif"/>
              </a:rPr>
              <a:t>:</a:t>
            </a:r>
            <a:r>
              <a:rPr sz="1900" spc="-45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pendekatan</a:t>
            </a:r>
            <a:r>
              <a:rPr sz="1900" spc="-40" dirty="0">
                <a:latin typeface="Microsoft Sans Serif"/>
                <a:cs typeface="Microsoft Sans Serif"/>
              </a:rPr>
              <a:t> </a:t>
            </a:r>
            <a:r>
              <a:rPr sz="1900" spc="-45" dirty="0">
                <a:latin typeface="Microsoft Sans Serif"/>
                <a:cs typeface="Microsoft Sans Serif"/>
              </a:rPr>
              <a:t>yang</a:t>
            </a:r>
            <a:r>
              <a:rPr sz="1900" spc="-50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bertujuan</a:t>
            </a:r>
            <a:r>
              <a:rPr sz="1900" spc="-20" dirty="0">
                <a:latin typeface="Microsoft Sans Serif"/>
                <a:cs typeface="Microsoft Sans Serif"/>
              </a:rPr>
              <a:t> meningkatkan</a:t>
            </a:r>
            <a:r>
              <a:rPr sz="1900" spc="-5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kualitas </a:t>
            </a:r>
            <a:r>
              <a:rPr sz="1900" dirty="0">
                <a:latin typeface="Microsoft Sans Serif"/>
                <a:cs typeface="Microsoft Sans Serif"/>
              </a:rPr>
              <a:t>hidup</a:t>
            </a:r>
            <a:r>
              <a:rPr sz="1900" spc="-110" dirty="0">
                <a:latin typeface="Microsoft Sans Serif"/>
                <a:cs typeface="Microsoft Sans Serif"/>
              </a:rPr>
              <a:t> pasien</a:t>
            </a:r>
            <a:r>
              <a:rPr sz="1900" spc="-40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dan</a:t>
            </a:r>
            <a:r>
              <a:rPr sz="1900" spc="-80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keluarga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dirty="0">
                <a:latin typeface="Microsoft Sans Serif"/>
                <a:cs typeface="Microsoft Sans Serif"/>
              </a:rPr>
              <a:t>dalam</a:t>
            </a:r>
            <a:r>
              <a:rPr sz="1900" spc="-55" dirty="0">
                <a:latin typeface="Microsoft Sans Serif"/>
                <a:cs typeface="Microsoft Sans Serif"/>
              </a:rPr>
              <a:t> </a:t>
            </a:r>
            <a:r>
              <a:rPr sz="1900" spc="-35" dirty="0">
                <a:latin typeface="Microsoft Sans Serif"/>
                <a:cs typeface="Microsoft Sans Serif"/>
              </a:rPr>
              <a:t>menghadapi</a:t>
            </a:r>
            <a:r>
              <a:rPr sz="1900" spc="-70" dirty="0">
                <a:latin typeface="Microsoft Sans Serif"/>
                <a:cs typeface="Microsoft Sans Serif"/>
              </a:rPr>
              <a:t> </a:t>
            </a:r>
            <a:r>
              <a:rPr sz="1900" dirty="0">
                <a:latin typeface="Microsoft Sans Serif"/>
                <a:cs typeface="Microsoft Sans Serif"/>
              </a:rPr>
              <a:t>penyakit</a:t>
            </a:r>
            <a:r>
              <a:rPr sz="1900" spc="-80" dirty="0">
                <a:latin typeface="Microsoft Sans Serif"/>
                <a:cs typeface="Microsoft Sans Serif"/>
              </a:rPr>
              <a:t> </a:t>
            </a:r>
            <a:r>
              <a:rPr sz="1900" spc="-20" dirty="0">
                <a:latin typeface="Microsoft Sans Serif"/>
                <a:cs typeface="Microsoft Sans Serif"/>
              </a:rPr>
              <a:t>yang </a:t>
            </a:r>
            <a:r>
              <a:rPr sz="1900" spc="-60" dirty="0">
                <a:latin typeface="Microsoft Sans Serif"/>
                <a:cs typeface="Microsoft Sans Serif"/>
              </a:rPr>
              <a:t>mengancam</a:t>
            </a:r>
            <a:r>
              <a:rPr sz="1900" spc="-70" dirty="0">
                <a:latin typeface="Microsoft Sans Serif"/>
                <a:cs typeface="Microsoft Sans Serif"/>
              </a:rPr>
              <a:t> </a:t>
            </a:r>
            <a:r>
              <a:rPr sz="1900" spc="-25" dirty="0">
                <a:latin typeface="Microsoft Sans Serif"/>
                <a:cs typeface="Microsoft Sans Serif"/>
              </a:rPr>
              <a:t>jiwa,</a:t>
            </a:r>
            <a:r>
              <a:rPr sz="1900" spc="-35" dirty="0">
                <a:latin typeface="Microsoft Sans Serif"/>
                <a:cs typeface="Microsoft Sans Serif"/>
              </a:rPr>
              <a:t> </a:t>
            </a:r>
            <a:r>
              <a:rPr sz="1900" spc="-70" dirty="0">
                <a:latin typeface="Microsoft Sans Serif"/>
                <a:cs typeface="Microsoft Sans Serif"/>
              </a:rPr>
              <a:t>dengan</a:t>
            </a:r>
            <a:r>
              <a:rPr sz="1900" spc="-55" dirty="0">
                <a:latin typeface="Microsoft Sans Serif"/>
                <a:cs typeface="Microsoft Sans Serif"/>
              </a:rPr>
              <a:t> </a:t>
            </a:r>
            <a:r>
              <a:rPr sz="1900" spc="-50" dirty="0">
                <a:latin typeface="Microsoft Sans Serif"/>
                <a:cs typeface="Microsoft Sans Serif"/>
              </a:rPr>
              <a:t>cara </a:t>
            </a:r>
            <a:r>
              <a:rPr sz="1900" spc="-35" dirty="0">
                <a:latin typeface="Microsoft Sans Serif"/>
                <a:cs typeface="Microsoft Sans Serif"/>
              </a:rPr>
              <a:t>meringankan</a:t>
            </a:r>
            <a:r>
              <a:rPr sz="1900" spc="-75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penderitaan</a:t>
            </a:r>
            <a:r>
              <a:rPr sz="1900" spc="-40" dirty="0">
                <a:latin typeface="Microsoft Sans Serif"/>
                <a:cs typeface="Microsoft Sans Serif"/>
              </a:rPr>
              <a:t> </a:t>
            </a:r>
            <a:r>
              <a:rPr sz="1900" spc="-110" dirty="0">
                <a:latin typeface="Microsoft Sans Serif"/>
                <a:cs typeface="Microsoft Sans Serif"/>
              </a:rPr>
              <a:t>rasa</a:t>
            </a:r>
            <a:r>
              <a:rPr sz="1900" spc="-4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sakit </a:t>
            </a:r>
            <a:r>
              <a:rPr sz="1900" spc="-30" dirty="0">
                <a:latin typeface="Microsoft Sans Serif"/>
                <a:cs typeface="Microsoft Sans Serif"/>
              </a:rPr>
              <a:t>melalui</a:t>
            </a:r>
            <a:r>
              <a:rPr sz="1900" spc="-40" dirty="0">
                <a:latin typeface="Microsoft Sans Serif"/>
                <a:cs typeface="Microsoft Sans Serif"/>
              </a:rPr>
              <a:t> identifikasi</a:t>
            </a:r>
            <a:r>
              <a:rPr sz="1900" spc="-60" dirty="0">
                <a:latin typeface="Microsoft Sans Serif"/>
                <a:cs typeface="Microsoft Sans Serif"/>
              </a:rPr>
              <a:t> </a:t>
            </a:r>
            <a:r>
              <a:rPr sz="1900" spc="-50" dirty="0">
                <a:latin typeface="Microsoft Sans Serif"/>
                <a:cs typeface="Microsoft Sans Serif"/>
              </a:rPr>
              <a:t>dini,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35" dirty="0">
                <a:latin typeface="Microsoft Sans Serif"/>
                <a:cs typeface="Microsoft Sans Serif"/>
              </a:rPr>
              <a:t>pengkajian</a:t>
            </a:r>
            <a:r>
              <a:rPr sz="1900" spc="-30" dirty="0">
                <a:latin typeface="Microsoft Sans Serif"/>
                <a:cs typeface="Microsoft Sans Serif"/>
              </a:rPr>
              <a:t> </a:t>
            </a:r>
            <a:r>
              <a:rPr sz="1900" spc="-50" dirty="0">
                <a:latin typeface="Microsoft Sans Serif"/>
                <a:cs typeface="Microsoft Sans Serif"/>
              </a:rPr>
              <a:t>yang</a:t>
            </a:r>
            <a:r>
              <a:rPr sz="1900" spc="-65" dirty="0">
                <a:latin typeface="Microsoft Sans Serif"/>
                <a:cs typeface="Microsoft Sans Serif"/>
              </a:rPr>
              <a:t> </a:t>
            </a:r>
            <a:r>
              <a:rPr sz="1900" spc="-75" dirty="0">
                <a:latin typeface="Microsoft Sans Serif"/>
                <a:cs typeface="Microsoft Sans Serif"/>
              </a:rPr>
              <a:t>sempurna,</a:t>
            </a:r>
            <a:r>
              <a:rPr sz="1900" spc="-25" dirty="0">
                <a:latin typeface="Microsoft Sans Serif"/>
                <a:cs typeface="Microsoft Sans Serif"/>
              </a:rPr>
              <a:t> dan </a:t>
            </a:r>
            <a:r>
              <a:rPr sz="1900" spc="-50" dirty="0">
                <a:latin typeface="Microsoft Sans Serif"/>
                <a:cs typeface="Microsoft Sans Serif"/>
              </a:rPr>
              <a:t>penatalaksanaan</a:t>
            </a:r>
            <a:r>
              <a:rPr sz="1900" spc="-45" dirty="0">
                <a:latin typeface="Microsoft Sans Serif"/>
                <a:cs typeface="Microsoft Sans Serif"/>
              </a:rPr>
              <a:t> </a:t>
            </a:r>
            <a:r>
              <a:rPr sz="1900" spc="-60" dirty="0">
                <a:latin typeface="Microsoft Sans Serif"/>
                <a:cs typeface="Microsoft Sans Serif"/>
              </a:rPr>
              <a:t>nyeri</a:t>
            </a:r>
            <a:r>
              <a:rPr sz="1900" spc="-30" dirty="0">
                <a:latin typeface="Microsoft Sans Serif"/>
                <a:cs typeface="Microsoft Sans Serif"/>
              </a:rPr>
              <a:t> </a:t>
            </a:r>
            <a:r>
              <a:rPr sz="1900" spc="-90" dirty="0">
                <a:latin typeface="Microsoft Sans Serif"/>
                <a:cs typeface="Microsoft Sans Serif"/>
              </a:rPr>
              <a:t>serta</a:t>
            </a:r>
            <a:r>
              <a:rPr sz="1900" spc="5" dirty="0">
                <a:latin typeface="Microsoft Sans Serif"/>
                <a:cs typeface="Microsoft Sans Serif"/>
              </a:rPr>
              <a:t> </a:t>
            </a:r>
            <a:r>
              <a:rPr sz="1900" spc="-75" dirty="0">
                <a:latin typeface="Microsoft Sans Serif"/>
                <a:cs typeface="Microsoft Sans Serif"/>
              </a:rPr>
              <a:t>masalah</a:t>
            </a:r>
            <a:r>
              <a:rPr sz="1900" spc="-15" dirty="0">
                <a:latin typeface="Microsoft Sans Serif"/>
                <a:cs typeface="Microsoft Sans Serif"/>
              </a:rPr>
              <a:t> </a:t>
            </a:r>
            <a:r>
              <a:rPr sz="1900" spc="-35" dirty="0">
                <a:latin typeface="Microsoft Sans Serif"/>
                <a:cs typeface="Microsoft Sans Serif"/>
              </a:rPr>
              <a:t>lainnya </a:t>
            </a:r>
            <a:r>
              <a:rPr sz="1900" dirty="0">
                <a:latin typeface="Microsoft Sans Serif"/>
                <a:cs typeface="Microsoft Sans Serif"/>
              </a:rPr>
              <a:t>baik</a:t>
            </a:r>
            <a:r>
              <a:rPr sz="1900" spc="-35" dirty="0">
                <a:latin typeface="Microsoft Sans Serif"/>
                <a:cs typeface="Microsoft Sans Serif"/>
              </a:rPr>
              <a:t> </a:t>
            </a:r>
            <a:r>
              <a:rPr sz="1900" spc="-75" dirty="0">
                <a:latin typeface="Microsoft Sans Serif"/>
                <a:cs typeface="Microsoft Sans Serif"/>
              </a:rPr>
              <a:t>fisik,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r>
              <a:rPr sz="1900" spc="-110" dirty="0">
                <a:latin typeface="Microsoft Sans Serif"/>
                <a:cs typeface="Microsoft Sans Serif"/>
              </a:rPr>
              <a:t>psikologis,</a:t>
            </a:r>
            <a:r>
              <a:rPr sz="1900" spc="5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sosial </a:t>
            </a:r>
            <a:r>
              <a:rPr sz="1900" dirty="0">
                <a:latin typeface="Microsoft Sans Serif"/>
                <a:cs typeface="Microsoft Sans Serif"/>
              </a:rPr>
              <a:t>atau</a:t>
            </a:r>
            <a:r>
              <a:rPr sz="1900" spc="50" dirty="0">
                <a:latin typeface="Microsoft Sans Serif"/>
                <a:cs typeface="Microsoft Sans Serif"/>
              </a:rPr>
              <a:t> </a:t>
            </a:r>
            <a:r>
              <a:rPr sz="1900" spc="-10" dirty="0">
                <a:latin typeface="Microsoft Sans Serif"/>
                <a:cs typeface="Microsoft Sans Serif"/>
              </a:rPr>
              <a:t>spiritual.</a:t>
            </a:r>
            <a:endParaRPr sz="19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2568" y="4768596"/>
            <a:ext cx="1435607" cy="1793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DDF12-84C4-5336-2412-F0B454F5D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767" y="3276600"/>
            <a:ext cx="7957515" cy="1447800"/>
          </a:xfrm>
        </p:spPr>
        <p:txBody>
          <a:bodyPr/>
          <a:lstStyle/>
          <a:p>
            <a:pPr algn="just"/>
            <a:r>
              <a:rPr lang="en-ID" sz="1800" spc="-55" dirty="0" err="1">
                <a:latin typeface="Microsoft Sans Serif"/>
                <a:cs typeface="Microsoft Sans Serif"/>
              </a:rPr>
              <a:t>Spiritualitas</a:t>
            </a:r>
            <a:r>
              <a:rPr lang="en-ID" sz="1800" spc="-75" dirty="0">
                <a:latin typeface="Microsoft Sans Serif"/>
                <a:cs typeface="Microsoft Sans Serif"/>
              </a:rPr>
              <a:t> </a:t>
            </a:r>
            <a:r>
              <a:rPr lang="en-ID" sz="1800" spc="-10" dirty="0" err="1">
                <a:latin typeface="Microsoft Sans Serif"/>
                <a:cs typeface="Microsoft Sans Serif"/>
              </a:rPr>
              <a:t>adalah</a:t>
            </a:r>
            <a:r>
              <a:rPr lang="en-ID" sz="1800" spc="-55" dirty="0">
                <a:latin typeface="Microsoft Sans Serif"/>
                <a:cs typeface="Microsoft Sans Serif"/>
              </a:rPr>
              <a:t> </a:t>
            </a:r>
            <a:r>
              <a:rPr lang="en-ID" sz="1800" spc="-10" dirty="0" err="1">
                <a:latin typeface="Microsoft Sans Serif"/>
                <a:cs typeface="Microsoft Sans Serif"/>
              </a:rPr>
              <a:t>kebutuhan</a:t>
            </a:r>
            <a:r>
              <a:rPr lang="en-ID" sz="1800" spc="-30" dirty="0">
                <a:latin typeface="Microsoft Sans Serif"/>
                <a:cs typeface="Microsoft Sans Serif"/>
              </a:rPr>
              <a:t> </a:t>
            </a:r>
            <a:r>
              <a:rPr lang="en-ID" sz="1800" spc="-85" dirty="0" err="1">
                <a:latin typeface="Microsoft Sans Serif"/>
                <a:cs typeface="Microsoft Sans Serif"/>
              </a:rPr>
              <a:t>dasar</a:t>
            </a:r>
            <a:r>
              <a:rPr lang="en-ID" sz="1800" spc="-40" dirty="0">
                <a:latin typeface="Microsoft Sans Serif"/>
                <a:cs typeface="Microsoft Sans Serif"/>
              </a:rPr>
              <a:t> </a:t>
            </a:r>
            <a:r>
              <a:rPr lang="en-ID" sz="1800" spc="-75" dirty="0" err="1">
                <a:latin typeface="Microsoft Sans Serif"/>
                <a:cs typeface="Microsoft Sans Serif"/>
              </a:rPr>
              <a:t>manusia</a:t>
            </a:r>
            <a:r>
              <a:rPr lang="en-ID" sz="1800" spc="-55" dirty="0">
                <a:latin typeface="Microsoft Sans Serif"/>
                <a:cs typeface="Microsoft Sans Serif"/>
              </a:rPr>
              <a:t> </a:t>
            </a:r>
            <a:r>
              <a:rPr lang="en-ID" sz="1800" spc="-50" dirty="0">
                <a:latin typeface="Microsoft Sans Serif"/>
                <a:cs typeface="Microsoft Sans Serif"/>
              </a:rPr>
              <a:t>yang</a:t>
            </a:r>
            <a:r>
              <a:rPr lang="en-ID" sz="1800" spc="-65" dirty="0">
                <a:latin typeface="Microsoft Sans Serif"/>
                <a:cs typeface="Microsoft Sans Serif"/>
              </a:rPr>
              <a:t> </a:t>
            </a:r>
            <a:r>
              <a:rPr lang="en-ID" sz="1800" spc="-10" dirty="0" err="1">
                <a:latin typeface="Microsoft Sans Serif"/>
                <a:cs typeface="Microsoft Sans Serif"/>
              </a:rPr>
              <a:t>berhubungan</a:t>
            </a:r>
            <a:r>
              <a:rPr lang="en-ID" sz="1800" spc="-10" dirty="0">
                <a:latin typeface="Microsoft Sans Serif"/>
                <a:cs typeface="Microsoft Sans Serif"/>
              </a:rPr>
              <a:t> </a:t>
            </a:r>
            <a:r>
              <a:rPr lang="en-ID" sz="1800" spc="-70" dirty="0" err="1">
                <a:latin typeface="Microsoft Sans Serif"/>
                <a:cs typeface="Microsoft Sans Serif"/>
              </a:rPr>
              <a:t>dengan</a:t>
            </a:r>
            <a:r>
              <a:rPr lang="en-ID" sz="1800" spc="-60" dirty="0">
                <a:latin typeface="Microsoft Sans Serif"/>
                <a:cs typeface="Microsoft Sans Serif"/>
              </a:rPr>
              <a:t> </a:t>
            </a:r>
            <a:r>
              <a:rPr lang="en-ID" sz="1800" spc="-90" dirty="0" err="1">
                <a:latin typeface="Microsoft Sans Serif"/>
                <a:cs typeface="Microsoft Sans Serif"/>
              </a:rPr>
              <a:t>Tuhan</a:t>
            </a:r>
            <a:r>
              <a:rPr lang="en-ID" sz="1800" spc="-90" dirty="0">
                <a:latin typeface="Microsoft Sans Serif"/>
                <a:cs typeface="Microsoft Sans Serif"/>
              </a:rPr>
              <a:t>,</a:t>
            </a:r>
            <a:r>
              <a:rPr lang="en-ID" sz="1800" spc="-40" dirty="0">
                <a:latin typeface="Microsoft Sans Serif"/>
                <a:cs typeface="Microsoft Sans Serif"/>
              </a:rPr>
              <a:t> </a:t>
            </a:r>
            <a:r>
              <a:rPr lang="en-ID" sz="1800" dirty="0" err="1">
                <a:latin typeface="Microsoft Sans Serif"/>
                <a:cs typeface="Microsoft Sans Serif"/>
              </a:rPr>
              <a:t>diri</a:t>
            </a:r>
            <a:r>
              <a:rPr lang="en-ID" sz="1800" spc="-45" dirty="0">
                <a:latin typeface="Microsoft Sans Serif"/>
                <a:cs typeface="Microsoft Sans Serif"/>
              </a:rPr>
              <a:t> </a:t>
            </a:r>
            <a:r>
              <a:rPr lang="en-ID" sz="1800" spc="-100" dirty="0" err="1">
                <a:latin typeface="Microsoft Sans Serif"/>
                <a:cs typeface="Microsoft Sans Serif"/>
              </a:rPr>
              <a:t>sendiri</a:t>
            </a:r>
            <a:r>
              <a:rPr lang="en-ID" sz="1800" spc="-100" dirty="0">
                <a:latin typeface="Microsoft Sans Serif"/>
                <a:cs typeface="Microsoft Sans Serif"/>
              </a:rPr>
              <a:t>,</a:t>
            </a:r>
            <a:r>
              <a:rPr lang="en-ID" sz="1800" spc="-35" dirty="0">
                <a:latin typeface="Microsoft Sans Serif"/>
                <a:cs typeface="Microsoft Sans Serif"/>
              </a:rPr>
              <a:t> </a:t>
            </a:r>
            <a:r>
              <a:rPr lang="en-ID" sz="1800" spc="-50" dirty="0">
                <a:latin typeface="Microsoft Sans Serif"/>
                <a:cs typeface="Microsoft Sans Serif"/>
              </a:rPr>
              <a:t>orang</a:t>
            </a:r>
            <a:r>
              <a:rPr lang="en-ID" sz="1800" spc="-45" dirty="0">
                <a:latin typeface="Microsoft Sans Serif"/>
                <a:cs typeface="Microsoft Sans Serif"/>
              </a:rPr>
              <a:t> </a:t>
            </a:r>
            <a:r>
              <a:rPr lang="en-ID" sz="1800" spc="-50" dirty="0">
                <a:latin typeface="Microsoft Sans Serif"/>
                <a:cs typeface="Microsoft Sans Serif"/>
              </a:rPr>
              <a:t>lain, </a:t>
            </a:r>
            <a:r>
              <a:rPr lang="en-ID" sz="1800" spc="-10" dirty="0">
                <a:latin typeface="Microsoft Sans Serif"/>
                <a:cs typeface="Microsoft Sans Serif"/>
              </a:rPr>
              <a:t>dan</a:t>
            </a:r>
            <a:r>
              <a:rPr lang="en-ID" sz="1800" spc="-45" dirty="0">
                <a:latin typeface="Microsoft Sans Serif"/>
                <a:cs typeface="Microsoft Sans Serif"/>
              </a:rPr>
              <a:t> </a:t>
            </a:r>
            <a:r>
              <a:rPr lang="en-ID" sz="1800" spc="-35" dirty="0" err="1">
                <a:latin typeface="Microsoft Sans Serif"/>
                <a:cs typeface="Microsoft Sans Serif"/>
              </a:rPr>
              <a:t>lingkungan</a:t>
            </a:r>
            <a:r>
              <a:rPr lang="en-ID" sz="1800" spc="-40" dirty="0">
                <a:latin typeface="Microsoft Sans Serif"/>
                <a:cs typeface="Microsoft Sans Serif"/>
              </a:rPr>
              <a:t> </a:t>
            </a:r>
            <a:r>
              <a:rPr lang="en-ID" sz="1800" spc="-10" dirty="0" err="1">
                <a:latin typeface="Microsoft Sans Serif"/>
                <a:cs typeface="Microsoft Sans Serif"/>
              </a:rPr>
              <a:t>untuk</a:t>
            </a:r>
            <a:r>
              <a:rPr lang="en-ID" sz="1800" spc="200" dirty="0">
                <a:latin typeface="Microsoft Sans Serif"/>
                <a:cs typeface="Microsoft Sans Serif"/>
              </a:rPr>
              <a:t> </a:t>
            </a:r>
            <a:r>
              <a:rPr lang="en-ID" sz="1800" spc="-35" dirty="0" err="1">
                <a:latin typeface="Microsoft Sans Serif"/>
                <a:cs typeface="Microsoft Sans Serif"/>
              </a:rPr>
              <a:t>menemukan</a:t>
            </a:r>
            <a:r>
              <a:rPr lang="en-ID" sz="1800" spc="-65" dirty="0">
                <a:latin typeface="Microsoft Sans Serif"/>
                <a:cs typeface="Microsoft Sans Serif"/>
              </a:rPr>
              <a:t> </a:t>
            </a:r>
            <a:r>
              <a:rPr lang="en-ID" sz="1800" dirty="0">
                <a:latin typeface="Microsoft Sans Serif"/>
                <a:cs typeface="Microsoft Sans Serif"/>
              </a:rPr>
              <a:t>arti</a:t>
            </a:r>
            <a:r>
              <a:rPr lang="en-ID" sz="1800" spc="-65" dirty="0">
                <a:latin typeface="Microsoft Sans Serif"/>
                <a:cs typeface="Microsoft Sans Serif"/>
              </a:rPr>
              <a:t> </a:t>
            </a:r>
            <a:r>
              <a:rPr lang="en-ID" sz="1800" spc="-30" dirty="0" err="1">
                <a:latin typeface="Microsoft Sans Serif"/>
                <a:cs typeface="Microsoft Sans Serif"/>
              </a:rPr>
              <a:t>kehidupan</a:t>
            </a:r>
            <a:r>
              <a:rPr lang="en-ID" sz="1800" spc="-55" dirty="0">
                <a:latin typeface="Microsoft Sans Serif"/>
                <a:cs typeface="Microsoft Sans Serif"/>
              </a:rPr>
              <a:t> </a:t>
            </a:r>
            <a:r>
              <a:rPr lang="en-ID" sz="1800" spc="-10" dirty="0">
                <a:latin typeface="Microsoft Sans Serif"/>
                <a:cs typeface="Microsoft Sans Serif"/>
              </a:rPr>
              <a:t>dan</a:t>
            </a:r>
            <a:r>
              <a:rPr lang="en-ID" sz="1800" spc="-60" dirty="0">
                <a:latin typeface="Microsoft Sans Serif"/>
                <a:cs typeface="Microsoft Sans Serif"/>
              </a:rPr>
              <a:t> </a:t>
            </a:r>
            <a:r>
              <a:rPr lang="en-ID" sz="1800" dirty="0" err="1">
                <a:latin typeface="Microsoft Sans Serif"/>
                <a:cs typeface="Microsoft Sans Serif"/>
              </a:rPr>
              <a:t>tujuan</a:t>
            </a:r>
            <a:r>
              <a:rPr lang="en-ID" sz="1800" spc="-45" dirty="0">
                <a:latin typeface="Microsoft Sans Serif"/>
                <a:cs typeface="Microsoft Sans Serif"/>
              </a:rPr>
              <a:t> </a:t>
            </a:r>
            <a:r>
              <a:rPr lang="en-ID" sz="1800" dirty="0" err="1">
                <a:latin typeface="Microsoft Sans Serif"/>
                <a:cs typeface="Microsoft Sans Serif"/>
              </a:rPr>
              <a:t>hidup</a:t>
            </a:r>
            <a:r>
              <a:rPr lang="en-ID" sz="1800" spc="-50" dirty="0">
                <a:latin typeface="Microsoft Sans Serif"/>
                <a:cs typeface="Microsoft Sans Serif"/>
              </a:rPr>
              <a:t> </a:t>
            </a:r>
            <a:r>
              <a:rPr lang="en-ID" sz="1800" spc="-20" dirty="0">
                <a:latin typeface="Microsoft Sans Serif"/>
                <a:cs typeface="Microsoft Sans Serif"/>
              </a:rPr>
              <a:t>agar</a:t>
            </a:r>
            <a:r>
              <a:rPr lang="en-ID" sz="1800" spc="-60" dirty="0">
                <a:latin typeface="Microsoft Sans Serif"/>
                <a:cs typeface="Microsoft Sans Serif"/>
              </a:rPr>
              <a:t> </a:t>
            </a:r>
            <a:r>
              <a:rPr lang="en-ID" sz="1800" spc="-10" dirty="0" err="1">
                <a:latin typeface="Microsoft Sans Serif"/>
                <a:cs typeface="Microsoft Sans Serif"/>
              </a:rPr>
              <a:t>mendapatkan</a:t>
            </a:r>
            <a:r>
              <a:rPr lang="en-ID" sz="1800" spc="-10" dirty="0">
                <a:latin typeface="Microsoft Sans Serif"/>
                <a:cs typeface="Microsoft Sans Serif"/>
              </a:rPr>
              <a:t> </a:t>
            </a:r>
            <a:r>
              <a:rPr lang="en-ID" sz="1800" spc="-10" dirty="0" err="1">
                <a:latin typeface="Microsoft Sans Serif"/>
                <a:cs typeface="Microsoft Sans Serif"/>
              </a:rPr>
              <a:t>kekuatan</a:t>
            </a:r>
            <a:r>
              <a:rPr lang="en-ID" sz="1800" spc="-10" dirty="0">
                <a:latin typeface="Microsoft Sans Serif"/>
                <a:cs typeface="Microsoft Sans Serif"/>
              </a:rPr>
              <a:t>,</a:t>
            </a:r>
            <a:r>
              <a:rPr lang="en-ID" sz="1800" spc="-65" dirty="0">
                <a:latin typeface="Microsoft Sans Serif"/>
                <a:cs typeface="Microsoft Sans Serif"/>
              </a:rPr>
              <a:t> </a:t>
            </a:r>
            <a:r>
              <a:rPr lang="en-ID" sz="1800" spc="-30" dirty="0" err="1">
                <a:latin typeface="Microsoft Sans Serif"/>
                <a:cs typeface="Microsoft Sans Serif"/>
              </a:rPr>
              <a:t>kedamaian</a:t>
            </a:r>
            <a:r>
              <a:rPr lang="en-ID" sz="1800" spc="-30" dirty="0">
                <a:latin typeface="Microsoft Sans Serif"/>
                <a:cs typeface="Microsoft Sans Serif"/>
              </a:rPr>
              <a:t>,</a:t>
            </a:r>
            <a:r>
              <a:rPr lang="en-ID" sz="1800" spc="-70" dirty="0">
                <a:latin typeface="Microsoft Sans Serif"/>
                <a:cs typeface="Microsoft Sans Serif"/>
              </a:rPr>
              <a:t> </a:t>
            </a:r>
            <a:r>
              <a:rPr lang="en-ID" sz="1800" spc="-10" dirty="0">
                <a:latin typeface="Microsoft Sans Serif"/>
                <a:cs typeface="Microsoft Sans Serif"/>
              </a:rPr>
              <a:t>dan</a:t>
            </a:r>
            <a:r>
              <a:rPr lang="en-ID" sz="1800" spc="-50" dirty="0">
                <a:latin typeface="Microsoft Sans Serif"/>
                <a:cs typeface="Microsoft Sans Serif"/>
              </a:rPr>
              <a:t> </a:t>
            </a:r>
            <a:r>
              <a:rPr lang="en-ID" sz="1800" spc="-110" dirty="0">
                <a:latin typeface="Microsoft Sans Serif"/>
                <a:cs typeface="Microsoft Sans Serif"/>
              </a:rPr>
              <a:t>rasa</a:t>
            </a:r>
            <a:r>
              <a:rPr lang="en-ID" sz="1800" spc="-35" dirty="0">
                <a:latin typeface="Microsoft Sans Serif"/>
                <a:cs typeface="Microsoft Sans Serif"/>
              </a:rPr>
              <a:t> </a:t>
            </a:r>
            <a:r>
              <a:rPr lang="en-ID" sz="1800" spc="-60" dirty="0" err="1">
                <a:latin typeface="Microsoft Sans Serif"/>
                <a:cs typeface="Microsoft Sans Serif"/>
              </a:rPr>
              <a:t>optimis</a:t>
            </a:r>
            <a:r>
              <a:rPr lang="en-ID" sz="1800" spc="-65" dirty="0">
                <a:latin typeface="Microsoft Sans Serif"/>
                <a:cs typeface="Microsoft Sans Serif"/>
              </a:rPr>
              <a:t> </a:t>
            </a:r>
            <a:r>
              <a:rPr lang="en-ID" sz="1800" dirty="0" err="1">
                <a:latin typeface="Microsoft Sans Serif"/>
                <a:cs typeface="Microsoft Sans Serif"/>
              </a:rPr>
              <a:t>dalam</a:t>
            </a:r>
            <a:r>
              <a:rPr lang="en-ID" sz="1800" spc="-35" dirty="0">
                <a:latin typeface="Microsoft Sans Serif"/>
                <a:cs typeface="Microsoft Sans Serif"/>
              </a:rPr>
              <a:t> </a:t>
            </a:r>
            <a:r>
              <a:rPr lang="en-ID" sz="1800" spc="-30" dirty="0" err="1">
                <a:latin typeface="Microsoft Sans Serif"/>
                <a:cs typeface="Microsoft Sans Serif"/>
              </a:rPr>
              <a:t>menjalankan</a:t>
            </a:r>
            <a:r>
              <a:rPr lang="en-ID" sz="1800" spc="-40" dirty="0">
                <a:latin typeface="Microsoft Sans Serif"/>
                <a:cs typeface="Microsoft Sans Serif"/>
              </a:rPr>
              <a:t> </a:t>
            </a:r>
            <a:r>
              <a:rPr lang="en-ID" sz="1800" spc="-10" dirty="0" err="1">
                <a:latin typeface="Microsoft Sans Serif"/>
                <a:cs typeface="Microsoft Sans Serif"/>
              </a:rPr>
              <a:t>kehidupan</a:t>
            </a:r>
            <a:r>
              <a:rPr lang="en-ID" sz="1800" spc="-10" dirty="0">
                <a:latin typeface="Microsoft Sans Serif"/>
                <a:cs typeface="Microsoft Sans Serif"/>
              </a:rPr>
              <a:t>.</a:t>
            </a:r>
            <a:endParaRPr lang="en-ID" sz="1800" dirty="0">
              <a:latin typeface="Microsoft Sans Serif"/>
              <a:cs typeface="Microsoft Sans Serif"/>
            </a:endParaRPr>
          </a:p>
          <a:p>
            <a:endParaRPr lang="en-ID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891E44F-B67C-91E6-2DEC-68B48F5EC6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3275" y="2209800"/>
            <a:ext cx="20637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45" dirty="0"/>
              <a:t>DEFINISI</a:t>
            </a:r>
          </a:p>
        </p:txBody>
      </p:sp>
    </p:spTree>
    <p:extLst>
      <p:ext uri="{BB962C8B-B14F-4D97-AF65-F5344CB8AC3E}">
        <p14:creationId xmlns:p14="http://schemas.microsoft.com/office/powerpoint/2010/main" val="352761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2360" y="250647"/>
            <a:ext cx="40817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70" dirty="0"/>
              <a:t>Definisi</a:t>
            </a:r>
            <a:r>
              <a:rPr sz="3600" spc="-70" dirty="0"/>
              <a:t> </a:t>
            </a:r>
            <a:r>
              <a:rPr sz="3600" spc="-65" dirty="0"/>
              <a:t>Spiritual</a:t>
            </a:r>
            <a:r>
              <a:rPr sz="3600" spc="-130" dirty="0"/>
              <a:t> </a:t>
            </a:r>
            <a:r>
              <a:rPr sz="3600" spc="-135" dirty="0"/>
              <a:t>Care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91412" y="1364970"/>
            <a:ext cx="8029853" cy="3045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0000"/>
              </a:lnSpc>
              <a:spcBef>
                <a:spcPts val="100"/>
              </a:spcBef>
              <a:buClr>
                <a:srgbClr val="B80D0E"/>
              </a:buClr>
              <a:buSzPct val="160000"/>
              <a:tabLst>
                <a:tab pos="241935" algn="l"/>
              </a:tabLst>
            </a:pPr>
            <a:r>
              <a:rPr lang="en-ID" sz="2000" b="1" spc="-40" dirty="0">
                <a:latin typeface="Microsoft Sans Serif"/>
                <a:cs typeface="Microsoft Sans Serif"/>
              </a:rPr>
              <a:t>SPIRITUAL</a:t>
            </a:r>
            <a:r>
              <a:rPr lang="en-ID" sz="2000" b="1" spc="-35" dirty="0">
                <a:latin typeface="Microsoft Sans Serif"/>
                <a:cs typeface="Microsoft Sans Serif"/>
              </a:rPr>
              <a:t> </a:t>
            </a:r>
            <a:r>
              <a:rPr lang="en-ID" sz="2000" b="1" spc="-100" dirty="0">
                <a:latin typeface="Microsoft Sans Serif"/>
                <a:cs typeface="Microsoft Sans Serif"/>
              </a:rPr>
              <a:t>CARE</a:t>
            </a:r>
            <a:r>
              <a:rPr lang="en-ID" sz="2000" b="1" spc="-55" dirty="0">
                <a:latin typeface="Microsoft Sans Serif"/>
                <a:cs typeface="Microsoft Sans Serif"/>
              </a:rPr>
              <a:t> </a:t>
            </a:r>
            <a:r>
              <a:rPr lang="en-ID" sz="2000" b="1" spc="-10" dirty="0">
                <a:latin typeface="Microsoft Sans Serif"/>
                <a:cs typeface="Microsoft Sans Serif"/>
              </a:rPr>
              <a:t>MERUPAKAN </a:t>
            </a:r>
            <a:endParaRPr lang="en-ID" sz="2000" b="1" spc="-40" dirty="0">
              <a:latin typeface="Microsoft Sans Serif"/>
              <a:cs typeface="Microsoft Sans Serif"/>
            </a:endParaRPr>
          </a:p>
          <a:p>
            <a:pPr marL="12065" marR="5080" algn="just">
              <a:lnSpc>
                <a:spcPct val="110000"/>
              </a:lnSpc>
              <a:spcBef>
                <a:spcPts val="100"/>
              </a:spcBef>
              <a:buClr>
                <a:srgbClr val="B80D0E"/>
              </a:buClr>
              <a:buSzPct val="160000"/>
              <a:tabLst>
                <a:tab pos="241935" algn="l"/>
              </a:tabLst>
            </a:pPr>
            <a:r>
              <a:rPr lang="en-ID" sz="2000" spc="-40" dirty="0">
                <a:latin typeface="Microsoft Sans Serif"/>
                <a:cs typeface="Microsoft Sans Serif"/>
              </a:rPr>
              <a:t>P</a:t>
            </a:r>
            <a:r>
              <a:rPr sz="2000" dirty="0" err="1">
                <a:latin typeface="Microsoft Sans Serif"/>
                <a:cs typeface="Microsoft Sans Serif"/>
              </a:rPr>
              <a:t>raktek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dan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95" dirty="0">
                <a:latin typeface="Microsoft Sans Serif"/>
                <a:cs typeface="Microsoft Sans Serif"/>
              </a:rPr>
              <a:t>prosedur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keperawatan</a:t>
            </a:r>
            <a:r>
              <a:rPr sz="2000" spc="-20" dirty="0">
                <a:latin typeface="Microsoft Sans Serif"/>
                <a:cs typeface="Microsoft Sans Serif"/>
              </a:rPr>
              <a:t> yang </a:t>
            </a:r>
            <a:r>
              <a:rPr sz="2000" dirty="0">
                <a:latin typeface="Microsoft Sans Serif"/>
                <a:cs typeface="Microsoft Sans Serif"/>
              </a:rPr>
              <a:t>dilakukan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perawat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untuk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memenuhi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kebutuhan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spiritual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pasien </a:t>
            </a:r>
            <a:r>
              <a:rPr sz="2000" spc="-55" dirty="0">
                <a:latin typeface="Microsoft Sans Serif"/>
                <a:cs typeface="Microsoft Sans Serif"/>
              </a:rPr>
              <a:t>berdasarkan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nilai-</a:t>
            </a:r>
            <a:r>
              <a:rPr sz="2000" spc="-20" dirty="0">
                <a:latin typeface="Microsoft Sans Serif"/>
                <a:cs typeface="Microsoft Sans Serif"/>
              </a:rPr>
              <a:t>nilai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keperawatan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spiritual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yang</a:t>
            </a:r>
            <a:r>
              <a:rPr sz="2000" spc="-75" dirty="0">
                <a:latin typeface="Microsoft Sans Serif"/>
                <a:cs typeface="Microsoft Sans Serif"/>
              </a:rPr>
              <a:t> berfokus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pada </a:t>
            </a:r>
            <a:r>
              <a:rPr sz="2000" spc="-30" dirty="0">
                <a:latin typeface="Microsoft Sans Serif"/>
                <a:cs typeface="Microsoft Sans Serif"/>
              </a:rPr>
              <a:t>menghormati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120" dirty="0">
                <a:latin typeface="Microsoft Sans Serif"/>
                <a:cs typeface="Microsoft Sans Serif"/>
              </a:rPr>
              <a:t>pasien,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interaksi yang </a:t>
            </a:r>
            <a:r>
              <a:rPr sz="2000" spc="-10" dirty="0">
                <a:latin typeface="Microsoft Sans Serif"/>
                <a:cs typeface="Microsoft Sans Serif"/>
              </a:rPr>
              <a:t>ramah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dan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simpatik,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mendengar </a:t>
            </a:r>
            <a:r>
              <a:rPr sz="2000" spc="-65" dirty="0">
                <a:latin typeface="Microsoft Sans Serif"/>
                <a:cs typeface="Microsoft Sans Serif"/>
              </a:rPr>
              <a:t>dengan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penuh</a:t>
            </a:r>
            <a:r>
              <a:rPr sz="2000" spc="-35" dirty="0">
                <a:latin typeface="Microsoft Sans Serif"/>
                <a:cs typeface="Microsoft Sans Serif"/>
              </a:rPr>
              <a:t> perhatian,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memberi</a:t>
            </a:r>
            <a:r>
              <a:rPr sz="2000" spc="-55" dirty="0">
                <a:latin typeface="Microsoft Sans Serif"/>
                <a:cs typeface="Microsoft Sans Serif"/>
              </a:rPr>
              <a:t> kesempatan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pada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14" dirty="0">
                <a:latin typeface="Microsoft Sans Serif"/>
                <a:cs typeface="Microsoft Sans Serif"/>
              </a:rPr>
              <a:t>pasien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untuk </a:t>
            </a:r>
            <a:r>
              <a:rPr sz="2000" spc="-90" dirty="0">
                <a:latin typeface="Microsoft Sans Serif"/>
                <a:cs typeface="Microsoft Sans Serif"/>
              </a:rPr>
              <a:t>mengekspresikan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kebutuhan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20" dirty="0">
                <a:latin typeface="Microsoft Sans Serif"/>
                <a:cs typeface="Microsoft Sans Serif"/>
              </a:rPr>
              <a:t>pasien,</a:t>
            </a:r>
            <a:r>
              <a:rPr sz="2000" spc="-30" dirty="0">
                <a:latin typeface="Microsoft Sans Serif"/>
                <a:cs typeface="Microsoft Sans Serif"/>
              </a:rPr>
              <a:t> memberikan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kekuatan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pada </a:t>
            </a:r>
            <a:r>
              <a:rPr sz="2000" spc="-114" dirty="0">
                <a:latin typeface="Microsoft Sans Serif"/>
                <a:cs typeface="Microsoft Sans Serif"/>
              </a:rPr>
              <a:t>pasien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dan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memberdayakan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mereka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terkait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dengan</a:t>
            </a:r>
            <a:r>
              <a:rPr sz="2000" spc="-10" dirty="0">
                <a:latin typeface="Microsoft Sans Serif"/>
                <a:cs typeface="Microsoft Sans Serif"/>
              </a:rPr>
              <a:t> penyakitnya, </a:t>
            </a:r>
            <a:r>
              <a:rPr sz="2000" dirty="0">
                <a:latin typeface="Microsoft Sans Serif"/>
                <a:cs typeface="Microsoft Sans Serif"/>
              </a:rPr>
              <a:t>dan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tidak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mempromosikan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agama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atau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praktek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untuk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meyakinkan </a:t>
            </a:r>
            <a:r>
              <a:rPr sz="2000" spc="-114" dirty="0">
                <a:latin typeface="Microsoft Sans Serif"/>
                <a:cs typeface="Microsoft Sans Serif"/>
              </a:rPr>
              <a:t>pasien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tentang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agamanya.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7183" y="4463796"/>
            <a:ext cx="1434083" cy="17937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413" y="320801"/>
            <a:ext cx="51079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pc="-55"/>
              <a:t>Karakteristik</a:t>
            </a:r>
            <a:r>
              <a:rPr lang="en-ID" spc="-225"/>
              <a:t> </a:t>
            </a:r>
            <a:r>
              <a:rPr lang="en-ID" spc="-50"/>
              <a:t>Spiritual</a:t>
            </a:r>
            <a:endParaRPr lang="en-ID"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591412" y="1595167"/>
            <a:ext cx="6571387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834">
              <a:lnSpc>
                <a:spcPts val="2915"/>
              </a:lnSpc>
              <a:buClr>
                <a:srgbClr val="B80D0E"/>
              </a:buClr>
              <a:buSzPct val="160000"/>
              <a:buAutoNum type="arabicPeriod"/>
              <a:tabLst>
                <a:tab pos="469900" algn="l"/>
                <a:tab pos="470534" algn="l"/>
              </a:tabLst>
            </a:pPr>
            <a:r>
              <a:rPr lang="en-ID" sz="2000" spc="-30">
                <a:latin typeface="Microsoft Sans Serif"/>
                <a:cs typeface="Microsoft Sans Serif"/>
              </a:rPr>
              <a:t>Hubungan</a:t>
            </a:r>
            <a:r>
              <a:rPr lang="en-ID" sz="2000" spc="-75">
                <a:latin typeface="Microsoft Sans Serif"/>
                <a:cs typeface="Microsoft Sans Serif"/>
              </a:rPr>
              <a:t> </a:t>
            </a:r>
            <a:r>
              <a:rPr lang="en-ID" sz="2000" spc="-70">
                <a:latin typeface="Microsoft Sans Serif"/>
                <a:cs typeface="Microsoft Sans Serif"/>
              </a:rPr>
              <a:t>dengan</a:t>
            </a:r>
            <a:r>
              <a:rPr lang="en-ID" sz="2000" spc="-65">
                <a:latin typeface="Microsoft Sans Serif"/>
                <a:cs typeface="Microsoft Sans Serif"/>
              </a:rPr>
              <a:t> </a:t>
            </a:r>
            <a:r>
              <a:rPr lang="en-ID" sz="2000">
                <a:latin typeface="Microsoft Sans Serif"/>
                <a:cs typeface="Microsoft Sans Serif"/>
              </a:rPr>
              <a:t>diri</a:t>
            </a:r>
            <a:r>
              <a:rPr lang="en-ID" sz="2000" spc="-60">
                <a:latin typeface="Microsoft Sans Serif"/>
                <a:cs typeface="Microsoft Sans Serif"/>
              </a:rPr>
              <a:t> </a:t>
            </a:r>
            <a:r>
              <a:rPr lang="en-ID" sz="2000" spc="-10">
                <a:latin typeface="Microsoft Sans Serif"/>
                <a:cs typeface="Microsoft Sans Serif"/>
              </a:rPr>
              <a:t>sendiri</a:t>
            </a:r>
            <a:endParaRPr lang="en-ID" sz="20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35"/>
              </a:spcBef>
              <a:buClr>
                <a:srgbClr val="B80D0E"/>
              </a:buClr>
              <a:buSzPct val="160000"/>
              <a:buAutoNum type="arabicPeriod"/>
              <a:tabLst>
                <a:tab pos="469900" algn="l"/>
                <a:tab pos="470534" algn="l"/>
              </a:tabLst>
            </a:pPr>
            <a:r>
              <a:rPr lang="en-ID" sz="2000" spc="-30">
                <a:latin typeface="Microsoft Sans Serif"/>
                <a:cs typeface="Microsoft Sans Serif"/>
              </a:rPr>
              <a:t>Hubungan</a:t>
            </a:r>
            <a:r>
              <a:rPr lang="en-ID" sz="2000" spc="-60">
                <a:latin typeface="Microsoft Sans Serif"/>
                <a:cs typeface="Microsoft Sans Serif"/>
              </a:rPr>
              <a:t> </a:t>
            </a:r>
            <a:r>
              <a:rPr lang="en-ID" sz="2000" spc="-70">
                <a:latin typeface="Microsoft Sans Serif"/>
                <a:cs typeface="Microsoft Sans Serif"/>
              </a:rPr>
              <a:t>dengan</a:t>
            </a:r>
            <a:r>
              <a:rPr lang="en-ID" sz="2000" spc="-50">
                <a:latin typeface="Microsoft Sans Serif"/>
                <a:cs typeface="Microsoft Sans Serif"/>
              </a:rPr>
              <a:t> </a:t>
            </a:r>
            <a:r>
              <a:rPr lang="en-ID" sz="2000" spc="-55">
                <a:latin typeface="Microsoft Sans Serif"/>
                <a:cs typeface="Microsoft Sans Serif"/>
              </a:rPr>
              <a:t>orang </a:t>
            </a:r>
            <a:r>
              <a:rPr lang="en-ID" sz="2000" spc="-20">
                <a:latin typeface="Microsoft Sans Serif"/>
                <a:cs typeface="Microsoft Sans Serif"/>
              </a:rPr>
              <a:t>lain</a:t>
            </a:r>
            <a:endParaRPr lang="en-ID" sz="20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50"/>
              </a:spcBef>
              <a:buClr>
                <a:srgbClr val="B80D0E"/>
              </a:buClr>
              <a:buSzPct val="160000"/>
              <a:buAutoNum type="arabicPeriod"/>
              <a:tabLst>
                <a:tab pos="469900" algn="l"/>
                <a:tab pos="470534" algn="l"/>
              </a:tabLst>
            </a:pPr>
            <a:r>
              <a:rPr lang="en-ID" sz="2000" spc="-30">
                <a:latin typeface="Microsoft Sans Serif"/>
                <a:cs typeface="Microsoft Sans Serif"/>
              </a:rPr>
              <a:t>Hubungan</a:t>
            </a:r>
            <a:r>
              <a:rPr lang="en-ID" sz="2000" spc="-60">
                <a:latin typeface="Microsoft Sans Serif"/>
                <a:cs typeface="Microsoft Sans Serif"/>
              </a:rPr>
              <a:t> </a:t>
            </a:r>
            <a:r>
              <a:rPr lang="en-ID" sz="2000" spc="-70">
                <a:latin typeface="Microsoft Sans Serif"/>
                <a:cs typeface="Microsoft Sans Serif"/>
              </a:rPr>
              <a:t>dengan</a:t>
            </a:r>
            <a:r>
              <a:rPr lang="en-ID" sz="2000" spc="-55">
                <a:latin typeface="Microsoft Sans Serif"/>
                <a:cs typeface="Microsoft Sans Serif"/>
              </a:rPr>
              <a:t> </a:t>
            </a:r>
            <a:r>
              <a:rPr lang="en-ID" sz="2000" spc="-20">
                <a:latin typeface="Microsoft Sans Serif"/>
                <a:cs typeface="Microsoft Sans Serif"/>
              </a:rPr>
              <a:t>alam</a:t>
            </a:r>
            <a:endParaRPr lang="en-ID" sz="20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35"/>
              </a:spcBef>
              <a:buClr>
                <a:srgbClr val="B80D0E"/>
              </a:buClr>
              <a:buSzPct val="160000"/>
              <a:buAutoNum type="arabicPeriod"/>
              <a:tabLst>
                <a:tab pos="469900" algn="l"/>
                <a:tab pos="470534" algn="l"/>
              </a:tabLst>
            </a:pPr>
            <a:r>
              <a:rPr lang="en-ID" sz="2000" spc="-30">
                <a:latin typeface="Microsoft Sans Serif"/>
                <a:cs typeface="Microsoft Sans Serif"/>
              </a:rPr>
              <a:t>Hubungan</a:t>
            </a:r>
            <a:r>
              <a:rPr lang="en-ID" sz="2000" spc="-50">
                <a:latin typeface="Microsoft Sans Serif"/>
                <a:cs typeface="Microsoft Sans Serif"/>
              </a:rPr>
              <a:t> </a:t>
            </a:r>
            <a:r>
              <a:rPr lang="en-ID" sz="2000" spc="-70">
                <a:latin typeface="Microsoft Sans Serif"/>
                <a:cs typeface="Microsoft Sans Serif"/>
              </a:rPr>
              <a:t>dengan</a:t>
            </a:r>
            <a:r>
              <a:rPr lang="en-ID" sz="2000" spc="-40">
                <a:latin typeface="Microsoft Sans Serif"/>
                <a:cs typeface="Microsoft Sans Serif"/>
              </a:rPr>
              <a:t> </a:t>
            </a:r>
            <a:r>
              <a:rPr lang="en-ID" sz="2000" spc="-150">
                <a:latin typeface="Microsoft Sans Serif"/>
                <a:cs typeface="Microsoft Sans Serif"/>
              </a:rPr>
              <a:t>sang</a:t>
            </a:r>
            <a:r>
              <a:rPr lang="en-ID" sz="2000" spc="-30">
                <a:latin typeface="Microsoft Sans Serif"/>
                <a:cs typeface="Microsoft Sans Serif"/>
              </a:rPr>
              <a:t> </a:t>
            </a:r>
            <a:r>
              <a:rPr lang="en-ID" sz="2000" spc="-10">
                <a:latin typeface="Microsoft Sans Serif"/>
                <a:cs typeface="Microsoft Sans Serif"/>
              </a:rPr>
              <a:t>pencipta</a:t>
            </a:r>
            <a:endParaRPr lang="en-ID" sz="20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5580" y="3403091"/>
            <a:ext cx="1886712" cy="20452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940" y="250647"/>
            <a:ext cx="73456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5" dirty="0"/>
              <a:t>Peran</a:t>
            </a:r>
            <a:r>
              <a:rPr sz="3600" spc="-135" dirty="0"/>
              <a:t> </a:t>
            </a:r>
            <a:r>
              <a:rPr sz="3600" spc="-65" dirty="0"/>
              <a:t>Spiritual</a:t>
            </a:r>
            <a:r>
              <a:rPr sz="3600" spc="-175" dirty="0"/>
              <a:t> </a:t>
            </a:r>
            <a:r>
              <a:rPr sz="3600" spc="-20" dirty="0" err="1"/>
              <a:t>Dalam</a:t>
            </a:r>
            <a:r>
              <a:rPr sz="3600" spc="-185" dirty="0"/>
              <a:t> </a:t>
            </a:r>
            <a:r>
              <a:rPr sz="3600" spc="-55" dirty="0" err="1"/>
              <a:t>Paliative</a:t>
            </a:r>
            <a:r>
              <a:rPr sz="3600" spc="-160" dirty="0"/>
              <a:t> </a:t>
            </a:r>
            <a:r>
              <a:rPr sz="3600" spc="-75" dirty="0"/>
              <a:t>Care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461568" y="1132459"/>
            <a:ext cx="7539432" cy="3150863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70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b="1" spc="-175" dirty="0">
                <a:latin typeface="Microsoft Sans Serif"/>
                <a:cs typeface="Microsoft Sans Serif"/>
              </a:rPr>
              <a:t>S</a:t>
            </a:r>
            <a:r>
              <a:rPr lang="en-ID" sz="2000" b="1" spc="-175" dirty="0" err="1">
                <a:latin typeface="Microsoft Sans Serif"/>
                <a:cs typeface="Microsoft Sans Serif"/>
              </a:rPr>
              <a:t>ebagai</a:t>
            </a:r>
            <a:r>
              <a:rPr lang="en-ID" sz="2000" b="1" spc="-175" dirty="0">
                <a:latin typeface="Microsoft Sans Serif"/>
                <a:cs typeface="Microsoft Sans Serif"/>
              </a:rPr>
              <a:t> </a:t>
            </a:r>
            <a:r>
              <a:rPr sz="2000" b="1" spc="-30" dirty="0">
                <a:latin typeface="Microsoft Sans Serif"/>
                <a:cs typeface="Microsoft Sans Serif"/>
              </a:rPr>
              <a:t> </a:t>
            </a:r>
            <a:r>
              <a:rPr sz="2000" b="1" spc="-80" dirty="0">
                <a:latin typeface="Microsoft Sans Serif"/>
                <a:cs typeface="Microsoft Sans Serif"/>
              </a:rPr>
              <a:t>pencegahan</a:t>
            </a:r>
            <a:r>
              <a:rPr sz="2000" b="1" spc="-35" dirty="0"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latin typeface="Microsoft Sans Serif"/>
                <a:cs typeface="Microsoft Sans Serif"/>
              </a:rPr>
              <a:t>penyakit</a:t>
            </a:r>
            <a:endParaRPr sz="2000" b="1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75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b="1" spc="-175" dirty="0">
                <a:latin typeface="Microsoft Sans Serif"/>
                <a:cs typeface="Microsoft Sans Serif"/>
              </a:rPr>
              <a:t>S</a:t>
            </a:r>
            <a:r>
              <a:rPr lang="en-ID" sz="2000" b="1" spc="-175" dirty="0" err="1">
                <a:latin typeface="Microsoft Sans Serif"/>
                <a:cs typeface="Microsoft Sans Serif"/>
              </a:rPr>
              <a:t>ebagai</a:t>
            </a:r>
            <a:r>
              <a:rPr lang="en-ID" sz="2000" b="1" spc="-175" dirty="0">
                <a:latin typeface="Microsoft Sans Serif"/>
                <a:cs typeface="Microsoft Sans Serif"/>
              </a:rPr>
              <a:t> </a:t>
            </a:r>
            <a:r>
              <a:rPr sz="2000" b="1" spc="-35" dirty="0">
                <a:latin typeface="Microsoft Sans Serif"/>
                <a:cs typeface="Microsoft Sans Serif"/>
              </a:rPr>
              <a:t> </a:t>
            </a:r>
            <a:r>
              <a:rPr sz="2000" b="1" spc="-75" dirty="0">
                <a:latin typeface="Microsoft Sans Serif"/>
                <a:cs typeface="Microsoft Sans Serif"/>
              </a:rPr>
              <a:t>mekanisme</a:t>
            </a:r>
            <a:r>
              <a:rPr sz="2000" b="1" spc="-25" dirty="0"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latin typeface="Microsoft Sans Serif"/>
                <a:cs typeface="Microsoft Sans Serif"/>
              </a:rPr>
              <a:t>koping</a:t>
            </a:r>
            <a:endParaRPr sz="2000" b="1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90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b="1" spc="-135" dirty="0">
                <a:latin typeface="Microsoft Sans Serif"/>
                <a:cs typeface="Microsoft Sans Serif"/>
              </a:rPr>
              <a:t>S</a:t>
            </a:r>
            <a:r>
              <a:rPr lang="en-ID" sz="2000" b="1" spc="-135" dirty="0" err="1">
                <a:latin typeface="Microsoft Sans Serif"/>
                <a:cs typeface="Microsoft Sans Serif"/>
              </a:rPr>
              <a:t>ebagai</a:t>
            </a:r>
            <a:r>
              <a:rPr lang="en-ID" sz="2000" b="1" spc="-135" dirty="0">
                <a:latin typeface="Microsoft Sans Serif"/>
                <a:cs typeface="Microsoft Sans Serif"/>
              </a:rPr>
              <a:t> </a:t>
            </a:r>
            <a:r>
              <a:rPr sz="2000" b="1" spc="-50" dirty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Microsoft Sans Serif"/>
                <a:cs typeface="Microsoft Sans Serif"/>
              </a:rPr>
              <a:t>kekuatan</a:t>
            </a:r>
            <a:r>
              <a:rPr sz="2000" b="1" spc="-5" dirty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Microsoft Sans Serif"/>
                <a:cs typeface="Microsoft Sans Serif"/>
              </a:rPr>
              <a:t>dan</a:t>
            </a:r>
            <a:r>
              <a:rPr sz="2000" b="1" spc="-45" dirty="0"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latin typeface="Microsoft Sans Serif"/>
                <a:cs typeface="Microsoft Sans Serif"/>
              </a:rPr>
              <a:t>dukungan</a:t>
            </a:r>
            <a:endParaRPr sz="2000" b="1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75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b="1" spc="-175" dirty="0">
                <a:latin typeface="Microsoft Sans Serif"/>
                <a:cs typeface="Microsoft Sans Serif"/>
              </a:rPr>
              <a:t>S</a:t>
            </a:r>
            <a:r>
              <a:rPr lang="en-ID" sz="2000" b="1" spc="-175" dirty="0" err="1">
                <a:latin typeface="Microsoft Sans Serif"/>
                <a:cs typeface="Microsoft Sans Serif"/>
              </a:rPr>
              <a:t>ebagai</a:t>
            </a:r>
            <a:r>
              <a:rPr lang="en-ID" sz="2000" b="1" spc="-175" dirty="0">
                <a:latin typeface="Microsoft Sans Serif"/>
                <a:cs typeface="Microsoft Sans Serif"/>
              </a:rPr>
              <a:t> </a:t>
            </a:r>
            <a:r>
              <a:rPr sz="2000" b="1" spc="-45" dirty="0">
                <a:latin typeface="Microsoft Sans Serif"/>
                <a:cs typeface="Microsoft Sans Serif"/>
              </a:rPr>
              <a:t> </a:t>
            </a:r>
            <a:r>
              <a:rPr sz="2000" b="1" spc="-25" dirty="0">
                <a:latin typeface="Microsoft Sans Serif"/>
                <a:cs typeface="Microsoft Sans Serif"/>
              </a:rPr>
              <a:t>hiburan</a:t>
            </a:r>
            <a:r>
              <a:rPr sz="2000" b="1" spc="-110" dirty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Microsoft Sans Serif"/>
                <a:cs typeface="Microsoft Sans Serif"/>
              </a:rPr>
              <a:t>dalam</a:t>
            </a:r>
            <a:r>
              <a:rPr sz="2000" b="1" spc="-80" dirty="0"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latin typeface="Microsoft Sans Serif"/>
                <a:cs typeface="Microsoft Sans Serif"/>
              </a:rPr>
              <a:t>ketekunan</a:t>
            </a:r>
            <a:r>
              <a:rPr sz="2000" b="1" spc="-35" dirty="0"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latin typeface="Microsoft Sans Serif"/>
                <a:cs typeface="Microsoft Sans Serif"/>
              </a:rPr>
              <a:t>beragama</a:t>
            </a:r>
            <a:endParaRPr sz="2000" b="1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80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b="1" spc="-20" dirty="0">
                <a:latin typeface="Microsoft Sans Serif"/>
                <a:cs typeface="Microsoft Sans Serif"/>
              </a:rPr>
              <a:t>Meningkatkan</a:t>
            </a:r>
            <a:r>
              <a:rPr sz="2000" b="1" spc="-50" dirty="0">
                <a:latin typeface="Microsoft Sans Serif"/>
                <a:cs typeface="Microsoft Sans Serif"/>
              </a:rPr>
              <a:t> </a:t>
            </a:r>
            <a:r>
              <a:rPr sz="2000" b="1" spc="-85" dirty="0">
                <a:latin typeface="Microsoft Sans Serif"/>
                <a:cs typeface="Microsoft Sans Serif"/>
              </a:rPr>
              <a:t>perasaan</a:t>
            </a:r>
            <a:r>
              <a:rPr sz="2000" b="1" spc="-55" dirty="0">
                <a:latin typeface="Microsoft Sans Serif"/>
                <a:cs typeface="Microsoft Sans Serif"/>
              </a:rPr>
              <a:t> </a:t>
            </a:r>
            <a:r>
              <a:rPr sz="2000" b="1" spc="-60" dirty="0">
                <a:latin typeface="Microsoft Sans Serif"/>
                <a:cs typeface="Microsoft Sans Serif"/>
              </a:rPr>
              <a:t>optimis</a:t>
            </a:r>
            <a:r>
              <a:rPr sz="2000" b="1" spc="-35" dirty="0">
                <a:latin typeface="Microsoft Sans Serif"/>
                <a:cs typeface="Microsoft Sans Serif"/>
              </a:rPr>
              <a:t> </a:t>
            </a:r>
            <a:r>
              <a:rPr sz="2000" b="1" dirty="0">
                <a:latin typeface="Microsoft Sans Serif"/>
                <a:cs typeface="Microsoft Sans Serif"/>
              </a:rPr>
              <a:t>dan</a:t>
            </a:r>
            <a:r>
              <a:rPr sz="2000" b="1" spc="-55" dirty="0">
                <a:latin typeface="Microsoft Sans Serif"/>
                <a:cs typeface="Microsoft Sans Serif"/>
              </a:rPr>
              <a:t> </a:t>
            </a:r>
            <a:r>
              <a:rPr sz="2000" b="1" spc="-114" dirty="0">
                <a:latin typeface="Microsoft Sans Serif"/>
                <a:cs typeface="Microsoft Sans Serif"/>
              </a:rPr>
              <a:t>kesan</a:t>
            </a:r>
            <a:r>
              <a:rPr sz="2000" b="1" spc="-20" dirty="0"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latin typeface="Microsoft Sans Serif"/>
                <a:cs typeface="Microsoft Sans Serif"/>
              </a:rPr>
              <a:t>positif</a:t>
            </a:r>
            <a:endParaRPr sz="2000" b="1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90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b="1" spc="-20" dirty="0">
                <a:latin typeface="Microsoft Sans Serif"/>
                <a:cs typeface="Microsoft Sans Serif"/>
              </a:rPr>
              <a:t>Meningkatkan</a:t>
            </a:r>
            <a:r>
              <a:rPr sz="2000" b="1" spc="-25" dirty="0">
                <a:latin typeface="Microsoft Sans Serif"/>
                <a:cs typeface="Microsoft Sans Serif"/>
              </a:rPr>
              <a:t> </a:t>
            </a:r>
            <a:r>
              <a:rPr sz="2000" b="1" spc="-50" dirty="0">
                <a:latin typeface="Microsoft Sans Serif"/>
                <a:cs typeface="Microsoft Sans Serif"/>
              </a:rPr>
              <a:t>imunitas</a:t>
            </a:r>
            <a:r>
              <a:rPr sz="2000" b="1" spc="-40" dirty="0">
                <a:latin typeface="Microsoft Sans Serif"/>
                <a:cs typeface="Microsoft Sans Serif"/>
              </a:rPr>
              <a:t> </a:t>
            </a:r>
            <a:r>
              <a:rPr sz="2000" b="1" spc="-195" dirty="0">
                <a:latin typeface="Microsoft Sans Serif"/>
                <a:cs typeface="Microsoft Sans Serif"/>
              </a:rPr>
              <a:t>shg</a:t>
            </a:r>
            <a:r>
              <a:rPr sz="2000" b="1" spc="-40" dirty="0">
                <a:latin typeface="Microsoft Sans Serif"/>
                <a:cs typeface="Microsoft Sans Serif"/>
              </a:rPr>
              <a:t> </a:t>
            </a:r>
            <a:r>
              <a:rPr sz="2000" b="1" spc="-45" dirty="0">
                <a:latin typeface="Microsoft Sans Serif"/>
                <a:cs typeface="Microsoft Sans Serif"/>
              </a:rPr>
              <a:t>mempercepat</a:t>
            </a:r>
            <a:r>
              <a:rPr sz="2000" b="1" spc="-75" dirty="0">
                <a:latin typeface="Microsoft Sans Serif"/>
                <a:cs typeface="Microsoft Sans Serif"/>
              </a:rPr>
              <a:t> </a:t>
            </a:r>
            <a:r>
              <a:rPr sz="2000" b="1" spc="-55" dirty="0">
                <a:latin typeface="Microsoft Sans Serif"/>
                <a:cs typeface="Microsoft Sans Serif"/>
              </a:rPr>
              <a:t>penyembuhan</a:t>
            </a:r>
            <a:r>
              <a:rPr sz="2000" b="1" spc="-70" dirty="0"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latin typeface="Microsoft Sans Serif"/>
                <a:cs typeface="Microsoft Sans Serif"/>
              </a:rPr>
              <a:t>(healing)</a:t>
            </a:r>
            <a:endParaRPr sz="2000" b="1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6516" y="4238243"/>
            <a:ext cx="1967483" cy="26197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376" y="250647"/>
            <a:ext cx="78155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Faktor</a:t>
            </a:r>
            <a:r>
              <a:rPr sz="3600" spc="-120" dirty="0"/>
              <a:t> </a:t>
            </a:r>
            <a:r>
              <a:rPr sz="3600" spc="-135" dirty="0"/>
              <a:t>Yang</a:t>
            </a:r>
            <a:r>
              <a:rPr sz="3600" spc="-100" dirty="0"/>
              <a:t> </a:t>
            </a:r>
            <a:r>
              <a:rPr sz="3600" spc="-105" dirty="0"/>
              <a:t>Mempengaruhi</a:t>
            </a:r>
            <a:r>
              <a:rPr sz="3600" spc="-100" dirty="0"/>
              <a:t> </a:t>
            </a:r>
            <a:r>
              <a:rPr sz="3600" spc="-60" dirty="0"/>
              <a:t>Spiritualitas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93242" y="1231138"/>
            <a:ext cx="5426558" cy="402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60" dirty="0">
                <a:latin typeface="Microsoft Sans Serif"/>
                <a:cs typeface="Microsoft Sans Serif"/>
              </a:rPr>
              <a:t>Tahap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perkembangan</a:t>
            </a:r>
            <a:endParaRPr sz="20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35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Keluarga</a:t>
            </a:r>
            <a:endParaRPr sz="20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45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Budaya</a:t>
            </a:r>
            <a:endParaRPr sz="20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40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Agama</a:t>
            </a:r>
            <a:endParaRPr sz="20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35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45" dirty="0">
                <a:latin typeface="Microsoft Sans Serif"/>
                <a:cs typeface="Microsoft Sans Serif"/>
              </a:rPr>
              <a:t>Pengalaman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hidup</a:t>
            </a:r>
            <a:endParaRPr sz="20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50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175" dirty="0">
                <a:latin typeface="Microsoft Sans Serif"/>
                <a:cs typeface="Microsoft Sans Serif"/>
              </a:rPr>
              <a:t>Krisis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dan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perubahan</a:t>
            </a:r>
            <a:endParaRPr sz="20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35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120" dirty="0">
                <a:latin typeface="Microsoft Sans Serif"/>
                <a:cs typeface="Microsoft Sans Serif"/>
              </a:rPr>
              <a:t>Terpisah</a:t>
            </a:r>
            <a:r>
              <a:rPr sz="2000" dirty="0">
                <a:latin typeface="Microsoft Sans Serif"/>
                <a:cs typeface="Microsoft Sans Serif"/>
              </a:rPr>
              <a:t> dari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ikatan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spiritual</a:t>
            </a:r>
            <a:endParaRPr sz="20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40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180" dirty="0">
                <a:latin typeface="Microsoft Sans Serif"/>
                <a:cs typeface="Microsoft Sans Serif"/>
              </a:rPr>
              <a:t>Isu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moral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terkait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dengan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terapi</a:t>
            </a:r>
            <a:endParaRPr sz="20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245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105" dirty="0">
                <a:latin typeface="Microsoft Sans Serif"/>
                <a:cs typeface="Microsoft Sans Serif"/>
              </a:rPr>
              <a:t>Askep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yg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tidak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sesuai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4159" y="3454908"/>
            <a:ext cx="1882140" cy="19202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242" y="61976"/>
            <a:ext cx="7957515" cy="1041632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sz="3200" dirty="0"/>
              <a:t>Faktor-Faktor</a:t>
            </a:r>
            <a:r>
              <a:rPr sz="3200" spc="-110" dirty="0"/>
              <a:t> </a:t>
            </a:r>
            <a:r>
              <a:rPr sz="3200" spc="-135" dirty="0"/>
              <a:t>Yang</a:t>
            </a:r>
            <a:r>
              <a:rPr sz="3200" spc="-95" dirty="0"/>
              <a:t> </a:t>
            </a:r>
            <a:r>
              <a:rPr sz="3200" spc="-10" dirty="0"/>
              <a:t>Mempengaruhi </a:t>
            </a:r>
            <a:r>
              <a:rPr sz="3200" spc="-25" dirty="0"/>
              <a:t>Perawat</a:t>
            </a:r>
            <a:r>
              <a:rPr sz="3200" spc="-185" dirty="0"/>
              <a:t> </a:t>
            </a:r>
            <a:r>
              <a:rPr sz="3200" spc="-10" dirty="0"/>
              <a:t>Dalam</a:t>
            </a:r>
            <a:r>
              <a:rPr sz="3200" spc="-150" dirty="0"/>
              <a:t> </a:t>
            </a:r>
            <a:r>
              <a:rPr sz="3200" spc="-95" dirty="0"/>
              <a:t>Pemberian</a:t>
            </a:r>
            <a:r>
              <a:rPr sz="3200" spc="-145" dirty="0"/>
              <a:t> </a:t>
            </a:r>
            <a:r>
              <a:rPr sz="3200" spc="-45" dirty="0"/>
              <a:t>Kebutuhan </a:t>
            </a:r>
            <a:r>
              <a:rPr sz="3200" spc="-10" dirty="0"/>
              <a:t>Spiritual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1275103"/>
            <a:ext cx="5740907" cy="425244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59"/>
              </a:spcBef>
              <a:buClr>
                <a:srgbClr val="B80D0E"/>
              </a:buClr>
              <a:buSzPct val="159375"/>
              <a:buFont typeface="+mj-lt"/>
              <a:buAutoNum type="arabicPeriod"/>
              <a:tabLst>
                <a:tab pos="241300" algn="l"/>
              </a:tabLst>
            </a:pPr>
            <a:r>
              <a:rPr lang="en-ID" sz="20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Ketidakmampuan</a:t>
            </a:r>
            <a:r>
              <a:rPr lang="en-ID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1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Perawat</a:t>
            </a:r>
            <a:r>
              <a:rPr lang="en-ID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Berkomunikasi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Clr>
                <a:srgbClr val="B80D0E"/>
              </a:buClr>
              <a:buSzPct val="159375"/>
              <a:buFont typeface="+mj-lt"/>
              <a:buAutoNum type="arabicPeriod"/>
              <a:tabLst>
                <a:tab pos="241300" algn="l"/>
              </a:tabLst>
            </a:pPr>
            <a:r>
              <a:rPr lang="en-ID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Ambigu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lr>
                <a:srgbClr val="B80D0E"/>
              </a:buClr>
              <a:buSzPct val="159375"/>
              <a:buFont typeface="+mj-lt"/>
              <a:buAutoNum type="arabicPeriod"/>
              <a:tabLst>
                <a:tab pos="241300" algn="l"/>
              </a:tabLst>
            </a:pPr>
            <a:r>
              <a:rPr lang="en-ID" sz="20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Kurangnya</a:t>
            </a:r>
            <a:r>
              <a:rPr lang="en-ID"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10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ID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1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ID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Clr>
                <a:srgbClr val="B80D0E"/>
              </a:buClr>
              <a:buSzPct val="159375"/>
              <a:buFont typeface="+mj-lt"/>
              <a:buAutoNum type="arabicPeriod"/>
              <a:tabLst>
                <a:tab pos="241300" algn="l"/>
              </a:tabLst>
            </a:pPr>
            <a:r>
              <a:rPr lang="en-ID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ID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ID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Clr>
                <a:srgbClr val="B80D0E"/>
              </a:buClr>
              <a:buSzPct val="159375"/>
              <a:buFont typeface="+mj-lt"/>
              <a:buAutoNum type="arabicPeriod"/>
              <a:tabLst>
                <a:tab pos="241300" algn="l"/>
              </a:tabLst>
            </a:pPr>
            <a:r>
              <a:rPr lang="en-ID" sz="2000" spc="-1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Takut</a:t>
            </a:r>
            <a:r>
              <a:rPr lang="en-ID"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390"/>
              </a:spcBef>
              <a:buClr>
                <a:srgbClr val="B80D0E"/>
              </a:buClr>
              <a:buSzPct val="159375"/>
              <a:buFont typeface="+mj-lt"/>
              <a:buAutoNum type="arabicPeriod"/>
              <a:tabLst>
                <a:tab pos="241300" algn="l"/>
              </a:tabLst>
            </a:pPr>
            <a:r>
              <a:rPr lang="en-ID" sz="2000" spc="-1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Clr>
                <a:srgbClr val="B80D0E"/>
              </a:buClr>
              <a:buSzPct val="159375"/>
              <a:buFont typeface="+mj-lt"/>
              <a:buAutoNum type="arabicPeriod"/>
              <a:tabLst>
                <a:tab pos="241300" algn="l"/>
              </a:tabLst>
            </a:pPr>
            <a:r>
              <a:rPr lang="en-ID" sz="2000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Hambatan</a:t>
            </a:r>
            <a:r>
              <a:rPr lang="en-ID"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380"/>
              </a:spcBef>
              <a:buClr>
                <a:srgbClr val="B80D0E"/>
              </a:buClr>
              <a:buSzPct val="159375"/>
              <a:buFont typeface="+mj-lt"/>
              <a:buAutoNum type="arabicPeriod"/>
              <a:tabLst>
                <a:tab pos="241300" algn="l"/>
              </a:tabLst>
            </a:pPr>
            <a:r>
              <a:rPr lang="en-ID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1395"/>
              </a:spcBef>
              <a:buClr>
                <a:srgbClr val="B80D0E"/>
              </a:buClr>
              <a:buSzPct val="159375"/>
              <a:buFont typeface="+mj-lt"/>
              <a:buAutoNum type="arabicPeriod"/>
              <a:tabLst>
                <a:tab pos="241300" algn="l"/>
              </a:tabLst>
            </a:pPr>
            <a:r>
              <a:rPr lang="en-ID" sz="20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ID"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5307" y="3133344"/>
            <a:ext cx="2048255" cy="23942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439" y="250647"/>
            <a:ext cx="70808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5" dirty="0"/>
              <a:t>Peran</a:t>
            </a:r>
            <a:r>
              <a:rPr sz="3600" spc="-135" dirty="0"/>
              <a:t> </a:t>
            </a:r>
            <a:r>
              <a:rPr sz="3600" spc="-20" dirty="0"/>
              <a:t>Perawat</a:t>
            </a:r>
            <a:r>
              <a:rPr sz="3600" spc="-220" dirty="0"/>
              <a:t> </a:t>
            </a:r>
            <a:r>
              <a:rPr sz="3600" spc="-10" dirty="0"/>
              <a:t>Dalam</a:t>
            </a:r>
            <a:r>
              <a:rPr sz="3600" spc="-175" dirty="0"/>
              <a:t> </a:t>
            </a:r>
            <a:r>
              <a:rPr sz="3600" spc="-65" dirty="0"/>
              <a:t>Spiritual</a:t>
            </a:r>
            <a:r>
              <a:rPr sz="3600" spc="-175" dirty="0"/>
              <a:t> </a:t>
            </a:r>
            <a:r>
              <a:rPr sz="3600" spc="-90" dirty="0"/>
              <a:t>Care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93242" y="1294100"/>
            <a:ext cx="6647815" cy="32518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00" spc="-110" dirty="0">
                <a:latin typeface="Microsoft Sans Serif"/>
                <a:cs typeface="Microsoft Sans Serif"/>
              </a:rPr>
              <a:t>Sama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hal</a:t>
            </a:r>
            <a:r>
              <a:rPr sz="2000" spc="-1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nya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dengan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10" dirty="0">
                <a:latin typeface="Microsoft Sans Serif"/>
                <a:cs typeface="Microsoft Sans Serif"/>
              </a:rPr>
              <a:t>diagnose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keperawatan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yg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lain,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perawat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0" dirty="0">
                <a:latin typeface="Microsoft Sans Serif"/>
                <a:cs typeface="Microsoft Sans Serif"/>
              </a:rPr>
              <a:t>berperan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dalam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85" dirty="0">
                <a:latin typeface="Microsoft Sans Serif"/>
                <a:cs typeface="Microsoft Sans Serif"/>
              </a:rPr>
              <a:t>proses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keperawatan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dalam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spiritual</a:t>
            </a:r>
            <a:endParaRPr sz="20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80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Pengkajian</a:t>
            </a:r>
            <a:endParaRPr sz="20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85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105" dirty="0">
                <a:latin typeface="Microsoft Sans Serif"/>
                <a:cs typeface="Microsoft Sans Serif"/>
              </a:rPr>
              <a:t>Diagnosa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Keperawatan</a:t>
            </a:r>
            <a:endParaRPr sz="20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75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Intervensi</a:t>
            </a:r>
            <a:endParaRPr sz="20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80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Implementasi</a:t>
            </a:r>
            <a:endParaRPr sz="20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490"/>
              </a:spcBef>
              <a:buClr>
                <a:srgbClr val="B80D0E"/>
              </a:buClr>
              <a:buSzPct val="160000"/>
              <a:buFont typeface="+mj-lt"/>
              <a:buAutoNum type="arabicPeriod"/>
              <a:tabLst>
                <a:tab pos="2413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Evaluasi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2970276"/>
            <a:ext cx="3270504" cy="25161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442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Microsoft GothicNeo Light</vt:lpstr>
      <vt:lpstr>Arial</vt:lpstr>
      <vt:lpstr>Calibri</vt:lpstr>
      <vt:lpstr>Microsoft Sans Serif</vt:lpstr>
      <vt:lpstr>Times New Roman</vt:lpstr>
      <vt:lpstr>Office Theme</vt:lpstr>
      <vt:lpstr>TINJAUAN AGAMA TENTANG PERAWATAN PALIATIF</vt:lpstr>
      <vt:lpstr>DEFINISI</vt:lpstr>
      <vt:lpstr>DEFINISI</vt:lpstr>
      <vt:lpstr>Definisi Spiritual Care</vt:lpstr>
      <vt:lpstr>Karakteristik Spiritual</vt:lpstr>
      <vt:lpstr>Peran Spiritual Dalam Paliative Care</vt:lpstr>
      <vt:lpstr>Faktor Yang Mempengaruhi Spiritualitas</vt:lpstr>
      <vt:lpstr>Faktor-Faktor Yang Mempengaruhi Perawat Dalam Pemberian Kebutuhan Spiritual</vt:lpstr>
      <vt:lpstr>Peran Perawat Dalam Spiritual Care</vt:lpstr>
      <vt:lpstr>MASALAH SPIRITUAL (DISTRESS SPIRITUAL)</vt:lpstr>
      <vt:lpstr>Asuhan Keperawatan Distress Spiritual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Tinjauan</dc:title>
  <dc:creator>Window 7</dc:creator>
  <cp:lastModifiedBy>hasto nsp</cp:lastModifiedBy>
  <cp:revision>2</cp:revision>
  <dcterms:created xsi:type="dcterms:W3CDTF">2024-03-23T09:49:05Z</dcterms:created>
  <dcterms:modified xsi:type="dcterms:W3CDTF">2024-03-23T10:11:05Z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2024-03-23T00:00:00Z</vt:filetime>
  </property>
</Properties>
</file>