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22" r:id="rId46"/>
    <p:sldId id="323" r:id="rId47"/>
    <p:sldId id="324" r:id="rId48"/>
    <p:sldId id="325" r:id="rId49"/>
    <p:sldId id="328" r:id="rId50"/>
    <p:sldId id="327" r:id="rId51"/>
    <p:sldId id="302" r:id="rId52"/>
    <p:sldId id="303" r:id="rId53"/>
    <p:sldId id="304" r:id="rId54"/>
    <p:sldId id="305" r:id="rId55"/>
    <p:sldId id="306" r:id="rId56"/>
    <p:sldId id="307" r:id="rId57"/>
    <p:sldId id="308" r:id="rId58"/>
    <p:sldId id="309" r:id="rId59"/>
    <p:sldId id="329" r:id="rId60"/>
    <p:sldId id="330" r:id="rId61"/>
    <p:sldId id="331" r:id="rId62"/>
    <p:sldId id="332" r:id="rId63"/>
    <p:sldId id="334" r:id="rId64"/>
    <p:sldId id="336" r:id="rId65"/>
    <p:sldId id="337" r:id="rId66"/>
    <p:sldId id="338" r:id="rId67"/>
    <p:sldId id="339" r:id="rId68"/>
    <p:sldId id="340" r:id="rId69"/>
    <p:sldId id="335" r:id="rId70"/>
    <p:sldId id="333" r:id="rId71"/>
    <p:sldId id="321" r:id="rId72"/>
  </p:sldIdLst>
  <p:sldSz cx="18288000" cy="10287000"/>
  <p:notesSz cx="6858000" cy="9945688"/>
  <p:embeddedFontLst>
    <p:embeddedFont>
      <p:font typeface="Jua" panose="020B0604020202020204" charset="-127"/>
      <p:regular r:id="rId73"/>
    </p:embeddedFont>
    <p:embeddedFont>
      <p:font typeface="Bobby Jones" panose="020B0604020202020204" charset="0"/>
      <p:regular r:id="rId74"/>
    </p:embeddedFont>
    <p:embeddedFont>
      <p:font typeface="Canva Sans Bold" panose="020B0604020202020204" charset="0"/>
      <p:regular r:id="rId75"/>
    </p:embeddedFont>
    <p:embeddedFont>
      <p:font typeface="Comic Sans" panose="020B0604020202020204" charset="0"/>
      <p:regular r:id="rId76"/>
    </p:embeddedFont>
    <p:embeddedFont>
      <p:font typeface="Comic Sans Bold" panose="020B0604020202020204" charset="0"/>
      <p:regular r:id="rId77"/>
    </p:embeddedFont>
    <p:embeddedFont>
      <p:font typeface="More Sugar" panose="020B0604020202020204" charset="0"/>
      <p:regular r:id="rId78"/>
    </p:embeddedFont>
    <p:embeddedFont>
      <p:font typeface="More Sugar Thin" panose="020B0604020202020204" charset="0"/>
      <p:regular r:id="rId79"/>
    </p:embeddedFont>
    <p:embeddedFont>
      <p:font typeface="Poppins" panose="00000500000000000000" pitchFamily="2" charset="0"/>
      <p:regular r:id="rId80"/>
      <p:bold r:id="rId81"/>
      <p:italic r:id="rId82"/>
      <p:boldItalic r:id="rId83"/>
    </p:embeddedFont>
    <p:embeddedFont>
      <p:font typeface="Poppins Bold" panose="00000800000000000000" charset="0"/>
      <p:regular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1032"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4.fntdata"/><Relationship Id="rId84"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2.fntdata"/><Relationship Id="rId79" Type="http://schemas.openxmlformats.org/officeDocument/2006/relationships/font" Target="fonts/font7.fntdata"/><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0.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8.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1T06:27:30.388"/>
    </inkml:context>
    <inkml:brush xml:id="br0">
      <inkml:brushProperty name="width" value="0.035" units="cm"/>
      <inkml:brushProperty name="height" value="0.035" units="cm"/>
      <inkml:brushProperty name="color" value="#E71224"/>
    </inkml:brush>
  </inkml:definitions>
  <inkml:trace contextRef="#ctx0" brushRef="#br0">3685 1842 24396,'-1'73'0,"-4"-1"0,-2 0 0,-3 0 0,-2-1 0,-4-1 0,-2 0 0,-3 0 0,-3-2 0,-2-1 0,-3 0 0,-3-2 0,-2-1 0,-2-2 0,-3-1 0,-3-2 0,-2-1 0,-1-2 0,-3-2 0,-3-2 0,-1-2 0,-2-2 0,-2-2 0,-1-2 0,-3-3 0,-1-2 0,-1-2 0,-2-3 0,-1-3 0,-1-2 0,-2-2 0,0-4 0,-1-2 0,-1-2 0,-1-4 0,0-2 0,-1-3 0,0-3 0,0-3 0,0-2 0,-1-4 0,1-2 0,0-3 0,0-3 0,1-3 0,1-2 0,0-4 0,0-2 0,2-2 0,1-4 0,0-2 0,2-2 0,1-3 0,2-3 0,1-2 0,2-2 0,1-3 0,2-2 0,2-2 0,2-2 0,2-2 0,2-2 0,2-2 0,2-2 0,3-1 0,2-2 0,2-1 0,3-2 0,3-1 0,2-2 0,2 0 0,4-1 0,2-2 0,2 0 0,4 0 0,2-1 0,3-1 0,3 0 0,3 0 0,2-1 0,4 1 0,2 0 0,3 0 0,3 0 0,3 1 0,2 0 0,4 1 0,2 1 0,2 1 0,4 0 0,2 2 0,2 1 0,3 1 0,3 2 0,2 1 0,2 1 0,3 3 0,2 1 0,2 2 0,2 2 0,2 1 0,2 3 0,2 3 0,2 1 0,1 2 0,2 3 0,1 3 0,2 2 0,1 2 0,2 3 0,0 3 0,1 2 0,2 3 0,0 3 0,0 2 0,1 4 0,1 2 0,0 3 0,0 2 0,1 4 0,-1 2 0,0 4 0,0 2 0,0 3 0,-1 2 0,0 4 0,-1 2 0,-1 3 0,-1 3 0,0 2 0,-2 3 0,-1 3 0,-1 2 0,-2 2 0,-1 3 0,-1 3 0,-3 2 0,-1 1 0,-2 3 0,-2 3 0,-1 1 0,-3 2 0,-3 2 0,-1 1 0,-2 3 0,-3 1 0,-3 1 0,-2 2 0,-2 1 0,-3 1 0,-3 2 0,-2 0 0,-3 1 0,-3 1 0,-2 1 0,-4 0 0,-2 1 0,-3 0 0,-2 0 0,-4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1T06:27:35.200"/>
    </inkml:context>
    <inkml:brush xml:id="br0">
      <inkml:brushProperty name="width" value="0.035" units="cm"/>
      <inkml:brushProperty name="height" value="0.035" units="cm"/>
      <inkml:brushProperty name="color" value="#E71224"/>
    </inkml:brush>
  </inkml:definitions>
  <inkml:trace contextRef="#ctx0" brushRef="#br0">1 0 24575,'7'0'0,"4"7"0,-1 11 0,-2 2-8191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1T06:27:35.200"/>
    </inkml:context>
    <inkml:brush xml:id="br0">
      <inkml:brushProperty name="width" value="0.035" units="cm"/>
      <inkml:brushProperty name="height" value="0.035" units="cm"/>
      <inkml:brushProperty name="color" value="#E71224"/>
    </inkml:brush>
  </inkml:definitions>
  <inkml:trace contextRef="#ctx0" brushRef="#br0">1 0 24575,'7'0'0,"4"7"0,-1 11 0,-2 2-8191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1T06:27:35.200"/>
    </inkml:context>
    <inkml:brush xml:id="br0">
      <inkml:brushProperty name="width" value="0.035" units="cm"/>
      <inkml:brushProperty name="height" value="0.035" units="cm"/>
      <inkml:brushProperty name="color" value="#E71224"/>
    </inkml:brush>
  </inkml:definitions>
  <inkml:trace contextRef="#ctx0" brushRef="#br0">1 0 24575,'7'0'0,"4"7"0,-1 11 0,-2 2-8191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1T06:27:35.200"/>
    </inkml:context>
    <inkml:brush xml:id="br0">
      <inkml:brushProperty name="width" value="0.035" units="cm"/>
      <inkml:brushProperty name="height" value="0.035" units="cm"/>
      <inkml:brushProperty name="color" value="#E71224"/>
    </inkml:brush>
  </inkml:definitions>
  <inkml:trace contextRef="#ctx0" brushRef="#br0">1 0 24575,'7'0'0,"4"7"0,-1 11 0,-2 2-8191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1T06:27:35.200"/>
    </inkml:context>
    <inkml:brush xml:id="br0">
      <inkml:brushProperty name="width" value="0.035" units="cm"/>
      <inkml:brushProperty name="height" value="0.035" units="cm"/>
      <inkml:brushProperty name="color" value="#E71224"/>
    </inkml:brush>
  </inkml:definitions>
  <inkml:trace contextRef="#ctx0" brushRef="#br0">1 0 24575,'7'0'0,"4"7"0,-1 11 0,-2 2-8191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1T06:27:35.200"/>
    </inkml:context>
    <inkml:brush xml:id="br0">
      <inkml:brushProperty name="width" value="0.035" units="cm"/>
      <inkml:brushProperty name="height" value="0.035" units="cm"/>
      <inkml:brushProperty name="color" value="#E71224"/>
    </inkml:brush>
  </inkml:definitions>
  <inkml:trace contextRef="#ctx0" brushRef="#br0">1 0 24575,'7'0'0,"4"7"0,-1 11 0,-2 2-8191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1T06:27:35.200"/>
    </inkml:context>
    <inkml:brush xml:id="br0">
      <inkml:brushProperty name="width" value="0.035" units="cm"/>
      <inkml:brushProperty name="height" value="0.035" units="cm"/>
      <inkml:brushProperty name="color" value="#E71224"/>
    </inkml:brush>
  </inkml:definitions>
  <inkml:trace contextRef="#ctx0" brushRef="#br0">1 0 24575,'7'0'0,"4"7"0,-1 11 0,-2 2-8191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1T06:27:35.200"/>
    </inkml:context>
    <inkml:brush xml:id="br0">
      <inkml:brushProperty name="width" value="0.035" units="cm"/>
      <inkml:brushProperty name="height" value="0.035" units="cm"/>
      <inkml:brushProperty name="color" value="#E71224"/>
    </inkml:brush>
  </inkml:definitions>
  <inkml:trace contextRef="#ctx0" brushRef="#br0">1 0 24575,'7'0'0,"4"7"0,-1 11 0,-2 2-8191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1T06:27:35.200"/>
    </inkml:context>
    <inkml:brush xml:id="br0">
      <inkml:brushProperty name="width" value="0.035" units="cm"/>
      <inkml:brushProperty name="height" value="0.035" units="cm"/>
      <inkml:brushProperty name="color" value="#E71224"/>
    </inkml:brush>
  </inkml:definitions>
  <inkml:trace contextRef="#ctx0" brushRef="#br0">1 0 24575,'7'0'0,"4"7"0,-1 11 0,-2 2-8191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1T06:27:35.200"/>
    </inkml:context>
    <inkml:brush xml:id="br0">
      <inkml:brushProperty name="width" value="0.035" units="cm"/>
      <inkml:brushProperty name="height" value="0.035" units="cm"/>
      <inkml:brushProperty name="color" value="#E71224"/>
    </inkml:brush>
  </inkml:definitions>
  <inkml:trace contextRef="#ctx0" brushRef="#br0">1 0 24575,'7'0'0,"4"7"0,-1 11 0,-2 2-8191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1T06:27:30.388"/>
    </inkml:context>
    <inkml:brush xml:id="br0">
      <inkml:brushProperty name="width" value="0.035" units="cm"/>
      <inkml:brushProperty name="height" value="0.035" units="cm"/>
      <inkml:brushProperty name="color" value="#E71224"/>
    </inkml:brush>
  </inkml:definitions>
  <inkml:trace contextRef="#ctx0" brushRef="#br0">3685 1842 24396,'-1'73'0,"-4"-1"0,-2 0 0,-3 0 0,-2-1 0,-4-1 0,-2 0 0,-3 0 0,-3-2 0,-2-1 0,-3 0 0,-3-2 0,-2-1 0,-2-2 0,-3-1 0,-3-2 0,-2-1 0,-1-2 0,-3-2 0,-3-2 0,-1-2 0,-2-2 0,-2-2 0,-1-2 0,-3-3 0,-1-2 0,-1-2 0,-2-3 0,-1-3 0,-1-2 0,-2-2 0,0-4 0,-1-2 0,-1-2 0,-1-4 0,0-2 0,-1-3 0,0-3 0,0-3 0,0-2 0,-1-4 0,1-2 0,0-3 0,0-3 0,1-3 0,1-2 0,0-4 0,0-2 0,2-2 0,1-4 0,0-2 0,2-2 0,1-3 0,2-3 0,1-2 0,2-2 0,1-3 0,2-2 0,2-2 0,2-2 0,2-2 0,2-2 0,2-2 0,2-2 0,3-1 0,2-2 0,2-1 0,3-2 0,3-1 0,2-2 0,2 0 0,4-1 0,2-2 0,2 0 0,4 0 0,2-1 0,3-1 0,3 0 0,3 0 0,2-1 0,4 1 0,2 0 0,3 0 0,3 0 0,3 1 0,2 0 0,4 1 0,2 1 0,2 1 0,4 0 0,2 2 0,2 1 0,3 1 0,3 2 0,2 1 0,2 1 0,3 3 0,2 1 0,2 2 0,2 2 0,2 1 0,2 3 0,2 3 0,2 1 0,1 2 0,2 3 0,1 3 0,2 2 0,1 2 0,2 3 0,0 3 0,1 2 0,2 3 0,0 3 0,0 2 0,1 4 0,1 2 0,0 3 0,0 2 0,1 4 0,-1 2 0,0 4 0,0 2 0,0 3 0,-1 2 0,0 4 0,-1 2 0,-1 3 0,-1 3 0,0 2 0,-2 3 0,-1 3 0,-1 2 0,-2 2 0,-1 3 0,-1 3 0,-3 2 0,-1 1 0,-2 3 0,-2 3 0,-1 1 0,-3 2 0,-3 2 0,-1 1 0,-2 3 0,-3 1 0,-3 1 0,-2 2 0,-2 1 0,-3 1 0,-3 2 0,-2 0 0,-3 1 0,-3 1 0,-2 1 0,-4 0 0,-2 1 0,-3 0 0,-2 0 0,-4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1T06:27:35.200"/>
    </inkml:context>
    <inkml:brush xml:id="br0">
      <inkml:brushProperty name="width" value="0.035" units="cm"/>
      <inkml:brushProperty name="height" value="0.035" units="cm"/>
      <inkml:brushProperty name="color" value="#E71224"/>
    </inkml:brush>
  </inkml:definitions>
  <inkml:trace contextRef="#ctx0" brushRef="#br0">1 0 24575,'7'0'0,"4"7"0,-1 11 0,-2 2-8191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1T06:27:30.388"/>
    </inkml:context>
    <inkml:brush xml:id="br0">
      <inkml:brushProperty name="width" value="0.035" units="cm"/>
      <inkml:brushProperty name="height" value="0.035" units="cm"/>
      <inkml:brushProperty name="color" value="#E71224"/>
    </inkml:brush>
  </inkml:definitions>
  <inkml:trace contextRef="#ctx0" brushRef="#br0">3685 1680 24396,'-1'67'0,"-4"-1"0,-2-1 0,-3 1 0,-2-1 0,-4-1 0,-2-1 0,-3 1 0,-3-2 0,-2-1 0,-3 0 0,-3-1 0,-2-2 0,-2-1 0,-3-2 0,-3-1 0,-2-1 0,-1-2 0,-3-2 0,-3-1 0,-1-3 0,-2-1 0,-2-2 0,-1-2 0,-3-2 0,-1-3 0,-1-1 0,-2-3 0,-1-3 0,-1-1 0,-2-3 0,0-3 0,-1-1 0,-1-3 0,-1-3 0,0-3 0,-1-1 0,0-4 0,0-2 0,0-3 0,-1-2 0,1-3 0,0-2 0,0-4 0,1-1 0,1-3 0,0-3 0,0-3 0,2-1 0,1-3 0,0-3 0,2-1 0,1-3 0,2-3 0,1-1 0,2-3 0,1-2 0,2-2 0,2-2 0,2-1 0,2-3 0,2-1 0,2-2 0,2-2 0,3-1 0,2-1 0,2-2 0,3-1 0,3-2 0,2-1 0,2 0 0,4-1 0,2-2 0,2 1 0,4-1 0,2-1 0,3-1 0,3 1 0,3-1 0,2-1 0,4 2 0,2-1 0,3 0 0,3 1 0,3 0 0,2 0 0,4 1 0,2 1 0,2 1 0,4 0 0,2 2 0,2 1 0,3 0 0,3 3 0,2 0 0,2 1 0,3 3 0,2 1 0,2 2 0,2 2 0,2 0 0,2 3 0,2 3 0,2 1 0,1 2 0,2 2 0,1 3 0,2 2 0,1 2 0,2 3 0,0 2 0,1 2 0,2 3 0,0 3 0,0 1 0,1 4 0,1 2 0,0 2 0,0 3 0,1 3 0,-1 2 0,0 3 0,0 3 0,0 2 0,-1 2 0,0 4 0,-1 1 0,-1 3 0,-1 3 0,0 2 0,-2 2 0,-1 3 0,-1 2 0,-2 2 0,-1 3 0,-1 2 0,-3 2 0,-1 1 0,-2 3 0,-2 3 0,-1 0 0,-3 2 0,-3 2 0,-1 1 0,-2 3 0,-3 1 0,-3 0 0,-2 3 0,-2 0 0,-3 1 0,-3 2 0,-2 0 0,-3 1 0,-3 1 0,-2 1 0,-4 0 0,-2 0 0,-3 1 0,-2 0 0,-4-1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1T06:27:35.200"/>
    </inkml:context>
    <inkml:brush xml:id="br0">
      <inkml:brushProperty name="width" value="0.035" units="cm"/>
      <inkml:brushProperty name="height" value="0.035" units="cm"/>
      <inkml:brushProperty name="color" value="#E71224"/>
    </inkml:brush>
  </inkml:definitions>
  <inkml:trace contextRef="#ctx0" brushRef="#br0">1 0 24575,'7'0'0,"4"7"0,-1 11 0,-2 2-8191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1T06:27:35.200"/>
    </inkml:context>
    <inkml:brush xml:id="br0">
      <inkml:brushProperty name="width" value="0.035" units="cm"/>
      <inkml:brushProperty name="height" value="0.035" units="cm"/>
      <inkml:brushProperty name="color" value="#E71224"/>
    </inkml:brush>
  </inkml:definitions>
  <inkml:trace contextRef="#ctx0" brushRef="#br0">1 0 24575,'7'0'0,"4"7"0,-1 11 0,-2 2-8191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1T06:27:35.200"/>
    </inkml:context>
    <inkml:brush xml:id="br0">
      <inkml:brushProperty name="width" value="0.035" units="cm"/>
      <inkml:brushProperty name="height" value="0.035" units="cm"/>
      <inkml:brushProperty name="color" value="#E71224"/>
    </inkml:brush>
  </inkml:definitions>
  <inkml:trace contextRef="#ctx0" brushRef="#br0">1 0 24575,'7'0'0,"4"7"0,-1 11 0,-2 2-8191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21T06:27:35.200"/>
    </inkml:context>
    <inkml:brush xml:id="br0">
      <inkml:brushProperty name="width" value="0.035" units="cm"/>
      <inkml:brushProperty name="height" value="0.035" units="cm"/>
      <inkml:brushProperty name="color" value="#E71224"/>
    </inkml:brush>
  </inkml:definitions>
  <inkml:trace contextRef="#ctx0" brushRef="#br0">1 0 24575,'7'0'0,"4"7"0,-1 11 0,-2 2-8191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28.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4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4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4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id.wikipedia.org/wiki/Penciuman" TargetMode="External"/><Relationship Id="rId18" Type="http://schemas.openxmlformats.org/officeDocument/2006/relationships/image" Target="../media/image40.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hyperlink" Target="https://id.wikipedia.org/wiki/Saraf_kranial" TargetMode="External"/><Relationship Id="rId17" Type="http://schemas.openxmlformats.org/officeDocument/2006/relationships/customXml" Target="../ink/ink2.xml"/><Relationship Id="rId2" Type="http://schemas.openxmlformats.org/officeDocument/2006/relationships/image" Target="../media/image1.jpe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customXml" Target="../ink/ink1.xml"/><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38.png"/></Relationships>
</file>

<file path=ppt/slides/_rels/slide4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customXml" Target="../ink/ink3.xml"/><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image" Target="../media/image1.jpeg"/><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customXml" Target="../ink/ink4.xml"/><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5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customXml" Target="../ink/ink5.xml"/><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38.png"/><Relationship Id="rId2" Type="http://schemas.openxmlformats.org/officeDocument/2006/relationships/image" Target="../media/image1.jpeg"/><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customXml" Target="../ink/ink6.xml"/><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customXml" Target="../ink/ink7.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49.jpe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svg"/></Relationships>
</file>

<file path=ppt/slides/_rels/slide6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customXml" Target="../ink/ink8.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6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customXml" Target="../ink/ink9.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6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customXml" Target="../ink/ink10.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50.png"/></Relationships>
</file>

<file path=ppt/slides/_rels/slide6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customXml" Target="../ink/ink1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51.png"/></Relationships>
</file>

<file path=ppt/slides/_rels/slide6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customXml" Target="../ink/ink12.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52.png"/></Relationships>
</file>

<file path=ppt/slides/_rels/slide6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customXml" Target="../ink/ink13.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53.png"/></Relationships>
</file>

<file path=ppt/slides/_rels/slide6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customXml" Target="../ink/ink14.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54.png"/></Relationships>
</file>

<file path=ppt/slides/_rels/slide6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customXml" Target="../ink/ink15.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55.png"/></Relationships>
</file>

<file path=ppt/slides/_rels/slide6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customXml" Target="../ink/ink16.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56.png"/></Relationships>
</file>

<file path=ppt/slides/_rels/slide6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customXml" Target="../ink/ink17.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57.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7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customXml" Target="../ink/ink18.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58.png"/></Relationships>
</file>

<file path=ppt/slides/_rels/slide7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TextBox 3"/>
          <p:cNvSpPr txBox="1"/>
          <p:nvPr/>
        </p:nvSpPr>
        <p:spPr>
          <a:xfrm>
            <a:off x="2934503" y="1905702"/>
            <a:ext cx="12418994" cy="3579198"/>
          </a:xfrm>
          <a:prstGeom prst="rect">
            <a:avLst/>
          </a:prstGeom>
        </p:spPr>
        <p:txBody>
          <a:bodyPr lIns="0" tIns="0" rIns="0" bIns="0" rtlCol="0" anchor="t">
            <a:spAutoFit/>
          </a:bodyPr>
          <a:lstStyle/>
          <a:p>
            <a:pPr algn="ctr">
              <a:lnSpc>
                <a:spcPts val="14393"/>
              </a:lnSpc>
            </a:pPr>
            <a:r>
              <a:rPr lang="en-US" sz="10281">
                <a:solidFill>
                  <a:srgbClr val="001A30"/>
                </a:solidFill>
                <a:latin typeface="More Sugar"/>
                <a:ea typeface="More Sugar"/>
                <a:cs typeface="More Sugar"/>
                <a:sym typeface="More Sugar"/>
              </a:rPr>
              <a:t>SISTEM SENSORIK MANUSIA</a:t>
            </a:r>
          </a:p>
        </p:txBody>
      </p:sp>
      <p:sp>
        <p:nvSpPr>
          <p:cNvPr id="4" name="Freeform 4"/>
          <p:cNvSpPr/>
          <p:nvPr/>
        </p:nvSpPr>
        <p:spPr>
          <a:xfrm>
            <a:off x="0" y="6157172"/>
            <a:ext cx="6801004" cy="4641685"/>
          </a:xfrm>
          <a:custGeom>
            <a:avLst/>
            <a:gdLst/>
            <a:ahLst/>
            <a:cxnLst/>
            <a:rect l="l" t="t" r="r" b="b"/>
            <a:pathLst>
              <a:path w="6801004" h="4641685">
                <a:moveTo>
                  <a:pt x="0" y="0"/>
                </a:moveTo>
                <a:lnTo>
                  <a:pt x="6801004" y="0"/>
                </a:lnTo>
                <a:lnTo>
                  <a:pt x="6801004" y="4641686"/>
                </a:lnTo>
                <a:lnTo>
                  <a:pt x="0" y="4641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5" name="Freeform 5"/>
          <p:cNvSpPr/>
          <p:nvPr/>
        </p:nvSpPr>
        <p:spPr>
          <a:xfrm>
            <a:off x="14787297" y="-573636"/>
            <a:ext cx="4330250" cy="3642823"/>
          </a:xfrm>
          <a:custGeom>
            <a:avLst/>
            <a:gdLst/>
            <a:ahLst/>
            <a:cxnLst/>
            <a:rect l="l" t="t" r="r" b="b"/>
            <a:pathLst>
              <a:path w="4330250" h="3642823">
                <a:moveTo>
                  <a:pt x="0" y="0"/>
                </a:moveTo>
                <a:lnTo>
                  <a:pt x="4330251" y="0"/>
                </a:lnTo>
                <a:lnTo>
                  <a:pt x="4330251" y="3642823"/>
                </a:lnTo>
                <a:lnTo>
                  <a:pt x="0" y="3642823"/>
                </a:lnTo>
                <a:lnTo>
                  <a:pt x="0" y="0"/>
                </a:lnTo>
                <a:close/>
              </a:path>
            </a:pathLst>
          </a:custGeom>
          <a:blipFill>
            <a:blip r:embed="rId5"/>
            <a:stretch>
              <a:fillRect/>
            </a:stretch>
          </a:blipFill>
        </p:spPr>
        <p:txBody>
          <a:bodyPr/>
          <a:lstStyle/>
          <a:p>
            <a:endParaRPr lang="en-ID"/>
          </a:p>
        </p:txBody>
      </p:sp>
      <p:sp>
        <p:nvSpPr>
          <p:cNvPr id="6" name="Freeform 6"/>
          <p:cNvSpPr/>
          <p:nvPr/>
        </p:nvSpPr>
        <p:spPr>
          <a:xfrm flipH="1">
            <a:off x="-686250"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7" name="Freeform 7"/>
          <p:cNvSpPr/>
          <p:nvPr/>
        </p:nvSpPr>
        <p:spPr>
          <a:xfrm>
            <a:off x="16147410" y="3069187"/>
            <a:ext cx="2970137" cy="4114800"/>
          </a:xfrm>
          <a:custGeom>
            <a:avLst/>
            <a:gdLst/>
            <a:ahLst/>
            <a:cxnLst/>
            <a:rect l="l" t="t" r="r" b="b"/>
            <a:pathLst>
              <a:path w="2970137" h="4114800">
                <a:moveTo>
                  <a:pt x="0" y="0"/>
                </a:moveTo>
                <a:lnTo>
                  <a:pt x="2970138" y="0"/>
                </a:lnTo>
                <a:lnTo>
                  <a:pt x="297013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8" name="Freeform 8"/>
          <p:cNvSpPr/>
          <p:nvPr/>
        </p:nvSpPr>
        <p:spPr>
          <a:xfrm>
            <a:off x="14787297"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9" name="TextBox 9"/>
          <p:cNvSpPr txBox="1"/>
          <p:nvPr/>
        </p:nvSpPr>
        <p:spPr>
          <a:xfrm>
            <a:off x="5111739" y="6313805"/>
            <a:ext cx="8833644" cy="887095"/>
          </a:xfrm>
          <a:prstGeom prst="rect">
            <a:avLst/>
          </a:prstGeom>
        </p:spPr>
        <p:txBody>
          <a:bodyPr lIns="0" tIns="0" rIns="0" bIns="0" rtlCol="0" anchor="t">
            <a:spAutoFit/>
          </a:bodyPr>
          <a:lstStyle/>
          <a:p>
            <a:pPr algn="ctr">
              <a:lnSpc>
                <a:spcPts val="7279"/>
              </a:lnSpc>
            </a:pPr>
            <a:r>
              <a:rPr lang="en-US" sz="5199" b="1">
                <a:solidFill>
                  <a:srgbClr val="000000"/>
                </a:solidFill>
                <a:latin typeface="Comic Sans Bold"/>
                <a:ea typeface="Comic Sans Bold"/>
                <a:cs typeface="Comic Sans Bold"/>
                <a:sym typeface="Comic Sans Bold"/>
              </a:rPr>
              <a:t>Eny Septi Wulandari,M.Kep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Freeform 8"/>
          <p:cNvSpPr/>
          <p:nvPr/>
        </p:nvSpPr>
        <p:spPr>
          <a:xfrm>
            <a:off x="3347955" y="2387869"/>
            <a:ext cx="11936630" cy="7704141"/>
          </a:xfrm>
          <a:custGeom>
            <a:avLst/>
            <a:gdLst/>
            <a:ahLst/>
            <a:cxnLst/>
            <a:rect l="l" t="t" r="r" b="b"/>
            <a:pathLst>
              <a:path w="11936630" h="7704141">
                <a:moveTo>
                  <a:pt x="0" y="0"/>
                </a:moveTo>
                <a:lnTo>
                  <a:pt x="11936630" y="0"/>
                </a:lnTo>
                <a:lnTo>
                  <a:pt x="11936630" y="7704141"/>
                </a:lnTo>
                <a:lnTo>
                  <a:pt x="0" y="7704141"/>
                </a:lnTo>
                <a:lnTo>
                  <a:pt x="0" y="0"/>
                </a:lnTo>
                <a:close/>
              </a:path>
            </a:pathLst>
          </a:custGeom>
          <a:blipFill>
            <a:blip r:embed="rId12"/>
            <a:stretch>
              <a:fillRect b="-4021"/>
            </a:stretch>
          </a:blipFill>
        </p:spPr>
        <p:txBody>
          <a:bodyPr/>
          <a:lstStyle/>
          <a:p>
            <a:endParaRPr lang="en-ID"/>
          </a:p>
        </p:txBody>
      </p:sp>
      <p:sp>
        <p:nvSpPr>
          <p:cNvPr id="9" name="TextBox 9"/>
          <p:cNvSpPr txBox="1"/>
          <p:nvPr/>
        </p:nvSpPr>
        <p:spPr>
          <a:xfrm>
            <a:off x="2872928" y="85725"/>
            <a:ext cx="12542144" cy="2066924"/>
          </a:xfrm>
          <a:prstGeom prst="rect">
            <a:avLst/>
          </a:prstGeom>
        </p:spPr>
        <p:txBody>
          <a:bodyPr lIns="0" tIns="0" rIns="0" bIns="0" rtlCol="0" anchor="t">
            <a:spAutoFit/>
          </a:bodyPr>
          <a:lstStyle/>
          <a:p>
            <a:pPr algn="ctr">
              <a:lnSpc>
                <a:spcPts val="8099"/>
              </a:lnSpc>
            </a:pPr>
            <a:r>
              <a:rPr lang="en-US" sz="7499" b="1">
                <a:solidFill>
                  <a:srgbClr val="000000"/>
                </a:solidFill>
                <a:latin typeface="Comic Sans Bold"/>
                <a:ea typeface="Comic Sans Bold"/>
                <a:cs typeface="Comic Sans Bold"/>
                <a:sym typeface="Comic Sans Bold"/>
              </a:rPr>
              <a:t>Struktur dan Fungsi Bagian</a:t>
            </a:r>
          </a:p>
          <a:p>
            <a:pPr algn="ctr">
              <a:lnSpc>
                <a:spcPts val="8099"/>
              </a:lnSpc>
            </a:pPr>
            <a:r>
              <a:rPr lang="en-US" sz="7499" b="1">
                <a:solidFill>
                  <a:srgbClr val="000000"/>
                </a:solidFill>
                <a:latin typeface="Comic Sans Bold"/>
                <a:ea typeface="Comic Sans Bold"/>
                <a:cs typeface="Comic Sans Bold"/>
                <a:sym typeface="Comic Sans Bold"/>
              </a:rPr>
              <a:t>Mata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Freeform 8"/>
          <p:cNvSpPr/>
          <p:nvPr/>
        </p:nvSpPr>
        <p:spPr>
          <a:xfrm>
            <a:off x="0" y="-129816"/>
            <a:ext cx="18259376" cy="10416816"/>
          </a:xfrm>
          <a:custGeom>
            <a:avLst/>
            <a:gdLst/>
            <a:ahLst/>
            <a:cxnLst/>
            <a:rect l="l" t="t" r="r" b="b"/>
            <a:pathLst>
              <a:path w="18259376" h="10416816">
                <a:moveTo>
                  <a:pt x="0" y="0"/>
                </a:moveTo>
                <a:lnTo>
                  <a:pt x="18259376" y="0"/>
                </a:lnTo>
                <a:lnTo>
                  <a:pt x="18259376" y="10416816"/>
                </a:lnTo>
                <a:lnTo>
                  <a:pt x="0" y="10416816"/>
                </a:lnTo>
                <a:lnTo>
                  <a:pt x="0" y="0"/>
                </a:lnTo>
                <a:close/>
              </a:path>
            </a:pathLst>
          </a:custGeom>
          <a:blipFill>
            <a:blip r:embed="rId12"/>
            <a:stretch>
              <a:fillRect t="-4097" b="-1774"/>
            </a:stretch>
          </a:blipFill>
        </p:spPr>
        <p:txBody>
          <a:bodyPr/>
          <a:lstStyle/>
          <a:p>
            <a:endParaRPr lang="en-ID"/>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Freeform 8"/>
          <p:cNvSpPr/>
          <p:nvPr/>
        </p:nvSpPr>
        <p:spPr>
          <a:xfrm>
            <a:off x="3654803" y="0"/>
            <a:ext cx="11288889" cy="10287000"/>
          </a:xfrm>
          <a:custGeom>
            <a:avLst/>
            <a:gdLst/>
            <a:ahLst/>
            <a:cxnLst/>
            <a:rect l="l" t="t" r="r" b="b"/>
            <a:pathLst>
              <a:path w="11288889" h="10287000">
                <a:moveTo>
                  <a:pt x="0" y="0"/>
                </a:moveTo>
                <a:lnTo>
                  <a:pt x="11288888" y="0"/>
                </a:lnTo>
                <a:lnTo>
                  <a:pt x="11288888" y="10287000"/>
                </a:lnTo>
                <a:lnTo>
                  <a:pt x="0" y="10287000"/>
                </a:lnTo>
                <a:lnTo>
                  <a:pt x="0" y="0"/>
                </a:lnTo>
                <a:close/>
              </a:path>
            </a:pathLst>
          </a:custGeom>
          <a:blipFill>
            <a:blip r:embed="rId12"/>
            <a:stretch>
              <a:fillRect/>
            </a:stretch>
          </a:blipFill>
        </p:spPr>
        <p:txBody>
          <a:bodyPr/>
          <a:lstStyle/>
          <a:p>
            <a:endParaRPr lang="en-ID"/>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3"/>
            <a:stretch>
              <a:fillRect/>
            </a:stretch>
          </a:blipFill>
        </p:spPr>
        <p:txBody>
          <a:bodyPr/>
          <a:lstStyle/>
          <a:p>
            <a:endParaRPr lang="en-ID"/>
          </a:p>
        </p:txBody>
      </p:sp>
      <p:sp>
        <p:nvSpPr>
          <p:cNvPr id="4" name="Freeform 4"/>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5" name="Freeform 5"/>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0" y="15403"/>
            <a:ext cx="9767803" cy="5128097"/>
          </a:xfrm>
          <a:custGeom>
            <a:avLst/>
            <a:gdLst/>
            <a:ahLst/>
            <a:cxnLst/>
            <a:rect l="l" t="t" r="r" b="b"/>
            <a:pathLst>
              <a:path w="9767803" h="5128097">
                <a:moveTo>
                  <a:pt x="0" y="0"/>
                </a:moveTo>
                <a:lnTo>
                  <a:pt x="9767803" y="0"/>
                </a:lnTo>
                <a:lnTo>
                  <a:pt x="9767803" y="5128097"/>
                </a:lnTo>
                <a:lnTo>
                  <a:pt x="0" y="5128097"/>
                </a:lnTo>
                <a:lnTo>
                  <a:pt x="0" y="0"/>
                </a:lnTo>
                <a:close/>
              </a:path>
            </a:pathLst>
          </a:custGeom>
          <a:blipFill>
            <a:blip r:embed="rId8"/>
            <a:stretch>
              <a:fillRect/>
            </a:stretch>
          </a:blipFill>
        </p:spPr>
        <p:txBody>
          <a:bodyPr/>
          <a:lstStyle/>
          <a:p>
            <a:endParaRPr lang="en-ID"/>
          </a:p>
        </p:txBody>
      </p:sp>
      <p:sp>
        <p:nvSpPr>
          <p:cNvPr id="7" name="Freeform 7"/>
          <p:cNvSpPr/>
          <p:nvPr/>
        </p:nvSpPr>
        <p:spPr>
          <a:xfrm>
            <a:off x="5704514" y="5143500"/>
            <a:ext cx="12583486" cy="5143500"/>
          </a:xfrm>
          <a:custGeom>
            <a:avLst/>
            <a:gdLst/>
            <a:ahLst/>
            <a:cxnLst/>
            <a:rect l="l" t="t" r="r" b="b"/>
            <a:pathLst>
              <a:path w="12583486" h="5143500">
                <a:moveTo>
                  <a:pt x="0" y="0"/>
                </a:moveTo>
                <a:lnTo>
                  <a:pt x="12583486" y="0"/>
                </a:lnTo>
                <a:lnTo>
                  <a:pt x="12583486" y="5143500"/>
                </a:lnTo>
                <a:lnTo>
                  <a:pt x="0" y="5143500"/>
                </a:lnTo>
                <a:lnTo>
                  <a:pt x="0" y="0"/>
                </a:lnTo>
                <a:close/>
              </a:path>
            </a:pathLst>
          </a:custGeom>
          <a:blipFill>
            <a:blip r:embed="rId9"/>
            <a:stretch>
              <a:fillRect/>
            </a:stretch>
          </a:blipFill>
        </p:spPr>
        <p:txBody>
          <a:bodyPr/>
          <a:lstStyle/>
          <a:p>
            <a:endParaRPr lang="en-ID"/>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Freeform 8"/>
          <p:cNvSpPr/>
          <p:nvPr/>
        </p:nvSpPr>
        <p:spPr>
          <a:xfrm>
            <a:off x="547836" y="2387869"/>
            <a:ext cx="5017673" cy="3763255"/>
          </a:xfrm>
          <a:custGeom>
            <a:avLst/>
            <a:gdLst/>
            <a:ahLst/>
            <a:cxnLst/>
            <a:rect l="l" t="t" r="r" b="b"/>
            <a:pathLst>
              <a:path w="5017673" h="3763255">
                <a:moveTo>
                  <a:pt x="0" y="0"/>
                </a:moveTo>
                <a:lnTo>
                  <a:pt x="5017673" y="0"/>
                </a:lnTo>
                <a:lnTo>
                  <a:pt x="5017673" y="3763255"/>
                </a:lnTo>
                <a:lnTo>
                  <a:pt x="0" y="3763255"/>
                </a:lnTo>
                <a:lnTo>
                  <a:pt x="0" y="0"/>
                </a:lnTo>
                <a:close/>
              </a:path>
            </a:pathLst>
          </a:custGeom>
          <a:blipFill>
            <a:blip r:embed="rId12"/>
            <a:stretch>
              <a:fillRect/>
            </a:stretch>
          </a:blipFill>
        </p:spPr>
        <p:txBody>
          <a:bodyPr/>
          <a:lstStyle/>
          <a:p>
            <a:endParaRPr lang="en-ID"/>
          </a:p>
        </p:txBody>
      </p:sp>
      <p:sp>
        <p:nvSpPr>
          <p:cNvPr id="9" name="TextBox 9"/>
          <p:cNvSpPr txBox="1"/>
          <p:nvPr/>
        </p:nvSpPr>
        <p:spPr>
          <a:xfrm>
            <a:off x="7701161" y="85725"/>
            <a:ext cx="2885678" cy="1047749"/>
          </a:xfrm>
          <a:prstGeom prst="rect">
            <a:avLst/>
          </a:prstGeom>
        </p:spPr>
        <p:txBody>
          <a:bodyPr lIns="0" tIns="0" rIns="0" bIns="0" rtlCol="0" anchor="t">
            <a:spAutoFit/>
          </a:bodyPr>
          <a:lstStyle/>
          <a:p>
            <a:pPr algn="ctr">
              <a:lnSpc>
                <a:spcPts val="8099"/>
              </a:lnSpc>
            </a:pPr>
            <a:r>
              <a:rPr lang="en-US" sz="7499" b="1">
                <a:solidFill>
                  <a:srgbClr val="000000"/>
                </a:solidFill>
                <a:latin typeface="Comic Sans Bold"/>
                <a:ea typeface="Comic Sans Bold"/>
                <a:cs typeface="Comic Sans Bold"/>
                <a:sym typeface="Comic Sans Bold"/>
              </a:rPr>
              <a:t>Retina</a:t>
            </a:r>
          </a:p>
        </p:txBody>
      </p:sp>
      <p:sp>
        <p:nvSpPr>
          <p:cNvPr id="10" name="TextBox 10"/>
          <p:cNvSpPr txBox="1"/>
          <p:nvPr/>
        </p:nvSpPr>
        <p:spPr>
          <a:xfrm>
            <a:off x="2677239" y="1491566"/>
            <a:ext cx="12790114" cy="563881"/>
          </a:xfrm>
          <a:prstGeom prst="rect">
            <a:avLst/>
          </a:prstGeom>
        </p:spPr>
        <p:txBody>
          <a:bodyPr lIns="0" tIns="0" rIns="0" bIns="0" rtlCol="0" anchor="t">
            <a:spAutoFit/>
          </a:bodyPr>
          <a:lstStyle/>
          <a:p>
            <a:pPr algn="just">
              <a:lnSpc>
                <a:spcPts val="4619"/>
              </a:lnSpc>
            </a:pPr>
            <a:r>
              <a:rPr lang="en-US" sz="3299">
                <a:solidFill>
                  <a:srgbClr val="000000"/>
                </a:solidFill>
                <a:latin typeface="Comic Sans"/>
                <a:ea typeface="Comic Sans"/>
                <a:cs typeface="Comic Sans"/>
                <a:sym typeface="Comic Sans"/>
              </a:rPr>
              <a:t>Retina mengandung 2 macam sel yaitu sel batang dan sel kerucut:</a:t>
            </a:r>
          </a:p>
        </p:txBody>
      </p:sp>
      <p:sp>
        <p:nvSpPr>
          <p:cNvPr id="11" name="TextBox 11"/>
          <p:cNvSpPr txBox="1"/>
          <p:nvPr/>
        </p:nvSpPr>
        <p:spPr>
          <a:xfrm>
            <a:off x="5268915" y="2623502"/>
            <a:ext cx="11082557" cy="6374131"/>
          </a:xfrm>
          <a:prstGeom prst="rect">
            <a:avLst/>
          </a:prstGeom>
        </p:spPr>
        <p:txBody>
          <a:bodyPr lIns="0" tIns="0" rIns="0" bIns="0" rtlCol="0" anchor="t">
            <a:spAutoFit/>
          </a:bodyPr>
          <a:lstStyle/>
          <a:p>
            <a:pPr marL="712459" lvl="1" indent="-356229" algn="just">
              <a:lnSpc>
                <a:spcPts val="4619"/>
              </a:lnSpc>
              <a:buFont typeface="Arial"/>
              <a:buChar char="•"/>
            </a:pPr>
            <a:r>
              <a:rPr lang="en-US" sz="3299">
                <a:solidFill>
                  <a:srgbClr val="000000"/>
                </a:solidFill>
                <a:latin typeface="Comic Sans"/>
                <a:ea typeface="Comic Sans"/>
                <a:cs typeface="Comic Sans"/>
                <a:sym typeface="Comic Sans"/>
              </a:rPr>
              <a:t>Sel batang mengandung pigmen rhodopsin,yaitu suatu bentuk senyawa vitamin A dengan protein tertentu. Sel-sel ini paling banyak terletak di fovea  dan berfungsi untuk menerima bayangan dengan  cahaya lemah, dan bayangan yang terbentuk atau terpersepsi hitam putih.</a:t>
            </a:r>
          </a:p>
          <a:p>
            <a:pPr marL="712459" lvl="1" indent="-356229" algn="just">
              <a:lnSpc>
                <a:spcPts val="4619"/>
              </a:lnSpc>
              <a:buFont typeface="Arial"/>
              <a:buChar char="•"/>
            </a:pPr>
            <a:r>
              <a:rPr lang="en-US" sz="3299">
                <a:solidFill>
                  <a:srgbClr val="000000"/>
                </a:solidFill>
                <a:latin typeface="Comic Sans"/>
                <a:ea typeface="Comic Sans"/>
                <a:cs typeface="Comic Sans"/>
                <a:sym typeface="Comic Sans"/>
              </a:rPr>
              <a:t>Apabila pandangan menjadi gelap saat masuk ruangan  dari luar ruangan yang terang benderang. Hal tersebut dapat terjadi karena saat Anda berada di luar ruangan (terdapat cahaya matahari) sel kerucut melakukan tugasnya menyampaikan bayangan ke otak.</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TextBox 8"/>
          <p:cNvSpPr txBox="1"/>
          <p:nvPr/>
        </p:nvSpPr>
        <p:spPr>
          <a:xfrm>
            <a:off x="6363841" y="85725"/>
            <a:ext cx="5560318" cy="1047749"/>
          </a:xfrm>
          <a:prstGeom prst="rect">
            <a:avLst/>
          </a:prstGeom>
        </p:spPr>
        <p:txBody>
          <a:bodyPr lIns="0" tIns="0" rIns="0" bIns="0" rtlCol="0" anchor="t">
            <a:spAutoFit/>
          </a:bodyPr>
          <a:lstStyle/>
          <a:p>
            <a:pPr algn="ctr">
              <a:lnSpc>
                <a:spcPts val="8099"/>
              </a:lnSpc>
            </a:pPr>
            <a:r>
              <a:rPr lang="en-US" sz="7499" b="1">
                <a:solidFill>
                  <a:srgbClr val="000000"/>
                </a:solidFill>
                <a:latin typeface="Comic Sans Bold"/>
                <a:ea typeface="Comic Sans Bold"/>
                <a:cs typeface="Comic Sans Bold"/>
                <a:sym typeface="Comic Sans Bold"/>
              </a:rPr>
              <a:t>Lanjutan....</a:t>
            </a:r>
          </a:p>
        </p:txBody>
      </p:sp>
      <p:sp>
        <p:nvSpPr>
          <p:cNvPr id="9" name="TextBox 9"/>
          <p:cNvSpPr txBox="1"/>
          <p:nvPr/>
        </p:nvSpPr>
        <p:spPr>
          <a:xfrm>
            <a:off x="1786904" y="1736885"/>
            <a:ext cx="14714192" cy="7521415"/>
          </a:xfrm>
          <a:prstGeom prst="rect">
            <a:avLst/>
          </a:prstGeom>
        </p:spPr>
        <p:txBody>
          <a:bodyPr lIns="0" tIns="0" rIns="0" bIns="0" rtlCol="0" anchor="t">
            <a:spAutoFit/>
          </a:bodyPr>
          <a:lstStyle/>
          <a:p>
            <a:pPr marL="837975" lvl="1" indent="-418987" algn="just">
              <a:lnSpc>
                <a:spcPts val="5433"/>
              </a:lnSpc>
              <a:buFont typeface="Arial"/>
              <a:buChar char="•"/>
            </a:pPr>
            <a:r>
              <a:rPr lang="en-US" sz="3881">
                <a:solidFill>
                  <a:srgbClr val="000000"/>
                </a:solidFill>
                <a:latin typeface="Comic Sans"/>
                <a:ea typeface="Comic Sans"/>
                <a:cs typeface="Comic Sans"/>
                <a:sym typeface="Comic Sans"/>
              </a:rPr>
              <a:t>Sementara itu, pigmen-pigmen rhodopsin dalam sel batang akan terurai sehingga sel batang tidak dapat bekerja dengan baik. Jika tiba-tiba masuk ke ruang gelap, pigmen-pigmen rhodopsin yang terurai dalam sel batang akan terbentuk kembali, dan sel batang akan mengambil alih tugas sel kerucut dalam menyampaikan bayangan ke otak. Terbentuknya pigmen - pigmen rhodopsin itu berlangsung secara bertahap. Hal ini menyebabkan seorang tidak dapat segera melihat dengan jelas saat memasuki ruang gelap. Lama waktu proses pembentukan rhodopsin disebut waktu adaptasi rhodopsin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TextBox 8"/>
          <p:cNvSpPr txBox="1"/>
          <p:nvPr/>
        </p:nvSpPr>
        <p:spPr>
          <a:xfrm>
            <a:off x="6363841" y="85725"/>
            <a:ext cx="5560318" cy="1047749"/>
          </a:xfrm>
          <a:prstGeom prst="rect">
            <a:avLst/>
          </a:prstGeom>
        </p:spPr>
        <p:txBody>
          <a:bodyPr lIns="0" tIns="0" rIns="0" bIns="0" rtlCol="0" anchor="t">
            <a:spAutoFit/>
          </a:bodyPr>
          <a:lstStyle/>
          <a:p>
            <a:pPr algn="ctr">
              <a:lnSpc>
                <a:spcPts val="8099"/>
              </a:lnSpc>
            </a:pPr>
            <a:r>
              <a:rPr lang="en-US" sz="7499" b="1">
                <a:solidFill>
                  <a:srgbClr val="000000"/>
                </a:solidFill>
                <a:latin typeface="Comic Sans Bold"/>
                <a:ea typeface="Comic Sans Bold"/>
                <a:cs typeface="Comic Sans Bold"/>
                <a:sym typeface="Comic Sans Bold"/>
              </a:rPr>
              <a:t>Lanjutan....</a:t>
            </a:r>
          </a:p>
        </p:txBody>
      </p:sp>
      <p:sp>
        <p:nvSpPr>
          <p:cNvPr id="9" name="TextBox 9"/>
          <p:cNvSpPr txBox="1"/>
          <p:nvPr/>
        </p:nvSpPr>
        <p:spPr>
          <a:xfrm>
            <a:off x="1786904" y="1736885"/>
            <a:ext cx="14714192" cy="8893015"/>
          </a:xfrm>
          <a:prstGeom prst="rect">
            <a:avLst/>
          </a:prstGeom>
        </p:spPr>
        <p:txBody>
          <a:bodyPr lIns="0" tIns="0" rIns="0" bIns="0" rtlCol="0" anchor="t">
            <a:spAutoFit/>
          </a:bodyPr>
          <a:lstStyle/>
          <a:p>
            <a:pPr marL="837975" lvl="1" indent="-418987" algn="just">
              <a:lnSpc>
                <a:spcPts val="5433"/>
              </a:lnSpc>
              <a:buFont typeface="Arial"/>
              <a:buChar char="•"/>
            </a:pPr>
            <a:r>
              <a:rPr lang="en-US" sz="3881">
                <a:solidFill>
                  <a:srgbClr val="000000"/>
                </a:solidFill>
                <a:latin typeface="Comic Sans"/>
                <a:ea typeface="Comic Sans"/>
                <a:cs typeface="Comic Sans"/>
                <a:sym typeface="Comic Sans"/>
              </a:rPr>
              <a:t>Selain mengandung sel batang, retina juga mengandung sel kerucut atau sel konus. Sel ini mengandung iodopsin.</a:t>
            </a:r>
          </a:p>
          <a:p>
            <a:pPr marL="837975" lvl="1" indent="-418987" algn="just">
              <a:lnSpc>
                <a:spcPts val="5433"/>
              </a:lnSpc>
              <a:buFont typeface="Arial"/>
              <a:buChar char="•"/>
            </a:pPr>
            <a:r>
              <a:rPr lang="en-US" sz="3881">
                <a:solidFill>
                  <a:srgbClr val="000000"/>
                </a:solidFill>
                <a:latin typeface="Comic Sans"/>
                <a:ea typeface="Comic Sans"/>
                <a:cs typeface="Comic Sans"/>
                <a:sym typeface="Comic Sans"/>
              </a:rPr>
              <a:t>Fungsi sel konus untuk menerima rangsang warna merah, biru, dan hijau. Setiap satu sel kerucut mengandung satu di antara ketiga pigmen. Apabila retina mata hanya memiliki satu pigmen atau sel kerucut satu maka akan mengalami buta warna.</a:t>
            </a:r>
          </a:p>
          <a:p>
            <a:pPr marL="837975" lvl="1" indent="-418987" algn="just">
              <a:lnSpc>
                <a:spcPts val="5433"/>
              </a:lnSpc>
              <a:buFont typeface="Arial"/>
              <a:buChar char="•"/>
            </a:pPr>
            <a:r>
              <a:rPr lang="en-US" sz="3881">
                <a:solidFill>
                  <a:srgbClr val="000000"/>
                </a:solidFill>
                <a:latin typeface="Comic Sans"/>
                <a:ea typeface="Comic Sans"/>
                <a:cs typeface="Comic Sans"/>
                <a:sym typeface="Comic Sans"/>
              </a:rPr>
              <a:t>Orang yang hanya memiliki dua macam sel kerucut disebut dikromat. Sementara itu, orang yang hanya memiliki satu macam sel kerucut disebut monokromat. Pada monokromat, warna yang terlihat oleh mata hanya hitam dan putih serta bayangan kelabu.</a:t>
            </a:r>
          </a:p>
          <a:p>
            <a:pPr algn="just">
              <a:lnSpc>
                <a:spcPts val="5433"/>
              </a:lnSpc>
            </a:pPr>
            <a:endParaRPr lang="en-US" sz="3881">
              <a:solidFill>
                <a:srgbClr val="000000"/>
              </a:solidFill>
              <a:latin typeface="Comic Sans"/>
              <a:ea typeface="Comic Sans"/>
              <a:cs typeface="Comic Sans"/>
              <a:sym typeface="Comic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TextBox 8"/>
          <p:cNvSpPr txBox="1"/>
          <p:nvPr/>
        </p:nvSpPr>
        <p:spPr>
          <a:xfrm>
            <a:off x="6363841" y="85725"/>
            <a:ext cx="5560318" cy="1047749"/>
          </a:xfrm>
          <a:prstGeom prst="rect">
            <a:avLst/>
          </a:prstGeom>
        </p:spPr>
        <p:txBody>
          <a:bodyPr lIns="0" tIns="0" rIns="0" bIns="0" rtlCol="0" anchor="t">
            <a:spAutoFit/>
          </a:bodyPr>
          <a:lstStyle/>
          <a:p>
            <a:pPr algn="ctr">
              <a:lnSpc>
                <a:spcPts val="8099"/>
              </a:lnSpc>
            </a:pPr>
            <a:r>
              <a:rPr lang="en-US" sz="7499" b="1">
                <a:solidFill>
                  <a:srgbClr val="000000"/>
                </a:solidFill>
                <a:latin typeface="Comic Sans Bold"/>
                <a:ea typeface="Comic Sans Bold"/>
                <a:cs typeface="Comic Sans Bold"/>
                <a:sym typeface="Comic Sans Bold"/>
              </a:rPr>
              <a:t>Lanjutan....</a:t>
            </a:r>
          </a:p>
        </p:txBody>
      </p:sp>
      <p:sp>
        <p:nvSpPr>
          <p:cNvPr id="9" name="TextBox 9"/>
          <p:cNvSpPr txBox="1"/>
          <p:nvPr/>
        </p:nvSpPr>
        <p:spPr>
          <a:xfrm>
            <a:off x="1786904" y="1736885"/>
            <a:ext cx="14714192" cy="5464015"/>
          </a:xfrm>
          <a:prstGeom prst="rect">
            <a:avLst/>
          </a:prstGeom>
        </p:spPr>
        <p:txBody>
          <a:bodyPr lIns="0" tIns="0" rIns="0" bIns="0" rtlCol="0" anchor="t">
            <a:spAutoFit/>
          </a:bodyPr>
          <a:lstStyle/>
          <a:p>
            <a:pPr marL="837975" lvl="1" indent="-418987" algn="just">
              <a:lnSpc>
                <a:spcPts val="5433"/>
              </a:lnSpc>
              <a:buFont typeface="Arial"/>
              <a:buChar char="•"/>
            </a:pPr>
            <a:r>
              <a:rPr lang="en-US" sz="3881">
                <a:solidFill>
                  <a:srgbClr val="000000"/>
                </a:solidFill>
                <a:latin typeface="Comic Sans"/>
                <a:ea typeface="Comic Sans"/>
                <a:cs typeface="Comic Sans"/>
                <a:sym typeface="Comic Sans"/>
              </a:rPr>
              <a:t>Seluruh bagian retina terdapat sel-sel batang maupun sel kerucut, kecuali tempat saraf mata berada. Daerah tempat saraf mata ini sangat kecil hingga menyerupai sebuah titik saja. Titik kecil ini disebut bintik buta. Kemampuan lensa memfokuskan bayangan pada retina berbeda-beda. Berikut ini adalah gambar lensa saat memfokuskan bayangan tersebut.</a:t>
            </a:r>
          </a:p>
          <a:p>
            <a:pPr algn="just">
              <a:lnSpc>
                <a:spcPts val="5433"/>
              </a:lnSpc>
            </a:pPr>
            <a:endParaRPr lang="en-US" sz="3881">
              <a:solidFill>
                <a:srgbClr val="000000"/>
              </a:solidFill>
              <a:latin typeface="Comic Sans"/>
              <a:ea typeface="Comic Sans"/>
              <a:cs typeface="Comic Sans"/>
              <a:sym typeface="Comic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Freeform 8"/>
          <p:cNvSpPr/>
          <p:nvPr/>
        </p:nvSpPr>
        <p:spPr>
          <a:xfrm>
            <a:off x="223667" y="1905137"/>
            <a:ext cx="6068931" cy="4074520"/>
          </a:xfrm>
          <a:custGeom>
            <a:avLst/>
            <a:gdLst/>
            <a:ahLst/>
            <a:cxnLst/>
            <a:rect l="l" t="t" r="r" b="b"/>
            <a:pathLst>
              <a:path w="6068931" h="4074520">
                <a:moveTo>
                  <a:pt x="0" y="0"/>
                </a:moveTo>
                <a:lnTo>
                  <a:pt x="6068931" y="0"/>
                </a:lnTo>
                <a:lnTo>
                  <a:pt x="6068931" y="4074520"/>
                </a:lnTo>
                <a:lnTo>
                  <a:pt x="0" y="4074520"/>
                </a:lnTo>
                <a:lnTo>
                  <a:pt x="0" y="0"/>
                </a:lnTo>
                <a:close/>
              </a:path>
            </a:pathLst>
          </a:custGeom>
          <a:blipFill>
            <a:blip r:embed="rId12"/>
            <a:stretch>
              <a:fillRect/>
            </a:stretch>
          </a:blipFill>
        </p:spPr>
        <p:txBody>
          <a:bodyPr/>
          <a:lstStyle/>
          <a:p>
            <a:endParaRPr lang="en-ID"/>
          </a:p>
        </p:txBody>
      </p:sp>
      <p:sp>
        <p:nvSpPr>
          <p:cNvPr id="9" name="Freeform 9"/>
          <p:cNvSpPr/>
          <p:nvPr/>
        </p:nvSpPr>
        <p:spPr>
          <a:xfrm>
            <a:off x="6292598" y="3942397"/>
            <a:ext cx="11683758" cy="5478385"/>
          </a:xfrm>
          <a:custGeom>
            <a:avLst/>
            <a:gdLst/>
            <a:ahLst/>
            <a:cxnLst/>
            <a:rect l="l" t="t" r="r" b="b"/>
            <a:pathLst>
              <a:path w="11683758" h="5478385">
                <a:moveTo>
                  <a:pt x="0" y="0"/>
                </a:moveTo>
                <a:lnTo>
                  <a:pt x="11683758" y="0"/>
                </a:lnTo>
                <a:lnTo>
                  <a:pt x="11683758" y="5478384"/>
                </a:lnTo>
                <a:lnTo>
                  <a:pt x="0" y="5478384"/>
                </a:lnTo>
                <a:lnTo>
                  <a:pt x="0" y="0"/>
                </a:lnTo>
                <a:close/>
              </a:path>
            </a:pathLst>
          </a:custGeom>
          <a:blipFill>
            <a:blip r:embed="rId13"/>
            <a:stretch>
              <a:fillRect/>
            </a:stretch>
          </a:blipFill>
        </p:spPr>
        <p:txBody>
          <a:bodyPr/>
          <a:lstStyle/>
          <a:p>
            <a:endParaRPr lang="en-ID"/>
          </a:p>
        </p:txBody>
      </p:sp>
      <p:sp>
        <p:nvSpPr>
          <p:cNvPr id="10" name="TextBox 10"/>
          <p:cNvSpPr txBox="1"/>
          <p:nvPr/>
        </p:nvSpPr>
        <p:spPr>
          <a:xfrm>
            <a:off x="4910782" y="85725"/>
            <a:ext cx="8466436" cy="1047749"/>
          </a:xfrm>
          <a:prstGeom prst="rect">
            <a:avLst/>
          </a:prstGeom>
        </p:spPr>
        <p:txBody>
          <a:bodyPr lIns="0" tIns="0" rIns="0" bIns="0" rtlCol="0" anchor="t">
            <a:spAutoFit/>
          </a:bodyPr>
          <a:lstStyle/>
          <a:p>
            <a:pPr algn="ctr">
              <a:lnSpc>
                <a:spcPts val="8099"/>
              </a:lnSpc>
            </a:pPr>
            <a:r>
              <a:rPr lang="en-US" sz="7499" b="1">
                <a:solidFill>
                  <a:srgbClr val="000000"/>
                </a:solidFill>
                <a:latin typeface="Comic Sans Bold"/>
                <a:ea typeface="Comic Sans Bold"/>
                <a:cs typeface="Comic Sans Bold"/>
                <a:sym typeface="Comic Sans Bold"/>
              </a:rPr>
              <a:t>Proses Penglihatan</a:t>
            </a:r>
          </a:p>
        </p:txBody>
      </p:sp>
      <p:sp>
        <p:nvSpPr>
          <p:cNvPr id="11" name="TextBox 11"/>
          <p:cNvSpPr txBox="1"/>
          <p:nvPr/>
        </p:nvSpPr>
        <p:spPr>
          <a:xfrm>
            <a:off x="6531763" y="1838462"/>
            <a:ext cx="9458175" cy="1725931"/>
          </a:xfrm>
          <a:prstGeom prst="rect">
            <a:avLst/>
          </a:prstGeom>
        </p:spPr>
        <p:txBody>
          <a:bodyPr lIns="0" tIns="0" rIns="0" bIns="0" rtlCol="0" anchor="t">
            <a:spAutoFit/>
          </a:bodyPr>
          <a:lstStyle/>
          <a:p>
            <a:pPr algn="just">
              <a:lnSpc>
                <a:spcPts val="4619"/>
              </a:lnSpc>
            </a:pPr>
            <a:r>
              <a:rPr lang="en-US" sz="3299">
                <a:solidFill>
                  <a:srgbClr val="000000"/>
                </a:solidFill>
                <a:latin typeface="Comic Sans"/>
                <a:ea typeface="Comic Sans"/>
                <a:cs typeface="Comic Sans"/>
                <a:sym typeface="Comic Sans"/>
              </a:rPr>
              <a:t>Rangsang yang diterima indra penglihat(mata) berupa cahaya. Cahaya yang masuk melalui kornea akan diteruskan seperti berikut: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Freeform 8"/>
          <p:cNvSpPr/>
          <p:nvPr/>
        </p:nvSpPr>
        <p:spPr>
          <a:xfrm>
            <a:off x="2733510" y="1923157"/>
            <a:ext cx="12677574" cy="8363843"/>
          </a:xfrm>
          <a:custGeom>
            <a:avLst/>
            <a:gdLst/>
            <a:ahLst/>
            <a:cxnLst/>
            <a:rect l="l" t="t" r="r" b="b"/>
            <a:pathLst>
              <a:path w="12677574" h="8363843">
                <a:moveTo>
                  <a:pt x="0" y="0"/>
                </a:moveTo>
                <a:lnTo>
                  <a:pt x="12677574" y="0"/>
                </a:lnTo>
                <a:lnTo>
                  <a:pt x="12677574" y="8363843"/>
                </a:lnTo>
                <a:lnTo>
                  <a:pt x="0" y="8363843"/>
                </a:lnTo>
                <a:lnTo>
                  <a:pt x="0" y="0"/>
                </a:lnTo>
                <a:close/>
              </a:path>
            </a:pathLst>
          </a:custGeom>
          <a:blipFill>
            <a:blip r:embed="rId12"/>
            <a:stretch>
              <a:fillRect t="-17850"/>
            </a:stretch>
          </a:blipFill>
        </p:spPr>
        <p:txBody>
          <a:bodyPr/>
          <a:lstStyle/>
          <a:p>
            <a:endParaRPr lang="en-ID"/>
          </a:p>
        </p:txBody>
      </p:sp>
      <p:sp>
        <p:nvSpPr>
          <p:cNvPr id="9" name="TextBox 9"/>
          <p:cNvSpPr txBox="1"/>
          <p:nvPr/>
        </p:nvSpPr>
        <p:spPr>
          <a:xfrm>
            <a:off x="4910782" y="85725"/>
            <a:ext cx="8466436" cy="1047749"/>
          </a:xfrm>
          <a:prstGeom prst="rect">
            <a:avLst/>
          </a:prstGeom>
        </p:spPr>
        <p:txBody>
          <a:bodyPr lIns="0" tIns="0" rIns="0" bIns="0" rtlCol="0" anchor="t">
            <a:spAutoFit/>
          </a:bodyPr>
          <a:lstStyle/>
          <a:p>
            <a:pPr algn="ctr">
              <a:lnSpc>
                <a:spcPts val="8099"/>
              </a:lnSpc>
            </a:pPr>
            <a:r>
              <a:rPr lang="en-US" sz="7499" b="1">
                <a:solidFill>
                  <a:srgbClr val="000000"/>
                </a:solidFill>
                <a:latin typeface="Comic Sans Bold"/>
                <a:ea typeface="Comic Sans Bold"/>
                <a:cs typeface="Comic Sans Bold"/>
                <a:sym typeface="Comic Sans Bold"/>
              </a:rPr>
              <a:t>Proses Penglihatan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TextBox 3"/>
          <p:cNvSpPr txBox="1"/>
          <p:nvPr/>
        </p:nvSpPr>
        <p:spPr>
          <a:xfrm>
            <a:off x="4622899" y="1404526"/>
            <a:ext cx="9490761" cy="1165319"/>
          </a:xfrm>
          <a:prstGeom prst="rect">
            <a:avLst/>
          </a:prstGeom>
        </p:spPr>
        <p:txBody>
          <a:bodyPr lIns="0" tIns="0" rIns="0" bIns="0" rtlCol="0" anchor="t">
            <a:spAutoFit/>
          </a:bodyPr>
          <a:lstStyle/>
          <a:p>
            <a:pPr algn="ctr">
              <a:lnSpc>
                <a:spcPts val="9487"/>
              </a:lnSpc>
            </a:pPr>
            <a:r>
              <a:rPr lang="en-US" sz="6776">
                <a:solidFill>
                  <a:srgbClr val="001A30"/>
                </a:solidFill>
                <a:latin typeface="More Sugar"/>
                <a:ea typeface="More Sugar"/>
                <a:cs typeface="More Sugar"/>
                <a:sym typeface="More Sugar"/>
              </a:rPr>
              <a:t>Tujuan Pembelajaran </a:t>
            </a:r>
          </a:p>
        </p:txBody>
      </p:sp>
      <p:sp>
        <p:nvSpPr>
          <p:cNvPr id="4" name="TextBox 4"/>
          <p:cNvSpPr txBox="1"/>
          <p:nvPr/>
        </p:nvSpPr>
        <p:spPr>
          <a:xfrm>
            <a:off x="11051719" y="4117657"/>
            <a:ext cx="5907838" cy="1918335"/>
          </a:xfrm>
          <a:prstGeom prst="rect">
            <a:avLst/>
          </a:prstGeom>
        </p:spPr>
        <p:txBody>
          <a:bodyPr lIns="0" tIns="0" rIns="0" bIns="0" rtlCol="0" anchor="t">
            <a:spAutoFit/>
          </a:bodyPr>
          <a:lstStyle/>
          <a:p>
            <a:pPr algn="ctr">
              <a:lnSpc>
                <a:spcPts val="5099"/>
              </a:lnSpc>
            </a:pPr>
            <a:r>
              <a:rPr lang="en-US" sz="3399">
                <a:solidFill>
                  <a:srgbClr val="001A30"/>
                </a:solidFill>
                <a:latin typeface="Poppins"/>
                <a:ea typeface="Poppins"/>
                <a:cs typeface="Poppins"/>
                <a:sym typeface="Poppins"/>
              </a:rPr>
              <a:t>Mahasiswa dapat mengetahui fungsi organ sensori</a:t>
            </a:r>
          </a:p>
        </p:txBody>
      </p:sp>
      <p:sp>
        <p:nvSpPr>
          <p:cNvPr id="5" name="TextBox 5"/>
          <p:cNvSpPr txBox="1"/>
          <p:nvPr/>
        </p:nvSpPr>
        <p:spPr>
          <a:xfrm>
            <a:off x="1028700" y="4117657"/>
            <a:ext cx="7188398" cy="1280160"/>
          </a:xfrm>
          <a:prstGeom prst="rect">
            <a:avLst/>
          </a:prstGeom>
        </p:spPr>
        <p:txBody>
          <a:bodyPr lIns="0" tIns="0" rIns="0" bIns="0" rtlCol="0" anchor="t">
            <a:spAutoFit/>
          </a:bodyPr>
          <a:lstStyle/>
          <a:p>
            <a:pPr algn="ctr">
              <a:lnSpc>
                <a:spcPts val="5099"/>
              </a:lnSpc>
            </a:pPr>
            <a:r>
              <a:rPr lang="en-US" sz="3399">
                <a:solidFill>
                  <a:srgbClr val="001A30"/>
                </a:solidFill>
                <a:latin typeface="Poppins"/>
                <a:ea typeface="Poppins"/>
                <a:cs typeface="Poppins"/>
                <a:sym typeface="Poppins"/>
              </a:rPr>
              <a:t>Mahasiswa dapat memahami organ Sensori pada manusia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TextBox 8"/>
          <p:cNvSpPr txBox="1"/>
          <p:nvPr/>
        </p:nvSpPr>
        <p:spPr>
          <a:xfrm>
            <a:off x="5088682" y="85725"/>
            <a:ext cx="8110637" cy="1047749"/>
          </a:xfrm>
          <a:prstGeom prst="rect">
            <a:avLst/>
          </a:prstGeom>
        </p:spPr>
        <p:txBody>
          <a:bodyPr lIns="0" tIns="0" rIns="0" bIns="0" rtlCol="0" anchor="t">
            <a:spAutoFit/>
          </a:bodyPr>
          <a:lstStyle/>
          <a:p>
            <a:pPr algn="ctr">
              <a:lnSpc>
                <a:spcPts val="8099"/>
              </a:lnSpc>
            </a:pPr>
            <a:r>
              <a:rPr lang="en-US" sz="7499" b="1">
                <a:solidFill>
                  <a:srgbClr val="000000"/>
                </a:solidFill>
                <a:latin typeface="Comic Sans Bold"/>
                <a:ea typeface="Comic Sans Bold"/>
                <a:cs typeface="Comic Sans Bold"/>
                <a:sym typeface="Comic Sans Bold"/>
              </a:rPr>
              <a:t>Proses Akomodasi</a:t>
            </a:r>
          </a:p>
        </p:txBody>
      </p:sp>
      <p:sp>
        <p:nvSpPr>
          <p:cNvPr id="9" name="TextBox 9"/>
          <p:cNvSpPr txBox="1"/>
          <p:nvPr/>
        </p:nvSpPr>
        <p:spPr>
          <a:xfrm>
            <a:off x="2677239" y="1632352"/>
            <a:ext cx="13674233" cy="7596505"/>
          </a:xfrm>
          <a:prstGeom prst="rect">
            <a:avLst/>
          </a:prstGeom>
        </p:spPr>
        <p:txBody>
          <a:bodyPr lIns="0" tIns="0" rIns="0" bIns="0" rtlCol="0" anchor="t">
            <a:spAutoFit/>
          </a:bodyPr>
          <a:lstStyle/>
          <a:p>
            <a:pPr marL="928366" lvl="1" indent="-464183" algn="just">
              <a:lnSpc>
                <a:spcPts val="6019"/>
              </a:lnSpc>
              <a:buFont typeface="Arial"/>
              <a:buChar char="•"/>
            </a:pPr>
            <a:r>
              <a:rPr lang="en-US" sz="4299">
                <a:solidFill>
                  <a:srgbClr val="000000"/>
                </a:solidFill>
                <a:latin typeface="Comic Sans"/>
                <a:ea typeface="Comic Sans"/>
                <a:cs typeface="Comic Sans"/>
                <a:sym typeface="Comic Sans"/>
              </a:rPr>
              <a:t>Apabila cahaya yang masuk terlalu terang, pupil akan menyempit atau mengalami konstriksi.</a:t>
            </a:r>
          </a:p>
          <a:p>
            <a:pPr marL="928366" lvl="1" indent="-464183" algn="just">
              <a:lnSpc>
                <a:spcPts val="6019"/>
              </a:lnSpc>
              <a:buFont typeface="Arial"/>
              <a:buChar char="•"/>
            </a:pPr>
            <a:r>
              <a:rPr lang="en-US" sz="4299">
                <a:solidFill>
                  <a:srgbClr val="000000"/>
                </a:solidFill>
                <a:latin typeface="Comic Sans"/>
                <a:ea typeface="Comic Sans"/>
                <a:cs typeface="Comic Sans"/>
                <a:sym typeface="Comic Sans"/>
              </a:rPr>
              <a:t>Bila cahaya redup,pupil akan melebar atau mengalami dilatasi. Cahaya yang dipantulkan ke mata masuk ke dalam retina khususnya  pada fovea (bintik kuning). Cahaya ini dapat terfokus ke Fovea karena diatur oleh lensa. Lensa ini mempunyai kemampuan untuk memipih dan mencembung. Kemaampuan ini disebut dengan daya akomodasi.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483" y="10477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TextBox 8"/>
          <p:cNvSpPr txBox="1"/>
          <p:nvPr/>
        </p:nvSpPr>
        <p:spPr>
          <a:xfrm>
            <a:off x="2378713" y="604557"/>
            <a:ext cx="13088641" cy="1047749"/>
          </a:xfrm>
          <a:prstGeom prst="rect">
            <a:avLst/>
          </a:prstGeom>
        </p:spPr>
        <p:txBody>
          <a:bodyPr lIns="0" tIns="0" rIns="0" bIns="0" rtlCol="0" anchor="t">
            <a:spAutoFit/>
          </a:bodyPr>
          <a:lstStyle/>
          <a:p>
            <a:pPr algn="ctr">
              <a:lnSpc>
                <a:spcPts val="8099"/>
              </a:lnSpc>
            </a:pPr>
            <a:r>
              <a:rPr lang="en-US" sz="7499" b="1" dirty="0" err="1">
                <a:solidFill>
                  <a:srgbClr val="000000"/>
                </a:solidFill>
                <a:latin typeface="Comic Sans Bold"/>
                <a:ea typeface="Comic Sans Bold"/>
                <a:cs typeface="Comic Sans Bold"/>
                <a:sym typeface="Comic Sans Bold"/>
              </a:rPr>
              <a:t>Gangguan</a:t>
            </a:r>
            <a:r>
              <a:rPr lang="en-US" sz="7499" b="1" dirty="0">
                <a:solidFill>
                  <a:srgbClr val="000000"/>
                </a:solidFill>
                <a:latin typeface="Comic Sans Bold"/>
                <a:ea typeface="Comic Sans Bold"/>
                <a:cs typeface="Comic Sans Bold"/>
                <a:sym typeface="Comic Sans Bold"/>
              </a:rPr>
              <a:t> Proses </a:t>
            </a:r>
            <a:r>
              <a:rPr lang="en-US" sz="7499" b="1" dirty="0" err="1">
                <a:solidFill>
                  <a:srgbClr val="000000"/>
                </a:solidFill>
                <a:latin typeface="Comic Sans Bold"/>
                <a:ea typeface="Comic Sans Bold"/>
                <a:cs typeface="Comic Sans Bold"/>
                <a:sym typeface="Comic Sans Bold"/>
              </a:rPr>
              <a:t>Penglihatan</a:t>
            </a:r>
            <a:endParaRPr lang="en-US" sz="7499" b="1" dirty="0">
              <a:solidFill>
                <a:srgbClr val="000000"/>
              </a:solidFill>
              <a:latin typeface="Comic Sans Bold"/>
              <a:ea typeface="Comic Sans Bold"/>
              <a:cs typeface="Comic Sans Bold"/>
              <a:sym typeface="Comic Sans Bold"/>
            </a:endParaRPr>
          </a:p>
        </p:txBody>
      </p:sp>
      <p:sp>
        <p:nvSpPr>
          <p:cNvPr id="9" name="TextBox 9"/>
          <p:cNvSpPr txBox="1"/>
          <p:nvPr/>
        </p:nvSpPr>
        <p:spPr>
          <a:xfrm>
            <a:off x="2599680" y="2526429"/>
            <a:ext cx="13674233" cy="6072505"/>
          </a:xfrm>
          <a:prstGeom prst="rect">
            <a:avLst/>
          </a:prstGeom>
        </p:spPr>
        <p:txBody>
          <a:bodyPr lIns="0" tIns="0" rIns="0" bIns="0" rtlCol="0" anchor="t">
            <a:spAutoFit/>
          </a:bodyPr>
          <a:lstStyle/>
          <a:p>
            <a:pPr algn="just">
              <a:lnSpc>
                <a:spcPts val="6019"/>
              </a:lnSpc>
            </a:pPr>
            <a:r>
              <a:rPr lang="en-US" sz="4299" dirty="0">
                <a:solidFill>
                  <a:srgbClr val="000000"/>
                </a:solidFill>
                <a:latin typeface="Comic Sans"/>
                <a:ea typeface="Comic Sans"/>
                <a:cs typeface="Comic Sans"/>
                <a:sym typeface="Comic Sans"/>
              </a:rPr>
              <a:t>Proses  </a:t>
            </a:r>
            <a:r>
              <a:rPr lang="en-US" sz="4299" dirty="0" err="1">
                <a:solidFill>
                  <a:srgbClr val="000000"/>
                </a:solidFill>
                <a:latin typeface="Comic Sans"/>
                <a:ea typeface="Comic Sans"/>
                <a:cs typeface="Comic Sans"/>
                <a:sym typeface="Comic Sans"/>
              </a:rPr>
              <a:t>penglihatan</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dapat</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mengalami</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gangguan</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tergantung</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dari</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berbagai</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sebab</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Secara</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umum</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gangguan</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penglihatan</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dapat</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terjadi</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jika</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ada</a:t>
            </a:r>
            <a:r>
              <a:rPr lang="en-US" sz="4299" dirty="0">
                <a:solidFill>
                  <a:srgbClr val="000000"/>
                </a:solidFill>
                <a:latin typeface="Comic Sans"/>
                <a:ea typeface="Comic Sans"/>
                <a:cs typeface="Comic Sans"/>
                <a:sym typeface="Comic Sans"/>
              </a:rPr>
              <a:t> salah </a:t>
            </a:r>
            <a:r>
              <a:rPr lang="en-US" sz="4299" dirty="0" err="1">
                <a:solidFill>
                  <a:srgbClr val="000000"/>
                </a:solidFill>
                <a:latin typeface="Comic Sans"/>
                <a:ea typeface="Comic Sans"/>
                <a:cs typeface="Comic Sans"/>
                <a:sym typeface="Comic Sans"/>
              </a:rPr>
              <a:t>satu</a:t>
            </a:r>
            <a:r>
              <a:rPr lang="en-US" sz="4299" dirty="0">
                <a:solidFill>
                  <a:srgbClr val="000000"/>
                </a:solidFill>
                <a:latin typeface="Comic Sans"/>
                <a:ea typeface="Comic Sans"/>
                <a:cs typeface="Comic Sans"/>
                <a:sym typeface="Comic Sans"/>
              </a:rPr>
              <a:t> proses yang </a:t>
            </a:r>
            <a:r>
              <a:rPr lang="en-US" sz="4299" dirty="0" err="1">
                <a:solidFill>
                  <a:srgbClr val="000000"/>
                </a:solidFill>
                <a:latin typeface="Comic Sans"/>
                <a:ea typeface="Comic Sans"/>
                <a:cs typeface="Comic Sans"/>
                <a:sym typeface="Comic Sans"/>
              </a:rPr>
              <a:t>tidak</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berjalan</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sebagaimana</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mestinya</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sehingga</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bayangan</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tidak</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terbentuk</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atau</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syaraf</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mata</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tidak</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dapat</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memproses</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sehingga</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bayangan</a:t>
            </a:r>
            <a:r>
              <a:rPr lang="en-US" sz="4299" dirty="0">
                <a:solidFill>
                  <a:srgbClr val="000000"/>
                </a:solidFill>
                <a:latin typeface="Comic Sans"/>
                <a:ea typeface="Comic Sans"/>
                <a:cs typeface="Comic Sans"/>
                <a:sym typeface="Comic Sans"/>
              </a:rPr>
              <a:t> yang </a:t>
            </a:r>
            <a:r>
              <a:rPr lang="en-US" sz="4299" dirty="0" err="1">
                <a:solidFill>
                  <a:srgbClr val="000000"/>
                </a:solidFill>
                <a:latin typeface="Comic Sans"/>
                <a:ea typeface="Comic Sans"/>
                <a:cs typeface="Comic Sans"/>
                <a:sym typeface="Comic Sans"/>
              </a:rPr>
              <a:t>terbentuk</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tidak</a:t>
            </a:r>
            <a:r>
              <a:rPr lang="en-US" sz="4299" dirty="0">
                <a:solidFill>
                  <a:srgbClr val="000000"/>
                </a:solidFill>
                <a:latin typeface="Comic Sans"/>
                <a:ea typeface="Comic Sans"/>
                <a:cs typeface="Comic Sans"/>
                <a:sym typeface="Comic Sans"/>
              </a:rPr>
              <a:t> </a:t>
            </a:r>
            <a:r>
              <a:rPr lang="en-US" sz="4299" dirty="0" err="1">
                <a:solidFill>
                  <a:srgbClr val="000000"/>
                </a:solidFill>
                <a:latin typeface="Comic Sans"/>
                <a:ea typeface="Comic Sans"/>
                <a:cs typeface="Comic Sans"/>
                <a:sym typeface="Comic Sans"/>
              </a:rPr>
              <a:t>sesuai</a:t>
            </a:r>
            <a:endParaRPr lang="en-US" sz="4299" dirty="0">
              <a:solidFill>
                <a:srgbClr val="000000"/>
              </a:solidFill>
              <a:latin typeface="Comic Sans"/>
              <a:ea typeface="Comic Sans"/>
              <a:cs typeface="Comic Sans"/>
              <a:sym typeface="Comic Sans"/>
            </a:endParaRPr>
          </a:p>
          <a:p>
            <a:pPr algn="just">
              <a:lnSpc>
                <a:spcPts val="6019"/>
              </a:lnSpc>
            </a:pPr>
            <a:endParaRPr lang="en-US" sz="4299" dirty="0">
              <a:solidFill>
                <a:srgbClr val="000000"/>
              </a:solidFill>
              <a:latin typeface="Comic Sans"/>
              <a:ea typeface="Comic Sans"/>
              <a:cs typeface="Comic Sans"/>
              <a:sym typeface="Comic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7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905163" y="-1419180"/>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dirty="0"/>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TextBox 8"/>
          <p:cNvSpPr txBox="1"/>
          <p:nvPr/>
        </p:nvSpPr>
        <p:spPr>
          <a:xfrm>
            <a:off x="1447800" y="738467"/>
            <a:ext cx="14333538" cy="1047749"/>
          </a:xfrm>
          <a:prstGeom prst="rect">
            <a:avLst/>
          </a:prstGeom>
        </p:spPr>
        <p:txBody>
          <a:bodyPr lIns="0" tIns="0" rIns="0" bIns="0" rtlCol="0" anchor="t">
            <a:spAutoFit/>
          </a:bodyPr>
          <a:lstStyle/>
          <a:p>
            <a:pPr algn="ctr">
              <a:lnSpc>
                <a:spcPts val="8099"/>
              </a:lnSpc>
            </a:pPr>
            <a:r>
              <a:rPr lang="en-US" sz="7499" b="1" dirty="0" err="1">
                <a:solidFill>
                  <a:srgbClr val="000000"/>
                </a:solidFill>
                <a:latin typeface="Comic Sans Bold"/>
                <a:ea typeface="Comic Sans Bold"/>
                <a:cs typeface="Comic Sans Bold"/>
                <a:sym typeface="Comic Sans Bold"/>
              </a:rPr>
              <a:t>Pemeriksaan</a:t>
            </a:r>
            <a:r>
              <a:rPr lang="en-US" sz="7499" b="1" dirty="0">
                <a:solidFill>
                  <a:srgbClr val="000000"/>
                </a:solidFill>
                <a:latin typeface="Comic Sans Bold"/>
                <a:ea typeface="Comic Sans Bold"/>
                <a:cs typeface="Comic Sans Bold"/>
                <a:sym typeface="Comic Sans Bold"/>
              </a:rPr>
              <a:t> </a:t>
            </a:r>
            <a:r>
              <a:rPr lang="en-US" sz="7499" b="1" dirty="0" err="1">
                <a:solidFill>
                  <a:srgbClr val="000000"/>
                </a:solidFill>
                <a:latin typeface="Comic Sans Bold"/>
                <a:ea typeface="Comic Sans Bold"/>
                <a:cs typeface="Comic Sans Bold"/>
                <a:sym typeface="Comic Sans Bold"/>
              </a:rPr>
              <a:t>Fungsi</a:t>
            </a:r>
            <a:r>
              <a:rPr lang="en-US" sz="7499" b="1" dirty="0">
                <a:solidFill>
                  <a:srgbClr val="000000"/>
                </a:solidFill>
                <a:latin typeface="Comic Sans Bold"/>
                <a:ea typeface="Comic Sans Bold"/>
                <a:cs typeface="Comic Sans Bold"/>
                <a:sym typeface="Comic Sans Bold"/>
              </a:rPr>
              <a:t> </a:t>
            </a:r>
            <a:r>
              <a:rPr lang="en-US" sz="7499" b="1" dirty="0" err="1">
                <a:solidFill>
                  <a:srgbClr val="000000"/>
                </a:solidFill>
                <a:latin typeface="Comic Sans Bold"/>
                <a:ea typeface="Comic Sans Bold"/>
                <a:cs typeface="Comic Sans Bold"/>
                <a:sym typeface="Comic Sans Bold"/>
              </a:rPr>
              <a:t>Penglihatan</a:t>
            </a:r>
            <a:endParaRPr lang="en-US" sz="7499" b="1" dirty="0">
              <a:solidFill>
                <a:srgbClr val="000000"/>
              </a:solidFill>
              <a:latin typeface="Comic Sans Bold"/>
              <a:ea typeface="Comic Sans Bold"/>
              <a:cs typeface="Comic Sans Bold"/>
              <a:sym typeface="Comic Sans Bold"/>
            </a:endParaRPr>
          </a:p>
        </p:txBody>
      </p:sp>
      <p:sp>
        <p:nvSpPr>
          <p:cNvPr id="9" name="TextBox 9"/>
          <p:cNvSpPr txBox="1"/>
          <p:nvPr/>
        </p:nvSpPr>
        <p:spPr>
          <a:xfrm>
            <a:off x="2479153" y="2630805"/>
            <a:ext cx="13674233" cy="4930141"/>
          </a:xfrm>
          <a:prstGeom prst="rect">
            <a:avLst/>
          </a:prstGeom>
        </p:spPr>
        <p:txBody>
          <a:bodyPr lIns="0" tIns="0" rIns="0" bIns="0" rtlCol="0" anchor="t">
            <a:spAutoFit/>
          </a:bodyPr>
          <a:lstStyle/>
          <a:p>
            <a:pPr algn="just">
              <a:lnSpc>
                <a:spcPts val="6579"/>
              </a:lnSpc>
            </a:pPr>
            <a:r>
              <a:rPr lang="en-US" sz="4699" dirty="0" err="1">
                <a:solidFill>
                  <a:srgbClr val="000000"/>
                </a:solidFill>
                <a:latin typeface="Comic Sans"/>
                <a:ea typeface="Comic Sans"/>
                <a:cs typeface="Comic Sans"/>
                <a:sym typeface="Comic Sans"/>
              </a:rPr>
              <a:t>Syarat</a:t>
            </a:r>
            <a:r>
              <a:rPr lang="en-US" sz="4699" dirty="0">
                <a:solidFill>
                  <a:srgbClr val="000000"/>
                </a:solidFill>
                <a:latin typeface="Comic Sans"/>
                <a:ea typeface="Comic Sans"/>
                <a:cs typeface="Comic Sans"/>
                <a:sym typeface="Comic Sans"/>
              </a:rPr>
              <a:t> </a:t>
            </a:r>
            <a:r>
              <a:rPr lang="en-US" sz="4699" dirty="0" err="1">
                <a:solidFill>
                  <a:srgbClr val="000000"/>
                </a:solidFill>
                <a:latin typeface="Comic Sans"/>
                <a:ea typeface="Comic Sans"/>
                <a:cs typeface="Comic Sans"/>
                <a:sym typeface="Comic Sans"/>
              </a:rPr>
              <a:t>Pemeriksaan</a:t>
            </a:r>
            <a:r>
              <a:rPr lang="en-US" sz="4699" dirty="0">
                <a:solidFill>
                  <a:srgbClr val="000000"/>
                </a:solidFill>
                <a:latin typeface="Comic Sans"/>
                <a:ea typeface="Comic Sans"/>
                <a:cs typeface="Comic Sans"/>
                <a:sym typeface="Comic Sans"/>
              </a:rPr>
              <a:t> Mata :</a:t>
            </a:r>
          </a:p>
          <a:p>
            <a:pPr algn="just">
              <a:lnSpc>
                <a:spcPts val="6579"/>
              </a:lnSpc>
            </a:pPr>
            <a:r>
              <a:rPr lang="en-US" sz="4699" dirty="0">
                <a:solidFill>
                  <a:srgbClr val="000000"/>
                </a:solidFill>
                <a:latin typeface="Comic Sans"/>
                <a:ea typeface="Comic Sans"/>
                <a:cs typeface="Comic Sans"/>
                <a:sym typeface="Comic Sans"/>
              </a:rPr>
              <a:t>1.Intensitas </a:t>
            </a:r>
            <a:r>
              <a:rPr lang="en-US" sz="4699" dirty="0" err="1">
                <a:solidFill>
                  <a:srgbClr val="000000"/>
                </a:solidFill>
                <a:latin typeface="Comic Sans"/>
                <a:ea typeface="Comic Sans"/>
                <a:cs typeface="Comic Sans"/>
                <a:sym typeface="Comic Sans"/>
              </a:rPr>
              <a:t>cahaya</a:t>
            </a:r>
            <a:r>
              <a:rPr lang="en-US" sz="4699" dirty="0">
                <a:solidFill>
                  <a:srgbClr val="000000"/>
                </a:solidFill>
                <a:latin typeface="Comic Sans"/>
                <a:ea typeface="Comic Sans"/>
                <a:cs typeface="Comic Sans"/>
                <a:sym typeface="Comic Sans"/>
              </a:rPr>
              <a:t> </a:t>
            </a:r>
            <a:r>
              <a:rPr lang="en-US" sz="4699" dirty="0" err="1">
                <a:solidFill>
                  <a:srgbClr val="000000"/>
                </a:solidFill>
                <a:latin typeface="Comic Sans"/>
                <a:ea typeface="Comic Sans"/>
                <a:cs typeface="Comic Sans"/>
                <a:sym typeface="Comic Sans"/>
              </a:rPr>
              <a:t>adekuat</a:t>
            </a:r>
            <a:endParaRPr lang="en-US" sz="4699" dirty="0">
              <a:solidFill>
                <a:srgbClr val="000000"/>
              </a:solidFill>
              <a:latin typeface="Comic Sans"/>
              <a:ea typeface="Comic Sans"/>
              <a:cs typeface="Comic Sans"/>
              <a:sym typeface="Comic Sans"/>
            </a:endParaRPr>
          </a:p>
          <a:p>
            <a:pPr algn="just">
              <a:lnSpc>
                <a:spcPts val="6579"/>
              </a:lnSpc>
            </a:pPr>
            <a:r>
              <a:rPr lang="en-US" sz="4699" dirty="0">
                <a:solidFill>
                  <a:srgbClr val="000000"/>
                </a:solidFill>
                <a:latin typeface="Comic Sans"/>
                <a:ea typeface="Comic Sans"/>
                <a:cs typeface="Comic Sans"/>
                <a:sym typeface="Comic Sans"/>
              </a:rPr>
              <a:t>2.Tersedia </a:t>
            </a:r>
            <a:r>
              <a:rPr lang="en-US" sz="4699" dirty="0" err="1">
                <a:solidFill>
                  <a:srgbClr val="000000"/>
                </a:solidFill>
                <a:latin typeface="Comic Sans"/>
                <a:ea typeface="Comic Sans"/>
                <a:cs typeface="Comic Sans"/>
                <a:sym typeface="Comic Sans"/>
              </a:rPr>
              <a:t>alat</a:t>
            </a:r>
            <a:r>
              <a:rPr lang="en-US" sz="4699" dirty="0">
                <a:solidFill>
                  <a:srgbClr val="000000"/>
                </a:solidFill>
                <a:latin typeface="Comic Sans"/>
                <a:ea typeface="Comic Sans"/>
                <a:cs typeface="Comic Sans"/>
                <a:sym typeface="Comic Sans"/>
              </a:rPr>
              <a:t> dan </a:t>
            </a:r>
            <a:r>
              <a:rPr lang="en-US" sz="4699" dirty="0" err="1">
                <a:solidFill>
                  <a:srgbClr val="000000"/>
                </a:solidFill>
                <a:latin typeface="Comic Sans"/>
                <a:ea typeface="Comic Sans"/>
                <a:cs typeface="Comic Sans"/>
                <a:sym typeface="Comic Sans"/>
              </a:rPr>
              <a:t>obat</a:t>
            </a:r>
            <a:r>
              <a:rPr lang="en-US" sz="4699" dirty="0">
                <a:solidFill>
                  <a:srgbClr val="000000"/>
                </a:solidFill>
                <a:latin typeface="Comic Sans"/>
                <a:ea typeface="Comic Sans"/>
                <a:cs typeface="Comic Sans"/>
                <a:sym typeface="Comic Sans"/>
              </a:rPr>
              <a:t> diagnostic</a:t>
            </a:r>
          </a:p>
          <a:p>
            <a:pPr algn="just">
              <a:lnSpc>
                <a:spcPts val="6579"/>
              </a:lnSpc>
            </a:pPr>
            <a:r>
              <a:rPr lang="en-US" sz="4699" dirty="0">
                <a:solidFill>
                  <a:srgbClr val="000000"/>
                </a:solidFill>
                <a:latin typeface="Comic Sans"/>
                <a:ea typeface="Comic Sans"/>
                <a:cs typeface="Comic Sans"/>
                <a:sym typeface="Comic Sans"/>
              </a:rPr>
              <a:t>3.Dilakukan </a:t>
            </a:r>
            <a:r>
              <a:rPr lang="en-US" sz="4699" dirty="0" err="1">
                <a:solidFill>
                  <a:srgbClr val="000000"/>
                </a:solidFill>
                <a:latin typeface="Comic Sans"/>
                <a:ea typeface="Comic Sans"/>
                <a:cs typeface="Comic Sans"/>
                <a:sym typeface="Comic Sans"/>
              </a:rPr>
              <a:t>secara</a:t>
            </a:r>
            <a:r>
              <a:rPr lang="en-US" sz="4699" dirty="0">
                <a:solidFill>
                  <a:srgbClr val="000000"/>
                </a:solidFill>
                <a:latin typeface="Comic Sans"/>
                <a:ea typeface="Comic Sans"/>
                <a:cs typeface="Comic Sans"/>
                <a:sym typeface="Comic Sans"/>
              </a:rPr>
              <a:t> </a:t>
            </a:r>
            <a:r>
              <a:rPr lang="en-US" sz="4699" dirty="0" err="1">
                <a:solidFill>
                  <a:srgbClr val="000000"/>
                </a:solidFill>
                <a:latin typeface="Comic Sans"/>
                <a:ea typeface="Comic Sans"/>
                <a:cs typeface="Comic Sans"/>
                <a:sym typeface="Comic Sans"/>
              </a:rPr>
              <a:t>sistematik</a:t>
            </a:r>
            <a:endParaRPr lang="en-US" sz="4699" dirty="0">
              <a:solidFill>
                <a:srgbClr val="000000"/>
              </a:solidFill>
              <a:latin typeface="Comic Sans"/>
              <a:ea typeface="Comic Sans"/>
              <a:cs typeface="Comic Sans"/>
              <a:sym typeface="Comic Sans"/>
            </a:endParaRPr>
          </a:p>
          <a:p>
            <a:pPr algn="just">
              <a:lnSpc>
                <a:spcPts val="6579"/>
              </a:lnSpc>
            </a:pPr>
            <a:r>
              <a:rPr lang="en-US" sz="4699" dirty="0">
                <a:solidFill>
                  <a:srgbClr val="000000"/>
                </a:solidFill>
                <a:latin typeface="Comic Sans"/>
                <a:ea typeface="Comic Sans"/>
                <a:cs typeface="Comic Sans"/>
                <a:sym typeface="Comic Sans"/>
              </a:rPr>
              <a:t>4.Mengenal </a:t>
            </a:r>
            <a:r>
              <a:rPr lang="en-US" sz="4699" dirty="0" err="1">
                <a:solidFill>
                  <a:srgbClr val="000000"/>
                </a:solidFill>
                <a:latin typeface="Comic Sans"/>
                <a:ea typeface="Comic Sans"/>
                <a:cs typeface="Comic Sans"/>
                <a:sym typeface="Comic Sans"/>
              </a:rPr>
              <a:t>anatomi</a:t>
            </a:r>
            <a:r>
              <a:rPr lang="en-US" sz="4699" dirty="0">
                <a:solidFill>
                  <a:srgbClr val="000000"/>
                </a:solidFill>
                <a:latin typeface="Comic Sans"/>
                <a:ea typeface="Comic Sans"/>
                <a:cs typeface="Comic Sans"/>
                <a:sym typeface="Comic Sans"/>
              </a:rPr>
              <a:t>, </a:t>
            </a:r>
            <a:r>
              <a:rPr lang="en-US" sz="4699" dirty="0" err="1">
                <a:solidFill>
                  <a:srgbClr val="000000"/>
                </a:solidFill>
                <a:latin typeface="Comic Sans"/>
                <a:ea typeface="Comic Sans"/>
                <a:cs typeface="Comic Sans"/>
                <a:sym typeface="Comic Sans"/>
              </a:rPr>
              <a:t>fisiologi</a:t>
            </a:r>
            <a:r>
              <a:rPr lang="en-US" sz="4699" dirty="0">
                <a:solidFill>
                  <a:srgbClr val="000000"/>
                </a:solidFill>
                <a:latin typeface="Comic Sans"/>
                <a:ea typeface="Comic Sans"/>
                <a:cs typeface="Comic Sans"/>
                <a:sym typeface="Comic Sans"/>
              </a:rPr>
              <a:t>, dan </a:t>
            </a:r>
            <a:r>
              <a:rPr lang="en-US" sz="4699" dirty="0" err="1">
                <a:solidFill>
                  <a:srgbClr val="000000"/>
                </a:solidFill>
                <a:latin typeface="Comic Sans"/>
                <a:ea typeface="Comic Sans"/>
                <a:cs typeface="Comic Sans"/>
                <a:sym typeface="Comic Sans"/>
              </a:rPr>
              <a:t>patologik</a:t>
            </a:r>
            <a:r>
              <a:rPr lang="en-US" sz="4699" dirty="0">
                <a:solidFill>
                  <a:srgbClr val="000000"/>
                </a:solidFill>
                <a:latin typeface="Comic Sans"/>
                <a:ea typeface="Comic Sans"/>
                <a:cs typeface="Comic Sans"/>
                <a:sym typeface="Comic Sans"/>
              </a:rPr>
              <a:t> </a:t>
            </a:r>
            <a:r>
              <a:rPr lang="en-US" sz="4699" dirty="0" err="1">
                <a:solidFill>
                  <a:srgbClr val="000000"/>
                </a:solidFill>
                <a:latin typeface="Comic Sans"/>
                <a:ea typeface="Comic Sans"/>
                <a:cs typeface="Comic Sans"/>
                <a:sym typeface="Comic Sans"/>
              </a:rPr>
              <a:t>mata</a:t>
            </a:r>
            <a:endParaRPr lang="en-US" sz="4699" dirty="0">
              <a:solidFill>
                <a:srgbClr val="000000"/>
              </a:solidFill>
              <a:latin typeface="Comic Sans"/>
              <a:ea typeface="Comic Sans"/>
              <a:cs typeface="Comic Sans"/>
              <a:sym typeface="Comic Sans"/>
            </a:endParaRPr>
          </a:p>
          <a:p>
            <a:pPr algn="just">
              <a:lnSpc>
                <a:spcPts val="6439"/>
              </a:lnSpc>
            </a:pPr>
            <a:endParaRPr lang="en-US" sz="4699" dirty="0">
              <a:solidFill>
                <a:srgbClr val="000000"/>
              </a:solidFill>
              <a:latin typeface="Comic Sans"/>
              <a:ea typeface="Comic Sans"/>
              <a:cs typeface="Comic Sans"/>
              <a:sym typeface="Comic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TextBox 8"/>
          <p:cNvSpPr txBox="1"/>
          <p:nvPr/>
        </p:nvSpPr>
        <p:spPr>
          <a:xfrm>
            <a:off x="4985445" y="85725"/>
            <a:ext cx="8317111" cy="1047749"/>
          </a:xfrm>
          <a:prstGeom prst="rect">
            <a:avLst/>
          </a:prstGeom>
        </p:spPr>
        <p:txBody>
          <a:bodyPr lIns="0" tIns="0" rIns="0" bIns="0" rtlCol="0" anchor="t">
            <a:spAutoFit/>
          </a:bodyPr>
          <a:lstStyle/>
          <a:p>
            <a:pPr algn="ctr">
              <a:lnSpc>
                <a:spcPts val="8099"/>
              </a:lnSpc>
            </a:pPr>
            <a:r>
              <a:rPr lang="en-US" sz="7499" b="1">
                <a:solidFill>
                  <a:srgbClr val="000000"/>
                </a:solidFill>
                <a:latin typeface="Comic Sans Bold"/>
                <a:ea typeface="Comic Sans Bold"/>
                <a:cs typeface="Comic Sans Bold"/>
                <a:sym typeface="Comic Sans Bold"/>
              </a:rPr>
              <a:t>Pemeriksaan Visus</a:t>
            </a:r>
          </a:p>
        </p:txBody>
      </p:sp>
      <p:sp>
        <p:nvSpPr>
          <p:cNvPr id="9" name="TextBox 9"/>
          <p:cNvSpPr txBox="1"/>
          <p:nvPr/>
        </p:nvSpPr>
        <p:spPr>
          <a:xfrm>
            <a:off x="1690259" y="2630805"/>
            <a:ext cx="14463127" cy="6605271"/>
          </a:xfrm>
          <a:prstGeom prst="rect">
            <a:avLst/>
          </a:prstGeom>
        </p:spPr>
        <p:txBody>
          <a:bodyPr lIns="0" tIns="0" rIns="0" bIns="0" rtlCol="0" anchor="t">
            <a:spAutoFit/>
          </a:bodyPr>
          <a:lstStyle/>
          <a:p>
            <a:pPr algn="just">
              <a:lnSpc>
                <a:spcPts val="6579"/>
              </a:lnSpc>
            </a:pPr>
            <a:r>
              <a:rPr lang="en-US" sz="4699" dirty="0" err="1">
                <a:solidFill>
                  <a:srgbClr val="000000"/>
                </a:solidFill>
                <a:latin typeface="Comic Sans"/>
                <a:ea typeface="Comic Sans"/>
                <a:cs typeface="Comic Sans"/>
                <a:sym typeface="Comic Sans"/>
              </a:rPr>
              <a:t>Pemeriksaan</a:t>
            </a:r>
            <a:r>
              <a:rPr lang="en-US" sz="4699" dirty="0">
                <a:solidFill>
                  <a:srgbClr val="000000"/>
                </a:solidFill>
                <a:latin typeface="Comic Sans"/>
                <a:ea typeface="Comic Sans"/>
                <a:cs typeface="Comic Sans"/>
                <a:sym typeface="Comic Sans"/>
              </a:rPr>
              <a:t> </a:t>
            </a:r>
            <a:r>
              <a:rPr lang="en-US" sz="4699" dirty="0" err="1">
                <a:solidFill>
                  <a:srgbClr val="000000"/>
                </a:solidFill>
                <a:latin typeface="Comic Sans"/>
                <a:ea typeface="Comic Sans"/>
                <a:cs typeface="Comic Sans"/>
                <a:sym typeface="Comic Sans"/>
              </a:rPr>
              <a:t>visus</a:t>
            </a:r>
            <a:r>
              <a:rPr lang="en-US" sz="4699" dirty="0">
                <a:solidFill>
                  <a:srgbClr val="000000"/>
                </a:solidFill>
                <a:latin typeface="Comic Sans"/>
                <a:ea typeface="Comic Sans"/>
                <a:cs typeface="Comic Sans"/>
                <a:sym typeface="Comic Sans"/>
              </a:rPr>
              <a:t> (</a:t>
            </a:r>
            <a:r>
              <a:rPr lang="en-US" sz="4699" dirty="0" err="1">
                <a:solidFill>
                  <a:srgbClr val="000000"/>
                </a:solidFill>
                <a:latin typeface="Comic Sans"/>
                <a:ea typeface="Comic Sans"/>
                <a:cs typeface="Comic Sans"/>
                <a:sym typeface="Comic Sans"/>
              </a:rPr>
              <a:t>tajam</a:t>
            </a:r>
            <a:r>
              <a:rPr lang="en-US" sz="4699" dirty="0">
                <a:solidFill>
                  <a:srgbClr val="000000"/>
                </a:solidFill>
                <a:latin typeface="Comic Sans"/>
                <a:ea typeface="Comic Sans"/>
                <a:cs typeface="Comic Sans"/>
                <a:sym typeface="Comic Sans"/>
              </a:rPr>
              <a:t> </a:t>
            </a:r>
            <a:r>
              <a:rPr lang="en-US" sz="4699" dirty="0" err="1">
                <a:solidFill>
                  <a:srgbClr val="000000"/>
                </a:solidFill>
                <a:latin typeface="Comic Sans"/>
                <a:ea typeface="Comic Sans"/>
                <a:cs typeface="Comic Sans"/>
                <a:sym typeface="Comic Sans"/>
              </a:rPr>
              <a:t>penglihatan</a:t>
            </a:r>
            <a:r>
              <a:rPr lang="en-US" sz="4699" dirty="0">
                <a:solidFill>
                  <a:srgbClr val="000000"/>
                </a:solidFill>
                <a:latin typeface="Comic Sans"/>
                <a:ea typeface="Comic Sans"/>
                <a:cs typeface="Comic Sans"/>
                <a:sym typeface="Comic Sans"/>
              </a:rPr>
              <a:t>)</a:t>
            </a:r>
            <a:r>
              <a:rPr lang="en-US" sz="4699" dirty="0" err="1">
                <a:solidFill>
                  <a:srgbClr val="000000"/>
                </a:solidFill>
                <a:latin typeface="Comic Sans"/>
                <a:ea typeface="Comic Sans"/>
                <a:cs typeface="Comic Sans"/>
                <a:sym typeface="Comic Sans"/>
              </a:rPr>
              <a:t>menentukan</a:t>
            </a:r>
            <a:r>
              <a:rPr lang="en-US" sz="4699" dirty="0">
                <a:solidFill>
                  <a:srgbClr val="000000"/>
                </a:solidFill>
                <a:latin typeface="Comic Sans"/>
                <a:ea typeface="Comic Sans"/>
                <a:cs typeface="Comic Sans"/>
                <a:sym typeface="Comic Sans"/>
              </a:rPr>
              <a:t> </a:t>
            </a:r>
            <a:r>
              <a:rPr lang="en-US" sz="4699" dirty="0" err="1">
                <a:solidFill>
                  <a:srgbClr val="000000"/>
                </a:solidFill>
                <a:latin typeface="Comic Sans"/>
                <a:ea typeface="Comic Sans"/>
                <a:cs typeface="Comic Sans"/>
                <a:sym typeface="Comic Sans"/>
              </a:rPr>
              <a:t>visus</a:t>
            </a:r>
            <a:r>
              <a:rPr lang="en-US" sz="4699" dirty="0">
                <a:solidFill>
                  <a:srgbClr val="000000"/>
                </a:solidFill>
                <a:latin typeface="Comic Sans"/>
                <a:ea typeface="Comic Sans"/>
                <a:cs typeface="Comic Sans"/>
                <a:sym typeface="Comic Sans"/>
              </a:rPr>
              <a:t> </a:t>
            </a:r>
            <a:r>
              <a:rPr lang="en-US" sz="4699" dirty="0" err="1">
                <a:solidFill>
                  <a:srgbClr val="000000"/>
                </a:solidFill>
                <a:latin typeface="Comic Sans"/>
                <a:ea typeface="Comic Sans"/>
                <a:cs typeface="Comic Sans"/>
                <a:sym typeface="Comic Sans"/>
              </a:rPr>
              <a:t>tiap</a:t>
            </a:r>
            <a:r>
              <a:rPr lang="en-US" sz="4699" dirty="0">
                <a:solidFill>
                  <a:srgbClr val="000000"/>
                </a:solidFill>
                <a:latin typeface="Comic Sans"/>
                <a:ea typeface="Comic Sans"/>
                <a:cs typeface="Comic Sans"/>
                <a:sym typeface="Comic Sans"/>
              </a:rPr>
              <a:t> </a:t>
            </a:r>
            <a:r>
              <a:rPr lang="en-US" sz="4699" dirty="0" err="1">
                <a:solidFill>
                  <a:srgbClr val="000000"/>
                </a:solidFill>
                <a:latin typeface="Comic Sans"/>
                <a:ea typeface="Comic Sans"/>
                <a:cs typeface="Comic Sans"/>
                <a:sym typeface="Comic Sans"/>
              </a:rPr>
              <a:t>mata</a:t>
            </a:r>
            <a:r>
              <a:rPr lang="en-US" sz="4699" dirty="0">
                <a:solidFill>
                  <a:srgbClr val="000000"/>
                </a:solidFill>
                <a:latin typeface="Comic Sans"/>
                <a:ea typeface="Comic Sans"/>
                <a:cs typeface="Comic Sans"/>
                <a:sym typeface="Comic Sans"/>
              </a:rPr>
              <a:t> :</a:t>
            </a:r>
          </a:p>
          <a:p>
            <a:pPr marL="1014724" lvl="1" indent="-507362" algn="just">
              <a:lnSpc>
                <a:spcPts val="6579"/>
              </a:lnSpc>
              <a:buAutoNum type="arabicPeriod"/>
            </a:pPr>
            <a:r>
              <a:rPr lang="en-US" sz="4699" dirty="0" err="1">
                <a:solidFill>
                  <a:srgbClr val="000000"/>
                </a:solidFill>
                <a:latin typeface="Comic Sans"/>
                <a:ea typeface="Comic Sans"/>
                <a:cs typeface="Comic Sans"/>
                <a:sym typeface="Comic Sans"/>
              </a:rPr>
              <a:t>optotipsnellen</a:t>
            </a:r>
            <a:r>
              <a:rPr lang="en-US" sz="4699" dirty="0">
                <a:solidFill>
                  <a:srgbClr val="000000"/>
                </a:solidFill>
                <a:latin typeface="Comic Sans"/>
                <a:ea typeface="Comic Sans"/>
                <a:cs typeface="Comic Sans"/>
                <a:sym typeface="Comic Sans"/>
              </a:rPr>
              <a:t>: 6/50-&gt; 6/6</a:t>
            </a:r>
          </a:p>
          <a:p>
            <a:pPr marL="1014724" lvl="1" indent="-507362" algn="just">
              <a:lnSpc>
                <a:spcPts val="6579"/>
              </a:lnSpc>
              <a:buAutoNum type="arabicPeriod"/>
            </a:pPr>
            <a:r>
              <a:rPr lang="en-US" sz="4699" dirty="0" err="1">
                <a:solidFill>
                  <a:srgbClr val="000000"/>
                </a:solidFill>
                <a:latin typeface="Comic Sans"/>
                <a:ea typeface="Comic Sans"/>
                <a:cs typeface="Comic Sans"/>
                <a:sym typeface="Comic Sans"/>
              </a:rPr>
              <a:t>menghitung</a:t>
            </a:r>
            <a:r>
              <a:rPr lang="en-US" sz="4699" dirty="0">
                <a:solidFill>
                  <a:srgbClr val="000000"/>
                </a:solidFill>
                <a:latin typeface="Comic Sans"/>
                <a:ea typeface="Comic Sans"/>
                <a:cs typeface="Comic Sans"/>
                <a:sym typeface="Comic Sans"/>
              </a:rPr>
              <a:t> </a:t>
            </a:r>
            <a:r>
              <a:rPr lang="en-US" sz="4699" dirty="0" err="1">
                <a:solidFill>
                  <a:srgbClr val="000000"/>
                </a:solidFill>
                <a:latin typeface="Comic Sans"/>
                <a:ea typeface="Comic Sans"/>
                <a:cs typeface="Comic Sans"/>
                <a:sym typeface="Comic Sans"/>
              </a:rPr>
              <a:t>jari</a:t>
            </a:r>
            <a:r>
              <a:rPr lang="en-US" sz="4699" dirty="0">
                <a:solidFill>
                  <a:srgbClr val="000000"/>
                </a:solidFill>
                <a:latin typeface="Comic Sans"/>
                <a:ea typeface="Comic Sans"/>
                <a:cs typeface="Comic Sans"/>
                <a:sym typeface="Comic Sans"/>
              </a:rPr>
              <a:t>: 1/60 -&gt; 6/60c</a:t>
            </a:r>
          </a:p>
          <a:p>
            <a:pPr marL="1014724" lvl="1" indent="-507362" algn="just">
              <a:lnSpc>
                <a:spcPts val="6579"/>
              </a:lnSpc>
              <a:buAutoNum type="arabicPeriod"/>
            </a:pPr>
            <a:r>
              <a:rPr lang="en-US" sz="4699" dirty="0" err="1">
                <a:solidFill>
                  <a:srgbClr val="000000"/>
                </a:solidFill>
                <a:latin typeface="Comic Sans"/>
                <a:ea typeface="Comic Sans"/>
                <a:cs typeface="Comic Sans"/>
                <a:sym typeface="Comic Sans"/>
              </a:rPr>
              <a:t>gerakan</a:t>
            </a:r>
            <a:r>
              <a:rPr lang="en-US" sz="4699" dirty="0">
                <a:solidFill>
                  <a:srgbClr val="000000"/>
                </a:solidFill>
                <a:latin typeface="Comic Sans"/>
                <a:ea typeface="Comic Sans"/>
                <a:cs typeface="Comic Sans"/>
                <a:sym typeface="Comic Sans"/>
              </a:rPr>
              <a:t> </a:t>
            </a:r>
            <a:r>
              <a:rPr lang="en-US" sz="4699" dirty="0" err="1">
                <a:solidFill>
                  <a:srgbClr val="000000"/>
                </a:solidFill>
                <a:latin typeface="Comic Sans"/>
                <a:ea typeface="Comic Sans"/>
                <a:cs typeface="Comic Sans"/>
                <a:sym typeface="Comic Sans"/>
              </a:rPr>
              <a:t>tangan</a:t>
            </a:r>
            <a:r>
              <a:rPr lang="en-US" sz="4699" dirty="0">
                <a:solidFill>
                  <a:srgbClr val="000000"/>
                </a:solidFill>
                <a:latin typeface="Comic Sans"/>
                <a:ea typeface="Comic Sans"/>
                <a:cs typeface="Comic Sans"/>
                <a:sym typeface="Comic Sans"/>
              </a:rPr>
              <a:t> 1/300. </a:t>
            </a:r>
          </a:p>
          <a:p>
            <a:pPr marL="1014724" lvl="1" indent="-507362" algn="just">
              <a:lnSpc>
                <a:spcPts val="6579"/>
              </a:lnSpc>
              <a:buAutoNum type="arabicPeriod"/>
            </a:pPr>
            <a:r>
              <a:rPr lang="en-US" sz="4699" dirty="0" err="1">
                <a:solidFill>
                  <a:srgbClr val="000000"/>
                </a:solidFill>
                <a:latin typeface="Comic Sans"/>
                <a:ea typeface="Comic Sans"/>
                <a:cs typeface="Comic Sans"/>
                <a:sym typeface="Comic Sans"/>
              </a:rPr>
              <a:t>Pemeriksaan</a:t>
            </a:r>
            <a:r>
              <a:rPr lang="en-US" sz="4699" dirty="0">
                <a:solidFill>
                  <a:srgbClr val="000000"/>
                </a:solidFill>
                <a:latin typeface="Comic Sans"/>
                <a:ea typeface="Comic Sans"/>
                <a:cs typeface="Comic Sans"/>
                <a:sym typeface="Comic Sans"/>
              </a:rPr>
              <a:t> </a:t>
            </a:r>
            <a:r>
              <a:rPr lang="en-US" sz="4699" dirty="0" err="1">
                <a:solidFill>
                  <a:srgbClr val="000000"/>
                </a:solidFill>
                <a:latin typeface="Comic Sans"/>
                <a:ea typeface="Comic Sans"/>
                <a:cs typeface="Comic Sans"/>
                <a:sym typeface="Comic Sans"/>
              </a:rPr>
              <a:t>proyeksi</a:t>
            </a:r>
            <a:r>
              <a:rPr lang="en-US" sz="4699" dirty="0">
                <a:solidFill>
                  <a:srgbClr val="000000"/>
                </a:solidFill>
                <a:latin typeface="Comic Sans"/>
                <a:ea typeface="Comic Sans"/>
                <a:cs typeface="Comic Sans"/>
                <a:sym typeface="Comic Sans"/>
              </a:rPr>
              <a:t> </a:t>
            </a:r>
            <a:r>
              <a:rPr lang="en-US" sz="4699" dirty="0" err="1">
                <a:solidFill>
                  <a:srgbClr val="000000"/>
                </a:solidFill>
                <a:latin typeface="Comic Sans"/>
                <a:ea typeface="Comic Sans"/>
                <a:cs typeface="Comic Sans"/>
                <a:sym typeface="Comic Sans"/>
              </a:rPr>
              <a:t>cahaya</a:t>
            </a:r>
            <a:r>
              <a:rPr lang="en-US" sz="4699" dirty="0">
                <a:solidFill>
                  <a:srgbClr val="000000"/>
                </a:solidFill>
                <a:latin typeface="Comic Sans"/>
                <a:ea typeface="Comic Sans"/>
                <a:cs typeface="Comic Sans"/>
                <a:sym typeface="Comic Sans"/>
              </a:rPr>
              <a:t> </a:t>
            </a:r>
            <a:r>
              <a:rPr lang="en-US" sz="4699" dirty="0" err="1">
                <a:solidFill>
                  <a:srgbClr val="000000"/>
                </a:solidFill>
                <a:latin typeface="Comic Sans"/>
                <a:ea typeface="Comic Sans"/>
                <a:cs typeface="Comic Sans"/>
                <a:sym typeface="Comic Sans"/>
              </a:rPr>
              <a:t>dari</a:t>
            </a:r>
            <a:r>
              <a:rPr lang="en-US" sz="4699" dirty="0">
                <a:solidFill>
                  <a:srgbClr val="000000"/>
                </a:solidFill>
                <a:latin typeface="Comic Sans"/>
                <a:ea typeface="Comic Sans"/>
                <a:cs typeface="Comic Sans"/>
                <a:sym typeface="Comic Sans"/>
              </a:rPr>
              <a:t> </a:t>
            </a:r>
            <a:r>
              <a:rPr lang="en-US" sz="4699" dirty="0" err="1">
                <a:solidFill>
                  <a:srgbClr val="000000"/>
                </a:solidFill>
                <a:latin typeface="Comic Sans"/>
                <a:ea typeface="Comic Sans"/>
                <a:cs typeface="Comic Sans"/>
                <a:sym typeface="Comic Sans"/>
              </a:rPr>
              <a:t>segala</a:t>
            </a:r>
            <a:r>
              <a:rPr lang="en-US" sz="4699" dirty="0">
                <a:solidFill>
                  <a:srgbClr val="000000"/>
                </a:solidFill>
                <a:latin typeface="Comic Sans"/>
                <a:ea typeface="Comic Sans"/>
                <a:cs typeface="Comic Sans"/>
                <a:sym typeface="Comic Sans"/>
              </a:rPr>
              <a:t> </a:t>
            </a:r>
            <a:r>
              <a:rPr lang="en-US" sz="4699" dirty="0" err="1">
                <a:solidFill>
                  <a:srgbClr val="000000"/>
                </a:solidFill>
                <a:latin typeface="Comic Sans"/>
                <a:ea typeface="Comic Sans"/>
                <a:cs typeface="Comic Sans"/>
                <a:sym typeface="Comic Sans"/>
              </a:rPr>
              <a:t>arah</a:t>
            </a:r>
            <a:r>
              <a:rPr lang="en-US" sz="4699" dirty="0">
                <a:solidFill>
                  <a:srgbClr val="000000"/>
                </a:solidFill>
                <a:latin typeface="Comic Sans"/>
                <a:ea typeface="Comic Sans"/>
                <a:cs typeface="Comic Sans"/>
                <a:sym typeface="Comic Sans"/>
              </a:rPr>
              <a:t> (</a:t>
            </a:r>
            <a:r>
              <a:rPr lang="en-US" sz="4699" dirty="0" err="1">
                <a:solidFill>
                  <a:srgbClr val="000000"/>
                </a:solidFill>
                <a:latin typeface="Comic Sans"/>
                <a:ea typeface="Comic Sans"/>
                <a:cs typeface="Comic Sans"/>
                <a:sym typeface="Comic Sans"/>
              </a:rPr>
              <a:t>atas,bawah</a:t>
            </a:r>
            <a:r>
              <a:rPr lang="en-US" sz="4699" dirty="0">
                <a:solidFill>
                  <a:srgbClr val="000000"/>
                </a:solidFill>
                <a:latin typeface="Comic Sans"/>
                <a:ea typeface="Comic Sans"/>
                <a:cs typeface="Comic Sans"/>
                <a:sym typeface="Comic Sans"/>
              </a:rPr>
              <a:t>, nasal, temporal)</a:t>
            </a:r>
          </a:p>
          <a:p>
            <a:pPr marL="1014724" lvl="1" indent="-507362" algn="just">
              <a:lnSpc>
                <a:spcPts val="6579"/>
              </a:lnSpc>
              <a:buAutoNum type="arabicPeriod"/>
            </a:pPr>
            <a:r>
              <a:rPr lang="en-US" sz="4699" dirty="0" err="1">
                <a:solidFill>
                  <a:srgbClr val="000000"/>
                </a:solidFill>
                <a:latin typeface="Comic Sans"/>
                <a:ea typeface="Comic Sans"/>
                <a:cs typeface="Comic Sans"/>
                <a:sym typeface="Comic Sans"/>
              </a:rPr>
              <a:t>Membedakan</a:t>
            </a:r>
            <a:r>
              <a:rPr lang="en-US" sz="4699" dirty="0">
                <a:solidFill>
                  <a:srgbClr val="000000"/>
                </a:solidFill>
                <a:latin typeface="Comic Sans"/>
                <a:ea typeface="Comic Sans"/>
                <a:cs typeface="Comic Sans"/>
                <a:sym typeface="Comic Sans"/>
              </a:rPr>
              <a:t> </a:t>
            </a:r>
            <a:r>
              <a:rPr lang="en-US" sz="4699" dirty="0" err="1">
                <a:solidFill>
                  <a:srgbClr val="000000"/>
                </a:solidFill>
                <a:latin typeface="Comic Sans"/>
                <a:ea typeface="Comic Sans"/>
                <a:cs typeface="Comic Sans"/>
                <a:sym typeface="Comic Sans"/>
              </a:rPr>
              <a:t>terang</a:t>
            </a:r>
            <a:r>
              <a:rPr lang="en-US" sz="4699" dirty="0">
                <a:solidFill>
                  <a:srgbClr val="000000"/>
                </a:solidFill>
                <a:latin typeface="Comic Sans"/>
                <a:ea typeface="Comic Sans"/>
                <a:cs typeface="Comic Sans"/>
                <a:sym typeface="Comic Sans"/>
              </a:rPr>
              <a:t> </a:t>
            </a:r>
            <a:r>
              <a:rPr lang="en-US" sz="4699" dirty="0" err="1">
                <a:solidFill>
                  <a:srgbClr val="000000"/>
                </a:solidFill>
                <a:latin typeface="Comic Sans"/>
                <a:ea typeface="Comic Sans"/>
                <a:cs typeface="Comic Sans"/>
                <a:sym typeface="Comic Sans"/>
              </a:rPr>
              <a:t>gelap</a:t>
            </a:r>
            <a:r>
              <a:rPr lang="en-US" sz="4699" dirty="0">
                <a:solidFill>
                  <a:srgbClr val="000000"/>
                </a:solidFill>
                <a:latin typeface="Comic Sans"/>
                <a:ea typeface="Comic Sans"/>
                <a:cs typeface="Comic Sans"/>
                <a:sym typeface="Comic Sans"/>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9" name="TextBox 9"/>
          <p:cNvSpPr txBox="1"/>
          <p:nvPr/>
        </p:nvSpPr>
        <p:spPr>
          <a:xfrm>
            <a:off x="4985445" y="85725"/>
            <a:ext cx="8317111" cy="1047749"/>
          </a:xfrm>
          <a:prstGeom prst="rect">
            <a:avLst/>
          </a:prstGeom>
        </p:spPr>
        <p:txBody>
          <a:bodyPr lIns="0" tIns="0" rIns="0" bIns="0" rtlCol="0" anchor="t">
            <a:spAutoFit/>
          </a:bodyPr>
          <a:lstStyle/>
          <a:p>
            <a:pPr algn="ctr">
              <a:lnSpc>
                <a:spcPts val="8099"/>
              </a:lnSpc>
            </a:pPr>
            <a:r>
              <a:rPr lang="en-US" sz="7499" b="1">
                <a:solidFill>
                  <a:srgbClr val="000000"/>
                </a:solidFill>
                <a:latin typeface="Comic Sans Bold"/>
                <a:ea typeface="Comic Sans Bold"/>
                <a:cs typeface="Comic Sans Bold"/>
                <a:sym typeface="Comic Sans Bold"/>
              </a:rPr>
              <a:t>Pemeriksaan Visus</a:t>
            </a:r>
          </a:p>
        </p:txBody>
      </p:sp>
      <p:pic>
        <p:nvPicPr>
          <p:cNvPr id="11" name="Picture 10">
            <a:extLst>
              <a:ext uri="{FF2B5EF4-FFF2-40B4-BE49-F238E27FC236}">
                <a16:creationId xmlns:a16="http://schemas.microsoft.com/office/drawing/2014/main" id="{2F5B39F0-1AE7-B525-A86C-103349ABA04C}"/>
              </a:ext>
            </a:extLst>
          </p:cNvPr>
          <p:cNvPicPr>
            <a:picLocks noChangeAspect="1"/>
          </p:cNvPicPr>
          <p:nvPr/>
        </p:nvPicPr>
        <p:blipFill>
          <a:blip r:embed="rId12"/>
          <a:stretch>
            <a:fillRect/>
          </a:stretch>
        </p:blipFill>
        <p:spPr>
          <a:xfrm>
            <a:off x="5388133" y="1409700"/>
            <a:ext cx="7013593" cy="794166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TextBox 8"/>
          <p:cNvSpPr txBox="1"/>
          <p:nvPr/>
        </p:nvSpPr>
        <p:spPr>
          <a:xfrm>
            <a:off x="1028700" y="1407564"/>
            <a:ext cx="15322772" cy="8526145"/>
          </a:xfrm>
          <a:prstGeom prst="rect">
            <a:avLst/>
          </a:prstGeom>
        </p:spPr>
        <p:txBody>
          <a:bodyPr lIns="0" tIns="0" rIns="0" bIns="0" rtlCol="0" anchor="t">
            <a:spAutoFit/>
          </a:bodyPr>
          <a:lstStyle/>
          <a:p>
            <a:pPr marL="798829" lvl="1" indent="-399415" algn="just">
              <a:lnSpc>
                <a:spcPts val="5179"/>
              </a:lnSpc>
              <a:buFont typeface="Arial"/>
              <a:buChar char="•"/>
            </a:pPr>
            <a:r>
              <a:rPr lang="en-US" sz="3699">
                <a:solidFill>
                  <a:srgbClr val="000000"/>
                </a:solidFill>
                <a:latin typeface="Comic Sans"/>
                <a:ea typeface="Comic Sans"/>
                <a:cs typeface="Comic Sans"/>
                <a:sym typeface="Comic Sans"/>
              </a:rPr>
              <a:t>Orang yang diperiksa berada pada posisi 6 meter atau 20 kaki dari kartu  snallen, karena pada jarak ini mata akan melihat benda dalam keadaan  istirahat atau tanpa akomodasi;</a:t>
            </a:r>
          </a:p>
          <a:p>
            <a:pPr marL="798829" lvl="1" indent="-399415" algn="just">
              <a:lnSpc>
                <a:spcPts val="5179"/>
              </a:lnSpc>
              <a:buFont typeface="Arial"/>
              <a:buChar char="•"/>
            </a:pPr>
            <a:r>
              <a:rPr lang="en-US" sz="3699">
                <a:solidFill>
                  <a:srgbClr val="000000"/>
                </a:solidFill>
                <a:latin typeface="Comic Sans"/>
                <a:ea typeface="Comic Sans"/>
                <a:cs typeface="Comic Sans"/>
                <a:sym typeface="Comic Sans"/>
              </a:rPr>
              <a:t>Kartu snellen diletakkan sejajar dengan mata orang yang diperiksa;</a:t>
            </a:r>
          </a:p>
          <a:p>
            <a:pPr marL="798829" lvl="1" indent="-399415" algn="just">
              <a:lnSpc>
                <a:spcPts val="5179"/>
              </a:lnSpc>
              <a:buFont typeface="Arial"/>
              <a:buChar char="•"/>
            </a:pPr>
            <a:r>
              <a:rPr lang="en-US" sz="3699">
                <a:solidFill>
                  <a:srgbClr val="000000"/>
                </a:solidFill>
                <a:latin typeface="Comic Sans"/>
                <a:ea typeface="Comic Sans"/>
                <a:cs typeface="Comic Sans"/>
                <a:sym typeface="Comic Sans"/>
              </a:rPr>
              <a:t>Pastikan ruang tempat pemeriksaan cukup cahaya (tidak gelap dan tidak silau);</a:t>
            </a:r>
          </a:p>
          <a:p>
            <a:pPr marL="798829" lvl="1" indent="-399415" algn="just">
              <a:lnSpc>
                <a:spcPts val="5179"/>
              </a:lnSpc>
              <a:buFont typeface="Arial"/>
              <a:buChar char="•"/>
            </a:pPr>
            <a:r>
              <a:rPr lang="en-US" sz="3699">
                <a:solidFill>
                  <a:srgbClr val="000000"/>
                </a:solidFill>
                <a:latin typeface="Comic Sans"/>
                <a:ea typeface="Comic Sans"/>
                <a:cs typeface="Comic Sans"/>
                <a:sym typeface="Comic Sans"/>
              </a:rPr>
              <a:t>Orang yang diperiksa tidak buta huruf (tau membaca huruf), jika yang bersangkutan buta huruf makan dapat menggunakan Echart atau menggunakan CiAncin Landolt.</a:t>
            </a:r>
          </a:p>
          <a:p>
            <a:pPr marL="798829" lvl="1" indent="-399415" algn="just">
              <a:lnSpc>
                <a:spcPts val="5179"/>
              </a:lnSpc>
              <a:buFont typeface="Arial"/>
              <a:buChar char="•"/>
            </a:pPr>
            <a:r>
              <a:rPr lang="en-US" sz="3699">
                <a:solidFill>
                  <a:srgbClr val="000000"/>
                </a:solidFill>
                <a:latin typeface="Comic Sans"/>
                <a:ea typeface="Comic Sans"/>
                <a:cs typeface="Comic Sans"/>
                <a:sym typeface="Comic Sans"/>
              </a:rPr>
              <a:t>Orang yang diperiksa harus berumur &gt; 5 Tahun.</a:t>
            </a:r>
          </a:p>
          <a:p>
            <a:pPr marL="798829" lvl="1" indent="-399415" algn="just">
              <a:lnSpc>
                <a:spcPts val="5179"/>
              </a:lnSpc>
              <a:buFont typeface="Arial"/>
              <a:buChar char="•"/>
            </a:pPr>
            <a:r>
              <a:rPr lang="en-US" sz="3699">
                <a:solidFill>
                  <a:srgbClr val="000000"/>
                </a:solidFill>
                <a:latin typeface="Comic Sans"/>
                <a:ea typeface="Comic Sans"/>
                <a:cs typeface="Comic Sans"/>
                <a:sym typeface="Comic Sans"/>
              </a:rPr>
              <a:t>Tidak melakukan pemeriksaan sendiri, artinya harus ada paling tidak 2 orang (pemeriksa dan dan yang diperiksa)</a:t>
            </a:r>
          </a:p>
        </p:txBody>
      </p:sp>
      <p:sp>
        <p:nvSpPr>
          <p:cNvPr id="9" name="TextBox 9"/>
          <p:cNvSpPr txBox="1"/>
          <p:nvPr/>
        </p:nvSpPr>
        <p:spPr>
          <a:xfrm>
            <a:off x="4985445" y="85725"/>
            <a:ext cx="8317111" cy="1047749"/>
          </a:xfrm>
          <a:prstGeom prst="rect">
            <a:avLst/>
          </a:prstGeom>
        </p:spPr>
        <p:txBody>
          <a:bodyPr lIns="0" tIns="0" rIns="0" bIns="0" rtlCol="0" anchor="t">
            <a:spAutoFit/>
          </a:bodyPr>
          <a:lstStyle/>
          <a:p>
            <a:pPr algn="ctr">
              <a:lnSpc>
                <a:spcPts val="8099"/>
              </a:lnSpc>
            </a:pPr>
            <a:r>
              <a:rPr lang="en-US" sz="7499" b="1">
                <a:solidFill>
                  <a:srgbClr val="000000"/>
                </a:solidFill>
                <a:latin typeface="Comic Sans Bold"/>
                <a:ea typeface="Comic Sans Bold"/>
                <a:cs typeface="Comic Sans Bold"/>
                <a:sym typeface="Comic Sans Bold"/>
              </a:rPr>
              <a:t>Pemeriksaan Visus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Freeform 8"/>
          <p:cNvSpPr/>
          <p:nvPr/>
        </p:nvSpPr>
        <p:spPr>
          <a:xfrm>
            <a:off x="2945871" y="1349488"/>
            <a:ext cx="12521483" cy="7512890"/>
          </a:xfrm>
          <a:custGeom>
            <a:avLst/>
            <a:gdLst/>
            <a:ahLst/>
            <a:cxnLst/>
            <a:rect l="l" t="t" r="r" b="b"/>
            <a:pathLst>
              <a:path w="12521483" h="7512890">
                <a:moveTo>
                  <a:pt x="0" y="0"/>
                </a:moveTo>
                <a:lnTo>
                  <a:pt x="12521483" y="0"/>
                </a:lnTo>
                <a:lnTo>
                  <a:pt x="12521483" y="7512889"/>
                </a:lnTo>
                <a:lnTo>
                  <a:pt x="0" y="7512889"/>
                </a:lnTo>
                <a:lnTo>
                  <a:pt x="0" y="0"/>
                </a:lnTo>
                <a:close/>
              </a:path>
            </a:pathLst>
          </a:custGeom>
          <a:blipFill>
            <a:blip r:embed="rId12"/>
            <a:stretch>
              <a:fillRect/>
            </a:stretch>
          </a:blipFill>
        </p:spPr>
        <p:txBody>
          <a:bodyPr/>
          <a:lstStyle/>
          <a:p>
            <a:endParaRPr lang="en-ID"/>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TextBox 8"/>
          <p:cNvSpPr txBox="1"/>
          <p:nvPr/>
        </p:nvSpPr>
        <p:spPr>
          <a:xfrm>
            <a:off x="1028700" y="2307907"/>
            <a:ext cx="15322772" cy="7287701"/>
          </a:xfrm>
          <a:prstGeom prst="rect">
            <a:avLst/>
          </a:prstGeom>
        </p:spPr>
        <p:txBody>
          <a:bodyPr lIns="0" tIns="0" rIns="0" bIns="0" rtlCol="0" anchor="t">
            <a:spAutoFit/>
          </a:bodyPr>
          <a:lstStyle/>
          <a:p>
            <a:pPr marL="798829" lvl="1" indent="-399415" algn="just">
              <a:lnSpc>
                <a:spcPts val="5179"/>
              </a:lnSpc>
              <a:buFont typeface="Arial"/>
              <a:buChar char="•"/>
            </a:pPr>
            <a:r>
              <a:rPr lang="en-US" sz="3699" dirty="0">
                <a:solidFill>
                  <a:srgbClr val="000000"/>
                </a:solidFill>
                <a:latin typeface="Comic Sans"/>
                <a:ea typeface="Comic Sans"/>
                <a:cs typeface="Comic Sans"/>
                <a:sym typeface="Comic Sans"/>
              </a:rPr>
              <a:t>Rabun </a:t>
            </a:r>
            <a:r>
              <a:rPr lang="en-US" sz="3699" dirty="0" err="1">
                <a:solidFill>
                  <a:srgbClr val="000000"/>
                </a:solidFill>
                <a:latin typeface="Comic Sans"/>
                <a:ea typeface="Comic Sans"/>
                <a:cs typeface="Comic Sans"/>
                <a:sym typeface="Comic Sans"/>
              </a:rPr>
              <a:t>dekat</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hipermetropi</a:t>
            </a:r>
            <a:r>
              <a:rPr lang="en-US" sz="3699" dirty="0">
                <a:solidFill>
                  <a:srgbClr val="000000"/>
                </a:solidFill>
                <a:latin typeface="Comic Sans"/>
                <a:ea typeface="Comic Sans"/>
                <a:cs typeface="Comic Sans"/>
                <a:sym typeface="Comic Sans"/>
              </a:rPr>
              <a:t>) Adalah </a:t>
            </a:r>
            <a:r>
              <a:rPr lang="en-US" sz="3699" dirty="0" err="1">
                <a:solidFill>
                  <a:srgbClr val="000000"/>
                </a:solidFill>
                <a:latin typeface="Comic Sans"/>
                <a:ea typeface="Comic Sans"/>
                <a:cs typeface="Comic Sans"/>
                <a:sym typeface="Comic Sans"/>
              </a:rPr>
              <a:t>cacat</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mata</a:t>
            </a:r>
            <a:r>
              <a:rPr lang="en-US" sz="3699" dirty="0">
                <a:solidFill>
                  <a:srgbClr val="000000"/>
                </a:solidFill>
                <a:latin typeface="Comic Sans"/>
                <a:ea typeface="Comic Sans"/>
                <a:cs typeface="Comic Sans"/>
                <a:sym typeface="Comic Sans"/>
              </a:rPr>
              <a:t> yang </a:t>
            </a:r>
            <a:r>
              <a:rPr lang="en-US" sz="3699" dirty="0" err="1">
                <a:solidFill>
                  <a:srgbClr val="000000"/>
                </a:solidFill>
                <a:latin typeface="Comic Sans"/>
                <a:ea typeface="Comic Sans"/>
                <a:cs typeface="Comic Sans"/>
                <a:sym typeface="Comic Sans"/>
              </a:rPr>
              <a:t>mengakibatkan</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pandangan</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mata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kabur</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jika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melihat</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bendayang</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dekat</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dengan</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mata</a:t>
            </a:r>
            <a:r>
              <a:rPr lang="en-US" sz="3699" dirty="0">
                <a:solidFill>
                  <a:srgbClr val="000000"/>
                </a:solidFill>
                <a:latin typeface="Comic Sans"/>
                <a:ea typeface="Comic Sans"/>
                <a:cs typeface="Comic Sans"/>
                <a:sym typeface="Comic Sans"/>
              </a:rPr>
              <a:t>. Hal </a:t>
            </a:r>
            <a:r>
              <a:rPr lang="en-US" sz="3699" dirty="0" err="1">
                <a:solidFill>
                  <a:srgbClr val="000000"/>
                </a:solidFill>
                <a:latin typeface="Comic Sans"/>
                <a:ea typeface="Comic Sans"/>
                <a:cs typeface="Comic Sans"/>
                <a:sym typeface="Comic Sans"/>
              </a:rPr>
              <a:t>ini</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karena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lensa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mata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tidak</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dapat</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mencembung</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dengan</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sempurna</a:t>
            </a:r>
            <a:r>
              <a:rPr lang="en-US" sz="3699" dirty="0">
                <a:solidFill>
                  <a:srgbClr val="000000"/>
                </a:solidFill>
                <a:latin typeface="Comic Sans"/>
                <a:ea typeface="Comic Sans"/>
                <a:cs typeface="Comic Sans"/>
                <a:sym typeface="Comic Sans"/>
              </a:rPr>
              <a:t>. Rabun </a:t>
            </a:r>
            <a:r>
              <a:rPr lang="en-US" sz="3699" dirty="0" err="1">
                <a:solidFill>
                  <a:srgbClr val="000000"/>
                </a:solidFill>
                <a:latin typeface="Comic Sans"/>
                <a:ea typeface="Comic Sans"/>
                <a:cs typeface="Comic Sans"/>
                <a:sym typeface="Comic Sans"/>
              </a:rPr>
              <a:t>dekat</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dapat</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dibantu</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dengan</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kacamata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berlensa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positif</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atau</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cembung</a:t>
            </a:r>
            <a:r>
              <a:rPr lang="en-US" sz="3699" dirty="0">
                <a:solidFill>
                  <a:srgbClr val="000000"/>
                </a:solidFill>
                <a:latin typeface="Comic Sans"/>
                <a:ea typeface="Comic Sans"/>
                <a:cs typeface="Comic Sans"/>
                <a:sym typeface="Comic Sans"/>
              </a:rPr>
              <a:t>.</a:t>
            </a:r>
          </a:p>
          <a:p>
            <a:pPr marL="798829" lvl="1" indent="-399415" algn="just">
              <a:lnSpc>
                <a:spcPts val="5179"/>
              </a:lnSpc>
              <a:buFont typeface="Arial"/>
              <a:buChar char="•"/>
            </a:pPr>
            <a:r>
              <a:rPr lang="en-US" sz="3699" dirty="0">
                <a:solidFill>
                  <a:srgbClr val="000000"/>
                </a:solidFill>
                <a:latin typeface="Comic Sans"/>
                <a:ea typeface="Comic Sans"/>
                <a:cs typeface="Comic Sans"/>
                <a:sym typeface="Comic Sans"/>
              </a:rPr>
              <a:t>Rabun </a:t>
            </a:r>
            <a:r>
              <a:rPr lang="en-US" sz="3699" dirty="0" err="1">
                <a:solidFill>
                  <a:srgbClr val="000000"/>
                </a:solidFill>
                <a:latin typeface="Comic Sans"/>
                <a:ea typeface="Comic Sans"/>
                <a:cs typeface="Comic Sans"/>
                <a:sym typeface="Comic Sans"/>
              </a:rPr>
              <a:t>jauh</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miopi</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adalah</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cacat</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mata</a:t>
            </a:r>
            <a:r>
              <a:rPr lang="en-US" sz="3699" dirty="0">
                <a:solidFill>
                  <a:srgbClr val="000000"/>
                </a:solidFill>
                <a:latin typeface="Comic Sans"/>
                <a:ea typeface="Comic Sans"/>
                <a:cs typeface="Comic Sans"/>
                <a:sym typeface="Comic Sans"/>
              </a:rPr>
              <a:t> yang </a:t>
            </a:r>
            <a:r>
              <a:rPr lang="en-US" sz="3699" dirty="0" err="1">
                <a:solidFill>
                  <a:srgbClr val="000000"/>
                </a:solidFill>
                <a:latin typeface="Comic Sans"/>
                <a:ea typeface="Comic Sans"/>
                <a:cs typeface="Comic Sans"/>
                <a:sym typeface="Comic Sans"/>
              </a:rPr>
              <a:t>mengakibatkan</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pandangan</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mata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kaburjika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melihat</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benda</a:t>
            </a:r>
            <a:r>
              <a:rPr lang="en-US" sz="3699" dirty="0">
                <a:solidFill>
                  <a:srgbClr val="000000"/>
                </a:solidFill>
                <a:latin typeface="Comic Sans"/>
                <a:ea typeface="Comic Sans"/>
                <a:cs typeface="Comic Sans"/>
                <a:sym typeface="Comic Sans"/>
              </a:rPr>
              <a:t> yang </a:t>
            </a:r>
            <a:r>
              <a:rPr lang="en-US" sz="3699" dirty="0" err="1">
                <a:solidFill>
                  <a:srgbClr val="000000"/>
                </a:solidFill>
                <a:latin typeface="Comic Sans"/>
                <a:ea typeface="Comic Sans"/>
                <a:cs typeface="Comic Sans"/>
                <a:sym typeface="Comic Sans"/>
              </a:rPr>
              <a:t>jauhdari</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mata</a:t>
            </a:r>
            <a:r>
              <a:rPr lang="en-US" sz="3699" dirty="0">
                <a:solidFill>
                  <a:srgbClr val="000000"/>
                </a:solidFill>
                <a:latin typeface="Comic Sans"/>
                <a:ea typeface="Comic Sans"/>
                <a:cs typeface="Comic Sans"/>
                <a:sym typeface="Comic Sans"/>
              </a:rPr>
              <a:t>. Hal </a:t>
            </a:r>
            <a:r>
              <a:rPr lang="en-US" sz="3699" dirty="0" err="1">
                <a:solidFill>
                  <a:srgbClr val="000000"/>
                </a:solidFill>
                <a:latin typeface="Comic Sans"/>
                <a:ea typeface="Comic Sans"/>
                <a:cs typeface="Comic Sans"/>
                <a:sym typeface="Comic Sans"/>
              </a:rPr>
              <a:t>ini</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karena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lensa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mata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tidak</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dapat</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memipih</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dengan</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sempurna</a:t>
            </a:r>
            <a:r>
              <a:rPr lang="en-US" sz="3699" dirty="0">
                <a:solidFill>
                  <a:srgbClr val="000000"/>
                </a:solidFill>
                <a:latin typeface="Comic Sans"/>
                <a:ea typeface="Comic Sans"/>
                <a:cs typeface="Comic Sans"/>
                <a:sym typeface="Comic Sans"/>
              </a:rPr>
              <a:t>. Rabun </a:t>
            </a:r>
            <a:r>
              <a:rPr lang="en-US" sz="3699" dirty="0" err="1">
                <a:solidFill>
                  <a:srgbClr val="000000"/>
                </a:solidFill>
                <a:latin typeface="Comic Sans"/>
                <a:ea typeface="Comic Sans"/>
                <a:cs typeface="Comic Sans"/>
                <a:sym typeface="Comic Sans"/>
              </a:rPr>
              <a:t>jauh</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dapat</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dibantu</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dengan</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kacamata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berlensa</a:t>
            </a:r>
            <a:r>
              <a:rPr lang="en-US" sz="3699" dirty="0">
                <a:solidFill>
                  <a:srgbClr val="000000"/>
                </a:solidFill>
                <a:latin typeface="Comic Sans"/>
                <a:ea typeface="Comic Sans"/>
                <a:cs typeface="Comic Sans"/>
                <a:sym typeface="Comic Sans"/>
              </a:rPr>
              <a:t> negative </a:t>
            </a:r>
            <a:r>
              <a:rPr lang="en-US" sz="3699" dirty="0" err="1">
                <a:solidFill>
                  <a:srgbClr val="000000"/>
                </a:solidFill>
                <a:latin typeface="Comic Sans"/>
                <a:ea typeface="Comic Sans"/>
                <a:cs typeface="Comic Sans"/>
                <a:sym typeface="Comic Sans"/>
              </a:rPr>
              <a:t>atau</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cekung</a:t>
            </a:r>
            <a:endParaRPr lang="en-US" sz="3699" dirty="0">
              <a:solidFill>
                <a:srgbClr val="000000"/>
              </a:solidFill>
              <a:latin typeface="Comic Sans"/>
              <a:ea typeface="Comic Sans"/>
              <a:cs typeface="Comic Sans"/>
              <a:sym typeface="Comic Sans"/>
            </a:endParaRPr>
          </a:p>
          <a:p>
            <a:pPr algn="just">
              <a:lnSpc>
                <a:spcPts val="5179"/>
              </a:lnSpc>
            </a:pPr>
            <a:endParaRPr lang="en-US" sz="3699" dirty="0">
              <a:solidFill>
                <a:srgbClr val="000000"/>
              </a:solidFill>
              <a:latin typeface="Comic Sans"/>
              <a:ea typeface="Comic Sans"/>
              <a:cs typeface="Comic Sans"/>
              <a:sym typeface="Comic Sans"/>
            </a:endParaRPr>
          </a:p>
        </p:txBody>
      </p:sp>
      <p:sp>
        <p:nvSpPr>
          <p:cNvPr id="9" name="TextBox 9"/>
          <p:cNvSpPr txBox="1"/>
          <p:nvPr/>
        </p:nvSpPr>
        <p:spPr>
          <a:xfrm>
            <a:off x="3561606" y="85725"/>
            <a:ext cx="11164788" cy="1047749"/>
          </a:xfrm>
          <a:prstGeom prst="rect">
            <a:avLst/>
          </a:prstGeom>
        </p:spPr>
        <p:txBody>
          <a:bodyPr lIns="0" tIns="0" rIns="0" bIns="0" rtlCol="0" anchor="t">
            <a:spAutoFit/>
          </a:bodyPr>
          <a:lstStyle/>
          <a:p>
            <a:pPr algn="ctr">
              <a:lnSpc>
                <a:spcPts val="8099"/>
              </a:lnSpc>
            </a:pPr>
            <a:r>
              <a:rPr lang="en-US" sz="7499" b="1">
                <a:solidFill>
                  <a:srgbClr val="000000"/>
                </a:solidFill>
                <a:latin typeface="Comic Sans Bold"/>
                <a:ea typeface="Comic Sans Bold"/>
                <a:cs typeface="Comic Sans Bold"/>
                <a:sym typeface="Comic Sans Bold"/>
              </a:rPr>
              <a:t>Hipermetropi dan Miopi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Freeform 8"/>
          <p:cNvSpPr/>
          <p:nvPr/>
        </p:nvSpPr>
        <p:spPr>
          <a:xfrm>
            <a:off x="5313331" y="4762127"/>
            <a:ext cx="7661339" cy="5524873"/>
          </a:xfrm>
          <a:custGeom>
            <a:avLst/>
            <a:gdLst/>
            <a:ahLst/>
            <a:cxnLst/>
            <a:rect l="l" t="t" r="r" b="b"/>
            <a:pathLst>
              <a:path w="7661339" h="5524873">
                <a:moveTo>
                  <a:pt x="0" y="0"/>
                </a:moveTo>
                <a:lnTo>
                  <a:pt x="7661338" y="0"/>
                </a:lnTo>
                <a:lnTo>
                  <a:pt x="7661338" y="5524873"/>
                </a:lnTo>
                <a:lnTo>
                  <a:pt x="0" y="5524873"/>
                </a:lnTo>
                <a:lnTo>
                  <a:pt x="0" y="0"/>
                </a:lnTo>
                <a:close/>
              </a:path>
            </a:pathLst>
          </a:custGeom>
          <a:blipFill>
            <a:blip r:embed="rId12"/>
            <a:stretch>
              <a:fillRect/>
            </a:stretch>
          </a:blipFill>
        </p:spPr>
        <p:txBody>
          <a:bodyPr/>
          <a:lstStyle/>
          <a:p>
            <a:endParaRPr lang="en-ID"/>
          </a:p>
        </p:txBody>
      </p:sp>
      <p:sp>
        <p:nvSpPr>
          <p:cNvPr id="9" name="TextBox 9"/>
          <p:cNvSpPr txBox="1"/>
          <p:nvPr/>
        </p:nvSpPr>
        <p:spPr>
          <a:xfrm>
            <a:off x="1028700" y="1794827"/>
            <a:ext cx="15322772" cy="2611120"/>
          </a:xfrm>
          <a:prstGeom prst="rect">
            <a:avLst/>
          </a:prstGeom>
        </p:spPr>
        <p:txBody>
          <a:bodyPr lIns="0" tIns="0" rIns="0" bIns="0" rtlCol="0" anchor="t">
            <a:spAutoFit/>
          </a:bodyPr>
          <a:lstStyle/>
          <a:p>
            <a:pPr algn="just">
              <a:lnSpc>
                <a:spcPts val="5179"/>
              </a:lnSpc>
            </a:pPr>
            <a:r>
              <a:rPr lang="en-US" sz="3699">
                <a:solidFill>
                  <a:srgbClr val="000000"/>
                </a:solidFill>
                <a:latin typeface="Comic Sans"/>
                <a:ea typeface="Comic Sans"/>
                <a:cs typeface="Comic Sans"/>
                <a:sym typeface="Comic Sans"/>
              </a:rPr>
              <a:t>Mata tua (presbiopi) adalah cacat mata yang mengakibatkan pandangan mata kabur jika  melihat benda yang dekat maupun benda yang jauh. Cacat mata ini karena lensa mata tidak dapat berakomodasi dengan baik. Mata tua dapat dibantu dengan kacamata berlensaganda</a:t>
            </a:r>
          </a:p>
        </p:txBody>
      </p:sp>
      <p:sp>
        <p:nvSpPr>
          <p:cNvPr id="10" name="TextBox 10"/>
          <p:cNvSpPr txBox="1"/>
          <p:nvPr/>
        </p:nvSpPr>
        <p:spPr>
          <a:xfrm>
            <a:off x="7108875" y="85725"/>
            <a:ext cx="4070251" cy="1047749"/>
          </a:xfrm>
          <a:prstGeom prst="rect">
            <a:avLst/>
          </a:prstGeom>
        </p:spPr>
        <p:txBody>
          <a:bodyPr lIns="0" tIns="0" rIns="0" bIns="0" rtlCol="0" anchor="t">
            <a:spAutoFit/>
          </a:bodyPr>
          <a:lstStyle/>
          <a:p>
            <a:pPr algn="ctr">
              <a:lnSpc>
                <a:spcPts val="8099"/>
              </a:lnSpc>
            </a:pPr>
            <a:r>
              <a:rPr lang="en-US" sz="7499" b="1">
                <a:solidFill>
                  <a:srgbClr val="000000"/>
                </a:solidFill>
                <a:latin typeface="Comic Sans Bold"/>
                <a:ea typeface="Comic Sans Bold"/>
                <a:cs typeface="Comic Sans Bold"/>
                <a:sym typeface="Comic Sans Bold"/>
              </a:rPr>
              <a:t>Presbiopi</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Freeform 8"/>
          <p:cNvSpPr/>
          <p:nvPr/>
        </p:nvSpPr>
        <p:spPr>
          <a:xfrm>
            <a:off x="2677239" y="1483764"/>
            <a:ext cx="3276506" cy="3659736"/>
          </a:xfrm>
          <a:custGeom>
            <a:avLst/>
            <a:gdLst/>
            <a:ahLst/>
            <a:cxnLst/>
            <a:rect l="l" t="t" r="r" b="b"/>
            <a:pathLst>
              <a:path w="3276506" h="3659736">
                <a:moveTo>
                  <a:pt x="0" y="0"/>
                </a:moveTo>
                <a:lnTo>
                  <a:pt x="3276506" y="0"/>
                </a:lnTo>
                <a:lnTo>
                  <a:pt x="3276506" y="3659736"/>
                </a:lnTo>
                <a:lnTo>
                  <a:pt x="0" y="3659736"/>
                </a:lnTo>
                <a:lnTo>
                  <a:pt x="0" y="0"/>
                </a:lnTo>
                <a:close/>
              </a:path>
            </a:pathLst>
          </a:custGeom>
          <a:blipFill>
            <a:blip r:embed="rId12"/>
            <a:stretch>
              <a:fillRect l="-1270" r="-1270"/>
            </a:stretch>
          </a:blipFill>
        </p:spPr>
        <p:txBody>
          <a:bodyPr/>
          <a:lstStyle/>
          <a:p>
            <a:endParaRPr lang="en-ID"/>
          </a:p>
        </p:txBody>
      </p:sp>
      <p:sp>
        <p:nvSpPr>
          <p:cNvPr id="9" name="Freeform 9"/>
          <p:cNvSpPr/>
          <p:nvPr/>
        </p:nvSpPr>
        <p:spPr>
          <a:xfrm>
            <a:off x="223667" y="5767387"/>
            <a:ext cx="7940811" cy="4124393"/>
          </a:xfrm>
          <a:custGeom>
            <a:avLst/>
            <a:gdLst/>
            <a:ahLst/>
            <a:cxnLst/>
            <a:rect l="l" t="t" r="r" b="b"/>
            <a:pathLst>
              <a:path w="7940811" h="4124393">
                <a:moveTo>
                  <a:pt x="0" y="0"/>
                </a:moveTo>
                <a:lnTo>
                  <a:pt x="7940811" y="0"/>
                </a:lnTo>
                <a:lnTo>
                  <a:pt x="7940811" y="4124393"/>
                </a:lnTo>
                <a:lnTo>
                  <a:pt x="0" y="4124393"/>
                </a:lnTo>
                <a:lnTo>
                  <a:pt x="0" y="0"/>
                </a:lnTo>
                <a:close/>
              </a:path>
            </a:pathLst>
          </a:custGeom>
          <a:blipFill>
            <a:blip r:embed="rId13"/>
            <a:stretch>
              <a:fillRect l="-4244" r="-4244"/>
            </a:stretch>
          </a:blipFill>
        </p:spPr>
        <p:txBody>
          <a:bodyPr/>
          <a:lstStyle/>
          <a:p>
            <a:endParaRPr lang="en-ID"/>
          </a:p>
        </p:txBody>
      </p:sp>
      <p:sp>
        <p:nvSpPr>
          <p:cNvPr id="10" name="TextBox 10"/>
          <p:cNvSpPr txBox="1"/>
          <p:nvPr/>
        </p:nvSpPr>
        <p:spPr>
          <a:xfrm>
            <a:off x="8774206" y="1794827"/>
            <a:ext cx="8000102" cy="7954550"/>
          </a:xfrm>
          <a:prstGeom prst="rect">
            <a:avLst/>
          </a:prstGeom>
        </p:spPr>
        <p:txBody>
          <a:bodyPr lIns="0" tIns="0" rIns="0" bIns="0" rtlCol="0" anchor="t">
            <a:spAutoFit/>
          </a:bodyPr>
          <a:lstStyle/>
          <a:p>
            <a:pPr algn="just">
              <a:lnSpc>
                <a:spcPts val="5179"/>
              </a:lnSpc>
            </a:pPr>
            <a:r>
              <a:rPr lang="en-US" sz="3699" dirty="0">
                <a:solidFill>
                  <a:srgbClr val="000000"/>
                </a:solidFill>
                <a:latin typeface="Comic Sans"/>
                <a:ea typeface="Comic Sans"/>
                <a:cs typeface="Comic Sans"/>
                <a:sym typeface="Comic Sans"/>
              </a:rPr>
              <a:t>Buta </a:t>
            </a:r>
            <a:r>
              <a:rPr lang="en-US" sz="3699" dirty="0" err="1">
                <a:solidFill>
                  <a:srgbClr val="000000"/>
                </a:solidFill>
                <a:latin typeface="Comic Sans"/>
                <a:ea typeface="Comic Sans"/>
                <a:cs typeface="Comic Sans"/>
                <a:sym typeface="Comic Sans"/>
              </a:rPr>
              <a:t>warna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adalah</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cacat</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mata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karena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kerusakan</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sel</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konus</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sehingga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penderita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tidak</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dapat</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membedakan</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warna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Biasanya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merupakan</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cacat</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keturunan</a:t>
            </a:r>
            <a:r>
              <a:rPr lang="en-US" sz="3699" dirty="0">
                <a:solidFill>
                  <a:srgbClr val="000000"/>
                </a:solidFill>
                <a:latin typeface="Comic Sans"/>
                <a:ea typeface="Comic Sans"/>
                <a:cs typeface="Comic Sans"/>
                <a:sym typeface="Comic Sans"/>
              </a:rPr>
              <a:t>.</a:t>
            </a:r>
          </a:p>
          <a:p>
            <a:pPr algn="just">
              <a:lnSpc>
                <a:spcPts val="5179"/>
              </a:lnSpc>
            </a:pPr>
            <a:r>
              <a:rPr lang="en-US" sz="3699" dirty="0" err="1">
                <a:solidFill>
                  <a:srgbClr val="000000"/>
                </a:solidFill>
                <a:latin typeface="Comic Sans"/>
                <a:ea typeface="Comic Sans"/>
                <a:cs typeface="Comic Sans"/>
                <a:sym typeface="Comic Sans"/>
              </a:rPr>
              <a:t>Astigmatisme</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adalah</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kecembungan</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kornea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tidak</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merata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sehingga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bayangan</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menjadi</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tidak</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terfokus</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kabur</a:t>
            </a:r>
            <a:r>
              <a:rPr lang="en-US" sz="3699" dirty="0">
                <a:solidFill>
                  <a:srgbClr val="000000"/>
                </a:solidFill>
                <a:latin typeface="Comic Sans"/>
                <a:ea typeface="Comic Sans"/>
                <a:cs typeface="Comic Sans"/>
                <a:sym typeface="Comic Sans"/>
              </a:rPr>
              <a:t>). Cacat </a:t>
            </a:r>
            <a:r>
              <a:rPr lang="en-US" sz="3699" dirty="0" err="1">
                <a:solidFill>
                  <a:srgbClr val="000000"/>
                </a:solidFill>
                <a:latin typeface="Comic Sans"/>
                <a:ea typeface="Comic Sans"/>
                <a:cs typeface="Comic Sans"/>
                <a:sym typeface="Comic Sans"/>
              </a:rPr>
              <a:t>mata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ini</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dapat</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dibantu</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dengan</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lensa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silinder</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silindris</a:t>
            </a:r>
            <a:r>
              <a:rPr lang="en-US" sz="3699" dirty="0">
                <a:solidFill>
                  <a:srgbClr val="000000"/>
                </a:solidFill>
                <a:latin typeface="Comic Sans"/>
                <a:ea typeface="Comic Sans"/>
                <a:cs typeface="Comic Sans"/>
                <a:sym typeface="Comic Sans"/>
              </a:rPr>
              <a:t>).</a:t>
            </a:r>
          </a:p>
          <a:p>
            <a:pPr algn="just">
              <a:lnSpc>
                <a:spcPts val="5179"/>
              </a:lnSpc>
            </a:pPr>
            <a:endParaRPr lang="en-US" sz="3699" dirty="0">
              <a:solidFill>
                <a:srgbClr val="000000"/>
              </a:solidFill>
              <a:latin typeface="Comic Sans"/>
              <a:ea typeface="Comic Sans"/>
              <a:cs typeface="Comic Sans"/>
              <a:sym typeface="Comic Sans"/>
            </a:endParaRPr>
          </a:p>
        </p:txBody>
      </p:sp>
      <p:sp>
        <p:nvSpPr>
          <p:cNvPr id="11" name="TextBox 11"/>
          <p:cNvSpPr txBox="1"/>
          <p:nvPr/>
        </p:nvSpPr>
        <p:spPr>
          <a:xfrm>
            <a:off x="2622500" y="85725"/>
            <a:ext cx="13042999" cy="1047749"/>
          </a:xfrm>
          <a:prstGeom prst="rect">
            <a:avLst/>
          </a:prstGeom>
        </p:spPr>
        <p:txBody>
          <a:bodyPr lIns="0" tIns="0" rIns="0" bIns="0" rtlCol="0" anchor="t">
            <a:spAutoFit/>
          </a:bodyPr>
          <a:lstStyle/>
          <a:p>
            <a:pPr algn="ctr">
              <a:lnSpc>
                <a:spcPts val="8099"/>
              </a:lnSpc>
            </a:pPr>
            <a:r>
              <a:rPr lang="en-US" sz="7499" b="1">
                <a:solidFill>
                  <a:srgbClr val="000000"/>
                </a:solidFill>
                <a:latin typeface="Comic Sans Bold"/>
                <a:ea typeface="Comic Sans Bold"/>
                <a:cs typeface="Comic Sans Bold"/>
                <a:sym typeface="Comic Sans Bold"/>
              </a:rPr>
              <a:t>Buta Warna &amp; Astigmatisme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TextBox 8"/>
          <p:cNvSpPr txBox="1"/>
          <p:nvPr/>
        </p:nvSpPr>
        <p:spPr>
          <a:xfrm>
            <a:off x="5868818" y="207412"/>
            <a:ext cx="8088931" cy="1276352"/>
          </a:xfrm>
          <a:prstGeom prst="rect">
            <a:avLst/>
          </a:prstGeom>
        </p:spPr>
        <p:txBody>
          <a:bodyPr wrap="square" lIns="0" tIns="0" rIns="0" bIns="0" rtlCol="0" anchor="t">
            <a:spAutoFit/>
          </a:bodyPr>
          <a:lstStyle/>
          <a:p>
            <a:pPr algn="ctr">
              <a:lnSpc>
                <a:spcPts val="10499"/>
              </a:lnSpc>
            </a:pPr>
            <a:r>
              <a:rPr lang="en-US" sz="7499" b="1" dirty="0">
                <a:solidFill>
                  <a:srgbClr val="000000"/>
                </a:solidFill>
                <a:latin typeface="Comic Sans Bold"/>
                <a:ea typeface="Comic Sans Bold"/>
                <a:cs typeface="Comic Sans Bold"/>
                <a:sym typeface="Comic Sans Bold"/>
              </a:rPr>
              <a:t>PENDAHULUAN</a:t>
            </a:r>
          </a:p>
        </p:txBody>
      </p:sp>
      <p:sp>
        <p:nvSpPr>
          <p:cNvPr id="9" name="TextBox 9"/>
          <p:cNvSpPr txBox="1"/>
          <p:nvPr/>
        </p:nvSpPr>
        <p:spPr>
          <a:xfrm>
            <a:off x="2281067" y="2197606"/>
            <a:ext cx="14076908" cy="5310507"/>
          </a:xfrm>
          <a:prstGeom prst="rect">
            <a:avLst/>
          </a:prstGeom>
        </p:spPr>
        <p:txBody>
          <a:bodyPr lIns="0" tIns="0" rIns="0" bIns="0" rtlCol="0" anchor="t">
            <a:spAutoFit/>
          </a:bodyPr>
          <a:lstStyle/>
          <a:p>
            <a:pPr algn="just">
              <a:lnSpc>
                <a:spcPts val="6019"/>
              </a:lnSpc>
            </a:pPr>
            <a:r>
              <a:rPr lang="en-US" sz="4299">
                <a:solidFill>
                  <a:srgbClr val="000000"/>
                </a:solidFill>
                <a:latin typeface="Comic Sans"/>
                <a:ea typeface="Comic Sans"/>
                <a:cs typeface="Comic Sans"/>
                <a:sym typeface="Comic Sans"/>
              </a:rPr>
              <a:t>Sistem sensori merupakan salah satu topik penting dalam pembelajaran biologi dan anatomi manusia, karena berperan langsung dalam kemampuan manusia untuk berinteraksi dengan lingkungan. Melalui sistem ini, tubuh dapat menerima rangsangan (stimulus) dari luar maupun dalam, kemudian mengolah dan memberikan respon yang sesuai.</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177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a:off x="-2415466" y="5143500"/>
            <a:ext cx="4830931" cy="5390160"/>
          </a:xfrm>
          <a:custGeom>
            <a:avLst/>
            <a:gdLst/>
            <a:ahLst/>
            <a:cxnLst/>
            <a:rect l="l" t="t" r="r" b="b"/>
            <a:pathLst>
              <a:path w="4830931" h="5390160">
                <a:moveTo>
                  <a:pt x="0" y="0"/>
                </a:moveTo>
                <a:lnTo>
                  <a:pt x="4830932" y="0"/>
                </a:lnTo>
                <a:lnTo>
                  <a:pt x="4830932" y="5390160"/>
                </a:lnTo>
                <a:lnTo>
                  <a:pt x="0" y="53901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rot="-687214" flipH="1">
            <a:off x="16582915" y="58393"/>
            <a:ext cx="1352769" cy="1940614"/>
          </a:xfrm>
          <a:custGeom>
            <a:avLst/>
            <a:gdLst/>
            <a:ahLst/>
            <a:cxnLst/>
            <a:rect l="l" t="t" r="r" b="b"/>
            <a:pathLst>
              <a:path w="1352769" h="1940614">
                <a:moveTo>
                  <a:pt x="1352770" y="0"/>
                </a:moveTo>
                <a:lnTo>
                  <a:pt x="0" y="0"/>
                </a:lnTo>
                <a:lnTo>
                  <a:pt x="0" y="1940614"/>
                </a:lnTo>
                <a:lnTo>
                  <a:pt x="1352770" y="1940614"/>
                </a:lnTo>
                <a:lnTo>
                  <a:pt x="135277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5" name="Freeform 5"/>
          <p:cNvSpPr/>
          <p:nvPr/>
        </p:nvSpPr>
        <p:spPr>
          <a:xfrm rot="-687214">
            <a:off x="15727323" y="-100668"/>
            <a:ext cx="1352769" cy="1940614"/>
          </a:xfrm>
          <a:custGeom>
            <a:avLst/>
            <a:gdLst/>
            <a:ahLst/>
            <a:cxnLst/>
            <a:rect l="l" t="t" r="r" b="b"/>
            <a:pathLst>
              <a:path w="1352769" h="1940614">
                <a:moveTo>
                  <a:pt x="0" y="0"/>
                </a:moveTo>
                <a:lnTo>
                  <a:pt x="1352769" y="0"/>
                </a:lnTo>
                <a:lnTo>
                  <a:pt x="1352769" y="1940614"/>
                </a:lnTo>
                <a:lnTo>
                  <a:pt x="0" y="19406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6" name="Freeform 6"/>
          <p:cNvSpPr/>
          <p:nvPr/>
        </p:nvSpPr>
        <p:spPr>
          <a:xfrm>
            <a:off x="4830931" y="2199830"/>
            <a:ext cx="11572776" cy="7898420"/>
          </a:xfrm>
          <a:custGeom>
            <a:avLst/>
            <a:gdLst/>
            <a:ahLst/>
            <a:cxnLst/>
            <a:rect l="l" t="t" r="r" b="b"/>
            <a:pathLst>
              <a:path w="11572776" h="7898420">
                <a:moveTo>
                  <a:pt x="0" y="0"/>
                </a:moveTo>
                <a:lnTo>
                  <a:pt x="11572776" y="0"/>
                </a:lnTo>
                <a:lnTo>
                  <a:pt x="11572776" y="7898420"/>
                </a:lnTo>
                <a:lnTo>
                  <a:pt x="0" y="78984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7" name="TextBox 7"/>
          <p:cNvSpPr txBox="1"/>
          <p:nvPr/>
        </p:nvSpPr>
        <p:spPr>
          <a:xfrm>
            <a:off x="-2858729" y="1025606"/>
            <a:ext cx="12002729" cy="1668159"/>
          </a:xfrm>
          <a:prstGeom prst="rect">
            <a:avLst/>
          </a:prstGeom>
        </p:spPr>
        <p:txBody>
          <a:bodyPr lIns="0" tIns="0" rIns="0" bIns="0" rtlCol="0" anchor="t">
            <a:spAutoFit/>
          </a:bodyPr>
          <a:lstStyle/>
          <a:p>
            <a:pPr algn="ctr">
              <a:lnSpc>
                <a:spcPts val="13579"/>
              </a:lnSpc>
            </a:pPr>
            <a:r>
              <a:rPr lang="en-US" sz="9699" dirty="0">
                <a:latin typeface="More Sugar"/>
                <a:ea typeface="More Sugar"/>
                <a:cs typeface="More Sugar"/>
                <a:sym typeface="More Sugar"/>
              </a:rPr>
              <a:t>TELINGA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TextBox 3"/>
          <p:cNvSpPr txBox="1"/>
          <p:nvPr/>
        </p:nvSpPr>
        <p:spPr>
          <a:xfrm>
            <a:off x="2906240" y="554203"/>
            <a:ext cx="13084125" cy="1839594"/>
          </a:xfrm>
          <a:prstGeom prst="rect">
            <a:avLst/>
          </a:prstGeom>
        </p:spPr>
        <p:txBody>
          <a:bodyPr lIns="0" tIns="0" rIns="0" bIns="0" rtlCol="0" anchor="t">
            <a:spAutoFit/>
          </a:bodyPr>
          <a:lstStyle/>
          <a:p>
            <a:pPr algn="ctr">
              <a:lnSpc>
                <a:spcPts val="7280"/>
              </a:lnSpc>
            </a:pPr>
            <a:r>
              <a:rPr lang="en-US" sz="5200">
                <a:solidFill>
                  <a:srgbClr val="000000"/>
                </a:solidFill>
                <a:latin typeface="More Sugar Thin"/>
                <a:ea typeface="More Sugar Thin"/>
                <a:cs typeface="More Sugar Thin"/>
                <a:sym typeface="More Sugar Thin"/>
              </a:rPr>
              <a:t>Apakah kalian tahu bagaimana kita bisa mendengar?</a:t>
            </a:r>
          </a:p>
        </p:txBody>
      </p:sp>
      <p:sp>
        <p:nvSpPr>
          <p:cNvPr id="4" name="TextBox 4"/>
          <p:cNvSpPr txBox="1"/>
          <p:nvPr/>
        </p:nvSpPr>
        <p:spPr>
          <a:xfrm>
            <a:off x="1706463" y="4236555"/>
            <a:ext cx="14875073" cy="1280160"/>
          </a:xfrm>
          <a:prstGeom prst="rect">
            <a:avLst/>
          </a:prstGeom>
        </p:spPr>
        <p:txBody>
          <a:bodyPr lIns="0" tIns="0" rIns="0" bIns="0" rtlCol="0" anchor="t">
            <a:spAutoFit/>
          </a:bodyPr>
          <a:lstStyle/>
          <a:p>
            <a:pPr algn="ctr">
              <a:lnSpc>
                <a:spcPts val="5099"/>
              </a:lnSpc>
            </a:pPr>
            <a:r>
              <a:rPr lang="en-US" sz="3399" dirty="0" err="1">
                <a:latin typeface="Poppins"/>
                <a:ea typeface="Poppins"/>
                <a:cs typeface="Poppins"/>
                <a:sym typeface="Poppins"/>
              </a:rPr>
              <a:t>Telinga</a:t>
            </a:r>
            <a:r>
              <a:rPr lang="en-US" sz="3399" dirty="0">
                <a:latin typeface="Poppins"/>
                <a:ea typeface="Poppins"/>
                <a:cs typeface="Poppins"/>
                <a:sym typeface="Poppins"/>
              </a:rPr>
              <a:t> </a:t>
            </a:r>
            <a:r>
              <a:rPr lang="en-US" sz="3399" dirty="0" err="1">
                <a:latin typeface="Poppins"/>
                <a:ea typeface="Poppins"/>
                <a:cs typeface="Poppins"/>
                <a:sym typeface="Poppins"/>
              </a:rPr>
              <a:t>adalah</a:t>
            </a:r>
            <a:r>
              <a:rPr lang="en-US" sz="3399" dirty="0">
                <a:latin typeface="Poppins"/>
                <a:ea typeface="Poppins"/>
                <a:cs typeface="Poppins"/>
                <a:sym typeface="Poppins"/>
              </a:rPr>
              <a:t> organ </a:t>
            </a:r>
            <a:r>
              <a:rPr lang="en-US" sz="3399" dirty="0" err="1">
                <a:latin typeface="Poppins"/>
                <a:ea typeface="Poppins"/>
                <a:cs typeface="Poppins"/>
                <a:sym typeface="Poppins"/>
              </a:rPr>
              <a:t>tubuh</a:t>
            </a:r>
            <a:r>
              <a:rPr lang="en-US" sz="3399" dirty="0">
                <a:latin typeface="Poppins"/>
                <a:ea typeface="Poppins"/>
                <a:cs typeface="Poppins"/>
                <a:sym typeface="Poppins"/>
              </a:rPr>
              <a:t> </a:t>
            </a:r>
            <a:r>
              <a:rPr lang="en-US" sz="3399" dirty="0" err="1">
                <a:latin typeface="Poppins"/>
                <a:ea typeface="Poppins"/>
                <a:cs typeface="Poppins"/>
                <a:sym typeface="Poppins"/>
              </a:rPr>
              <a:t>manusia</a:t>
            </a:r>
            <a:r>
              <a:rPr lang="en-US" sz="3399" dirty="0">
                <a:latin typeface="Poppins"/>
                <a:ea typeface="Poppins"/>
                <a:cs typeface="Poppins"/>
                <a:sym typeface="Poppins"/>
              </a:rPr>
              <a:t> yang </a:t>
            </a:r>
            <a:r>
              <a:rPr lang="en-US" sz="3399" dirty="0" err="1">
                <a:latin typeface="Poppins"/>
                <a:ea typeface="Poppins"/>
                <a:cs typeface="Poppins"/>
                <a:sym typeface="Poppins"/>
              </a:rPr>
              <a:t>berfungsi</a:t>
            </a:r>
            <a:r>
              <a:rPr lang="en-US" sz="3399" dirty="0">
                <a:latin typeface="Poppins"/>
                <a:ea typeface="Poppins"/>
                <a:cs typeface="Poppins"/>
                <a:sym typeface="Poppins"/>
              </a:rPr>
              <a:t> </a:t>
            </a:r>
            <a:r>
              <a:rPr lang="en-US" sz="3399" dirty="0" err="1">
                <a:latin typeface="Poppins"/>
                <a:ea typeface="Poppins"/>
                <a:cs typeface="Poppins"/>
                <a:sym typeface="Poppins"/>
              </a:rPr>
              <a:t>sebagai</a:t>
            </a:r>
            <a:r>
              <a:rPr lang="en-US" sz="3399" dirty="0">
                <a:latin typeface="Poppins"/>
                <a:ea typeface="Poppins"/>
                <a:cs typeface="Poppins"/>
                <a:sym typeface="Poppins"/>
              </a:rPr>
              <a:t> </a:t>
            </a:r>
            <a:r>
              <a:rPr lang="en-US" sz="3399" dirty="0" err="1">
                <a:latin typeface="Poppins"/>
                <a:ea typeface="Poppins"/>
                <a:cs typeface="Poppins"/>
                <a:sym typeface="Poppins"/>
              </a:rPr>
              <a:t>indera</a:t>
            </a:r>
            <a:r>
              <a:rPr lang="en-US" sz="3399" dirty="0">
                <a:latin typeface="Poppins"/>
                <a:ea typeface="Poppins"/>
                <a:cs typeface="Poppins"/>
                <a:sym typeface="Poppins"/>
              </a:rPr>
              <a:t> </a:t>
            </a:r>
            <a:r>
              <a:rPr lang="en-US" sz="3399" dirty="0" err="1">
                <a:latin typeface="Poppins"/>
                <a:ea typeface="Poppins"/>
                <a:cs typeface="Poppins"/>
                <a:sym typeface="Poppins"/>
              </a:rPr>
              <a:t>pendengaran</a:t>
            </a:r>
            <a:r>
              <a:rPr lang="en-US" sz="3399" dirty="0">
                <a:latin typeface="Poppins"/>
                <a:ea typeface="Poppins"/>
                <a:cs typeface="Poppins"/>
                <a:sym typeface="Poppins"/>
              </a:rPr>
              <a:t> dan organ yang </a:t>
            </a:r>
            <a:r>
              <a:rPr lang="en-US" sz="3399" dirty="0" err="1">
                <a:latin typeface="Poppins"/>
                <a:ea typeface="Poppins"/>
                <a:cs typeface="Poppins"/>
                <a:sym typeface="Poppins"/>
              </a:rPr>
              <a:t>menjaga</a:t>
            </a:r>
            <a:r>
              <a:rPr lang="en-US" sz="3399" dirty="0">
                <a:latin typeface="Poppins"/>
                <a:ea typeface="Poppins"/>
                <a:cs typeface="Poppins"/>
                <a:sym typeface="Poppins"/>
              </a:rPr>
              <a:t> </a:t>
            </a:r>
            <a:r>
              <a:rPr lang="en-US" sz="3399" dirty="0" err="1">
                <a:latin typeface="Poppins"/>
                <a:ea typeface="Poppins"/>
                <a:cs typeface="Poppins"/>
                <a:sym typeface="Poppins"/>
              </a:rPr>
              <a:t>keseimbangan</a:t>
            </a:r>
            <a:r>
              <a:rPr lang="en-US" sz="3399" dirty="0">
                <a:latin typeface="Poppins"/>
                <a:ea typeface="Poppins"/>
                <a:cs typeface="Poppins"/>
                <a:sym typeface="Poppins"/>
              </a:rPr>
              <a:t> </a:t>
            </a:r>
            <a:r>
              <a:rPr lang="en-US" sz="3399" dirty="0" err="1">
                <a:latin typeface="Poppins"/>
                <a:ea typeface="Poppins"/>
                <a:cs typeface="Poppins"/>
                <a:sym typeface="Poppins"/>
              </a:rPr>
              <a:t>tubuh</a:t>
            </a:r>
            <a:endParaRPr lang="en-US" sz="3399" dirty="0">
              <a:latin typeface="Poppins"/>
              <a:ea typeface="Poppins"/>
              <a:cs typeface="Poppins"/>
              <a:sym typeface="Poppins"/>
            </a:endParaRPr>
          </a:p>
        </p:txBody>
      </p:sp>
      <p:sp>
        <p:nvSpPr>
          <p:cNvPr id="5" name="TextBox 5"/>
          <p:cNvSpPr txBox="1"/>
          <p:nvPr/>
        </p:nvSpPr>
        <p:spPr>
          <a:xfrm>
            <a:off x="2002049" y="6116790"/>
            <a:ext cx="14283902" cy="1280160"/>
          </a:xfrm>
          <a:prstGeom prst="rect">
            <a:avLst/>
          </a:prstGeom>
        </p:spPr>
        <p:txBody>
          <a:bodyPr lIns="0" tIns="0" rIns="0" bIns="0" rtlCol="0" anchor="t">
            <a:spAutoFit/>
          </a:bodyPr>
          <a:lstStyle/>
          <a:p>
            <a:pPr algn="ctr">
              <a:lnSpc>
                <a:spcPts val="5099"/>
              </a:lnSpc>
            </a:pPr>
            <a:r>
              <a:rPr lang="en-US" sz="3399" dirty="0" err="1">
                <a:latin typeface="Poppins"/>
                <a:ea typeface="Poppins"/>
                <a:cs typeface="Poppins"/>
                <a:sym typeface="Poppins"/>
              </a:rPr>
              <a:t>Telinga</a:t>
            </a:r>
            <a:r>
              <a:rPr lang="en-US" sz="3399" dirty="0">
                <a:latin typeface="Poppins"/>
                <a:ea typeface="Poppins"/>
                <a:cs typeface="Poppins"/>
                <a:sym typeface="Poppins"/>
              </a:rPr>
              <a:t> </a:t>
            </a:r>
            <a:r>
              <a:rPr lang="en-US" sz="3399" dirty="0" err="1">
                <a:latin typeface="Poppins"/>
                <a:ea typeface="Poppins"/>
                <a:cs typeface="Poppins"/>
                <a:sym typeface="Poppins"/>
              </a:rPr>
              <a:t>merupakan</a:t>
            </a:r>
            <a:r>
              <a:rPr lang="en-US" sz="3399" dirty="0">
                <a:latin typeface="Poppins"/>
                <a:ea typeface="Poppins"/>
                <a:cs typeface="Poppins"/>
                <a:sym typeface="Poppins"/>
              </a:rPr>
              <a:t> organ yang </a:t>
            </a:r>
            <a:r>
              <a:rPr lang="en-US" sz="3399" dirty="0" err="1">
                <a:latin typeface="Poppins"/>
                <a:ea typeface="Poppins"/>
                <a:cs typeface="Poppins"/>
                <a:sym typeface="Poppins"/>
              </a:rPr>
              <a:t>berperan</a:t>
            </a:r>
            <a:r>
              <a:rPr lang="en-US" sz="3399" dirty="0">
                <a:latin typeface="Poppins"/>
                <a:ea typeface="Poppins"/>
                <a:cs typeface="Poppins"/>
                <a:sym typeface="Poppins"/>
              </a:rPr>
              <a:t> </a:t>
            </a:r>
            <a:r>
              <a:rPr lang="en-US" sz="3399" dirty="0" err="1">
                <a:latin typeface="Poppins"/>
                <a:ea typeface="Poppins"/>
                <a:cs typeface="Poppins"/>
                <a:sym typeface="Poppins"/>
              </a:rPr>
              <a:t>terhadap</a:t>
            </a:r>
            <a:r>
              <a:rPr lang="en-US" sz="3399" dirty="0">
                <a:latin typeface="Poppins"/>
                <a:ea typeface="Poppins"/>
                <a:cs typeface="Poppins"/>
                <a:sym typeface="Poppins"/>
              </a:rPr>
              <a:t> </a:t>
            </a:r>
            <a:r>
              <a:rPr lang="en-US" sz="3399" dirty="0" err="1">
                <a:latin typeface="Poppins"/>
                <a:ea typeface="Poppins"/>
                <a:cs typeface="Poppins"/>
                <a:sym typeface="Poppins"/>
              </a:rPr>
              <a:t>pendengaran</a:t>
            </a:r>
            <a:r>
              <a:rPr lang="en-US" sz="3399" dirty="0">
                <a:latin typeface="Poppins"/>
                <a:ea typeface="Poppins"/>
                <a:cs typeface="Poppins"/>
                <a:sym typeface="Poppins"/>
              </a:rPr>
              <a:t> </a:t>
            </a:r>
            <a:r>
              <a:rPr lang="en-US" sz="3399" dirty="0" err="1">
                <a:latin typeface="Poppins"/>
                <a:ea typeface="Poppins"/>
                <a:cs typeface="Poppins"/>
                <a:sym typeface="Poppins"/>
              </a:rPr>
              <a:t>suara</a:t>
            </a:r>
            <a:r>
              <a:rPr lang="en-US" sz="3399" dirty="0">
                <a:latin typeface="Poppins"/>
                <a:ea typeface="Poppins"/>
                <a:cs typeface="Poppins"/>
                <a:sym typeface="Poppins"/>
              </a:rPr>
              <a:t> </a:t>
            </a:r>
            <a:r>
              <a:rPr lang="en-US" sz="3399" dirty="0" err="1">
                <a:latin typeface="Poppins"/>
                <a:ea typeface="Poppins"/>
                <a:cs typeface="Poppins"/>
                <a:sym typeface="Poppins"/>
              </a:rPr>
              <a:t>atau</a:t>
            </a:r>
            <a:r>
              <a:rPr lang="en-US" sz="3399" dirty="0">
                <a:latin typeface="Poppins"/>
                <a:ea typeface="Poppins"/>
                <a:cs typeface="Poppins"/>
                <a:sym typeface="Poppins"/>
              </a:rPr>
              <a:t> </a:t>
            </a:r>
            <a:r>
              <a:rPr lang="en-US" sz="3399" dirty="0" err="1">
                <a:latin typeface="Poppins"/>
                <a:ea typeface="Poppins"/>
                <a:cs typeface="Poppins"/>
                <a:sym typeface="Poppins"/>
              </a:rPr>
              <a:t>bunyi</a:t>
            </a:r>
            <a:r>
              <a:rPr lang="en-US" sz="3399" dirty="0">
                <a:latin typeface="Poppins"/>
                <a:ea typeface="Poppins"/>
                <a:cs typeface="Poppins"/>
                <a:sym typeface="Poppins"/>
              </a:rPr>
              <a:t> </a:t>
            </a:r>
          </a:p>
        </p:txBody>
      </p:sp>
      <p:sp>
        <p:nvSpPr>
          <p:cNvPr id="6" name="TextBox 6"/>
          <p:cNvSpPr txBox="1"/>
          <p:nvPr/>
        </p:nvSpPr>
        <p:spPr>
          <a:xfrm>
            <a:off x="2297635" y="3017990"/>
            <a:ext cx="14283902" cy="583686"/>
          </a:xfrm>
          <a:prstGeom prst="rect">
            <a:avLst/>
          </a:prstGeom>
        </p:spPr>
        <p:txBody>
          <a:bodyPr lIns="0" tIns="0" rIns="0" bIns="0" rtlCol="0" anchor="t">
            <a:spAutoFit/>
          </a:bodyPr>
          <a:lstStyle/>
          <a:p>
            <a:pPr algn="ctr">
              <a:lnSpc>
                <a:spcPts val="4759"/>
              </a:lnSpc>
            </a:pPr>
            <a:r>
              <a:rPr lang="en-US" sz="3399" dirty="0">
                <a:latin typeface="Poppins"/>
                <a:ea typeface="Poppins"/>
                <a:cs typeface="Poppins"/>
                <a:sym typeface="Poppins"/>
              </a:rPr>
              <a:t>Kita </a:t>
            </a:r>
            <a:r>
              <a:rPr lang="en-US" sz="3399" dirty="0" err="1">
                <a:latin typeface="Poppins"/>
                <a:ea typeface="Poppins"/>
                <a:cs typeface="Poppins"/>
                <a:sym typeface="Poppins"/>
              </a:rPr>
              <a:t>bisa</a:t>
            </a:r>
            <a:r>
              <a:rPr lang="en-US" sz="3399" dirty="0">
                <a:latin typeface="Poppins"/>
                <a:ea typeface="Poppins"/>
                <a:cs typeface="Poppins"/>
                <a:sym typeface="Poppins"/>
              </a:rPr>
              <a:t> </a:t>
            </a:r>
            <a:r>
              <a:rPr lang="en-US" sz="3399" dirty="0" err="1">
                <a:latin typeface="Poppins"/>
                <a:ea typeface="Poppins"/>
                <a:cs typeface="Poppins"/>
                <a:sym typeface="Poppins"/>
              </a:rPr>
              <a:t>mendengar</a:t>
            </a:r>
            <a:r>
              <a:rPr lang="en-US" sz="3399" dirty="0">
                <a:latin typeface="Poppins"/>
                <a:ea typeface="Poppins"/>
                <a:cs typeface="Poppins"/>
                <a:sym typeface="Poppins"/>
              </a:rPr>
              <a:t> </a:t>
            </a:r>
            <a:r>
              <a:rPr lang="en-US" sz="3399" dirty="0" err="1">
                <a:latin typeface="Poppins"/>
                <a:ea typeface="Poppins"/>
                <a:cs typeface="Poppins"/>
                <a:sym typeface="Poppins"/>
              </a:rPr>
              <a:t>karena</a:t>
            </a:r>
            <a:r>
              <a:rPr lang="en-US" sz="3399" dirty="0">
                <a:latin typeface="Poppins"/>
                <a:ea typeface="Poppins"/>
                <a:cs typeface="Poppins"/>
                <a:sym typeface="Poppins"/>
              </a:rPr>
              <a:t> </a:t>
            </a:r>
            <a:r>
              <a:rPr lang="en-US" sz="3399" dirty="0" err="1">
                <a:latin typeface="Poppins"/>
                <a:ea typeface="Poppins"/>
                <a:cs typeface="Poppins"/>
                <a:sym typeface="Poppins"/>
              </a:rPr>
              <a:t>memiliki</a:t>
            </a:r>
            <a:r>
              <a:rPr lang="en-US" sz="3399" dirty="0">
                <a:latin typeface="Poppins"/>
                <a:ea typeface="Poppins"/>
                <a:cs typeface="Poppins"/>
                <a:sym typeface="Poppins"/>
              </a:rPr>
              <a:t> </a:t>
            </a:r>
            <a:r>
              <a:rPr lang="en-US" sz="3399" dirty="0" err="1">
                <a:latin typeface="Poppins"/>
                <a:ea typeface="Poppins"/>
                <a:cs typeface="Poppins"/>
                <a:sym typeface="Poppins"/>
              </a:rPr>
              <a:t>telinga</a:t>
            </a:r>
            <a:endParaRPr lang="en-US" sz="3399" dirty="0">
              <a:latin typeface="Poppins"/>
              <a:ea typeface="Poppins"/>
              <a:cs typeface="Poppins"/>
              <a:sym typeface="Poppins"/>
            </a:endParaRPr>
          </a:p>
        </p:txBody>
      </p:sp>
      <p:sp>
        <p:nvSpPr>
          <p:cNvPr id="7" name="Freeform 7"/>
          <p:cNvSpPr/>
          <p:nvPr/>
        </p:nvSpPr>
        <p:spPr>
          <a:xfrm rot="-77481" flipH="1">
            <a:off x="1736417" y="679683"/>
            <a:ext cx="1867650" cy="2679234"/>
          </a:xfrm>
          <a:custGeom>
            <a:avLst/>
            <a:gdLst/>
            <a:ahLst/>
            <a:cxnLst/>
            <a:rect l="l" t="t" r="r" b="b"/>
            <a:pathLst>
              <a:path w="1867650" h="2679234">
                <a:moveTo>
                  <a:pt x="1867649" y="0"/>
                </a:moveTo>
                <a:lnTo>
                  <a:pt x="0" y="0"/>
                </a:lnTo>
                <a:lnTo>
                  <a:pt x="0" y="2679234"/>
                </a:lnTo>
                <a:lnTo>
                  <a:pt x="1867649" y="2679234"/>
                </a:lnTo>
                <a:lnTo>
                  <a:pt x="186764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8" name="TextBox 8"/>
          <p:cNvSpPr txBox="1"/>
          <p:nvPr/>
        </p:nvSpPr>
        <p:spPr>
          <a:xfrm>
            <a:off x="1706463" y="7997025"/>
            <a:ext cx="14283902" cy="1280160"/>
          </a:xfrm>
          <a:prstGeom prst="rect">
            <a:avLst/>
          </a:prstGeom>
        </p:spPr>
        <p:txBody>
          <a:bodyPr lIns="0" tIns="0" rIns="0" bIns="0" rtlCol="0" anchor="t">
            <a:spAutoFit/>
          </a:bodyPr>
          <a:lstStyle/>
          <a:p>
            <a:pPr algn="ctr">
              <a:lnSpc>
                <a:spcPts val="5099"/>
              </a:lnSpc>
            </a:pPr>
            <a:r>
              <a:rPr lang="en-US" sz="3399" dirty="0">
                <a:latin typeface="Poppins"/>
                <a:ea typeface="Poppins"/>
                <a:cs typeface="Poppins"/>
                <a:sym typeface="Poppins"/>
              </a:rPr>
              <a:t>Hal </a:t>
            </a:r>
            <a:r>
              <a:rPr lang="en-US" sz="3399" dirty="0" err="1">
                <a:latin typeface="Poppins"/>
                <a:ea typeface="Poppins"/>
                <a:cs typeface="Poppins"/>
                <a:sym typeface="Poppins"/>
              </a:rPr>
              <a:t>ini</a:t>
            </a:r>
            <a:r>
              <a:rPr lang="en-US" sz="3399" dirty="0">
                <a:latin typeface="Poppins"/>
                <a:ea typeface="Poppins"/>
                <a:cs typeface="Poppins"/>
                <a:sym typeface="Poppins"/>
              </a:rPr>
              <a:t> </a:t>
            </a:r>
            <a:r>
              <a:rPr lang="en-US" sz="3399" dirty="0" err="1">
                <a:latin typeface="Poppins"/>
                <a:ea typeface="Poppins"/>
                <a:cs typeface="Poppins"/>
                <a:sym typeface="Poppins"/>
              </a:rPr>
              <a:t>dapat</a:t>
            </a:r>
            <a:r>
              <a:rPr lang="en-US" sz="3399" dirty="0">
                <a:latin typeface="Poppins"/>
                <a:ea typeface="Poppins"/>
                <a:cs typeface="Poppins"/>
                <a:sym typeface="Poppins"/>
              </a:rPr>
              <a:t> </a:t>
            </a:r>
            <a:r>
              <a:rPr lang="en-US" sz="3399" dirty="0" err="1">
                <a:latin typeface="Poppins"/>
                <a:ea typeface="Poppins"/>
                <a:cs typeface="Poppins"/>
                <a:sym typeface="Poppins"/>
              </a:rPr>
              <a:t>terjadi</a:t>
            </a:r>
            <a:r>
              <a:rPr lang="en-US" sz="3399" dirty="0">
                <a:latin typeface="Poppins"/>
                <a:ea typeface="Poppins"/>
                <a:cs typeface="Poppins"/>
                <a:sym typeface="Poppins"/>
              </a:rPr>
              <a:t> </a:t>
            </a:r>
            <a:r>
              <a:rPr lang="en-US" sz="3399" dirty="0" err="1">
                <a:latin typeface="Poppins"/>
                <a:ea typeface="Poppins"/>
                <a:cs typeface="Poppins"/>
                <a:sym typeface="Poppins"/>
              </a:rPr>
              <a:t>karena</a:t>
            </a:r>
            <a:r>
              <a:rPr lang="en-US" sz="3399" dirty="0">
                <a:latin typeface="Poppins"/>
                <a:ea typeface="Poppins"/>
                <a:cs typeface="Poppins"/>
                <a:sym typeface="Poppins"/>
              </a:rPr>
              <a:t> </a:t>
            </a:r>
            <a:r>
              <a:rPr lang="en-US" sz="3399" dirty="0" err="1">
                <a:latin typeface="Poppins"/>
                <a:ea typeface="Poppins"/>
                <a:cs typeface="Poppins"/>
                <a:sym typeface="Poppins"/>
              </a:rPr>
              <a:t>telinga</a:t>
            </a:r>
            <a:r>
              <a:rPr lang="en-US" sz="3399" dirty="0">
                <a:latin typeface="Poppins"/>
                <a:ea typeface="Poppins"/>
                <a:cs typeface="Poppins"/>
                <a:sym typeface="Poppins"/>
              </a:rPr>
              <a:t> </a:t>
            </a:r>
            <a:r>
              <a:rPr lang="en-US" sz="3399" dirty="0" err="1">
                <a:latin typeface="Poppins"/>
                <a:ea typeface="Poppins"/>
                <a:cs typeface="Poppins"/>
                <a:sym typeface="Poppins"/>
              </a:rPr>
              <a:t>memiliki</a:t>
            </a:r>
            <a:r>
              <a:rPr lang="en-US" sz="3399" dirty="0">
                <a:latin typeface="Poppins"/>
                <a:ea typeface="Poppins"/>
                <a:cs typeface="Poppins"/>
                <a:sym typeface="Poppins"/>
              </a:rPr>
              <a:t> </a:t>
            </a:r>
            <a:r>
              <a:rPr lang="en-US" sz="3399" dirty="0" err="1">
                <a:latin typeface="Poppins"/>
                <a:ea typeface="Poppins"/>
                <a:cs typeface="Poppins"/>
                <a:sym typeface="Poppins"/>
              </a:rPr>
              <a:t>reseptor</a:t>
            </a:r>
            <a:r>
              <a:rPr lang="en-US" sz="3399" dirty="0">
                <a:latin typeface="Poppins"/>
                <a:ea typeface="Poppins"/>
                <a:cs typeface="Poppins"/>
                <a:sym typeface="Poppins"/>
              </a:rPr>
              <a:t> </a:t>
            </a:r>
            <a:r>
              <a:rPr lang="en-US" sz="3399" dirty="0" err="1">
                <a:latin typeface="Poppins"/>
                <a:ea typeface="Poppins"/>
                <a:cs typeface="Poppins"/>
                <a:sym typeface="Poppins"/>
              </a:rPr>
              <a:t>khusus</a:t>
            </a:r>
            <a:r>
              <a:rPr lang="en-US" sz="3399" dirty="0">
                <a:latin typeface="Poppins"/>
                <a:ea typeface="Poppins"/>
                <a:cs typeface="Poppins"/>
                <a:sym typeface="Poppins"/>
              </a:rPr>
              <a:t> yang </a:t>
            </a:r>
            <a:r>
              <a:rPr lang="en-US" sz="3399" dirty="0" err="1">
                <a:latin typeface="Poppins"/>
                <a:ea typeface="Poppins"/>
                <a:cs typeface="Poppins"/>
                <a:sym typeface="Poppins"/>
              </a:rPr>
              <a:t>berfungsi</a:t>
            </a:r>
            <a:r>
              <a:rPr lang="en-US" sz="3399" dirty="0">
                <a:latin typeface="Poppins"/>
                <a:ea typeface="Poppins"/>
                <a:cs typeface="Poppins"/>
                <a:sym typeface="Poppins"/>
              </a:rPr>
              <a:t> </a:t>
            </a:r>
            <a:r>
              <a:rPr lang="en-US" sz="3399" dirty="0" err="1">
                <a:latin typeface="Poppins"/>
                <a:ea typeface="Poppins"/>
                <a:cs typeface="Poppins"/>
                <a:sym typeface="Poppins"/>
              </a:rPr>
              <a:t>untuk</a:t>
            </a:r>
            <a:r>
              <a:rPr lang="en-US" sz="3399" dirty="0">
                <a:latin typeface="Poppins"/>
                <a:ea typeface="Poppins"/>
                <a:cs typeface="Poppins"/>
                <a:sym typeface="Poppins"/>
              </a:rPr>
              <a:t> </a:t>
            </a:r>
            <a:r>
              <a:rPr lang="en-US" sz="3399" dirty="0" err="1">
                <a:latin typeface="Poppins"/>
                <a:ea typeface="Poppins"/>
                <a:cs typeface="Poppins"/>
                <a:sym typeface="Poppins"/>
              </a:rPr>
              <a:t>mengenali</a:t>
            </a:r>
            <a:r>
              <a:rPr lang="en-US" sz="3399" dirty="0">
                <a:latin typeface="Poppins"/>
                <a:ea typeface="Poppins"/>
                <a:cs typeface="Poppins"/>
                <a:sym typeface="Poppins"/>
              </a:rPr>
              <a:t> </a:t>
            </a:r>
            <a:r>
              <a:rPr lang="en-US" sz="3399" dirty="0" err="1">
                <a:latin typeface="Poppins"/>
                <a:ea typeface="Poppins"/>
                <a:cs typeface="Poppins"/>
                <a:sym typeface="Poppins"/>
              </a:rPr>
              <a:t>getaran</a:t>
            </a:r>
            <a:r>
              <a:rPr lang="en-US" sz="3399" dirty="0">
                <a:latin typeface="Poppins"/>
                <a:ea typeface="Poppins"/>
                <a:cs typeface="Poppins"/>
                <a:sym typeface="Poppins"/>
              </a:rPr>
              <a:t> </a:t>
            </a:r>
            <a:r>
              <a:rPr lang="en-US" sz="3399" dirty="0" err="1">
                <a:latin typeface="Poppins"/>
                <a:ea typeface="Poppins"/>
                <a:cs typeface="Poppins"/>
                <a:sym typeface="Poppins"/>
              </a:rPr>
              <a:t>suara</a:t>
            </a:r>
            <a:endParaRPr lang="en-US" sz="3399" dirty="0">
              <a:latin typeface="Poppins"/>
              <a:ea typeface="Poppins"/>
              <a:cs typeface="Poppins"/>
              <a:sym typeface="Poppi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TextBox 3"/>
          <p:cNvSpPr txBox="1"/>
          <p:nvPr/>
        </p:nvSpPr>
        <p:spPr>
          <a:xfrm>
            <a:off x="3142635" y="3809720"/>
            <a:ext cx="12002729" cy="2059941"/>
          </a:xfrm>
          <a:prstGeom prst="rect">
            <a:avLst/>
          </a:prstGeom>
        </p:spPr>
        <p:txBody>
          <a:bodyPr lIns="0" tIns="0" rIns="0" bIns="0" rtlCol="0" anchor="t">
            <a:spAutoFit/>
          </a:bodyPr>
          <a:lstStyle/>
          <a:p>
            <a:pPr algn="ctr">
              <a:lnSpc>
                <a:spcPts val="8259"/>
              </a:lnSpc>
            </a:pPr>
            <a:r>
              <a:rPr lang="en-US" sz="5899" dirty="0">
                <a:latin typeface="More Sugar"/>
                <a:ea typeface="More Sugar"/>
                <a:cs typeface="More Sugar"/>
                <a:sym typeface="More Sugar"/>
              </a:rPr>
              <a:t>BAGIAN - BAGIAN TELINGA DAN FUNGSINYA</a:t>
            </a:r>
          </a:p>
        </p:txBody>
      </p:sp>
      <p:sp>
        <p:nvSpPr>
          <p:cNvPr id="4" name="Freeform 4"/>
          <p:cNvSpPr/>
          <p:nvPr/>
        </p:nvSpPr>
        <p:spPr>
          <a:xfrm>
            <a:off x="0" y="4896840"/>
            <a:ext cx="4830931" cy="5390160"/>
          </a:xfrm>
          <a:custGeom>
            <a:avLst/>
            <a:gdLst/>
            <a:ahLst/>
            <a:cxnLst/>
            <a:rect l="l" t="t" r="r" b="b"/>
            <a:pathLst>
              <a:path w="4830931" h="5390160">
                <a:moveTo>
                  <a:pt x="0" y="0"/>
                </a:moveTo>
                <a:lnTo>
                  <a:pt x="4830931" y="0"/>
                </a:lnTo>
                <a:lnTo>
                  <a:pt x="4830931" y="5390160"/>
                </a:lnTo>
                <a:lnTo>
                  <a:pt x="0" y="53901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5" name="Freeform 5"/>
          <p:cNvSpPr/>
          <p:nvPr/>
        </p:nvSpPr>
        <p:spPr>
          <a:xfrm rot="-687214" flipH="1">
            <a:off x="14468980" y="1143690"/>
            <a:ext cx="1352769" cy="1940614"/>
          </a:xfrm>
          <a:custGeom>
            <a:avLst/>
            <a:gdLst/>
            <a:ahLst/>
            <a:cxnLst/>
            <a:rect l="l" t="t" r="r" b="b"/>
            <a:pathLst>
              <a:path w="1352769" h="1940614">
                <a:moveTo>
                  <a:pt x="1352769" y="0"/>
                </a:moveTo>
                <a:lnTo>
                  <a:pt x="0" y="0"/>
                </a:lnTo>
                <a:lnTo>
                  <a:pt x="0" y="1940613"/>
                </a:lnTo>
                <a:lnTo>
                  <a:pt x="1352769" y="1940613"/>
                </a:lnTo>
                <a:lnTo>
                  <a:pt x="135276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6" name="Freeform 6"/>
          <p:cNvSpPr/>
          <p:nvPr/>
        </p:nvSpPr>
        <p:spPr>
          <a:xfrm rot="-687214">
            <a:off x="13092335" y="1143690"/>
            <a:ext cx="1352769" cy="1940614"/>
          </a:xfrm>
          <a:custGeom>
            <a:avLst/>
            <a:gdLst/>
            <a:ahLst/>
            <a:cxnLst/>
            <a:rect l="l" t="t" r="r" b="b"/>
            <a:pathLst>
              <a:path w="1352769" h="1940614">
                <a:moveTo>
                  <a:pt x="0" y="0"/>
                </a:moveTo>
                <a:lnTo>
                  <a:pt x="1352769" y="0"/>
                </a:lnTo>
                <a:lnTo>
                  <a:pt x="1352769" y="1940613"/>
                </a:lnTo>
                <a:lnTo>
                  <a:pt x="0" y="19406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grpSp>
        <p:nvGrpSpPr>
          <p:cNvPr id="3" name="Group 3"/>
          <p:cNvGrpSpPr/>
          <p:nvPr/>
        </p:nvGrpSpPr>
        <p:grpSpPr>
          <a:xfrm>
            <a:off x="1447562" y="1157869"/>
            <a:ext cx="15392876" cy="7971261"/>
            <a:chOff x="0" y="0"/>
            <a:chExt cx="4054091" cy="2099427"/>
          </a:xfrm>
        </p:grpSpPr>
        <p:sp>
          <p:nvSpPr>
            <p:cNvPr id="4" name="Freeform 4"/>
            <p:cNvSpPr/>
            <p:nvPr/>
          </p:nvSpPr>
          <p:spPr>
            <a:xfrm>
              <a:off x="0" y="0"/>
              <a:ext cx="4054091" cy="2099427"/>
            </a:xfrm>
            <a:custGeom>
              <a:avLst/>
              <a:gdLst/>
              <a:ahLst/>
              <a:cxnLst/>
              <a:rect l="l" t="t" r="r" b="b"/>
              <a:pathLst>
                <a:path w="4054091" h="2099427">
                  <a:moveTo>
                    <a:pt x="25651" y="0"/>
                  </a:moveTo>
                  <a:lnTo>
                    <a:pt x="4028440" y="0"/>
                  </a:lnTo>
                  <a:cubicBezTo>
                    <a:pt x="4042607" y="0"/>
                    <a:pt x="4054091" y="11484"/>
                    <a:pt x="4054091" y="25651"/>
                  </a:cubicBezTo>
                  <a:lnTo>
                    <a:pt x="4054091" y="2073776"/>
                  </a:lnTo>
                  <a:cubicBezTo>
                    <a:pt x="4054091" y="2087943"/>
                    <a:pt x="4042607" y="2099427"/>
                    <a:pt x="4028440" y="2099427"/>
                  </a:cubicBezTo>
                  <a:lnTo>
                    <a:pt x="25651" y="2099427"/>
                  </a:lnTo>
                  <a:cubicBezTo>
                    <a:pt x="11484" y="2099427"/>
                    <a:pt x="0" y="2087943"/>
                    <a:pt x="0" y="2073776"/>
                  </a:cubicBezTo>
                  <a:lnTo>
                    <a:pt x="0" y="25651"/>
                  </a:lnTo>
                  <a:cubicBezTo>
                    <a:pt x="0" y="11484"/>
                    <a:pt x="11484" y="0"/>
                    <a:pt x="25651" y="0"/>
                  </a:cubicBezTo>
                  <a:close/>
                </a:path>
              </a:pathLst>
            </a:custGeom>
            <a:solidFill>
              <a:srgbClr val="FFFFFF"/>
            </a:solidFill>
          </p:spPr>
          <p:txBody>
            <a:bodyPr/>
            <a:lstStyle/>
            <a:p>
              <a:endParaRPr lang="en-ID"/>
            </a:p>
          </p:txBody>
        </p:sp>
        <p:sp>
          <p:nvSpPr>
            <p:cNvPr id="5" name="TextBox 5"/>
            <p:cNvSpPr txBox="1"/>
            <p:nvPr/>
          </p:nvSpPr>
          <p:spPr>
            <a:xfrm>
              <a:off x="0" y="-38100"/>
              <a:ext cx="4054091" cy="213752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916943" y="1028700"/>
            <a:ext cx="10623516" cy="8100431"/>
          </a:xfrm>
          <a:custGeom>
            <a:avLst/>
            <a:gdLst/>
            <a:ahLst/>
            <a:cxnLst/>
            <a:rect l="l" t="t" r="r" b="b"/>
            <a:pathLst>
              <a:path w="10623516" h="8100431">
                <a:moveTo>
                  <a:pt x="0" y="0"/>
                </a:moveTo>
                <a:lnTo>
                  <a:pt x="10623516" y="0"/>
                </a:lnTo>
                <a:lnTo>
                  <a:pt x="10623516" y="8100431"/>
                </a:lnTo>
                <a:lnTo>
                  <a:pt x="0" y="8100431"/>
                </a:lnTo>
                <a:lnTo>
                  <a:pt x="0" y="0"/>
                </a:lnTo>
                <a:close/>
              </a:path>
            </a:pathLst>
          </a:custGeom>
          <a:blipFill>
            <a:blip r:embed="rId3"/>
            <a:stretch>
              <a:fillRect/>
            </a:stretch>
          </a:blipFill>
        </p:spPr>
        <p:txBody>
          <a:bodyPr/>
          <a:lstStyle/>
          <a:p>
            <a:endParaRPr lang="en-ID"/>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grpSp>
        <p:nvGrpSpPr>
          <p:cNvPr id="3" name="Group 3"/>
          <p:cNvGrpSpPr/>
          <p:nvPr/>
        </p:nvGrpSpPr>
        <p:grpSpPr>
          <a:xfrm>
            <a:off x="1447562" y="1157869"/>
            <a:ext cx="15392876" cy="7971261"/>
            <a:chOff x="0" y="0"/>
            <a:chExt cx="4054091" cy="2099427"/>
          </a:xfrm>
        </p:grpSpPr>
        <p:sp>
          <p:nvSpPr>
            <p:cNvPr id="4" name="Freeform 4"/>
            <p:cNvSpPr/>
            <p:nvPr/>
          </p:nvSpPr>
          <p:spPr>
            <a:xfrm>
              <a:off x="0" y="0"/>
              <a:ext cx="4054091" cy="2099427"/>
            </a:xfrm>
            <a:custGeom>
              <a:avLst/>
              <a:gdLst/>
              <a:ahLst/>
              <a:cxnLst/>
              <a:rect l="l" t="t" r="r" b="b"/>
              <a:pathLst>
                <a:path w="4054091" h="2099427">
                  <a:moveTo>
                    <a:pt x="25651" y="0"/>
                  </a:moveTo>
                  <a:lnTo>
                    <a:pt x="4028440" y="0"/>
                  </a:lnTo>
                  <a:cubicBezTo>
                    <a:pt x="4042607" y="0"/>
                    <a:pt x="4054091" y="11484"/>
                    <a:pt x="4054091" y="25651"/>
                  </a:cubicBezTo>
                  <a:lnTo>
                    <a:pt x="4054091" y="2073776"/>
                  </a:lnTo>
                  <a:cubicBezTo>
                    <a:pt x="4054091" y="2087943"/>
                    <a:pt x="4042607" y="2099427"/>
                    <a:pt x="4028440" y="2099427"/>
                  </a:cubicBezTo>
                  <a:lnTo>
                    <a:pt x="25651" y="2099427"/>
                  </a:lnTo>
                  <a:cubicBezTo>
                    <a:pt x="11484" y="2099427"/>
                    <a:pt x="0" y="2087943"/>
                    <a:pt x="0" y="2073776"/>
                  </a:cubicBezTo>
                  <a:lnTo>
                    <a:pt x="0" y="25651"/>
                  </a:lnTo>
                  <a:cubicBezTo>
                    <a:pt x="0" y="11484"/>
                    <a:pt x="11484" y="0"/>
                    <a:pt x="25651" y="0"/>
                  </a:cubicBezTo>
                  <a:close/>
                </a:path>
              </a:pathLst>
            </a:custGeom>
            <a:solidFill>
              <a:srgbClr val="336079"/>
            </a:solidFill>
          </p:spPr>
          <p:txBody>
            <a:bodyPr/>
            <a:lstStyle/>
            <a:p>
              <a:endParaRPr lang="en-ID"/>
            </a:p>
          </p:txBody>
        </p:sp>
        <p:sp>
          <p:nvSpPr>
            <p:cNvPr id="5" name="TextBox 5"/>
            <p:cNvSpPr txBox="1"/>
            <p:nvPr/>
          </p:nvSpPr>
          <p:spPr>
            <a:xfrm>
              <a:off x="0" y="-38100"/>
              <a:ext cx="4054091" cy="213752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567569" y="1447474"/>
            <a:ext cx="11010242" cy="7514490"/>
          </a:xfrm>
          <a:custGeom>
            <a:avLst/>
            <a:gdLst/>
            <a:ahLst/>
            <a:cxnLst/>
            <a:rect l="l" t="t" r="r" b="b"/>
            <a:pathLst>
              <a:path w="11010242" h="7514490">
                <a:moveTo>
                  <a:pt x="0" y="0"/>
                </a:moveTo>
                <a:lnTo>
                  <a:pt x="11010242" y="0"/>
                </a:lnTo>
                <a:lnTo>
                  <a:pt x="11010242" y="7514490"/>
                </a:lnTo>
                <a:lnTo>
                  <a:pt x="0" y="75144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7" name="AutoShape 7"/>
          <p:cNvSpPr/>
          <p:nvPr/>
        </p:nvSpPr>
        <p:spPr>
          <a:xfrm flipH="1">
            <a:off x="2929860" y="4984350"/>
            <a:ext cx="2059450" cy="1048916"/>
          </a:xfrm>
          <a:prstGeom prst="line">
            <a:avLst/>
          </a:prstGeom>
          <a:ln w="38100" cap="flat">
            <a:solidFill>
              <a:srgbClr val="000000"/>
            </a:solidFill>
            <a:prstDash val="solid"/>
            <a:headEnd type="none" w="sm" len="sm"/>
            <a:tailEnd type="arrow" w="med" len="sm"/>
          </a:ln>
        </p:spPr>
        <p:txBody>
          <a:bodyPr/>
          <a:lstStyle/>
          <a:p>
            <a:endParaRPr lang="en-ID"/>
          </a:p>
        </p:txBody>
      </p:sp>
      <p:sp>
        <p:nvSpPr>
          <p:cNvPr id="8" name="AutoShape 8"/>
          <p:cNvSpPr/>
          <p:nvPr/>
        </p:nvSpPr>
        <p:spPr>
          <a:xfrm flipH="1">
            <a:off x="3980197" y="5650829"/>
            <a:ext cx="3134339" cy="1709567"/>
          </a:xfrm>
          <a:prstGeom prst="line">
            <a:avLst/>
          </a:prstGeom>
          <a:ln w="38100" cap="flat">
            <a:solidFill>
              <a:srgbClr val="000000"/>
            </a:solidFill>
            <a:prstDash val="solid"/>
            <a:headEnd type="none" w="sm" len="sm"/>
            <a:tailEnd type="arrow" w="med" len="sm"/>
          </a:ln>
        </p:spPr>
        <p:txBody>
          <a:bodyPr/>
          <a:lstStyle/>
          <a:p>
            <a:endParaRPr lang="en-ID"/>
          </a:p>
        </p:txBody>
      </p:sp>
      <p:sp>
        <p:nvSpPr>
          <p:cNvPr id="9" name="AutoShape 9"/>
          <p:cNvSpPr/>
          <p:nvPr/>
        </p:nvSpPr>
        <p:spPr>
          <a:xfrm flipH="1">
            <a:off x="9072690" y="5358724"/>
            <a:ext cx="814906" cy="1464024"/>
          </a:xfrm>
          <a:prstGeom prst="line">
            <a:avLst/>
          </a:prstGeom>
          <a:ln w="38100" cap="flat">
            <a:solidFill>
              <a:srgbClr val="000000"/>
            </a:solidFill>
            <a:prstDash val="solid"/>
            <a:headEnd type="none" w="sm" len="sm"/>
            <a:tailEnd type="arrow" w="med" len="sm"/>
          </a:ln>
        </p:spPr>
        <p:txBody>
          <a:bodyPr/>
          <a:lstStyle/>
          <a:p>
            <a:endParaRPr lang="en-ID"/>
          </a:p>
        </p:txBody>
      </p:sp>
      <p:sp>
        <p:nvSpPr>
          <p:cNvPr id="10" name="AutoShape 10"/>
          <p:cNvSpPr/>
          <p:nvPr/>
        </p:nvSpPr>
        <p:spPr>
          <a:xfrm flipH="1" flipV="1">
            <a:off x="9408040" y="2576925"/>
            <a:ext cx="714986" cy="2407425"/>
          </a:xfrm>
          <a:prstGeom prst="line">
            <a:avLst/>
          </a:prstGeom>
          <a:ln w="38100" cap="flat">
            <a:solidFill>
              <a:srgbClr val="000000"/>
            </a:solidFill>
            <a:prstDash val="solid"/>
            <a:headEnd type="none" w="sm" len="sm"/>
            <a:tailEnd type="arrow" w="med" len="sm"/>
          </a:ln>
        </p:spPr>
        <p:txBody>
          <a:bodyPr/>
          <a:lstStyle/>
          <a:p>
            <a:endParaRPr lang="en-ID"/>
          </a:p>
        </p:txBody>
      </p:sp>
      <p:sp>
        <p:nvSpPr>
          <p:cNvPr id="11" name="AutoShape 11"/>
          <p:cNvSpPr/>
          <p:nvPr/>
        </p:nvSpPr>
        <p:spPr>
          <a:xfrm flipV="1">
            <a:off x="10480519" y="2828277"/>
            <a:ext cx="1229673" cy="1842446"/>
          </a:xfrm>
          <a:prstGeom prst="line">
            <a:avLst/>
          </a:prstGeom>
          <a:ln w="38100" cap="flat">
            <a:solidFill>
              <a:srgbClr val="000000"/>
            </a:solidFill>
            <a:prstDash val="solid"/>
            <a:headEnd type="none" w="sm" len="sm"/>
            <a:tailEnd type="arrow" w="med" len="sm"/>
          </a:ln>
        </p:spPr>
        <p:txBody>
          <a:bodyPr/>
          <a:lstStyle/>
          <a:p>
            <a:endParaRPr lang="en-ID"/>
          </a:p>
        </p:txBody>
      </p:sp>
      <p:sp>
        <p:nvSpPr>
          <p:cNvPr id="12" name="AutoShape 12"/>
          <p:cNvSpPr/>
          <p:nvPr/>
        </p:nvSpPr>
        <p:spPr>
          <a:xfrm flipH="1">
            <a:off x="10902139" y="5194998"/>
            <a:ext cx="101220" cy="2165398"/>
          </a:xfrm>
          <a:prstGeom prst="line">
            <a:avLst/>
          </a:prstGeom>
          <a:ln w="38100" cap="flat">
            <a:solidFill>
              <a:srgbClr val="000000"/>
            </a:solidFill>
            <a:prstDash val="solid"/>
            <a:headEnd type="none" w="sm" len="sm"/>
            <a:tailEnd type="arrow" w="med" len="sm"/>
          </a:ln>
        </p:spPr>
        <p:txBody>
          <a:bodyPr/>
          <a:lstStyle/>
          <a:p>
            <a:endParaRPr lang="en-ID"/>
          </a:p>
        </p:txBody>
      </p:sp>
      <p:sp>
        <p:nvSpPr>
          <p:cNvPr id="13" name="AutoShape 13"/>
          <p:cNvSpPr/>
          <p:nvPr/>
        </p:nvSpPr>
        <p:spPr>
          <a:xfrm flipV="1">
            <a:off x="11558144" y="3218857"/>
            <a:ext cx="1584856" cy="1210236"/>
          </a:xfrm>
          <a:prstGeom prst="line">
            <a:avLst/>
          </a:prstGeom>
          <a:ln w="38100" cap="flat">
            <a:solidFill>
              <a:srgbClr val="000000"/>
            </a:solidFill>
            <a:prstDash val="solid"/>
            <a:headEnd type="none" w="sm" len="sm"/>
            <a:tailEnd type="arrow" w="med" len="sm"/>
          </a:ln>
        </p:spPr>
        <p:txBody>
          <a:bodyPr/>
          <a:lstStyle/>
          <a:p>
            <a:endParaRPr lang="en-ID"/>
          </a:p>
        </p:txBody>
      </p:sp>
      <p:sp>
        <p:nvSpPr>
          <p:cNvPr id="14" name="AutoShape 14"/>
          <p:cNvSpPr/>
          <p:nvPr/>
        </p:nvSpPr>
        <p:spPr>
          <a:xfrm>
            <a:off x="12066149" y="5188410"/>
            <a:ext cx="2940456" cy="170314"/>
          </a:xfrm>
          <a:prstGeom prst="line">
            <a:avLst/>
          </a:prstGeom>
          <a:ln w="38100" cap="flat">
            <a:solidFill>
              <a:srgbClr val="000000"/>
            </a:solidFill>
            <a:prstDash val="solid"/>
            <a:headEnd type="none" w="sm" len="sm"/>
            <a:tailEnd type="arrow" w="med" len="sm"/>
          </a:ln>
        </p:spPr>
        <p:txBody>
          <a:bodyPr/>
          <a:lstStyle/>
          <a:p>
            <a:endParaRPr lang="en-ID"/>
          </a:p>
        </p:txBody>
      </p:sp>
      <p:sp>
        <p:nvSpPr>
          <p:cNvPr id="15" name="TextBox 15"/>
          <p:cNvSpPr txBox="1"/>
          <p:nvPr/>
        </p:nvSpPr>
        <p:spPr>
          <a:xfrm>
            <a:off x="1647622" y="5957066"/>
            <a:ext cx="2564476" cy="436682"/>
          </a:xfrm>
          <a:prstGeom prst="rect">
            <a:avLst/>
          </a:prstGeom>
        </p:spPr>
        <p:txBody>
          <a:bodyPr lIns="0" tIns="0" rIns="0" bIns="0" rtlCol="0" anchor="t">
            <a:spAutoFit/>
          </a:bodyPr>
          <a:lstStyle/>
          <a:p>
            <a:pPr algn="ctr">
              <a:lnSpc>
                <a:spcPts val="3317"/>
              </a:lnSpc>
            </a:pPr>
            <a:r>
              <a:rPr lang="en-US" sz="2369">
                <a:solidFill>
                  <a:srgbClr val="FFFFFF"/>
                </a:solidFill>
                <a:latin typeface="Poppins"/>
                <a:ea typeface="Poppins"/>
                <a:cs typeface="Poppins"/>
                <a:sym typeface="Poppins"/>
              </a:rPr>
              <a:t>Daun Telinga</a:t>
            </a:r>
          </a:p>
        </p:txBody>
      </p:sp>
      <p:sp>
        <p:nvSpPr>
          <p:cNvPr id="16" name="TextBox 16"/>
          <p:cNvSpPr txBox="1"/>
          <p:nvPr/>
        </p:nvSpPr>
        <p:spPr>
          <a:xfrm>
            <a:off x="2111426" y="7284195"/>
            <a:ext cx="2100672" cy="857360"/>
          </a:xfrm>
          <a:prstGeom prst="rect">
            <a:avLst/>
          </a:prstGeom>
        </p:spPr>
        <p:txBody>
          <a:bodyPr lIns="0" tIns="0" rIns="0" bIns="0" rtlCol="0" anchor="t">
            <a:spAutoFit/>
          </a:bodyPr>
          <a:lstStyle/>
          <a:p>
            <a:pPr algn="ctr">
              <a:lnSpc>
                <a:spcPts val="3317"/>
              </a:lnSpc>
            </a:pPr>
            <a:r>
              <a:rPr lang="en-US" sz="2369">
                <a:solidFill>
                  <a:srgbClr val="FFFFFF"/>
                </a:solidFill>
                <a:latin typeface="Poppins"/>
                <a:ea typeface="Poppins"/>
                <a:cs typeface="Poppins"/>
                <a:sym typeface="Poppins"/>
              </a:rPr>
              <a:t>Saluran Telinga </a:t>
            </a:r>
          </a:p>
        </p:txBody>
      </p:sp>
      <p:sp>
        <p:nvSpPr>
          <p:cNvPr id="17" name="TextBox 17"/>
          <p:cNvSpPr txBox="1"/>
          <p:nvPr/>
        </p:nvSpPr>
        <p:spPr>
          <a:xfrm>
            <a:off x="8022354" y="6893615"/>
            <a:ext cx="2100672" cy="857360"/>
          </a:xfrm>
          <a:prstGeom prst="rect">
            <a:avLst/>
          </a:prstGeom>
        </p:spPr>
        <p:txBody>
          <a:bodyPr lIns="0" tIns="0" rIns="0" bIns="0" rtlCol="0" anchor="t">
            <a:spAutoFit/>
          </a:bodyPr>
          <a:lstStyle/>
          <a:p>
            <a:pPr algn="ctr">
              <a:lnSpc>
                <a:spcPts val="3317"/>
              </a:lnSpc>
            </a:pPr>
            <a:r>
              <a:rPr lang="en-US" sz="2369">
                <a:solidFill>
                  <a:srgbClr val="FFFFFF"/>
                </a:solidFill>
                <a:latin typeface="Poppins"/>
                <a:ea typeface="Poppins"/>
                <a:cs typeface="Poppins"/>
                <a:sym typeface="Poppins"/>
              </a:rPr>
              <a:t>Membran Timpani</a:t>
            </a:r>
          </a:p>
        </p:txBody>
      </p:sp>
      <p:sp>
        <p:nvSpPr>
          <p:cNvPr id="18" name="TextBox 18"/>
          <p:cNvSpPr txBox="1"/>
          <p:nvPr/>
        </p:nvSpPr>
        <p:spPr>
          <a:xfrm>
            <a:off x="8023534" y="2001015"/>
            <a:ext cx="2456985" cy="436682"/>
          </a:xfrm>
          <a:prstGeom prst="rect">
            <a:avLst/>
          </a:prstGeom>
        </p:spPr>
        <p:txBody>
          <a:bodyPr lIns="0" tIns="0" rIns="0" bIns="0" rtlCol="0" anchor="t">
            <a:spAutoFit/>
          </a:bodyPr>
          <a:lstStyle/>
          <a:p>
            <a:pPr algn="ctr">
              <a:lnSpc>
                <a:spcPts val="3317"/>
              </a:lnSpc>
            </a:pPr>
            <a:r>
              <a:rPr lang="en-US" sz="2369">
                <a:solidFill>
                  <a:srgbClr val="FFFFFF"/>
                </a:solidFill>
                <a:latin typeface="Poppins"/>
                <a:ea typeface="Poppins"/>
                <a:cs typeface="Poppins"/>
                <a:sym typeface="Poppins"/>
              </a:rPr>
              <a:t>Tulang Martil</a:t>
            </a:r>
          </a:p>
        </p:txBody>
      </p:sp>
      <p:sp>
        <p:nvSpPr>
          <p:cNvPr id="19" name="TextBox 19"/>
          <p:cNvSpPr txBox="1"/>
          <p:nvPr/>
        </p:nvSpPr>
        <p:spPr>
          <a:xfrm>
            <a:off x="10659856" y="1970917"/>
            <a:ext cx="2100672" cy="857360"/>
          </a:xfrm>
          <a:prstGeom prst="rect">
            <a:avLst/>
          </a:prstGeom>
        </p:spPr>
        <p:txBody>
          <a:bodyPr lIns="0" tIns="0" rIns="0" bIns="0" rtlCol="0" anchor="t">
            <a:spAutoFit/>
          </a:bodyPr>
          <a:lstStyle/>
          <a:p>
            <a:pPr algn="ctr">
              <a:lnSpc>
                <a:spcPts val="3317"/>
              </a:lnSpc>
            </a:pPr>
            <a:r>
              <a:rPr lang="en-US" sz="2369">
                <a:solidFill>
                  <a:srgbClr val="FFFFFF"/>
                </a:solidFill>
                <a:latin typeface="Poppins"/>
                <a:ea typeface="Poppins"/>
                <a:cs typeface="Poppins"/>
                <a:sym typeface="Poppins"/>
              </a:rPr>
              <a:t>Tulang Landasan</a:t>
            </a:r>
          </a:p>
        </p:txBody>
      </p:sp>
      <p:sp>
        <p:nvSpPr>
          <p:cNvPr id="20" name="TextBox 20"/>
          <p:cNvSpPr txBox="1"/>
          <p:nvPr/>
        </p:nvSpPr>
        <p:spPr>
          <a:xfrm>
            <a:off x="9953023" y="7284195"/>
            <a:ext cx="2100672" cy="857360"/>
          </a:xfrm>
          <a:prstGeom prst="rect">
            <a:avLst/>
          </a:prstGeom>
        </p:spPr>
        <p:txBody>
          <a:bodyPr lIns="0" tIns="0" rIns="0" bIns="0" rtlCol="0" anchor="t">
            <a:spAutoFit/>
          </a:bodyPr>
          <a:lstStyle/>
          <a:p>
            <a:pPr algn="ctr">
              <a:lnSpc>
                <a:spcPts val="3317"/>
              </a:lnSpc>
            </a:pPr>
            <a:r>
              <a:rPr lang="en-US" sz="2369">
                <a:solidFill>
                  <a:srgbClr val="FFFFFF"/>
                </a:solidFill>
                <a:latin typeface="Poppins"/>
                <a:ea typeface="Poppins"/>
                <a:cs typeface="Poppins"/>
                <a:sym typeface="Poppins"/>
              </a:rPr>
              <a:t>Tulang Sanggurdi</a:t>
            </a:r>
          </a:p>
        </p:txBody>
      </p:sp>
      <p:sp>
        <p:nvSpPr>
          <p:cNvPr id="21" name="TextBox 21"/>
          <p:cNvSpPr txBox="1"/>
          <p:nvPr/>
        </p:nvSpPr>
        <p:spPr>
          <a:xfrm>
            <a:off x="12632429" y="2361497"/>
            <a:ext cx="3016886" cy="857360"/>
          </a:xfrm>
          <a:prstGeom prst="rect">
            <a:avLst/>
          </a:prstGeom>
        </p:spPr>
        <p:txBody>
          <a:bodyPr lIns="0" tIns="0" rIns="0" bIns="0" rtlCol="0" anchor="t">
            <a:spAutoFit/>
          </a:bodyPr>
          <a:lstStyle/>
          <a:p>
            <a:pPr algn="ctr">
              <a:lnSpc>
                <a:spcPts val="3317"/>
              </a:lnSpc>
            </a:pPr>
            <a:r>
              <a:rPr lang="en-US" sz="2369">
                <a:solidFill>
                  <a:srgbClr val="FFFFFF"/>
                </a:solidFill>
                <a:latin typeface="Poppins"/>
                <a:ea typeface="Poppins"/>
                <a:cs typeface="Poppins"/>
                <a:sym typeface="Poppins"/>
              </a:rPr>
              <a:t>Saluran Setengah Lingkaran </a:t>
            </a:r>
          </a:p>
        </p:txBody>
      </p:sp>
      <p:sp>
        <p:nvSpPr>
          <p:cNvPr id="22" name="TextBox 22"/>
          <p:cNvSpPr txBox="1"/>
          <p:nvPr/>
        </p:nvSpPr>
        <p:spPr>
          <a:xfrm>
            <a:off x="15006605" y="5102283"/>
            <a:ext cx="1567509" cy="436682"/>
          </a:xfrm>
          <a:prstGeom prst="rect">
            <a:avLst/>
          </a:prstGeom>
        </p:spPr>
        <p:txBody>
          <a:bodyPr lIns="0" tIns="0" rIns="0" bIns="0" rtlCol="0" anchor="t">
            <a:spAutoFit/>
          </a:bodyPr>
          <a:lstStyle/>
          <a:p>
            <a:pPr algn="ctr">
              <a:lnSpc>
                <a:spcPts val="3317"/>
              </a:lnSpc>
            </a:pPr>
            <a:r>
              <a:rPr lang="en-US" sz="2369">
                <a:solidFill>
                  <a:srgbClr val="FFFFFF"/>
                </a:solidFill>
                <a:latin typeface="Poppins"/>
                <a:ea typeface="Poppins"/>
                <a:cs typeface="Poppins"/>
                <a:sym typeface="Poppins"/>
              </a:rPr>
              <a:t>Koklea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grpSp>
        <p:nvGrpSpPr>
          <p:cNvPr id="3" name="Group 3"/>
          <p:cNvGrpSpPr/>
          <p:nvPr/>
        </p:nvGrpSpPr>
        <p:grpSpPr>
          <a:xfrm>
            <a:off x="11197441" y="1879011"/>
            <a:ext cx="6494231" cy="6540454"/>
            <a:chOff x="0" y="0"/>
            <a:chExt cx="1710415" cy="1722589"/>
          </a:xfrm>
        </p:grpSpPr>
        <p:sp>
          <p:nvSpPr>
            <p:cNvPr id="4" name="Freeform 4"/>
            <p:cNvSpPr/>
            <p:nvPr/>
          </p:nvSpPr>
          <p:spPr>
            <a:xfrm>
              <a:off x="0" y="0"/>
              <a:ext cx="1710415" cy="1722589"/>
            </a:xfrm>
            <a:custGeom>
              <a:avLst/>
              <a:gdLst/>
              <a:ahLst/>
              <a:cxnLst/>
              <a:rect l="l" t="t" r="r" b="b"/>
              <a:pathLst>
                <a:path w="1710415" h="1722589">
                  <a:moveTo>
                    <a:pt x="60798" y="0"/>
                  </a:moveTo>
                  <a:lnTo>
                    <a:pt x="1649617" y="0"/>
                  </a:lnTo>
                  <a:cubicBezTo>
                    <a:pt x="1683195" y="0"/>
                    <a:pt x="1710415" y="27220"/>
                    <a:pt x="1710415" y="60798"/>
                  </a:cubicBezTo>
                  <a:lnTo>
                    <a:pt x="1710415" y="1661790"/>
                  </a:lnTo>
                  <a:cubicBezTo>
                    <a:pt x="1710415" y="1695368"/>
                    <a:pt x="1683195" y="1722589"/>
                    <a:pt x="1649617" y="1722589"/>
                  </a:cubicBezTo>
                  <a:lnTo>
                    <a:pt x="60798" y="1722589"/>
                  </a:lnTo>
                  <a:cubicBezTo>
                    <a:pt x="27220" y="1722589"/>
                    <a:pt x="0" y="1695368"/>
                    <a:pt x="0" y="1661790"/>
                  </a:cubicBezTo>
                  <a:lnTo>
                    <a:pt x="0" y="60798"/>
                  </a:lnTo>
                  <a:cubicBezTo>
                    <a:pt x="0" y="27220"/>
                    <a:pt x="27220" y="0"/>
                    <a:pt x="60798" y="0"/>
                  </a:cubicBezTo>
                  <a:close/>
                </a:path>
              </a:pathLst>
            </a:custGeom>
            <a:solidFill>
              <a:srgbClr val="336079"/>
            </a:solidFill>
          </p:spPr>
          <p:txBody>
            <a:bodyPr/>
            <a:lstStyle/>
            <a:p>
              <a:endParaRPr lang="en-ID"/>
            </a:p>
          </p:txBody>
        </p:sp>
        <p:sp>
          <p:nvSpPr>
            <p:cNvPr id="5" name="TextBox 5"/>
            <p:cNvSpPr txBox="1"/>
            <p:nvPr/>
          </p:nvSpPr>
          <p:spPr>
            <a:xfrm>
              <a:off x="0" y="-38100"/>
              <a:ext cx="1710415" cy="176068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734291" y="2506777"/>
            <a:ext cx="4525009" cy="5817005"/>
          </a:xfrm>
          <a:custGeom>
            <a:avLst/>
            <a:gdLst/>
            <a:ahLst/>
            <a:cxnLst/>
            <a:rect l="l" t="t" r="r" b="b"/>
            <a:pathLst>
              <a:path w="4525009" h="5817005">
                <a:moveTo>
                  <a:pt x="0" y="0"/>
                </a:moveTo>
                <a:lnTo>
                  <a:pt x="4525009" y="0"/>
                </a:lnTo>
                <a:lnTo>
                  <a:pt x="4525009" y="5817005"/>
                </a:lnTo>
                <a:lnTo>
                  <a:pt x="0" y="5817005"/>
                </a:lnTo>
                <a:lnTo>
                  <a:pt x="0" y="0"/>
                </a:lnTo>
                <a:close/>
              </a:path>
            </a:pathLst>
          </a:custGeom>
          <a:blipFill>
            <a:blip r:embed="rId3">
              <a:extLst>
                <a:ext uri="{96DAC541-7B7A-43D3-8B79-37D633B846F1}">
                  <asvg:svgBlip xmlns:asvg="http://schemas.microsoft.com/office/drawing/2016/SVG/main" r:embed="rId4"/>
                </a:ext>
              </a:extLst>
            </a:blip>
            <a:stretch>
              <a:fillRect r="-88355"/>
            </a:stretch>
          </a:blipFill>
        </p:spPr>
        <p:txBody>
          <a:bodyPr/>
          <a:lstStyle/>
          <a:p>
            <a:endParaRPr lang="en-ID"/>
          </a:p>
        </p:txBody>
      </p:sp>
      <p:sp>
        <p:nvSpPr>
          <p:cNvPr id="7" name="AutoShape 7"/>
          <p:cNvSpPr/>
          <p:nvPr/>
        </p:nvSpPr>
        <p:spPr>
          <a:xfrm flipV="1">
            <a:off x="12734291" y="4804870"/>
            <a:ext cx="1379302" cy="610410"/>
          </a:xfrm>
          <a:prstGeom prst="line">
            <a:avLst/>
          </a:prstGeom>
          <a:ln w="38100" cap="flat">
            <a:solidFill>
              <a:srgbClr val="000000"/>
            </a:solidFill>
            <a:prstDash val="solid"/>
            <a:headEnd type="arrow" w="med" len="sm"/>
            <a:tailEnd type="none" w="sm" len="sm"/>
          </a:ln>
        </p:spPr>
        <p:txBody>
          <a:bodyPr/>
          <a:lstStyle/>
          <a:p>
            <a:endParaRPr lang="en-ID"/>
          </a:p>
        </p:txBody>
      </p:sp>
      <p:sp>
        <p:nvSpPr>
          <p:cNvPr id="8" name="AutoShape 8"/>
          <p:cNvSpPr/>
          <p:nvPr/>
        </p:nvSpPr>
        <p:spPr>
          <a:xfrm flipV="1">
            <a:off x="13574508" y="5705376"/>
            <a:ext cx="2039772" cy="1111277"/>
          </a:xfrm>
          <a:prstGeom prst="line">
            <a:avLst/>
          </a:prstGeom>
          <a:ln w="38100" cap="flat">
            <a:solidFill>
              <a:srgbClr val="000000"/>
            </a:solidFill>
            <a:prstDash val="solid"/>
            <a:headEnd type="arrow" w="med" len="sm"/>
            <a:tailEnd type="none" w="sm" len="sm"/>
          </a:ln>
        </p:spPr>
        <p:txBody>
          <a:bodyPr/>
          <a:lstStyle/>
          <a:p>
            <a:endParaRPr lang="en-ID"/>
          </a:p>
        </p:txBody>
      </p:sp>
      <p:sp>
        <p:nvSpPr>
          <p:cNvPr id="9" name="TextBox 9"/>
          <p:cNvSpPr txBox="1"/>
          <p:nvPr/>
        </p:nvSpPr>
        <p:spPr>
          <a:xfrm>
            <a:off x="763340" y="528002"/>
            <a:ext cx="11841163" cy="896620"/>
          </a:xfrm>
          <a:prstGeom prst="rect">
            <a:avLst/>
          </a:prstGeom>
        </p:spPr>
        <p:txBody>
          <a:bodyPr lIns="0" tIns="0" rIns="0" bIns="0" rtlCol="0" anchor="t">
            <a:spAutoFit/>
          </a:bodyPr>
          <a:lstStyle/>
          <a:p>
            <a:pPr algn="ctr">
              <a:lnSpc>
                <a:spcPts val="7279"/>
              </a:lnSpc>
            </a:pPr>
            <a:r>
              <a:rPr lang="en-US" sz="5199">
                <a:solidFill>
                  <a:srgbClr val="001A30"/>
                </a:solidFill>
                <a:latin typeface="More Sugar"/>
                <a:ea typeface="More Sugar"/>
                <a:cs typeface="More Sugar"/>
                <a:sym typeface="More Sugar"/>
              </a:rPr>
              <a:t>Telinga Bagian Luar (Auris Externa)</a:t>
            </a:r>
          </a:p>
        </p:txBody>
      </p:sp>
      <p:sp>
        <p:nvSpPr>
          <p:cNvPr id="10" name="TextBox 10"/>
          <p:cNvSpPr txBox="1"/>
          <p:nvPr/>
        </p:nvSpPr>
        <p:spPr>
          <a:xfrm>
            <a:off x="1265949" y="3166570"/>
            <a:ext cx="8289815" cy="1714500"/>
          </a:xfrm>
          <a:prstGeom prst="rect">
            <a:avLst/>
          </a:prstGeom>
        </p:spPr>
        <p:txBody>
          <a:bodyPr lIns="0" tIns="0" rIns="0" bIns="0" rtlCol="0" anchor="t">
            <a:spAutoFit/>
          </a:bodyPr>
          <a:lstStyle/>
          <a:p>
            <a:pPr algn="l">
              <a:lnSpc>
                <a:spcPts val="4500"/>
              </a:lnSpc>
            </a:pPr>
            <a:r>
              <a:rPr lang="en-US" sz="3000">
                <a:solidFill>
                  <a:srgbClr val="336079"/>
                </a:solidFill>
                <a:latin typeface="Poppins"/>
                <a:ea typeface="Poppins"/>
                <a:cs typeface="Poppins"/>
                <a:sym typeface="Poppins"/>
              </a:rPr>
              <a:t>Daun telinga berfungsi untuk mengumpulkan gelombang suara ke saluran telinga</a:t>
            </a:r>
          </a:p>
        </p:txBody>
      </p:sp>
      <p:sp>
        <p:nvSpPr>
          <p:cNvPr id="11" name="TextBox 11"/>
          <p:cNvSpPr txBox="1"/>
          <p:nvPr/>
        </p:nvSpPr>
        <p:spPr>
          <a:xfrm>
            <a:off x="1282307" y="2410285"/>
            <a:ext cx="8273457" cy="651510"/>
          </a:xfrm>
          <a:prstGeom prst="rect">
            <a:avLst/>
          </a:prstGeom>
        </p:spPr>
        <p:txBody>
          <a:bodyPr lIns="0" tIns="0" rIns="0" bIns="0" rtlCol="0" anchor="t">
            <a:spAutoFit/>
          </a:bodyPr>
          <a:lstStyle/>
          <a:p>
            <a:pPr algn="l">
              <a:lnSpc>
                <a:spcPts val="5039"/>
              </a:lnSpc>
            </a:pPr>
            <a:r>
              <a:rPr lang="en-US" sz="3599" b="1">
                <a:solidFill>
                  <a:srgbClr val="336079"/>
                </a:solidFill>
                <a:latin typeface="Poppins Bold"/>
                <a:ea typeface="Poppins Bold"/>
                <a:cs typeface="Poppins Bold"/>
                <a:sym typeface="Poppins Bold"/>
              </a:rPr>
              <a:t>Daun Telinga  (Auricula/Pinna)</a:t>
            </a:r>
          </a:p>
        </p:txBody>
      </p:sp>
      <p:sp>
        <p:nvSpPr>
          <p:cNvPr id="12" name="TextBox 12"/>
          <p:cNvSpPr txBox="1"/>
          <p:nvPr/>
        </p:nvSpPr>
        <p:spPr>
          <a:xfrm>
            <a:off x="1282307" y="5310505"/>
            <a:ext cx="7171004" cy="651510"/>
          </a:xfrm>
          <a:prstGeom prst="rect">
            <a:avLst/>
          </a:prstGeom>
        </p:spPr>
        <p:txBody>
          <a:bodyPr lIns="0" tIns="0" rIns="0" bIns="0" rtlCol="0" anchor="t">
            <a:spAutoFit/>
          </a:bodyPr>
          <a:lstStyle/>
          <a:p>
            <a:pPr algn="l">
              <a:lnSpc>
                <a:spcPts val="5039"/>
              </a:lnSpc>
            </a:pPr>
            <a:r>
              <a:rPr lang="en-US" sz="3599" b="1">
                <a:solidFill>
                  <a:srgbClr val="336079"/>
                </a:solidFill>
                <a:latin typeface="Poppins Bold"/>
                <a:ea typeface="Poppins Bold"/>
                <a:cs typeface="Poppins Bold"/>
                <a:sym typeface="Poppins Bold"/>
              </a:rPr>
              <a:t>Saluran Telinga/Liang telinga </a:t>
            </a:r>
          </a:p>
        </p:txBody>
      </p:sp>
      <p:sp>
        <p:nvSpPr>
          <p:cNvPr id="13" name="TextBox 13"/>
          <p:cNvSpPr txBox="1"/>
          <p:nvPr/>
        </p:nvSpPr>
        <p:spPr>
          <a:xfrm>
            <a:off x="1511862" y="5886450"/>
            <a:ext cx="9685580" cy="2857500"/>
          </a:xfrm>
          <a:prstGeom prst="rect">
            <a:avLst/>
          </a:prstGeom>
        </p:spPr>
        <p:txBody>
          <a:bodyPr lIns="0" tIns="0" rIns="0" bIns="0" rtlCol="0" anchor="t">
            <a:spAutoFit/>
          </a:bodyPr>
          <a:lstStyle/>
          <a:p>
            <a:pPr algn="l">
              <a:lnSpc>
                <a:spcPts val="4500"/>
              </a:lnSpc>
            </a:pPr>
            <a:r>
              <a:rPr lang="en-US" sz="3000">
                <a:solidFill>
                  <a:srgbClr val="336079"/>
                </a:solidFill>
                <a:latin typeface="Poppins"/>
                <a:ea typeface="Poppins"/>
                <a:cs typeface="Poppins"/>
                <a:sym typeface="Poppins"/>
              </a:rPr>
              <a:t>Meatus acusticus externus sd gendang telingan (membrana Tympanica)</a:t>
            </a:r>
          </a:p>
          <a:p>
            <a:pPr algn="l">
              <a:lnSpc>
                <a:spcPts val="4500"/>
              </a:lnSpc>
            </a:pPr>
            <a:r>
              <a:rPr lang="en-US" sz="3000">
                <a:solidFill>
                  <a:srgbClr val="336079"/>
                </a:solidFill>
                <a:latin typeface="Poppins"/>
                <a:ea typeface="Poppins"/>
                <a:cs typeface="Poppins"/>
                <a:sym typeface="Poppins"/>
              </a:rPr>
              <a:t>Saluran telinga berfungsi mencegah hewan berukuran kecil masuk ke dalam telinga agar terhindar dari infeksi atau penyakit lain </a:t>
            </a:r>
          </a:p>
        </p:txBody>
      </p:sp>
      <p:sp>
        <p:nvSpPr>
          <p:cNvPr id="14" name="TextBox 14"/>
          <p:cNvSpPr txBox="1"/>
          <p:nvPr/>
        </p:nvSpPr>
        <p:spPr>
          <a:xfrm>
            <a:off x="1511862" y="8629650"/>
            <a:ext cx="8602416" cy="1143000"/>
          </a:xfrm>
          <a:prstGeom prst="rect">
            <a:avLst/>
          </a:prstGeom>
        </p:spPr>
        <p:txBody>
          <a:bodyPr lIns="0" tIns="0" rIns="0" bIns="0" rtlCol="0" anchor="t">
            <a:spAutoFit/>
          </a:bodyPr>
          <a:lstStyle/>
          <a:p>
            <a:pPr algn="l">
              <a:lnSpc>
                <a:spcPts val="4500"/>
              </a:lnSpc>
            </a:pPr>
            <a:r>
              <a:rPr lang="en-US" sz="3000">
                <a:solidFill>
                  <a:srgbClr val="336079"/>
                </a:solidFill>
                <a:latin typeface="Poppins"/>
                <a:ea typeface="Poppins"/>
                <a:cs typeface="Poppins"/>
                <a:sym typeface="Poppins"/>
              </a:rPr>
              <a:t>serta meneruskan gelombang suara ke membran timpani atau rumah siput  </a:t>
            </a:r>
          </a:p>
        </p:txBody>
      </p:sp>
      <p:sp>
        <p:nvSpPr>
          <p:cNvPr id="15" name="TextBox 15"/>
          <p:cNvSpPr txBox="1"/>
          <p:nvPr/>
        </p:nvSpPr>
        <p:spPr>
          <a:xfrm>
            <a:off x="11197441" y="5092088"/>
            <a:ext cx="1926498" cy="782319"/>
          </a:xfrm>
          <a:prstGeom prst="rect">
            <a:avLst/>
          </a:prstGeom>
        </p:spPr>
        <p:txBody>
          <a:bodyPr lIns="0" tIns="0" rIns="0" bIns="0" rtlCol="0" anchor="t">
            <a:spAutoFit/>
          </a:bodyPr>
          <a:lstStyle/>
          <a:p>
            <a:pPr algn="ctr">
              <a:lnSpc>
                <a:spcPts val="3080"/>
              </a:lnSpc>
            </a:pPr>
            <a:r>
              <a:rPr lang="en-US" sz="2200">
                <a:solidFill>
                  <a:srgbClr val="FFFFFF"/>
                </a:solidFill>
                <a:latin typeface="Poppins"/>
                <a:ea typeface="Poppins"/>
                <a:cs typeface="Poppins"/>
                <a:sym typeface="Poppins"/>
              </a:rPr>
              <a:t>Daun Telinga  </a:t>
            </a:r>
          </a:p>
        </p:txBody>
      </p:sp>
      <p:sp>
        <p:nvSpPr>
          <p:cNvPr id="16" name="TextBox 16"/>
          <p:cNvSpPr txBox="1"/>
          <p:nvPr/>
        </p:nvSpPr>
        <p:spPr>
          <a:xfrm>
            <a:off x="11643613" y="6523355"/>
            <a:ext cx="1921782" cy="782319"/>
          </a:xfrm>
          <a:prstGeom prst="rect">
            <a:avLst/>
          </a:prstGeom>
        </p:spPr>
        <p:txBody>
          <a:bodyPr lIns="0" tIns="0" rIns="0" bIns="0" rtlCol="0" anchor="t">
            <a:spAutoFit/>
          </a:bodyPr>
          <a:lstStyle/>
          <a:p>
            <a:pPr algn="ctr">
              <a:lnSpc>
                <a:spcPts val="3080"/>
              </a:lnSpc>
            </a:pPr>
            <a:r>
              <a:rPr lang="en-US" sz="2200">
                <a:solidFill>
                  <a:srgbClr val="FFFFFF"/>
                </a:solidFill>
                <a:latin typeface="Poppins"/>
                <a:ea typeface="Poppins"/>
                <a:cs typeface="Poppins"/>
                <a:sym typeface="Poppins"/>
              </a:rPr>
              <a:t>Saluran Telinga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grpSp>
        <p:nvGrpSpPr>
          <p:cNvPr id="3" name="Group 3"/>
          <p:cNvGrpSpPr/>
          <p:nvPr/>
        </p:nvGrpSpPr>
        <p:grpSpPr>
          <a:xfrm>
            <a:off x="11197441" y="1879011"/>
            <a:ext cx="6494231" cy="6540454"/>
            <a:chOff x="0" y="0"/>
            <a:chExt cx="1710415" cy="1722589"/>
          </a:xfrm>
        </p:grpSpPr>
        <p:sp>
          <p:nvSpPr>
            <p:cNvPr id="4" name="Freeform 4"/>
            <p:cNvSpPr/>
            <p:nvPr/>
          </p:nvSpPr>
          <p:spPr>
            <a:xfrm>
              <a:off x="0" y="0"/>
              <a:ext cx="1710415" cy="1722589"/>
            </a:xfrm>
            <a:custGeom>
              <a:avLst/>
              <a:gdLst/>
              <a:ahLst/>
              <a:cxnLst/>
              <a:rect l="l" t="t" r="r" b="b"/>
              <a:pathLst>
                <a:path w="1710415" h="1722589">
                  <a:moveTo>
                    <a:pt x="60798" y="0"/>
                  </a:moveTo>
                  <a:lnTo>
                    <a:pt x="1649617" y="0"/>
                  </a:lnTo>
                  <a:cubicBezTo>
                    <a:pt x="1683195" y="0"/>
                    <a:pt x="1710415" y="27220"/>
                    <a:pt x="1710415" y="60798"/>
                  </a:cubicBezTo>
                  <a:lnTo>
                    <a:pt x="1710415" y="1661790"/>
                  </a:lnTo>
                  <a:cubicBezTo>
                    <a:pt x="1710415" y="1695368"/>
                    <a:pt x="1683195" y="1722589"/>
                    <a:pt x="1649617" y="1722589"/>
                  </a:cubicBezTo>
                  <a:lnTo>
                    <a:pt x="60798" y="1722589"/>
                  </a:lnTo>
                  <a:cubicBezTo>
                    <a:pt x="27220" y="1722589"/>
                    <a:pt x="0" y="1695368"/>
                    <a:pt x="0" y="1661790"/>
                  </a:cubicBezTo>
                  <a:lnTo>
                    <a:pt x="0" y="60798"/>
                  </a:lnTo>
                  <a:cubicBezTo>
                    <a:pt x="0" y="27220"/>
                    <a:pt x="27220" y="0"/>
                    <a:pt x="60798" y="0"/>
                  </a:cubicBezTo>
                  <a:close/>
                </a:path>
              </a:pathLst>
            </a:custGeom>
            <a:solidFill>
              <a:srgbClr val="336079"/>
            </a:solidFill>
          </p:spPr>
          <p:txBody>
            <a:bodyPr/>
            <a:lstStyle/>
            <a:p>
              <a:endParaRPr lang="en-ID"/>
            </a:p>
          </p:txBody>
        </p:sp>
        <p:sp>
          <p:nvSpPr>
            <p:cNvPr id="5" name="TextBox 5"/>
            <p:cNvSpPr txBox="1"/>
            <p:nvPr/>
          </p:nvSpPr>
          <p:spPr>
            <a:xfrm>
              <a:off x="0" y="-38100"/>
              <a:ext cx="1710415" cy="176068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734291" y="2506777"/>
            <a:ext cx="4525009" cy="5817005"/>
          </a:xfrm>
          <a:custGeom>
            <a:avLst/>
            <a:gdLst/>
            <a:ahLst/>
            <a:cxnLst/>
            <a:rect l="l" t="t" r="r" b="b"/>
            <a:pathLst>
              <a:path w="4525009" h="5817005">
                <a:moveTo>
                  <a:pt x="0" y="0"/>
                </a:moveTo>
                <a:lnTo>
                  <a:pt x="4525009" y="0"/>
                </a:lnTo>
                <a:lnTo>
                  <a:pt x="4525009" y="5817005"/>
                </a:lnTo>
                <a:lnTo>
                  <a:pt x="0" y="5817005"/>
                </a:lnTo>
                <a:lnTo>
                  <a:pt x="0" y="0"/>
                </a:lnTo>
                <a:close/>
              </a:path>
            </a:pathLst>
          </a:custGeom>
          <a:blipFill>
            <a:blip r:embed="rId3">
              <a:extLst>
                <a:ext uri="{96DAC541-7B7A-43D3-8B79-37D633B846F1}">
                  <asvg:svgBlip xmlns:asvg="http://schemas.microsoft.com/office/drawing/2016/SVG/main" r:embed="rId4"/>
                </a:ext>
              </a:extLst>
            </a:blip>
            <a:stretch>
              <a:fillRect r="-88355"/>
            </a:stretch>
          </a:blipFill>
        </p:spPr>
        <p:txBody>
          <a:bodyPr/>
          <a:lstStyle/>
          <a:p>
            <a:endParaRPr lang="en-ID"/>
          </a:p>
        </p:txBody>
      </p:sp>
      <p:sp>
        <p:nvSpPr>
          <p:cNvPr id="7" name="AutoShape 7"/>
          <p:cNvSpPr/>
          <p:nvPr/>
        </p:nvSpPr>
        <p:spPr>
          <a:xfrm flipV="1">
            <a:off x="12734291" y="4804870"/>
            <a:ext cx="1379302" cy="610410"/>
          </a:xfrm>
          <a:prstGeom prst="line">
            <a:avLst/>
          </a:prstGeom>
          <a:ln w="38100" cap="flat">
            <a:solidFill>
              <a:srgbClr val="000000"/>
            </a:solidFill>
            <a:prstDash val="solid"/>
            <a:headEnd type="arrow" w="med" len="sm"/>
            <a:tailEnd type="none" w="sm" len="sm"/>
          </a:ln>
        </p:spPr>
        <p:txBody>
          <a:bodyPr/>
          <a:lstStyle/>
          <a:p>
            <a:endParaRPr lang="en-ID"/>
          </a:p>
        </p:txBody>
      </p:sp>
      <p:sp>
        <p:nvSpPr>
          <p:cNvPr id="8" name="AutoShape 8"/>
          <p:cNvSpPr/>
          <p:nvPr/>
        </p:nvSpPr>
        <p:spPr>
          <a:xfrm flipV="1">
            <a:off x="13574508" y="5705376"/>
            <a:ext cx="2039772" cy="1111277"/>
          </a:xfrm>
          <a:prstGeom prst="line">
            <a:avLst/>
          </a:prstGeom>
          <a:ln w="38100" cap="flat">
            <a:solidFill>
              <a:srgbClr val="000000"/>
            </a:solidFill>
            <a:prstDash val="solid"/>
            <a:headEnd type="arrow" w="med" len="sm"/>
            <a:tailEnd type="none" w="sm" len="sm"/>
          </a:ln>
        </p:spPr>
        <p:txBody>
          <a:bodyPr/>
          <a:lstStyle/>
          <a:p>
            <a:endParaRPr lang="en-ID"/>
          </a:p>
        </p:txBody>
      </p:sp>
      <p:sp>
        <p:nvSpPr>
          <p:cNvPr id="9" name="TextBox 9"/>
          <p:cNvSpPr txBox="1"/>
          <p:nvPr/>
        </p:nvSpPr>
        <p:spPr>
          <a:xfrm>
            <a:off x="763340" y="528002"/>
            <a:ext cx="11841163" cy="896620"/>
          </a:xfrm>
          <a:prstGeom prst="rect">
            <a:avLst/>
          </a:prstGeom>
        </p:spPr>
        <p:txBody>
          <a:bodyPr lIns="0" tIns="0" rIns="0" bIns="0" rtlCol="0" anchor="t">
            <a:spAutoFit/>
          </a:bodyPr>
          <a:lstStyle/>
          <a:p>
            <a:pPr algn="ctr">
              <a:lnSpc>
                <a:spcPts val="7279"/>
              </a:lnSpc>
            </a:pPr>
            <a:r>
              <a:rPr lang="en-US" sz="5199">
                <a:solidFill>
                  <a:srgbClr val="001A30"/>
                </a:solidFill>
                <a:latin typeface="More Sugar"/>
                <a:ea typeface="More Sugar"/>
                <a:cs typeface="More Sugar"/>
                <a:sym typeface="More Sugar"/>
              </a:rPr>
              <a:t>Telinga Bagian Luar (Auris Externa)</a:t>
            </a:r>
          </a:p>
        </p:txBody>
      </p:sp>
      <p:sp>
        <p:nvSpPr>
          <p:cNvPr id="10" name="TextBox 10"/>
          <p:cNvSpPr txBox="1"/>
          <p:nvPr/>
        </p:nvSpPr>
        <p:spPr>
          <a:xfrm>
            <a:off x="763340" y="1998030"/>
            <a:ext cx="8602416" cy="8572500"/>
          </a:xfrm>
          <a:prstGeom prst="rect">
            <a:avLst/>
          </a:prstGeom>
        </p:spPr>
        <p:txBody>
          <a:bodyPr lIns="0" tIns="0" rIns="0" bIns="0" rtlCol="0" anchor="t">
            <a:spAutoFit/>
          </a:bodyPr>
          <a:lstStyle/>
          <a:p>
            <a:pPr algn="l">
              <a:lnSpc>
                <a:spcPts val="4500"/>
              </a:lnSpc>
            </a:pPr>
            <a:r>
              <a:rPr lang="en-US" sz="3000">
                <a:solidFill>
                  <a:srgbClr val="336079"/>
                </a:solidFill>
                <a:latin typeface="Poppins"/>
                <a:ea typeface="Poppins"/>
                <a:cs typeface="Poppins"/>
                <a:sym typeface="Poppins"/>
              </a:rPr>
              <a:t>Telinga luar berfungsi sebagai :</a:t>
            </a:r>
          </a:p>
          <a:p>
            <a:pPr marL="647702" lvl="1" indent="-323851" algn="l">
              <a:lnSpc>
                <a:spcPts val="4500"/>
              </a:lnSpc>
              <a:buAutoNum type="arabicPeriod"/>
            </a:pPr>
            <a:r>
              <a:rPr lang="en-US" sz="3000">
                <a:solidFill>
                  <a:srgbClr val="336079"/>
                </a:solidFill>
                <a:latin typeface="Poppins"/>
                <a:ea typeface="Poppins"/>
                <a:cs typeface="Poppins"/>
                <a:sym typeface="Poppins"/>
              </a:rPr>
              <a:t>Penyalur suara :tergantung dari intensitas, frekuensi, arah, dan ada atau tidaknya hambatan dalam penyalurannya ke gendang telinga</a:t>
            </a:r>
          </a:p>
          <a:p>
            <a:pPr marL="647702" lvl="1" indent="-323851" algn="l">
              <a:lnSpc>
                <a:spcPts val="4500"/>
              </a:lnSpc>
              <a:buAutoNum type="arabicPeriod"/>
            </a:pPr>
            <a:r>
              <a:rPr lang="en-US" sz="3000">
                <a:solidFill>
                  <a:srgbClr val="336079"/>
                </a:solidFill>
                <a:latin typeface="Poppins"/>
                <a:ea typeface="Poppins"/>
                <a:cs typeface="Poppins"/>
                <a:sym typeface="Poppins"/>
              </a:rPr>
              <a:t>Sebagai proteksi telinga tengah, yaitu menahan ataumencegah benda asingyang masuk ke dalamtelinga dengan memproduksi serumen, menstabilkan lingkungan dari input yang masuk ke telinga tengah, dan menjaga telinga tengah dari efek angin dan trauma fisik (Emanuel dan Letowski, 2009).</a:t>
            </a:r>
          </a:p>
          <a:p>
            <a:pPr algn="l">
              <a:lnSpc>
                <a:spcPts val="4500"/>
              </a:lnSpc>
            </a:pPr>
            <a:endParaRPr lang="en-US" sz="3000">
              <a:solidFill>
                <a:srgbClr val="336079"/>
              </a:solidFill>
              <a:latin typeface="Poppins"/>
              <a:ea typeface="Poppins"/>
              <a:cs typeface="Poppins"/>
              <a:sym typeface="Poppins"/>
            </a:endParaRPr>
          </a:p>
        </p:txBody>
      </p:sp>
      <p:sp>
        <p:nvSpPr>
          <p:cNvPr id="11" name="TextBox 11"/>
          <p:cNvSpPr txBox="1"/>
          <p:nvPr/>
        </p:nvSpPr>
        <p:spPr>
          <a:xfrm>
            <a:off x="11197441" y="5092088"/>
            <a:ext cx="1926498" cy="782319"/>
          </a:xfrm>
          <a:prstGeom prst="rect">
            <a:avLst/>
          </a:prstGeom>
        </p:spPr>
        <p:txBody>
          <a:bodyPr lIns="0" tIns="0" rIns="0" bIns="0" rtlCol="0" anchor="t">
            <a:spAutoFit/>
          </a:bodyPr>
          <a:lstStyle/>
          <a:p>
            <a:pPr algn="ctr">
              <a:lnSpc>
                <a:spcPts val="3080"/>
              </a:lnSpc>
            </a:pPr>
            <a:r>
              <a:rPr lang="en-US" sz="2200">
                <a:solidFill>
                  <a:srgbClr val="FFFFFF"/>
                </a:solidFill>
                <a:latin typeface="Poppins"/>
                <a:ea typeface="Poppins"/>
                <a:cs typeface="Poppins"/>
                <a:sym typeface="Poppins"/>
              </a:rPr>
              <a:t>Daun Telinga  </a:t>
            </a:r>
          </a:p>
        </p:txBody>
      </p:sp>
      <p:sp>
        <p:nvSpPr>
          <p:cNvPr id="12" name="TextBox 12"/>
          <p:cNvSpPr txBox="1"/>
          <p:nvPr/>
        </p:nvSpPr>
        <p:spPr>
          <a:xfrm>
            <a:off x="11643613" y="6523355"/>
            <a:ext cx="1921782" cy="782319"/>
          </a:xfrm>
          <a:prstGeom prst="rect">
            <a:avLst/>
          </a:prstGeom>
        </p:spPr>
        <p:txBody>
          <a:bodyPr lIns="0" tIns="0" rIns="0" bIns="0" rtlCol="0" anchor="t">
            <a:spAutoFit/>
          </a:bodyPr>
          <a:lstStyle/>
          <a:p>
            <a:pPr algn="ctr">
              <a:lnSpc>
                <a:spcPts val="3080"/>
              </a:lnSpc>
            </a:pPr>
            <a:r>
              <a:rPr lang="en-US" sz="2200">
                <a:solidFill>
                  <a:srgbClr val="FFFFFF"/>
                </a:solidFill>
                <a:latin typeface="Poppins"/>
                <a:ea typeface="Poppins"/>
                <a:cs typeface="Poppins"/>
                <a:sym typeface="Poppins"/>
              </a:rPr>
              <a:t>Saluran Telinga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grpSp>
        <p:nvGrpSpPr>
          <p:cNvPr id="3" name="Group 3"/>
          <p:cNvGrpSpPr/>
          <p:nvPr/>
        </p:nvGrpSpPr>
        <p:grpSpPr>
          <a:xfrm>
            <a:off x="593818" y="1873273"/>
            <a:ext cx="6494231" cy="6540454"/>
            <a:chOff x="0" y="0"/>
            <a:chExt cx="1710415" cy="1722589"/>
          </a:xfrm>
        </p:grpSpPr>
        <p:sp>
          <p:nvSpPr>
            <p:cNvPr id="4" name="Freeform 4"/>
            <p:cNvSpPr/>
            <p:nvPr/>
          </p:nvSpPr>
          <p:spPr>
            <a:xfrm>
              <a:off x="0" y="0"/>
              <a:ext cx="1710415" cy="1722589"/>
            </a:xfrm>
            <a:custGeom>
              <a:avLst/>
              <a:gdLst/>
              <a:ahLst/>
              <a:cxnLst/>
              <a:rect l="l" t="t" r="r" b="b"/>
              <a:pathLst>
                <a:path w="1710415" h="1722589">
                  <a:moveTo>
                    <a:pt x="60798" y="0"/>
                  </a:moveTo>
                  <a:lnTo>
                    <a:pt x="1649617" y="0"/>
                  </a:lnTo>
                  <a:cubicBezTo>
                    <a:pt x="1683195" y="0"/>
                    <a:pt x="1710415" y="27220"/>
                    <a:pt x="1710415" y="60798"/>
                  </a:cubicBezTo>
                  <a:lnTo>
                    <a:pt x="1710415" y="1661790"/>
                  </a:lnTo>
                  <a:cubicBezTo>
                    <a:pt x="1710415" y="1695368"/>
                    <a:pt x="1683195" y="1722589"/>
                    <a:pt x="1649617" y="1722589"/>
                  </a:cubicBezTo>
                  <a:lnTo>
                    <a:pt x="60798" y="1722589"/>
                  </a:lnTo>
                  <a:cubicBezTo>
                    <a:pt x="27220" y="1722589"/>
                    <a:pt x="0" y="1695368"/>
                    <a:pt x="0" y="1661790"/>
                  </a:cubicBezTo>
                  <a:lnTo>
                    <a:pt x="0" y="60798"/>
                  </a:lnTo>
                  <a:cubicBezTo>
                    <a:pt x="0" y="27220"/>
                    <a:pt x="27220" y="0"/>
                    <a:pt x="60798" y="0"/>
                  </a:cubicBezTo>
                  <a:close/>
                </a:path>
              </a:pathLst>
            </a:custGeom>
            <a:solidFill>
              <a:srgbClr val="336079"/>
            </a:solidFill>
          </p:spPr>
          <p:txBody>
            <a:bodyPr/>
            <a:lstStyle/>
            <a:p>
              <a:endParaRPr lang="en-ID"/>
            </a:p>
          </p:txBody>
        </p:sp>
        <p:sp>
          <p:nvSpPr>
            <p:cNvPr id="5" name="TextBox 5"/>
            <p:cNvSpPr txBox="1"/>
            <p:nvPr/>
          </p:nvSpPr>
          <p:spPr>
            <a:xfrm>
              <a:off x="0" y="-38100"/>
              <a:ext cx="1710415" cy="176068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492147" y="2471547"/>
            <a:ext cx="3879901" cy="4833975"/>
          </a:xfrm>
          <a:custGeom>
            <a:avLst/>
            <a:gdLst/>
            <a:ahLst/>
            <a:cxnLst/>
            <a:rect l="l" t="t" r="r" b="b"/>
            <a:pathLst>
              <a:path w="3879901" h="4833975">
                <a:moveTo>
                  <a:pt x="0" y="0"/>
                </a:moveTo>
                <a:lnTo>
                  <a:pt x="3879901" y="0"/>
                </a:lnTo>
                <a:lnTo>
                  <a:pt x="3879901" y="4833975"/>
                </a:lnTo>
                <a:lnTo>
                  <a:pt x="0" y="4833975"/>
                </a:lnTo>
                <a:lnTo>
                  <a:pt x="0" y="0"/>
                </a:lnTo>
                <a:close/>
              </a:path>
            </a:pathLst>
          </a:custGeom>
          <a:blipFill>
            <a:blip r:embed="rId3">
              <a:extLst>
                <a:ext uri="{96DAC541-7B7A-43D3-8B79-37D633B846F1}">
                  <asvg:svgBlip xmlns:asvg="http://schemas.microsoft.com/office/drawing/2016/SVG/main" r:embed="rId4"/>
                </a:ext>
              </a:extLst>
            </a:blip>
            <a:stretch>
              <a:fillRect l="-126703" t="-29550" r="-84469" b="-40909"/>
            </a:stretch>
          </a:blipFill>
        </p:spPr>
        <p:txBody>
          <a:bodyPr/>
          <a:lstStyle/>
          <a:p>
            <a:endParaRPr lang="en-ID"/>
          </a:p>
        </p:txBody>
      </p:sp>
      <p:sp>
        <p:nvSpPr>
          <p:cNvPr id="7" name="AutoShape 7"/>
          <p:cNvSpPr/>
          <p:nvPr/>
        </p:nvSpPr>
        <p:spPr>
          <a:xfrm flipH="1">
            <a:off x="3432098" y="5515864"/>
            <a:ext cx="388707" cy="1789658"/>
          </a:xfrm>
          <a:prstGeom prst="line">
            <a:avLst/>
          </a:prstGeom>
          <a:ln w="38100" cap="flat">
            <a:solidFill>
              <a:srgbClr val="000000"/>
            </a:solidFill>
            <a:prstDash val="solid"/>
            <a:headEnd type="none" w="sm" len="sm"/>
            <a:tailEnd type="arrow" w="med" len="sm"/>
          </a:ln>
        </p:spPr>
        <p:txBody>
          <a:bodyPr/>
          <a:lstStyle/>
          <a:p>
            <a:endParaRPr lang="en-ID"/>
          </a:p>
        </p:txBody>
      </p:sp>
      <p:sp>
        <p:nvSpPr>
          <p:cNvPr id="8" name="AutoShape 8"/>
          <p:cNvSpPr/>
          <p:nvPr/>
        </p:nvSpPr>
        <p:spPr>
          <a:xfrm>
            <a:off x="3840934" y="4888535"/>
            <a:ext cx="1899891" cy="1766837"/>
          </a:xfrm>
          <a:prstGeom prst="line">
            <a:avLst/>
          </a:prstGeom>
          <a:ln w="38100" cap="flat">
            <a:solidFill>
              <a:srgbClr val="000000"/>
            </a:solidFill>
            <a:prstDash val="solid"/>
            <a:headEnd type="none" w="sm" len="sm"/>
            <a:tailEnd type="arrow" w="med" len="sm"/>
          </a:ln>
        </p:spPr>
        <p:txBody>
          <a:bodyPr/>
          <a:lstStyle/>
          <a:p>
            <a:endParaRPr lang="en-ID"/>
          </a:p>
        </p:txBody>
      </p:sp>
      <p:sp>
        <p:nvSpPr>
          <p:cNvPr id="9" name="AutoShape 9"/>
          <p:cNvSpPr/>
          <p:nvPr/>
        </p:nvSpPr>
        <p:spPr>
          <a:xfrm flipH="1" flipV="1">
            <a:off x="3985598" y="2963990"/>
            <a:ext cx="133350" cy="1707000"/>
          </a:xfrm>
          <a:prstGeom prst="line">
            <a:avLst/>
          </a:prstGeom>
          <a:ln w="38100" cap="flat">
            <a:solidFill>
              <a:srgbClr val="000000"/>
            </a:solidFill>
            <a:prstDash val="solid"/>
            <a:headEnd type="none" w="sm" len="sm"/>
            <a:tailEnd type="arrow" w="med" len="sm"/>
          </a:ln>
        </p:spPr>
        <p:txBody>
          <a:bodyPr/>
          <a:lstStyle/>
          <a:p>
            <a:endParaRPr lang="en-ID"/>
          </a:p>
        </p:txBody>
      </p:sp>
      <p:sp>
        <p:nvSpPr>
          <p:cNvPr id="10" name="TextBox 10"/>
          <p:cNvSpPr txBox="1"/>
          <p:nvPr/>
        </p:nvSpPr>
        <p:spPr>
          <a:xfrm>
            <a:off x="5432003" y="4546161"/>
            <a:ext cx="1723980" cy="782319"/>
          </a:xfrm>
          <a:prstGeom prst="rect">
            <a:avLst/>
          </a:prstGeom>
        </p:spPr>
        <p:txBody>
          <a:bodyPr lIns="0" tIns="0" rIns="0" bIns="0" rtlCol="0" anchor="t">
            <a:spAutoFit/>
          </a:bodyPr>
          <a:lstStyle/>
          <a:p>
            <a:pPr algn="ctr">
              <a:lnSpc>
                <a:spcPts val="3080"/>
              </a:lnSpc>
            </a:pPr>
            <a:r>
              <a:rPr lang="en-US" sz="2200">
                <a:solidFill>
                  <a:srgbClr val="FFFFFF"/>
                </a:solidFill>
                <a:latin typeface="Poppins"/>
                <a:ea typeface="Poppins"/>
                <a:cs typeface="Poppins"/>
                <a:sym typeface="Poppins"/>
              </a:rPr>
              <a:t>Tulang Sanggurdi</a:t>
            </a:r>
          </a:p>
        </p:txBody>
      </p:sp>
      <p:sp>
        <p:nvSpPr>
          <p:cNvPr id="11" name="AutoShape 11"/>
          <p:cNvSpPr/>
          <p:nvPr/>
        </p:nvSpPr>
        <p:spPr>
          <a:xfrm flipV="1">
            <a:off x="4922306" y="5143500"/>
            <a:ext cx="591591" cy="184980"/>
          </a:xfrm>
          <a:prstGeom prst="line">
            <a:avLst/>
          </a:prstGeom>
          <a:ln w="38100" cap="flat">
            <a:solidFill>
              <a:srgbClr val="000000"/>
            </a:solidFill>
            <a:prstDash val="solid"/>
            <a:headEnd type="none" w="sm" len="sm"/>
            <a:tailEnd type="arrow" w="med" len="sm"/>
          </a:ln>
        </p:spPr>
        <p:txBody>
          <a:bodyPr/>
          <a:lstStyle/>
          <a:p>
            <a:endParaRPr lang="en-ID"/>
          </a:p>
        </p:txBody>
      </p:sp>
      <p:sp>
        <p:nvSpPr>
          <p:cNvPr id="12" name="TextBox 12"/>
          <p:cNvSpPr txBox="1"/>
          <p:nvPr/>
        </p:nvSpPr>
        <p:spPr>
          <a:xfrm>
            <a:off x="5740825" y="528002"/>
            <a:ext cx="12075475" cy="896620"/>
          </a:xfrm>
          <a:prstGeom prst="rect">
            <a:avLst/>
          </a:prstGeom>
        </p:spPr>
        <p:txBody>
          <a:bodyPr lIns="0" tIns="0" rIns="0" bIns="0" rtlCol="0" anchor="t">
            <a:spAutoFit/>
          </a:bodyPr>
          <a:lstStyle/>
          <a:p>
            <a:pPr algn="ctr">
              <a:lnSpc>
                <a:spcPts val="7279"/>
              </a:lnSpc>
            </a:pPr>
            <a:r>
              <a:rPr lang="en-US" sz="5199">
                <a:solidFill>
                  <a:srgbClr val="001A30"/>
                </a:solidFill>
                <a:latin typeface="More Sugar"/>
                <a:ea typeface="More Sugar"/>
                <a:cs typeface="More Sugar"/>
                <a:sym typeface="More Sugar"/>
              </a:rPr>
              <a:t>Telinga Bagian Tengah (Auris Media)</a:t>
            </a:r>
          </a:p>
        </p:txBody>
      </p:sp>
      <p:sp>
        <p:nvSpPr>
          <p:cNvPr id="13" name="TextBox 13"/>
          <p:cNvSpPr txBox="1"/>
          <p:nvPr/>
        </p:nvSpPr>
        <p:spPr>
          <a:xfrm>
            <a:off x="7613183" y="2526221"/>
            <a:ext cx="5553143" cy="651510"/>
          </a:xfrm>
          <a:prstGeom prst="rect">
            <a:avLst/>
          </a:prstGeom>
        </p:spPr>
        <p:txBody>
          <a:bodyPr lIns="0" tIns="0" rIns="0" bIns="0" rtlCol="0" anchor="t">
            <a:spAutoFit/>
          </a:bodyPr>
          <a:lstStyle/>
          <a:p>
            <a:pPr algn="l">
              <a:lnSpc>
                <a:spcPts val="5039"/>
              </a:lnSpc>
            </a:pPr>
            <a:r>
              <a:rPr lang="en-US" sz="3599" b="1">
                <a:solidFill>
                  <a:srgbClr val="336079"/>
                </a:solidFill>
                <a:latin typeface="Poppins Bold"/>
                <a:ea typeface="Poppins Bold"/>
                <a:cs typeface="Poppins Bold"/>
                <a:sym typeface="Poppins Bold"/>
              </a:rPr>
              <a:t>Membran Timpani</a:t>
            </a:r>
          </a:p>
        </p:txBody>
      </p:sp>
      <p:sp>
        <p:nvSpPr>
          <p:cNvPr id="14" name="TextBox 14"/>
          <p:cNvSpPr txBox="1"/>
          <p:nvPr/>
        </p:nvSpPr>
        <p:spPr>
          <a:xfrm>
            <a:off x="7613183" y="3272981"/>
            <a:ext cx="10030466" cy="2367915"/>
          </a:xfrm>
          <a:prstGeom prst="rect">
            <a:avLst/>
          </a:prstGeom>
        </p:spPr>
        <p:txBody>
          <a:bodyPr lIns="0" tIns="0" rIns="0" bIns="0" rtlCol="0" anchor="t">
            <a:spAutoFit/>
          </a:bodyPr>
          <a:lstStyle/>
          <a:p>
            <a:pPr algn="l">
              <a:lnSpc>
                <a:spcPts val="4650"/>
              </a:lnSpc>
            </a:pPr>
            <a:r>
              <a:rPr lang="en-US" sz="3100">
                <a:solidFill>
                  <a:srgbClr val="336079"/>
                </a:solidFill>
                <a:latin typeface="Poppins"/>
                <a:ea typeface="Poppins"/>
                <a:cs typeface="Poppins"/>
                <a:sym typeface="Poppins"/>
              </a:rPr>
              <a:t>Membran timpani atau gendang telinga untuk menangkap gelombang suara dan merubahnya menjadi getaran suara yang diteruskan ke tulang telinga</a:t>
            </a:r>
          </a:p>
        </p:txBody>
      </p:sp>
      <p:sp>
        <p:nvSpPr>
          <p:cNvPr id="15" name="TextBox 15"/>
          <p:cNvSpPr txBox="1"/>
          <p:nvPr/>
        </p:nvSpPr>
        <p:spPr>
          <a:xfrm>
            <a:off x="7613183" y="5862733"/>
            <a:ext cx="4293897" cy="651510"/>
          </a:xfrm>
          <a:prstGeom prst="rect">
            <a:avLst/>
          </a:prstGeom>
        </p:spPr>
        <p:txBody>
          <a:bodyPr lIns="0" tIns="0" rIns="0" bIns="0" rtlCol="0" anchor="t">
            <a:spAutoFit/>
          </a:bodyPr>
          <a:lstStyle/>
          <a:p>
            <a:pPr algn="l">
              <a:lnSpc>
                <a:spcPts val="5039"/>
              </a:lnSpc>
            </a:pPr>
            <a:r>
              <a:rPr lang="en-US" sz="3599" b="1">
                <a:solidFill>
                  <a:srgbClr val="336079"/>
                </a:solidFill>
                <a:latin typeface="Poppins Bold"/>
                <a:ea typeface="Poppins Bold"/>
                <a:cs typeface="Poppins Bold"/>
                <a:sym typeface="Poppins Bold"/>
              </a:rPr>
              <a:t>Tulang Telinga </a:t>
            </a:r>
          </a:p>
        </p:txBody>
      </p:sp>
      <p:sp>
        <p:nvSpPr>
          <p:cNvPr id="16" name="TextBox 16"/>
          <p:cNvSpPr txBox="1"/>
          <p:nvPr/>
        </p:nvSpPr>
        <p:spPr>
          <a:xfrm>
            <a:off x="7646109" y="6789420"/>
            <a:ext cx="9997540" cy="1186815"/>
          </a:xfrm>
          <a:prstGeom prst="rect">
            <a:avLst/>
          </a:prstGeom>
        </p:spPr>
        <p:txBody>
          <a:bodyPr lIns="0" tIns="0" rIns="0" bIns="0" rtlCol="0" anchor="t">
            <a:spAutoFit/>
          </a:bodyPr>
          <a:lstStyle/>
          <a:p>
            <a:pPr algn="l">
              <a:lnSpc>
                <a:spcPts val="4650"/>
              </a:lnSpc>
            </a:pPr>
            <a:r>
              <a:rPr lang="en-US" sz="3100">
                <a:solidFill>
                  <a:srgbClr val="336079"/>
                </a:solidFill>
                <a:latin typeface="Poppins"/>
                <a:ea typeface="Poppins"/>
                <a:cs typeface="Poppins"/>
                <a:sym typeface="Poppins"/>
              </a:rPr>
              <a:t>Tulang telinga terdiri dari tulang martil, landasan, dan sanggurdi</a:t>
            </a:r>
          </a:p>
        </p:txBody>
      </p:sp>
      <p:sp>
        <p:nvSpPr>
          <p:cNvPr id="17" name="TextBox 17"/>
          <p:cNvSpPr txBox="1"/>
          <p:nvPr/>
        </p:nvSpPr>
        <p:spPr>
          <a:xfrm>
            <a:off x="7646109" y="8071485"/>
            <a:ext cx="9688999" cy="1186815"/>
          </a:xfrm>
          <a:prstGeom prst="rect">
            <a:avLst/>
          </a:prstGeom>
        </p:spPr>
        <p:txBody>
          <a:bodyPr lIns="0" tIns="0" rIns="0" bIns="0" rtlCol="0" anchor="t">
            <a:spAutoFit/>
          </a:bodyPr>
          <a:lstStyle/>
          <a:p>
            <a:pPr algn="l">
              <a:lnSpc>
                <a:spcPts val="4650"/>
              </a:lnSpc>
            </a:pPr>
            <a:r>
              <a:rPr lang="en-US" sz="3100">
                <a:solidFill>
                  <a:srgbClr val="336079"/>
                </a:solidFill>
                <a:latin typeface="Poppins"/>
                <a:ea typeface="Poppins"/>
                <a:cs typeface="Poppins"/>
                <a:sym typeface="Poppins"/>
              </a:rPr>
              <a:t>Fungsi tulang telinga adalah untuk meneruskan getaran dari gendang telinga ke koklea </a:t>
            </a:r>
          </a:p>
        </p:txBody>
      </p:sp>
      <p:sp>
        <p:nvSpPr>
          <p:cNvPr id="18" name="TextBox 18"/>
          <p:cNvSpPr txBox="1"/>
          <p:nvPr/>
        </p:nvSpPr>
        <p:spPr>
          <a:xfrm>
            <a:off x="2527969" y="7323391"/>
            <a:ext cx="1926498" cy="782319"/>
          </a:xfrm>
          <a:prstGeom prst="rect">
            <a:avLst/>
          </a:prstGeom>
        </p:spPr>
        <p:txBody>
          <a:bodyPr lIns="0" tIns="0" rIns="0" bIns="0" rtlCol="0" anchor="t">
            <a:spAutoFit/>
          </a:bodyPr>
          <a:lstStyle/>
          <a:p>
            <a:pPr algn="ctr">
              <a:lnSpc>
                <a:spcPts val="3080"/>
              </a:lnSpc>
            </a:pPr>
            <a:r>
              <a:rPr lang="en-US" sz="2200">
                <a:solidFill>
                  <a:srgbClr val="FFFFFF"/>
                </a:solidFill>
                <a:latin typeface="Poppins"/>
                <a:ea typeface="Poppins"/>
                <a:cs typeface="Poppins"/>
                <a:sym typeface="Poppins"/>
              </a:rPr>
              <a:t>Membran Timpani</a:t>
            </a:r>
          </a:p>
        </p:txBody>
      </p:sp>
      <p:sp>
        <p:nvSpPr>
          <p:cNvPr id="19" name="TextBox 19"/>
          <p:cNvSpPr txBox="1"/>
          <p:nvPr/>
        </p:nvSpPr>
        <p:spPr>
          <a:xfrm>
            <a:off x="5573766" y="6747891"/>
            <a:ext cx="1440455" cy="782319"/>
          </a:xfrm>
          <a:prstGeom prst="rect">
            <a:avLst/>
          </a:prstGeom>
        </p:spPr>
        <p:txBody>
          <a:bodyPr lIns="0" tIns="0" rIns="0" bIns="0" rtlCol="0" anchor="t">
            <a:spAutoFit/>
          </a:bodyPr>
          <a:lstStyle/>
          <a:p>
            <a:pPr algn="ctr">
              <a:lnSpc>
                <a:spcPts val="3080"/>
              </a:lnSpc>
            </a:pPr>
            <a:r>
              <a:rPr lang="en-US" sz="2200">
                <a:solidFill>
                  <a:srgbClr val="FFFFFF"/>
                </a:solidFill>
                <a:latin typeface="Poppins"/>
                <a:ea typeface="Poppins"/>
                <a:cs typeface="Poppins"/>
                <a:sym typeface="Poppins"/>
              </a:rPr>
              <a:t>Tulang Martil</a:t>
            </a:r>
          </a:p>
        </p:txBody>
      </p:sp>
      <p:sp>
        <p:nvSpPr>
          <p:cNvPr id="20" name="TextBox 20"/>
          <p:cNvSpPr txBox="1"/>
          <p:nvPr/>
        </p:nvSpPr>
        <p:spPr>
          <a:xfrm>
            <a:off x="3491218" y="2051812"/>
            <a:ext cx="1723980" cy="782319"/>
          </a:xfrm>
          <a:prstGeom prst="rect">
            <a:avLst/>
          </a:prstGeom>
        </p:spPr>
        <p:txBody>
          <a:bodyPr lIns="0" tIns="0" rIns="0" bIns="0" rtlCol="0" anchor="t">
            <a:spAutoFit/>
          </a:bodyPr>
          <a:lstStyle/>
          <a:p>
            <a:pPr algn="ctr">
              <a:lnSpc>
                <a:spcPts val="3080"/>
              </a:lnSpc>
            </a:pPr>
            <a:r>
              <a:rPr lang="en-US" sz="2200">
                <a:solidFill>
                  <a:srgbClr val="FFFFFF"/>
                </a:solidFill>
                <a:latin typeface="Poppins"/>
                <a:ea typeface="Poppins"/>
                <a:cs typeface="Poppins"/>
                <a:sym typeface="Poppins"/>
              </a:rPr>
              <a:t>Tulang Landasan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grpSp>
        <p:nvGrpSpPr>
          <p:cNvPr id="3" name="Group 3"/>
          <p:cNvGrpSpPr/>
          <p:nvPr/>
        </p:nvGrpSpPr>
        <p:grpSpPr>
          <a:xfrm>
            <a:off x="11063079" y="2388423"/>
            <a:ext cx="6494231" cy="6540454"/>
            <a:chOff x="0" y="0"/>
            <a:chExt cx="1710415" cy="1722589"/>
          </a:xfrm>
        </p:grpSpPr>
        <p:sp>
          <p:nvSpPr>
            <p:cNvPr id="4" name="Freeform 4"/>
            <p:cNvSpPr/>
            <p:nvPr/>
          </p:nvSpPr>
          <p:spPr>
            <a:xfrm>
              <a:off x="0" y="0"/>
              <a:ext cx="1710415" cy="1722589"/>
            </a:xfrm>
            <a:custGeom>
              <a:avLst/>
              <a:gdLst/>
              <a:ahLst/>
              <a:cxnLst/>
              <a:rect l="l" t="t" r="r" b="b"/>
              <a:pathLst>
                <a:path w="1710415" h="1722589">
                  <a:moveTo>
                    <a:pt x="60798" y="0"/>
                  </a:moveTo>
                  <a:lnTo>
                    <a:pt x="1649617" y="0"/>
                  </a:lnTo>
                  <a:cubicBezTo>
                    <a:pt x="1683195" y="0"/>
                    <a:pt x="1710415" y="27220"/>
                    <a:pt x="1710415" y="60798"/>
                  </a:cubicBezTo>
                  <a:lnTo>
                    <a:pt x="1710415" y="1661790"/>
                  </a:lnTo>
                  <a:cubicBezTo>
                    <a:pt x="1710415" y="1695368"/>
                    <a:pt x="1683195" y="1722589"/>
                    <a:pt x="1649617" y="1722589"/>
                  </a:cubicBezTo>
                  <a:lnTo>
                    <a:pt x="60798" y="1722589"/>
                  </a:lnTo>
                  <a:cubicBezTo>
                    <a:pt x="27220" y="1722589"/>
                    <a:pt x="0" y="1695368"/>
                    <a:pt x="0" y="1661790"/>
                  </a:cubicBezTo>
                  <a:lnTo>
                    <a:pt x="0" y="60798"/>
                  </a:lnTo>
                  <a:cubicBezTo>
                    <a:pt x="0" y="27220"/>
                    <a:pt x="27220" y="0"/>
                    <a:pt x="60798" y="0"/>
                  </a:cubicBezTo>
                  <a:close/>
                </a:path>
              </a:pathLst>
            </a:custGeom>
            <a:solidFill>
              <a:srgbClr val="336079"/>
            </a:solidFill>
          </p:spPr>
          <p:txBody>
            <a:bodyPr/>
            <a:lstStyle/>
            <a:p>
              <a:endParaRPr lang="en-ID"/>
            </a:p>
          </p:txBody>
        </p:sp>
        <p:sp>
          <p:nvSpPr>
            <p:cNvPr id="5" name="TextBox 5"/>
            <p:cNvSpPr txBox="1"/>
            <p:nvPr/>
          </p:nvSpPr>
          <p:spPr>
            <a:xfrm>
              <a:off x="0" y="-38100"/>
              <a:ext cx="1710415" cy="176068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1063079" y="3403321"/>
            <a:ext cx="6284401" cy="4289104"/>
          </a:xfrm>
          <a:custGeom>
            <a:avLst/>
            <a:gdLst/>
            <a:ahLst/>
            <a:cxnLst/>
            <a:rect l="l" t="t" r="r" b="b"/>
            <a:pathLst>
              <a:path w="6284401" h="4289104">
                <a:moveTo>
                  <a:pt x="0" y="0"/>
                </a:moveTo>
                <a:lnTo>
                  <a:pt x="6284402" y="0"/>
                </a:lnTo>
                <a:lnTo>
                  <a:pt x="6284402" y="4289104"/>
                </a:lnTo>
                <a:lnTo>
                  <a:pt x="0" y="4289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7" name="AutoShape 7"/>
          <p:cNvSpPr/>
          <p:nvPr/>
        </p:nvSpPr>
        <p:spPr>
          <a:xfrm flipH="1">
            <a:off x="15198233" y="6427116"/>
            <a:ext cx="815368" cy="848377"/>
          </a:xfrm>
          <a:prstGeom prst="line">
            <a:avLst/>
          </a:prstGeom>
          <a:ln w="38100" cap="flat">
            <a:solidFill>
              <a:srgbClr val="000000"/>
            </a:solidFill>
            <a:prstDash val="solid"/>
            <a:headEnd type="none" w="sm" len="sm"/>
            <a:tailEnd type="arrow" w="med" len="sm"/>
          </a:ln>
        </p:spPr>
        <p:txBody>
          <a:bodyPr/>
          <a:lstStyle/>
          <a:p>
            <a:endParaRPr lang="en-ID"/>
          </a:p>
        </p:txBody>
      </p:sp>
      <p:sp>
        <p:nvSpPr>
          <p:cNvPr id="8" name="TextBox 8"/>
          <p:cNvSpPr txBox="1"/>
          <p:nvPr/>
        </p:nvSpPr>
        <p:spPr>
          <a:xfrm>
            <a:off x="13638226" y="2983586"/>
            <a:ext cx="2800647" cy="782319"/>
          </a:xfrm>
          <a:prstGeom prst="rect">
            <a:avLst/>
          </a:prstGeom>
        </p:spPr>
        <p:txBody>
          <a:bodyPr lIns="0" tIns="0" rIns="0" bIns="0" rtlCol="0" anchor="t">
            <a:spAutoFit/>
          </a:bodyPr>
          <a:lstStyle/>
          <a:p>
            <a:pPr algn="ctr">
              <a:lnSpc>
                <a:spcPts val="3080"/>
              </a:lnSpc>
            </a:pPr>
            <a:r>
              <a:rPr lang="en-US" sz="2200">
                <a:solidFill>
                  <a:srgbClr val="FFFFFF"/>
                </a:solidFill>
                <a:latin typeface="Poppins"/>
                <a:ea typeface="Poppins"/>
                <a:cs typeface="Poppins"/>
                <a:sym typeface="Poppins"/>
              </a:rPr>
              <a:t>Saluran Setengah Lingkaran </a:t>
            </a:r>
          </a:p>
        </p:txBody>
      </p:sp>
      <p:sp>
        <p:nvSpPr>
          <p:cNvPr id="9" name="AutoShape 9"/>
          <p:cNvSpPr/>
          <p:nvPr/>
        </p:nvSpPr>
        <p:spPr>
          <a:xfrm flipH="1" flipV="1">
            <a:off x="15038549" y="3765905"/>
            <a:ext cx="567368" cy="1357779"/>
          </a:xfrm>
          <a:prstGeom prst="line">
            <a:avLst/>
          </a:prstGeom>
          <a:ln w="38100" cap="flat">
            <a:solidFill>
              <a:srgbClr val="000000"/>
            </a:solidFill>
            <a:prstDash val="solid"/>
            <a:headEnd type="none" w="sm" len="sm"/>
            <a:tailEnd type="arrow" w="med" len="sm"/>
          </a:ln>
        </p:spPr>
        <p:txBody>
          <a:bodyPr/>
          <a:lstStyle/>
          <a:p>
            <a:endParaRPr lang="en-ID"/>
          </a:p>
        </p:txBody>
      </p:sp>
      <p:sp>
        <p:nvSpPr>
          <p:cNvPr id="10" name="TextBox 10"/>
          <p:cNvSpPr txBox="1"/>
          <p:nvPr/>
        </p:nvSpPr>
        <p:spPr>
          <a:xfrm>
            <a:off x="2302436" y="923925"/>
            <a:ext cx="6841564" cy="896620"/>
          </a:xfrm>
          <a:prstGeom prst="rect">
            <a:avLst/>
          </a:prstGeom>
        </p:spPr>
        <p:txBody>
          <a:bodyPr lIns="0" tIns="0" rIns="0" bIns="0" rtlCol="0" anchor="t">
            <a:spAutoFit/>
          </a:bodyPr>
          <a:lstStyle/>
          <a:p>
            <a:pPr algn="ctr">
              <a:lnSpc>
                <a:spcPts val="7279"/>
              </a:lnSpc>
            </a:pPr>
            <a:r>
              <a:rPr lang="en-US" sz="5199">
                <a:solidFill>
                  <a:srgbClr val="001A30"/>
                </a:solidFill>
                <a:latin typeface="More Sugar"/>
                <a:ea typeface="More Sugar"/>
                <a:cs typeface="More Sugar"/>
                <a:sym typeface="More Sugar"/>
              </a:rPr>
              <a:t>Telinga Bagian Dalam</a:t>
            </a:r>
          </a:p>
        </p:txBody>
      </p:sp>
      <p:sp>
        <p:nvSpPr>
          <p:cNvPr id="11" name="TextBox 11"/>
          <p:cNvSpPr txBox="1"/>
          <p:nvPr/>
        </p:nvSpPr>
        <p:spPr>
          <a:xfrm>
            <a:off x="1028700" y="2935961"/>
            <a:ext cx="5337013" cy="651510"/>
          </a:xfrm>
          <a:prstGeom prst="rect">
            <a:avLst/>
          </a:prstGeom>
        </p:spPr>
        <p:txBody>
          <a:bodyPr lIns="0" tIns="0" rIns="0" bIns="0" rtlCol="0" anchor="t">
            <a:spAutoFit/>
          </a:bodyPr>
          <a:lstStyle/>
          <a:p>
            <a:pPr algn="l">
              <a:lnSpc>
                <a:spcPts val="5039"/>
              </a:lnSpc>
            </a:pPr>
            <a:r>
              <a:rPr lang="en-US" sz="3599" b="1">
                <a:solidFill>
                  <a:srgbClr val="336079"/>
                </a:solidFill>
                <a:latin typeface="Poppins Bold"/>
                <a:ea typeface="Poppins Bold"/>
                <a:cs typeface="Poppins Bold"/>
                <a:sym typeface="Poppins Bold"/>
              </a:rPr>
              <a:t>Saluran Eustachius </a:t>
            </a:r>
          </a:p>
        </p:txBody>
      </p:sp>
      <p:sp>
        <p:nvSpPr>
          <p:cNvPr id="12" name="TextBox 12"/>
          <p:cNvSpPr txBox="1"/>
          <p:nvPr/>
        </p:nvSpPr>
        <p:spPr>
          <a:xfrm>
            <a:off x="1028700" y="3725901"/>
            <a:ext cx="9792035" cy="1777365"/>
          </a:xfrm>
          <a:prstGeom prst="rect">
            <a:avLst/>
          </a:prstGeom>
        </p:spPr>
        <p:txBody>
          <a:bodyPr lIns="0" tIns="0" rIns="0" bIns="0" rtlCol="0" anchor="t">
            <a:spAutoFit/>
          </a:bodyPr>
          <a:lstStyle/>
          <a:p>
            <a:pPr algn="l">
              <a:lnSpc>
                <a:spcPts val="4650"/>
              </a:lnSpc>
            </a:pPr>
            <a:r>
              <a:rPr lang="en-US" sz="3100">
                <a:solidFill>
                  <a:srgbClr val="336079"/>
                </a:solidFill>
                <a:latin typeface="Poppins"/>
                <a:ea typeface="Poppins"/>
                <a:cs typeface="Poppins"/>
                <a:sym typeface="Poppins"/>
              </a:rPr>
              <a:t>Saluran eustachius berfungsi untuk menjaga telinga tengah tetap sehat dengan menyamakan tekanan di dalam dan di luar telinga</a:t>
            </a:r>
          </a:p>
        </p:txBody>
      </p:sp>
      <p:sp>
        <p:nvSpPr>
          <p:cNvPr id="13" name="TextBox 13"/>
          <p:cNvSpPr txBox="1"/>
          <p:nvPr/>
        </p:nvSpPr>
        <p:spPr>
          <a:xfrm>
            <a:off x="13512828" y="7082630"/>
            <a:ext cx="1950104" cy="782319"/>
          </a:xfrm>
          <a:prstGeom prst="rect">
            <a:avLst/>
          </a:prstGeom>
        </p:spPr>
        <p:txBody>
          <a:bodyPr lIns="0" tIns="0" rIns="0" bIns="0" rtlCol="0" anchor="t">
            <a:spAutoFit/>
          </a:bodyPr>
          <a:lstStyle/>
          <a:p>
            <a:pPr algn="ctr">
              <a:lnSpc>
                <a:spcPts val="3080"/>
              </a:lnSpc>
            </a:pPr>
            <a:r>
              <a:rPr lang="en-US" sz="2200">
                <a:solidFill>
                  <a:srgbClr val="FFFFFF"/>
                </a:solidFill>
                <a:latin typeface="Poppins"/>
                <a:ea typeface="Poppins"/>
                <a:cs typeface="Poppins"/>
                <a:sym typeface="Poppins"/>
              </a:rPr>
              <a:t>Saluran Eustachius</a:t>
            </a:r>
          </a:p>
        </p:txBody>
      </p:sp>
      <p:sp>
        <p:nvSpPr>
          <p:cNvPr id="14" name="TextBox 14"/>
          <p:cNvSpPr txBox="1"/>
          <p:nvPr/>
        </p:nvSpPr>
        <p:spPr>
          <a:xfrm>
            <a:off x="1028700" y="5907268"/>
            <a:ext cx="7707427" cy="651510"/>
          </a:xfrm>
          <a:prstGeom prst="rect">
            <a:avLst/>
          </a:prstGeom>
        </p:spPr>
        <p:txBody>
          <a:bodyPr lIns="0" tIns="0" rIns="0" bIns="0" rtlCol="0" anchor="t">
            <a:spAutoFit/>
          </a:bodyPr>
          <a:lstStyle/>
          <a:p>
            <a:pPr algn="l">
              <a:lnSpc>
                <a:spcPts val="5039"/>
              </a:lnSpc>
            </a:pPr>
            <a:r>
              <a:rPr lang="en-US" sz="3599" b="1">
                <a:solidFill>
                  <a:srgbClr val="336079"/>
                </a:solidFill>
                <a:latin typeface="Poppins Bold"/>
                <a:ea typeface="Poppins Bold"/>
                <a:cs typeface="Poppins Bold"/>
                <a:sym typeface="Poppins Bold"/>
              </a:rPr>
              <a:t>Saluran Setengah Lingkaran </a:t>
            </a:r>
          </a:p>
        </p:txBody>
      </p:sp>
      <p:sp>
        <p:nvSpPr>
          <p:cNvPr id="15" name="TextBox 15"/>
          <p:cNvSpPr txBox="1"/>
          <p:nvPr/>
        </p:nvSpPr>
        <p:spPr>
          <a:xfrm>
            <a:off x="1028700" y="6768500"/>
            <a:ext cx="9792035" cy="1777365"/>
          </a:xfrm>
          <a:prstGeom prst="rect">
            <a:avLst/>
          </a:prstGeom>
        </p:spPr>
        <p:txBody>
          <a:bodyPr lIns="0" tIns="0" rIns="0" bIns="0" rtlCol="0" anchor="t">
            <a:spAutoFit/>
          </a:bodyPr>
          <a:lstStyle/>
          <a:p>
            <a:pPr algn="l">
              <a:lnSpc>
                <a:spcPts val="4650"/>
              </a:lnSpc>
            </a:pPr>
            <a:r>
              <a:rPr lang="en-US" sz="3100">
                <a:solidFill>
                  <a:srgbClr val="336079"/>
                </a:solidFill>
                <a:latin typeface="Poppins"/>
                <a:ea typeface="Poppins"/>
                <a:cs typeface="Poppins"/>
                <a:sym typeface="Poppins"/>
              </a:rPr>
              <a:t>Saluran setengah lingkaran atau semisirkularis yang berfungsi untuk mengetahui posisi tubuh atau alat keseimbangan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5EAF6"/>
        </a:solidFill>
        <a:effectLst/>
      </p:bgPr>
    </p:bg>
    <p:spTree>
      <p:nvGrpSpPr>
        <p:cNvPr id="1" name=""/>
        <p:cNvGrpSpPr/>
        <p:nvPr/>
      </p:nvGrpSpPr>
      <p:grpSpPr>
        <a:xfrm>
          <a:off x="0" y="0"/>
          <a:ext cx="0" cy="0"/>
          <a:chOff x="0" y="0"/>
          <a:chExt cx="0" cy="0"/>
        </a:xfrm>
      </p:grpSpPr>
      <p:sp>
        <p:nvSpPr>
          <p:cNvPr id="2" name="TextBox 2"/>
          <p:cNvSpPr txBox="1"/>
          <p:nvPr/>
        </p:nvSpPr>
        <p:spPr>
          <a:xfrm>
            <a:off x="7477722" y="3065582"/>
            <a:ext cx="10200533" cy="1186815"/>
          </a:xfrm>
          <a:prstGeom prst="rect">
            <a:avLst/>
          </a:prstGeom>
        </p:spPr>
        <p:txBody>
          <a:bodyPr lIns="0" tIns="0" rIns="0" bIns="0" rtlCol="0" anchor="t">
            <a:spAutoFit/>
          </a:bodyPr>
          <a:lstStyle/>
          <a:p>
            <a:pPr algn="l">
              <a:lnSpc>
                <a:spcPts val="4650"/>
              </a:lnSpc>
            </a:pPr>
            <a:r>
              <a:rPr lang="en-US" sz="3100">
                <a:solidFill>
                  <a:srgbClr val="336079"/>
                </a:solidFill>
                <a:latin typeface="Poppins"/>
                <a:ea typeface="Poppins"/>
                <a:cs typeface="Poppins"/>
                <a:sym typeface="Poppins"/>
              </a:rPr>
              <a:t>Koklea atau rumah siput adalah saluran berbentuk spiral yang menyerupai rumah siput</a:t>
            </a:r>
          </a:p>
        </p:txBody>
      </p:sp>
      <p:sp>
        <p:nvSpPr>
          <p:cNvPr id="3" name="TextBox 3"/>
          <p:cNvSpPr txBox="1"/>
          <p:nvPr/>
        </p:nvSpPr>
        <p:spPr>
          <a:xfrm>
            <a:off x="7477722" y="2131180"/>
            <a:ext cx="6612826" cy="651510"/>
          </a:xfrm>
          <a:prstGeom prst="rect">
            <a:avLst/>
          </a:prstGeom>
        </p:spPr>
        <p:txBody>
          <a:bodyPr lIns="0" tIns="0" rIns="0" bIns="0" rtlCol="0" anchor="t">
            <a:spAutoFit/>
          </a:bodyPr>
          <a:lstStyle/>
          <a:p>
            <a:pPr algn="l">
              <a:lnSpc>
                <a:spcPts val="5039"/>
              </a:lnSpc>
            </a:pPr>
            <a:r>
              <a:rPr lang="en-US" sz="3599" b="1">
                <a:solidFill>
                  <a:srgbClr val="336079"/>
                </a:solidFill>
                <a:latin typeface="Poppins Bold"/>
                <a:ea typeface="Poppins Bold"/>
                <a:cs typeface="Poppins Bold"/>
                <a:sym typeface="Poppins Bold"/>
              </a:rPr>
              <a:t>Koklea </a:t>
            </a:r>
          </a:p>
        </p:txBody>
      </p:sp>
      <p:sp>
        <p:nvSpPr>
          <p:cNvPr id="4" name="TextBox 4"/>
          <p:cNvSpPr txBox="1"/>
          <p:nvPr/>
        </p:nvSpPr>
        <p:spPr>
          <a:xfrm>
            <a:off x="7477722" y="6601262"/>
            <a:ext cx="10317149" cy="1777365"/>
          </a:xfrm>
          <a:prstGeom prst="rect">
            <a:avLst/>
          </a:prstGeom>
        </p:spPr>
        <p:txBody>
          <a:bodyPr lIns="0" tIns="0" rIns="0" bIns="0" rtlCol="0" anchor="t">
            <a:spAutoFit/>
          </a:bodyPr>
          <a:lstStyle/>
          <a:p>
            <a:pPr algn="l">
              <a:lnSpc>
                <a:spcPts val="4650"/>
              </a:lnSpc>
            </a:pPr>
            <a:r>
              <a:rPr lang="en-US" sz="3100">
                <a:solidFill>
                  <a:srgbClr val="336079"/>
                </a:solidFill>
                <a:latin typeface="Poppins"/>
                <a:ea typeface="Poppins"/>
                <a:cs typeface="Poppins"/>
                <a:sym typeface="Poppins"/>
              </a:rPr>
              <a:t>Koklea berfungsi merubah getaran tersebut menjadi sinyal listrik yang diteruskan ke saraf pendengaran untuk diterjemahkan di otak </a:t>
            </a:r>
          </a:p>
        </p:txBody>
      </p:sp>
      <p:sp>
        <p:nvSpPr>
          <p:cNvPr id="5" name="TextBox 5"/>
          <p:cNvSpPr txBox="1"/>
          <p:nvPr/>
        </p:nvSpPr>
        <p:spPr>
          <a:xfrm>
            <a:off x="7477722" y="4538147"/>
            <a:ext cx="10317149" cy="1777365"/>
          </a:xfrm>
          <a:prstGeom prst="rect">
            <a:avLst/>
          </a:prstGeom>
        </p:spPr>
        <p:txBody>
          <a:bodyPr lIns="0" tIns="0" rIns="0" bIns="0" rtlCol="0" anchor="t">
            <a:spAutoFit/>
          </a:bodyPr>
          <a:lstStyle/>
          <a:p>
            <a:pPr algn="l">
              <a:lnSpc>
                <a:spcPts val="4650"/>
              </a:lnSpc>
            </a:pPr>
            <a:r>
              <a:rPr lang="en-US" sz="3100">
                <a:solidFill>
                  <a:srgbClr val="336079"/>
                </a:solidFill>
                <a:latin typeface="Poppins"/>
                <a:ea typeface="Poppins"/>
                <a:cs typeface="Poppins"/>
                <a:sym typeface="Poppins"/>
              </a:rPr>
              <a:t>Di dalamnya terdapat organ korti yang berisi ribuan sel rambut yang peka terhadap tekanan getaran suara</a:t>
            </a:r>
          </a:p>
        </p:txBody>
      </p:sp>
      <p:grpSp>
        <p:nvGrpSpPr>
          <p:cNvPr id="6" name="Group 6"/>
          <p:cNvGrpSpPr/>
          <p:nvPr/>
        </p:nvGrpSpPr>
        <p:grpSpPr>
          <a:xfrm>
            <a:off x="450091" y="2235955"/>
            <a:ext cx="6494231" cy="6540454"/>
            <a:chOff x="0" y="0"/>
            <a:chExt cx="1710415" cy="1722589"/>
          </a:xfrm>
        </p:grpSpPr>
        <p:sp>
          <p:nvSpPr>
            <p:cNvPr id="7" name="Freeform 7"/>
            <p:cNvSpPr/>
            <p:nvPr/>
          </p:nvSpPr>
          <p:spPr>
            <a:xfrm>
              <a:off x="0" y="0"/>
              <a:ext cx="1710415" cy="1722589"/>
            </a:xfrm>
            <a:custGeom>
              <a:avLst/>
              <a:gdLst/>
              <a:ahLst/>
              <a:cxnLst/>
              <a:rect l="l" t="t" r="r" b="b"/>
              <a:pathLst>
                <a:path w="1710415" h="1722589">
                  <a:moveTo>
                    <a:pt x="60798" y="0"/>
                  </a:moveTo>
                  <a:lnTo>
                    <a:pt x="1649617" y="0"/>
                  </a:lnTo>
                  <a:cubicBezTo>
                    <a:pt x="1683195" y="0"/>
                    <a:pt x="1710415" y="27220"/>
                    <a:pt x="1710415" y="60798"/>
                  </a:cubicBezTo>
                  <a:lnTo>
                    <a:pt x="1710415" y="1661790"/>
                  </a:lnTo>
                  <a:cubicBezTo>
                    <a:pt x="1710415" y="1695368"/>
                    <a:pt x="1683195" y="1722589"/>
                    <a:pt x="1649617" y="1722589"/>
                  </a:cubicBezTo>
                  <a:lnTo>
                    <a:pt x="60798" y="1722589"/>
                  </a:lnTo>
                  <a:cubicBezTo>
                    <a:pt x="27220" y="1722589"/>
                    <a:pt x="0" y="1695368"/>
                    <a:pt x="0" y="1661790"/>
                  </a:cubicBezTo>
                  <a:lnTo>
                    <a:pt x="0" y="60798"/>
                  </a:lnTo>
                  <a:cubicBezTo>
                    <a:pt x="0" y="27220"/>
                    <a:pt x="27220" y="0"/>
                    <a:pt x="60798" y="0"/>
                  </a:cubicBezTo>
                  <a:close/>
                </a:path>
              </a:pathLst>
            </a:custGeom>
            <a:solidFill>
              <a:srgbClr val="336079"/>
            </a:solidFill>
          </p:spPr>
          <p:txBody>
            <a:bodyPr/>
            <a:lstStyle/>
            <a:p>
              <a:endParaRPr lang="en-ID"/>
            </a:p>
          </p:txBody>
        </p:sp>
        <p:sp>
          <p:nvSpPr>
            <p:cNvPr id="8" name="TextBox 8"/>
            <p:cNvSpPr txBox="1"/>
            <p:nvPr/>
          </p:nvSpPr>
          <p:spPr>
            <a:xfrm>
              <a:off x="0" y="-38100"/>
              <a:ext cx="1710415" cy="1760689"/>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555006" y="3456660"/>
            <a:ext cx="6284401" cy="4289104"/>
          </a:xfrm>
          <a:custGeom>
            <a:avLst/>
            <a:gdLst/>
            <a:ahLst/>
            <a:cxnLst/>
            <a:rect l="l" t="t" r="r" b="b"/>
            <a:pathLst>
              <a:path w="6284401" h="4289104">
                <a:moveTo>
                  <a:pt x="0" y="0"/>
                </a:moveTo>
                <a:lnTo>
                  <a:pt x="6284401" y="0"/>
                </a:lnTo>
                <a:lnTo>
                  <a:pt x="6284401" y="4289104"/>
                </a:lnTo>
                <a:lnTo>
                  <a:pt x="0" y="42891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0" name="AutoShape 10"/>
          <p:cNvSpPr/>
          <p:nvPr/>
        </p:nvSpPr>
        <p:spPr>
          <a:xfrm flipH="1">
            <a:off x="4690159" y="6480456"/>
            <a:ext cx="815368" cy="848377"/>
          </a:xfrm>
          <a:prstGeom prst="line">
            <a:avLst/>
          </a:prstGeom>
          <a:ln w="38100" cap="flat">
            <a:solidFill>
              <a:srgbClr val="000000"/>
            </a:solidFill>
            <a:prstDash val="solid"/>
            <a:headEnd type="none" w="sm" len="sm"/>
            <a:tailEnd type="arrow" w="med" len="sm"/>
          </a:ln>
        </p:spPr>
        <p:txBody>
          <a:bodyPr/>
          <a:lstStyle/>
          <a:p>
            <a:endParaRPr lang="en-ID"/>
          </a:p>
        </p:txBody>
      </p:sp>
      <p:sp>
        <p:nvSpPr>
          <p:cNvPr id="11" name="TextBox 11"/>
          <p:cNvSpPr txBox="1"/>
          <p:nvPr/>
        </p:nvSpPr>
        <p:spPr>
          <a:xfrm>
            <a:off x="3130152" y="3036926"/>
            <a:ext cx="2800647" cy="782319"/>
          </a:xfrm>
          <a:prstGeom prst="rect">
            <a:avLst/>
          </a:prstGeom>
        </p:spPr>
        <p:txBody>
          <a:bodyPr lIns="0" tIns="0" rIns="0" bIns="0" rtlCol="0" anchor="t">
            <a:spAutoFit/>
          </a:bodyPr>
          <a:lstStyle/>
          <a:p>
            <a:pPr algn="ctr">
              <a:lnSpc>
                <a:spcPts val="3080"/>
              </a:lnSpc>
            </a:pPr>
            <a:r>
              <a:rPr lang="en-US" sz="2200">
                <a:solidFill>
                  <a:srgbClr val="FFFFFF"/>
                </a:solidFill>
                <a:latin typeface="Poppins"/>
                <a:ea typeface="Poppins"/>
                <a:cs typeface="Poppins"/>
                <a:sym typeface="Poppins"/>
              </a:rPr>
              <a:t>Saluran Setengah Lingkaran </a:t>
            </a:r>
          </a:p>
        </p:txBody>
      </p:sp>
      <p:sp>
        <p:nvSpPr>
          <p:cNvPr id="12" name="AutoShape 12"/>
          <p:cNvSpPr/>
          <p:nvPr/>
        </p:nvSpPr>
        <p:spPr>
          <a:xfrm flipH="1" flipV="1">
            <a:off x="4530475" y="3819245"/>
            <a:ext cx="567368" cy="1357779"/>
          </a:xfrm>
          <a:prstGeom prst="line">
            <a:avLst/>
          </a:prstGeom>
          <a:ln w="38100" cap="flat">
            <a:solidFill>
              <a:srgbClr val="000000"/>
            </a:solidFill>
            <a:prstDash val="solid"/>
            <a:headEnd type="none" w="sm" len="sm"/>
            <a:tailEnd type="arrow" w="med" len="sm"/>
          </a:ln>
        </p:spPr>
        <p:txBody>
          <a:bodyPr/>
          <a:lstStyle/>
          <a:p>
            <a:endParaRPr lang="en-ID"/>
          </a:p>
        </p:txBody>
      </p:sp>
      <p:sp>
        <p:nvSpPr>
          <p:cNvPr id="13" name="TextBox 13"/>
          <p:cNvSpPr txBox="1"/>
          <p:nvPr/>
        </p:nvSpPr>
        <p:spPr>
          <a:xfrm>
            <a:off x="3004755" y="7135969"/>
            <a:ext cx="1950104" cy="782319"/>
          </a:xfrm>
          <a:prstGeom prst="rect">
            <a:avLst/>
          </a:prstGeom>
        </p:spPr>
        <p:txBody>
          <a:bodyPr lIns="0" tIns="0" rIns="0" bIns="0" rtlCol="0" anchor="t">
            <a:spAutoFit/>
          </a:bodyPr>
          <a:lstStyle/>
          <a:p>
            <a:pPr algn="ctr">
              <a:lnSpc>
                <a:spcPts val="3080"/>
              </a:lnSpc>
            </a:pPr>
            <a:r>
              <a:rPr lang="en-US" sz="2200">
                <a:solidFill>
                  <a:srgbClr val="FFFFFF"/>
                </a:solidFill>
                <a:latin typeface="Poppins"/>
                <a:ea typeface="Poppins"/>
                <a:cs typeface="Poppins"/>
                <a:sym typeface="Poppins"/>
              </a:rPr>
              <a:t>Saluran Eustachius</a:t>
            </a:r>
          </a:p>
        </p:txBody>
      </p:sp>
      <p:sp>
        <p:nvSpPr>
          <p:cNvPr id="14" name="AutoShape 14"/>
          <p:cNvSpPr/>
          <p:nvPr/>
        </p:nvSpPr>
        <p:spPr>
          <a:xfrm flipV="1">
            <a:off x="5505527" y="4252397"/>
            <a:ext cx="406225" cy="1348815"/>
          </a:xfrm>
          <a:prstGeom prst="line">
            <a:avLst/>
          </a:prstGeom>
          <a:ln w="38100" cap="flat">
            <a:solidFill>
              <a:srgbClr val="000000"/>
            </a:solidFill>
            <a:prstDash val="solid"/>
            <a:headEnd type="none" w="sm" len="sm"/>
            <a:tailEnd type="arrow" w="med" len="sm"/>
          </a:ln>
        </p:spPr>
        <p:txBody>
          <a:bodyPr/>
          <a:lstStyle/>
          <a:p>
            <a:endParaRPr lang="en-ID"/>
          </a:p>
        </p:txBody>
      </p:sp>
      <p:sp>
        <p:nvSpPr>
          <p:cNvPr id="15" name="TextBox 15"/>
          <p:cNvSpPr txBox="1"/>
          <p:nvPr/>
        </p:nvSpPr>
        <p:spPr>
          <a:xfrm>
            <a:off x="5034272" y="3860603"/>
            <a:ext cx="1754962" cy="391794"/>
          </a:xfrm>
          <a:prstGeom prst="rect">
            <a:avLst/>
          </a:prstGeom>
        </p:spPr>
        <p:txBody>
          <a:bodyPr lIns="0" tIns="0" rIns="0" bIns="0" rtlCol="0" anchor="t">
            <a:spAutoFit/>
          </a:bodyPr>
          <a:lstStyle/>
          <a:p>
            <a:pPr algn="ctr">
              <a:lnSpc>
                <a:spcPts val="3080"/>
              </a:lnSpc>
            </a:pPr>
            <a:r>
              <a:rPr lang="en-US" sz="2200">
                <a:solidFill>
                  <a:srgbClr val="FFFFFF"/>
                </a:solidFill>
                <a:latin typeface="Poppins"/>
                <a:ea typeface="Poppins"/>
                <a:cs typeface="Poppins"/>
                <a:sym typeface="Poppins"/>
              </a:rPr>
              <a:t>Koklea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TextBox 8"/>
          <p:cNvSpPr txBox="1"/>
          <p:nvPr/>
        </p:nvSpPr>
        <p:spPr>
          <a:xfrm>
            <a:off x="5868818" y="207412"/>
            <a:ext cx="8088931" cy="1276352"/>
          </a:xfrm>
          <a:prstGeom prst="rect">
            <a:avLst/>
          </a:prstGeom>
        </p:spPr>
        <p:txBody>
          <a:bodyPr wrap="square" lIns="0" tIns="0" rIns="0" bIns="0" rtlCol="0" anchor="t">
            <a:spAutoFit/>
          </a:bodyPr>
          <a:lstStyle/>
          <a:p>
            <a:pPr algn="ctr">
              <a:lnSpc>
                <a:spcPts val="10499"/>
              </a:lnSpc>
            </a:pPr>
            <a:r>
              <a:rPr lang="en-US" sz="7499" b="1" dirty="0">
                <a:solidFill>
                  <a:srgbClr val="000000"/>
                </a:solidFill>
                <a:latin typeface="Comic Sans Bold"/>
                <a:ea typeface="Comic Sans Bold"/>
                <a:cs typeface="Comic Sans Bold"/>
                <a:sym typeface="Comic Sans Bold"/>
              </a:rPr>
              <a:t>PENDAHULUAN</a:t>
            </a:r>
          </a:p>
        </p:txBody>
      </p:sp>
      <p:sp>
        <p:nvSpPr>
          <p:cNvPr id="9" name="TextBox 9"/>
          <p:cNvSpPr txBox="1"/>
          <p:nvPr/>
        </p:nvSpPr>
        <p:spPr>
          <a:xfrm>
            <a:off x="2281067" y="2197606"/>
            <a:ext cx="14076908" cy="7596507"/>
          </a:xfrm>
          <a:prstGeom prst="rect">
            <a:avLst/>
          </a:prstGeom>
        </p:spPr>
        <p:txBody>
          <a:bodyPr lIns="0" tIns="0" rIns="0" bIns="0" rtlCol="0" anchor="t">
            <a:spAutoFit/>
          </a:bodyPr>
          <a:lstStyle/>
          <a:p>
            <a:pPr marL="928353" lvl="1" indent="-464177" algn="just">
              <a:lnSpc>
                <a:spcPts val="6019"/>
              </a:lnSpc>
              <a:buFont typeface="Arial"/>
              <a:buChar char="•"/>
            </a:pPr>
            <a:r>
              <a:rPr lang="en-US" sz="4299">
                <a:solidFill>
                  <a:srgbClr val="000000"/>
                </a:solidFill>
                <a:latin typeface="Comic Sans"/>
                <a:ea typeface="Comic Sans"/>
                <a:cs typeface="Comic Sans"/>
                <a:sym typeface="Comic Sans"/>
              </a:rPr>
              <a:t>Sensori adalah stimulus atau rangsangan yang datang dari dalam maupun luar tubuh.</a:t>
            </a:r>
          </a:p>
          <a:p>
            <a:pPr marL="928353" lvl="1" indent="-464177" algn="just">
              <a:lnSpc>
                <a:spcPts val="6019"/>
              </a:lnSpc>
              <a:buFont typeface="Arial"/>
              <a:buChar char="•"/>
            </a:pPr>
            <a:r>
              <a:rPr lang="en-US" sz="4299">
                <a:solidFill>
                  <a:srgbClr val="000000"/>
                </a:solidFill>
                <a:latin typeface="Comic Sans"/>
                <a:ea typeface="Comic Sans"/>
                <a:cs typeface="Comic Sans"/>
                <a:sym typeface="Comic Sans"/>
              </a:rPr>
              <a:t>Merupakan system penghantaran  rangsangan dari perifer ke pusat</a:t>
            </a:r>
          </a:p>
          <a:p>
            <a:pPr marL="928353" lvl="1" indent="-464177" algn="just">
              <a:lnSpc>
                <a:spcPts val="6019"/>
              </a:lnSpc>
              <a:buFont typeface="Arial"/>
              <a:buChar char="•"/>
            </a:pPr>
            <a:r>
              <a:rPr lang="en-US" sz="4299">
                <a:solidFill>
                  <a:srgbClr val="000000"/>
                </a:solidFill>
                <a:latin typeface="Comic Sans"/>
                <a:ea typeface="Comic Sans"/>
                <a:cs typeface="Comic Sans"/>
                <a:sym typeface="Comic Sans"/>
              </a:rPr>
              <a:t>Stimulus masuk melalui organ panca indra</a:t>
            </a:r>
          </a:p>
          <a:p>
            <a:pPr marL="928353" lvl="1" indent="-464177" algn="just">
              <a:lnSpc>
                <a:spcPts val="6019"/>
              </a:lnSpc>
              <a:buFont typeface="Arial"/>
              <a:buChar char="•"/>
            </a:pPr>
            <a:r>
              <a:rPr lang="en-US" sz="4299">
                <a:solidFill>
                  <a:srgbClr val="000000"/>
                </a:solidFill>
                <a:latin typeface="Comic Sans"/>
                <a:ea typeface="Comic Sans"/>
                <a:cs typeface="Comic Sans"/>
                <a:sym typeface="Comic Sans"/>
              </a:rPr>
              <a:t>Secara fisiologis, sistem syaraf secara terus menerus menerima ribuan informasi dari organ saraf sensori, menyalurkan informasi melalui saluran yang sesuai, dan mengintegrasikan informasi menjadi respon yang bermakna.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a:off x="12019464" y="6008724"/>
            <a:ext cx="6268536" cy="4278276"/>
          </a:xfrm>
          <a:custGeom>
            <a:avLst/>
            <a:gdLst/>
            <a:ahLst/>
            <a:cxnLst/>
            <a:rect l="l" t="t" r="r" b="b"/>
            <a:pathLst>
              <a:path w="6268536" h="4278276">
                <a:moveTo>
                  <a:pt x="0" y="0"/>
                </a:moveTo>
                <a:lnTo>
                  <a:pt x="6268536" y="0"/>
                </a:lnTo>
                <a:lnTo>
                  <a:pt x="6268536" y="4278276"/>
                </a:lnTo>
                <a:lnTo>
                  <a:pt x="0" y="42782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TextBox 4"/>
          <p:cNvSpPr txBox="1"/>
          <p:nvPr/>
        </p:nvSpPr>
        <p:spPr>
          <a:xfrm>
            <a:off x="2004088" y="4580255"/>
            <a:ext cx="14279825" cy="1012190"/>
          </a:xfrm>
          <a:prstGeom prst="rect">
            <a:avLst/>
          </a:prstGeom>
        </p:spPr>
        <p:txBody>
          <a:bodyPr lIns="0" tIns="0" rIns="0" bIns="0" rtlCol="0" anchor="t">
            <a:spAutoFit/>
          </a:bodyPr>
          <a:lstStyle/>
          <a:p>
            <a:pPr algn="ctr">
              <a:lnSpc>
                <a:spcPts val="8260"/>
              </a:lnSpc>
            </a:pPr>
            <a:r>
              <a:rPr lang="en-US" sz="5900">
                <a:solidFill>
                  <a:srgbClr val="001A30"/>
                </a:solidFill>
                <a:latin typeface="More Sugar"/>
                <a:ea typeface="More Sugar"/>
                <a:cs typeface="More Sugar"/>
                <a:sym typeface="More Sugar"/>
              </a:rPr>
              <a:t>MEKANISME SISTEM PENDENGARAN</a:t>
            </a:r>
          </a:p>
        </p:txBody>
      </p:sp>
      <p:sp>
        <p:nvSpPr>
          <p:cNvPr id="5" name="Freeform 5"/>
          <p:cNvSpPr/>
          <p:nvPr/>
        </p:nvSpPr>
        <p:spPr>
          <a:xfrm>
            <a:off x="812800" y="1028700"/>
            <a:ext cx="2897894" cy="3233354"/>
          </a:xfrm>
          <a:custGeom>
            <a:avLst/>
            <a:gdLst/>
            <a:ahLst/>
            <a:cxnLst/>
            <a:rect l="l" t="t" r="r" b="b"/>
            <a:pathLst>
              <a:path w="2897894" h="3233354">
                <a:moveTo>
                  <a:pt x="0" y="0"/>
                </a:moveTo>
                <a:lnTo>
                  <a:pt x="2897894" y="0"/>
                </a:lnTo>
                <a:lnTo>
                  <a:pt x="2897894" y="3233354"/>
                </a:lnTo>
                <a:lnTo>
                  <a:pt x="0" y="32333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6" name="Freeform 6"/>
          <p:cNvSpPr/>
          <p:nvPr/>
        </p:nvSpPr>
        <p:spPr>
          <a:xfrm rot="-687214" flipH="1">
            <a:off x="13621755" y="1346890"/>
            <a:ext cx="1352769" cy="1940614"/>
          </a:xfrm>
          <a:custGeom>
            <a:avLst/>
            <a:gdLst/>
            <a:ahLst/>
            <a:cxnLst/>
            <a:rect l="l" t="t" r="r" b="b"/>
            <a:pathLst>
              <a:path w="1352769" h="1940614">
                <a:moveTo>
                  <a:pt x="1352769" y="0"/>
                </a:moveTo>
                <a:lnTo>
                  <a:pt x="0" y="0"/>
                </a:lnTo>
                <a:lnTo>
                  <a:pt x="0" y="1940613"/>
                </a:lnTo>
                <a:lnTo>
                  <a:pt x="1352769" y="1940613"/>
                </a:lnTo>
                <a:lnTo>
                  <a:pt x="1352769"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7" name="Freeform 7"/>
          <p:cNvSpPr/>
          <p:nvPr/>
        </p:nvSpPr>
        <p:spPr>
          <a:xfrm rot="-687214">
            <a:off x="15027221" y="1143690"/>
            <a:ext cx="1352769" cy="1940614"/>
          </a:xfrm>
          <a:custGeom>
            <a:avLst/>
            <a:gdLst/>
            <a:ahLst/>
            <a:cxnLst/>
            <a:rect l="l" t="t" r="r" b="b"/>
            <a:pathLst>
              <a:path w="1352769" h="1940614">
                <a:moveTo>
                  <a:pt x="0" y="0"/>
                </a:moveTo>
                <a:lnTo>
                  <a:pt x="1352770" y="0"/>
                </a:lnTo>
                <a:lnTo>
                  <a:pt x="1352770" y="1940613"/>
                </a:lnTo>
                <a:lnTo>
                  <a:pt x="0" y="19406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TextBox 3"/>
          <p:cNvSpPr txBox="1"/>
          <p:nvPr/>
        </p:nvSpPr>
        <p:spPr>
          <a:xfrm>
            <a:off x="2312408" y="1527562"/>
            <a:ext cx="14946892" cy="1102360"/>
          </a:xfrm>
          <a:prstGeom prst="rect">
            <a:avLst/>
          </a:prstGeom>
        </p:spPr>
        <p:txBody>
          <a:bodyPr lIns="0" tIns="0" rIns="0" bIns="0" rtlCol="0" anchor="t">
            <a:spAutoFit/>
          </a:bodyPr>
          <a:lstStyle/>
          <a:p>
            <a:pPr algn="l">
              <a:lnSpc>
                <a:spcPts val="4340"/>
              </a:lnSpc>
            </a:pPr>
            <a:r>
              <a:rPr lang="en-US" sz="3100">
                <a:solidFill>
                  <a:srgbClr val="336079"/>
                </a:solidFill>
                <a:latin typeface="Poppins"/>
                <a:ea typeface="Poppins"/>
                <a:cs typeface="Poppins"/>
                <a:sym typeface="Poppins"/>
              </a:rPr>
              <a:t>Gelombang suara masuk ke telinga luar dan menggetarkan gendang telinga </a:t>
            </a:r>
          </a:p>
        </p:txBody>
      </p:sp>
      <p:sp>
        <p:nvSpPr>
          <p:cNvPr id="4" name="TextBox 4"/>
          <p:cNvSpPr txBox="1"/>
          <p:nvPr/>
        </p:nvSpPr>
        <p:spPr>
          <a:xfrm>
            <a:off x="2312408" y="2892425"/>
            <a:ext cx="14946892" cy="1102360"/>
          </a:xfrm>
          <a:prstGeom prst="rect">
            <a:avLst/>
          </a:prstGeom>
        </p:spPr>
        <p:txBody>
          <a:bodyPr lIns="0" tIns="0" rIns="0" bIns="0" rtlCol="0" anchor="t">
            <a:spAutoFit/>
          </a:bodyPr>
          <a:lstStyle/>
          <a:p>
            <a:pPr algn="l">
              <a:lnSpc>
                <a:spcPts val="4339"/>
              </a:lnSpc>
            </a:pPr>
            <a:r>
              <a:rPr lang="en-US" sz="3099">
                <a:solidFill>
                  <a:srgbClr val="336079"/>
                </a:solidFill>
                <a:latin typeface="Poppins"/>
                <a:ea typeface="Poppins"/>
                <a:cs typeface="Poppins"/>
                <a:sym typeface="Poppins"/>
              </a:rPr>
              <a:t>Getaran gendang telinga diteruskan ke tulang pendengaran di telinga tengah</a:t>
            </a:r>
          </a:p>
        </p:txBody>
      </p:sp>
      <p:sp>
        <p:nvSpPr>
          <p:cNvPr id="5" name="TextBox 5"/>
          <p:cNvSpPr txBox="1"/>
          <p:nvPr/>
        </p:nvSpPr>
        <p:spPr>
          <a:xfrm>
            <a:off x="2312408" y="4257288"/>
            <a:ext cx="14946892" cy="559435"/>
          </a:xfrm>
          <a:prstGeom prst="rect">
            <a:avLst/>
          </a:prstGeom>
        </p:spPr>
        <p:txBody>
          <a:bodyPr lIns="0" tIns="0" rIns="0" bIns="0" rtlCol="0" anchor="t">
            <a:spAutoFit/>
          </a:bodyPr>
          <a:lstStyle/>
          <a:p>
            <a:pPr algn="l">
              <a:lnSpc>
                <a:spcPts val="4339"/>
              </a:lnSpc>
            </a:pPr>
            <a:r>
              <a:rPr lang="en-US" sz="3099">
                <a:solidFill>
                  <a:srgbClr val="336079"/>
                </a:solidFill>
                <a:latin typeface="Poppins"/>
                <a:ea typeface="Poppins"/>
                <a:cs typeface="Poppins"/>
                <a:sym typeface="Poppins"/>
              </a:rPr>
              <a:t>Getaran suara berjalan melalui tulang pendengaran ke telinga dalam</a:t>
            </a:r>
          </a:p>
        </p:txBody>
      </p:sp>
      <p:sp>
        <p:nvSpPr>
          <p:cNvPr id="6" name="TextBox 6"/>
          <p:cNvSpPr txBox="1"/>
          <p:nvPr/>
        </p:nvSpPr>
        <p:spPr>
          <a:xfrm>
            <a:off x="2312408" y="5083423"/>
            <a:ext cx="14946892" cy="1102360"/>
          </a:xfrm>
          <a:prstGeom prst="rect">
            <a:avLst/>
          </a:prstGeom>
        </p:spPr>
        <p:txBody>
          <a:bodyPr lIns="0" tIns="0" rIns="0" bIns="0" rtlCol="0" anchor="t">
            <a:spAutoFit/>
          </a:bodyPr>
          <a:lstStyle/>
          <a:p>
            <a:pPr algn="l">
              <a:lnSpc>
                <a:spcPts val="4339"/>
              </a:lnSpc>
            </a:pPr>
            <a:r>
              <a:rPr lang="en-US" sz="3099">
                <a:solidFill>
                  <a:srgbClr val="336079"/>
                </a:solidFill>
                <a:latin typeface="Poppins"/>
                <a:ea typeface="Poppins"/>
                <a:cs typeface="Poppins"/>
                <a:sym typeface="Poppins"/>
              </a:rPr>
              <a:t>Getaran suara mencapai rumah siput di telinga dalam dan menggerakkan sel-sel rambut</a:t>
            </a:r>
          </a:p>
        </p:txBody>
      </p:sp>
      <p:sp>
        <p:nvSpPr>
          <p:cNvPr id="7" name="TextBox 7"/>
          <p:cNvSpPr txBox="1"/>
          <p:nvPr/>
        </p:nvSpPr>
        <p:spPr>
          <a:xfrm>
            <a:off x="2312408" y="6452483"/>
            <a:ext cx="14946892" cy="559435"/>
          </a:xfrm>
          <a:prstGeom prst="rect">
            <a:avLst/>
          </a:prstGeom>
        </p:spPr>
        <p:txBody>
          <a:bodyPr lIns="0" tIns="0" rIns="0" bIns="0" rtlCol="0" anchor="t">
            <a:spAutoFit/>
          </a:bodyPr>
          <a:lstStyle/>
          <a:p>
            <a:pPr algn="l">
              <a:lnSpc>
                <a:spcPts val="4339"/>
              </a:lnSpc>
            </a:pPr>
            <a:r>
              <a:rPr lang="en-US" sz="3099">
                <a:solidFill>
                  <a:srgbClr val="336079"/>
                </a:solidFill>
                <a:latin typeface="Poppins"/>
                <a:ea typeface="Poppins"/>
                <a:cs typeface="Poppins"/>
                <a:sym typeface="Poppins"/>
              </a:rPr>
              <a:t>Sel-sel rambut mengubah getaran menjadi sinyal listrik</a:t>
            </a:r>
          </a:p>
        </p:txBody>
      </p:sp>
      <p:sp>
        <p:nvSpPr>
          <p:cNvPr id="8" name="TextBox 8"/>
          <p:cNvSpPr txBox="1"/>
          <p:nvPr/>
        </p:nvSpPr>
        <p:spPr>
          <a:xfrm>
            <a:off x="2312408" y="7278618"/>
            <a:ext cx="14946892" cy="559435"/>
          </a:xfrm>
          <a:prstGeom prst="rect">
            <a:avLst/>
          </a:prstGeom>
        </p:spPr>
        <p:txBody>
          <a:bodyPr lIns="0" tIns="0" rIns="0" bIns="0" rtlCol="0" anchor="t">
            <a:spAutoFit/>
          </a:bodyPr>
          <a:lstStyle/>
          <a:p>
            <a:pPr algn="l">
              <a:lnSpc>
                <a:spcPts val="4339"/>
              </a:lnSpc>
            </a:pPr>
            <a:r>
              <a:rPr lang="en-US" sz="3099">
                <a:solidFill>
                  <a:srgbClr val="336079"/>
                </a:solidFill>
                <a:latin typeface="Poppins"/>
                <a:ea typeface="Poppins"/>
                <a:cs typeface="Poppins"/>
                <a:sym typeface="Poppins"/>
              </a:rPr>
              <a:t>Sinyal listrik berjalan melalui saraf pendengaran ke otak</a:t>
            </a:r>
          </a:p>
        </p:txBody>
      </p:sp>
      <p:sp>
        <p:nvSpPr>
          <p:cNvPr id="9" name="TextBox 9"/>
          <p:cNvSpPr txBox="1"/>
          <p:nvPr/>
        </p:nvSpPr>
        <p:spPr>
          <a:xfrm>
            <a:off x="2312408" y="8104753"/>
            <a:ext cx="14946892" cy="559435"/>
          </a:xfrm>
          <a:prstGeom prst="rect">
            <a:avLst/>
          </a:prstGeom>
        </p:spPr>
        <p:txBody>
          <a:bodyPr lIns="0" tIns="0" rIns="0" bIns="0" rtlCol="0" anchor="t">
            <a:spAutoFit/>
          </a:bodyPr>
          <a:lstStyle/>
          <a:p>
            <a:pPr algn="l">
              <a:lnSpc>
                <a:spcPts val="4339"/>
              </a:lnSpc>
            </a:pPr>
            <a:r>
              <a:rPr lang="en-US" sz="3099">
                <a:solidFill>
                  <a:srgbClr val="336079"/>
                </a:solidFill>
                <a:latin typeface="Poppins"/>
                <a:ea typeface="Poppins"/>
                <a:cs typeface="Poppins"/>
                <a:sym typeface="Poppins"/>
              </a:rPr>
              <a:t>Otak menerjemahkan sinyal-sinyal listrik menjadi suara yang didengar</a:t>
            </a:r>
          </a:p>
        </p:txBody>
      </p:sp>
      <p:sp>
        <p:nvSpPr>
          <p:cNvPr id="10" name="TextBox 10"/>
          <p:cNvSpPr txBox="1"/>
          <p:nvPr/>
        </p:nvSpPr>
        <p:spPr>
          <a:xfrm>
            <a:off x="1528801" y="1566932"/>
            <a:ext cx="574649" cy="559435"/>
          </a:xfrm>
          <a:prstGeom prst="rect">
            <a:avLst/>
          </a:prstGeom>
        </p:spPr>
        <p:txBody>
          <a:bodyPr lIns="0" tIns="0" rIns="0" bIns="0" rtlCol="0" anchor="t">
            <a:spAutoFit/>
          </a:bodyPr>
          <a:lstStyle/>
          <a:p>
            <a:pPr algn="l">
              <a:lnSpc>
                <a:spcPts val="4340"/>
              </a:lnSpc>
            </a:pPr>
            <a:r>
              <a:rPr lang="en-US" sz="3100">
                <a:solidFill>
                  <a:srgbClr val="336079"/>
                </a:solidFill>
                <a:latin typeface="Poppins"/>
                <a:ea typeface="Poppins"/>
                <a:cs typeface="Poppins"/>
                <a:sym typeface="Poppins"/>
              </a:rPr>
              <a:t>1.</a:t>
            </a:r>
          </a:p>
        </p:txBody>
      </p:sp>
      <p:sp>
        <p:nvSpPr>
          <p:cNvPr id="11" name="TextBox 11"/>
          <p:cNvSpPr txBox="1"/>
          <p:nvPr/>
        </p:nvSpPr>
        <p:spPr>
          <a:xfrm>
            <a:off x="1528801" y="3014667"/>
            <a:ext cx="574649" cy="559435"/>
          </a:xfrm>
          <a:prstGeom prst="rect">
            <a:avLst/>
          </a:prstGeom>
        </p:spPr>
        <p:txBody>
          <a:bodyPr lIns="0" tIns="0" rIns="0" bIns="0" rtlCol="0" anchor="t">
            <a:spAutoFit/>
          </a:bodyPr>
          <a:lstStyle/>
          <a:p>
            <a:pPr algn="l">
              <a:lnSpc>
                <a:spcPts val="4340"/>
              </a:lnSpc>
            </a:pPr>
            <a:r>
              <a:rPr lang="en-US" sz="3100">
                <a:solidFill>
                  <a:srgbClr val="336079"/>
                </a:solidFill>
                <a:latin typeface="Poppins"/>
                <a:ea typeface="Poppins"/>
                <a:cs typeface="Poppins"/>
                <a:sym typeface="Poppins"/>
              </a:rPr>
              <a:t>2.</a:t>
            </a:r>
          </a:p>
        </p:txBody>
      </p:sp>
      <p:sp>
        <p:nvSpPr>
          <p:cNvPr id="12" name="TextBox 12"/>
          <p:cNvSpPr txBox="1"/>
          <p:nvPr/>
        </p:nvSpPr>
        <p:spPr>
          <a:xfrm>
            <a:off x="1528801" y="4257288"/>
            <a:ext cx="574649" cy="559435"/>
          </a:xfrm>
          <a:prstGeom prst="rect">
            <a:avLst/>
          </a:prstGeom>
        </p:spPr>
        <p:txBody>
          <a:bodyPr lIns="0" tIns="0" rIns="0" bIns="0" rtlCol="0" anchor="t">
            <a:spAutoFit/>
          </a:bodyPr>
          <a:lstStyle/>
          <a:p>
            <a:pPr algn="l">
              <a:lnSpc>
                <a:spcPts val="4340"/>
              </a:lnSpc>
            </a:pPr>
            <a:r>
              <a:rPr lang="en-US" sz="3100">
                <a:solidFill>
                  <a:srgbClr val="336079"/>
                </a:solidFill>
                <a:latin typeface="Poppins"/>
                <a:ea typeface="Poppins"/>
                <a:cs typeface="Poppins"/>
                <a:sym typeface="Poppins"/>
              </a:rPr>
              <a:t>3.</a:t>
            </a:r>
          </a:p>
        </p:txBody>
      </p:sp>
      <p:sp>
        <p:nvSpPr>
          <p:cNvPr id="13" name="TextBox 13"/>
          <p:cNvSpPr txBox="1"/>
          <p:nvPr/>
        </p:nvSpPr>
        <p:spPr>
          <a:xfrm>
            <a:off x="1528801" y="5122793"/>
            <a:ext cx="574649" cy="559435"/>
          </a:xfrm>
          <a:prstGeom prst="rect">
            <a:avLst/>
          </a:prstGeom>
        </p:spPr>
        <p:txBody>
          <a:bodyPr lIns="0" tIns="0" rIns="0" bIns="0" rtlCol="0" anchor="t">
            <a:spAutoFit/>
          </a:bodyPr>
          <a:lstStyle/>
          <a:p>
            <a:pPr algn="l">
              <a:lnSpc>
                <a:spcPts val="4340"/>
              </a:lnSpc>
            </a:pPr>
            <a:r>
              <a:rPr lang="en-US" sz="3100">
                <a:solidFill>
                  <a:srgbClr val="336079"/>
                </a:solidFill>
                <a:latin typeface="Poppins"/>
                <a:ea typeface="Poppins"/>
                <a:cs typeface="Poppins"/>
                <a:sym typeface="Poppins"/>
              </a:rPr>
              <a:t>4.</a:t>
            </a:r>
          </a:p>
        </p:txBody>
      </p:sp>
      <p:sp>
        <p:nvSpPr>
          <p:cNvPr id="14" name="TextBox 14"/>
          <p:cNvSpPr txBox="1"/>
          <p:nvPr/>
        </p:nvSpPr>
        <p:spPr>
          <a:xfrm>
            <a:off x="1528801" y="6452483"/>
            <a:ext cx="574649" cy="559435"/>
          </a:xfrm>
          <a:prstGeom prst="rect">
            <a:avLst/>
          </a:prstGeom>
        </p:spPr>
        <p:txBody>
          <a:bodyPr lIns="0" tIns="0" rIns="0" bIns="0" rtlCol="0" anchor="t">
            <a:spAutoFit/>
          </a:bodyPr>
          <a:lstStyle/>
          <a:p>
            <a:pPr algn="l">
              <a:lnSpc>
                <a:spcPts val="4340"/>
              </a:lnSpc>
            </a:pPr>
            <a:r>
              <a:rPr lang="en-US" sz="3100">
                <a:solidFill>
                  <a:srgbClr val="336079"/>
                </a:solidFill>
                <a:latin typeface="Poppins"/>
                <a:ea typeface="Poppins"/>
                <a:cs typeface="Poppins"/>
                <a:sym typeface="Poppins"/>
              </a:rPr>
              <a:t>5.</a:t>
            </a:r>
          </a:p>
        </p:txBody>
      </p:sp>
      <p:sp>
        <p:nvSpPr>
          <p:cNvPr id="15" name="TextBox 15"/>
          <p:cNvSpPr txBox="1"/>
          <p:nvPr/>
        </p:nvSpPr>
        <p:spPr>
          <a:xfrm>
            <a:off x="1528801" y="7182220"/>
            <a:ext cx="574649" cy="559435"/>
          </a:xfrm>
          <a:prstGeom prst="rect">
            <a:avLst/>
          </a:prstGeom>
        </p:spPr>
        <p:txBody>
          <a:bodyPr lIns="0" tIns="0" rIns="0" bIns="0" rtlCol="0" anchor="t">
            <a:spAutoFit/>
          </a:bodyPr>
          <a:lstStyle/>
          <a:p>
            <a:pPr algn="l">
              <a:lnSpc>
                <a:spcPts val="4340"/>
              </a:lnSpc>
            </a:pPr>
            <a:r>
              <a:rPr lang="en-US" sz="3100">
                <a:solidFill>
                  <a:srgbClr val="336079"/>
                </a:solidFill>
                <a:latin typeface="Poppins"/>
                <a:ea typeface="Poppins"/>
                <a:cs typeface="Poppins"/>
                <a:sym typeface="Poppins"/>
              </a:rPr>
              <a:t>6.</a:t>
            </a:r>
          </a:p>
        </p:txBody>
      </p:sp>
      <p:sp>
        <p:nvSpPr>
          <p:cNvPr id="16" name="TextBox 16"/>
          <p:cNvSpPr txBox="1"/>
          <p:nvPr/>
        </p:nvSpPr>
        <p:spPr>
          <a:xfrm>
            <a:off x="1528801" y="8104753"/>
            <a:ext cx="574649" cy="559435"/>
          </a:xfrm>
          <a:prstGeom prst="rect">
            <a:avLst/>
          </a:prstGeom>
        </p:spPr>
        <p:txBody>
          <a:bodyPr lIns="0" tIns="0" rIns="0" bIns="0" rtlCol="0" anchor="t">
            <a:spAutoFit/>
          </a:bodyPr>
          <a:lstStyle/>
          <a:p>
            <a:pPr algn="l">
              <a:lnSpc>
                <a:spcPts val="4340"/>
              </a:lnSpc>
            </a:pPr>
            <a:r>
              <a:rPr lang="en-US" sz="3100">
                <a:solidFill>
                  <a:srgbClr val="336079"/>
                </a:solidFill>
                <a:latin typeface="Poppins"/>
                <a:ea typeface="Poppins"/>
                <a:cs typeface="Poppins"/>
                <a:sym typeface="Poppins"/>
              </a:rPr>
              <a:t>7.</a:t>
            </a:r>
          </a:p>
        </p:txBody>
      </p:sp>
      <p:sp>
        <p:nvSpPr>
          <p:cNvPr id="17" name="Freeform 17"/>
          <p:cNvSpPr/>
          <p:nvPr/>
        </p:nvSpPr>
        <p:spPr>
          <a:xfrm rot="-687214" flipH="1">
            <a:off x="16162318" y="422347"/>
            <a:ext cx="968659" cy="1389588"/>
          </a:xfrm>
          <a:custGeom>
            <a:avLst/>
            <a:gdLst/>
            <a:ahLst/>
            <a:cxnLst/>
            <a:rect l="l" t="t" r="r" b="b"/>
            <a:pathLst>
              <a:path w="968659" h="1389588">
                <a:moveTo>
                  <a:pt x="968659" y="0"/>
                </a:moveTo>
                <a:lnTo>
                  <a:pt x="0" y="0"/>
                </a:lnTo>
                <a:lnTo>
                  <a:pt x="0" y="1389588"/>
                </a:lnTo>
                <a:lnTo>
                  <a:pt x="968659" y="1389588"/>
                </a:lnTo>
                <a:lnTo>
                  <a:pt x="9686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18" name="Freeform 18"/>
          <p:cNvSpPr/>
          <p:nvPr/>
        </p:nvSpPr>
        <p:spPr>
          <a:xfrm rot="-687214">
            <a:off x="17191018" y="325123"/>
            <a:ext cx="968659" cy="1389588"/>
          </a:xfrm>
          <a:custGeom>
            <a:avLst/>
            <a:gdLst/>
            <a:ahLst/>
            <a:cxnLst/>
            <a:rect l="l" t="t" r="r" b="b"/>
            <a:pathLst>
              <a:path w="968659" h="1389588">
                <a:moveTo>
                  <a:pt x="0" y="0"/>
                </a:moveTo>
                <a:lnTo>
                  <a:pt x="968659" y="0"/>
                </a:lnTo>
                <a:lnTo>
                  <a:pt x="968659" y="1389588"/>
                </a:lnTo>
                <a:lnTo>
                  <a:pt x="0" y="13895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5EAF6"/>
        </a:solidFill>
        <a:effectLst/>
      </p:bgPr>
    </p:bg>
    <p:spTree>
      <p:nvGrpSpPr>
        <p:cNvPr id="1" name=""/>
        <p:cNvGrpSpPr/>
        <p:nvPr/>
      </p:nvGrpSpPr>
      <p:grpSpPr>
        <a:xfrm>
          <a:off x="0" y="0"/>
          <a:ext cx="0" cy="0"/>
          <a:chOff x="0" y="0"/>
          <a:chExt cx="0" cy="0"/>
        </a:xfrm>
      </p:grpSpPr>
      <p:sp>
        <p:nvSpPr>
          <p:cNvPr id="2" name="Freeform 2"/>
          <p:cNvSpPr/>
          <p:nvPr/>
        </p:nvSpPr>
        <p:spPr>
          <a:xfrm rot="-687214" flipH="1">
            <a:off x="16162318" y="422347"/>
            <a:ext cx="968659" cy="1389588"/>
          </a:xfrm>
          <a:custGeom>
            <a:avLst/>
            <a:gdLst/>
            <a:ahLst/>
            <a:cxnLst/>
            <a:rect l="l" t="t" r="r" b="b"/>
            <a:pathLst>
              <a:path w="968659" h="1389588">
                <a:moveTo>
                  <a:pt x="968659" y="0"/>
                </a:moveTo>
                <a:lnTo>
                  <a:pt x="0" y="0"/>
                </a:lnTo>
                <a:lnTo>
                  <a:pt x="0" y="1389588"/>
                </a:lnTo>
                <a:lnTo>
                  <a:pt x="968659" y="1389588"/>
                </a:lnTo>
                <a:lnTo>
                  <a:pt x="96865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Freeform 3"/>
          <p:cNvSpPr/>
          <p:nvPr/>
        </p:nvSpPr>
        <p:spPr>
          <a:xfrm rot="-687214">
            <a:off x="17191018" y="325123"/>
            <a:ext cx="968659" cy="1389588"/>
          </a:xfrm>
          <a:custGeom>
            <a:avLst/>
            <a:gdLst/>
            <a:ahLst/>
            <a:cxnLst/>
            <a:rect l="l" t="t" r="r" b="b"/>
            <a:pathLst>
              <a:path w="968659" h="1389588">
                <a:moveTo>
                  <a:pt x="0" y="0"/>
                </a:moveTo>
                <a:lnTo>
                  <a:pt x="968659" y="0"/>
                </a:lnTo>
                <a:lnTo>
                  <a:pt x="968659" y="1389588"/>
                </a:lnTo>
                <a:lnTo>
                  <a:pt x="0" y="13895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4" name="Freeform 4"/>
          <p:cNvSpPr/>
          <p:nvPr/>
        </p:nvSpPr>
        <p:spPr>
          <a:xfrm>
            <a:off x="1028700" y="538750"/>
            <a:ext cx="15617948" cy="9585515"/>
          </a:xfrm>
          <a:custGeom>
            <a:avLst/>
            <a:gdLst/>
            <a:ahLst/>
            <a:cxnLst/>
            <a:rect l="l" t="t" r="r" b="b"/>
            <a:pathLst>
              <a:path w="15617948" h="9585515">
                <a:moveTo>
                  <a:pt x="0" y="0"/>
                </a:moveTo>
                <a:lnTo>
                  <a:pt x="15617948" y="0"/>
                </a:lnTo>
                <a:lnTo>
                  <a:pt x="15617948" y="9585515"/>
                </a:lnTo>
                <a:lnTo>
                  <a:pt x="0" y="9585515"/>
                </a:lnTo>
                <a:lnTo>
                  <a:pt x="0" y="0"/>
                </a:lnTo>
                <a:close/>
              </a:path>
            </a:pathLst>
          </a:custGeom>
          <a:blipFill>
            <a:blip r:embed="rId4"/>
            <a:stretch>
              <a:fillRect/>
            </a:stretch>
          </a:blipFill>
        </p:spPr>
        <p:txBody>
          <a:bodyPr/>
          <a:lstStyle/>
          <a:p>
            <a:endParaRPr lang="en-ID"/>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5EAF6"/>
        </a:solidFill>
        <a:effectLst/>
      </p:bgPr>
    </p:bg>
    <p:spTree>
      <p:nvGrpSpPr>
        <p:cNvPr id="1" name=""/>
        <p:cNvGrpSpPr/>
        <p:nvPr/>
      </p:nvGrpSpPr>
      <p:grpSpPr>
        <a:xfrm>
          <a:off x="0" y="0"/>
          <a:ext cx="0" cy="0"/>
          <a:chOff x="0" y="0"/>
          <a:chExt cx="0" cy="0"/>
        </a:xfrm>
      </p:grpSpPr>
      <p:sp>
        <p:nvSpPr>
          <p:cNvPr id="2" name="Freeform 2"/>
          <p:cNvSpPr/>
          <p:nvPr/>
        </p:nvSpPr>
        <p:spPr>
          <a:xfrm rot="-687214" flipH="1">
            <a:off x="16162318" y="422347"/>
            <a:ext cx="968659" cy="1389588"/>
          </a:xfrm>
          <a:custGeom>
            <a:avLst/>
            <a:gdLst/>
            <a:ahLst/>
            <a:cxnLst/>
            <a:rect l="l" t="t" r="r" b="b"/>
            <a:pathLst>
              <a:path w="968659" h="1389588">
                <a:moveTo>
                  <a:pt x="968659" y="0"/>
                </a:moveTo>
                <a:lnTo>
                  <a:pt x="0" y="0"/>
                </a:lnTo>
                <a:lnTo>
                  <a:pt x="0" y="1389588"/>
                </a:lnTo>
                <a:lnTo>
                  <a:pt x="968659" y="1389588"/>
                </a:lnTo>
                <a:lnTo>
                  <a:pt x="96865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Freeform 3"/>
          <p:cNvSpPr/>
          <p:nvPr/>
        </p:nvSpPr>
        <p:spPr>
          <a:xfrm rot="-687214">
            <a:off x="17191018" y="325123"/>
            <a:ext cx="968659" cy="1389588"/>
          </a:xfrm>
          <a:custGeom>
            <a:avLst/>
            <a:gdLst/>
            <a:ahLst/>
            <a:cxnLst/>
            <a:rect l="l" t="t" r="r" b="b"/>
            <a:pathLst>
              <a:path w="968659" h="1389588">
                <a:moveTo>
                  <a:pt x="0" y="0"/>
                </a:moveTo>
                <a:lnTo>
                  <a:pt x="968659" y="0"/>
                </a:lnTo>
                <a:lnTo>
                  <a:pt x="968659" y="1389588"/>
                </a:lnTo>
                <a:lnTo>
                  <a:pt x="0" y="13895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4" name="Freeform 4"/>
          <p:cNvSpPr/>
          <p:nvPr/>
        </p:nvSpPr>
        <p:spPr>
          <a:xfrm>
            <a:off x="2309687" y="340009"/>
            <a:ext cx="13459818" cy="9758368"/>
          </a:xfrm>
          <a:custGeom>
            <a:avLst/>
            <a:gdLst/>
            <a:ahLst/>
            <a:cxnLst/>
            <a:rect l="l" t="t" r="r" b="b"/>
            <a:pathLst>
              <a:path w="13459818" h="9758368">
                <a:moveTo>
                  <a:pt x="0" y="0"/>
                </a:moveTo>
                <a:lnTo>
                  <a:pt x="13459818" y="0"/>
                </a:lnTo>
                <a:lnTo>
                  <a:pt x="13459818" y="9758368"/>
                </a:lnTo>
                <a:lnTo>
                  <a:pt x="0" y="9758368"/>
                </a:lnTo>
                <a:lnTo>
                  <a:pt x="0" y="0"/>
                </a:lnTo>
                <a:close/>
              </a:path>
            </a:pathLst>
          </a:custGeom>
          <a:blipFill>
            <a:blip r:embed="rId4"/>
            <a:stretch>
              <a:fillRect/>
            </a:stretch>
          </a:blipFill>
        </p:spPr>
        <p:txBody>
          <a:bodyPr/>
          <a:lstStyle/>
          <a:p>
            <a:endParaRPr lang="en-ID"/>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a:off x="6025646" y="3157665"/>
            <a:ext cx="6236708" cy="6100635"/>
          </a:xfrm>
          <a:custGeom>
            <a:avLst/>
            <a:gdLst/>
            <a:ahLst/>
            <a:cxnLst/>
            <a:rect l="l" t="t" r="r" b="b"/>
            <a:pathLst>
              <a:path w="6236708" h="6100635">
                <a:moveTo>
                  <a:pt x="0" y="0"/>
                </a:moveTo>
                <a:lnTo>
                  <a:pt x="6236708" y="0"/>
                </a:lnTo>
                <a:lnTo>
                  <a:pt x="6236708" y="6100635"/>
                </a:lnTo>
                <a:lnTo>
                  <a:pt x="0" y="61006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TextBox 4"/>
          <p:cNvSpPr txBox="1"/>
          <p:nvPr/>
        </p:nvSpPr>
        <p:spPr>
          <a:xfrm>
            <a:off x="1700560" y="857250"/>
            <a:ext cx="15444440" cy="1566544"/>
          </a:xfrm>
          <a:prstGeom prst="rect">
            <a:avLst/>
          </a:prstGeom>
        </p:spPr>
        <p:txBody>
          <a:bodyPr wrap="square" lIns="0" tIns="0" rIns="0" bIns="0" rtlCol="0" anchor="t">
            <a:spAutoFit/>
          </a:bodyPr>
          <a:lstStyle/>
          <a:p>
            <a:pPr algn="ctr">
              <a:lnSpc>
                <a:spcPts val="12880"/>
              </a:lnSpc>
            </a:pPr>
            <a:r>
              <a:rPr lang="en-US" sz="9200" b="1" dirty="0" err="1">
                <a:solidFill>
                  <a:srgbClr val="336079"/>
                </a:solidFill>
                <a:latin typeface="Canva Sans Bold"/>
                <a:ea typeface="Canva Sans Bold"/>
                <a:cs typeface="Canva Sans Bold"/>
                <a:sym typeface="Canva Sans Bold"/>
              </a:rPr>
              <a:t>Hidung</a:t>
            </a:r>
            <a:r>
              <a:rPr lang="en-US" sz="9200" b="1" dirty="0">
                <a:solidFill>
                  <a:srgbClr val="336079"/>
                </a:solidFill>
                <a:latin typeface="Canva Sans Bold"/>
                <a:ea typeface="Canva Sans Bold"/>
                <a:cs typeface="Canva Sans Bold"/>
                <a:sym typeface="Canva Sans Bold"/>
              </a:rPr>
              <a:t> (Indra </a:t>
            </a:r>
            <a:r>
              <a:rPr lang="en-US" sz="9200" b="1" dirty="0" err="1">
                <a:solidFill>
                  <a:srgbClr val="336079"/>
                </a:solidFill>
                <a:latin typeface="Canva Sans Bold"/>
                <a:ea typeface="Canva Sans Bold"/>
                <a:cs typeface="Canva Sans Bold"/>
                <a:sym typeface="Canva Sans Bold"/>
              </a:rPr>
              <a:t>Penciuman</a:t>
            </a:r>
            <a:r>
              <a:rPr lang="en-US" sz="9200" b="1" dirty="0">
                <a:solidFill>
                  <a:srgbClr val="336079"/>
                </a:solidFill>
                <a:latin typeface="Canva Sans Bold"/>
                <a:ea typeface="Canva Sans Bold"/>
                <a:cs typeface="Canva Sans Bold"/>
                <a:sym typeface="Canva Sans Bold"/>
              </a:rPr>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CE90B-0A93-A1D6-700D-FB38B66C65E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849C0D8-B021-217D-9AB0-DF8FF010ED3B}"/>
              </a:ext>
            </a:extLst>
          </p:cNvPr>
          <p:cNvSpPr/>
          <p:nvPr/>
        </p:nvSpPr>
        <p:spPr>
          <a:xfrm>
            <a:off x="-21771" y="3265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a:extLst>
              <a:ext uri="{FF2B5EF4-FFF2-40B4-BE49-F238E27FC236}">
                <a16:creationId xmlns:a16="http://schemas.microsoft.com/office/drawing/2014/main" id="{759936F7-728F-E5C0-D9DD-F40B92B61C73}"/>
              </a:ext>
            </a:extLst>
          </p:cNvPr>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a:extLst>
              <a:ext uri="{FF2B5EF4-FFF2-40B4-BE49-F238E27FC236}">
                <a16:creationId xmlns:a16="http://schemas.microsoft.com/office/drawing/2014/main" id="{38AFE2BA-D6C4-315F-E81B-3E2CF6816E70}"/>
              </a:ext>
            </a:extLst>
          </p:cNvPr>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a:extLst>
              <a:ext uri="{FF2B5EF4-FFF2-40B4-BE49-F238E27FC236}">
                <a16:creationId xmlns:a16="http://schemas.microsoft.com/office/drawing/2014/main" id="{772C6A11-ED63-0BD2-9257-5F8D21D11BB9}"/>
              </a:ext>
            </a:extLst>
          </p:cNvPr>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3ABCBCB3-55FF-DA40-24F5-63C55937A6CB}"/>
              </a:ext>
            </a:extLst>
          </p:cNvPr>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a:extLst>
              <a:ext uri="{FF2B5EF4-FFF2-40B4-BE49-F238E27FC236}">
                <a16:creationId xmlns:a16="http://schemas.microsoft.com/office/drawing/2014/main" id="{FD2B280E-A76B-A762-BA38-40D874D36D5C}"/>
              </a:ext>
            </a:extLst>
          </p:cNvPr>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9" name="TextBox 9">
            <a:extLst>
              <a:ext uri="{FF2B5EF4-FFF2-40B4-BE49-F238E27FC236}">
                <a16:creationId xmlns:a16="http://schemas.microsoft.com/office/drawing/2014/main" id="{35B7FB00-1A83-DA61-3D60-CF17DF031868}"/>
              </a:ext>
            </a:extLst>
          </p:cNvPr>
          <p:cNvSpPr txBox="1"/>
          <p:nvPr/>
        </p:nvSpPr>
        <p:spPr>
          <a:xfrm>
            <a:off x="2438400" y="1794827"/>
            <a:ext cx="12879463" cy="3286605"/>
          </a:xfrm>
          <a:prstGeom prst="rect">
            <a:avLst/>
          </a:prstGeom>
        </p:spPr>
        <p:txBody>
          <a:bodyPr wrap="square" lIns="0" tIns="0" rIns="0" bIns="0" rtlCol="0" anchor="t">
            <a:spAutoFit/>
          </a:bodyPr>
          <a:lstStyle/>
          <a:p>
            <a:pPr algn="just">
              <a:lnSpc>
                <a:spcPts val="5179"/>
              </a:lnSpc>
            </a:pPr>
            <a:r>
              <a:rPr lang="en-US" sz="3699" dirty="0" err="1">
                <a:solidFill>
                  <a:srgbClr val="000000"/>
                </a:solidFill>
                <a:latin typeface="Comic Sans"/>
                <a:ea typeface="Comic Sans"/>
                <a:cs typeface="Comic Sans"/>
                <a:sym typeface="Comic Sans"/>
              </a:rPr>
              <a:t>Hidung</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merupakan</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tempat</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masuknya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udara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masuk</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ke</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tubuh</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Hidung</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dapat</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menyaring</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kotoran</a:t>
            </a:r>
            <a:r>
              <a:rPr lang="en-US" sz="3699" dirty="0">
                <a:solidFill>
                  <a:srgbClr val="000000"/>
                </a:solidFill>
                <a:latin typeface="Comic Sans"/>
                <a:ea typeface="Comic Sans"/>
                <a:cs typeface="Comic Sans"/>
                <a:sym typeface="Comic Sans"/>
              </a:rPr>
              <a:t> yang </a:t>
            </a:r>
            <a:r>
              <a:rPr lang="en-US" sz="3699" dirty="0" err="1">
                <a:solidFill>
                  <a:srgbClr val="000000"/>
                </a:solidFill>
                <a:latin typeface="Comic Sans"/>
                <a:ea typeface="Comic Sans"/>
                <a:cs typeface="Comic Sans"/>
                <a:sym typeface="Comic Sans"/>
              </a:rPr>
              <a:t>masuk</a:t>
            </a:r>
            <a:r>
              <a:rPr lang="en-US" sz="3699" dirty="0">
                <a:solidFill>
                  <a:srgbClr val="000000"/>
                </a:solidFill>
                <a:latin typeface="Comic Sans"/>
                <a:ea typeface="Comic Sans"/>
                <a:cs typeface="Comic Sans"/>
                <a:sym typeface="Comic Sans"/>
              </a:rPr>
              <a:t> Bersama </a:t>
            </a:r>
            <a:r>
              <a:rPr lang="en-US" sz="3699" dirty="0" err="1">
                <a:solidFill>
                  <a:srgbClr val="000000"/>
                </a:solidFill>
                <a:latin typeface="Comic Sans"/>
                <a:ea typeface="Comic Sans"/>
                <a:cs typeface="Comic Sans"/>
                <a:sym typeface="Comic Sans"/>
              </a:rPr>
              <a:t>udara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Hidung</a:t>
            </a:r>
            <a:r>
              <a:rPr lang="en-US" sz="3699" dirty="0">
                <a:solidFill>
                  <a:srgbClr val="000000"/>
                </a:solidFill>
                <a:latin typeface="Comic Sans"/>
                <a:ea typeface="Comic Sans"/>
                <a:cs typeface="Comic Sans"/>
                <a:sym typeface="Comic Sans"/>
              </a:rPr>
              <a:t> juga </a:t>
            </a:r>
            <a:r>
              <a:rPr lang="en-US" sz="3699" dirty="0" err="1">
                <a:solidFill>
                  <a:srgbClr val="000000"/>
                </a:solidFill>
                <a:latin typeface="Comic Sans"/>
                <a:ea typeface="Comic Sans"/>
                <a:cs typeface="Comic Sans"/>
                <a:sym typeface="Comic Sans"/>
              </a:rPr>
              <a:t>berfungsi</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sebagai</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mengangatkan</a:t>
            </a:r>
            <a:r>
              <a:rPr lang="en-US" sz="3699" dirty="0">
                <a:solidFill>
                  <a:srgbClr val="000000"/>
                </a:solidFill>
                <a:latin typeface="Comic Sans"/>
                <a:ea typeface="Comic Sans"/>
                <a:cs typeface="Comic Sans"/>
                <a:sym typeface="Comic Sans"/>
              </a:rPr>
              <a:t> dan </a:t>
            </a:r>
            <a:r>
              <a:rPr lang="en-US" sz="3699" dirty="0" err="1">
                <a:solidFill>
                  <a:srgbClr val="000000"/>
                </a:solidFill>
                <a:latin typeface="Comic Sans"/>
                <a:ea typeface="Comic Sans"/>
                <a:cs typeface="Comic Sans"/>
                <a:sym typeface="Comic Sans"/>
              </a:rPr>
              <a:t>melembabkan</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udara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Hidung</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merupakan</a:t>
            </a:r>
            <a:r>
              <a:rPr lang="en-US" sz="3699" dirty="0">
                <a:solidFill>
                  <a:srgbClr val="000000"/>
                </a:solidFill>
                <a:latin typeface="Comic Sans"/>
                <a:ea typeface="Comic Sans"/>
                <a:cs typeface="Comic Sans"/>
                <a:sym typeface="Comic Sans"/>
              </a:rPr>
              <a:t> organ </a:t>
            </a:r>
            <a:r>
              <a:rPr lang="en-US" sz="3699" dirty="0" err="1">
                <a:solidFill>
                  <a:srgbClr val="000000"/>
                </a:solidFill>
                <a:latin typeface="Comic Sans"/>
                <a:ea typeface="Comic Sans"/>
                <a:cs typeface="Comic Sans"/>
                <a:sym typeface="Comic Sans"/>
              </a:rPr>
              <a:t>indra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untuk</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pembau</a:t>
            </a:r>
            <a:r>
              <a:rPr lang="en-US" sz="3699" dirty="0">
                <a:solidFill>
                  <a:srgbClr val="000000"/>
                </a:solidFill>
                <a:latin typeface="Comic Sans"/>
                <a:ea typeface="Comic Sans"/>
                <a:cs typeface="Comic Sans"/>
                <a:sym typeface="Comic Sans"/>
              </a:rPr>
              <a:t>. </a:t>
            </a:r>
          </a:p>
        </p:txBody>
      </p:sp>
      <p:sp>
        <p:nvSpPr>
          <p:cNvPr id="10" name="TextBox 10">
            <a:extLst>
              <a:ext uri="{FF2B5EF4-FFF2-40B4-BE49-F238E27FC236}">
                <a16:creationId xmlns:a16="http://schemas.microsoft.com/office/drawing/2014/main" id="{2A0045E2-5817-062B-C2A0-0286B5211882}"/>
              </a:ext>
            </a:extLst>
          </p:cNvPr>
          <p:cNvSpPr txBox="1"/>
          <p:nvPr/>
        </p:nvSpPr>
        <p:spPr>
          <a:xfrm>
            <a:off x="7108875" y="85725"/>
            <a:ext cx="4070251" cy="1047749"/>
          </a:xfrm>
          <a:prstGeom prst="rect">
            <a:avLst/>
          </a:prstGeom>
        </p:spPr>
        <p:txBody>
          <a:bodyPr lIns="0" tIns="0" rIns="0" bIns="0" rtlCol="0" anchor="t">
            <a:spAutoFit/>
          </a:bodyPr>
          <a:lstStyle/>
          <a:p>
            <a:pPr algn="ctr">
              <a:lnSpc>
                <a:spcPts val="8099"/>
              </a:lnSpc>
            </a:pPr>
            <a:r>
              <a:rPr lang="en-US" sz="7499" b="1" dirty="0">
                <a:solidFill>
                  <a:srgbClr val="000000"/>
                </a:solidFill>
                <a:latin typeface="Comic Sans Bold"/>
                <a:ea typeface="Comic Sans Bold"/>
                <a:cs typeface="Comic Sans Bold"/>
                <a:sym typeface="Comic Sans Bold"/>
              </a:rPr>
              <a:t>HIDUNG</a:t>
            </a:r>
          </a:p>
        </p:txBody>
      </p:sp>
    </p:spTree>
    <p:extLst>
      <p:ext uri="{BB962C8B-B14F-4D97-AF65-F5344CB8AC3E}">
        <p14:creationId xmlns:p14="http://schemas.microsoft.com/office/powerpoint/2010/main" val="24146768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04B54-FC56-30A5-8F22-4BB2BEE630C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663363D-9E15-0604-1D7E-3957A385FD70}"/>
              </a:ext>
            </a:extLst>
          </p:cNvPr>
          <p:cNvSpPr/>
          <p:nvPr/>
        </p:nvSpPr>
        <p:spPr>
          <a:xfrm>
            <a:off x="-21771" y="3265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a:extLst>
              <a:ext uri="{FF2B5EF4-FFF2-40B4-BE49-F238E27FC236}">
                <a16:creationId xmlns:a16="http://schemas.microsoft.com/office/drawing/2014/main" id="{5545E383-37E8-7051-B309-B29F386B4B3F}"/>
              </a:ext>
            </a:extLst>
          </p:cNvPr>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a:extLst>
              <a:ext uri="{FF2B5EF4-FFF2-40B4-BE49-F238E27FC236}">
                <a16:creationId xmlns:a16="http://schemas.microsoft.com/office/drawing/2014/main" id="{3CF58D7E-72B0-158F-EDD5-CA6410303DB0}"/>
              </a:ext>
            </a:extLst>
          </p:cNvPr>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a:extLst>
              <a:ext uri="{FF2B5EF4-FFF2-40B4-BE49-F238E27FC236}">
                <a16:creationId xmlns:a16="http://schemas.microsoft.com/office/drawing/2014/main" id="{EA3B8FAF-4D53-4137-DE31-DF1A50DB01D9}"/>
              </a:ext>
            </a:extLst>
          </p:cNvPr>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505272D8-9763-7E69-CF12-62E379AEACDD}"/>
              </a:ext>
            </a:extLst>
          </p:cNvPr>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a:extLst>
              <a:ext uri="{FF2B5EF4-FFF2-40B4-BE49-F238E27FC236}">
                <a16:creationId xmlns:a16="http://schemas.microsoft.com/office/drawing/2014/main" id="{616005B4-ABB0-8295-02F3-B02529F6F4A6}"/>
              </a:ext>
            </a:extLst>
          </p:cNvPr>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9" name="TextBox 9">
            <a:extLst>
              <a:ext uri="{FF2B5EF4-FFF2-40B4-BE49-F238E27FC236}">
                <a16:creationId xmlns:a16="http://schemas.microsoft.com/office/drawing/2014/main" id="{C907B65C-D8B0-4867-E011-FB44A2DA15C5}"/>
              </a:ext>
            </a:extLst>
          </p:cNvPr>
          <p:cNvSpPr txBox="1"/>
          <p:nvPr/>
        </p:nvSpPr>
        <p:spPr>
          <a:xfrm>
            <a:off x="2445365" y="2657520"/>
            <a:ext cx="12879463" cy="3286605"/>
          </a:xfrm>
          <a:prstGeom prst="rect">
            <a:avLst/>
          </a:prstGeom>
        </p:spPr>
        <p:txBody>
          <a:bodyPr wrap="square" lIns="0" tIns="0" rIns="0" bIns="0" rtlCol="0" anchor="t">
            <a:spAutoFit/>
          </a:bodyPr>
          <a:lstStyle/>
          <a:p>
            <a:pPr algn="just">
              <a:lnSpc>
                <a:spcPts val="5179"/>
              </a:lnSpc>
            </a:pPr>
            <a:r>
              <a:rPr lang="en-US" sz="3699" dirty="0" err="1">
                <a:solidFill>
                  <a:srgbClr val="000000"/>
                </a:solidFill>
                <a:latin typeface="Comic Sans"/>
                <a:ea typeface="Comic Sans"/>
                <a:cs typeface="Comic Sans"/>
                <a:sym typeface="Comic Sans"/>
              </a:rPr>
              <a:t>Hidung</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merupakan</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tempat</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masuknya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udara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masuk</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ke</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tubuh</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Hidung</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dapat</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menyaring</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kotoran</a:t>
            </a:r>
            <a:r>
              <a:rPr lang="en-US" sz="3699" dirty="0">
                <a:solidFill>
                  <a:srgbClr val="000000"/>
                </a:solidFill>
                <a:latin typeface="Comic Sans"/>
                <a:ea typeface="Comic Sans"/>
                <a:cs typeface="Comic Sans"/>
                <a:sym typeface="Comic Sans"/>
              </a:rPr>
              <a:t> yang </a:t>
            </a:r>
            <a:r>
              <a:rPr lang="en-US" sz="3699" dirty="0" err="1">
                <a:solidFill>
                  <a:srgbClr val="000000"/>
                </a:solidFill>
                <a:latin typeface="Comic Sans"/>
                <a:ea typeface="Comic Sans"/>
                <a:cs typeface="Comic Sans"/>
                <a:sym typeface="Comic Sans"/>
              </a:rPr>
              <a:t>masuk</a:t>
            </a:r>
            <a:r>
              <a:rPr lang="en-US" sz="3699" dirty="0">
                <a:solidFill>
                  <a:srgbClr val="000000"/>
                </a:solidFill>
                <a:latin typeface="Comic Sans"/>
                <a:ea typeface="Comic Sans"/>
                <a:cs typeface="Comic Sans"/>
                <a:sym typeface="Comic Sans"/>
              </a:rPr>
              <a:t> Bersama </a:t>
            </a:r>
            <a:r>
              <a:rPr lang="en-US" sz="3699" dirty="0" err="1">
                <a:solidFill>
                  <a:srgbClr val="000000"/>
                </a:solidFill>
                <a:latin typeface="Comic Sans"/>
                <a:ea typeface="Comic Sans"/>
                <a:cs typeface="Comic Sans"/>
                <a:sym typeface="Comic Sans"/>
              </a:rPr>
              <a:t>udara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Hidung</a:t>
            </a:r>
            <a:r>
              <a:rPr lang="en-US" sz="3699" dirty="0">
                <a:solidFill>
                  <a:srgbClr val="000000"/>
                </a:solidFill>
                <a:latin typeface="Comic Sans"/>
                <a:ea typeface="Comic Sans"/>
                <a:cs typeface="Comic Sans"/>
                <a:sym typeface="Comic Sans"/>
              </a:rPr>
              <a:t> juga </a:t>
            </a:r>
            <a:r>
              <a:rPr lang="en-US" sz="3699" dirty="0" err="1">
                <a:solidFill>
                  <a:srgbClr val="000000"/>
                </a:solidFill>
                <a:latin typeface="Comic Sans"/>
                <a:ea typeface="Comic Sans"/>
                <a:cs typeface="Comic Sans"/>
                <a:sym typeface="Comic Sans"/>
              </a:rPr>
              <a:t>berfungsi</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sebagai</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mengangatkan</a:t>
            </a:r>
            <a:r>
              <a:rPr lang="en-US" sz="3699" dirty="0">
                <a:solidFill>
                  <a:srgbClr val="000000"/>
                </a:solidFill>
                <a:latin typeface="Comic Sans"/>
                <a:ea typeface="Comic Sans"/>
                <a:cs typeface="Comic Sans"/>
                <a:sym typeface="Comic Sans"/>
              </a:rPr>
              <a:t> dan </a:t>
            </a:r>
            <a:r>
              <a:rPr lang="en-US" sz="3699" dirty="0" err="1">
                <a:solidFill>
                  <a:srgbClr val="000000"/>
                </a:solidFill>
                <a:latin typeface="Comic Sans"/>
                <a:ea typeface="Comic Sans"/>
                <a:cs typeface="Comic Sans"/>
                <a:sym typeface="Comic Sans"/>
              </a:rPr>
              <a:t>melembabkan</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udara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Hidung</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merupakan</a:t>
            </a:r>
            <a:r>
              <a:rPr lang="en-US" sz="3699" dirty="0">
                <a:solidFill>
                  <a:srgbClr val="000000"/>
                </a:solidFill>
                <a:latin typeface="Comic Sans"/>
                <a:ea typeface="Comic Sans"/>
                <a:cs typeface="Comic Sans"/>
                <a:sym typeface="Comic Sans"/>
              </a:rPr>
              <a:t> organ </a:t>
            </a:r>
            <a:r>
              <a:rPr lang="en-US" sz="3699" dirty="0" err="1">
                <a:solidFill>
                  <a:srgbClr val="000000"/>
                </a:solidFill>
                <a:latin typeface="Comic Sans"/>
                <a:ea typeface="Comic Sans"/>
                <a:cs typeface="Comic Sans"/>
                <a:sym typeface="Comic Sans"/>
              </a:rPr>
              <a:t>indra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untuk</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pembau</a:t>
            </a:r>
            <a:r>
              <a:rPr lang="en-US" sz="3699" dirty="0">
                <a:solidFill>
                  <a:srgbClr val="000000"/>
                </a:solidFill>
                <a:latin typeface="Comic Sans"/>
                <a:ea typeface="Comic Sans"/>
                <a:cs typeface="Comic Sans"/>
                <a:sym typeface="Comic Sans"/>
              </a:rPr>
              <a:t>. </a:t>
            </a:r>
          </a:p>
        </p:txBody>
      </p:sp>
      <p:sp>
        <p:nvSpPr>
          <p:cNvPr id="10" name="TextBox 10">
            <a:extLst>
              <a:ext uri="{FF2B5EF4-FFF2-40B4-BE49-F238E27FC236}">
                <a16:creationId xmlns:a16="http://schemas.microsoft.com/office/drawing/2014/main" id="{07064DA0-6495-156C-90DA-DB62F6757B74}"/>
              </a:ext>
            </a:extLst>
          </p:cNvPr>
          <p:cNvSpPr txBox="1"/>
          <p:nvPr/>
        </p:nvSpPr>
        <p:spPr>
          <a:xfrm>
            <a:off x="5290432" y="32657"/>
            <a:ext cx="7707135" cy="2077492"/>
          </a:xfrm>
          <a:prstGeom prst="rect">
            <a:avLst/>
          </a:prstGeom>
        </p:spPr>
        <p:txBody>
          <a:bodyPr wrap="square" lIns="0" tIns="0" rIns="0" bIns="0" rtlCol="0" anchor="t">
            <a:spAutoFit/>
          </a:bodyPr>
          <a:lstStyle/>
          <a:p>
            <a:pPr algn="ctr">
              <a:lnSpc>
                <a:spcPts val="8099"/>
              </a:lnSpc>
            </a:pPr>
            <a:r>
              <a:rPr lang="en-US" sz="7499" b="1" dirty="0">
                <a:solidFill>
                  <a:srgbClr val="000000"/>
                </a:solidFill>
                <a:latin typeface="Comic Sans Bold"/>
                <a:ea typeface="Comic Sans Bold"/>
                <a:cs typeface="Comic Sans Bold"/>
                <a:sym typeface="Comic Sans Bold"/>
              </a:rPr>
              <a:t>STRUKTUR HIDUNG</a:t>
            </a:r>
          </a:p>
        </p:txBody>
      </p:sp>
    </p:spTree>
    <p:extLst>
      <p:ext uri="{BB962C8B-B14F-4D97-AF65-F5344CB8AC3E}">
        <p14:creationId xmlns:p14="http://schemas.microsoft.com/office/powerpoint/2010/main" val="397956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633B1-9E1B-1D9E-9DE9-75CC45F9A6A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F840249-34B8-8460-2CD6-EA22C44B859C}"/>
              </a:ext>
            </a:extLst>
          </p:cNvPr>
          <p:cNvSpPr/>
          <p:nvPr/>
        </p:nvSpPr>
        <p:spPr>
          <a:xfrm>
            <a:off x="-21771" y="3265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a:extLst>
              <a:ext uri="{FF2B5EF4-FFF2-40B4-BE49-F238E27FC236}">
                <a16:creationId xmlns:a16="http://schemas.microsoft.com/office/drawing/2014/main" id="{21070EE6-72C5-BDBD-FA51-A2785344A173}"/>
              </a:ext>
            </a:extLst>
          </p:cNvPr>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a:extLst>
              <a:ext uri="{FF2B5EF4-FFF2-40B4-BE49-F238E27FC236}">
                <a16:creationId xmlns:a16="http://schemas.microsoft.com/office/drawing/2014/main" id="{1706B815-2447-26D2-4F42-49AF85326367}"/>
              </a:ext>
            </a:extLst>
          </p:cNvPr>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a:extLst>
              <a:ext uri="{FF2B5EF4-FFF2-40B4-BE49-F238E27FC236}">
                <a16:creationId xmlns:a16="http://schemas.microsoft.com/office/drawing/2014/main" id="{DF2896EF-4889-040A-9E68-F239B3732D42}"/>
              </a:ext>
            </a:extLst>
          </p:cNvPr>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AAB8915C-E854-C8F1-5083-8D8794618FDF}"/>
              </a:ext>
            </a:extLst>
          </p:cNvPr>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a:extLst>
              <a:ext uri="{FF2B5EF4-FFF2-40B4-BE49-F238E27FC236}">
                <a16:creationId xmlns:a16="http://schemas.microsoft.com/office/drawing/2014/main" id="{40351833-F182-D1B9-573B-3D69E184DA99}"/>
              </a:ext>
            </a:extLst>
          </p:cNvPr>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10" name="TextBox 10">
            <a:extLst>
              <a:ext uri="{FF2B5EF4-FFF2-40B4-BE49-F238E27FC236}">
                <a16:creationId xmlns:a16="http://schemas.microsoft.com/office/drawing/2014/main" id="{044E0A4B-762C-CA00-A21D-02D3D275BCDA}"/>
              </a:ext>
            </a:extLst>
          </p:cNvPr>
          <p:cNvSpPr txBox="1"/>
          <p:nvPr/>
        </p:nvSpPr>
        <p:spPr>
          <a:xfrm>
            <a:off x="5290432" y="32657"/>
            <a:ext cx="7707135" cy="2077492"/>
          </a:xfrm>
          <a:prstGeom prst="rect">
            <a:avLst/>
          </a:prstGeom>
        </p:spPr>
        <p:txBody>
          <a:bodyPr wrap="square" lIns="0" tIns="0" rIns="0" bIns="0" rtlCol="0" anchor="t">
            <a:spAutoFit/>
          </a:bodyPr>
          <a:lstStyle/>
          <a:p>
            <a:pPr algn="ctr">
              <a:lnSpc>
                <a:spcPts val="8099"/>
              </a:lnSpc>
            </a:pPr>
            <a:r>
              <a:rPr lang="en-US" sz="7499" b="1" dirty="0">
                <a:solidFill>
                  <a:srgbClr val="000000"/>
                </a:solidFill>
                <a:latin typeface="Comic Sans Bold"/>
                <a:ea typeface="Comic Sans Bold"/>
                <a:cs typeface="Comic Sans Bold"/>
                <a:sym typeface="Comic Sans Bold"/>
              </a:rPr>
              <a:t>STRUKTUR HIDUNG</a:t>
            </a:r>
          </a:p>
        </p:txBody>
      </p:sp>
      <p:pic>
        <p:nvPicPr>
          <p:cNvPr id="11" name="Picture 10">
            <a:extLst>
              <a:ext uri="{FF2B5EF4-FFF2-40B4-BE49-F238E27FC236}">
                <a16:creationId xmlns:a16="http://schemas.microsoft.com/office/drawing/2014/main" id="{CF2FF56B-E846-91DB-5266-B31087A35E73}"/>
              </a:ext>
            </a:extLst>
          </p:cNvPr>
          <p:cNvPicPr>
            <a:picLocks noChangeAspect="1"/>
          </p:cNvPicPr>
          <p:nvPr/>
        </p:nvPicPr>
        <p:blipFill>
          <a:blip r:embed="rId12"/>
          <a:stretch>
            <a:fillRect/>
          </a:stretch>
        </p:blipFill>
        <p:spPr>
          <a:xfrm>
            <a:off x="4004023" y="2688041"/>
            <a:ext cx="10719288" cy="4575160"/>
          </a:xfrm>
          <a:prstGeom prst="rect">
            <a:avLst/>
          </a:prstGeom>
        </p:spPr>
      </p:pic>
    </p:spTree>
    <p:extLst>
      <p:ext uri="{BB962C8B-B14F-4D97-AF65-F5344CB8AC3E}">
        <p14:creationId xmlns:p14="http://schemas.microsoft.com/office/powerpoint/2010/main" val="2358814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729CC-C2BE-5DC8-DC05-0F8C5D65657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FC5A915-2C48-4AAE-3923-181B3B29988C}"/>
              </a:ext>
            </a:extLst>
          </p:cNvPr>
          <p:cNvSpPr/>
          <p:nvPr/>
        </p:nvSpPr>
        <p:spPr>
          <a:xfrm>
            <a:off x="0" y="8429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a:extLst>
              <a:ext uri="{FF2B5EF4-FFF2-40B4-BE49-F238E27FC236}">
                <a16:creationId xmlns:a16="http://schemas.microsoft.com/office/drawing/2014/main" id="{A18B60AF-AE63-9610-0647-A8248F757196}"/>
              </a:ext>
            </a:extLst>
          </p:cNvPr>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a:extLst>
              <a:ext uri="{FF2B5EF4-FFF2-40B4-BE49-F238E27FC236}">
                <a16:creationId xmlns:a16="http://schemas.microsoft.com/office/drawing/2014/main" id="{71DDD9A3-CAF9-E03B-08ED-511DF154C7FB}"/>
              </a:ext>
            </a:extLst>
          </p:cNvPr>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a:extLst>
              <a:ext uri="{FF2B5EF4-FFF2-40B4-BE49-F238E27FC236}">
                <a16:creationId xmlns:a16="http://schemas.microsoft.com/office/drawing/2014/main" id="{907B4F0B-C0CA-F26B-511F-328AE33ABE84}"/>
              </a:ext>
            </a:extLst>
          </p:cNvPr>
          <p:cNvSpPr/>
          <p:nvPr/>
        </p:nvSpPr>
        <p:spPr>
          <a:xfrm flipH="1">
            <a:off x="-1330438" y="62690"/>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CE9E0912-6427-7324-AB59-5F3361515897}"/>
              </a:ext>
            </a:extLst>
          </p:cNvPr>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a:extLst>
              <a:ext uri="{FF2B5EF4-FFF2-40B4-BE49-F238E27FC236}">
                <a16:creationId xmlns:a16="http://schemas.microsoft.com/office/drawing/2014/main" id="{EC07499B-6A7E-E8AB-1372-BD475C89F559}"/>
              </a:ext>
            </a:extLst>
          </p:cNvPr>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9" name="TextBox 9">
            <a:extLst>
              <a:ext uri="{FF2B5EF4-FFF2-40B4-BE49-F238E27FC236}">
                <a16:creationId xmlns:a16="http://schemas.microsoft.com/office/drawing/2014/main" id="{6D1684ED-48B9-D803-0268-03DD6598866C}"/>
              </a:ext>
            </a:extLst>
          </p:cNvPr>
          <p:cNvSpPr txBox="1"/>
          <p:nvPr/>
        </p:nvSpPr>
        <p:spPr>
          <a:xfrm>
            <a:off x="7035946" y="1532091"/>
            <a:ext cx="8585053" cy="4620304"/>
          </a:xfrm>
          <a:prstGeom prst="rect">
            <a:avLst/>
          </a:prstGeom>
        </p:spPr>
        <p:txBody>
          <a:bodyPr wrap="square" lIns="0" tIns="0" rIns="0" bIns="0" rtlCol="0" anchor="t">
            <a:spAutoFit/>
          </a:bodyPr>
          <a:lstStyle/>
          <a:p>
            <a:pPr algn="just">
              <a:lnSpc>
                <a:spcPts val="5179"/>
              </a:lnSpc>
            </a:pPr>
            <a:r>
              <a:rPr lang="en-US" sz="3699" b="1" dirty="0">
                <a:solidFill>
                  <a:srgbClr val="000000"/>
                </a:solidFill>
                <a:latin typeface="Comic Sans"/>
                <a:ea typeface="Comic Sans"/>
                <a:cs typeface="Comic Sans"/>
                <a:sym typeface="Comic Sans"/>
              </a:rPr>
              <a:t>Saraf </a:t>
            </a:r>
            <a:r>
              <a:rPr lang="en-US" sz="3699" b="1" dirty="0" err="1">
                <a:solidFill>
                  <a:srgbClr val="000000"/>
                </a:solidFill>
                <a:latin typeface="Comic Sans"/>
                <a:ea typeface="Comic Sans"/>
                <a:cs typeface="Comic Sans"/>
                <a:sym typeface="Comic Sans"/>
              </a:rPr>
              <a:t>Oktafaktori</a:t>
            </a:r>
            <a:r>
              <a:rPr lang="en-US" sz="3699" b="1" dirty="0">
                <a:solidFill>
                  <a:srgbClr val="000000"/>
                </a:solidFill>
                <a:latin typeface="Comic Sans"/>
                <a:ea typeface="Comic Sans"/>
                <a:cs typeface="Comic Sans"/>
                <a:sym typeface="Comic Sans"/>
              </a:rPr>
              <a:t> </a:t>
            </a:r>
          </a:p>
          <a:p>
            <a:pPr algn="just">
              <a:lnSpc>
                <a:spcPts val="5179"/>
              </a:lnSpc>
            </a:pPr>
            <a:r>
              <a:rPr lang="en-US" sz="3699" b="1" dirty="0">
                <a:solidFill>
                  <a:srgbClr val="000000"/>
                </a:solidFill>
                <a:latin typeface="Comic Sans"/>
                <a:ea typeface="Comic Sans"/>
                <a:cs typeface="Comic Sans"/>
                <a:sym typeface="Comic Sans"/>
              </a:rPr>
              <a:t>Saraf </a:t>
            </a:r>
            <a:r>
              <a:rPr lang="en-US" sz="3699" b="1" dirty="0" err="1">
                <a:solidFill>
                  <a:srgbClr val="000000"/>
                </a:solidFill>
                <a:latin typeface="Comic Sans"/>
                <a:ea typeface="Comic Sans"/>
                <a:cs typeface="Comic Sans"/>
                <a:sym typeface="Comic Sans"/>
              </a:rPr>
              <a:t>Olfaktori</a:t>
            </a:r>
            <a:r>
              <a:rPr lang="en-US" sz="3699" b="1" dirty="0">
                <a:solidFill>
                  <a:srgbClr val="000000"/>
                </a:solidFill>
                <a:latin typeface="Comic Sans"/>
                <a:ea typeface="Comic Sans"/>
                <a:cs typeface="Comic Sans"/>
                <a:sym typeface="Comic Sans"/>
              </a:rPr>
              <a:t> (Saraf </a:t>
            </a:r>
            <a:r>
              <a:rPr lang="en-US" sz="3699" b="1" dirty="0" err="1">
                <a:solidFill>
                  <a:srgbClr val="000000"/>
                </a:solidFill>
                <a:latin typeface="Comic Sans"/>
                <a:ea typeface="Comic Sans"/>
                <a:cs typeface="Comic Sans"/>
                <a:sym typeface="Comic Sans"/>
              </a:rPr>
              <a:t>Kranial</a:t>
            </a:r>
            <a:r>
              <a:rPr lang="en-US" sz="3699" b="1" dirty="0">
                <a:solidFill>
                  <a:srgbClr val="000000"/>
                </a:solidFill>
                <a:latin typeface="Comic Sans"/>
                <a:ea typeface="Comic Sans"/>
                <a:cs typeface="Comic Sans"/>
                <a:sym typeface="Comic Sans"/>
              </a:rPr>
              <a:t> 1) Saraf </a:t>
            </a:r>
            <a:r>
              <a:rPr lang="en-US" sz="3699" b="1" dirty="0" err="1">
                <a:solidFill>
                  <a:srgbClr val="000000"/>
                </a:solidFill>
                <a:latin typeface="Comic Sans"/>
                <a:ea typeface="Comic Sans"/>
                <a:cs typeface="Comic Sans"/>
                <a:sym typeface="Comic Sans"/>
              </a:rPr>
              <a:t>ini</a:t>
            </a:r>
            <a:r>
              <a:rPr lang="en-US" sz="3699" b="1" dirty="0">
                <a:solidFill>
                  <a:srgbClr val="000000"/>
                </a:solidFill>
                <a:latin typeface="Comic Sans"/>
                <a:ea typeface="Comic Sans"/>
                <a:cs typeface="Comic Sans"/>
                <a:sym typeface="Comic Sans"/>
              </a:rPr>
              <a:t> </a:t>
            </a:r>
            <a:r>
              <a:rPr lang="en-US" sz="3699" b="1" dirty="0" err="1">
                <a:solidFill>
                  <a:srgbClr val="000000"/>
                </a:solidFill>
                <a:latin typeface="Comic Sans"/>
                <a:ea typeface="Comic Sans"/>
                <a:cs typeface="Comic Sans"/>
                <a:sym typeface="Comic Sans"/>
              </a:rPr>
              <a:t>merupakan</a:t>
            </a:r>
            <a:r>
              <a:rPr lang="en-US" sz="3699" b="1" dirty="0">
                <a:solidFill>
                  <a:srgbClr val="000000"/>
                </a:solidFill>
                <a:latin typeface="Comic Sans"/>
                <a:ea typeface="Comic Sans"/>
                <a:cs typeface="Comic Sans"/>
                <a:sym typeface="Comic Sans"/>
              </a:rPr>
              <a:t> </a:t>
            </a:r>
            <a:r>
              <a:rPr lang="en-US" sz="3699" b="1" dirty="0" err="1">
                <a:solidFill>
                  <a:srgbClr val="000000"/>
                </a:solidFill>
                <a:latin typeface="Comic Sans"/>
                <a:ea typeface="Comic Sans"/>
                <a:cs typeface="Comic Sans"/>
                <a:sym typeface="Comic Sans"/>
              </a:rPr>
              <a:t>saraf</a:t>
            </a:r>
            <a:r>
              <a:rPr lang="en-US" sz="3699" b="1" dirty="0">
                <a:solidFill>
                  <a:srgbClr val="000000"/>
                </a:solidFill>
                <a:latin typeface="Comic Sans"/>
                <a:ea typeface="Comic Sans"/>
                <a:cs typeface="Comic Sans"/>
                <a:sym typeface="Comic Sans"/>
              </a:rPr>
              <a:t> </a:t>
            </a:r>
            <a:r>
              <a:rPr lang="en-US" sz="3699" b="1" dirty="0" err="1">
                <a:solidFill>
                  <a:srgbClr val="000000"/>
                </a:solidFill>
                <a:latin typeface="Comic Sans"/>
                <a:ea typeface="Comic Sans"/>
                <a:cs typeface="Comic Sans"/>
                <a:sym typeface="Comic Sans"/>
              </a:rPr>
              <a:t>indra</a:t>
            </a:r>
            <a:r>
              <a:rPr lang="en-US" sz="3699" b="1" dirty="0">
                <a:solidFill>
                  <a:srgbClr val="000000"/>
                </a:solidFill>
                <a:latin typeface="Comic Sans"/>
                <a:ea typeface="Comic Sans"/>
                <a:cs typeface="Comic Sans"/>
                <a:sym typeface="Comic Sans"/>
              </a:rPr>
              <a:t> </a:t>
            </a:r>
            <a:r>
              <a:rPr lang="en-US" sz="3699" b="1" dirty="0" err="1">
                <a:solidFill>
                  <a:srgbClr val="000000"/>
                </a:solidFill>
                <a:latin typeface="Comic Sans"/>
                <a:ea typeface="Comic Sans"/>
                <a:cs typeface="Comic Sans"/>
                <a:sym typeface="Comic Sans"/>
              </a:rPr>
              <a:t>penciuman</a:t>
            </a:r>
            <a:endParaRPr lang="en-US" sz="3699" b="1" dirty="0">
              <a:solidFill>
                <a:srgbClr val="000000"/>
              </a:solidFill>
              <a:latin typeface="Comic Sans"/>
              <a:ea typeface="Comic Sans"/>
              <a:cs typeface="Comic Sans"/>
              <a:sym typeface="Comic Sans"/>
            </a:endParaRPr>
          </a:p>
          <a:p>
            <a:pPr algn="just">
              <a:lnSpc>
                <a:spcPts val="5179"/>
              </a:lnSpc>
            </a:pPr>
            <a:r>
              <a:rPr lang="en-ID" b="1" dirty="0" err="1"/>
              <a:t>araf</a:t>
            </a:r>
            <a:r>
              <a:rPr lang="en-ID" b="1" dirty="0"/>
              <a:t> </a:t>
            </a:r>
            <a:r>
              <a:rPr lang="en-ID" b="1" dirty="0" err="1"/>
              <a:t>olfaktori</a:t>
            </a:r>
            <a:r>
              <a:rPr lang="en-ID" dirty="0"/>
              <a:t> </a:t>
            </a:r>
            <a:r>
              <a:rPr lang="en-ID" dirty="0" err="1"/>
              <a:t>atau</a:t>
            </a:r>
            <a:r>
              <a:rPr lang="en-ID" dirty="0"/>
              <a:t> </a:t>
            </a:r>
            <a:r>
              <a:rPr lang="en-ID" b="1" dirty="0" err="1"/>
              <a:t>saraf</a:t>
            </a:r>
            <a:r>
              <a:rPr lang="en-ID" b="1" dirty="0"/>
              <a:t> </a:t>
            </a:r>
            <a:r>
              <a:rPr lang="en-ID" b="1" dirty="0" err="1"/>
              <a:t>kranial</a:t>
            </a:r>
            <a:r>
              <a:rPr lang="en-ID" b="1" dirty="0"/>
              <a:t> I</a:t>
            </a:r>
            <a:r>
              <a:rPr lang="en-ID" dirty="0"/>
              <a:t> </a:t>
            </a:r>
            <a:r>
              <a:rPr lang="en-ID" dirty="0" err="1"/>
              <a:t>adalah</a:t>
            </a:r>
            <a:r>
              <a:rPr lang="en-ID" dirty="0"/>
              <a:t> </a:t>
            </a:r>
            <a:r>
              <a:rPr lang="en-ID" dirty="0" err="1"/>
              <a:t>saraf</a:t>
            </a:r>
            <a:r>
              <a:rPr lang="en-ID" dirty="0"/>
              <a:t> </a:t>
            </a:r>
            <a:r>
              <a:rPr lang="en-ID" dirty="0" err="1"/>
              <a:t>pertama</a:t>
            </a:r>
            <a:r>
              <a:rPr lang="en-ID" dirty="0"/>
              <a:t> </a:t>
            </a:r>
            <a:r>
              <a:rPr lang="en-ID" dirty="0" err="1"/>
              <a:t>dari</a:t>
            </a:r>
            <a:r>
              <a:rPr lang="en-ID" dirty="0"/>
              <a:t> dua </a:t>
            </a:r>
            <a:r>
              <a:rPr lang="en-ID" dirty="0" err="1"/>
              <a:t>belas</a:t>
            </a:r>
            <a:r>
              <a:rPr lang="en-ID" dirty="0"/>
              <a:t> </a:t>
            </a:r>
            <a:r>
              <a:rPr lang="en-ID" dirty="0" err="1">
                <a:hlinkClick r:id="rId12" tooltip="Saraf kranial"/>
              </a:rPr>
              <a:t>saraf</a:t>
            </a:r>
            <a:r>
              <a:rPr lang="en-ID" dirty="0">
                <a:hlinkClick r:id="rId12" tooltip="Saraf kranial"/>
              </a:rPr>
              <a:t> </a:t>
            </a:r>
            <a:r>
              <a:rPr lang="en-ID" dirty="0" err="1">
                <a:hlinkClick r:id="rId12" tooltip="Saraf kranial"/>
              </a:rPr>
              <a:t>kranial</a:t>
            </a:r>
            <a:r>
              <a:rPr lang="en-ID" dirty="0"/>
              <a:t>. Saraf </a:t>
            </a:r>
            <a:r>
              <a:rPr lang="en-ID" dirty="0" err="1"/>
              <a:t>ini</a:t>
            </a:r>
            <a:r>
              <a:rPr lang="en-ID" dirty="0"/>
              <a:t> </a:t>
            </a:r>
            <a:r>
              <a:rPr lang="en-ID" dirty="0" err="1"/>
              <a:t>penting</a:t>
            </a:r>
            <a:r>
              <a:rPr lang="en-ID" dirty="0"/>
              <a:t> </a:t>
            </a:r>
            <a:r>
              <a:rPr lang="en-ID" dirty="0" err="1"/>
              <a:t>dalam</a:t>
            </a:r>
            <a:r>
              <a:rPr lang="en-ID" dirty="0"/>
              <a:t> </a:t>
            </a:r>
            <a:r>
              <a:rPr lang="en-ID" dirty="0" err="1">
                <a:hlinkClick r:id="rId13" tooltip="Penciuman"/>
              </a:rPr>
              <a:t>penciuman</a:t>
            </a:r>
            <a:r>
              <a:rPr lang="en-ID" dirty="0"/>
              <a:t>. Saraf </a:t>
            </a:r>
            <a:r>
              <a:rPr lang="en-ID" dirty="0" err="1"/>
              <a:t>kranial</a:t>
            </a:r>
            <a:r>
              <a:rPr lang="en-ID" dirty="0"/>
              <a:t> I (</a:t>
            </a:r>
            <a:r>
              <a:rPr lang="en-ID" dirty="0" err="1"/>
              <a:t>Olfaktorius</a:t>
            </a:r>
            <a:r>
              <a:rPr lang="en-ID" dirty="0"/>
              <a:t>) </a:t>
            </a:r>
            <a:r>
              <a:rPr lang="en-ID" dirty="0" err="1"/>
              <a:t>merupakan</a:t>
            </a:r>
            <a:r>
              <a:rPr lang="en-ID" dirty="0"/>
              <a:t> </a:t>
            </a:r>
            <a:r>
              <a:rPr lang="en-ID" dirty="0" err="1"/>
              <a:t>sel</a:t>
            </a:r>
            <a:r>
              <a:rPr lang="en-ID" dirty="0"/>
              <a:t> </a:t>
            </a:r>
            <a:r>
              <a:rPr lang="en-ID" dirty="0" err="1"/>
              <a:t>reseptor</a:t>
            </a:r>
            <a:r>
              <a:rPr lang="en-ID" dirty="0"/>
              <a:t> </a:t>
            </a:r>
            <a:r>
              <a:rPr lang="en-ID" dirty="0" err="1"/>
              <a:t>utama</a:t>
            </a:r>
            <a:r>
              <a:rPr lang="en-ID" dirty="0"/>
              <a:t> </a:t>
            </a:r>
            <a:r>
              <a:rPr lang="en-ID" dirty="0" err="1"/>
              <a:t>untuk</a:t>
            </a:r>
            <a:r>
              <a:rPr lang="en-ID" dirty="0"/>
              <a:t> </a:t>
            </a:r>
            <a:r>
              <a:rPr lang="en-ID" dirty="0" err="1"/>
              <a:t>indra</a:t>
            </a:r>
            <a:r>
              <a:rPr lang="en-ID" dirty="0"/>
              <a:t> </a:t>
            </a:r>
            <a:r>
              <a:rPr lang="en-ID" dirty="0" err="1"/>
              <a:t>penciuman</a:t>
            </a:r>
            <a:r>
              <a:rPr lang="en-ID" dirty="0"/>
              <a:t>.</a:t>
            </a:r>
            <a:r>
              <a:rPr lang="en-US" sz="3699" dirty="0">
                <a:solidFill>
                  <a:srgbClr val="000000"/>
                </a:solidFill>
                <a:latin typeface="Comic Sans"/>
                <a:ea typeface="Comic Sans"/>
                <a:cs typeface="Comic Sans"/>
                <a:sym typeface="Comic Sans"/>
              </a:rPr>
              <a:t>.</a:t>
            </a:r>
          </a:p>
        </p:txBody>
      </p:sp>
      <p:sp>
        <p:nvSpPr>
          <p:cNvPr id="10" name="TextBox 10">
            <a:extLst>
              <a:ext uri="{FF2B5EF4-FFF2-40B4-BE49-F238E27FC236}">
                <a16:creationId xmlns:a16="http://schemas.microsoft.com/office/drawing/2014/main" id="{EE9ADDBE-1927-6814-61D2-81475BA34855}"/>
              </a:ext>
            </a:extLst>
          </p:cNvPr>
          <p:cNvSpPr txBox="1"/>
          <p:nvPr/>
        </p:nvSpPr>
        <p:spPr>
          <a:xfrm>
            <a:off x="5290432" y="32657"/>
            <a:ext cx="7707135" cy="1038746"/>
          </a:xfrm>
          <a:prstGeom prst="rect">
            <a:avLst/>
          </a:prstGeom>
        </p:spPr>
        <p:txBody>
          <a:bodyPr wrap="square" lIns="0" tIns="0" rIns="0" bIns="0" rtlCol="0" anchor="t">
            <a:spAutoFit/>
          </a:bodyPr>
          <a:lstStyle/>
          <a:p>
            <a:pPr algn="ctr">
              <a:lnSpc>
                <a:spcPts val="8099"/>
              </a:lnSpc>
            </a:pPr>
            <a:r>
              <a:rPr lang="en-US" sz="7499" b="1" dirty="0">
                <a:solidFill>
                  <a:srgbClr val="000000"/>
                </a:solidFill>
                <a:latin typeface="Comic Sans Bold"/>
                <a:ea typeface="Comic Sans Bold"/>
                <a:cs typeface="Comic Sans Bold"/>
                <a:sym typeface="Comic Sans Bold"/>
              </a:rPr>
              <a:t>HIDUNG</a:t>
            </a:r>
          </a:p>
        </p:txBody>
      </p:sp>
      <p:pic>
        <p:nvPicPr>
          <p:cNvPr id="8" name="Picture 7">
            <a:extLst>
              <a:ext uri="{FF2B5EF4-FFF2-40B4-BE49-F238E27FC236}">
                <a16:creationId xmlns:a16="http://schemas.microsoft.com/office/drawing/2014/main" id="{F59D3DC5-8779-C240-8AE8-C4A5159A3CDD}"/>
              </a:ext>
            </a:extLst>
          </p:cNvPr>
          <p:cNvPicPr>
            <a:picLocks noChangeAspect="1"/>
          </p:cNvPicPr>
          <p:nvPr/>
        </p:nvPicPr>
        <p:blipFill>
          <a:blip r:embed="rId14"/>
          <a:stretch>
            <a:fillRect/>
          </a:stretch>
        </p:blipFill>
        <p:spPr>
          <a:xfrm>
            <a:off x="1143000" y="1570192"/>
            <a:ext cx="5216638" cy="3657600"/>
          </a:xfrm>
          <a:prstGeom prst="rect">
            <a:avLst/>
          </a:prstGeom>
        </p:spPr>
      </p:pic>
      <mc:AlternateContent xmlns:mc="http://schemas.openxmlformats.org/markup-compatibility/2006">
        <mc:Choice xmlns:p14="http://schemas.microsoft.com/office/powerpoint/2010/main" Requires="p14">
          <p:contentPart p14:bwMode="auto" r:id="rId15">
            <p14:nvContentPartPr>
              <p14:cNvPr id="12" name="Ink 11">
                <a:extLst>
                  <a:ext uri="{FF2B5EF4-FFF2-40B4-BE49-F238E27FC236}">
                    <a16:creationId xmlns:a16="http://schemas.microsoft.com/office/drawing/2014/main" id="{7063640E-1A55-15B0-653B-FAA07044D8F2}"/>
                  </a:ext>
                </a:extLst>
              </p14:cNvPr>
              <p14:cNvContentPartPr/>
              <p14:nvPr/>
            </p14:nvContentPartPr>
            <p14:xfrm>
              <a:off x="3346703" y="1658390"/>
              <a:ext cx="1326960" cy="1326960"/>
            </p14:xfrm>
          </p:contentPart>
        </mc:Choice>
        <mc:Fallback>
          <p:pic>
            <p:nvPicPr>
              <p:cNvPr id="12" name="Ink 11">
                <a:extLst>
                  <a:ext uri="{FF2B5EF4-FFF2-40B4-BE49-F238E27FC236}">
                    <a16:creationId xmlns:a16="http://schemas.microsoft.com/office/drawing/2014/main" id="{7063640E-1A55-15B0-653B-FAA07044D8F2}"/>
                  </a:ext>
                </a:extLst>
              </p:cNvPr>
              <p:cNvPicPr/>
              <p:nvPr/>
            </p:nvPicPr>
            <p:blipFill>
              <a:blip r:embed="rId16"/>
              <a:stretch>
                <a:fillRect/>
              </a:stretch>
            </p:blipFill>
            <p:spPr>
              <a:xfrm>
                <a:off x="3340583" y="1652270"/>
                <a:ext cx="1339200" cy="13392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3" name="Ink 12">
                <a:extLst>
                  <a:ext uri="{FF2B5EF4-FFF2-40B4-BE49-F238E27FC236}">
                    <a16:creationId xmlns:a16="http://schemas.microsoft.com/office/drawing/2014/main" id="{F908C903-CC82-AA61-9EE4-90D7586F6B65}"/>
                  </a:ext>
                </a:extLst>
              </p14:cNvPr>
              <p14:cNvContentPartPr/>
              <p14:nvPr/>
            </p14:nvContentPartPr>
            <p14:xfrm>
              <a:off x="6612789" y="6449966"/>
              <a:ext cx="13320" cy="16560"/>
            </p14:xfrm>
          </p:contentPart>
        </mc:Choice>
        <mc:Fallback>
          <p:pic>
            <p:nvPicPr>
              <p:cNvPr id="13" name="Ink 12">
                <a:extLst>
                  <a:ext uri="{FF2B5EF4-FFF2-40B4-BE49-F238E27FC236}">
                    <a16:creationId xmlns:a16="http://schemas.microsoft.com/office/drawing/2014/main" id="{F908C903-CC82-AA61-9EE4-90D7586F6B65}"/>
                  </a:ext>
                </a:extLst>
              </p:cNvPr>
              <p:cNvPicPr/>
              <p:nvPr/>
            </p:nvPicPr>
            <p:blipFill>
              <a:blip r:embed="rId18"/>
              <a:stretch>
                <a:fillRect/>
              </a:stretch>
            </p:blipFill>
            <p:spPr>
              <a:xfrm>
                <a:off x="6606669" y="6443846"/>
                <a:ext cx="25560" cy="28800"/>
              </a:xfrm>
              <a:prstGeom prst="rect">
                <a:avLst/>
              </a:prstGeom>
            </p:spPr>
          </p:pic>
        </mc:Fallback>
      </mc:AlternateContent>
      <p:cxnSp>
        <p:nvCxnSpPr>
          <p:cNvPr id="17" name="Straight Arrow Connector 16">
            <a:extLst>
              <a:ext uri="{FF2B5EF4-FFF2-40B4-BE49-F238E27FC236}">
                <a16:creationId xmlns:a16="http://schemas.microsoft.com/office/drawing/2014/main" id="{AE850E80-81A4-1E3D-E36E-119AC7BC07E6}"/>
              </a:ext>
            </a:extLst>
          </p:cNvPr>
          <p:cNvCxnSpPr/>
          <p:nvPr/>
        </p:nvCxnSpPr>
        <p:spPr>
          <a:xfrm>
            <a:off x="4612201" y="2310984"/>
            <a:ext cx="214272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369655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E8860-5F17-9D67-10C0-EC150BCF25B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4637D8E-A30B-18E7-C64D-E216439B5702}"/>
              </a:ext>
            </a:extLst>
          </p:cNvPr>
          <p:cNvSpPr/>
          <p:nvPr/>
        </p:nvSpPr>
        <p:spPr>
          <a:xfrm>
            <a:off x="0" y="8429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a:extLst>
              <a:ext uri="{FF2B5EF4-FFF2-40B4-BE49-F238E27FC236}">
                <a16:creationId xmlns:a16="http://schemas.microsoft.com/office/drawing/2014/main" id="{B46E5033-D748-8BB9-01E2-12D25422A4CD}"/>
              </a:ext>
            </a:extLst>
          </p:cNvPr>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a:extLst>
              <a:ext uri="{FF2B5EF4-FFF2-40B4-BE49-F238E27FC236}">
                <a16:creationId xmlns:a16="http://schemas.microsoft.com/office/drawing/2014/main" id="{050B394F-9CA6-F1EA-8195-DCFA64D0C472}"/>
              </a:ext>
            </a:extLst>
          </p:cNvPr>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a:extLst>
              <a:ext uri="{FF2B5EF4-FFF2-40B4-BE49-F238E27FC236}">
                <a16:creationId xmlns:a16="http://schemas.microsoft.com/office/drawing/2014/main" id="{209CE628-A67B-762F-3290-EA8D84952BD9}"/>
              </a:ext>
            </a:extLst>
          </p:cNvPr>
          <p:cNvSpPr/>
          <p:nvPr/>
        </p:nvSpPr>
        <p:spPr>
          <a:xfrm flipH="1">
            <a:off x="-1330438" y="62690"/>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9DCE084B-EC0D-690D-D3BA-5F47BC6C8E42}"/>
              </a:ext>
            </a:extLst>
          </p:cNvPr>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a:extLst>
              <a:ext uri="{FF2B5EF4-FFF2-40B4-BE49-F238E27FC236}">
                <a16:creationId xmlns:a16="http://schemas.microsoft.com/office/drawing/2014/main" id="{E04CEC8B-27A6-B9C5-39D3-EAFBCE3AC83B}"/>
              </a:ext>
            </a:extLst>
          </p:cNvPr>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9" name="TextBox 9">
            <a:extLst>
              <a:ext uri="{FF2B5EF4-FFF2-40B4-BE49-F238E27FC236}">
                <a16:creationId xmlns:a16="http://schemas.microsoft.com/office/drawing/2014/main" id="{1200CF10-AFFA-8870-F1AA-78CDD39B522A}"/>
              </a:ext>
            </a:extLst>
          </p:cNvPr>
          <p:cNvSpPr txBox="1"/>
          <p:nvPr/>
        </p:nvSpPr>
        <p:spPr>
          <a:xfrm>
            <a:off x="7035946" y="1532091"/>
            <a:ext cx="8585053" cy="2619756"/>
          </a:xfrm>
          <a:prstGeom prst="rect">
            <a:avLst/>
          </a:prstGeom>
        </p:spPr>
        <p:txBody>
          <a:bodyPr wrap="square" lIns="0" tIns="0" rIns="0" bIns="0" rtlCol="0" anchor="t">
            <a:spAutoFit/>
          </a:bodyPr>
          <a:lstStyle/>
          <a:p>
            <a:pPr algn="just">
              <a:lnSpc>
                <a:spcPts val="5179"/>
              </a:lnSpc>
            </a:pPr>
            <a:r>
              <a:rPr lang="en-US" sz="3699" b="1" dirty="0">
                <a:solidFill>
                  <a:srgbClr val="000000"/>
                </a:solidFill>
                <a:latin typeface="Comic Sans"/>
                <a:ea typeface="Comic Sans"/>
                <a:cs typeface="Comic Sans"/>
                <a:sym typeface="Comic Sans"/>
              </a:rPr>
              <a:t>Silia Saraf </a:t>
            </a:r>
            <a:r>
              <a:rPr lang="en-US" sz="3699" b="1" dirty="0" err="1">
                <a:solidFill>
                  <a:srgbClr val="000000"/>
                </a:solidFill>
                <a:latin typeface="Comic Sans"/>
                <a:ea typeface="Comic Sans"/>
                <a:cs typeface="Comic Sans"/>
                <a:sym typeface="Comic Sans"/>
              </a:rPr>
              <a:t>Pembau</a:t>
            </a:r>
            <a:endParaRPr lang="en-US" sz="3699" b="1" dirty="0">
              <a:solidFill>
                <a:srgbClr val="000000"/>
              </a:solidFill>
              <a:latin typeface="Comic Sans"/>
              <a:ea typeface="Comic Sans"/>
              <a:cs typeface="Comic Sans"/>
              <a:sym typeface="Comic Sans"/>
            </a:endParaRPr>
          </a:p>
          <a:p>
            <a:pPr algn="just">
              <a:lnSpc>
                <a:spcPts val="5179"/>
              </a:lnSpc>
            </a:pPr>
            <a:r>
              <a:rPr lang="en-US" sz="3699" dirty="0" err="1">
                <a:solidFill>
                  <a:srgbClr val="000000"/>
                </a:solidFill>
                <a:latin typeface="Comic Sans"/>
                <a:ea typeface="Comic Sans"/>
                <a:cs typeface="Comic Sans"/>
                <a:sym typeface="Comic Sans"/>
              </a:rPr>
              <a:t>Terdapat</a:t>
            </a:r>
            <a:r>
              <a:rPr lang="en-US" sz="3699" dirty="0">
                <a:solidFill>
                  <a:srgbClr val="000000"/>
                </a:solidFill>
                <a:latin typeface="Comic Sans"/>
                <a:ea typeface="Comic Sans"/>
                <a:cs typeface="Comic Sans"/>
                <a:sym typeface="Comic Sans"/>
              </a:rPr>
              <a:t> di </a:t>
            </a:r>
            <a:r>
              <a:rPr lang="en-US" sz="3699" dirty="0" err="1">
                <a:solidFill>
                  <a:srgbClr val="000000"/>
                </a:solidFill>
                <a:latin typeface="Comic Sans"/>
                <a:ea typeface="Comic Sans"/>
                <a:cs typeface="Comic Sans"/>
                <a:sym typeface="Comic Sans"/>
              </a:rPr>
              <a:t>rongga</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bagian</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atas</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ujung</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saraf</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pembau</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ini</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timbul</a:t>
            </a:r>
            <a:r>
              <a:rPr lang="en-US" sz="3699" dirty="0">
                <a:solidFill>
                  <a:srgbClr val="000000"/>
                </a:solidFill>
                <a:latin typeface="Comic Sans"/>
                <a:ea typeface="Comic Sans"/>
                <a:cs typeface="Comic Sans"/>
                <a:sym typeface="Comic Sans"/>
              </a:rPr>
              <a:t> Bersama </a:t>
            </a:r>
            <a:r>
              <a:rPr lang="en-US" sz="3699" dirty="0" err="1">
                <a:solidFill>
                  <a:srgbClr val="000000"/>
                </a:solidFill>
                <a:latin typeface="Comic Sans"/>
                <a:ea typeface="Comic Sans"/>
                <a:cs typeface="Comic Sans"/>
                <a:sym typeface="Comic Sans"/>
              </a:rPr>
              <a:t>dengan</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rambut</a:t>
            </a:r>
            <a:r>
              <a:rPr lang="en-US" sz="3699" dirty="0">
                <a:solidFill>
                  <a:srgbClr val="000000"/>
                </a:solidFill>
                <a:latin typeface="Comic Sans"/>
                <a:ea typeface="Comic Sans"/>
                <a:cs typeface="Comic Sans"/>
                <a:sym typeface="Comic Sans"/>
              </a:rPr>
              <a:t> </a:t>
            </a:r>
            <a:r>
              <a:rPr lang="en-US" sz="3699" dirty="0" err="1">
                <a:solidFill>
                  <a:srgbClr val="000000"/>
                </a:solidFill>
                <a:latin typeface="Comic Sans"/>
                <a:ea typeface="Comic Sans"/>
                <a:cs typeface="Comic Sans"/>
                <a:sym typeface="Comic Sans"/>
              </a:rPr>
              <a:t>halum</a:t>
            </a:r>
            <a:r>
              <a:rPr lang="en-US" sz="3699" dirty="0">
                <a:solidFill>
                  <a:srgbClr val="000000"/>
                </a:solidFill>
                <a:latin typeface="Comic Sans"/>
                <a:ea typeface="Comic Sans"/>
                <a:cs typeface="Comic Sans"/>
                <a:sym typeface="Comic Sans"/>
              </a:rPr>
              <a:t> pada mucus.</a:t>
            </a:r>
          </a:p>
        </p:txBody>
      </p:sp>
      <p:sp>
        <p:nvSpPr>
          <p:cNvPr id="10" name="TextBox 10">
            <a:extLst>
              <a:ext uri="{FF2B5EF4-FFF2-40B4-BE49-F238E27FC236}">
                <a16:creationId xmlns:a16="http://schemas.microsoft.com/office/drawing/2014/main" id="{23B44D3E-6807-70DB-EB09-40B71DD93416}"/>
              </a:ext>
            </a:extLst>
          </p:cNvPr>
          <p:cNvSpPr txBox="1"/>
          <p:nvPr/>
        </p:nvSpPr>
        <p:spPr>
          <a:xfrm>
            <a:off x="5290432" y="32657"/>
            <a:ext cx="7707135" cy="1038746"/>
          </a:xfrm>
          <a:prstGeom prst="rect">
            <a:avLst/>
          </a:prstGeom>
        </p:spPr>
        <p:txBody>
          <a:bodyPr wrap="square" lIns="0" tIns="0" rIns="0" bIns="0" rtlCol="0" anchor="t">
            <a:spAutoFit/>
          </a:bodyPr>
          <a:lstStyle/>
          <a:p>
            <a:pPr algn="ctr">
              <a:lnSpc>
                <a:spcPts val="8099"/>
              </a:lnSpc>
            </a:pPr>
            <a:r>
              <a:rPr lang="en-US" sz="7499" b="1" dirty="0">
                <a:solidFill>
                  <a:srgbClr val="000000"/>
                </a:solidFill>
                <a:latin typeface="Comic Sans Bold"/>
                <a:ea typeface="Comic Sans Bold"/>
                <a:cs typeface="Comic Sans Bold"/>
                <a:sym typeface="Comic Sans Bold"/>
              </a:rPr>
              <a:t>HIDUNG</a:t>
            </a:r>
          </a:p>
        </p:txBody>
      </p:sp>
      <p:pic>
        <p:nvPicPr>
          <p:cNvPr id="8" name="Picture 7">
            <a:extLst>
              <a:ext uri="{FF2B5EF4-FFF2-40B4-BE49-F238E27FC236}">
                <a16:creationId xmlns:a16="http://schemas.microsoft.com/office/drawing/2014/main" id="{35D5B73A-91FA-E4F7-DF4A-C209DE286E15}"/>
              </a:ext>
            </a:extLst>
          </p:cNvPr>
          <p:cNvPicPr>
            <a:picLocks noChangeAspect="1"/>
          </p:cNvPicPr>
          <p:nvPr/>
        </p:nvPicPr>
        <p:blipFill>
          <a:blip r:embed="rId12"/>
          <a:stretch>
            <a:fillRect/>
          </a:stretch>
        </p:blipFill>
        <p:spPr>
          <a:xfrm>
            <a:off x="1143000" y="1570192"/>
            <a:ext cx="5216638" cy="3657600"/>
          </a:xfrm>
          <a:prstGeom prst="rect">
            <a:avLst/>
          </a:prstGeom>
        </p:spPr>
      </p:pic>
      <mc:AlternateContent xmlns:mc="http://schemas.openxmlformats.org/markup-compatibility/2006">
        <mc:Choice xmlns:p14="http://schemas.microsoft.com/office/powerpoint/2010/main" Requires="p14">
          <p:contentPart p14:bwMode="auto" r:id="rId13">
            <p14:nvContentPartPr>
              <p14:cNvPr id="12" name="Ink 11">
                <a:extLst>
                  <a:ext uri="{FF2B5EF4-FFF2-40B4-BE49-F238E27FC236}">
                    <a16:creationId xmlns:a16="http://schemas.microsoft.com/office/drawing/2014/main" id="{3B519ACB-DE25-B9FD-E2BF-2B483DCA3E82}"/>
                  </a:ext>
                </a:extLst>
              </p14:cNvPr>
              <p14:cNvContentPartPr/>
              <p14:nvPr/>
            </p14:nvContentPartPr>
            <p14:xfrm>
              <a:off x="3047322" y="2848707"/>
              <a:ext cx="1326960" cy="1326960"/>
            </p14:xfrm>
          </p:contentPart>
        </mc:Choice>
        <mc:Fallback>
          <p:pic>
            <p:nvPicPr>
              <p:cNvPr id="12" name="Ink 11">
                <a:extLst>
                  <a:ext uri="{FF2B5EF4-FFF2-40B4-BE49-F238E27FC236}">
                    <a16:creationId xmlns:a16="http://schemas.microsoft.com/office/drawing/2014/main" id="{3B519ACB-DE25-B9FD-E2BF-2B483DCA3E82}"/>
                  </a:ext>
                </a:extLst>
              </p:cNvPr>
              <p:cNvPicPr/>
              <p:nvPr/>
            </p:nvPicPr>
            <p:blipFill>
              <a:blip r:embed="rId14"/>
              <a:stretch>
                <a:fillRect/>
              </a:stretch>
            </p:blipFill>
            <p:spPr>
              <a:xfrm>
                <a:off x="3041202" y="2842587"/>
                <a:ext cx="1339200" cy="13392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3" name="Ink 12">
                <a:extLst>
                  <a:ext uri="{FF2B5EF4-FFF2-40B4-BE49-F238E27FC236}">
                    <a16:creationId xmlns:a16="http://schemas.microsoft.com/office/drawing/2014/main" id="{3F61DC6F-6997-6C03-A304-B5200DEC9514}"/>
                  </a:ext>
                </a:extLst>
              </p14:cNvPr>
              <p14:cNvContentPartPr/>
              <p14:nvPr/>
            </p14:nvContentPartPr>
            <p14:xfrm>
              <a:off x="6612789" y="6449966"/>
              <a:ext cx="13320" cy="16560"/>
            </p14:xfrm>
          </p:contentPart>
        </mc:Choice>
        <mc:Fallback>
          <p:pic>
            <p:nvPicPr>
              <p:cNvPr id="13" name="Ink 12">
                <a:extLst>
                  <a:ext uri="{FF2B5EF4-FFF2-40B4-BE49-F238E27FC236}">
                    <a16:creationId xmlns:a16="http://schemas.microsoft.com/office/drawing/2014/main" id="{3F61DC6F-6997-6C03-A304-B5200DEC9514}"/>
                  </a:ext>
                </a:extLst>
              </p:cNvPr>
              <p:cNvPicPr/>
              <p:nvPr/>
            </p:nvPicPr>
            <p:blipFill>
              <a:blip r:embed="rId16"/>
              <a:stretch>
                <a:fillRect/>
              </a:stretch>
            </p:blipFill>
            <p:spPr>
              <a:xfrm>
                <a:off x="6606669" y="6443846"/>
                <a:ext cx="25560" cy="28800"/>
              </a:xfrm>
              <a:prstGeom prst="rect">
                <a:avLst/>
              </a:prstGeom>
            </p:spPr>
          </p:pic>
        </mc:Fallback>
      </mc:AlternateContent>
      <p:cxnSp>
        <p:nvCxnSpPr>
          <p:cNvPr id="17" name="Straight Arrow Connector 16">
            <a:extLst>
              <a:ext uri="{FF2B5EF4-FFF2-40B4-BE49-F238E27FC236}">
                <a16:creationId xmlns:a16="http://schemas.microsoft.com/office/drawing/2014/main" id="{4B0876AA-77A1-46B4-702D-175110C31B2A}"/>
              </a:ext>
            </a:extLst>
          </p:cNvPr>
          <p:cNvCxnSpPr/>
          <p:nvPr/>
        </p:nvCxnSpPr>
        <p:spPr>
          <a:xfrm>
            <a:off x="4470069" y="3238500"/>
            <a:ext cx="214272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8" name="Picture 17">
            <a:extLst>
              <a:ext uri="{FF2B5EF4-FFF2-40B4-BE49-F238E27FC236}">
                <a16:creationId xmlns:a16="http://schemas.microsoft.com/office/drawing/2014/main" id="{0DF537BD-825A-FA5F-E6D7-A361DEFD793B}"/>
              </a:ext>
            </a:extLst>
          </p:cNvPr>
          <p:cNvPicPr>
            <a:picLocks noChangeAspect="1"/>
          </p:cNvPicPr>
          <p:nvPr/>
        </p:nvPicPr>
        <p:blipFill>
          <a:blip r:embed="rId17"/>
          <a:stretch>
            <a:fillRect/>
          </a:stretch>
        </p:blipFill>
        <p:spPr>
          <a:xfrm>
            <a:off x="4287456" y="4059159"/>
            <a:ext cx="1396105" cy="1396105"/>
          </a:xfrm>
          <a:prstGeom prst="rect">
            <a:avLst/>
          </a:prstGeom>
        </p:spPr>
      </p:pic>
    </p:spTree>
    <p:extLst>
      <p:ext uri="{BB962C8B-B14F-4D97-AF65-F5344CB8AC3E}">
        <p14:creationId xmlns:p14="http://schemas.microsoft.com/office/powerpoint/2010/main" val="1122210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TextBox 8"/>
          <p:cNvSpPr txBox="1"/>
          <p:nvPr/>
        </p:nvSpPr>
        <p:spPr>
          <a:xfrm>
            <a:off x="7136338" y="207412"/>
            <a:ext cx="5512862" cy="1276352"/>
          </a:xfrm>
          <a:prstGeom prst="rect">
            <a:avLst/>
          </a:prstGeom>
        </p:spPr>
        <p:txBody>
          <a:bodyPr wrap="square" lIns="0" tIns="0" rIns="0" bIns="0" rtlCol="0" anchor="t">
            <a:spAutoFit/>
          </a:bodyPr>
          <a:lstStyle/>
          <a:p>
            <a:pPr algn="ctr">
              <a:lnSpc>
                <a:spcPts val="10499"/>
              </a:lnSpc>
            </a:pPr>
            <a:r>
              <a:rPr lang="en-US" sz="7499" b="1" dirty="0">
                <a:solidFill>
                  <a:srgbClr val="000000"/>
                </a:solidFill>
                <a:latin typeface="Comic Sans Bold"/>
                <a:ea typeface="Comic Sans Bold"/>
                <a:cs typeface="Comic Sans Bold"/>
                <a:sym typeface="Comic Sans Bold"/>
              </a:rPr>
              <a:t>DEFINISI</a:t>
            </a:r>
          </a:p>
        </p:txBody>
      </p:sp>
      <p:sp>
        <p:nvSpPr>
          <p:cNvPr id="9" name="TextBox 9"/>
          <p:cNvSpPr txBox="1"/>
          <p:nvPr/>
        </p:nvSpPr>
        <p:spPr>
          <a:xfrm>
            <a:off x="2281067" y="2197606"/>
            <a:ext cx="14076908" cy="4548507"/>
          </a:xfrm>
          <a:prstGeom prst="rect">
            <a:avLst/>
          </a:prstGeom>
        </p:spPr>
        <p:txBody>
          <a:bodyPr lIns="0" tIns="0" rIns="0" bIns="0" rtlCol="0" anchor="t">
            <a:spAutoFit/>
          </a:bodyPr>
          <a:lstStyle/>
          <a:p>
            <a:pPr algn="just">
              <a:lnSpc>
                <a:spcPts val="6019"/>
              </a:lnSpc>
            </a:pPr>
            <a:r>
              <a:rPr lang="en-US" sz="4299">
                <a:solidFill>
                  <a:srgbClr val="000000"/>
                </a:solidFill>
                <a:latin typeface="Comic Sans"/>
                <a:ea typeface="Comic Sans"/>
                <a:cs typeface="Comic Sans"/>
                <a:sym typeface="Comic Sans"/>
              </a:rPr>
              <a:t>Sistem sensori adalah sistem tubuh manusia yang berfungsi menerima, mengolah, dan merespons rangsangan (stimulus) dari lingkungan luar maupun dalam tubuh melalui reseptor sensorik.</a:t>
            </a:r>
          </a:p>
          <a:p>
            <a:pPr algn="just">
              <a:lnSpc>
                <a:spcPts val="6019"/>
              </a:lnSpc>
            </a:pPr>
            <a:r>
              <a:rPr lang="en-US" sz="4299">
                <a:solidFill>
                  <a:srgbClr val="000000"/>
                </a:solidFill>
                <a:latin typeface="Comic Sans"/>
                <a:ea typeface="Comic Sans"/>
                <a:cs typeface="Comic Sans"/>
                <a:sym typeface="Comic Sans"/>
              </a:rPr>
              <a:t> Rangsangan tersebut dapat berupa cahaya, suara, sentuhan, suhu, tekanan, bau, dan rasa.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E1560-FD52-D825-38C8-48040BDB747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4C7E1B5-47CE-4DF1-DAE1-37A69B892092}"/>
              </a:ext>
            </a:extLst>
          </p:cNvPr>
          <p:cNvSpPr/>
          <p:nvPr/>
        </p:nvSpPr>
        <p:spPr>
          <a:xfrm>
            <a:off x="0" y="8429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a:extLst>
              <a:ext uri="{FF2B5EF4-FFF2-40B4-BE49-F238E27FC236}">
                <a16:creationId xmlns:a16="http://schemas.microsoft.com/office/drawing/2014/main" id="{FF924EA2-E469-51EC-9FAA-AF7870BE7D94}"/>
              </a:ext>
            </a:extLst>
          </p:cNvPr>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a:extLst>
              <a:ext uri="{FF2B5EF4-FFF2-40B4-BE49-F238E27FC236}">
                <a16:creationId xmlns:a16="http://schemas.microsoft.com/office/drawing/2014/main" id="{11AA0664-8814-E352-BB72-0F9695FE2AB1}"/>
              </a:ext>
            </a:extLst>
          </p:cNvPr>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a:extLst>
              <a:ext uri="{FF2B5EF4-FFF2-40B4-BE49-F238E27FC236}">
                <a16:creationId xmlns:a16="http://schemas.microsoft.com/office/drawing/2014/main" id="{7C7E2A5D-4842-6E66-6B8F-1BDEBFF9C4E3}"/>
              </a:ext>
            </a:extLst>
          </p:cNvPr>
          <p:cNvSpPr/>
          <p:nvPr/>
        </p:nvSpPr>
        <p:spPr>
          <a:xfrm flipH="1">
            <a:off x="-1330438" y="62690"/>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5E94A1A8-C67D-0625-F6C1-BF1A298521FA}"/>
              </a:ext>
            </a:extLst>
          </p:cNvPr>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a:extLst>
              <a:ext uri="{FF2B5EF4-FFF2-40B4-BE49-F238E27FC236}">
                <a16:creationId xmlns:a16="http://schemas.microsoft.com/office/drawing/2014/main" id="{56F64B92-08CD-4B3D-AEFC-D6D661FD27B3}"/>
              </a:ext>
            </a:extLst>
          </p:cNvPr>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9" name="TextBox 9">
            <a:extLst>
              <a:ext uri="{FF2B5EF4-FFF2-40B4-BE49-F238E27FC236}">
                <a16:creationId xmlns:a16="http://schemas.microsoft.com/office/drawing/2014/main" id="{0DD5DDF2-BFCF-46B6-E742-1184F7A1A632}"/>
              </a:ext>
            </a:extLst>
          </p:cNvPr>
          <p:cNvSpPr txBox="1"/>
          <p:nvPr/>
        </p:nvSpPr>
        <p:spPr>
          <a:xfrm>
            <a:off x="7053123" y="2533530"/>
            <a:ext cx="8585053" cy="1286058"/>
          </a:xfrm>
          <a:prstGeom prst="rect">
            <a:avLst/>
          </a:prstGeom>
        </p:spPr>
        <p:txBody>
          <a:bodyPr wrap="square" lIns="0" tIns="0" rIns="0" bIns="0" rtlCol="0" anchor="t">
            <a:spAutoFit/>
          </a:bodyPr>
          <a:lstStyle/>
          <a:p>
            <a:pPr algn="just">
              <a:lnSpc>
                <a:spcPts val="5179"/>
              </a:lnSpc>
            </a:pPr>
            <a:r>
              <a:rPr lang="en-US" sz="3699" b="1" dirty="0" err="1">
                <a:solidFill>
                  <a:srgbClr val="000000"/>
                </a:solidFill>
                <a:latin typeface="Comic Sans"/>
                <a:ea typeface="Comic Sans"/>
                <a:cs typeface="Comic Sans"/>
                <a:sym typeface="Comic Sans"/>
              </a:rPr>
              <a:t>Serabut</a:t>
            </a:r>
            <a:r>
              <a:rPr lang="en-US" sz="3699" b="1" dirty="0">
                <a:solidFill>
                  <a:srgbClr val="000000"/>
                </a:solidFill>
                <a:latin typeface="Comic Sans"/>
                <a:ea typeface="Comic Sans"/>
                <a:cs typeface="Comic Sans"/>
                <a:sym typeface="Comic Sans"/>
              </a:rPr>
              <a:t> </a:t>
            </a:r>
            <a:r>
              <a:rPr lang="en-US" sz="3699" b="1" dirty="0" err="1">
                <a:solidFill>
                  <a:srgbClr val="000000"/>
                </a:solidFill>
                <a:latin typeface="Comic Sans"/>
                <a:ea typeface="Comic Sans"/>
                <a:cs typeface="Comic Sans"/>
                <a:sym typeface="Comic Sans"/>
              </a:rPr>
              <a:t>saraf</a:t>
            </a:r>
            <a:r>
              <a:rPr lang="en-US" sz="3699" b="1" dirty="0">
                <a:solidFill>
                  <a:srgbClr val="000000"/>
                </a:solidFill>
                <a:latin typeface="Comic Sans"/>
                <a:ea typeface="Comic Sans"/>
                <a:cs typeface="Comic Sans"/>
                <a:sym typeface="Comic Sans"/>
              </a:rPr>
              <a:t> </a:t>
            </a:r>
            <a:r>
              <a:rPr lang="en-US" sz="3699" b="1" dirty="0" err="1">
                <a:solidFill>
                  <a:srgbClr val="000000"/>
                </a:solidFill>
                <a:latin typeface="Comic Sans"/>
                <a:ea typeface="Comic Sans"/>
                <a:cs typeface="Comic Sans"/>
                <a:sym typeface="Comic Sans"/>
              </a:rPr>
              <a:t>ke</a:t>
            </a:r>
            <a:r>
              <a:rPr lang="en-US" sz="3699" b="1" dirty="0">
                <a:solidFill>
                  <a:srgbClr val="000000"/>
                </a:solidFill>
                <a:latin typeface="Comic Sans"/>
                <a:ea typeface="Comic Sans"/>
                <a:cs typeface="Comic Sans"/>
                <a:sym typeface="Comic Sans"/>
              </a:rPr>
              <a:t> </a:t>
            </a:r>
            <a:r>
              <a:rPr lang="en-US" sz="3699" b="1" dirty="0" err="1">
                <a:solidFill>
                  <a:srgbClr val="000000"/>
                </a:solidFill>
                <a:latin typeface="Comic Sans"/>
                <a:ea typeface="Comic Sans"/>
                <a:cs typeface="Comic Sans"/>
                <a:sym typeface="Comic Sans"/>
              </a:rPr>
              <a:t>Otak</a:t>
            </a:r>
            <a:endParaRPr lang="en-US" sz="3699" b="1" dirty="0">
              <a:solidFill>
                <a:srgbClr val="000000"/>
              </a:solidFill>
              <a:latin typeface="Comic Sans"/>
              <a:ea typeface="Comic Sans"/>
              <a:cs typeface="Comic Sans"/>
              <a:sym typeface="Comic Sans"/>
            </a:endParaRPr>
          </a:p>
          <a:p>
            <a:pPr algn="just">
              <a:lnSpc>
                <a:spcPts val="5179"/>
              </a:lnSpc>
            </a:pPr>
            <a:r>
              <a:rPr lang="en-US" sz="3699" b="1" dirty="0" err="1">
                <a:solidFill>
                  <a:srgbClr val="000000"/>
                </a:solidFill>
                <a:latin typeface="Comic Sans"/>
                <a:ea typeface="Comic Sans"/>
                <a:cs typeface="Comic Sans"/>
                <a:sym typeface="Comic Sans"/>
              </a:rPr>
              <a:t>Menyampaikan</a:t>
            </a:r>
            <a:r>
              <a:rPr lang="en-US" sz="3699" b="1" dirty="0">
                <a:solidFill>
                  <a:srgbClr val="000000"/>
                </a:solidFill>
                <a:latin typeface="Comic Sans"/>
                <a:ea typeface="Comic Sans"/>
                <a:cs typeface="Comic Sans"/>
                <a:sym typeface="Comic Sans"/>
              </a:rPr>
              <a:t> </a:t>
            </a:r>
            <a:r>
              <a:rPr lang="en-US" sz="3699" b="1" dirty="0" err="1">
                <a:solidFill>
                  <a:srgbClr val="000000"/>
                </a:solidFill>
                <a:latin typeface="Comic Sans"/>
                <a:ea typeface="Comic Sans"/>
                <a:cs typeface="Comic Sans"/>
                <a:sym typeface="Comic Sans"/>
              </a:rPr>
              <a:t>impuls</a:t>
            </a:r>
            <a:r>
              <a:rPr lang="en-US" sz="3699" b="1" dirty="0">
                <a:solidFill>
                  <a:srgbClr val="000000"/>
                </a:solidFill>
                <a:latin typeface="Comic Sans"/>
                <a:ea typeface="Comic Sans"/>
                <a:cs typeface="Comic Sans"/>
                <a:sym typeface="Comic Sans"/>
              </a:rPr>
              <a:t> </a:t>
            </a:r>
            <a:r>
              <a:rPr lang="en-US" sz="3699" b="1" dirty="0" err="1">
                <a:solidFill>
                  <a:srgbClr val="000000"/>
                </a:solidFill>
                <a:latin typeface="Comic Sans"/>
                <a:ea typeface="Comic Sans"/>
                <a:cs typeface="Comic Sans"/>
                <a:sym typeface="Comic Sans"/>
              </a:rPr>
              <a:t>ke</a:t>
            </a:r>
            <a:r>
              <a:rPr lang="en-US" sz="3699" b="1" dirty="0">
                <a:solidFill>
                  <a:srgbClr val="000000"/>
                </a:solidFill>
                <a:latin typeface="Comic Sans"/>
                <a:ea typeface="Comic Sans"/>
                <a:cs typeface="Comic Sans"/>
                <a:sym typeface="Comic Sans"/>
              </a:rPr>
              <a:t> </a:t>
            </a:r>
            <a:r>
              <a:rPr lang="en-US" sz="3699" b="1" dirty="0" err="1">
                <a:solidFill>
                  <a:srgbClr val="000000"/>
                </a:solidFill>
                <a:latin typeface="Comic Sans"/>
                <a:ea typeface="Comic Sans"/>
                <a:cs typeface="Comic Sans"/>
                <a:sym typeface="Comic Sans"/>
              </a:rPr>
              <a:t>otak</a:t>
            </a:r>
            <a:endParaRPr lang="en-US" sz="3699" b="1" dirty="0">
              <a:solidFill>
                <a:srgbClr val="000000"/>
              </a:solidFill>
              <a:latin typeface="Comic Sans"/>
              <a:ea typeface="Comic Sans"/>
              <a:cs typeface="Comic Sans"/>
              <a:sym typeface="Comic Sans"/>
            </a:endParaRPr>
          </a:p>
        </p:txBody>
      </p:sp>
      <p:sp>
        <p:nvSpPr>
          <p:cNvPr id="10" name="TextBox 10">
            <a:extLst>
              <a:ext uri="{FF2B5EF4-FFF2-40B4-BE49-F238E27FC236}">
                <a16:creationId xmlns:a16="http://schemas.microsoft.com/office/drawing/2014/main" id="{622D00D0-4F24-FF82-D044-967FD024B921}"/>
              </a:ext>
            </a:extLst>
          </p:cNvPr>
          <p:cNvSpPr txBox="1"/>
          <p:nvPr/>
        </p:nvSpPr>
        <p:spPr>
          <a:xfrm>
            <a:off x="5290432" y="32657"/>
            <a:ext cx="7707135" cy="1038746"/>
          </a:xfrm>
          <a:prstGeom prst="rect">
            <a:avLst/>
          </a:prstGeom>
        </p:spPr>
        <p:txBody>
          <a:bodyPr wrap="square" lIns="0" tIns="0" rIns="0" bIns="0" rtlCol="0" anchor="t">
            <a:spAutoFit/>
          </a:bodyPr>
          <a:lstStyle/>
          <a:p>
            <a:pPr algn="ctr">
              <a:lnSpc>
                <a:spcPts val="8099"/>
              </a:lnSpc>
            </a:pPr>
            <a:r>
              <a:rPr lang="en-US" sz="7499" b="1" dirty="0">
                <a:solidFill>
                  <a:srgbClr val="000000"/>
                </a:solidFill>
                <a:latin typeface="Comic Sans Bold"/>
                <a:ea typeface="Comic Sans Bold"/>
                <a:cs typeface="Comic Sans Bold"/>
                <a:sym typeface="Comic Sans Bold"/>
              </a:rPr>
              <a:t>HIDUNG</a:t>
            </a:r>
          </a:p>
        </p:txBody>
      </p:sp>
      <p:pic>
        <p:nvPicPr>
          <p:cNvPr id="8" name="Picture 7">
            <a:extLst>
              <a:ext uri="{FF2B5EF4-FFF2-40B4-BE49-F238E27FC236}">
                <a16:creationId xmlns:a16="http://schemas.microsoft.com/office/drawing/2014/main" id="{4E888F66-1A5A-049F-4834-B015B3288C8B}"/>
              </a:ext>
            </a:extLst>
          </p:cNvPr>
          <p:cNvPicPr>
            <a:picLocks noChangeAspect="1"/>
          </p:cNvPicPr>
          <p:nvPr/>
        </p:nvPicPr>
        <p:blipFill>
          <a:blip r:embed="rId12"/>
          <a:stretch>
            <a:fillRect/>
          </a:stretch>
        </p:blipFill>
        <p:spPr>
          <a:xfrm>
            <a:off x="1143116" y="1730342"/>
            <a:ext cx="5216638" cy="3657600"/>
          </a:xfrm>
          <a:prstGeom prst="rect">
            <a:avLst/>
          </a:prstGeom>
        </p:spPr>
      </p:pic>
      <mc:AlternateContent xmlns:mc="http://schemas.openxmlformats.org/markup-compatibility/2006">
        <mc:Choice xmlns:p14="http://schemas.microsoft.com/office/powerpoint/2010/main" Requires="p14">
          <p:contentPart p14:bwMode="auto" r:id="rId13">
            <p14:nvContentPartPr>
              <p14:cNvPr id="12" name="Ink 11">
                <a:extLst>
                  <a:ext uri="{FF2B5EF4-FFF2-40B4-BE49-F238E27FC236}">
                    <a16:creationId xmlns:a16="http://schemas.microsoft.com/office/drawing/2014/main" id="{D036535B-6820-91D8-730F-CDD324703B47}"/>
                  </a:ext>
                </a:extLst>
              </p14:cNvPr>
              <p14:cNvContentPartPr/>
              <p14:nvPr/>
            </p14:nvContentPartPr>
            <p14:xfrm>
              <a:off x="4252541" y="2609138"/>
              <a:ext cx="1326960" cy="1210450"/>
            </p14:xfrm>
          </p:contentPart>
        </mc:Choice>
        <mc:Fallback>
          <p:pic>
            <p:nvPicPr>
              <p:cNvPr id="12" name="Ink 11">
                <a:extLst>
                  <a:ext uri="{FF2B5EF4-FFF2-40B4-BE49-F238E27FC236}">
                    <a16:creationId xmlns:a16="http://schemas.microsoft.com/office/drawing/2014/main" id="{D036535B-6820-91D8-730F-CDD324703B47}"/>
                  </a:ext>
                </a:extLst>
              </p:cNvPr>
              <p:cNvPicPr/>
              <p:nvPr/>
            </p:nvPicPr>
            <p:blipFill>
              <a:blip r:embed="rId14"/>
              <a:stretch>
                <a:fillRect/>
              </a:stretch>
            </p:blipFill>
            <p:spPr>
              <a:xfrm>
                <a:off x="4246421" y="2603017"/>
                <a:ext cx="1339200" cy="1222691"/>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3" name="Ink 12">
                <a:extLst>
                  <a:ext uri="{FF2B5EF4-FFF2-40B4-BE49-F238E27FC236}">
                    <a16:creationId xmlns:a16="http://schemas.microsoft.com/office/drawing/2014/main" id="{2059A6F8-E2A2-3872-77D3-B543017286F0}"/>
                  </a:ext>
                </a:extLst>
              </p14:cNvPr>
              <p14:cNvContentPartPr/>
              <p14:nvPr/>
            </p14:nvContentPartPr>
            <p14:xfrm>
              <a:off x="6612789" y="6449966"/>
              <a:ext cx="13320" cy="16560"/>
            </p14:xfrm>
          </p:contentPart>
        </mc:Choice>
        <mc:Fallback>
          <p:pic>
            <p:nvPicPr>
              <p:cNvPr id="13" name="Ink 12">
                <a:extLst>
                  <a:ext uri="{FF2B5EF4-FFF2-40B4-BE49-F238E27FC236}">
                    <a16:creationId xmlns:a16="http://schemas.microsoft.com/office/drawing/2014/main" id="{2059A6F8-E2A2-3872-77D3-B543017286F0}"/>
                  </a:ext>
                </a:extLst>
              </p:cNvPr>
              <p:cNvPicPr/>
              <p:nvPr/>
            </p:nvPicPr>
            <p:blipFill>
              <a:blip r:embed="rId16"/>
              <a:stretch>
                <a:fillRect/>
              </a:stretch>
            </p:blipFill>
            <p:spPr>
              <a:xfrm>
                <a:off x="6606669" y="6443846"/>
                <a:ext cx="25560" cy="28800"/>
              </a:xfrm>
              <a:prstGeom prst="rect">
                <a:avLst/>
              </a:prstGeom>
            </p:spPr>
          </p:pic>
        </mc:Fallback>
      </mc:AlternateContent>
      <p:cxnSp>
        <p:nvCxnSpPr>
          <p:cNvPr id="17" name="Straight Arrow Connector 16">
            <a:extLst>
              <a:ext uri="{FF2B5EF4-FFF2-40B4-BE49-F238E27FC236}">
                <a16:creationId xmlns:a16="http://schemas.microsoft.com/office/drawing/2014/main" id="{52B6EF1A-F412-96CE-D5C8-DC94F885D9FB}"/>
              </a:ext>
            </a:extLst>
          </p:cNvPr>
          <p:cNvCxnSpPr>
            <a:cxnSpLocks/>
          </p:cNvCxnSpPr>
          <p:nvPr/>
        </p:nvCxnSpPr>
        <p:spPr>
          <a:xfrm>
            <a:off x="5579501" y="3214363"/>
            <a:ext cx="1033288" cy="2413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584405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4EDEB"/>
        </a:solidFill>
        <a:effectLst/>
      </p:bgPr>
    </p:bg>
    <p:spTree>
      <p:nvGrpSpPr>
        <p:cNvPr id="1" name=""/>
        <p:cNvGrpSpPr/>
        <p:nvPr/>
      </p:nvGrpSpPr>
      <p:grpSpPr>
        <a:xfrm>
          <a:off x="0" y="0"/>
          <a:ext cx="0" cy="0"/>
          <a:chOff x="0" y="0"/>
          <a:chExt cx="0" cy="0"/>
        </a:xfrm>
      </p:grpSpPr>
      <p:sp>
        <p:nvSpPr>
          <p:cNvPr id="2" name="Freeform 2"/>
          <p:cNvSpPr/>
          <p:nvPr/>
        </p:nvSpPr>
        <p:spPr>
          <a:xfrm>
            <a:off x="16211725" y="-1599699"/>
            <a:ext cx="4152550"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6" name="TextBox 6"/>
          <p:cNvSpPr txBox="1"/>
          <p:nvPr/>
        </p:nvSpPr>
        <p:spPr>
          <a:xfrm>
            <a:off x="974273" y="319855"/>
            <a:ext cx="16285027" cy="2013949"/>
          </a:xfrm>
          <a:prstGeom prst="rect">
            <a:avLst/>
          </a:prstGeom>
        </p:spPr>
        <p:txBody>
          <a:bodyPr lIns="0" tIns="0" rIns="0" bIns="0" rtlCol="0" anchor="t">
            <a:spAutoFit/>
          </a:bodyPr>
          <a:lstStyle/>
          <a:p>
            <a:pPr algn="ctr">
              <a:lnSpc>
                <a:spcPts val="17713"/>
              </a:lnSpc>
              <a:spcBef>
                <a:spcPct val="0"/>
              </a:spcBef>
            </a:pPr>
            <a:r>
              <a:rPr lang="en-US" sz="12652" dirty="0">
                <a:latin typeface="Jua"/>
                <a:ea typeface="Jua"/>
                <a:cs typeface="Jua"/>
                <a:sym typeface="Jua"/>
              </a:rPr>
              <a:t>HIDUNG</a:t>
            </a:r>
          </a:p>
        </p:txBody>
      </p:sp>
      <p:sp>
        <p:nvSpPr>
          <p:cNvPr id="7" name="Freeform 7"/>
          <p:cNvSpPr/>
          <p:nvPr/>
        </p:nvSpPr>
        <p:spPr>
          <a:xfrm>
            <a:off x="4991672" y="3325782"/>
            <a:ext cx="7618263" cy="6827868"/>
          </a:xfrm>
          <a:custGeom>
            <a:avLst/>
            <a:gdLst/>
            <a:ahLst/>
            <a:cxnLst/>
            <a:rect l="l" t="t" r="r" b="b"/>
            <a:pathLst>
              <a:path w="7618263" h="6827868">
                <a:moveTo>
                  <a:pt x="0" y="0"/>
                </a:moveTo>
                <a:lnTo>
                  <a:pt x="7618263" y="0"/>
                </a:lnTo>
                <a:lnTo>
                  <a:pt x="7618263" y="6827868"/>
                </a:lnTo>
                <a:lnTo>
                  <a:pt x="0" y="68278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8" name="AutoShape 8"/>
          <p:cNvSpPr/>
          <p:nvPr/>
        </p:nvSpPr>
        <p:spPr>
          <a:xfrm>
            <a:off x="3040127" y="4007219"/>
            <a:ext cx="3565718" cy="0"/>
          </a:xfrm>
          <a:prstGeom prst="line">
            <a:avLst/>
          </a:prstGeom>
          <a:ln w="47625" cap="rnd">
            <a:solidFill>
              <a:srgbClr val="006980"/>
            </a:solidFill>
            <a:prstDash val="solid"/>
            <a:headEnd type="none" w="sm" len="sm"/>
            <a:tailEnd type="none" w="sm" len="sm"/>
          </a:ln>
        </p:spPr>
        <p:txBody>
          <a:bodyPr/>
          <a:lstStyle/>
          <a:p>
            <a:endParaRPr lang="en-ID"/>
          </a:p>
        </p:txBody>
      </p:sp>
      <p:sp>
        <p:nvSpPr>
          <p:cNvPr id="9" name="AutoShape 9"/>
          <p:cNvSpPr/>
          <p:nvPr/>
        </p:nvSpPr>
        <p:spPr>
          <a:xfrm>
            <a:off x="3040127" y="5566222"/>
            <a:ext cx="3565718" cy="0"/>
          </a:xfrm>
          <a:prstGeom prst="line">
            <a:avLst/>
          </a:prstGeom>
          <a:ln w="47625" cap="rnd">
            <a:solidFill>
              <a:srgbClr val="006980"/>
            </a:solidFill>
            <a:prstDash val="solid"/>
            <a:headEnd type="none" w="sm" len="sm"/>
            <a:tailEnd type="none" w="sm" len="sm"/>
          </a:ln>
        </p:spPr>
        <p:txBody>
          <a:bodyPr/>
          <a:lstStyle/>
          <a:p>
            <a:endParaRPr lang="en-ID"/>
          </a:p>
        </p:txBody>
      </p:sp>
      <p:sp>
        <p:nvSpPr>
          <p:cNvPr id="10" name="AutoShape 10"/>
          <p:cNvSpPr/>
          <p:nvPr/>
        </p:nvSpPr>
        <p:spPr>
          <a:xfrm>
            <a:off x="3040127" y="6483193"/>
            <a:ext cx="3372303" cy="0"/>
          </a:xfrm>
          <a:prstGeom prst="line">
            <a:avLst/>
          </a:prstGeom>
          <a:ln w="47625" cap="rnd">
            <a:solidFill>
              <a:srgbClr val="006980"/>
            </a:solidFill>
            <a:prstDash val="solid"/>
            <a:headEnd type="none" w="sm" len="sm"/>
            <a:tailEnd type="none" w="sm" len="sm"/>
          </a:ln>
        </p:spPr>
        <p:txBody>
          <a:bodyPr/>
          <a:lstStyle/>
          <a:p>
            <a:endParaRPr lang="en-ID"/>
          </a:p>
        </p:txBody>
      </p:sp>
      <p:sp>
        <p:nvSpPr>
          <p:cNvPr id="11" name="AutoShape 11"/>
          <p:cNvSpPr/>
          <p:nvPr/>
        </p:nvSpPr>
        <p:spPr>
          <a:xfrm>
            <a:off x="9163782" y="5440893"/>
            <a:ext cx="4982212" cy="24885"/>
          </a:xfrm>
          <a:prstGeom prst="line">
            <a:avLst/>
          </a:prstGeom>
          <a:ln w="47625" cap="rnd">
            <a:solidFill>
              <a:srgbClr val="006980"/>
            </a:solidFill>
            <a:prstDash val="solid"/>
            <a:headEnd type="none" w="sm" len="sm"/>
            <a:tailEnd type="none" w="sm" len="sm"/>
          </a:ln>
        </p:spPr>
        <p:txBody>
          <a:bodyPr/>
          <a:lstStyle/>
          <a:p>
            <a:endParaRPr lang="en-ID"/>
          </a:p>
        </p:txBody>
      </p:sp>
      <p:sp>
        <p:nvSpPr>
          <p:cNvPr id="12" name="AutoShape 12"/>
          <p:cNvSpPr/>
          <p:nvPr/>
        </p:nvSpPr>
        <p:spPr>
          <a:xfrm>
            <a:off x="9799242" y="6232773"/>
            <a:ext cx="4346609" cy="24885"/>
          </a:xfrm>
          <a:prstGeom prst="line">
            <a:avLst/>
          </a:prstGeom>
          <a:ln w="47625" cap="rnd">
            <a:solidFill>
              <a:srgbClr val="006980"/>
            </a:solidFill>
            <a:prstDash val="solid"/>
            <a:headEnd type="none" w="sm" len="sm"/>
            <a:tailEnd type="none" w="sm" len="sm"/>
          </a:ln>
        </p:spPr>
        <p:txBody>
          <a:bodyPr/>
          <a:lstStyle/>
          <a:p>
            <a:endParaRPr lang="en-ID"/>
          </a:p>
        </p:txBody>
      </p:sp>
      <p:sp>
        <p:nvSpPr>
          <p:cNvPr id="13" name="AutoShape 13"/>
          <p:cNvSpPr/>
          <p:nvPr/>
        </p:nvSpPr>
        <p:spPr>
          <a:xfrm flipV="1">
            <a:off x="10518730" y="7026256"/>
            <a:ext cx="3646172" cy="2611"/>
          </a:xfrm>
          <a:prstGeom prst="line">
            <a:avLst/>
          </a:prstGeom>
          <a:ln w="47625" cap="rnd">
            <a:solidFill>
              <a:srgbClr val="006980"/>
            </a:solidFill>
            <a:prstDash val="solid"/>
            <a:headEnd type="none" w="sm" len="sm"/>
            <a:tailEnd type="none" w="sm" len="sm"/>
          </a:ln>
        </p:spPr>
        <p:txBody>
          <a:bodyPr/>
          <a:lstStyle/>
          <a:p>
            <a:endParaRPr lang="en-ID"/>
          </a:p>
        </p:txBody>
      </p:sp>
      <p:sp>
        <p:nvSpPr>
          <p:cNvPr id="14" name="AutoShape 14"/>
          <p:cNvSpPr/>
          <p:nvPr/>
        </p:nvSpPr>
        <p:spPr>
          <a:xfrm>
            <a:off x="11016097" y="7292903"/>
            <a:ext cx="1494819" cy="572856"/>
          </a:xfrm>
          <a:prstGeom prst="line">
            <a:avLst/>
          </a:prstGeom>
          <a:ln w="47625" cap="rnd">
            <a:solidFill>
              <a:srgbClr val="006980"/>
            </a:solidFill>
            <a:prstDash val="solid"/>
            <a:headEnd type="none" w="sm" len="sm"/>
            <a:tailEnd type="none" w="sm" len="sm"/>
          </a:ln>
        </p:spPr>
        <p:txBody>
          <a:bodyPr/>
          <a:lstStyle/>
          <a:p>
            <a:endParaRPr lang="en-ID"/>
          </a:p>
        </p:txBody>
      </p:sp>
      <p:sp>
        <p:nvSpPr>
          <p:cNvPr id="15" name="AutoShape 15"/>
          <p:cNvSpPr/>
          <p:nvPr/>
        </p:nvSpPr>
        <p:spPr>
          <a:xfrm flipV="1">
            <a:off x="7652173" y="3981043"/>
            <a:ext cx="0" cy="1844228"/>
          </a:xfrm>
          <a:prstGeom prst="line">
            <a:avLst/>
          </a:prstGeom>
          <a:ln w="47625" cap="rnd">
            <a:solidFill>
              <a:srgbClr val="006980"/>
            </a:solidFill>
            <a:prstDash val="solid"/>
            <a:headEnd type="none" w="sm" len="sm"/>
            <a:tailEnd type="none" w="sm" len="sm"/>
          </a:ln>
        </p:spPr>
        <p:txBody>
          <a:bodyPr/>
          <a:lstStyle/>
          <a:p>
            <a:endParaRPr lang="en-ID"/>
          </a:p>
        </p:txBody>
      </p:sp>
      <p:grpSp>
        <p:nvGrpSpPr>
          <p:cNvPr id="16" name="Group 16"/>
          <p:cNvGrpSpPr/>
          <p:nvPr/>
        </p:nvGrpSpPr>
        <p:grpSpPr>
          <a:xfrm>
            <a:off x="1521908" y="3610265"/>
            <a:ext cx="3352393" cy="741555"/>
            <a:chOff x="0" y="0"/>
            <a:chExt cx="4220624" cy="933609"/>
          </a:xfrm>
        </p:grpSpPr>
        <p:sp>
          <p:nvSpPr>
            <p:cNvPr id="17" name="Freeform 17"/>
            <p:cNvSpPr/>
            <p:nvPr/>
          </p:nvSpPr>
          <p:spPr>
            <a:xfrm>
              <a:off x="31750" y="31750"/>
              <a:ext cx="4155882" cy="870109"/>
            </a:xfrm>
            <a:custGeom>
              <a:avLst/>
              <a:gdLst/>
              <a:ahLst/>
              <a:cxnLst/>
              <a:rect l="l" t="t" r="r" b="b"/>
              <a:pathLst>
                <a:path w="4155882" h="870109">
                  <a:moveTo>
                    <a:pt x="4064414" y="870109"/>
                  </a:moveTo>
                  <a:lnTo>
                    <a:pt x="92710" y="870109"/>
                  </a:lnTo>
                  <a:cubicBezTo>
                    <a:pt x="41910" y="870109"/>
                    <a:pt x="0" y="828199"/>
                    <a:pt x="0" y="777399"/>
                  </a:cubicBezTo>
                  <a:lnTo>
                    <a:pt x="0" y="92710"/>
                  </a:lnTo>
                  <a:cubicBezTo>
                    <a:pt x="0" y="41910"/>
                    <a:pt x="41910" y="0"/>
                    <a:pt x="92710" y="0"/>
                  </a:cubicBezTo>
                  <a:lnTo>
                    <a:pt x="4063144" y="0"/>
                  </a:lnTo>
                  <a:cubicBezTo>
                    <a:pt x="4113944" y="0"/>
                    <a:pt x="4155854" y="41910"/>
                    <a:pt x="4155854" y="92710"/>
                  </a:cubicBezTo>
                  <a:lnTo>
                    <a:pt x="4155854" y="776129"/>
                  </a:lnTo>
                  <a:cubicBezTo>
                    <a:pt x="4157124" y="828199"/>
                    <a:pt x="4115214" y="870109"/>
                    <a:pt x="4064414" y="870109"/>
                  </a:cubicBezTo>
                  <a:close/>
                </a:path>
              </a:pathLst>
            </a:custGeom>
            <a:solidFill>
              <a:srgbClr val="FFDC9A"/>
            </a:solidFill>
          </p:spPr>
          <p:txBody>
            <a:bodyPr/>
            <a:lstStyle/>
            <a:p>
              <a:endParaRPr lang="en-ID"/>
            </a:p>
          </p:txBody>
        </p:sp>
        <p:sp>
          <p:nvSpPr>
            <p:cNvPr id="18" name="Freeform 18"/>
            <p:cNvSpPr/>
            <p:nvPr/>
          </p:nvSpPr>
          <p:spPr>
            <a:xfrm>
              <a:off x="0" y="0"/>
              <a:ext cx="4220624" cy="933609"/>
            </a:xfrm>
            <a:custGeom>
              <a:avLst/>
              <a:gdLst/>
              <a:ahLst/>
              <a:cxnLst/>
              <a:rect l="l" t="t" r="r" b="b"/>
              <a:pathLst>
                <a:path w="4220624" h="933609">
                  <a:moveTo>
                    <a:pt x="4096164" y="59690"/>
                  </a:moveTo>
                  <a:cubicBezTo>
                    <a:pt x="4131724" y="59690"/>
                    <a:pt x="4160934" y="88900"/>
                    <a:pt x="4160934" y="124460"/>
                  </a:cubicBezTo>
                  <a:lnTo>
                    <a:pt x="4160934" y="809149"/>
                  </a:lnTo>
                  <a:cubicBezTo>
                    <a:pt x="4160934" y="844709"/>
                    <a:pt x="4131724" y="873919"/>
                    <a:pt x="4096164" y="873919"/>
                  </a:cubicBezTo>
                  <a:lnTo>
                    <a:pt x="124460" y="873919"/>
                  </a:lnTo>
                  <a:cubicBezTo>
                    <a:pt x="88900" y="873919"/>
                    <a:pt x="59690" y="844709"/>
                    <a:pt x="59690" y="809149"/>
                  </a:cubicBezTo>
                  <a:lnTo>
                    <a:pt x="59690" y="124460"/>
                  </a:lnTo>
                  <a:cubicBezTo>
                    <a:pt x="59690" y="88900"/>
                    <a:pt x="88900" y="59690"/>
                    <a:pt x="124460" y="59690"/>
                  </a:cubicBezTo>
                  <a:lnTo>
                    <a:pt x="4096164" y="59690"/>
                  </a:lnTo>
                  <a:moveTo>
                    <a:pt x="4096164" y="0"/>
                  </a:moveTo>
                  <a:lnTo>
                    <a:pt x="124460" y="0"/>
                  </a:lnTo>
                  <a:cubicBezTo>
                    <a:pt x="55880" y="0"/>
                    <a:pt x="0" y="55880"/>
                    <a:pt x="0" y="124460"/>
                  </a:cubicBezTo>
                  <a:lnTo>
                    <a:pt x="0" y="809149"/>
                  </a:lnTo>
                  <a:cubicBezTo>
                    <a:pt x="0" y="877729"/>
                    <a:pt x="55880" y="933609"/>
                    <a:pt x="124460" y="933609"/>
                  </a:cubicBezTo>
                  <a:lnTo>
                    <a:pt x="4096164" y="933609"/>
                  </a:lnTo>
                  <a:cubicBezTo>
                    <a:pt x="4164744" y="933609"/>
                    <a:pt x="4220624" y="877729"/>
                    <a:pt x="4220624" y="809149"/>
                  </a:cubicBezTo>
                  <a:lnTo>
                    <a:pt x="4220624" y="124460"/>
                  </a:lnTo>
                  <a:cubicBezTo>
                    <a:pt x="4220624" y="55880"/>
                    <a:pt x="4164744" y="0"/>
                    <a:pt x="4096164" y="0"/>
                  </a:cubicBezTo>
                  <a:close/>
                </a:path>
              </a:pathLst>
            </a:custGeom>
            <a:solidFill>
              <a:srgbClr val="FFFFFF"/>
            </a:solidFill>
          </p:spPr>
          <p:txBody>
            <a:bodyPr/>
            <a:lstStyle/>
            <a:p>
              <a:endParaRPr lang="en-ID"/>
            </a:p>
          </p:txBody>
        </p:sp>
      </p:grpSp>
      <p:grpSp>
        <p:nvGrpSpPr>
          <p:cNvPr id="19" name="Group 19"/>
          <p:cNvGrpSpPr/>
          <p:nvPr/>
        </p:nvGrpSpPr>
        <p:grpSpPr>
          <a:xfrm>
            <a:off x="12415210" y="6664022"/>
            <a:ext cx="4844090" cy="741555"/>
            <a:chOff x="0" y="0"/>
            <a:chExt cx="6098654" cy="933609"/>
          </a:xfrm>
        </p:grpSpPr>
        <p:sp>
          <p:nvSpPr>
            <p:cNvPr id="20" name="Freeform 20"/>
            <p:cNvSpPr/>
            <p:nvPr/>
          </p:nvSpPr>
          <p:spPr>
            <a:xfrm>
              <a:off x="31750" y="31750"/>
              <a:ext cx="6033913" cy="870109"/>
            </a:xfrm>
            <a:custGeom>
              <a:avLst/>
              <a:gdLst/>
              <a:ahLst/>
              <a:cxnLst/>
              <a:rect l="l" t="t" r="r" b="b"/>
              <a:pathLst>
                <a:path w="6033913" h="870109">
                  <a:moveTo>
                    <a:pt x="5942444" y="870109"/>
                  </a:moveTo>
                  <a:lnTo>
                    <a:pt x="92710" y="870109"/>
                  </a:lnTo>
                  <a:cubicBezTo>
                    <a:pt x="41910" y="870109"/>
                    <a:pt x="0" y="828199"/>
                    <a:pt x="0" y="777399"/>
                  </a:cubicBezTo>
                  <a:lnTo>
                    <a:pt x="0" y="92710"/>
                  </a:lnTo>
                  <a:cubicBezTo>
                    <a:pt x="0" y="41910"/>
                    <a:pt x="41910" y="0"/>
                    <a:pt x="92710" y="0"/>
                  </a:cubicBezTo>
                  <a:lnTo>
                    <a:pt x="5941175" y="0"/>
                  </a:lnTo>
                  <a:cubicBezTo>
                    <a:pt x="5991975" y="0"/>
                    <a:pt x="6033884" y="41910"/>
                    <a:pt x="6033884" y="92710"/>
                  </a:cubicBezTo>
                  <a:lnTo>
                    <a:pt x="6033884" y="776129"/>
                  </a:lnTo>
                  <a:cubicBezTo>
                    <a:pt x="6035154" y="828199"/>
                    <a:pt x="5993244" y="870109"/>
                    <a:pt x="5942444" y="870109"/>
                  </a:cubicBezTo>
                  <a:close/>
                </a:path>
              </a:pathLst>
            </a:custGeom>
            <a:solidFill>
              <a:srgbClr val="FFDC9A"/>
            </a:solidFill>
          </p:spPr>
          <p:txBody>
            <a:bodyPr/>
            <a:lstStyle/>
            <a:p>
              <a:endParaRPr lang="en-ID"/>
            </a:p>
          </p:txBody>
        </p:sp>
        <p:sp>
          <p:nvSpPr>
            <p:cNvPr id="21" name="Freeform 21"/>
            <p:cNvSpPr/>
            <p:nvPr/>
          </p:nvSpPr>
          <p:spPr>
            <a:xfrm>
              <a:off x="0" y="0"/>
              <a:ext cx="6098654" cy="933609"/>
            </a:xfrm>
            <a:custGeom>
              <a:avLst/>
              <a:gdLst/>
              <a:ahLst/>
              <a:cxnLst/>
              <a:rect l="l" t="t" r="r" b="b"/>
              <a:pathLst>
                <a:path w="6098654" h="933609">
                  <a:moveTo>
                    <a:pt x="5974194" y="59690"/>
                  </a:moveTo>
                  <a:cubicBezTo>
                    <a:pt x="6009754" y="59690"/>
                    <a:pt x="6038964" y="88900"/>
                    <a:pt x="6038964" y="124460"/>
                  </a:cubicBezTo>
                  <a:lnTo>
                    <a:pt x="6038964" y="809149"/>
                  </a:lnTo>
                  <a:cubicBezTo>
                    <a:pt x="6038964" y="844709"/>
                    <a:pt x="6009754" y="873919"/>
                    <a:pt x="5974194" y="873919"/>
                  </a:cubicBezTo>
                  <a:lnTo>
                    <a:pt x="124460" y="873919"/>
                  </a:lnTo>
                  <a:cubicBezTo>
                    <a:pt x="88900" y="873919"/>
                    <a:pt x="59690" y="844709"/>
                    <a:pt x="59690" y="809149"/>
                  </a:cubicBezTo>
                  <a:lnTo>
                    <a:pt x="59690" y="124460"/>
                  </a:lnTo>
                  <a:cubicBezTo>
                    <a:pt x="59690" y="88900"/>
                    <a:pt x="88900" y="59690"/>
                    <a:pt x="124460" y="59690"/>
                  </a:cubicBezTo>
                  <a:lnTo>
                    <a:pt x="5974195" y="59690"/>
                  </a:lnTo>
                  <a:moveTo>
                    <a:pt x="5974195" y="0"/>
                  </a:moveTo>
                  <a:lnTo>
                    <a:pt x="124460" y="0"/>
                  </a:lnTo>
                  <a:cubicBezTo>
                    <a:pt x="55880" y="0"/>
                    <a:pt x="0" y="55880"/>
                    <a:pt x="0" y="124460"/>
                  </a:cubicBezTo>
                  <a:lnTo>
                    <a:pt x="0" y="809149"/>
                  </a:lnTo>
                  <a:cubicBezTo>
                    <a:pt x="0" y="877729"/>
                    <a:pt x="55880" y="933609"/>
                    <a:pt x="124460" y="933609"/>
                  </a:cubicBezTo>
                  <a:lnTo>
                    <a:pt x="5974195" y="933609"/>
                  </a:lnTo>
                  <a:cubicBezTo>
                    <a:pt x="6042775" y="933609"/>
                    <a:pt x="6098654" y="877729"/>
                    <a:pt x="6098654" y="809149"/>
                  </a:cubicBezTo>
                  <a:lnTo>
                    <a:pt x="6098654" y="124460"/>
                  </a:lnTo>
                  <a:cubicBezTo>
                    <a:pt x="6098654" y="55880"/>
                    <a:pt x="6042775" y="0"/>
                    <a:pt x="5974195" y="0"/>
                  </a:cubicBezTo>
                  <a:close/>
                </a:path>
              </a:pathLst>
            </a:custGeom>
            <a:solidFill>
              <a:srgbClr val="FFFFFF"/>
            </a:solidFill>
          </p:spPr>
          <p:txBody>
            <a:bodyPr/>
            <a:lstStyle/>
            <a:p>
              <a:endParaRPr lang="en-ID"/>
            </a:p>
          </p:txBody>
        </p:sp>
      </p:grpSp>
      <p:grpSp>
        <p:nvGrpSpPr>
          <p:cNvPr id="22" name="Group 22"/>
          <p:cNvGrpSpPr/>
          <p:nvPr/>
        </p:nvGrpSpPr>
        <p:grpSpPr>
          <a:xfrm>
            <a:off x="12415210" y="5833062"/>
            <a:ext cx="4844090" cy="741555"/>
            <a:chOff x="0" y="0"/>
            <a:chExt cx="6098654" cy="933609"/>
          </a:xfrm>
        </p:grpSpPr>
        <p:sp>
          <p:nvSpPr>
            <p:cNvPr id="23" name="Freeform 23"/>
            <p:cNvSpPr/>
            <p:nvPr/>
          </p:nvSpPr>
          <p:spPr>
            <a:xfrm>
              <a:off x="31750" y="31750"/>
              <a:ext cx="6033913" cy="870109"/>
            </a:xfrm>
            <a:custGeom>
              <a:avLst/>
              <a:gdLst/>
              <a:ahLst/>
              <a:cxnLst/>
              <a:rect l="l" t="t" r="r" b="b"/>
              <a:pathLst>
                <a:path w="6033913" h="870109">
                  <a:moveTo>
                    <a:pt x="5942444" y="870109"/>
                  </a:moveTo>
                  <a:lnTo>
                    <a:pt x="92710" y="870109"/>
                  </a:lnTo>
                  <a:cubicBezTo>
                    <a:pt x="41910" y="870109"/>
                    <a:pt x="0" y="828199"/>
                    <a:pt x="0" y="777399"/>
                  </a:cubicBezTo>
                  <a:lnTo>
                    <a:pt x="0" y="92710"/>
                  </a:lnTo>
                  <a:cubicBezTo>
                    <a:pt x="0" y="41910"/>
                    <a:pt x="41910" y="0"/>
                    <a:pt x="92710" y="0"/>
                  </a:cubicBezTo>
                  <a:lnTo>
                    <a:pt x="5941175" y="0"/>
                  </a:lnTo>
                  <a:cubicBezTo>
                    <a:pt x="5991975" y="0"/>
                    <a:pt x="6033884" y="41910"/>
                    <a:pt x="6033884" y="92710"/>
                  </a:cubicBezTo>
                  <a:lnTo>
                    <a:pt x="6033884" y="776129"/>
                  </a:lnTo>
                  <a:cubicBezTo>
                    <a:pt x="6035154" y="828199"/>
                    <a:pt x="5993244" y="870109"/>
                    <a:pt x="5942444" y="870109"/>
                  </a:cubicBezTo>
                  <a:close/>
                </a:path>
              </a:pathLst>
            </a:custGeom>
            <a:solidFill>
              <a:srgbClr val="FFDC9A"/>
            </a:solidFill>
          </p:spPr>
          <p:txBody>
            <a:bodyPr/>
            <a:lstStyle/>
            <a:p>
              <a:endParaRPr lang="en-ID"/>
            </a:p>
          </p:txBody>
        </p:sp>
        <p:sp>
          <p:nvSpPr>
            <p:cNvPr id="24" name="Freeform 24"/>
            <p:cNvSpPr/>
            <p:nvPr/>
          </p:nvSpPr>
          <p:spPr>
            <a:xfrm>
              <a:off x="0" y="0"/>
              <a:ext cx="6098654" cy="933609"/>
            </a:xfrm>
            <a:custGeom>
              <a:avLst/>
              <a:gdLst/>
              <a:ahLst/>
              <a:cxnLst/>
              <a:rect l="l" t="t" r="r" b="b"/>
              <a:pathLst>
                <a:path w="6098654" h="933609">
                  <a:moveTo>
                    <a:pt x="5974194" y="59690"/>
                  </a:moveTo>
                  <a:cubicBezTo>
                    <a:pt x="6009754" y="59690"/>
                    <a:pt x="6038964" y="88900"/>
                    <a:pt x="6038964" y="124460"/>
                  </a:cubicBezTo>
                  <a:lnTo>
                    <a:pt x="6038964" y="809149"/>
                  </a:lnTo>
                  <a:cubicBezTo>
                    <a:pt x="6038964" y="844709"/>
                    <a:pt x="6009754" y="873919"/>
                    <a:pt x="5974194" y="873919"/>
                  </a:cubicBezTo>
                  <a:lnTo>
                    <a:pt x="124460" y="873919"/>
                  </a:lnTo>
                  <a:cubicBezTo>
                    <a:pt x="88900" y="873919"/>
                    <a:pt x="59690" y="844709"/>
                    <a:pt x="59690" y="809149"/>
                  </a:cubicBezTo>
                  <a:lnTo>
                    <a:pt x="59690" y="124460"/>
                  </a:lnTo>
                  <a:cubicBezTo>
                    <a:pt x="59690" y="88900"/>
                    <a:pt x="88900" y="59690"/>
                    <a:pt x="124460" y="59690"/>
                  </a:cubicBezTo>
                  <a:lnTo>
                    <a:pt x="5974195" y="59690"/>
                  </a:lnTo>
                  <a:moveTo>
                    <a:pt x="5974195" y="0"/>
                  </a:moveTo>
                  <a:lnTo>
                    <a:pt x="124460" y="0"/>
                  </a:lnTo>
                  <a:cubicBezTo>
                    <a:pt x="55880" y="0"/>
                    <a:pt x="0" y="55880"/>
                    <a:pt x="0" y="124460"/>
                  </a:cubicBezTo>
                  <a:lnTo>
                    <a:pt x="0" y="809149"/>
                  </a:lnTo>
                  <a:cubicBezTo>
                    <a:pt x="0" y="877729"/>
                    <a:pt x="55880" y="933609"/>
                    <a:pt x="124460" y="933609"/>
                  </a:cubicBezTo>
                  <a:lnTo>
                    <a:pt x="5974195" y="933609"/>
                  </a:lnTo>
                  <a:cubicBezTo>
                    <a:pt x="6042775" y="933609"/>
                    <a:pt x="6098654" y="877729"/>
                    <a:pt x="6098654" y="809149"/>
                  </a:cubicBezTo>
                  <a:lnTo>
                    <a:pt x="6098654" y="124460"/>
                  </a:lnTo>
                  <a:cubicBezTo>
                    <a:pt x="6098654" y="55880"/>
                    <a:pt x="6042775" y="0"/>
                    <a:pt x="5974195" y="0"/>
                  </a:cubicBezTo>
                  <a:close/>
                </a:path>
              </a:pathLst>
            </a:custGeom>
            <a:solidFill>
              <a:srgbClr val="FFFFFF"/>
            </a:solidFill>
          </p:spPr>
          <p:txBody>
            <a:bodyPr/>
            <a:lstStyle/>
            <a:p>
              <a:endParaRPr lang="en-ID"/>
            </a:p>
          </p:txBody>
        </p:sp>
      </p:grpSp>
      <p:grpSp>
        <p:nvGrpSpPr>
          <p:cNvPr id="25" name="Group 25"/>
          <p:cNvGrpSpPr/>
          <p:nvPr/>
        </p:nvGrpSpPr>
        <p:grpSpPr>
          <a:xfrm>
            <a:off x="12415210" y="5002103"/>
            <a:ext cx="4844090" cy="741555"/>
            <a:chOff x="0" y="0"/>
            <a:chExt cx="6098654" cy="933609"/>
          </a:xfrm>
        </p:grpSpPr>
        <p:sp>
          <p:nvSpPr>
            <p:cNvPr id="26" name="Freeform 26"/>
            <p:cNvSpPr/>
            <p:nvPr/>
          </p:nvSpPr>
          <p:spPr>
            <a:xfrm>
              <a:off x="31750" y="31750"/>
              <a:ext cx="6033913" cy="870109"/>
            </a:xfrm>
            <a:custGeom>
              <a:avLst/>
              <a:gdLst/>
              <a:ahLst/>
              <a:cxnLst/>
              <a:rect l="l" t="t" r="r" b="b"/>
              <a:pathLst>
                <a:path w="6033913" h="870109">
                  <a:moveTo>
                    <a:pt x="5942444" y="870109"/>
                  </a:moveTo>
                  <a:lnTo>
                    <a:pt x="92710" y="870109"/>
                  </a:lnTo>
                  <a:cubicBezTo>
                    <a:pt x="41910" y="870109"/>
                    <a:pt x="0" y="828199"/>
                    <a:pt x="0" y="777399"/>
                  </a:cubicBezTo>
                  <a:lnTo>
                    <a:pt x="0" y="92710"/>
                  </a:lnTo>
                  <a:cubicBezTo>
                    <a:pt x="0" y="41910"/>
                    <a:pt x="41910" y="0"/>
                    <a:pt x="92710" y="0"/>
                  </a:cubicBezTo>
                  <a:lnTo>
                    <a:pt x="5941175" y="0"/>
                  </a:lnTo>
                  <a:cubicBezTo>
                    <a:pt x="5991975" y="0"/>
                    <a:pt x="6033884" y="41910"/>
                    <a:pt x="6033884" y="92710"/>
                  </a:cubicBezTo>
                  <a:lnTo>
                    <a:pt x="6033884" y="776129"/>
                  </a:lnTo>
                  <a:cubicBezTo>
                    <a:pt x="6035154" y="828199"/>
                    <a:pt x="5993244" y="870109"/>
                    <a:pt x="5942444" y="870109"/>
                  </a:cubicBezTo>
                  <a:close/>
                </a:path>
              </a:pathLst>
            </a:custGeom>
            <a:solidFill>
              <a:srgbClr val="FFDC9A"/>
            </a:solidFill>
          </p:spPr>
          <p:txBody>
            <a:bodyPr/>
            <a:lstStyle/>
            <a:p>
              <a:endParaRPr lang="en-ID"/>
            </a:p>
          </p:txBody>
        </p:sp>
        <p:sp>
          <p:nvSpPr>
            <p:cNvPr id="27" name="Freeform 27"/>
            <p:cNvSpPr/>
            <p:nvPr/>
          </p:nvSpPr>
          <p:spPr>
            <a:xfrm>
              <a:off x="0" y="0"/>
              <a:ext cx="6098654" cy="933609"/>
            </a:xfrm>
            <a:custGeom>
              <a:avLst/>
              <a:gdLst/>
              <a:ahLst/>
              <a:cxnLst/>
              <a:rect l="l" t="t" r="r" b="b"/>
              <a:pathLst>
                <a:path w="6098654" h="933609">
                  <a:moveTo>
                    <a:pt x="5974194" y="59690"/>
                  </a:moveTo>
                  <a:cubicBezTo>
                    <a:pt x="6009754" y="59690"/>
                    <a:pt x="6038964" y="88900"/>
                    <a:pt x="6038964" y="124460"/>
                  </a:cubicBezTo>
                  <a:lnTo>
                    <a:pt x="6038964" y="809149"/>
                  </a:lnTo>
                  <a:cubicBezTo>
                    <a:pt x="6038964" y="844709"/>
                    <a:pt x="6009754" y="873919"/>
                    <a:pt x="5974194" y="873919"/>
                  </a:cubicBezTo>
                  <a:lnTo>
                    <a:pt x="124460" y="873919"/>
                  </a:lnTo>
                  <a:cubicBezTo>
                    <a:pt x="88900" y="873919"/>
                    <a:pt x="59690" y="844709"/>
                    <a:pt x="59690" y="809149"/>
                  </a:cubicBezTo>
                  <a:lnTo>
                    <a:pt x="59690" y="124460"/>
                  </a:lnTo>
                  <a:cubicBezTo>
                    <a:pt x="59690" y="88900"/>
                    <a:pt x="88900" y="59690"/>
                    <a:pt x="124460" y="59690"/>
                  </a:cubicBezTo>
                  <a:lnTo>
                    <a:pt x="5974195" y="59690"/>
                  </a:lnTo>
                  <a:moveTo>
                    <a:pt x="5974195" y="0"/>
                  </a:moveTo>
                  <a:lnTo>
                    <a:pt x="124460" y="0"/>
                  </a:lnTo>
                  <a:cubicBezTo>
                    <a:pt x="55880" y="0"/>
                    <a:pt x="0" y="55880"/>
                    <a:pt x="0" y="124460"/>
                  </a:cubicBezTo>
                  <a:lnTo>
                    <a:pt x="0" y="809149"/>
                  </a:lnTo>
                  <a:cubicBezTo>
                    <a:pt x="0" y="877729"/>
                    <a:pt x="55880" y="933609"/>
                    <a:pt x="124460" y="933609"/>
                  </a:cubicBezTo>
                  <a:lnTo>
                    <a:pt x="5974195" y="933609"/>
                  </a:lnTo>
                  <a:cubicBezTo>
                    <a:pt x="6042775" y="933609"/>
                    <a:pt x="6098654" y="877729"/>
                    <a:pt x="6098654" y="809149"/>
                  </a:cubicBezTo>
                  <a:lnTo>
                    <a:pt x="6098654" y="124460"/>
                  </a:lnTo>
                  <a:cubicBezTo>
                    <a:pt x="6098654" y="55880"/>
                    <a:pt x="6042775" y="0"/>
                    <a:pt x="5974195" y="0"/>
                  </a:cubicBezTo>
                  <a:close/>
                </a:path>
              </a:pathLst>
            </a:custGeom>
            <a:solidFill>
              <a:srgbClr val="FFFFFF"/>
            </a:solidFill>
          </p:spPr>
          <p:txBody>
            <a:bodyPr/>
            <a:lstStyle/>
            <a:p>
              <a:endParaRPr lang="en-ID"/>
            </a:p>
          </p:txBody>
        </p:sp>
      </p:grpSp>
      <p:grpSp>
        <p:nvGrpSpPr>
          <p:cNvPr id="28" name="Group 28"/>
          <p:cNvGrpSpPr/>
          <p:nvPr/>
        </p:nvGrpSpPr>
        <p:grpSpPr>
          <a:xfrm>
            <a:off x="12415210" y="7494982"/>
            <a:ext cx="4844090" cy="741555"/>
            <a:chOff x="0" y="0"/>
            <a:chExt cx="6098654" cy="933609"/>
          </a:xfrm>
        </p:grpSpPr>
        <p:sp>
          <p:nvSpPr>
            <p:cNvPr id="29" name="Freeform 29"/>
            <p:cNvSpPr/>
            <p:nvPr/>
          </p:nvSpPr>
          <p:spPr>
            <a:xfrm>
              <a:off x="31750" y="31750"/>
              <a:ext cx="6033913" cy="870109"/>
            </a:xfrm>
            <a:custGeom>
              <a:avLst/>
              <a:gdLst/>
              <a:ahLst/>
              <a:cxnLst/>
              <a:rect l="l" t="t" r="r" b="b"/>
              <a:pathLst>
                <a:path w="6033913" h="870109">
                  <a:moveTo>
                    <a:pt x="5942444" y="870109"/>
                  </a:moveTo>
                  <a:lnTo>
                    <a:pt x="92710" y="870109"/>
                  </a:lnTo>
                  <a:cubicBezTo>
                    <a:pt x="41910" y="870109"/>
                    <a:pt x="0" y="828199"/>
                    <a:pt x="0" y="777399"/>
                  </a:cubicBezTo>
                  <a:lnTo>
                    <a:pt x="0" y="92710"/>
                  </a:lnTo>
                  <a:cubicBezTo>
                    <a:pt x="0" y="41910"/>
                    <a:pt x="41910" y="0"/>
                    <a:pt x="92710" y="0"/>
                  </a:cubicBezTo>
                  <a:lnTo>
                    <a:pt x="5941175" y="0"/>
                  </a:lnTo>
                  <a:cubicBezTo>
                    <a:pt x="5991975" y="0"/>
                    <a:pt x="6033884" y="41910"/>
                    <a:pt x="6033884" y="92710"/>
                  </a:cubicBezTo>
                  <a:lnTo>
                    <a:pt x="6033884" y="776129"/>
                  </a:lnTo>
                  <a:cubicBezTo>
                    <a:pt x="6035154" y="828199"/>
                    <a:pt x="5993244" y="870109"/>
                    <a:pt x="5942444" y="870109"/>
                  </a:cubicBezTo>
                  <a:close/>
                </a:path>
              </a:pathLst>
            </a:custGeom>
            <a:solidFill>
              <a:srgbClr val="FFDC9A"/>
            </a:solidFill>
          </p:spPr>
          <p:txBody>
            <a:bodyPr/>
            <a:lstStyle/>
            <a:p>
              <a:endParaRPr lang="en-ID"/>
            </a:p>
          </p:txBody>
        </p:sp>
        <p:sp>
          <p:nvSpPr>
            <p:cNvPr id="30" name="Freeform 30"/>
            <p:cNvSpPr/>
            <p:nvPr/>
          </p:nvSpPr>
          <p:spPr>
            <a:xfrm>
              <a:off x="0" y="0"/>
              <a:ext cx="6098654" cy="933609"/>
            </a:xfrm>
            <a:custGeom>
              <a:avLst/>
              <a:gdLst/>
              <a:ahLst/>
              <a:cxnLst/>
              <a:rect l="l" t="t" r="r" b="b"/>
              <a:pathLst>
                <a:path w="6098654" h="933609">
                  <a:moveTo>
                    <a:pt x="5974194" y="59690"/>
                  </a:moveTo>
                  <a:cubicBezTo>
                    <a:pt x="6009754" y="59690"/>
                    <a:pt x="6038964" y="88900"/>
                    <a:pt x="6038964" y="124460"/>
                  </a:cubicBezTo>
                  <a:lnTo>
                    <a:pt x="6038964" y="809149"/>
                  </a:lnTo>
                  <a:cubicBezTo>
                    <a:pt x="6038964" y="844709"/>
                    <a:pt x="6009754" y="873919"/>
                    <a:pt x="5974194" y="873919"/>
                  </a:cubicBezTo>
                  <a:lnTo>
                    <a:pt x="124460" y="873919"/>
                  </a:lnTo>
                  <a:cubicBezTo>
                    <a:pt x="88900" y="873919"/>
                    <a:pt x="59690" y="844709"/>
                    <a:pt x="59690" y="809149"/>
                  </a:cubicBezTo>
                  <a:lnTo>
                    <a:pt x="59690" y="124460"/>
                  </a:lnTo>
                  <a:cubicBezTo>
                    <a:pt x="59690" y="88900"/>
                    <a:pt x="88900" y="59690"/>
                    <a:pt x="124460" y="59690"/>
                  </a:cubicBezTo>
                  <a:lnTo>
                    <a:pt x="5974195" y="59690"/>
                  </a:lnTo>
                  <a:moveTo>
                    <a:pt x="5974195" y="0"/>
                  </a:moveTo>
                  <a:lnTo>
                    <a:pt x="124460" y="0"/>
                  </a:lnTo>
                  <a:cubicBezTo>
                    <a:pt x="55880" y="0"/>
                    <a:pt x="0" y="55880"/>
                    <a:pt x="0" y="124460"/>
                  </a:cubicBezTo>
                  <a:lnTo>
                    <a:pt x="0" y="809149"/>
                  </a:lnTo>
                  <a:cubicBezTo>
                    <a:pt x="0" y="877729"/>
                    <a:pt x="55880" y="933609"/>
                    <a:pt x="124460" y="933609"/>
                  </a:cubicBezTo>
                  <a:lnTo>
                    <a:pt x="5974195" y="933609"/>
                  </a:lnTo>
                  <a:cubicBezTo>
                    <a:pt x="6042775" y="933609"/>
                    <a:pt x="6098654" y="877729"/>
                    <a:pt x="6098654" y="809149"/>
                  </a:cubicBezTo>
                  <a:lnTo>
                    <a:pt x="6098654" y="124460"/>
                  </a:lnTo>
                  <a:cubicBezTo>
                    <a:pt x="6098654" y="55880"/>
                    <a:pt x="6042775" y="0"/>
                    <a:pt x="5974195" y="0"/>
                  </a:cubicBezTo>
                  <a:close/>
                </a:path>
              </a:pathLst>
            </a:custGeom>
            <a:solidFill>
              <a:srgbClr val="FFFFFF"/>
            </a:solidFill>
          </p:spPr>
          <p:txBody>
            <a:bodyPr/>
            <a:lstStyle/>
            <a:p>
              <a:endParaRPr lang="en-ID"/>
            </a:p>
          </p:txBody>
        </p:sp>
      </p:grpSp>
      <p:grpSp>
        <p:nvGrpSpPr>
          <p:cNvPr id="31" name="Group 31"/>
          <p:cNvGrpSpPr/>
          <p:nvPr/>
        </p:nvGrpSpPr>
        <p:grpSpPr>
          <a:xfrm>
            <a:off x="7124607" y="3407708"/>
            <a:ext cx="3559961" cy="741555"/>
            <a:chOff x="0" y="0"/>
            <a:chExt cx="4481951" cy="933609"/>
          </a:xfrm>
        </p:grpSpPr>
        <p:sp>
          <p:nvSpPr>
            <p:cNvPr id="32" name="Freeform 32"/>
            <p:cNvSpPr/>
            <p:nvPr/>
          </p:nvSpPr>
          <p:spPr>
            <a:xfrm>
              <a:off x="31750" y="31750"/>
              <a:ext cx="4417209" cy="870109"/>
            </a:xfrm>
            <a:custGeom>
              <a:avLst/>
              <a:gdLst/>
              <a:ahLst/>
              <a:cxnLst/>
              <a:rect l="l" t="t" r="r" b="b"/>
              <a:pathLst>
                <a:path w="4417209" h="870109">
                  <a:moveTo>
                    <a:pt x="4325741" y="870109"/>
                  </a:moveTo>
                  <a:lnTo>
                    <a:pt x="92710" y="870109"/>
                  </a:lnTo>
                  <a:cubicBezTo>
                    <a:pt x="41910" y="870109"/>
                    <a:pt x="0" y="828199"/>
                    <a:pt x="0" y="777399"/>
                  </a:cubicBezTo>
                  <a:lnTo>
                    <a:pt x="0" y="92710"/>
                  </a:lnTo>
                  <a:cubicBezTo>
                    <a:pt x="0" y="41910"/>
                    <a:pt x="41910" y="0"/>
                    <a:pt x="92710" y="0"/>
                  </a:cubicBezTo>
                  <a:lnTo>
                    <a:pt x="4324471" y="0"/>
                  </a:lnTo>
                  <a:cubicBezTo>
                    <a:pt x="4375271" y="0"/>
                    <a:pt x="4417181" y="41910"/>
                    <a:pt x="4417181" y="92710"/>
                  </a:cubicBezTo>
                  <a:lnTo>
                    <a:pt x="4417181" y="776129"/>
                  </a:lnTo>
                  <a:cubicBezTo>
                    <a:pt x="4418451" y="828199"/>
                    <a:pt x="4376541" y="870109"/>
                    <a:pt x="4325741" y="870109"/>
                  </a:cubicBezTo>
                  <a:close/>
                </a:path>
              </a:pathLst>
            </a:custGeom>
            <a:solidFill>
              <a:srgbClr val="FFDC9A"/>
            </a:solidFill>
          </p:spPr>
          <p:txBody>
            <a:bodyPr/>
            <a:lstStyle/>
            <a:p>
              <a:endParaRPr lang="en-ID"/>
            </a:p>
          </p:txBody>
        </p:sp>
        <p:sp>
          <p:nvSpPr>
            <p:cNvPr id="33" name="Freeform 33"/>
            <p:cNvSpPr/>
            <p:nvPr/>
          </p:nvSpPr>
          <p:spPr>
            <a:xfrm>
              <a:off x="0" y="0"/>
              <a:ext cx="4481951" cy="933609"/>
            </a:xfrm>
            <a:custGeom>
              <a:avLst/>
              <a:gdLst/>
              <a:ahLst/>
              <a:cxnLst/>
              <a:rect l="l" t="t" r="r" b="b"/>
              <a:pathLst>
                <a:path w="4481951" h="933609">
                  <a:moveTo>
                    <a:pt x="4357491" y="59690"/>
                  </a:moveTo>
                  <a:cubicBezTo>
                    <a:pt x="4393051" y="59690"/>
                    <a:pt x="4422261" y="88900"/>
                    <a:pt x="4422261" y="124460"/>
                  </a:cubicBezTo>
                  <a:lnTo>
                    <a:pt x="4422261" y="809149"/>
                  </a:lnTo>
                  <a:cubicBezTo>
                    <a:pt x="4422261" y="844709"/>
                    <a:pt x="4393051" y="873919"/>
                    <a:pt x="4357491" y="873919"/>
                  </a:cubicBezTo>
                  <a:lnTo>
                    <a:pt x="124460" y="873919"/>
                  </a:lnTo>
                  <a:cubicBezTo>
                    <a:pt x="88900" y="873919"/>
                    <a:pt x="59690" y="844709"/>
                    <a:pt x="59690" y="809149"/>
                  </a:cubicBezTo>
                  <a:lnTo>
                    <a:pt x="59690" y="124460"/>
                  </a:lnTo>
                  <a:cubicBezTo>
                    <a:pt x="59690" y="88900"/>
                    <a:pt x="88900" y="59690"/>
                    <a:pt x="124460" y="59690"/>
                  </a:cubicBezTo>
                  <a:lnTo>
                    <a:pt x="4357491" y="59690"/>
                  </a:lnTo>
                  <a:moveTo>
                    <a:pt x="4357491" y="0"/>
                  </a:moveTo>
                  <a:lnTo>
                    <a:pt x="124460" y="0"/>
                  </a:lnTo>
                  <a:cubicBezTo>
                    <a:pt x="55880" y="0"/>
                    <a:pt x="0" y="55880"/>
                    <a:pt x="0" y="124460"/>
                  </a:cubicBezTo>
                  <a:lnTo>
                    <a:pt x="0" y="809149"/>
                  </a:lnTo>
                  <a:cubicBezTo>
                    <a:pt x="0" y="877729"/>
                    <a:pt x="55880" y="933609"/>
                    <a:pt x="124460" y="933609"/>
                  </a:cubicBezTo>
                  <a:lnTo>
                    <a:pt x="4357491" y="933609"/>
                  </a:lnTo>
                  <a:cubicBezTo>
                    <a:pt x="4426071" y="933609"/>
                    <a:pt x="4481951" y="877729"/>
                    <a:pt x="4481951" y="809149"/>
                  </a:cubicBezTo>
                  <a:lnTo>
                    <a:pt x="4481951" y="124460"/>
                  </a:lnTo>
                  <a:cubicBezTo>
                    <a:pt x="4481951" y="55880"/>
                    <a:pt x="4426071" y="0"/>
                    <a:pt x="4357491" y="0"/>
                  </a:cubicBezTo>
                  <a:close/>
                </a:path>
              </a:pathLst>
            </a:custGeom>
            <a:solidFill>
              <a:srgbClr val="FFFFFF"/>
            </a:solidFill>
          </p:spPr>
          <p:txBody>
            <a:bodyPr/>
            <a:lstStyle/>
            <a:p>
              <a:endParaRPr lang="en-ID"/>
            </a:p>
          </p:txBody>
        </p:sp>
      </p:grpSp>
      <p:grpSp>
        <p:nvGrpSpPr>
          <p:cNvPr id="34" name="Group 34"/>
          <p:cNvGrpSpPr/>
          <p:nvPr/>
        </p:nvGrpSpPr>
        <p:grpSpPr>
          <a:xfrm>
            <a:off x="1521908" y="5169269"/>
            <a:ext cx="3352393" cy="741555"/>
            <a:chOff x="0" y="0"/>
            <a:chExt cx="4220624" cy="933609"/>
          </a:xfrm>
        </p:grpSpPr>
        <p:sp>
          <p:nvSpPr>
            <p:cNvPr id="35" name="Freeform 35"/>
            <p:cNvSpPr/>
            <p:nvPr/>
          </p:nvSpPr>
          <p:spPr>
            <a:xfrm>
              <a:off x="31750" y="31750"/>
              <a:ext cx="4155882" cy="870109"/>
            </a:xfrm>
            <a:custGeom>
              <a:avLst/>
              <a:gdLst/>
              <a:ahLst/>
              <a:cxnLst/>
              <a:rect l="l" t="t" r="r" b="b"/>
              <a:pathLst>
                <a:path w="4155882" h="870109">
                  <a:moveTo>
                    <a:pt x="4064414" y="870109"/>
                  </a:moveTo>
                  <a:lnTo>
                    <a:pt x="92710" y="870109"/>
                  </a:lnTo>
                  <a:cubicBezTo>
                    <a:pt x="41910" y="870109"/>
                    <a:pt x="0" y="828199"/>
                    <a:pt x="0" y="777399"/>
                  </a:cubicBezTo>
                  <a:lnTo>
                    <a:pt x="0" y="92710"/>
                  </a:lnTo>
                  <a:cubicBezTo>
                    <a:pt x="0" y="41910"/>
                    <a:pt x="41910" y="0"/>
                    <a:pt x="92710" y="0"/>
                  </a:cubicBezTo>
                  <a:lnTo>
                    <a:pt x="4063144" y="0"/>
                  </a:lnTo>
                  <a:cubicBezTo>
                    <a:pt x="4113944" y="0"/>
                    <a:pt x="4155854" y="41910"/>
                    <a:pt x="4155854" y="92710"/>
                  </a:cubicBezTo>
                  <a:lnTo>
                    <a:pt x="4155854" y="776129"/>
                  </a:lnTo>
                  <a:cubicBezTo>
                    <a:pt x="4157124" y="828199"/>
                    <a:pt x="4115214" y="870109"/>
                    <a:pt x="4064414" y="870109"/>
                  </a:cubicBezTo>
                  <a:close/>
                </a:path>
              </a:pathLst>
            </a:custGeom>
            <a:solidFill>
              <a:srgbClr val="FFDC9A"/>
            </a:solidFill>
          </p:spPr>
          <p:txBody>
            <a:bodyPr/>
            <a:lstStyle/>
            <a:p>
              <a:endParaRPr lang="en-ID"/>
            </a:p>
          </p:txBody>
        </p:sp>
        <p:sp>
          <p:nvSpPr>
            <p:cNvPr id="36" name="Freeform 36"/>
            <p:cNvSpPr/>
            <p:nvPr/>
          </p:nvSpPr>
          <p:spPr>
            <a:xfrm>
              <a:off x="0" y="0"/>
              <a:ext cx="4220624" cy="933609"/>
            </a:xfrm>
            <a:custGeom>
              <a:avLst/>
              <a:gdLst/>
              <a:ahLst/>
              <a:cxnLst/>
              <a:rect l="l" t="t" r="r" b="b"/>
              <a:pathLst>
                <a:path w="4220624" h="933609">
                  <a:moveTo>
                    <a:pt x="4096164" y="59690"/>
                  </a:moveTo>
                  <a:cubicBezTo>
                    <a:pt x="4131724" y="59690"/>
                    <a:pt x="4160934" y="88900"/>
                    <a:pt x="4160934" y="124460"/>
                  </a:cubicBezTo>
                  <a:lnTo>
                    <a:pt x="4160934" y="809149"/>
                  </a:lnTo>
                  <a:cubicBezTo>
                    <a:pt x="4160934" y="844709"/>
                    <a:pt x="4131724" y="873919"/>
                    <a:pt x="4096164" y="873919"/>
                  </a:cubicBezTo>
                  <a:lnTo>
                    <a:pt x="124460" y="873919"/>
                  </a:lnTo>
                  <a:cubicBezTo>
                    <a:pt x="88900" y="873919"/>
                    <a:pt x="59690" y="844709"/>
                    <a:pt x="59690" y="809149"/>
                  </a:cubicBezTo>
                  <a:lnTo>
                    <a:pt x="59690" y="124460"/>
                  </a:lnTo>
                  <a:cubicBezTo>
                    <a:pt x="59690" y="88900"/>
                    <a:pt x="88900" y="59690"/>
                    <a:pt x="124460" y="59690"/>
                  </a:cubicBezTo>
                  <a:lnTo>
                    <a:pt x="4096164" y="59690"/>
                  </a:lnTo>
                  <a:moveTo>
                    <a:pt x="4096164" y="0"/>
                  </a:moveTo>
                  <a:lnTo>
                    <a:pt x="124460" y="0"/>
                  </a:lnTo>
                  <a:cubicBezTo>
                    <a:pt x="55880" y="0"/>
                    <a:pt x="0" y="55880"/>
                    <a:pt x="0" y="124460"/>
                  </a:cubicBezTo>
                  <a:lnTo>
                    <a:pt x="0" y="809149"/>
                  </a:lnTo>
                  <a:cubicBezTo>
                    <a:pt x="0" y="877729"/>
                    <a:pt x="55880" y="933609"/>
                    <a:pt x="124460" y="933609"/>
                  </a:cubicBezTo>
                  <a:lnTo>
                    <a:pt x="4096164" y="933609"/>
                  </a:lnTo>
                  <a:cubicBezTo>
                    <a:pt x="4164744" y="933609"/>
                    <a:pt x="4220624" y="877729"/>
                    <a:pt x="4220624" y="809149"/>
                  </a:cubicBezTo>
                  <a:lnTo>
                    <a:pt x="4220624" y="124460"/>
                  </a:lnTo>
                  <a:cubicBezTo>
                    <a:pt x="4220624" y="55880"/>
                    <a:pt x="4164744" y="0"/>
                    <a:pt x="4096164" y="0"/>
                  </a:cubicBezTo>
                  <a:close/>
                </a:path>
              </a:pathLst>
            </a:custGeom>
            <a:solidFill>
              <a:srgbClr val="FFFFFF"/>
            </a:solidFill>
          </p:spPr>
          <p:txBody>
            <a:bodyPr/>
            <a:lstStyle/>
            <a:p>
              <a:endParaRPr lang="en-ID"/>
            </a:p>
          </p:txBody>
        </p:sp>
      </p:grpSp>
      <p:grpSp>
        <p:nvGrpSpPr>
          <p:cNvPr id="37" name="Group 37"/>
          <p:cNvGrpSpPr/>
          <p:nvPr/>
        </p:nvGrpSpPr>
        <p:grpSpPr>
          <a:xfrm>
            <a:off x="1521908" y="6086240"/>
            <a:ext cx="3352393" cy="741555"/>
            <a:chOff x="0" y="0"/>
            <a:chExt cx="4220624" cy="933609"/>
          </a:xfrm>
        </p:grpSpPr>
        <p:sp>
          <p:nvSpPr>
            <p:cNvPr id="38" name="Freeform 38"/>
            <p:cNvSpPr/>
            <p:nvPr/>
          </p:nvSpPr>
          <p:spPr>
            <a:xfrm>
              <a:off x="31750" y="31750"/>
              <a:ext cx="4155882" cy="870109"/>
            </a:xfrm>
            <a:custGeom>
              <a:avLst/>
              <a:gdLst/>
              <a:ahLst/>
              <a:cxnLst/>
              <a:rect l="l" t="t" r="r" b="b"/>
              <a:pathLst>
                <a:path w="4155882" h="870109">
                  <a:moveTo>
                    <a:pt x="4064414" y="870109"/>
                  </a:moveTo>
                  <a:lnTo>
                    <a:pt x="92710" y="870109"/>
                  </a:lnTo>
                  <a:cubicBezTo>
                    <a:pt x="41910" y="870109"/>
                    <a:pt x="0" y="828199"/>
                    <a:pt x="0" y="777399"/>
                  </a:cubicBezTo>
                  <a:lnTo>
                    <a:pt x="0" y="92710"/>
                  </a:lnTo>
                  <a:cubicBezTo>
                    <a:pt x="0" y="41910"/>
                    <a:pt x="41910" y="0"/>
                    <a:pt x="92710" y="0"/>
                  </a:cubicBezTo>
                  <a:lnTo>
                    <a:pt x="4063144" y="0"/>
                  </a:lnTo>
                  <a:cubicBezTo>
                    <a:pt x="4113944" y="0"/>
                    <a:pt x="4155854" y="41910"/>
                    <a:pt x="4155854" y="92710"/>
                  </a:cubicBezTo>
                  <a:lnTo>
                    <a:pt x="4155854" y="776129"/>
                  </a:lnTo>
                  <a:cubicBezTo>
                    <a:pt x="4157124" y="828199"/>
                    <a:pt x="4115214" y="870109"/>
                    <a:pt x="4064414" y="870109"/>
                  </a:cubicBezTo>
                  <a:close/>
                </a:path>
              </a:pathLst>
            </a:custGeom>
            <a:solidFill>
              <a:srgbClr val="FFDC9A"/>
            </a:solidFill>
          </p:spPr>
          <p:txBody>
            <a:bodyPr/>
            <a:lstStyle/>
            <a:p>
              <a:endParaRPr lang="en-ID"/>
            </a:p>
          </p:txBody>
        </p:sp>
        <p:sp>
          <p:nvSpPr>
            <p:cNvPr id="39" name="Freeform 39"/>
            <p:cNvSpPr/>
            <p:nvPr/>
          </p:nvSpPr>
          <p:spPr>
            <a:xfrm>
              <a:off x="0" y="0"/>
              <a:ext cx="4220624" cy="933609"/>
            </a:xfrm>
            <a:custGeom>
              <a:avLst/>
              <a:gdLst/>
              <a:ahLst/>
              <a:cxnLst/>
              <a:rect l="l" t="t" r="r" b="b"/>
              <a:pathLst>
                <a:path w="4220624" h="933609">
                  <a:moveTo>
                    <a:pt x="4096164" y="59690"/>
                  </a:moveTo>
                  <a:cubicBezTo>
                    <a:pt x="4131724" y="59690"/>
                    <a:pt x="4160934" y="88900"/>
                    <a:pt x="4160934" y="124460"/>
                  </a:cubicBezTo>
                  <a:lnTo>
                    <a:pt x="4160934" y="809149"/>
                  </a:lnTo>
                  <a:cubicBezTo>
                    <a:pt x="4160934" y="844709"/>
                    <a:pt x="4131724" y="873919"/>
                    <a:pt x="4096164" y="873919"/>
                  </a:cubicBezTo>
                  <a:lnTo>
                    <a:pt x="124460" y="873919"/>
                  </a:lnTo>
                  <a:cubicBezTo>
                    <a:pt x="88900" y="873919"/>
                    <a:pt x="59690" y="844709"/>
                    <a:pt x="59690" y="809149"/>
                  </a:cubicBezTo>
                  <a:lnTo>
                    <a:pt x="59690" y="124460"/>
                  </a:lnTo>
                  <a:cubicBezTo>
                    <a:pt x="59690" y="88900"/>
                    <a:pt x="88900" y="59690"/>
                    <a:pt x="124460" y="59690"/>
                  </a:cubicBezTo>
                  <a:lnTo>
                    <a:pt x="4096164" y="59690"/>
                  </a:lnTo>
                  <a:moveTo>
                    <a:pt x="4096164" y="0"/>
                  </a:moveTo>
                  <a:lnTo>
                    <a:pt x="124460" y="0"/>
                  </a:lnTo>
                  <a:cubicBezTo>
                    <a:pt x="55880" y="0"/>
                    <a:pt x="0" y="55880"/>
                    <a:pt x="0" y="124460"/>
                  </a:cubicBezTo>
                  <a:lnTo>
                    <a:pt x="0" y="809149"/>
                  </a:lnTo>
                  <a:cubicBezTo>
                    <a:pt x="0" y="877729"/>
                    <a:pt x="55880" y="933609"/>
                    <a:pt x="124460" y="933609"/>
                  </a:cubicBezTo>
                  <a:lnTo>
                    <a:pt x="4096164" y="933609"/>
                  </a:lnTo>
                  <a:cubicBezTo>
                    <a:pt x="4164744" y="933609"/>
                    <a:pt x="4220624" y="877729"/>
                    <a:pt x="4220624" y="809149"/>
                  </a:cubicBezTo>
                  <a:lnTo>
                    <a:pt x="4220624" y="124460"/>
                  </a:lnTo>
                  <a:cubicBezTo>
                    <a:pt x="4220624" y="55880"/>
                    <a:pt x="4164744" y="0"/>
                    <a:pt x="4096164" y="0"/>
                  </a:cubicBezTo>
                  <a:close/>
                </a:path>
              </a:pathLst>
            </a:custGeom>
            <a:solidFill>
              <a:srgbClr val="FFFFFF"/>
            </a:solidFill>
          </p:spPr>
          <p:txBody>
            <a:bodyPr/>
            <a:lstStyle/>
            <a:p>
              <a:endParaRPr lang="en-ID"/>
            </a:p>
          </p:txBody>
        </p:sp>
      </p:grpSp>
      <p:sp>
        <p:nvSpPr>
          <p:cNvPr id="40" name="TextBox 40"/>
          <p:cNvSpPr txBox="1"/>
          <p:nvPr/>
        </p:nvSpPr>
        <p:spPr>
          <a:xfrm>
            <a:off x="1543235" y="5166490"/>
            <a:ext cx="3309737" cy="656590"/>
          </a:xfrm>
          <a:prstGeom prst="rect">
            <a:avLst/>
          </a:prstGeom>
        </p:spPr>
        <p:txBody>
          <a:bodyPr lIns="0" tIns="0" rIns="0" bIns="0" rtlCol="0" anchor="t">
            <a:spAutoFit/>
          </a:bodyPr>
          <a:lstStyle/>
          <a:p>
            <a:pPr algn="ctr">
              <a:lnSpc>
                <a:spcPts val="4759"/>
              </a:lnSpc>
            </a:pPr>
            <a:r>
              <a:rPr lang="en-US" sz="3399">
                <a:solidFill>
                  <a:srgbClr val="000000"/>
                </a:solidFill>
                <a:latin typeface="Jua"/>
                <a:ea typeface="Jua"/>
                <a:cs typeface="Jua"/>
                <a:sym typeface="Jua"/>
              </a:rPr>
              <a:t>Nasal Cavity</a:t>
            </a:r>
          </a:p>
        </p:txBody>
      </p:sp>
      <p:sp>
        <p:nvSpPr>
          <p:cNvPr id="41" name="TextBox 41"/>
          <p:cNvSpPr txBox="1"/>
          <p:nvPr/>
        </p:nvSpPr>
        <p:spPr>
          <a:xfrm>
            <a:off x="1548920" y="3579767"/>
            <a:ext cx="3309737" cy="656590"/>
          </a:xfrm>
          <a:prstGeom prst="rect">
            <a:avLst/>
          </a:prstGeom>
        </p:spPr>
        <p:txBody>
          <a:bodyPr lIns="0" tIns="0" rIns="0" bIns="0" rtlCol="0" anchor="t">
            <a:spAutoFit/>
          </a:bodyPr>
          <a:lstStyle/>
          <a:p>
            <a:pPr algn="ctr">
              <a:lnSpc>
                <a:spcPts val="4759"/>
              </a:lnSpc>
            </a:pPr>
            <a:r>
              <a:rPr lang="en-US" sz="3399">
                <a:solidFill>
                  <a:srgbClr val="000000"/>
                </a:solidFill>
                <a:latin typeface="Jua"/>
                <a:ea typeface="Jua"/>
                <a:cs typeface="Jua"/>
                <a:sym typeface="Jua"/>
              </a:rPr>
              <a:t>Frontal Sinus</a:t>
            </a:r>
          </a:p>
        </p:txBody>
      </p:sp>
      <p:sp>
        <p:nvSpPr>
          <p:cNvPr id="42" name="TextBox 42"/>
          <p:cNvSpPr txBox="1"/>
          <p:nvPr/>
        </p:nvSpPr>
        <p:spPr>
          <a:xfrm>
            <a:off x="7145935" y="3378753"/>
            <a:ext cx="3538634" cy="656590"/>
          </a:xfrm>
          <a:prstGeom prst="rect">
            <a:avLst/>
          </a:prstGeom>
        </p:spPr>
        <p:txBody>
          <a:bodyPr lIns="0" tIns="0" rIns="0" bIns="0" rtlCol="0" anchor="t">
            <a:spAutoFit/>
          </a:bodyPr>
          <a:lstStyle/>
          <a:p>
            <a:pPr algn="ctr">
              <a:lnSpc>
                <a:spcPts val="4759"/>
              </a:lnSpc>
            </a:pPr>
            <a:r>
              <a:rPr lang="en-US" sz="3399">
                <a:solidFill>
                  <a:srgbClr val="000000"/>
                </a:solidFill>
                <a:latin typeface="Jua"/>
                <a:ea typeface="Jua"/>
                <a:cs typeface="Jua"/>
                <a:sym typeface="Jua"/>
              </a:rPr>
              <a:t>Middle Turbinate</a:t>
            </a:r>
          </a:p>
        </p:txBody>
      </p:sp>
      <p:sp>
        <p:nvSpPr>
          <p:cNvPr id="43" name="TextBox 43"/>
          <p:cNvSpPr txBox="1"/>
          <p:nvPr/>
        </p:nvSpPr>
        <p:spPr>
          <a:xfrm>
            <a:off x="12402540" y="7665803"/>
            <a:ext cx="5037951" cy="436017"/>
          </a:xfrm>
          <a:prstGeom prst="rect">
            <a:avLst/>
          </a:prstGeom>
        </p:spPr>
        <p:txBody>
          <a:bodyPr wrap="square" lIns="0" tIns="0" rIns="0" bIns="0" rtlCol="0" anchor="t">
            <a:spAutoFit/>
          </a:bodyPr>
          <a:lstStyle/>
          <a:p>
            <a:pPr algn="ctr">
              <a:lnSpc>
                <a:spcPts val="3399"/>
              </a:lnSpc>
            </a:pPr>
            <a:r>
              <a:rPr lang="en-US" sz="3399" dirty="0">
                <a:solidFill>
                  <a:srgbClr val="000000"/>
                </a:solidFill>
                <a:latin typeface="Jua"/>
                <a:ea typeface="Jua"/>
                <a:cs typeface="Jua"/>
                <a:sym typeface="Jua"/>
              </a:rPr>
              <a:t>Fossa of </a:t>
            </a:r>
            <a:r>
              <a:rPr lang="en-US" sz="3399" dirty="0" err="1">
                <a:solidFill>
                  <a:srgbClr val="000000"/>
                </a:solidFill>
                <a:latin typeface="Jua"/>
                <a:ea typeface="Jua"/>
                <a:cs typeface="Jua"/>
                <a:sym typeface="Jua"/>
              </a:rPr>
              <a:t>Rosenmuller</a:t>
            </a:r>
            <a:endParaRPr lang="en-US" sz="3399" dirty="0">
              <a:solidFill>
                <a:srgbClr val="000000"/>
              </a:solidFill>
              <a:latin typeface="Jua"/>
              <a:ea typeface="Jua"/>
              <a:cs typeface="Jua"/>
              <a:sym typeface="Jua"/>
            </a:endParaRPr>
          </a:p>
        </p:txBody>
      </p:sp>
      <p:sp>
        <p:nvSpPr>
          <p:cNvPr id="44" name="TextBox 44"/>
          <p:cNvSpPr txBox="1"/>
          <p:nvPr/>
        </p:nvSpPr>
        <p:spPr>
          <a:xfrm>
            <a:off x="1548920" y="6057285"/>
            <a:ext cx="3309737" cy="656590"/>
          </a:xfrm>
          <a:prstGeom prst="rect">
            <a:avLst/>
          </a:prstGeom>
        </p:spPr>
        <p:txBody>
          <a:bodyPr lIns="0" tIns="0" rIns="0" bIns="0" rtlCol="0" anchor="t">
            <a:spAutoFit/>
          </a:bodyPr>
          <a:lstStyle/>
          <a:p>
            <a:pPr algn="ctr">
              <a:lnSpc>
                <a:spcPts val="4759"/>
              </a:lnSpc>
            </a:pPr>
            <a:r>
              <a:rPr lang="en-US" sz="3399">
                <a:solidFill>
                  <a:srgbClr val="000000"/>
                </a:solidFill>
                <a:latin typeface="Jua"/>
                <a:ea typeface="Jua"/>
                <a:cs typeface="Jua"/>
                <a:sym typeface="Jua"/>
              </a:rPr>
              <a:t>Nasal Vestibule</a:t>
            </a:r>
          </a:p>
        </p:txBody>
      </p:sp>
      <p:sp>
        <p:nvSpPr>
          <p:cNvPr id="45" name="TextBox 45"/>
          <p:cNvSpPr txBox="1"/>
          <p:nvPr/>
        </p:nvSpPr>
        <p:spPr>
          <a:xfrm>
            <a:off x="12320369" y="5087056"/>
            <a:ext cx="5228498" cy="545406"/>
          </a:xfrm>
          <a:prstGeom prst="rect">
            <a:avLst/>
          </a:prstGeom>
        </p:spPr>
        <p:txBody>
          <a:bodyPr wrap="square" lIns="0" tIns="0" rIns="0" bIns="0" rtlCol="0" anchor="t">
            <a:spAutoFit/>
          </a:bodyPr>
          <a:lstStyle/>
          <a:p>
            <a:pPr algn="ctr">
              <a:lnSpc>
                <a:spcPts val="4759"/>
              </a:lnSpc>
            </a:pPr>
            <a:r>
              <a:rPr lang="en-US" sz="3399" dirty="0" err="1">
                <a:solidFill>
                  <a:srgbClr val="000000"/>
                </a:solidFill>
                <a:latin typeface="Jua"/>
                <a:ea typeface="Jua"/>
                <a:cs typeface="Jua"/>
                <a:sym typeface="Jua"/>
              </a:rPr>
              <a:t>SuperiorTurbinate</a:t>
            </a:r>
            <a:endParaRPr lang="en-US" sz="3399" dirty="0">
              <a:solidFill>
                <a:srgbClr val="000000"/>
              </a:solidFill>
              <a:latin typeface="Jua"/>
              <a:ea typeface="Jua"/>
              <a:cs typeface="Jua"/>
              <a:sym typeface="Jua"/>
            </a:endParaRPr>
          </a:p>
        </p:txBody>
      </p:sp>
      <p:sp>
        <p:nvSpPr>
          <p:cNvPr id="46" name="TextBox 46"/>
          <p:cNvSpPr txBox="1"/>
          <p:nvPr/>
        </p:nvSpPr>
        <p:spPr>
          <a:xfrm>
            <a:off x="12830902" y="5980676"/>
            <a:ext cx="4097824" cy="545406"/>
          </a:xfrm>
          <a:prstGeom prst="rect">
            <a:avLst/>
          </a:prstGeom>
        </p:spPr>
        <p:txBody>
          <a:bodyPr wrap="square" lIns="0" tIns="0" rIns="0" bIns="0" rtlCol="0" anchor="t">
            <a:spAutoFit/>
          </a:bodyPr>
          <a:lstStyle/>
          <a:p>
            <a:pPr algn="ctr">
              <a:lnSpc>
                <a:spcPts val="4759"/>
              </a:lnSpc>
            </a:pPr>
            <a:r>
              <a:rPr lang="en-US" sz="3399" dirty="0" err="1">
                <a:solidFill>
                  <a:srgbClr val="000000"/>
                </a:solidFill>
                <a:latin typeface="Jua"/>
                <a:ea typeface="Jua"/>
                <a:cs typeface="Jua"/>
                <a:sym typeface="Jua"/>
              </a:rPr>
              <a:t>InferiorTurbinate</a:t>
            </a:r>
            <a:endParaRPr lang="en-US" sz="3399" dirty="0">
              <a:solidFill>
                <a:srgbClr val="000000"/>
              </a:solidFill>
              <a:latin typeface="Jua"/>
              <a:ea typeface="Jua"/>
              <a:cs typeface="Jua"/>
              <a:sym typeface="Jua"/>
            </a:endParaRPr>
          </a:p>
        </p:txBody>
      </p:sp>
      <p:sp>
        <p:nvSpPr>
          <p:cNvPr id="47" name="TextBox 47"/>
          <p:cNvSpPr txBox="1"/>
          <p:nvPr/>
        </p:nvSpPr>
        <p:spPr>
          <a:xfrm>
            <a:off x="12341816" y="6833082"/>
            <a:ext cx="5037951" cy="436017"/>
          </a:xfrm>
          <a:prstGeom prst="rect">
            <a:avLst/>
          </a:prstGeom>
        </p:spPr>
        <p:txBody>
          <a:bodyPr wrap="square" lIns="0" tIns="0" rIns="0" bIns="0" rtlCol="0" anchor="t">
            <a:spAutoFit/>
          </a:bodyPr>
          <a:lstStyle/>
          <a:p>
            <a:pPr algn="ctr">
              <a:lnSpc>
                <a:spcPts val="3399"/>
              </a:lnSpc>
            </a:pPr>
            <a:r>
              <a:rPr lang="en-US" sz="3399" dirty="0" err="1">
                <a:solidFill>
                  <a:srgbClr val="000000"/>
                </a:solidFill>
                <a:latin typeface="Jua"/>
                <a:ea typeface="Jua"/>
                <a:cs typeface="Jua"/>
                <a:sym typeface="Jua"/>
              </a:rPr>
              <a:t>EustachianTube</a:t>
            </a:r>
            <a:r>
              <a:rPr lang="en-US" sz="3399" dirty="0">
                <a:solidFill>
                  <a:srgbClr val="000000"/>
                </a:solidFill>
                <a:latin typeface="Jua"/>
                <a:ea typeface="Jua"/>
                <a:cs typeface="Jua"/>
                <a:sym typeface="Jua"/>
              </a:rPr>
              <a:t> Orifice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4EDEB"/>
        </a:solidFill>
        <a:effectLst/>
      </p:bgPr>
    </p:bg>
    <p:spTree>
      <p:nvGrpSpPr>
        <p:cNvPr id="1" name=""/>
        <p:cNvGrpSpPr/>
        <p:nvPr/>
      </p:nvGrpSpPr>
      <p:grpSpPr>
        <a:xfrm>
          <a:off x="0" y="0"/>
          <a:ext cx="0" cy="0"/>
          <a:chOff x="0" y="0"/>
          <a:chExt cx="0" cy="0"/>
        </a:xfrm>
      </p:grpSpPr>
      <p:grpSp>
        <p:nvGrpSpPr>
          <p:cNvPr id="2" name="Group 2"/>
          <p:cNvGrpSpPr/>
          <p:nvPr/>
        </p:nvGrpSpPr>
        <p:grpSpPr>
          <a:xfrm>
            <a:off x="-236417" y="0"/>
            <a:ext cx="8636515" cy="11129498"/>
            <a:chOff x="0" y="0"/>
            <a:chExt cx="2274638" cy="2931226"/>
          </a:xfrm>
        </p:grpSpPr>
        <p:sp>
          <p:nvSpPr>
            <p:cNvPr id="3" name="Freeform 3"/>
            <p:cNvSpPr/>
            <p:nvPr/>
          </p:nvSpPr>
          <p:spPr>
            <a:xfrm>
              <a:off x="0" y="0"/>
              <a:ext cx="2274638" cy="2931226"/>
            </a:xfrm>
            <a:custGeom>
              <a:avLst/>
              <a:gdLst/>
              <a:ahLst/>
              <a:cxnLst/>
              <a:rect l="l" t="t" r="r" b="b"/>
              <a:pathLst>
                <a:path w="2274638" h="2931226">
                  <a:moveTo>
                    <a:pt x="0" y="0"/>
                  </a:moveTo>
                  <a:lnTo>
                    <a:pt x="2274638" y="0"/>
                  </a:lnTo>
                  <a:lnTo>
                    <a:pt x="2274638" y="2931226"/>
                  </a:lnTo>
                  <a:lnTo>
                    <a:pt x="0" y="2931226"/>
                  </a:lnTo>
                  <a:close/>
                </a:path>
              </a:pathLst>
            </a:custGeom>
            <a:solidFill>
              <a:srgbClr val="006980"/>
            </a:solidFill>
          </p:spPr>
          <p:txBody>
            <a:bodyPr/>
            <a:lstStyle/>
            <a:p>
              <a:endParaRPr lang="en-ID"/>
            </a:p>
          </p:txBody>
        </p:sp>
        <p:sp>
          <p:nvSpPr>
            <p:cNvPr id="4" name="TextBox 4"/>
            <p:cNvSpPr txBox="1"/>
            <p:nvPr/>
          </p:nvSpPr>
          <p:spPr>
            <a:xfrm>
              <a:off x="0" y="-47625"/>
              <a:ext cx="2274638" cy="297885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82189"/>
            <a:ext cx="6183540" cy="3096002"/>
          </a:xfrm>
          <a:prstGeom prst="rect">
            <a:avLst/>
          </a:prstGeom>
        </p:spPr>
        <p:txBody>
          <a:bodyPr lIns="0" tIns="0" rIns="0" bIns="0" rtlCol="0" anchor="t">
            <a:spAutoFit/>
          </a:bodyPr>
          <a:lstStyle/>
          <a:p>
            <a:pPr algn="ctr">
              <a:lnSpc>
                <a:spcPts val="11948"/>
              </a:lnSpc>
            </a:pPr>
            <a:r>
              <a:rPr lang="en-US" sz="10862" dirty="0">
                <a:solidFill>
                  <a:srgbClr val="FFFFFF"/>
                </a:solidFill>
                <a:latin typeface="Bobby Jones"/>
                <a:ea typeface="Bobby Jones"/>
                <a:cs typeface="Bobby Jones"/>
                <a:sym typeface="Bobby Jones"/>
              </a:rPr>
              <a:t>FRONTAL SINUS</a:t>
            </a:r>
          </a:p>
        </p:txBody>
      </p:sp>
      <p:sp>
        <p:nvSpPr>
          <p:cNvPr id="6" name="TextBox 6"/>
          <p:cNvSpPr txBox="1"/>
          <p:nvPr/>
        </p:nvSpPr>
        <p:spPr>
          <a:xfrm>
            <a:off x="1028700" y="3335725"/>
            <a:ext cx="6412140" cy="6189275"/>
          </a:xfrm>
          <a:prstGeom prst="rect">
            <a:avLst/>
          </a:prstGeom>
        </p:spPr>
        <p:txBody>
          <a:bodyPr lIns="0" tIns="0" rIns="0" bIns="0" rtlCol="0" anchor="t">
            <a:spAutoFit/>
          </a:bodyPr>
          <a:lstStyle/>
          <a:p>
            <a:pPr algn="ctr">
              <a:lnSpc>
                <a:spcPts val="6052"/>
              </a:lnSpc>
            </a:pPr>
            <a:r>
              <a:rPr lang="en-US" sz="4400" dirty="0">
                <a:solidFill>
                  <a:srgbClr val="FFFFFF"/>
                </a:solidFill>
                <a:latin typeface="Jua"/>
                <a:ea typeface="Jua"/>
                <a:cs typeface="Jua"/>
                <a:sym typeface="Jua"/>
              </a:rPr>
              <a:t>Sinus frontal </a:t>
            </a:r>
            <a:r>
              <a:rPr lang="en-US" sz="4400" dirty="0" err="1">
                <a:solidFill>
                  <a:srgbClr val="FFFFFF"/>
                </a:solidFill>
                <a:latin typeface="Jua"/>
                <a:ea typeface="Jua"/>
                <a:cs typeface="Jua"/>
                <a:sym typeface="Jua"/>
              </a:rPr>
              <a:t>memiliki</a:t>
            </a:r>
            <a:r>
              <a:rPr lang="en-US" sz="4400" dirty="0">
                <a:solidFill>
                  <a:srgbClr val="FFFFFF"/>
                </a:solidFill>
                <a:latin typeface="Jua"/>
                <a:ea typeface="Jua"/>
                <a:cs typeface="Jua"/>
                <a:sym typeface="Jua"/>
              </a:rPr>
              <a:t> </a:t>
            </a:r>
            <a:r>
              <a:rPr lang="en-US" sz="4400" dirty="0" err="1">
                <a:solidFill>
                  <a:srgbClr val="FFFFFF"/>
                </a:solidFill>
                <a:latin typeface="Jua"/>
                <a:ea typeface="Jua"/>
                <a:cs typeface="Jua"/>
                <a:sym typeface="Jua"/>
              </a:rPr>
              <a:t>lapisan</a:t>
            </a:r>
            <a:r>
              <a:rPr lang="en-US" sz="4400" dirty="0">
                <a:solidFill>
                  <a:srgbClr val="FFFFFF"/>
                </a:solidFill>
                <a:latin typeface="Jua"/>
                <a:ea typeface="Jua"/>
                <a:cs typeface="Jua"/>
                <a:sym typeface="Jua"/>
              </a:rPr>
              <a:t> yang </a:t>
            </a:r>
            <a:r>
              <a:rPr lang="en-US" sz="4400" dirty="0" err="1">
                <a:solidFill>
                  <a:srgbClr val="FFFFFF"/>
                </a:solidFill>
                <a:latin typeface="Jua"/>
                <a:ea typeface="Jua"/>
                <a:cs typeface="Jua"/>
                <a:sym typeface="Jua"/>
              </a:rPr>
              <a:t>terbuat</a:t>
            </a:r>
            <a:r>
              <a:rPr lang="en-US" sz="4400" dirty="0">
                <a:solidFill>
                  <a:srgbClr val="FFFFFF"/>
                </a:solidFill>
                <a:latin typeface="Jua"/>
                <a:ea typeface="Jua"/>
                <a:cs typeface="Jua"/>
                <a:sym typeface="Jua"/>
              </a:rPr>
              <a:t> </a:t>
            </a:r>
            <a:r>
              <a:rPr lang="en-US" sz="4400" dirty="0" err="1">
                <a:solidFill>
                  <a:srgbClr val="FFFFFF"/>
                </a:solidFill>
                <a:latin typeface="Jua"/>
                <a:ea typeface="Jua"/>
                <a:cs typeface="Jua"/>
                <a:sym typeface="Jua"/>
              </a:rPr>
              <a:t>dari</a:t>
            </a:r>
            <a:r>
              <a:rPr lang="en-US" sz="4400" dirty="0">
                <a:solidFill>
                  <a:srgbClr val="FFFFFF"/>
                </a:solidFill>
                <a:latin typeface="Jua"/>
                <a:ea typeface="Jua"/>
                <a:cs typeface="Jua"/>
                <a:sym typeface="Jua"/>
              </a:rPr>
              <a:t> </a:t>
            </a:r>
            <a:r>
              <a:rPr lang="en-US" sz="4400" dirty="0" err="1">
                <a:solidFill>
                  <a:srgbClr val="FFFFFF"/>
                </a:solidFill>
                <a:latin typeface="Jua"/>
                <a:ea typeface="Jua"/>
                <a:cs typeface="Jua"/>
                <a:sym typeface="Jua"/>
              </a:rPr>
              <a:t>sel-sel</a:t>
            </a:r>
            <a:r>
              <a:rPr lang="en-US" sz="4400" dirty="0">
                <a:solidFill>
                  <a:srgbClr val="FFFFFF"/>
                </a:solidFill>
                <a:latin typeface="Jua"/>
                <a:ea typeface="Jua"/>
                <a:cs typeface="Jua"/>
                <a:sym typeface="Jua"/>
              </a:rPr>
              <a:t> yang </a:t>
            </a:r>
            <a:r>
              <a:rPr lang="en-US" sz="4400" dirty="0" err="1">
                <a:solidFill>
                  <a:srgbClr val="FFFFFF"/>
                </a:solidFill>
                <a:latin typeface="Jua"/>
                <a:ea typeface="Jua"/>
                <a:cs typeface="Jua"/>
                <a:sym typeface="Jua"/>
              </a:rPr>
              <a:t>menghasilkan</a:t>
            </a:r>
            <a:r>
              <a:rPr lang="en-US" sz="4400" dirty="0">
                <a:solidFill>
                  <a:srgbClr val="FFFFFF"/>
                </a:solidFill>
                <a:latin typeface="Jua"/>
                <a:ea typeface="Jua"/>
                <a:cs typeface="Jua"/>
                <a:sym typeface="Jua"/>
              </a:rPr>
              <a:t> </a:t>
            </a:r>
            <a:r>
              <a:rPr lang="en-US" sz="4400" dirty="0" err="1">
                <a:solidFill>
                  <a:srgbClr val="FFFFFF"/>
                </a:solidFill>
                <a:latin typeface="Jua"/>
                <a:ea typeface="Jua"/>
                <a:cs typeface="Jua"/>
                <a:sym typeface="Jua"/>
              </a:rPr>
              <a:t>lendir</a:t>
            </a:r>
            <a:r>
              <a:rPr lang="en-US" sz="4400" dirty="0">
                <a:solidFill>
                  <a:srgbClr val="FFFFFF"/>
                </a:solidFill>
                <a:latin typeface="Jua"/>
                <a:ea typeface="Jua"/>
                <a:cs typeface="Jua"/>
                <a:sym typeface="Jua"/>
              </a:rPr>
              <a:t>. </a:t>
            </a:r>
            <a:r>
              <a:rPr lang="en-US" sz="4400" dirty="0" err="1">
                <a:solidFill>
                  <a:srgbClr val="FFFFFF"/>
                </a:solidFill>
                <a:latin typeface="Jua"/>
                <a:ea typeface="Jua"/>
                <a:cs typeface="Jua"/>
                <a:sym typeface="Jua"/>
              </a:rPr>
              <a:t>Lendir</a:t>
            </a:r>
            <a:r>
              <a:rPr lang="en-US" sz="4400" dirty="0">
                <a:solidFill>
                  <a:srgbClr val="FFFFFF"/>
                </a:solidFill>
                <a:latin typeface="Jua"/>
                <a:ea typeface="Jua"/>
                <a:cs typeface="Jua"/>
                <a:sym typeface="Jua"/>
              </a:rPr>
              <a:t> </a:t>
            </a:r>
            <a:r>
              <a:rPr lang="en-US" sz="4400" dirty="0" err="1">
                <a:solidFill>
                  <a:srgbClr val="FFFFFF"/>
                </a:solidFill>
                <a:latin typeface="Jua"/>
                <a:ea typeface="Jua"/>
                <a:cs typeface="Jua"/>
                <a:sym typeface="Jua"/>
              </a:rPr>
              <a:t>menjaga</a:t>
            </a:r>
            <a:r>
              <a:rPr lang="en-US" sz="4400" dirty="0">
                <a:solidFill>
                  <a:srgbClr val="FFFFFF"/>
                </a:solidFill>
                <a:latin typeface="Jua"/>
                <a:ea typeface="Jua"/>
                <a:cs typeface="Jua"/>
                <a:sym typeface="Jua"/>
              </a:rPr>
              <a:t> </a:t>
            </a:r>
            <a:r>
              <a:rPr lang="en-US" sz="4400" dirty="0" err="1">
                <a:solidFill>
                  <a:srgbClr val="FFFFFF"/>
                </a:solidFill>
                <a:latin typeface="Jua"/>
                <a:ea typeface="Jua"/>
                <a:cs typeface="Jua"/>
                <a:sym typeface="Jua"/>
              </a:rPr>
              <a:t>lapisan</a:t>
            </a:r>
            <a:r>
              <a:rPr lang="en-US" sz="4400" dirty="0">
                <a:solidFill>
                  <a:srgbClr val="FFFFFF"/>
                </a:solidFill>
                <a:latin typeface="Jua"/>
                <a:ea typeface="Jua"/>
                <a:cs typeface="Jua"/>
                <a:sym typeface="Jua"/>
              </a:rPr>
              <a:t> </a:t>
            </a:r>
            <a:r>
              <a:rPr lang="en-US" sz="4400" dirty="0" err="1">
                <a:solidFill>
                  <a:srgbClr val="FFFFFF"/>
                </a:solidFill>
                <a:latin typeface="Jua"/>
                <a:ea typeface="Jua"/>
                <a:cs typeface="Jua"/>
                <a:sym typeface="Jua"/>
              </a:rPr>
              <a:t>hidung</a:t>
            </a:r>
            <a:r>
              <a:rPr lang="en-US" sz="4400" dirty="0">
                <a:solidFill>
                  <a:srgbClr val="FFFFFF"/>
                </a:solidFill>
                <a:latin typeface="Jua"/>
                <a:ea typeface="Jua"/>
                <a:cs typeface="Jua"/>
                <a:sym typeface="Jua"/>
              </a:rPr>
              <a:t> </a:t>
            </a:r>
            <a:r>
              <a:rPr lang="en-US" sz="4400" dirty="0" err="1">
                <a:solidFill>
                  <a:srgbClr val="FFFFFF"/>
                </a:solidFill>
                <a:latin typeface="Jua"/>
                <a:ea typeface="Jua"/>
                <a:cs typeface="Jua"/>
                <a:sym typeface="Jua"/>
              </a:rPr>
              <a:t>tetap</a:t>
            </a:r>
            <a:r>
              <a:rPr lang="en-US" sz="4400" dirty="0">
                <a:solidFill>
                  <a:srgbClr val="FFFFFF"/>
                </a:solidFill>
                <a:latin typeface="Jua"/>
                <a:ea typeface="Jua"/>
                <a:cs typeface="Jua"/>
                <a:sym typeface="Jua"/>
              </a:rPr>
              <a:t> </a:t>
            </a:r>
            <a:r>
              <a:rPr lang="en-US" sz="4400" dirty="0" err="1">
                <a:solidFill>
                  <a:srgbClr val="FFFFFF"/>
                </a:solidFill>
                <a:latin typeface="Jua"/>
                <a:ea typeface="Jua"/>
                <a:cs typeface="Jua"/>
                <a:sym typeface="Jua"/>
              </a:rPr>
              <a:t>lembap</a:t>
            </a:r>
            <a:r>
              <a:rPr lang="en-US" sz="4400" dirty="0">
                <a:solidFill>
                  <a:srgbClr val="FFFFFF"/>
                </a:solidFill>
                <a:latin typeface="Jua"/>
                <a:ea typeface="Jua"/>
                <a:cs typeface="Jua"/>
                <a:sym typeface="Jua"/>
              </a:rPr>
              <a:t> dan </a:t>
            </a:r>
            <a:r>
              <a:rPr lang="en-US" sz="4400" dirty="0" err="1">
                <a:solidFill>
                  <a:srgbClr val="FFFFFF"/>
                </a:solidFill>
                <a:latin typeface="Jua"/>
                <a:ea typeface="Jua"/>
                <a:cs typeface="Jua"/>
                <a:sym typeface="Jua"/>
              </a:rPr>
              <a:t>menangkap</a:t>
            </a:r>
            <a:r>
              <a:rPr lang="en-US" sz="4400" dirty="0">
                <a:solidFill>
                  <a:srgbClr val="FFFFFF"/>
                </a:solidFill>
                <a:latin typeface="Jua"/>
                <a:ea typeface="Jua"/>
                <a:cs typeface="Jua"/>
                <a:sym typeface="Jua"/>
              </a:rPr>
              <a:t> </a:t>
            </a:r>
            <a:r>
              <a:rPr lang="en-US" sz="4400" dirty="0" err="1">
                <a:solidFill>
                  <a:srgbClr val="FFFFFF"/>
                </a:solidFill>
                <a:latin typeface="Jua"/>
                <a:ea typeface="Jua"/>
                <a:cs typeface="Jua"/>
                <a:sym typeface="Jua"/>
              </a:rPr>
              <a:t>debu</a:t>
            </a:r>
            <a:r>
              <a:rPr lang="en-US" sz="4400" dirty="0">
                <a:solidFill>
                  <a:srgbClr val="FFFFFF"/>
                </a:solidFill>
                <a:latin typeface="Jua"/>
                <a:ea typeface="Jua"/>
                <a:cs typeface="Jua"/>
                <a:sym typeface="Jua"/>
              </a:rPr>
              <a:t>, </a:t>
            </a:r>
            <a:r>
              <a:rPr lang="en-US" sz="4400" dirty="0" err="1">
                <a:solidFill>
                  <a:srgbClr val="FFFFFF"/>
                </a:solidFill>
                <a:latin typeface="Jua"/>
                <a:ea typeface="Jua"/>
                <a:cs typeface="Jua"/>
                <a:sym typeface="Jua"/>
              </a:rPr>
              <a:t>kotoran</a:t>
            </a:r>
            <a:r>
              <a:rPr lang="en-US" sz="4400" dirty="0">
                <a:solidFill>
                  <a:srgbClr val="FFFFFF"/>
                </a:solidFill>
                <a:latin typeface="Jua"/>
                <a:ea typeface="Jua"/>
                <a:cs typeface="Jua"/>
                <a:sym typeface="Jua"/>
              </a:rPr>
              <a:t>.</a:t>
            </a:r>
          </a:p>
        </p:txBody>
      </p:sp>
      <p:sp>
        <p:nvSpPr>
          <p:cNvPr id="7" name="Freeform 7"/>
          <p:cNvSpPr/>
          <p:nvPr/>
        </p:nvSpPr>
        <p:spPr>
          <a:xfrm>
            <a:off x="8335179" y="668925"/>
            <a:ext cx="9777347" cy="8762947"/>
          </a:xfrm>
          <a:custGeom>
            <a:avLst/>
            <a:gdLst/>
            <a:ahLst/>
            <a:cxnLst/>
            <a:rect l="l" t="t" r="r" b="b"/>
            <a:pathLst>
              <a:path w="9777347" h="8762947">
                <a:moveTo>
                  <a:pt x="0" y="0"/>
                </a:moveTo>
                <a:lnTo>
                  <a:pt x="9777347" y="0"/>
                </a:lnTo>
                <a:lnTo>
                  <a:pt x="9777347" y="8762948"/>
                </a:lnTo>
                <a:lnTo>
                  <a:pt x="0" y="87629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8" name="AutoShape 8"/>
          <p:cNvSpPr/>
          <p:nvPr/>
        </p:nvSpPr>
        <p:spPr>
          <a:xfrm>
            <a:off x="10572776" y="1737251"/>
            <a:ext cx="4099911" cy="0"/>
          </a:xfrm>
          <a:prstGeom prst="line">
            <a:avLst/>
          </a:prstGeom>
          <a:ln w="57150" cap="rnd">
            <a:solidFill>
              <a:srgbClr val="006980"/>
            </a:solidFill>
            <a:prstDash val="solid"/>
            <a:headEnd type="none" w="sm" len="sm"/>
            <a:tailEnd type="none" w="sm" len="sm"/>
          </a:ln>
        </p:spPr>
        <p:txBody>
          <a:bodyPr/>
          <a:lstStyle/>
          <a:p>
            <a:endParaRPr lang="en-ID"/>
          </a:p>
        </p:txBody>
      </p:sp>
      <p:grpSp>
        <p:nvGrpSpPr>
          <p:cNvPr id="9" name="Group 9"/>
          <p:cNvGrpSpPr/>
          <p:nvPr/>
        </p:nvGrpSpPr>
        <p:grpSpPr>
          <a:xfrm>
            <a:off x="12916783" y="1344692"/>
            <a:ext cx="3365807" cy="727967"/>
            <a:chOff x="0" y="0"/>
            <a:chExt cx="5426623" cy="1173688"/>
          </a:xfrm>
        </p:grpSpPr>
        <p:sp>
          <p:nvSpPr>
            <p:cNvPr id="10" name="Freeform 10"/>
            <p:cNvSpPr/>
            <p:nvPr/>
          </p:nvSpPr>
          <p:spPr>
            <a:xfrm>
              <a:off x="31750" y="31750"/>
              <a:ext cx="5361882" cy="1110188"/>
            </a:xfrm>
            <a:custGeom>
              <a:avLst/>
              <a:gdLst/>
              <a:ahLst/>
              <a:cxnLst/>
              <a:rect l="l" t="t" r="r" b="b"/>
              <a:pathLst>
                <a:path w="5361882" h="1110188">
                  <a:moveTo>
                    <a:pt x="5270414" y="1110188"/>
                  </a:moveTo>
                  <a:lnTo>
                    <a:pt x="92710" y="1110188"/>
                  </a:lnTo>
                  <a:cubicBezTo>
                    <a:pt x="41910" y="1110188"/>
                    <a:pt x="0" y="1068278"/>
                    <a:pt x="0" y="1017478"/>
                  </a:cubicBezTo>
                  <a:lnTo>
                    <a:pt x="0" y="92710"/>
                  </a:lnTo>
                  <a:cubicBezTo>
                    <a:pt x="0" y="41910"/>
                    <a:pt x="41910" y="0"/>
                    <a:pt x="92710" y="0"/>
                  </a:cubicBezTo>
                  <a:lnTo>
                    <a:pt x="5269143" y="0"/>
                  </a:lnTo>
                  <a:cubicBezTo>
                    <a:pt x="5319943" y="0"/>
                    <a:pt x="5361854" y="41910"/>
                    <a:pt x="5361854" y="92710"/>
                  </a:cubicBezTo>
                  <a:lnTo>
                    <a:pt x="5361854" y="1016208"/>
                  </a:lnTo>
                  <a:cubicBezTo>
                    <a:pt x="5363123" y="1068278"/>
                    <a:pt x="5321214" y="1110188"/>
                    <a:pt x="5270414" y="1110188"/>
                  </a:cubicBezTo>
                  <a:close/>
                </a:path>
              </a:pathLst>
            </a:custGeom>
            <a:solidFill>
              <a:srgbClr val="FFDC9A"/>
            </a:solidFill>
          </p:spPr>
          <p:txBody>
            <a:bodyPr/>
            <a:lstStyle/>
            <a:p>
              <a:endParaRPr lang="en-ID"/>
            </a:p>
          </p:txBody>
        </p:sp>
        <p:sp>
          <p:nvSpPr>
            <p:cNvPr id="11" name="Freeform 11"/>
            <p:cNvSpPr/>
            <p:nvPr/>
          </p:nvSpPr>
          <p:spPr>
            <a:xfrm>
              <a:off x="0" y="0"/>
              <a:ext cx="5426624" cy="1173688"/>
            </a:xfrm>
            <a:custGeom>
              <a:avLst/>
              <a:gdLst/>
              <a:ahLst/>
              <a:cxnLst/>
              <a:rect l="l" t="t" r="r" b="b"/>
              <a:pathLst>
                <a:path w="5426624" h="1173688">
                  <a:moveTo>
                    <a:pt x="5302164" y="59690"/>
                  </a:moveTo>
                  <a:cubicBezTo>
                    <a:pt x="5337723" y="59690"/>
                    <a:pt x="5366934" y="88900"/>
                    <a:pt x="5366934" y="124460"/>
                  </a:cubicBezTo>
                  <a:lnTo>
                    <a:pt x="5366934" y="1049228"/>
                  </a:lnTo>
                  <a:cubicBezTo>
                    <a:pt x="5366934" y="1084788"/>
                    <a:pt x="5337723" y="1113998"/>
                    <a:pt x="5302164" y="1113998"/>
                  </a:cubicBezTo>
                  <a:lnTo>
                    <a:pt x="124460" y="1113998"/>
                  </a:lnTo>
                  <a:cubicBezTo>
                    <a:pt x="88900" y="1113998"/>
                    <a:pt x="59690" y="1084788"/>
                    <a:pt x="59690" y="1049228"/>
                  </a:cubicBezTo>
                  <a:lnTo>
                    <a:pt x="59690" y="124460"/>
                  </a:lnTo>
                  <a:cubicBezTo>
                    <a:pt x="59690" y="88900"/>
                    <a:pt x="88900" y="59690"/>
                    <a:pt x="124460" y="59690"/>
                  </a:cubicBezTo>
                  <a:lnTo>
                    <a:pt x="5302164" y="59690"/>
                  </a:lnTo>
                  <a:moveTo>
                    <a:pt x="5302164" y="0"/>
                  </a:moveTo>
                  <a:lnTo>
                    <a:pt x="124460" y="0"/>
                  </a:lnTo>
                  <a:cubicBezTo>
                    <a:pt x="55880" y="0"/>
                    <a:pt x="0" y="55880"/>
                    <a:pt x="0" y="124460"/>
                  </a:cubicBezTo>
                  <a:lnTo>
                    <a:pt x="0" y="1049228"/>
                  </a:lnTo>
                  <a:cubicBezTo>
                    <a:pt x="0" y="1117808"/>
                    <a:pt x="55880" y="1173688"/>
                    <a:pt x="124460" y="1173688"/>
                  </a:cubicBezTo>
                  <a:lnTo>
                    <a:pt x="5302164" y="1173688"/>
                  </a:lnTo>
                  <a:cubicBezTo>
                    <a:pt x="5370743" y="1173688"/>
                    <a:pt x="5426624" y="1117808"/>
                    <a:pt x="5426624" y="1049228"/>
                  </a:cubicBezTo>
                  <a:lnTo>
                    <a:pt x="5426624" y="124460"/>
                  </a:lnTo>
                  <a:cubicBezTo>
                    <a:pt x="5426624" y="55880"/>
                    <a:pt x="5370743" y="0"/>
                    <a:pt x="5302164" y="0"/>
                  </a:cubicBezTo>
                  <a:close/>
                </a:path>
              </a:pathLst>
            </a:custGeom>
            <a:solidFill>
              <a:srgbClr val="FFFFFF"/>
            </a:solidFill>
          </p:spPr>
          <p:txBody>
            <a:bodyPr/>
            <a:lstStyle/>
            <a:p>
              <a:endParaRPr lang="en-ID"/>
            </a:p>
          </p:txBody>
        </p:sp>
      </p:grpSp>
      <p:sp>
        <p:nvSpPr>
          <p:cNvPr id="12" name="TextBox 12"/>
          <p:cNvSpPr txBox="1"/>
          <p:nvPr/>
        </p:nvSpPr>
        <p:spPr>
          <a:xfrm>
            <a:off x="12728202" y="1308943"/>
            <a:ext cx="3742969" cy="656590"/>
          </a:xfrm>
          <a:prstGeom prst="rect">
            <a:avLst/>
          </a:prstGeom>
        </p:spPr>
        <p:txBody>
          <a:bodyPr lIns="0" tIns="0" rIns="0" bIns="0" rtlCol="0" anchor="t">
            <a:spAutoFit/>
          </a:bodyPr>
          <a:lstStyle/>
          <a:p>
            <a:pPr algn="ctr">
              <a:lnSpc>
                <a:spcPts val="4759"/>
              </a:lnSpc>
            </a:pPr>
            <a:r>
              <a:rPr lang="en-US" sz="3399">
                <a:solidFill>
                  <a:srgbClr val="000000"/>
                </a:solidFill>
                <a:latin typeface="Jua"/>
                <a:ea typeface="Jua"/>
                <a:cs typeface="Jua"/>
                <a:sym typeface="Jua"/>
              </a:rPr>
              <a:t>Frontal Sinus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4EDEB"/>
        </a:solidFill>
        <a:effectLst/>
      </p:bgPr>
    </p:bg>
    <p:spTree>
      <p:nvGrpSpPr>
        <p:cNvPr id="1" name=""/>
        <p:cNvGrpSpPr/>
        <p:nvPr/>
      </p:nvGrpSpPr>
      <p:grpSpPr>
        <a:xfrm>
          <a:off x="0" y="0"/>
          <a:ext cx="0" cy="0"/>
          <a:chOff x="0" y="0"/>
          <a:chExt cx="0" cy="0"/>
        </a:xfrm>
      </p:grpSpPr>
      <p:grpSp>
        <p:nvGrpSpPr>
          <p:cNvPr id="2" name="Group 2"/>
          <p:cNvGrpSpPr/>
          <p:nvPr/>
        </p:nvGrpSpPr>
        <p:grpSpPr>
          <a:xfrm>
            <a:off x="-301336" y="-514350"/>
            <a:ext cx="8636515" cy="11129498"/>
            <a:chOff x="0" y="0"/>
            <a:chExt cx="2274638" cy="2931226"/>
          </a:xfrm>
        </p:grpSpPr>
        <p:sp>
          <p:nvSpPr>
            <p:cNvPr id="3" name="Freeform 3"/>
            <p:cNvSpPr/>
            <p:nvPr/>
          </p:nvSpPr>
          <p:spPr>
            <a:xfrm>
              <a:off x="0" y="0"/>
              <a:ext cx="2274638" cy="2931226"/>
            </a:xfrm>
            <a:custGeom>
              <a:avLst/>
              <a:gdLst/>
              <a:ahLst/>
              <a:cxnLst/>
              <a:rect l="l" t="t" r="r" b="b"/>
              <a:pathLst>
                <a:path w="2274638" h="2931226">
                  <a:moveTo>
                    <a:pt x="0" y="0"/>
                  </a:moveTo>
                  <a:lnTo>
                    <a:pt x="2274638" y="0"/>
                  </a:lnTo>
                  <a:lnTo>
                    <a:pt x="2274638" y="2931226"/>
                  </a:lnTo>
                  <a:lnTo>
                    <a:pt x="0" y="2931226"/>
                  </a:lnTo>
                  <a:close/>
                </a:path>
              </a:pathLst>
            </a:custGeom>
            <a:solidFill>
              <a:srgbClr val="006980"/>
            </a:solidFill>
          </p:spPr>
          <p:txBody>
            <a:bodyPr/>
            <a:lstStyle/>
            <a:p>
              <a:endParaRPr lang="en-ID"/>
            </a:p>
          </p:txBody>
        </p:sp>
        <p:sp>
          <p:nvSpPr>
            <p:cNvPr id="4" name="TextBox 4"/>
            <p:cNvSpPr txBox="1"/>
            <p:nvPr/>
          </p:nvSpPr>
          <p:spPr>
            <a:xfrm>
              <a:off x="0" y="-47625"/>
              <a:ext cx="2274638" cy="297885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213932" y="553514"/>
            <a:ext cx="6183540" cy="1284134"/>
          </a:xfrm>
          <a:prstGeom prst="rect">
            <a:avLst/>
          </a:prstGeom>
        </p:spPr>
        <p:txBody>
          <a:bodyPr lIns="0" tIns="0" rIns="0" bIns="0" rtlCol="0" anchor="t">
            <a:spAutoFit/>
          </a:bodyPr>
          <a:lstStyle/>
          <a:p>
            <a:pPr algn="ctr">
              <a:lnSpc>
                <a:spcPts val="9749"/>
              </a:lnSpc>
            </a:pPr>
            <a:r>
              <a:rPr lang="en-US" sz="8862" dirty="0">
                <a:solidFill>
                  <a:srgbClr val="FFFFFF"/>
                </a:solidFill>
                <a:latin typeface="Bobby Jones"/>
                <a:ea typeface="Bobby Jones"/>
                <a:cs typeface="Bobby Jones"/>
                <a:sym typeface="Bobby Jones"/>
              </a:rPr>
              <a:t>NASAL CAVITY</a:t>
            </a:r>
          </a:p>
        </p:txBody>
      </p:sp>
      <p:sp>
        <p:nvSpPr>
          <p:cNvPr id="6" name="TextBox 6"/>
          <p:cNvSpPr txBox="1"/>
          <p:nvPr/>
        </p:nvSpPr>
        <p:spPr>
          <a:xfrm>
            <a:off x="1189868" y="2058250"/>
            <a:ext cx="6183540" cy="5162247"/>
          </a:xfrm>
          <a:prstGeom prst="rect">
            <a:avLst/>
          </a:prstGeom>
        </p:spPr>
        <p:txBody>
          <a:bodyPr lIns="0" tIns="0" rIns="0" bIns="0" rtlCol="0" anchor="t">
            <a:spAutoFit/>
          </a:bodyPr>
          <a:lstStyle/>
          <a:p>
            <a:pPr algn="ctr">
              <a:lnSpc>
                <a:spcPts val="5792"/>
              </a:lnSpc>
            </a:pPr>
            <a:r>
              <a:rPr lang="en-US" sz="4400" dirty="0">
                <a:solidFill>
                  <a:srgbClr val="FFFFFF"/>
                </a:solidFill>
                <a:latin typeface="Comic Sans" panose="020B0604020202020204" charset="0"/>
                <a:ea typeface="Jua"/>
                <a:cs typeface="Jua"/>
                <a:sym typeface="Jua"/>
              </a:rPr>
              <a:t>Bagian </a:t>
            </a:r>
            <a:r>
              <a:rPr lang="en-US" sz="4400" dirty="0" err="1">
                <a:solidFill>
                  <a:srgbClr val="FFFFFF"/>
                </a:solidFill>
                <a:latin typeface="Comic Sans" panose="020B0604020202020204" charset="0"/>
                <a:ea typeface="Jua"/>
                <a:cs typeface="Jua"/>
                <a:sym typeface="Jua"/>
              </a:rPr>
              <a:t>rongga</a:t>
            </a:r>
            <a:r>
              <a:rPr lang="en-US" sz="4400" dirty="0">
                <a:solidFill>
                  <a:srgbClr val="FFFFFF"/>
                </a:solidFill>
                <a:latin typeface="Comic Sans" panose="020B0604020202020204" charset="0"/>
                <a:ea typeface="Jua"/>
                <a:cs typeface="Jua"/>
                <a:sym typeface="Jua"/>
              </a:rPr>
              <a:t> </a:t>
            </a:r>
            <a:r>
              <a:rPr lang="en-US" sz="4400" dirty="0" err="1">
                <a:solidFill>
                  <a:srgbClr val="FFFFFF"/>
                </a:solidFill>
                <a:latin typeface="Comic Sans" panose="020B0604020202020204" charset="0"/>
                <a:ea typeface="Jua"/>
                <a:cs typeface="Jua"/>
                <a:sym typeface="Jua"/>
              </a:rPr>
              <a:t>hidung</a:t>
            </a:r>
            <a:r>
              <a:rPr lang="en-US" sz="4400" dirty="0">
                <a:solidFill>
                  <a:srgbClr val="FFFFFF"/>
                </a:solidFill>
                <a:latin typeface="Comic Sans" panose="020B0604020202020204" charset="0"/>
                <a:ea typeface="Jua"/>
                <a:cs typeface="Jua"/>
                <a:sym typeface="Jua"/>
              </a:rPr>
              <a:t> yang </a:t>
            </a:r>
            <a:r>
              <a:rPr lang="en-US" sz="4400" dirty="0" err="1">
                <a:solidFill>
                  <a:srgbClr val="FFFFFF"/>
                </a:solidFill>
                <a:latin typeface="Comic Sans" panose="020B0604020202020204" charset="0"/>
                <a:ea typeface="Jua"/>
                <a:cs typeface="Jua"/>
                <a:sym typeface="Jua"/>
              </a:rPr>
              <a:t>berfungsi</a:t>
            </a:r>
            <a:r>
              <a:rPr lang="en-US" sz="4400" dirty="0">
                <a:solidFill>
                  <a:srgbClr val="FFFFFF"/>
                </a:solidFill>
                <a:latin typeface="Comic Sans" panose="020B0604020202020204" charset="0"/>
                <a:ea typeface="Jua"/>
                <a:cs typeface="Jua"/>
                <a:sym typeface="Jua"/>
              </a:rPr>
              <a:t> </a:t>
            </a:r>
            <a:r>
              <a:rPr lang="en-US" sz="4400" dirty="0" err="1">
                <a:solidFill>
                  <a:srgbClr val="FFFFFF"/>
                </a:solidFill>
                <a:latin typeface="Comic Sans" panose="020B0604020202020204" charset="0"/>
                <a:ea typeface="Jua"/>
                <a:cs typeface="Jua"/>
                <a:sym typeface="Jua"/>
              </a:rPr>
              <a:t>untuk</a:t>
            </a:r>
            <a:r>
              <a:rPr lang="en-US" sz="4400" dirty="0">
                <a:solidFill>
                  <a:srgbClr val="FFFFFF"/>
                </a:solidFill>
                <a:latin typeface="Comic Sans" panose="020B0604020202020204" charset="0"/>
                <a:ea typeface="Jua"/>
                <a:cs typeface="Jua"/>
                <a:sym typeface="Jua"/>
              </a:rPr>
              <a:t> </a:t>
            </a:r>
            <a:r>
              <a:rPr lang="en-US" sz="4400" dirty="0" err="1">
                <a:solidFill>
                  <a:srgbClr val="FFFFFF"/>
                </a:solidFill>
                <a:latin typeface="Comic Sans" panose="020B0604020202020204" charset="0"/>
                <a:ea typeface="Jua"/>
                <a:cs typeface="Jua"/>
                <a:sym typeface="Jua"/>
              </a:rPr>
              <a:t>menyaring</a:t>
            </a:r>
            <a:r>
              <a:rPr lang="en-US" sz="4400" dirty="0">
                <a:solidFill>
                  <a:srgbClr val="FFFFFF"/>
                </a:solidFill>
                <a:latin typeface="Comic Sans" panose="020B0604020202020204" charset="0"/>
                <a:ea typeface="Jua"/>
                <a:cs typeface="Jua"/>
                <a:sym typeface="Jua"/>
              </a:rPr>
              <a:t>, </a:t>
            </a:r>
            <a:r>
              <a:rPr lang="en-US" sz="4400" dirty="0" err="1">
                <a:solidFill>
                  <a:srgbClr val="FFFFFF"/>
                </a:solidFill>
                <a:latin typeface="Comic Sans" panose="020B0604020202020204" charset="0"/>
                <a:ea typeface="Jua"/>
                <a:cs typeface="Jua"/>
                <a:sym typeface="Jua"/>
              </a:rPr>
              <a:t>menghangatkan</a:t>
            </a:r>
            <a:r>
              <a:rPr lang="en-US" sz="4400" dirty="0">
                <a:solidFill>
                  <a:srgbClr val="FFFFFF"/>
                </a:solidFill>
                <a:latin typeface="Comic Sans" panose="020B0604020202020204" charset="0"/>
                <a:ea typeface="Jua"/>
                <a:cs typeface="Jua"/>
                <a:sym typeface="Jua"/>
              </a:rPr>
              <a:t>, dan </a:t>
            </a:r>
            <a:r>
              <a:rPr lang="en-US" sz="4400" dirty="0" err="1">
                <a:solidFill>
                  <a:srgbClr val="FFFFFF"/>
                </a:solidFill>
                <a:latin typeface="Comic Sans" panose="020B0604020202020204" charset="0"/>
                <a:ea typeface="Jua"/>
                <a:cs typeface="Jua"/>
                <a:sym typeface="Jua"/>
              </a:rPr>
              <a:t>melembabkan</a:t>
            </a:r>
            <a:r>
              <a:rPr lang="en-US" sz="4400" dirty="0">
                <a:solidFill>
                  <a:srgbClr val="FFFFFF"/>
                </a:solidFill>
                <a:latin typeface="Comic Sans" panose="020B0604020202020204" charset="0"/>
                <a:ea typeface="Jua"/>
                <a:cs typeface="Jua"/>
                <a:sym typeface="Jua"/>
              </a:rPr>
              <a:t> </a:t>
            </a:r>
            <a:r>
              <a:rPr lang="en-US" sz="4400" dirty="0" err="1">
                <a:solidFill>
                  <a:srgbClr val="FFFFFF"/>
                </a:solidFill>
                <a:latin typeface="Comic Sans" panose="020B0604020202020204" charset="0"/>
                <a:ea typeface="Jua"/>
                <a:cs typeface="Jua"/>
                <a:sym typeface="Jua"/>
              </a:rPr>
              <a:t>udara</a:t>
            </a:r>
            <a:r>
              <a:rPr lang="en-US" sz="4400" dirty="0">
                <a:solidFill>
                  <a:srgbClr val="FFFFFF"/>
                </a:solidFill>
                <a:latin typeface="Comic Sans" panose="020B0604020202020204" charset="0"/>
                <a:ea typeface="Jua"/>
                <a:cs typeface="Jua"/>
                <a:sym typeface="Jua"/>
              </a:rPr>
              <a:t> yang </a:t>
            </a:r>
            <a:r>
              <a:rPr lang="en-US" sz="4400" dirty="0" err="1">
                <a:solidFill>
                  <a:srgbClr val="FFFFFF"/>
                </a:solidFill>
                <a:latin typeface="Comic Sans" panose="020B0604020202020204" charset="0"/>
                <a:ea typeface="Jua"/>
                <a:cs typeface="Jua"/>
                <a:sym typeface="Jua"/>
              </a:rPr>
              <a:t>masuk</a:t>
            </a:r>
            <a:r>
              <a:rPr lang="en-US" sz="4400" dirty="0">
                <a:solidFill>
                  <a:srgbClr val="FFFFFF"/>
                </a:solidFill>
                <a:latin typeface="Comic Sans" panose="020B0604020202020204" charset="0"/>
                <a:ea typeface="Jua"/>
                <a:cs typeface="Jua"/>
                <a:sym typeface="Jua"/>
              </a:rPr>
              <a:t> </a:t>
            </a:r>
            <a:r>
              <a:rPr lang="en-US" sz="4400" dirty="0" err="1">
                <a:solidFill>
                  <a:srgbClr val="FFFFFF"/>
                </a:solidFill>
                <a:latin typeface="Comic Sans" panose="020B0604020202020204" charset="0"/>
                <a:ea typeface="Jua"/>
                <a:cs typeface="Jua"/>
                <a:sym typeface="Jua"/>
              </a:rPr>
              <a:t>ke</a:t>
            </a:r>
            <a:r>
              <a:rPr lang="en-US" sz="4400" dirty="0">
                <a:solidFill>
                  <a:srgbClr val="FFFFFF"/>
                </a:solidFill>
                <a:latin typeface="Comic Sans" panose="020B0604020202020204" charset="0"/>
                <a:ea typeface="Jua"/>
                <a:cs typeface="Jua"/>
                <a:sym typeface="Jua"/>
              </a:rPr>
              <a:t> </a:t>
            </a:r>
            <a:r>
              <a:rPr lang="en-US" sz="4400" dirty="0" err="1">
                <a:solidFill>
                  <a:srgbClr val="FFFFFF"/>
                </a:solidFill>
                <a:latin typeface="Comic Sans" panose="020B0604020202020204" charset="0"/>
                <a:ea typeface="Jua"/>
                <a:cs typeface="Jua"/>
                <a:sym typeface="Jua"/>
              </a:rPr>
              <a:t>dalam</a:t>
            </a:r>
            <a:r>
              <a:rPr lang="en-US" sz="4400" dirty="0">
                <a:solidFill>
                  <a:srgbClr val="FFFFFF"/>
                </a:solidFill>
                <a:latin typeface="Comic Sans" panose="020B0604020202020204" charset="0"/>
                <a:ea typeface="Jua"/>
                <a:cs typeface="Jua"/>
                <a:sym typeface="Jua"/>
              </a:rPr>
              <a:t> </a:t>
            </a:r>
            <a:r>
              <a:rPr lang="en-US" sz="4400" dirty="0" err="1">
                <a:solidFill>
                  <a:srgbClr val="FFFFFF"/>
                </a:solidFill>
                <a:latin typeface="Comic Sans" panose="020B0604020202020204" charset="0"/>
                <a:ea typeface="Jua"/>
                <a:cs typeface="Jua"/>
                <a:sym typeface="Jua"/>
              </a:rPr>
              <a:t>pernafasan</a:t>
            </a:r>
            <a:r>
              <a:rPr lang="en-US" sz="4400" dirty="0">
                <a:solidFill>
                  <a:srgbClr val="FFFFFF"/>
                </a:solidFill>
                <a:latin typeface="Comic Sans" panose="020B0604020202020204" charset="0"/>
                <a:ea typeface="Jua"/>
                <a:cs typeface="Jua"/>
                <a:sym typeface="Jua"/>
              </a:rPr>
              <a:t>.</a:t>
            </a:r>
          </a:p>
        </p:txBody>
      </p:sp>
      <p:sp>
        <p:nvSpPr>
          <p:cNvPr id="7" name="Freeform 7"/>
          <p:cNvSpPr/>
          <p:nvPr/>
        </p:nvSpPr>
        <p:spPr>
          <a:xfrm>
            <a:off x="8510653" y="893632"/>
            <a:ext cx="9777347" cy="8762947"/>
          </a:xfrm>
          <a:custGeom>
            <a:avLst/>
            <a:gdLst/>
            <a:ahLst/>
            <a:cxnLst/>
            <a:rect l="l" t="t" r="r" b="b"/>
            <a:pathLst>
              <a:path w="9777347" h="8762947">
                <a:moveTo>
                  <a:pt x="0" y="0"/>
                </a:moveTo>
                <a:lnTo>
                  <a:pt x="9777347" y="0"/>
                </a:lnTo>
                <a:lnTo>
                  <a:pt x="9777347" y="8762947"/>
                </a:lnTo>
                <a:lnTo>
                  <a:pt x="0" y="87629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8" name="AutoShape 8"/>
          <p:cNvSpPr/>
          <p:nvPr/>
        </p:nvSpPr>
        <p:spPr>
          <a:xfrm>
            <a:off x="9858388" y="4250838"/>
            <a:ext cx="4099911" cy="0"/>
          </a:xfrm>
          <a:prstGeom prst="line">
            <a:avLst/>
          </a:prstGeom>
          <a:ln w="57150" cap="rnd">
            <a:solidFill>
              <a:srgbClr val="006980"/>
            </a:solidFill>
            <a:prstDash val="solid"/>
            <a:headEnd type="none" w="sm" len="sm"/>
            <a:tailEnd type="none" w="sm" len="sm"/>
          </a:ln>
        </p:spPr>
        <p:txBody>
          <a:bodyPr/>
          <a:lstStyle/>
          <a:p>
            <a:endParaRPr lang="en-ID"/>
          </a:p>
        </p:txBody>
      </p:sp>
      <p:grpSp>
        <p:nvGrpSpPr>
          <p:cNvPr id="9" name="Group 9"/>
          <p:cNvGrpSpPr/>
          <p:nvPr/>
        </p:nvGrpSpPr>
        <p:grpSpPr>
          <a:xfrm>
            <a:off x="12202395" y="3858279"/>
            <a:ext cx="2889548" cy="727967"/>
            <a:chOff x="0" y="0"/>
            <a:chExt cx="4658761" cy="1173688"/>
          </a:xfrm>
        </p:grpSpPr>
        <p:sp>
          <p:nvSpPr>
            <p:cNvPr id="10" name="Freeform 10"/>
            <p:cNvSpPr/>
            <p:nvPr/>
          </p:nvSpPr>
          <p:spPr>
            <a:xfrm>
              <a:off x="31750" y="31750"/>
              <a:ext cx="4594019" cy="1110188"/>
            </a:xfrm>
            <a:custGeom>
              <a:avLst/>
              <a:gdLst/>
              <a:ahLst/>
              <a:cxnLst/>
              <a:rect l="l" t="t" r="r" b="b"/>
              <a:pathLst>
                <a:path w="4594019" h="1110188">
                  <a:moveTo>
                    <a:pt x="4502551" y="1110188"/>
                  </a:moveTo>
                  <a:lnTo>
                    <a:pt x="92710" y="1110188"/>
                  </a:lnTo>
                  <a:cubicBezTo>
                    <a:pt x="41910" y="1110188"/>
                    <a:pt x="0" y="1068278"/>
                    <a:pt x="0" y="1017478"/>
                  </a:cubicBezTo>
                  <a:lnTo>
                    <a:pt x="0" y="92710"/>
                  </a:lnTo>
                  <a:cubicBezTo>
                    <a:pt x="0" y="41910"/>
                    <a:pt x="41910" y="0"/>
                    <a:pt x="92710" y="0"/>
                  </a:cubicBezTo>
                  <a:lnTo>
                    <a:pt x="4501281" y="0"/>
                  </a:lnTo>
                  <a:cubicBezTo>
                    <a:pt x="4552081" y="0"/>
                    <a:pt x="4593991" y="41910"/>
                    <a:pt x="4593991" y="92710"/>
                  </a:cubicBezTo>
                  <a:lnTo>
                    <a:pt x="4593991" y="1016208"/>
                  </a:lnTo>
                  <a:cubicBezTo>
                    <a:pt x="4595261" y="1068278"/>
                    <a:pt x="4553351" y="1110188"/>
                    <a:pt x="4502551" y="1110188"/>
                  </a:cubicBezTo>
                  <a:close/>
                </a:path>
              </a:pathLst>
            </a:custGeom>
            <a:solidFill>
              <a:srgbClr val="FFDC9A"/>
            </a:solidFill>
          </p:spPr>
          <p:txBody>
            <a:bodyPr/>
            <a:lstStyle/>
            <a:p>
              <a:endParaRPr lang="en-ID"/>
            </a:p>
          </p:txBody>
        </p:sp>
        <p:sp>
          <p:nvSpPr>
            <p:cNvPr id="11" name="Freeform 11"/>
            <p:cNvSpPr/>
            <p:nvPr/>
          </p:nvSpPr>
          <p:spPr>
            <a:xfrm>
              <a:off x="0" y="0"/>
              <a:ext cx="4658761" cy="1173688"/>
            </a:xfrm>
            <a:custGeom>
              <a:avLst/>
              <a:gdLst/>
              <a:ahLst/>
              <a:cxnLst/>
              <a:rect l="l" t="t" r="r" b="b"/>
              <a:pathLst>
                <a:path w="4658761" h="1173688">
                  <a:moveTo>
                    <a:pt x="4534301" y="59690"/>
                  </a:moveTo>
                  <a:cubicBezTo>
                    <a:pt x="4569861" y="59690"/>
                    <a:pt x="4599071" y="88900"/>
                    <a:pt x="4599071" y="124460"/>
                  </a:cubicBezTo>
                  <a:lnTo>
                    <a:pt x="4599071" y="1049228"/>
                  </a:lnTo>
                  <a:cubicBezTo>
                    <a:pt x="4599071" y="1084788"/>
                    <a:pt x="4569861" y="1113998"/>
                    <a:pt x="4534301" y="1113998"/>
                  </a:cubicBezTo>
                  <a:lnTo>
                    <a:pt x="124460" y="1113998"/>
                  </a:lnTo>
                  <a:cubicBezTo>
                    <a:pt x="88900" y="1113998"/>
                    <a:pt x="59690" y="1084788"/>
                    <a:pt x="59690" y="1049228"/>
                  </a:cubicBezTo>
                  <a:lnTo>
                    <a:pt x="59690" y="124460"/>
                  </a:lnTo>
                  <a:cubicBezTo>
                    <a:pt x="59690" y="88900"/>
                    <a:pt x="88900" y="59690"/>
                    <a:pt x="124460" y="59690"/>
                  </a:cubicBezTo>
                  <a:lnTo>
                    <a:pt x="4534301" y="59690"/>
                  </a:lnTo>
                  <a:moveTo>
                    <a:pt x="4534301" y="0"/>
                  </a:moveTo>
                  <a:lnTo>
                    <a:pt x="124460" y="0"/>
                  </a:lnTo>
                  <a:cubicBezTo>
                    <a:pt x="55880" y="0"/>
                    <a:pt x="0" y="55880"/>
                    <a:pt x="0" y="124460"/>
                  </a:cubicBezTo>
                  <a:lnTo>
                    <a:pt x="0" y="1049228"/>
                  </a:lnTo>
                  <a:cubicBezTo>
                    <a:pt x="0" y="1117808"/>
                    <a:pt x="55880" y="1173688"/>
                    <a:pt x="124460" y="1173688"/>
                  </a:cubicBezTo>
                  <a:lnTo>
                    <a:pt x="4534301" y="1173688"/>
                  </a:lnTo>
                  <a:cubicBezTo>
                    <a:pt x="4602881" y="1173688"/>
                    <a:pt x="4658761" y="1117808"/>
                    <a:pt x="4658761" y="1049228"/>
                  </a:cubicBezTo>
                  <a:lnTo>
                    <a:pt x="4658761" y="124460"/>
                  </a:lnTo>
                  <a:cubicBezTo>
                    <a:pt x="4658761" y="55880"/>
                    <a:pt x="4602881" y="0"/>
                    <a:pt x="4534301" y="0"/>
                  </a:cubicBezTo>
                  <a:close/>
                </a:path>
              </a:pathLst>
            </a:custGeom>
            <a:solidFill>
              <a:srgbClr val="FFFFFF"/>
            </a:solidFill>
          </p:spPr>
          <p:txBody>
            <a:bodyPr/>
            <a:lstStyle/>
            <a:p>
              <a:endParaRPr lang="en-ID"/>
            </a:p>
          </p:txBody>
        </p:sp>
      </p:grpSp>
      <p:sp>
        <p:nvSpPr>
          <p:cNvPr id="12" name="TextBox 12"/>
          <p:cNvSpPr txBox="1"/>
          <p:nvPr/>
        </p:nvSpPr>
        <p:spPr>
          <a:xfrm>
            <a:off x="12132879" y="3822530"/>
            <a:ext cx="3134416" cy="656590"/>
          </a:xfrm>
          <a:prstGeom prst="rect">
            <a:avLst/>
          </a:prstGeom>
        </p:spPr>
        <p:txBody>
          <a:bodyPr lIns="0" tIns="0" rIns="0" bIns="0" rtlCol="0" anchor="t">
            <a:spAutoFit/>
          </a:bodyPr>
          <a:lstStyle/>
          <a:p>
            <a:pPr algn="ctr">
              <a:lnSpc>
                <a:spcPts val="4759"/>
              </a:lnSpc>
            </a:pPr>
            <a:r>
              <a:rPr lang="en-US" sz="3399">
                <a:solidFill>
                  <a:srgbClr val="000000"/>
                </a:solidFill>
                <a:latin typeface="Jua"/>
                <a:ea typeface="Jua"/>
                <a:cs typeface="Jua"/>
                <a:sym typeface="Jua"/>
              </a:rPr>
              <a:t>Nasal Cavity</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4EDEB"/>
        </a:solidFill>
        <a:effectLst/>
      </p:bgPr>
    </p:bg>
    <p:spTree>
      <p:nvGrpSpPr>
        <p:cNvPr id="1" name=""/>
        <p:cNvGrpSpPr/>
        <p:nvPr/>
      </p:nvGrpSpPr>
      <p:grpSpPr>
        <a:xfrm>
          <a:off x="0" y="0"/>
          <a:ext cx="0" cy="0"/>
          <a:chOff x="0" y="0"/>
          <a:chExt cx="0" cy="0"/>
        </a:xfrm>
      </p:grpSpPr>
      <p:grpSp>
        <p:nvGrpSpPr>
          <p:cNvPr id="2" name="Group 2"/>
          <p:cNvGrpSpPr/>
          <p:nvPr/>
        </p:nvGrpSpPr>
        <p:grpSpPr>
          <a:xfrm>
            <a:off x="-301336" y="-514350"/>
            <a:ext cx="8636515" cy="11129498"/>
            <a:chOff x="0" y="0"/>
            <a:chExt cx="2274638" cy="2931226"/>
          </a:xfrm>
        </p:grpSpPr>
        <p:sp>
          <p:nvSpPr>
            <p:cNvPr id="3" name="Freeform 3"/>
            <p:cNvSpPr/>
            <p:nvPr/>
          </p:nvSpPr>
          <p:spPr>
            <a:xfrm>
              <a:off x="0" y="0"/>
              <a:ext cx="2274638" cy="2931226"/>
            </a:xfrm>
            <a:custGeom>
              <a:avLst/>
              <a:gdLst/>
              <a:ahLst/>
              <a:cxnLst/>
              <a:rect l="l" t="t" r="r" b="b"/>
              <a:pathLst>
                <a:path w="2274638" h="2931226">
                  <a:moveTo>
                    <a:pt x="0" y="0"/>
                  </a:moveTo>
                  <a:lnTo>
                    <a:pt x="2274638" y="0"/>
                  </a:lnTo>
                  <a:lnTo>
                    <a:pt x="2274638" y="2931226"/>
                  </a:lnTo>
                  <a:lnTo>
                    <a:pt x="0" y="2931226"/>
                  </a:lnTo>
                  <a:close/>
                </a:path>
              </a:pathLst>
            </a:custGeom>
            <a:solidFill>
              <a:srgbClr val="006980"/>
            </a:solidFill>
          </p:spPr>
          <p:txBody>
            <a:bodyPr/>
            <a:lstStyle/>
            <a:p>
              <a:endParaRPr lang="en-ID"/>
            </a:p>
          </p:txBody>
        </p:sp>
        <p:sp>
          <p:nvSpPr>
            <p:cNvPr id="4" name="TextBox 4"/>
            <p:cNvSpPr txBox="1"/>
            <p:nvPr/>
          </p:nvSpPr>
          <p:spPr>
            <a:xfrm>
              <a:off x="0" y="-47625"/>
              <a:ext cx="2274638" cy="297885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171070" y="284032"/>
            <a:ext cx="6183540" cy="3096002"/>
          </a:xfrm>
          <a:prstGeom prst="rect">
            <a:avLst/>
          </a:prstGeom>
        </p:spPr>
        <p:txBody>
          <a:bodyPr lIns="0" tIns="0" rIns="0" bIns="0" rtlCol="0" anchor="t">
            <a:spAutoFit/>
          </a:bodyPr>
          <a:lstStyle/>
          <a:p>
            <a:pPr algn="ctr">
              <a:lnSpc>
                <a:spcPts val="11948"/>
              </a:lnSpc>
            </a:pPr>
            <a:r>
              <a:rPr lang="en-US" sz="10862">
                <a:solidFill>
                  <a:srgbClr val="FFFFFF"/>
                </a:solidFill>
                <a:latin typeface="Bobby Jones"/>
                <a:ea typeface="Bobby Jones"/>
                <a:cs typeface="Bobby Jones"/>
                <a:sym typeface="Bobby Jones"/>
              </a:rPr>
              <a:t>NASAL VESTIBULE</a:t>
            </a:r>
          </a:p>
        </p:txBody>
      </p:sp>
      <p:sp>
        <p:nvSpPr>
          <p:cNvPr id="6" name="TextBox 6"/>
          <p:cNvSpPr txBox="1"/>
          <p:nvPr/>
        </p:nvSpPr>
        <p:spPr>
          <a:xfrm>
            <a:off x="925151" y="3385477"/>
            <a:ext cx="6183540" cy="5666599"/>
          </a:xfrm>
          <a:prstGeom prst="rect">
            <a:avLst/>
          </a:prstGeom>
        </p:spPr>
        <p:txBody>
          <a:bodyPr lIns="0" tIns="0" rIns="0" bIns="0" rtlCol="0" anchor="t">
            <a:spAutoFit/>
          </a:bodyPr>
          <a:lstStyle/>
          <a:p>
            <a:pPr algn="ctr">
              <a:lnSpc>
                <a:spcPts val="4947"/>
              </a:lnSpc>
            </a:pPr>
            <a:r>
              <a:rPr lang="en-US" sz="4055" dirty="0" err="1">
                <a:solidFill>
                  <a:srgbClr val="FFFFFF"/>
                </a:solidFill>
                <a:latin typeface="Comic Sans" panose="020B0604020202020204" charset="0"/>
                <a:ea typeface="Jua"/>
                <a:cs typeface="Jua"/>
                <a:sym typeface="Jua"/>
              </a:rPr>
              <a:t>Vestibul</a:t>
            </a:r>
            <a:r>
              <a:rPr lang="en-US" sz="4055" dirty="0">
                <a:solidFill>
                  <a:srgbClr val="FFFFFF"/>
                </a:solidFill>
                <a:latin typeface="Comic Sans" panose="020B0604020202020204" charset="0"/>
                <a:ea typeface="Jua"/>
                <a:cs typeface="Jua"/>
                <a:sym typeface="Jua"/>
              </a:rPr>
              <a:t> </a:t>
            </a:r>
            <a:r>
              <a:rPr lang="en-US" sz="4055" dirty="0" err="1">
                <a:solidFill>
                  <a:srgbClr val="FFFFFF"/>
                </a:solidFill>
                <a:latin typeface="Comic Sans" panose="020B0604020202020204" charset="0"/>
                <a:ea typeface="Jua"/>
                <a:cs typeface="Jua"/>
                <a:sym typeface="Jua"/>
              </a:rPr>
              <a:t>hidung</a:t>
            </a:r>
            <a:r>
              <a:rPr lang="en-US" sz="4055" dirty="0">
                <a:solidFill>
                  <a:srgbClr val="FFFFFF"/>
                </a:solidFill>
                <a:latin typeface="Comic Sans" panose="020B0604020202020204" charset="0"/>
                <a:ea typeface="Jua"/>
                <a:cs typeface="Jua"/>
                <a:sym typeface="Jua"/>
              </a:rPr>
              <a:t> </a:t>
            </a:r>
            <a:r>
              <a:rPr lang="en-US" sz="4055" dirty="0" err="1">
                <a:solidFill>
                  <a:srgbClr val="FFFFFF"/>
                </a:solidFill>
                <a:latin typeface="Comic Sans" panose="020B0604020202020204" charset="0"/>
                <a:ea typeface="Jua"/>
                <a:cs typeface="Jua"/>
                <a:sym typeface="Jua"/>
              </a:rPr>
              <a:t>adalah</a:t>
            </a:r>
            <a:r>
              <a:rPr lang="en-US" sz="4055" dirty="0">
                <a:solidFill>
                  <a:srgbClr val="FFFFFF"/>
                </a:solidFill>
                <a:latin typeface="Comic Sans" panose="020B0604020202020204" charset="0"/>
                <a:ea typeface="Jua"/>
                <a:cs typeface="Jua"/>
                <a:sym typeface="Jua"/>
              </a:rPr>
              <a:t> </a:t>
            </a:r>
            <a:r>
              <a:rPr lang="en-US" sz="4055" dirty="0" err="1">
                <a:solidFill>
                  <a:srgbClr val="FFFFFF"/>
                </a:solidFill>
                <a:latin typeface="Comic Sans" panose="020B0604020202020204" charset="0"/>
                <a:ea typeface="Jua"/>
                <a:cs typeface="Jua"/>
                <a:sym typeface="Jua"/>
              </a:rPr>
              <a:t>ruang</a:t>
            </a:r>
            <a:r>
              <a:rPr lang="en-US" sz="4055" dirty="0">
                <a:solidFill>
                  <a:srgbClr val="FFFFFF"/>
                </a:solidFill>
                <a:latin typeface="Comic Sans" panose="020B0604020202020204" charset="0"/>
                <a:ea typeface="Jua"/>
                <a:cs typeface="Jua"/>
                <a:sym typeface="Jua"/>
              </a:rPr>
              <a:t> di </a:t>
            </a:r>
            <a:r>
              <a:rPr lang="en-US" sz="4055" dirty="0" err="1">
                <a:solidFill>
                  <a:srgbClr val="FFFFFF"/>
                </a:solidFill>
                <a:latin typeface="Comic Sans" panose="020B0604020202020204" charset="0"/>
                <a:ea typeface="Jua"/>
                <a:cs typeface="Jua"/>
                <a:sym typeface="Jua"/>
              </a:rPr>
              <a:t>dalam</a:t>
            </a:r>
            <a:r>
              <a:rPr lang="en-US" sz="4055" dirty="0">
                <a:solidFill>
                  <a:srgbClr val="FFFFFF"/>
                </a:solidFill>
                <a:latin typeface="Comic Sans" panose="020B0604020202020204" charset="0"/>
                <a:ea typeface="Jua"/>
                <a:cs typeface="Jua"/>
                <a:sym typeface="Jua"/>
              </a:rPr>
              <a:t> </a:t>
            </a:r>
            <a:r>
              <a:rPr lang="en-US" sz="4055" dirty="0" err="1">
                <a:solidFill>
                  <a:srgbClr val="FFFFFF"/>
                </a:solidFill>
                <a:latin typeface="Comic Sans" panose="020B0604020202020204" charset="0"/>
                <a:ea typeface="Jua"/>
                <a:cs typeface="Jua"/>
                <a:sym typeface="Jua"/>
              </a:rPr>
              <a:t>lubang</a:t>
            </a:r>
            <a:r>
              <a:rPr lang="en-US" sz="4055" dirty="0">
                <a:solidFill>
                  <a:srgbClr val="FFFFFF"/>
                </a:solidFill>
                <a:latin typeface="Comic Sans" panose="020B0604020202020204" charset="0"/>
                <a:ea typeface="Jua"/>
                <a:cs typeface="Jua"/>
                <a:sym typeface="Jua"/>
              </a:rPr>
              <a:t> </a:t>
            </a:r>
            <a:r>
              <a:rPr lang="en-US" sz="4055" dirty="0" err="1">
                <a:solidFill>
                  <a:srgbClr val="FFFFFF"/>
                </a:solidFill>
                <a:latin typeface="Comic Sans" panose="020B0604020202020204" charset="0"/>
                <a:ea typeface="Jua"/>
                <a:cs typeface="Jua"/>
                <a:sym typeface="Jua"/>
              </a:rPr>
              <a:t>hidung</a:t>
            </a:r>
            <a:r>
              <a:rPr lang="en-US" sz="4055" dirty="0">
                <a:solidFill>
                  <a:srgbClr val="FFFFFF"/>
                </a:solidFill>
                <a:latin typeface="Comic Sans" panose="020B0604020202020204" charset="0"/>
                <a:ea typeface="Jua"/>
                <a:cs typeface="Jua"/>
                <a:sym typeface="Jua"/>
              </a:rPr>
              <a:t>. Bagian </a:t>
            </a:r>
            <a:r>
              <a:rPr lang="en-US" sz="4055" dirty="0" err="1">
                <a:solidFill>
                  <a:srgbClr val="FFFFFF"/>
                </a:solidFill>
                <a:latin typeface="Comic Sans" panose="020B0604020202020204" charset="0"/>
                <a:ea typeface="Jua"/>
                <a:cs typeface="Jua"/>
                <a:sym typeface="Jua"/>
              </a:rPr>
              <a:t>ini</a:t>
            </a:r>
            <a:r>
              <a:rPr lang="en-US" sz="4055" dirty="0">
                <a:solidFill>
                  <a:srgbClr val="FFFFFF"/>
                </a:solidFill>
                <a:latin typeface="Comic Sans" panose="020B0604020202020204" charset="0"/>
                <a:ea typeface="Jua"/>
                <a:cs typeface="Jua"/>
                <a:sym typeface="Jua"/>
              </a:rPr>
              <a:t> </a:t>
            </a:r>
            <a:r>
              <a:rPr lang="en-US" sz="4055" dirty="0" err="1">
                <a:solidFill>
                  <a:srgbClr val="FFFFFF"/>
                </a:solidFill>
                <a:latin typeface="Comic Sans" panose="020B0604020202020204" charset="0"/>
                <a:ea typeface="Jua"/>
                <a:cs typeface="Jua"/>
                <a:sym typeface="Jua"/>
              </a:rPr>
              <a:t>dilapisi</a:t>
            </a:r>
            <a:r>
              <a:rPr lang="en-US" sz="4055" dirty="0">
                <a:solidFill>
                  <a:srgbClr val="FFFFFF"/>
                </a:solidFill>
                <a:latin typeface="Comic Sans" panose="020B0604020202020204" charset="0"/>
                <a:ea typeface="Jua"/>
                <a:cs typeface="Jua"/>
                <a:sym typeface="Jua"/>
              </a:rPr>
              <a:t> </a:t>
            </a:r>
            <a:r>
              <a:rPr lang="en-US" sz="4055" dirty="0" err="1">
                <a:solidFill>
                  <a:srgbClr val="FFFFFF"/>
                </a:solidFill>
                <a:latin typeface="Comic Sans" panose="020B0604020202020204" charset="0"/>
                <a:ea typeface="Jua"/>
                <a:cs typeface="Jua"/>
                <a:sym typeface="Jua"/>
              </a:rPr>
              <a:t>dengan</a:t>
            </a:r>
            <a:r>
              <a:rPr lang="en-US" sz="4055" dirty="0">
                <a:solidFill>
                  <a:srgbClr val="FFFFFF"/>
                </a:solidFill>
                <a:latin typeface="Comic Sans" panose="020B0604020202020204" charset="0"/>
                <a:ea typeface="Jua"/>
                <a:cs typeface="Jua"/>
                <a:sym typeface="Jua"/>
              </a:rPr>
              <a:t> </a:t>
            </a:r>
            <a:r>
              <a:rPr lang="en-US" sz="4055" dirty="0" err="1">
                <a:solidFill>
                  <a:srgbClr val="FFFFFF"/>
                </a:solidFill>
                <a:latin typeface="Comic Sans" panose="020B0604020202020204" charset="0"/>
                <a:ea typeface="Jua"/>
                <a:cs typeface="Jua"/>
                <a:sym typeface="Jua"/>
              </a:rPr>
              <a:t>jaringan</a:t>
            </a:r>
            <a:r>
              <a:rPr lang="en-US" sz="4055" dirty="0">
                <a:solidFill>
                  <a:srgbClr val="FFFFFF"/>
                </a:solidFill>
                <a:latin typeface="Comic Sans" panose="020B0604020202020204" charset="0"/>
                <a:ea typeface="Jua"/>
                <a:cs typeface="Jua"/>
                <a:sym typeface="Jua"/>
              </a:rPr>
              <a:t> yang </a:t>
            </a:r>
            <a:r>
              <a:rPr lang="en-US" sz="4055" dirty="0" err="1">
                <a:solidFill>
                  <a:srgbClr val="FFFFFF"/>
                </a:solidFill>
                <a:latin typeface="Comic Sans" panose="020B0604020202020204" charset="0"/>
                <a:ea typeface="Jua"/>
                <a:cs typeface="Jua"/>
                <a:sym typeface="Jua"/>
              </a:rPr>
              <a:t>memiliki</a:t>
            </a:r>
            <a:r>
              <a:rPr lang="en-US" sz="4055" dirty="0">
                <a:solidFill>
                  <a:srgbClr val="FFFFFF"/>
                </a:solidFill>
                <a:latin typeface="Comic Sans" panose="020B0604020202020204" charset="0"/>
                <a:ea typeface="Jua"/>
                <a:cs typeface="Jua"/>
                <a:sym typeface="Jua"/>
              </a:rPr>
              <a:t> </a:t>
            </a:r>
            <a:r>
              <a:rPr lang="en-US" sz="4055" dirty="0" err="1">
                <a:solidFill>
                  <a:srgbClr val="FFFFFF"/>
                </a:solidFill>
                <a:latin typeface="Comic Sans" panose="020B0604020202020204" charset="0"/>
                <a:ea typeface="Jua"/>
                <a:cs typeface="Jua"/>
                <a:sym typeface="Jua"/>
              </a:rPr>
              <a:t>rambut</a:t>
            </a:r>
            <a:r>
              <a:rPr lang="en-US" sz="4055" dirty="0">
                <a:solidFill>
                  <a:srgbClr val="FFFFFF"/>
                </a:solidFill>
                <a:latin typeface="Comic Sans" panose="020B0604020202020204" charset="0"/>
                <a:ea typeface="Jua"/>
                <a:cs typeface="Jua"/>
                <a:sym typeface="Jua"/>
              </a:rPr>
              <a:t> </a:t>
            </a:r>
            <a:r>
              <a:rPr lang="en-US" sz="4055" dirty="0" err="1">
                <a:solidFill>
                  <a:srgbClr val="FFFFFF"/>
                </a:solidFill>
                <a:latin typeface="Comic Sans" panose="020B0604020202020204" charset="0"/>
                <a:ea typeface="Jua"/>
                <a:cs typeface="Jua"/>
                <a:sym typeface="Jua"/>
              </a:rPr>
              <a:t>pendek</a:t>
            </a:r>
            <a:r>
              <a:rPr lang="en-US" sz="4055" dirty="0">
                <a:solidFill>
                  <a:srgbClr val="FFFFFF"/>
                </a:solidFill>
                <a:latin typeface="Comic Sans" panose="020B0604020202020204" charset="0"/>
                <a:ea typeface="Jua"/>
                <a:cs typeface="Jua"/>
                <a:sym typeface="Jua"/>
              </a:rPr>
              <a:t>. Helai </a:t>
            </a:r>
            <a:r>
              <a:rPr lang="en-US" sz="4055" dirty="0" err="1">
                <a:solidFill>
                  <a:srgbClr val="FFFFFF"/>
                </a:solidFill>
                <a:latin typeface="Comic Sans" panose="020B0604020202020204" charset="0"/>
                <a:ea typeface="Jua"/>
                <a:cs typeface="Jua"/>
                <a:sym typeface="Jua"/>
              </a:rPr>
              <a:t>rambut</a:t>
            </a:r>
            <a:r>
              <a:rPr lang="en-US" sz="4055" dirty="0">
                <a:solidFill>
                  <a:srgbClr val="FFFFFF"/>
                </a:solidFill>
                <a:latin typeface="Comic Sans" panose="020B0604020202020204" charset="0"/>
                <a:ea typeface="Jua"/>
                <a:cs typeface="Jua"/>
                <a:sym typeface="Jua"/>
              </a:rPr>
              <a:t> </a:t>
            </a:r>
            <a:r>
              <a:rPr lang="en-US" sz="4055" dirty="0" err="1">
                <a:solidFill>
                  <a:srgbClr val="FFFFFF"/>
                </a:solidFill>
                <a:latin typeface="Comic Sans" panose="020B0604020202020204" charset="0"/>
                <a:ea typeface="Jua"/>
                <a:cs typeface="Jua"/>
                <a:sym typeface="Jua"/>
              </a:rPr>
              <a:t>ini</a:t>
            </a:r>
            <a:r>
              <a:rPr lang="en-US" sz="4055" dirty="0">
                <a:solidFill>
                  <a:srgbClr val="FFFFFF"/>
                </a:solidFill>
                <a:latin typeface="Comic Sans" panose="020B0604020202020204" charset="0"/>
                <a:ea typeface="Jua"/>
                <a:cs typeface="Jua"/>
                <a:sym typeface="Jua"/>
              </a:rPr>
              <a:t> </a:t>
            </a:r>
            <a:r>
              <a:rPr lang="en-US" sz="4055" dirty="0" err="1">
                <a:solidFill>
                  <a:srgbClr val="FFFFFF"/>
                </a:solidFill>
                <a:latin typeface="Comic Sans" panose="020B0604020202020204" charset="0"/>
                <a:ea typeface="Jua"/>
                <a:cs typeface="Jua"/>
                <a:sym typeface="Jua"/>
              </a:rPr>
              <a:t>membantu</a:t>
            </a:r>
            <a:r>
              <a:rPr lang="en-US" sz="4055" dirty="0">
                <a:solidFill>
                  <a:srgbClr val="FFFFFF"/>
                </a:solidFill>
                <a:latin typeface="Comic Sans" panose="020B0604020202020204" charset="0"/>
                <a:ea typeface="Jua"/>
                <a:cs typeface="Jua"/>
                <a:sym typeface="Jua"/>
              </a:rPr>
              <a:t> </a:t>
            </a:r>
            <a:r>
              <a:rPr lang="en-US" sz="4055" dirty="0" err="1">
                <a:solidFill>
                  <a:srgbClr val="FFFFFF"/>
                </a:solidFill>
                <a:latin typeface="Comic Sans" panose="020B0604020202020204" charset="0"/>
                <a:ea typeface="Jua"/>
                <a:cs typeface="Jua"/>
                <a:sym typeface="Jua"/>
              </a:rPr>
              <a:t>menyaring</a:t>
            </a:r>
            <a:r>
              <a:rPr lang="en-US" sz="4055" dirty="0">
                <a:solidFill>
                  <a:srgbClr val="FFFFFF"/>
                </a:solidFill>
                <a:latin typeface="Comic Sans" panose="020B0604020202020204" charset="0"/>
                <a:ea typeface="Jua"/>
                <a:cs typeface="Jua"/>
                <a:sym typeface="Jua"/>
              </a:rPr>
              <a:t> </a:t>
            </a:r>
            <a:r>
              <a:rPr lang="en-US" sz="4055" dirty="0" err="1">
                <a:solidFill>
                  <a:srgbClr val="FFFFFF"/>
                </a:solidFill>
                <a:latin typeface="Comic Sans" panose="020B0604020202020204" charset="0"/>
                <a:ea typeface="Jua"/>
                <a:cs typeface="Jua"/>
                <a:sym typeface="Jua"/>
              </a:rPr>
              <a:t>debu</a:t>
            </a:r>
            <a:r>
              <a:rPr lang="en-US" sz="4055" dirty="0">
                <a:solidFill>
                  <a:srgbClr val="FFFFFF"/>
                </a:solidFill>
                <a:latin typeface="Comic Sans" panose="020B0604020202020204" charset="0"/>
                <a:ea typeface="Jua"/>
                <a:cs typeface="Jua"/>
                <a:sym typeface="Jua"/>
              </a:rPr>
              <a:t> dan </a:t>
            </a:r>
            <a:r>
              <a:rPr lang="en-US" sz="4055" dirty="0" err="1">
                <a:solidFill>
                  <a:srgbClr val="FFFFFF"/>
                </a:solidFill>
                <a:latin typeface="Comic Sans" panose="020B0604020202020204" charset="0"/>
                <a:ea typeface="Jua"/>
                <a:cs typeface="Jua"/>
                <a:sym typeface="Jua"/>
              </a:rPr>
              <a:t>alergen</a:t>
            </a:r>
            <a:r>
              <a:rPr lang="en-US" sz="4055" dirty="0">
                <a:solidFill>
                  <a:srgbClr val="FFFFFF"/>
                </a:solidFill>
                <a:latin typeface="Comic Sans" panose="020B0604020202020204" charset="0"/>
                <a:ea typeface="Jua"/>
                <a:cs typeface="Jua"/>
                <a:sym typeface="Jua"/>
              </a:rPr>
              <a:t> agar </a:t>
            </a:r>
            <a:r>
              <a:rPr lang="en-US" sz="4055" dirty="0" err="1">
                <a:solidFill>
                  <a:srgbClr val="FFFFFF"/>
                </a:solidFill>
                <a:latin typeface="Comic Sans" panose="020B0604020202020204" charset="0"/>
                <a:ea typeface="Jua"/>
                <a:cs typeface="Jua"/>
                <a:sym typeface="Jua"/>
              </a:rPr>
              <a:t>tidak</a:t>
            </a:r>
            <a:r>
              <a:rPr lang="en-US" sz="4055" dirty="0">
                <a:solidFill>
                  <a:srgbClr val="FFFFFF"/>
                </a:solidFill>
                <a:latin typeface="Comic Sans" panose="020B0604020202020204" charset="0"/>
                <a:ea typeface="Jua"/>
                <a:cs typeface="Jua"/>
                <a:sym typeface="Jua"/>
              </a:rPr>
              <a:t> </a:t>
            </a:r>
            <a:r>
              <a:rPr lang="en-US" sz="4055" dirty="0" err="1">
                <a:solidFill>
                  <a:srgbClr val="FFFFFF"/>
                </a:solidFill>
                <a:latin typeface="Comic Sans" panose="020B0604020202020204" charset="0"/>
                <a:ea typeface="Jua"/>
                <a:cs typeface="Jua"/>
                <a:sym typeface="Jua"/>
              </a:rPr>
              <a:t>masuk</a:t>
            </a:r>
            <a:r>
              <a:rPr lang="en-US" sz="4055" dirty="0">
                <a:solidFill>
                  <a:srgbClr val="FFFFFF"/>
                </a:solidFill>
                <a:latin typeface="Comic Sans" panose="020B0604020202020204" charset="0"/>
                <a:ea typeface="Jua"/>
                <a:cs typeface="Jua"/>
                <a:sym typeface="Jua"/>
              </a:rPr>
              <a:t> </a:t>
            </a:r>
            <a:r>
              <a:rPr lang="en-US" sz="4055" dirty="0" err="1">
                <a:solidFill>
                  <a:srgbClr val="FFFFFF"/>
                </a:solidFill>
                <a:latin typeface="Comic Sans" panose="020B0604020202020204" charset="0"/>
                <a:ea typeface="Jua"/>
                <a:cs typeface="Jua"/>
                <a:sym typeface="Jua"/>
              </a:rPr>
              <a:t>ke</a:t>
            </a:r>
            <a:r>
              <a:rPr lang="en-US" sz="4055" dirty="0">
                <a:solidFill>
                  <a:srgbClr val="FFFFFF"/>
                </a:solidFill>
                <a:latin typeface="Comic Sans" panose="020B0604020202020204" charset="0"/>
                <a:ea typeface="Jua"/>
                <a:cs typeface="Jua"/>
                <a:sym typeface="Jua"/>
              </a:rPr>
              <a:t> </a:t>
            </a:r>
            <a:r>
              <a:rPr lang="en-US" sz="4055" dirty="0" err="1">
                <a:solidFill>
                  <a:srgbClr val="FFFFFF"/>
                </a:solidFill>
                <a:latin typeface="Comic Sans" panose="020B0604020202020204" charset="0"/>
                <a:ea typeface="Jua"/>
                <a:cs typeface="Jua"/>
                <a:sym typeface="Jua"/>
              </a:rPr>
              <a:t>paru-paru</a:t>
            </a:r>
            <a:r>
              <a:rPr lang="en-US" sz="4055" dirty="0">
                <a:solidFill>
                  <a:srgbClr val="FFFFFF"/>
                </a:solidFill>
                <a:latin typeface="Comic Sans" panose="020B0604020202020204" charset="0"/>
                <a:ea typeface="Jua"/>
                <a:cs typeface="Jua"/>
                <a:sym typeface="Jua"/>
              </a:rPr>
              <a:t>.</a:t>
            </a:r>
          </a:p>
        </p:txBody>
      </p:sp>
      <p:sp>
        <p:nvSpPr>
          <p:cNvPr id="7" name="Freeform 7"/>
          <p:cNvSpPr/>
          <p:nvPr/>
        </p:nvSpPr>
        <p:spPr>
          <a:xfrm>
            <a:off x="8510653" y="893632"/>
            <a:ext cx="9777347" cy="8762947"/>
          </a:xfrm>
          <a:custGeom>
            <a:avLst/>
            <a:gdLst/>
            <a:ahLst/>
            <a:cxnLst/>
            <a:rect l="l" t="t" r="r" b="b"/>
            <a:pathLst>
              <a:path w="9777347" h="8762947">
                <a:moveTo>
                  <a:pt x="0" y="0"/>
                </a:moveTo>
                <a:lnTo>
                  <a:pt x="9777347" y="0"/>
                </a:lnTo>
                <a:lnTo>
                  <a:pt x="9777347" y="8762947"/>
                </a:lnTo>
                <a:lnTo>
                  <a:pt x="0" y="87629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8" name="AutoShape 8"/>
          <p:cNvSpPr/>
          <p:nvPr/>
        </p:nvSpPr>
        <p:spPr>
          <a:xfrm>
            <a:off x="10122976" y="4939697"/>
            <a:ext cx="4099911" cy="0"/>
          </a:xfrm>
          <a:prstGeom prst="line">
            <a:avLst/>
          </a:prstGeom>
          <a:ln w="57150" cap="rnd">
            <a:solidFill>
              <a:srgbClr val="006980"/>
            </a:solidFill>
            <a:prstDash val="solid"/>
            <a:headEnd type="none" w="sm" len="sm"/>
            <a:tailEnd type="none" w="sm" len="sm"/>
          </a:ln>
        </p:spPr>
        <p:txBody>
          <a:bodyPr/>
          <a:lstStyle/>
          <a:p>
            <a:endParaRPr lang="en-ID"/>
          </a:p>
        </p:txBody>
      </p:sp>
      <p:grpSp>
        <p:nvGrpSpPr>
          <p:cNvPr id="9" name="Group 9"/>
          <p:cNvGrpSpPr/>
          <p:nvPr/>
        </p:nvGrpSpPr>
        <p:grpSpPr>
          <a:xfrm>
            <a:off x="12466983" y="4547138"/>
            <a:ext cx="3567617" cy="727967"/>
            <a:chOff x="0" y="0"/>
            <a:chExt cx="5751999" cy="1173688"/>
          </a:xfrm>
        </p:grpSpPr>
        <p:sp>
          <p:nvSpPr>
            <p:cNvPr id="10" name="Freeform 10"/>
            <p:cNvSpPr/>
            <p:nvPr/>
          </p:nvSpPr>
          <p:spPr>
            <a:xfrm>
              <a:off x="31750" y="31750"/>
              <a:ext cx="5687257" cy="1110188"/>
            </a:xfrm>
            <a:custGeom>
              <a:avLst/>
              <a:gdLst/>
              <a:ahLst/>
              <a:cxnLst/>
              <a:rect l="l" t="t" r="r" b="b"/>
              <a:pathLst>
                <a:path w="5687257" h="1110188">
                  <a:moveTo>
                    <a:pt x="5595788" y="1110188"/>
                  </a:moveTo>
                  <a:lnTo>
                    <a:pt x="92710" y="1110188"/>
                  </a:lnTo>
                  <a:cubicBezTo>
                    <a:pt x="41910" y="1110188"/>
                    <a:pt x="0" y="1068278"/>
                    <a:pt x="0" y="1017478"/>
                  </a:cubicBezTo>
                  <a:lnTo>
                    <a:pt x="0" y="92710"/>
                  </a:lnTo>
                  <a:cubicBezTo>
                    <a:pt x="0" y="41910"/>
                    <a:pt x="41910" y="0"/>
                    <a:pt x="92710" y="0"/>
                  </a:cubicBezTo>
                  <a:lnTo>
                    <a:pt x="5594519" y="0"/>
                  </a:lnTo>
                  <a:cubicBezTo>
                    <a:pt x="5645319" y="0"/>
                    <a:pt x="5687228" y="41910"/>
                    <a:pt x="5687228" y="92710"/>
                  </a:cubicBezTo>
                  <a:lnTo>
                    <a:pt x="5687228" y="1016208"/>
                  </a:lnTo>
                  <a:cubicBezTo>
                    <a:pt x="5688499" y="1068278"/>
                    <a:pt x="5646588" y="1110188"/>
                    <a:pt x="5595788" y="1110188"/>
                  </a:cubicBezTo>
                  <a:close/>
                </a:path>
              </a:pathLst>
            </a:custGeom>
            <a:solidFill>
              <a:srgbClr val="FFDC9A"/>
            </a:solidFill>
          </p:spPr>
          <p:txBody>
            <a:bodyPr/>
            <a:lstStyle/>
            <a:p>
              <a:endParaRPr lang="en-ID"/>
            </a:p>
          </p:txBody>
        </p:sp>
        <p:sp>
          <p:nvSpPr>
            <p:cNvPr id="11" name="Freeform 11"/>
            <p:cNvSpPr/>
            <p:nvPr/>
          </p:nvSpPr>
          <p:spPr>
            <a:xfrm>
              <a:off x="0" y="0"/>
              <a:ext cx="5751999" cy="1173688"/>
            </a:xfrm>
            <a:custGeom>
              <a:avLst/>
              <a:gdLst/>
              <a:ahLst/>
              <a:cxnLst/>
              <a:rect l="l" t="t" r="r" b="b"/>
              <a:pathLst>
                <a:path w="5751999" h="1173688">
                  <a:moveTo>
                    <a:pt x="5627538" y="59690"/>
                  </a:moveTo>
                  <a:cubicBezTo>
                    <a:pt x="5663099" y="59690"/>
                    <a:pt x="5692308" y="88900"/>
                    <a:pt x="5692308" y="124460"/>
                  </a:cubicBezTo>
                  <a:lnTo>
                    <a:pt x="5692308" y="1049228"/>
                  </a:lnTo>
                  <a:cubicBezTo>
                    <a:pt x="5692308" y="1084788"/>
                    <a:pt x="5663099" y="1113998"/>
                    <a:pt x="5627538" y="1113998"/>
                  </a:cubicBezTo>
                  <a:lnTo>
                    <a:pt x="124460" y="1113998"/>
                  </a:lnTo>
                  <a:cubicBezTo>
                    <a:pt x="88900" y="1113998"/>
                    <a:pt x="59690" y="1084788"/>
                    <a:pt x="59690" y="1049228"/>
                  </a:cubicBezTo>
                  <a:lnTo>
                    <a:pt x="59690" y="124460"/>
                  </a:lnTo>
                  <a:cubicBezTo>
                    <a:pt x="59690" y="88900"/>
                    <a:pt x="88900" y="59690"/>
                    <a:pt x="124460" y="59690"/>
                  </a:cubicBezTo>
                  <a:lnTo>
                    <a:pt x="5627539" y="59690"/>
                  </a:lnTo>
                  <a:moveTo>
                    <a:pt x="5627539" y="0"/>
                  </a:moveTo>
                  <a:lnTo>
                    <a:pt x="124460" y="0"/>
                  </a:lnTo>
                  <a:cubicBezTo>
                    <a:pt x="55880" y="0"/>
                    <a:pt x="0" y="55880"/>
                    <a:pt x="0" y="124460"/>
                  </a:cubicBezTo>
                  <a:lnTo>
                    <a:pt x="0" y="1049228"/>
                  </a:lnTo>
                  <a:cubicBezTo>
                    <a:pt x="0" y="1117808"/>
                    <a:pt x="55880" y="1173688"/>
                    <a:pt x="124460" y="1173688"/>
                  </a:cubicBezTo>
                  <a:lnTo>
                    <a:pt x="5627539" y="1173688"/>
                  </a:lnTo>
                  <a:cubicBezTo>
                    <a:pt x="5696119" y="1173688"/>
                    <a:pt x="5751999" y="1117808"/>
                    <a:pt x="5751999" y="1049228"/>
                  </a:cubicBezTo>
                  <a:lnTo>
                    <a:pt x="5751999" y="124460"/>
                  </a:lnTo>
                  <a:cubicBezTo>
                    <a:pt x="5751999" y="55880"/>
                    <a:pt x="5696119" y="0"/>
                    <a:pt x="5627539" y="0"/>
                  </a:cubicBezTo>
                  <a:close/>
                </a:path>
              </a:pathLst>
            </a:custGeom>
            <a:solidFill>
              <a:srgbClr val="FFFFFF"/>
            </a:solidFill>
          </p:spPr>
          <p:txBody>
            <a:bodyPr/>
            <a:lstStyle/>
            <a:p>
              <a:endParaRPr lang="en-ID"/>
            </a:p>
          </p:txBody>
        </p:sp>
      </p:grpSp>
      <p:sp>
        <p:nvSpPr>
          <p:cNvPr id="12" name="TextBox 12"/>
          <p:cNvSpPr txBox="1"/>
          <p:nvPr/>
        </p:nvSpPr>
        <p:spPr>
          <a:xfrm>
            <a:off x="12466983" y="4511389"/>
            <a:ext cx="3637134" cy="656590"/>
          </a:xfrm>
          <a:prstGeom prst="rect">
            <a:avLst/>
          </a:prstGeom>
        </p:spPr>
        <p:txBody>
          <a:bodyPr lIns="0" tIns="0" rIns="0" bIns="0" rtlCol="0" anchor="t">
            <a:spAutoFit/>
          </a:bodyPr>
          <a:lstStyle/>
          <a:p>
            <a:pPr algn="ctr">
              <a:lnSpc>
                <a:spcPts val="4759"/>
              </a:lnSpc>
            </a:pPr>
            <a:r>
              <a:rPr lang="en-US" sz="3399">
                <a:solidFill>
                  <a:srgbClr val="000000"/>
                </a:solidFill>
                <a:latin typeface="Jua"/>
                <a:ea typeface="Jua"/>
                <a:cs typeface="Jua"/>
                <a:sym typeface="Jua"/>
              </a:rPr>
              <a:t>Nasal Vestibule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4EDEB"/>
        </a:solidFill>
        <a:effectLst/>
      </p:bgPr>
    </p:bg>
    <p:spTree>
      <p:nvGrpSpPr>
        <p:cNvPr id="1" name=""/>
        <p:cNvGrpSpPr/>
        <p:nvPr/>
      </p:nvGrpSpPr>
      <p:grpSpPr>
        <a:xfrm>
          <a:off x="0" y="0"/>
          <a:ext cx="0" cy="0"/>
          <a:chOff x="0" y="0"/>
          <a:chExt cx="0" cy="0"/>
        </a:xfrm>
      </p:grpSpPr>
      <p:grpSp>
        <p:nvGrpSpPr>
          <p:cNvPr id="2" name="Group 2"/>
          <p:cNvGrpSpPr/>
          <p:nvPr/>
        </p:nvGrpSpPr>
        <p:grpSpPr>
          <a:xfrm>
            <a:off x="-301336" y="-514350"/>
            <a:ext cx="8636515" cy="11129498"/>
            <a:chOff x="0" y="0"/>
            <a:chExt cx="2274638" cy="2931226"/>
          </a:xfrm>
        </p:grpSpPr>
        <p:sp>
          <p:nvSpPr>
            <p:cNvPr id="3" name="Freeform 3"/>
            <p:cNvSpPr/>
            <p:nvPr/>
          </p:nvSpPr>
          <p:spPr>
            <a:xfrm>
              <a:off x="0" y="0"/>
              <a:ext cx="2274638" cy="2931226"/>
            </a:xfrm>
            <a:custGeom>
              <a:avLst/>
              <a:gdLst/>
              <a:ahLst/>
              <a:cxnLst/>
              <a:rect l="l" t="t" r="r" b="b"/>
              <a:pathLst>
                <a:path w="2274638" h="2931226">
                  <a:moveTo>
                    <a:pt x="0" y="0"/>
                  </a:moveTo>
                  <a:lnTo>
                    <a:pt x="2274638" y="0"/>
                  </a:lnTo>
                  <a:lnTo>
                    <a:pt x="2274638" y="2931226"/>
                  </a:lnTo>
                  <a:lnTo>
                    <a:pt x="0" y="2931226"/>
                  </a:lnTo>
                  <a:close/>
                </a:path>
              </a:pathLst>
            </a:custGeom>
            <a:solidFill>
              <a:srgbClr val="006980"/>
            </a:solidFill>
          </p:spPr>
          <p:txBody>
            <a:bodyPr/>
            <a:lstStyle/>
            <a:p>
              <a:endParaRPr lang="en-ID"/>
            </a:p>
          </p:txBody>
        </p:sp>
        <p:sp>
          <p:nvSpPr>
            <p:cNvPr id="4" name="TextBox 4"/>
            <p:cNvSpPr txBox="1"/>
            <p:nvPr/>
          </p:nvSpPr>
          <p:spPr>
            <a:xfrm>
              <a:off x="0" y="-47625"/>
              <a:ext cx="2274638" cy="297885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171070" y="499926"/>
            <a:ext cx="6183540" cy="3096002"/>
          </a:xfrm>
          <a:prstGeom prst="rect">
            <a:avLst/>
          </a:prstGeom>
        </p:spPr>
        <p:txBody>
          <a:bodyPr lIns="0" tIns="0" rIns="0" bIns="0" rtlCol="0" anchor="t">
            <a:spAutoFit/>
          </a:bodyPr>
          <a:lstStyle/>
          <a:p>
            <a:pPr algn="ctr">
              <a:lnSpc>
                <a:spcPts val="11948"/>
              </a:lnSpc>
            </a:pPr>
            <a:r>
              <a:rPr lang="en-US" sz="10862">
                <a:solidFill>
                  <a:srgbClr val="FFFFFF"/>
                </a:solidFill>
                <a:latin typeface="Bobby Jones"/>
                <a:ea typeface="Bobby Jones"/>
                <a:cs typeface="Bobby Jones"/>
                <a:sym typeface="Bobby Jones"/>
              </a:rPr>
              <a:t>SUPERIOR TURBINATE</a:t>
            </a:r>
          </a:p>
        </p:txBody>
      </p:sp>
      <p:sp>
        <p:nvSpPr>
          <p:cNvPr id="6" name="TextBox 6"/>
          <p:cNvSpPr txBox="1"/>
          <p:nvPr/>
        </p:nvSpPr>
        <p:spPr>
          <a:xfrm>
            <a:off x="1171070" y="3864533"/>
            <a:ext cx="6183540" cy="5702267"/>
          </a:xfrm>
          <a:prstGeom prst="rect">
            <a:avLst/>
          </a:prstGeom>
        </p:spPr>
        <p:txBody>
          <a:bodyPr lIns="0" tIns="0" rIns="0" bIns="0" rtlCol="0" anchor="t">
            <a:spAutoFit/>
          </a:bodyPr>
          <a:lstStyle/>
          <a:p>
            <a:pPr algn="ctr">
              <a:lnSpc>
                <a:spcPts val="5613"/>
              </a:lnSpc>
            </a:pPr>
            <a:r>
              <a:rPr lang="en-US" sz="4455" dirty="0" err="1">
                <a:solidFill>
                  <a:srgbClr val="FFFFFF"/>
                </a:solidFill>
                <a:latin typeface="Comic Sans" panose="020B0604020202020204" charset="0"/>
                <a:ea typeface="Jua"/>
                <a:cs typeface="Jua"/>
                <a:sym typeface="Jua"/>
              </a:rPr>
              <a:t>Turbinat</a:t>
            </a:r>
            <a:r>
              <a:rPr lang="en-US" sz="4455" dirty="0">
                <a:solidFill>
                  <a:srgbClr val="FFFFFF"/>
                </a:solidFill>
                <a:latin typeface="Comic Sans" panose="020B0604020202020204" charset="0"/>
                <a:ea typeface="Jua"/>
                <a:cs typeface="Jua"/>
                <a:sym typeface="Jua"/>
              </a:rPr>
              <a:t> superior </a:t>
            </a:r>
            <a:r>
              <a:rPr lang="en-US" sz="4455" dirty="0" err="1">
                <a:solidFill>
                  <a:srgbClr val="FFFFFF"/>
                </a:solidFill>
                <a:latin typeface="Comic Sans" panose="020B0604020202020204" charset="0"/>
                <a:ea typeface="Jua"/>
                <a:cs typeface="Jua"/>
                <a:sym typeface="Jua"/>
              </a:rPr>
              <a:t>adalah</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saluran</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udara</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sempit</a:t>
            </a:r>
            <a:r>
              <a:rPr lang="en-US" sz="4455" dirty="0">
                <a:solidFill>
                  <a:srgbClr val="FFFFFF"/>
                </a:solidFill>
                <a:latin typeface="Comic Sans" panose="020B0604020202020204" charset="0"/>
                <a:ea typeface="Jua"/>
                <a:cs typeface="Jua"/>
                <a:sym typeface="Jua"/>
              </a:rPr>
              <a:t> di </a:t>
            </a:r>
            <a:r>
              <a:rPr lang="en-US" sz="4455" dirty="0" err="1">
                <a:solidFill>
                  <a:srgbClr val="FFFFFF"/>
                </a:solidFill>
                <a:latin typeface="Comic Sans" panose="020B0604020202020204" charset="0"/>
                <a:ea typeface="Jua"/>
                <a:cs typeface="Jua"/>
                <a:sym typeface="Jua"/>
              </a:rPr>
              <a:t>dinding</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samping</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hidung</a:t>
            </a:r>
            <a:r>
              <a:rPr lang="en-US" sz="4455" dirty="0">
                <a:solidFill>
                  <a:srgbClr val="FFFFFF"/>
                </a:solidFill>
                <a:latin typeface="Comic Sans" panose="020B0604020202020204" charset="0"/>
                <a:ea typeface="Jua"/>
                <a:cs typeface="Jua"/>
                <a:sym typeface="Jua"/>
              </a:rPr>
              <a:t>. Ini </a:t>
            </a:r>
            <a:r>
              <a:rPr lang="en-US" sz="4455" dirty="0" err="1">
                <a:solidFill>
                  <a:srgbClr val="FFFFFF"/>
                </a:solidFill>
                <a:latin typeface="Comic Sans" panose="020B0604020202020204" charset="0"/>
                <a:ea typeface="Jua"/>
                <a:cs typeface="Jua"/>
                <a:sym typeface="Jua"/>
              </a:rPr>
              <a:t>membantu</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menghangatkan</a:t>
            </a:r>
            <a:r>
              <a:rPr lang="en-US" sz="4455" dirty="0">
                <a:solidFill>
                  <a:srgbClr val="FFFFFF"/>
                </a:solidFill>
                <a:latin typeface="Comic Sans" panose="020B0604020202020204" charset="0"/>
                <a:ea typeface="Jua"/>
                <a:cs typeface="Jua"/>
                <a:sym typeface="Jua"/>
              </a:rPr>
              <a:t> dan </a:t>
            </a:r>
            <a:r>
              <a:rPr lang="en-US" sz="4455" dirty="0" err="1">
                <a:solidFill>
                  <a:srgbClr val="FFFFFF"/>
                </a:solidFill>
                <a:latin typeface="Comic Sans" panose="020B0604020202020204" charset="0"/>
                <a:ea typeface="Jua"/>
                <a:cs typeface="Jua"/>
                <a:sym typeface="Jua"/>
              </a:rPr>
              <a:t>melembapkan</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udara</a:t>
            </a:r>
            <a:r>
              <a:rPr lang="en-US" sz="4455" dirty="0">
                <a:solidFill>
                  <a:srgbClr val="FFFFFF"/>
                </a:solidFill>
                <a:latin typeface="Comic Sans" panose="020B0604020202020204" charset="0"/>
                <a:ea typeface="Jua"/>
                <a:cs typeface="Jua"/>
                <a:sym typeface="Jua"/>
              </a:rPr>
              <a:t> yang </a:t>
            </a:r>
            <a:r>
              <a:rPr lang="en-US" sz="4455" dirty="0" err="1">
                <a:solidFill>
                  <a:srgbClr val="FFFFFF"/>
                </a:solidFill>
                <a:latin typeface="Comic Sans" panose="020B0604020202020204" charset="0"/>
                <a:ea typeface="Jua"/>
                <a:cs typeface="Jua"/>
                <a:sym typeface="Jua"/>
              </a:rPr>
              <a:t>melewati</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hidung</a:t>
            </a:r>
            <a:r>
              <a:rPr lang="en-US" sz="4455" dirty="0">
                <a:solidFill>
                  <a:srgbClr val="FFFFFF"/>
                </a:solidFill>
                <a:latin typeface="Jua"/>
                <a:ea typeface="Jua"/>
                <a:cs typeface="Jua"/>
                <a:sym typeface="Jua"/>
              </a:rPr>
              <a:t>.</a:t>
            </a:r>
          </a:p>
        </p:txBody>
      </p:sp>
      <p:sp>
        <p:nvSpPr>
          <p:cNvPr id="7" name="Freeform 7"/>
          <p:cNvSpPr/>
          <p:nvPr/>
        </p:nvSpPr>
        <p:spPr>
          <a:xfrm>
            <a:off x="8510653" y="893632"/>
            <a:ext cx="9777347" cy="8762947"/>
          </a:xfrm>
          <a:custGeom>
            <a:avLst/>
            <a:gdLst/>
            <a:ahLst/>
            <a:cxnLst/>
            <a:rect l="l" t="t" r="r" b="b"/>
            <a:pathLst>
              <a:path w="9777347" h="8762947">
                <a:moveTo>
                  <a:pt x="0" y="0"/>
                </a:moveTo>
                <a:lnTo>
                  <a:pt x="9777347" y="0"/>
                </a:lnTo>
                <a:lnTo>
                  <a:pt x="9777347" y="8762947"/>
                </a:lnTo>
                <a:lnTo>
                  <a:pt x="0" y="87629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8" name="AutoShape 8"/>
          <p:cNvSpPr/>
          <p:nvPr/>
        </p:nvSpPr>
        <p:spPr>
          <a:xfrm>
            <a:off x="12292599" y="3377697"/>
            <a:ext cx="4099911" cy="0"/>
          </a:xfrm>
          <a:prstGeom prst="line">
            <a:avLst/>
          </a:prstGeom>
          <a:ln w="57150" cap="rnd">
            <a:solidFill>
              <a:srgbClr val="006980"/>
            </a:solidFill>
            <a:prstDash val="solid"/>
            <a:headEnd type="none" w="sm" len="sm"/>
            <a:tailEnd type="none" w="sm" len="sm"/>
          </a:ln>
        </p:spPr>
        <p:txBody>
          <a:bodyPr/>
          <a:lstStyle/>
          <a:p>
            <a:endParaRPr lang="en-ID"/>
          </a:p>
        </p:txBody>
      </p:sp>
      <p:grpSp>
        <p:nvGrpSpPr>
          <p:cNvPr id="9" name="Group 9"/>
          <p:cNvGrpSpPr/>
          <p:nvPr/>
        </p:nvGrpSpPr>
        <p:grpSpPr>
          <a:xfrm>
            <a:off x="14601847" y="2690836"/>
            <a:ext cx="2622694" cy="1316573"/>
            <a:chOff x="0" y="0"/>
            <a:chExt cx="4228518" cy="2122684"/>
          </a:xfrm>
        </p:grpSpPr>
        <p:sp>
          <p:nvSpPr>
            <p:cNvPr id="10" name="Freeform 10"/>
            <p:cNvSpPr/>
            <p:nvPr/>
          </p:nvSpPr>
          <p:spPr>
            <a:xfrm>
              <a:off x="31750" y="31750"/>
              <a:ext cx="4163776" cy="2059184"/>
            </a:xfrm>
            <a:custGeom>
              <a:avLst/>
              <a:gdLst/>
              <a:ahLst/>
              <a:cxnLst/>
              <a:rect l="l" t="t" r="r" b="b"/>
              <a:pathLst>
                <a:path w="4163776" h="2059184">
                  <a:moveTo>
                    <a:pt x="4072308" y="2059184"/>
                  </a:moveTo>
                  <a:lnTo>
                    <a:pt x="92710" y="2059184"/>
                  </a:lnTo>
                  <a:cubicBezTo>
                    <a:pt x="41910" y="2059184"/>
                    <a:pt x="0" y="2017274"/>
                    <a:pt x="0" y="1966474"/>
                  </a:cubicBezTo>
                  <a:lnTo>
                    <a:pt x="0" y="92710"/>
                  </a:lnTo>
                  <a:cubicBezTo>
                    <a:pt x="0" y="41910"/>
                    <a:pt x="41910" y="0"/>
                    <a:pt x="92710" y="0"/>
                  </a:cubicBezTo>
                  <a:lnTo>
                    <a:pt x="4071038" y="0"/>
                  </a:lnTo>
                  <a:cubicBezTo>
                    <a:pt x="4121838" y="0"/>
                    <a:pt x="4163748" y="41910"/>
                    <a:pt x="4163748" y="92710"/>
                  </a:cubicBezTo>
                  <a:lnTo>
                    <a:pt x="4163748" y="1965204"/>
                  </a:lnTo>
                  <a:cubicBezTo>
                    <a:pt x="4165018" y="2017274"/>
                    <a:pt x="4123108" y="2059184"/>
                    <a:pt x="4072308" y="2059184"/>
                  </a:cubicBezTo>
                  <a:close/>
                </a:path>
              </a:pathLst>
            </a:custGeom>
            <a:solidFill>
              <a:srgbClr val="FFDC9A"/>
            </a:solidFill>
          </p:spPr>
          <p:txBody>
            <a:bodyPr/>
            <a:lstStyle/>
            <a:p>
              <a:endParaRPr lang="en-ID"/>
            </a:p>
          </p:txBody>
        </p:sp>
        <p:sp>
          <p:nvSpPr>
            <p:cNvPr id="11" name="Freeform 11"/>
            <p:cNvSpPr/>
            <p:nvPr/>
          </p:nvSpPr>
          <p:spPr>
            <a:xfrm>
              <a:off x="0" y="0"/>
              <a:ext cx="4228518" cy="2122684"/>
            </a:xfrm>
            <a:custGeom>
              <a:avLst/>
              <a:gdLst/>
              <a:ahLst/>
              <a:cxnLst/>
              <a:rect l="l" t="t" r="r" b="b"/>
              <a:pathLst>
                <a:path w="4228518" h="2122684">
                  <a:moveTo>
                    <a:pt x="4104058" y="59690"/>
                  </a:moveTo>
                  <a:cubicBezTo>
                    <a:pt x="4139618" y="59690"/>
                    <a:pt x="4168828" y="88900"/>
                    <a:pt x="4168828" y="124460"/>
                  </a:cubicBezTo>
                  <a:lnTo>
                    <a:pt x="4168828" y="1998224"/>
                  </a:lnTo>
                  <a:cubicBezTo>
                    <a:pt x="4168828" y="2033784"/>
                    <a:pt x="4139618" y="2062994"/>
                    <a:pt x="4104058" y="2062994"/>
                  </a:cubicBezTo>
                  <a:lnTo>
                    <a:pt x="124460" y="2062994"/>
                  </a:lnTo>
                  <a:cubicBezTo>
                    <a:pt x="88900" y="2062994"/>
                    <a:pt x="59690" y="2033784"/>
                    <a:pt x="59690" y="1998224"/>
                  </a:cubicBezTo>
                  <a:lnTo>
                    <a:pt x="59690" y="124460"/>
                  </a:lnTo>
                  <a:cubicBezTo>
                    <a:pt x="59690" y="88900"/>
                    <a:pt x="88900" y="59690"/>
                    <a:pt x="124460" y="59690"/>
                  </a:cubicBezTo>
                  <a:lnTo>
                    <a:pt x="4104058" y="59690"/>
                  </a:lnTo>
                  <a:moveTo>
                    <a:pt x="4104058" y="0"/>
                  </a:moveTo>
                  <a:lnTo>
                    <a:pt x="124460" y="0"/>
                  </a:lnTo>
                  <a:cubicBezTo>
                    <a:pt x="55880" y="0"/>
                    <a:pt x="0" y="55880"/>
                    <a:pt x="0" y="124460"/>
                  </a:cubicBezTo>
                  <a:lnTo>
                    <a:pt x="0" y="1998224"/>
                  </a:lnTo>
                  <a:cubicBezTo>
                    <a:pt x="0" y="2066804"/>
                    <a:pt x="55880" y="2122684"/>
                    <a:pt x="124460" y="2122684"/>
                  </a:cubicBezTo>
                  <a:lnTo>
                    <a:pt x="4104058" y="2122684"/>
                  </a:lnTo>
                  <a:cubicBezTo>
                    <a:pt x="4172638" y="2122684"/>
                    <a:pt x="4228518" y="2066804"/>
                    <a:pt x="4228518" y="1998224"/>
                  </a:cubicBezTo>
                  <a:lnTo>
                    <a:pt x="4228518" y="124460"/>
                  </a:lnTo>
                  <a:cubicBezTo>
                    <a:pt x="4228518" y="55880"/>
                    <a:pt x="4172638" y="0"/>
                    <a:pt x="4104058" y="0"/>
                  </a:cubicBezTo>
                  <a:close/>
                </a:path>
              </a:pathLst>
            </a:custGeom>
            <a:solidFill>
              <a:srgbClr val="FFFFFF"/>
            </a:solidFill>
          </p:spPr>
          <p:txBody>
            <a:bodyPr/>
            <a:lstStyle/>
            <a:p>
              <a:endParaRPr lang="en-ID"/>
            </a:p>
          </p:txBody>
        </p:sp>
      </p:grpSp>
      <p:sp>
        <p:nvSpPr>
          <p:cNvPr id="12" name="TextBox 12"/>
          <p:cNvSpPr txBox="1"/>
          <p:nvPr/>
        </p:nvSpPr>
        <p:spPr>
          <a:xfrm>
            <a:off x="14567089" y="2649352"/>
            <a:ext cx="2692211" cy="1256665"/>
          </a:xfrm>
          <a:prstGeom prst="rect">
            <a:avLst/>
          </a:prstGeom>
        </p:spPr>
        <p:txBody>
          <a:bodyPr lIns="0" tIns="0" rIns="0" bIns="0" rtlCol="0" anchor="t">
            <a:spAutoFit/>
          </a:bodyPr>
          <a:lstStyle/>
          <a:p>
            <a:pPr algn="ctr">
              <a:lnSpc>
                <a:spcPts val="4759"/>
              </a:lnSpc>
            </a:pPr>
            <a:r>
              <a:rPr lang="en-US" sz="3399">
                <a:solidFill>
                  <a:srgbClr val="000000"/>
                </a:solidFill>
                <a:latin typeface="Jua"/>
                <a:ea typeface="Jua"/>
                <a:cs typeface="Jua"/>
                <a:sym typeface="Jua"/>
              </a:rPr>
              <a:t>Superior</a:t>
            </a:r>
          </a:p>
          <a:p>
            <a:pPr algn="ctr">
              <a:lnSpc>
                <a:spcPts val="4759"/>
              </a:lnSpc>
            </a:pPr>
            <a:r>
              <a:rPr lang="en-US" sz="3399">
                <a:solidFill>
                  <a:srgbClr val="000000"/>
                </a:solidFill>
                <a:latin typeface="Jua"/>
                <a:ea typeface="Jua"/>
                <a:cs typeface="Jua"/>
                <a:sym typeface="Jua"/>
              </a:rPr>
              <a:t>Turbinate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4EDEB"/>
        </a:solidFill>
        <a:effectLst/>
      </p:bgPr>
    </p:bg>
    <p:spTree>
      <p:nvGrpSpPr>
        <p:cNvPr id="1" name=""/>
        <p:cNvGrpSpPr/>
        <p:nvPr/>
      </p:nvGrpSpPr>
      <p:grpSpPr>
        <a:xfrm>
          <a:off x="0" y="0"/>
          <a:ext cx="0" cy="0"/>
          <a:chOff x="0" y="0"/>
          <a:chExt cx="0" cy="0"/>
        </a:xfrm>
      </p:grpSpPr>
      <p:grpSp>
        <p:nvGrpSpPr>
          <p:cNvPr id="2" name="Group 2"/>
          <p:cNvGrpSpPr/>
          <p:nvPr/>
        </p:nvGrpSpPr>
        <p:grpSpPr>
          <a:xfrm>
            <a:off x="-301336" y="-514350"/>
            <a:ext cx="8636515" cy="11129498"/>
            <a:chOff x="0" y="0"/>
            <a:chExt cx="2274638" cy="2931226"/>
          </a:xfrm>
        </p:grpSpPr>
        <p:sp>
          <p:nvSpPr>
            <p:cNvPr id="3" name="Freeform 3"/>
            <p:cNvSpPr/>
            <p:nvPr/>
          </p:nvSpPr>
          <p:spPr>
            <a:xfrm>
              <a:off x="0" y="0"/>
              <a:ext cx="2274638" cy="2931226"/>
            </a:xfrm>
            <a:custGeom>
              <a:avLst/>
              <a:gdLst/>
              <a:ahLst/>
              <a:cxnLst/>
              <a:rect l="l" t="t" r="r" b="b"/>
              <a:pathLst>
                <a:path w="2274638" h="2931226">
                  <a:moveTo>
                    <a:pt x="0" y="0"/>
                  </a:moveTo>
                  <a:lnTo>
                    <a:pt x="2274638" y="0"/>
                  </a:lnTo>
                  <a:lnTo>
                    <a:pt x="2274638" y="2931226"/>
                  </a:lnTo>
                  <a:lnTo>
                    <a:pt x="0" y="2931226"/>
                  </a:lnTo>
                  <a:close/>
                </a:path>
              </a:pathLst>
            </a:custGeom>
            <a:solidFill>
              <a:srgbClr val="006980"/>
            </a:solidFill>
          </p:spPr>
          <p:txBody>
            <a:bodyPr/>
            <a:lstStyle/>
            <a:p>
              <a:endParaRPr lang="en-ID"/>
            </a:p>
          </p:txBody>
        </p:sp>
        <p:sp>
          <p:nvSpPr>
            <p:cNvPr id="4" name="TextBox 4"/>
            <p:cNvSpPr txBox="1"/>
            <p:nvPr/>
          </p:nvSpPr>
          <p:spPr>
            <a:xfrm>
              <a:off x="0" y="-47625"/>
              <a:ext cx="2274638" cy="297885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510653" y="893632"/>
            <a:ext cx="9777347" cy="8762947"/>
          </a:xfrm>
          <a:custGeom>
            <a:avLst/>
            <a:gdLst/>
            <a:ahLst/>
            <a:cxnLst/>
            <a:rect l="l" t="t" r="r" b="b"/>
            <a:pathLst>
              <a:path w="9777347" h="8762947">
                <a:moveTo>
                  <a:pt x="0" y="0"/>
                </a:moveTo>
                <a:lnTo>
                  <a:pt x="9777347" y="0"/>
                </a:lnTo>
                <a:lnTo>
                  <a:pt x="9777347" y="8762947"/>
                </a:lnTo>
                <a:lnTo>
                  <a:pt x="0" y="87629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6" name="TextBox 6"/>
          <p:cNvSpPr txBox="1"/>
          <p:nvPr/>
        </p:nvSpPr>
        <p:spPr>
          <a:xfrm>
            <a:off x="1028700" y="446614"/>
            <a:ext cx="6183540" cy="3096002"/>
          </a:xfrm>
          <a:prstGeom prst="rect">
            <a:avLst/>
          </a:prstGeom>
        </p:spPr>
        <p:txBody>
          <a:bodyPr lIns="0" tIns="0" rIns="0" bIns="0" rtlCol="0" anchor="t">
            <a:spAutoFit/>
          </a:bodyPr>
          <a:lstStyle/>
          <a:p>
            <a:pPr algn="ctr">
              <a:lnSpc>
                <a:spcPts val="11948"/>
              </a:lnSpc>
            </a:pPr>
            <a:r>
              <a:rPr lang="en-US" sz="10862">
                <a:solidFill>
                  <a:srgbClr val="FFFFFF"/>
                </a:solidFill>
                <a:latin typeface="Bobby Jones"/>
                <a:ea typeface="Bobby Jones"/>
                <a:cs typeface="Bobby Jones"/>
                <a:sym typeface="Bobby Jones"/>
              </a:rPr>
              <a:t>MIDDLE TURBINATE</a:t>
            </a:r>
          </a:p>
        </p:txBody>
      </p:sp>
      <p:sp>
        <p:nvSpPr>
          <p:cNvPr id="7" name="TextBox 7"/>
          <p:cNvSpPr txBox="1"/>
          <p:nvPr/>
        </p:nvSpPr>
        <p:spPr>
          <a:xfrm>
            <a:off x="0" y="3510576"/>
            <a:ext cx="8153400" cy="4272708"/>
          </a:xfrm>
          <a:prstGeom prst="rect">
            <a:avLst/>
          </a:prstGeom>
        </p:spPr>
        <p:txBody>
          <a:bodyPr wrap="square" lIns="0" tIns="0" rIns="0" bIns="0" rtlCol="0" anchor="t">
            <a:spAutoFit/>
          </a:bodyPr>
          <a:lstStyle/>
          <a:p>
            <a:pPr algn="ctr">
              <a:lnSpc>
                <a:spcPts val="5613"/>
              </a:lnSpc>
            </a:pPr>
            <a:r>
              <a:rPr lang="en-US" sz="4455" dirty="0">
                <a:solidFill>
                  <a:srgbClr val="FFFFFF"/>
                </a:solidFill>
                <a:latin typeface="Comic Sans" panose="020B0604020202020204" charset="0"/>
                <a:ea typeface="Jua"/>
                <a:cs typeface="Jua"/>
                <a:sym typeface="Jua"/>
              </a:rPr>
              <a:t>Turbinata </a:t>
            </a:r>
            <a:r>
              <a:rPr lang="en-US" sz="4455" dirty="0" err="1">
                <a:solidFill>
                  <a:srgbClr val="FFFFFF"/>
                </a:solidFill>
                <a:latin typeface="Comic Sans" panose="020B0604020202020204" charset="0"/>
                <a:ea typeface="Jua"/>
                <a:cs typeface="Jua"/>
                <a:sym typeface="Jua"/>
              </a:rPr>
              <a:t>tengah</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berada</a:t>
            </a:r>
            <a:r>
              <a:rPr lang="en-US" sz="4455" dirty="0">
                <a:solidFill>
                  <a:srgbClr val="FFFFFF"/>
                </a:solidFill>
                <a:latin typeface="Comic Sans" panose="020B0604020202020204" charset="0"/>
                <a:ea typeface="Jua"/>
                <a:cs typeface="Jua"/>
                <a:sym typeface="Jua"/>
              </a:rPr>
              <a:t> di </a:t>
            </a:r>
            <a:r>
              <a:rPr lang="en-US" sz="4455" dirty="0" err="1">
                <a:solidFill>
                  <a:srgbClr val="FFFFFF"/>
                </a:solidFill>
                <a:latin typeface="Comic Sans" panose="020B0604020202020204" charset="0"/>
                <a:ea typeface="Jua"/>
                <a:cs typeface="Jua"/>
                <a:sym typeface="Jua"/>
              </a:rPr>
              <a:t>rongga</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hidung</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bagian</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tengah</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Seperti</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semua</a:t>
            </a:r>
            <a:r>
              <a:rPr lang="en-US" sz="4455" dirty="0">
                <a:solidFill>
                  <a:srgbClr val="FFFFFF"/>
                </a:solidFill>
                <a:latin typeface="Comic Sans" panose="020B0604020202020204" charset="0"/>
                <a:ea typeface="Jua"/>
                <a:cs typeface="Jua"/>
                <a:sym typeface="Jua"/>
              </a:rPr>
              <a:t> turbinata, </a:t>
            </a:r>
            <a:r>
              <a:rPr lang="en-US" sz="4455" dirty="0" err="1">
                <a:solidFill>
                  <a:srgbClr val="FFFFFF"/>
                </a:solidFill>
                <a:latin typeface="Comic Sans" panose="020B0604020202020204" charset="0"/>
                <a:ea typeface="Jua"/>
                <a:cs typeface="Jua"/>
                <a:sym typeface="Jua"/>
              </a:rPr>
              <a:t>membantu</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menghangatkan</a:t>
            </a:r>
            <a:r>
              <a:rPr lang="en-US" sz="4455" dirty="0">
                <a:solidFill>
                  <a:srgbClr val="FFFFFF"/>
                </a:solidFill>
                <a:latin typeface="Comic Sans" panose="020B0604020202020204" charset="0"/>
                <a:ea typeface="Jua"/>
                <a:cs typeface="Jua"/>
                <a:sym typeface="Jua"/>
              </a:rPr>
              <a:t> dan </a:t>
            </a:r>
            <a:r>
              <a:rPr lang="en-US" sz="4455" dirty="0" err="1">
                <a:solidFill>
                  <a:srgbClr val="FFFFFF"/>
                </a:solidFill>
                <a:latin typeface="Comic Sans" panose="020B0604020202020204" charset="0"/>
                <a:ea typeface="Jua"/>
                <a:cs typeface="Jua"/>
                <a:sym typeface="Jua"/>
              </a:rPr>
              <a:t>melembapkan</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udara</a:t>
            </a:r>
            <a:r>
              <a:rPr lang="en-US" sz="4455" dirty="0">
                <a:solidFill>
                  <a:srgbClr val="FFFFFF"/>
                </a:solidFill>
                <a:latin typeface="Comic Sans" panose="020B0604020202020204" charset="0"/>
                <a:ea typeface="Jua"/>
                <a:cs typeface="Jua"/>
                <a:sym typeface="Jua"/>
              </a:rPr>
              <a:t> yang </a:t>
            </a:r>
            <a:r>
              <a:rPr lang="en-US" sz="4455" dirty="0" err="1">
                <a:solidFill>
                  <a:srgbClr val="FFFFFF"/>
                </a:solidFill>
                <a:latin typeface="Comic Sans" panose="020B0604020202020204" charset="0"/>
                <a:ea typeface="Jua"/>
                <a:cs typeface="Jua"/>
                <a:sym typeface="Jua"/>
              </a:rPr>
              <a:t>melewati</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hidung</a:t>
            </a:r>
            <a:r>
              <a:rPr lang="en-US" sz="4455" dirty="0">
                <a:solidFill>
                  <a:srgbClr val="FFFFFF"/>
                </a:solidFill>
                <a:latin typeface="Comic Sans" panose="020B0604020202020204" charset="0"/>
                <a:ea typeface="Jua"/>
                <a:cs typeface="Jua"/>
                <a:sym typeface="Jua"/>
              </a:rPr>
              <a:t>.</a:t>
            </a:r>
          </a:p>
        </p:txBody>
      </p:sp>
      <p:sp>
        <p:nvSpPr>
          <p:cNvPr id="8" name="AutoShape 8"/>
          <p:cNvSpPr/>
          <p:nvPr/>
        </p:nvSpPr>
        <p:spPr>
          <a:xfrm>
            <a:off x="12610104" y="4229477"/>
            <a:ext cx="4099911" cy="0"/>
          </a:xfrm>
          <a:prstGeom prst="line">
            <a:avLst/>
          </a:prstGeom>
          <a:ln w="57150" cap="rnd">
            <a:solidFill>
              <a:srgbClr val="006980"/>
            </a:solidFill>
            <a:prstDash val="solid"/>
            <a:headEnd type="none" w="sm" len="sm"/>
            <a:tailEnd type="none" w="sm" len="sm"/>
          </a:ln>
        </p:spPr>
        <p:txBody>
          <a:bodyPr/>
          <a:lstStyle/>
          <a:p>
            <a:endParaRPr lang="en-ID"/>
          </a:p>
        </p:txBody>
      </p:sp>
      <p:grpSp>
        <p:nvGrpSpPr>
          <p:cNvPr id="9" name="Group 9"/>
          <p:cNvGrpSpPr/>
          <p:nvPr/>
        </p:nvGrpSpPr>
        <p:grpSpPr>
          <a:xfrm>
            <a:off x="14919353" y="3542616"/>
            <a:ext cx="2622694" cy="1316573"/>
            <a:chOff x="0" y="0"/>
            <a:chExt cx="4228518" cy="2122684"/>
          </a:xfrm>
        </p:grpSpPr>
        <p:sp>
          <p:nvSpPr>
            <p:cNvPr id="10" name="Freeform 10"/>
            <p:cNvSpPr/>
            <p:nvPr/>
          </p:nvSpPr>
          <p:spPr>
            <a:xfrm>
              <a:off x="31750" y="31750"/>
              <a:ext cx="4163776" cy="2059184"/>
            </a:xfrm>
            <a:custGeom>
              <a:avLst/>
              <a:gdLst/>
              <a:ahLst/>
              <a:cxnLst/>
              <a:rect l="l" t="t" r="r" b="b"/>
              <a:pathLst>
                <a:path w="4163776" h="2059184">
                  <a:moveTo>
                    <a:pt x="4072308" y="2059184"/>
                  </a:moveTo>
                  <a:lnTo>
                    <a:pt x="92710" y="2059184"/>
                  </a:lnTo>
                  <a:cubicBezTo>
                    <a:pt x="41910" y="2059184"/>
                    <a:pt x="0" y="2017274"/>
                    <a:pt x="0" y="1966474"/>
                  </a:cubicBezTo>
                  <a:lnTo>
                    <a:pt x="0" y="92710"/>
                  </a:lnTo>
                  <a:cubicBezTo>
                    <a:pt x="0" y="41910"/>
                    <a:pt x="41910" y="0"/>
                    <a:pt x="92710" y="0"/>
                  </a:cubicBezTo>
                  <a:lnTo>
                    <a:pt x="4071038" y="0"/>
                  </a:lnTo>
                  <a:cubicBezTo>
                    <a:pt x="4121838" y="0"/>
                    <a:pt x="4163748" y="41910"/>
                    <a:pt x="4163748" y="92710"/>
                  </a:cubicBezTo>
                  <a:lnTo>
                    <a:pt x="4163748" y="1965204"/>
                  </a:lnTo>
                  <a:cubicBezTo>
                    <a:pt x="4165018" y="2017274"/>
                    <a:pt x="4123108" y="2059184"/>
                    <a:pt x="4072308" y="2059184"/>
                  </a:cubicBezTo>
                  <a:close/>
                </a:path>
              </a:pathLst>
            </a:custGeom>
            <a:solidFill>
              <a:srgbClr val="FFDC9A"/>
            </a:solidFill>
          </p:spPr>
          <p:txBody>
            <a:bodyPr/>
            <a:lstStyle/>
            <a:p>
              <a:endParaRPr lang="en-ID"/>
            </a:p>
          </p:txBody>
        </p:sp>
        <p:sp>
          <p:nvSpPr>
            <p:cNvPr id="11" name="Freeform 11"/>
            <p:cNvSpPr/>
            <p:nvPr/>
          </p:nvSpPr>
          <p:spPr>
            <a:xfrm>
              <a:off x="0" y="0"/>
              <a:ext cx="4228518" cy="2122684"/>
            </a:xfrm>
            <a:custGeom>
              <a:avLst/>
              <a:gdLst/>
              <a:ahLst/>
              <a:cxnLst/>
              <a:rect l="l" t="t" r="r" b="b"/>
              <a:pathLst>
                <a:path w="4228518" h="2122684">
                  <a:moveTo>
                    <a:pt x="4104058" y="59690"/>
                  </a:moveTo>
                  <a:cubicBezTo>
                    <a:pt x="4139618" y="59690"/>
                    <a:pt x="4168828" y="88900"/>
                    <a:pt x="4168828" y="124460"/>
                  </a:cubicBezTo>
                  <a:lnTo>
                    <a:pt x="4168828" y="1998224"/>
                  </a:lnTo>
                  <a:cubicBezTo>
                    <a:pt x="4168828" y="2033784"/>
                    <a:pt x="4139618" y="2062994"/>
                    <a:pt x="4104058" y="2062994"/>
                  </a:cubicBezTo>
                  <a:lnTo>
                    <a:pt x="124460" y="2062994"/>
                  </a:lnTo>
                  <a:cubicBezTo>
                    <a:pt x="88900" y="2062994"/>
                    <a:pt x="59690" y="2033784"/>
                    <a:pt x="59690" y="1998224"/>
                  </a:cubicBezTo>
                  <a:lnTo>
                    <a:pt x="59690" y="124460"/>
                  </a:lnTo>
                  <a:cubicBezTo>
                    <a:pt x="59690" y="88900"/>
                    <a:pt x="88900" y="59690"/>
                    <a:pt x="124460" y="59690"/>
                  </a:cubicBezTo>
                  <a:lnTo>
                    <a:pt x="4104058" y="59690"/>
                  </a:lnTo>
                  <a:moveTo>
                    <a:pt x="4104058" y="0"/>
                  </a:moveTo>
                  <a:lnTo>
                    <a:pt x="124460" y="0"/>
                  </a:lnTo>
                  <a:cubicBezTo>
                    <a:pt x="55880" y="0"/>
                    <a:pt x="0" y="55880"/>
                    <a:pt x="0" y="124460"/>
                  </a:cubicBezTo>
                  <a:lnTo>
                    <a:pt x="0" y="1998224"/>
                  </a:lnTo>
                  <a:cubicBezTo>
                    <a:pt x="0" y="2066804"/>
                    <a:pt x="55880" y="2122684"/>
                    <a:pt x="124460" y="2122684"/>
                  </a:cubicBezTo>
                  <a:lnTo>
                    <a:pt x="4104058" y="2122684"/>
                  </a:lnTo>
                  <a:cubicBezTo>
                    <a:pt x="4172638" y="2122684"/>
                    <a:pt x="4228518" y="2066804"/>
                    <a:pt x="4228518" y="1998224"/>
                  </a:cubicBezTo>
                  <a:lnTo>
                    <a:pt x="4228518" y="124460"/>
                  </a:lnTo>
                  <a:cubicBezTo>
                    <a:pt x="4228518" y="55880"/>
                    <a:pt x="4172638" y="0"/>
                    <a:pt x="4104058" y="0"/>
                  </a:cubicBezTo>
                  <a:close/>
                </a:path>
              </a:pathLst>
            </a:custGeom>
            <a:solidFill>
              <a:srgbClr val="FFFFFF"/>
            </a:solidFill>
          </p:spPr>
          <p:txBody>
            <a:bodyPr/>
            <a:lstStyle/>
            <a:p>
              <a:endParaRPr lang="en-ID"/>
            </a:p>
          </p:txBody>
        </p:sp>
      </p:grpSp>
      <p:sp>
        <p:nvSpPr>
          <p:cNvPr id="12" name="TextBox 12"/>
          <p:cNvSpPr txBox="1"/>
          <p:nvPr/>
        </p:nvSpPr>
        <p:spPr>
          <a:xfrm>
            <a:off x="14884595" y="3501132"/>
            <a:ext cx="2692211" cy="1256665"/>
          </a:xfrm>
          <a:prstGeom prst="rect">
            <a:avLst/>
          </a:prstGeom>
        </p:spPr>
        <p:txBody>
          <a:bodyPr lIns="0" tIns="0" rIns="0" bIns="0" rtlCol="0" anchor="t">
            <a:spAutoFit/>
          </a:bodyPr>
          <a:lstStyle/>
          <a:p>
            <a:pPr algn="ctr">
              <a:lnSpc>
                <a:spcPts val="4759"/>
              </a:lnSpc>
            </a:pPr>
            <a:r>
              <a:rPr lang="en-US" sz="3399">
                <a:solidFill>
                  <a:srgbClr val="000000"/>
                </a:solidFill>
                <a:latin typeface="Jua"/>
                <a:ea typeface="Jua"/>
                <a:cs typeface="Jua"/>
                <a:sym typeface="Jua"/>
              </a:rPr>
              <a:t>Middle</a:t>
            </a:r>
          </a:p>
          <a:p>
            <a:pPr algn="ctr">
              <a:lnSpc>
                <a:spcPts val="4759"/>
              </a:lnSpc>
            </a:pPr>
            <a:r>
              <a:rPr lang="en-US" sz="3399">
                <a:solidFill>
                  <a:srgbClr val="000000"/>
                </a:solidFill>
                <a:latin typeface="Jua"/>
                <a:ea typeface="Jua"/>
                <a:cs typeface="Jua"/>
                <a:sym typeface="Jua"/>
              </a:rPr>
              <a:t>Turbinate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4EDEB"/>
        </a:solidFill>
        <a:effectLst/>
      </p:bgPr>
    </p:bg>
    <p:spTree>
      <p:nvGrpSpPr>
        <p:cNvPr id="1" name=""/>
        <p:cNvGrpSpPr/>
        <p:nvPr/>
      </p:nvGrpSpPr>
      <p:grpSpPr>
        <a:xfrm>
          <a:off x="0" y="0"/>
          <a:ext cx="0" cy="0"/>
          <a:chOff x="0" y="0"/>
          <a:chExt cx="0" cy="0"/>
        </a:xfrm>
      </p:grpSpPr>
      <p:grpSp>
        <p:nvGrpSpPr>
          <p:cNvPr id="2" name="Group 2"/>
          <p:cNvGrpSpPr/>
          <p:nvPr/>
        </p:nvGrpSpPr>
        <p:grpSpPr>
          <a:xfrm>
            <a:off x="-301336" y="-514350"/>
            <a:ext cx="8636515" cy="11129498"/>
            <a:chOff x="0" y="0"/>
            <a:chExt cx="2274638" cy="2931226"/>
          </a:xfrm>
        </p:grpSpPr>
        <p:sp>
          <p:nvSpPr>
            <p:cNvPr id="3" name="Freeform 3"/>
            <p:cNvSpPr/>
            <p:nvPr/>
          </p:nvSpPr>
          <p:spPr>
            <a:xfrm>
              <a:off x="0" y="0"/>
              <a:ext cx="2274638" cy="2931226"/>
            </a:xfrm>
            <a:custGeom>
              <a:avLst/>
              <a:gdLst/>
              <a:ahLst/>
              <a:cxnLst/>
              <a:rect l="l" t="t" r="r" b="b"/>
              <a:pathLst>
                <a:path w="2274638" h="2931226">
                  <a:moveTo>
                    <a:pt x="0" y="0"/>
                  </a:moveTo>
                  <a:lnTo>
                    <a:pt x="2274638" y="0"/>
                  </a:lnTo>
                  <a:lnTo>
                    <a:pt x="2274638" y="2931226"/>
                  </a:lnTo>
                  <a:lnTo>
                    <a:pt x="0" y="2931226"/>
                  </a:lnTo>
                  <a:close/>
                </a:path>
              </a:pathLst>
            </a:custGeom>
            <a:solidFill>
              <a:srgbClr val="006980"/>
            </a:solidFill>
          </p:spPr>
          <p:txBody>
            <a:bodyPr/>
            <a:lstStyle/>
            <a:p>
              <a:endParaRPr lang="en-ID"/>
            </a:p>
          </p:txBody>
        </p:sp>
        <p:sp>
          <p:nvSpPr>
            <p:cNvPr id="4" name="TextBox 4"/>
            <p:cNvSpPr txBox="1"/>
            <p:nvPr/>
          </p:nvSpPr>
          <p:spPr>
            <a:xfrm>
              <a:off x="0" y="-47625"/>
              <a:ext cx="2274638" cy="297885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510653" y="893632"/>
            <a:ext cx="9777347" cy="8762947"/>
          </a:xfrm>
          <a:custGeom>
            <a:avLst/>
            <a:gdLst/>
            <a:ahLst/>
            <a:cxnLst/>
            <a:rect l="l" t="t" r="r" b="b"/>
            <a:pathLst>
              <a:path w="9777347" h="8762947">
                <a:moveTo>
                  <a:pt x="0" y="0"/>
                </a:moveTo>
                <a:lnTo>
                  <a:pt x="9777347" y="0"/>
                </a:lnTo>
                <a:lnTo>
                  <a:pt x="9777347" y="8762947"/>
                </a:lnTo>
                <a:lnTo>
                  <a:pt x="0" y="87629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6" name="AutoShape 6"/>
          <p:cNvSpPr/>
          <p:nvPr/>
        </p:nvSpPr>
        <p:spPr>
          <a:xfrm>
            <a:off x="12292599" y="4806473"/>
            <a:ext cx="4099911" cy="0"/>
          </a:xfrm>
          <a:prstGeom prst="line">
            <a:avLst/>
          </a:prstGeom>
          <a:ln w="57150" cap="rnd">
            <a:solidFill>
              <a:srgbClr val="006980"/>
            </a:solidFill>
            <a:prstDash val="solid"/>
            <a:headEnd type="none" w="sm" len="sm"/>
            <a:tailEnd type="none" w="sm" len="sm"/>
          </a:ln>
        </p:spPr>
        <p:txBody>
          <a:bodyPr/>
          <a:lstStyle/>
          <a:p>
            <a:endParaRPr lang="en-ID"/>
          </a:p>
        </p:txBody>
      </p:sp>
      <p:grpSp>
        <p:nvGrpSpPr>
          <p:cNvPr id="7" name="Group 7"/>
          <p:cNvGrpSpPr/>
          <p:nvPr/>
        </p:nvGrpSpPr>
        <p:grpSpPr>
          <a:xfrm>
            <a:off x="14601847" y="4119611"/>
            <a:ext cx="2622694" cy="1316573"/>
            <a:chOff x="0" y="0"/>
            <a:chExt cx="4228518" cy="2122684"/>
          </a:xfrm>
        </p:grpSpPr>
        <p:sp>
          <p:nvSpPr>
            <p:cNvPr id="8" name="Freeform 8"/>
            <p:cNvSpPr/>
            <p:nvPr/>
          </p:nvSpPr>
          <p:spPr>
            <a:xfrm>
              <a:off x="31750" y="31750"/>
              <a:ext cx="4163776" cy="2059184"/>
            </a:xfrm>
            <a:custGeom>
              <a:avLst/>
              <a:gdLst/>
              <a:ahLst/>
              <a:cxnLst/>
              <a:rect l="l" t="t" r="r" b="b"/>
              <a:pathLst>
                <a:path w="4163776" h="2059184">
                  <a:moveTo>
                    <a:pt x="4072308" y="2059184"/>
                  </a:moveTo>
                  <a:lnTo>
                    <a:pt x="92710" y="2059184"/>
                  </a:lnTo>
                  <a:cubicBezTo>
                    <a:pt x="41910" y="2059184"/>
                    <a:pt x="0" y="2017274"/>
                    <a:pt x="0" y="1966474"/>
                  </a:cubicBezTo>
                  <a:lnTo>
                    <a:pt x="0" y="92710"/>
                  </a:lnTo>
                  <a:cubicBezTo>
                    <a:pt x="0" y="41910"/>
                    <a:pt x="41910" y="0"/>
                    <a:pt x="92710" y="0"/>
                  </a:cubicBezTo>
                  <a:lnTo>
                    <a:pt x="4071038" y="0"/>
                  </a:lnTo>
                  <a:cubicBezTo>
                    <a:pt x="4121838" y="0"/>
                    <a:pt x="4163748" y="41910"/>
                    <a:pt x="4163748" y="92710"/>
                  </a:cubicBezTo>
                  <a:lnTo>
                    <a:pt x="4163748" y="1965204"/>
                  </a:lnTo>
                  <a:cubicBezTo>
                    <a:pt x="4165018" y="2017274"/>
                    <a:pt x="4123108" y="2059184"/>
                    <a:pt x="4072308" y="2059184"/>
                  </a:cubicBezTo>
                  <a:close/>
                </a:path>
              </a:pathLst>
            </a:custGeom>
            <a:solidFill>
              <a:srgbClr val="FFDC9A"/>
            </a:solidFill>
          </p:spPr>
          <p:txBody>
            <a:bodyPr/>
            <a:lstStyle/>
            <a:p>
              <a:endParaRPr lang="en-ID"/>
            </a:p>
          </p:txBody>
        </p:sp>
        <p:sp>
          <p:nvSpPr>
            <p:cNvPr id="9" name="Freeform 9"/>
            <p:cNvSpPr/>
            <p:nvPr/>
          </p:nvSpPr>
          <p:spPr>
            <a:xfrm>
              <a:off x="0" y="0"/>
              <a:ext cx="4228518" cy="2122684"/>
            </a:xfrm>
            <a:custGeom>
              <a:avLst/>
              <a:gdLst/>
              <a:ahLst/>
              <a:cxnLst/>
              <a:rect l="l" t="t" r="r" b="b"/>
              <a:pathLst>
                <a:path w="4228518" h="2122684">
                  <a:moveTo>
                    <a:pt x="4104058" y="59690"/>
                  </a:moveTo>
                  <a:cubicBezTo>
                    <a:pt x="4139618" y="59690"/>
                    <a:pt x="4168828" y="88900"/>
                    <a:pt x="4168828" y="124460"/>
                  </a:cubicBezTo>
                  <a:lnTo>
                    <a:pt x="4168828" y="1998224"/>
                  </a:lnTo>
                  <a:cubicBezTo>
                    <a:pt x="4168828" y="2033784"/>
                    <a:pt x="4139618" y="2062994"/>
                    <a:pt x="4104058" y="2062994"/>
                  </a:cubicBezTo>
                  <a:lnTo>
                    <a:pt x="124460" y="2062994"/>
                  </a:lnTo>
                  <a:cubicBezTo>
                    <a:pt x="88900" y="2062994"/>
                    <a:pt x="59690" y="2033784"/>
                    <a:pt x="59690" y="1998224"/>
                  </a:cubicBezTo>
                  <a:lnTo>
                    <a:pt x="59690" y="124460"/>
                  </a:lnTo>
                  <a:cubicBezTo>
                    <a:pt x="59690" y="88900"/>
                    <a:pt x="88900" y="59690"/>
                    <a:pt x="124460" y="59690"/>
                  </a:cubicBezTo>
                  <a:lnTo>
                    <a:pt x="4104058" y="59690"/>
                  </a:lnTo>
                  <a:moveTo>
                    <a:pt x="4104058" y="0"/>
                  </a:moveTo>
                  <a:lnTo>
                    <a:pt x="124460" y="0"/>
                  </a:lnTo>
                  <a:cubicBezTo>
                    <a:pt x="55880" y="0"/>
                    <a:pt x="0" y="55880"/>
                    <a:pt x="0" y="124460"/>
                  </a:cubicBezTo>
                  <a:lnTo>
                    <a:pt x="0" y="1998224"/>
                  </a:lnTo>
                  <a:cubicBezTo>
                    <a:pt x="0" y="2066804"/>
                    <a:pt x="55880" y="2122684"/>
                    <a:pt x="124460" y="2122684"/>
                  </a:cubicBezTo>
                  <a:lnTo>
                    <a:pt x="4104058" y="2122684"/>
                  </a:lnTo>
                  <a:cubicBezTo>
                    <a:pt x="4172638" y="2122684"/>
                    <a:pt x="4228518" y="2066804"/>
                    <a:pt x="4228518" y="1998224"/>
                  </a:cubicBezTo>
                  <a:lnTo>
                    <a:pt x="4228518" y="124460"/>
                  </a:lnTo>
                  <a:cubicBezTo>
                    <a:pt x="4228518" y="55880"/>
                    <a:pt x="4172638" y="0"/>
                    <a:pt x="4104058" y="0"/>
                  </a:cubicBezTo>
                  <a:close/>
                </a:path>
              </a:pathLst>
            </a:custGeom>
            <a:solidFill>
              <a:srgbClr val="FFFFFF"/>
            </a:solidFill>
          </p:spPr>
          <p:txBody>
            <a:bodyPr/>
            <a:lstStyle/>
            <a:p>
              <a:endParaRPr lang="en-ID"/>
            </a:p>
          </p:txBody>
        </p:sp>
      </p:grpSp>
      <p:sp>
        <p:nvSpPr>
          <p:cNvPr id="10" name="TextBox 10"/>
          <p:cNvSpPr txBox="1"/>
          <p:nvPr/>
        </p:nvSpPr>
        <p:spPr>
          <a:xfrm>
            <a:off x="14567089" y="4078128"/>
            <a:ext cx="2692211" cy="1256665"/>
          </a:xfrm>
          <a:prstGeom prst="rect">
            <a:avLst/>
          </a:prstGeom>
        </p:spPr>
        <p:txBody>
          <a:bodyPr lIns="0" tIns="0" rIns="0" bIns="0" rtlCol="0" anchor="t">
            <a:spAutoFit/>
          </a:bodyPr>
          <a:lstStyle/>
          <a:p>
            <a:pPr algn="ctr">
              <a:lnSpc>
                <a:spcPts val="4759"/>
              </a:lnSpc>
            </a:pPr>
            <a:r>
              <a:rPr lang="en-US" sz="3399">
                <a:solidFill>
                  <a:srgbClr val="000000"/>
                </a:solidFill>
                <a:latin typeface="Jua"/>
                <a:ea typeface="Jua"/>
                <a:cs typeface="Jua"/>
                <a:sym typeface="Jua"/>
              </a:rPr>
              <a:t>Inferior</a:t>
            </a:r>
          </a:p>
          <a:p>
            <a:pPr algn="ctr">
              <a:lnSpc>
                <a:spcPts val="4759"/>
              </a:lnSpc>
            </a:pPr>
            <a:r>
              <a:rPr lang="en-US" sz="3399">
                <a:solidFill>
                  <a:srgbClr val="000000"/>
                </a:solidFill>
                <a:latin typeface="Jua"/>
                <a:ea typeface="Jua"/>
                <a:cs typeface="Jua"/>
                <a:sym typeface="Jua"/>
              </a:rPr>
              <a:t>Turbinate</a:t>
            </a:r>
          </a:p>
        </p:txBody>
      </p:sp>
      <p:sp>
        <p:nvSpPr>
          <p:cNvPr id="11" name="TextBox 11"/>
          <p:cNvSpPr txBox="1"/>
          <p:nvPr/>
        </p:nvSpPr>
        <p:spPr>
          <a:xfrm>
            <a:off x="1171070" y="1022441"/>
            <a:ext cx="6183540" cy="3096002"/>
          </a:xfrm>
          <a:prstGeom prst="rect">
            <a:avLst/>
          </a:prstGeom>
        </p:spPr>
        <p:txBody>
          <a:bodyPr lIns="0" tIns="0" rIns="0" bIns="0" rtlCol="0" anchor="t">
            <a:spAutoFit/>
          </a:bodyPr>
          <a:lstStyle/>
          <a:p>
            <a:pPr algn="ctr">
              <a:lnSpc>
                <a:spcPts val="11948"/>
              </a:lnSpc>
            </a:pPr>
            <a:r>
              <a:rPr lang="en-US" sz="10862">
                <a:solidFill>
                  <a:srgbClr val="FFFFFF"/>
                </a:solidFill>
                <a:latin typeface="Bobby Jones"/>
                <a:ea typeface="Bobby Jones"/>
                <a:cs typeface="Bobby Jones"/>
                <a:sym typeface="Bobby Jones"/>
              </a:rPr>
              <a:t>INFERIOR TURBINATE</a:t>
            </a:r>
          </a:p>
        </p:txBody>
      </p:sp>
      <p:sp>
        <p:nvSpPr>
          <p:cNvPr id="12" name="TextBox 12"/>
          <p:cNvSpPr txBox="1"/>
          <p:nvPr/>
        </p:nvSpPr>
        <p:spPr>
          <a:xfrm>
            <a:off x="1171070" y="4297886"/>
            <a:ext cx="6183540" cy="5747724"/>
          </a:xfrm>
          <a:prstGeom prst="rect">
            <a:avLst/>
          </a:prstGeom>
        </p:spPr>
        <p:txBody>
          <a:bodyPr lIns="0" tIns="0" rIns="0" bIns="0" rtlCol="0" anchor="t">
            <a:spAutoFit/>
          </a:bodyPr>
          <a:lstStyle/>
          <a:p>
            <a:pPr algn="ctr">
              <a:lnSpc>
                <a:spcPts val="5613"/>
              </a:lnSpc>
            </a:pPr>
            <a:r>
              <a:rPr lang="en-US" sz="4455" dirty="0">
                <a:solidFill>
                  <a:srgbClr val="FFFFFF"/>
                </a:solidFill>
                <a:latin typeface="Comic Sans" panose="020B0604020202020204" charset="0"/>
                <a:ea typeface="Jua"/>
                <a:cs typeface="Jua"/>
                <a:sym typeface="Jua"/>
              </a:rPr>
              <a:t>Turbinate inferior </a:t>
            </a:r>
            <a:r>
              <a:rPr lang="en-US" sz="4455" dirty="0" err="1">
                <a:solidFill>
                  <a:srgbClr val="FFFFFF"/>
                </a:solidFill>
                <a:latin typeface="Comic Sans" panose="020B0604020202020204" charset="0"/>
                <a:ea typeface="Jua"/>
                <a:cs typeface="Jua"/>
                <a:sym typeface="Jua"/>
              </a:rPr>
              <a:t>adalah</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saluran</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udara</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sempit</a:t>
            </a:r>
            <a:r>
              <a:rPr lang="en-US" sz="4455" dirty="0">
                <a:solidFill>
                  <a:srgbClr val="FFFFFF"/>
                </a:solidFill>
                <a:latin typeface="Comic Sans" panose="020B0604020202020204" charset="0"/>
                <a:ea typeface="Jua"/>
                <a:cs typeface="Jua"/>
                <a:sym typeface="Jua"/>
              </a:rPr>
              <a:t> di </a:t>
            </a:r>
            <a:r>
              <a:rPr lang="en-US" sz="4455" dirty="0" err="1">
                <a:solidFill>
                  <a:srgbClr val="FFFFFF"/>
                </a:solidFill>
                <a:latin typeface="Comic Sans" panose="020B0604020202020204" charset="0"/>
                <a:ea typeface="Jua"/>
                <a:cs typeface="Jua"/>
                <a:sym typeface="Jua"/>
              </a:rPr>
              <a:t>dalam</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hidung</a:t>
            </a:r>
            <a:r>
              <a:rPr lang="en-US" sz="4455" dirty="0">
                <a:solidFill>
                  <a:srgbClr val="FFFFFF"/>
                </a:solidFill>
                <a:latin typeface="Comic Sans" panose="020B0604020202020204" charset="0"/>
                <a:ea typeface="Jua"/>
                <a:cs typeface="Jua"/>
                <a:sym typeface="Jua"/>
              </a:rPr>
              <a:t>. Itu </a:t>
            </a:r>
            <a:r>
              <a:rPr lang="en-US" sz="4455" dirty="0" err="1">
                <a:solidFill>
                  <a:srgbClr val="FFFFFF"/>
                </a:solidFill>
                <a:latin typeface="Comic Sans" panose="020B0604020202020204" charset="0"/>
                <a:ea typeface="Jua"/>
                <a:cs typeface="Jua"/>
                <a:sym typeface="Jua"/>
              </a:rPr>
              <a:t>terbuat</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dari</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jaringan</a:t>
            </a:r>
            <a:r>
              <a:rPr lang="en-US" sz="4455" dirty="0">
                <a:solidFill>
                  <a:srgbClr val="FFFFFF"/>
                </a:solidFill>
                <a:latin typeface="Comic Sans" panose="020B0604020202020204" charset="0"/>
                <a:ea typeface="Jua"/>
                <a:cs typeface="Jua"/>
                <a:sym typeface="Jua"/>
              </a:rPr>
              <a:t> yang </a:t>
            </a:r>
            <a:r>
              <a:rPr lang="en-US" sz="4455" dirty="0" err="1">
                <a:solidFill>
                  <a:srgbClr val="FFFFFF"/>
                </a:solidFill>
                <a:latin typeface="Comic Sans" panose="020B0604020202020204" charset="0"/>
                <a:ea typeface="Jua"/>
                <a:cs typeface="Jua"/>
                <a:sym typeface="Jua"/>
              </a:rPr>
              <a:t>menghangatkan</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memurnikan</a:t>
            </a:r>
            <a:r>
              <a:rPr lang="en-US" sz="4455" dirty="0">
                <a:solidFill>
                  <a:srgbClr val="FFFFFF"/>
                </a:solidFill>
                <a:latin typeface="Comic Sans" panose="020B0604020202020204" charset="0"/>
                <a:ea typeface="Jua"/>
                <a:cs typeface="Jua"/>
                <a:sym typeface="Jua"/>
              </a:rPr>
              <a:t>, dan </a:t>
            </a:r>
            <a:r>
              <a:rPr lang="en-US" sz="4455" dirty="0" err="1">
                <a:solidFill>
                  <a:srgbClr val="FFFFFF"/>
                </a:solidFill>
                <a:latin typeface="Comic Sans" panose="020B0604020202020204" charset="0"/>
                <a:ea typeface="Jua"/>
                <a:cs typeface="Jua"/>
                <a:sym typeface="Jua"/>
              </a:rPr>
              <a:t>melembapkan</a:t>
            </a:r>
            <a:r>
              <a:rPr lang="en-US" sz="4455" dirty="0">
                <a:solidFill>
                  <a:srgbClr val="FFFFFF"/>
                </a:solidFill>
                <a:latin typeface="Comic Sans" panose="020B0604020202020204" charset="0"/>
                <a:ea typeface="Jua"/>
                <a:cs typeface="Jua"/>
                <a:sym typeface="Jua"/>
              </a:rPr>
              <a:t> </a:t>
            </a:r>
            <a:r>
              <a:rPr lang="en-US" sz="4455" dirty="0" err="1">
                <a:solidFill>
                  <a:srgbClr val="FFFFFF"/>
                </a:solidFill>
                <a:latin typeface="Comic Sans" panose="020B0604020202020204" charset="0"/>
                <a:ea typeface="Jua"/>
                <a:cs typeface="Jua"/>
                <a:sym typeface="Jua"/>
              </a:rPr>
              <a:t>udara</a:t>
            </a:r>
            <a:r>
              <a:rPr lang="en-US" sz="4455" dirty="0">
                <a:solidFill>
                  <a:srgbClr val="FFFFFF"/>
                </a:solidFill>
                <a:latin typeface="Comic Sans" panose="020B0604020202020204" charset="0"/>
                <a:ea typeface="Jua"/>
                <a:cs typeface="Jua"/>
                <a:sym typeface="Jua"/>
              </a:rPr>
              <a: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4EDEB"/>
        </a:solidFill>
        <a:effectLst/>
      </p:bgPr>
    </p:bg>
    <p:spTree>
      <p:nvGrpSpPr>
        <p:cNvPr id="1" name=""/>
        <p:cNvGrpSpPr/>
        <p:nvPr/>
      </p:nvGrpSpPr>
      <p:grpSpPr>
        <a:xfrm>
          <a:off x="0" y="0"/>
          <a:ext cx="0" cy="0"/>
          <a:chOff x="0" y="0"/>
          <a:chExt cx="0" cy="0"/>
        </a:xfrm>
      </p:grpSpPr>
      <p:grpSp>
        <p:nvGrpSpPr>
          <p:cNvPr id="2" name="Group 2"/>
          <p:cNvGrpSpPr/>
          <p:nvPr/>
        </p:nvGrpSpPr>
        <p:grpSpPr>
          <a:xfrm>
            <a:off x="-301336" y="-514350"/>
            <a:ext cx="8636515" cy="11129498"/>
            <a:chOff x="0" y="0"/>
            <a:chExt cx="2274638" cy="2931226"/>
          </a:xfrm>
        </p:grpSpPr>
        <p:sp>
          <p:nvSpPr>
            <p:cNvPr id="3" name="Freeform 3"/>
            <p:cNvSpPr/>
            <p:nvPr/>
          </p:nvSpPr>
          <p:spPr>
            <a:xfrm>
              <a:off x="0" y="0"/>
              <a:ext cx="2274638" cy="2931226"/>
            </a:xfrm>
            <a:custGeom>
              <a:avLst/>
              <a:gdLst/>
              <a:ahLst/>
              <a:cxnLst/>
              <a:rect l="l" t="t" r="r" b="b"/>
              <a:pathLst>
                <a:path w="2274638" h="2931226">
                  <a:moveTo>
                    <a:pt x="0" y="0"/>
                  </a:moveTo>
                  <a:lnTo>
                    <a:pt x="2274638" y="0"/>
                  </a:lnTo>
                  <a:lnTo>
                    <a:pt x="2274638" y="2931226"/>
                  </a:lnTo>
                  <a:lnTo>
                    <a:pt x="0" y="2931226"/>
                  </a:lnTo>
                  <a:close/>
                </a:path>
              </a:pathLst>
            </a:custGeom>
            <a:solidFill>
              <a:srgbClr val="006980"/>
            </a:solidFill>
          </p:spPr>
          <p:txBody>
            <a:bodyPr/>
            <a:lstStyle/>
            <a:p>
              <a:endParaRPr lang="en-ID"/>
            </a:p>
          </p:txBody>
        </p:sp>
        <p:sp>
          <p:nvSpPr>
            <p:cNvPr id="4" name="TextBox 4"/>
            <p:cNvSpPr txBox="1"/>
            <p:nvPr/>
          </p:nvSpPr>
          <p:spPr>
            <a:xfrm>
              <a:off x="0" y="-47625"/>
              <a:ext cx="2274638" cy="297885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925152" y="671132"/>
            <a:ext cx="6183540" cy="2412530"/>
          </a:xfrm>
          <a:prstGeom prst="rect">
            <a:avLst/>
          </a:prstGeom>
        </p:spPr>
        <p:txBody>
          <a:bodyPr lIns="0" tIns="0" rIns="0" bIns="0" rtlCol="0" anchor="t">
            <a:spAutoFit/>
          </a:bodyPr>
          <a:lstStyle/>
          <a:p>
            <a:pPr algn="ctr">
              <a:lnSpc>
                <a:spcPts val="9309"/>
              </a:lnSpc>
            </a:pPr>
            <a:r>
              <a:rPr lang="en-US" sz="8463">
                <a:solidFill>
                  <a:srgbClr val="FFFFFF"/>
                </a:solidFill>
                <a:latin typeface="Bobby Jones"/>
                <a:ea typeface="Bobby Jones"/>
                <a:cs typeface="Bobby Jones"/>
                <a:sym typeface="Bobby Jones"/>
              </a:rPr>
              <a:t>FOSSA OF ROSENMULLER</a:t>
            </a:r>
          </a:p>
        </p:txBody>
      </p:sp>
      <p:sp>
        <p:nvSpPr>
          <p:cNvPr id="6" name="TextBox 6"/>
          <p:cNvSpPr txBox="1"/>
          <p:nvPr/>
        </p:nvSpPr>
        <p:spPr>
          <a:xfrm>
            <a:off x="457200" y="3235196"/>
            <a:ext cx="7315200" cy="3929730"/>
          </a:xfrm>
          <a:prstGeom prst="rect">
            <a:avLst/>
          </a:prstGeom>
        </p:spPr>
        <p:txBody>
          <a:bodyPr wrap="square" lIns="0" tIns="0" rIns="0" bIns="0" rtlCol="0" anchor="t">
            <a:spAutoFit/>
          </a:bodyPr>
          <a:lstStyle/>
          <a:p>
            <a:pPr algn="ctr">
              <a:lnSpc>
                <a:spcPts val="6182"/>
              </a:lnSpc>
            </a:pPr>
            <a:r>
              <a:rPr lang="en-US" sz="4755" dirty="0">
                <a:solidFill>
                  <a:srgbClr val="FFFFFF"/>
                </a:solidFill>
                <a:latin typeface="Comic Sans" panose="020B0604020202020204" charset="0"/>
                <a:ea typeface="Jua"/>
                <a:cs typeface="Jua"/>
                <a:sym typeface="Jua"/>
              </a:rPr>
              <a:t>Fossa </a:t>
            </a:r>
            <a:r>
              <a:rPr lang="en-US" sz="4755" dirty="0" err="1">
                <a:solidFill>
                  <a:srgbClr val="FFFFFF"/>
                </a:solidFill>
                <a:latin typeface="Comic Sans" panose="020B0604020202020204" charset="0"/>
                <a:ea typeface="Jua"/>
                <a:cs typeface="Jua"/>
                <a:sym typeface="Jua"/>
              </a:rPr>
              <a:t>Rosenmuller</a:t>
            </a:r>
            <a:r>
              <a:rPr lang="en-US" sz="4755" dirty="0">
                <a:solidFill>
                  <a:srgbClr val="FFFFFF"/>
                </a:solidFill>
                <a:latin typeface="Comic Sans" panose="020B0604020202020204" charset="0"/>
                <a:ea typeface="Jua"/>
                <a:cs typeface="Jua"/>
                <a:sym typeface="Jua"/>
              </a:rPr>
              <a:t> Adalah </a:t>
            </a:r>
            <a:r>
              <a:rPr lang="en-US" sz="4755" dirty="0" err="1">
                <a:solidFill>
                  <a:srgbClr val="FFFFFF"/>
                </a:solidFill>
                <a:latin typeface="Comic Sans" panose="020B0604020202020204" charset="0"/>
                <a:ea typeface="Jua"/>
                <a:cs typeface="Jua"/>
                <a:sym typeface="Jua"/>
              </a:rPr>
              <a:t>bagian</a:t>
            </a:r>
            <a:r>
              <a:rPr lang="en-US" sz="4755" dirty="0">
                <a:solidFill>
                  <a:srgbClr val="FFFFFF"/>
                </a:solidFill>
                <a:latin typeface="Comic Sans" panose="020B0604020202020204" charset="0"/>
                <a:ea typeface="Jua"/>
                <a:cs typeface="Jua"/>
                <a:sym typeface="Jua"/>
              </a:rPr>
              <a:t> </a:t>
            </a:r>
            <a:r>
              <a:rPr lang="en-US" sz="4755" dirty="0" err="1">
                <a:solidFill>
                  <a:srgbClr val="FFFFFF"/>
                </a:solidFill>
                <a:latin typeface="Comic Sans" panose="020B0604020202020204" charset="0"/>
                <a:ea typeface="Jua"/>
                <a:cs typeface="Jua"/>
                <a:sym typeface="Jua"/>
              </a:rPr>
              <a:t>panjang</a:t>
            </a:r>
            <a:r>
              <a:rPr lang="en-US" sz="4755" dirty="0">
                <a:solidFill>
                  <a:srgbClr val="FFFFFF"/>
                </a:solidFill>
                <a:latin typeface="Comic Sans" panose="020B0604020202020204" charset="0"/>
                <a:ea typeface="Jua"/>
                <a:cs typeface="Jua"/>
                <a:sym typeface="Jua"/>
              </a:rPr>
              <a:t> dan </a:t>
            </a:r>
            <a:r>
              <a:rPr lang="en-US" sz="4755" dirty="0" err="1">
                <a:solidFill>
                  <a:srgbClr val="FFFFFF"/>
                </a:solidFill>
                <a:latin typeface="Comic Sans" panose="020B0604020202020204" charset="0"/>
                <a:ea typeface="Jua"/>
                <a:cs typeface="Jua"/>
                <a:sym typeface="Jua"/>
              </a:rPr>
              <a:t>sempit</a:t>
            </a:r>
            <a:r>
              <a:rPr lang="en-US" sz="4755" dirty="0">
                <a:solidFill>
                  <a:srgbClr val="FFFFFF"/>
                </a:solidFill>
                <a:latin typeface="Comic Sans" panose="020B0604020202020204" charset="0"/>
                <a:ea typeface="Jua"/>
                <a:cs typeface="Jua"/>
                <a:sym typeface="Jua"/>
              </a:rPr>
              <a:t> </a:t>
            </a:r>
            <a:r>
              <a:rPr lang="en-US" sz="4755" dirty="0" err="1">
                <a:solidFill>
                  <a:srgbClr val="FFFFFF"/>
                </a:solidFill>
                <a:latin typeface="Comic Sans" panose="020B0604020202020204" charset="0"/>
                <a:ea typeface="Jua"/>
                <a:cs typeface="Jua"/>
                <a:sym typeface="Jua"/>
              </a:rPr>
              <a:t>dari</a:t>
            </a:r>
            <a:r>
              <a:rPr lang="en-US" sz="4755" dirty="0">
                <a:solidFill>
                  <a:srgbClr val="FFFFFF"/>
                </a:solidFill>
                <a:latin typeface="Comic Sans" panose="020B0604020202020204" charset="0"/>
                <a:ea typeface="Jua"/>
                <a:cs typeface="Jua"/>
                <a:sym typeface="Jua"/>
              </a:rPr>
              <a:t> </a:t>
            </a:r>
            <a:r>
              <a:rPr lang="en-US" sz="4755" dirty="0" err="1">
                <a:solidFill>
                  <a:srgbClr val="FFFFFF"/>
                </a:solidFill>
                <a:latin typeface="Comic Sans" panose="020B0604020202020204" charset="0"/>
                <a:ea typeface="Jua"/>
                <a:cs typeface="Jua"/>
                <a:sym typeface="Jua"/>
              </a:rPr>
              <a:t>rongga</a:t>
            </a:r>
            <a:r>
              <a:rPr lang="en-US" sz="4755" dirty="0">
                <a:solidFill>
                  <a:srgbClr val="FFFFFF"/>
                </a:solidFill>
                <a:latin typeface="Comic Sans" panose="020B0604020202020204" charset="0"/>
                <a:ea typeface="Jua"/>
                <a:cs typeface="Jua"/>
                <a:sym typeface="Jua"/>
              </a:rPr>
              <a:t> </a:t>
            </a:r>
            <a:r>
              <a:rPr lang="en-US" sz="4755" dirty="0" err="1">
                <a:solidFill>
                  <a:srgbClr val="FFFFFF"/>
                </a:solidFill>
                <a:latin typeface="Comic Sans" panose="020B0604020202020204" charset="0"/>
                <a:ea typeface="Jua"/>
                <a:cs typeface="Jua"/>
                <a:sym typeface="Jua"/>
              </a:rPr>
              <a:t>hidung</a:t>
            </a:r>
            <a:r>
              <a:rPr lang="en-US" sz="4755" dirty="0">
                <a:solidFill>
                  <a:srgbClr val="FFFFFF"/>
                </a:solidFill>
                <a:latin typeface="Comic Sans" panose="020B0604020202020204" charset="0"/>
                <a:ea typeface="Jua"/>
                <a:cs typeface="Jua"/>
                <a:sym typeface="Jua"/>
              </a:rPr>
              <a:t>. Ini </a:t>
            </a:r>
            <a:r>
              <a:rPr lang="en-US" sz="4755" dirty="0" err="1">
                <a:solidFill>
                  <a:srgbClr val="FFFFFF"/>
                </a:solidFill>
                <a:latin typeface="Comic Sans" panose="020B0604020202020204" charset="0"/>
                <a:ea typeface="Jua"/>
                <a:cs typeface="Jua"/>
                <a:sym typeface="Jua"/>
              </a:rPr>
              <a:t>menghubungkan</a:t>
            </a:r>
            <a:r>
              <a:rPr lang="en-US" sz="4755" dirty="0">
                <a:solidFill>
                  <a:srgbClr val="FFFFFF"/>
                </a:solidFill>
                <a:latin typeface="Comic Sans" panose="020B0604020202020204" charset="0"/>
                <a:ea typeface="Jua"/>
                <a:cs typeface="Jua"/>
                <a:sym typeface="Jua"/>
              </a:rPr>
              <a:t> </a:t>
            </a:r>
            <a:r>
              <a:rPr lang="en-US" sz="4755" dirty="0" err="1">
                <a:solidFill>
                  <a:srgbClr val="FFFFFF"/>
                </a:solidFill>
                <a:latin typeface="Comic Sans" panose="020B0604020202020204" charset="0"/>
                <a:ea typeface="Jua"/>
                <a:cs typeface="Jua"/>
                <a:sym typeface="Jua"/>
              </a:rPr>
              <a:t>laring</a:t>
            </a:r>
            <a:r>
              <a:rPr lang="en-US" sz="4755" dirty="0">
                <a:solidFill>
                  <a:srgbClr val="FFFFFF"/>
                </a:solidFill>
                <a:latin typeface="Comic Sans" panose="020B0604020202020204" charset="0"/>
                <a:ea typeface="Jua"/>
                <a:cs typeface="Jua"/>
                <a:sym typeface="Jua"/>
              </a:rPr>
              <a:t> </a:t>
            </a:r>
            <a:r>
              <a:rPr lang="en-US" sz="4755" dirty="0" err="1">
                <a:solidFill>
                  <a:srgbClr val="FFFFFF"/>
                </a:solidFill>
                <a:latin typeface="Comic Sans" panose="020B0604020202020204" charset="0"/>
                <a:ea typeface="Jua"/>
                <a:cs typeface="Jua"/>
                <a:sym typeface="Jua"/>
              </a:rPr>
              <a:t>dengan</a:t>
            </a:r>
            <a:r>
              <a:rPr lang="en-US" sz="4755" dirty="0">
                <a:solidFill>
                  <a:srgbClr val="FFFFFF"/>
                </a:solidFill>
                <a:latin typeface="Comic Sans" panose="020B0604020202020204" charset="0"/>
                <a:ea typeface="Jua"/>
                <a:cs typeface="Jua"/>
                <a:sym typeface="Jua"/>
              </a:rPr>
              <a:t> </a:t>
            </a:r>
            <a:r>
              <a:rPr lang="en-US" sz="4755" dirty="0" err="1">
                <a:solidFill>
                  <a:srgbClr val="FFFFFF"/>
                </a:solidFill>
                <a:latin typeface="Comic Sans" panose="020B0604020202020204" charset="0"/>
                <a:ea typeface="Jua"/>
                <a:cs typeface="Jua"/>
                <a:sym typeface="Jua"/>
              </a:rPr>
              <a:t>telinga</a:t>
            </a:r>
            <a:r>
              <a:rPr lang="en-US" sz="4755" dirty="0">
                <a:solidFill>
                  <a:srgbClr val="FFFFFF"/>
                </a:solidFill>
                <a:latin typeface="Comic Sans" panose="020B0604020202020204" charset="0"/>
                <a:ea typeface="Jua"/>
                <a:cs typeface="Jua"/>
                <a:sym typeface="Jua"/>
              </a:rPr>
              <a:t> </a:t>
            </a:r>
            <a:r>
              <a:rPr lang="en-US" sz="4755" dirty="0" err="1">
                <a:solidFill>
                  <a:srgbClr val="FFFFFF"/>
                </a:solidFill>
                <a:latin typeface="Comic Sans" panose="020B0604020202020204" charset="0"/>
                <a:ea typeface="Jua"/>
                <a:cs typeface="Jua"/>
                <a:sym typeface="Jua"/>
              </a:rPr>
              <a:t>tengah</a:t>
            </a:r>
            <a:r>
              <a:rPr lang="en-US" sz="4755" dirty="0">
                <a:solidFill>
                  <a:srgbClr val="FFFFFF"/>
                </a:solidFill>
                <a:latin typeface="Comic Sans" panose="020B0604020202020204" charset="0"/>
                <a:ea typeface="Jua"/>
                <a:cs typeface="Jua"/>
                <a:sym typeface="Jua"/>
              </a:rPr>
              <a:t>.</a:t>
            </a:r>
          </a:p>
        </p:txBody>
      </p:sp>
      <p:sp>
        <p:nvSpPr>
          <p:cNvPr id="7" name="Freeform 7"/>
          <p:cNvSpPr/>
          <p:nvPr/>
        </p:nvSpPr>
        <p:spPr>
          <a:xfrm>
            <a:off x="8510653" y="893632"/>
            <a:ext cx="9777347" cy="8762947"/>
          </a:xfrm>
          <a:custGeom>
            <a:avLst/>
            <a:gdLst/>
            <a:ahLst/>
            <a:cxnLst/>
            <a:rect l="l" t="t" r="r" b="b"/>
            <a:pathLst>
              <a:path w="9777347" h="8762947">
                <a:moveTo>
                  <a:pt x="0" y="0"/>
                </a:moveTo>
                <a:lnTo>
                  <a:pt x="9777347" y="0"/>
                </a:lnTo>
                <a:lnTo>
                  <a:pt x="9777347" y="8762947"/>
                </a:lnTo>
                <a:lnTo>
                  <a:pt x="0" y="87629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8" name="AutoShape 8"/>
          <p:cNvSpPr/>
          <p:nvPr/>
        </p:nvSpPr>
        <p:spPr>
          <a:xfrm flipV="1">
            <a:off x="12511320" y="5680110"/>
            <a:ext cx="3676570" cy="28575"/>
          </a:xfrm>
          <a:prstGeom prst="line">
            <a:avLst/>
          </a:prstGeom>
          <a:ln w="57150" cap="rnd">
            <a:solidFill>
              <a:srgbClr val="006980"/>
            </a:solidFill>
            <a:prstDash val="solid"/>
            <a:headEnd type="none" w="sm" len="sm"/>
            <a:tailEnd type="none" w="sm" len="sm"/>
          </a:ln>
        </p:spPr>
        <p:txBody>
          <a:bodyPr/>
          <a:lstStyle/>
          <a:p>
            <a:endParaRPr lang="en-ID"/>
          </a:p>
        </p:txBody>
      </p:sp>
      <p:grpSp>
        <p:nvGrpSpPr>
          <p:cNvPr id="9" name="Group 9"/>
          <p:cNvGrpSpPr/>
          <p:nvPr/>
        </p:nvGrpSpPr>
        <p:grpSpPr>
          <a:xfrm>
            <a:off x="12087979" y="5050399"/>
            <a:ext cx="2622694" cy="1316573"/>
            <a:chOff x="0" y="0"/>
            <a:chExt cx="4228518" cy="2122684"/>
          </a:xfrm>
        </p:grpSpPr>
        <p:sp>
          <p:nvSpPr>
            <p:cNvPr id="10" name="Freeform 10"/>
            <p:cNvSpPr/>
            <p:nvPr/>
          </p:nvSpPr>
          <p:spPr>
            <a:xfrm>
              <a:off x="31750" y="31750"/>
              <a:ext cx="4163776" cy="2059184"/>
            </a:xfrm>
            <a:custGeom>
              <a:avLst/>
              <a:gdLst/>
              <a:ahLst/>
              <a:cxnLst/>
              <a:rect l="l" t="t" r="r" b="b"/>
              <a:pathLst>
                <a:path w="4163776" h="2059184">
                  <a:moveTo>
                    <a:pt x="4072308" y="2059184"/>
                  </a:moveTo>
                  <a:lnTo>
                    <a:pt x="92710" y="2059184"/>
                  </a:lnTo>
                  <a:cubicBezTo>
                    <a:pt x="41910" y="2059184"/>
                    <a:pt x="0" y="2017274"/>
                    <a:pt x="0" y="1966474"/>
                  </a:cubicBezTo>
                  <a:lnTo>
                    <a:pt x="0" y="92710"/>
                  </a:lnTo>
                  <a:cubicBezTo>
                    <a:pt x="0" y="41910"/>
                    <a:pt x="41910" y="0"/>
                    <a:pt x="92710" y="0"/>
                  </a:cubicBezTo>
                  <a:lnTo>
                    <a:pt x="4071038" y="0"/>
                  </a:lnTo>
                  <a:cubicBezTo>
                    <a:pt x="4121838" y="0"/>
                    <a:pt x="4163748" y="41910"/>
                    <a:pt x="4163748" y="92710"/>
                  </a:cubicBezTo>
                  <a:lnTo>
                    <a:pt x="4163748" y="1965204"/>
                  </a:lnTo>
                  <a:cubicBezTo>
                    <a:pt x="4165018" y="2017274"/>
                    <a:pt x="4123108" y="2059184"/>
                    <a:pt x="4072308" y="2059184"/>
                  </a:cubicBezTo>
                  <a:close/>
                </a:path>
              </a:pathLst>
            </a:custGeom>
            <a:solidFill>
              <a:srgbClr val="FFDC9A"/>
            </a:solidFill>
          </p:spPr>
          <p:txBody>
            <a:bodyPr/>
            <a:lstStyle/>
            <a:p>
              <a:endParaRPr lang="en-ID"/>
            </a:p>
          </p:txBody>
        </p:sp>
        <p:sp>
          <p:nvSpPr>
            <p:cNvPr id="11" name="Freeform 11"/>
            <p:cNvSpPr/>
            <p:nvPr/>
          </p:nvSpPr>
          <p:spPr>
            <a:xfrm>
              <a:off x="0" y="0"/>
              <a:ext cx="4228518" cy="2122684"/>
            </a:xfrm>
            <a:custGeom>
              <a:avLst/>
              <a:gdLst/>
              <a:ahLst/>
              <a:cxnLst/>
              <a:rect l="l" t="t" r="r" b="b"/>
              <a:pathLst>
                <a:path w="4228518" h="2122684">
                  <a:moveTo>
                    <a:pt x="4104058" y="59690"/>
                  </a:moveTo>
                  <a:cubicBezTo>
                    <a:pt x="4139618" y="59690"/>
                    <a:pt x="4168828" y="88900"/>
                    <a:pt x="4168828" y="124460"/>
                  </a:cubicBezTo>
                  <a:lnTo>
                    <a:pt x="4168828" y="1998224"/>
                  </a:lnTo>
                  <a:cubicBezTo>
                    <a:pt x="4168828" y="2033784"/>
                    <a:pt x="4139618" y="2062994"/>
                    <a:pt x="4104058" y="2062994"/>
                  </a:cubicBezTo>
                  <a:lnTo>
                    <a:pt x="124460" y="2062994"/>
                  </a:lnTo>
                  <a:cubicBezTo>
                    <a:pt x="88900" y="2062994"/>
                    <a:pt x="59690" y="2033784"/>
                    <a:pt x="59690" y="1998224"/>
                  </a:cubicBezTo>
                  <a:lnTo>
                    <a:pt x="59690" y="124460"/>
                  </a:lnTo>
                  <a:cubicBezTo>
                    <a:pt x="59690" y="88900"/>
                    <a:pt x="88900" y="59690"/>
                    <a:pt x="124460" y="59690"/>
                  </a:cubicBezTo>
                  <a:lnTo>
                    <a:pt x="4104058" y="59690"/>
                  </a:lnTo>
                  <a:moveTo>
                    <a:pt x="4104058" y="0"/>
                  </a:moveTo>
                  <a:lnTo>
                    <a:pt x="124460" y="0"/>
                  </a:lnTo>
                  <a:cubicBezTo>
                    <a:pt x="55880" y="0"/>
                    <a:pt x="0" y="55880"/>
                    <a:pt x="0" y="124460"/>
                  </a:cubicBezTo>
                  <a:lnTo>
                    <a:pt x="0" y="1998224"/>
                  </a:lnTo>
                  <a:cubicBezTo>
                    <a:pt x="0" y="2066804"/>
                    <a:pt x="55880" y="2122684"/>
                    <a:pt x="124460" y="2122684"/>
                  </a:cubicBezTo>
                  <a:lnTo>
                    <a:pt x="4104058" y="2122684"/>
                  </a:lnTo>
                  <a:cubicBezTo>
                    <a:pt x="4172638" y="2122684"/>
                    <a:pt x="4228518" y="2066804"/>
                    <a:pt x="4228518" y="1998224"/>
                  </a:cubicBezTo>
                  <a:lnTo>
                    <a:pt x="4228518" y="124460"/>
                  </a:lnTo>
                  <a:cubicBezTo>
                    <a:pt x="4228518" y="55880"/>
                    <a:pt x="4172638" y="0"/>
                    <a:pt x="4104058" y="0"/>
                  </a:cubicBezTo>
                  <a:close/>
                </a:path>
              </a:pathLst>
            </a:custGeom>
            <a:solidFill>
              <a:srgbClr val="FFFFFF"/>
            </a:solidFill>
          </p:spPr>
          <p:txBody>
            <a:bodyPr/>
            <a:lstStyle/>
            <a:p>
              <a:endParaRPr lang="en-ID"/>
            </a:p>
          </p:txBody>
        </p:sp>
      </p:grpSp>
      <p:sp>
        <p:nvSpPr>
          <p:cNvPr id="12" name="TextBox 12"/>
          <p:cNvSpPr txBox="1"/>
          <p:nvPr/>
        </p:nvSpPr>
        <p:spPr>
          <a:xfrm>
            <a:off x="12053221" y="5008915"/>
            <a:ext cx="2692211" cy="1256665"/>
          </a:xfrm>
          <a:prstGeom prst="rect">
            <a:avLst/>
          </a:prstGeom>
        </p:spPr>
        <p:txBody>
          <a:bodyPr lIns="0" tIns="0" rIns="0" bIns="0" rtlCol="0" anchor="t">
            <a:spAutoFit/>
          </a:bodyPr>
          <a:lstStyle/>
          <a:p>
            <a:pPr algn="ctr">
              <a:lnSpc>
                <a:spcPts val="4759"/>
              </a:lnSpc>
            </a:pPr>
            <a:r>
              <a:rPr lang="en-US" sz="3399">
                <a:solidFill>
                  <a:srgbClr val="000000"/>
                </a:solidFill>
                <a:latin typeface="Jua"/>
                <a:ea typeface="Jua"/>
                <a:cs typeface="Jua"/>
                <a:sym typeface="Jua"/>
              </a:rPr>
              <a:t>Fossa of Rosenmuller</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62125-7E55-C029-A6BD-EEEF8CEF86D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63A116D-39A7-BEE3-8CB1-372467EA4EC8}"/>
              </a:ext>
            </a:extLst>
          </p:cNvPr>
          <p:cNvSpPr/>
          <p:nvPr/>
        </p:nvSpPr>
        <p:spPr>
          <a:xfrm>
            <a:off x="0" y="8429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dirty="0"/>
          </a:p>
        </p:txBody>
      </p:sp>
      <p:sp>
        <p:nvSpPr>
          <p:cNvPr id="3" name="Freeform 3">
            <a:extLst>
              <a:ext uri="{FF2B5EF4-FFF2-40B4-BE49-F238E27FC236}">
                <a16:creationId xmlns:a16="http://schemas.microsoft.com/office/drawing/2014/main" id="{43110A9C-0A05-2B9C-AE59-A6B283DA023E}"/>
              </a:ext>
            </a:extLst>
          </p:cNvPr>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a:extLst>
              <a:ext uri="{FF2B5EF4-FFF2-40B4-BE49-F238E27FC236}">
                <a16:creationId xmlns:a16="http://schemas.microsoft.com/office/drawing/2014/main" id="{67C1908C-2FA6-03E5-7CE9-3D3506731623}"/>
              </a:ext>
            </a:extLst>
          </p:cNvPr>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a:extLst>
              <a:ext uri="{FF2B5EF4-FFF2-40B4-BE49-F238E27FC236}">
                <a16:creationId xmlns:a16="http://schemas.microsoft.com/office/drawing/2014/main" id="{3F7A930C-A168-AB78-7311-22298905A63D}"/>
              </a:ext>
            </a:extLst>
          </p:cNvPr>
          <p:cNvSpPr/>
          <p:nvPr/>
        </p:nvSpPr>
        <p:spPr>
          <a:xfrm flipH="1">
            <a:off x="-1330438" y="62690"/>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7F05443F-E99B-88C5-E40C-0205E949B5D4}"/>
              </a:ext>
            </a:extLst>
          </p:cNvPr>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a:extLst>
              <a:ext uri="{FF2B5EF4-FFF2-40B4-BE49-F238E27FC236}">
                <a16:creationId xmlns:a16="http://schemas.microsoft.com/office/drawing/2014/main" id="{E7851F58-14F8-600D-FDC9-260CB634FE59}"/>
              </a:ext>
            </a:extLst>
          </p:cNvPr>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10" name="TextBox 10">
            <a:extLst>
              <a:ext uri="{FF2B5EF4-FFF2-40B4-BE49-F238E27FC236}">
                <a16:creationId xmlns:a16="http://schemas.microsoft.com/office/drawing/2014/main" id="{C40988F4-42B8-7488-140A-7E98BBAEA07E}"/>
              </a:ext>
            </a:extLst>
          </p:cNvPr>
          <p:cNvSpPr txBox="1"/>
          <p:nvPr/>
        </p:nvSpPr>
        <p:spPr>
          <a:xfrm>
            <a:off x="5290432" y="647700"/>
            <a:ext cx="7707135" cy="1038746"/>
          </a:xfrm>
          <a:prstGeom prst="rect">
            <a:avLst/>
          </a:prstGeom>
        </p:spPr>
        <p:txBody>
          <a:bodyPr wrap="square" lIns="0" tIns="0" rIns="0" bIns="0" rtlCol="0" anchor="t">
            <a:spAutoFit/>
          </a:bodyPr>
          <a:lstStyle/>
          <a:p>
            <a:pPr algn="ctr">
              <a:lnSpc>
                <a:spcPts val="8099"/>
              </a:lnSpc>
            </a:pPr>
            <a:r>
              <a:rPr lang="en-US" sz="7499" b="1" dirty="0">
                <a:solidFill>
                  <a:srgbClr val="000000"/>
                </a:solidFill>
                <a:latin typeface="Comic Sans Bold"/>
                <a:ea typeface="Comic Sans Bold"/>
                <a:cs typeface="Comic Sans Bold"/>
                <a:sym typeface="Comic Sans Bold"/>
              </a:rPr>
              <a:t>LIDAH</a:t>
            </a:r>
          </a:p>
        </p:txBody>
      </p:sp>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158C5B77-1C86-AA73-0458-09D9056FAD17}"/>
                  </a:ext>
                </a:extLst>
              </p14:cNvPr>
              <p14:cNvContentPartPr/>
              <p14:nvPr/>
            </p14:nvContentPartPr>
            <p14:xfrm>
              <a:off x="6612789" y="6449966"/>
              <a:ext cx="13320" cy="16560"/>
            </p14:xfrm>
          </p:contentPart>
        </mc:Choice>
        <mc:Fallback>
          <p:pic>
            <p:nvPicPr>
              <p:cNvPr id="13" name="Ink 12">
                <a:extLst>
                  <a:ext uri="{FF2B5EF4-FFF2-40B4-BE49-F238E27FC236}">
                    <a16:creationId xmlns:a16="http://schemas.microsoft.com/office/drawing/2014/main" id="{158C5B77-1C86-AA73-0458-09D9056FAD17}"/>
                  </a:ext>
                </a:extLst>
              </p:cNvPr>
              <p:cNvPicPr/>
              <p:nvPr/>
            </p:nvPicPr>
            <p:blipFill>
              <a:blip r:embed="rId13"/>
              <a:stretch>
                <a:fillRect/>
              </a:stretch>
            </p:blipFill>
            <p:spPr>
              <a:xfrm>
                <a:off x="6606669" y="6443846"/>
                <a:ext cx="25560" cy="28800"/>
              </a:xfrm>
              <a:prstGeom prst="rect">
                <a:avLst/>
              </a:prstGeom>
            </p:spPr>
          </p:pic>
        </mc:Fallback>
      </mc:AlternateContent>
      <p:pic>
        <p:nvPicPr>
          <p:cNvPr id="1026" name="Picture 2" descr="Alat Indra Manusia plus Pembahasan Lengkap ~ Juragan Les">
            <a:extLst>
              <a:ext uri="{FF2B5EF4-FFF2-40B4-BE49-F238E27FC236}">
                <a16:creationId xmlns:a16="http://schemas.microsoft.com/office/drawing/2014/main" id="{0A206360-4DCF-98A8-89D9-6E863237075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77081" y="2271626"/>
            <a:ext cx="9019055" cy="7530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078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Freeform 8"/>
          <p:cNvSpPr/>
          <p:nvPr/>
        </p:nvSpPr>
        <p:spPr>
          <a:xfrm>
            <a:off x="7671293" y="4299342"/>
            <a:ext cx="2968965" cy="2968965"/>
          </a:xfrm>
          <a:custGeom>
            <a:avLst/>
            <a:gdLst/>
            <a:ahLst/>
            <a:cxnLst/>
            <a:rect l="l" t="t" r="r" b="b"/>
            <a:pathLst>
              <a:path w="2968965" h="2968965">
                <a:moveTo>
                  <a:pt x="0" y="0"/>
                </a:moveTo>
                <a:lnTo>
                  <a:pt x="2968965" y="0"/>
                </a:lnTo>
                <a:lnTo>
                  <a:pt x="2968965" y="2968965"/>
                </a:lnTo>
                <a:lnTo>
                  <a:pt x="0" y="2968965"/>
                </a:lnTo>
                <a:lnTo>
                  <a:pt x="0" y="0"/>
                </a:lnTo>
                <a:close/>
              </a:path>
            </a:pathLst>
          </a:custGeom>
          <a:blipFill>
            <a:blip r:embed="rId12"/>
            <a:stretch>
              <a:fillRect/>
            </a:stretch>
          </a:blipFill>
        </p:spPr>
        <p:txBody>
          <a:bodyPr/>
          <a:lstStyle/>
          <a:p>
            <a:endParaRPr lang="en-ID"/>
          </a:p>
        </p:txBody>
      </p:sp>
      <p:sp>
        <p:nvSpPr>
          <p:cNvPr id="9" name="Freeform 9"/>
          <p:cNvSpPr/>
          <p:nvPr/>
        </p:nvSpPr>
        <p:spPr>
          <a:xfrm>
            <a:off x="6423685" y="2936113"/>
            <a:ext cx="5464181" cy="5464181"/>
          </a:xfrm>
          <a:custGeom>
            <a:avLst/>
            <a:gdLst/>
            <a:ahLst/>
            <a:cxnLst/>
            <a:rect l="l" t="t" r="r" b="b"/>
            <a:pathLst>
              <a:path w="5464181" h="5464181">
                <a:moveTo>
                  <a:pt x="0" y="0"/>
                </a:moveTo>
                <a:lnTo>
                  <a:pt x="5464181" y="0"/>
                </a:lnTo>
                <a:lnTo>
                  <a:pt x="5464181" y="5464181"/>
                </a:lnTo>
                <a:lnTo>
                  <a:pt x="0" y="546418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sp>
        <p:nvSpPr>
          <p:cNvPr id="10" name="TextBox 10"/>
          <p:cNvSpPr txBox="1"/>
          <p:nvPr/>
        </p:nvSpPr>
        <p:spPr>
          <a:xfrm>
            <a:off x="2329345" y="528002"/>
            <a:ext cx="13089731" cy="953135"/>
          </a:xfrm>
          <a:prstGeom prst="rect">
            <a:avLst/>
          </a:prstGeom>
        </p:spPr>
        <p:txBody>
          <a:bodyPr lIns="0" tIns="0" rIns="0" bIns="0" rtlCol="0" anchor="t">
            <a:spAutoFit/>
          </a:bodyPr>
          <a:lstStyle/>
          <a:p>
            <a:pPr algn="ctr">
              <a:lnSpc>
                <a:spcPts val="7839"/>
              </a:lnSpc>
            </a:pPr>
            <a:r>
              <a:rPr lang="en-US" sz="5599" b="1">
                <a:solidFill>
                  <a:srgbClr val="000000"/>
                </a:solidFill>
                <a:latin typeface="Comic Sans Bold"/>
                <a:ea typeface="Comic Sans Bold"/>
                <a:cs typeface="Comic Sans Bold"/>
                <a:sym typeface="Comic Sans Bold"/>
              </a:rPr>
              <a:t>Komponen Penting pada Organ Sensori</a:t>
            </a:r>
          </a:p>
        </p:txBody>
      </p:sp>
      <p:sp>
        <p:nvSpPr>
          <p:cNvPr id="11" name="TextBox 11"/>
          <p:cNvSpPr txBox="1"/>
          <p:nvPr/>
        </p:nvSpPr>
        <p:spPr>
          <a:xfrm>
            <a:off x="3466133" y="2292619"/>
            <a:ext cx="3746445" cy="849767"/>
          </a:xfrm>
          <a:prstGeom prst="rect">
            <a:avLst/>
          </a:prstGeom>
        </p:spPr>
        <p:txBody>
          <a:bodyPr lIns="0" tIns="0" rIns="0" bIns="0" rtlCol="0" anchor="t">
            <a:spAutoFit/>
          </a:bodyPr>
          <a:lstStyle/>
          <a:p>
            <a:pPr algn="just">
              <a:lnSpc>
                <a:spcPts val="6958"/>
              </a:lnSpc>
            </a:pPr>
            <a:r>
              <a:rPr lang="en-US" sz="4970">
                <a:solidFill>
                  <a:srgbClr val="000000"/>
                </a:solidFill>
                <a:latin typeface="Comic Sans"/>
                <a:ea typeface="Comic Sans"/>
                <a:cs typeface="Comic Sans"/>
                <a:sym typeface="Comic Sans"/>
              </a:rPr>
              <a:t>Stimulus</a:t>
            </a:r>
          </a:p>
        </p:txBody>
      </p:sp>
      <p:sp>
        <p:nvSpPr>
          <p:cNvPr id="12" name="TextBox 12"/>
          <p:cNvSpPr txBox="1"/>
          <p:nvPr/>
        </p:nvSpPr>
        <p:spPr>
          <a:xfrm>
            <a:off x="12117075" y="2292619"/>
            <a:ext cx="3746445" cy="849767"/>
          </a:xfrm>
          <a:prstGeom prst="rect">
            <a:avLst/>
          </a:prstGeom>
        </p:spPr>
        <p:txBody>
          <a:bodyPr lIns="0" tIns="0" rIns="0" bIns="0" rtlCol="0" anchor="t">
            <a:spAutoFit/>
          </a:bodyPr>
          <a:lstStyle/>
          <a:p>
            <a:pPr algn="just">
              <a:lnSpc>
                <a:spcPts val="6958"/>
              </a:lnSpc>
            </a:pPr>
            <a:r>
              <a:rPr lang="en-US" sz="4970">
                <a:solidFill>
                  <a:srgbClr val="000000"/>
                </a:solidFill>
                <a:latin typeface="Comic Sans"/>
                <a:ea typeface="Comic Sans"/>
                <a:cs typeface="Comic Sans"/>
                <a:sym typeface="Comic Sans"/>
              </a:rPr>
              <a:t>Reseptor</a:t>
            </a:r>
          </a:p>
        </p:txBody>
      </p:sp>
      <p:sp>
        <p:nvSpPr>
          <p:cNvPr id="13" name="TextBox 13"/>
          <p:cNvSpPr txBox="1"/>
          <p:nvPr/>
        </p:nvSpPr>
        <p:spPr>
          <a:xfrm>
            <a:off x="3862031" y="8194021"/>
            <a:ext cx="3746445" cy="849767"/>
          </a:xfrm>
          <a:prstGeom prst="rect">
            <a:avLst/>
          </a:prstGeom>
        </p:spPr>
        <p:txBody>
          <a:bodyPr lIns="0" tIns="0" rIns="0" bIns="0" rtlCol="0" anchor="t">
            <a:spAutoFit/>
          </a:bodyPr>
          <a:lstStyle/>
          <a:p>
            <a:pPr algn="just">
              <a:lnSpc>
                <a:spcPts val="6958"/>
              </a:lnSpc>
            </a:pPr>
            <a:r>
              <a:rPr lang="en-US" sz="4970" dirty="0" err="1">
                <a:solidFill>
                  <a:srgbClr val="000000"/>
                </a:solidFill>
                <a:latin typeface="Comic Sans"/>
                <a:ea typeface="Comic Sans"/>
                <a:cs typeface="Comic Sans"/>
                <a:sym typeface="Comic Sans"/>
              </a:rPr>
              <a:t>Persepsi</a:t>
            </a:r>
            <a:endParaRPr lang="en-US" sz="4970" dirty="0">
              <a:solidFill>
                <a:srgbClr val="000000"/>
              </a:solidFill>
              <a:latin typeface="Comic Sans"/>
              <a:ea typeface="Comic Sans"/>
              <a:cs typeface="Comic Sans"/>
              <a:sym typeface="Comic Sans"/>
            </a:endParaRPr>
          </a:p>
        </p:txBody>
      </p:sp>
      <p:sp>
        <p:nvSpPr>
          <p:cNvPr id="14" name="TextBox 14"/>
          <p:cNvSpPr txBox="1"/>
          <p:nvPr/>
        </p:nvSpPr>
        <p:spPr>
          <a:xfrm>
            <a:off x="12072082" y="8174050"/>
            <a:ext cx="3746445" cy="849767"/>
          </a:xfrm>
          <a:prstGeom prst="rect">
            <a:avLst/>
          </a:prstGeom>
        </p:spPr>
        <p:txBody>
          <a:bodyPr lIns="0" tIns="0" rIns="0" bIns="0" rtlCol="0" anchor="t">
            <a:spAutoFit/>
          </a:bodyPr>
          <a:lstStyle/>
          <a:p>
            <a:pPr algn="just">
              <a:lnSpc>
                <a:spcPts val="6958"/>
              </a:lnSpc>
            </a:pPr>
            <a:r>
              <a:rPr lang="en-US" sz="4970" dirty="0" err="1">
                <a:solidFill>
                  <a:srgbClr val="000000"/>
                </a:solidFill>
                <a:latin typeface="Comic Sans"/>
                <a:ea typeface="Comic Sans"/>
                <a:cs typeface="Comic Sans"/>
                <a:sym typeface="Comic Sans"/>
              </a:rPr>
              <a:t>Konduksi</a:t>
            </a:r>
            <a:endParaRPr lang="en-US" sz="4970" dirty="0">
              <a:solidFill>
                <a:srgbClr val="000000"/>
              </a:solidFill>
              <a:latin typeface="Comic Sans"/>
              <a:ea typeface="Comic Sans"/>
              <a:cs typeface="Comic Sans"/>
              <a:sym typeface="Comic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925F2-1A61-FC69-A745-A07947CECE5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FEBC5DA-FC79-F61E-111A-36F33F7381E5}"/>
              </a:ext>
            </a:extLst>
          </p:cNvPr>
          <p:cNvSpPr/>
          <p:nvPr/>
        </p:nvSpPr>
        <p:spPr>
          <a:xfrm>
            <a:off x="38100" y="-114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a:extLst>
              <a:ext uri="{FF2B5EF4-FFF2-40B4-BE49-F238E27FC236}">
                <a16:creationId xmlns:a16="http://schemas.microsoft.com/office/drawing/2014/main" id="{FCC3AE12-F7F2-3A85-3AE5-4B03335960B5}"/>
              </a:ext>
            </a:extLst>
          </p:cNvPr>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a:extLst>
              <a:ext uri="{FF2B5EF4-FFF2-40B4-BE49-F238E27FC236}">
                <a16:creationId xmlns:a16="http://schemas.microsoft.com/office/drawing/2014/main" id="{47E95BC0-374A-BEDE-3164-58A8DB211B87}"/>
              </a:ext>
            </a:extLst>
          </p:cNvPr>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a:extLst>
              <a:ext uri="{FF2B5EF4-FFF2-40B4-BE49-F238E27FC236}">
                <a16:creationId xmlns:a16="http://schemas.microsoft.com/office/drawing/2014/main" id="{3A872532-E191-3D05-CF90-7EC55152F32F}"/>
              </a:ext>
            </a:extLst>
          </p:cNvPr>
          <p:cNvSpPr/>
          <p:nvPr/>
        </p:nvSpPr>
        <p:spPr>
          <a:xfrm flipH="1">
            <a:off x="-1330438" y="62690"/>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02C545AA-1BA7-8C55-6C38-0139896B775B}"/>
              </a:ext>
            </a:extLst>
          </p:cNvPr>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a:extLst>
              <a:ext uri="{FF2B5EF4-FFF2-40B4-BE49-F238E27FC236}">
                <a16:creationId xmlns:a16="http://schemas.microsoft.com/office/drawing/2014/main" id="{E96868CC-F993-EF9E-1D9D-B673E01FA168}"/>
              </a:ext>
            </a:extLst>
          </p:cNvPr>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10" name="TextBox 10">
            <a:extLst>
              <a:ext uri="{FF2B5EF4-FFF2-40B4-BE49-F238E27FC236}">
                <a16:creationId xmlns:a16="http://schemas.microsoft.com/office/drawing/2014/main" id="{AA7A43F4-E621-F292-8957-9E44EA6864C1}"/>
              </a:ext>
            </a:extLst>
          </p:cNvPr>
          <p:cNvSpPr txBox="1"/>
          <p:nvPr/>
        </p:nvSpPr>
        <p:spPr>
          <a:xfrm>
            <a:off x="5165167" y="454887"/>
            <a:ext cx="7707135" cy="1038746"/>
          </a:xfrm>
          <a:prstGeom prst="rect">
            <a:avLst/>
          </a:prstGeom>
        </p:spPr>
        <p:txBody>
          <a:bodyPr wrap="square" lIns="0" tIns="0" rIns="0" bIns="0" rtlCol="0" anchor="t">
            <a:spAutoFit/>
          </a:bodyPr>
          <a:lstStyle/>
          <a:p>
            <a:pPr algn="ctr">
              <a:lnSpc>
                <a:spcPts val="8099"/>
              </a:lnSpc>
            </a:pPr>
            <a:r>
              <a:rPr lang="en-US" sz="7499" b="1" dirty="0">
                <a:solidFill>
                  <a:srgbClr val="000000"/>
                </a:solidFill>
                <a:latin typeface="Comic Sans Bold"/>
                <a:ea typeface="Comic Sans Bold"/>
                <a:cs typeface="Comic Sans Bold"/>
                <a:sym typeface="Comic Sans Bold"/>
              </a:rPr>
              <a:t>LIDAH</a:t>
            </a:r>
          </a:p>
        </p:txBody>
      </p:sp>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E3830A6C-AD78-54FB-4510-B61C50F9CE2A}"/>
                  </a:ext>
                </a:extLst>
              </p14:cNvPr>
              <p14:cNvContentPartPr/>
              <p14:nvPr/>
            </p14:nvContentPartPr>
            <p14:xfrm>
              <a:off x="6612789" y="6449966"/>
              <a:ext cx="13320" cy="16560"/>
            </p14:xfrm>
          </p:contentPart>
        </mc:Choice>
        <mc:Fallback>
          <p:pic>
            <p:nvPicPr>
              <p:cNvPr id="13" name="Ink 12">
                <a:extLst>
                  <a:ext uri="{FF2B5EF4-FFF2-40B4-BE49-F238E27FC236}">
                    <a16:creationId xmlns:a16="http://schemas.microsoft.com/office/drawing/2014/main" id="{E3830A6C-AD78-54FB-4510-B61C50F9CE2A}"/>
                  </a:ext>
                </a:extLst>
              </p:cNvPr>
              <p:cNvPicPr/>
              <p:nvPr/>
            </p:nvPicPr>
            <p:blipFill>
              <a:blip r:embed="rId13"/>
              <a:stretch>
                <a:fillRect/>
              </a:stretch>
            </p:blipFill>
            <p:spPr>
              <a:xfrm>
                <a:off x="6606669" y="6443846"/>
                <a:ext cx="25560" cy="28800"/>
              </a:xfrm>
              <a:prstGeom prst="rect">
                <a:avLst/>
              </a:prstGeom>
            </p:spPr>
          </p:pic>
        </mc:Fallback>
      </mc:AlternateContent>
      <p:sp>
        <p:nvSpPr>
          <p:cNvPr id="11" name="TextBox 9">
            <a:extLst>
              <a:ext uri="{FF2B5EF4-FFF2-40B4-BE49-F238E27FC236}">
                <a16:creationId xmlns:a16="http://schemas.microsoft.com/office/drawing/2014/main" id="{ED39F951-0811-F678-33EA-D8CF6F82F1EA}"/>
              </a:ext>
            </a:extLst>
          </p:cNvPr>
          <p:cNvSpPr txBox="1"/>
          <p:nvPr/>
        </p:nvSpPr>
        <p:spPr>
          <a:xfrm>
            <a:off x="2835906" y="2059052"/>
            <a:ext cx="13041186" cy="5377049"/>
          </a:xfrm>
          <a:prstGeom prst="rect">
            <a:avLst/>
          </a:prstGeom>
        </p:spPr>
        <p:txBody>
          <a:bodyPr wrap="square" lIns="0" tIns="0" rIns="0" bIns="0" rtlCol="0" anchor="t">
            <a:spAutoFit/>
          </a:bodyPr>
          <a:lstStyle/>
          <a:p>
            <a:pPr algn="ctr">
              <a:lnSpc>
                <a:spcPts val="7065"/>
              </a:lnSpc>
              <a:spcBef>
                <a:spcPct val="0"/>
              </a:spcBef>
            </a:pPr>
            <a:r>
              <a:rPr lang="en-US" sz="4400" dirty="0" err="1">
                <a:solidFill>
                  <a:srgbClr val="000000"/>
                </a:solidFill>
                <a:latin typeface="Comic Sans" panose="020B0604020202020204" charset="0"/>
                <a:ea typeface="Jua"/>
                <a:cs typeface="Jua"/>
                <a:sym typeface="Jua"/>
              </a:rPr>
              <a:t>Lidah</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adalah</a:t>
            </a:r>
            <a:r>
              <a:rPr lang="en-US" sz="4400" dirty="0">
                <a:solidFill>
                  <a:srgbClr val="000000"/>
                </a:solidFill>
                <a:latin typeface="Comic Sans" panose="020B0604020202020204" charset="0"/>
                <a:ea typeface="Jua"/>
                <a:cs typeface="Jua"/>
                <a:sym typeface="Jua"/>
              </a:rPr>
              <a:t> organ </a:t>
            </a:r>
            <a:r>
              <a:rPr lang="en-US" sz="4400" dirty="0" err="1">
                <a:solidFill>
                  <a:srgbClr val="000000"/>
                </a:solidFill>
                <a:latin typeface="Comic Sans" panose="020B0604020202020204" charset="0"/>
                <a:ea typeface="Jua"/>
                <a:cs typeface="Jua"/>
                <a:sym typeface="Jua"/>
              </a:rPr>
              <a:t>indera</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untuk</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mengecap</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Lidah</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memindahkan</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makanan</a:t>
            </a:r>
            <a:r>
              <a:rPr lang="en-US" sz="4400" dirty="0">
                <a:solidFill>
                  <a:srgbClr val="000000"/>
                </a:solidFill>
                <a:latin typeface="Comic Sans" panose="020B0604020202020204" charset="0"/>
                <a:ea typeface="Jua"/>
                <a:cs typeface="Jua"/>
                <a:sym typeface="Jua"/>
              </a:rPr>
              <a:t> di </a:t>
            </a:r>
            <a:r>
              <a:rPr lang="en-US" sz="4400" dirty="0" err="1">
                <a:solidFill>
                  <a:srgbClr val="000000"/>
                </a:solidFill>
                <a:latin typeface="Comic Sans" panose="020B0604020202020204" charset="0"/>
                <a:ea typeface="Jua"/>
                <a:cs typeface="Jua"/>
                <a:sym typeface="Jua"/>
              </a:rPr>
              <a:t>dalam</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mulut</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untuk</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membantu</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mengunyah</a:t>
            </a:r>
            <a:r>
              <a:rPr lang="en-US" sz="4400" dirty="0">
                <a:solidFill>
                  <a:srgbClr val="000000"/>
                </a:solidFill>
                <a:latin typeface="Comic Sans" panose="020B0604020202020204" charset="0"/>
                <a:ea typeface="Jua"/>
                <a:cs typeface="Jua"/>
                <a:sym typeface="Jua"/>
              </a:rPr>
              <a:t> dan </a:t>
            </a:r>
            <a:r>
              <a:rPr lang="en-US" sz="4400" dirty="0" err="1">
                <a:solidFill>
                  <a:srgbClr val="000000"/>
                </a:solidFill>
                <a:latin typeface="Comic Sans" panose="020B0604020202020204" charset="0"/>
                <a:ea typeface="Jua"/>
                <a:cs typeface="Jua"/>
                <a:sym typeface="Jua"/>
              </a:rPr>
              <a:t>menelan</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Lidah</a:t>
            </a:r>
            <a:r>
              <a:rPr lang="en-US" sz="4400" dirty="0">
                <a:solidFill>
                  <a:srgbClr val="000000"/>
                </a:solidFill>
                <a:latin typeface="Comic Sans" panose="020B0604020202020204" charset="0"/>
                <a:ea typeface="Jua"/>
                <a:cs typeface="Jua"/>
                <a:sym typeface="Jua"/>
              </a:rPr>
              <a:t> juga </a:t>
            </a:r>
            <a:r>
              <a:rPr lang="en-US" sz="4400" dirty="0" err="1">
                <a:solidFill>
                  <a:srgbClr val="000000"/>
                </a:solidFill>
                <a:latin typeface="Comic Sans" panose="020B0604020202020204" charset="0"/>
                <a:ea typeface="Jua"/>
                <a:cs typeface="Jua"/>
                <a:sym typeface="Jua"/>
              </a:rPr>
              <a:t>membantu</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menghasilkan</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suara</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saat</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berbicara</a:t>
            </a:r>
            <a:r>
              <a:rPr lang="en-US" sz="4400" dirty="0">
                <a:solidFill>
                  <a:srgbClr val="000000"/>
                </a:solidFill>
                <a:latin typeface="Comic Sans" panose="020B0604020202020204" charset="0"/>
                <a:ea typeface="Jua"/>
                <a:cs typeface="Jua"/>
                <a:sym typeface="Jua"/>
              </a:rPr>
              <a:t> dan </a:t>
            </a:r>
            <a:r>
              <a:rPr lang="en-US" sz="4400" dirty="0" err="1">
                <a:solidFill>
                  <a:srgbClr val="000000"/>
                </a:solidFill>
                <a:latin typeface="Comic Sans" panose="020B0604020202020204" charset="0"/>
                <a:ea typeface="Jua"/>
                <a:cs typeface="Jua"/>
                <a:sym typeface="Jua"/>
              </a:rPr>
              <a:t>menjaga</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saluran</a:t>
            </a:r>
            <a:r>
              <a:rPr lang="en-US" sz="4400" dirty="0">
                <a:solidFill>
                  <a:srgbClr val="000000"/>
                </a:solidFill>
                <a:latin typeface="Comic Sans" panose="020B0604020202020204" charset="0"/>
                <a:ea typeface="Jua"/>
                <a:cs typeface="Jua"/>
                <a:sym typeface="Jua"/>
              </a:rPr>
              <a:t> napas </a:t>
            </a:r>
            <a:r>
              <a:rPr lang="en-US" sz="4400" dirty="0" err="1">
                <a:solidFill>
                  <a:srgbClr val="000000"/>
                </a:solidFill>
                <a:latin typeface="Comic Sans" panose="020B0604020202020204" charset="0"/>
                <a:ea typeface="Jua"/>
                <a:cs typeface="Jua"/>
                <a:sym typeface="Jua"/>
              </a:rPr>
              <a:t>tetap</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terbuka</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saat</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bernapas</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reseptor</a:t>
            </a:r>
            <a:r>
              <a:rPr lang="en-US" sz="4400" dirty="0">
                <a:solidFill>
                  <a:srgbClr val="000000"/>
                </a:solidFill>
                <a:latin typeface="Comic Sans" panose="020B0604020202020204" charset="0"/>
                <a:ea typeface="Jua"/>
                <a:cs typeface="Jua"/>
                <a:sym typeface="Jua"/>
              </a:rPr>
              <a:t> rasa </a:t>
            </a:r>
            <a:r>
              <a:rPr lang="en-US" sz="4400" dirty="0" err="1">
                <a:solidFill>
                  <a:srgbClr val="000000"/>
                </a:solidFill>
                <a:latin typeface="Comic Sans" panose="020B0604020202020204" charset="0"/>
                <a:ea typeface="Jua"/>
                <a:cs typeface="Jua"/>
                <a:sym typeface="Jua"/>
              </a:rPr>
              <a:t>makanan</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Kemoreseptor</a:t>
            </a:r>
            <a:r>
              <a:rPr lang="en-US" sz="4400" dirty="0">
                <a:solidFill>
                  <a:srgbClr val="000000"/>
                </a:solidFill>
                <a:latin typeface="Comic Sans" panose="020B0604020202020204" charset="0"/>
                <a:ea typeface="Jua"/>
                <a:cs typeface="Jua"/>
                <a:sym typeface="Jua"/>
              </a:rPr>
              <a:t>)</a:t>
            </a:r>
          </a:p>
        </p:txBody>
      </p:sp>
    </p:spTree>
    <p:extLst>
      <p:ext uri="{BB962C8B-B14F-4D97-AF65-F5344CB8AC3E}">
        <p14:creationId xmlns:p14="http://schemas.microsoft.com/office/powerpoint/2010/main" val="3727224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D8ADE-61C6-7618-AC2F-2089010295B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752CAC9-DEAD-7D7B-5AFE-997FA2A432C5}"/>
              </a:ext>
            </a:extLst>
          </p:cNvPr>
          <p:cNvSpPr/>
          <p:nvPr/>
        </p:nvSpPr>
        <p:spPr>
          <a:xfrm>
            <a:off x="38100" y="-114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a:extLst>
              <a:ext uri="{FF2B5EF4-FFF2-40B4-BE49-F238E27FC236}">
                <a16:creationId xmlns:a16="http://schemas.microsoft.com/office/drawing/2014/main" id="{EC723B53-4AF2-0277-8ECD-87A9F63723AA}"/>
              </a:ext>
            </a:extLst>
          </p:cNvPr>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a:extLst>
              <a:ext uri="{FF2B5EF4-FFF2-40B4-BE49-F238E27FC236}">
                <a16:creationId xmlns:a16="http://schemas.microsoft.com/office/drawing/2014/main" id="{2AF091AE-AB85-8FD8-9EC6-D2D761DFEA10}"/>
              </a:ext>
            </a:extLst>
          </p:cNvPr>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a:extLst>
              <a:ext uri="{FF2B5EF4-FFF2-40B4-BE49-F238E27FC236}">
                <a16:creationId xmlns:a16="http://schemas.microsoft.com/office/drawing/2014/main" id="{8D24A3BB-BB5E-1AB9-5C89-9E66C4336EE9}"/>
              </a:ext>
            </a:extLst>
          </p:cNvPr>
          <p:cNvSpPr/>
          <p:nvPr/>
        </p:nvSpPr>
        <p:spPr>
          <a:xfrm flipH="1">
            <a:off x="-1330438" y="62690"/>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C2844392-8C81-F878-3973-0962793AF93F}"/>
              </a:ext>
            </a:extLst>
          </p:cNvPr>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a:extLst>
              <a:ext uri="{FF2B5EF4-FFF2-40B4-BE49-F238E27FC236}">
                <a16:creationId xmlns:a16="http://schemas.microsoft.com/office/drawing/2014/main" id="{ED01F669-B5B8-488A-A9C2-67173D4B3D52}"/>
              </a:ext>
            </a:extLst>
          </p:cNvPr>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10" name="TextBox 10">
            <a:extLst>
              <a:ext uri="{FF2B5EF4-FFF2-40B4-BE49-F238E27FC236}">
                <a16:creationId xmlns:a16="http://schemas.microsoft.com/office/drawing/2014/main" id="{E2092050-1810-556B-C969-6EF06949ECA7}"/>
              </a:ext>
            </a:extLst>
          </p:cNvPr>
          <p:cNvSpPr txBox="1"/>
          <p:nvPr/>
        </p:nvSpPr>
        <p:spPr>
          <a:xfrm>
            <a:off x="5165167" y="454887"/>
            <a:ext cx="7707135" cy="1038746"/>
          </a:xfrm>
          <a:prstGeom prst="rect">
            <a:avLst/>
          </a:prstGeom>
        </p:spPr>
        <p:txBody>
          <a:bodyPr wrap="square" lIns="0" tIns="0" rIns="0" bIns="0" rtlCol="0" anchor="t">
            <a:spAutoFit/>
          </a:bodyPr>
          <a:lstStyle/>
          <a:p>
            <a:pPr algn="ctr">
              <a:lnSpc>
                <a:spcPts val="8099"/>
              </a:lnSpc>
            </a:pPr>
            <a:r>
              <a:rPr lang="en-US" sz="7499" b="1" dirty="0">
                <a:solidFill>
                  <a:srgbClr val="000000"/>
                </a:solidFill>
                <a:latin typeface="Comic Sans Bold"/>
                <a:ea typeface="Comic Sans Bold"/>
                <a:cs typeface="Comic Sans Bold"/>
                <a:sym typeface="Comic Sans Bold"/>
              </a:rPr>
              <a:t>LIDAH</a:t>
            </a:r>
          </a:p>
        </p:txBody>
      </p:sp>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0C771D4B-D8B8-3488-2353-8996EEDAC8E5}"/>
                  </a:ext>
                </a:extLst>
              </p14:cNvPr>
              <p14:cNvContentPartPr/>
              <p14:nvPr/>
            </p14:nvContentPartPr>
            <p14:xfrm>
              <a:off x="6612789" y="6449966"/>
              <a:ext cx="13320" cy="16560"/>
            </p14:xfrm>
          </p:contentPart>
        </mc:Choice>
        <mc:Fallback>
          <p:pic>
            <p:nvPicPr>
              <p:cNvPr id="13" name="Ink 12">
                <a:extLst>
                  <a:ext uri="{FF2B5EF4-FFF2-40B4-BE49-F238E27FC236}">
                    <a16:creationId xmlns:a16="http://schemas.microsoft.com/office/drawing/2014/main" id="{0C771D4B-D8B8-3488-2353-8996EEDAC8E5}"/>
                  </a:ext>
                </a:extLst>
              </p:cNvPr>
              <p:cNvPicPr/>
              <p:nvPr/>
            </p:nvPicPr>
            <p:blipFill>
              <a:blip r:embed="rId13"/>
              <a:stretch>
                <a:fillRect/>
              </a:stretch>
            </p:blipFill>
            <p:spPr>
              <a:xfrm>
                <a:off x="6606669" y="6443846"/>
                <a:ext cx="25560" cy="28800"/>
              </a:xfrm>
              <a:prstGeom prst="rect">
                <a:avLst/>
              </a:prstGeom>
            </p:spPr>
          </p:pic>
        </mc:Fallback>
      </mc:AlternateContent>
      <p:sp>
        <p:nvSpPr>
          <p:cNvPr id="11" name="TextBox 9">
            <a:extLst>
              <a:ext uri="{FF2B5EF4-FFF2-40B4-BE49-F238E27FC236}">
                <a16:creationId xmlns:a16="http://schemas.microsoft.com/office/drawing/2014/main" id="{79842AB3-ED0F-9584-98C1-24FEBD4A930B}"/>
              </a:ext>
            </a:extLst>
          </p:cNvPr>
          <p:cNvSpPr txBox="1"/>
          <p:nvPr/>
        </p:nvSpPr>
        <p:spPr>
          <a:xfrm>
            <a:off x="2835906" y="2059052"/>
            <a:ext cx="13041186" cy="5377049"/>
          </a:xfrm>
          <a:prstGeom prst="rect">
            <a:avLst/>
          </a:prstGeom>
        </p:spPr>
        <p:txBody>
          <a:bodyPr wrap="square" lIns="0" tIns="0" rIns="0" bIns="0" rtlCol="0" anchor="t">
            <a:spAutoFit/>
          </a:bodyPr>
          <a:lstStyle/>
          <a:p>
            <a:pPr algn="ctr">
              <a:lnSpc>
                <a:spcPts val="7065"/>
              </a:lnSpc>
              <a:spcBef>
                <a:spcPct val="0"/>
              </a:spcBef>
            </a:pPr>
            <a:r>
              <a:rPr lang="en-US" sz="4400" dirty="0" err="1">
                <a:solidFill>
                  <a:srgbClr val="000000"/>
                </a:solidFill>
                <a:latin typeface="Comic Sans" panose="020B0604020202020204" charset="0"/>
                <a:ea typeface="Jua"/>
                <a:cs typeface="Jua"/>
                <a:sym typeface="Jua"/>
              </a:rPr>
              <a:t>Lidah</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adalah</a:t>
            </a:r>
            <a:r>
              <a:rPr lang="en-US" sz="4400" dirty="0">
                <a:solidFill>
                  <a:srgbClr val="000000"/>
                </a:solidFill>
                <a:latin typeface="Comic Sans" panose="020B0604020202020204" charset="0"/>
                <a:ea typeface="Jua"/>
                <a:cs typeface="Jua"/>
                <a:sym typeface="Jua"/>
              </a:rPr>
              <a:t> organ </a:t>
            </a:r>
            <a:r>
              <a:rPr lang="en-US" sz="4400" dirty="0" err="1">
                <a:solidFill>
                  <a:srgbClr val="000000"/>
                </a:solidFill>
                <a:latin typeface="Comic Sans" panose="020B0604020202020204" charset="0"/>
                <a:ea typeface="Jua"/>
                <a:cs typeface="Jua"/>
                <a:sym typeface="Jua"/>
              </a:rPr>
              <a:t>indera</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untuk</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mengecap</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Lidah</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memindahkan</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makanan</a:t>
            </a:r>
            <a:r>
              <a:rPr lang="en-US" sz="4400" dirty="0">
                <a:solidFill>
                  <a:srgbClr val="000000"/>
                </a:solidFill>
                <a:latin typeface="Comic Sans" panose="020B0604020202020204" charset="0"/>
                <a:ea typeface="Jua"/>
                <a:cs typeface="Jua"/>
                <a:sym typeface="Jua"/>
              </a:rPr>
              <a:t> di </a:t>
            </a:r>
            <a:r>
              <a:rPr lang="en-US" sz="4400" dirty="0" err="1">
                <a:solidFill>
                  <a:srgbClr val="000000"/>
                </a:solidFill>
                <a:latin typeface="Comic Sans" panose="020B0604020202020204" charset="0"/>
                <a:ea typeface="Jua"/>
                <a:cs typeface="Jua"/>
                <a:sym typeface="Jua"/>
              </a:rPr>
              <a:t>dalam</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mulut</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untuk</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membantu</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mengunyah</a:t>
            </a:r>
            <a:r>
              <a:rPr lang="en-US" sz="4400" dirty="0">
                <a:solidFill>
                  <a:srgbClr val="000000"/>
                </a:solidFill>
                <a:latin typeface="Comic Sans" panose="020B0604020202020204" charset="0"/>
                <a:ea typeface="Jua"/>
                <a:cs typeface="Jua"/>
                <a:sym typeface="Jua"/>
              </a:rPr>
              <a:t> dan </a:t>
            </a:r>
            <a:r>
              <a:rPr lang="en-US" sz="4400" dirty="0" err="1">
                <a:solidFill>
                  <a:srgbClr val="000000"/>
                </a:solidFill>
                <a:latin typeface="Comic Sans" panose="020B0604020202020204" charset="0"/>
                <a:ea typeface="Jua"/>
                <a:cs typeface="Jua"/>
                <a:sym typeface="Jua"/>
              </a:rPr>
              <a:t>menelan</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Lidah</a:t>
            </a:r>
            <a:r>
              <a:rPr lang="en-US" sz="4400" dirty="0">
                <a:solidFill>
                  <a:srgbClr val="000000"/>
                </a:solidFill>
                <a:latin typeface="Comic Sans" panose="020B0604020202020204" charset="0"/>
                <a:ea typeface="Jua"/>
                <a:cs typeface="Jua"/>
                <a:sym typeface="Jua"/>
              </a:rPr>
              <a:t> juga </a:t>
            </a:r>
            <a:r>
              <a:rPr lang="en-US" sz="4400" dirty="0" err="1">
                <a:solidFill>
                  <a:srgbClr val="000000"/>
                </a:solidFill>
                <a:latin typeface="Comic Sans" panose="020B0604020202020204" charset="0"/>
                <a:ea typeface="Jua"/>
                <a:cs typeface="Jua"/>
                <a:sym typeface="Jua"/>
              </a:rPr>
              <a:t>membantu</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menghasilkan</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suara</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saat</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berbicara</a:t>
            </a:r>
            <a:r>
              <a:rPr lang="en-US" sz="4400" dirty="0">
                <a:solidFill>
                  <a:srgbClr val="000000"/>
                </a:solidFill>
                <a:latin typeface="Comic Sans" panose="020B0604020202020204" charset="0"/>
                <a:ea typeface="Jua"/>
                <a:cs typeface="Jua"/>
                <a:sym typeface="Jua"/>
              </a:rPr>
              <a:t> dan </a:t>
            </a:r>
            <a:r>
              <a:rPr lang="en-US" sz="4400" dirty="0" err="1">
                <a:solidFill>
                  <a:srgbClr val="000000"/>
                </a:solidFill>
                <a:latin typeface="Comic Sans" panose="020B0604020202020204" charset="0"/>
                <a:ea typeface="Jua"/>
                <a:cs typeface="Jua"/>
                <a:sym typeface="Jua"/>
              </a:rPr>
              <a:t>menjaga</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saluran</a:t>
            </a:r>
            <a:r>
              <a:rPr lang="en-US" sz="4400" dirty="0">
                <a:solidFill>
                  <a:srgbClr val="000000"/>
                </a:solidFill>
                <a:latin typeface="Comic Sans" panose="020B0604020202020204" charset="0"/>
                <a:ea typeface="Jua"/>
                <a:cs typeface="Jua"/>
                <a:sym typeface="Jua"/>
              </a:rPr>
              <a:t> napas </a:t>
            </a:r>
            <a:r>
              <a:rPr lang="en-US" sz="4400" dirty="0" err="1">
                <a:solidFill>
                  <a:srgbClr val="000000"/>
                </a:solidFill>
                <a:latin typeface="Comic Sans" panose="020B0604020202020204" charset="0"/>
                <a:ea typeface="Jua"/>
                <a:cs typeface="Jua"/>
                <a:sym typeface="Jua"/>
              </a:rPr>
              <a:t>tetap</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terbuka</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saat</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bernapas</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reseptor</a:t>
            </a:r>
            <a:r>
              <a:rPr lang="en-US" sz="4400" dirty="0">
                <a:solidFill>
                  <a:srgbClr val="000000"/>
                </a:solidFill>
                <a:latin typeface="Comic Sans" panose="020B0604020202020204" charset="0"/>
                <a:ea typeface="Jua"/>
                <a:cs typeface="Jua"/>
                <a:sym typeface="Jua"/>
              </a:rPr>
              <a:t> rasa </a:t>
            </a:r>
            <a:r>
              <a:rPr lang="en-US" sz="4400" dirty="0" err="1">
                <a:solidFill>
                  <a:srgbClr val="000000"/>
                </a:solidFill>
                <a:latin typeface="Comic Sans" panose="020B0604020202020204" charset="0"/>
                <a:ea typeface="Jua"/>
                <a:cs typeface="Jua"/>
                <a:sym typeface="Jua"/>
              </a:rPr>
              <a:t>makanan</a:t>
            </a:r>
            <a:r>
              <a:rPr lang="en-US" sz="4400" dirty="0">
                <a:solidFill>
                  <a:srgbClr val="000000"/>
                </a:solidFill>
                <a:latin typeface="Comic Sans" panose="020B0604020202020204" charset="0"/>
                <a:ea typeface="Jua"/>
                <a:cs typeface="Jua"/>
                <a:sym typeface="Jua"/>
              </a:rPr>
              <a:t> (</a:t>
            </a:r>
            <a:r>
              <a:rPr lang="en-US" sz="4400" dirty="0" err="1">
                <a:solidFill>
                  <a:srgbClr val="000000"/>
                </a:solidFill>
                <a:latin typeface="Comic Sans" panose="020B0604020202020204" charset="0"/>
                <a:ea typeface="Jua"/>
                <a:cs typeface="Jua"/>
                <a:sym typeface="Jua"/>
              </a:rPr>
              <a:t>Kemoreseptor</a:t>
            </a:r>
            <a:r>
              <a:rPr lang="en-US" sz="4400" dirty="0">
                <a:solidFill>
                  <a:srgbClr val="000000"/>
                </a:solidFill>
                <a:latin typeface="Comic Sans" panose="020B0604020202020204" charset="0"/>
                <a:ea typeface="Jua"/>
                <a:cs typeface="Jua"/>
                <a:sym typeface="Jua"/>
              </a:rPr>
              <a:t>)</a:t>
            </a:r>
          </a:p>
        </p:txBody>
      </p:sp>
    </p:spTree>
    <p:extLst>
      <p:ext uri="{BB962C8B-B14F-4D97-AF65-F5344CB8AC3E}">
        <p14:creationId xmlns:p14="http://schemas.microsoft.com/office/powerpoint/2010/main" val="2942285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ACD2-6F62-3703-EF82-4B74A745EE4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FD8E8DA-3310-CD41-01AC-93B8120550DF}"/>
              </a:ext>
            </a:extLst>
          </p:cNvPr>
          <p:cNvSpPr/>
          <p:nvPr/>
        </p:nvSpPr>
        <p:spPr>
          <a:xfrm>
            <a:off x="152400" y="-51761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dirty="0"/>
          </a:p>
        </p:txBody>
      </p:sp>
      <p:sp>
        <p:nvSpPr>
          <p:cNvPr id="3" name="Freeform 3">
            <a:extLst>
              <a:ext uri="{FF2B5EF4-FFF2-40B4-BE49-F238E27FC236}">
                <a16:creationId xmlns:a16="http://schemas.microsoft.com/office/drawing/2014/main" id="{4D711097-72E4-E12C-32D4-EB222859315C}"/>
              </a:ext>
            </a:extLst>
          </p:cNvPr>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a:extLst>
              <a:ext uri="{FF2B5EF4-FFF2-40B4-BE49-F238E27FC236}">
                <a16:creationId xmlns:a16="http://schemas.microsoft.com/office/drawing/2014/main" id="{547513BF-B11B-DAEB-2DFE-705D906480EC}"/>
              </a:ext>
            </a:extLst>
          </p:cNvPr>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a:extLst>
              <a:ext uri="{FF2B5EF4-FFF2-40B4-BE49-F238E27FC236}">
                <a16:creationId xmlns:a16="http://schemas.microsoft.com/office/drawing/2014/main" id="{B15CC6CF-4540-285D-5033-5CF20709B51B}"/>
              </a:ext>
            </a:extLst>
          </p:cNvPr>
          <p:cNvSpPr/>
          <p:nvPr/>
        </p:nvSpPr>
        <p:spPr>
          <a:xfrm flipH="1">
            <a:off x="-1330438" y="62690"/>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BB06BA4A-0857-DAD5-F299-ABCB6265E4A6}"/>
              </a:ext>
            </a:extLst>
          </p:cNvPr>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a:extLst>
              <a:ext uri="{FF2B5EF4-FFF2-40B4-BE49-F238E27FC236}">
                <a16:creationId xmlns:a16="http://schemas.microsoft.com/office/drawing/2014/main" id="{CC2720DF-3231-4C2F-77E4-46CAF410C92C}"/>
              </a:ext>
            </a:extLst>
          </p:cNvPr>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10" name="TextBox 10">
            <a:extLst>
              <a:ext uri="{FF2B5EF4-FFF2-40B4-BE49-F238E27FC236}">
                <a16:creationId xmlns:a16="http://schemas.microsoft.com/office/drawing/2014/main" id="{A76F1716-57D4-A6B1-3DC2-27BF7F64926D}"/>
              </a:ext>
            </a:extLst>
          </p:cNvPr>
          <p:cNvSpPr txBox="1"/>
          <p:nvPr/>
        </p:nvSpPr>
        <p:spPr>
          <a:xfrm>
            <a:off x="5165167" y="454887"/>
            <a:ext cx="7707135" cy="1038746"/>
          </a:xfrm>
          <a:prstGeom prst="rect">
            <a:avLst/>
          </a:prstGeom>
        </p:spPr>
        <p:txBody>
          <a:bodyPr wrap="square" lIns="0" tIns="0" rIns="0" bIns="0" rtlCol="0" anchor="t">
            <a:spAutoFit/>
          </a:bodyPr>
          <a:lstStyle/>
          <a:p>
            <a:pPr algn="ctr">
              <a:lnSpc>
                <a:spcPts val="8099"/>
              </a:lnSpc>
            </a:pPr>
            <a:r>
              <a:rPr lang="en-US" sz="7499" b="1" dirty="0">
                <a:solidFill>
                  <a:srgbClr val="000000"/>
                </a:solidFill>
                <a:latin typeface="Comic Sans Bold"/>
                <a:ea typeface="Comic Sans Bold"/>
                <a:cs typeface="Comic Sans Bold"/>
                <a:sym typeface="Comic Sans Bold"/>
              </a:rPr>
              <a:t>LIDAH</a:t>
            </a:r>
          </a:p>
        </p:txBody>
      </p:sp>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666D432D-230F-EB75-E9E0-9E43008C6F10}"/>
                  </a:ext>
                </a:extLst>
              </p14:cNvPr>
              <p14:cNvContentPartPr/>
              <p14:nvPr/>
            </p14:nvContentPartPr>
            <p14:xfrm>
              <a:off x="6612789" y="6449966"/>
              <a:ext cx="13320" cy="16560"/>
            </p14:xfrm>
          </p:contentPart>
        </mc:Choice>
        <mc:Fallback>
          <p:pic>
            <p:nvPicPr>
              <p:cNvPr id="13" name="Ink 12">
                <a:extLst>
                  <a:ext uri="{FF2B5EF4-FFF2-40B4-BE49-F238E27FC236}">
                    <a16:creationId xmlns:a16="http://schemas.microsoft.com/office/drawing/2014/main" id="{666D432D-230F-EB75-E9E0-9E43008C6F10}"/>
                  </a:ext>
                </a:extLst>
              </p:cNvPr>
              <p:cNvPicPr/>
              <p:nvPr/>
            </p:nvPicPr>
            <p:blipFill>
              <a:blip r:embed="rId13"/>
              <a:stretch>
                <a:fillRect/>
              </a:stretch>
            </p:blipFill>
            <p:spPr>
              <a:xfrm>
                <a:off x="6606669" y="6443846"/>
                <a:ext cx="25560" cy="28800"/>
              </a:xfrm>
              <a:prstGeom prst="rect">
                <a:avLst/>
              </a:prstGeom>
            </p:spPr>
          </p:pic>
        </mc:Fallback>
      </mc:AlternateContent>
      <p:pic>
        <p:nvPicPr>
          <p:cNvPr id="14" name="Picture 13">
            <a:extLst>
              <a:ext uri="{FF2B5EF4-FFF2-40B4-BE49-F238E27FC236}">
                <a16:creationId xmlns:a16="http://schemas.microsoft.com/office/drawing/2014/main" id="{07D67B57-AEC4-FAF6-415A-3CDB0E4E56D7}"/>
              </a:ext>
            </a:extLst>
          </p:cNvPr>
          <p:cNvPicPr>
            <a:picLocks noChangeAspect="1"/>
          </p:cNvPicPr>
          <p:nvPr/>
        </p:nvPicPr>
        <p:blipFill>
          <a:blip r:embed="rId14"/>
          <a:stretch>
            <a:fillRect/>
          </a:stretch>
        </p:blipFill>
        <p:spPr>
          <a:xfrm>
            <a:off x="5114164" y="1550755"/>
            <a:ext cx="8215108" cy="8139739"/>
          </a:xfrm>
          <a:prstGeom prst="rect">
            <a:avLst/>
          </a:prstGeom>
        </p:spPr>
      </p:pic>
    </p:spTree>
    <p:extLst>
      <p:ext uri="{BB962C8B-B14F-4D97-AF65-F5344CB8AC3E}">
        <p14:creationId xmlns:p14="http://schemas.microsoft.com/office/powerpoint/2010/main" val="39530278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0E615-3398-FFBB-3030-DD5646423BF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0C9B3B2-C4A5-4D01-21BD-B9C5501C6835}"/>
              </a:ext>
            </a:extLst>
          </p:cNvPr>
          <p:cNvSpPr/>
          <p:nvPr/>
        </p:nvSpPr>
        <p:spPr>
          <a:xfrm>
            <a:off x="152400" y="-51761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dirty="0"/>
          </a:p>
        </p:txBody>
      </p:sp>
      <p:sp>
        <p:nvSpPr>
          <p:cNvPr id="3" name="Freeform 3">
            <a:extLst>
              <a:ext uri="{FF2B5EF4-FFF2-40B4-BE49-F238E27FC236}">
                <a16:creationId xmlns:a16="http://schemas.microsoft.com/office/drawing/2014/main" id="{91A79116-90F8-1928-1427-3D237BC40D66}"/>
              </a:ext>
            </a:extLst>
          </p:cNvPr>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a:extLst>
              <a:ext uri="{FF2B5EF4-FFF2-40B4-BE49-F238E27FC236}">
                <a16:creationId xmlns:a16="http://schemas.microsoft.com/office/drawing/2014/main" id="{436122E6-6AA3-825E-FA6B-5AC03BC2CA2E}"/>
              </a:ext>
            </a:extLst>
          </p:cNvPr>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a:extLst>
              <a:ext uri="{FF2B5EF4-FFF2-40B4-BE49-F238E27FC236}">
                <a16:creationId xmlns:a16="http://schemas.microsoft.com/office/drawing/2014/main" id="{58B95D17-BA89-D715-3C39-A3D15295570A}"/>
              </a:ext>
            </a:extLst>
          </p:cNvPr>
          <p:cNvSpPr/>
          <p:nvPr/>
        </p:nvSpPr>
        <p:spPr>
          <a:xfrm flipH="1">
            <a:off x="-1330438" y="62690"/>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8006FEB8-E375-7688-2D3A-42AF3D3BB1E5}"/>
              </a:ext>
            </a:extLst>
          </p:cNvPr>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a:extLst>
              <a:ext uri="{FF2B5EF4-FFF2-40B4-BE49-F238E27FC236}">
                <a16:creationId xmlns:a16="http://schemas.microsoft.com/office/drawing/2014/main" id="{1A127958-AFA7-FB10-6145-2790541094CD}"/>
              </a:ext>
            </a:extLst>
          </p:cNvPr>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10" name="TextBox 10">
            <a:extLst>
              <a:ext uri="{FF2B5EF4-FFF2-40B4-BE49-F238E27FC236}">
                <a16:creationId xmlns:a16="http://schemas.microsoft.com/office/drawing/2014/main" id="{5D2CE56C-B4E6-5BC8-E49F-085A7C6B2AB6}"/>
              </a:ext>
            </a:extLst>
          </p:cNvPr>
          <p:cNvSpPr txBox="1"/>
          <p:nvPr/>
        </p:nvSpPr>
        <p:spPr>
          <a:xfrm>
            <a:off x="5165167" y="454887"/>
            <a:ext cx="7707135" cy="1038746"/>
          </a:xfrm>
          <a:prstGeom prst="rect">
            <a:avLst/>
          </a:prstGeom>
        </p:spPr>
        <p:txBody>
          <a:bodyPr wrap="square" lIns="0" tIns="0" rIns="0" bIns="0" rtlCol="0" anchor="t">
            <a:spAutoFit/>
          </a:bodyPr>
          <a:lstStyle/>
          <a:p>
            <a:pPr algn="ctr">
              <a:lnSpc>
                <a:spcPts val="8099"/>
              </a:lnSpc>
            </a:pPr>
            <a:r>
              <a:rPr lang="en-US" sz="7499" b="1" dirty="0">
                <a:solidFill>
                  <a:srgbClr val="000000"/>
                </a:solidFill>
                <a:latin typeface="Comic Sans Bold"/>
                <a:ea typeface="Comic Sans Bold"/>
                <a:cs typeface="Comic Sans Bold"/>
                <a:sym typeface="Comic Sans Bold"/>
              </a:rPr>
              <a:t>LIDAH</a:t>
            </a:r>
          </a:p>
        </p:txBody>
      </p:sp>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18E58601-84A1-16E5-488A-08A00C608C35}"/>
                  </a:ext>
                </a:extLst>
              </p14:cNvPr>
              <p14:cNvContentPartPr/>
              <p14:nvPr/>
            </p14:nvContentPartPr>
            <p14:xfrm>
              <a:off x="6612789" y="6449966"/>
              <a:ext cx="13320" cy="16560"/>
            </p14:xfrm>
          </p:contentPart>
        </mc:Choice>
        <mc:Fallback>
          <p:pic>
            <p:nvPicPr>
              <p:cNvPr id="13" name="Ink 12">
                <a:extLst>
                  <a:ext uri="{FF2B5EF4-FFF2-40B4-BE49-F238E27FC236}">
                    <a16:creationId xmlns:a16="http://schemas.microsoft.com/office/drawing/2014/main" id="{18E58601-84A1-16E5-488A-08A00C608C35}"/>
                  </a:ext>
                </a:extLst>
              </p:cNvPr>
              <p:cNvPicPr/>
              <p:nvPr/>
            </p:nvPicPr>
            <p:blipFill>
              <a:blip r:embed="rId13"/>
              <a:stretch>
                <a:fillRect/>
              </a:stretch>
            </p:blipFill>
            <p:spPr>
              <a:xfrm>
                <a:off x="6606669" y="6443846"/>
                <a:ext cx="25560" cy="28800"/>
              </a:xfrm>
              <a:prstGeom prst="rect">
                <a:avLst/>
              </a:prstGeom>
            </p:spPr>
          </p:pic>
        </mc:Fallback>
      </mc:AlternateContent>
      <p:sp>
        <p:nvSpPr>
          <p:cNvPr id="11" name="TextBox 9">
            <a:extLst>
              <a:ext uri="{FF2B5EF4-FFF2-40B4-BE49-F238E27FC236}">
                <a16:creationId xmlns:a16="http://schemas.microsoft.com/office/drawing/2014/main" id="{5DFB8E1F-3C28-943B-565F-66D1B5F4A4D5}"/>
              </a:ext>
            </a:extLst>
          </p:cNvPr>
          <p:cNvSpPr txBox="1"/>
          <p:nvPr/>
        </p:nvSpPr>
        <p:spPr>
          <a:xfrm>
            <a:off x="10145513" y="2711599"/>
            <a:ext cx="6521672" cy="3259803"/>
          </a:xfrm>
          <a:prstGeom prst="rect">
            <a:avLst/>
          </a:prstGeom>
        </p:spPr>
        <p:txBody>
          <a:bodyPr wrap="square" lIns="0" tIns="0" rIns="0" bIns="0" rtlCol="0" anchor="t">
            <a:spAutoFit/>
          </a:bodyPr>
          <a:lstStyle/>
          <a:p>
            <a:pPr algn="ctr">
              <a:lnSpc>
                <a:spcPts val="6554"/>
              </a:lnSpc>
            </a:pPr>
            <a:r>
              <a:rPr lang="en-US" sz="2800" dirty="0">
                <a:latin typeface="Comic Sans" panose="020B0604020202020204" charset="0"/>
                <a:ea typeface="Jua"/>
                <a:cs typeface="Jua"/>
                <a:sym typeface="Jua"/>
              </a:rPr>
              <a:t>Badan </a:t>
            </a:r>
            <a:r>
              <a:rPr lang="en-US" sz="2800" dirty="0" err="1">
                <a:latin typeface="Comic Sans" panose="020B0604020202020204" charset="0"/>
                <a:ea typeface="Jua"/>
                <a:cs typeface="Jua"/>
                <a:sym typeface="Jua"/>
              </a:rPr>
              <a:t>lidah</a:t>
            </a:r>
            <a:r>
              <a:rPr lang="en-US" sz="2800" dirty="0">
                <a:latin typeface="Comic Sans" panose="020B0604020202020204" charset="0"/>
                <a:ea typeface="Jua"/>
                <a:cs typeface="Jua"/>
                <a:sym typeface="Jua"/>
              </a:rPr>
              <a:t> </a:t>
            </a:r>
            <a:r>
              <a:rPr lang="en-US" sz="2800" dirty="0" err="1">
                <a:latin typeface="Comic Sans" panose="020B0604020202020204" charset="0"/>
                <a:ea typeface="Jua"/>
                <a:cs typeface="Jua"/>
                <a:sym typeface="Jua"/>
              </a:rPr>
              <a:t>membantu</a:t>
            </a:r>
            <a:r>
              <a:rPr lang="en-US" sz="2800" dirty="0">
                <a:latin typeface="Comic Sans" panose="020B0604020202020204" charset="0"/>
                <a:ea typeface="Jua"/>
                <a:cs typeface="Jua"/>
                <a:sym typeface="Jua"/>
              </a:rPr>
              <a:t> </a:t>
            </a:r>
            <a:r>
              <a:rPr lang="en-US" sz="2800" dirty="0" err="1">
                <a:latin typeface="Comic Sans" panose="020B0604020202020204" charset="0"/>
                <a:ea typeface="Jua"/>
                <a:cs typeface="Jua"/>
                <a:sym typeface="Jua"/>
              </a:rPr>
              <a:t>memfasilitasi</a:t>
            </a:r>
            <a:r>
              <a:rPr lang="en-US" sz="2800" dirty="0">
                <a:latin typeface="Comic Sans" panose="020B0604020202020204" charset="0"/>
                <a:ea typeface="Jua"/>
                <a:cs typeface="Jua"/>
                <a:sym typeface="Jua"/>
              </a:rPr>
              <a:t> </a:t>
            </a:r>
            <a:r>
              <a:rPr lang="en-US" sz="2800" dirty="0" err="1">
                <a:latin typeface="Comic Sans" panose="020B0604020202020204" charset="0"/>
                <a:ea typeface="Jua"/>
                <a:cs typeface="Jua"/>
                <a:sym typeface="Jua"/>
              </a:rPr>
              <a:t>pergerakan</a:t>
            </a:r>
            <a:r>
              <a:rPr lang="en-US" sz="2800" dirty="0">
                <a:latin typeface="Comic Sans" panose="020B0604020202020204" charset="0"/>
                <a:ea typeface="Jua"/>
                <a:cs typeface="Jua"/>
                <a:sym typeface="Jua"/>
              </a:rPr>
              <a:t> </a:t>
            </a:r>
            <a:r>
              <a:rPr lang="en-US" sz="2800" dirty="0" err="1">
                <a:latin typeface="Comic Sans" panose="020B0604020202020204" charset="0"/>
                <a:ea typeface="Jua"/>
                <a:cs typeface="Jua"/>
                <a:sym typeface="Jua"/>
              </a:rPr>
              <a:t>makanan</a:t>
            </a:r>
            <a:r>
              <a:rPr lang="en-US" sz="2800" dirty="0">
                <a:latin typeface="Comic Sans" panose="020B0604020202020204" charset="0"/>
                <a:ea typeface="Jua"/>
                <a:cs typeface="Jua"/>
                <a:sym typeface="Jua"/>
              </a:rPr>
              <a:t> dan </a:t>
            </a:r>
            <a:r>
              <a:rPr lang="en-US" sz="2800" dirty="0" err="1">
                <a:latin typeface="Comic Sans" panose="020B0604020202020204" charset="0"/>
                <a:ea typeface="Jua"/>
                <a:cs typeface="Jua"/>
                <a:sym typeface="Jua"/>
              </a:rPr>
              <a:t>membantu</a:t>
            </a:r>
            <a:r>
              <a:rPr lang="en-US" sz="2800" dirty="0">
                <a:latin typeface="Comic Sans" panose="020B0604020202020204" charset="0"/>
                <a:ea typeface="Jua"/>
                <a:cs typeface="Jua"/>
                <a:sym typeface="Jua"/>
              </a:rPr>
              <a:t> </a:t>
            </a:r>
            <a:r>
              <a:rPr lang="en-US" sz="2800" dirty="0" err="1">
                <a:latin typeface="Comic Sans" panose="020B0604020202020204" charset="0"/>
                <a:ea typeface="Jua"/>
                <a:cs typeface="Jua"/>
                <a:sym typeface="Jua"/>
              </a:rPr>
              <a:t>saat</a:t>
            </a:r>
            <a:r>
              <a:rPr lang="en-US" sz="2800" dirty="0">
                <a:latin typeface="Comic Sans" panose="020B0604020202020204" charset="0"/>
                <a:ea typeface="Jua"/>
                <a:cs typeface="Jua"/>
                <a:sym typeface="Jua"/>
              </a:rPr>
              <a:t> </a:t>
            </a:r>
            <a:r>
              <a:rPr lang="en-US" sz="2800" dirty="0" err="1">
                <a:latin typeface="Comic Sans" panose="020B0604020202020204" charset="0"/>
                <a:ea typeface="Jua"/>
                <a:cs typeface="Jua"/>
                <a:sym typeface="Jua"/>
              </a:rPr>
              <a:t>menelan</a:t>
            </a:r>
            <a:r>
              <a:rPr lang="en-US" sz="2800" dirty="0">
                <a:latin typeface="Comic Sans" panose="020B0604020202020204" charset="0"/>
                <a:ea typeface="Jua"/>
                <a:cs typeface="Jua"/>
                <a:sym typeface="Jua"/>
              </a:rPr>
              <a:t>. </a:t>
            </a:r>
            <a:r>
              <a:rPr lang="en-US" sz="2800" dirty="0" err="1">
                <a:latin typeface="Comic Sans" panose="020B0604020202020204" charset="0"/>
                <a:ea typeface="Jua"/>
                <a:cs typeface="Jua"/>
                <a:sym typeface="Jua"/>
              </a:rPr>
              <a:t>Lidah</a:t>
            </a:r>
            <a:r>
              <a:rPr lang="en-US" sz="2800" dirty="0">
                <a:latin typeface="Comic Sans" panose="020B0604020202020204" charset="0"/>
                <a:ea typeface="Jua"/>
                <a:cs typeface="Jua"/>
                <a:sym typeface="Jua"/>
              </a:rPr>
              <a:t> juga </a:t>
            </a:r>
            <a:r>
              <a:rPr lang="en-US" sz="2800" dirty="0" err="1">
                <a:latin typeface="Comic Sans" panose="020B0604020202020204" charset="0"/>
                <a:ea typeface="Jua"/>
                <a:cs typeface="Jua"/>
                <a:sym typeface="Jua"/>
              </a:rPr>
              <a:t>bertanggung</a:t>
            </a:r>
            <a:r>
              <a:rPr lang="en-US" sz="2800" dirty="0">
                <a:latin typeface="Comic Sans" panose="020B0604020202020204" charset="0"/>
                <a:ea typeface="Jua"/>
                <a:cs typeface="Jua"/>
                <a:sym typeface="Jua"/>
              </a:rPr>
              <a:t> </a:t>
            </a:r>
            <a:r>
              <a:rPr lang="en-US" sz="2800" dirty="0" err="1">
                <a:latin typeface="Comic Sans" panose="020B0604020202020204" charset="0"/>
                <a:ea typeface="Jua"/>
                <a:cs typeface="Jua"/>
                <a:sym typeface="Jua"/>
              </a:rPr>
              <a:t>jawab</a:t>
            </a:r>
            <a:r>
              <a:rPr lang="en-US" sz="2800" dirty="0">
                <a:latin typeface="Comic Sans" panose="020B0604020202020204" charset="0"/>
                <a:ea typeface="Jua"/>
                <a:cs typeface="Jua"/>
                <a:sym typeface="Jua"/>
              </a:rPr>
              <a:t> </a:t>
            </a:r>
            <a:r>
              <a:rPr lang="en-US" sz="2800" dirty="0" err="1">
                <a:latin typeface="Comic Sans" panose="020B0604020202020204" charset="0"/>
                <a:ea typeface="Jua"/>
                <a:cs typeface="Jua"/>
                <a:sym typeface="Jua"/>
              </a:rPr>
              <a:t>untuk</a:t>
            </a:r>
            <a:r>
              <a:rPr lang="en-US" sz="2800" dirty="0">
                <a:latin typeface="Comic Sans" panose="020B0604020202020204" charset="0"/>
                <a:ea typeface="Jua"/>
                <a:cs typeface="Jua"/>
                <a:sym typeface="Jua"/>
              </a:rPr>
              <a:t> </a:t>
            </a:r>
            <a:r>
              <a:rPr lang="en-US" sz="2800" dirty="0" err="1">
                <a:latin typeface="Comic Sans" panose="020B0604020202020204" charset="0"/>
                <a:ea typeface="Jua"/>
                <a:cs typeface="Jua"/>
                <a:sym typeface="Jua"/>
              </a:rPr>
              <a:t>mendeteksi</a:t>
            </a:r>
            <a:r>
              <a:rPr lang="en-US" sz="2800" dirty="0">
                <a:latin typeface="Comic Sans" panose="020B0604020202020204" charset="0"/>
                <a:ea typeface="Jua"/>
                <a:cs typeface="Jua"/>
                <a:sym typeface="Jua"/>
              </a:rPr>
              <a:t> rasa</a:t>
            </a:r>
            <a:r>
              <a:rPr lang="en-US" sz="2800" dirty="0">
                <a:latin typeface="Jua"/>
                <a:ea typeface="Jua"/>
                <a:cs typeface="Jua"/>
                <a:sym typeface="Jua"/>
              </a:rPr>
              <a:t>.</a:t>
            </a:r>
          </a:p>
        </p:txBody>
      </p:sp>
      <p:pic>
        <p:nvPicPr>
          <p:cNvPr id="12" name="Picture 11">
            <a:extLst>
              <a:ext uri="{FF2B5EF4-FFF2-40B4-BE49-F238E27FC236}">
                <a16:creationId xmlns:a16="http://schemas.microsoft.com/office/drawing/2014/main" id="{0868B07A-25EB-8E7A-07A5-E0260C14F492}"/>
              </a:ext>
            </a:extLst>
          </p:cNvPr>
          <p:cNvPicPr>
            <a:picLocks noChangeAspect="1"/>
          </p:cNvPicPr>
          <p:nvPr/>
        </p:nvPicPr>
        <p:blipFill>
          <a:blip r:embed="rId14"/>
          <a:stretch>
            <a:fillRect/>
          </a:stretch>
        </p:blipFill>
        <p:spPr>
          <a:xfrm>
            <a:off x="4077287" y="2065294"/>
            <a:ext cx="4963218" cy="5601482"/>
          </a:xfrm>
          <a:prstGeom prst="rect">
            <a:avLst/>
          </a:prstGeom>
        </p:spPr>
      </p:pic>
    </p:spTree>
    <p:extLst>
      <p:ext uri="{BB962C8B-B14F-4D97-AF65-F5344CB8AC3E}">
        <p14:creationId xmlns:p14="http://schemas.microsoft.com/office/powerpoint/2010/main" val="8631861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5633D-DC0A-0832-CB95-3667E1829A0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5959C2F-8D4B-DD1E-0018-191F241ABD39}"/>
              </a:ext>
            </a:extLst>
          </p:cNvPr>
          <p:cNvSpPr/>
          <p:nvPr/>
        </p:nvSpPr>
        <p:spPr>
          <a:xfrm>
            <a:off x="152400" y="-51761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dirty="0"/>
          </a:p>
        </p:txBody>
      </p:sp>
      <p:sp>
        <p:nvSpPr>
          <p:cNvPr id="3" name="Freeform 3">
            <a:extLst>
              <a:ext uri="{FF2B5EF4-FFF2-40B4-BE49-F238E27FC236}">
                <a16:creationId xmlns:a16="http://schemas.microsoft.com/office/drawing/2014/main" id="{F1AC9885-23DE-6BEC-E591-D4AF46648D42}"/>
              </a:ext>
            </a:extLst>
          </p:cNvPr>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a:extLst>
              <a:ext uri="{FF2B5EF4-FFF2-40B4-BE49-F238E27FC236}">
                <a16:creationId xmlns:a16="http://schemas.microsoft.com/office/drawing/2014/main" id="{F5CD9B7C-AEFB-18B4-8584-2803AD8C3353}"/>
              </a:ext>
            </a:extLst>
          </p:cNvPr>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a:extLst>
              <a:ext uri="{FF2B5EF4-FFF2-40B4-BE49-F238E27FC236}">
                <a16:creationId xmlns:a16="http://schemas.microsoft.com/office/drawing/2014/main" id="{23319853-10A4-8166-9806-1A19D80FDFA3}"/>
              </a:ext>
            </a:extLst>
          </p:cNvPr>
          <p:cNvSpPr/>
          <p:nvPr/>
        </p:nvSpPr>
        <p:spPr>
          <a:xfrm flipH="1">
            <a:off x="-1330438" y="62690"/>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FA9BA872-7CD5-526C-906F-630CD94B3C99}"/>
              </a:ext>
            </a:extLst>
          </p:cNvPr>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a:extLst>
              <a:ext uri="{FF2B5EF4-FFF2-40B4-BE49-F238E27FC236}">
                <a16:creationId xmlns:a16="http://schemas.microsoft.com/office/drawing/2014/main" id="{7B3A56BA-6538-029C-341D-F6F60AE3DBF3}"/>
              </a:ext>
            </a:extLst>
          </p:cNvPr>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10" name="TextBox 10">
            <a:extLst>
              <a:ext uri="{FF2B5EF4-FFF2-40B4-BE49-F238E27FC236}">
                <a16:creationId xmlns:a16="http://schemas.microsoft.com/office/drawing/2014/main" id="{5D063F14-5378-8BB8-1FEA-AD4A1BBB190F}"/>
              </a:ext>
            </a:extLst>
          </p:cNvPr>
          <p:cNvSpPr txBox="1"/>
          <p:nvPr/>
        </p:nvSpPr>
        <p:spPr>
          <a:xfrm>
            <a:off x="5165167" y="454887"/>
            <a:ext cx="7707135" cy="1038746"/>
          </a:xfrm>
          <a:prstGeom prst="rect">
            <a:avLst/>
          </a:prstGeom>
        </p:spPr>
        <p:txBody>
          <a:bodyPr wrap="square" lIns="0" tIns="0" rIns="0" bIns="0" rtlCol="0" anchor="t">
            <a:spAutoFit/>
          </a:bodyPr>
          <a:lstStyle/>
          <a:p>
            <a:pPr algn="ctr">
              <a:lnSpc>
                <a:spcPts val="8099"/>
              </a:lnSpc>
            </a:pPr>
            <a:r>
              <a:rPr lang="en-US" sz="7499" b="1" dirty="0">
                <a:solidFill>
                  <a:srgbClr val="000000"/>
                </a:solidFill>
                <a:latin typeface="Comic Sans Bold"/>
                <a:ea typeface="Comic Sans Bold"/>
                <a:cs typeface="Comic Sans Bold"/>
                <a:sym typeface="Comic Sans Bold"/>
              </a:rPr>
              <a:t>LIDAH</a:t>
            </a:r>
          </a:p>
        </p:txBody>
      </p:sp>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DDCB7806-A788-5CAF-7EE7-0A9845C2899B}"/>
                  </a:ext>
                </a:extLst>
              </p14:cNvPr>
              <p14:cNvContentPartPr/>
              <p14:nvPr/>
            </p14:nvContentPartPr>
            <p14:xfrm>
              <a:off x="6612789" y="6449966"/>
              <a:ext cx="13320" cy="16560"/>
            </p14:xfrm>
          </p:contentPart>
        </mc:Choice>
        <mc:Fallback>
          <p:pic>
            <p:nvPicPr>
              <p:cNvPr id="13" name="Ink 12">
                <a:extLst>
                  <a:ext uri="{FF2B5EF4-FFF2-40B4-BE49-F238E27FC236}">
                    <a16:creationId xmlns:a16="http://schemas.microsoft.com/office/drawing/2014/main" id="{DDCB7806-A788-5CAF-7EE7-0A9845C2899B}"/>
                  </a:ext>
                </a:extLst>
              </p:cNvPr>
              <p:cNvPicPr/>
              <p:nvPr/>
            </p:nvPicPr>
            <p:blipFill>
              <a:blip r:embed="rId13"/>
              <a:stretch>
                <a:fillRect/>
              </a:stretch>
            </p:blipFill>
            <p:spPr>
              <a:xfrm>
                <a:off x="6606669" y="6443846"/>
                <a:ext cx="25560" cy="28800"/>
              </a:xfrm>
              <a:prstGeom prst="rect">
                <a:avLst/>
              </a:prstGeom>
            </p:spPr>
          </p:pic>
        </mc:Fallback>
      </mc:AlternateContent>
      <p:sp>
        <p:nvSpPr>
          <p:cNvPr id="11" name="TextBox 9">
            <a:extLst>
              <a:ext uri="{FF2B5EF4-FFF2-40B4-BE49-F238E27FC236}">
                <a16:creationId xmlns:a16="http://schemas.microsoft.com/office/drawing/2014/main" id="{C7F36C89-2F7C-258C-C898-275DC97AA16A}"/>
              </a:ext>
            </a:extLst>
          </p:cNvPr>
          <p:cNvSpPr txBox="1"/>
          <p:nvPr/>
        </p:nvSpPr>
        <p:spPr>
          <a:xfrm>
            <a:off x="10145513" y="2711599"/>
            <a:ext cx="6521672" cy="3071675"/>
          </a:xfrm>
          <a:prstGeom prst="rect">
            <a:avLst/>
          </a:prstGeom>
        </p:spPr>
        <p:txBody>
          <a:bodyPr wrap="square" lIns="0" tIns="0" rIns="0" bIns="0" rtlCol="0" anchor="t">
            <a:spAutoFit/>
          </a:bodyPr>
          <a:lstStyle/>
          <a:p>
            <a:pPr algn="ctr">
              <a:lnSpc>
                <a:spcPts val="6201"/>
              </a:lnSpc>
            </a:pPr>
            <a:r>
              <a:rPr lang="en-US" sz="2800" dirty="0">
                <a:latin typeface="Comic Sans" panose="020B0604020202020204" charset="0"/>
                <a:ea typeface="Jua"/>
                <a:cs typeface="Jua"/>
                <a:sym typeface="Jua"/>
              </a:rPr>
              <a:t>Ujung </a:t>
            </a:r>
            <a:r>
              <a:rPr lang="en-US" sz="2800" dirty="0" err="1">
                <a:latin typeface="Comic Sans" panose="020B0604020202020204" charset="0"/>
                <a:ea typeface="Jua"/>
                <a:cs typeface="Jua"/>
                <a:sym typeface="Jua"/>
              </a:rPr>
              <a:t>lidah</a:t>
            </a:r>
            <a:r>
              <a:rPr lang="en-US" sz="2800" dirty="0">
                <a:latin typeface="Comic Sans" panose="020B0604020202020204" charset="0"/>
                <a:ea typeface="Jua"/>
                <a:cs typeface="Jua"/>
                <a:sym typeface="Jua"/>
              </a:rPr>
              <a:t> </a:t>
            </a:r>
            <a:r>
              <a:rPr lang="en-US" sz="2800" dirty="0" err="1">
                <a:latin typeface="Comic Sans" panose="020B0604020202020204" charset="0"/>
                <a:ea typeface="Jua"/>
                <a:cs typeface="Jua"/>
                <a:sym typeface="Jua"/>
              </a:rPr>
              <a:t>adalah</a:t>
            </a:r>
            <a:r>
              <a:rPr lang="en-US" sz="2800" dirty="0">
                <a:latin typeface="Comic Sans" panose="020B0604020202020204" charset="0"/>
                <a:ea typeface="Jua"/>
                <a:cs typeface="Jua"/>
                <a:sym typeface="Jua"/>
              </a:rPr>
              <a:t> </a:t>
            </a:r>
            <a:r>
              <a:rPr lang="en-US" sz="2800" dirty="0" err="1">
                <a:latin typeface="Comic Sans" panose="020B0604020202020204" charset="0"/>
                <a:ea typeface="Jua"/>
                <a:cs typeface="Jua"/>
                <a:sym typeface="Jua"/>
              </a:rPr>
              <a:t>bagian</a:t>
            </a:r>
            <a:r>
              <a:rPr lang="en-US" sz="2800" dirty="0">
                <a:latin typeface="Comic Sans" panose="020B0604020202020204" charset="0"/>
                <a:ea typeface="Jua"/>
                <a:cs typeface="Jua"/>
                <a:sym typeface="Jua"/>
              </a:rPr>
              <a:t> di </a:t>
            </a:r>
            <a:r>
              <a:rPr lang="en-US" sz="2800" dirty="0" err="1">
                <a:latin typeface="Comic Sans" panose="020B0604020202020204" charset="0"/>
                <a:ea typeface="Jua"/>
                <a:cs typeface="Jua"/>
                <a:sym typeface="Jua"/>
              </a:rPr>
              <a:t>akhir</a:t>
            </a:r>
            <a:r>
              <a:rPr lang="en-US" sz="2800" dirty="0">
                <a:latin typeface="Comic Sans" panose="020B0604020202020204" charset="0"/>
                <a:ea typeface="Jua"/>
                <a:cs typeface="Jua"/>
                <a:sym typeface="Jua"/>
              </a:rPr>
              <a:t> yang </a:t>
            </a:r>
            <a:r>
              <a:rPr lang="en-US" sz="2800" dirty="0" err="1">
                <a:latin typeface="Comic Sans" panose="020B0604020202020204" charset="0"/>
                <a:ea typeface="Jua"/>
                <a:cs typeface="Jua"/>
                <a:sym typeface="Jua"/>
              </a:rPr>
              <a:t>bersentuhan</a:t>
            </a:r>
            <a:r>
              <a:rPr lang="en-US" sz="2800" dirty="0">
                <a:latin typeface="Comic Sans" panose="020B0604020202020204" charset="0"/>
                <a:ea typeface="Jua"/>
                <a:cs typeface="Jua"/>
                <a:sym typeface="Jua"/>
              </a:rPr>
              <a:t> </a:t>
            </a:r>
            <a:r>
              <a:rPr lang="en-US" sz="2800" dirty="0" err="1">
                <a:latin typeface="Comic Sans" panose="020B0604020202020204" charset="0"/>
                <a:ea typeface="Jua"/>
                <a:cs typeface="Jua"/>
                <a:sym typeface="Jua"/>
              </a:rPr>
              <a:t>dengan</a:t>
            </a:r>
            <a:r>
              <a:rPr lang="en-US" sz="2800" dirty="0">
                <a:latin typeface="Comic Sans" panose="020B0604020202020204" charset="0"/>
                <a:ea typeface="Jua"/>
                <a:cs typeface="Jua"/>
                <a:sym typeface="Jua"/>
              </a:rPr>
              <a:t> </a:t>
            </a:r>
            <a:r>
              <a:rPr lang="en-US" sz="2800" dirty="0" err="1">
                <a:latin typeface="Comic Sans" panose="020B0604020202020204" charset="0"/>
                <a:ea typeface="Jua"/>
                <a:cs typeface="Jua"/>
                <a:sym typeface="Jua"/>
              </a:rPr>
              <a:t>gigi</a:t>
            </a:r>
            <a:r>
              <a:rPr lang="en-US" sz="2800" dirty="0">
                <a:latin typeface="Comic Sans" panose="020B0604020202020204" charset="0"/>
                <a:ea typeface="Jua"/>
                <a:cs typeface="Jua"/>
                <a:sym typeface="Jua"/>
              </a:rPr>
              <a:t>. Serat-</a:t>
            </a:r>
            <a:r>
              <a:rPr lang="en-US" sz="2800" dirty="0" err="1">
                <a:latin typeface="Comic Sans" panose="020B0604020202020204" charset="0"/>
                <a:ea typeface="Jua"/>
                <a:cs typeface="Jua"/>
                <a:sym typeface="Jua"/>
              </a:rPr>
              <a:t>serat</a:t>
            </a:r>
            <a:r>
              <a:rPr lang="en-US" sz="2800" dirty="0">
                <a:latin typeface="Comic Sans" panose="020B0604020202020204" charset="0"/>
                <a:ea typeface="Jua"/>
                <a:cs typeface="Jua"/>
                <a:sym typeface="Jua"/>
              </a:rPr>
              <a:t> di </a:t>
            </a:r>
            <a:r>
              <a:rPr lang="en-US" sz="2800" dirty="0" err="1">
                <a:latin typeface="Comic Sans" panose="020B0604020202020204" charset="0"/>
                <a:ea typeface="Jua"/>
                <a:cs typeface="Jua"/>
                <a:sym typeface="Jua"/>
              </a:rPr>
              <a:t>ujung</a:t>
            </a:r>
            <a:r>
              <a:rPr lang="en-US" sz="2800" dirty="0">
                <a:latin typeface="Comic Sans" panose="020B0604020202020204" charset="0"/>
                <a:ea typeface="Jua"/>
                <a:cs typeface="Jua"/>
                <a:sym typeface="Jua"/>
              </a:rPr>
              <a:t> </a:t>
            </a:r>
            <a:r>
              <a:rPr lang="en-US" sz="2800" dirty="0" err="1">
                <a:latin typeface="Comic Sans" panose="020B0604020202020204" charset="0"/>
                <a:ea typeface="Jua"/>
                <a:cs typeface="Jua"/>
                <a:sym typeface="Jua"/>
              </a:rPr>
              <a:t>lidah</a:t>
            </a:r>
            <a:r>
              <a:rPr lang="en-US" sz="2800" dirty="0">
                <a:latin typeface="Comic Sans" panose="020B0604020202020204" charset="0"/>
                <a:ea typeface="Jua"/>
                <a:cs typeface="Jua"/>
                <a:sym typeface="Jua"/>
              </a:rPr>
              <a:t> </a:t>
            </a:r>
            <a:r>
              <a:rPr lang="en-US" sz="2800" dirty="0" err="1">
                <a:latin typeface="Comic Sans" panose="020B0604020202020204" charset="0"/>
                <a:ea typeface="Jua"/>
                <a:cs typeface="Jua"/>
                <a:sym typeface="Jua"/>
              </a:rPr>
              <a:t>memungkinkan</a:t>
            </a:r>
            <a:r>
              <a:rPr lang="en-US" sz="2800" dirty="0">
                <a:latin typeface="Comic Sans" panose="020B0604020202020204" charset="0"/>
                <a:ea typeface="Jua"/>
                <a:cs typeface="Jua"/>
                <a:sym typeface="Jua"/>
              </a:rPr>
              <a:t> Anda </a:t>
            </a:r>
            <a:r>
              <a:rPr lang="en-US" sz="2800" dirty="0" err="1">
                <a:latin typeface="Comic Sans" panose="020B0604020202020204" charset="0"/>
                <a:ea typeface="Jua"/>
                <a:cs typeface="Jua"/>
                <a:sym typeface="Jua"/>
              </a:rPr>
              <a:t>untuk</a:t>
            </a:r>
            <a:r>
              <a:rPr lang="en-US" sz="2800" dirty="0">
                <a:latin typeface="Comic Sans" panose="020B0604020202020204" charset="0"/>
                <a:ea typeface="Jua"/>
                <a:cs typeface="Jua"/>
                <a:sym typeface="Jua"/>
              </a:rPr>
              <a:t> </a:t>
            </a:r>
            <a:r>
              <a:rPr lang="en-US" sz="2800" dirty="0" err="1">
                <a:latin typeface="Comic Sans" panose="020B0604020202020204" charset="0"/>
                <a:ea typeface="Jua"/>
                <a:cs typeface="Jua"/>
                <a:sym typeface="Jua"/>
              </a:rPr>
              <a:t>menggerakkan</a:t>
            </a:r>
            <a:r>
              <a:rPr lang="en-US" sz="2800" dirty="0">
                <a:latin typeface="Comic Sans" panose="020B0604020202020204" charset="0"/>
                <a:ea typeface="Jua"/>
                <a:cs typeface="Jua"/>
                <a:sym typeface="Jua"/>
              </a:rPr>
              <a:t> </a:t>
            </a:r>
            <a:r>
              <a:rPr lang="en-US" sz="2800" dirty="0" err="1">
                <a:latin typeface="Comic Sans" panose="020B0604020202020204" charset="0"/>
                <a:ea typeface="Jua"/>
                <a:cs typeface="Jua"/>
                <a:sym typeface="Jua"/>
              </a:rPr>
              <a:t>ujung</a:t>
            </a:r>
            <a:r>
              <a:rPr lang="en-US" sz="2800" dirty="0">
                <a:latin typeface="Comic Sans" panose="020B0604020202020204" charset="0"/>
                <a:ea typeface="Jua"/>
                <a:cs typeface="Jua"/>
                <a:sym typeface="Jua"/>
              </a:rPr>
              <a:t> </a:t>
            </a:r>
            <a:r>
              <a:rPr lang="en-US" sz="2800" dirty="0" err="1">
                <a:latin typeface="Comic Sans" panose="020B0604020202020204" charset="0"/>
                <a:ea typeface="Jua"/>
                <a:cs typeface="Jua"/>
                <a:sym typeface="Jua"/>
              </a:rPr>
              <a:t>lidah</a:t>
            </a:r>
            <a:r>
              <a:rPr lang="en-US" sz="2800" dirty="0">
                <a:latin typeface="Comic Sans" panose="020B0604020202020204" charset="0"/>
                <a:ea typeface="Jua"/>
                <a:cs typeface="Jua"/>
                <a:sym typeface="Jua"/>
              </a:rPr>
              <a:t>.</a:t>
            </a:r>
          </a:p>
        </p:txBody>
      </p:sp>
      <p:pic>
        <p:nvPicPr>
          <p:cNvPr id="9" name="Picture 8">
            <a:extLst>
              <a:ext uri="{FF2B5EF4-FFF2-40B4-BE49-F238E27FC236}">
                <a16:creationId xmlns:a16="http://schemas.microsoft.com/office/drawing/2014/main" id="{864715BA-CF76-42AE-241C-35D5585DF32B}"/>
              </a:ext>
            </a:extLst>
          </p:cNvPr>
          <p:cNvPicPr>
            <a:picLocks noChangeAspect="1"/>
          </p:cNvPicPr>
          <p:nvPr/>
        </p:nvPicPr>
        <p:blipFill>
          <a:blip r:embed="rId14"/>
          <a:stretch>
            <a:fillRect/>
          </a:stretch>
        </p:blipFill>
        <p:spPr>
          <a:xfrm>
            <a:off x="4316750" y="2125533"/>
            <a:ext cx="4296375" cy="5696745"/>
          </a:xfrm>
          <a:prstGeom prst="rect">
            <a:avLst/>
          </a:prstGeom>
        </p:spPr>
      </p:pic>
    </p:spTree>
    <p:extLst>
      <p:ext uri="{BB962C8B-B14F-4D97-AF65-F5344CB8AC3E}">
        <p14:creationId xmlns:p14="http://schemas.microsoft.com/office/powerpoint/2010/main" val="8202330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17E46-81EC-D2CE-3DD5-36C55381ABB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6B82F2C-D5D8-4920-FEB2-8E21F4570BF3}"/>
              </a:ext>
            </a:extLst>
          </p:cNvPr>
          <p:cNvSpPr/>
          <p:nvPr/>
        </p:nvSpPr>
        <p:spPr>
          <a:xfrm>
            <a:off x="152400" y="-51761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dirty="0"/>
          </a:p>
        </p:txBody>
      </p:sp>
      <p:sp>
        <p:nvSpPr>
          <p:cNvPr id="3" name="Freeform 3">
            <a:extLst>
              <a:ext uri="{FF2B5EF4-FFF2-40B4-BE49-F238E27FC236}">
                <a16:creationId xmlns:a16="http://schemas.microsoft.com/office/drawing/2014/main" id="{56702127-48C8-B016-280A-3E7874DC3562}"/>
              </a:ext>
            </a:extLst>
          </p:cNvPr>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a:extLst>
              <a:ext uri="{FF2B5EF4-FFF2-40B4-BE49-F238E27FC236}">
                <a16:creationId xmlns:a16="http://schemas.microsoft.com/office/drawing/2014/main" id="{78088901-9B4C-7EEB-0F30-9F60D2A5B69C}"/>
              </a:ext>
            </a:extLst>
          </p:cNvPr>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a:extLst>
              <a:ext uri="{FF2B5EF4-FFF2-40B4-BE49-F238E27FC236}">
                <a16:creationId xmlns:a16="http://schemas.microsoft.com/office/drawing/2014/main" id="{4E81E108-1633-6AD9-FA08-ED63187CC3BA}"/>
              </a:ext>
            </a:extLst>
          </p:cNvPr>
          <p:cNvSpPr/>
          <p:nvPr/>
        </p:nvSpPr>
        <p:spPr>
          <a:xfrm flipH="1">
            <a:off x="-1330438" y="62690"/>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EEBFDFD2-9F06-C297-E43B-ACB30E139B4C}"/>
              </a:ext>
            </a:extLst>
          </p:cNvPr>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a:extLst>
              <a:ext uri="{FF2B5EF4-FFF2-40B4-BE49-F238E27FC236}">
                <a16:creationId xmlns:a16="http://schemas.microsoft.com/office/drawing/2014/main" id="{1BD37AEB-A471-B0B2-990F-0BAD35DA9F3A}"/>
              </a:ext>
            </a:extLst>
          </p:cNvPr>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10" name="TextBox 10">
            <a:extLst>
              <a:ext uri="{FF2B5EF4-FFF2-40B4-BE49-F238E27FC236}">
                <a16:creationId xmlns:a16="http://schemas.microsoft.com/office/drawing/2014/main" id="{2E5A3ADC-943C-1372-36FF-B59971EDF6A3}"/>
              </a:ext>
            </a:extLst>
          </p:cNvPr>
          <p:cNvSpPr txBox="1"/>
          <p:nvPr/>
        </p:nvSpPr>
        <p:spPr>
          <a:xfrm>
            <a:off x="5165167" y="454887"/>
            <a:ext cx="7707135" cy="1038746"/>
          </a:xfrm>
          <a:prstGeom prst="rect">
            <a:avLst/>
          </a:prstGeom>
        </p:spPr>
        <p:txBody>
          <a:bodyPr wrap="square" lIns="0" tIns="0" rIns="0" bIns="0" rtlCol="0" anchor="t">
            <a:spAutoFit/>
          </a:bodyPr>
          <a:lstStyle/>
          <a:p>
            <a:pPr algn="ctr">
              <a:lnSpc>
                <a:spcPts val="8099"/>
              </a:lnSpc>
            </a:pPr>
            <a:r>
              <a:rPr lang="en-US" sz="7499" b="1" dirty="0">
                <a:solidFill>
                  <a:srgbClr val="000000"/>
                </a:solidFill>
                <a:latin typeface="Comic Sans Bold"/>
                <a:ea typeface="Comic Sans Bold"/>
                <a:cs typeface="Comic Sans Bold"/>
                <a:sym typeface="Comic Sans Bold"/>
              </a:rPr>
              <a:t>LIDAH</a:t>
            </a:r>
          </a:p>
        </p:txBody>
      </p:sp>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04A11952-B0F0-FBF0-20A7-CAA654C73C96}"/>
                  </a:ext>
                </a:extLst>
              </p14:cNvPr>
              <p14:cNvContentPartPr/>
              <p14:nvPr/>
            </p14:nvContentPartPr>
            <p14:xfrm>
              <a:off x="6612789" y="6449966"/>
              <a:ext cx="13320" cy="16560"/>
            </p14:xfrm>
          </p:contentPart>
        </mc:Choice>
        <mc:Fallback>
          <p:pic>
            <p:nvPicPr>
              <p:cNvPr id="13" name="Ink 12">
                <a:extLst>
                  <a:ext uri="{FF2B5EF4-FFF2-40B4-BE49-F238E27FC236}">
                    <a16:creationId xmlns:a16="http://schemas.microsoft.com/office/drawing/2014/main" id="{04A11952-B0F0-FBF0-20A7-CAA654C73C96}"/>
                  </a:ext>
                </a:extLst>
              </p:cNvPr>
              <p:cNvPicPr/>
              <p:nvPr/>
            </p:nvPicPr>
            <p:blipFill>
              <a:blip r:embed="rId13"/>
              <a:stretch>
                <a:fillRect/>
              </a:stretch>
            </p:blipFill>
            <p:spPr>
              <a:xfrm>
                <a:off x="6606669" y="6443846"/>
                <a:ext cx="25560" cy="28800"/>
              </a:xfrm>
              <a:prstGeom prst="rect">
                <a:avLst/>
              </a:prstGeom>
            </p:spPr>
          </p:pic>
        </mc:Fallback>
      </mc:AlternateContent>
      <p:pic>
        <p:nvPicPr>
          <p:cNvPr id="12" name="Picture 11">
            <a:extLst>
              <a:ext uri="{FF2B5EF4-FFF2-40B4-BE49-F238E27FC236}">
                <a16:creationId xmlns:a16="http://schemas.microsoft.com/office/drawing/2014/main" id="{3E2A11B2-52C3-EE58-CB00-A6A874DDB40A}"/>
              </a:ext>
            </a:extLst>
          </p:cNvPr>
          <p:cNvPicPr>
            <a:picLocks noChangeAspect="1"/>
          </p:cNvPicPr>
          <p:nvPr/>
        </p:nvPicPr>
        <p:blipFill>
          <a:blip r:embed="rId14"/>
          <a:stretch>
            <a:fillRect/>
          </a:stretch>
        </p:blipFill>
        <p:spPr>
          <a:xfrm>
            <a:off x="4018829" y="2271311"/>
            <a:ext cx="5163271" cy="5744377"/>
          </a:xfrm>
          <a:prstGeom prst="rect">
            <a:avLst/>
          </a:prstGeom>
        </p:spPr>
      </p:pic>
      <p:sp>
        <p:nvSpPr>
          <p:cNvPr id="14" name="TextBox 6">
            <a:extLst>
              <a:ext uri="{FF2B5EF4-FFF2-40B4-BE49-F238E27FC236}">
                <a16:creationId xmlns:a16="http://schemas.microsoft.com/office/drawing/2014/main" id="{395C4045-E9BA-DEC4-4FB5-0645A6CCEE12}"/>
              </a:ext>
            </a:extLst>
          </p:cNvPr>
          <p:cNvSpPr txBox="1"/>
          <p:nvPr/>
        </p:nvSpPr>
        <p:spPr>
          <a:xfrm>
            <a:off x="9326679" y="2690177"/>
            <a:ext cx="7284921" cy="5008359"/>
          </a:xfrm>
          <a:prstGeom prst="rect">
            <a:avLst/>
          </a:prstGeom>
        </p:spPr>
        <p:txBody>
          <a:bodyPr wrap="square" lIns="0" tIns="0" rIns="0" bIns="0" rtlCol="0" anchor="t">
            <a:spAutoFit/>
          </a:bodyPr>
          <a:lstStyle/>
          <a:p>
            <a:pPr algn="ctr">
              <a:lnSpc>
                <a:spcPts val="6649"/>
              </a:lnSpc>
            </a:pPr>
            <a:r>
              <a:rPr lang="en-US" sz="4400" dirty="0" err="1">
                <a:latin typeface="Comic Sans" panose="020B0604020202020204" charset="0"/>
                <a:ea typeface="Jua"/>
                <a:cs typeface="Jua"/>
                <a:sym typeface="Jua"/>
              </a:rPr>
              <a:t>Sulkus</a:t>
            </a:r>
            <a:r>
              <a:rPr lang="en-US" sz="4400" dirty="0">
                <a:latin typeface="Comic Sans" panose="020B0604020202020204" charset="0"/>
                <a:ea typeface="Jua"/>
                <a:cs typeface="Jua"/>
                <a:sym typeface="Jua"/>
              </a:rPr>
              <a:t> terminalis </a:t>
            </a:r>
            <a:r>
              <a:rPr lang="en-US" sz="4400" dirty="0" err="1">
                <a:latin typeface="Comic Sans" panose="020B0604020202020204" charset="0"/>
                <a:ea typeface="Jua"/>
                <a:cs typeface="Jua"/>
                <a:sym typeface="Jua"/>
              </a:rPr>
              <a:t>adalah</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alur</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berbentuk</a:t>
            </a:r>
            <a:r>
              <a:rPr lang="en-US" sz="4400" dirty="0">
                <a:latin typeface="Comic Sans" panose="020B0604020202020204" charset="0"/>
                <a:ea typeface="Jua"/>
                <a:cs typeface="Jua"/>
                <a:sym typeface="Jua"/>
              </a:rPr>
              <a:t> V yang </a:t>
            </a:r>
            <a:r>
              <a:rPr lang="en-US" sz="4400" dirty="0" err="1">
                <a:latin typeface="Comic Sans" panose="020B0604020202020204" charset="0"/>
                <a:ea typeface="Jua"/>
                <a:cs typeface="Jua"/>
                <a:sym typeface="Jua"/>
              </a:rPr>
              <a:t>memisahkan</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lidah</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menjadi</a:t>
            </a:r>
            <a:r>
              <a:rPr lang="en-US" sz="4400" dirty="0">
                <a:latin typeface="Comic Sans" panose="020B0604020202020204" charset="0"/>
                <a:ea typeface="Jua"/>
                <a:cs typeface="Jua"/>
                <a:sym typeface="Jua"/>
              </a:rPr>
              <a:t> dua </a:t>
            </a:r>
            <a:r>
              <a:rPr lang="en-US" sz="4400" dirty="0" err="1">
                <a:latin typeface="Comic Sans" panose="020B0604020202020204" charset="0"/>
                <a:ea typeface="Jua"/>
                <a:cs typeface="Jua"/>
                <a:sym typeface="Jua"/>
              </a:rPr>
              <a:t>bagian</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simetris</a:t>
            </a:r>
            <a:r>
              <a:rPr lang="en-US" sz="4400" dirty="0">
                <a:latin typeface="Comic Sans" panose="020B0604020202020204" charset="0"/>
                <a:ea typeface="Jua"/>
                <a:cs typeface="Jua"/>
                <a:sym typeface="Jua"/>
              </a:rPr>
              <a:t> yang </a:t>
            </a:r>
            <a:r>
              <a:rPr lang="en-US" sz="4400" dirty="0" err="1">
                <a:latin typeface="Comic Sans" panose="020B0604020202020204" charset="0"/>
                <a:ea typeface="Jua"/>
                <a:cs typeface="Jua"/>
                <a:sym typeface="Jua"/>
              </a:rPr>
              <a:t>memisahkan</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antara</a:t>
            </a:r>
            <a:r>
              <a:rPr lang="en-US" sz="4400" dirty="0">
                <a:latin typeface="Comic Sans" panose="020B0604020202020204" charset="0"/>
                <a:ea typeface="Jua"/>
                <a:cs typeface="Jua"/>
                <a:sym typeface="Jua"/>
              </a:rPr>
              <a:t> anterior dan posterior </a:t>
            </a:r>
            <a:r>
              <a:rPr lang="en-US" sz="4400" dirty="0" err="1">
                <a:latin typeface="Comic Sans" panose="020B0604020202020204" charset="0"/>
                <a:ea typeface="Jua"/>
                <a:cs typeface="Jua"/>
                <a:sym typeface="Jua"/>
              </a:rPr>
              <a:t>lidah</a:t>
            </a:r>
            <a:r>
              <a:rPr lang="en-US" sz="4400" dirty="0">
                <a:latin typeface="Comic Sans" panose="020B0604020202020204" charset="0"/>
                <a:ea typeface="Jua"/>
                <a:cs typeface="Jua"/>
                <a:sym typeface="Jua"/>
              </a:rPr>
              <a:t>. </a:t>
            </a:r>
          </a:p>
        </p:txBody>
      </p:sp>
    </p:spTree>
    <p:extLst>
      <p:ext uri="{BB962C8B-B14F-4D97-AF65-F5344CB8AC3E}">
        <p14:creationId xmlns:p14="http://schemas.microsoft.com/office/powerpoint/2010/main" val="40118639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442CE-ADCD-1F77-BC18-7AE93E404FB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B06A2BD-DF7F-91EE-A786-6802AFA0DC20}"/>
              </a:ext>
            </a:extLst>
          </p:cNvPr>
          <p:cNvSpPr/>
          <p:nvPr/>
        </p:nvSpPr>
        <p:spPr>
          <a:xfrm>
            <a:off x="152400" y="-51761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dirty="0"/>
          </a:p>
        </p:txBody>
      </p:sp>
      <p:sp>
        <p:nvSpPr>
          <p:cNvPr id="3" name="Freeform 3">
            <a:extLst>
              <a:ext uri="{FF2B5EF4-FFF2-40B4-BE49-F238E27FC236}">
                <a16:creationId xmlns:a16="http://schemas.microsoft.com/office/drawing/2014/main" id="{0F6B128A-4D9A-4190-70EF-8FEFDA7E1681}"/>
              </a:ext>
            </a:extLst>
          </p:cNvPr>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a:extLst>
              <a:ext uri="{FF2B5EF4-FFF2-40B4-BE49-F238E27FC236}">
                <a16:creationId xmlns:a16="http://schemas.microsoft.com/office/drawing/2014/main" id="{09115E0C-EA71-E120-B0C6-5D00E58610DB}"/>
              </a:ext>
            </a:extLst>
          </p:cNvPr>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a:extLst>
              <a:ext uri="{FF2B5EF4-FFF2-40B4-BE49-F238E27FC236}">
                <a16:creationId xmlns:a16="http://schemas.microsoft.com/office/drawing/2014/main" id="{7482BA4A-BEF3-6931-D33A-E7D117DF56EE}"/>
              </a:ext>
            </a:extLst>
          </p:cNvPr>
          <p:cNvSpPr/>
          <p:nvPr/>
        </p:nvSpPr>
        <p:spPr>
          <a:xfrm flipH="1">
            <a:off x="-1330438" y="62690"/>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EE72E0B4-6590-529D-4F7F-C9684B82B928}"/>
              </a:ext>
            </a:extLst>
          </p:cNvPr>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a:extLst>
              <a:ext uri="{FF2B5EF4-FFF2-40B4-BE49-F238E27FC236}">
                <a16:creationId xmlns:a16="http://schemas.microsoft.com/office/drawing/2014/main" id="{420D59B9-167A-2DF1-DF38-B803E2B44727}"/>
              </a:ext>
            </a:extLst>
          </p:cNvPr>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10" name="TextBox 10">
            <a:extLst>
              <a:ext uri="{FF2B5EF4-FFF2-40B4-BE49-F238E27FC236}">
                <a16:creationId xmlns:a16="http://schemas.microsoft.com/office/drawing/2014/main" id="{0455C097-2706-2D09-99DF-0E788A71ACDC}"/>
              </a:ext>
            </a:extLst>
          </p:cNvPr>
          <p:cNvSpPr txBox="1"/>
          <p:nvPr/>
        </p:nvSpPr>
        <p:spPr>
          <a:xfrm>
            <a:off x="5165167" y="454887"/>
            <a:ext cx="7707135" cy="1038746"/>
          </a:xfrm>
          <a:prstGeom prst="rect">
            <a:avLst/>
          </a:prstGeom>
        </p:spPr>
        <p:txBody>
          <a:bodyPr wrap="square" lIns="0" tIns="0" rIns="0" bIns="0" rtlCol="0" anchor="t">
            <a:spAutoFit/>
          </a:bodyPr>
          <a:lstStyle/>
          <a:p>
            <a:pPr algn="ctr">
              <a:lnSpc>
                <a:spcPts val="8099"/>
              </a:lnSpc>
            </a:pPr>
            <a:r>
              <a:rPr lang="en-US" sz="7499" b="1" dirty="0">
                <a:solidFill>
                  <a:srgbClr val="000000"/>
                </a:solidFill>
                <a:latin typeface="Comic Sans Bold"/>
                <a:ea typeface="Comic Sans Bold"/>
                <a:cs typeface="Comic Sans Bold"/>
                <a:sym typeface="Comic Sans Bold"/>
              </a:rPr>
              <a:t>LIDAH</a:t>
            </a:r>
          </a:p>
        </p:txBody>
      </p:sp>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4CE42335-B140-7EF4-8A4D-9AFEEA5882BA}"/>
                  </a:ext>
                </a:extLst>
              </p14:cNvPr>
              <p14:cNvContentPartPr/>
              <p14:nvPr/>
            </p14:nvContentPartPr>
            <p14:xfrm>
              <a:off x="6612789" y="6449966"/>
              <a:ext cx="13320" cy="16560"/>
            </p14:xfrm>
          </p:contentPart>
        </mc:Choice>
        <mc:Fallback>
          <p:pic>
            <p:nvPicPr>
              <p:cNvPr id="13" name="Ink 12">
                <a:extLst>
                  <a:ext uri="{FF2B5EF4-FFF2-40B4-BE49-F238E27FC236}">
                    <a16:creationId xmlns:a16="http://schemas.microsoft.com/office/drawing/2014/main" id="{4CE42335-B140-7EF4-8A4D-9AFEEA5882BA}"/>
                  </a:ext>
                </a:extLst>
              </p:cNvPr>
              <p:cNvPicPr/>
              <p:nvPr/>
            </p:nvPicPr>
            <p:blipFill>
              <a:blip r:embed="rId13"/>
              <a:stretch>
                <a:fillRect/>
              </a:stretch>
            </p:blipFill>
            <p:spPr>
              <a:xfrm>
                <a:off x="6606669" y="6443846"/>
                <a:ext cx="25560" cy="28800"/>
              </a:xfrm>
              <a:prstGeom prst="rect">
                <a:avLst/>
              </a:prstGeom>
            </p:spPr>
          </p:pic>
        </mc:Fallback>
      </mc:AlternateContent>
      <p:sp>
        <p:nvSpPr>
          <p:cNvPr id="14" name="TextBox 6">
            <a:extLst>
              <a:ext uri="{FF2B5EF4-FFF2-40B4-BE49-F238E27FC236}">
                <a16:creationId xmlns:a16="http://schemas.microsoft.com/office/drawing/2014/main" id="{33D11DC6-16EC-0B4A-6254-1527FE99FE27}"/>
              </a:ext>
            </a:extLst>
          </p:cNvPr>
          <p:cNvSpPr txBox="1"/>
          <p:nvPr/>
        </p:nvSpPr>
        <p:spPr>
          <a:xfrm>
            <a:off x="8315213" y="2690177"/>
            <a:ext cx="7284921" cy="5854744"/>
          </a:xfrm>
          <a:prstGeom prst="rect">
            <a:avLst/>
          </a:prstGeom>
        </p:spPr>
        <p:txBody>
          <a:bodyPr wrap="square" lIns="0" tIns="0" rIns="0" bIns="0" rtlCol="0" anchor="t">
            <a:spAutoFit/>
          </a:bodyPr>
          <a:lstStyle/>
          <a:p>
            <a:pPr algn="ctr">
              <a:lnSpc>
                <a:spcPts val="6649"/>
              </a:lnSpc>
            </a:pPr>
            <a:r>
              <a:rPr lang="en-US" sz="4400" dirty="0">
                <a:latin typeface="Comic Sans" panose="020B0604020202020204" charset="0"/>
                <a:ea typeface="Jua"/>
                <a:cs typeface="Jua"/>
                <a:sym typeface="Jua"/>
              </a:rPr>
              <a:t>Tonsil lingual </a:t>
            </a:r>
            <a:r>
              <a:rPr lang="en-US" sz="4400" dirty="0" err="1">
                <a:latin typeface="Comic Sans" panose="020B0604020202020204" charset="0"/>
                <a:ea typeface="Jua"/>
                <a:cs typeface="Jua"/>
                <a:sym typeface="Jua"/>
              </a:rPr>
              <a:t>terletak</a:t>
            </a:r>
            <a:r>
              <a:rPr lang="en-US" sz="4400" dirty="0">
                <a:latin typeface="Comic Sans" panose="020B0604020202020204" charset="0"/>
                <a:ea typeface="Jua"/>
                <a:cs typeface="Jua"/>
                <a:sym typeface="Jua"/>
              </a:rPr>
              <a:t> di </a:t>
            </a:r>
            <a:r>
              <a:rPr lang="en-US" sz="4400" dirty="0" err="1">
                <a:latin typeface="Comic Sans" panose="020B0604020202020204" charset="0"/>
                <a:ea typeface="Jua"/>
                <a:cs typeface="Jua"/>
                <a:sym typeface="Jua"/>
              </a:rPr>
              <a:t>permukaan</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belakang</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lidah</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Sekumpulan</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sel</a:t>
            </a:r>
            <a:r>
              <a:rPr lang="en-US" sz="4400" dirty="0">
                <a:latin typeface="Comic Sans" panose="020B0604020202020204" charset="0"/>
                <a:ea typeface="Jua"/>
                <a:cs typeface="Jua"/>
                <a:sym typeface="Jua"/>
              </a:rPr>
              <a:t> yang </a:t>
            </a:r>
            <a:r>
              <a:rPr lang="en-US" sz="4400" dirty="0" err="1">
                <a:latin typeface="Comic Sans" panose="020B0604020202020204" charset="0"/>
                <a:ea typeface="Jua"/>
                <a:cs typeface="Jua"/>
                <a:sym typeface="Jua"/>
              </a:rPr>
              <a:t>membantu</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melindungi</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tenggorokan</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dari</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bakteri</a:t>
            </a:r>
            <a:r>
              <a:rPr lang="en-US" sz="4400" dirty="0">
                <a:latin typeface="Comic Sans" panose="020B0604020202020204" charset="0"/>
                <a:ea typeface="Jua"/>
                <a:cs typeface="Jua"/>
                <a:sym typeface="Jua"/>
              </a:rPr>
              <a:t> dan virus yang </a:t>
            </a:r>
            <a:r>
              <a:rPr lang="en-US" sz="4400" dirty="0" err="1">
                <a:latin typeface="Comic Sans" panose="020B0604020202020204" charset="0"/>
                <a:ea typeface="Jua"/>
                <a:cs typeface="Jua"/>
                <a:sym typeface="Jua"/>
              </a:rPr>
              <a:t>berbahaya</a:t>
            </a:r>
            <a:r>
              <a:rPr lang="en-US" sz="4400" dirty="0">
                <a:latin typeface="Comic Sans" panose="020B0604020202020204" charset="0"/>
                <a:ea typeface="Jua"/>
                <a:cs typeface="Jua"/>
                <a:sym typeface="Jua"/>
              </a:rPr>
              <a:t>.</a:t>
            </a:r>
          </a:p>
          <a:p>
            <a:pPr algn="ctr">
              <a:lnSpc>
                <a:spcPts val="6649"/>
              </a:lnSpc>
            </a:pPr>
            <a:r>
              <a:rPr lang="en-US" sz="4400" dirty="0">
                <a:latin typeface="Comic Sans" panose="020B0604020202020204" charset="0"/>
                <a:ea typeface="Jua"/>
                <a:cs typeface="Jua"/>
                <a:sym typeface="Jua"/>
              </a:rPr>
              <a:t>. </a:t>
            </a:r>
          </a:p>
        </p:txBody>
      </p:sp>
      <p:pic>
        <p:nvPicPr>
          <p:cNvPr id="9" name="Picture 8">
            <a:extLst>
              <a:ext uri="{FF2B5EF4-FFF2-40B4-BE49-F238E27FC236}">
                <a16:creationId xmlns:a16="http://schemas.microsoft.com/office/drawing/2014/main" id="{FAC301C6-698F-3335-8DE2-1BE84F1FAE69}"/>
              </a:ext>
            </a:extLst>
          </p:cNvPr>
          <p:cNvPicPr>
            <a:picLocks noChangeAspect="1"/>
          </p:cNvPicPr>
          <p:nvPr/>
        </p:nvPicPr>
        <p:blipFill>
          <a:blip r:embed="rId14"/>
          <a:stretch>
            <a:fillRect/>
          </a:stretch>
        </p:blipFill>
        <p:spPr>
          <a:xfrm>
            <a:off x="3130100" y="1913782"/>
            <a:ext cx="4839375" cy="5620534"/>
          </a:xfrm>
          <a:prstGeom prst="rect">
            <a:avLst/>
          </a:prstGeom>
        </p:spPr>
      </p:pic>
    </p:spTree>
    <p:extLst>
      <p:ext uri="{BB962C8B-B14F-4D97-AF65-F5344CB8AC3E}">
        <p14:creationId xmlns:p14="http://schemas.microsoft.com/office/powerpoint/2010/main" val="2686083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679FC-F05C-5150-5956-B7BE64C9B95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64BB0E6-D420-D30E-2C65-B3660FAEA76E}"/>
              </a:ext>
            </a:extLst>
          </p:cNvPr>
          <p:cNvSpPr/>
          <p:nvPr/>
        </p:nvSpPr>
        <p:spPr>
          <a:xfrm>
            <a:off x="152400" y="-51761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dirty="0"/>
          </a:p>
        </p:txBody>
      </p:sp>
      <p:sp>
        <p:nvSpPr>
          <p:cNvPr id="3" name="Freeform 3">
            <a:extLst>
              <a:ext uri="{FF2B5EF4-FFF2-40B4-BE49-F238E27FC236}">
                <a16:creationId xmlns:a16="http://schemas.microsoft.com/office/drawing/2014/main" id="{B615B82A-290B-85C8-6309-7C37177E465B}"/>
              </a:ext>
            </a:extLst>
          </p:cNvPr>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a:extLst>
              <a:ext uri="{FF2B5EF4-FFF2-40B4-BE49-F238E27FC236}">
                <a16:creationId xmlns:a16="http://schemas.microsoft.com/office/drawing/2014/main" id="{7032B758-ECF0-9631-1D94-BD0EE89097D0}"/>
              </a:ext>
            </a:extLst>
          </p:cNvPr>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a:extLst>
              <a:ext uri="{FF2B5EF4-FFF2-40B4-BE49-F238E27FC236}">
                <a16:creationId xmlns:a16="http://schemas.microsoft.com/office/drawing/2014/main" id="{E49A3E92-750D-4116-FA10-9CD872C897A5}"/>
              </a:ext>
            </a:extLst>
          </p:cNvPr>
          <p:cNvSpPr/>
          <p:nvPr/>
        </p:nvSpPr>
        <p:spPr>
          <a:xfrm flipH="1">
            <a:off x="-1330438" y="62690"/>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E1CECDEF-361B-345F-76F7-C445B430473E}"/>
              </a:ext>
            </a:extLst>
          </p:cNvPr>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a:extLst>
              <a:ext uri="{FF2B5EF4-FFF2-40B4-BE49-F238E27FC236}">
                <a16:creationId xmlns:a16="http://schemas.microsoft.com/office/drawing/2014/main" id="{A4336247-1E86-88DB-90D1-6588E163DB28}"/>
              </a:ext>
            </a:extLst>
          </p:cNvPr>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10" name="TextBox 10">
            <a:extLst>
              <a:ext uri="{FF2B5EF4-FFF2-40B4-BE49-F238E27FC236}">
                <a16:creationId xmlns:a16="http://schemas.microsoft.com/office/drawing/2014/main" id="{0A6DBF44-FEF9-F017-E736-8FAFAD52FF76}"/>
              </a:ext>
            </a:extLst>
          </p:cNvPr>
          <p:cNvSpPr txBox="1"/>
          <p:nvPr/>
        </p:nvSpPr>
        <p:spPr>
          <a:xfrm>
            <a:off x="5165167" y="454887"/>
            <a:ext cx="7707135" cy="1038746"/>
          </a:xfrm>
          <a:prstGeom prst="rect">
            <a:avLst/>
          </a:prstGeom>
        </p:spPr>
        <p:txBody>
          <a:bodyPr wrap="square" lIns="0" tIns="0" rIns="0" bIns="0" rtlCol="0" anchor="t">
            <a:spAutoFit/>
          </a:bodyPr>
          <a:lstStyle/>
          <a:p>
            <a:pPr algn="ctr">
              <a:lnSpc>
                <a:spcPts val="8099"/>
              </a:lnSpc>
            </a:pPr>
            <a:r>
              <a:rPr lang="en-US" sz="7499" b="1" dirty="0">
                <a:solidFill>
                  <a:srgbClr val="000000"/>
                </a:solidFill>
                <a:latin typeface="Comic Sans Bold"/>
                <a:ea typeface="Comic Sans Bold"/>
                <a:cs typeface="Comic Sans Bold"/>
                <a:sym typeface="Comic Sans Bold"/>
              </a:rPr>
              <a:t>LIDAH</a:t>
            </a:r>
          </a:p>
        </p:txBody>
      </p:sp>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63A9419E-9E4B-8C5A-1FB2-57E6FD82A53F}"/>
                  </a:ext>
                </a:extLst>
              </p14:cNvPr>
              <p14:cNvContentPartPr/>
              <p14:nvPr/>
            </p14:nvContentPartPr>
            <p14:xfrm>
              <a:off x="6612789" y="6449966"/>
              <a:ext cx="13320" cy="16560"/>
            </p14:xfrm>
          </p:contentPart>
        </mc:Choice>
        <mc:Fallback>
          <p:pic>
            <p:nvPicPr>
              <p:cNvPr id="13" name="Ink 12">
                <a:extLst>
                  <a:ext uri="{FF2B5EF4-FFF2-40B4-BE49-F238E27FC236}">
                    <a16:creationId xmlns:a16="http://schemas.microsoft.com/office/drawing/2014/main" id="{63A9419E-9E4B-8C5A-1FB2-57E6FD82A53F}"/>
                  </a:ext>
                </a:extLst>
              </p:cNvPr>
              <p:cNvPicPr/>
              <p:nvPr/>
            </p:nvPicPr>
            <p:blipFill>
              <a:blip r:embed="rId13"/>
              <a:stretch>
                <a:fillRect/>
              </a:stretch>
            </p:blipFill>
            <p:spPr>
              <a:xfrm>
                <a:off x="6606669" y="6443846"/>
                <a:ext cx="25560" cy="28800"/>
              </a:xfrm>
              <a:prstGeom prst="rect">
                <a:avLst/>
              </a:prstGeom>
            </p:spPr>
          </p:pic>
        </mc:Fallback>
      </mc:AlternateContent>
      <p:sp>
        <p:nvSpPr>
          <p:cNvPr id="14" name="TextBox 6">
            <a:extLst>
              <a:ext uri="{FF2B5EF4-FFF2-40B4-BE49-F238E27FC236}">
                <a16:creationId xmlns:a16="http://schemas.microsoft.com/office/drawing/2014/main" id="{CD236E63-E164-4018-31AC-F7BE3F776F1D}"/>
              </a:ext>
            </a:extLst>
          </p:cNvPr>
          <p:cNvSpPr txBox="1"/>
          <p:nvPr/>
        </p:nvSpPr>
        <p:spPr>
          <a:xfrm>
            <a:off x="8315213" y="2690177"/>
            <a:ext cx="7284921" cy="5854744"/>
          </a:xfrm>
          <a:prstGeom prst="rect">
            <a:avLst/>
          </a:prstGeom>
        </p:spPr>
        <p:txBody>
          <a:bodyPr wrap="square" lIns="0" tIns="0" rIns="0" bIns="0" rtlCol="0" anchor="t">
            <a:spAutoFit/>
          </a:bodyPr>
          <a:lstStyle/>
          <a:p>
            <a:pPr algn="ctr">
              <a:lnSpc>
                <a:spcPts val="6649"/>
              </a:lnSpc>
            </a:pPr>
            <a:r>
              <a:rPr lang="en-US" sz="4400" dirty="0">
                <a:latin typeface="Comic Sans" panose="020B0604020202020204" charset="0"/>
                <a:ea typeface="Jua"/>
                <a:cs typeface="Jua"/>
                <a:sym typeface="Jua"/>
              </a:rPr>
              <a:t>Tonsil </a:t>
            </a:r>
            <a:r>
              <a:rPr lang="en-US" sz="4400" dirty="0" err="1">
                <a:latin typeface="Comic Sans" panose="020B0604020202020204" charset="0"/>
                <a:ea typeface="Jua"/>
                <a:cs typeface="Jua"/>
                <a:sym typeface="Jua"/>
              </a:rPr>
              <a:t>palatin</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amandel</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terletak</a:t>
            </a:r>
            <a:r>
              <a:rPr lang="en-US" sz="4400" dirty="0">
                <a:latin typeface="Comic Sans" panose="020B0604020202020204" charset="0"/>
                <a:ea typeface="Jua"/>
                <a:cs typeface="Jua"/>
                <a:sym typeface="Jua"/>
              </a:rPr>
              <a:t> di </a:t>
            </a:r>
            <a:r>
              <a:rPr lang="en-US" sz="4400" dirty="0" err="1">
                <a:latin typeface="Comic Sans" panose="020B0604020202020204" charset="0"/>
                <a:ea typeface="Jua"/>
                <a:cs typeface="Jua"/>
                <a:sym typeface="Jua"/>
              </a:rPr>
              <a:t>bagian</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belakang</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tenggorokan</a:t>
            </a:r>
            <a:r>
              <a:rPr lang="en-US" sz="4400" dirty="0">
                <a:latin typeface="Comic Sans" panose="020B0604020202020204" charset="0"/>
                <a:ea typeface="Jua"/>
                <a:cs typeface="Jua"/>
                <a:sym typeface="Jua"/>
              </a:rPr>
              <a:t>. Tonsil </a:t>
            </a:r>
            <a:r>
              <a:rPr lang="en-US" sz="4400" dirty="0" err="1">
                <a:latin typeface="Comic Sans" panose="020B0604020202020204" charset="0"/>
                <a:ea typeface="Jua"/>
                <a:cs typeface="Jua"/>
                <a:sym typeface="Jua"/>
              </a:rPr>
              <a:t>ini</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membantu</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merangsang</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respon</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kekebalan</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tubuh</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untuk</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melawan</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infeksi</a:t>
            </a:r>
            <a:r>
              <a:rPr lang="en-US" sz="4400" dirty="0">
                <a:latin typeface="Comic Sans" panose="020B0604020202020204" charset="0"/>
                <a:ea typeface="Jua"/>
                <a:cs typeface="Jua"/>
                <a:sym typeface="Jua"/>
              </a:rPr>
              <a:t> (</a:t>
            </a:r>
            <a:r>
              <a:rPr lang="en-US" sz="4400" dirty="0" err="1">
                <a:latin typeface="Comic Sans" panose="020B0604020202020204" charset="0"/>
                <a:ea typeface="Jua"/>
                <a:cs typeface="Jua"/>
                <a:sym typeface="Jua"/>
              </a:rPr>
              <a:t>imunitas</a:t>
            </a:r>
            <a:r>
              <a:rPr lang="en-US" sz="4400" dirty="0">
                <a:latin typeface="Comic Sans" panose="020B0604020202020204" charset="0"/>
                <a:ea typeface="Jua"/>
                <a:cs typeface="Jua"/>
                <a:sym typeface="Jua"/>
              </a:rPr>
              <a:t> local). </a:t>
            </a:r>
          </a:p>
        </p:txBody>
      </p:sp>
      <p:pic>
        <p:nvPicPr>
          <p:cNvPr id="11" name="Picture 10">
            <a:extLst>
              <a:ext uri="{FF2B5EF4-FFF2-40B4-BE49-F238E27FC236}">
                <a16:creationId xmlns:a16="http://schemas.microsoft.com/office/drawing/2014/main" id="{A88275AC-38D7-0BA5-220D-E0F4506DA1BD}"/>
              </a:ext>
            </a:extLst>
          </p:cNvPr>
          <p:cNvPicPr>
            <a:picLocks noChangeAspect="1"/>
          </p:cNvPicPr>
          <p:nvPr/>
        </p:nvPicPr>
        <p:blipFill>
          <a:blip r:embed="rId14"/>
          <a:stretch>
            <a:fillRect/>
          </a:stretch>
        </p:blipFill>
        <p:spPr>
          <a:xfrm>
            <a:off x="3147107" y="2001791"/>
            <a:ext cx="4848902" cy="5696745"/>
          </a:xfrm>
          <a:prstGeom prst="rect">
            <a:avLst/>
          </a:prstGeom>
        </p:spPr>
      </p:pic>
    </p:spTree>
    <p:extLst>
      <p:ext uri="{BB962C8B-B14F-4D97-AF65-F5344CB8AC3E}">
        <p14:creationId xmlns:p14="http://schemas.microsoft.com/office/powerpoint/2010/main" val="27811115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3AAD8-9250-56B0-B4E1-06D8AE749DD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201016D-35C9-3166-B441-A264573CA438}"/>
              </a:ext>
            </a:extLst>
          </p:cNvPr>
          <p:cNvSpPr/>
          <p:nvPr/>
        </p:nvSpPr>
        <p:spPr>
          <a:xfrm>
            <a:off x="152400" y="-51761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dirty="0"/>
          </a:p>
        </p:txBody>
      </p:sp>
      <p:sp>
        <p:nvSpPr>
          <p:cNvPr id="3" name="Freeform 3">
            <a:extLst>
              <a:ext uri="{FF2B5EF4-FFF2-40B4-BE49-F238E27FC236}">
                <a16:creationId xmlns:a16="http://schemas.microsoft.com/office/drawing/2014/main" id="{3395586A-302E-7800-6211-643A9C6F2466}"/>
              </a:ext>
            </a:extLst>
          </p:cNvPr>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a:extLst>
              <a:ext uri="{FF2B5EF4-FFF2-40B4-BE49-F238E27FC236}">
                <a16:creationId xmlns:a16="http://schemas.microsoft.com/office/drawing/2014/main" id="{5E8B432E-75AD-8447-F754-6A8FC617C998}"/>
              </a:ext>
            </a:extLst>
          </p:cNvPr>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a:extLst>
              <a:ext uri="{FF2B5EF4-FFF2-40B4-BE49-F238E27FC236}">
                <a16:creationId xmlns:a16="http://schemas.microsoft.com/office/drawing/2014/main" id="{BD28FD8B-16CC-6DD0-04E7-5155B0202DF9}"/>
              </a:ext>
            </a:extLst>
          </p:cNvPr>
          <p:cNvSpPr/>
          <p:nvPr/>
        </p:nvSpPr>
        <p:spPr>
          <a:xfrm flipH="1">
            <a:off x="-1330438" y="62690"/>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13BE33A8-ACA8-2291-FDEB-4B03CF21D779}"/>
              </a:ext>
            </a:extLst>
          </p:cNvPr>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a:extLst>
              <a:ext uri="{FF2B5EF4-FFF2-40B4-BE49-F238E27FC236}">
                <a16:creationId xmlns:a16="http://schemas.microsoft.com/office/drawing/2014/main" id="{237A6E4C-2012-E990-4CC9-ABFCF5F043CF}"/>
              </a:ext>
            </a:extLst>
          </p:cNvPr>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10" name="TextBox 10">
            <a:extLst>
              <a:ext uri="{FF2B5EF4-FFF2-40B4-BE49-F238E27FC236}">
                <a16:creationId xmlns:a16="http://schemas.microsoft.com/office/drawing/2014/main" id="{9F9ADB3E-1E0C-671C-0B3D-4E05992DF5FF}"/>
              </a:ext>
            </a:extLst>
          </p:cNvPr>
          <p:cNvSpPr txBox="1"/>
          <p:nvPr/>
        </p:nvSpPr>
        <p:spPr>
          <a:xfrm>
            <a:off x="5165167" y="454887"/>
            <a:ext cx="7707135" cy="1038746"/>
          </a:xfrm>
          <a:prstGeom prst="rect">
            <a:avLst/>
          </a:prstGeom>
        </p:spPr>
        <p:txBody>
          <a:bodyPr wrap="square" lIns="0" tIns="0" rIns="0" bIns="0" rtlCol="0" anchor="t">
            <a:spAutoFit/>
          </a:bodyPr>
          <a:lstStyle/>
          <a:p>
            <a:pPr algn="ctr">
              <a:lnSpc>
                <a:spcPts val="8099"/>
              </a:lnSpc>
            </a:pPr>
            <a:r>
              <a:rPr lang="en-US" sz="7499" b="1" dirty="0">
                <a:solidFill>
                  <a:srgbClr val="000000"/>
                </a:solidFill>
                <a:latin typeface="Comic Sans Bold"/>
                <a:ea typeface="Comic Sans Bold"/>
                <a:cs typeface="Comic Sans Bold"/>
                <a:sym typeface="Comic Sans Bold"/>
              </a:rPr>
              <a:t>LIDAH</a:t>
            </a:r>
          </a:p>
        </p:txBody>
      </p:sp>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C1B93EB9-7402-B23A-FFF2-D10A1D3C5F29}"/>
                  </a:ext>
                </a:extLst>
              </p14:cNvPr>
              <p14:cNvContentPartPr/>
              <p14:nvPr/>
            </p14:nvContentPartPr>
            <p14:xfrm>
              <a:off x="6612789" y="6449966"/>
              <a:ext cx="13320" cy="16560"/>
            </p14:xfrm>
          </p:contentPart>
        </mc:Choice>
        <mc:Fallback>
          <p:pic>
            <p:nvPicPr>
              <p:cNvPr id="13" name="Ink 12">
                <a:extLst>
                  <a:ext uri="{FF2B5EF4-FFF2-40B4-BE49-F238E27FC236}">
                    <a16:creationId xmlns:a16="http://schemas.microsoft.com/office/drawing/2014/main" id="{C1B93EB9-7402-B23A-FFF2-D10A1D3C5F29}"/>
                  </a:ext>
                </a:extLst>
              </p:cNvPr>
              <p:cNvPicPr/>
              <p:nvPr/>
            </p:nvPicPr>
            <p:blipFill>
              <a:blip r:embed="rId13"/>
              <a:stretch>
                <a:fillRect/>
              </a:stretch>
            </p:blipFill>
            <p:spPr>
              <a:xfrm>
                <a:off x="6606669" y="6443846"/>
                <a:ext cx="25560" cy="28800"/>
              </a:xfrm>
              <a:prstGeom prst="rect">
                <a:avLst/>
              </a:prstGeom>
            </p:spPr>
          </p:pic>
        </mc:Fallback>
      </mc:AlternateContent>
      <p:pic>
        <p:nvPicPr>
          <p:cNvPr id="9" name="Picture 8">
            <a:extLst>
              <a:ext uri="{FF2B5EF4-FFF2-40B4-BE49-F238E27FC236}">
                <a16:creationId xmlns:a16="http://schemas.microsoft.com/office/drawing/2014/main" id="{1EAE4B47-877B-F415-5E4C-375E756021F3}"/>
              </a:ext>
            </a:extLst>
          </p:cNvPr>
          <p:cNvPicPr>
            <a:picLocks noChangeAspect="1"/>
          </p:cNvPicPr>
          <p:nvPr/>
        </p:nvPicPr>
        <p:blipFill>
          <a:blip r:embed="rId14"/>
          <a:stretch>
            <a:fillRect/>
          </a:stretch>
        </p:blipFill>
        <p:spPr>
          <a:xfrm>
            <a:off x="3101977" y="2230975"/>
            <a:ext cx="5106113" cy="5801535"/>
          </a:xfrm>
          <a:prstGeom prst="rect">
            <a:avLst/>
          </a:prstGeom>
        </p:spPr>
      </p:pic>
      <p:sp>
        <p:nvSpPr>
          <p:cNvPr id="12" name="TextBox 7">
            <a:extLst>
              <a:ext uri="{FF2B5EF4-FFF2-40B4-BE49-F238E27FC236}">
                <a16:creationId xmlns:a16="http://schemas.microsoft.com/office/drawing/2014/main" id="{BC279289-0C76-AF4E-9072-410D675FF871}"/>
              </a:ext>
            </a:extLst>
          </p:cNvPr>
          <p:cNvSpPr txBox="1"/>
          <p:nvPr/>
        </p:nvSpPr>
        <p:spPr>
          <a:xfrm>
            <a:off x="8165997" y="2387869"/>
            <a:ext cx="8636515" cy="5430654"/>
          </a:xfrm>
          <a:prstGeom prst="rect">
            <a:avLst/>
          </a:prstGeom>
        </p:spPr>
        <p:txBody>
          <a:bodyPr wrap="square" lIns="0" tIns="0" rIns="0" bIns="0" rtlCol="0" anchor="t">
            <a:spAutoFit/>
          </a:bodyPr>
          <a:lstStyle/>
          <a:p>
            <a:pPr algn="ctr">
              <a:lnSpc>
                <a:spcPts val="6071"/>
              </a:lnSpc>
            </a:pPr>
            <a:r>
              <a:rPr lang="en-US" sz="4670" dirty="0" err="1">
                <a:latin typeface="Comic Sans" panose="020B0604020202020204" charset="0"/>
                <a:ea typeface="Jua"/>
                <a:cs typeface="Jua"/>
                <a:sym typeface="Jua"/>
              </a:rPr>
              <a:t>Epiglotis</a:t>
            </a:r>
            <a:r>
              <a:rPr lang="en-US" sz="4670" dirty="0">
                <a:latin typeface="Comic Sans" panose="020B0604020202020204" charset="0"/>
                <a:ea typeface="Jua"/>
                <a:cs typeface="Jua"/>
                <a:sym typeface="Jua"/>
              </a:rPr>
              <a:t> </a:t>
            </a:r>
            <a:r>
              <a:rPr lang="en-US" sz="4670" dirty="0" err="1">
                <a:latin typeface="Comic Sans" panose="020B0604020202020204" charset="0"/>
                <a:ea typeface="Jua"/>
                <a:cs typeface="Jua"/>
                <a:sym typeface="Jua"/>
              </a:rPr>
              <a:t>adalah</a:t>
            </a:r>
            <a:r>
              <a:rPr lang="en-US" sz="4670" dirty="0">
                <a:latin typeface="Comic Sans" panose="020B0604020202020204" charset="0"/>
                <a:ea typeface="Jua"/>
                <a:cs typeface="Jua"/>
                <a:sym typeface="Jua"/>
              </a:rPr>
              <a:t> </a:t>
            </a:r>
            <a:r>
              <a:rPr lang="en-US" sz="4670" dirty="0" err="1">
                <a:latin typeface="Comic Sans" panose="020B0604020202020204" charset="0"/>
                <a:ea typeface="Jua"/>
                <a:cs typeface="Jua"/>
                <a:sym typeface="Jua"/>
              </a:rPr>
              <a:t>katub</a:t>
            </a:r>
            <a:r>
              <a:rPr lang="en-US" sz="4670" dirty="0">
                <a:latin typeface="Comic Sans" panose="020B0604020202020204" charset="0"/>
                <a:ea typeface="Jua"/>
                <a:cs typeface="Jua"/>
                <a:sym typeface="Jua"/>
              </a:rPr>
              <a:t> </a:t>
            </a:r>
            <a:r>
              <a:rPr lang="en-US" sz="4670" dirty="0" err="1">
                <a:latin typeface="Comic Sans" panose="020B0604020202020204" charset="0"/>
                <a:ea typeface="Jua"/>
                <a:cs typeface="Jua"/>
                <a:sym typeface="Jua"/>
              </a:rPr>
              <a:t>elastis</a:t>
            </a:r>
            <a:r>
              <a:rPr lang="en-US" sz="4670" dirty="0">
                <a:latin typeface="Comic Sans" panose="020B0604020202020204" charset="0"/>
                <a:ea typeface="Jua"/>
                <a:cs typeface="Jua"/>
                <a:sym typeface="Jua"/>
              </a:rPr>
              <a:t> di </a:t>
            </a:r>
            <a:r>
              <a:rPr lang="en-US" sz="4670" dirty="0" err="1">
                <a:latin typeface="Comic Sans" panose="020B0604020202020204" charset="0"/>
                <a:ea typeface="Jua"/>
                <a:cs typeface="Jua"/>
                <a:sym typeface="Jua"/>
              </a:rPr>
              <a:t>belakang</a:t>
            </a:r>
            <a:r>
              <a:rPr lang="en-US" sz="4670" dirty="0">
                <a:latin typeface="Comic Sans" panose="020B0604020202020204" charset="0"/>
                <a:ea typeface="Jua"/>
                <a:cs typeface="Jua"/>
                <a:sym typeface="Jua"/>
              </a:rPr>
              <a:t> </a:t>
            </a:r>
            <a:r>
              <a:rPr lang="en-US" sz="4670" dirty="0" err="1">
                <a:latin typeface="Comic Sans" panose="020B0604020202020204" charset="0"/>
                <a:ea typeface="Jua"/>
                <a:cs typeface="Jua"/>
                <a:sym typeface="Jua"/>
              </a:rPr>
              <a:t>lidah</a:t>
            </a:r>
            <a:r>
              <a:rPr lang="en-US" sz="4670" dirty="0">
                <a:latin typeface="Comic Sans" panose="020B0604020202020204" charset="0"/>
                <a:ea typeface="Jua"/>
                <a:cs typeface="Jua"/>
                <a:sym typeface="Jua"/>
              </a:rPr>
              <a:t>. </a:t>
            </a:r>
            <a:r>
              <a:rPr lang="en-US" sz="4670" dirty="0" err="1">
                <a:latin typeface="Comic Sans" panose="020B0604020202020204" charset="0"/>
                <a:ea typeface="Jua"/>
                <a:cs typeface="Jua"/>
                <a:sym typeface="Jua"/>
              </a:rPr>
              <a:t>Fungsi</a:t>
            </a:r>
            <a:r>
              <a:rPr lang="en-US" sz="4670" dirty="0">
                <a:latin typeface="Comic Sans" panose="020B0604020202020204" charset="0"/>
                <a:ea typeface="Jua"/>
                <a:cs typeface="Jua"/>
                <a:sym typeface="Jua"/>
              </a:rPr>
              <a:t> </a:t>
            </a:r>
            <a:r>
              <a:rPr lang="en-US" sz="4670" dirty="0" err="1">
                <a:latin typeface="Comic Sans" panose="020B0604020202020204" charset="0"/>
                <a:ea typeface="Jua"/>
                <a:cs typeface="Jua"/>
                <a:sym typeface="Jua"/>
              </a:rPr>
              <a:t>utamanya</a:t>
            </a:r>
            <a:r>
              <a:rPr lang="en-US" sz="4670" dirty="0">
                <a:latin typeface="Comic Sans" panose="020B0604020202020204" charset="0"/>
                <a:ea typeface="Jua"/>
                <a:cs typeface="Jua"/>
                <a:sym typeface="Jua"/>
              </a:rPr>
              <a:t> </a:t>
            </a:r>
            <a:r>
              <a:rPr lang="en-US" sz="4670" dirty="0" err="1">
                <a:latin typeface="Comic Sans" panose="020B0604020202020204" charset="0"/>
                <a:ea typeface="Jua"/>
                <a:cs typeface="Jua"/>
                <a:sym typeface="Jua"/>
              </a:rPr>
              <a:t>adalah</a:t>
            </a:r>
            <a:r>
              <a:rPr lang="en-US" sz="4670" dirty="0">
                <a:latin typeface="Comic Sans" panose="020B0604020202020204" charset="0"/>
                <a:ea typeface="Jua"/>
                <a:cs typeface="Jua"/>
                <a:sym typeface="Jua"/>
              </a:rPr>
              <a:t> </a:t>
            </a:r>
            <a:r>
              <a:rPr lang="en-US" sz="4670" dirty="0" err="1">
                <a:latin typeface="Comic Sans" panose="020B0604020202020204" charset="0"/>
                <a:ea typeface="Jua"/>
                <a:cs typeface="Jua"/>
                <a:sym typeface="Jua"/>
              </a:rPr>
              <a:t>menutup</a:t>
            </a:r>
            <a:r>
              <a:rPr lang="en-US" sz="4670" dirty="0">
                <a:latin typeface="Comic Sans" panose="020B0604020202020204" charset="0"/>
                <a:ea typeface="Jua"/>
                <a:cs typeface="Jua"/>
                <a:sym typeface="Jua"/>
              </a:rPr>
              <a:t> </a:t>
            </a:r>
            <a:r>
              <a:rPr lang="en-US" sz="4670" dirty="0" err="1">
                <a:latin typeface="Comic Sans" panose="020B0604020202020204" charset="0"/>
                <a:ea typeface="Jua"/>
                <a:cs typeface="Jua"/>
                <a:sym typeface="Jua"/>
              </a:rPr>
              <a:t>saluran</a:t>
            </a:r>
            <a:r>
              <a:rPr lang="en-US" sz="4670" dirty="0">
                <a:latin typeface="Comic Sans" panose="020B0604020202020204" charset="0"/>
                <a:ea typeface="Jua"/>
                <a:cs typeface="Jua"/>
                <a:sym typeface="Jua"/>
              </a:rPr>
              <a:t> </a:t>
            </a:r>
            <a:r>
              <a:rPr lang="en-US" sz="4670" dirty="0" err="1">
                <a:latin typeface="Comic Sans" panose="020B0604020202020204" charset="0"/>
                <a:ea typeface="Jua"/>
                <a:cs typeface="Jua"/>
                <a:sym typeface="Jua"/>
              </a:rPr>
              <a:t>pernapasan</a:t>
            </a:r>
            <a:r>
              <a:rPr lang="en-US" sz="4670" dirty="0">
                <a:latin typeface="Comic Sans" panose="020B0604020202020204" charset="0"/>
                <a:ea typeface="Jua"/>
                <a:cs typeface="Jua"/>
                <a:sym typeface="Jua"/>
              </a:rPr>
              <a:t> </a:t>
            </a:r>
            <a:r>
              <a:rPr lang="en-US" sz="4670" dirty="0" err="1">
                <a:latin typeface="Comic Sans" panose="020B0604020202020204" charset="0"/>
                <a:ea typeface="Jua"/>
                <a:cs typeface="Jua"/>
                <a:sym typeface="Jua"/>
              </a:rPr>
              <a:t>saat</a:t>
            </a:r>
            <a:r>
              <a:rPr lang="en-US" sz="4670" dirty="0">
                <a:latin typeface="Comic Sans" panose="020B0604020202020204" charset="0"/>
                <a:ea typeface="Jua"/>
                <a:cs typeface="Jua"/>
                <a:sym typeface="Jua"/>
              </a:rPr>
              <a:t> Anda </a:t>
            </a:r>
            <a:r>
              <a:rPr lang="en-US" sz="4670" dirty="0" err="1">
                <a:latin typeface="Comic Sans" panose="020B0604020202020204" charset="0"/>
                <a:ea typeface="Jua"/>
                <a:cs typeface="Jua"/>
                <a:sym typeface="Jua"/>
              </a:rPr>
              <a:t>makan</a:t>
            </a:r>
            <a:r>
              <a:rPr lang="en-US" sz="4670" dirty="0">
                <a:latin typeface="Comic Sans" panose="020B0604020202020204" charset="0"/>
                <a:ea typeface="Jua"/>
                <a:cs typeface="Jua"/>
                <a:sym typeface="Jua"/>
              </a:rPr>
              <a:t>, </a:t>
            </a:r>
            <a:r>
              <a:rPr lang="en-US" sz="4670" dirty="0" err="1">
                <a:latin typeface="Comic Sans" panose="020B0604020202020204" charset="0"/>
                <a:ea typeface="Jua"/>
                <a:cs typeface="Jua"/>
                <a:sym typeface="Jua"/>
              </a:rPr>
              <a:t>untuk</a:t>
            </a:r>
            <a:r>
              <a:rPr lang="en-US" sz="4670" dirty="0">
                <a:latin typeface="Comic Sans" panose="020B0604020202020204" charset="0"/>
                <a:ea typeface="Jua"/>
                <a:cs typeface="Jua"/>
                <a:sym typeface="Jua"/>
              </a:rPr>
              <a:t> </a:t>
            </a:r>
            <a:r>
              <a:rPr lang="en-US" sz="4670" dirty="0" err="1">
                <a:latin typeface="Comic Sans" panose="020B0604020202020204" charset="0"/>
                <a:ea typeface="Jua"/>
                <a:cs typeface="Jua"/>
                <a:sym typeface="Jua"/>
              </a:rPr>
              <a:t>mencegah</a:t>
            </a:r>
            <a:r>
              <a:rPr lang="en-US" sz="4670" dirty="0">
                <a:latin typeface="Comic Sans" panose="020B0604020202020204" charset="0"/>
                <a:ea typeface="Jua"/>
                <a:cs typeface="Jua"/>
                <a:sym typeface="Jua"/>
              </a:rPr>
              <a:t> </a:t>
            </a:r>
            <a:r>
              <a:rPr lang="en-US" sz="4670" dirty="0" err="1">
                <a:latin typeface="Comic Sans" panose="020B0604020202020204" charset="0"/>
                <a:ea typeface="Jua"/>
                <a:cs typeface="Jua"/>
                <a:sym typeface="Jua"/>
              </a:rPr>
              <a:t>makanan</a:t>
            </a:r>
            <a:r>
              <a:rPr lang="en-US" sz="4670" dirty="0">
                <a:latin typeface="Comic Sans" panose="020B0604020202020204" charset="0"/>
                <a:ea typeface="Jua"/>
                <a:cs typeface="Jua"/>
                <a:sym typeface="Jua"/>
              </a:rPr>
              <a:t> </a:t>
            </a:r>
            <a:r>
              <a:rPr lang="en-US" sz="4670" dirty="0" err="1">
                <a:latin typeface="Comic Sans" panose="020B0604020202020204" charset="0"/>
                <a:ea typeface="Jua"/>
                <a:cs typeface="Jua"/>
                <a:sym typeface="Jua"/>
              </a:rPr>
              <a:t>masuk</a:t>
            </a:r>
            <a:r>
              <a:rPr lang="en-US" sz="4670" dirty="0">
                <a:latin typeface="Comic Sans" panose="020B0604020202020204" charset="0"/>
                <a:ea typeface="Jua"/>
                <a:cs typeface="Jua"/>
                <a:sym typeface="Jua"/>
              </a:rPr>
              <a:t> </a:t>
            </a:r>
            <a:r>
              <a:rPr lang="en-US" sz="4670" dirty="0" err="1">
                <a:latin typeface="Comic Sans" panose="020B0604020202020204" charset="0"/>
                <a:ea typeface="Jua"/>
                <a:cs typeface="Jua"/>
                <a:sym typeface="Jua"/>
              </a:rPr>
              <a:t>ke</a:t>
            </a:r>
            <a:r>
              <a:rPr lang="en-US" sz="4670" dirty="0">
                <a:latin typeface="Comic Sans" panose="020B0604020202020204" charset="0"/>
                <a:ea typeface="Jua"/>
                <a:cs typeface="Jua"/>
                <a:sym typeface="Jua"/>
              </a:rPr>
              <a:t> </a:t>
            </a:r>
            <a:r>
              <a:rPr lang="en-US" sz="4670" dirty="0" err="1">
                <a:latin typeface="Comic Sans" panose="020B0604020202020204" charset="0"/>
                <a:ea typeface="Jua"/>
                <a:cs typeface="Jua"/>
                <a:sym typeface="Jua"/>
              </a:rPr>
              <a:t>saluran</a:t>
            </a:r>
            <a:r>
              <a:rPr lang="en-US" sz="4670" dirty="0">
                <a:latin typeface="Comic Sans" panose="020B0604020202020204" charset="0"/>
                <a:ea typeface="Jua"/>
                <a:cs typeface="Jua"/>
                <a:sym typeface="Jua"/>
              </a:rPr>
              <a:t> </a:t>
            </a:r>
            <a:r>
              <a:rPr lang="en-US" sz="4670" dirty="0" err="1">
                <a:latin typeface="Comic Sans" panose="020B0604020202020204" charset="0"/>
                <a:ea typeface="Jua"/>
                <a:cs typeface="Jua"/>
                <a:sym typeface="Jua"/>
              </a:rPr>
              <a:t>udara</a:t>
            </a:r>
            <a:r>
              <a:rPr lang="en-US" sz="4670" dirty="0">
                <a:latin typeface="Comic Sans" panose="020B0604020202020204" charset="0"/>
                <a:ea typeface="Jua"/>
                <a:cs typeface="Jua"/>
                <a:sym typeface="Jua"/>
              </a:rPr>
              <a:t>. </a:t>
            </a:r>
          </a:p>
        </p:txBody>
      </p:sp>
    </p:spTree>
    <p:extLst>
      <p:ext uri="{BB962C8B-B14F-4D97-AF65-F5344CB8AC3E}">
        <p14:creationId xmlns:p14="http://schemas.microsoft.com/office/powerpoint/2010/main" val="2547742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F804E-E7C8-D249-72E6-F4C891423FF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B819AED-56A0-D3DE-0AD3-252E9F5D3196}"/>
              </a:ext>
            </a:extLst>
          </p:cNvPr>
          <p:cNvSpPr/>
          <p:nvPr/>
        </p:nvSpPr>
        <p:spPr>
          <a:xfrm>
            <a:off x="152400" y="-51761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dirty="0"/>
          </a:p>
        </p:txBody>
      </p:sp>
      <p:sp>
        <p:nvSpPr>
          <p:cNvPr id="3" name="Freeform 3">
            <a:extLst>
              <a:ext uri="{FF2B5EF4-FFF2-40B4-BE49-F238E27FC236}">
                <a16:creationId xmlns:a16="http://schemas.microsoft.com/office/drawing/2014/main" id="{E03C1F2D-9083-CCB4-2E83-7029C278AFD8}"/>
              </a:ext>
            </a:extLst>
          </p:cNvPr>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a:extLst>
              <a:ext uri="{FF2B5EF4-FFF2-40B4-BE49-F238E27FC236}">
                <a16:creationId xmlns:a16="http://schemas.microsoft.com/office/drawing/2014/main" id="{9860B30B-5565-19B7-49D8-06AAA0AF6EA6}"/>
              </a:ext>
            </a:extLst>
          </p:cNvPr>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a:extLst>
              <a:ext uri="{FF2B5EF4-FFF2-40B4-BE49-F238E27FC236}">
                <a16:creationId xmlns:a16="http://schemas.microsoft.com/office/drawing/2014/main" id="{A2562D56-5EF7-CC81-46F1-55012ACCFAB5}"/>
              </a:ext>
            </a:extLst>
          </p:cNvPr>
          <p:cNvSpPr/>
          <p:nvPr/>
        </p:nvSpPr>
        <p:spPr>
          <a:xfrm flipH="1">
            <a:off x="-1330438" y="62690"/>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B6FC1393-CDF9-A1A8-3787-46FB75343573}"/>
              </a:ext>
            </a:extLst>
          </p:cNvPr>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a:extLst>
              <a:ext uri="{FF2B5EF4-FFF2-40B4-BE49-F238E27FC236}">
                <a16:creationId xmlns:a16="http://schemas.microsoft.com/office/drawing/2014/main" id="{9926E47C-EEF8-953A-FE70-D16C7E427F71}"/>
              </a:ext>
            </a:extLst>
          </p:cNvPr>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10" name="TextBox 10">
            <a:extLst>
              <a:ext uri="{FF2B5EF4-FFF2-40B4-BE49-F238E27FC236}">
                <a16:creationId xmlns:a16="http://schemas.microsoft.com/office/drawing/2014/main" id="{BAFD07C4-E849-0726-7545-F98AC52EE1A8}"/>
              </a:ext>
            </a:extLst>
          </p:cNvPr>
          <p:cNvSpPr txBox="1"/>
          <p:nvPr/>
        </p:nvSpPr>
        <p:spPr>
          <a:xfrm>
            <a:off x="5165167" y="454887"/>
            <a:ext cx="7707135" cy="1038746"/>
          </a:xfrm>
          <a:prstGeom prst="rect">
            <a:avLst/>
          </a:prstGeom>
        </p:spPr>
        <p:txBody>
          <a:bodyPr wrap="square" lIns="0" tIns="0" rIns="0" bIns="0" rtlCol="0" anchor="t">
            <a:spAutoFit/>
          </a:bodyPr>
          <a:lstStyle/>
          <a:p>
            <a:pPr algn="ctr">
              <a:lnSpc>
                <a:spcPts val="8099"/>
              </a:lnSpc>
            </a:pPr>
            <a:r>
              <a:rPr lang="en-US" sz="7499" b="1" dirty="0">
                <a:solidFill>
                  <a:srgbClr val="000000"/>
                </a:solidFill>
                <a:latin typeface="Comic Sans Bold"/>
                <a:ea typeface="Comic Sans Bold"/>
                <a:cs typeface="Comic Sans Bold"/>
                <a:sym typeface="Comic Sans Bold"/>
              </a:rPr>
              <a:t>LIDAH</a:t>
            </a:r>
          </a:p>
        </p:txBody>
      </p:sp>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5D3E0625-844B-D0A1-EE6A-3EE801CD7BCF}"/>
                  </a:ext>
                </a:extLst>
              </p14:cNvPr>
              <p14:cNvContentPartPr/>
              <p14:nvPr/>
            </p14:nvContentPartPr>
            <p14:xfrm>
              <a:off x="6612789" y="6449966"/>
              <a:ext cx="13320" cy="16560"/>
            </p14:xfrm>
          </p:contentPart>
        </mc:Choice>
        <mc:Fallback>
          <p:pic>
            <p:nvPicPr>
              <p:cNvPr id="13" name="Ink 12">
                <a:extLst>
                  <a:ext uri="{FF2B5EF4-FFF2-40B4-BE49-F238E27FC236}">
                    <a16:creationId xmlns:a16="http://schemas.microsoft.com/office/drawing/2014/main" id="{5D3E0625-844B-D0A1-EE6A-3EE801CD7BCF}"/>
                  </a:ext>
                </a:extLst>
              </p:cNvPr>
              <p:cNvPicPr/>
              <p:nvPr/>
            </p:nvPicPr>
            <p:blipFill>
              <a:blip r:embed="rId13"/>
              <a:stretch>
                <a:fillRect/>
              </a:stretch>
            </p:blipFill>
            <p:spPr>
              <a:xfrm>
                <a:off x="6606669" y="6443846"/>
                <a:ext cx="25560" cy="28800"/>
              </a:xfrm>
              <a:prstGeom prst="rect">
                <a:avLst/>
              </a:prstGeom>
            </p:spPr>
          </p:pic>
        </mc:Fallback>
      </mc:AlternateContent>
      <p:sp>
        <p:nvSpPr>
          <p:cNvPr id="11" name="TextBox 9">
            <a:extLst>
              <a:ext uri="{FF2B5EF4-FFF2-40B4-BE49-F238E27FC236}">
                <a16:creationId xmlns:a16="http://schemas.microsoft.com/office/drawing/2014/main" id="{768CC07A-EFBE-24F3-20B5-05DDD8BB822B}"/>
              </a:ext>
            </a:extLst>
          </p:cNvPr>
          <p:cNvSpPr txBox="1"/>
          <p:nvPr/>
        </p:nvSpPr>
        <p:spPr>
          <a:xfrm>
            <a:off x="2616190" y="6863907"/>
            <a:ext cx="13735282" cy="1723549"/>
          </a:xfrm>
          <a:prstGeom prst="rect">
            <a:avLst/>
          </a:prstGeom>
        </p:spPr>
        <p:txBody>
          <a:bodyPr wrap="square" lIns="0" tIns="0" rIns="0" bIns="0" rtlCol="0" anchor="t">
            <a:spAutoFit/>
          </a:bodyPr>
          <a:lstStyle/>
          <a:p>
            <a:pPr marL="571500" indent="-571500">
              <a:spcBef>
                <a:spcPct val="0"/>
              </a:spcBef>
              <a:buFontTx/>
              <a:buChar char="-"/>
            </a:pPr>
            <a:r>
              <a:rPr lang="en-US" sz="2800" dirty="0" err="1">
                <a:solidFill>
                  <a:srgbClr val="000000"/>
                </a:solidFill>
                <a:latin typeface="Comic Sans" panose="020B0604020202020204" charset="0"/>
                <a:ea typeface="Jua"/>
                <a:cs typeface="Jua"/>
                <a:sym typeface="Jua"/>
              </a:rPr>
              <a:t>Terdapat</a:t>
            </a:r>
            <a:r>
              <a:rPr lang="en-US" sz="2800" dirty="0">
                <a:solidFill>
                  <a:srgbClr val="000000"/>
                </a:solidFill>
                <a:latin typeface="Comic Sans" panose="020B0604020202020204" charset="0"/>
                <a:ea typeface="Jua"/>
                <a:cs typeface="Jua"/>
                <a:sym typeface="Jua"/>
              </a:rPr>
              <a:t> </a:t>
            </a:r>
            <a:r>
              <a:rPr lang="en-US" sz="2800" dirty="0" err="1">
                <a:solidFill>
                  <a:srgbClr val="000000"/>
                </a:solidFill>
                <a:latin typeface="Comic Sans" panose="020B0604020202020204" charset="0"/>
                <a:ea typeface="Jua"/>
                <a:cs typeface="Jua"/>
                <a:sym typeface="Jua"/>
              </a:rPr>
              <a:t>bintil-bintil</a:t>
            </a:r>
            <a:r>
              <a:rPr lang="en-US" sz="2800" dirty="0">
                <a:solidFill>
                  <a:srgbClr val="000000"/>
                </a:solidFill>
                <a:latin typeface="Comic Sans" panose="020B0604020202020204" charset="0"/>
                <a:ea typeface="Jua"/>
                <a:cs typeface="Jua"/>
                <a:sym typeface="Jua"/>
              </a:rPr>
              <a:t> </a:t>
            </a:r>
            <a:r>
              <a:rPr lang="en-US" sz="2800" dirty="0" err="1">
                <a:solidFill>
                  <a:srgbClr val="000000"/>
                </a:solidFill>
                <a:latin typeface="Comic Sans" panose="020B0604020202020204" charset="0"/>
                <a:ea typeface="Jua"/>
                <a:cs typeface="Jua"/>
                <a:sym typeface="Jua"/>
              </a:rPr>
              <a:t>kecil</a:t>
            </a:r>
            <a:r>
              <a:rPr lang="en-US" sz="2800" dirty="0">
                <a:solidFill>
                  <a:srgbClr val="000000"/>
                </a:solidFill>
                <a:latin typeface="Comic Sans" panose="020B0604020202020204" charset="0"/>
                <a:ea typeface="Jua"/>
                <a:cs typeface="Jua"/>
                <a:sym typeface="Jua"/>
              </a:rPr>
              <a:t> yang </a:t>
            </a:r>
            <a:r>
              <a:rPr lang="en-US" sz="2800" dirty="0" err="1">
                <a:solidFill>
                  <a:srgbClr val="000000"/>
                </a:solidFill>
                <a:latin typeface="Comic Sans" panose="020B0604020202020204" charset="0"/>
                <a:ea typeface="Jua"/>
                <a:cs typeface="Jua"/>
                <a:sym typeface="Jua"/>
              </a:rPr>
              <a:t>dikenal</a:t>
            </a:r>
            <a:r>
              <a:rPr lang="en-US" sz="2800" dirty="0">
                <a:solidFill>
                  <a:srgbClr val="000000"/>
                </a:solidFill>
                <a:latin typeface="Comic Sans" panose="020B0604020202020204" charset="0"/>
                <a:ea typeface="Jua"/>
                <a:cs typeface="Jua"/>
                <a:sym typeface="Jua"/>
              </a:rPr>
              <a:t> </a:t>
            </a:r>
            <a:r>
              <a:rPr lang="en-US" sz="2800" dirty="0" err="1">
                <a:solidFill>
                  <a:srgbClr val="000000"/>
                </a:solidFill>
                <a:latin typeface="Comic Sans" panose="020B0604020202020204" charset="0"/>
                <a:ea typeface="Jua"/>
                <a:cs typeface="Jua"/>
                <a:sym typeface="Jua"/>
              </a:rPr>
              <a:t>dengan</a:t>
            </a:r>
            <a:r>
              <a:rPr lang="en-US" sz="2800" dirty="0">
                <a:solidFill>
                  <a:srgbClr val="000000"/>
                </a:solidFill>
                <a:latin typeface="Comic Sans" panose="020B0604020202020204" charset="0"/>
                <a:ea typeface="Jua"/>
                <a:cs typeface="Jua"/>
                <a:sym typeface="Jua"/>
              </a:rPr>
              <a:t> papilla pada </a:t>
            </a:r>
            <a:r>
              <a:rPr lang="en-US" sz="2800" dirty="0" err="1">
                <a:solidFill>
                  <a:srgbClr val="000000"/>
                </a:solidFill>
                <a:latin typeface="Comic Sans" panose="020B0604020202020204" charset="0"/>
                <a:ea typeface="Jua"/>
                <a:cs typeface="Jua"/>
                <a:sym typeface="Jua"/>
              </a:rPr>
              <a:t>permukaan</a:t>
            </a:r>
            <a:r>
              <a:rPr lang="en-US" sz="2800" dirty="0">
                <a:solidFill>
                  <a:srgbClr val="000000"/>
                </a:solidFill>
                <a:latin typeface="Comic Sans" panose="020B0604020202020204" charset="0"/>
                <a:ea typeface="Jua"/>
                <a:cs typeface="Jua"/>
                <a:sym typeface="Jua"/>
              </a:rPr>
              <a:t> </a:t>
            </a:r>
            <a:r>
              <a:rPr lang="en-US" sz="2800" dirty="0" err="1">
                <a:solidFill>
                  <a:srgbClr val="000000"/>
                </a:solidFill>
                <a:latin typeface="Comic Sans" panose="020B0604020202020204" charset="0"/>
                <a:ea typeface="Jua"/>
                <a:cs typeface="Jua"/>
                <a:sym typeface="Jua"/>
              </a:rPr>
              <a:t>lidah</a:t>
            </a:r>
            <a:endParaRPr lang="en-US" sz="2800" dirty="0">
              <a:solidFill>
                <a:srgbClr val="000000"/>
              </a:solidFill>
              <a:latin typeface="Comic Sans" panose="020B0604020202020204" charset="0"/>
              <a:ea typeface="Jua"/>
              <a:cs typeface="Jua"/>
              <a:sym typeface="Jua"/>
            </a:endParaRPr>
          </a:p>
          <a:p>
            <a:pPr marL="571500" indent="-571500">
              <a:spcBef>
                <a:spcPct val="0"/>
              </a:spcBef>
              <a:buFontTx/>
              <a:buChar char="-"/>
            </a:pPr>
            <a:r>
              <a:rPr lang="en-US" sz="2800" dirty="0" err="1">
                <a:solidFill>
                  <a:srgbClr val="000000"/>
                </a:solidFill>
                <a:latin typeface="Comic Sans" panose="020B0604020202020204" charset="0"/>
                <a:ea typeface="Jua"/>
                <a:cs typeface="Jua"/>
                <a:sym typeface="Jua"/>
              </a:rPr>
              <a:t>Permukaan</a:t>
            </a:r>
            <a:r>
              <a:rPr lang="en-US" sz="2800" dirty="0">
                <a:solidFill>
                  <a:srgbClr val="000000"/>
                </a:solidFill>
                <a:latin typeface="Comic Sans" panose="020B0604020202020204" charset="0"/>
                <a:ea typeface="Jua"/>
                <a:cs typeface="Jua"/>
                <a:sym typeface="Jua"/>
              </a:rPr>
              <a:t> papilla </a:t>
            </a:r>
            <a:r>
              <a:rPr lang="en-US" sz="2800" dirty="0" err="1">
                <a:solidFill>
                  <a:srgbClr val="000000"/>
                </a:solidFill>
                <a:latin typeface="Comic Sans" panose="020B0604020202020204" charset="0"/>
                <a:ea typeface="Jua"/>
                <a:cs typeface="Jua"/>
                <a:sym typeface="Jua"/>
              </a:rPr>
              <a:t>dilapisi</a:t>
            </a:r>
            <a:r>
              <a:rPr lang="en-US" sz="2800" dirty="0">
                <a:solidFill>
                  <a:srgbClr val="000000"/>
                </a:solidFill>
                <a:latin typeface="Comic Sans" panose="020B0604020202020204" charset="0"/>
                <a:ea typeface="Jua"/>
                <a:cs typeface="Jua"/>
                <a:sym typeface="Jua"/>
              </a:rPr>
              <a:t> oleh </a:t>
            </a:r>
            <a:r>
              <a:rPr lang="en-US" sz="2800" dirty="0" err="1">
                <a:solidFill>
                  <a:srgbClr val="000000"/>
                </a:solidFill>
                <a:latin typeface="Comic Sans" panose="020B0604020202020204" charset="0"/>
                <a:ea typeface="Jua"/>
                <a:cs typeface="Jua"/>
                <a:sym typeface="Jua"/>
              </a:rPr>
              <a:t>ratusan</a:t>
            </a:r>
            <a:r>
              <a:rPr lang="en-US" sz="2800" dirty="0">
                <a:solidFill>
                  <a:srgbClr val="000000"/>
                </a:solidFill>
                <a:latin typeface="Comic Sans" panose="020B0604020202020204" charset="0"/>
                <a:ea typeface="Jua"/>
                <a:cs typeface="Jua"/>
                <a:sym typeface="Jua"/>
              </a:rPr>
              <a:t> tunas rasa (taste bud)</a:t>
            </a:r>
          </a:p>
          <a:p>
            <a:pPr marL="571500" indent="-571500">
              <a:spcBef>
                <a:spcPct val="0"/>
              </a:spcBef>
              <a:buFontTx/>
              <a:buChar char="-"/>
            </a:pPr>
            <a:r>
              <a:rPr lang="en-US" sz="2800" dirty="0" err="1">
                <a:solidFill>
                  <a:srgbClr val="000000"/>
                </a:solidFill>
                <a:latin typeface="Comic Sans" panose="020B0604020202020204" charset="0"/>
                <a:ea typeface="Jua"/>
                <a:cs typeface="Jua"/>
                <a:sym typeface="Jua"/>
              </a:rPr>
              <a:t>Setiap</a:t>
            </a:r>
            <a:r>
              <a:rPr lang="en-US" sz="2800" dirty="0">
                <a:solidFill>
                  <a:srgbClr val="000000"/>
                </a:solidFill>
                <a:latin typeface="Comic Sans" panose="020B0604020202020204" charset="0"/>
                <a:ea typeface="Jua"/>
                <a:cs typeface="Jua"/>
                <a:sym typeface="Jua"/>
              </a:rPr>
              <a:t> taste bud </a:t>
            </a:r>
            <a:r>
              <a:rPr lang="en-US" sz="2800" dirty="0" err="1">
                <a:solidFill>
                  <a:srgbClr val="000000"/>
                </a:solidFill>
                <a:latin typeface="Comic Sans" panose="020B0604020202020204" charset="0"/>
                <a:ea typeface="Jua"/>
                <a:cs typeface="Jua"/>
                <a:sym typeface="Jua"/>
              </a:rPr>
              <a:t>mengandung</a:t>
            </a:r>
            <a:r>
              <a:rPr lang="en-US" sz="2800" dirty="0">
                <a:solidFill>
                  <a:srgbClr val="000000"/>
                </a:solidFill>
                <a:latin typeface="Comic Sans" panose="020B0604020202020204" charset="0"/>
                <a:ea typeface="Jua"/>
                <a:cs typeface="Jua"/>
                <a:sym typeface="Jua"/>
              </a:rPr>
              <a:t> 10-50 </a:t>
            </a:r>
            <a:r>
              <a:rPr lang="en-US" sz="2800" dirty="0" err="1">
                <a:solidFill>
                  <a:srgbClr val="000000"/>
                </a:solidFill>
                <a:latin typeface="Comic Sans" panose="020B0604020202020204" charset="0"/>
                <a:ea typeface="Jua"/>
                <a:cs typeface="Jua"/>
                <a:sym typeface="Jua"/>
              </a:rPr>
              <a:t>reseptor</a:t>
            </a:r>
            <a:r>
              <a:rPr lang="en-US" sz="2800" dirty="0">
                <a:solidFill>
                  <a:srgbClr val="000000"/>
                </a:solidFill>
                <a:latin typeface="Comic Sans" panose="020B0604020202020204" charset="0"/>
                <a:ea typeface="Jua"/>
                <a:cs typeface="Jua"/>
                <a:sym typeface="Jua"/>
              </a:rPr>
              <a:t> rasa</a:t>
            </a:r>
          </a:p>
          <a:p>
            <a:pPr marL="571500" indent="-571500">
              <a:spcBef>
                <a:spcPct val="0"/>
              </a:spcBef>
              <a:buFontTx/>
              <a:buChar char="-"/>
            </a:pPr>
            <a:r>
              <a:rPr lang="en-US" sz="2800" dirty="0" err="1">
                <a:solidFill>
                  <a:srgbClr val="000000"/>
                </a:solidFill>
                <a:latin typeface="Comic Sans" panose="020B0604020202020204" charset="0"/>
                <a:ea typeface="Jua"/>
                <a:cs typeface="Jua"/>
                <a:sym typeface="Jua"/>
              </a:rPr>
              <a:t>Reseptor</a:t>
            </a:r>
            <a:r>
              <a:rPr lang="en-US" sz="2800" dirty="0">
                <a:solidFill>
                  <a:srgbClr val="000000"/>
                </a:solidFill>
                <a:latin typeface="Comic Sans" panose="020B0604020202020204" charset="0"/>
                <a:ea typeface="Jua"/>
                <a:cs typeface="Jua"/>
                <a:sym typeface="Jua"/>
              </a:rPr>
              <a:t> rasa </a:t>
            </a:r>
            <a:r>
              <a:rPr lang="en-US" sz="2800" dirty="0" err="1">
                <a:solidFill>
                  <a:srgbClr val="000000"/>
                </a:solidFill>
                <a:latin typeface="Comic Sans" panose="020B0604020202020204" charset="0"/>
                <a:ea typeface="Jua"/>
                <a:cs typeface="Jua"/>
                <a:sym typeface="Jua"/>
              </a:rPr>
              <a:t>ini</a:t>
            </a:r>
            <a:r>
              <a:rPr lang="en-US" sz="2800" dirty="0">
                <a:solidFill>
                  <a:srgbClr val="000000"/>
                </a:solidFill>
                <a:latin typeface="Comic Sans" panose="020B0604020202020204" charset="0"/>
                <a:ea typeface="Jua"/>
                <a:cs typeface="Jua"/>
                <a:sym typeface="Jua"/>
              </a:rPr>
              <a:t> </a:t>
            </a:r>
            <a:r>
              <a:rPr lang="en-US" sz="2800" dirty="0" err="1">
                <a:solidFill>
                  <a:srgbClr val="000000"/>
                </a:solidFill>
                <a:latin typeface="Comic Sans" panose="020B0604020202020204" charset="0"/>
                <a:ea typeface="Jua"/>
                <a:cs typeface="Jua"/>
                <a:sym typeface="Jua"/>
              </a:rPr>
              <a:t>dapat</a:t>
            </a:r>
            <a:r>
              <a:rPr lang="en-US" sz="2800" dirty="0">
                <a:solidFill>
                  <a:srgbClr val="000000"/>
                </a:solidFill>
                <a:latin typeface="Comic Sans" panose="020B0604020202020204" charset="0"/>
                <a:ea typeface="Jua"/>
                <a:cs typeface="Jua"/>
                <a:sym typeface="Jua"/>
              </a:rPr>
              <a:t> </a:t>
            </a:r>
            <a:r>
              <a:rPr lang="en-US" sz="2800" dirty="0" err="1">
                <a:solidFill>
                  <a:srgbClr val="000000"/>
                </a:solidFill>
                <a:latin typeface="Comic Sans" panose="020B0604020202020204" charset="0"/>
                <a:ea typeface="Jua"/>
                <a:cs typeface="Jua"/>
                <a:sym typeface="Jua"/>
              </a:rPr>
              <a:t>mengenali</a:t>
            </a:r>
            <a:r>
              <a:rPr lang="en-US" sz="2800" dirty="0">
                <a:solidFill>
                  <a:srgbClr val="000000"/>
                </a:solidFill>
                <a:latin typeface="Comic Sans" panose="020B0604020202020204" charset="0"/>
                <a:ea typeface="Jua"/>
                <a:cs typeface="Jua"/>
                <a:sym typeface="Jua"/>
              </a:rPr>
              <a:t> 5 </a:t>
            </a:r>
            <a:r>
              <a:rPr lang="en-US" sz="2800" dirty="0" err="1">
                <a:solidFill>
                  <a:srgbClr val="000000"/>
                </a:solidFill>
                <a:latin typeface="Comic Sans" panose="020B0604020202020204" charset="0"/>
                <a:ea typeface="Jua"/>
                <a:cs typeface="Jua"/>
                <a:sym typeface="Jua"/>
              </a:rPr>
              <a:t>jenis</a:t>
            </a:r>
            <a:r>
              <a:rPr lang="en-US" sz="2800" dirty="0">
                <a:solidFill>
                  <a:srgbClr val="000000"/>
                </a:solidFill>
                <a:latin typeface="Comic Sans" panose="020B0604020202020204" charset="0"/>
                <a:ea typeface="Jua"/>
                <a:cs typeface="Jua"/>
                <a:sym typeface="Jua"/>
              </a:rPr>
              <a:t> rasa : </a:t>
            </a:r>
            <a:r>
              <a:rPr lang="en-US" sz="2800" dirty="0" err="1">
                <a:solidFill>
                  <a:srgbClr val="000000"/>
                </a:solidFill>
                <a:latin typeface="Comic Sans" panose="020B0604020202020204" charset="0"/>
                <a:ea typeface="Jua"/>
                <a:cs typeface="Jua"/>
                <a:sym typeface="Jua"/>
              </a:rPr>
              <a:t>asam</a:t>
            </a:r>
            <a:r>
              <a:rPr lang="en-US" sz="2800" dirty="0">
                <a:solidFill>
                  <a:srgbClr val="000000"/>
                </a:solidFill>
                <a:latin typeface="Comic Sans" panose="020B0604020202020204" charset="0"/>
                <a:ea typeface="Jua"/>
                <a:cs typeface="Jua"/>
                <a:sym typeface="Jua"/>
              </a:rPr>
              <a:t>, manis, </a:t>
            </a:r>
            <a:r>
              <a:rPr lang="en-US" sz="2800" dirty="0" err="1">
                <a:solidFill>
                  <a:srgbClr val="000000"/>
                </a:solidFill>
                <a:latin typeface="Comic Sans" panose="020B0604020202020204" charset="0"/>
                <a:ea typeface="Jua"/>
                <a:cs typeface="Jua"/>
                <a:sym typeface="Jua"/>
              </a:rPr>
              <a:t>asin</a:t>
            </a:r>
            <a:r>
              <a:rPr lang="en-US" sz="2800" dirty="0">
                <a:solidFill>
                  <a:srgbClr val="000000"/>
                </a:solidFill>
                <a:latin typeface="Comic Sans" panose="020B0604020202020204" charset="0"/>
                <a:ea typeface="Jua"/>
                <a:cs typeface="Jua"/>
                <a:sym typeface="Jua"/>
              </a:rPr>
              <a:t>, </a:t>
            </a:r>
            <a:r>
              <a:rPr lang="en-US" sz="2800" dirty="0" err="1">
                <a:solidFill>
                  <a:srgbClr val="000000"/>
                </a:solidFill>
                <a:latin typeface="Comic Sans" panose="020B0604020202020204" charset="0"/>
                <a:ea typeface="Jua"/>
                <a:cs typeface="Jua"/>
                <a:sym typeface="Jua"/>
              </a:rPr>
              <a:t>pahit</a:t>
            </a:r>
            <a:r>
              <a:rPr lang="en-US" sz="2800" dirty="0">
                <a:solidFill>
                  <a:srgbClr val="000000"/>
                </a:solidFill>
                <a:latin typeface="Comic Sans" panose="020B0604020202020204" charset="0"/>
                <a:ea typeface="Jua"/>
                <a:cs typeface="Jua"/>
                <a:sym typeface="Jua"/>
              </a:rPr>
              <a:t>, umami</a:t>
            </a:r>
          </a:p>
        </p:txBody>
      </p:sp>
      <p:pic>
        <p:nvPicPr>
          <p:cNvPr id="9" name="Picture 8">
            <a:extLst>
              <a:ext uri="{FF2B5EF4-FFF2-40B4-BE49-F238E27FC236}">
                <a16:creationId xmlns:a16="http://schemas.microsoft.com/office/drawing/2014/main" id="{AD9EBB86-83F6-2252-8307-FC66E1AC03FA}"/>
              </a:ext>
            </a:extLst>
          </p:cNvPr>
          <p:cNvPicPr>
            <a:picLocks noChangeAspect="1"/>
          </p:cNvPicPr>
          <p:nvPr/>
        </p:nvPicPr>
        <p:blipFill>
          <a:blip r:embed="rId14"/>
          <a:stretch>
            <a:fillRect/>
          </a:stretch>
        </p:blipFill>
        <p:spPr>
          <a:xfrm>
            <a:off x="3181546" y="2086266"/>
            <a:ext cx="11784070" cy="4324954"/>
          </a:xfrm>
          <a:prstGeom prst="rect">
            <a:avLst/>
          </a:prstGeom>
        </p:spPr>
      </p:pic>
    </p:spTree>
    <p:extLst>
      <p:ext uri="{BB962C8B-B14F-4D97-AF65-F5344CB8AC3E}">
        <p14:creationId xmlns:p14="http://schemas.microsoft.com/office/powerpoint/2010/main" val="3084148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Freeform 8"/>
          <p:cNvSpPr/>
          <p:nvPr/>
        </p:nvSpPr>
        <p:spPr>
          <a:xfrm>
            <a:off x="3478431" y="1657904"/>
            <a:ext cx="10982875" cy="8319528"/>
          </a:xfrm>
          <a:custGeom>
            <a:avLst/>
            <a:gdLst/>
            <a:ahLst/>
            <a:cxnLst/>
            <a:rect l="l" t="t" r="r" b="b"/>
            <a:pathLst>
              <a:path w="10982875" h="8319528">
                <a:moveTo>
                  <a:pt x="0" y="0"/>
                </a:moveTo>
                <a:lnTo>
                  <a:pt x="10982875" y="0"/>
                </a:lnTo>
                <a:lnTo>
                  <a:pt x="10982875" y="8319527"/>
                </a:lnTo>
                <a:lnTo>
                  <a:pt x="0" y="8319527"/>
                </a:lnTo>
                <a:lnTo>
                  <a:pt x="0" y="0"/>
                </a:lnTo>
                <a:close/>
              </a:path>
            </a:pathLst>
          </a:custGeom>
          <a:blipFill>
            <a:blip r:embed="rId12"/>
            <a:stretch>
              <a:fillRect/>
            </a:stretch>
          </a:blipFill>
        </p:spPr>
        <p:txBody>
          <a:bodyPr/>
          <a:lstStyle/>
          <a:p>
            <a:endParaRPr lang="en-ID"/>
          </a:p>
        </p:txBody>
      </p:sp>
      <p:sp>
        <p:nvSpPr>
          <p:cNvPr id="9" name="TextBox 9"/>
          <p:cNvSpPr txBox="1"/>
          <p:nvPr/>
        </p:nvSpPr>
        <p:spPr>
          <a:xfrm>
            <a:off x="3967744" y="528002"/>
            <a:ext cx="9812934" cy="953135"/>
          </a:xfrm>
          <a:prstGeom prst="rect">
            <a:avLst/>
          </a:prstGeom>
        </p:spPr>
        <p:txBody>
          <a:bodyPr lIns="0" tIns="0" rIns="0" bIns="0" rtlCol="0" anchor="t">
            <a:spAutoFit/>
          </a:bodyPr>
          <a:lstStyle/>
          <a:p>
            <a:pPr algn="ctr">
              <a:lnSpc>
                <a:spcPts val="7839"/>
              </a:lnSpc>
            </a:pPr>
            <a:r>
              <a:rPr lang="en-US" sz="5599" b="1">
                <a:solidFill>
                  <a:srgbClr val="000000"/>
                </a:solidFill>
                <a:latin typeface="Comic Sans Bold"/>
                <a:ea typeface="Comic Sans Bold"/>
                <a:cs typeface="Comic Sans Bold"/>
                <a:sym typeface="Comic Sans Bold"/>
              </a:rPr>
              <a:t>Proses Kerja Sistem Sensori</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73FEB-535B-B7B3-951D-13B7BFCB60E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1132A68-DE88-185D-4F19-E486F411AAC5}"/>
              </a:ext>
            </a:extLst>
          </p:cNvPr>
          <p:cNvSpPr/>
          <p:nvPr/>
        </p:nvSpPr>
        <p:spPr>
          <a:xfrm>
            <a:off x="-125265" y="-125495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dirty="0"/>
          </a:p>
        </p:txBody>
      </p:sp>
      <p:sp>
        <p:nvSpPr>
          <p:cNvPr id="3" name="Freeform 3">
            <a:extLst>
              <a:ext uri="{FF2B5EF4-FFF2-40B4-BE49-F238E27FC236}">
                <a16:creationId xmlns:a16="http://schemas.microsoft.com/office/drawing/2014/main" id="{1C1E6420-8DDA-A4D2-543F-07F0BCEC9E01}"/>
              </a:ext>
            </a:extLst>
          </p:cNvPr>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a:extLst>
              <a:ext uri="{FF2B5EF4-FFF2-40B4-BE49-F238E27FC236}">
                <a16:creationId xmlns:a16="http://schemas.microsoft.com/office/drawing/2014/main" id="{052F8E63-157C-2AC9-5190-7CE20EC80C2D}"/>
              </a:ext>
            </a:extLst>
          </p:cNvPr>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a:extLst>
              <a:ext uri="{FF2B5EF4-FFF2-40B4-BE49-F238E27FC236}">
                <a16:creationId xmlns:a16="http://schemas.microsoft.com/office/drawing/2014/main" id="{462FC591-9C3F-4A10-71FC-FCAF602A7C3B}"/>
              </a:ext>
            </a:extLst>
          </p:cNvPr>
          <p:cNvSpPr/>
          <p:nvPr/>
        </p:nvSpPr>
        <p:spPr>
          <a:xfrm flipH="1">
            <a:off x="-1330438" y="62690"/>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a:extLst>
              <a:ext uri="{FF2B5EF4-FFF2-40B4-BE49-F238E27FC236}">
                <a16:creationId xmlns:a16="http://schemas.microsoft.com/office/drawing/2014/main" id="{46266CD0-3A50-2FAC-BDA3-45067DB844D8}"/>
              </a:ext>
            </a:extLst>
          </p:cNvPr>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a:extLst>
              <a:ext uri="{FF2B5EF4-FFF2-40B4-BE49-F238E27FC236}">
                <a16:creationId xmlns:a16="http://schemas.microsoft.com/office/drawing/2014/main" id="{C7FAEDBF-5E9E-69D2-FFBD-080EEB1502F0}"/>
              </a:ext>
            </a:extLst>
          </p:cNvPr>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10" name="TextBox 10">
            <a:extLst>
              <a:ext uri="{FF2B5EF4-FFF2-40B4-BE49-F238E27FC236}">
                <a16:creationId xmlns:a16="http://schemas.microsoft.com/office/drawing/2014/main" id="{59D964C2-DCF6-7279-A1DB-FFEA32D133AF}"/>
              </a:ext>
            </a:extLst>
          </p:cNvPr>
          <p:cNvSpPr txBox="1"/>
          <p:nvPr/>
        </p:nvSpPr>
        <p:spPr>
          <a:xfrm>
            <a:off x="5165167" y="454887"/>
            <a:ext cx="7707135" cy="1038746"/>
          </a:xfrm>
          <a:prstGeom prst="rect">
            <a:avLst/>
          </a:prstGeom>
        </p:spPr>
        <p:txBody>
          <a:bodyPr wrap="square" lIns="0" tIns="0" rIns="0" bIns="0" rtlCol="0" anchor="t">
            <a:spAutoFit/>
          </a:bodyPr>
          <a:lstStyle/>
          <a:p>
            <a:pPr algn="ctr">
              <a:lnSpc>
                <a:spcPts val="8099"/>
              </a:lnSpc>
            </a:pPr>
            <a:r>
              <a:rPr lang="en-US" sz="7499" b="1" dirty="0">
                <a:solidFill>
                  <a:srgbClr val="000000"/>
                </a:solidFill>
                <a:latin typeface="Comic Sans Bold"/>
                <a:ea typeface="Comic Sans Bold"/>
                <a:cs typeface="Comic Sans Bold"/>
                <a:sym typeface="Comic Sans Bold"/>
              </a:rPr>
              <a:t>LIDAH</a:t>
            </a:r>
          </a:p>
        </p:txBody>
      </p:sp>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D01823C2-FFA9-BEAC-2BBE-FA82EA467020}"/>
                  </a:ext>
                </a:extLst>
              </p14:cNvPr>
              <p14:cNvContentPartPr/>
              <p14:nvPr/>
            </p14:nvContentPartPr>
            <p14:xfrm>
              <a:off x="6612789" y="6449966"/>
              <a:ext cx="13320" cy="16560"/>
            </p14:xfrm>
          </p:contentPart>
        </mc:Choice>
        <mc:Fallback>
          <p:pic>
            <p:nvPicPr>
              <p:cNvPr id="13" name="Ink 12">
                <a:extLst>
                  <a:ext uri="{FF2B5EF4-FFF2-40B4-BE49-F238E27FC236}">
                    <a16:creationId xmlns:a16="http://schemas.microsoft.com/office/drawing/2014/main" id="{D01823C2-FFA9-BEAC-2BBE-FA82EA467020}"/>
                  </a:ext>
                </a:extLst>
              </p:cNvPr>
              <p:cNvPicPr/>
              <p:nvPr/>
            </p:nvPicPr>
            <p:blipFill>
              <a:blip r:embed="rId13"/>
              <a:stretch>
                <a:fillRect/>
              </a:stretch>
            </p:blipFill>
            <p:spPr>
              <a:xfrm>
                <a:off x="6606669" y="6443846"/>
                <a:ext cx="25560" cy="28800"/>
              </a:xfrm>
              <a:prstGeom prst="rect">
                <a:avLst/>
              </a:prstGeom>
            </p:spPr>
          </p:pic>
        </mc:Fallback>
      </mc:AlternateContent>
      <p:pic>
        <p:nvPicPr>
          <p:cNvPr id="12" name="Picture 11">
            <a:extLst>
              <a:ext uri="{FF2B5EF4-FFF2-40B4-BE49-F238E27FC236}">
                <a16:creationId xmlns:a16="http://schemas.microsoft.com/office/drawing/2014/main" id="{E6C0EB6E-074D-6589-7830-E896C8090976}"/>
              </a:ext>
            </a:extLst>
          </p:cNvPr>
          <p:cNvPicPr>
            <a:picLocks noChangeAspect="1"/>
          </p:cNvPicPr>
          <p:nvPr/>
        </p:nvPicPr>
        <p:blipFill>
          <a:blip r:embed="rId14"/>
          <a:stretch>
            <a:fillRect/>
          </a:stretch>
        </p:blipFill>
        <p:spPr>
          <a:xfrm>
            <a:off x="6271811" y="1733074"/>
            <a:ext cx="5744377" cy="6820852"/>
          </a:xfrm>
          <a:prstGeom prst="rect">
            <a:avLst/>
          </a:prstGeom>
        </p:spPr>
      </p:pic>
    </p:spTree>
    <p:extLst>
      <p:ext uri="{BB962C8B-B14F-4D97-AF65-F5344CB8AC3E}">
        <p14:creationId xmlns:p14="http://schemas.microsoft.com/office/powerpoint/2010/main" val="18142406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TextBox 3"/>
          <p:cNvSpPr txBox="1"/>
          <p:nvPr/>
        </p:nvSpPr>
        <p:spPr>
          <a:xfrm>
            <a:off x="2934503" y="3869634"/>
            <a:ext cx="12418994" cy="1759042"/>
          </a:xfrm>
          <a:prstGeom prst="rect">
            <a:avLst/>
          </a:prstGeom>
        </p:spPr>
        <p:txBody>
          <a:bodyPr lIns="0" tIns="0" rIns="0" bIns="0" rtlCol="0" anchor="t">
            <a:spAutoFit/>
          </a:bodyPr>
          <a:lstStyle/>
          <a:p>
            <a:pPr algn="ctr">
              <a:lnSpc>
                <a:spcPts val="14393"/>
              </a:lnSpc>
            </a:pPr>
            <a:r>
              <a:rPr lang="en-US" sz="10281">
                <a:solidFill>
                  <a:srgbClr val="001A30"/>
                </a:solidFill>
                <a:latin typeface="More Sugar"/>
                <a:ea typeface="More Sugar"/>
                <a:cs typeface="More Sugar"/>
                <a:sym typeface="More Sugar"/>
              </a:rPr>
              <a:t>TERIMAKASIH</a:t>
            </a:r>
          </a:p>
        </p:txBody>
      </p:sp>
      <p:sp>
        <p:nvSpPr>
          <p:cNvPr id="4" name="Freeform 4"/>
          <p:cNvSpPr/>
          <p:nvPr/>
        </p:nvSpPr>
        <p:spPr>
          <a:xfrm>
            <a:off x="0" y="6157172"/>
            <a:ext cx="6801004" cy="4641685"/>
          </a:xfrm>
          <a:custGeom>
            <a:avLst/>
            <a:gdLst/>
            <a:ahLst/>
            <a:cxnLst/>
            <a:rect l="l" t="t" r="r" b="b"/>
            <a:pathLst>
              <a:path w="6801004" h="4641685">
                <a:moveTo>
                  <a:pt x="0" y="0"/>
                </a:moveTo>
                <a:lnTo>
                  <a:pt x="6801004" y="0"/>
                </a:lnTo>
                <a:lnTo>
                  <a:pt x="6801004" y="4641686"/>
                </a:lnTo>
                <a:lnTo>
                  <a:pt x="0" y="4641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5" name="Freeform 5"/>
          <p:cNvSpPr/>
          <p:nvPr/>
        </p:nvSpPr>
        <p:spPr>
          <a:xfrm>
            <a:off x="14787297" y="-573636"/>
            <a:ext cx="4330250" cy="3642823"/>
          </a:xfrm>
          <a:custGeom>
            <a:avLst/>
            <a:gdLst/>
            <a:ahLst/>
            <a:cxnLst/>
            <a:rect l="l" t="t" r="r" b="b"/>
            <a:pathLst>
              <a:path w="4330250" h="3642823">
                <a:moveTo>
                  <a:pt x="0" y="0"/>
                </a:moveTo>
                <a:lnTo>
                  <a:pt x="4330251" y="0"/>
                </a:lnTo>
                <a:lnTo>
                  <a:pt x="4330251" y="3642823"/>
                </a:lnTo>
                <a:lnTo>
                  <a:pt x="0" y="3642823"/>
                </a:lnTo>
                <a:lnTo>
                  <a:pt x="0" y="0"/>
                </a:lnTo>
                <a:close/>
              </a:path>
            </a:pathLst>
          </a:custGeom>
          <a:blipFill>
            <a:blip r:embed="rId5"/>
            <a:stretch>
              <a:fillRect/>
            </a:stretch>
          </a:blipFill>
        </p:spPr>
        <p:txBody>
          <a:bodyPr/>
          <a:lstStyle/>
          <a:p>
            <a:endParaRPr lang="en-ID"/>
          </a:p>
        </p:txBody>
      </p:sp>
      <p:sp>
        <p:nvSpPr>
          <p:cNvPr id="6" name="Freeform 6"/>
          <p:cNvSpPr/>
          <p:nvPr/>
        </p:nvSpPr>
        <p:spPr>
          <a:xfrm flipH="1">
            <a:off x="-686250"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7" name="Freeform 7"/>
          <p:cNvSpPr/>
          <p:nvPr/>
        </p:nvSpPr>
        <p:spPr>
          <a:xfrm>
            <a:off x="16147410" y="3069187"/>
            <a:ext cx="2970137" cy="4114800"/>
          </a:xfrm>
          <a:custGeom>
            <a:avLst/>
            <a:gdLst/>
            <a:ahLst/>
            <a:cxnLst/>
            <a:rect l="l" t="t" r="r" b="b"/>
            <a:pathLst>
              <a:path w="2970137" h="4114800">
                <a:moveTo>
                  <a:pt x="0" y="0"/>
                </a:moveTo>
                <a:lnTo>
                  <a:pt x="2970138" y="0"/>
                </a:lnTo>
                <a:lnTo>
                  <a:pt x="297013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8" name="Freeform 8"/>
          <p:cNvSpPr/>
          <p:nvPr/>
        </p:nvSpPr>
        <p:spPr>
          <a:xfrm>
            <a:off x="14787297"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TextBox 8"/>
          <p:cNvSpPr txBox="1"/>
          <p:nvPr/>
        </p:nvSpPr>
        <p:spPr>
          <a:xfrm>
            <a:off x="4681518" y="207412"/>
            <a:ext cx="9765804" cy="1276352"/>
          </a:xfrm>
          <a:prstGeom prst="rect">
            <a:avLst/>
          </a:prstGeom>
        </p:spPr>
        <p:txBody>
          <a:bodyPr lIns="0" tIns="0" rIns="0" bIns="0" rtlCol="0" anchor="t">
            <a:spAutoFit/>
          </a:bodyPr>
          <a:lstStyle/>
          <a:p>
            <a:pPr algn="ctr">
              <a:lnSpc>
                <a:spcPts val="10499"/>
              </a:lnSpc>
            </a:pPr>
            <a:r>
              <a:rPr lang="en-US" sz="7499" b="1">
                <a:solidFill>
                  <a:srgbClr val="000000"/>
                </a:solidFill>
                <a:latin typeface="Comic Sans Bold"/>
                <a:ea typeface="Comic Sans Bold"/>
                <a:cs typeface="Comic Sans Bold"/>
                <a:sym typeface="Comic Sans Bold"/>
              </a:rPr>
              <a:t>Fungsi Organ Sensori</a:t>
            </a:r>
          </a:p>
        </p:txBody>
      </p:sp>
      <p:sp>
        <p:nvSpPr>
          <p:cNvPr id="9" name="TextBox 9"/>
          <p:cNvSpPr txBox="1"/>
          <p:nvPr/>
        </p:nvSpPr>
        <p:spPr>
          <a:xfrm>
            <a:off x="2489233" y="2752089"/>
            <a:ext cx="14076908" cy="3914777"/>
          </a:xfrm>
          <a:prstGeom prst="rect">
            <a:avLst/>
          </a:prstGeom>
        </p:spPr>
        <p:txBody>
          <a:bodyPr lIns="0" tIns="0" rIns="0" bIns="0" rtlCol="0" anchor="t">
            <a:spAutoFit/>
          </a:bodyPr>
          <a:lstStyle/>
          <a:p>
            <a:pPr marL="971532" lvl="1" indent="-485766" algn="just">
              <a:lnSpc>
                <a:spcPts val="6299"/>
              </a:lnSpc>
              <a:buFont typeface="Arial"/>
              <a:buChar char="•"/>
            </a:pPr>
            <a:r>
              <a:rPr lang="en-US" sz="4499">
                <a:solidFill>
                  <a:srgbClr val="000000"/>
                </a:solidFill>
                <a:latin typeface="Comic Sans"/>
                <a:ea typeface="Comic Sans"/>
                <a:cs typeface="Comic Sans"/>
                <a:sym typeface="Comic Sans"/>
              </a:rPr>
              <a:t>Mata (Visual)</a:t>
            </a:r>
          </a:p>
          <a:p>
            <a:pPr marL="971532" lvl="1" indent="-485766" algn="just">
              <a:lnSpc>
                <a:spcPts val="6299"/>
              </a:lnSpc>
              <a:buFont typeface="Arial"/>
              <a:buChar char="•"/>
            </a:pPr>
            <a:r>
              <a:rPr lang="en-US" sz="4499">
                <a:solidFill>
                  <a:srgbClr val="000000"/>
                </a:solidFill>
                <a:latin typeface="Comic Sans"/>
                <a:ea typeface="Comic Sans"/>
                <a:cs typeface="Comic Sans"/>
                <a:sym typeface="Comic Sans"/>
              </a:rPr>
              <a:t>Telinga (Auditory)</a:t>
            </a:r>
          </a:p>
          <a:p>
            <a:pPr marL="971532" lvl="1" indent="-485766" algn="just">
              <a:lnSpc>
                <a:spcPts val="6299"/>
              </a:lnSpc>
              <a:buFont typeface="Arial"/>
              <a:buChar char="•"/>
            </a:pPr>
            <a:r>
              <a:rPr lang="en-US" sz="4499">
                <a:solidFill>
                  <a:srgbClr val="000000"/>
                </a:solidFill>
                <a:latin typeface="Comic Sans"/>
                <a:ea typeface="Comic Sans"/>
                <a:cs typeface="Comic Sans"/>
                <a:sym typeface="Comic Sans"/>
              </a:rPr>
              <a:t>Hidung (Olfactory)</a:t>
            </a:r>
          </a:p>
          <a:p>
            <a:pPr marL="971532" lvl="1" indent="-485766" algn="just">
              <a:lnSpc>
                <a:spcPts val="6299"/>
              </a:lnSpc>
              <a:buFont typeface="Arial"/>
              <a:buChar char="•"/>
            </a:pPr>
            <a:r>
              <a:rPr lang="en-US" sz="4499">
                <a:solidFill>
                  <a:srgbClr val="000000"/>
                </a:solidFill>
                <a:latin typeface="Comic Sans"/>
                <a:ea typeface="Comic Sans"/>
                <a:cs typeface="Comic Sans"/>
                <a:sym typeface="Comic Sans"/>
              </a:rPr>
              <a:t>Lidah (Gustatory)</a:t>
            </a:r>
          </a:p>
          <a:p>
            <a:pPr marL="971532" lvl="1" indent="-485766" algn="just">
              <a:lnSpc>
                <a:spcPts val="6299"/>
              </a:lnSpc>
              <a:buFont typeface="Arial"/>
              <a:buChar char="•"/>
            </a:pPr>
            <a:r>
              <a:rPr lang="en-US" sz="4499">
                <a:solidFill>
                  <a:srgbClr val="000000"/>
                </a:solidFill>
                <a:latin typeface="Comic Sans"/>
                <a:ea typeface="Comic Sans"/>
                <a:cs typeface="Comic Sans"/>
                <a:sym typeface="Comic Sans"/>
              </a:rPr>
              <a:t>Kulit (Tactile)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629" b="-24629"/>
            </a:stretch>
          </a:blipFill>
        </p:spPr>
        <p:txBody>
          <a:bodyPr/>
          <a:lstStyle/>
          <a:p>
            <a:endParaRPr lang="en-ID"/>
          </a:p>
        </p:txBody>
      </p:sp>
      <p:sp>
        <p:nvSpPr>
          <p:cNvPr id="3" name="Freeform 3"/>
          <p:cNvSpPr/>
          <p:nvPr/>
        </p:nvSpPr>
        <p:spPr>
          <a:xfrm flipH="1">
            <a:off x="-4123765" y="6278092"/>
            <a:ext cx="6801004" cy="4641685"/>
          </a:xfrm>
          <a:custGeom>
            <a:avLst/>
            <a:gdLst/>
            <a:ahLst/>
            <a:cxnLst/>
            <a:rect l="l" t="t" r="r" b="b"/>
            <a:pathLst>
              <a:path w="6801004" h="4641685">
                <a:moveTo>
                  <a:pt x="6801004" y="0"/>
                </a:moveTo>
                <a:lnTo>
                  <a:pt x="0" y="0"/>
                </a:lnTo>
                <a:lnTo>
                  <a:pt x="0" y="4641685"/>
                </a:lnTo>
                <a:lnTo>
                  <a:pt x="6801004" y="4641685"/>
                </a:lnTo>
                <a:lnTo>
                  <a:pt x="68010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a:off x="15467354" y="-1254954"/>
            <a:ext cx="4330250" cy="3642823"/>
          </a:xfrm>
          <a:custGeom>
            <a:avLst/>
            <a:gdLst/>
            <a:ahLst/>
            <a:cxnLst/>
            <a:rect l="l" t="t" r="r" b="b"/>
            <a:pathLst>
              <a:path w="4330250" h="3642823">
                <a:moveTo>
                  <a:pt x="0" y="0"/>
                </a:moveTo>
                <a:lnTo>
                  <a:pt x="4330250" y="0"/>
                </a:lnTo>
                <a:lnTo>
                  <a:pt x="4330250" y="3642823"/>
                </a:lnTo>
                <a:lnTo>
                  <a:pt x="0" y="3642823"/>
                </a:lnTo>
                <a:lnTo>
                  <a:pt x="0" y="0"/>
                </a:lnTo>
                <a:close/>
              </a:path>
            </a:pathLst>
          </a:custGeom>
          <a:blipFill>
            <a:blip r:embed="rId5"/>
            <a:stretch>
              <a:fillRect/>
            </a:stretch>
          </a:blipFill>
        </p:spPr>
        <p:txBody>
          <a:bodyPr/>
          <a:lstStyle/>
          <a:p>
            <a:endParaRPr lang="en-ID"/>
          </a:p>
        </p:txBody>
      </p:sp>
      <p:sp>
        <p:nvSpPr>
          <p:cNvPr id="5" name="Freeform 5"/>
          <p:cNvSpPr/>
          <p:nvPr/>
        </p:nvSpPr>
        <p:spPr>
          <a:xfrm flipH="1">
            <a:off x="-1833733" y="-573636"/>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a:off x="16774308" y="2690177"/>
            <a:ext cx="2970137" cy="4114800"/>
          </a:xfrm>
          <a:custGeom>
            <a:avLst/>
            <a:gdLst/>
            <a:ahLst/>
            <a:cxnLst/>
            <a:rect l="l" t="t" r="r" b="b"/>
            <a:pathLst>
              <a:path w="2970137" h="4114800">
                <a:moveTo>
                  <a:pt x="0" y="0"/>
                </a:moveTo>
                <a:lnTo>
                  <a:pt x="2970137" y="0"/>
                </a:lnTo>
                <a:lnTo>
                  <a:pt x="2970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a:off x="16351472" y="6804977"/>
            <a:ext cx="3873055" cy="4114800"/>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8" name="TextBox 8"/>
          <p:cNvSpPr txBox="1"/>
          <p:nvPr/>
        </p:nvSpPr>
        <p:spPr>
          <a:xfrm>
            <a:off x="2872928" y="85725"/>
            <a:ext cx="12542144" cy="2066924"/>
          </a:xfrm>
          <a:prstGeom prst="rect">
            <a:avLst/>
          </a:prstGeom>
        </p:spPr>
        <p:txBody>
          <a:bodyPr lIns="0" tIns="0" rIns="0" bIns="0" rtlCol="0" anchor="t">
            <a:spAutoFit/>
          </a:bodyPr>
          <a:lstStyle/>
          <a:p>
            <a:pPr algn="ctr">
              <a:lnSpc>
                <a:spcPts val="8099"/>
              </a:lnSpc>
            </a:pPr>
            <a:r>
              <a:rPr lang="en-US" sz="7499" b="1">
                <a:solidFill>
                  <a:srgbClr val="000000"/>
                </a:solidFill>
                <a:latin typeface="Comic Sans Bold"/>
                <a:ea typeface="Comic Sans Bold"/>
                <a:cs typeface="Comic Sans Bold"/>
                <a:sym typeface="Comic Sans Bold"/>
              </a:rPr>
              <a:t>Struktur dan Fungsi Bagian</a:t>
            </a:r>
          </a:p>
          <a:p>
            <a:pPr algn="ctr">
              <a:lnSpc>
                <a:spcPts val="8099"/>
              </a:lnSpc>
            </a:pPr>
            <a:r>
              <a:rPr lang="en-US" sz="7499" b="1">
                <a:solidFill>
                  <a:srgbClr val="000000"/>
                </a:solidFill>
                <a:latin typeface="Comic Sans Bold"/>
                <a:ea typeface="Comic Sans Bold"/>
                <a:cs typeface="Comic Sans Bold"/>
                <a:sym typeface="Comic Sans Bold"/>
              </a:rPr>
              <a:t>Mata</a:t>
            </a:r>
          </a:p>
        </p:txBody>
      </p:sp>
      <p:sp>
        <p:nvSpPr>
          <p:cNvPr id="9" name="TextBox 9"/>
          <p:cNvSpPr txBox="1"/>
          <p:nvPr/>
        </p:nvSpPr>
        <p:spPr>
          <a:xfrm>
            <a:off x="2195376" y="2311669"/>
            <a:ext cx="14578931" cy="7077077"/>
          </a:xfrm>
          <a:prstGeom prst="rect">
            <a:avLst/>
          </a:prstGeom>
        </p:spPr>
        <p:txBody>
          <a:bodyPr lIns="0" tIns="0" rIns="0" bIns="0" rtlCol="0" anchor="t">
            <a:spAutoFit/>
          </a:bodyPr>
          <a:lstStyle/>
          <a:p>
            <a:pPr algn="just">
              <a:lnSpc>
                <a:spcPts val="6299"/>
              </a:lnSpc>
            </a:pPr>
            <a:r>
              <a:rPr lang="en-US" sz="4499">
                <a:solidFill>
                  <a:srgbClr val="000000"/>
                </a:solidFill>
                <a:latin typeface="Comic Sans"/>
                <a:ea typeface="Comic Sans"/>
                <a:cs typeface="Comic Sans"/>
                <a:sym typeface="Comic Sans"/>
              </a:rPr>
              <a:t>Mata mempunyai reseptor untuk menangkap rangsang cahaya yang disebut fotoreseptor. Oleh karena itu, pada siang hari pantulan sinar matahari oleh benda-benda di sekililing kita dapat kita tangkap dengan jelas.</a:t>
            </a:r>
          </a:p>
          <a:p>
            <a:pPr algn="just">
              <a:lnSpc>
                <a:spcPts val="6299"/>
              </a:lnSpc>
            </a:pPr>
            <a:r>
              <a:rPr lang="en-US" sz="4499">
                <a:solidFill>
                  <a:srgbClr val="000000"/>
                </a:solidFill>
                <a:latin typeface="Comic Sans"/>
                <a:ea typeface="Comic Sans"/>
                <a:cs typeface="Comic Sans"/>
                <a:sym typeface="Comic Sans"/>
              </a:rPr>
              <a:t>Sebaliknya pada malam hari, benda-benda disekitar kita tidak memantulkan cahaya matahari seperti saat siang hari. Akibatnya, kita hanya mampu melihat benda-benda saat ada cahaya lampu.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TotalTime>
  <Words>2252</Words>
  <Application>Microsoft Office PowerPoint</Application>
  <PresentationFormat>Custom</PresentationFormat>
  <Paragraphs>226</Paragraphs>
  <Slides>71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71</vt:i4>
      </vt:variant>
    </vt:vector>
  </HeadingPairs>
  <TitlesOfParts>
    <vt:vector size="83" baseType="lpstr">
      <vt:lpstr>Canva Sans Bold</vt:lpstr>
      <vt:lpstr>Bobby Jones</vt:lpstr>
      <vt:lpstr>Comic Sans Bold</vt:lpstr>
      <vt:lpstr>Comic Sans</vt:lpstr>
      <vt:lpstr>More Sugar</vt:lpstr>
      <vt:lpstr>Jua</vt:lpstr>
      <vt:lpstr>Poppins Bold</vt:lpstr>
      <vt:lpstr>More Sugar Thin</vt:lpstr>
      <vt:lpstr>Poppins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 Pendengaran Manusia Presentasi Materi Biru Gaya Illustratif</dc:title>
  <dc:creator>User</dc:creator>
  <cp:lastModifiedBy>Myoffice27184</cp:lastModifiedBy>
  <cp:revision>5</cp:revision>
  <cp:lastPrinted>2025-12-21T08:02:05Z</cp:lastPrinted>
  <dcterms:created xsi:type="dcterms:W3CDTF">2006-08-16T00:00:00Z</dcterms:created>
  <dcterms:modified xsi:type="dcterms:W3CDTF">2025-12-21T08:06:02Z</dcterms:modified>
  <dc:identifier>DAG25U2z4TY</dc:identifier>
</cp:coreProperties>
</file>