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5" r:id="rId5"/>
    <p:sldId id="260" r:id="rId6"/>
    <p:sldId id="287" r:id="rId7"/>
    <p:sldId id="288" r:id="rId8"/>
    <p:sldId id="286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90" r:id="rId20"/>
    <p:sldId id="291" r:id="rId21"/>
    <p:sldId id="270" r:id="rId22"/>
    <p:sldId id="271" r:id="rId23"/>
    <p:sldId id="272" r:id="rId24"/>
    <p:sldId id="273" r:id="rId25"/>
    <p:sldId id="274" r:id="rId26"/>
    <p:sldId id="275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276" r:id="rId39"/>
    <p:sldId id="30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92" r:id="rId48"/>
    <p:sldId id="293" r:id="rId49"/>
    <p:sldId id="294" r:id="rId50"/>
    <p:sldId id="284" r:id="rId51"/>
  </p:sldIdLst>
  <p:sldSz cx="18288000" cy="10287000"/>
  <p:notesSz cx="6858000" cy="9144000"/>
  <p:embeddedFontLst>
    <p:embeddedFont>
      <p:font typeface="Canva Sans" panose="020B0604020202020204" charset="0"/>
      <p:regular r:id="rId52"/>
    </p:embeddedFont>
    <p:embeddedFont>
      <p:font typeface="Canva Sans Bold" panose="020B0604020202020204" charset="0"/>
      <p:regular r:id="rId53"/>
    </p:embeddedFont>
    <p:embeddedFont>
      <p:font typeface="Sailors" panose="02000000000000000000" charset="0"/>
      <p:regular r:id="rId54"/>
    </p:embeddedFont>
    <p:embeddedFont>
      <p:font typeface="Sanchez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-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2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42.svg"/><Relationship Id="rId3" Type="http://schemas.openxmlformats.org/officeDocument/2006/relationships/image" Target="../media/image33.svg"/><Relationship Id="rId7" Type="http://schemas.openxmlformats.org/officeDocument/2006/relationships/image" Target="../media/image23.sv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32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svg"/><Relationship Id="rId5" Type="http://schemas.openxmlformats.org/officeDocument/2006/relationships/image" Target="../media/image35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3.png"/><Relationship Id="rId4" Type="http://schemas.openxmlformats.org/officeDocument/2006/relationships/image" Target="../media/image34.png"/><Relationship Id="rId9" Type="http://schemas.openxmlformats.org/officeDocument/2006/relationships/image" Target="../media/image17.svg"/><Relationship Id="rId14" Type="http://schemas.openxmlformats.org/officeDocument/2006/relationships/image" Target="../media/image2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sv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d.wikipedia.org/wiki/Sistem_pernapasan" TargetMode="External"/><Relationship Id="rId5" Type="http://schemas.openxmlformats.org/officeDocument/2006/relationships/hyperlink" Target="https://id.wikipedia.org/wiki/Penciuman" TargetMode="External"/><Relationship Id="rId4" Type="http://schemas.openxmlformats.org/officeDocument/2006/relationships/hyperlink" Target="https://id.wikipedia.org/wiki/Saraf_krania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33.svg"/><Relationship Id="rId7" Type="http://schemas.openxmlformats.org/officeDocument/2006/relationships/image" Target="../media/image6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6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1847073" y="2296612"/>
            <a:ext cx="10044204" cy="491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53"/>
              </a:lnSpc>
            </a:pPr>
            <a:r>
              <a:rPr lang="en-US" sz="13823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847073" y="7408557"/>
            <a:ext cx="9749795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5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Eny Septi Wulandari,M.Kep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9910780" y="0"/>
            <a:ext cx="9009377" cy="21709341"/>
          </a:xfrm>
          <a:custGeom>
            <a:avLst/>
            <a:gdLst/>
            <a:ahLst/>
            <a:cxnLst/>
            <a:rect l="l" t="t" r="r" b="b"/>
            <a:pathLst>
              <a:path w="9009377" h="21709341">
                <a:moveTo>
                  <a:pt x="9009377" y="0"/>
                </a:moveTo>
                <a:lnTo>
                  <a:pt x="0" y="0"/>
                </a:lnTo>
                <a:lnTo>
                  <a:pt x="0" y="21709341"/>
                </a:lnTo>
                <a:lnTo>
                  <a:pt x="9009377" y="21709341"/>
                </a:lnTo>
                <a:lnTo>
                  <a:pt x="90093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723900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" name="Freeform 3"/>
          <p:cNvSpPr/>
          <p:nvPr/>
        </p:nvSpPr>
        <p:spPr>
          <a:xfrm>
            <a:off x="4252146" y="3012773"/>
            <a:ext cx="9949781" cy="5260946"/>
          </a:xfrm>
          <a:custGeom>
            <a:avLst/>
            <a:gdLst/>
            <a:ahLst/>
            <a:cxnLst/>
            <a:rect l="l" t="t" r="r" b="b"/>
            <a:pathLst>
              <a:path w="9949781" h="5260946">
                <a:moveTo>
                  <a:pt x="0" y="0"/>
                </a:moveTo>
                <a:lnTo>
                  <a:pt x="9949780" y="0"/>
                </a:lnTo>
                <a:lnTo>
                  <a:pt x="9949780" y="5260947"/>
                </a:lnTo>
                <a:lnTo>
                  <a:pt x="0" y="52609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3369450" flipV="1">
            <a:off x="4292310" y="3871209"/>
            <a:ext cx="450104" cy="1412092"/>
          </a:xfrm>
          <a:custGeom>
            <a:avLst/>
            <a:gdLst/>
            <a:ahLst/>
            <a:cxnLst/>
            <a:rect l="l" t="t" r="r" b="b"/>
            <a:pathLst>
              <a:path w="450104" h="1412092">
                <a:moveTo>
                  <a:pt x="0" y="1412092"/>
                </a:moveTo>
                <a:lnTo>
                  <a:pt x="450104" y="1412092"/>
                </a:lnTo>
                <a:lnTo>
                  <a:pt x="450104" y="0"/>
                </a:lnTo>
                <a:lnTo>
                  <a:pt x="0" y="0"/>
                </a:lnTo>
                <a:lnTo>
                  <a:pt x="0" y="1412092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 rot="10489758">
            <a:off x="4237867" y="6131171"/>
            <a:ext cx="1982502" cy="2057400"/>
          </a:xfrm>
          <a:custGeom>
            <a:avLst/>
            <a:gdLst/>
            <a:ahLst/>
            <a:cxnLst/>
            <a:rect l="l" t="t" r="r" b="b"/>
            <a:pathLst>
              <a:path w="1982502" h="2057400">
                <a:moveTo>
                  <a:pt x="0" y="0"/>
                </a:moveTo>
                <a:lnTo>
                  <a:pt x="1982502" y="0"/>
                </a:lnTo>
                <a:lnTo>
                  <a:pt x="19825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 rot="5717275">
            <a:off x="6433471" y="5740290"/>
            <a:ext cx="1982502" cy="2057400"/>
          </a:xfrm>
          <a:custGeom>
            <a:avLst/>
            <a:gdLst/>
            <a:ahLst/>
            <a:cxnLst/>
            <a:rect l="l" t="t" r="r" b="b"/>
            <a:pathLst>
              <a:path w="1982502" h="2057400">
                <a:moveTo>
                  <a:pt x="0" y="0"/>
                </a:moveTo>
                <a:lnTo>
                  <a:pt x="1982502" y="0"/>
                </a:lnTo>
                <a:lnTo>
                  <a:pt x="19825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 rot="-5400000">
            <a:off x="6638048" y="4612228"/>
            <a:ext cx="2611215" cy="256374"/>
          </a:xfrm>
          <a:custGeom>
            <a:avLst/>
            <a:gdLst/>
            <a:ahLst/>
            <a:cxnLst/>
            <a:rect l="l" t="t" r="r" b="b"/>
            <a:pathLst>
              <a:path w="2611215" h="256374">
                <a:moveTo>
                  <a:pt x="0" y="0"/>
                </a:moveTo>
                <a:lnTo>
                  <a:pt x="2611215" y="0"/>
                </a:lnTo>
                <a:lnTo>
                  <a:pt x="2611215" y="256374"/>
                </a:lnTo>
                <a:lnTo>
                  <a:pt x="0" y="2563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TextBox 9"/>
          <p:cNvSpPr txBox="1"/>
          <p:nvPr/>
        </p:nvSpPr>
        <p:spPr>
          <a:xfrm>
            <a:off x="4252146" y="1274536"/>
            <a:ext cx="10171748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 (NEURON)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40516" y="3749214"/>
            <a:ext cx="6777205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Denrit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75428" y="8187995"/>
            <a:ext cx="4726214" cy="169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Badan sel/Perikariyon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58650" y="7816836"/>
            <a:ext cx="6777205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Nukleus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4722" y="2559142"/>
            <a:ext cx="6777205" cy="82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Akson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08208" y="6807949"/>
            <a:ext cx="6777205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Selubung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Meilin</a:t>
            </a:r>
          </a:p>
        </p:txBody>
      </p:sp>
      <p:sp>
        <p:nvSpPr>
          <p:cNvPr id="15" name="Freeform 15"/>
          <p:cNvSpPr/>
          <p:nvPr/>
        </p:nvSpPr>
        <p:spPr>
          <a:xfrm flipV="1">
            <a:off x="8732938" y="4796991"/>
            <a:ext cx="1964863" cy="843809"/>
          </a:xfrm>
          <a:custGeom>
            <a:avLst/>
            <a:gdLst/>
            <a:ahLst/>
            <a:cxnLst/>
            <a:rect l="l" t="t" r="r" b="b"/>
            <a:pathLst>
              <a:path w="1964863" h="843809">
                <a:moveTo>
                  <a:pt x="0" y="843810"/>
                </a:moveTo>
                <a:lnTo>
                  <a:pt x="1964863" y="843810"/>
                </a:lnTo>
                <a:lnTo>
                  <a:pt x="1964863" y="0"/>
                </a:lnTo>
                <a:lnTo>
                  <a:pt x="0" y="0"/>
                </a:lnTo>
                <a:lnTo>
                  <a:pt x="0" y="84381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2226" b="-39425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TextBox 16"/>
          <p:cNvSpPr txBox="1"/>
          <p:nvPr/>
        </p:nvSpPr>
        <p:spPr>
          <a:xfrm>
            <a:off x="8244604" y="4325795"/>
            <a:ext cx="6777205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Nodus Ranvier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634427" y="2644279"/>
            <a:ext cx="6777205" cy="712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 Schwan</a:t>
            </a:r>
          </a:p>
        </p:txBody>
      </p:sp>
      <p:sp>
        <p:nvSpPr>
          <p:cNvPr id="18" name="Freeform 18"/>
          <p:cNvSpPr/>
          <p:nvPr/>
        </p:nvSpPr>
        <p:spPr>
          <a:xfrm rot="-398716">
            <a:off x="10759636" y="2968428"/>
            <a:ext cx="1982502" cy="2057400"/>
          </a:xfrm>
          <a:custGeom>
            <a:avLst/>
            <a:gdLst/>
            <a:ahLst/>
            <a:cxnLst/>
            <a:rect l="l" t="t" r="r" b="b"/>
            <a:pathLst>
              <a:path w="1982502" h="2057400">
                <a:moveTo>
                  <a:pt x="0" y="0"/>
                </a:moveTo>
                <a:lnTo>
                  <a:pt x="1982502" y="0"/>
                </a:lnTo>
                <a:lnTo>
                  <a:pt x="19825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9" name="Freeform 19"/>
          <p:cNvSpPr/>
          <p:nvPr/>
        </p:nvSpPr>
        <p:spPr>
          <a:xfrm rot="-5470899" flipV="1">
            <a:off x="12314847" y="5412361"/>
            <a:ext cx="1964863" cy="843809"/>
          </a:xfrm>
          <a:custGeom>
            <a:avLst/>
            <a:gdLst/>
            <a:ahLst/>
            <a:cxnLst/>
            <a:rect l="l" t="t" r="r" b="b"/>
            <a:pathLst>
              <a:path w="1964863" h="843809">
                <a:moveTo>
                  <a:pt x="0" y="843809"/>
                </a:moveTo>
                <a:lnTo>
                  <a:pt x="1964863" y="843809"/>
                </a:lnTo>
                <a:lnTo>
                  <a:pt x="1964863" y="0"/>
                </a:lnTo>
                <a:lnTo>
                  <a:pt x="0" y="0"/>
                </a:lnTo>
                <a:lnTo>
                  <a:pt x="0" y="843809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62226" b="-39425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20" name="TextBox 20"/>
          <p:cNvSpPr txBox="1"/>
          <p:nvPr/>
        </p:nvSpPr>
        <p:spPr>
          <a:xfrm>
            <a:off x="13870698" y="6144341"/>
            <a:ext cx="6777205" cy="745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Sinapsis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B7BD54-1B1D-8F61-9E31-FE29410CF48E}"/>
              </a:ext>
            </a:extLst>
          </p:cNvPr>
          <p:cNvCxnSpPr/>
          <p:nvPr/>
        </p:nvCxnSpPr>
        <p:spPr>
          <a:xfrm>
            <a:off x="8839200" y="6046022"/>
            <a:ext cx="0" cy="843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14">
            <a:extLst>
              <a:ext uri="{FF2B5EF4-FFF2-40B4-BE49-F238E27FC236}">
                <a16:creationId xmlns:a16="http://schemas.microsoft.com/office/drawing/2014/main" id="{627EFFA7-6FB2-5E0A-5F87-FB4BA583C20D}"/>
              </a:ext>
            </a:extLst>
          </p:cNvPr>
          <p:cNvSpPr txBox="1"/>
          <p:nvPr/>
        </p:nvSpPr>
        <p:spPr>
          <a:xfrm>
            <a:off x="2108558" y="10325827"/>
            <a:ext cx="14263392" cy="1240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Unit Fungsional system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yang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terdiri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dari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badan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dan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perpanjangan</a:t>
            </a:r>
            <a:r>
              <a:rPr lang="en-US" sz="3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sitoplasma</a:t>
            </a:r>
            <a:endParaRPr lang="en-US" sz="3599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112986" y="2340989"/>
            <a:ext cx="2368751" cy="1536727"/>
          </a:xfrm>
          <a:custGeom>
            <a:avLst/>
            <a:gdLst/>
            <a:ahLst/>
            <a:cxnLst/>
            <a:rect l="l" t="t" r="r" b="b"/>
            <a:pathLst>
              <a:path w="2368751" h="1536727">
                <a:moveTo>
                  <a:pt x="0" y="0"/>
                </a:moveTo>
                <a:lnTo>
                  <a:pt x="2368751" y="0"/>
                </a:lnTo>
                <a:lnTo>
                  <a:pt x="2368751" y="1536727"/>
                </a:lnTo>
                <a:lnTo>
                  <a:pt x="0" y="1536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5297362" y="3031330"/>
            <a:ext cx="4175981" cy="410005"/>
          </a:xfrm>
          <a:custGeom>
            <a:avLst/>
            <a:gdLst/>
            <a:ahLst/>
            <a:cxnLst/>
            <a:rect l="l" t="t" r="r" b="b"/>
            <a:pathLst>
              <a:path w="4175981" h="410005">
                <a:moveTo>
                  <a:pt x="0" y="0"/>
                </a:moveTo>
                <a:lnTo>
                  <a:pt x="4175981" y="0"/>
                </a:lnTo>
                <a:lnTo>
                  <a:pt x="4175981" y="410005"/>
                </a:lnTo>
                <a:lnTo>
                  <a:pt x="0" y="410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TextBox 6"/>
          <p:cNvSpPr txBox="1"/>
          <p:nvPr/>
        </p:nvSpPr>
        <p:spPr>
          <a:xfrm>
            <a:off x="9722975" y="2723589"/>
            <a:ext cx="6777205" cy="482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Dendrit berfungsi sebagai penerima impuls (rangsangan) dari sel lain dan dikirimkan ke badan sel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676651" y="3800451"/>
            <a:ext cx="4175981" cy="410005"/>
          </a:xfrm>
          <a:custGeom>
            <a:avLst/>
            <a:gdLst/>
            <a:ahLst/>
            <a:cxnLst/>
            <a:rect l="l" t="t" r="r" b="b"/>
            <a:pathLst>
              <a:path w="4175981" h="410005">
                <a:moveTo>
                  <a:pt x="0" y="0"/>
                </a:moveTo>
                <a:lnTo>
                  <a:pt x="4175981" y="0"/>
                </a:lnTo>
                <a:lnTo>
                  <a:pt x="4175981" y="410006"/>
                </a:lnTo>
                <a:lnTo>
                  <a:pt x="0" y="4100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144000" y="3253740"/>
            <a:ext cx="6777205" cy="563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Badan Sel memelihara sel saraf, memproduksi neurotransmiter, dan mengendalikan aktivitas neuron serta meneruskan rangsangan ke Akson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321134" y="4310341"/>
            <a:ext cx="4531499" cy="444911"/>
          </a:xfrm>
          <a:custGeom>
            <a:avLst/>
            <a:gdLst/>
            <a:ahLst/>
            <a:cxnLst/>
            <a:rect l="l" t="t" r="r" b="b"/>
            <a:pathLst>
              <a:path w="4531499" h="444911">
                <a:moveTo>
                  <a:pt x="0" y="0"/>
                </a:moveTo>
                <a:lnTo>
                  <a:pt x="4531498" y="0"/>
                </a:lnTo>
                <a:lnTo>
                  <a:pt x="4531498" y="444910"/>
                </a:lnTo>
                <a:lnTo>
                  <a:pt x="0" y="44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144000" y="3253740"/>
            <a:ext cx="6777205" cy="32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Nukleus (Inti Sel) merupakan pengatur kegiatan sel saraf (Neuron)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010123" y="5367883"/>
            <a:ext cx="4531499" cy="444911"/>
          </a:xfrm>
          <a:custGeom>
            <a:avLst/>
            <a:gdLst/>
            <a:ahLst/>
            <a:cxnLst/>
            <a:rect l="l" t="t" r="r" b="b"/>
            <a:pathLst>
              <a:path w="4531499" h="444911">
                <a:moveTo>
                  <a:pt x="0" y="0"/>
                </a:moveTo>
                <a:lnTo>
                  <a:pt x="4531499" y="0"/>
                </a:lnTo>
                <a:lnTo>
                  <a:pt x="4531499" y="444910"/>
                </a:lnTo>
                <a:lnTo>
                  <a:pt x="0" y="44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144000" y="4166238"/>
            <a:ext cx="6777205" cy="32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Akson berfungsi sebagai meneruskan impuls dari badan sel ke sel yang lainnya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321134" y="5590338"/>
            <a:ext cx="4531499" cy="444911"/>
          </a:xfrm>
          <a:custGeom>
            <a:avLst/>
            <a:gdLst/>
            <a:ahLst/>
            <a:cxnLst/>
            <a:rect l="l" t="t" r="r" b="b"/>
            <a:pathLst>
              <a:path w="4531499" h="444911">
                <a:moveTo>
                  <a:pt x="0" y="0"/>
                </a:moveTo>
                <a:lnTo>
                  <a:pt x="4531498" y="0"/>
                </a:lnTo>
                <a:lnTo>
                  <a:pt x="4531498" y="444911"/>
                </a:lnTo>
                <a:lnTo>
                  <a:pt x="0" y="44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144000" y="4166238"/>
            <a:ext cx="6777205" cy="320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 Schwann berfungsi membentuk selubung mielin dan membantu regenerasi sel saraf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321134" y="6147632"/>
            <a:ext cx="4531499" cy="444911"/>
          </a:xfrm>
          <a:custGeom>
            <a:avLst/>
            <a:gdLst/>
            <a:ahLst/>
            <a:cxnLst/>
            <a:rect l="l" t="t" r="r" b="b"/>
            <a:pathLst>
              <a:path w="4531499" h="444911">
                <a:moveTo>
                  <a:pt x="0" y="0"/>
                </a:moveTo>
                <a:lnTo>
                  <a:pt x="4531498" y="0"/>
                </a:lnTo>
                <a:lnTo>
                  <a:pt x="4531498" y="444911"/>
                </a:lnTo>
                <a:lnTo>
                  <a:pt x="0" y="44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144000" y="2699469"/>
            <a:ext cx="6777205" cy="733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Selubung</a:t>
            </a:r>
            <a:r>
              <a:rPr lang="en-US" sz="4599" b="1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b="1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Mielin</a:t>
            </a:r>
            <a:r>
              <a:rPr lang="en-US" sz="4599" b="1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merupakan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substansi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lemak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putih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kekuningan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pelindung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akson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memberikan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nutrisi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pada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akson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.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Selubung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mielin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dibetuk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oleh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Schwann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4612501" y="6417384"/>
            <a:ext cx="4531499" cy="444911"/>
          </a:xfrm>
          <a:custGeom>
            <a:avLst/>
            <a:gdLst/>
            <a:ahLst/>
            <a:cxnLst/>
            <a:rect l="l" t="t" r="r" b="b"/>
            <a:pathLst>
              <a:path w="4531499" h="444911">
                <a:moveTo>
                  <a:pt x="0" y="0"/>
                </a:moveTo>
                <a:lnTo>
                  <a:pt x="4531499" y="0"/>
                </a:lnTo>
                <a:lnTo>
                  <a:pt x="4531499" y="444911"/>
                </a:lnTo>
                <a:lnTo>
                  <a:pt x="0" y="4449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466601" y="5175641"/>
            <a:ext cx="6777205" cy="3229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b="1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Nodus Ranvier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Berfungsi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mempercepat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jalannya</a:t>
            </a:r>
            <a:r>
              <a:rPr lang="en-US" sz="45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rangsangan</a:t>
            </a:r>
            <a:endParaRPr lang="en-US" sz="4599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rot="5400000">
            <a:off x="624228" y="4462646"/>
            <a:ext cx="7393811" cy="3909478"/>
          </a:xfrm>
          <a:custGeom>
            <a:avLst/>
            <a:gdLst/>
            <a:ahLst/>
            <a:cxnLst/>
            <a:rect l="l" t="t" r="r" b="b"/>
            <a:pathLst>
              <a:path w="7393811" h="3909478">
                <a:moveTo>
                  <a:pt x="0" y="0"/>
                </a:moveTo>
                <a:lnTo>
                  <a:pt x="7393811" y="0"/>
                </a:lnTo>
                <a:lnTo>
                  <a:pt x="7393811" y="3909477"/>
                </a:lnTo>
                <a:lnTo>
                  <a:pt x="0" y="3909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5029515" flipV="1">
            <a:off x="5646624" y="5897596"/>
            <a:ext cx="3269615" cy="3393139"/>
          </a:xfrm>
          <a:custGeom>
            <a:avLst/>
            <a:gdLst/>
            <a:ahLst/>
            <a:cxnLst/>
            <a:rect l="l" t="t" r="r" b="b"/>
            <a:pathLst>
              <a:path w="3269615" h="3393139">
                <a:moveTo>
                  <a:pt x="0" y="3393139"/>
                </a:moveTo>
                <a:lnTo>
                  <a:pt x="3269615" y="3393139"/>
                </a:lnTo>
                <a:lnTo>
                  <a:pt x="3269615" y="0"/>
                </a:lnTo>
                <a:lnTo>
                  <a:pt x="0" y="0"/>
                </a:lnTo>
                <a:lnTo>
                  <a:pt x="0" y="339313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TextBox 5"/>
          <p:cNvSpPr txBox="1"/>
          <p:nvPr/>
        </p:nvSpPr>
        <p:spPr>
          <a:xfrm>
            <a:off x="9466601" y="5580454"/>
            <a:ext cx="6777205" cy="1588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Sinapsis, Penghubung antar Neuron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50061" y="1389758"/>
            <a:ext cx="8005142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STRUKTUR SISTEM SARAF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81EA5F-B1AF-CBEA-87F7-3669FD79F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C2487AE-988D-5A5B-2590-43980C1A5BD6}"/>
              </a:ext>
            </a:extLst>
          </p:cNvPr>
          <p:cNvSpPr/>
          <p:nvPr/>
        </p:nvSpPr>
        <p:spPr>
          <a:xfrm>
            <a:off x="1740452" y="647700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FC5378A-0B40-8D30-8116-37389731EE97}"/>
              </a:ext>
            </a:extLst>
          </p:cNvPr>
          <p:cNvSpPr txBox="1"/>
          <p:nvPr/>
        </p:nvSpPr>
        <p:spPr>
          <a:xfrm>
            <a:off x="4495800" y="1232500"/>
            <a:ext cx="8005142" cy="79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Neurotransmiter</a:t>
            </a:r>
            <a:endParaRPr lang="en-US" sz="5299" dirty="0">
              <a:solidFill>
                <a:srgbClr val="000000"/>
              </a:solidFill>
              <a:latin typeface="Sailors"/>
              <a:ea typeface="Sailors"/>
              <a:cs typeface="Sailors"/>
              <a:sym typeface="Sailors"/>
            </a:endParaRPr>
          </a:p>
        </p:txBody>
      </p:sp>
      <p:pic>
        <p:nvPicPr>
          <p:cNvPr id="3074" name="Picture 2" descr="Neurotransmitters Regulation and Food Intake: The Role of Dietary ...">
            <a:extLst>
              <a:ext uri="{FF2B5EF4-FFF2-40B4-BE49-F238E27FC236}">
                <a16:creationId xmlns:a16="http://schemas.microsoft.com/office/drawing/2014/main" id="{BB314ABF-2C4A-6C2D-2999-2B20C8001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353689"/>
            <a:ext cx="8229600" cy="770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4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61022" y="2299716"/>
            <a:ext cx="8049207" cy="6298505"/>
          </a:xfrm>
          <a:custGeom>
            <a:avLst/>
            <a:gdLst/>
            <a:ahLst/>
            <a:cxnLst/>
            <a:rect l="l" t="t" r="r" b="b"/>
            <a:pathLst>
              <a:path w="8049207" h="6298505">
                <a:moveTo>
                  <a:pt x="0" y="0"/>
                </a:moveTo>
                <a:lnTo>
                  <a:pt x="8049207" y="0"/>
                </a:lnTo>
                <a:lnTo>
                  <a:pt x="8049207" y="6298505"/>
                </a:lnTo>
                <a:lnTo>
                  <a:pt x="0" y="6298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028700" y="741995"/>
            <a:ext cx="7504565" cy="8803009"/>
          </a:xfrm>
          <a:custGeom>
            <a:avLst/>
            <a:gdLst/>
            <a:ahLst/>
            <a:cxnLst/>
            <a:rect l="l" t="t" r="r" b="b"/>
            <a:pathLst>
              <a:path w="7504565" h="8803009">
                <a:moveTo>
                  <a:pt x="0" y="0"/>
                </a:moveTo>
                <a:lnTo>
                  <a:pt x="7504565" y="0"/>
                </a:lnTo>
                <a:lnTo>
                  <a:pt x="7504565" y="8803010"/>
                </a:lnTo>
                <a:lnTo>
                  <a:pt x="0" y="8803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1793731" y="2954338"/>
            <a:ext cx="5974503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Kemampuan kita untuk memahami lingkungan sekitar kita seperti melihat, mendengar, dan mencium sangat dipengaruhi oleh sistem saraf.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499616"/>
            <a:ext cx="7504565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TAHUKAH KAMU?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6006E-E32A-AC2D-E2DB-EE0059142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7FF91B-593B-6C20-314F-FF51AE84E84A}"/>
              </a:ext>
            </a:extLst>
          </p:cNvPr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C18EA06-0F7D-61FD-D2AC-AE705C74C22A}"/>
              </a:ext>
            </a:extLst>
          </p:cNvPr>
          <p:cNvSpPr txBox="1"/>
          <p:nvPr/>
        </p:nvSpPr>
        <p:spPr>
          <a:xfrm>
            <a:off x="5486400" y="1417571"/>
            <a:ext cx="8458200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80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NEUROTRANSMITER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5BAFB9B-54BA-4064-9F86-4CE029C5721B}"/>
              </a:ext>
            </a:extLst>
          </p:cNvPr>
          <p:cNvSpPr txBox="1"/>
          <p:nvPr/>
        </p:nvSpPr>
        <p:spPr>
          <a:xfrm>
            <a:off x="1909249" y="2945983"/>
            <a:ext cx="14469501" cy="6771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Acetylcholine (Ach) :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Kontraksi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Otot</a:t>
            </a:r>
            <a:endParaRPr lang="en-US" sz="4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Glutamate : Memori,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Belajar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.</a:t>
            </a: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GABA :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Koordinasi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motorik</a:t>
            </a: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Glycine : Gerakan motorik</a:t>
            </a: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Dopamin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: “Feel Good” </a:t>
            </a: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Norepinephrine : “Feel Good”</a:t>
            </a: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Serotonin : Mood,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tidur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nafsu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makan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mual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sakit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kepala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migrain</a:t>
            </a:r>
            <a:endParaRPr lang="en-US" sz="4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Histamin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: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Siklus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bangun-tidur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nafsu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makan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memori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radang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sekresi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asam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lambung</a:t>
            </a:r>
            <a:endParaRPr lang="en-US" sz="4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457200" indent="-457200" algn="just">
              <a:lnSpc>
                <a:spcPts val="4759"/>
              </a:lnSpc>
              <a:buFont typeface="Wingdings" panose="05000000000000000000" pitchFamily="2" charset="2"/>
              <a:buChar char="ü"/>
            </a:pP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Endophrine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: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Hambat</a:t>
            </a:r>
            <a:r>
              <a:rPr lang="en-US" sz="4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nyeri</a:t>
            </a:r>
            <a:endParaRPr lang="en-US" sz="4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3696929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4357159" y="2982985"/>
            <a:ext cx="10126501" cy="5961978"/>
          </a:xfrm>
          <a:custGeom>
            <a:avLst/>
            <a:gdLst/>
            <a:ahLst/>
            <a:cxnLst/>
            <a:rect l="l" t="t" r="r" b="b"/>
            <a:pathLst>
              <a:path w="10126501" h="5961978">
                <a:moveTo>
                  <a:pt x="0" y="0"/>
                </a:moveTo>
                <a:lnTo>
                  <a:pt x="10126501" y="0"/>
                </a:lnTo>
                <a:lnTo>
                  <a:pt x="10126501" y="5961978"/>
                </a:lnTo>
                <a:lnTo>
                  <a:pt x="0" y="5961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4357159" y="2697235"/>
            <a:ext cx="677720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Neuron Konektor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57159" y="1389758"/>
            <a:ext cx="10165807" cy="951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NEURON BERDASARKAN FUNGSINYA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38664" y="2697235"/>
            <a:ext cx="677720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Neuron Sensorik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11827" y="2697235"/>
            <a:ext cx="6777205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Neuron Motorik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06456" y="8897338"/>
            <a:ext cx="3636625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Menghantarkan impuls dari organ sesorik ke SSP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090822" y="8933815"/>
            <a:ext cx="4309607" cy="135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Menghantarkan impuls Sistem saraf ke Organ (Otot/kelenjar).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6155" y="8933815"/>
            <a:ext cx="4309607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Menghubungkan satu neuron ke neuron lainnya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3267448" y="2601928"/>
            <a:ext cx="11689144" cy="5260115"/>
          </a:xfrm>
          <a:custGeom>
            <a:avLst/>
            <a:gdLst/>
            <a:ahLst/>
            <a:cxnLst/>
            <a:rect l="l" t="t" r="r" b="b"/>
            <a:pathLst>
              <a:path w="11689144" h="5260115">
                <a:moveTo>
                  <a:pt x="0" y="0"/>
                </a:moveTo>
                <a:lnTo>
                  <a:pt x="11689144" y="0"/>
                </a:lnTo>
                <a:lnTo>
                  <a:pt x="11689144" y="5260115"/>
                </a:lnTo>
                <a:lnTo>
                  <a:pt x="0" y="52601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1965856" y="1546520"/>
            <a:ext cx="13434573" cy="849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URUTAN JALANNYA RANGSANGAN PADA TUBUH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65877" y="8271510"/>
            <a:ext cx="363662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Jika Gerak Sadar, Menuju Otak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93514" y="8271510"/>
            <a:ext cx="4309607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Jika Gerak Refelek menuju Sumsum tulang Belakang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04991" y="3282958"/>
            <a:ext cx="10078018" cy="3354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Impuls ⟶ Reseptor ⟶ Neuron Sensorik ⟶ Sistem Saraf Pusat (</a:t>
            </a:r>
            <a:r>
              <a:rPr lang="en-US" sz="4800" b="1">
                <a:solidFill>
                  <a:srgbClr val="E83F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Otak/Sumsum Tulang Belakang</a:t>
            </a:r>
            <a:r>
              <a:rPr lang="en-US" sz="4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⟶ Neuron Motorik ⟶ Efektor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flipH="1">
            <a:off x="1422041" y="2473128"/>
            <a:ext cx="7138965" cy="17202324"/>
          </a:xfrm>
          <a:custGeom>
            <a:avLst/>
            <a:gdLst/>
            <a:ahLst/>
            <a:cxnLst/>
            <a:rect l="l" t="t" r="r" b="b"/>
            <a:pathLst>
              <a:path w="7138965" h="17202324">
                <a:moveTo>
                  <a:pt x="7138965" y="0"/>
                </a:moveTo>
                <a:lnTo>
                  <a:pt x="0" y="0"/>
                </a:lnTo>
                <a:lnTo>
                  <a:pt x="0" y="17202324"/>
                </a:lnTo>
                <a:lnTo>
                  <a:pt x="7138965" y="17202324"/>
                </a:lnTo>
                <a:lnTo>
                  <a:pt x="713896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AutoShape 4"/>
          <p:cNvSpPr/>
          <p:nvPr/>
        </p:nvSpPr>
        <p:spPr>
          <a:xfrm flipV="1">
            <a:off x="4991523" y="2473128"/>
            <a:ext cx="1376667" cy="8759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D"/>
          </a:p>
        </p:txBody>
      </p:sp>
      <p:sp>
        <p:nvSpPr>
          <p:cNvPr id="5" name="AutoShape 5"/>
          <p:cNvSpPr/>
          <p:nvPr/>
        </p:nvSpPr>
        <p:spPr>
          <a:xfrm flipH="1">
            <a:off x="3079132" y="3907889"/>
            <a:ext cx="1143681" cy="66706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D"/>
          </a:p>
        </p:txBody>
      </p:sp>
      <p:sp>
        <p:nvSpPr>
          <p:cNvPr id="6" name="AutoShape 6"/>
          <p:cNvSpPr/>
          <p:nvPr/>
        </p:nvSpPr>
        <p:spPr>
          <a:xfrm>
            <a:off x="5289375" y="5079048"/>
            <a:ext cx="2366035" cy="36524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D"/>
          </a:p>
        </p:txBody>
      </p:sp>
      <p:sp>
        <p:nvSpPr>
          <p:cNvPr id="7" name="AutoShape 7"/>
          <p:cNvSpPr/>
          <p:nvPr/>
        </p:nvSpPr>
        <p:spPr>
          <a:xfrm flipV="1">
            <a:off x="5001750" y="3907889"/>
            <a:ext cx="1366440" cy="57427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D"/>
          </a:p>
        </p:txBody>
      </p:sp>
      <p:sp>
        <p:nvSpPr>
          <p:cNvPr id="8" name="AutoShape 8"/>
          <p:cNvSpPr/>
          <p:nvPr/>
        </p:nvSpPr>
        <p:spPr>
          <a:xfrm flipV="1">
            <a:off x="5289375" y="7843968"/>
            <a:ext cx="2266665" cy="76200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D"/>
          </a:p>
        </p:txBody>
      </p:sp>
      <p:grpSp>
        <p:nvGrpSpPr>
          <p:cNvPr id="9" name="Group 9"/>
          <p:cNvGrpSpPr/>
          <p:nvPr/>
        </p:nvGrpSpPr>
        <p:grpSpPr>
          <a:xfrm>
            <a:off x="9466601" y="5143500"/>
            <a:ext cx="1730140" cy="622103"/>
            <a:chOff x="0" y="0"/>
            <a:chExt cx="455675" cy="16384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5675" cy="163846"/>
            </a:xfrm>
            <a:custGeom>
              <a:avLst/>
              <a:gdLst/>
              <a:ahLst/>
              <a:cxnLst/>
              <a:rect l="l" t="t" r="r" b="b"/>
              <a:pathLst>
                <a:path w="455675" h="163846">
                  <a:moveTo>
                    <a:pt x="0" y="0"/>
                  </a:moveTo>
                  <a:lnTo>
                    <a:pt x="455675" y="0"/>
                  </a:lnTo>
                  <a:lnTo>
                    <a:pt x="455675" y="163846"/>
                  </a:lnTo>
                  <a:lnTo>
                    <a:pt x="0" y="163846"/>
                  </a:lnTo>
                  <a:close/>
                </a:path>
              </a:pathLst>
            </a:custGeom>
            <a:solidFill>
              <a:srgbClr val="FEC500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455675" cy="2209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496837" y="1267625"/>
            <a:ext cx="759474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BAGIAN SISTEM SARAF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66601" y="2415978"/>
            <a:ext cx="677720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 saraf terdiri atas dua bagian, yaitu: sistem saraf pusat (SSP) dan sistem saraf tepi (SST)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56538" y="2010575"/>
            <a:ext cx="142645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Otak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58935" y="4158319"/>
            <a:ext cx="166118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 Kranial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68190" y="2993807"/>
            <a:ext cx="2760353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Sumsum tulang belakang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55411" y="4625143"/>
            <a:ext cx="18111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Ganglia di luar SSP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56040" y="7024818"/>
            <a:ext cx="1811191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 Tulang Belakang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496837" y="6175178"/>
            <a:ext cx="1730140" cy="638680"/>
            <a:chOff x="0" y="0"/>
            <a:chExt cx="455675" cy="1682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55675" cy="168212"/>
            </a:xfrm>
            <a:custGeom>
              <a:avLst/>
              <a:gdLst/>
              <a:ahLst/>
              <a:cxnLst/>
              <a:rect l="l" t="t" r="r" b="b"/>
              <a:pathLst>
                <a:path w="455675" h="168212">
                  <a:moveTo>
                    <a:pt x="0" y="0"/>
                  </a:moveTo>
                  <a:lnTo>
                    <a:pt x="455675" y="0"/>
                  </a:lnTo>
                  <a:lnTo>
                    <a:pt x="455675" y="168212"/>
                  </a:lnTo>
                  <a:lnTo>
                    <a:pt x="0" y="168212"/>
                  </a:lnTo>
                  <a:close/>
                </a:path>
              </a:pathLst>
            </a:custGeom>
            <a:solidFill>
              <a:srgbClr val="FE40B3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455675" cy="2253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563295" y="5086350"/>
            <a:ext cx="421492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 Saraf Pusat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93530" y="6242993"/>
            <a:ext cx="421492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 Saraf Tepi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788" y="749808"/>
            <a:ext cx="10085133" cy="10304095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flipH="1">
            <a:off x="11038152" y="1028700"/>
            <a:ext cx="6712054" cy="16173624"/>
          </a:xfrm>
          <a:custGeom>
            <a:avLst/>
            <a:gdLst/>
            <a:ahLst/>
            <a:cxnLst/>
            <a:rect l="l" t="t" r="r" b="b"/>
            <a:pathLst>
              <a:path w="6712054" h="16173624">
                <a:moveTo>
                  <a:pt x="6712054" y="0"/>
                </a:moveTo>
                <a:lnTo>
                  <a:pt x="0" y="0"/>
                </a:lnTo>
                <a:lnTo>
                  <a:pt x="0" y="16173624"/>
                </a:lnTo>
                <a:lnTo>
                  <a:pt x="6712054" y="16173624"/>
                </a:lnTo>
                <a:lnTo>
                  <a:pt x="67120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727106" y="1198277"/>
            <a:ext cx="94277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PUSAT (SSP)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76396"/>
            <a:ext cx="870729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SSP terdiri atas otak dan sumsum tulang belakang (bagian berwarna kuning)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9179" y="3781373"/>
            <a:ext cx="866633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Otak menyediakan daya integratif yang mendasari perilaku kompleks vertebrata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9179" y="5086350"/>
            <a:ext cx="8666334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Sumsum tulang belakang menghantarkan informasi ke dan dari otak, serta membangkitkan pola-pola lokomosi dasar dan bekerja mandiri dalam menghasilkan refleks.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788" y="749808"/>
            <a:ext cx="10085133" cy="10304095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11069864" y="1312577"/>
            <a:ext cx="6833576" cy="8703973"/>
          </a:xfrm>
          <a:custGeom>
            <a:avLst/>
            <a:gdLst/>
            <a:ahLst/>
            <a:cxnLst/>
            <a:rect l="l" t="t" r="r" b="b"/>
            <a:pathLst>
              <a:path w="6833576" h="8703973">
                <a:moveTo>
                  <a:pt x="0" y="0"/>
                </a:moveTo>
                <a:lnTo>
                  <a:pt x="6833575" y="0"/>
                </a:lnTo>
                <a:lnTo>
                  <a:pt x="6833575" y="8703973"/>
                </a:lnTo>
                <a:lnTo>
                  <a:pt x="0" y="87039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flipH="1">
            <a:off x="727106" y="6930555"/>
            <a:ext cx="2689351" cy="3356445"/>
          </a:xfrm>
          <a:custGeom>
            <a:avLst/>
            <a:gdLst/>
            <a:ahLst/>
            <a:cxnLst/>
            <a:rect l="l" t="t" r="r" b="b"/>
            <a:pathLst>
              <a:path w="2689351" h="3356445">
                <a:moveTo>
                  <a:pt x="2689352" y="0"/>
                </a:moveTo>
                <a:lnTo>
                  <a:pt x="0" y="0"/>
                </a:lnTo>
                <a:lnTo>
                  <a:pt x="0" y="3356445"/>
                </a:lnTo>
                <a:lnTo>
                  <a:pt x="2689352" y="3356445"/>
                </a:lnTo>
                <a:lnTo>
                  <a:pt x="268935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 rot="-5400000">
            <a:off x="1345959" y="6803494"/>
            <a:ext cx="1197525" cy="254122"/>
          </a:xfrm>
          <a:custGeom>
            <a:avLst/>
            <a:gdLst/>
            <a:ahLst/>
            <a:cxnLst/>
            <a:rect l="l" t="t" r="r" b="b"/>
            <a:pathLst>
              <a:path w="1197525" h="254122">
                <a:moveTo>
                  <a:pt x="0" y="0"/>
                </a:moveTo>
                <a:lnTo>
                  <a:pt x="1197525" y="0"/>
                </a:lnTo>
                <a:lnTo>
                  <a:pt x="1197525" y="254122"/>
                </a:lnTo>
                <a:lnTo>
                  <a:pt x="0" y="254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32714" t="-7670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 rot="3120950">
            <a:off x="769411" y="5207058"/>
            <a:ext cx="2628076" cy="1389595"/>
          </a:xfrm>
          <a:custGeom>
            <a:avLst/>
            <a:gdLst/>
            <a:ahLst/>
            <a:cxnLst/>
            <a:rect l="l" t="t" r="r" b="b"/>
            <a:pathLst>
              <a:path w="2628076" h="1389595">
                <a:moveTo>
                  <a:pt x="0" y="0"/>
                </a:moveTo>
                <a:lnTo>
                  <a:pt x="2628076" y="0"/>
                </a:lnTo>
                <a:lnTo>
                  <a:pt x="2628076" y="1389595"/>
                </a:lnTo>
                <a:lnTo>
                  <a:pt x="0" y="13895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2976188" y="2445165"/>
            <a:ext cx="2464768" cy="1993381"/>
          </a:xfrm>
          <a:custGeom>
            <a:avLst/>
            <a:gdLst/>
            <a:ahLst/>
            <a:cxnLst/>
            <a:rect l="l" t="t" r="r" b="b"/>
            <a:pathLst>
              <a:path w="2464768" h="1993381">
                <a:moveTo>
                  <a:pt x="0" y="0"/>
                </a:moveTo>
                <a:lnTo>
                  <a:pt x="2464769" y="0"/>
                </a:lnTo>
                <a:lnTo>
                  <a:pt x="2464769" y="1993382"/>
                </a:lnTo>
                <a:lnTo>
                  <a:pt x="0" y="19933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 flipH="1">
            <a:off x="3213238" y="2541207"/>
            <a:ext cx="1681539" cy="1540710"/>
          </a:xfrm>
          <a:custGeom>
            <a:avLst/>
            <a:gdLst/>
            <a:ahLst/>
            <a:cxnLst/>
            <a:rect l="l" t="t" r="r" b="b"/>
            <a:pathLst>
              <a:path w="1681539" h="1540710">
                <a:moveTo>
                  <a:pt x="1681539" y="0"/>
                </a:moveTo>
                <a:lnTo>
                  <a:pt x="0" y="0"/>
                </a:lnTo>
                <a:lnTo>
                  <a:pt x="0" y="1540710"/>
                </a:lnTo>
                <a:lnTo>
                  <a:pt x="1681539" y="1540710"/>
                </a:lnTo>
                <a:lnTo>
                  <a:pt x="168153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>
            <a:off x="1028700" y="2736791"/>
            <a:ext cx="1982502" cy="2057400"/>
          </a:xfrm>
          <a:custGeom>
            <a:avLst/>
            <a:gdLst/>
            <a:ahLst/>
            <a:cxnLst/>
            <a:rect l="l" t="t" r="r" b="b"/>
            <a:pathLst>
              <a:path w="1982502" h="2057400">
                <a:moveTo>
                  <a:pt x="0" y="0"/>
                </a:moveTo>
                <a:lnTo>
                  <a:pt x="1982502" y="0"/>
                </a:lnTo>
                <a:lnTo>
                  <a:pt x="19825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7697200" y="3086100"/>
            <a:ext cx="2164612" cy="2815755"/>
          </a:xfrm>
          <a:custGeom>
            <a:avLst/>
            <a:gdLst/>
            <a:ahLst/>
            <a:cxnLst/>
            <a:rect l="l" t="t" r="r" b="b"/>
            <a:pathLst>
              <a:path w="2164612" h="2815755">
                <a:moveTo>
                  <a:pt x="0" y="0"/>
                </a:moveTo>
                <a:lnTo>
                  <a:pt x="2164612" y="0"/>
                </a:lnTo>
                <a:lnTo>
                  <a:pt x="2164612" y="2815755"/>
                </a:lnTo>
                <a:lnTo>
                  <a:pt x="0" y="28157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TextBox 11"/>
          <p:cNvSpPr txBox="1"/>
          <p:nvPr/>
        </p:nvSpPr>
        <p:spPr>
          <a:xfrm>
            <a:off x="727106" y="1198277"/>
            <a:ext cx="94277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PUSAT (SSP)</a:t>
            </a:r>
          </a:p>
        </p:txBody>
      </p:sp>
      <p:sp>
        <p:nvSpPr>
          <p:cNvPr id="12" name="Freeform 12"/>
          <p:cNvSpPr/>
          <p:nvPr/>
        </p:nvSpPr>
        <p:spPr>
          <a:xfrm rot="3543713">
            <a:off x="5841659" y="2030761"/>
            <a:ext cx="1982502" cy="2057400"/>
          </a:xfrm>
          <a:custGeom>
            <a:avLst/>
            <a:gdLst/>
            <a:ahLst/>
            <a:cxnLst/>
            <a:rect l="l" t="t" r="r" b="b"/>
            <a:pathLst>
              <a:path w="1982502" h="2057400">
                <a:moveTo>
                  <a:pt x="0" y="0"/>
                </a:moveTo>
                <a:lnTo>
                  <a:pt x="1982502" y="0"/>
                </a:lnTo>
                <a:lnTo>
                  <a:pt x="198250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Freeform 13"/>
          <p:cNvSpPr/>
          <p:nvPr/>
        </p:nvSpPr>
        <p:spPr>
          <a:xfrm>
            <a:off x="6121172" y="5991285"/>
            <a:ext cx="2103692" cy="4114800"/>
          </a:xfrm>
          <a:custGeom>
            <a:avLst/>
            <a:gdLst/>
            <a:ahLst/>
            <a:cxnLst/>
            <a:rect l="l" t="t" r="r" b="b"/>
            <a:pathLst>
              <a:path w="2103692" h="4114800">
                <a:moveTo>
                  <a:pt x="0" y="0"/>
                </a:moveTo>
                <a:lnTo>
                  <a:pt x="2103692" y="0"/>
                </a:lnTo>
                <a:lnTo>
                  <a:pt x="21036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Freeform 14"/>
          <p:cNvSpPr/>
          <p:nvPr/>
        </p:nvSpPr>
        <p:spPr>
          <a:xfrm rot="10447640">
            <a:off x="7852331" y="6136276"/>
            <a:ext cx="1144952" cy="1188208"/>
          </a:xfrm>
          <a:custGeom>
            <a:avLst/>
            <a:gdLst/>
            <a:ahLst/>
            <a:cxnLst/>
            <a:rect l="l" t="t" r="r" b="b"/>
            <a:pathLst>
              <a:path w="1144952" h="1188208">
                <a:moveTo>
                  <a:pt x="0" y="0"/>
                </a:moveTo>
                <a:lnTo>
                  <a:pt x="1144952" y="0"/>
                </a:lnTo>
                <a:lnTo>
                  <a:pt x="1144952" y="1188208"/>
                </a:lnTo>
                <a:lnTo>
                  <a:pt x="0" y="118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 flipH="1">
            <a:off x="4300477" y="5143500"/>
            <a:ext cx="1473636" cy="4772910"/>
          </a:xfrm>
          <a:custGeom>
            <a:avLst/>
            <a:gdLst/>
            <a:ahLst/>
            <a:cxnLst/>
            <a:rect l="l" t="t" r="r" b="b"/>
            <a:pathLst>
              <a:path w="1473636" h="4772910">
                <a:moveTo>
                  <a:pt x="1473637" y="0"/>
                </a:moveTo>
                <a:lnTo>
                  <a:pt x="0" y="0"/>
                </a:lnTo>
                <a:lnTo>
                  <a:pt x="0" y="4772910"/>
                </a:lnTo>
                <a:lnTo>
                  <a:pt x="1473637" y="4772910"/>
                </a:lnTo>
                <a:lnTo>
                  <a:pt x="1473637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TextBox 16"/>
          <p:cNvSpPr txBox="1"/>
          <p:nvPr/>
        </p:nvSpPr>
        <p:spPr>
          <a:xfrm>
            <a:off x="11069864" y="10007025"/>
            <a:ext cx="6833576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79"/>
              </a:lnSpc>
              <a:spcBef>
                <a:spcPct val="0"/>
              </a:spcBef>
            </a:pPr>
            <a:r>
              <a:rPr lang="en-US" sz="1200" u="none" strike="noStrike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Sanchez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10448" y="4381397"/>
            <a:ext cx="2380059" cy="481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Cranial cavity</a:t>
            </a:r>
          </a:p>
        </p:txBody>
      </p:sp>
      <p:sp>
        <p:nvSpPr>
          <p:cNvPr id="18" name="Freeform 18"/>
          <p:cNvSpPr/>
          <p:nvPr/>
        </p:nvSpPr>
        <p:spPr>
          <a:xfrm rot="10447640">
            <a:off x="5831896" y="7584774"/>
            <a:ext cx="1144952" cy="1188208"/>
          </a:xfrm>
          <a:custGeom>
            <a:avLst/>
            <a:gdLst/>
            <a:ahLst/>
            <a:cxnLst/>
            <a:rect l="l" t="t" r="r" b="b"/>
            <a:pathLst>
              <a:path w="1144952" h="1188208">
                <a:moveTo>
                  <a:pt x="0" y="0"/>
                </a:moveTo>
                <a:lnTo>
                  <a:pt x="1144953" y="0"/>
                </a:lnTo>
                <a:lnTo>
                  <a:pt x="1144953" y="1188208"/>
                </a:lnTo>
                <a:lnTo>
                  <a:pt x="0" y="11882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5436893" y="3575779"/>
            <a:ext cx="7414213" cy="4037978"/>
          </a:xfrm>
          <a:custGeom>
            <a:avLst/>
            <a:gdLst/>
            <a:ahLst/>
            <a:cxnLst/>
            <a:rect l="l" t="t" r="r" b="b"/>
            <a:pathLst>
              <a:path w="7414213" h="4037978">
                <a:moveTo>
                  <a:pt x="0" y="0"/>
                </a:moveTo>
                <a:lnTo>
                  <a:pt x="7414214" y="0"/>
                </a:lnTo>
                <a:lnTo>
                  <a:pt x="7414214" y="4037978"/>
                </a:lnTo>
                <a:lnTo>
                  <a:pt x="0" y="4037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6141222" y="3226393"/>
            <a:ext cx="813987" cy="1627974"/>
          </a:xfrm>
          <a:custGeom>
            <a:avLst/>
            <a:gdLst/>
            <a:ahLst/>
            <a:cxnLst/>
            <a:rect l="l" t="t" r="r" b="b"/>
            <a:pathLst>
              <a:path w="813987" h="1627974">
                <a:moveTo>
                  <a:pt x="0" y="0"/>
                </a:moveTo>
                <a:lnTo>
                  <a:pt x="813987" y="0"/>
                </a:lnTo>
                <a:lnTo>
                  <a:pt x="813987" y="1627974"/>
                </a:lnTo>
                <a:lnTo>
                  <a:pt x="0" y="16279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4025807" y="2223107"/>
            <a:ext cx="1808423" cy="2006572"/>
          </a:xfrm>
          <a:custGeom>
            <a:avLst/>
            <a:gdLst/>
            <a:ahLst/>
            <a:cxnLst/>
            <a:rect l="l" t="t" r="r" b="b"/>
            <a:pathLst>
              <a:path w="1808423" h="2006572">
                <a:moveTo>
                  <a:pt x="0" y="0"/>
                </a:moveTo>
                <a:lnTo>
                  <a:pt x="1808423" y="0"/>
                </a:lnTo>
                <a:lnTo>
                  <a:pt x="1808423" y="2006572"/>
                </a:lnTo>
                <a:lnTo>
                  <a:pt x="0" y="2006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 flipH="1" flipV="1">
            <a:off x="11643968" y="6592543"/>
            <a:ext cx="813987" cy="1627974"/>
          </a:xfrm>
          <a:custGeom>
            <a:avLst/>
            <a:gdLst/>
            <a:ahLst/>
            <a:cxnLst/>
            <a:rect l="l" t="t" r="r" b="b"/>
            <a:pathLst>
              <a:path w="813987" h="1627974">
                <a:moveTo>
                  <a:pt x="813986" y="1627973"/>
                </a:moveTo>
                <a:lnTo>
                  <a:pt x="0" y="1627973"/>
                </a:lnTo>
                <a:lnTo>
                  <a:pt x="0" y="0"/>
                </a:lnTo>
                <a:lnTo>
                  <a:pt x="813986" y="0"/>
                </a:lnTo>
                <a:lnTo>
                  <a:pt x="813986" y="162797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 flipV="1">
            <a:off x="6141222" y="6592543"/>
            <a:ext cx="813987" cy="1627974"/>
          </a:xfrm>
          <a:custGeom>
            <a:avLst/>
            <a:gdLst/>
            <a:ahLst/>
            <a:cxnLst/>
            <a:rect l="l" t="t" r="r" b="b"/>
            <a:pathLst>
              <a:path w="813987" h="1627974">
                <a:moveTo>
                  <a:pt x="0" y="1627973"/>
                </a:moveTo>
                <a:lnTo>
                  <a:pt x="813987" y="1627973"/>
                </a:lnTo>
                <a:lnTo>
                  <a:pt x="813987" y="0"/>
                </a:lnTo>
                <a:lnTo>
                  <a:pt x="0" y="0"/>
                </a:lnTo>
                <a:lnTo>
                  <a:pt x="0" y="162797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8"/>
          <p:cNvSpPr/>
          <p:nvPr/>
        </p:nvSpPr>
        <p:spPr>
          <a:xfrm rot="5400000">
            <a:off x="8446715" y="7415655"/>
            <a:ext cx="1394570" cy="396205"/>
          </a:xfrm>
          <a:custGeom>
            <a:avLst/>
            <a:gdLst/>
            <a:ahLst/>
            <a:cxnLst/>
            <a:rect l="l" t="t" r="r" b="b"/>
            <a:pathLst>
              <a:path w="1394570" h="396205">
                <a:moveTo>
                  <a:pt x="0" y="0"/>
                </a:moveTo>
                <a:lnTo>
                  <a:pt x="1394570" y="0"/>
                </a:lnTo>
                <a:lnTo>
                  <a:pt x="1394570" y="396205"/>
                </a:lnTo>
                <a:lnTo>
                  <a:pt x="0" y="396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TextBox 9"/>
          <p:cNvSpPr txBox="1"/>
          <p:nvPr/>
        </p:nvSpPr>
        <p:spPr>
          <a:xfrm>
            <a:off x="9496837" y="1153325"/>
            <a:ext cx="7594740" cy="155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OTAK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9837" y="2476595"/>
            <a:ext cx="2484391" cy="109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terdapat serabut saraf: Corpus Colusum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02013" y="6554443"/>
            <a:ext cx="4503335" cy="258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Lobus optikus yang berhubungan dengan gerak reflek mata</a:t>
            </a:r>
          </a:p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Terdapat Terdapat kumpulan sel saraf (ganglion) yang berfungsi mengontrol gerak tubh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29837" y="7094662"/>
            <a:ext cx="4680361" cy="221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Pusat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keseimbangan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gerak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dan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koordinasi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gerak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otot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serta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posisi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tubuh</a:t>
            </a:r>
            <a:endParaRPr lang="en-US" sz="21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Jembatan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varol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berfungsi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menghantarkan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impuls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otot-otot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serta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posisi</a:t>
            </a:r>
            <a:r>
              <a:rPr lang="en-US" sz="21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tubuh</a:t>
            </a:r>
            <a:endParaRPr lang="en-US" sz="21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48215" y="8272942"/>
            <a:ext cx="5753798" cy="184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Menghubungkan otak dengan sumsum Tl. Belakang</a:t>
            </a:r>
          </a:p>
          <a:p>
            <a:pPr marL="453395" lvl="1" indent="-226697" algn="l">
              <a:lnSpc>
                <a:spcPts val="2940"/>
              </a:lnSpc>
              <a:buFont typeface="Arial"/>
              <a:buChar char="•"/>
            </a:pPr>
            <a:r>
              <a:rPr lang="en-US" sz="21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mengatur denyut jantung, pelebaran &amp; penyempitan PD, Gerak menelan, bersin, sendawa, batuk&amp;muntah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F25D11AA-7670-367C-9205-1F666024550F}"/>
              </a:ext>
            </a:extLst>
          </p:cNvPr>
          <p:cNvSpPr txBox="1"/>
          <p:nvPr/>
        </p:nvSpPr>
        <p:spPr>
          <a:xfrm>
            <a:off x="1307365" y="4228416"/>
            <a:ext cx="4680361" cy="1463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ID" sz="2400" dirty="0" err="1"/>
              <a:t>Menghubungkan</a:t>
            </a:r>
            <a:r>
              <a:rPr lang="en-ID" sz="2400" dirty="0"/>
              <a:t> </a:t>
            </a:r>
            <a:r>
              <a:rPr lang="en-ID" sz="2400" b="1" dirty="0" err="1"/>
              <a:t>hemisfer</a:t>
            </a:r>
            <a:r>
              <a:rPr lang="en-ID" sz="2400" b="1" dirty="0"/>
              <a:t> kiri dan </a:t>
            </a:r>
            <a:r>
              <a:rPr lang="en-ID" sz="2400" b="1" dirty="0" err="1"/>
              <a:t>kanan</a:t>
            </a:r>
            <a:r>
              <a:rPr lang="en-ID" sz="2400" b="1" dirty="0"/>
              <a:t> </a:t>
            </a:r>
            <a:r>
              <a:rPr lang="en-ID" sz="2400" b="1" dirty="0" err="1"/>
              <a:t>otak</a:t>
            </a:r>
            <a:r>
              <a:rPr lang="en-ID" sz="2400" dirty="0"/>
              <a:t>,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fi-FI" sz="2400" dirty="0"/>
              <a:t>koordinasi antara kedua sisi tubuh </a:t>
            </a:r>
          </a:p>
          <a:p>
            <a:pPr marL="453395" lvl="1" indent="-226697">
              <a:lnSpc>
                <a:spcPts val="2940"/>
              </a:lnSpc>
              <a:buFont typeface="Arial"/>
              <a:buChar char="•"/>
            </a:pPr>
            <a:r>
              <a:rPr lang="en-ID" sz="2400" dirty="0" err="1"/>
              <a:t>enyatukan</a:t>
            </a:r>
            <a:r>
              <a:rPr lang="en-ID" sz="2400" dirty="0"/>
              <a:t> </a:t>
            </a:r>
            <a:r>
              <a:rPr lang="en-ID" sz="2400" dirty="0" err="1"/>
              <a:t>fungsi</a:t>
            </a:r>
            <a:r>
              <a:rPr lang="en-ID" sz="2400" dirty="0"/>
              <a:t> </a:t>
            </a:r>
            <a:r>
              <a:rPr lang="en-ID" sz="2400" dirty="0" err="1"/>
              <a:t>kognitif</a:t>
            </a:r>
            <a:r>
              <a:rPr lang="en-ID" sz="2400" dirty="0"/>
              <a:t> </a:t>
            </a:r>
            <a:endParaRPr lang="en-US" sz="21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7DA507-5C92-605C-D80B-B1C03EA53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75E4D8-4545-592F-B601-E128F23E2E33}"/>
              </a:ext>
            </a:extLst>
          </p:cNvPr>
          <p:cNvSpPr/>
          <p:nvPr/>
        </p:nvSpPr>
        <p:spPr>
          <a:xfrm>
            <a:off x="381000" y="419101"/>
            <a:ext cx="17297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8E64F3B-D479-BE8A-3CB8-9889348A8D24}"/>
              </a:ext>
            </a:extLst>
          </p:cNvPr>
          <p:cNvSpPr txBox="1"/>
          <p:nvPr/>
        </p:nvSpPr>
        <p:spPr>
          <a:xfrm>
            <a:off x="609600" y="2095500"/>
            <a:ext cx="3962400" cy="2880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</a:t>
            </a:r>
          </a:p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Nerves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6143E3-0EA4-572C-F39C-2E086174D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52" y="833768"/>
            <a:ext cx="9511748" cy="115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93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CBE40D-9EDC-6A27-2FB3-B9081560C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E5461F1-F353-5698-D641-657D4CEC8195}"/>
              </a:ext>
            </a:extLst>
          </p:cNvPr>
          <p:cNvSpPr/>
          <p:nvPr/>
        </p:nvSpPr>
        <p:spPr>
          <a:xfrm>
            <a:off x="381000" y="419101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2F389C2-7F12-1D87-E947-8361CD373335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BAE88A3-FBF9-3D71-8F6E-BBB25F5F9DEB}"/>
              </a:ext>
            </a:extLst>
          </p:cNvPr>
          <p:cNvSpPr txBox="1"/>
          <p:nvPr/>
        </p:nvSpPr>
        <p:spPr>
          <a:xfrm>
            <a:off x="990600" y="2563148"/>
            <a:ext cx="9829800" cy="5591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Olfatorius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I) :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Tempat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Persepsi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Indera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Penciuman</a:t>
            </a: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endParaRPr lang="en-US" sz="28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r>
              <a:rPr lang="en-ID" sz="3200" dirty="0" err="1">
                <a:latin typeface="Sanchez" panose="020B0604020202020204" charset="0"/>
              </a:rPr>
              <a:t>saraf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pertama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dari</a:t>
            </a:r>
            <a:r>
              <a:rPr lang="en-ID" sz="3200" dirty="0">
                <a:latin typeface="Sanchez" panose="020B0604020202020204" charset="0"/>
              </a:rPr>
              <a:t> dua </a:t>
            </a:r>
            <a:r>
              <a:rPr lang="en-ID" sz="3200" dirty="0" err="1">
                <a:latin typeface="Sanchez" panose="020B0604020202020204" charset="0"/>
              </a:rPr>
              <a:t>belas</a:t>
            </a:r>
            <a:r>
              <a:rPr lang="en-ID" sz="3200" dirty="0">
                <a:latin typeface="Sanchez" panose="020B0604020202020204" charset="0"/>
              </a:rPr>
              <a:t> </a:t>
            </a:r>
            <a:r>
              <a:rPr lang="en-ID" sz="3200" dirty="0" err="1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  <a:hlinkClick r:id="rId4" tooltip="Saraf kran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saraf</a:t>
            </a:r>
            <a:r>
              <a:rPr lang="en-ID" sz="3200" dirty="0">
                <a:solidFill>
                  <a:srgbClr val="0000FF"/>
                </a:solidFill>
                <a:latin typeface="Sanchez" panose="020B0604020202020204" charset="0"/>
                <a:hlinkClick r:id="rId4" tooltip="Saraf kran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3200" dirty="0" err="1">
                <a:latin typeface="Sanchez" panose="020B0604020202020204" charset="0"/>
                <a:hlinkClick r:id="rId4" tooltip="Saraf krani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kranial</a:t>
            </a:r>
            <a:r>
              <a:rPr lang="en-ID" sz="3200" dirty="0">
                <a:latin typeface="Sanchez" panose="020B0604020202020204" charset="0"/>
              </a:rPr>
              <a:t>. Saraf </a:t>
            </a:r>
            <a:r>
              <a:rPr lang="en-ID" sz="3200" dirty="0" err="1">
                <a:latin typeface="Sanchez" panose="020B0604020202020204" charset="0"/>
              </a:rPr>
              <a:t>ini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penting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dalam</a:t>
            </a:r>
            <a:r>
              <a:rPr lang="en-ID" sz="3200" dirty="0">
                <a:latin typeface="Sanchez" panose="020B0604020202020204" charset="0"/>
              </a:rPr>
              <a:t> </a:t>
            </a:r>
            <a:r>
              <a:rPr lang="en-ID" sz="3200" dirty="0" err="1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  <a:hlinkClick r:id="rId5" tooltip="Pencium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penciuman</a:t>
            </a:r>
            <a:r>
              <a:rPr lang="en-ID" sz="3200" dirty="0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</a:rPr>
              <a:t>.</a:t>
            </a:r>
            <a:r>
              <a:rPr lang="en-ID" sz="3200" dirty="0">
                <a:latin typeface="Sanchez" panose="020B0604020202020204" charset="0"/>
              </a:rPr>
              <a:t> Saraf </a:t>
            </a:r>
            <a:r>
              <a:rPr lang="en-ID" sz="3200" dirty="0" err="1">
                <a:latin typeface="Sanchez" panose="020B0604020202020204" charset="0"/>
              </a:rPr>
              <a:t>kranial</a:t>
            </a:r>
            <a:r>
              <a:rPr lang="en-ID" sz="3200" dirty="0">
                <a:latin typeface="Sanchez" panose="020B0604020202020204" charset="0"/>
              </a:rPr>
              <a:t> I (</a:t>
            </a:r>
            <a:r>
              <a:rPr lang="en-ID" sz="3200" dirty="0" err="1">
                <a:latin typeface="Sanchez" panose="020B0604020202020204" charset="0"/>
              </a:rPr>
              <a:t>Olfaktorius</a:t>
            </a:r>
            <a:r>
              <a:rPr lang="en-ID" sz="3200" dirty="0">
                <a:latin typeface="Sanchez" panose="020B0604020202020204" charset="0"/>
              </a:rPr>
              <a:t>) </a:t>
            </a:r>
            <a:r>
              <a:rPr lang="en-ID" sz="3200" dirty="0" err="1">
                <a:latin typeface="Sanchez" panose="020B0604020202020204" charset="0"/>
              </a:rPr>
              <a:t>merupakan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sel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reseptor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utama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untuk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indra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penciuman</a:t>
            </a:r>
            <a:r>
              <a:rPr lang="en-ID" sz="3200" dirty="0">
                <a:latin typeface="Sanchez" panose="020B0604020202020204" charset="0"/>
              </a:rPr>
              <a:t>. Saraf </a:t>
            </a:r>
            <a:r>
              <a:rPr lang="en-ID" sz="3200" dirty="0" err="1">
                <a:latin typeface="Sanchez" panose="020B0604020202020204" charset="0"/>
              </a:rPr>
              <a:t>ini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memonitor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asupan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bauan</a:t>
            </a:r>
            <a:r>
              <a:rPr lang="en-ID" sz="3200" dirty="0">
                <a:latin typeface="Sanchez" panose="020B0604020202020204" charset="0"/>
              </a:rPr>
              <a:t> yang </a:t>
            </a:r>
            <a:r>
              <a:rPr lang="en-ID" sz="3200" dirty="0" err="1">
                <a:latin typeface="Sanchez" panose="020B0604020202020204" charset="0"/>
              </a:rPr>
              <a:t>dibawa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udara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ke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dalam</a:t>
            </a:r>
            <a:r>
              <a:rPr lang="en-ID" sz="3200" dirty="0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</a:rPr>
              <a:t> </a:t>
            </a:r>
            <a:r>
              <a:rPr lang="en-ID" sz="3200" dirty="0" err="1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  <a:hlinkClick r:id="rId6" tooltip="Sistem pernapas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sistem</a:t>
            </a:r>
            <a:r>
              <a:rPr lang="en-ID" sz="3200" dirty="0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  <a:hlinkClick r:id="rId6" tooltip="Sistem pernapas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ID" sz="3200" dirty="0" err="1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  <a:hlinkClick r:id="rId6" tooltip="Sistem pernapas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pernapasan</a:t>
            </a:r>
            <a:r>
              <a:rPr lang="en-ID" sz="3200" dirty="0">
                <a:solidFill>
                  <a:schemeClr val="tx2">
                    <a:lumMod val="50000"/>
                  </a:schemeClr>
                </a:solidFill>
                <a:latin typeface="Sanchez" panose="020B0604020202020204" charset="0"/>
              </a:rPr>
              <a:t> </a:t>
            </a:r>
            <a:r>
              <a:rPr lang="en-ID" sz="3200" dirty="0" err="1">
                <a:latin typeface="Sanchez" panose="020B0604020202020204" charset="0"/>
              </a:rPr>
              <a:t>manusia</a:t>
            </a:r>
            <a:r>
              <a:rPr lang="en-ID" sz="3200" dirty="0">
                <a:latin typeface="Sanchez" panose="020B0604020202020204" charset="0"/>
              </a:rPr>
              <a:t> dan sangat </a:t>
            </a:r>
            <a:r>
              <a:rPr lang="en-ID" sz="3200" dirty="0" err="1">
                <a:latin typeface="Sanchez" panose="020B0604020202020204" charset="0"/>
              </a:rPr>
              <a:t>menentukan</a:t>
            </a:r>
            <a:r>
              <a:rPr lang="en-ID" sz="3200" dirty="0">
                <a:latin typeface="Sanchez" panose="020B0604020202020204" charset="0"/>
              </a:rPr>
              <a:t> rasa, aroma dan </a:t>
            </a:r>
            <a:r>
              <a:rPr lang="en-ID" sz="3200" dirty="0" err="1">
                <a:latin typeface="Sanchez" panose="020B0604020202020204" charset="0"/>
              </a:rPr>
              <a:t>palatabilitas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dari</a:t>
            </a:r>
            <a:r>
              <a:rPr lang="en-ID" sz="3200" dirty="0">
                <a:latin typeface="Sanchez" panose="020B0604020202020204" charset="0"/>
              </a:rPr>
              <a:t> </a:t>
            </a:r>
            <a:r>
              <a:rPr lang="en-ID" sz="3200" dirty="0" err="1">
                <a:latin typeface="Sanchez" panose="020B0604020202020204" charset="0"/>
              </a:rPr>
              <a:t>makanan</a:t>
            </a:r>
            <a:r>
              <a:rPr lang="en-ID" sz="3200" dirty="0">
                <a:latin typeface="Sanchez" panose="020B0604020202020204" charset="0"/>
              </a:rPr>
              <a:t> dan </a:t>
            </a:r>
            <a:r>
              <a:rPr lang="en-ID" sz="3200" dirty="0" err="1">
                <a:latin typeface="Sanchez" panose="020B0604020202020204" charset="0"/>
              </a:rPr>
              <a:t>minuman</a:t>
            </a:r>
            <a:r>
              <a:rPr lang="en-ID" sz="3200" dirty="0">
                <a:latin typeface="Sanchez" panose="020B0604020202020204" charset="0"/>
              </a:rPr>
              <a:t>. </a:t>
            </a:r>
          </a:p>
          <a:p>
            <a:pPr marL="226698" lvl="1" algn="just">
              <a:lnSpc>
                <a:spcPts val="2940"/>
              </a:lnSpc>
            </a:pPr>
            <a:endParaRPr lang="en-ID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Ada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beberapa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jenis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kelainan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bisa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timbul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proses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pembauan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seperti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hyposmia, cacosmia,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Parosmia,dan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anosmia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A4FA4-B5EA-3778-BB81-554B46A907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80490" y="846803"/>
            <a:ext cx="4867954" cy="539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4DEC3-8624-D749-4804-A49235A15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09069" y="6505047"/>
            <a:ext cx="4810796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6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CF03E-A1EB-F033-6026-1C25B94F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3FFB9B-D0F6-6E49-0B93-43556499EEC1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4E7DEF9-C5BB-3C5E-9BD9-372C26B28506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79A5D43E-C740-8BEC-D8B4-39DC7A70E481}"/>
              </a:ext>
            </a:extLst>
          </p:cNvPr>
          <p:cNvSpPr txBox="1"/>
          <p:nvPr/>
        </p:nvSpPr>
        <p:spPr>
          <a:xfrm>
            <a:off x="908384" y="2476500"/>
            <a:ext cx="9829800" cy="5591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Optik (CN II)</a:t>
            </a:r>
          </a:p>
          <a:p>
            <a:pPr marL="226698" lvl="1" algn="l">
              <a:lnSpc>
                <a:spcPts val="2940"/>
              </a:lnSpc>
            </a:pPr>
            <a:endParaRPr lang="en-US" sz="28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berfungsi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membawa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informasi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visual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retina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otak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Saraf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sistem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memiliki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utama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proses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penglihatan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</a:p>
          <a:p>
            <a:pPr marL="226698" lvl="1" algn="just">
              <a:lnSpc>
                <a:spcPts val="2940"/>
              </a:lnSpc>
            </a:pPr>
            <a:endParaRPr lang="en-US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Kerusakan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optik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dapat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menyebabkan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berbagai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gangguan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penglihatan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antara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lain:</a:t>
            </a:r>
          </a:p>
          <a:p>
            <a:pPr marL="683898" lvl="1" indent="-457200" algn="just">
              <a:lnSpc>
                <a:spcPts val="2940"/>
              </a:lnSpc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Neuropati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Optik</a:t>
            </a:r>
          </a:p>
          <a:p>
            <a:pPr marL="683898" lvl="1" indent="-457200" algn="just">
              <a:lnSpc>
                <a:spcPts val="2940"/>
              </a:lnSpc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Glaukoma</a:t>
            </a:r>
            <a:endParaRPr lang="en-US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683898" lvl="1" indent="-457200" algn="just">
              <a:lnSpc>
                <a:spcPts val="2940"/>
              </a:lnSpc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Optik Neuritis</a:t>
            </a:r>
          </a:p>
          <a:p>
            <a:pPr marL="683898" lvl="1" indent="-457200" algn="just">
              <a:lnSpc>
                <a:spcPts val="2940"/>
              </a:lnSpc>
              <a:buFontTx/>
              <a:buChar char="-"/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Papiledema</a:t>
            </a:r>
            <a:endParaRPr lang="en-US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endParaRPr lang="en-US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7D4F3-E0E5-9D74-85F3-21C6C0BA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3916" y="2705100"/>
            <a:ext cx="6333084" cy="60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05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75658" y="851466"/>
            <a:ext cx="7166826" cy="8406834"/>
          </a:xfrm>
          <a:custGeom>
            <a:avLst/>
            <a:gdLst/>
            <a:ahLst/>
            <a:cxnLst/>
            <a:rect l="l" t="t" r="r" b="b"/>
            <a:pathLst>
              <a:path w="7166826" h="8406834">
                <a:moveTo>
                  <a:pt x="0" y="0"/>
                </a:moveTo>
                <a:lnTo>
                  <a:pt x="7166827" y="0"/>
                </a:lnTo>
                <a:lnTo>
                  <a:pt x="7166827" y="8406834"/>
                </a:lnTo>
                <a:lnTo>
                  <a:pt x="0" y="8406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9975658" y="1752981"/>
            <a:ext cx="716682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HAL YANG DIPELAJARI: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20234" y="3185778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Pengertian Sistem Saraf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20234" y="4022485"/>
            <a:ext cx="6477674" cy="117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Bagian-bagian Sistem Saraf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20234" y="5459266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 Saraf Pusat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20234" y="6295973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 Saraf Tepi</a:t>
            </a:r>
          </a:p>
        </p:txBody>
      </p:sp>
      <p:sp>
        <p:nvSpPr>
          <p:cNvPr id="8" name="Freeform 8"/>
          <p:cNvSpPr/>
          <p:nvPr/>
        </p:nvSpPr>
        <p:spPr>
          <a:xfrm>
            <a:off x="1028700" y="1961971"/>
            <a:ext cx="8290630" cy="6363058"/>
          </a:xfrm>
          <a:custGeom>
            <a:avLst/>
            <a:gdLst/>
            <a:ahLst/>
            <a:cxnLst/>
            <a:rect l="l" t="t" r="r" b="b"/>
            <a:pathLst>
              <a:path w="8290630" h="6363058">
                <a:moveTo>
                  <a:pt x="0" y="0"/>
                </a:moveTo>
                <a:lnTo>
                  <a:pt x="8290630" y="0"/>
                </a:lnTo>
                <a:lnTo>
                  <a:pt x="8290630" y="6363058"/>
                </a:lnTo>
                <a:lnTo>
                  <a:pt x="0" y="6363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EEF547-3059-2C73-5CEC-D43B13233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97E9952-545D-4EC5-6D0C-A8A921ADE828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762EFE5-EA85-C1BD-3EC0-34001B941253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E73CA7F-0515-4661-7D7B-E13FB3742954}"/>
              </a:ext>
            </a:extLst>
          </p:cNvPr>
          <p:cNvSpPr txBox="1"/>
          <p:nvPr/>
        </p:nvSpPr>
        <p:spPr>
          <a:xfrm>
            <a:off x="908384" y="2476500"/>
            <a:ext cx="9829800" cy="4847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Okulomotorius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Troklear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&amp; Abducens (CN III, IV, VI)</a:t>
            </a:r>
          </a:p>
          <a:p>
            <a:pPr marL="226698" lvl="1" algn="l">
              <a:lnSpc>
                <a:spcPts val="2940"/>
              </a:lnSpc>
            </a:pPr>
            <a:endParaRPr lang="en-US" sz="28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just">
              <a:lnSpc>
                <a:spcPts val="2940"/>
              </a:lnSpc>
            </a:pP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Kemampuan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menggerakkan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segala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arah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dikendalikan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oleh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okulomotor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rektus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medial,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rektus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superior,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rektus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inferior, dan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oblik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inferior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menyebabkan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rotasi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orbital. Saraf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dapat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dibedakan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troklearis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IV), yang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mengontrol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gerakan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bawah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arah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hidung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dan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abducens (CN VI) yang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mengontrol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gerakan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32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horizontal.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350F36-EAA1-3274-DC96-945D615DF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484" y="3145593"/>
            <a:ext cx="7054516" cy="40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4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AEC538-BA5C-867F-2231-B1E0B6D7D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154DF5-74C2-4EA6-3529-9677413C750A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696903D-04CF-72DD-A9EE-0BBD1A382BA6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02580D-983F-66DF-4D98-F795FEA4DF28}"/>
              </a:ext>
            </a:extLst>
          </p:cNvPr>
          <p:cNvSpPr txBox="1"/>
          <p:nvPr/>
        </p:nvSpPr>
        <p:spPr>
          <a:xfrm>
            <a:off x="908384" y="2476500"/>
            <a:ext cx="9829800" cy="3718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Trigeminal (CN V)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- divisi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oftalmikus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kulit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dahi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kornea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serta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konjungtiva</a:t>
            </a:r>
            <a:endParaRPr lang="en-US" sz="28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- divisi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rahang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atas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kulit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di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tengah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wajah</a:t>
            </a:r>
            <a:endParaRPr lang="en-US" sz="28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- divisi mandibula yang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memasok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persarafan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kulit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rahang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bawah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serabut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motorik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otot-otot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pengunyahan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yaitu</a:t>
            </a:r>
            <a:r>
              <a:rPr lang="en-US" sz="2800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temporalis, masseter, dan </a:t>
            </a:r>
            <a:r>
              <a:rPr lang="en-US" sz="2800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pterigoid</a:t>
            </a:r>
            <a:endParaRPr lang="en-US" sz="3200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699624-48E4-FACC-2A39-70AB1B341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484" y="2933700"/>
            <a:ext cx="6963747" cy="458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41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E39B2-1A4B-FEE6-16CC-67A4CEAE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E46E88-E2CC-AA1E-CB9A-B88AA963C092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078B6B59-E7C4-6602-D9A8-9B7348C39043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38ABB16C-7A34-DA8C-CBE2-765C83D97DAF}"/>
              </a:ext>
            </a:extLst>
          </p:cNvPr>
          <p:cNvSpPr txBox="1"/>
          <p:nvPr/>
        </p:nvSpPr>
        <p:spPr>
          <a:xfrm>
            <a:off x="908384" y="2476500"/>
            <a:ext cx="9829800" cy="4462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Fasial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VII)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,, Neuron motorik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terletak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nuclei pons. Neuron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ekspresi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wajah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termasuk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kelenjar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air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kelenjar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saliva. 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Kelainan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Saraf Facial :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Penyakit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parotis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Peradangan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ludah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Gangguan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Stapedius: Hyperacusis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Bell Palsy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0ADFD8-0DD0-AAA1-5268-09982E11C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598" y="2176179"/>
            <a:ext cx="7040043" cy="74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3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9DCA98-CB42-BEA4-F810-B4FAA521E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E2546A-D623-51BA-B1C9-9EE2E518E8DB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5CAAB757-5178-90A6-DBD1-06039FB5BD3E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9BA6380-09D3-6AAC-0547-1028856442B2}"/>
              </a:ext>
            </a:extLst>
          </p:cNvPr>
          <p:cNvSpPr txBox="1"/>
          <p:nvPr/>
        </p:nvSpPr>
        <p:spPr>
          <a:xfrm>
            <a:off x="908384" y="2476500"/>
            <a:ext cx="9829800" cy="632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VestibuloKoklearis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(CN VIII)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Makna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kata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vestibulokolear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berasal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2 kata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yaitu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vestibular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keseimbangan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kolear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pendengaran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).  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dengan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nama lain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statoacousticsebagai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keseimbangan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tubuh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pendengaran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Pemeriksaan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biasanya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dilakukan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dengan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test Rinne dan test Weber</a:t>
            </a: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Kelainan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Saraf Facial :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Tuli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konduktif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penghantaran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suara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Tuli Sensorineural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Kerusakan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vestibulokoklea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Tuli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Hiperakusis</a:t>
            </a: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Nistagmus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(Gerakan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mata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tidak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terkontrol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Mabuk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kendaraan</a:t>
            </a: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F3E12-C7CB-7468-2CFB-9BE506AA9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2889" y="1190519"/>
            <a:ext cx="6791548" cy="423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F9E09-BD03-E1F3-A917-DB85C21FE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3484" y="5451673"/>
            <a:ext cx="6791548" cy="501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68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FC4C78-9EBE-F4C1-6531-893335404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565E863-FEC4-3543-5355-123AD972CC80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5FD0702-1CBA-098B-91AF-9399E84C1092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92464559-1079-6853-0364-F8237B7A770F}"/>
              </a:ext>
            </a:extLst>
          </p:cNvPr>
          <p:cNvSpPr txBox="1"/>
          <p:nvPr/>
        </p:nvSpPr>
        <p:spPr>
          <a:xfrm>
            <a:off x="908384" y="2476500"/>
            <a:ext cx="9829800" cy="6322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Glosofariengetal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IX)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Neuron motorik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berawal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medulla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wicara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menelan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serta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menjalar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kelenjar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saliva. </a:t>
            </a:r>
          </a:p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Neuron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membawa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informasi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berkaitan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dengan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rasa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sepertiga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kranial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ke-9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berperan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penting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rasa pada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sepertiga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belakang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refleks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muntah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sekresi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air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liur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kelenjar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parotis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serta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sebagian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fungsi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menelan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tekanan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baroreseptor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di sinus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karotis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).</a:t>
            </a: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Kelainan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Saraf Facial :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Neuralgia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Glosofariengal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nyeri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telinga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tenggorokan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Gangguan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reflek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muntah</a:t>
            </a: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741048" lvl="1" indent="-514350" algn="l">
              <a:lnSpc>
                <a:spcPts val="2940"/>
              </a:lnSpc>
              <a:buAutoNum type="arabicParenR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Disfagia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kesulitan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menelan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C16D8-0562-D206-5F7E-378B51C83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785" y="833284"/>
            <a:ext cx="5187616" cy="4705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9815D-38C4-25A9-7746-0F8557F0C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00" y="5753100"/>
            <a:ext cx="4226093" cy="44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00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4A9B9F-E3A2-229D-3E67-446071F6F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6B51582-C0E9-5755-7D82-86C609B7B6F1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90A0C98-4D96-748D-1AC0-FD72863D841A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DE4E841-7695-5CB3-C1CE-AF163E5CC2D7}"/>
              </a:ext>
            </a:extLst>
          </p:cNvPr>
          <p:cNvSpPr txBox="1"/>
          <p:nvPr/>
        </p:nvSpPr>
        <p:spPr>
          <a:xfrm>
            <a:off x="908384" y="2476500"/>
            <a:ext cx="9829800" cy="2975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Vagus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X)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Neuron motorik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berasal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medulla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menginervasi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hamper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semua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organ thorax dan abdomen. Neuron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membawa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informasi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faring,laring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trakea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esophagus,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jantung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visera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abdomen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medulla dan pons.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DDA1C-C193-2DC4-6BDA-2EB725918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8785" y="833284"/>
            <a:ext cx="5187616" cy="4705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4C669-3920-1D85-EC6F-BC317ECE3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0600" y="5753100"/>
            <a:ext cx="4226093" cy="44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75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9FE747-CA8E-1FE8-F2DC-C9F78280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A3C611A-020A-E927-67D6-25DB2C59940F}"/>
              </a:ext>
            </a:extLst>
          </p:cNvPr>
          <p:cNvSpPr/>
          <p:nvPr/>
        </p:nvSpPr>
        <p:spPr>
          <a:xfrm>
            <a:off x="413084" y="266700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98C382B1-84BD-DC6C-8122-891108C66050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69C2A95-176A-D341-119D-59476EBAEDD0}"/>
              </a:ext>
            </a:extLst>
          </p:cNvPr>
          <p:cNvSpPr txBox="1"/>
          <p:nvPr/>
        </p:nvSpPr>
        <p:spPr>
          <a:xfrm>
            <a:off x="908384" y="2476500"/>
            <a:ext cx="9829800" cy="742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Aksesori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Spinal (CN XI)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Terbagi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menjadi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2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yaitu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kranialis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spinalis</a:t>
            </a:r>
          </a:p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aksesorius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rentan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karena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lokasinya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berada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atas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segitiga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posterior.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Cedera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aksesorius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mengakibatkan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paralisis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trapezius (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tapi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tidak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berpengaruh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terhadap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sternocleidomastoid)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menyebabkan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terganggunya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gerakan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abduksi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bahu di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atas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90°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melibatkan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rotasi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skapula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</a:p>
          <a:p>
            <a:pPr marL="226698" lvl="1" algn="l">
              <a:lnSpc>
                <a:spcPts val="2940"/>
              </a:lnSpc>
            </a:pP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Pemeriksaan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Klinis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:</a:t>
            </a:r>
          </a:p>
          <a:p>
            <a:pPr marL="741048" lvl="1" indent="-514350" algn="l">
              <a:lnSpc>
                <a:spcPts val="2940"/>
              </a:lnSpc>
              <a:buFont typeface="+mj-lt"/>
              <a:buAutoNum type="arabicPeriod"/>
            </a:pP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pasien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diminta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mengangkat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bahu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dengan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tahanan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pemeriksa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memeriksa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fungsi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trapeziusnya</a:t>
            </a:r>
            <a:endParaRPr lang="en-US" sz="24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741048" lvl="1" indent="-514350" algn="l">
              <a:lnSpc>
                <a:spcPts val="2940"/>
              </a:lnSpc>
              <a:buFont typeface="+mj-lt"/>
              <a:buAutoNum type="arabicPeriod"/>
            </a:pP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Pasien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diminta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meletakkan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tanganya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kepala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melihat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fungsi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trapezius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abduksi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bahu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lebih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90°)</a:t>
            </a:r>
          </a:p>
          <a:p>
            <a:pPr marL="741048" lvl="1" indent="-514350" algn="l">
              <a:lnSpc>
                <a:spcPts val="2940"/>
              </a:lnSpc>
              <a:buFont typeface="+mj-lt"/>
              <a:buAutoNum type="arabicPeriod"/>
            </a:pP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Pasien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diminta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menggerakkan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dagunya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arah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salah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satu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bahu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dengan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tahanan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melihat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fungsi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sternocleidomastoid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kontralateral</a:t>
            </a:r>
            <a:r>
              <a:rPr lang="en-US" sz="24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.[1]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9D803-E6E1-80F7-56C2-6D3C52943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306" y="1491124"/>
            <a:ext cx="7047566" cy="62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0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2D688C-6716-F3D2-2EA3-904659A6F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4851F37-A453-9754-7D75-57097E5F30BD}"/>
              </a:ext>
            </a:extLst>
          </p:cNvPr>
          <p:cNvSpPr/>
          <p:nvPr/>
        </p:nvSpPr>
        <p:spPr>
          <a:xfrm>
            <a:off x="413084" y="337176"/>
            <a:ext cx="10820400" cy="12088478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5F558B9-EBC3-F259-9E44-48F6735C294B}"/>
              </a:ext>
            </a:extLst>
          </p:cNvPr>
          <p:cNvSpPr txBox="1"/>
          <p:nvPr/>
        </p:nvSpPr>
        <p:spPr>
          <a:xfrm>
            <a:off x="1905000" y="833284"/>
            <a:ext cx="8458200" cy="1315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2179"/>
              </a:lnSpc>
            </a:pPr>
            <a:r>
              <a:rPr lang="en-US" sz="86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Cranial Nerves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741DA9E-9975-E00E-CD63-B05F9C82D07D}"/>
              </a:ext>
            </a:extLst>
          </p:cNvPr>
          <p:cNvSpPr txBox="1"/>
          <p:nvPr/>
        </p:nvSpPr>
        <p:spPr>
          <a:xfrm>
            <a:off x="908384" y="2476500"/>
            <a:ext cx="9829800" cy="78098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6698" lvl="1" algn="l">
              <a:lnSpc>
                <a:spcPts val="2940"/>
              </a:lnSpc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Hipoglosal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(CN XII)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Merupakan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gabungan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Tetapi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Sebagian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besar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terdiri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motorik. Neuron motorik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berawal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medulla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mensuplai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Neuron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sensorik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membawa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informasi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spidel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berperan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dalam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memberikan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persarafan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pada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otot-otot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Gerakan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memiliki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berbagai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macam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peranan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mulai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mengunyah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menelan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bahkan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berbicara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</a:t>
            </a:r>
          </a:p>
          <a:p>
            <a:pPr marL="226698" lvl="1" algn="l">
              <a:lnSpc>
                <a:spcPts val="2940"/>
              </a:lnSpc>
            </a:pPr>
            <a:endParaRPr lang="en-US" sz="2800" b="1" dirty="0">
              <a:solidFill>
                <a:srgbClr val="000000"/>
              </a:solidFill>
              <a:latin typeface="Sanchez" panose="020B0604020202020204" charset="0"/>
              <a:ea typeface="Sanchez"/>
              <a:cs typeface="Sanchez"/>
              <a:sym typeface="Sanchez"/>
            </a:endParaRPr>
          </a:p>
          <a:p>
            <a:pPr marL="226698" lvl="1" algn="l">
              <a:lnSpc>
                <a:spcPts val="2940"/>
              </a:lnSpc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Pemeriksaan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Klinis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:</a:t>
            </a:r>
          </a:p>
          <a:p>
            <a:pPr marL="741048" lvl="1" indent="-514350" algn="l">
              <a:lnSpc>
                <a:spcPts val="294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Mintalah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pasien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menjulurkan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Jika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menyimpang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satu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sisi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maka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itu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mengarah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sisi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saraf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rusak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Sebab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didorong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bagian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tubuh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lumpuh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oleh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otot-otot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sisi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yang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masih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berfungsi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</a:t>
            </a:r>
          </a:p>
          <a:p>
            <a:pPr marL="741048" lvl="1" indent="-514350" algn="l">
              <a:lnSpc>
                <a:spcPts val="294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Minta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pasien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untuk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mendorong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pipi,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kemudian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pipi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diraba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dirasakan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tonus dan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kekuatan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dari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otot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lidah</a:t>
            </a:r>
            <a:r>
              <a:rPr lang="en-US" sz="2800" b="1" dirty="0">
                <a:solidFill>
                  <a:srgbClr val="000000"/>
                </a:solidFill>
                <a:latin typeface="Sanchez" panose="020B0604020202020204" charset="0"/>
                <a:ea typeface="Sanchez"/>
                <a:cs typeface="Sanchez"/>
                <a:sym typeface="Sanchez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D5B89-49F3-7BFC-D234-1025BA517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8632" y="1755212"/>
            <a:ext cx="7043487" cy="67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06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4322933" y="2388605"/>
            <a:ext cx="9642133" cy="5509791"/>
          </a:xfrm>
          <a:custGeom>
            <a:avLst/>
            <a:gdLst/>
            <a:ahLst/>
            <a:cxnLst/>
            <a:rect l="l" t="t" r="r" b="b"/>
            <a:pathLst>
              <a:path w="9642133" h="5509791">
                <a:moveTo>
                  <a:pt x="0" y="0"/>
                </a:moveTo>
                <a:lnTo>
                  <a:pt x="9642134" y="0"/>
                </a:lnTo>
                <a:lnTo>
                  <a:pt x="9642134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3600239" y="1248575"/>
            <a:ext cx="23169449" cy="908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0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SUMSUM TULANG BELAKANG(MEDULA SPINALIS)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22933" y="7850770"/>
            <a:ext cx="9642133" cy="1884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Sumsum Tulang Belakang merupakan bagian dari susunan Sistem Saraf Pusat, Sumsum tulang belakang terhung ke otak melalui batang otang dan mengalir ke sepanjang tulang belakang.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284E48-A07E-11B3-1BD8-A75A3A1C7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5ABF8E-6FE2-8524-7066-84C117580663}"/>
              </a:ext>
            </a:extLst>
          </p:cNvPr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AB3C344-7F73-2F62-BCCE-6321567A7DDA}"/>
              </a:ext>
            </a:extLst>
          </p:cNvPr>
          <p:cNvSpPr txBox="1"/>
          <p:nvPr/>
        </p:nvSpPr>
        <p:spPr>
          <a:xfrm>
            <a:off x="1905000" y="2857500"/>
            <a:ext cx="23169449" cy="258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SUMSUM TULANG</a:t>
            </a:r>
          </a:p>
          <a:p>
            <a:pPr algn="l"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BELAKANG</a:t>
            </a:r>
          </a:p>
          <a:p>
            <a:pPr algn="l">
              <a:lnSpc>
                <a:spcPts val="7139"/>
              </a:lnSpc>
            </a:pPr>
            <a:r>
              <a:rPr lang="en-US" sz="5099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(MEDULA SPINALIS)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16CD14-4A29-3B0E-9E6F-6FA08F4B6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1181100"/>
            <a:ext cx="6858000" cy="91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8BF53-43BF-842B-91C9-0A1469AEA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FA89724-BA5B-3C21-C094-E479CE59817F}"/>
              </a:ext>
            </a:extLst>
          </p:cNvPr>
          <p:cNvSpPr/>
          <p:nvPr/>
        </p:nvSpPr>
        <p:spPr>
          <a:xfrm>
            <a:off x="9884087" y="647700"/>
            <a:ext cx="8067205" cy="8458200"/>
          </a:xfrm>
          <a:custGeom>
            <a:avLst/>
            <a:gdLst/>
            <a:ahLst/>
            <a:cxnLst/>
            <a:rect l="l" t="t" r="r" b="b"/>
            <a:pathLst>
              <a:path w="7166826" h="8406834">
                <a:moveTo>
                  <a:pt x="0" y="0"/>
                </a:moveTo>
                <a:lnTo>
                  <a:pt x="7166827" y="0"/>
                </a:lnTo>
                <a:lnTo>
                  <a:pt x="7166827" y="8406834"/>
                </a:lnTo>
                <a:lnTo>
                  <a:pt x="0" y="84068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0219D03-A2D9-950A-7418-7544BC1F9808}"/>
              </a:ext>
            </a:extLst>
          </p:cNvPr>
          <p:cNvSpPr txBox="1"/>
          <p:nvPr/>
        </p:nvSpPr>
        <p:spPr>
          <a:xfrm>
            <a:off x="9281588" y="1653167"/>
            <a:ext cx="9455342" cy="679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0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KOMPONEN &amp; </a:t>
            </a:r>
            <a:r>
              <a:rPr lang="en-US" sz="4000" dirty="0" err="1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Fungsi</a:t>
            </a:r>
            <a:r>
              <a:rPr lang="en-US" sz="40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</a:t>
            </a:r>
            <a:r>
              <a:rPr lang="en-US" sz="40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 Saraf: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22AAEC2-902D-359B-EF7E-F0728FC6B08E}"/>
              </a:ext>
            </a:extLst>
          </p:cNvPr>
          <p:cNvSpPr txBox="1"/>
          <p:nvPr/>
        </p:nvSpPr>
        <p:spPr>
          <a:xfrm>
            <a:off x="9900416" y="2359926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Fungsi</a:t>
            </a:r>
            <a:r>
              <a:rPr lang="en-US" sz="34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Sensorik</a:t>
            </a:r>
            <a:endParaRPr lang="en-US" sz="34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6A5133E-4C9D-8A6A-DA03-8BB1690CEB49}"/>
              </a:ext>
            </a:extLst>
          </p:cNvPr>
          <p:cNvSpPr txBox="1"/>
          <p:nvPr/>
        </p:nvSpPr>
        <p:spPr>
          <a:xfrm>
            <a:off x="10320234" y="2942973"/>
            <a:ext cx="7281966" cy="1758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algn="l">
              <a:lnSpc>
                <a:spcPts val="4760"/>
              </a:lnSpc>
            </a:pP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Reseptor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mendekati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stimulus,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informasi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dibawa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medulla spinalis (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melalui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spinal) dan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otak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melalui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kranialis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).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D8977344-0092-6B52-B0B4-C2FB957F289C}"/>
              </a:ext>
            </a:extLst>
          </p:cNvPr>
          <p:cNvSpPr txBox="1"/>
          <p:nvPr/>
        </p:nvSpPr>
        <p:spPr>
          <a:xfrm>
            <a:off x="9911302" y="4876800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Fungsi</a:t>
            </a:r>
            <a:r>
              <a:rPr lang="en-US" sz="34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Integrasi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E45D597E-D2ED-B5D0-DFCF-98ACDE15A996}"/>
              </a:ext>
            </a:extLst>
          </p:cNvPr>
          <p:cNvSpPr txBox="1"/>
          <p:nvPr/>
        </p:nvSpPr>
        <p:spPr>
          <a:xfrm>
            <a:off x="9933073" y="6487591"/>
            <a:ext cx="6477674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61" lvl="1" indent="-367031" algn="l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Fungsi</a:t>
            </a:r>
            <a:r>
              <a:rPr lang="en-US" sz="34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Motorik</a:t>
            </a:r>
          </a:p>
        </p:txBody>
      </p:sp>
      <p:pic>
        <p:nvPicPr>
          <p:cNvPr id="1026" name="Picture 2" descr="BIOLOGI GONZAGA: DASAR DASAR SYARAF">
            <a:extLst>
              <a:ext uri="{FF2B5EF4-FFF2-40B4-BE49-F238E27FC236}">
                <a16:creationId xmlns:a16="http://schemas.microsoft.com/office/drawing/2014/main" id="{AAEE63FC-0ECC-9B8C-54C8-1C6EFAF0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7" y="1562100"/>
            <a:ext cx="9655279" cy="73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A26E9E5B-9DE9-BD97-33A1-52BCC3597E33}"/>
              </a:ext>
            </a:extLst>
          </p:cNvPr>
          <p:cNvSpPr txBox="1"/>
          <p:nvPr/>
        </p:nvSpPr>
        <p:spPr>
          <a:xfrm>
            <a:off x="10320234" y="5311985"/>
            <a:ext cx="7281966" cy="114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algn="l">
              <a:lnSpc>
                <a:spcPts val="4760"/>
              </a:lnSpc>
            </a:pP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Memproses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informasi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sensorik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dan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membuat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Keputusan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respon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sesuai</a:t>
            </a:r>
            <a:endParaRPr lang="en-US" sz="2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D4325E1-7965-46A5-FFB6-94EBF13500D3}"/>
              </a:ext>
            </a:extLst>
          </p:cNvPr>
          <p:cNvSpPr txBox="1"/>
          <p:nvPr/>
        </p:nvSpPr>
        <p:spPr>
          <a:xfrm>
            <a:off x="10320234" y="6852242"/>
            <a:ext cx="7281966" cy="1143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67030" lvl="1" algn="l">
              <a:lnSpc>
                <a:spcPts val="4760"/>
              </a:lnSpc>
            </a:pP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Memunculkan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Respon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motorik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dengan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mengaktivasi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efektor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(missal: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otot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berkontraksi</a:t>
            </a:r>
            <a:r>
              <a:rPr lang="en-US" sz="2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30068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3788" y="749808"/>
            <a:ext cx="10085133" cy="10304095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 flipH="1">
            <a:off x="11038152" y="1028700"/>
            <a:ext cx="6712054" cy="16173624"/>
          </a:xfrm>
          <a:custGeom>
            <a:avLst/>
            <a:gdLst/>
            <a:ahLst/>
            <a:cxnLst/>
            <a:rect l="l" t="t" r="r" b="b"/>
            <a:pathLst>
              <a:path w="6712054" h="16173624">
                <a:moveTo>
                  <a:pt x="6712054" y="0"/>
                </a:moveTo>
                <a:lnTo>
                  <a:pt x="0" y="0"/>
                </a:lnTo>
                <a:lnTo>
                  <a:pt x="0" y="16173624"/>
                </a:lnTo>
                <a:lnTo>
                  <a:pt x="6712054" y="16173624"/>
                </a:lnTo>
                <a:lnTo>
                  <a:pt x="67120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473788" y="1221893"/>
            <a:ext cx="1008513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TEPI (SST)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2926" y="2418426"/>
            <a:ext cx="851836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SST mengantarkan informasi ke dan dari SSP.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92926" y="3598166"/>
            <a:ext cx="8518362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SST terdiri atas pasangan kanan kiri saraf kranial dan spinal, serta ganglia yang terkait (bagian berwarna merah muda).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2926" y="5844705"/>
            <a:ext cx="8518362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 kranial menghubungkan otak-otak dengan organ di kepala dan tubuh bagian atas, sedangkan saraf spinal menghungkan otak dengan bagian tubuh di bawah kepala.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Terdiri dari Saraf Simpatik dan Otonom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149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9507783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6673666">
            <a:off x="15353862" y="6770219"/>
            <a:ext cx="3366904" cy="4114800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-1394384" y="-1201980"/>
            <a:ext cx="4846168" cy="3619500"/>
          </a:xfrm>
          <a:custGeom>
            <a:avLst/>
            <a:gdLst/>
            <a:ahLst/>
            <a:cxnLst/>
            <a:rect l="l" t="t" r="r" b="b"/>
            <a:pathLst>
              <a:path w="4846168" h="3619500">
                <a:moveTo>
                  <a:pt x="0" y="0"/>
                </a:moveTo>
                <a:lnTo>
                  <a:pt x="4846168" y="0"/>
                </a:lnTo>
                <a:lnTo>
                  <a:pt x="4846168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TextBox 6"/>
          <p:cNvSpPr txBox="1"/>
          <p:nvPr/>
        </p:nvSpPr>
        <p:spPr>
          <a:xfrm>
            <a:off x="1139693" y="933450"/>
            <a:ext cx="16008614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Cabang eferen SST terdiri atas dua komponen fungsional yaitu sistem Somatik dan sistem saraf otonom.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27119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SOMATIK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54752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OTONOM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7369" y="4414560"/>
            <a:ext cx="5845627" cy="561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Menyampaiakn informasi sensorik dari kulit, organ indera atau otot ke sistem saraf pusat</a:t>
            </a:r>
          </a:p>
          <a:p>
            <a:pPr marL="582932" lvl="1" indent="-291466" algn="just">
              <a:lnSpc>
                <a:spcPts val="378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Bekerja mengontrol semua kegiatan yang disadari: Menggerakkan tangan kaki, dsb</a:t>
            </a:r>
          </a:p>
          <a:p>
            <a:pPr marL="647700" lvl="1" indent="-323850" algn="just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Membawa respon keluar otak untuk menghasilkan respon berupa gerakan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43027" y="4414560"/>
            <a:ext cx="6329579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Mengontrol aktivitas yang tidak disadari, sistem ini terus menerus aktif untuk memntu aktifitas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Bernafas, Detak jantung, dan metabolisme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Dibagi menjadi 2: Simpatik dan parasimpatik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149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9507783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6673666">
            <a:off x="15353862" y="6770219"/>
            <a:ext cx="3366904" cy="4114800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-1394384" y="-1201980"/>
            <a:ext cx="4846168" cy="3619500"/>
          </a:xfrm>
          <a:custGeom>
            <a:avLst/>
            <a:gdLst/>
            <a:ahLst/>
            <a:cxnLst/>
            <a:rect l="l" t="t" r="r" b="b"/>
            <a:pathLst>
              <a:path w="4846168" h="3619500">
                <a:moveTo>
                  <a:pt x="0" y="0"/>
                </a:moveTo>
                <a:lnTo>
                  <a:pt x="4846168" y="0"/>
                </a:lnTo>
                <a:lnTo>
                  <a:pt x="4846168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828048" y="4471710"/>
            <a:ext cx="7255720" cy="4883401"/>
          </a:xfrm>
          <a:custGeom>
            <a:avLst/>
            <a:gdLst/>
            <a:ahLst/>
            <a:cxnLst/>
            <a:rect l="l" t="t" r="r" b="b"/>
            <a:pathLst>
              <a:path w="7255720" h="4883401">
                <a:moveTo>
                  <a:pt x="0" y="0"/>
                </a:moveTo>
                <a:lnTo>
                  <a:pt x="7255720" y="0"/>
                </a:lnTo>
                <a:lnTo>
                  <a:pt x="7255720" y="4883400"/>
                </a:lnTo>
                <a:lnTo>
                  <a:pt x="0" y="48834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7590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7" name="Freeform 7"/>
          <p:cNvSpPr/>
          <p:nvPr/>
        </p:nvSpPr>
        <p:spPr>
          <a:xfrm>
            <a:off x="11419083" y="4206597"/>
            <a:ext cx="4377468" cy="5748307"/>
          </a:xfrm>
          <a:custGeom>
            <a:avLst/>
            <a:gdLst/>
            <a:ahLst/>
            <a:cxnLst/>
            <a:rect l="l" t="t" r="r" b="b"/>
            <a:pathLst>
              <a:path w="4377468" h="5748307">
                <a:moveTo>
                  <a:pt x="0" y="0"/>
                </a:moveTo>
                <a:lnTo>
                  <a:pt x="4377468" y="0"/>
                </a:lnTo>
                <a:lnTo>
                  <a:pt x="4377468" y="5748307"/>
                </a:lnTo>
                <a:lnTo>
                  <a:pt x="0" y="57483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TextBox 8"/>
          <p:cNvSpPr txBox="1"/>
          <p:nvPr/>
        </p:nvSpPr>
        <p:spPr>
          <a:xfrm>
            <a:off x="1139693" y="904875"/>
            <a:ext cx="16008614" cy="793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SOMATIK &amp; SISTEM SARAF OTONOM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7119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SOMATIK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54752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OTONOM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149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9507783" y="2787271"/>
            <a:ext cx="7751517" cy="7919813"/>
          </a:xfrm>
          <a:custGeom>
            <a:avLst/>
            <a:gdLst/>
            <a:ahLst/>
            <a:cxnLst/>
            <a:rect l="l" t="t" r="r" b="b"/>
            <a:pathLst>
              <a:path w="7751517" h="7919813">
                <a:moveTo>
                  <a:pt x="0" y="0"/>
                </a:moveTo>
                <a:lnTo>
                  <a:pt x="7751517" y="0"/>
                </a:lnTo>
                <a:lnTo>
                  <a:pt x="7751517" y="7919813"/>
                </a:lnTo>
                <a:lnTo>
                  <a:pt x="0" y="7919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 rot="-6673666">
            <a:off x="15353862" y="6770219"/>
            <a:ext cx="3366904" cy="4114800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5" name="Freeform 5"/>
          <p:cNvSpPr/>
          <p:nvPr/>
        </p:nvSpPr>
        <p:spPr>
          <a:xfrm>
            <a:off x="-1394384" y="-1201980"/>
            <a:ext cx="4846168" cy="3619500"/>
          </a:xfrm>
          <a:custGeom>
            <a:avLst/>
            <a:gdLst/>
            <a:ahLst/>
            <a:cxnLst/>
            <a:rect l="l" t="t" r="r" b="b"/>
            <a:pathLst>
              <a:path w="4846168" h="3619500">
                <a:moveTo>
                  <a:pt x="0" y="0"/>
                </a:moveTo>
                <a:lnTo>
                  <a:pt x="4846168" y="0"/>
                </a:lnTo>
                <a:lnTo>
                  <a:pt x="4846168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TextBox 6"/>
          <p:cNvSpPr txBox="1"/>
          <p:nvPr/>
        </p:nvSpPr>
        <p:spPr>
          <a:xfrm>
            <a:off x="1139693" y="847725"/>
            <a:ext cx="16008614" cy="1184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</a:pPr>
            <a:r>
              <a:rPr lang="en-US" sz="6599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OTONOM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27119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SYMPATHETIC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54752" y="3581122"/>
            <a:ext cx="490612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PARASYMPATETIC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57369" y="4424085"/>
            <a:ext cx="5845627" cy="4553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Mengatur respon perlawanan tubuh ketika ada ancaman </a:t>
            </a:r>
          </a:p>
          <a:p>
            <a:pPr marL="561342" lvl="1" indent="-280671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Mempersiapkan untuk mengeluarkan energi dan menghadapi kondensi ancaman</a:t>
            </a:r>
          </a:p>
          <a:p>
            <a:pPr marL="561342" lvl="1" indent="-280671" algn="just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Cemas &amp; Takut : Memepercepat detak jantung, meningkatkan aliran darah ke otak, mempercepat pernafasan, mengaktifkan kelenjar keringat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43027" y="4414560"/>
            <a:ext cx="6329579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Menjaga fungsi tubuh normal setelah terjadi ancaman pada tubuh kita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Setelah ancaman berlalu : memperlambat detak jantung, memperlambat RR, mengurangi aliran darah ke otot ⟶ Keadaan kembali normal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9140062" y="3327229"/>
            <a:ext cx="7579800" cy="975661"/>
            <a:chOff x="0" y="0"/>
            <a:chExt cx="1996326" cy="256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326" cy="256964"/>
            </a:xfrm>
            <a:custGeom>
              <a:avLst/>
              <a:gdLst/>
              <a:ahLst/>
              <a:cxnLst/>
              <a:rect l="l" t="t" r="r" b="b"/>
              <a:pathLst>
                <a:path w="1996326" h="256964">
                  <a:moveTo>
                    <a:pt x="0" y="0"/>
                  </a:moveTo>
                  <a:lnTo>
                    <a:pt x="1996326" y="0"/>
                  </a:lnTo>
                  <a:lnTo>
                    <a:pt x="1996326" y="256964"/>
                  </a:lnTo>
                  <a:lnTo>
                    <a:pt x="0" y="256964"/>
                  </a:lnTo>
                  <a:close/>
                </a:path>
              </a:pathLst>
            </a:custGeom>
            <a:solidFill>
              <a:srgbClr val="F2BBAD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96326" cy="2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9551" y="3317056"/>
            <a:ext cx="7630512" cy="975661"/>
            <a:chOff x="0" y="0"/>
            <a:chExt cx="2009682" cy="2569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09682" cy="256964"/>
            </a:xfrm>
            <a:custGeom>
              <a:avLst/>
              <a:gdLst/>
              <a:ahLst/>
              <a:cxnLst/>
              <a:rect l="l" t="t" r="r" b="b"/>
              <a:pathLst>
                <a:path w="2009682" h="256964">
                  <a:moveTo>
                    <a:pt x="0" y="0"/>
                  </a:moveTo>
                  <a:lnTo>
                    <a:pt x="2009682" y="0"/>
                  </a:lnTo>
                  <a:lnTo>
                    <a:pt x="2009682" y="256964"/>
                  </a:lnTo>
                  <a:lnTo>
                    <a:pt x="0" y="256964"/>
                  </a:lnTo>
                  <a:close/>
                </a:path>
              </a:pathLst>
            </a:custGeom>
            <a:solidFill>
              <a:srgbClr val="CFDCE4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009682" cy="295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1417571"/>
            <a:ext cx="162306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DIVISI SIMPATIK VS DIVISI PARASIMPATIK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09551" y="3454697"/>
            <a:ext cx="7630512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DIVISI SIMPATIK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40062" y="3454697"/>
            <a:ext cx="7731939" cy="62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DIVISI PARASIMPATIK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4762" y="2207229"/>
            <a:ext cx="1623060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Berikut ini contoh kerja divisi simpatik dan divisi parasimpatik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9551" y="4485082"/>
            <a:ext cx="7634449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Melebarkan pupil mata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Menghambat sekresi kelenjar ludah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Merelaksasi bronkus di paru-paru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Mempercepat jantung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Menghambat aktivitas lambung dan usus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Menghambat aktivitas pankreas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Menghambat pengosongan kandung kemih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4485082"/>
            <a:ext cx="7575862" cy="478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Menyempitkan pupil mata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Merangsang sekresi kelenjar ludah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Menyempitkan bronkus di paru-paru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Memperlambat jantung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Merangsang aktivitas lambung dan usus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Merangsang aktivitas pankreas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Mendorong pengosongan kandung kemih</a:t>
            </a:r>
          </a:p>
        </p:txBody>
      </p:sp>
      <p:sp>
        <p:nvSpPr>
          <p:cNvPr id="15" name="Freeform 15"/>
          <p:cNvSpPr/>
          <p:nvPr/>
        </p:nvSpPr>
        <p:spPr>
          <a:xfrm rot="-6673666">
            <a:off x="15353862" y="6770219"/>
            <a:ext cx="3366904" cy="4114800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>
            <a:off x="-1394384" y="-1201980"/>
            <a:ext cx="4846168" cy="3619500"/>
          </a:xfrm>
          <a:custGeom>
            <a:avLst/>
            <a:gdLst/>
            <a:ahLst/>
            <a:cxnLst/>
            <a:rect l="l" t="t" r="r" b="b"/>
            <a:pathLst>
              <a:path w="4846168" h="3619500">
                <a:moveTo>
                  <a:pt x="0" y="0"/>
                </a:moveTo>
                <a:lnTo>
                  <a:pt x="4846168" y="0"/>
                </a:lnTo>
                <a:lnTo>
                  <a:pt x="4846168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73666">
            <a:off x="15353862" y="6770219"/>
            <a:ext cx="3366904" cy="4114800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-1394384" y="-1201980"/>
            <a:ext cx="4846168" cy="3619500"/>
          </a:xfrm>
          <a:custGeom>
            <a:avLst/>
            <a:gdLst/>
            <a:ahLst/>
            <a:cxnLst/>
            <a:rect l="l" t="t" r="r" b="b"/>
            <a:pathLst>
              <a:path w="4846168" h="3619500">
                <a:moveTo>
                  <a:pt x="0" y="0"/>
                </a:moveTo>
                <a:lnTo>
                  <a:pt x="4846168" y="0"/>
                </a:lnTo>
                <a:lnTo>
                  <a:pt x="4846168" y="3619500"/>
                </a:lnTo>
                <a:lnTo>
                  <a:pt x="0" y="3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Freeform 4"/>
          <p:cNvSpPr/>
          <p:nvPr/>
        </p:nvSpPr>
        <p:spPr>
          <a:xfrm>
            <a:off x="2699519" y="247214"/>
            <a:ext cx="13920813" cy="9792572"/>
          </a:xfrm>
          <a:custGeom>
            <a:avLst/>
            <a:gdLst/>
            <a:ahLst/>
            <a:cxnLst/>
            <a:rect l="l" t="t" r="r" b="b"/>
            <a:pathLst>
              <a:path w="13920813" h="9792572">
                <a:moveTo>
                  <a:pt x="0" y="0"/>
                </a:moveTo>
                <a:lnTo>
                  <a:pt x="13920813" y="0"/>
                </a:lnTo>
                <a:lnTo>
                  <a:pt x="13920813" y="9792572"/>
                </a:lnTo>
                <a:lnTo>
                  <a:pt x="0" y="97925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7231" y="631371"/>
            <a:ext cx="8060611" cy="10289181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939362" y="3619500"/>
            <a:ext cx="7616348" cy="5089598"/>
          </a:xfrm>
          <a:custGeom>
            <a:avLst/>
            <a:gdLst/>
            <a:ahLst/>
            <a:cxnLst/>
            <a:rect l="l" t="t" r="r" b="b"/>
            <a:pathLst>
              <a:path w="8378348" h="5594159">
                <a:moveTo>
                  <a:pt x="0" y="0"/>
                </a:moveTo>
                <a:lnTo>
                  <a:pt x="8378348" y="0"/>
                </a:lnTo>
                <a:lnTo>
                  <a:pt x="8378348" y="5594159"/>
                </a:lnTo>
                <a:lnTo>
                  <a:pt x="0" y="55941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-16329" y="1177852"/>
            <a:ext cx="1008513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PENYAKIT SISTEM SARAF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92926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TUMOR OTAK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9C602C-28F2-400A-A983-0FE876D3C7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214" y="633552"/>
            <a:ext cx="8056525" cy="10287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30564E8-F5D5-EF59-8656-19F0F8F7AFF6}"/>
              </a:ext>
            </a:extLst>
          </p:cNvPr>
          <p:cNvSpPr txBox="1"/>
          <p:nvPr/>
        </p:nvSpPr>
        <p:spPr>
          <a:xfrm>
            <a:off x="9342108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STROKE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FDCA48-D288-73D3-96FF-87656C86B2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108" y="3645413"/>
            <a:ext cx="7597050" cy="499328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89EE91-A652-4FFE-4A2F-F5FB2E211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6B2A231-70DF-DD44-70FB-12CECCA0F423}"/>
              </a:ext>
            </a:extLst>
          </p:cNvPr>
          <p:cNvSpPr/>
          <p:nvPr/>
        </p:nvSpPr>
        <p:spPr>
          <a:xfrm>
            <a:off x="710553" y="733948"/>
            <a:ext cx="8060611" cy="10289181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9D7B1B9-E090-925C-7326-1F449644F724}"/>
              </a:ext>
            </a:extLst>
          </p:cNvPr>
          <p:cNvSpPr txBox="1"/>
          <p:nvPr/>
        </p:nvSpPr>
        <p:spPr>
          <a:xfrm>
            <a:off x="-16329" y="1177852"/>
            <a:ext cx="1008513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PENYAKIT SISTEM SARAF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2870D07-32E3-EE2D-03AD-E678D5C5C590}"/>
              </a:ext>
            </a:extLst>
          </p:cNvPr>
          <p:cNvSpPr txBox="1"/>
          <p:nvPr/>
        </p:nvSpPr>
        <p:spPr>
          <a:xfrm>
            <a:off x="1192926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Parkinson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DD1E3-8435-8DEA-4980-017279A44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213" y="651076"/>
            <a:ext cx="8056525" cy="10287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D164C8C0-B7D1-6F70-F6A4-E626CDD7735B}"/>
              </a:ext>
            </a:extLst>
          </p:cNvPr>
          <p:cNvSpPr txBox="1"/>
          <p:nvPr/>
        </p:nvSpPr>
        <p:spPr>
          <a:xfrm>
            <a:off x="9342108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Alzaimer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B27FDC-9A0B-713C-7C84-7A9463D9E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046" y="3373250"/>
            <a:ext cx="7209313" cy="472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D46F95-115D-E923-0103-0D8D36BAA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2926" y="3720579"/>
            <a:ext cx="7178188" cy="4147995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9C046E0A-1527-B983-02D1-B211793259A3}"/>
              </a:ext>
            </a:extLst>
          </p:cNvPr>
          <p:cNvSpPr txBox="1"/>
          <p:nvPr/>
        </p:nvSpPr>
        <p:spPr>
          <a:xfrm>
            <a:off x="823746" y="7972876"/>
            <a:ext cx="7547368" cy="1580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Penyakit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neurodegenerative 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kerusakan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penghasil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dopamin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323850" lvl="1"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Tremor,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kaku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otot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sulit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berjalan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B2275-73F1-71D3-C37C-53EF423802A4}"/>
              </a:ext>
            </a:extLst>
          </p:cNvPr>
          <p:cNvSpPr txBox="1"/>
          <p:nvPr/>
        </p:nvSpPr>
        <p:spPr>
          <a:xfrm>
            <a:off x="9425791" y="8179101"/>
            <a:ext cx="7547368" cy="2118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Penyakit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neurodegenerative 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Wingdings" panose="05000000000000000000" pitchFamily="2" charset="2"/>
              </a:rPr>
              <a:t>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kerusakan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sel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otak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penghasil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neurotransmiter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323850" lvl="1" algn="l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10617886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48E692-2262-BE0E-6D3B-B7D165C5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713DACB-B26B-C515-2364-F60CB454AD84}"/>
              </a:ext>
            </a:extLst>
          </p:cNvPr>
          <p:cNvSpPr/>
          <p:nvPr/>
        </p:nvSpPr>
        <p:spPr>
          <a:xfrm>
            <a:off x="717231" y="631371"/>
            <a:ext cx="8060611" cy="10289181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1455F0E-6B30-1CD8-5B86-D524BFAFF36F}"/>
              </a:ext>
            </a:extLst>
          </p:cNvPr>
          <p:cNvSpPr txBox="1"/>
          <p:nvPr/>
        </p:nvSpPr>
        <p:spPr>
          <a:xfrm>
            <a:off x="-16329" y="1177852"/>
            <a:ext cx="1008513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PENYAKIT SISTEM SARAF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E690FCE-FA43-C23C-5DC3-BB027AF57C02}"/>
              </a:ext>
            </a:extLst>
          </p:cNvPr>
          <p:cNvSpPr txBox="1"/>
          <p:nvPr/>
        </p:nvSpPr>
        <p:spPr>
          <a:xfrm>
            <a:off x="1192926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Neuritis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2A211-3BEC-F40A-BBE2-E81C0AA38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214" y="633552"/>
            <a:ext cx="8056525" cy="10287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E454E139-3876-FAAA-6003-1411BC006217}"/>
              </a:ext>
            </a:extLst>
          </p:cNvPr>
          <p:cNvSpPr txBox="1"/>
          <p:nvPr/>
        </p:nvSpPr>
        <p:spPr>
          <a:xfrm>
            <a:off x="9342108" y="2418426"/>
            <a:ext cx="85183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Neural Injury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B8E00-BFD4-B7C3-6AF7-187723E0E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147" y="3735612"/>
            <a:ext cx="7411183" cy="3785216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24E3210B-D334-F6A3-AFF6-82CB5B5E980F}"/>
              </a:ext>
            </a:extLst>
          </p:cNvPr>
          <p:cNvSpPr txBox="1"/>
          <p:nvPr/>
        </p:nvSpPr>
        <p:spPr>
          <a:xfrm>
            <a:off x="9304008" y="3144138"/>
            <a:ext cx="745999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buFont typeface="Arial"/>
              <a:buChar char="•"/>
            </a:pPr>
            <a:r>
              <a:rPr lang="en-ID" sz="2800" dirty="0" err="1"/>
              <a:t>Cedera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kondisi</a:t>
            </a:r>
            <a:r>
              <a:rPr lang="en-ID" sz="2800" dirty="0"/>
              <a:t> yang </a:t>
            </a:r>
            <a:r>
              <a:rPr lang="en-ID" sz="2800" dirty="0" err="1"/>
              <a:t>dapat</a:t>
            </a:r>
            <a:r>
              <a:rPr lang="en-ID" sz="2800" dirty="0"/>
              <a:t> </a:t>
            </a:r>
            <a:r>
              <a:rPr lang="en-ID" sz="2800" dirty="0" err="1"/>
              <a:t>terjadi</a:t>
            </a:r>
            <a:r>
              <a:rPr lang="en-ID" sz="2800" dirty="0"/>
              <a:t> pada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 </a:t>
            </a:r>
            <a:r>
              <a:rPr lang="en-ID" sz="2800" dirty="0" err="1"/>
              <a:t>manusia</a:t>
            </a:r>
            <a:r>
              <a:rPr lang="en-ID" sz="2800" dirty="0"/>
              <a:t>, </a:t>
            </a:r>
            <a:r>
              <a:rPr lang="en-ID" sz="2800" dirty="0" err="1"/>
              <a:t>baik</a:t>
            </a:r>
            <a:r>
              <a:rPr lang="en-ID" sz="2800" dirty="0"/>
              <a:t> </a:t>
            </a:r>
            <a:r>
              <a:rPr lang="en-ID" sz="2800" dirty="0" err="1"/>
              <a:t>itu</a:t>
            </a:r>
            <a:r>
              <a:rPr lang="en-ID" sz="2800" dirty="0"/>
              <a:t> pada </a:t>
            </a:r>
            <a:r>
              <a:rPr lang="en-ID" sz="2800" dirty="0" err="1"/>
              <a:t>saraf</a:t>
            </a:r>
            <a:r>
              <a:rPr lang="en-ID" sz="2800" dirty="0"/>
              <a:t> </a:t>
            </a:r>
            <a:r>
              <a:rPr lang="en-ID" sz="2800" dirty="0" err="1"/>
              <a:t>pusat</a:t>
            </a:r>
            <a:r>
              <a:rPr lang="en-ID" sz="2800" dirty="0"/>
              <a:t> </a:t>
            </a:r>
            <a:r>
              <a:rPr lang="en-ID" sz="2800" dirty="0" err="1"/>
              <a:t>maupun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 </a:t>
            </a:r>
            <a:r>
              <a:rPr lang="en-ID" sz="2800" dirty="0" err="1"/>
              <a:t>tepi</a:t>
            </a:r>
            <a:r>
              <a:rPr lang="en-ID" sz="2800" dirty="0"/>
              <a:t>. </a:t>
            </a:r>
            <a:r>
              <a:rPr lang="en-ID" sz="2800" dirty="0" err="1"/>
              <a:t>Cedera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 </a:t>
            </a:r>
            <a:r>
              <a:rPr lang="en-ID" sz="2800" dirty="0" err="1"/>
              <a:t>dapat</a:t>
            </a:r>
            <a:r>
              <a:rPr lang="en-ID" sz="2800" dirty="0"/>
              <a:t> </a:t>
            </a:r>
            <a:r>
              <a:rPr lang="en-ID" sz="2800" dirty="0" err="1"/>
              <a:t>terjadi</a:t>
            </a:r>
            <a:r>
              <a:rPr lang="en-ID" sz="2800" dirty="0"/>
              <a:t> </a:t>
            </a:r>
            <a:r>
              <a:rPr lang="en-ID" sz="2800" dirty="0" err="1"/>
              <a:t>akibat</a:t>
            </a:r>
            <a:r>
              <a:rPr lang="en-ID" sz="2800" dirty="0"/>
              <a:t> </a:t>
            </a:r>
            <a:r>
              <a:rPr lang="en-ID" sz="2800" dirty="0" err="1"/>
              <a:t>berbagai</a:t>
            </a:r>
            <a:r>
              <a:rPr lang="en-ID" sz="2800" dirty="0"/>
              <a:t> </a:t>
            </a:r>
            <a:r>
              <a:rPr lang="en-ID" sz="2800" dirty="0" err="1"/>
              <a:t>hal</a:t>
            </a:r>
            <a:r>
              <a:rPr lang="en-ID" sz="2800" dirty="0"/>
              <a:t>, </a:t>
            </a:r>
            <a:r>
              <a:rPr lang="en-ID" sz="2800" dirty="0" err="1"/>
              <a:t>seperti</a:t>
            </a:r>
            <a:r>
              <a:rPr lang="en-ID" sz="2800" dirty="0"/>
              <a:t> </a:t>
            </a:r>
            <a:r>
              <a:rPr lang="en-ID" sz="2800" dirty="0" err="1"/>
              <a:t>cedera</a:t>
            </a:r>
            <a:r>
              <a:rPr lang="en-ID" sz="2800" dirty="0"/>
              <a:t> </a:t>
            </a:r>
            <a:r>
              <a:rPr lang="en-ID" sz="2800" dirty="0" err="1"/>
              <a:t>fisik</a:t>
            </a:r>
            <a:r>
              <a:rPr lang="en-ID" sz="2800" dirty="0"/>
              <a:t>, </a:t>
            </a:r>
            <a:r>
              <a:rPr lang="en-ID" sz="2800" dirty="0" err="1"/>
              <a:t>infeksi</a:t>
            </a:r>
            <a:r>
              <a:rPr lang="en-ID" sz="2800" dirty="0"/>
              <a:t>,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kondisi</a:t>
            </a:r>
            <a:r>
              <a:rPr lang="en-ID" sz="2800" dirty="0"/>
              <a:t> </a:t>
            </a:r>
            <a:r>
              <a:rPr lang="en-ID" sz="2800" dirty="0" err="1"/>
              <a:t>medis</a:t>
            </a:r>
            <a:r>
              <a:rPr lang="en-ID" sz="2800" dirty="0"/>
              <a:t> </a:t>
            </a:r>
            <a:r>
              <a:rPr lang="en-ID" sz="2800" dirty="0" err="1"/>
              <a:t>tertentu</a:t>
            </a:r>
            <a:r>
              <a:rPr lang="en-ID" sz="2800" dirty="0"/>
              <a:t>. Ada </a:t>
            </a:r>
            <a:r>
              <a:rPr lang="en-ID" sz="2800" dirty="0" err="1"/>
              <a:t>berbagai</a:t>
            </a:r>
            <a:r>
              <a:rPr lang="en-ID" sz="2800" dirty="0"/>
              <a:t> </a:t>
            </a:r>
            <a:r>
              <a:rPr lang="en-ID" sz="2800" dirty="0" err="1"/>
              <a:t>tingkat</a:t>
            </a:r>
            <a:r>
              <a:rPr lang="en-ID" sz="2800" dirty="0"/>
              <a:t> </a:t>
            </a:r>
            <a:r>
              <a:rPr lang="en-ID" sz="2800" dirty="0" err="1"/>
              <a:t>keparahan</a:t>
            </a:r>
            <a:r>
              <a:rPr lang="en-ID" sz="2800" dirty="0"/>
              <a:t> pada </a:t>
            </a:r>
            <a:r>
              <a:rPr lang="en-ID" sz="2800" dirty="0" err="1"/>
              <a:t>cedera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, </a:t>
            </a:r>
            <a:r>
              <a:rPr lang="en-ID" sz="2800" dirty="0" err="1"/>
              <a:t>mulai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cedera</a:t>
            </a:r>
            <a:r>
              <a:rPr lang="en-ID" sz="2800" dirty="0"/>
              <a:t> </a:t>
            </a:r>
            <a:r>
              <a:rPr lang="en-ID" sz="2800" dirty="0" err="1"/>
              <a:t>ringan</a:t>
            </a:r>
            <a:r>
              <a:rPr lang="en-ID" sz="2800" dirty="0"/>
              <a:t> </a:t>
            </a:r>
            <a:r>
              <a:rPr lang="en-ID" sz="2800" dirty="0" err="1"/>
              <a:t>hingga</a:t>
            </a:r>
            <a:r>
              <a:rPr lang="en-ID" sz="2800" dirty="0"/>
              <a:t> </a:t>
            </a:r>
            <a:r>
              <a:rPr lang="en-ID" sz="2800" dirty="0" err="1"/>
              <a:t>cedera</a:t>
            </a:r>
            <a:r>
              <a:rPr lang="en-ID" sz="2800" dirty="0"/>
              <a:t> yang </a:t>
            </a:r>
            <a:r>
              <a:rPr lang="en-ID" sz="2800" dirty="0" err="1"/>
              <a:t>mengancam</a:t>
            </a:r>
            <a:r>
              <a:rPr lang="en-ID" sz="2800" dirty="0"/>
              <a:t> </a:t>
            </a:r>
            <a:r>
              <a:rPr lang="en-ID" sz="2800" dirty="0" err="1"/>
              <a:t>jiwa</a:t>
            </a:r>
            <a:r>
              <a:rPr lang="en-ID" sz="2800" dirty="0"/>
              <a:t>.</a:t>
            </a:r>
          </a:p>
          <a:p>
            <a:pPr marL="647700" lvl="1" indent="-323850" algn="just">
              <a:buFont typeface="Arial"/>
              <a:buChar char="•"/>
            </a:pP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Cidera</a:t>
            </a:r>
            <a:r>
              <a:rPr lang="en-ID" sz="2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ID" sz="2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perifer</a:t>
            </a:r>
            <a:r>
              <a:rPr lang="en-ID" sz="2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Cidera</a:t>
            </a:r>
            <a:r>
              <a:rPr lang="en-ID" sz="2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ID" sz="28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Pusat, </a:t>
            </a:r>
            <a:r>
              <a:rPr lang="en-ID" sz="28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Neuropati</a:t>
            </a:r>
            <a:endParaRPr lang="en-US" sz="28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1A8492C3-580F-F473-A696-09F2FB23B8A0}"/>
              </a:ext>
            </a:extLst>
          </p:cNvPr>
          <p:cNvSpPr txBox="1"/>
          <p:nvPr/>
        </p:nvSpPr>
        <p:spPr>
          <a:xfrm>
            <a:off x="1192926" y="7926612"/>
            <a:ext cx="7289404" cy="1041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Iritasi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pada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syaraf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perifer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  <a:p>
            <a:pPr marL="323850" lvl="1" algn="l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Nyeri,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kelemahan</a:t>
            </a:r>
            <a:r>
              <a:rPr lang="en-US" sz="3000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paralisis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</p:spTree>
    <p:extLst>
      <p:ext uri="{BB962C8B-B14F-4D97-AF65-F5344CB8AC3E}">
        <p14:creationId xmlns:p14="http://schemas.microsoft.com/office/powerpoint/2010/main" val="19755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1E67FD-0533-36A0-604B-625D6839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A87C14-986B-9F28-471E-B67EC1D646D4}"/>
              </a:ext>
            </a:extLst>
          </p:cNvPr>
          <p:cNvSpPr/>
          <p:nvPr/>
        </p:nvSpPr>
        <p:spPr>
          <a:xfrm>
            <a:off x="717231" y="631371"/>
            <a:ext cx="8060611" cy="10289181"/>
          </a:xfrm>
          <a:custGeom>
            <a:avLst/>
            <a:gdLst/>
            <a:ahLst/>
            <a:cxnLst/>
            <a:rect l="l" t="t" r="r" b="b"/>
            <a:pathLst>
              <a:path w="10085133" h="10304095">
                <a:moveTo>
                  <a:pt x="0" y="0"/>
                </a:moveTo>
                <a:lnTo>
                  <a:pt x="10085133" y="0"/>
                </a:lnTo>
                <a:lnTo>
                  <a:pt x="10085133" y="10304095"/>
                </a:lnTo>
                <a:lnTo>
                  <a:pt x="0" y="10304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AD958EC-B6C7-6B70-93E1-FC0A86D8D1C5}"/>
              </a:ext>
            </a:extLst>
          </p:cNvPr>
          <p:cNvSpPr txBox="1"/>
          <p:nvPr/>
        </p:nvSpPr>
        <p:spPr>
          <a:xfrm>
            <a:off x="-16329" y="1177852"/>
            <a:ext cx="10085133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PENYAKIT SISTEM SARAF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309FA88-DCEF-2D36-F802-678DD2F7523A}"/>
              </a:ext>
            </a:extLst>
          </p:cNvPr>
          <p:cNvSpPr txBox="1"/>
          <p:nvPr/>
        </p:nvSpPr>
        <p:spPr>
          <a:xfrm>
            <a:off x="717230" y="2458735"/>
            <a:ext cx="7765099" cy="511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ID" sz="3200" dirty="0" err="1"/>
              <a:t>Sklerosis</a:t>
            </a:r>
            <a:r>
              <a:rPr lang="en-ID" sz="3200" dirty="0"/>
              <a:t> </a:t>
            </a:r>
            <a:r>
              <a:rPr lang="en-ID" sz="3200" dirty="0" err="1"/>
              <a:t>Multipel</a:t>
            </a:r>
            <a:r>
              <a:rPr lang="en-ID" sz="3200" dirty="0"/>
              <a:t> (Multiple Sclerosis / MS)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27993C-286D-6A5C-72C2-D8F17D820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214" y="633552"/>
            <a:ext cx="8056525" cy="102870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9B328464-B667-7ED3-3C43-D84421DCA720}"/>
              </a:ext>
            </a:extLst>
          </p:cNvPr>
          <p:cNvSpPr txBox="1"/>
          <p:nvPr/>
        </p:nvSpPr>
        <p:spPr>
          <a:xfrm>
            <a:off x="9342108" y="2418426"/>
            <a:ext cx="8518362" cy="511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200"/>
              </a:lnSpc>
              <a:buFont typeface="Arial"/>
              <a:buChar char="•"/>
            </a:pPr>
            <a:r>
              <a:rPr lang="en-ID" sz="3200" dirty="0" err="1"/>
              <a:t>Autisme</a:t>
            </a:r>
            <a:r>
              <a:rPr lang="en-ID" sz="3200" dirty="0"/>
              <a:t> (</a:t>
            </a:r>
            <a:r>
              <a:rPr lang="en-ID" sz="3200" dirty="0" err="1"/>
              <a:t>Gangguan</a:t>
            </a:r>
            <a:r>
              <a:rPr lang="en-ID" sz="3200" dirty="0"/>
              <a:t> </a:t>
            </a:r>
            <a:r>
              <a:rPr lang="en-ID" sz="3200" dirty="0" err="1"/>
              <a:t>Perkembangan</a:t>
            </a:r>
            <a:r>
              <a:rPr lang="en-ID" sz="3200" dirty="0"/>
              <a:t> Saraf)</a:t>
            </a:r>
            <a:endParaRPr lang="en-US" sz="30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ABB2135-1BC2-DB5C-FEAF-2204AEF8921F}"/>
              </a:ext>
            </a:extLst>
          </p:cNvPr>
          <p:cNvSpPr txBox="1"/>
          <p:nvPr/>
        </p:nvSpPr>
        <p:spPr>
          <a:xfrm>
            <a:off x="9304008" y="3144138"/>
            <a:ext cx="7459992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buFont typeface="Arial"/>
              <a:buChar char="•"/>
            </a:pPr>
            <a:r>
              <a:rPr lang="en-ID" sz="2800" dirty="0" err="1"/>
              <a:t>Autisme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kelainan</a:t>
            </a:r>
            <a:r>
              <a:rPr lang="en-ID" sz="2800" dirty="0"/>
              <a:t> </a:t>
            </a:r>
            <a:r>
              <a:rPr lang="en-ID" sz="2800" dirty="0" err="1"/>
              <a:t>fungsi</a:t>
            </a:r>
            <a:r>
              <a:rPr lang="en-ID" sz="2800" dirty="0"/>
              <a:t> </a:t>
            </a:r>
            <a:r>
              <a:rPr lang="en-ID" sz="2800" dirty="0" err="1"/>
              <a:t>otak</a:t>
            </a:r>
            <a:r>
              <a:rPr lang="en-ID" sz="2800" dirty="0"/>
              <a:t> dan </a:t>
            </a:r>
            <a:r>
              <a:rPr lang="en-ID" sz="2800" dirty="0" err="1"/>
              <a:t>saraf</a:t>
            </a:r>
            <a:r>
              <a:rPr lang="en-ID" sz="2800" dirty="0"/>
              <a:t> yang </a:t>
            </a:r>
            <a:r>
              <a:rPr lang="en-ID" sz="2800" dirty="0" err="1"/>
              <a:t>cukup</a:t>
            </a:r>
            <a:r>
              <a:rPr lang="en-ID" sz="2800" dirty="0"/>
              <a:t> </a:t>
            </a:r>
            <a:r>
              <a:rPr lang="en-ID" sz="2800" dirty="0" err="1"/>
              <a:t>kompleks</a:t>
            </a:r>
            <a:r>
              <a:rPr lang="en-ID" sz="2800" dirty="0"/>
              <a:t> </a:t>
            </a:r>
            <a:r>
              <a:rPr lang="en-ID" sz="2800" dirty="0" err="1"/>
              <a:t>sehingga</a:t>
            </a:r>
            <a:r>
              <a:rPr lang="en-ID" sz="2800" dirty="0"/>
              <a:t> </a:t>
            </a:r>
            <a:r>
              <a:rPr lang="en-ID" sz="2800" dirty="0" err="1"/>
              <a:t>memengaruhi</a:t>
            </a:r>
            <a:r>
              <a:rPr lang="en-ID" sz="2800" dirty="0"/>
              <a:t> </a:t>
            </a:r>
            <a:r>
              <a:rPr lang="en-ID" sz="2800" dirty="0" err="1"/>
              <a:t>perilaku</a:t>
            </a:r>
            <a:r>
              <a:rPr lang="en-ID" sz="2800" dirty="0"/>
              <a:t> </a:t>
            </a:r>
            <a:r>
              <a:rPr lang="en-ID" sz="2800" dirty="0" err="1"/>
              <a:t>serta</a:t>
            </a:r>
            <a:r>
              <a:rPr lang="en-ID" sz="2800" dirty="0"/>
              <a:t> proses </a:t>
            </a:r>
            <a:r>
              <a:rPr lang="en-ID" sz="2800" dirty="0" err="1"/>
              <a:t>berpikir</a:t>
            </a:r>
            <a:r>
              <a:rPr lang="en-ID" sz="2800" dirty="0"/>
              <a:t>. </a:t>
            </a:r>
            <a:r>
              <a:rPr lang="en-ID" sz="2800" dirty="0" err="1"/>
              <a:t>Autisme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gangguan</a:t>
            </a:r>
            <a:r>
              <a:rPr lang="en-ID" sz="2800" dirty="0"/>
              <a:t> </a:t>
            </a:r>
            <a:r>
              <a:rPr lang="en-ID" sz="2800" dirty="0" err="1"/>
              <a:t>spektrum</a:t>
            </a:r>
            <a:r>
              <a:rPr lang="en-ID" sz="2800" dirty="0"/>
              <a:t> </a:t>
            </a:r>
            <a:r>
              <a:rPr lang="en-ID" sz="2800" dirty="0" err="1"/>
              <a:t>autis</a:t>
            </a:r>
            <a:r>
              <a:rPr lang="en-ID" sz="2800" dirty="0"/>
              <a:t> </a:t>
            </a:r>
            <a:r>
              <a:rPr lang="en-ID" sz="2800" dirty="0" err="1"/>
              <a:t>mencakup</a:t>
            </a:r>
            <a:r>
              <a:rPr lang="en-ID" sz="2800" dirty="0"/>
              <a:t> </a:t>
            </a:r>
            <a:r>
              <a:rPr lang="en-ID" sz="2800" dirty="0" err="1"/>
              <a:t>gangguan</a:t>
            </a:r>
            <a:r>
              <a:rPr lang="en-ID" sz="2800" dirty="0"/>
              <a:t> </a:t>
            </a:r>
            <a:r>
              <a:rPr lang="en-ID" sz="2800" dirty="0" err="1"/>
              <a:t>dalam</a:t>
            </a:r>
            <a:r>
              <a:rPr lang="en-ID" sz="2800" dirty="0"/>
              <a:t> </a:t>
            </a:r>
            <a:r>
              <a:rPr lang="en-ID" sz="2800" dirty="0" err="1"/>
              <a:t>segala</a:t>
            </a:r>
            <a:r>
              <a:rPr lang="en-ID" sz="2800" dirty="0"/>
              <a:t> </a:t>
            </a:r>
            <a:r>
              <a:rPr lang="en-ID" sz="2800" dirty="0" err="1"/>
              <a:t>aspek</a:t>
            </a:r>
            <a:r>
              <a:rPr lang="en-ID" sz="2800" dirty="0"/>
              <a:t>, </a:t>
            </a:r>
            <a:r>
              <a:rPr lang="en-ID" sz="2800" dirty="0" err="1"/>
              <a:t>mulai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sosial</a:t>
            </a:r>
            <a:r>
              <a:rPr lang="en-ID" sz="2800" dirty="0"/>
              <a:t>, </a:t>
            </a:r>
            <a:r>
              <a:rPr lang="en-ID" sz="2800" dirty="0" err="1"/>
              <a:t>bahasa</a:t>
            </a:r>
            <a:r>
              <a:rPr lang="en-ID" sz="2800" dirty="0"/>
              <a:t>, </a:t>
            </a:r>
            <a:r>
              <a:rPr lang="en-ID" sz="2800" dirty="0" err="1"/>
              <a:t>serta</a:t>
            </a:r>
            <a:r>
              <a:rPr lang="en-ID" sz="2800" dirty="0"/>
              <a:t> </a:t>
            </a:r>
            <a:r>
              <a:rPr lang="en-ID" sz="2800" dirty="0" err="1"/>
              <a:t>komunikasi</a:t>
            </a:r>
            <a:r>
              <a:rPr lang="en-ID" sz="2800" dirty="0"/>
              <a:t> </a:t>
            </a:r>
            <a:r>
              <a:rPr lang="en-ID" sz="2800" dirty="0" err="1"/>
              <a:t>secara</a:t>
            </a:r>
            <a:r>
              <a:rPr lang="en-ID" sz="2800" dirty="0"/>
              <a:t> verbal </a:t>
            </a:r>
            <a:r>
              <a:rPr lang="en-ID" sz="2800" dirty="0" err="1"/>
              <a:t>maupun</a:t>
            </a:r>
            <a:r>
              <a:rPr lang="en-ID" sz="2800" dirty="0"/>
              <a:t> nonverbal. </a:t>
            </a:r>
            <a:endParaRPr lang="en-US" sz="28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D51DF632-638F-049B-C700-58B13F684D31}"/>
              </a:ext>
            </a:extLst>
          </p:cNvPr>
          <p:cNvSpPr txBox="1"/>
          <p:nvPr/>
        </p:nvSpPr>
        <p:spPr>
          <a:xfrm>
            <a:off x="690016" y="3144138"/>
            <a:ext cx="776509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just">
              <a:buFont typeface="Arial"/>
              <a:buChar char="•"/>
            </a:pPr>
            <a:r>
              <a:rPr lang="en-ID" sz="2800" b="1" dirty="0" err="1"/>
              <a:t>Penyebab</a:t>
            </a:r>
            <a:r>
              <a:rPr lang="en-ID" sz="2800" b="1" dirty="0"/>
              <a:t>:</a:t>
            </a:r>
            <a:r>
              <a:rPr lang="en-ID" sz="2800" dirty="0"/>
              <a:t>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imun</a:t>
            </a:r>
            <a:r>
              <a:rPr lang="en-ID" sz="2800" dirty="0"/>
              <a:t> </a:t>
            </a:r>
            <a:r>
              <a:rPr lang="en-ID" sz="2800" dirty="0" err="1"/>
              <a:t>menyerang</a:t>
            </a:r>
            <a:r>
              <a:rPr lang="en-ID" sz="2800" dirty="0"/>
              <a:t> </a:t>
            </a:r>
            <a:r>
              <a:rPr lang="en-ID" sz="2800" dirty="0" err="1"/>
              <a:t>mielin</a:t>
            </a:r>
            <a:r>
              <a:rPr lang="en-ID" sz="2800" dirty="0"/>
              <a:t> (</a:t>
            </a:r>
            <a:r>
              <a:rPr lang="en-ID" sz="2800" dirty="0" err="1"/>
              <a:t>lapisan</a:t>
            </a:r>
            <a:r>
              <a:rPr lang="en-ID" sz="2800" dirty="0"/>
              <a:t> </a:t>
            </a:r>
            <a:r>
              <a:rPr lang="en-ID" sz="2800" dirty="0" err="1"/>
              <a:t>pelindung</a:t>
            </a:r>
            <a:r>
              <a:rPr lang="en-ID" sz="2800" dirty="0"/>
              <a:t> </a:t>
            </a:r>
            <a:r>
              <a:rPr lang="en-ID" sz="2800" dirty="0" err="1"/>
              <a:t>saraf</a:t>
            </a:r>
            <a:r>
              <a:rPr lang="en-ID" sz="2800" dirty="0"/>
              <a:t>).</a:t>
            </a:r>
            <a:br>
              <a:rPr lang="en-ID" sz="2800" dirty="0"/>
            </a:br>
            <a:r>
              <a:rPr lang="en-ID" sz="2800" b="1" dirty="0" err="1"/>
              <a:t>Gejala</a:t>
            </a:r>
            <a:r>
              <a:rPr lang="en-ID" sz="2800" b="1" dirty="0"/>
              <a:t>:</a:t>
            </a:r>
            <a:r>
              <a:rPr lang="en-ID" sz="2800" dirty="0"/>
              <a:t> </a:t>
            </a:r>
            <a:r>
              <a:rPr lang="en-ID" sz="2800" dirty="0" err="1"/>
              <a:t>Gangguan</a:t>
            </a:r>
            <a:r>
              <a:rPr lang="en-ID" sz="2800" dirty="0"/>
              <a:t> </a:t>
            </a:r>
            <a:r>
              <a:rPr lang="en-ID" sz="2800" dirty="0" err="1"/>
              <a:t>penglihatan</a:t>
            </a:r>
            <a:r>
              <a:rPr lang="en-ID" sz="2800" dirty="0"/>
              <a:t>, </a:t>
            </a:r>
            <a:r>
              <a:rPr lang="en-ID" sz="2800" dirty="0" err="1"/>
              <a:t>kesemutan</a:t>
            </a:r>
            <a:r>
              <a:rPr lang="en-ID" sz="2800" dirty="0"/>
              <a:t>, </a:t>
            </a:r>
            <a:r>
              <a:rPr lang="en-ID" sz="2800" dirty="0" err="1"/>
              <a:t>kelemahan</a:t>
            </a:r>
            <a:r>
              <a:rPr lang="en-ID" sz="2800" dirty="0"/>
              <a:t> </a:t>
            </a:r>
            <a:r>
              <a:rPr lang="en-ID" sz="2800" dirty="0" err="1"/>
              <a:t>otot</a:t>
            </a:r>
            <a:r>
              <a:rPr lang="en-ID" sz="2800" dirty="0"/>
              <a:t>, </a:t>
            </a:r>
            <a:r>
              <a:rPr lang="en-ID" sz="2800" dirty="0" err="1"/>
              <a:t>kehilangan</a:t>
            </a:r>
            <a:r>
              <a:rPr lang="en-ID" sz="2800" dirty="0"/>
              <a:t> </a:t>
            </a:r>
            <a:r>
              <a:rPr lang="en-ID" sz="2800" dirty="0" err="1"/>
              <a:t>koordinasi</a:t>
            </a:r>
            <a:r>
              <a:rPr lang="en-ID" sz="2800" dirty="0"/>
              <a:t>.</a:t>
            </a:r>
            <a:endParaRPr lang="en-US" sz="2800" dirty="0">
              <a:solidFill>
                <a:srgbClr val="000000"/>
              </a:solidFill>
              <a:latin typeface="Sanchez"/>
              <a:ea typeface="Sanchez"/>
              <a:cs typeface="Sanchez"/>
              <a:sym typeface="Sanchez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E3B4A8-83AA-70B9-DBEE-B58C618AD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4895199"/>
            <a:ext cx="6149064" cy="58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2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Freeform 3"/>
          <p:cNvSpPr/>
          <p:nvPr/>
        </p:nvSpPr>
        <p:spPr>
          <a:xfrm>
            <a:off x="5593171" y="2471755"/>
            <a:ext cx="8210659" cy="7815245"/>
          </a:xfrm>
          <a:custGeom>
            <a:avLst/>
            <a:gdLst/>
            <a:ahLst/>
            <a:cxnLst/>
            <a:rect l="l" t="t" r="r" b="b"/>
            <a:pathLst>
              <a:path w="8210659" h="7815245">
                <a:moveTo>
                  <a:pt x="0" y="0"/>
                </a:moveTo>
                <a:lnTo>
                  <a:pt x="8210660" y="0"/>
                </a:lnTo>
                <a:lnTo>
                  <a:pt x="8210660" y="7815245"/>
                </a:lnTo>
                <a:lnTo>
                  <a:pt x="0" y="7815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/>
          <p:cNvSpPr txBox="1"/>
          <p:nvPr/>
        </p:nvSpPr>
        <p:spPr>
          <a:xfrm>
            <a:off x="1028700" y="1185317"/>
            <a:ext cx="162306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HIERARKI FUNGSIONAL SISTEM SARAF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47700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2197475" y="2508761"/>
            <a:ext cx="8303709" cy="491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53"/>
              </a:lnSpc>
            </a:pPr>
            <a:r>
              <a:rPr lang="en-US" sz="13823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TERIMA KASIH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9910780" y="0"/>
            <a:ext cx="9009377" cy="21709341"/>
          </a:xfrm>
          <a:custGeom>
            <a:avLst/>
            <a:gdLst/>
            <a:ahLst/>
            <a:cxnLst/>
            <a:rect l="l" t="t" r="r" b="b"/>
            <a:pathLst>
              <a:path w="9009377" h="21709341">
                <a:moveTo>
                  <a:pt x="9009377" y="0"/>
                </a:moveTo>
                <a:lnTo>
                  <a:pt x="0" y="0"/>
                </a:lnTo>
                <a:lnTo>
                  <a:pt x="0" y="21709341"/>
                </a:lnTo>
                <a:lnTo>
                  <a:pt x="9009377" y="21709341"/>
                </a:lnTo>
                <a:lnTo>
                  <a:pt x="900937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115A9-7E4B-6972-DB90-281CD081B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DA73D5-0303-7965-46C5-F8A9C4209141}"/>
              </a:ext>
            </a:extLst>
          </p:cNvPr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AD924-3021-CAD9-1B4E-3CE4A68A5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866900"/>
            <a:ext cx="14940272" cy="85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41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E50A44-19DA-5322-F4B3-C6875C5A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2F0657-BC84-A32C-18F5-1493AABC2363}"/>
              </a:ext>
            </a:extLst>
          </p:cNvPr>
          <p:cNvSpPr/>
          <p:nvPr/>
        </p:nvSpPr>
        <p:spPr>
          <a:xfrm>
            <a:off x="1424541" y="647700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1A3F4-9D7A-2813-EB26-6372AAFB3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3970" y="2219335"/>
            <a:ext cx="14780060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1F3E2-370E-680D-CC3C-375953559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07289F-E658-C578-F5F2-F6F1B85EE700}"/>
              </a:ext>
            </a:extLst>
          </p:cNvPr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17A6B744-127D-FF09-45D6-E8CCB851E451}"/>
              </a:ext>
            </a:extLst>
          </p:cNvPr>
          <p:cNvSpPr txBox="1"/>
          <p:nvPr/>
        </p:nvSpPr>
        <p:spPr>
          <a:xfrm>
            <a:off x="1028700" y="1185317"/>
            <a:ext cx="16230600" cy="67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SISTEM SARAF MANUSIA</a:t>
            </a:r>
          </a:p>
        </p:txBody>
      </p:sp>
      <p:pic>
        <p:nvPicPr>
          <p:cNvPr id="2050" name="Picture 2" descr="Rangkuman Lengkap Sistem saraf SMP kelas 9">
            <a:extLst>
              <a:ext uri="{FF2B5EF4-FFF2-40B4-BE49-F238E27FC236}">
                <a16:creationId xmlns:a16="http://schemas.microsoft.com/office/drawing/2014/main" id="{21B9C8B6-9BBF-F67E-47CE-37BADF21F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665" y="2095500"/>
            <a:ext cx="13976670" cy="85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3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4541" y="677507"/>
            <a:ext cx="15438918" cy="11830071"/>
          </a:xfrm>
          <a:custGeom>
            <a:avLst/>
            <a:gdLst/>
            <a:ahLst/>
            <a:cxnLst/>
            <a:rect l="l" t="t" r="r" b="b"/>
            <a:pathLst>
              <a:path w="15438918" h="11830071">
                <a:moveTo>
                  <a:pt x="0" y="0"/>
                </a:moveTo>
                <a:lnTo>
                  <a:pt x="15438918" y="0"/>
                </a:lnTo>
                <a:lnTo>
                  <a:pt x="15438918" y="11830071"/>
                </a:lnTo>
                <a:lnTo>
                  <a:pt x="0" y="118300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3" name="TextBox 3"/>
          <p:cNvSpPr txBox="1"/>
          <p:nvPr/>
        </p:nvSpPr>
        <p:spPr>
          <a:xfrm>
            <a:off x="5486400" y="1417571"/>
            <a:ext cx="731520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Sailors"/>
                <a:ea typeface="Sailors"/>
                <a:cs typeface="Sailors"/>
                <a:sym typeface="Sailors"/>
              </a:rPr>
              <a:t>APA ITU SISTEM SARAF?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09250" y="2545855"/>
            <a:ext cx="14469501" cy="237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Sistem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saraf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adalah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jaringan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komplek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yang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mengatur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fungsi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tubuh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dengan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mengirimkan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sinyal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otak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sehingga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dapat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mengoordinasikan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aktivitas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tubuh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seperti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berjalan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berbicara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menelan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berpikir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merespons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keadaan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darurat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, dan </a:t>
            </a:r>
            <a:r>
              <a:rPr lang="en-US" sz="3399" dirty="0" err="1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mengingat</a:t>
            </a:r>
            <a:r>
              <a:rPr lang="en-US" sz="3399" dirty="0">
                <a:solidFill>
                  <a:srgbClr val="000000"/>
                </a:solidFill>
                <a:latin typeface="Sanchez"/>
                <a:ea typeface="Sanchez"/>
                <a:cs typeface="Sanchez"/>
                <a:sym typeface="Sanchez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>
            <a:off x="2347427" y="5337226"/>
            <a:ext cx="5108891" cy="3921074"/>
          </a:xfrm>
          <a:custGeom>
            <a:avLst/>
            <a:gdLst/>
            <a:ahLst/>
            <a:cxnLst/>
            <a:rect l="l" t="t" r="r" b="b"/>
            <a:pathLst>
              <a:path w="5108891" h="3921074">
                <a:moveTo>
                  <a:pt x="0" y="0"/>
                </a:moveTo>
                <a:lnTo>
                  <a:pt x="5108892" y="0"/>
                </a:lnTo>
                <a:lnTo>
                  <a:pt x="5108892" y="3921074"/>
                </a:lnTo>
                <a:lnTo>
                  <a:pt x="0" y="39210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6" name="Freeform 6"/>
          <p:cNvSpPr/>
          <p:nvPr/>
        </p:nvSpPr>
        <p:spPr>
          <a:xfrm>
            <a:off x="10296121" y="5302279"/>
            <a:ext cx="5010957" cy="3921074"/>
          </a:xfrm>
          <a:custGeom>
            <a:avLst/>
            <a:gdLst/>
            <a:ahLst/>
            <a:cxnLst/>
            <a:rect l="l" t="t" r="r" b="b"/>
            <a:pathLst>
              <a:path w="5010957" h="3921074">
                <a:moveTo>
                  <a:pt x="0" y="0"/>
                </a:moveTo>
                <a:lnTo>
                  <a:pt x="5010958" y="0"/>
                </a:lnTo>
                <a:lnTo>
                  <a:pt x="5010958" y="3921074"/>
                </a:lnTo>
                <a:lnTo>
                  <a:pt x="0" y="39210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2009</Words>
  <Application>Microsoft Office PowerPoint</Application>
  <PresentationFormat>Custom</PresentationFormat>
  <Paragraphs>247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Sailors</vt:lpstr>
      <vt:lpstr>Arial</vt:lpstr>
      <vt:lpstr>Wingdings</vt:lpstr>
      <vt:lpstr>Sanchez</vt:lpstr>
      <vt:lpstr>Calibri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Muda Ilustrasi Sederhana Presentasi Sistem Saraf</dc:title>
  <dc:creator>User</dc:creator>
  <cp:lastModifiedBy>Myoffice27184</cp:lastModifiedBy>
  <cp:revision>13</cp:revision>
  <dcterms:created xsi:type="dcterms:W3CDTF">2006-08-16T00:00:00Z</dcterms:created>
  <dcterms:modified xsi:type="dcterms:W3CDTF">2025-11-18T00:57:43Z</dcterms:modified>
  <dc:identifier>DAGzT96AhjE</dc:identifier>
</cp:coreProperties>
</file>