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handoutMasterIdLst>
    <p:handoutMasterId r:id="rId64"/>
  </p:handoutMasterIdLst>
  <p:sldIdLst>
    <p:sldId id="314" r:id="rId2"/>
    <p:sldId id="321" r:id="rId3"/>
    <p:sldId id="315" r:id="rId4"/>
    <p:sldId id="316" r:id="rId5"/>
    <p:sldId id="317" r:id="rId6"/>
    <p:sldId id="318" r:id="rId7"/>
    <p:sldId id="31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20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F6F50-1C41-4F71-954F-F6B21A2B6A2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380105B-0070-4678-8698-D3E5B2DA4FD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b="1" dirty="0" err="1" smtClean="0">
              <a:latin typeface="Arial Narrow" pitchFamily="34" charset="0"/>
            </a:rPr>
            <a:t>Sejarah</a:t>
          </a:r>
          <a:r>
            <a:rPr lang="en-US" sz="3200" b="1" dirty="0" smtClean="0">
              <a:latin typeface="Arial Narrow" pitchFamily="34" charset="0"/>
            </a:rPr>
            <a:t> Vitamin</a:t>
          </a:r>
          <a:endParaRPr lang="en-US" sz="3200" b="1" dirty="0">
            <a:latin typeface="Arial Narrow" pitchFamily="34" charset="0"/>
          </a:endParaRPr>
        </a:p>
      </dgm:t>
    </dgm:pt>
    <dgm:pt modelId="{C81CCABA-D93F-4ADA-9C9F-A74811FE31C7}" type="parTrans" cxnId="{CA21FE10-AA29-4517-86C9-B846E399C200}">
      <dgm:prSet/>
      <dgm:spPr/>
      <dgm:t>
        <a:bodyPr/>
        <a:lstStyle/>
        <a:p>
          <a:endParaRPr lang="en-US"/>
        </a:p>
      </dgm:t>
    </dgm:pt>
    <dgm:pt modelId="{B6612DCE-C0B5-441F-940C-3A3561CCD5D3}" type="sibTrans" cxnId="{CA21FE10-AA29-4517-86C9-B846E399C200}">
      <dgm:prSet/>
      <dgm:spPr/>
      <dgm:t>
        <a:bodyPr/>
        <a:lstStyle/>
        <a:p>
          <a:endParaRPr lang="en-US"/>
        </a:p>
      </dgm:t>
    </dgm:pt>
    <dgm:pt modelId="{3F910309-3757-4590-8377-0AA97761788C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3200" b="1" dirty="0" err="1" smtClean="0">
              <a:latin typeface="Arial Narrow" pitchFamily="34" charset="0"/>
            </a:rPr>
            <a:t>Konsep</a:t>
          </a:r>
          <a:r>
            <a:rPr lang="en-US" sz="3200" b="1" dirty="0" smtClean="0">
              <a:latin typeface="Arial Narrow" pitchFamily="34" charset="0"/>
            </a:rPr>
            <a:t> Vitamin</a:t>
          </a:r>
          <a:endParaRPr lang="en-US" sz="3200" b="1" dirty="0">
            <a:latin typeface="Arial Narrow" pitchFamily="34" charset="0"/>
          </a:endParaRPr>
        </a:p>
      </dgm:t>
    </dgm:pt>
    <dgm:pt modelId="{9297D586-9AA5-48A1-9D6F-648E774884C9}" type="parTrans" cxnId="{2B33FB4B-F9BF-41A5-81C7-853E4F983549}">
      <dgm:prSet/>
      <dgm:spPr/>
      <dgm:t>
        <a:bodyPr/>
        <a:lstStyle/>
        <a:p>
          <a:endParaRPr lang="en-US"/>
        </a:p>
      </dgm:t>
    </dgm:pt>
    <dgm:pt modelId="{0ADB9D93-1E1E-4ABC-AF5B-3DC96303632F}" type="sibTrans" cxnId="{2B33FB4B-F9BF-41A5-81C7-853E4F983549}">
      <dgm:prSet/>
      <dgm:spPr/>
      <dgm:t>
        <a:bodyPr/>
        <a:lstStyle/>
        <a:p>
          <a:endParaRPr lang="en-US"/>
        </a:p>
      </dgm:t>
    </dgm:pt>
    <dgm:pt modelId="{F8F70728-4C1D-414B-827C-B740D145CE4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err="1" smtClean="0">
              <a:latin typeface="Arial Narrow" pitchFamily="34" charset="0"/>
            </a:rPr>
            <a:t>Jenis</a:t>
          </a:r>
          <a:r>
            <a:rPr lang="en-US" sz="3200" b="1" dirty="0" smtClean="0">
              <a:latin typeface="Arial Narrow" pitchFamily="34" charset="0"/>
            </a:rPr>
            <a:t> Vitamin, </a:t>
          </a:r>
          <a:r>
            <a:rPr lang="en-US" sz="3200" b="1" dirty="0" err="1" smtClean="0">
              <a:latin typeface="Arial Narrow" pitchFamily="34" charset="0"/>
            </a:rPr>
            <a:t>Fungsi</a:t>
          </a:r>
          <a:r>
            <a:rPr lang="en-US" sz="3200" b="1" dirty="0" smtClean="0">
              <a:latin typeface="Arial Narrow" pitchFamily="34" charset="0"/>
            </a:rPr>
            <a:t> </a:t>
          </a:r>
          <a:r>
            <a:rPr lang="en-US" sz="3200" b="1" dirty="0" err="1" smtClean="0">
              <a:latin typeface="Arial Narrow" pitchFamily="34" charset="0"/>
            </a:rPr>
            <a:t>dan</a:t>
          </a:r>
          <a:r>
            <a:rPr lang="en-US" sz="3200" b="1" dirty="0" smtClean="0">
              <a:latin typeface="Arial Narrow" pitchFamily="34" charset="0"/>
            </a:rPr>
            <a:t> </a:t>
          </a:r>
          <a:r>
            <a:rPr lang="en-US" sz="3200" b="1" dirty="0" err="1" smtClean="0">
              <a:latin typeface="Arial Narrow" pitchFamily="34" charset="0"/>
            </a:rPr>
            <a:t>Sumbernya</a:t>
          </a:r>
          <a:endParaRPr lang="en-US" sz="3200" b="1" dirty="0">
            <a:latin typeface="Arial Narrow" pitchFamily="34" charset="0"/>
          </a:endParaRPr>
        </a:p>
      </dgm:t>
    </dgm:pt>
    <dgm:pt modelId="{1694A76D-C310-4484-9597-49B975BE175C}" type="parTrans" cxnId="{9D9AEED2-111F-4858-B3E0-FEFF0460599D}">
      <dgm:prSet/>
      <dgm:spPr/>
      <dgm:t>
        <a:bodyPr/>
        <a:lstStyle/>
        <a:p>
          <a:endParaRPr lang="en-US"/>
        </a:p>
      </dgm:t>
    </dgm:pt>
    <dgm:pt modelId="{0ABEC7BD-CB90-4B32-9F76-DB30BA4C9359}" type="sibTrans" cxnId="{9D9AEED2-111F-4858-B3E0-FEFF0460599D}">
      <dgm:prSet/>
      <dgm:spPr/>
      <dgm:t>
        <a:bodyPr/>
        <a:lstStyle/>
        <a:p>
          <a:endParaRPr lang="en-US"/>
        </a:p>
      </dgm:t>
    </dgm:pt>
    <dgm:pt modelId="{43FB45AA-937E-4AAE-B4B1-73FD20D5A67D}" type="pres">
      <dgm:prSet presAssocID="{A5EF6F50-1C41-4F71-954F-F6B21A2B6A26}" presName="compositeShape" presStyleCnt="0">
        <dgm:presLayoutVars>
          <dgm:dir/>
          <dgm:resizeHandles/>
        </dgm:presLayoutVars>
      </dgm:prSet>
      <dgm:spPr/>
    </dgm:pt>
    <dgm:pt modelId="{D7861B97-1567-412A-A90F-FFF08530F463}" type="pres">
      <dgm:prSet presAssocID="{A5EF6F50-1C41-4F71-954F-F6B21A2B6A26}" presName="pyramid" presStyleLbl="node1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A1548703-B177-492E-AC25-AE31FE45B9E0}" type="pres">
      <dgm:prSet presAssocID="{A5EF6F50-1C41-4F71-954F-F6B21A2B6A26}" presName="theList" presStyleCnt="0"/>
      <dgm:spPr/>
    </dgm:pt>
    <dgm:pt modelId="{943C9E4F-F9A2-436C-9217-EBD9BDBECA8F}" type="pres">
      <dgm:prSet presAssocID="{9380105B-0070-4678-8698-D3E5B2DA4FD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9C5E6-C1EE-46DB-A4EF-7B891732192E}" type="pres">
      <dgm:prSet presAssocID="{9380105B-0070-4678-8698-D3E5B2DA4FD8}" presName="aSpace" presStyleCnt="0"/>
      <dgm:spPr/>
    </dgm:pt>
    <dgm:pt modelId="{1271B01D-A9BC-4403-80E2-3ABC90F1DD44}" type="pres">
      <dgm:prSet presAssocID="{3F910309-3757-4590-8377-0AA97761788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3CADC-79D7-48C1-B434-D7AB90DC6659}" type="pres">
      <dgm:prSet presAssocID="{3F910309-3757-4590-8377-0AA97761788C}" presName="aSpace" presStyleCnt="0"/>
      <dgm:spPr/>
    </dgm:pt>
    <dgm:pt modelId="{1DAA218C-6D93-422D-8AE9-AA42F666CDB5}" type="pres">
      <dgm:prSet presAssocID="{F8F70728-4C1D-414B-827C-B740D145CE45}" presName="aNode" presStyleLbl="fgAcc1" presStyleIdx="2" presStyleCnt="3" custScaleY="160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E505F-0BBC-4645-965F-7021F3CA3C59}" type="pres">
      <dgm:prSet presAssocID="{F8F70728-4C1D-414B-827C-B740D145CE45}" presName="aSpace" presStyleCnt="0"/>
      <dgm:spPr/>
    </dgm:pt>
  </dgm:ptLst>
  <dgm:cxnLst>
    <dgm:cxn modelId="{A5600F43-6320-4F80-BDC0-0AAD61312603}" type="presOf" srcId="{A5EF6F50-1C41-4F71-954F-F6B21A2B6A26}" destId="{43FB45AA-937E-4AAE-B4B1-73FD20D5A67D}" srcOrd="0" destOrd="0" presId="urn:microsoft.com/office/officeart/2005/8/layout/pyramid2"/>
    <dgm:cxn modelId="{CE29B459-BE99-4462-A04B-143055883673}" type="presOf" srcId="{F8F70728-4C1D-414B-827C-B740D145CE45}" destId="{1DAA218C-6D93-422D-8AE9-AA42F666CDB5}" srcOrd="0" destOrd="0" presId="urn:microsoft.com/office/officeart/2005/8/layout/pyramid2"/>
    <dgm:cxn modelId="{2B33FB4B-F9BF-41A5-81C7-853E4F983549}" srcId="{A5EF6F50-1C41-4F71-954F-F6B21A2B6A26}" destId="{3F910309-3757-4590-8377-0AA97761788C}" srcOrd="1" destOrd="0" parTransId="{9297D586-9AA5-48A1-9D6F-648E774884C9}" sibTransId="{0ADB9D93-1E1E-4ABC-AF5B-3DC96303632F}"/>
    <dgm:cxn modelId="{C64932A5-F14E-48D2-B1C5-27218AE6FFC2}" type="presOf" srcId="{9380105B-0070-4678-8698-D3E5B2DA4FD8}" destId="{943C9E4F-F9A2-436C-9217-EBD9BDBECA8F}" srcOrd="0" destOrd="0" presId="urn:microsoft.com/office/officeart/2005/8/layout/pyramid2"/>
    <dgm:cxn modelId="{9D9AEED2-111F-4858-B3E0-FEFF0460599D}" srcId="{A5EF6F50-1C41-4F71-954F-F6B21A2B6A26}" destId="{F8F70728-4C1D-414B-827C-B740D145CE45}" srcOrd="2" destOrd="0" parTransId="{1694A76D-C310-4484-9597-49B975BE175C}" sibTransId="{0ABEC7BD-CB90-4B32-9F76-DB30BA4C9359}"/>
    <dgm:cxn modelId="{CA21FE10-AA29-4517-86C9-B846E399C200}" srcId="{A5EF6F50-1C41-4F71-954F-F6B21A2B6A26}" destId="{9380105B-0070-4678-8698-D3E5B2DA4FD8}" srcOrd="0" destOrd="0" parTransId="{C81CCABA-D93F-4ADA-9C9F-A74811FE31C7}" sibTransId="{B6612DCE-C0B5-441F-940C-3A3561CCD5D3}"/>
    <dgm:cxn modelId="{A5487021-289D-4D22-9E9E-5FAE82BB1D39}" type="presOf" srcId="{3F910309-3757-4590-8377-0AA97761788C}" destId="{1271B01D-A9BC-4403-80E2-3ABC90F1DD44}" srcOrd="0" destOrd="0" presId="urn:microsoft.com/office/officeart/2005/8/layout/pyramid2"/>
    <dgm:cxn modelId="{DF12B5B8-6BE1-4F49-89E4-A8D9FE481618}" type="presParOf" srcId="{43FB45AA-937E-4AAE-B4B1-73FD20D5A67D}" destId="{D7861B97-1567-412A-A90F-FFF08530F463}" srcOrd="0" destOrd="0" presId="urn:microsoft.com/office/officeart/2005/8/layout/pyramid2"/>
    <dgm:cxn modelId="{FEFD613B-7F68-421E-8E03-A13B365FC0B3}" type="presParOf" srcId="{43FB45AA-937E-4AAE-B4B1-73FD20D5A67D}" destId="{A1548703-B177-492E-AC25-AE31FE45B9E0}" srcOrd="1" destOrd="0" presId="urn:microsoft.com/office/officeart/2005/8/layout/pyramid2"/>
    <dgm:cxn modelId="{F4BA7EAB-F5F0-49A6-AC76-A2D7852A3D0F}" type="presParOf" srcId="{A1548703-B177-492E-AC25-AE31FE45B9E0}" destId="{943C9E4F-F9A2-436C-9217-EBD9BDBECA8F}" srcOrd="0" destOrd="0" presId="urn:microsoft.com/office/officeart/2005/8/layout/pyramid2"/>
    <dgm:cxn modelId="{7DBEB047-C64E-4B76-AE8F-197BF1FD3FEC}" type="presParOf" srcId="{A1548703-B177-492E-AC25-AE31FE45B9E0}" destId="{03F9C5E6-C1EE-46DB-A4EF-7B891732192E}" srcOrd="1" destOrd="0" presId="urn:microsoft.com/office/officeart/2005/8/layout/pyramid2"/>
    <dgm:cxn modelId="{EE204118-7EE1-49CB-B0A6-BA1979C71C9F}" type="presParOf" srcId="{A1548703-B177-492E-AC25-AE31FE45B9E0}" destId="{1271B01D-A9BC-4403-80E2-3ABC90F1DD44}" srcOrd="2" destOrd="0" presId="urn:microsoft.com/office/officeart/2005/8/layout/pyramid2"/>
    <dgm:cxn modelId="{158E3161-47A2-4B87-ACF7-5A78F1DCFF13}" type="presParOf" srcId="{A1548703-B177-492E-AC25-AE31FE45B9E0}" destId="{D293CADC-79D7-48C1-B434-D7AB90DC6659}" srcOrd="3" destOrd="0" presId="urn:microsoft.com/office/officeart/2005/8/layout/pyramid2"/>
    <dgm:cxn modelId="{C02EB6D8-A0E8-4744-ABAC-3030602DB1E4}" type="presParOf" srcId="{A1548703-B177-492E-AC25-AE31FE45B9E0}" destId="{1DAA218C-6D93-422D-8AE9-AA42F666CDB5}" srcOrd="4" destOrd="0" presId="urn:microsoft.com/office/officeart/2005/8/layout/pyramid2"/>
    <dgm:cxn modelId="{EEDF01CA-C7B5-4EA1-9650-0503012811FD}" type="presParOf" srcId="{A1548703-B177-492E-AC25-AE31FE45B9E0}" destId="{E39E505F-0BBC-4645-965F-7021F3CA3C59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8507" y="0"/>
            <a:ext cx="4068339" cy="355124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>
              <a:defRPr sz="1200"/>
            </a:lvl1pPr>
          </a:lstStyle>
          <a:p>
            <a:fld id="{A826552A-6D5B-4688-8726-0FF5312DCBE0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708"/>
            <a:ext cx="4068339" cy="3551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8507" y="6745708"/>
            <a:ext cx="4068339" cy="355124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r">
              <a:defRPr sz="1200"/>
            </a:lvl1pPr>
          </a:lstStyle>
          <a:p>
            <a:fld id="{C2341AF4-F9E1-46BB-BC86-1210BDABE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2.png"/><Relationship Id="rId7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26.jpeg"/><Relationship Id="rId5" Type="http://schemas.openxmlformats.org/officeDocument/2006/relationships/image" Target="../media/image9.jpeg"/><Relationship Id="rId10" Type="http://schemas.openxmlformats.org/officeDocument/2006/relationships/image" Target="../media/image25.jpeg"/><Relationship Id="rId4" Type="http://schemas.openxmlformats.org/officeDocument/2006/relationships/image" Target="../media/image23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5.jpeg"/><Relationship Id="rId3" Type="http://schemas.openxmlformats.org/officeDocument/2006/relationships/image" Target="../media/image22.png"/><Relationship Id="rId7" Type="http://schemas.openxmlformats.org/officeDocument/2006/relationships/image" Target="../media/image11.jpeg"/><Relationship Id="rId12" Type="http://schemas.openxmlformats.org/officeDocument/2006/relationships/image" Target="../media/image4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43.jpeg"/><Relationship Id="rId5" Type="http://schemas.openxmlformats.org/officeDocument/2006/relationships/image" Target="../media/image9.jpe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vitamin.com/category/vitamin-b-komplek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5.jpeg"/><Relationship Id="rId5" Type="http://schemas.openxmlformats.org/officeDocument/2006/relationships/image" Target="../media/image43.jpeg"/><Relationship Id="rId10" Type="http://schemas.openxmlformats.org/officeDocument/2006/relationships/image" Target="../media/image54.jpe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3.jpe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12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59.jpeg"/><Relationship Id="rId5" Type="http://schemas.openxmlformats.org/officeDocument/2006/relationships/image" Target="../media/image43.jpeg"/><Relationship Id="rId10" Type="http://schemas.openxmlformats.org/officeDocument/2006/relationships/image" Target="../media/image58.jpe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10" Type="http://schemas.openxmlformats.org/officeDocument/2006/relationships/image" Target="../media/image64.jpeg"/><Relationship Id="rId4" Type="http://schemas.openxmlformats.org/officeDocument/2006/relationships/image" Target="../media/image61.png"/><Relationship Id="rId9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66.jpeg"/><Relationship Id="rId5" Type="http://schemas.openxmlformats.org/officeDocument/2006/relationships/image" Target="../media/image24.jpeg"/><Relationship Id="rId10" Type="http://schemas.openxmlformats.org/officeDocument/2006/relationships/image" Target="../media/image65.jpe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45.jpeg"/><Relationship Id="rId7" Type="http://schemas.openxmlformats.org/officeDocument/2006/relationships/image" Target="../media/image7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75259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Arial Narrow" pitchFamily="34" charset="0"/>
              </a:rPr>
              <a:t>Konsep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Pencegahan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dan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Penanganan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Kekurangan</a:t>
            </a:r>
            <a:r>
              <a:rPr lang="en-US" b="1" dirty="0" smtClean="0">
                <a:latin typeface="Arial Narrow" pitchFamily="34" charset="0"/>
              </a:rPr>
              <a:t> Vitamin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7924800" cy="12954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Oleh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Eva </a:t>
            </a:r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Nurlina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Aprilia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M.Kep.,Ns.,Sp.Kep.Kom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Picture 3" descr="Pengertian Vitamin : Macam Jenis, Fungsi Manfaat dan Contohnya - Jagad.i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233" y="213106"/>
            <a:ext cx="7795259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0" dirty="0"/>
              <a:t> </a:t>
            </a:r>
            <a:r>
              <a:rPr sz="4400" b="1" spc="-125" dirty="0"/>
              <a:t>A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65398"/>
            <a:ext cx="8759825" cy="54521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000" b="1" u="sng" spc="-125" dirty="0">
                <a:latin typeface="Trebuchet MS"/>
                <a:cs typeface="Trebuchet MS"/>
              </a:rPr>
              <a:t>Pengertian</a:t>
            </a:r>
            <a:endParaRPr sz="3000" b="1" u="sng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latin typeface="Comic Sans MS"/>
                <a:cs typeface="Comic Sans MS"/>
              </a:rPr>
              <a:t>Vitamin </a:t>
            </a:r>
            <a:r>
              <a:rPr sz="3000" dirty="0">
                <a:latin typeface="Comic Sans MS"/>
                <a:cs typeface="Comic Sans MS"/>
              </a:rPr>
              <a:t>A adalah </a:t>
            </a:r>
            <a:r>
              <a:rPr sz="3000" spc="-5" dirty="0">
                <a:latin typeface="Comic Sans MS"/>
                <a:cs typeface="Comic Sans MS"/>
              </a:rPr>
              <a:t>vitamin </a:t>
            </a:r>
            <a:r>
              <a:rPr sz="3000" dirty="0">
                <a:latin typeface="Comic Sans MS"/>
                <a:cs typeface="Comic Sans MS"/>
              </a:rPr>
              <a:t>larut </a:t>
            </a:r>
            <a:r>
              <a:rPr sz="3000" spc="-5" dirty="0">
                <a:latin typeface="Comic Sans MS"/>
                <a:cs typeface="Comic Sans MS"/>
              </a:rPr>
              <a:t>dalam lemak  </a:t>
            </a:r>
            <a:r>
              <a:rPr sz="3000" dirty="0">
                <a:latin typeface="Comic Sans MS"/>
                <a:cs typeface="Comic Sans MS"/>
              </a:rPr>
              <a:t>pertama yang </a:t>
            </a:r>
            <a:r>
              <a:rPr sz="3000" spc="-5" dirty="0">
                <a:latin typeface="Comic Sans MS"/>
                <a:cs typeface="Comic Sans MS"/>
              </a:rPr>
              <a:t>ditemukan </a:t>
            </a:r>
            <a:r>
              <a:rPr sz="3000" dirty="0">
                <a:latin typeface="Comic Sans MS"/>
                <a:cs typeface="Comic Sans MS"/>
              </a:rPr>
              <a:t>secara </a:t>
            </a:r>
            <a:r>
              <a:rPr sz="3000" spc="-5" dirty="0">
                <a:latin typeface="Comic Sans MS"/>
                <a:cs typeface="Comic Sans MS"/>
              </a:rPr>
              <a:t>luas. </a:t>
            </a:r>
            <a:r>
              <a:rPr sz="3000" dirty="0">
                <a:latin typeface="Comic Sans MS"/>
                <a:cs typeface="Comic Sans MS"/>
              </a:rPr>
              <a:t>Vitamin A  </a:t>
            </a:r>
            <a:r>
              <a:rPr sz="3000" spc="-5" dirty="0">
                <a:latin typeface="Comic Sans MS"/>
                <a:cs typeface="Comic Sans MS"/>
              </a:rPr>
              <a:t>dikenal juga dengan nama</a:t>
            </a:r>
            <a:r>
              <a:rPr sz="3000" spc="4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Retinol.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00" b="1" u="sng" spc="-5" dirty="0">
                <a:latin typeface="Trebuchet MS"/>
                <a:cs typeface="Trebuchet MS"/>
              </a:rPr>
              <a:t>Fungsi</a:t>
            </a:r>
            <a:endParaRPr sz="3000" u="sng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latin typeface="Comic Sans MS"/>
                <a:cs typeface="Comic Sans MS"/>
              </a:rPr>
              <a:t>Vitamin A </a:t>
            </a:r>
            <a:r>
              <a:rPr sz="3000" spc="-5" dirty="0">
                <a:latin typeface="Comic Sans MS"/>
                <a:cs typeface="Comic Sans MS"/>
              </a:rPr>
              <a:t>berperan dalam penglihatan, dan  merupakan </a:t>
            </a:r>
            <a:r>
              <a:rPr sz="3000" dirty="0">
                <a:latin typeface="Comic Sans MS"/>
                <a:cs typeface="Comic Sans MS"/>
              </a:rPr>
              <a:t>salah satu komponen penyusun </a:t>
            </a:r>
            <a:r>
              <a:rPr sz="3000" spc="-5" dirty="0">
                <a:latin typeface="Comic Sans MS"/>
                <a:cs typeface="Comic Sans MS"/>
              </a:rPr>
              <a:t>pigmen  </a:t>
            </a:r>
            <a:r>
              <a:rPr sz="3000" dirty="0">
                <a:latin typeface="Comic Sans MS"/>
                <a:cs typeface="Comic Sans MS"/>
              </a:rPr>
              <a:t>mata. </a:t>
            </a:r>
            <a:r>
              <a:rPr sz="3000" spc="-5" dirty="0">
                <a:latin typeface="Comic Sans MS"/>
                <a:cs typeface="Comic Sans MS"/>
              </a:rPr>
              <a:t>Selain itu fungsi vitamin </a:t>
            </a:r>
            <a:r>
              <a:rPr sz="3000" dirty="0">
                <a:latin typeface="Comic Sans MS"/>
                <a:cs typeface="Comic Sans MS"/>
              </a:rPr>
              <a:t>A juga </a:t>
            </a:r>
            <a:r>
              <a:rPr sz="3000" spc="-5" dirty="0">
                <a:latin typeface="Comic Sans MS"/>
                <a:cs typeface="Comic Sans MS"/>
              </a:rPr>
              <a:t>ikut  berperan penting menjaga kesehatan, </a:t>
            </a:r>
            <a:r>
              <a:rPr sz="3000" dirty="0">
                <a:latin typeface="Comic Sans MS"/>
                <a:cs typeface="Comic Sans MS"/>
              </a:rPr>
              <a:t>kekebalan  </a:t>
            </a:r>
            <a:r>
              <a:rPr sz="3000" spc="-5" dirty="0">
                <a:latin typeface="Comic Sans MS"/>
                <a:cs typeface="Comic Sans MS"/>
              </a:rPr>
              <a:t>tubuh, pertumbuhan </a:t>
            </a:r>
            <a:r>
              <a:rPr sz="3000" dirty="0">
                <a:latin typeface="Comic Sans MS"/>
                <a:cs typeface="Comic Sans MS"/>
              </a:rPr>
              <a:t>dan </a:t>
            </a:r>
            <a:r>
              <a:rPr sz="3000" spc="-5" dirty="0">
                <a:latin typeface="Comic Sans MS"/>
                <a:cs typeface="Comic Sans MS"/>
              </a:rPr>
              <a:t>perkembangan dan  </a:t>
            </a:r>
            <a:r>
              <a:rPr sz="3000" dirty="0">
                <a:latin typeface="Comic Sans MS"/>
                <a:cs typeface="Comic Sans MS"/>
              </a:rPr>
              <a:t>sangat </a:t>
            </a:r>
            <a:r>
              <a:rPr sz="3000" spc="-5" dirty="0">
                <a:latin typeface="Comic Sans MS"/>
                <a:cs typeface="Comic Sans MS"/>
              </a:rPr>
              <a:t>baik untuk </a:t>
            </a:r>
            <a:r>
              <a:rPr sz="3000" dirty="0">
                <a:latin typeface="Comic Sans MS"/>
                <a:cs typeface="Comic Sans MS"/>
              </a:rPr>
              <a:t>menjaga kesehatan</a:t>
            </a:r>
            <a:r>
              <a:rPr sz="3000" spc="-5" dirty="0">
                <a:latin typeface="Comic Sans MS"/>
                <a:cs typeface="Comic Sans MS"/>
              </a:rPr>
              <a:t> kulit.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885" marR="5080" indent="-337185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Sumber </a:t>
            </a:r>
            <a:r>
              <a:rPr spc="-180" dirty="0"/>
              <a:t>Sebagai </a:t>
            </a:r>
            <a:r>
              <a:rPr spc="-185" dirty="0"/>
              <a:t>Pencegah  </a:t>
            </a:r>
            <a:r>
              <a:rPr spc="-80" dirty="0"/>
              <a:t>Kekurangan </a:t>
            </a:r>
            <a:r>
              <a:rPr spc="-5" dirty="0"/>
              <a:t>Vitamin</a:t>
            </a:r>
            <a:r>
              <a:rPr spc="-155" dirty="0"/>
              <a:t> </a:t>
            </a:r>
            <a:r>
              <a:rPr spc="-12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001013"/>
            <a:ext cx="1394460" cy="5137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50" dirty="0">
                <a:latin typeface="Trebuchet MS"/>
                <a:cs typeface="Trebuchet MS"/>
              </a:rPr>
              <a:t>H</a:t>
            </a:r>
            <a:r>
              <a:rPr sz="3200" b="1" spc="-395" dirty="0">
                <a:latin typeface="Trebuchet MS"/>
                <a:cs typeface="Trebuchet MS"/>
              </a:rPr>
              <a:t>e</a:t>
            </a:r>
            <a:r>
              <a:rPr sz="3200" b="1" spc="-65" dirty="0">
                <a:latin typeface="Trebuchet MS"/>
                <a:cs typeface="Trebuchet MS"/>
              </a:rPr>
              <a:t>w</a:t>
            </a:r>
            <a:r>
              <a:rPr sz="3200" b="1" spc="-145" dirty="0">
                <a:latin typeface="Trebuchet MS"/>
                <a:cs typeface="Trebuchet MS"/>
              </a:rPr>
              <a:t>ani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3927728"/>
            <a:ext cx="1186180" cy="5137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434" dirty="0">
                <a:latin typeface="Trebuchet MS"/>
                <a:cs typeface="Trebuchet MS"/>
              </a:rPr>
              <a:t>N</a:t>
            </a:r>
            <a:r>
              <a:rPr sz="3200" b="1" spc="-260" dirty="0">
                <a:latin typeface="Trebuchet MS"/>
                <a:cs typeface="Trebuchet MS"/>
              </a:rPr>
              <a:t>a</a:t>
            </a:r>
            <a:r>
              <a:rPr sz="3200" b="1" spc="-175" dirty="0">
                <a:latin typeface="Trebuchet MS"/>
                <a:cs typeface="Trebuchet MS"/>
              </a:rPr>
              <a:t>bati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2608" y="1638300"/>
            <a:ext cx="8484235" cy="2414270"/>
            <a:chOff x="292608" y="1638300"/>
            <a:chExt cx="8484235" cy="2414270"/>
          </a:xfrm>
        </p:grpSpPr>
        <p:sp>
          <p:nvSpPr>
            <p:cNvPr id="6" name="object 6"/>
            <p:cNvSpPr/>
            <p:nvPr/>
          </p:nvSpPr>
          <p:spPr>
            <a:xfrm>
              <a:off x="305562" y="1677161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84582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8458200" y="2362200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562" y="1677161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676400"/>
              <a:ext cx="1981200" cy="236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5100" y="1638300"/>
              <a:ext cx="1828800" cy="2400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399" y="1667255"/>
              <a:ext cx="1905000" cy="23713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000" y="1638300"/>
              <a:ext cx="1752600" cy="2400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4508" y="4419598"/>
            <a:ext cx="8484235" cy="2452370"/>
            <a:chOff x="254508" y="4419598"/>
            <a:chExt cx="8484235" cy="2452370"/>
          </a:xfrm>
        </p:grpSpPr>
        <p:sp>
          <p:nvSpPr>
            <p:cNvPr id="13" name="object 13"/>
            <p:cNvSpPr/>
            <p:nvPr/>
          </p:nvSpPr>
          <p:spPr>
            <a:xfrm>
              <a:off x="267462" y="4496561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84582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8458200" y="2362200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462" y="4496561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4495798"/>
              <a:ext cx="1981200" cy="23621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5100" y="4495798"/>
              <a:ext cx="1828800" cy="23073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4399" y="4495799"/>
              <a:ext cx="1780031" cy="2362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0" y="4419598"/>
              <a:ext cx="1752600" cy="2438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222" y="245110"/>
            <a:ext cx="7516495" cy="68929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/>
              <a:t>Penyakit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285" dirty="0"/>
              <a:t> </a:t>
            </a:r>
            <a:r>
              <a:rPr b="1" spc="-12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2171826"/>
            <a:ext cx="2273300" cy="5137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0" dirty="0">
                <a:latin typeface="Trebuchet MS"/>
                <a:cs typeface="Trebuchet MS"/>
              </a:rPr>
              <a:t>Rabun</a:t>
            </a:r>
            <a:r>
              <a:rPr sz="3200" b="1" spc="-245" dirty="0">
                <a:latin typeface="Trebuchet MS"/>
                <a:cs typeface="Trebuchet MS"/>
              </a:rPr>
              <a:t> </a:t>
            </a:r>
            <a:r>
              <a:rPr sz="3200" b="1" spc="-145" dirty="0">
                <a:latin typeface="Trebuchet MS"/>
                <a:cs typeface="Trebuchet MS"/>
              </a:rPr>
              <a:t>Senja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5098541"/>
            <a:ext cx="1398905" cy="5137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595" dirty="0" smtClean="0">
                <a:latin typeface="Trebuchet MS"/>
                <a:cs typeface="Trebuchet MS"/>
              </a:rPr>
              <a:t>K</a:t>
            </a:r>
            <a:r>
              <a:rPr sz="3200" b="1" spc="-260" smtClean="0">
                <a:latin typeface="Trebuchet MS"/>
                <a:cs typeface="Trebuchet MS"/>
              </a:rPr>
              <a:t>a</a:t>
            </a:r>
            <a:r>
              <a:rPr sz="3200" b="1" spc="-220" smtClean="0">
                <a:latin typeface="Trebuchet MS"/>
                <a:cs typeface="Trebuchet MS"/>
              </a:rPr>
              <a:t>t</a:t>
            </a:r>
            <a:r>
              <a:rPr sz="3200" b="1" spc="-285" smtClean="0">
                <a:latin typeface="Trebuchet MS"/>
                <a:cs typeface="Trebuchet MS"/>
              </a:rPr>
              <a:t>a</a:t>
            </a:r>
            <a:r>
              <a:rPr sz="3200" b="1" spc="-175" smtClean="0">
                <a:latin typeface="Trebuchet MS"/>
                <a:cs typeface="Trebuchet MS"/>
              </a:rPr>
              <a:t>rak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4343400"/>
            <a:ext cx="3429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2959" y="1295400"/>
            <a:ext cx="342899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31007" y="5076444"/>
            <a:ext cx="1550035" cy="788035"/>
            <a:chOff x="2731007" y="5076444"/>
            <a:chExt cx="1550035" cy="788035"/>
          </a:xfrm>
        </p:grpSpPr>
        <p:sp>
          <p:nvSpPr>
            <p:cNvPr id="8" name="object 8"/>
            <p:cNvSpPr/>
            <p:nvPr/>
          </p:nvSpPr>
          <p:spPr>
            <a:xfrm>
              <a:off x="2743961" y="5089398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143000" y="0"/>
                  </a:moveTo>
                  <a:lnTo>
                    <a:pt x="1143000" y="190499"/>
                  </a:lnTo>
                  <a:lnTo>
                    <a:pt x="0" y="190499"/>
                  </a:lnTo>
                  <a:lnTo>
                    <a:pt x="0" y="571499"/>
                  </a:lnTo>
                  <a:lnTo>
                    <a:pt x="1143000" y="571499"/>
                  </a:lnTo>
                  <a:lnTo>
                    <a:pt x="1143000" y="761999"/>
                  </a:lnTo>
                  <a:lnTo>
                    <a:pt x="1524000" y="38099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961" y="5089398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190499"/>
                  </a:moveTo>
                  <a:lnTo>
                    <a:pt x="1143000" y="190499"/>
                  </a:lnTo>
                  <a:lnTo>
                    <a:pt x="1143000" y="0"/>
                  </a:lnTo>
                  <a:lnTo>
                    <a:pt x="1524000" y="380999"/>
                  </a:lnTo>
                  <a:lnTo>
                    <a:pt x="1143000" y="761999"/>
                  </a:lnTo>
                  <a:lnTo>
                    <a:pt x="1143000" y="571499"/>
                  </a:lnTo>
                  <a:lnTo>
                    <a:pt x="0" y="571499"/>
                  </a:lnTo>
                  <a:lnTo>
                    <a:pt x="0" y="190499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31007" y="2121407"/>
            <a:ext cx="1550035" cy="788035"/>
            <a:chOff x="2731007" y="2121407"/>
            <a:chExt cx="1550035" cy="788035"/>
          </a:xfrm>
        </p:grpSpPr>
        <p:sp>
          <p:nvSpPr>
            <p:cNvPr id="11" name="object 11"/>
            <p:cNvSpPr/>
            <p:nvPr/>
          </p:nvSpPr>
          <p:spPr>
            <a:xfrm>
              <a:off x="2743961" y="2134361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1143000" y="0"/>
                  </a:moveTo>
                  <a:lnTo>
                    <a:pt x="1143000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1143000" y="571500"/>
                  </a:lnTo>
                  <a:lnTo>
                    <a:pt x="1143000" y="762000"/>
                  </a:lnTo>
                  <a:lnTo>
                    <a:pt x="1524000" y="3810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961" y="2134361"/>
              <a:ext cx="1524000" cy="762000"/>
            </a:xfrm>
            <a:custGeom>
              <a:avLst/>
              <a:gdLst/>
              <a:ahLst/>
              <a:cxnLst/>
              <a:rect l="l" t="t" r="r" b="b"/>
              <a:pathLst>
                <a:path w="1524000" h="762000">
                  <a:moveTo>
                    <a:pt x="0" y="190500"/>
                  </a:moveTo>
                  <a:lnTo>
                    <a:pt x="1143000" y="190500"/>
                  </a:lnTo>
                  <a:lnTo>
                    <a:pt x="1143000" y="0"/>
                  </a:lnTo>
                  <a:lnTo>
                    <a:pt x="1524000" y="381000"/>
                  </a:lnTo>
                  <a:lnTo>
                    <a:pt x="1143000" y="762000"/>
                  </a:lnTo>
                  <a:lnTo>
                    <a:pt x="1143000" y="571500"/>
                  </a:lnTo>
                  <a:lnTo>
                    <a:pt x="0" y="5715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36360" cy="4099560"/>
            <a:chOff x="1324355" y="1267967"/>
            <a:chExt cx="643636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9091" y="1924811"/>
              <a:ext cx="5881115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26336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6336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26335" y="1952244"/>
            <a:ext cx="5236845" cy="21679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144">
            <a:solidFill>
              <a:srgbClr val="46AAC5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554990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40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D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546" y="213106"/>
            <a:ext cx="7665084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</a:t>
            </a:r>
            <a:r>
              <a:rPr sz="4400" b="1" spc="-265" dirty="0"/>
              <a:t> </a:t>
            </a:r>
            <a:r>
              <a:rPr sz="4400" b="1" spc="-5" dirty="0"/>
              <a:t>VitaminD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65362"/>
            <a:ext cx="8759825" cy="5367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3000" b="1" u="sng" spc="-125" smtClean="0">
                <a:latin typeface="Trebuchet MS"/>
                <a:cs typeface="Trebuchet MS"/>
              </a:rPr>
              <a:t>Pengertian</a:t>
            </a:r>
            <a:endParaRPr sz="3000" u="sng">
              <a:latin typeface="Trebuchet MS"/>
              <a:cs typeface="Trebuchet MS"/>
            </a:endParaRPr>
          </a:p>
          <a:p>
            <a:pPr marL="12700" marR="5080" algn="just">
              <a:lnSpc>
                <a:spcPct val="90000"/>
              </a:lnSpc>
              <a:spcBef>
                <a:spcPts val="720"/>
              </a:spcBef>
            </a:pPr>
            <a:r>
              <a:rPr sz="3000" spc="-5" smtClean="0">
                <a:latin typeface="Comic Sans MS"/>
                <a:cs typeface="Comic Sans MS"/>
              </a:rPr>
              <a:t>Vitamin </a:t>
            </a:r>
            <a:r>
              <a:rPr sz="3000" dirty="0">
                <a:latin typeface="Comic Sans MS"/>
                <a:cs typeface="Comic Sans MS"/>
              </a:rPr>
              <a:t>D </a:t>
            </a:r>
            <a:r>
              <a:rPr sz="3000" spc="-5" dirty="0">
                <a:latin typeface="Comic Sans MS"/>
                <a:cs typeface="Comic Sans MS"/>
              </a:rPr>
              <a:t>dibuat dari </a:t>
            </a:r>
            <a:r>
              <a:rPr sz="3000" spc="-10" dirty="0">
                <a:latin typeface="Comic Sans MS"/>
                <a:cs typeface="Comic Sans MS"/>
              </a:rPr>
              <a:t>ergosterol </a:t>
            </a:r>
            <a:r>
              <a:rPr sz="3000" dirty="0">
                <a:latin typeface="Comic Sans MS"/>
                <a:cs typeface="Comic Sans MS"/>
              </a:rPr>
              <a:t>yang </a:t>
            </a:r>
            <a:r>
              <a:rPr sz="3000" spc="-5" dirty="0">
                <a:latin typeface="Comic Sans MS"/>
                <a:cs typeface="Comic Sans MS"/>
              </a:rPr>
              <a:t>diradiasi.  Ergosterol diperoleh </a:t>
            </a:r>
            <a:r>
              <a:rPr sz="3000" dirty="0">
                <a:latin typeface="Comic Sans MS"/>
                <a:cs typeface="Comic Sans MS"/>
              </a:rPr>
              <a:t>dari </a:t>
            </a:r>
            <a:r>
              <a:rPr sz="3000" spc="-5" dirty="0">
                <a:latin typeface="Comic Sans MS"/>
                <a:cs typeface="Comic Sans MS"/>
              </a:rPr>
              <a:t>ragi </a:t>
            </a:r>
            <a:r>
              <a:rPr sz="3000" dirty="0">
                <a:latin typeface="Comic Sans MS"/>
                <a:cs typeface="Comic Sans MS"/>
              </a:rPr>
              <a:t>sisa </a:t>
            </a:r>
            <a:r>
              <a:rPr sz="3000" spc="-5" dirty="0">
                <a:latin typeface="Comic Sans MS"/>
                <a:cs typeface="Comic Sans MS"/>
              </a:rPr>
              <a:t>industri </a:t>
            </a:r>
            <a:r>
              <a:rPr sz="3000" spc="-10" dirty="0">
                <a:latin typeface="Comic Sans MS"/>
                <a:cs typeface="Comic Sans MS"/>
              </a:rPr>
              <a:t>bir.  </a:t>
            </a:r>
            <a:r>
              <a:rPr sz="3000" dirty="0">
                <a:latin typeface="Comic Sans MS"/>
                <a:cs typeface="Comic Sans MS"/>
              </a:rPr>
              <a:t>Vitamin D </a:t>
            </a:r>
            <a:r>
              <a:rPr sz="3000" spc="-10" dirty="0">
                <a:latin typeface="Comic Sans MS"/>
                <a:cs typeface="Comic Sans MS"/>
              </a:rPr>
              <a:t>pertama </a:t>
            </a:r>
            <a:r>
              <a:rPr sz="3000" spc="-5" dirty="0">
                <a:latin typeface="Comic Sans MS"/>
                <a:cs typeface="Comic Sans MS"/>
              </a:rPr>
              <a:t>kali ditemukan oleh </a:t>
            </a:r>
            <a:r>
              <a:rPr sz="3000" dirty="0">
                <a:latin typeface="Comic Sans MS"/>
                <a:cs typeface="Comic Sans MS"/>
              </a:rPr>
              <a:t>Mc.  Collum </a:t>
            </a:r>
            <a:r>
              <a:rPr sz="3000" spc="-5" dirty="0">
                <a:latin typeface="Comic Sans MS"/>
                <a:cs typeface="Comic Sans MS"/>
              </a:rPr>
              <a:t>dan Sherman. Mereka </a:t>
            </a:r>
            <a:r>
              <a:rPr sz="3000" dirty="0">
                <a:latin typeface="Comic Sans MS"/>
                <a:cs typeface="Comic Sans MS"/>
              </a:rPr>
              <a:t>menyebutnya  sebagai </a:t>
            </a:r>
            <a:r>
              <a:rPr sz="3000" spc="-5" dirty="0">
                <a:latin typeface="Comic Sans MS"/>
                <a:cs typeface="Comic Sans MS"/>
              </a:rPr>
              <a:t>vitamin</a:t>
            </a:r>
            <a:r>
              <a:rPr sz="3000" spc="-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antirakhitis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000" b="1" u="sng" spc="-5" dirty="0">
                <a:latin typeface="Trebuchet MS"/>
                <a:cs typeface="Trebuchet MS"/>
              </a:rPr>
              <a:t>Fungsi</a:t>
            </a:r>
            <a:endParaRPr sz="3000" u="sng">
              <a:latin typeface="Trebuchet MS"/>
              <a:cs typeface="Trebuchet MS"/>
            </a:endParaRPr>
          </a:p>
          <a:p>
            <a:pPr marL="12700" marR="5080" algn="just">
              <a:lnSpc>
                <a:spcPct val="90000"/>
              </a:lnSpc>
              <a:spcBef>
                <a:spcPts val="720"/>
              </a:spcBef>
            </a:pPr>
            <a:r>
              <a:rPr sz="3000" dirty="0">
                <a:latin typeface="Comic Sans MS"/>
                <a:cs typeface="Comic Sans MS"/>
              </a:rPr>
              <a:t>Fungsi </a:t>
            </a:r>
            <a:r>
              <a:rPr sz="3000" spc="-5" dirty="0">
                <a:latin typeface="Comic Sans MS"/>
                <a:cs typeface="Comic Sans MS"/>
              </a:rPr>
              <a:t>vitamin </a:t>
            </a:r>
            <a:r>
              <a:rPr sz="3000" dirty="0">
                <a:latin typeface="Comic Sans MS"/>
                <a:cs typeface="Comic Sans MS"/>
              </a:rPr>
              <a:t>D antara lain mengatur </a:t>
            </a:r>
            <a:r>
              <a:rPr sz="3000" spc="-5" dirty="0">
                <a:latin typeface="Comic Sans MS"/>
                <a:cs typeface="Comic Sans MS"/>
              </a:rPr>
              <a:t>kadar  kalsium dan fosfor dalam darah, memperbesar  </a:t>
            </a:r>
            <a:r>
              <a:rPr sz="3000" dirty="0">
                <a:latin typeface="Comic Sans MS"/>
                <a:cs typeface="Comic Sans MS"/>
              </a:rPr>
              <a:t>penyerapan </a:t>
            </a:r>
            <a:r>
              <a:rPr sz="3000" spc="-5" dirty="0">
                <a:latin typeface="Comic Sans MS"/>
                <a:cs typeface="Comic Sans MS"/>
              </a:rPr>
              <a:t>kalsium dan fosfor dari usus,  membantu proses </a:t>
            </a:r>
            <a:r>
              <a:rPr sz="3000" dirty="0">
                <a:latin typeface="Comic Sans MS"/>
                <a:cs typeface="Comic Sans MS"/>
              </a:rPr>
              <a:t>penulangan, </a:t>
            </a:r>
            <a:r>
              <a:rPr sz="3000" spc="-5" dirty="0">
                <a:latin typeface="Comic Sans MS"/>
                <a:cs typeface="Comic Sans MS"/>
              </a:rPr>
              <a:t>serta memengaruhi  kerja kelenjar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endokrin.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345440" marR="5080" indent="-332740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40" dirty="0"/>
              <a:t>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1638300"/>
            <a:ext cx="8548370" cy="2463165"/>
            <a:chOff x="257556" y="1638300"/>
            <a:chExt cx="8548370" cy="2463165"/>
          </a:xfrm>
        </p:grpSpPr>
        <p:sp>
          <p:nvSpPr>
            <p:cNvPr id="5" name="object 5"/>
            <p:cNvSpPr/>
            <p:nvPr/>
          </p:nvSpPr>
          <p:spPr>
            <a:xfrm>
              <a:off x="257556" y="16489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76400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676400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676400"/>
              <a:ext cx="19812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5100" y="1638300"/>
              <a:ext cx="1828800" cy="2400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400" y="1667255"/>
              <a:ext cx="1905000" cy="23713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7999" y="1638300"/>
              <a:ext cx="1752600" cy="2400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4508" y="4472939"/>
            <a:ext cx="8484235" cy="2399030"/>
            <a:chOff x="254508" y="4472939"/>
            <a:chExt cx="8484235" cy="2399030"/>
          </a:xfrm>
        </p:grpSpPr>
        <p:sp>
          <p:nvSpPr>
            <p:cNvPr id="13" name="object 13"/>
            <p:cNvSpPr/>
            <p:nvPr/>
          </p:nvSpPr>
          <p:spPr>
            <a:xfrm>
              <a:off x="267462" y="4496561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84582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8458200" y="2362200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462" y="4496561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4599" y="4472939"/>
              <a:ext cx="1905000" cy="23850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1399" y="4472939"/>
              <a:ext cx="1828800" cy="23850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4472939"/>
              <a:ext cx="1981200" cy="23850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" y="519811"/>
            <a:ext cx="8213725" cy="68929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5" dirty="0"/>
              <a:t>Kekurangan </a:t>
            </a:r>
            <a:r>
              <a:rPr b="1" spc="-100" dirty="0"/>
              <a:t>&amp; </a:t>
            </a:r>
            <a:r>
              <a:rPr b="1" spc="-125" dirty="0"/>
              <a:t>Kelebihan </a:t>
            </a:r>
            <a:r>
              <a:rPr b="1" spc="-5" dirty="0"/>
              <a:t>Vitamin</a:t>
            </a:r>
            <a:r>
              <a:rPr b="1" spc="-240" dirty="0"/>
              <a:t> </a:t>
            </a:r>
            <a:r>
              <a:rPr b="1" spc="-40"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879" y="1429892"/>
            <a:ext cx="2950845" cy="452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latin typeface="Trebuchet MS"/>
                <a:cs typeface="Trebuchet MS"/>
              </a:rPr>
              <a:t>Kekurangan </a:t>
            </a:r>
            <a:r>
              <a:rPr sz="2800" b="1" spc="-75" dirty="0">
                <a:latin typeface="Trebuchet MS"/>
                <a:cs typeface="Trebuchet MS"/>
              </a:rPr>
              <a:t>Vit.</a:t>
            </a:r>
            <a:r>
              <a:rPr sz="2800" b="1" spc="-290" dirty="0">
                <a:latin typeface="Trebuchet MS"/>
                <a:cs typeface="Trebuchet MS"/>
              </a:rPr>
              <a:t> </a:t>
            </a:r>
            <a:r>
              <a:rPr sz="2800" b="1" spc="585" dirty="0">
                <a:latin typeface="Trebuchet MS"/>
                <a:cs typeface="Trebuchet MS"/>
              </a:rPr>
              <a:t>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029" y="4050919"/>
            <a:ext cx="2636520" cy="452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85" dirty="0">
                <a:latin typeface="Trebuchet MS"/>
                <a:cs typeface="Trebuchet MS"/>
              </a:rPr>
              <a:t>Kelebihan </a:t>
            </a:r>
            <a:r>
              <a:rPr sz="2800" b="1" spc="-75" dirty="0">
                <a:latin typeface="Trebuchet MS"/>
                <a:cs typeface="Trebuchet MS"/>
              </a:rPr>
              <a:t>Vit.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585" dirty="0">
                <a:latin typeface="Trebuchet MS"/>
                <a:cs typeface="Trebuchet MS"/>
              </a:rPr>
              <a:t>D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296" y="3499091"/>
            <a:ext cx="8670290" cy="561340"/>
            <a:chOff x="82296" y="3499091"/>
            <a:chExt cx="8670290" cy="561340"/>
          </a:xfrm>
        </p:grpSpPr>
        <p:sp>
          <p:nvSpPr>
            <p:cNvPr id="6" name="object 6"/>
            <p:cNvSpPr/>
            <p:nvPr/>
          </p:nvSpPr>
          <p:spPr>
            <a:xfrm>
              <a:off x="82296" y="3511296"/>
              <a:ext cx="8670036" cy="4709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275" y="3499091"/>
              <a:ext cx="7830311" cy="560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540" y="3538728"/>
              <a:ext cx="8580120" cy="38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9539" y="3538728"/>
            <a:ext cx="8580120" cy="3810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300"/>
              </a:spcBef>
              <a:tabLst>
                <a:tab pos="3583304" algn="l"/>
                <a:tab pos="6614795" algn="l"/>
              </a:tabLst>
            </a:pPr>
            <a:r>
              <a:rPr sz="1800" spc="-10" dirty="0">
                <a:latin typeface="Carlito"/>
                <a:cs typeface="Carlito"/>
              </a:rPr>
              <a:t>Kaki </a:t>
            </a:r>
            <a:r>
              <a:rPr sz="1800" spc="-5" dirty="0">
                <a:latin typeface="Carlito"/>
                <a:cs typeface="Carlito"/>
              </a:rPr>
              <a:t>Bentuk </a:t>
            </a:r>
            <a:r>
              <a:rPr sz="1800" dirty="0">
                <a:latin typeface="Carlito"/>
                <a:cs typeface="Carlito"/>
              </a:rPr>
              <a:t>O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dan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X	</a:t>
            </a:r>
            <a:r>
              <a:rPr sz="1800" spc="-10" dirty="0">
                <a:latin typeface="Carlito"/>
                <a:cs typeface="Carlito"/>
              </a:rPr>
              <a:t>Osteomalasia	Osteoporosis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296" y="6361174"/>
            <a:ext cx="8670290" cy="497205"/>
            <a:chOff x="82296" y="6361174"/>
            <a:chExt cx="8670290" cy="497205"/>
          </a:xfrm>
        </p:grpSpPr>
        <p:sp>
          <p:nvSpPr>
            <p:cNvPr id="11" name="object 11"/>
            <p:cNvSpPr/>
            <p:nvPr/>
          </p:nvSpPr>
          <p:spPr>
            <a:xfrm>
              <a:off x="82296" y="6373366"/>
              <a:ext cx="8670036" cy="470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376" y="6361174"/>
              <a:ext cx="7917180" cy="4968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540" y="6400798"/>
              <a:ext cx="8580120" cy="381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9539" y="6400798"/>
            <a:ext cx="8580120" cy="3810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772795">
              <a:lnSpc>
                <a:spcPct val="100000"/>
              </a:lnSpc>
              <a:spcBef>
                <a:spcPts val="309"/>
              </a:spcBef>
              <a:tabLst>
                <a:tab pos="2733040" algn="l"/>
                <a:tab pos="4718685" algn="l"/>
                <a:tab pos="6631940" algn="l"/>
              </a:tabLst>
            </a:pPr>
            <a:r>
              <a:rPr sz="1800" spc="-10" dirty="0">
                <a:latin typeface="Carlito"/>
                <a:cs typeface="Carlito"/>
              </a:rPr>
              <a:t>Diare	</a:t>
            </a:r>
            <a:r>
              <a:rPr sz="1800" dirty="0">
                <a:latin typeface="Carlito"/>
                <a:cs typeface="Carlito"/>
              </a:rPr>
              <a:t>BB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Berkurang	Muntah-Muntah	Dehidrasi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Berlebih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4800" y="1938527"/>
            <a:ext cx="8229600" cy="1600200"/>
            <a:chOff x="304800" y="1938527"/>
            <a:chExt cx="8229600" cy="1600200"/>
          </a:xfrm>
        </p:grpSpPr>
        <p:sp>
          <p:nvSpPr>
            <p:cNvPr id="16" name="object 16"/>
            <p:cNvSpPr/>
            <p:nvPr/>
          </p:nvSpPr>
          <p:spPr>
            <a:xfrm>
              <a:off x="304800" y="1938527"/>
              <a:ext cx="2667000" cy="1600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400" y="1938527"/>
              <a:ext cx="2743200" cy="1600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600" y="1938527"/>
              <a:ext cx="2209800" cy="1600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01168" y="4558284"/>
            <a:ext cx="8333740" cy="1842770"/>
            <a:chOff x="201168" y="4558284"/>
            <a:chExt cx="8333740" cy="1842770"/>
          </a:xfrm>
        </p:grpSpPr>
        <p:sp>
          <p:nvSpPr>
            <p:cNvPr id="20" name="object 20"/>
            <p:cNvSpPr/>
            <p:nvPr/>
          </p:nvSpPr>
          <p:spPr>
            <a:xfrm>
              <a:off x="6781799" y="4558284"/>
              <a:ext cx="1752600" cy="18333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0" y="4607052"/>
              <a:ext cx="2057400" cy="1793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00600" y="4597908"/>
              <a:ext cx="1676400" cy="17937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1168" y="4558284"/>
              <a:ext cx="2237232" cy="18425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solidFill>
            <a:srgbClr val="00B050"/>
          </a:solidFill>
          <a:ln w="9144">
            <a:solidFill>
              <a:srgbClr val="97B853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150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40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E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114" y="213106"/>
            <a:ext cx="772287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0" dirty="0"/>
              <a:t> </a:t>
            </a:r>
            <a:r>
              <a:rPr sz="4400" b="1" spc="-450" dirty="0"/>
              <a:t>E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80261"/>
            <a:ext cx="8757285" cy="5375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u="sng" spc="-110" dirty="0">
                <a:latin typeface="Trebuchet MS"/>
                <a:cs typeface="Trebuchet MS"/>
              </a:rPr>
              <a:t>Pengertian</a:t>
            </a:r>
            <a:endParaRPr sz="2700" u="sng">
              <a:latin typeface="Trebuchet MS"/>
              <a:cs typeface="Trebuchet MS"/>
            </a:endParaRPr>
          </a:p>
          <a:p>
            <a:pPr marL="12700" marR="5080" algn="just">
              <a:lnSpc>
                <a:spcPts val="2590"/>
              </a:lnSpc>
              <a:spcBef>
                <a:spcPts val="625"/>
              </a:spcBef>
            </a:pPr>
            <a:r>
              <a:rPr sz="2700" dirty="0">
                <a:latin typeface="Comic Sans MS"/>
                <a:cs typeface="Comic Sans MS"/>
              </a:rPr>
              <a:t>Vitamin E </a:t>
            </a:r>
            <a:r>
              <a:rPr sz="2700" spc="-5" dirty="0">
                <a:latin typeface="Comic Sans MS"/>
                <a:cs typeface="Comic Sans MS"/>
              </a:rPr>
              <a:t>ditemukan </a:t>
            </a:r>
            <a:r>
              <a:rPr sz="2700" dirty="0">
                <a:latin typeface="Comic Sans MS"/>
                <a:cs typeface="Comic Sans MS"/>
              </a:rPr>
              <a:t>oleh Evans </a:t>
            </a:r>
            <a:r>
              <a:rPr sz="2700" spc="-5" dirty="0">
                <a:latin typeface="Comic Sans MS"/>
                <a:cs typeface="Comic Sans MS"/>
              </a:rPr>
              <a:t>dan </a:t>
            </a:r>
            <a:r>
              <a:rPr sz="2700" dirty="0">
                <a:latin typeface="Comic Sans MS"/>
                <a:cs typeface="Comic Sans MS"/>
              </a:rPr>
              <a:t>Burr. Untuk  </a:t>
            </a:r>
            <a:r>
              <a:rPr sz="2700" spc="-5" dirty="0">
                <a:latin typeface="Comic Sans MS"/>
                <a:cs typeface="Comic Sans MS"/>
              </a:rPr>
              <a:t>pertama kalinya Vitamin </a:t>
            </a:r>
            <a:r>
              <a:rPr sz="2700" dirty="0">
                <a:latin typeface="Comic Sans MS"/>
                <a:cs typeface="Comic Sans MS"/>
              </a:rPr>
              <a:t>E </a:t>
            </a:r>
            <a:r>
              <a:rPr sz="2700" spc="-5" dirty="0">
                <a:latin typeface="Comic Sans MS"/>
                <a:cs typeface="Comic Sans MS"/>
              </a:rPr>
              <a:t>diisolasi </a:t>
            </a:r>
            <a:r>
              <a:rPr sz="2700" dirty="0">
                <a:latin typeface="Comic Sans MS"/>
                <a:cs typeface="Comic Sans MS"/>
              </a:rPr>
              <a:t>dari minyak</a:t>
            </a:r>
            <a:r>
              <a:rPr sz="2700" spc="26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tepung</a:t>
            </a:r>
            <a:endParaRPr sz="2700">
              <a:latin typeface="Comic Sans MS"/>
              <a:cs typeface="Comic Sans MS"/>
            </a:endParaRPr>
          </a:p>
          <a:p>
            <a:pPr marL="12700" marR="6350" algn="just">
              <a:lnSpc>
                <a:spcPts val="2590"/>
              </a:lnSpc>
              <a:spcBef>
                <a:spcPts val="10"/>
              </a:spcBef>
            </a:pPr>
            <a:r>
              <a:rPr sz="2700" spc="-5" dirty="0">
                <a:latin typeface="Comic Sans MS"/>
                <a:cs typeface="Comic Sans MS"/>
              </a:rPr>
              <a:t>gandum </a:t>
            </a:r>
            <a:r>
              <a:rPr sz="2700" dirty="0">
                <a:latin typeface="Comic Sans MS"/>
                <a:cs typeface="Comic Sans MS"/>
              </a:rPr>
              <a:t>pada tahun </a:t>
            </a:r>
            <a:r>
              <a:rPr sz="2700" spc="-5" dirty="0">
                <a:latin typeface="Comic Sans MS"/>
                <a:cs typeface="Comic Sans MS"/>
              </a:rPr>
              <a:t>1936. Vitamin ini disebut vitamin </a:t>
            </a:r>
            <a:r>
              <a:rPr sz="2700" dirty="0">
                <a:latin typeface="Comic Sans MS"/>
                <a:cs typeface="Comic Sans MS"/>
              </a:rPr>
              <a:t>E  </a:t>
            </a:r>
            <a:r>
              <a:rPr sz="2700" spc="-5" dirty="0">
                <a:latin typeface="Comic Sans MS"/>
                <a:cs typeface="Comic Sans MS"/>
              </a:rPr>
              <a:t>karena ditemukan </a:t>
            </a:r>
            <a:r>
              <a:rPr sz="2700" dirty="0">
                <a:latin typeface="Comic Sans MS"/>
                <a:cs typeface="Comic Sans MS"/>
              </a:rPr>
              <a:t>stelah </a:t>
            </a:r>
            <a:r>
              <a:rPr sz="2700" spc="-5" dirty="0">
                <a:latin typeface="Comic Sans MS"/>
                <a:cs typeface="Comic Sans MS"/>
              </a:rPr>
              <a:t>vitamin- vitamin </a:t>
            </a:r>
            <a:r>
              <a:rPr sz="2700" dirty="0">
                <a:latin typeface="Comic Sans MS"/>
                <a:cs typeface="Comic Sans MS"/>
              </a:rPr>
              <a:t>yang sudah  </a:t>
            </a:r>
            <a:r>
              <a:rPr sz="2700" spc="-5" dirty="0">
                <a:latin typeface="Comic Sans MS"/>
                <a:cs typeface="Comic Sans MS"/>
              </a:rPr>
              <a:t>ada, </a:t>
            </a:r>
            <a:r>
              <a:rPr sz="2700" dirty="0">
                <a:latin typeface="Comic Sans MS"/>
                <a:cs typeface="Comic Sans MS"/>
              </a:rPr>
              <a:t>yaitu </a:t>
            </a:r>
            <a:r>
              <a:rPr sz="2700" spc="-5" dirty="0">
                <a:latin typeface="Comic Sans MS"/>
                <a:cs typeface="Comic Sans MS"/>
              </a:rPr>
              <a:t>A,B,C dan</a:t>
            </a:r>
            <a:r>
              <a:rPr sz="2700" spc="5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D.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700" b="1" u="sng" spc="-5" dirty="0">
                <a:latin typeface="Trebuchet MS"/>
                <a:cs typeface="Trebuchet MS"/>
              </a:rPr>
              <a:t>Fungsi</a:t>
            </a:r>
            <a:endParaRPr sz="2700" u="sng">
              <a:latin typeface="Trebuchet MS"/>
              <a:cs typeface="Trebuchet MS"/>
            </a:endParaRPr>
          </a:p>
          <a:p>
            <a:pPr marL="355600" indent="-342900">
              <a:lnSpc>
                <a:spcPts val="29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omic Sans MS"/>
                <a:cs typeface="Comic Sans MS"/>
              </a:rPr>
              <a:t>Berperan sebagai kesehatan kulit, </a:t>
            </a:r>
            <a:r>
              <a:rPr sz="2700" dirty="0">
                <a:latin typeface="Comic Sans MS"/>
                <a:cs typeface="Comic Sans MS"/>
              </a:rPr>
              <a:t>yaitu</a:t>
            </a:r>
            <a:r>
              <a:rPr sz="2700" spc="7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dengan</a:t>
            </a:r>
            <a:endParaRPr sz="2700">
              <a:latin typeface="Comic Sans MS"/>
              <a:cs typeface="Comic Sans MS"/>
            </a:endParaRPr>
          </a:p>
          <a:p>
            <a:pPr marL="355600">
              <a:lnSpc>
                <a:spcPts val="2590"/>
              </a:lnSpc>
            </a:pPr>
            <a:r>
              <a:rPr sz="2700" spc="-5" dirty="0">
                <a:latin typeface="Comic Sans MS"/>
                <a:cs typeface="Comic Sans MS"/>
              </a:rPr>
              <a:t>menjaga, </a:t>
            </a:r>
            <a:r>
              <a:rPr sz="2700" dirty="0">
                <a:latin typeface="Comic Sans MS"/>
                <a:cs typeface="Comic Sans MS"/>
              </a:rPr>
              <a:t>meningkatkan </a:t>
            </a:r>
            <a:r>
              <a:rPr sz="2700" spc="-5" dirty="0">
                <a:latin typeface="Comic Sans MS"/>
                <a:cs typeface="Comic Sans MS"/>
              </a:rPr>
              <a:t>elastisitas dan</a:t>
            </a:r>
            <a:r>
              <a:rPr sz="2700" spc="9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kelembaban</a:t>
            </a:r>
            <a:endParaRPr sz="2700">
              <a:latin typeface="Comic Sans MS"/>
              <a:cs typeface="Comic Sans MS"/>
            </a:endParaRPr>
          </a:p>
          <a:p>
            <a:pPr marL="355600" marR="51435">
              <a:lnSpc>
                <a:spcPct val="80000"/>
              </a:lnSpc>
              <a:spcBef>
                <a:spcPts val="325"/>
              </a:spcBef>
            </a:pPr>
            <a:r>
              <a:rPr sz="2700" spc="-5" dirty="0">
                <a:latin typeface="Comic Sans MS"/>
                <a:cs typeface="Comic Sans MS"/>
              </a:rPr>
              <a:t>kulit, </a:t>
            </a:r>
            <a:r>
              <a:rPr sz="2700" dirty="0">
                <a:latin typeface="Comic Sans MS"/>
                <a:cs typeface="Comic Sans MS"/>
              </a:rPr>
              <a:t>mencegah </a:t>
            </a:r>
            <a:r>
              <a:rPr sz="2700" spc="-5" dirty="0">
                <a:latin typeface="Comic Sans MS"/>
                <a:cs typeface="Comic Sans MS"/>
              </a:rPr>
              <a:t>proses penuaan dini, </a:t>
            </a:r>
            <a:r>
              <a:rPr sz="2700" dirty="0">
                <a:latin typeface="Comic Sans MS"/>
                <a:cs typeface="Comic Sans MS"/>
              </a:rPr>
              <a:t>melindungi </a:t>
            </a:r>
            <a:r>
              <a:rPr sz="2700" spc="-5" dirty="0">
                <a:latin typeface="Comic Sans MS"/>
                <a:cs typeface="Comic Sans MS"/>
              </a:rPr>
              <a:t>kulit  dari kerusakan </a:t>
            </a:r>
            <a:r>
              <a:rPr sz="2700" dirty="0">
                <a:latin typeface="Comic Sans MS"/>
                <a:cs typeface="Comic Sans MS"/>
              </a:rPr>
              <a:t>akibat </a:t>
            </a:r>
            <a:r>
              <a:rPr sz="2700" spc="-5" dirty="0">
                <a:latin typeface="Comic Sans MS"/>
                <a:cs typeface="Comic Sans MS"/>
              </a:rPr>
              <a:t>radiasi </a:t>
            </a:r>
            <a:r>
              <a:rPr sz="2700" dirty="0">
                <a:latin typeface="Comic Sans MS"/>
                <a:cs typeface="Comic Sans MS"/>
              </a:rPr>
              <a:t>sinar</a:t>
            </a:r>
            <a:r>
              <a:rPr sz="2700" spc="10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ultraviolet.</a:t>
            </a:r>
            <a:endParaRPr sz="2700">
              <a:latin typeface="Comic Sans MS"/>
              <a:cs typeface="Comic Sans MS"/>
            </a:endParaRPr>
          </a:p>
          <a:p>
            <a:pPr marL="355600" marR="150622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omic Sans MS"/>
                <a:cs typeface="Comic Sans MS"/>
              </a:rPr>
              <a:t>Meningkatkan </a:t>
            </a:r>
            <a:r>
              <a:rPr sz="2700" spc="-5" dirty="0">
                <a:latin typeface="Comic Sans MS"/>
                <a:cs typeface="Comic Sans MS"/>
              </a:rPr>
              <a:t>daya tahan tubuh, membantu  </a:t>
            </a:r>
            <a:r>
              <a:rPr sz="2700" dirty="0">
                <a:latin typeface="Comic Sans MS"/>
                <a:cs typeface="Comic Sans MS"/>
              </a:rPr>
              <a:t>mengatasi stress, meningkatkan</a:t>
            </a:r>
            <a:r>
              <a:rPr sz="2700" spc="-3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kesuburan,</a:t>
            </a:r>
            <a:endParaRPr sz="2700">
              <a:latin typeface="Comic Sans MS"/>
              <a:cs typeface="Comic Sans MS"/>
            </a:endParaRPr>
          </a:p>
          <a:p>
            <a:pPr marL="355600" marR="633095">
              <a:lnSpc>
                <a:spcPts val="2590"/>
              </a:lnSpc>
              <a:spcBef>
                <a:spcPts val="5"/>
              </a:spcBef>
            </a:pPr>
            <a:r>
              <a:rPr sz="2700" spc="-5" dirty="0">
                <a:latin typeface="Comic Sans MS"/>
                <a:cs typeface="Comic Sans MS"/>
              </a:rPr>
              <a:t>meminimalkan risiko kanker dan penyakit jantung  koroner.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383540" marR="5080" indent="-370840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415" dirty="0"/>
              <a:t>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1638300"/>
            <a:ext cx="8548370" cy="2463165"/>
            <a:chOff x="257556" y="1638300"/>
            <a:chExt cx="8548370" cy="2463165"/>
          </a:xfrm>
        </p:grpSpPr>
        <p:sp>
          <p:nvSpPr>
            <p:cNvPr id="5" name="object 5"/>
            <p:cNvSpPr/>
            <p:nvPr/>
          </p:nvSpPr>
          <p:spPr>
            <a:xfrm>
              <a:off x="257556" y="16489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76400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676400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676400"/>
              <a:ext cx="19812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5100" y="1638300"/>
              <a:ext cx="1828800" cy="2400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24400" y="1667255"/>
              <a:ext cx="1905000" cy="23713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3220" y="1676400"/>
              <a:ext cx="1828800" cy="23850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9456" y="4468369"/>
            <a:ext cx="8548370" cy="2394585"/>
            <a:chOff x="219456" y="4468369"/>
            <a:chExt cx="8548370" cy="2394585"/>
          </a:xfrm>
        </p:grpSpPr>
        <p:sp>
          <p:nvSpPr>
            <p:cNvPr id="13" name="object 13"/>
            <p:cNvSpPr/>
            <p:nvPr/>
          </p:nvSpPr>
          <p:spPr>
            <a:xfrm>
              <a:off x="219456" y="4468369"/>
              <a:ext cx="8548116" cy="23896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" y="4495799"/>
              <a:ext cx="8458200" cy="2362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700" y="44957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83763" y="4495798"/>
              <a:ext cx="1828800" cy="23621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34556" y="4495798"/>
              <a:ext cx="1828800" cy="23621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4400" y="4495799"/>
              <a:ext cx="1905000" cy="23621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495798"/>
              <a:ext cx="1952244" cy="23621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Outline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2125" y="487807"/>
            <a:ext cx="577278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/>
              <a:t>Kekurangan </a:t>
            </a:r>
            <a:r>
              <a:rPr sz="4400" b="1" dirty="0"/>
              <a:t>Vitamin</a:t>
            </a:r>
            <a:r>
              <a:rPr sz="4400" b="1" spc="-265" dirty="0"/>
              <a:t> </a:t>
            </a:r>
            <a:r>
              <a:rPr sz="4400" b="1" spc="-450" dirty="0"/>
              <a:t>E</a:t>
            </a:r>
            <a:endParaRPr sz="4400" b="1"/>
          </a:p>
        </p:txBody>
      </p:sp>
      <p:sp>
        <p:nvSpPr>
          <p:cNvPr id="4" name="object 4"/>
          <p:cNvSpPr/>
          <p:nvPr/>
        </p:nvSpPr>
        <p:spPr>
          <a:xfrm>
            <a:off x="1066800" y="1676400"/>
            <a:ext cx="6858000" cy="436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023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40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K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206" y="213106"/>
            <a:ext cx="777430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4" dirty="0"/>
              <a:t> </a:t>
            </a:r>
            <a:r>
              <a:rPr sz="4400" b="1" spc="-285" dirty="0"/>
              <a:t>K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55341"/>
            <a:ext cx="8758555" cy="554959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200" b="1" u="sng" spc="-135" dirty="0">
                <a:latin typeface="Trebuchet MS"/>
                <a:cs typeface="Trebuchet MS"/>
              </a:rPr>
              <a:t>Pengertian</a:t>
            </a:r>
            <a:endParaRPr sz="3200" u="sng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Comic Sans MS"/>
                <a:cs typeface="Comic Sans MS"/>
              </a:rPr>
              <a:t>Vitamin K </a:t>
            </a:r>
            <a:r>
              <a:rPr sz="3200" spc="-5" dirty="0">
                <a:latin typeface="Comic Sans MS"/>
                <a:cs typeface="Comic Sans MS"/>
              </a:rPr>
              <a:t>merupakan vitamin yang bersifat  tahan panas, </a:t>
            </a:r>
            <a:r>
              <a:rPr sz="3200" dirty="0">
                <a:latin typeface="Comic Sans MS"/>
                <a:cs typeface="Comic Sans MS"/>
              </a:rPr>
              <a:t>namun vitamin </a:t>
            </a:r>
            <a:r>
              <a:rPr sz="3200" spc="-5" dirty="0">
                <a:latin typeface="Comic Sans MS"/>
                <a:cs typeface="Comic Sans MS"/>
              </a:rPr>
              <a:t>ini </a:t>
            </a:r>
            <a:r>
              <a:rPr sz="3200" dirty="0">
                <a:latin typeface="Comic Sans MS"/>
                <a:cs typeface="Comic Sans MS"/>
              </a:rPr>
              <a:t>akan segera  </a:t>
            </a:r>
            <a:r>
              <a:rPr sz="3200" spc="-5" dirty="0">
                <a:latin typeface="Comic Sans MS"/>
                <a:cs typeface="Comic Sans MS"/>
              </a:rPr>
              <a:t>rusak </a:t>
            </a:r>
            <a:r>
              <a:rPr sz="3200" dirty="0">
                <a:latin typeface="Comic Sans MS"/>
                <a:cs typeface="Comic Sans MS"/>
              </a:rPr>
              <a:t>apabila </a:t>
            </a:r>
            <a:r>
              <a:rPr sz="3200" spc="-5" dirty="0">
                <a:latin typeface="Comic Sans MS"/>
                <a:cs typeface="Comic Sans MS"/>
              </a:rPr>
              <a:t>terpapar </a:t>
            </a:r>
            <a:r>
              <a:rPr sz="3200" dirty="0">
                <a:latin typeface="Comic Sans MS"/>
                <a:cs typeface="Comic Sans MS"/>
              </a:rPr>
              <a:t>senyawa asam, </a:t>
            </a:r>
            <a:r>
              <a:rPr sz="3200" spc="-5" dirty="0">
                <a:latin typeface="Comic Sans MS"/>
                <a:cs typeface="Comic Sans MS"/>
              </a:rPr>
              <a:t>basa.  </a:t>
            </a:r>
            <a:r>
              <a:rPr sz="3200" dirty="0">
                <a:latin typeface="Comic Sans MS"/>
                <a:cs typeface="Comic Sans MS"/>
              </a:rPr>
              <a:t>Vitamin K </a:t>
            </a:r>
            <a:r>
              <a:rPr sz="3200" spc="-5" dirty="0">
                <a:latin typeface="Comic Sans MS"/>
                <a:cs typeface="Comic Sans MS"/>
              </a:rPr>
              <a:t>merupakan vitamin yang tidak </a:t>
            </a:r>
            <a:r>
              <a:rPr sz="3200" dirty="0">
                <a:latin typeface="Comic Sans MS"/>
                <a:cs typeface="Comic Sans MS"/>
              </a:rPr>
              <a:t>larut  </a:t>
            </a:r>
            <a:r>
              <a:rPr sz="3200" spc="-5" dirty="0">
                <a:latin typeface="Comic Sans MS"/>
                <a:cs typeface="Comic Sans MS"/>
              </a:rPr>
              <a:t>dalam air.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b="1" u="sng" spc="-5" dirty="0">
                <a:latin typeface="Trebuchet MS"/>
                <a:cs typeface="Trebuchet MS"/>
              </a:rPr>
              <a:t>Fungsi</a:t>
            </a:r>
            <a:endParaRPr sz="3200" b="1" u="sng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Mengontrol pembekuan</a:t>
            </a:r>
            <a:r>
              <a:rPr sz="3200" spc="-6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darah.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Menurunkan </a:t>
            </a:r>
            <a:r>
              <a:rPr sz="3200" spc="-5" dirty="0">
                <a:latin typeface="Comic Sans MS"/>
                <a:cs typeface="Comic Sans MS"/>
              </a:rPr>
              <a:t>resiko </a:t>
            </a:r>
            <a:r>
              <a:rPr sz="3200" dirty="0">
                <a:latin typeface="Comic Sans MS"/>
                <a:cs typeface="Comic Sans MS"/>
              </a:rPr>
              <a:t>penyakit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Osteoporosis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Mengobati Penyakit</a:t>
            </a:r>
            <a:r>
              <a:rPr sz="3200" spc="-4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Osteoporosis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358775" marR="5080" indent="-346075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265" dirty="0"/>
              <a:t>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2563367"/>
            <a:ext cx="8548370" cy="2452370"/>
            <a:chOff x="257556" y="2563367"/>
            <a:chExt cx="8548370" cy="2452370"/>
          </a:xfrm>
        </p:grpSpPr>
        <p:sp>
          <p:nvSpPr>
            <p:cNvPr id="5" name="object 5"/>
            <p:cNvSpPr/>
            <p:nvPr/>
          </p:nvSpPr>
          <p:spPr>
            <a:xfrm>
              <a:off x="257556" y="25633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590799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25907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" y="2590799"/>
              <a:ext cx="19812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4200" y="2590799"/>
              <a:ext cx="2209800" cy="2362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8903" y="2624327"/>
              <a:ext cx="2520696" cy="23286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487807"/>
            <a:ext cx="582549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/>
              <a:t>Kekurangan </a:t>
            </a:r>
            <a:r>
              <a:rPr sz="4400" b="1" dirty="0"/>
              <a:t>Vitamin</a:t>
            </a:r>
            <a:r>
              <a:rPr sz="4400" b="1" spc="-254" dirty="0"/>
              <a:t> </a:t>
            </a:r>
            <a:r>
              <a:rPr sz="4400" b="1" spc="-285" dirty="0"/>
              <a:t>K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535940" y="2782951"/>
            <a:ext cx="8073390" cy="1977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Bila tubuh kekurangan </a:t>
            </a:r>
            <a:r>
              <a:rPr sz="3200" dirty="0">
                <a:latin typeface="Comic Sans MS"/>
                <a:cs typeface="Comic Sans MS"/>
              </a:rPr>
              <a:t>vitamin K </a:t>
            </a:r>
            <a:r>
              <a:rPr sz="3200" spc="-5" dirty="0">
                <a:latin typeface="Comic Sans MS"/>
                <a:cs typeface="Comic Sans MS"/>
              </a:rPr>
              <a:t>maka  </a:t>
            </a:r>
            <a:r>
              <a:rPr sz="3200" dirty="0">
                <a:latin typeface="Comic Sans MS"/>
                <a:cs typeface="Comic Sans MS"/>
              </a:rPr>
              <a:t>protrombin di </a:t>
            </a:r>
            <a:r>
              <a:rPr sz="3200" spc="-5" dirty="0">
                <a:latin typeface="Comic Sans MS"/>
                <a:cs typeface="Comic Sans MS"/>
              </a:rPr>
              <a:t>dalam darah akan  berkurang. </a:t>
            </a:r>
            <a:r>
              <a:rPr sz="3200" dirty="0">
                <a:latin typeface="Comic Sans MS"/>
                <a:cs typeface="Comic Sans MS"/>
              </a:rPr>
              <a:t>Nama lain vitamin K </a:t>
            </a:r>
            <a:r>
              <a:rPr sz="3200" spc="-5" dirty="0">
                <a:latin typeface="Comic Sans MS"/>
                <a:cs typeface="Comic Sans MS"/>
              </a:rPr>
              <a:t>ialah  </a:t>
            </a:r>
            <a:r>
              <a:rPr sz="3200" dirty="0">
                <a:latin typeface="Comic Sans MS"/>
                <a:cs typeface="Comic Sans MS"/>
              </a:rPr>
              <a:t>filokuinon dan vitamin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antipendarahan.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144">
            <a:solidFill>
              <a:srgbClr val="7C5F9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150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55" dirty="0">
                <a:latin typeface="Comic Sans MS"/>
                <a:cs typeface="Comic Sans MS"/>
              </a:rPr>
              <a:t> </a:t>
            </a:r>
            <a:r>
              <a:rPr sz="6000" spc="-5" dirty="0">
                <a:latin typeface="Comic Sans MS"/>
                <a:cs typeface="Comic Sans MS"/>
              </a:rPr>
              <a:t>B1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57" y="213106"/>
            <a:ext cx="7944484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0" dirty="0"/>
              <a:t> </a:t>
            </a:r>
            <a:r>
              <a:rPr sz="4400" b="1" spc="-705" dirty="0"/>
              <a:t>B1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116839" y="1055305"/>
            <a:ext cx="8988425" cy="524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6223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90"/>
              </a:spcBef>
            </a:pPr>
            <a:r>
              <a:rPr sz="3200" b="1" u="sng" spc="-135" dirty="0">
                <a:latin typeface="Trebuchet MS"/>
                <a:cs typeface="Trebuchet MS"/>
              </a:rPr>
              <a:t>Pengertian</a:t>
            </a:r>
            <a:endParaRPr sz="3200" u="sng">
              <a:latin typeface="Trebuchet MS"/>
              <a:cs typeface="Trebuchet MS"/>
            </a:endParaRPr>
          </a:p>
          <a:p>
            <a:pPr marL="127000" marR="119380" algn="just">
              <a:lnSpc>
                <a:spcPct val="89700"/>
              </a:lnSpc>
              <a:spcBef>
                <a:spcPts val="795"/>
              </a:spcBef>
            </a:pP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Sebuah vitamin dengan struktur kimia 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C</a:t>
            </a:r>
            <a:r>
              <a:rPr sz="3150" baseline="-21164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12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H</a:t>
            </a:r>
            <a:r>
              <a:rPr sz="3150" baseline="-21164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17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ClN</a:t>
            </a:r>
            <a:r>
              <a:rPr sz="3150" baseline="-21164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4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OS, salah satu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jenis dari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vitamin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B </a:t>
            </a:r>
            <a:r>
              <a:rPr sz="3200" dirty="0">
                <a:solidFill>
                  <a:srgbClr val="0000FF"/>
                </a:solidFill>
                <a:latin typeface="Comic Sans MS"/>
                <a:cs typeface="Comic Sans MS"/>
                <a:hlinkClick r:id="rId2"/>
              </a:rPr>
              <a:t>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kompleks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,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yang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  <a:hlinkClick r:id="rId2"/>
              </a:rPr>
              <a:t>banyak ditemukan dalam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daging, ragi, dan</a:t>
            </a:r>
            <a:r>
              <a:rPr sz="3200" spc="-35" dirty="0">
                <a:solidFill>
                  <a:srgbClr val="5F497A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biji-bijian</a:t>
            </a:r>
            <a:r>
              <a:rPr sz="3200" spc="-5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 marL="127000">
              <a:lnSpc>
                <a:spcPct val="100000"/>
              </a:lnSpc>
              <a:spcBef>
                <a:spcPts val="409"/>
              </a:spcBef>
            </a:pPr>
            <a:r>
              <a:rPr sz="3200" b="1" u="sng" spc="-5" dirty="0">
                <a:latin typeface="Trebuchet MS"/>
                <a:cs typeface="Trebuchet MS"/>
              </a:rPr>
              <a:t>Fungsi</a:t>
            </a:r>
            <a:endParaRPr sz="3200" b="1" u="sng">
              <a:latin typeface="Trebuchet MS"/>
              <a:cs typeface="Trebuchet MS"/>
            </a:endParaRPr>
          </a:p>
          <a:p>
            <a:pPr marL="127000" marR="119380" algn="just">
              <a:lnSpc>
                <a:spcPct val="90000"/>
              </a:lnSpc>
              <a:spcBef>
                <a:spcPts val="780"/>
              </a:spcBef>
            </a:pP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Salah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satu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jenis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vitamin yang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memiliki peranan 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penting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dalam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menjaga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kesehatan kulit dan 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membantu proses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pembakaran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karbohidrat  </a:t>
            </a:r>
            <a:r>
              <a:rPr sz="3200" spc="-5" dirty="0">
                <a:solidFill>
                  <a:srgbClr val="5F497A"/>
                </a:solidFill>
                <a:latin typeface="Comic Sans MS"/>
                <a:cs typeface="Comic Sans MS"/>
              </a:rPr>
              <a:t>menjadi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energi, membantu proses  metabolisme protein dan</a:t>
            </a:r>
            <a:r>
              <a:rPr sz="3200" spc="-15" dirty="0">
                <a:solidFill>
                  <a:srgbClr val="5F497A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5F497A"/>
                </a:solidFill>
                <a:latin typeface="Comic Sans MS"/>
                <a:cs typeface="Comic Sans MS"/>
              </a:rPr>
              <a:t>lemak.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282575" marR="5080" indent="-269875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55" dirty="0"/>
              <a:t> </a:t>
            </a:r>
            <a:r>
              <a:rPr b="1" spc="-645" dirty="0"/>
              <a:t>B1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1648967"/>
            <a:ext cx="8548370" cy="2452370"/>
            <a:chOff x="257556" y="1648967"/>
            <a:chExt cx="8548370" cy="2452370"/>
          </a:xfrm>
        </p:grpSpPr>
        <p:sp>
          <p:nvSpPr>
            <p:cNvPr id="5" name="object 5"/>
            <p:cNvSpPr/>
            <p:nvPr/>
          </p:nvSpPr>
          <p:spPr>
            <a:xfrm>
              <a:off x="257556" y="16489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76399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6763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676399"/>
              <a:ext cx="26670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1676399"/>
              <a:ext cx="2743200" cy="2362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400" y="1676399"/>
              <a:ext cx="2133600" cy="2362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9456" y="4468369"/>
            <a:ext cx="8548370" cy="2394585"/>
            <a:chOff x="219456" y="4468369"/>
            <a:chExt cx="8548370" cy="2394585"/>
          </a:xfrm>
        </p:grpSpPr>
        <p:sp>
          <p:nvSpPr>
            <p:cNvPr id="12" name="object 12"/>
            <p:cNvSpPr/>
            <p:nvPr/>
          </p:nvSpPr>
          <p:spPr>
            <a:xfrm>
              <a:off x="219456" y="4468369"/>
              <a:ext cx="8548116" cy="23896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00" y="4495799"/>
              <a:ext cx="8458200" cy="2362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" y="44957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6600" y="4495798"/>
              <a:ext cx="2743200" cy="2362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8400" y="4495798"/>
              <a:ext cx="2133600" cy="23621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4495799"/>
              <a:ext cx="2615184" cy="23621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0873" y="487807"/>
            <a:ext cx="599503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/>
              <a:t>Kekurangan </a:t>
            </a:r>
            <a:r>
              <a:rPr sz="4400" b="1" dirty="0"/>
              <a:t>Vitamin</a:t>
            </a:r>
            <a:r>
              <a:rPr sz="4400" b="1" spc="-250" dirty="0"/>
              <a:t> </a:t>
            </a:r>
            <a:r>
              <a:rPr sz="4400" b="1" spc="-705" dirty="0"/>
              <a:t>B1</a:t>
            </a:r>
            <a:endParaRPr sz="4400" b="1"/>
          </a:p>
        </p:txBody>
      </p:sp>
      <p:sp>
        <p:nvSpPr>
          <p:cNvPr id="4" name="object 4"/>
          <p:cNvSpPr/>
          <p:nvPr/>
        </p:nvSpPr>
        <p:spPr>
          <a:xfrm>
            <a:off x="1908048" y="1752600"/>
            <a:ext cx="5407152" cy="437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150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55" dirty="0">
                <a:latin typeface="Comic Sans MS"/>
                <a:cs typeface="Comic Sans MS"/>
              </a:rPr>
              <a:t> </a:t>
            </a:r>
            <a:r>
              <a:rPr sz="6000" spc="-5" dirty="0">
                <a:latin typeface="Comic Sans MS"/>
                <a:cs typeface="Comic Sans MS"/>
              </a:rPr>
              <a:t>B2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Arial Narrow" pitchFamily="34" charset="0"/>
              </a:rPr>
              <a:t>Sejarah</a:t>
            </a:r>
            <a:r>
              <a:rPr lang="en-US" b="1" dirty="0" smtClean="0">
                <a:latin typeface="Arial Narrow" pitchFamily="34" charset="0"/>
              </a:rPr>
              <a:t> Vitamin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276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latin typeface="Arial Narrow" pitchFamily="34" charset="0"/>
              </a:rPr>
              <a:t>Penemu</a:t>
            </a:r>
            <a:r>
              <a:rPr lang="en-US" sz="3600" dirty="0" smtClean="0">
                <a:latin typeface="Arial Narrow" pitchFamily="34" charset="0"/>
              </a:rPr>
              <a:t> : Christian Eijkman</a:t>
            </a:r>
          </a:p>
          <a:p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Seorang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dokter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Ahli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Patologi</a:t>
            </a:r>
            <a:r>
              <a:rPr lang="en-US" sz="3600" dirty="0" smtClean="0">
                <a:latin typeface="Arial Narrow" pitchFamily="34" charset="0"/>
              </a:rPr>
              <a:t> (</a:t>
            </a:r>
            <a:r>
              <a:rPr lang="en-US" sz="3600" dirty="0" err="1" smtClean="0">
                <a:latin typeface="Arial Narrow" pitchFamily="34" charset="0"/>
              </a:rPr>
              <a:t>namanya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diabadikan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menjadi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nama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lembaga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biologi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molekuler</a:t>
            </a: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skrg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menjadi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salah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satu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tempat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tes</a:t>
            </a:r>
            <a:r>
              <a:rPr lang="en-US" sz="3600" dirty="0" smtClean="0">
                <a:latin typeface="Arial Narrow" pitchFamily="34" charset="0"/>
              </a:rPr>
              <a:t> Covid-19 </a:t>
            </a:r>
            <a:r>
              <a:rPr lang="en-US" sz="3600" dirty="0" err="1" smtClean="0">
                <a:latin typeface="Arial Narrow" pitchFamily="34" charset="0"/>
              </a:rPr>
              <a:t>dan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Pembuatan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Vaksin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</a:t>
            </a:r>
            <a:r>
              <a:rPr lang="en-US" sz="3600" dirty="0" smtClean="0">
                <a:latin typeface="Arial Narrow" pitchFamily="34" charset="0"/>
              </a:rPr>
              <a:t> Indonesia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Picture 5" descr="Christiaan Eijkman Peraih Nobel Fisiologi berkat Penemuan Vitamin B1 dalam  Kulit Beras - Cianjurpedia.com - Halaman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1" y="1219200"/>
            <a:ext cx="29718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93" y="213106"/>
            <a:ext cx="805370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05" dirty="0"/>
              <a:t> </a:t>
            </a:r>
            <a:r>
              <a:rPr sz="4400" b="1" spc="-275" dirty="0"/>
              <a:t>B2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55340"/>
            <a:ext cx="8761095" cy="5057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200" b="1" u="sng" spc="-135" dirty="0">
                <a:latin typeface="Trebuchet MS"/>
                <a:cs typeface="Trebuchet MS"/>
              </a:rPr>
              <a:t>Pengertian</a:t>
            </a:r>
            <a:endParaRPr sz="3200" u="sng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Comic Sans MS"/>
                <a:cs typeface="Comic Sans MS"/>
              </a:rPr>
              <a:t>Vitamin </a:t>
            </a:r>
            <a:r>
              <a:rPr sz="3200" spc="-5" dirty="0">
                <a:latin typeface="Comic Sans MS"/>
                <a:cs typeface="Comic Sans MS"/>
              </a:rPr>
              <a:t>B2 </a:t>
            </a:r>
            <a:r>
              <a:rPr sz="3200" dirty="0">
                <a:latin typeface="Comic Sans MS"/>
                <a:cs typeface="Comic Sans MS"/>
              </a:rPr>
              <a:t>atau </a:t>
            </a:r>
            <a:r>
              <a:rPr sz="3200" spc="-5" dirty="0">
                <a:latin typeface="Comic Sans MS"/>
                <a:cs typeface="Comic Sans MS"/>
              </a:rPr>
              <a:t>Riboflavin berbentuk </a:t>
            </a:r>
            <a:r>
              <a:rPr sz="3200" dirty="0">
                <a:latin typeface="Comic Sans MS"/>
                <a:cs typeface="Comic Sans MS"/>
              </a:rPr>
              <a:t>Kristal  </a:t>
            </a:r>
            <a:r>
              <a:rPr sz="3200" spc="-5" dirty="0">
                <a:latin typeface="Comic Sans MS"/>
                <a:cs typeface="Comic Sans MS"/>
              </a:rPr>
              <a:t>berwarna kuning-oranye, </a:t>
            </a:r>
            <a:r>
              <a:rPr sz="3200" dirty="0">
                <a:latin typeface="Comic Sans MS"/>
                <a:cs typeface="Comic Sans MS"/>
              </a:rPr>
              <a:t>sdikit </a:t>
            </a:r>
            <a:r>
              <a:rPr sz="3200" spc="-5" dirty="0">
                <a:latin typeface="Comic Sans MS"/>
                <a:cs typeface="Comic Sans MS"/>
              </a:rPr>
              <a:t>larut dalam </a:t>
            </a:r>
            <a:r>
              <a:rPr sz="3200" dirty="0">
                <a:latin typeface="Comic Sans MS"/>
                <a:cs typeface="Comic Sans MS"/>
              </a:rPr>
              <a:t>air  </a:t>
            </a:r>
            <a:r>
              <a:rPr sz="3200" spc="-5" dirty="0">
                <a:latin typeface="Comic Sans MS"/>
                <a:cs typeface="Comic Sans MS"/>
              </a:rPr>
              <a:t>memberika warna kuning dengan fluoresensi  </a:t>
            </a:r>
            <a:r>
              <a:rPr sz="3200" dirty="0">
                <a:latin typeface="Comic Sans MS"/>
                <a:cs typeface="Comic Sans MS"/>
              </a:rPr>
              <a:t>kehijauan.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b="1" u="sng" spc="-5" dirty="0">
                <a:latin typeface="Trebuchet MS"/>
                <a:cs typeface="Trebuchet MS"/>
              </a:rPr>
              <a:t>Fungsi</a:t>
            </a:r>
            <a:endParaRPr sz="3200" b="1" u="sng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mtClean="0">
                <a:latin typeface="Comic Sans MS"/>
                <a:cs typeface="Comic Sans MS"/>
              </a:rPr>
              <a:t>Me</a:t>
            </a:r>
            <a:r>
              <a:rPr lang="en-US" sz="3200" dirty="0" smtClean="0">
                <a:latin typeface="Comic Sans MS"/>
                <a:cs typeface="Comic Sans MS"/>
              </a:rPr>
              <a:t>n</a:t>
            </a:r>
            <a:r>
              <a:rPr sz="3200" smtClean="0">
                <a:latin typeface="Comic Sans MS"/>
                <a:cs typeface="Comic Sans MS"/>
              </a:rPr>
              <a:t>gatur </a:t>
            </a:r>
            <a:r>
              <a:rPr sz="3200" spc="-5" dirty="0">
                <a:latin typeface="Comic Sans MS"/>
                <a:cs typeface="Comic Sans MS"/>
              </a:rPr>
              <a:t>Pertumbuhan </a:t>
            </a:r>
            <a:r>
              <a:rPr sz="3200" dirty="0">
                <a:latin typeface="Comic Sans MS"/>
                <a:cs typeface="Comic Sans MS"/>
              </a:rPr>
              <a:t>dan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Reproduksi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Mencegah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Jerawat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Membantu Produksi Energi Pada</a:t>
            </a:r>
            <a:r>
              <a:rPr sz="3200" spc="-7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Tubuh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232410" marR="5080" indent="-219710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254" dirty="0"/>
              <a:t>B2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1648967"/>
            <a:ext cx="8548370" cy="2452370"/>
            <a:chOff x="257556" y="1648967"/>
            <a:chExt cx="8548370" cy="2452370"/>
          </a:xfrm>
        </p:grpSpPr>
        <p:sp>
          <p:nvSpPr>
            <p:cNvPr id="5" name="object 5"/>
            <p:cNvSpPr/>
            <p:nvPr/>
          </p:nvSpPr>
          <p:spPr>
            <a:xfrm>
              <a:off x="257556" y="16489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76399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6763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676399"/>
              <a:ext cx="26670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8400" y="1676399"/>
              <a:ext cx="2133600" cy="2362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6600" y="1676399"/>
              <a:ext cx="2743200" cy="2362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9456" y="4468369"/>
            <a:ext cx="8548370" cy="2394585"/>
            <a:chOff x="219456" y="4468369"/>
            <a:chExt cx="8548370" cy="2394585"/>
          </a:xfrm>
        </p:grpSpPr>
        <p:sp>
          <p:nvSpPr>
            <p:cNvPr id="12" name="object 12"/>
            <p:cNvSpPr/>
            <p:nvPr/>
          </p:nvSpPr>
          <p:spPr>
            <a:xfrm>
              <a:off x="219456" y="4468369"/>
              <a:ext cx="8548116" cy="23896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00" y="4495799"/>
              <a:ext cx="8458200" cy="2362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" y="44957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43200" y="4471414"/>
              <a:ext cx="1752600" cy="2386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5340" y="4471415"/>
              <a:ext cx="1623060" cy="23865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000" y="4495799"/>
              <a:ext cx="2209800" cy="23621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77000" y="4471415"/>
              <a:ext cx="1905000" cy="23865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008" y="487807"/>
            <a:ext cx="610425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/>
              <a:t>Kekurangan </a:t>
            </a:r>
            <a:r>
              <a:rPr sz="4400" b="1" dirty="0"/>
              <a:t>Vitamin</a:t>
            </a:r>
            <a:r>
              <a:rPr sz="4400" b="1" spc="-250" dirty="0"/>
              <a:t> </a:t>
            </a:r>
            <a:r>
              <a:rPr sz="4400" b="1" spc="-275" dirty="0"/>
              <a:t>B2</a:t>
            </a:r>
            <a:endParaRPr sz="4400" b="1"/>
          </a:p>
        </p:txBody>
      </p:sp>
      <p:sp>
        <p:nvSpPr>
          <p:cNvPr id="4" name="object 4"/>
          <p:cNvSpPr/>
          <p:nvPr/>
        </p:nvSpPr>
        <p:spPr>
          <a:xfrm>
            <a:off x="1551432" y="1368552"/>
            <a:ext cx="5505450" cy="3763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150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55" dirty="0">
                <a:latin typeface="Comic Sans MS"/>
                <a:cs typeface="Comic Sans MS"/>
              </a:rPr>
              <a:t> </a:t>
            </a:r>
            <a:r>
              <a:rPr sz="6000" spc="-5" dirty="0">
                <a:latin typeface="Comic Sans MS"/>
                <a:cs typeface="Comic Sans MS"/>
              </a:rPr>
              <a:t>B3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213106"/>
            <a:ext cx="8036559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0" dirty="0"/>
              <a:t> </a:t>
            </a:r>
            <a:r>
              <a:rPr sz="4400" b="1" spc="-340" dirty="0"/>
              <a:t>B3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69594"/>
            <a:ext cx="8759825" cy="55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sng" spc="-125" dirty="0">
                <a:latin typeface="Trebuchet MS"/>
                <a:cs typeface="Trebuchet MS"/>
              </a:rPr>
              <a:t>Pengertian</a:t>
            </a:r>
            <a:endParaRPr sz="3000" b="1" u="sng">
              <a:latin typeface="Trebuchet MS"/>
              <a:cs typeface="Trebuchet MS"/>
            </a:endParaRPr>
          </a:p>
          <a:p>
            <a:pPr marL="12700" algn="just">
              <a:lnSpc>
                <a:spcPts val="3240"/>
              </a:lnSpc>
            </a:pPr>
            <a:r>
              <a:rPr sz="3000" spc="-5" dirty="0">
                <a:latin typeface="Comic Sans MS"/>
                <a:cs typeface="Comic Sans MS"/>
              </a:rPr>
              <a:t>Niacin </a:t>
            </a:r>
            <a:r>
              <a:rPr sz="3000" dirty="0">
                <a:latin typeface="Comic Sans MS"/>
                <a:cs typeface="Comic Sans MS"/>
              </a:rPr>
              <a:t>atau </a:t>
            </a:r>
            <a:r>
              <a:rPr sz="3000" spc="-5" dirty="0">
                <a:latin typeface="Comic Sans MS"/>
                <a:cs typeface="Comic Sans MS"/>
              </a:rPr>
              <a:t>vitamin B3 merupakan jenis</a:t>
            </a:r>
            <a:r>
              <a:rPr sz="3000" spc="-26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nutrisi</a:t>
            </a:r>
            <a:endParaRPr sz="3000">
              <a:latin typeface="Comic Sans MS"/>
              <a:cs typeface="Comic Sans MS"/>
            </a:endParaRPr>
          </a:p>
          <a:p>
            <a:pPr marL="12700" marR="6350" algn="just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latin typeface="Comic Sans MS"/>
                <a:cs typeface="Comic Sans MS"/>
              </a:rPr>
              <a:t>yang </a:t>
            </a:r>
            <a:r>
              <a:rPr sz="3000" spc="-10" dirty="0">
                <a:latin typeface="Comic Sans MS"/>
                <a:cs typeface="Comic Sans MS"/>
              </a:rPr>
              <a:t>diperlukan </a:t>
            </a:r>
            <a:r>
              <a:rPr sz="3000" spc="-5" dirty="0">
                <a:latin typeface="Comic Sans MS"/>
                <a:cs typeface="Comic Sans MS"/>
              </a:rPr>
              <a:t>tubuh </a:t>
            </a:r>
            <a:r>
              <a:rPr sz="3000" dirty="0">
                <a:latin typeface="Comic Sans MS"/>
                <a:cs typeface="Comic Sans MS"/>
              </a:rPr>
              <a:t>yang </a:t>
            </a:r>
            <a:r>
              <a:rPr sz="3000" spc="-5" dirty="0">
                <a:latin typeface="Comic Sans MS"/>
                <a:cs typeface="Comic Sans MS"/>
              </a:rPr>
              <a:t>termasuk pada jenis  vitamin B-Kompleks. </a:t>
            </a:r>
            <a:r>
              <a:rPr sz="3000" dirty="0">
                <a:latin typeface="Comic Sans MS"/>
                <a:cs typeface="Comic Sans MS"/>
              </a:rPr>
              <a:t>Niacin atau </a:t>
            </a:r>
            <a:r>
              <a:rPr sz="3000" spc="-5" dirty="0">
                <a:latin typeface="Comic Sans MS"/>
                <a:cs typeface="Comic Sans MS"/>
              </a:rPr>
              <a:t>vitamin B3  diperlukan tubuh </a:t>
            </a:r>
            <a:r>
              <a:rPr sz="3000" dirty="0">
                <a:latin typeface="Comic Sans MS"/>
                <a:cs typeface="Comic Sans MS"/>
              </a:rPr>
              <a:t>sebagai </a:t>
            </a:r>
            <a:r>
              <a:rPr sz="3000" spc="-10" dirty="0">
                <a:latin typeface="Comic Sans MS"/>
                <a:cs typeface="Comic Sans MS"/>
              </a:rPr>
              <a:t>obat </a:t>
            </a:r>
            <a:r>
              <a:rPr sz="3000" spc="-5" dirty="0">
                <a:latin typeface="Comic Sans MS"/>
                <a:cs typeface="Comic Sans MS"/>
              </a:rPr>
              <a:t>untuk jenis  </a:t>
            </a:r>
            <a:r>
              <a:rPr sz="3000" dirty="0">
                <a:latin typeface="Comic Sans MS"/>
                <a:cs typeface="Comic Sans MS"/>
              </a:rPr>
              <a:t>penyakit</a:t>
            </a:r>
            <a:r>
              <a:rPr sz="3000" spc="-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tertentu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b="1" u="sng" spc="-5" dirty="0">
                <a:latin typeface="Trebuchet MS"/>
                <a:cs typeface="Trebuchet MS"/>
              </a:rPr>
              <a:t>Fungsi</a:t>
            </a:r>
            <a:endParaRPr sz="3000" b="1" u="sng">
              <a:latin typeface="Trebuchet MS"/>
              <a:cs typeface="Trebuchet MS"/>
            </a:endParaRPr>
          </a:p>
          <a:p>
            <a:pPr marL="12700" marR="5080" algn="just">
              <a:lnSpc>
                <a:spcPts val="2880"/>
              </a:lnSpc>
              <a:spcBef>
                <a:spcPts val="700"/>
              </a:spcBef>
            </a:pPr>
            <a:r>
              <a:rPr sz="3000" dirty="0">
                <a:latin typeface="Comic Sans MS"/>
                <a:cs typeface="Comic Sans MS"/>
              </a:rPr>
              <a:t>Vitamin </a:t>
            </a:r>
            <a:r>
              <a:rPr sz="3000" spc="-5" dirty="0">
                <a:latin typeface="Comic Sans MS"/>
                <a:cs typeface="Comic Sans MS"/>
              </a:rPr>
              <a:t>B3 </a:t>
            </a:r>
            <a:r>
              <a:rPr sz="3000" dirty="0">
                <a:latin typeface="Comic Sans MS"/>
                <a:cs typeface="Comic Sans MS"/>
              </a:rPr>
              <a:t>atau </a:t>
            </a:r>
            <a:r>
              <a:rPr sz="3000" spc="-5" dirty="0">
                <a:latin typeface="Comic Sans MS"/>
                <a:cs typeface="Comic Sans MS"/>
              </a:rPr>
              <a:t>niacin, jumlah viamin B3 </a:t>
            </a:r>
            <a:r>
              <a:rPr sz="3000" dirty="0">
                <a:latin typeface="Comic Sans MS"/>
                <a:cs typeface="Comic Sans MS"/>
              </a:rPr>
              <a:t>yang  cukup akan </a:t>
            </a:r>
            <a:r>
              <a:rPr sz="3000" spc="-5" dirty="0">
                <a:latin typeface="Comic Sans MS"/>
                <a:cs typeface="Comic Sans MS"/>
              </a:rPr>
              <a:t>memberikan banyaka </a:t>
            </a:r>
            <a:r>
              <a:rPr sz="3000" dirty="0">
                <a:latin typeface="Comic Sans MS"/>
                <a:cs typeface="Comic Sans MS"/>
              </a:rPr>
              <a:t>manfaat </a:t>
            </a:r>
            <a:r>
              <a:rPr sz="3000" spc="-5" dirty="0">
                <a:latin typeface="Comic Sans MS"/>
                <a:cs typeface="Comic Sans MS"/>
              </a:rPr>
              <a:t>bagi  kesehatan kita. Beberapa </a:t>
            </a:r>
            <a:r>
              <a:rPr sz="3000" dirty="0">
                <a:latin typeface="Comic Sans MS"/>
                <a:cs typeface="Comic Sans MS"/>
              </a:rPr>
              <a:t>manfaat yang </a:t>
            </a:r>
            <a:r>
              <a:rPr sz="3000" spc="-5" dirty="0">
                <a:latin typeface="Comic Sans MS"/>
                <a:cs typeface="Comic Sans MS"/>
              </a:rPr>
              <a:t>bisa kita  peroleh diantaranya </a:t>
            </a:r>
            <a:r>
              <a:rPr sz="3000" dirty="0">
                <a:latin typeface="Comic Sans MS"/>
                <a:cs typeface="Comic Sans MS"/>
              </a:rPr>
              <a:t>adalah menyembuhkan</a:t>
            </a:r>
            <a:r>
              <a:rPr sz="3000" spc="18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iritasi</a:t>
            </a:r>
            <a:endParaRPr sz="3000">
              <a:latin typeface="Comic Sans MS"/>
              <a:cs typeface="Comic Sans MS"/>
            </a:endParaRPr>
          </a:p>
          <a:p>
            <a:pPr marL="12700" algn="just">
              <a:lnSpc>
                <a:spcPts val="2545"/>
              </a:lnSpc>
            </a:pPr>
            <a:r>
              <a:rPr sz="3000" spc="-5" dirty="0">
                <a:latin typeface="Comic Sans MS"/>
                <a:cs typeface="Comic Sans MS"/>
              </a:rPr>
              <a:t>kulit,  </a:t>
            </a:r>
            <a:r>
              <a:rPr sz="3000" dirty="0">
                <a:latin typeface="Comic Sans MS"/>
                <a:cs typeface="Comic Sans MS"/>
              </a:rPr>
              <a:t>membantu  proses  </a:t>
            </a:r>
            <a:r>
              <a:rPr sz="3000" spc="-5" dirty="0">
                <a:latin typeface="Comic Sans MS"/>
                <a:cs typeface="Comic Sans MS"/>
              </a:rPr>
              <a:t>penceranan, </a:t>
            </a:r>
            <a:r>
              <a:rPr sz="3000" spc="16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menambah</a:t>
            </a:r>
            <a:endParaRPr sz="3000">
              <a:latin typeface="Comic Sans MS"/>
              <a:cs typeface="Comic Sans MS"/>
            </a:endParaRPr>
          </a:p>
          <a:p>
            <a:pPr marL="12700" marR="7620" algn="just">
              <a:lnSpc>
                <a:spcPts val="2880"/>
              </a:lnSpc>
              <a:spcBef>
                <a:spcPts val="335"/>
              </a:spcBef>
            </a:pPr>
            <a:r>
              <a:rPr sz="3000" spc="-5" dirty="0">
                <a:latin typeface="Comic Sans MS"/>
                <a:cs typeface="Comic Sans MS"/>
              </a:rPr>
              <a:t>energi, menyembuhkan </a:t>
            </a:r>
            <a:r>
              <a:rPr sz="3000" spc="-10" dirty="0">
                <a:latin typeface="Comic Sans MS"/>
                <a:cs typeface="Comic Sans MS"/>
              </a:rPr>
              <a:t>diabetes, </a:t>
            </a:r>
            <a:r>
              <a:rPr sz="3000" spc="-5" dirty="0">
                <a:latin typeface="Comic Sans MS"/>
                <a:cs typeface="Comic Sans MS"/>
              </a:rPr>
              <a:t>dan menurunkan  tekanan darah</a:t>
            </a:r>
            <a:r>
              <a:rPr sz="3000" spc="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tinggi.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329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315" dirty="0"/>
              <a:t>B3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1648967"/>
            <a:ext cx="8548370" cy="2452370"/>
            <a:chOff x="257556" y="1648967"/>
            <a:chExt cx="8548370" cy="2452370"/>
          </a:xfrm>
        </p:grpSpPr>
        <p:sp>
          <p:nvSpPr>
            <p:cNvPr id="5" name="object 5"/>
            <p:cNvSpPr/>
            <p:nvPr/>
          </p:nvSpPr>
          <p:spPr>
            <a:xfrm>
              <a:off x="257556" y="16489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76399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6763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7027" y="1693163"/>
              <a:ext cx="2366772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7864" y="1694687"/>
              <a:ext cx="2612136" cy="2362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9456" y="4468369"/>
            <a:ext cx="8548370" cy="2394585"/>
            <a:chOff x="219456" y="4468369"/>
            <a:chExt cx="8548370" cy="2394585"/>
          </a:xfrm>
        </p:grpSpPr>
        <p:sp>
          <p:nvSpPr>
            <p:cNvPr id="11" name="object 11"/>
            <p:cNvSpPr/>
            <p:nvPr/>
          </p:nvSpPr>
          <p:spPr>
            <a:xfrm>
              <a:off x="219456" y="4468369"/>
              <a:ext cx="8548116" cy="23896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6700" y="4495799"/>
              <a:ext cx="8458200" cy="2362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00" y="44957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7864" y="4495798"/>
              <a:ext cx="2612136" cy="23621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5800" y="4471414"/>
              <a:ext cx="2438400" cy="238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152" y="487807"/>
            <a:ext cx="608838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/>
              <a:t>Kekurangan </a:t>
            </a:r>
            <a:r>
              <a:rPr sz="4400" b="1" dirty="0"/>
              <a:t>Vitamin</a:t>
            </a:r>
            <a:r>
              <a:rPr sz="4400" b="1" spc="-250" dirty="0"/>
              <a:t> </a:t>
            </a:r>
            <a:r>
              <a:rPr sz="4400" b="1" spc="-340" dirty="0"/>
              <a:t>B3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535940" y="2197735"/>
            <a:ext cx="8073390" cy="2968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Penyakit yang </a:t>
            </a:r>
            <a:r>
              <a:rPr sz="3200" spc="-5" dirty="0">
                <a:latin typeface="Comic Sans MS"/>
                <a:cs typeface="Comic Sans MS"/>
              </a:rPr>
              <a:t>ditimbulkan </a:t>
            </a:r>
            <a:r>
              <a:rPr sz="3200" dirty="0">
                <a:latin typeface="Comic Sans MS"/>
                <a:cs typeface="Comic Sans MS"/>
              </a:rPr>
              <a:t>akibat  </a:t>
            </a:r>
            <a:r>
              <a:rPr sz="3200" spc="-5" dirty="0">
                <a:latin typeface="Comic Sans MS"/>
                <a:cs typeface="Comic Sans MS"/>
              </a:rPr>
              <a:t>kekurangan vitamin </a:t>
            </a:r>
            <a:r>
              <a:rPr sz="3200" dirty="0">
                <a:latin typeface="Comic Sans MS"/>
                <a:cs typeface="Comic Sans MS"/>
              </a:rPr>
              <a:t>B3, </a:t>
            </a:r>
            <a:r>
              <a:rPr sz="3200" spc="-5" dirty="0">
                <a:latin typeface="Comic Sans MS"/>
                <a:cs typeface="Comic Sans MS"/>
              </a:rPr>
              <a:t>terganggunya  </a:t>
            </a:r>
            <a:r>
              <a:rPr sz="3200" dirty="0">
                <a:latin typeface="Comic Sans MS"/>
                <a:cs typeface="Comic Sans MS"/>
              </a:rPr>
              <a:t>sistem </a:t>
            </a:r>
            <a:r>
              <a:rPr sz="3200" spc="-5" dirty="0">
                <a:latin typeface="Comic Sans MS"/>
                <a:cs typeface="Comic Sans MS"/>
              </a:rPr>
              <a:t>pencernaan, </a:t>
            </a:r>
            <a:r>
              <a:rPr sz="3200" spc="5" dirty="0">
                <a:latin typeface="Comic Sans MS"/>
                <a:cs typeface="Comic Sans MS"/>
              </a:rPr>
              <a:t>otot </a:t>
            </a:r>
            <a:r>
              <a:rPr sz="3200" spc="-5" dirty="0">
                <a:latin typeface="Comic Sans MS"/>
                <a:cs typeface="Comic Sans MS"/>
              </a:rPr>
              <a:t>mudah keram  dan kejang, insomnia</a:t>
            </a:r>
            <a:r>
              <a:rPr sz="3200" spc="-5">
                <a:latin typeface="Comic Sans MS"/>
                <a:cs typeface="Comic Sans MS"/>
              </a:rPr>
              <a:t>, </a:t>
            </a:r>
            <a:r>
              <a:rPr sz="3200" spc="-5" smtClean="0">
                <a:latin typeface="Comic Sans MS"/>
                <a:cs typeface="Comic Sans MS"/>
              </a:rPr>
              <a:t>b</a:t>
            </a:r>
            <a:r>
              <a:rPr lang="en-US" sz="3200" spc="-5" dirty="0" smtClean="0">
                <a:latin typeface="Comic Sans MS"/>
                <a:cs typeface="Comic Sans MS"/>
              </a:rPr>
              <a:t>a</a:t>
            </a:r>
            <a:r>
              <a:rPr sz="3200" spc="-5" smtClean="0">
                <a:latin typeface="Comic Sans MS"/>
                <a:cs typeface="Comic Sans MS"/>
              </a:rPr>
              <a:t>dan </a:t>
            </a:r>
            <a:r>
              <a:rPr sz="3200" spc="-5" dirty="0">
                <a:latin typeface="Comic Sans MS"/>
                <a:cs typeface="Comic Sans MS"/>
              </a:rPr>
              <a:t>lemas,  </a:t>
            </a:r>
            <a:r>
              <a:rPr sz="3200" dirty="0">
                <a:latin typeface="Comic Sans MS"/>
                <a:cs typeface="Comic Sans MS"/>
              </a:rPr>
              <a:t>mudah muntah dan </a:t>
            </a:r>
            <a:r>
              <a:rPr sz="3200" spc="-5" dirty="0">
                <a:latin typeface="Comic Sans MS"/>
                <a:cs typeface="Comic Sans MS"/>
              </a:rPr>
              <a:t>mual-mual, </a:t>
            </a:r>
            <a:r>
              <a:rPr sz="3200" dirty="0">
                <a:latin typeface="Comic Sans MS"/>
                <a:cs typeface="Comic Sans MS"/>
              </a:rPr>
              <a:t>dan </a:t>
            </a:r>
            <a:r>
              <a:rPr sz="3200" spc="-5" dirty="0">
                <a:latin typeface="Comic Sans MS"/>
                <a:cs typeface="Comic Sans MS"/>
              </a:rPr>
              <a:t>lain-  </a:t>
            </a:r>
            <a:r>
              <a:rPr sz="3200" dirty="0">
                <a:latin typeface="Comic Sans MS"/>
                <a:cs typeface="Comic Sans MS"/>
              </a:rPr>
              <a:t>lain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150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55" dirty="0">
                <a:latin typeface="Comic Sans MS"/>
                <a:cs typeface="Comic Sans MS"/>
              </a:rPr>
              <a:t> </a:t>
            </a:r>
            <a:r>
              <a:rPr sz="6000" spc="-5" dirty="0">
                <a:latin typeface="Comic Sans MS"/>
                <a:cs typeface="Comic Sans MS"/>
              </a:rPr>
              <a:t>B5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741" y="213106"/>
            <a:ext cx="804672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0" dirty="0"/>
              <a:t> </a:t>
            </a:r>
            <a:r>
              <a:rPr sz="4400" b="1" spc="-300" dirty="0"/>
              <a:t>B5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65362"/>
            <a:ext cx="8759190" cy="53295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3000" b="1" u="sng" spc="-125" dirty="0">
                <a:solidFill>
                  <a:srgbClr val="001F5F"/>
                </a:solidFill>
                <a:latin typeface="Trebuchet MS"/>
                <a:cs typeface="Trebuchet MS"/>
              </a:rPr>
              <a:t>Pengertian</a:t>
            </a:r>
            <a:endParaRPr sz="3000" u="sng">
              <a:latin typeface="Trebuchet MS"/>
              <a:cs typeface="Trebuchet MS"/>
            </a:endParaRPr>
          </a:p>
          <a:p>
            <a:pPr marL="12700" marR="5080" algn="just">
              <a:lnSpc>
                <a:spcPct val="90000"/>
              </a:lnSpc>
              <a:spcBef>
                <a:spcPts val="720"/>
              </a:spcBef>
            </a:pPr>
            <a:r>
              <a:rPr sz="3000" spc="-5" dirty="0">
                <a:latin typeface="Comic Sans MS"/>
                <a:cs typeface="Comic Sans MS"/>
              </a:rPr>
              <a:t>Vitamin B5 </a:t>
            </a:r>
            <a:r>
              <a:rPr sz="3000" dirty="0">
                <a:latin typeface="Comic Sans MS"/>
                <a:cs typeface="Comic Sans MS"/>
              </a:rPr>
              <a:t>atau asam pantotenat adalah salah  satu </a:t>
            </a:r>
            <a:r>
              <a:rPr sz="3000" spc="-5" dirty="0">
                <a:latin typeface="Comic Sans MS"/>
                <a:cs typeface="Comic Sans MS"/>
              </a:rPr>
              <a:t>dari jenis vitamin </a:t>
            </a:r>
            <a:r>
              <a:rPr sz="3000" dirty="0">
                <a:latin typeface="Comic Sans MS"/>
                <a:cs typeface="Comic Sans MS"/>
              </a:rPr>
              <a:t>B </a:t>
            </a:r>
            <a:r>
              <a:rPr sz="3000" spc="-5" dirty="0">
                <a:latin typeface="Comic Sans MS"/>
                <a:cs typeface="Comic Sans MS"/>
              </a:rPr>
              <a:t>kompleks. </a:t>
            </a:r>
            <a:r>
              <a:rPr sz="3000" dirty="0">
                <a:latin typeface="Comic Sans MS"/>
                <a:cs typeface="Comic Sans MS"/>
              </a:rPr>
              <a:t>Vitamin </a:t>
            </a:r>
            <a:r>
              <a:rPr sz="3000" spc="-5" dirty="0">
                <a:latin typeface="Comic Sans MS"/>
                <a:cs typeface="Comic Sans MS"/>
              </a:rPr>
              <a:t>B5  </a:t>
            </a:r>
            <a:r>
              <a:rPr sz="3000" dirty="0">
                <a:latin typeface="Comic Sans MS"/>
                <a:cs typeface="Comic Sans MS"/>
              </a:rPr>
              <a:t>larut </a:t>
            </a:r>
            <a:r>
              <a:rPr sz="3000" spc="-5" dirty="0">
                <a:latin typeface="Comic Sans MS"/>
                <a:cs typeface="Comic Sans MS"/>
              </a:rPr>
              <a:t>dalam air. Di pasaran, vitamin B5 </a:t>
            </a:r>
            <a:r>
              <a:rPr sz="3000" spc="-10" dirty="0">
                <a:latin typeface="Comic Sans MS"/>
                <a:cs typeface="Comic Sans MS"/>
              </a:rPr>
              <a:t>ini  </a:t>
            </a:r>
            <a:r>
              <a:rPr sz="3000" spc="-5" dirty="0">
                <a:latin typeface="Comic Sans MS"/>
                <a:cs typeface="Comic Sans MS"/>
              </a:rPr>
              <a:t>memiliki dua bentuk dimana </a:t>
            </a:r>
            <a:r>
              <a:rPr sz="3000" dirty="0">
                <a:latin typeface="Comic Sans MS"/>
                <a:cs typeface="Comic Sans MS"/>
              </a:rPr>
              <a:t>satu </a:t>
            </a:r>
            <a:r>
              <a:rPr sz="3000" spc="-5" dirty="0">
                <a:latin typeface="Comic Sans MS"/>
                <a:cs typeface="Comic Sans MS"/>
              </a:rPr>
              <a:t>dan </a:t>
            </a:r>
            <a:r>
              <a:rPr sz="3000" dirty="0">
                <a:latin typeface="Comic Sans MS"/>
                <a:cs typeface="Comic Sans MS"/>
              </a:rPr>
              <a:t>lainnya  </a:t>
            </a:r>
            <a:r>
              <a:rPr sz="3000" spc="-5" dirty="0">
                <a:latin typeface="Comic Sans MS"/>
                <a:cs typeface="Comic Sans MS"/>
              </a:rPr>
              <a:t>memiliki perbedaan </a:t>
            </a:r>
            <a:r>
              <a:rPr sz="3000" dirty="0">
                <a:latin typeface="Comic Sans MS"/>
                <a:cs typeface="Comic Sans MS"/>
              </a:rPr>
              <a:t>harga yaitu panthetine </a:t>
            </a:r>
            <a:r>
              <a:rPr sz="3000" spc="-5" dirty="0">
                <a:latin typeface="Comic Sans MS"/>
                <a:cs typeface="Comic Sans MS"/>
              </a:rPr>
              <a:t>dan  calcium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panthotenate.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b="1" u="sng" spc="-5" dirty="0">
                <a:latin typeface="Trebuchet MS"/>
                <a:cs typeface="Trebuchet MS"/>
              </a:rPr>
              <a:t>Fungsi</a:t>
            </a:r>
            <a:endParaRPr sz="3000" b="1" u="sng">
              <a:latin typeface="Trebuchet MS"/>
              <a:cs typeface="Trebuchet MS"/>
            </a:endParaRPr>
          </a:p>
          <a:p>
            <a:pPr marL="12700" marR="149860">
              <a:lnSpc>
                <a:spcPct val="90000"/>
              </a:lnSpc>
              <a:spcBef>
                <a:spcPts val="720"/>
              </a:spcBef>
            </a:pPr>
            <a:r>
              <a:rPr sz="3000" dirty="0">
                <a:latin typeface="Comic Sans MS"/>
                <a:cs typeface="Comic Sans MS"/>
              </a:rPr>
              <a:t>Manfaat </a:t>
            </a:r>
            <a:r>
              <a:rPr sz="3000" spc="-5" dirty="0">
                <a:latin typeface="Comic Sans MS"/>
                <a:cs typeface="Comic Sans MS"/>
              </a:rPr>
              <a:t>utama </a:t>
            </a:r>
            <a:r>
              <a:rPr sz="3000" dirty="0">
                <a:latin typeface="Comic Sans MS"/>
                <a:cs typeface="Comic Sans MS"/>
              </a:rPr>
              <a:t>asam pantotenat </a:t>
            </a:r>
            <a:r>
              <a:rPr sz="3000" spc="-5" dirty="0">
                <a:latin typeface="Comic Sans MS"/>
                <a:cs typeface="Comic Sans MS"/>
              </a:rPr>
              <a:t>dalam tubuh  </a:t>
            </a:r>
            <a:r>
              <a:rPr sz="3000" dirty="0">
                <a:latin typeface="Comic Sans MS"/>
                <a:cs typeface="Comic Sans MS"/>
              </a:rPr>
              <a:t>adalah sebagai </a:t>
            </a:r>
            <a:r>
              <a:rPr sz="3000" spc="-5" dirty="0">
                <a:latin typeface="Comic Sans MS"/>
                <a:cs typeface="Comic Sans MS"/>
              </a:rPr>
              <a:t>koenzim dimana membantu dalam  </a:t>
            </a:r>
            <a:r>
              <a:rPr sz="3000" dirty="0">
                <a:latin typeface="Comic Sans MS"/>
                <a:cs typeface="Comic Sans MS"/>
              </a:rPr>
              <a:t>proses asetilasi </a:t>
            </a:r>
            <a:r>
              <a:rPr sz="3000" spc="-5" dirty="0">
                <a:latin typeface="Comic Sans MS"/>
                <a:cs typeface="Comic Sans MS"/>
              </a:rPr>
              <a:t>dan </a:t>
            </a:r>
            <a:r>
              <a:rPr sz="3000" dirty="0">
                <a:latin typeface="Comic Sans MS"/>
                <a:cs typeface="Comic Sans MS"/>
              </a:rPr>
              <a:t>pelepasan energi pada</a:t>
            </a:r>
            <a:r>
              <a:rPr sz="3000" spc="-1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tubuh  dari molekul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mikronutrien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235585" marR="5080" indent="-222885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280" dirty="0"/>
              <a:t>B5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7556" y="1648967"/>
            <a:ext cx="8548370" cy="2452370"/>
            <a:chOff x="257556" y="1648967"/>
            <a:chExt cx="8548370" cy="2452370"/>
          </a:xfrm>
        </p:grpSpPr>
        <p:sp>
          <p:nvSpPr>
            <p:cNvPr id="5" name="object 5"/>
            <p:cNvSpPr/>
            <p:nvPr/>
          </p:nvSpPr>
          <p:spPr>
            <a:xfrm>
              <a:off x="257556" y="1648967"/>
              <a:ext cx="8548116" cy="24521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1676399"/>
              <a:ext cx="8458200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16763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2216" y="1676399"/>
              <a:ext cx="1790700" cy="2363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080" y="1676399"/>
              <a:ext cx="1912620" cy="2363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6400" y="1676399"/>
              <a:ext cx="2133600" cy="2363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9456" y="4468369"/>
            <a:ext cx="8548370" cy="2394585"/>
            <a:chOff x="219456" y="4468369"/>
            <a:chExt cx="8548370" cy="2394585"/>
          </a:xfrm>
        </p:grpSpPr>
        <p:sp>
          <p:nvSpPr>
            <p:cNvPr id="12" name="object 12"/>
            <p:cNvSpPr/>
            <p:nvPr/>
          </p:nvSpPr>
          <p:spPr>
            <a:xfrm>
              <a:off x="219456" y="4468369"/>
              <a:ext cx="8548116" cy="23896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00" y="4495799"/>
              <a:ext cx="8458200" cy="2362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" y="4495799"/>
              <a:ext cx="8458200" cy="2362200"/>
            </a:xfrm>
            <a:custGeom>
              <a:avLst/>
              <a:gdLst/>
              <a:ahLst/>
              <a:cxnLst/>
              <a:rect l="l" t="t" r="r" b="b"/>
              <a:pathLst>
                <a:path w="8458200" h="2362200">
                  <a:moveTo>
                    <a:pt x="0" y="2362200"/>
                  </a:moveTo>
                  <a:lnTo>
                    <a:pt x="8458200" y="236220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90644" y="4500371"/>
              <a:ext cx="3229355" cy="23576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2144" y="4500371"/>
              <a:ext cx="2857500" cy="23576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Mari </a:t>
            </a:r>
            <a:r>
              <a:rPr lang="en-US" sz="3600" b="1" dirty="0" err="1" smtClean="0">
                <a:latin typeface="Arial Narrow" pitchFamily="34" charset="0"/>
              </a:rPr>
              <a:t>kita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mengenal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beliau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secara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singkat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 Narrow" pitchFamily="34" charset="0"/>
              </a:rPr>
              <a:t>Tahun</a:t>
            </a:r>
            <a:r>
              <a:rPr lang="en-US" sz="3200" dirty="0" smtClean="0">
                <a:latin typeface="Arial Narrow" pitchFamily="34" charset="0"/>
              </a:rPr>
              <a:t>  1883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 Narrow" pitchFamily="34" charset="0"/>
              </a:rPr>
              <a:t>Menerima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gelar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Doktor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dari</a:t>
            </a:r>
            <a:r>
              <a:rPr lang="en-US" sz="3600" dirty="0" smtClean="0">
                <a:latin typeface="Arial Narrow" pitchFamily="34" charset="0"/>
              </a:rPr>
              <a:t> University of Amsterdam</a:t>
            </a:r>
          </a:p>
          <a:p>
            <a:pPr>
              <a:buNone/>
            </a:pPr>
            <a:endParaRPr lang="en-US" sz="3600" dirty="0">
              <a:latin typeface="Arial Narrow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Arial Narrow" pitchFamily="34" charset="0"/>
              </a:rPr>
              <a:t>Tahun</a:t>
            </a:r>
            <a:r>
              <a:rPr lang="en-US" sz="3200" dirty="0" smtClean="0">
                <a:latin typeface="Arial Narrow" pitchFamily="34" charset="0"/>
              </a:rPr>
              <a:t> 1883 </a:t>
            </a:r>
            <a:r>
              <a:rPr lang="en-US" sz="3200" dirty="0" err="1" smtClean="0">
                <a:latin typeface="Arial Narrow" pitchFamily="34" charset="0"/>
              </a:rPr>
              <a:t>s.d</a:t>
            </a:r>
            <a:r>
              <a:rPr lang="en-US" sz="3200" dirty="0" smtClean="0">
                <a:latin typeface="Arial Narrow" pitchFamily="34" charset="0"/>
              </a:rPr>
              <a:t> 1885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3840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itchFamily="34" charset="0"/>
              </a:rPr>
              <a:t>Eijkman </a:t>
            </a:r>
            <a:r>
              <a:rPr lang="en-US" sz="3600" dirty="0" err="1" smtClean="0">
                <a:latin typeface="Arial Narrow" pitchFamily="34" charset="0"/>
              </a:rPr>
              <a:t>ditugaskan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menjadi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dokter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Hindia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Belanda</a:t>
            </a:r>
            <a:endParaRPr lang="en-US" sz="3600" dirty="0" smtClean="0">
              <a:latin typeface="Arial Narrow" pitchFamily="34" charset="0"/>
            </a:endParaRPr>
          </a:p>
          <a:p>
            <a:pPr>
              <a:buNone/>
            </a:pPr>
            <a:endParaRPr lang="en-US" sz="3600" dirty="0">
              <a:latin typeface="Arial Narrow" pitchFamily="34" charset="0"/>
            </a:endParaRPr>
          </a:p>
        </p:txBody>
      </p:sp>
      <p:pic>
        <p:nvPicPr>
          <p:cNvPr id="7" name="Picture 6" descr="sejarah kita: Penerima hadiah Nobel Kedokteran, Eijkm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495800"/>
            <a:ext cx="234957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id-19 | Data Dokt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267201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580" y="487807"/>
            <a:ext cx="6097270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/>
              <a:t>Kekurangan </a:t>
            </a:r>
            <a:r>
              <a:rPr sz="4400" b="1" dirty="0"/>
              <a:t>Vitamin</a:t>
            </a:r>
            <a:r>
              <a:rPr sz="4400" b="1" spc="-254" dirty="0"/>
              <a:t> </a:t>
            </a:r>
            <a:r>
              <a:rPr sz="4400" b="1" spc="-300" dirty="0"/>
              <a:t>B5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535940" y="1688033"/>
            <a:ext cx="8074025" cy="3460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omic Sans MS"/>
                <a:cs typeface="Comic Sans MS"/>
              </a:rPr>
              <a:t>seperti </a:t>
            </a:r>
            <a:r>
              <a:rPr sz="3200" spc="-5" dirty="0">
                <a:latin typeface="Comic Sans MS"/>
                <a:cs typeface="Comic Sans MS"/>
              </a:rPr>
              <a:t>fatigue, timbulnya jerawat  berlebihan, mengalami </a:t>
            </a:r>
            <a:r>
              <a:rPr sz="3200" dirty="0">
                <a:latin typeface="Comic Sans MS"/>
                <a:cs typeface="Comic Sans MS"/>
              </a:rPr>
              <a:t>hambatan  pertumbuhan, </a:t>
            </a:r>
            <a:r>
              <a:rPr sz="3200" spc="-5" dirty="0">
                <a:latin typeface="Comic Sans MS"/>
                <a:cs typeface="Comic Sans MS"/>
              </a:rPr>
              <a:t>rambut rontok </a:t>
            </a:r>
            <a:r>
              <a:rPr sz="3200" dirty="0">
                <a:latin typeface="Comic Sans MS"/>
                <a:cs typeface="Comic Sans MS"/>
              </a:rPr>
              <a:t>dan </a:t>
            </a:r>
            <a:r>
              <a:rPr sz="3200" spc="-5" dirty="0">
                <a:latin typeface="Comic Sans MS"/>
                <a:cs typeface="Comic Sans MS"/>
              </a:rPr>
              <a:t>beruban,  </a:t>
            </a:r>
            <a:r>
              <a:rPr sz="3200" dirty="0">
                <a:latin typeface="Comic Sans MS"/>
                <a:cs typeface="Comic Sans MS"/>
              </a:rPr>
              <a:t>muntah dan </a:t>
            </a:r>
            <a:r>
              <a:rPr sz="3200" spc="-5" dirty="0">
                <a:latin typeface="Comic Sans MS"/>
                <a:cs typeface="Comic Sans MS"/>
              </a:rPr>
              <a:t>kejang perut, mengalami  insomnia </a:t>
            </a:r>
            <a:r>
              <a:rPr sz="3200" dirty="0">
                <a:latin typeface="Comic Sans MS"/>
                <a:cs typeface="Comic Sans MS"/>
              </a:rPr>
              <a:t>atau sulit tidur, </a:t>
            </a:r>
            <a:r>
              <a:rPr sz="3200" spc="-5" dirty="0">
                <a:latin typeface="Comic Sans MS"/>
                <a:cs typeface="Comic Sans MS"/>
              </a:rPr>
              <a:t>kesemutan dan  kejang </a:t>
            </a:r>
            <a:r>
              <a:rPr sz="3200" dirty="0">
                <a:latin typeface="Comic Sans MS"/>
                <a:cs typeface="Comic Sans MS"/>
              </a:rPr>
              <a:t>pada </a:t>
            </a:r>
            <a:r>
              <a:rPr sz="3200" spc="-5" dirty="0">
                <a:latin typeface="Comic Sans MS"/>
                <a:cs typeface="Comic Sans MS"/>
              </a:rPr>
              <a:t>kaki, kejang </a:t>
            </a:r>
            <a:r>
              <a:rPr sz="3200" dirty="0">
                <a:latin typeface="Comic Sans MS"/>
                <a:cs typeface="Comic Sans MS"/>
              </a:rPr>
              <a:t>otot, </a:t>
            </a:r>
            <a:r>
              <a:rPr sz="3200" spc="-5" dirty="0">
                <a:latin typeface="Comic Sans MS"/>
                <a:cs typeface="Comic Sans MS"/>
              </a:rPr>
              <a:t>gangguan  </a:t>
            </a:r>
            <a:r>
              <a:rPr sz="3200" dirty="0">
                <a:latin typeface="Comic Sans MS"/>
                <a:cs typeface="Comic Sans MS"/>
              </a:rPr>
              <a:t>saluran pernafasan, serta</a:t>
            </a:r>
            <a:r>
              <a:rPr sz="3200" spc="-7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hiploglikemia.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11505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55" dirty="0">
                <a:latin typeface="Comic Sans MS"/>
                <a:cs typeface="Comic Sans MS"/>
              </a:rPr>
              <a:t> </a:t>
            </a:r>
            <a:r>
              <a:rPr sz="6000" spc="-5" dirty="0">
                <a:latin typeface="Comic Sans MS"/>
                <a:cs typeface="Comic Sans MS"/>
              </a:rPr>
              <a:t>B6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49" y="213106"/>
            <a:ext cx="8075295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10" dirty="0"/>
              <a:t> </a:t>
            </a:r>
            <a:r>
              <a:rPr sz="4400" b="1" spc="-190" dirty="0"/>
              <a:t>B6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69594"/>
            <a:ext cx="8662035" cy="5147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sng" spc="-125" dirty="0">
                <a:latin typeface="Trebuchet MS"/>
                <a:cs typeface="Trebuchet MS"/>
              </a:rPr>
              <a:t>Pengertian</a:t>
            </a:r>
            <a:endParaRPr sz="3000" u="sng">
              <a:latin typeface="Trebuchet MS"/>
              <a:cs typeface="Trebuchet MS"/>
            </a:endParaRPr>
          </a:p>
          <a:p>
            <a:pPr marL="12700">
              <a:lnSpc>
                <a:spcPts val="3240"/>
              </a:lnSpc>
            </a:pPr>
            <a:r>
              <a:rPr sz="3000" spc="-5" dirty="0">
                <a:latin typeface="Comic Sans MS"/>
                <a:cs typeface="Comic Sans MS"/>
              </a:rPr>
              <a:t>Piridoksin </a:t>
            </a:r>
            <a:r>
              <a:rPr sz="3000" dirty="0">
                <a:latin typeface="Comic Sans MS"/>
                <a:cs typeface="Comic Sans MS"/>
              </a:rPr>
              <a:t>adalah merupakan </a:t>
            </a:r>
            <a:r>
              <a:rPr sz="3000" spc="-5" dirty="0">
                <a:latin typeface="Comic Sans MS"/>
                <a:cs typeface="Comic Sans MS"/>
              </a:rPr>
              <a:t>vitamin </a:t>
            </a:r>
            <a:r>
              <a:rPr sz="3000" dirty="0">
                <a:latin typeface="Comic Sans MS"/>
                <a:cs typeface="Comic Sans MS"/>
              </a:rPr>
              <a:t>B</a:t>
            </a:r>
            <a:r>
              <a:rPr sz="3000" spc="-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kompleks</a:t>
            </a:r>
            <a:endParaRPr sz="3000">
              <a:latin typeface="Comic Sans MS"/>
              <a:cs typeface="Comic Sans MS"/>
            </a:endParaRPr>
          </a:p>
          <a:p>
            <a:pPr marL="12700" marR="5080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latin typeface="Comic Sans MS"/>
                <a:cs typeface="Comic Sans MS"/>
              </a:rPr>
              <a:t>yang </a:t>
            </a:r>
            <a:r>
              <a:rPr sz="3000" spc="-5" dirty="0">
                <a:latin typeface="Comic Sans MS"/>
                <a:cs typeface="Comic Sans MS"/>
              </a:rPr>
              <a:t>termasuk </a:t>
            </a:r>
            <a:r>
              <a:rPr sz="3000" dirty="0">
                <a:latin typeface="Comic Sans MS"/>
                <a:cs typeface="Comic Sans MS"/>
              </a:rPr>
              <a:t>senyawa larut </a:t>
            </a:r>
            <a:r>
              <a:rPr sz="3000" spc="-5" dirty="0">
                <a:latin typeface="Comic Sans MS"/>
                <a:cs typeface="Comic Sans MS"/>
              </a:rPr>
              <a:t>dalam </a:t>
            </a:r>
            <a:r>
              <a:rPr sz="3000" dirty="0">
                <a:latin typeface="Comic Sans MS"/>
                <a:cs typeface="Comic Sans MS"/>
              </a:rPr>
              <a:t>air. </a:t>
            </a:r>
            <a:r>
              <a:rPr sz="3000" spc="-5" dirty="0">
                <a:latin typeface="Comic Sans MS"/>
                <a:cs typeface="Comic Sans MS"/>
              </a:rPr>
              <a:t>Bersifat  </a:t>
            </a:r>
            <a:r>
              <a:rPr sz="3000" dirty="0">
                <a:latin typeface="Comic Sans MS"/>
                <a:cs typeface="Comic Sans MS"/>
              </a:rPr>
              <a:t>sebagai </a:t>
            </a:r>
            <a:r>
              <a:rPr sz="3000" spc="-5" dirty="0">
                <a:latin typeface="Comic Sans MS"/>
                <a:cs typeface="Comic Sans MS"/>
              </a:rPr>
              <a:t>koenzim dalam metabolisme karbohidrat,  lemak dan </a:t>
            </a:r>
            <a:r>
              <a:rPr sz="3000" dirty="0">
                <a:latin typeface="Comic Sans MS"/>
                <a:cs typeface="Comic Sans MS"/>
              </a:rPr>
              <a:t>protein yang </a:t>
            </a:r>
            <a:r>
              <a:rPr sz="3000" spc="-5" dirty="0">
                <a:latin typeface="Comic Sans MS"/>
                <a:cs typeface="Comic Sans MS"/>
              </a:rPr>
              <a:t>nantinya </a:t>
            </a:r>
            <a:r>
              <a:rPr sz="3000" dirty="0">
                <a:latin typeface="Comic Sans MS"/>
                <a:cs typeface="Comic Sans MS"/>
              </a:rPr>
              <a:t>menjadi energi  yang </a:t>
            </a:r>
            <a:r>
              <a:rPr sz="3000" spc="-5" dirty="0">
                <a:latin typeface="Comic Sans MS"/>
                <a:cs typeface="Comic Sans MS"/>
              </a:rPr>
              <a:t>digunakan tubuh untuk</a:t>
            </a:r>
            <a:r>
              <a:rPr sz="3000" spc="4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beraktivitas.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b="1" u="sng" spc="-5" dirty="0">
                <a:latin typeface="Trebuchet MS"/>
                <a:cs typeface="Trebuchet MS"/>
              </a:rPr>
              <a:t>Fungsi</a:t>
            </a:r>
            <a:endParaRPr sz="3000" u="sng">
              <a:latin typeface="Trebuchet MS"/>
              <a:cs typeface="Trebuchet MS"/>
            </a:endParaRPr>
          </a:p>
          <a:p>
            <a:pPr marL="12700" marR="284480">
              <a:lnSpc>
                <a:spcPts val="2880"/>
              </a:lnSpc>
              <a:spcBef>
                <a:spcPts val="700"/>
              </a:spcBef>
            </a:pPr>
            <a:r>
              <a:rPr sz="3000" dirty="0">
                <a:latin typeface="Comic Sans MS"/>
                <a:cs typeface="Comic Sans MS"/>
              </a:rPr>
              <a:t>Vitamin B6 memainkan peran </a:t>
            </a:r>
            <a:r>
              <a:rPr sz="3000" spc="-5" dirty="0">
                <a:latin typeface="Comic Sans MS"/>
                <a:cs typeface="Comic Sans MS"/>
              </a:rPr>
              <a:t>utama</a:t>
            </a:r>
            <a:r>
              <a:rPr sz="3000" spc="-114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dkoordinasi  </a:t>
            </a:r>
            <a:r>
              <a:rPr sz="3000" dirty="0">
                <a:latin typeface="Comic Sans MS"/>
                <a:cs typeface="Comic Sans MS"/>
              </a:rPr>
              <a:t>proses </a:t>
            </a:r>
            <a:r>
              <a:rPr sz="3000" spc="-5" dirty="0">
                <a:latin typeface="Comic Sans MS"/>
                <a:cs typeface="Comic Sans MS"/>
              </a:rPr>
              <a:t>metabolisme tubuh </a:t>
            </a:r>
            <a:r>
              <a:rPr sz="3000" dirty="0">
                <a:latin typeface="Comic Sans MS"/>
                <a:cs typeface="Comic Sans MS"/>
              </a:rPr>
              <a:t>secara </a:t>
            </a:r>
            <a:r>
              <a:rPr sz="3000" spc="-5" dirty="0">
                <a:latin typeface="Comic Sans MS"/>
                <a:cs typeface="Comic Sans MS"/>
              </a:rPr>
              <a:t>keseluruhan,  memastikan fungsi normal dan </a:t>
            </a:r>
            <a:r>
              <a:rPr sz="3000" dirty="0">
                <a:latin typeface="Comic Sans MS"/>
                <a:cs typeface="Comic Sans MS"/>
              </a:rPr>
              <a:t>system saraf,  </a:t>
            </a:r>
            <a:r>
              <a:rPr sz="3000" spc="-5" dirty="0">
                <a:latin typeface="Comic Sans MS"/>
                <a:cs typeface="Comic Sans MS"/>
              </a:rPr>
              <a:t>regulasi hormone, memperbaiki</a:t>
            </a:r>
            <a:r>
              <a:rPr sz="3000" spc="-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jaringan</a:t>
            </a:r>
            <a:endParaRPr sz="3000">
              <a:latin typeface="Comic Sans MS"/>
              <a:cs typeface="Comic Sans MS"/>
            </a:endParaRPr>
          </a:p>
          <a:p>
            <a:pPr marL="12700" marR="704850">
              <a:lnSpc>
                <a:spcPct val="80000"/>
              </a:lnSpc>
              <a:spcBef>
                <a:spcPts val="25"/>
              </a:spcBef>
            </a:pPr>
            <a:r>
              <a:rPr sz="3000" dirty="0">
                <a:latin typeface="Comic Sans MS"/>
                <a:cs typeface="Comic Sans MS"/>
              </a:rPr>
              <a:t>pertumbuhan sel, </a:t>
            </a:r>
            <a:r>
              <a:rPr sz="3000" spc="-5" dirty="0">
                <a:latin typeface="Comic Sans MS"/>
                <a:cs typeface="Comic Sans MS"/>
              </a:rPr>
              <a:t>dan </a:t>
            </a:r>
            <a:r>
              <a:rPr sz="3000" dirty="0">
                <a:latin typeface="Comic Sans MS"/>
                <a:cs typeface="Comic Sans MS"/>
              </a:rPr>
              <a:t>pembentukan sel</a:t>
            </a:r>
            <a:r>
              <a:rPr sz="3000" spc="-1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darah  merah, </a:t>
            </a:r>
            <a:r>
              <a:rPr sz="3000" dirty="0">
                <a:latin typeface="Comic Sans MS"/>
                <a:cs typeface="Comic Sans MS"/>
              </a:rPr>
              <a:t>asam </a:t>
            </a:r>
            <a:r>
              <a:rPr sz="3000" spc="-5" dirty="0">
                <a:latin typeface="Comic Sans MS"/>
                <a:cs typeface="Comic Sans MS"/>
              </a:rPr>
              <a:t>nukleat, dan </a:t>
            </a:r>
            <a:r>
              <a:rPr sz="3000" dirty="0">
                <a:latin typeface="Comic Sans MS"/>
                <a:cs typeface="Comic Sans MS"/>
              </a:rPr>
              <a:t>asam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amino.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520" marR="5080" indent="-210820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Sumber </a:t>
            </a:r>
            <a:r>
              <a:rPr spc="-180" dirty="0"/>
              <a:t>Sebagai </a:t>
            </a:r>
            <a:r>
              <a:rPr spc="-185" dirty="0"/>
              <a:t>Pencegah  </a:t>
            </a:r>
            <a:r>
              <a:rPr spc="-80" dirty="0"/>
              <a:t>Kekurangan </a:t>
            </a:r>
            <a:r>
              <a:rPr spc="-5" dirty="0"/>
              <a:t>Vitamin</a:t>
            </a:r>
            <a:r>
              <a:rPr spc="-155" dirty="0"/>
              <a:t> </a:t>
            </a:r>
            <a:r>
              <a:rPr spc="-180" dirty="0"/>
              <a:t>B6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0"/>
            <a:ext cx="1971294" cy="203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0"/>
            <a:ext cx="3259074" cy="2053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0" y="0"/>
            <a:ext cx="3030474" cy="2027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5425" y="3402913"/>
            <a:ext cx="6129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solidFill>
                  <a:srgbClr val="5F497A"/>
                </a:solidFill>
                <a:latin typeface="Arial"/>
                <a:cs typeface="Arial"/>
              </a:rPr>
              <a:t>Kekurangan </a:t>
            </a:r>
            <a:r>
              <a:rPr sz="4400" b="1" dirty="0">
                <a:solidFill>
                  <a:srgbClr val="5F497A"/>
                </a:solidFill>
                <a:latin typeface="Arial"/>
                <a:cs typeface="Arial"/>
              </a:rPr>
              <a:t>Vitamin</a:t>
            </a:r>
            <a:r>
              <a:rPr sz="4400" b="1" spc="-22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4400" b="1" spc="-190" dirty="0">
                <a:solidFill>
                  <a:srgbClr val="5F497A"/>
                </a:solidFill>
                <a:latin typeface="Arial"/>
                <a:cs typeface="Arial"/>
              </a:rPr>
              <a:t>B6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4457700"/>
            <a:ext cx="5620511" cy="2171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66750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65" dirty="0">
                <a:latin typeface="Comic Sans MS"/>
                <a:cs typeface="Comic Sans MS"/>
              </a:rPr>
              <a:t> </a:t>
            </a:r>
            <a:r>
              <a:rPr sz="6000" spc="-5" dirty="0">
                <a:latin typeface="Comic Sans MS"/>
                <a:cs typeface="Comic Sans MS"/>
              </a:rPr>
              <a:t>B12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213106"/>
            <a:ext cx="8233409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00" dirty="0"/>
              <a:t> </a:t>
            </a:r>
            <a:r>
              <a:rPr sz="4400" b="1" spc="-530" dirty="0"/>
              <a:t>B12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55341"/>
            <a:ext cx="8573135" cy="4808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200" b="1" u="sng" spc="-135" dirty="0">
                <a:latin typeface="Trebuchet MS"/>
                <a:cs typeface="Trebuchet MS"/>
              </a:rPr>
              <a:t>Pengertian</a:t>
            </a:r>
            <a:endParaRPr sz="3200" u="sng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Comic Sans MS"/>
                <a:cs typeface="Comic Sans MS"/>
              </a:rPr>
              <a:t>Vitamin B12 adalah </a:t>
            </a:r>
            <a:r>
              <a:rPr sz="3200" spc="-5" dirty="0">
                <a:latin typeface="Comic Sans MS"/>
                <a:cs typeface="Comic Sans MS"/>
              </a:rPr>
              <a:t>vitamin dengan </a:t>
            </a:r>
            <a:r>
              <a:rPr sz="3200" dirty="0">
                <a:latin typeface="Comic Sans MS"/>
                <a:cs typeface="Comic Sans MS"/>
              </a:rPr>
              <a:t>struktur  molekul </a:t>
            </a:r>
            <a:r>
              <a:rPr sz="3200" spc="-5" dirty="0">
                <a:latin typeface="Comic Sans MS"/>
                <a:cs typeface="Comic Sans MS"/>
              </a:rPr>
              <a:t>terumit </a:t>
            </a:r>
            <a:r>
              <a:rPr sz="3200" dirty="0">
                <a:latin typeface="Comic Sans MS"/>
                <a:cs typeface="Comic Sans MS"/>
              </a:rPr>
              <a:t>dibandingkan </a:t>
            </a:r>
            <a:r>
              <a:rPr sz="3200" spc="-5" dirty="0">
                <a:latin typeface="Comic Sans MS"/>
                <a:cs typeface="Comic Sans MS"/>
              </a:rPr>
              <a:t>delapan </a:t>
            </a:r>
            <a:r>
              <a:rPr sz="3200" dirty="0">
                <a:latin typeface="Comic Sans MS"/>
                <a:cs typeface="Comic Sans MS"/>
              </a:rPr>
              <a:t>vitamin  lain </a:t>
            </a:r>
            <a:r>
              <a:rPr sz="3200" spc="-5" dirty="0">
                <a:latin typeface="Comic Sans MS"/>
                <a:cs typeface="Comic Sans MS"/>
              </a:rPr>
              <a:t>dalam keluarga </a:t>
            </a:r>
            <a:r>
              <a:rPr sz="3200" dirty="0">
                <a:latin typeface="Comic Sans MS"/>
                <a:cs typeface="Comic Sans MS"/>
              </a:rPr>
              <a:t>vitamim B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kompleks.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b="1" u="sng" spc="-10" dirty="0">
                <a:latin typeface="Trebuchet MS"/>
                <a:cs typeface="Trebuchet MS"/>
              </a:rPr>
              <a:t>Fungsi</a:t>
            </a:r>
            <a:endParaRPr sz="3200" u="sng">
              <a:latin typeface="Trebuchet MS"/>
              <a:cs typeface="Trebuchet MS"/>
            </a:endParaRPr>
          </a:p>
          <a:p>
            <a:pPr marL="12700" marR="362585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Comic Sans MS"/>
                <a:cs typeface="Comic Sans MS"/>
              </a:rPr>
              <a:t>Vitamin </a:t>
            </a:r>
            <a:r>
              <a:rPr sz="3200" spc="-5" dirty="0">
                <a:latin typeface="Comic Sans MS"/>
                <a:cs typeface="Comic Sans MS"/>
              </a:rPr>
              <a:t>B12 juga </a:t>
            </a:r>
            <a:r>
              <a:rPr sz="3200" dirty="0">
                <a:latin typeface="Comic Sans MS"/>
                <a:cs typeface="Comic Sans MS"/>
              </a:rPr>
              <a:t>disinyalir efektif untuk  mengatasi gangguan sulit </a:t>
            </a:r>
            <a:r>
              <a:rPr sz="3200" spc="-5" dirty="0">
                <a:latin typeface="Comic Sans MS"/>
                <a:cs typeface="Comic Sans MS"/>
              </a:rPr>
              <a:t>tidur, </a:t>
            </a:r>
            <a:r>
              <a:rPr sz="3200" dirty="0">
                <a:latin typeface="Comic Sans MS"/>
                <a:cs typeface="Comic Sans MS"/>
              </a:rPr>
              <a:t>pencegahan  serangan jantung lanjutan, dan</a:t>
            </a:r>
            <a:r>
              <a:rPr sz="3200" spc="-8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memperkuat  </a:t>
            </a:r>
            <a:r>
              <a:rPr sz="3200" dirty="0">
                <a:latin typeface="Comic Sans MS"/>
                <a:cs typeface="Comic Sans MS"/>
              </a:rPr>
              <a:t>ingatan </a:t>
            </a:r>
            <a:r>
              <a:rPr sz="3200" spc="-5" dirty="0">
                <a:latin typeface="Comic Sans MS"/>
                <a:cs typeface="Comic Sans MS"/>
              </a:rPr>
              <a:t>dari </a:t>
            </a:r>
            <a:r>
              <a:rPr sz="3200" dirty="0">
                <a:latin typeface="Comic Sans MS"/>
                <a:cs typeface="Comic Sans MS"/>
              </a:rPr>
              <a:t>manula diatas </a:t>
            </a:r>
            <a:r>
              <a:rPr sz="3200" spc="-5" dirty="0">
                <a:latin typeface="Comic Sans MS"/>
                <a:cs typeface="Comic Sans MS"/>
              </a:rPr>
              <a:t>usia 65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tahun.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51765" marR="5080" indent="-139065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/>
              <a:t>Vitamin</a:t>
            </a:r>
            <a:r>
              <a:rPr b="1" spc="-160"/>
              <a:t> </a:t>
            </a:r>
            <a:r>
              <a:rPr b="1" spc="-484" smtClean="0"/>
              <a:t>B12</a:t>
            </a:r>
            <a:endParaRPr b="1" spc="-484" dirty="0"/>
          </a:p>
        </p:txBody>
      </p:sp>
      <p:pic>
        <p:nvPicPr>
          <p:cNvPr id="27" name="Picture 26" descr="10 Makanan yang Mengandung Vitamin B12 (Kobalamin) Tertinggi - Ilmu  Pengetahuan Um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latin typeface="Arial Narrow" pitchFamily="34" charset="0"/>
              </a:rPr>
              <a:t>Akibat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Kekurangan</a:t>
            </a:r>
            <a:r>
              <a:rPr lang="en-US" b="1" dirty="0" smtClean="0">
                <a:latin typeface="Arial Narrow" pitchFamily="34" charset="0"/>
              </a:rPr>
              <a:t> Vitamin B12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Arial Narrow" pitchFamily="34" charset="0"/>
              </a:rPr>
              <a:t>Anemia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Depresi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Neuropati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Perifer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Glossitis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Sembelit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4" name="Picture 3" descr="Yuk, Ketahui Berbagai Manfaat Dari Masing- Masing Jenis Vitamin B | Enerv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365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99560"/>
            <a:chOff x="1324355" y="1267967"/>
            <a:chExt cx="6490970" cy="4099560"/>
          </a:xfrm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924811"/>
              <a:ext cx="5881116" cy="3442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52243"/>
              <a:ext cx="57912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52243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52244"/>
            <a:ext cx="5181600" cy="2167901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50">
              <a:latin typeface="Times New Roman"/>
              <a:cs typeface="Times New Roman"/>
            </a:endParaRPr>
          </a:p>
          <a:p>
            <a:pPr marL="609600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45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C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077" y="213106"/>
            <a:ext cx="8233409" cy="696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/>
              <a:t>Pengertian </a:t>
            </a:r>
            <a:r>
              <a:rPr sz="4400" b="1" spc="-105" dirty="0"/>
              <a:t>&amp; </a:t>
            </a:r>
            <a:r>
              <a:rPr sz="4400" b="1" spc="-270" dirty="0"/>
              <a:t>Fungsi </a:t>
            </a:r>
            <a:r>
              <a:rPr sz="4400" b="1" dirty="0"/>
              <a:t>Vitamin</a:t>
            </a:r>
            <a:r>
              <a:rPr sz="4400" b="1" spc="-100" dirty="0"/>
              <a:t> </a:t>
            </a:r>
            <a:r>
              <a:rPr sz="4400" b="1" spc="-530" dirty="0"/>
              <a:t>B12</a:t>
            </a:r>
            <a:endParaRPr sz="4400" b="1"/>
          </a:p>
        </p:txBody>
      </p:sp>
      <p:sp>
        <p:nvSpPr>
          <p:cNvPr id="3" name="object 3"/>
          <p:cNvSpPr txBox="1"/>
          <p:nvPr/>
        </p:nvSpPr>
        <p:spPr>
          <a:xfrm>
            <a:off x="231140" y="1069594"/>
            <a:ext cx="8759190" cy="5238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sng" spc="-125" dirty="0">
                <a:latin typeface="Trebuchet MS"/>
                <a:cs typeface="Trebuchet MS"/>
              </a:rPr>
              <a:t>Pengertian</a:t>
            </a:r>
            <a:endParaRPr sz="3000" u="sng">
              <a:latin typeface="Trebuchet MS"/>
              <a:cs typeface="Trebuchet MS"/>
            </a:endParaRPr>
          </a:p>
          <a:p>
            <a:pPr marL="12700" algn="just">
              <a:lnSpc>
                <a:spcPts val="3240"/>
              </a:lnSpc>
            </a:pPr>
            <a:r>
              <a:rPr sz="3000" spc="-5" dirty="0">
                <a:latin typeface="Comic Sans MS"/>
                <a:cs typeface="Comic Sans MS"/>
              </a:rPr>
              <a:t>Vitamin</a:t>
            </a:r>
            <a:r>
              <a:rPr sz="3000" spc="39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C</a:t>
            </a:r>
            <a:r>
              <a:rPr sz="3000" spc="40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adalah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salah</a:t>
            </a:r>
            <a:r>
              <a:rPr sz="3000" spc="39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satu</a:t>
            </a:r>
            <a:r>
              <a:rPr sz="3000" spc="4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vitamin</a:t>
            </a:r>
            <a:r>
              <a:rPr sz="3000" spc="40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yang</a:t>
            </a:r>
            <a:r>
              <a:rPr sz="3000" spc="40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sangat</a:t>
            </a:r>
            <a:endParaRPr sz="3000">
              <a:latin typeface="Comic Sans MS"/>
              <a:cs typeface="Comic Sans MS"/>
            </a:endParaRPr>
          </a:p>
          <a:p>
            <a:pPr marL="12700" marR="7620" algn="just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latin typeface="Comic Sans MS"/>
                <a:cs typeface="Comic Sans MS"/>
              </a:rPr>
              <a:t>di </a:t>
            </a:r>
            <a:r>
              <a:rPr sz="3000" spc="-5" dirty="0">
                <a:latin typeface="Comic Sans MS"/>
                <a:cs typeface="Comic Sans MS"/>
              </a:rPr>
              <a:t>butuhkan </a:t>
            </a:r>
            <a:r>
              <a:rPr sz="3000" dirty="0">
                <a:latin typeface="Comic Sans MS"/>
                <a:cs typeface="Comic Sans MS"/>
              </a:rPr>
              <a:t>oleh </a:t>
            </a:r>
            <a:r>
              <a:rPr sz="3000" spc="-5" dirty="0">
                <a:latin typeface="Comic Sans MS"/>
                <a:cs typeface="Comic Sans MS"/>
              </a:rPr>
              <a:t>tubuh </a:t>
            </a:r>
            <a:r>
              <a:rPr sz="3000" dirty="0">
                <a:latin typeface="Comic Sans MS"/>
                <a:cs typeface="Comic Sans MS"/>
              </a:rPr>
              <a:t>yang mana </a:t>
            </a:r>
            <a:r>
              <a:rPr sz="3000" spc="-5" dirty="0">
                <a:latin typeface="Comic Sans MS"/>
                <a:cs typeface="Comic Sans MS"/>
              </a:rPr>
              <a:t>berperan  penting </a:t>
            </a:r>
            <a:r>
              <a:rPr sz="3000" dirty="0">
                <a:latin typeface="Comic Sans MS"/>
                <a:cs typeface="Comic Sans MS"/>
              </a:rPr>
              <a:t>sekali </a:t>
            </a:r>
            <a:r>
              <a:rPr sz="3000" spc="-5" dirty="0">
                <a:latin typeface="Comic Sans MS"/>
                <a:cs typeface="Comic Sans MS"/>
              </a:rPr>
              <a:t>dalam </a:t>
            </a:r>
            <a:r>
              <a:rPr sz="3000" dirty="0">
                <a:latin typeface="Comic Sans MS"/>
                <a:cs typeface="Comic Sans MS"/>
              </a:rPr>
              <a:t>menjaga </a:t>
            </a:r>
            <a:r>
              <a:rPr sz="3000" spc="-5" dirty="0">
                <a:latin typeface="Comic Sans MS"/>
                <a:cs typeface="Comic Sans MS"/>
              </a:rPr>
              <a:t>keseimbangan  tubuh dan </a:t>
            </a:r>
            <a:r>
              <a:rPr sz="3000" dirty="0">
                <a:latin typeface="Comic Sans MS"/>
                <a:cs typeface="Comic Sans MS"/>
              </a:rPr>
              <a:t>menjauhkan </a:t>
            </a:r>
            <a:r>
              <a:rPr sz="3000" spc="-5" dirty="0">
                <a:latin typeface="Comic Sans MS"/>
                <a:cs typeface="Comic Sans MS"/>
              </a:rPr>
              <a:t>dari berbagai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penyakit.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000" b="1" u="sng" spc="-5" dirty="0">
                <a:latin typeface="Trebuchet MS"/>
                <a:cs typeface="Trebuchet MS"/>
              </a:rPr>
              <a:t>Fungsi</a:t>
            </a:r>
            <a:endParaRPr sz="3000" u="sng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omic Sans MS"/>
                <a:cs typeface="Comic Sans MS"/>
              </a:rPr>
              <a:t>Meningkatkan Kekebalan Tubuh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omic Sans MS"/>
                <a:cs typeface="Comic Sans MS"/>
              </a:rPr>
              <a:t>Mengatasi Flu </a:t>
            </a:r>
            <a:r>
              <a:rPr sz="3000" spc="-5" dirty="0">
                <a:latin typeface="Comic Sans MS"/>
                <a:cs typeface="Comic Sans MS"/>
              </a:rPr>
              <a:t>dan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pilek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omic Sans MS"/>
                <a:cs typeface="Comic Sans MS"/>
              </a:rPr>
              <a:t>Menjaga </a:t>
            </a:r>
            <a:r>
              <a:rPr sz="3000" spc="-5" dirty="0">
                <a:latin typeface="Comic Sans MS"/>
                <a:cs typeface="Comic Sans MS"/>
              </a:rPr>
              <a:t>dan </a:t>
            </a:r>
            <a:r>
              <a:rPr sz="3000" dirty="0">
                <a:latin typeface="Comic Sans MS"/>
                <a:cs typeface="Comic Sans MS"/>
              </a:rPr>
              <a:t>Merawat</a:t>
            </a:r>
            <a:r>
              <a:rPr sz="3000" spc="-1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Kulit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omic Sans MS"/>
                <a:cs typeface="Comic Sans MS"/>
              </a:rPr>
              <a:t>Mengobati</a:t>
            </a:r>
            <a:r>
              <a:rPr sz="3000" spc="-30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sariawan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Bahan </a:t>
            </a:r>
            <a:r>
              <a:rPr sz="3000" dirty="0">
                <a:latin typeface="Comic Sans MS"/>
                <a:cs typeface="Comic Sans MS"/>
              </a:rPr>
              <a:t>Kecantikan</a:t>
            </a:r>
            <a:r>
              <a:rPr sz="3000" spc="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Alami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Mengobati </a:t>
            </a:r>
            <a:r>
              <a:rPr sz="3000" dirty="0">
                <a:latin typeface="Comic Sans MS"/>
                <a:cs typeface="Comic Sans MS"/>
              </a:rPr>
              <a:t>Gusi </a:t>
            </a:r>
            <a:r>
              <a:rPr sz="3000" spc="-5" dirty="0">
                <a:latin typeface="Comic Sans MS"/>
                <a:cs typeface="Comic Sans MS"/>
              </a:rPr>
              <a:t>Bengkak dan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berdarah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1"/>
            <a:ext cx="4040188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 Narrow" pitchFamily="34" charset="0"/>
              </a:rPr>
              <a:t>Tahun</a:t>
            </a:r>
            <a:r>
              <a:rPr lang="en-US" sz="3200" dirty="0" smtClean="0">
                <a:latin typeface="Arial Narrow" pitchFamily="34" charset="0"/>
              </a:rPr>
              <a:t> 1888 </a:t>
            </a:r>
            <a:r>
              <a:rPr lang="en-US" sz="3200" dirty="0" err="1" smtClean="0">
                <a:latin typeface="Arial Narrow" pitchFamily="34" charset="0"/>
              </a:rPr>
              <a:t>s.d</a:t>
            </a:r>
            <a:r>
              <a:rPr lang="en-US" sz="3200" dirty="0" smtClean="0">
                <a:latin typeface="Arial Narrow" pitchFamily="34" charset="0"/>
              </a:rPr>
              <a:t> 1885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1"/>
            <a:ext cx="4040188" cy="46021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Eijkman </a:t>
            </a:r>
            <a:r>
              <a:rPr lang="en-US" sz="3200" dirty="0" err="1" smtClean="0">
                <a:latin typeface="Arial Narrow" pitchFamily="34" charset="0"/>
              </a:rPr>
              <a:t>diangkat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sbg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Direktur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Laboratorium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Medis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Sekolah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dokter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Jawa</a:t>
            </a:r>
            <a:r>
              <a:rPr lang="en-US" sz="3200" dirty="0" smtClean="0">
                <a:latin typeface="Arial Narrow" pitchFamily="34" charset="0"/>
              </a:rPr>
              <a:t> (</a:t>
            </a:r>
            <a:r>
              <a:rPr lang="en-US" sz="3200" dirty="0" err="1" smtClean="0">
                <a:latin typeface="Arial Narrow" pitchFamily="34" charset="0"/>
              </a:rPr>
              <a:t>Sekarang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Universitas</a:t>
            </a:r>
            <a:r>
              <a:rPr lang="en-US" sz="3200" dirty="0" smtClean="0">
                <a:latin typeface="Arial Narrow" pitchFamily="34" charset="0"/>
              </a:rPr>
              <a:t> Indonesia, Batavia)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4906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Eijkman </a:t>
            </a:r>
            <a:r>
              <a:rPr lang="en-US" sz="3200" dirty="0" err="1" smtClean="0">
                <a:latin typeface="Arial Narrow" pitchFamily="34" charset="0"/>
              </a:rPr>
              <a:t>membuat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sejumlah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penelitian</a:t>
            </a:r>
            <a:r>
              <a:rPr lang="en-US" sz="3200" dirty="0" smtClean="0">
                <a:latin typeface="Arial Narrow" pitchFamily="34" charset="0"/>
              </a:rPr>
              <a:t>, </a:t>
            </a:r>
            <a:r>
              <a:rPr lang="en-US" sz="3200" dirty="0" err="1" smtClean="0">
                <a:latin typeface="Arial Narrow" pitchFamily="34" charset="0"/>
              </a:rPr>
              <a:t>salah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satunya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meneliti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tentang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keterkaitan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antara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pola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makan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buruk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yg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menyebabkan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beri-beri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berujung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pada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penemuan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VITAMIN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7" name="Picture 6" descr="Lembaga Eijkman - Wikiwa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6482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36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368300" marR="5080" indent="-355600">
              <a:lnSpc>
                <a:spcPct val="100000"/>
              </a:lnSpc>
              <a:spcBef>
                <a:spcPts val="95"/>
              </a:spcBef>
            </a:pPr>
            <a:r>
              <a:rPr b="1" spc="-260" dirty="0"/>
              <a:t>Sumber </a:t>
            </a:r>
            <a:r>
              <a:rPr b="1" spc="-180" dirty="0"/>
              <a:t>Sebagai </a:t>
            </a:r>
            <a:r>
              <a:rPr b="1" spc="-185" dirty="0"/>
              <a:t>Pencegah  </a:t>
            </a:r>
            <a:r>
              <a:rPr b="1" spc="-80" dirty="0"/>
              <a:t>Kekurangan </a:t>
            </a:r>
            <a:r>
              <a:rPr b="1" spc="-5" dirty="0"/>
              <a:t>Vitamin</a:t>
            </a:r>
            <a:r>
              <a:rPr b="1" spc="-160" dirty="0"/>
              <a:t> </a:t>
            </a:r>
            <a:r>
              <a:rPr b="1" spc="-400"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9160" y="3414140"/>
            <a:ext cx="5806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solidFill>
                  <a:srgbClr val="5F497A"/>
                </a:solidFill>
                <a:latin typeface="Arial"/>
                <a:cs typeface="Arial"/>
              </a:rPr>
              <a:t>Kekurangan </a:t>
            </a:r>
            <a:r>
              <a:rPr sz="4400" b="1" dirty="0">
                <a:solidFill>
                  <a:srgbClr val="5F497A"/>
                </a:solidFill>
                <a:latin typeface="Arial"/>
                <a:cs typeface="Arial"/>
              </a:rPr>
              <a:t>Vitamin</a:t>
            </a:r>
            <a:r>
              <a:rPr sz="4400" b="1" spc="-254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4400" b="1" spc="-434" dirty="0">
                <a:solidFill>
                  <a:srgbClr val="5F497A"/>
                </a:solidFill>
                <a:latin typeface="Arial"/>
                <a:cs typeface="Arial"/>
              </a:rPr>
              <a:t>C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0"/>
            <a:ext cx="17145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0"/>
            <a:ext cx="2286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0"/>
            <a:ext cx="1947672" cy="1937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1828800" cy="1937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0" y="4308347"/>
            <a:ext cx="2266188" cy="1763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92" y="4256532"/>
            <a:ext cx="2426208" cy="175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4256532"/>
            <a:ext cx="2514600" cy="1815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438400"/>
            <a:ext cx="4196969" cy="2815344"/>
          </a:xfrm>
          <a:custGeom>
            <a:avLst/>
            <a:gdLst/>
            <a:ahLst/>
            <a:cxnLst/>
            <a:rect l="l" t="t" r="r" b="b"/>
            <a:pathLst>
              <a:path w="3429000" h="1390014">
                <a:moveTo>
                  <a:pt x="229997" y="563887"/>
                </a:moveTo>
                <a:lnTo>
                  <a:pt x="211328" y="567697"/>
                </a:lnTo>
                <a:lnTo>
                  <a:pt x="90805" y="1219207"/>
                </a:lnTo>
                <a:lnTo>
                  <a:pt x="82708" y="1258577"/>
                </a:lnTo>
                <a:lnTo>
                  <a:pt x="64230" y="1316997"/>
                </a:lnTo>
                <a:lnTo>
                  <a:pt x="35210" y="1352557"/>
                </a:lnTo>
                <a:lnTo>
                  <a:pt x="0" y="1370337"/>
                </a:lnTo>
                <a:lnTo>
                  <a:pt x="4444" y="1389387"/>
                </a:lnTo>
                <a:lnTo>
                  <a:pt x="231648" y="1338587"/>
                </a:lnTo>
                <a:lnTo>
                  <a:pt x="228193" y="1323347"/>
                </a:lnTo>
                <a:lnTo>
                  <a:pt x="182911" y="1323347"/>
                </a:lnTo>
                <a:lnTo>
                  <a:pt x="167215" y="1322077"/>
                </a:lnTo>
                <a:lnTo>
                  <a:pt x="133604" y="1292867"/>
                </a:lnTo>
                <a:lnTo>
                  <a:pt x="132076" y="1281437"/>
                </a:lnTo>
                <a:lnTo>
                  <a:pt x="132238" y="1266197"/>
                </a:lnTo>
                <a:lnTo>
                  <a:pt x="134068" y="1247147"/>
                </a:lnTo>
                <a:lnTo>
                  <a:pt x="137541" y="1225557"/>
                </a:lnTo>
                <a:lnTo>
                  <a:pt x="161036" y="1101097"/>
                </a:lnTo>
                <a:lnTo>
                  <a:pt x="354905" y="1057917"/>
                </a:lnTo>
                <a:lnTo>
                  <a:pt x="168656" y="1057917"/>
                </a:lnTo>
                <a:lnTo>
                  <a:pt x="228854" y="737877"/>
                </a:lnTo>
                <a:lnTo>
                  <a:pt x="353538" y="737877"/>
                </a:lnTo>
                <a:lnTo>
                  <a:pt x="229997" y="563887"/>
                </a:lnTo>
                <a:close/>
              </a:path>
              <a:path w="3429000" h="1390014">
                <a:moveTo>
                  <a:pt x="227330" y="1319537"/>
                </a:moveTo>
                <a:lnTo>
                  <a:pt x="202942" y="1322077"/>
                </a:lnTo>
                <a:lnTo>
                  <a:pt x="182911" y="1323347"/>
                </a:lnTo>
                <a:lnTo>
                  <a:pt x="228193" y="1323347"/>
                </a:lnTo>
                <a:lnTo>
                  <a:pt x="227330" y="1319537"/>
                </a:lnTo>
                <a:close/>
              </a:path>
              <a:path w="3429000" h="1390014">
                <a:moveTo>
                  <a:pt x="567254" y="1038867"/>
                </a:moveTo>
                <a:lnTo>
                  <a:pt x="440435" y="1038867"/>
                </a:lnTo>
                <a:lnTo>
                  <a:pt x="507365" y="1132847"/>
                </a:lnTo>
                <a:lnTo>
                  <a:pt x="521940" y="1154437"/>
                </a:lnTo>
                <a:lnTo>
                  <a:pt x="533098" y="1172217"/>
                </a:lnTo>
                <a:lnTo>
                  <a:pt x="540851" y="1188727"/>
                </a:lnTo>
                <a:lnTo>
                  <a:pt x="545210" y="1201427"/>
                </a:lnTo>
                <a:lnTo>
                  <a:pt x="546167" y="1210317"/>
                </a:lnTo>
                <a:lnTo>
                  <a:pt x="545052" y="1219207"/>
                </a:lnTo>
                <a:lnTo>
                  <a:pt x="516778" y="1249687"/>
                </a:lnTo>
                <a:lnTo>
                  <a:pt x="481710" y="1262387"/>
                </a:lnTo>
                <a:lnTo>
                  <a:pt x="486156" y="1281437"/>
                </a:lnTo>
                <a:lnTo>
                  <a:pt x="770890" y="1217937"/>
                </a:lnTo>
                <a:lnTo>
                  <a:pt x="766741" y="1200157"/>
                </a:lnTo>
                <a:lnTo>
                  <a:pt x="725471" y="1200157"/>
                </a:lnTo>
                <a:lnTo>
                  <a:pt x="707812" y="1196347"/>
                </a:lnTo>
                <a:lnTo>
                  <a:pt x="658225" y="1160787"/>
                </a:lnTo>
                <a:lnTo>
                  <a:pt x="615950" y="1107447"/>
                </a:lnTo>
                <a:lnTo>
                  <a:pt x="567254" y="1038867"/>
                </a:lnTo>
                <a:close/>
              </a:path>
              <a:path w="3429000" h="1390014">
                <a:moveTo>
                  <a:pt x="867880" y="770897"/>
                </a:moveTo>
                <a:lnTo>
                  <a:pt x="745108" y="770897"/>
                </a:lnTo>
                <a:lnTo>
                  <a:pt x="752982" y="772167"/>
                </a:lnTo>
                <a:lnTo>
                  <a:pt x="759459" y="774707"/>
                </a:lnTo>
                <a:lnTo>
                  <a:pt x="782450" y="811537"/>
                </a:lnTo>
                <a:lnTo>
                  <a:pt x="796444" y="864877"/>
                </a:lnTo>
                <a:lnTo>
                  <a:pt x="805560" y="904247"/>
                </a:lnTo>
                <a:lnTo>
                  <a:pt x="846201" y="1085857"/>
                </a:lnTo>
                <a:lnTo>
                  <a:pt x="852849" y="1129037"/>
                </a:lnTo>
                <a:lnTo>
                  <a:pt x="852906" y="1132847"/>
                </a:lnTo>
                <a:lnTo>
                  <a:pt x="852469" y="1148087"/>
                </a:lnTo>
                <a:lnTo>
                  <a:pt x="820140" y="1186187"/>
                </a:lnTo>
                <a:lnTo>
                  <a:pt x="792607" y="1192537"/>
                </a:lnTo>
                <a:lnTo>
                  <a:pt x="796925" y="1211587"/>
                </a:lnTo>
                <a:lnTo>
                  <a:pt x="1037970" y="1158247"/>
                </a:lnTo>
                <a:lnTo>
                  <a:pt x="1035177" y="1145547"/>
                </a:lnTo>
                <a:lnTo>
                  <a:pt x="988077" y="1145547"/>
                </a:lnTo>
                <a:lnTo>
                  <a:pt x="979169" y="1143007"/>
                </a:lnTo>
                <a:lnTo>
                  <a:pt x="949209" y="1117607"/>
                </a:lnTo>
                <a:lnTo>
                  <a:pt x="933957" y="1065537"/>
                </a:lnTo>
                <a:lnTo>
                  <a:pt x="876300" y="808997"/>
                </a:lnTo>
                <a:lnTo>
                  <a:pt x="896834" y="777247"/>
                </a:lnTo>
                <a:lnTo>
                  <a:pt x="869315" y="777247"/>
                </a:lnTo>
                <a:lnTo>
                  <a:pt x="867880" y="770897"/>
                </a:lnTo>
                <a:close/>
              </a:path>
              <a:path w="3429000" h="1390014">
                <a:moveTo>
                  <a:pt x="766444" y="1198887"/>
                </a:moveTo>
                <a:lnTo>
                  <a:pt x="745011" y="1200157"/>
                </a:lnTo>
                <a:lnTo>
                  <a:pt x="766741" y="1200157"/>
                </a:lnTo>
                <a:lnTo>
                  <a:pt x="766444" y="1198887"/>
                </a:lnTo>
                <a:close/>
              </a:path>
              <a:path w="3429000" h="1390014">
                <a:moveTo>
                  <a:pt x="1149489" y="708667"/>
                </a:moveTo>
                <a:lnTo>
                  <a:pt x="1006346" y="708667"/>
                </a:lnTo>
                <a:lnTo>
                  <a:pt x="1023667" y="711207"/>
                </a:lnTo>
                <a:lnTo>
                  <a:pt x="1038869" y="717557"/>
                </a:lnTo>
                <a:lnTo>
                  <a:pt x="1073721" y="764547"/>
                </a:lnTo>
                <a:lnTo>
                  <a:pt x="1090930" y="820427"/>
                </a:lnTo>
                <a:lnTo>
                  <a:pt x="1135760" y="1021087"/>
                </a:lnTo>
                <a:lnTo>
                  <a:pt x="1139830" y="1038867"/>
                </a:lnTo>
                <a:lnTo>
                  <a:pt x="1142698" y="1054107"/>
                </a:lnTo>
                <a:lnTo>
                  <a:pt x="1144351" y="1064267"/>
                </a:lnTo>
                <a:lnTo>
                  <a:pt x="1144778" y="1070617"/>
                </a:lnTo>
                <a:lnTo>
                  <a:pt x="1143752" y="1080777"/>
                </a:lnTo>
                <a:lnTo>
                  <a:pt x="1115885" y="1117607"/>
                </a:lnTo>
                <a:lnTo>
                  <a:pt x="1077341" y="1129037"/>
                </a:lnTo>
                <a:lnTo>
                  <a:pt x="1081658" y="1148087"/>
                </a:lnTo>
                <a:lnTo>
                  <a:pt x="1322705" y="1094747"/>
                </a:lnTo>
                <a:lnTo>
                  <a:pt x="1319352" y="1079507"/>
                </a:lnTo>
                <a:lnTo>
                  <a:pt x="1277223" y="1079507"/>
                </a:lnTo>
                <a:lnTo>
                  <a:pt x="1268603" y="1078237"/>
                </a:lnTo>
                <a:lnTo>
                  <a:pt x="1239555" y="1052837"/>
                </a:lnTo>
                <a:lnTo>
                  <a:pt x="1223518" y="1000767"/>
                </a:lnTo>
                <a:lnTo>
                  <a:pt x="1176908" y="792487"/>
                </a:lnTo>
                <a:lnTo>
                  <a:pt x="1169219" y="762007"/>
                </a:lnTo>
                <a:lnTo>
                  <a:pt x="1161018" y="735337"/>
                </a:lnTo>
                <a:lnTo>
                  <a:pt x="1152316" y="713747"/>
                </a:lnTo>
                <a:lnTo>
                  <a:pt x="1149489" y="708667"/>
                </a:lnTo>
                <a:close/>
              </a:path>
              <a:path w="3429000" h="1390014">
                <a:moveTo>
                  <a:pt x="1033780" y="1139197"/>
                </a:moveTo>
                <a:lnTo>
                  <a:pt x="1015370" y="1143007"/>
                </a:lnTo>
                <a:lnTo>
                  <a:pt x="1000140" y="1144277"/>
                </a:lnTo>
                <a:lnTo>
                  <a:pt x="988077" y="1145547"/>
                </a:lnTo>
                <a:lnTo>
                  <a:pt x="1035177" y="1145547"/>
                </a:lnTo>
                <a:lnTo>
                  <a:pt x="1033780" y="1139197"/>
                </a:lnTo>
                <a:close/>
              </a:path>
              <a:path w="3429000" h="1390014">
                <a:moveTo>
                  <a:pt x="1318514" y="1075697"/>
                </a:moveTo>
                <a:lnTo>
                  <a:pt x="1302178" y="1078237"/>
                </a:lnTo>
                <a:lnTo>
                  <a:pt x="1288415" y="1079507"/>
                </a:lnTo>
                <a:lnTo>
                  <a:pt x="1319352" y="1079507"/>
                </a:lnTo>
                <a:lnTo>
                  <a:pt x="1318514" y="1075697"/>
                </a:lnTo>
                <a:close/>
              </a:path>
              <a:path w="3429000" h="1390014">
                <a:moveTo>
                  <a:pt x="353538" y="737877"/>
                </a:moveTo>
                <a:lnTo>
                  <a:pt x="228854" y="737877"/>
                </a:lnTo>
                <a:lnTo>
                  <a:pt x="416686" y="1002037"/>
                </a:lnTo>
                <a:lnTo>
                  <a:pt x="168656" y="1057917"/>
                </a:lnTo>
                <a:lnTo>
                  <a:pt x="354905" y="1057917"/>
                </a:lnTo>
                <a:lnTo>
                  <a:pt x="440435" y="1038867"/>
                </a:lnTo>
                <a:lnTo>
                  <a:pt x="567254" y="1038867"/>
                </a:lnTo>
                <a:lnTo>
                  <a:pt x="353538" y="737877"/>
                </a:lnTo>
                <a:close/>
              </a:path>
              <a:path w="3429000" h="1390014">
                <a:moveTo>
                  <a:pt x="1521086" y="525787"/>
                </a:moveTo>
                <a:lnTo>
                  <a:pt x="1481201" y="530867"/>
                </a:lnTo>
                <a:lnTo>
                  <a:pt x="1435764" y="546107"/>
                </a:lnTo>
                <a:lnTo>
                  <a:pt x="1396412" y="568967"/>
                </a:lnTo>
                <a:lnTo>
                  <a:pt x="1363132" y="598177"/>
                </a:lnTo>
                <a:lnTo>
                  <a:pt x="1335913" y="637547"/>
                </a:lnTo>
                <a:lnTo>
                  <a:pt x="1316430" y="681997"/>
                </a:lnTo>
                <a:lnTo>
                  <a:pt x="1306544" y="731527"/>
                </a:lnTo>
                <a:lnTo>
                  <a:pt x="1306230" y="786137"/>
                </a:lnTo>
                <a:lnTo>
                  <a:pt x="1315466" y="847097"/>
                </a:lnTo>
                <a:lnTo>
                  <a:pt x="1331678" y="900437"/>
                </a:lnTo>
                <a:lnTo>
                  <a:pt x="1354391" y="946157"/>
                </a:lnTo>
                <a:lnTo>
                  <a:pt x="1383581" y="985527"/>
                </a:lnTo>
                <a:lnTo>
                  <a:pt x="1419225" y="1016007"/>
                </a:lnTo>
                <a:lnTo>
                  <a:pt x="1458801" y="1038867"/>
                </a:lnTo>
                <a:lnTo>
                  <a:pt x="1499616" y="1051567"/>
                </a:lnTo>
                <a:lnTo>
                  <a:pt x="1541668" y="1056647"/>
                </a:lnTo>
                <a:lnTo>
                  <a:pt x="1584959" y="1051567"/>
                </a:lnTo>
                <a:lnTo>
                  <a:pt x="1622895" y="1038867"/>
                </a:lnTo>
                <a:lnTo>
                  <a:pt x="1683525" y="993147"/>
                </a:lnTo>
                <a:lnTo>
                  <a:pt x="1706245" y="961397"/>
                </a:lnTo>
                <a:lnTo>
                  <a:pt x="1707436" y="958857"/>
                </a:lnTo>
                <a:lnTo>
                  <a:pt x="1570313" y="958857"/>
                </a:lnTo>
                <a:lnTo>
                  <a:pt x="1535318" y="955047"/>
                </a:lnTo>
                <a:lnTo>
                  <a:pt x="1467104" y="922027"/>
                </a:lnTo>
                <a:lnTo>
                  <a:pt x="1436215" y="892817"/>
                </a:lnTo>
                <a:lnTo>
                  <a:pt x="1410779" y="857257"/>
                </a:lnTo>
                <a:lnTo>
                  <a:pt x="1390773" y="814077"/>
                </a:lnTo>
                <a:lnTo>
                  <a:pt x="1376171" y="763277"/>
                </a:lnTo>
                <a:lnTo>
                  <a:pt x="1510893" y="732797"/>
                </a:lnTo>
                <a:lnTo>
                  <a:pt x="1369186" y="732797"/>
                </a:lnTo>
                <a:lnTo>
                  <a:pt x="1367524" y="703587"/>
                </a:lnTo>
                <a:lnTo>
                  <a:pt x="1367571" y="701047"/>
                </a:lnTo>
                <a:lnTo>
                  <a:pt x="1370076" y="674377"/>
                </a:lnTo>
                <a:lnTo>
                  <a:pt x="1388491" y="627387"/>
                </a:lnTo>
                <a:lnTo>
                  <a:pt x="1419939" y="593097"/>
                </a:lnTo>
                <a:lnTo>
                  <a:pt x="1459865" y="575317"/>
                </a:lnTo>
                <a:lnTo>
                  <a:pt x="1474323" y="572777"/>
                </a:lnTo>
                <a:lnTo>
                  <a:pt x="1649749" y="572777"/>
                </a:lnTo>
                <a:lnTo>
                  <a:pt x="1627885" y="554997"/>
                </a:lnTo>
                <a:lnTo>
                  <a:pt x="1594429" y="537217"/>
                </a:lnTo>
                <a:lnTo>
                  <a:pt x="1558829" y="528327"/>
                </a:lnTo>
                <a:lnTo>
                  <a:pt x="1521086" y="525787"/>
                </a:lnTo>
                <a:close/>
              </a:path>
              <a:path w="3429000" h="1390014">
                <a:moveTo>
                  <a:pt x="1899645" y="539757"/>
                </a:moveTo>
                <a:lnTo>
                  <a:pt x="1784604" y="539757"/>
                </a:lnTo>
                <a:lnTo>
                  <a:pt x="1790827" y="543567"/>
                </a:lnTo>
                <a:lnTo>
                  <a:pt x="1795470" y="546107"/>
                </a:lnTo>
                <a:lnTo>
                  <a:pt x="1799875" y="551187"/>
                </a:lnTo>
                <a:lnTo>
                  <a:pt x="1820052" y="601987"/>
                </a:lnTo>
                <a:lnTo>
                  <a:pt x="1836039" y="668027"/>
                </a:lnTo>
                <a:lnTo>
                  <a:pt x="1877821" y="853447"/>
                </a:lnTo>
                <a:lnTo>
                  <a:pt x="1884632" y="892817"/>
                </a:lnTo>
                <a:lnTo>
                  <a:pt x="1885483" y="905517"/>
                </a:lnTo>
                <a:lnTo>
                  <a:pt x="1884680" y="916947"/>
                </a:lnTo>
                <a:lnTo>
                  <a:pt x="1862324" y="948697"/>
                </a:lnTo>
                <a:lnTo>
                  <a:pt x="1824355" y="961397"/>
                </a:lnTo>
                <a:lnTo>
                  <a:pt x="1828672" y="980447"/>
                </a:lnTo>
                <a:lnTo>
                  <a:pt x="2069719" y="927107"/>
                </a:lnTo>
                <a:lnTo>
                  <a:pt x="2066552" y="913137"/>
                </a:lnTo>
                <a:lnTo>
                  <a:pt x="2019716" y="913137"/>
                </a:lnTo>
                <a:lnTo>
                  <a:pt x="2010791" y="911867"/>
                </a:lnTo>
                <a:lnTo>
                  <a:pt x="1981279" y="886467"/>
                </a:lnTo>
                <a:lnTo>
                  <a:pt x="1965706" y="834397"/>
                </a:lnTo>
                <a:lnTo>
                  <a:pt x="1907032" y="572777"/>
                </a:lnTo>
                <a:lnTo>
                  <a:pt x="1917110" y="556267"/>
                </a:lnTo>
                <a:lnTo>
                  <a:pt x="1924387" y="546107"/>
                </a:lnTo>
                <a:lnTo>
                  <a:pt x="1901063" y="546107"/>
                </a:lnTo>
                <a:lnTo>
                  <a:pt x="1899645" y="539757"/>
                </a:lnTo>
                <a:close/>
              </a:path>
              <a:path w="3429000" h="1390014">
                <a:moveTo>
                  <a:pt x="1722501" y="806457"/>
                </a:moveTo>
                <a:lnTo>
                  <a:pt x="1707848" y="867417"/>
                </a:lnTo>
                <a:lnTo>
                  <a:pt x="1683384" y="910597"/>
                </a:lnTo>
                <a:lnTo>
                  <a:pt x="1649269" y="938537"/>
                </a:lnTo>
                <a:lnTo>
                  <a:pt x="1605915" y="955047"/>
                </a:lnTo>
                <a:lnTo>
                  <a:pt x="1570313" y="958857"/>
                </a:lnTo>
                <a:lnTo>
                  <a:pt x="1707436" y="958857"/>
                </a:lnTo>
                <a:lnTo>
                  <a:pt x="1723526" y="924567"/>
                </a:lnTo>
                <a:lnTo>
                  <a:pt x="1735153" y="887737"/>
                </a:lnTo>
                <a:lnTo>
                  <a:pt x="1741088" y="850907"/>
                </a:lnTo>
                <a:lnTo>
                  <a:pt x="1741296" y="814077"/>
                </a:lnTo>
                <a:lnTo>
                  <a:pt x="1722501" y="806457"/>
                </a:lnTo>
                <a:close/>
              </a:path>
              <a:path w="3429000" h="1390014">
                <a:moveTo>
                  <a:pt x="2190399" y="474987"/>
                </a:moveTo>
                <a:lnTo>
                  <a:pt x="2037173" y="474987"/>
                </a:lnTo>
                <a:lnTo>
                  <a:pt x="2056114" y="476257"/>
                </a:lnTo>
                <a:lnTo>
                  <a:pt x="2073697" y="483877"/>
                </a:lnTo>
                <a:lnTo>
                  <a:pt x="2110851" y="527057"/>
                </a:lnTo>
                <a:lnTo>
                  <a:pt x="2126742" y="577857"/>
                </a:lnTo>
                <a:lnTo>
                  <a:pt x="2173732" y="787407"/>
                </a:lnTo>
                <a:lnTo>
                  <a:pt x="2182643" y="834397"/>
                </a:lnTo>
                <a:lnTo>
                  <a:pt x="2183003" y="840747"/>
                </a:lnTo>
                <a:lnTo>
                  <a:pt x="2181453" y="850907"/>
                </a:lnTo>
                <a:lnTo>
                  <a:pt x="2148522" y="886467"/>
                </a:lnTo>
                <a:lnTo>
                  <a:pt x="2114931" y="896627"/>
                </a:lnTo>
                <a:lnTo>
                  <a:pt x="2119248" y="915677"/>
                </a:lnTo>
                <a:lnTo>
                  <a:pt x="2365629" y="859797"/>
                </a:lnTo>
                <a:lnTo>
                  <a:pt x="2362462" y="845827"/>
                </a:lnTo>
                <a:lnTo>
                  <a:pt x="2316680" y="845827"/>
                </a:lnTo>
                <a:lnTo>
                  <a:pt x="2306828" y="844557"/>
                </a:lnTo>
                <a:lnTo>
                  <a:pt x="2276814" y="820427"/>
                </a:lnTo>
                <a:lnTo>
                  <a:pt x="2261616" y="768357"/>
                </a:lnTo>
                <a:lnTo>
                  <a:pt x="2209419" y="535947"/>
                </a:lnTo>
                <a:lnTo>
                  <a:pt x="2203196" y="513087"/>
                </a:lnTo>
                <a:lnTo>
                  <a:pt x="2202942" y="506737"/>
                </a:lnTo>
                <a:lnTo>
                  <a:pt x="2218515" y="483877"/>
                </a:lnTo>
                <a:lnTo>
                  <a:pt x="2221668" y="480067"/>
                </a:lnTo>
                <a:lnTo>
                  <a:pt x="2193290" y="480067"/>
                </a:lnTo>
                <a:lnTo>
                  <a:pt x="2190399" y="474987"/>
                </a:lnTo>
                <a:close/>
              </a:path>
              <a:path w="3429000" h="1390014">
                <a:moveTo>
                  <a:pt x="2065401" y="908057"/>
                </a:moveTo>
                <a:lnTo>
                  <a:pt x="2047045" y="910597"/>
                </a:lnTo>
                <a:lnTo>
                  <a:pt x="2031809" y="913137"/>
                </a:lnTo>
                <a:lnTo>
                  <a:pt x="2066552" y="913137"/>
                </a:lnTo>
                <a:lnTo>
                  <a:pt x="2065401" y="908057"/>
                </a:lnTo>
                <a:close/>
              </a:path>
              <a:path w="3429000" h="1390014">
                <a:moveTo>
                  <a:pt x="2482275" y="408947"/>
                </a:moveTo>
                <a:lnTo>
                  <a:pt x="2335472" y="408947"/>
                </a:lnTo>
                <a:lnTo>
                  <a:pt x="2355103" y="411487"/>
                </a:lnTo>
                <a:lnTo>
                  <a:pt x="2372568" y="419107"/>
                </a:lnTo>
                <a:lnTo>
                  <a:pt x="2406062" y="462287"/>
                </a:lnTo>
                <a:lnTo>
                  <a:pt x="2421128" y="511817"/>
                </a:lnTo>
                <a:lnTo>
                  <a:pt x="2468118" y="721367"/>
                </a:lnTo>
                <a:lnTo>
                  <a:pt x="2476994" y="767087"/>
                </a:lnTo>
                <a:lnTo>
                  <a:pt x="2477516" y="773437"/>
                </a:lnTo>
                <a:lnTo>
                  <a:pt x="2476372" y="783597"/>
                </a:lnTo>
                <a:lnTo>
                  <a:pt x="2447115" y="819157"/>
                </a:lnTo>
                <a:lnTo>
                  <a:pt x="2409825" y="830587"/>
                </a:lnTo>
                <a:lnTo>
                  <a:pt x="2414016" y="849637"/>
                </a:lnTo>
                <a:lnTo>
                  <a:pt x="2654681" y="795027"/>
                </a:lnTo>
                <a:lnTo>
                  <a:pt x="2651226" y="779787"/>
                </a:lnTo>
                <a:lnTo>
                  <a:pt x="2610768" y="779787"/>
                </a:lnTo>
                <a:lnTo>
                  <a:pt x="2601595" y="778517"/>
                </a:lnTo>
                <a:lnTo>
                  <a:pt x="2572154" y="753117"/>
                </a:lnTo>
                <a:lnTo>
                  <a:pt x="2556510" y="701047"/>
                </a:lnTo>
                <a:lnTo>
                  <a:pt x="2509393" y="491497"/>
                </a:lnTo>
                <a:lnTo>
                  <a:pt x="2501745" y="461017"/>
                </a:lnTo>
                <a:lnTo>
                  <a:pt x="2493645" y="435617"/>
                </a:lnTo>
                <a:lnTo>
                  <a:pt x="2485068" y="414027"/>
                </a:lnTo>
                <a:lnTo>
                  <a:pt x="2482275" y="408947"/>
                </a:lnTo>
                <a:close/>
              </a:path>
              <a:path w="3429000" h="1390014">
                <a:moveTo>
                  <a:pt x="2361310" y="840747"/>
                </a:moveTo>
                <a:lnTo>
                  <a:pt x="2343957" y="844557"/>
                </a:lnTo>
                <a:lnTo>
                  <a:pt x="2329068" y="845827"/>
                </a:lnTo>
                <a:lnTo>
                  <a:pt x="2362462" y="845827"/>
                </a:lnTo>
                <a:lnTo>
                  <a:pt x="2361310" y="840747"/>
                </a:lnTo>
                <a:close/>
              </a:path>
              <a:path w="3429000" h="1390014">
                <a:moveTo>
                  <a:pt x="846073" y="674377"/>
                </a:moveTo>
                <a:lnTo>
                  <a:pt x="823214" y="679457"/>
                </a:lnTo>
                <a:lnTo>
                  <a:pt x="689736" y="772167"/>
                </a:lnTo>
                <a:lnTo>
                  <a:pt x="702056" y="788677"/>
                </a:lnTo>
                <a:lnTo>
                  <a:pt x="711245" y="783597"/>
                </a:lnTo>
                <a:lnTo>
                  <a:pt x="719947" y="778517"/>
                </a:lnTo>
                <a:lnTo>
                  <a:pt x="728148" y="774707"/>
                </a:lnTo>
                <a:lnTo>
                  <a:pt x="735838" y="773437"/>
                </a:lnTo>
                <a:lnTo>
                  <a:pt x="745108" y="770897"/>
                </a:lnTo>
                <a:lnTo>
                  <a:pt x="867880" y="770897"/>
                </a:lnTo>
                <a:lnTo>
                  <a:pt x="846073" y="674377"/>
                </a:lnTo>
                <a:close/>
              </a:path>
              <a:path w="3429000" h="1390014">
                <a:moveTo>
                  <a:pt x="2770473" y="344177"/>
                </a:moveTo>
                <a:lnTo>
                  <a:pt x="2647315" y="344177"/>
                </a:lnTo>
                <a:lnTo>
                  <a:pt x="2655061" y="345447"/>
                </a:lnTo>
                <a:lnTo>
                  <a:pt x="2661411" y="347987"/>
                </a:lnTo>
                <a:lnTo>
                  <a:pt x="2683883" y="383547"/>
                </a:lnTo>
                <a:lnTo>
                  <a:pt x="2697789" y="434347"/>
                </a:lnTo>
                <a:lnTo>
                  <a:pt x="2748407" y="659137"/>
                </a:lnTo>
                <a:lnTo>
                  <a:pt x="2755074" y="697237"/>
                </a:lnTo>
                <a:lnTo>
                  <a:pt x="2755836" y="711207"/>
                </a:lnTo>
                <a:lnTo>
                  <a:pt x="2754884" y="721367"/>
                </a:lnTo>
                <a:lnTo>
                  <a:pt x="2733756" y="753117"/>
                </a:lnTo>
                <a:lnTo>
                  <a:pt x="2694305" y="765817"/>
                </a:lnTo>
                <a:lnTo>
                  <a:pt x="2698622" y="786137"/>
                </a:lnTo>
                <a:lnTo>
                  <a:pt x="2935478" y="732797"/>
                </a:lnTo>
                <a:lnTo>
                  <a:pt x="2932023" y="717557"/>
                </a:lnTo>
                <a:lnTo>
                  <a:pt x="2890404" y="717557"/>
                </a:lnTo>
                <a:lnTo>
                  <a:pt x="2881757" y="716287"/>
                </a:lnTo>
                <a:lnTo>
                  <a:pt x="2851995" y="689617"/>
                </a:lnTo>
                <a:lnTo>
                  <a:pt x="2836672" y="638817"/>
                </a:lnTo>
                <a:lnTo>
                  <a:pt x="2770473" y="344177"/>
                </a:lnTo>
                <a:close/>
              </a:path>
              <a:path w="3429000" h="1390014">
                <a:moveTo>
                  <a:pt x="2650363" y="775977"/>
                </a:moveTo>
                <a:lnTo>
                  <a:pt x="2635117" y="778517"/>
                </a:lnTo>
                <a:lnTo>
                  <a:pt x="2621930" y="779787"/>
                </a:lnTo>
                <a:lnTo>
                  <a:pt x="2651226" y="779787"/>
                </a:lnTo>
                <a:lnTo>
                  <a:pt x="2650363" y="775977"/>
                </a:lnTo>
                <a:close/>
              </a:path>
              <a:path w="3429000" h="1390014">
                <a:moveTo>
                  <a:pt x="1047718" y="633737"/>
                </a:moveTo>
                <a:lnTo>
                  <a:pt x="1029025" y="633737"/>
                </a:lnTo>
                <a:lnTo>
                  <a:pt x="1009522" y="637547"/>
                </a:lnTo>
                <a:lnTo>
                  <a:pt x="971613" y="652787"/>
                </a:lnTo>
                <a:lnTo>
                  <a:pt x="935608" y="680727"/>
                </a:lnTo>
                <a:lnTo>
                  <a:pt x="901509" y="722637"/>
                </a:lnTo>
                <a:lnTo>
                  <a:pt x="869315" y="777247"/>
                </a:lnTo>
                <a:lnTo>
                  <a:pt x="896834" y="777247"/>
                </a:lnTo>
                <a:lnTo>
                  <a:pt x="900941" y="770897"/>
                </a:lnTo>
                <a:lnTo>
                  <a:pt x="927608" y="742957"/>
                </a:lnTo>
                <a:lnTo>
                  <a:pt x="956274" y="722637"/>
                </a:lnTo>
                <a:lnTo>
                  <a:pt x="986917" y="711207"/>
                </a:lnTo>
                <a:lnTo>
                  <a:pt x="1006346" y="708667"/>
                </a:lnTo>
                <a:lnTo>
                  <a:pt x="1149489" y="708667"/>
                </a:lnTo>
                <a:lnTo>
                  <a:pt x="1143127" y="697237"/>
                </a:lnTo>
                <a:lnTo>
                  <a:pt x="1114377" y="662947"/>
                </a:lnTo>
                <a:lnTo>
                  <a:pt x="1082675" y="641357"/>
                </a:lnTo>
                <a:lnTo>
                  <a:pt x="1065601" y="636277"/>
                </a:lnTo>
                <a:lnTo>
                  <a:pt x="1047718" y="633737"/>
                </a:lnTo>
                <a:close/>
              </a:path>
              <a:path w="3429000" h="1390014">
                <a:moveTo>
                  <a:pt x="1649749" y="572777"/>
                </a:moveTo>
                <a:lnTo>
                  <a:pt x="1488948" y="572777"/>
                </a:lnTo>
                <a:lnTo>
                  <a:pt x="1503763" y="575317"/>
                </a:lnTo>
                <a:lnTo>
                  <a:pt x="1518793" y="580397"/>
                </a:lnTo>
                <a:lnTo>
                  <a:pt x="1558315" y="605797"/>
                </a:lnTo>
                <a:lnTo>
                  <a:pt x="1581816" y="642627"/>
                </a:lnTo>
                <a:lnTo>
                  <a:pt x="1594866" y="681997"/>
                </a:lnTo>
                <a:lnTo>
                  <a:pt x="1369186" y="732797"/>
                </a:lnTo>
                <a:lnTo>
                  <a:pt x="1510893" y="732797"/>
                </a:lnTo>
                <a:lnTo>
                  <a:pt x="1712976" y="687077"/>
                </a:lnTo>
                <a:lnTo>
                  <a:pt x="1700091" y="645167"/>
                </a:lnTo>
                <a:lnTo>
                  <a:pt x="1681622" y="609607"/>
                </a:lnTo>
                <a:lnTo>
                  <a:pt x="1657558" y="579127"/>
                </a:lnTo>
                <a:lnTo>
                  <a:pt x="1649749" y="572777"/>
                </a:lnTo>
                <a:close/>
              </a:path>
              <a:path w="3429000" h="1390014">
                <a:moveTo>
                  <a:pt x="2931160" y="713747"/>
                </a:moveTo>
                <a:lnTo>
                  <a:pt x="2915082" y="716287"/>
                </a:lnTo>
                <a:lnTo>
                  <a:pt x="2901505" y="717557"/>
                </a:lnTo>
                <a:lnTo>
                  <a:pt x="2932023" y="717557"/>
                </a:lnTo>
                <a:lnTo>
                  <a:pt x="2931160" y="713747"/>
                </a:lnTo>
                <a:close/>
              </a:path>
              <a:path w="3429000" h="1390014">
                <a:moveTo>
                  <a:pt x="3249929" y="204477"/>
                </a:moveTo>
                <a:lnTo>
                  <a:pt x="3098232" y="204477"/>
                </a:lnTo>
                <a:lnTo>
                  <a:pt x="3117500" y="205747"/>
                </a:lnTo>
                <a:lnTo>
                  <a:pt x="3134911" y="210827"/>
                </a:lnTo>
                <a:lnTo>
                  <a:pt x="3176476" y="254007"/>
                </a:lnTo>
                <a:lnTo>
                  <a:pt x="3196082" y="314967"/>
                </a:lnTo>
                <a:lnTo>
                  <a:pt x="3200400" y="334017"/>
                </a:lnTo>
                <a:lnTo>
                  <a:pt x="3146966" y="368307"/>
                </a:lnTo>
                <a:lnTo>
                  <a:pt x="3102117" y="400057"/>
                </a:lnTo>
                <a:lnTo>
                  <a:pt x="3065865" y="427997"/>
                </a:lnTo>
                <a:lnTo>
                  <a:pt x="3016861" y="473717"/>
                </a:lnTo>
                <a:lnTo>
                  <a:pt x="2986571" y="515627"/>
                </a:lnTo>
                <a:lnTo>
                  <a:pt x="2973714" y="552457"/>
                </a:lnTo>
                <a:lnTo>
                  <a:pt x="2972128" y="570237"/>
                </a:lnTo>
                <a:lnTo>
                  <a:pt x="2972623" y="584207"/>
                </a:lnTo>
                <a:lnTo>
                  <a:pt x="2983529" y="628657"/>
                </a:lnTo>
                <a:lnTo>
                  <a:pt x="3010148" y="670567"/>
                </a:lnTo>
                <a:lnTo>
                  <a:pt x="3049531" y="697237"/>
                </a:lnTo>
                <a:lnTo>
                  <a:pt x="3095061" y="704857"/>
                </a:lnTo>
                <a:lnTo>
                  <a:pt x="3119755" y="701047"/>
                </a:lnTo>
                <a:lnTo>
                  <a:pt x="3164635" y="683267"/>
                </a:lnTo>
                <a:lnTo>
                  <a:pt x="3206289" y="646437"/>
                </a:lnTo>
                <a:lnTo>
                  <a:pt x="3219194" y="631197"/>
                </a:lnTo>
                <a:lnTo>
                  <a:pt x="3139999" y="631197"/>
                </a:lnTo>
                <a:lnTo>
                  <a:pt x="3125311" y="628657"/>
                </a:lnTo>
                <a:lnTo>
                  <a:pt x="3083413" y="604527"/>
                </a:lnTo>
                <a:lnTo>
                  <a:pt x="3059303" y="557537"/>
                </a:lnTo>
                <a:lnTo>
                  <a:pt x="3057086" y="542297"/>
                </a:lnTo>
                <a:lnTo>
                  <a:pt x="3057286" y="527057"/>
                </a:lnTo>
                <a:lnTo>
                  <a:pt x="3072606" y="482607"/>
                </a:lnTo>
                <a:lnTo>
                  <a:pt x="3097180" y="450857"/>
                </a:lnTo>
                <a:lnTo>
                  <a:pt x="3127539" y="422917"/>
                </a:lnTo>
                <a:lnTo>
                  <a:pt x="3174351" y="388627"/>
                </a:lnTo>
                <a:lnTo>
                  <a:pt x="3207639" y="365767"/>
                </a:lnTo>
                <a:lnTo>
                  <a:pt x="3299801" y="365767"/>
                </a:lnTo>
                <a:lnTo>
                  <a:pt x="3285490" y="302267"/>
                </a:lnTo>
                <a:lnTo>
                  <a:pt x="3277655" y="270517"/>
                </a:lnTo>
                <a:lnTo>
                  <a:pt x="3269964" y="243847"/>
                </a:lnTo>
                <a:lnTo>
                  <a:pt x="3262415" y="224797"/>
                </a:lnTo>
                <a:lnTo>
                  <a:pt x="3255009" y="210827"/>
                </a:lnTo>
                <a:lnTo>
                  <a:pt x="3249929" y="204477"/>
                </a:lnTo>
                <a:close/>
              </a:path>
              <a:path w="3429000" h="1390014">
                <a:moveTo>
                  <a:pt x="3408199" y="586747"/>
                </a:moveTo>
                <a:lnTo>
                  <a:pt x="3257042" y="586747"/>
                </a:lnTo>
                <a:lnTo>
                  <a:pt x="3262776" y="605797"/>
                </a:lnTo>
                <a:lnTo>
                  <a:pt x="3286886" y="645167"/>
                </a:lnTo>
                <a:lnTo>
                  <a:pt x="3319837" y="655327"/>
                </a:lnTo>
                <a:lnTo>
                  <a:pt x="3332479" y="654057"/>
                </a:lnTo>
                <a:lnTo>
                  <a:pt x="3358840" y="642627"/>
                </a:lnTo>
                <a:lnTo>
                  <a:pt x="3383629" y="621037"/>
                </a:lnTo>
                <a:lnTo>
                  <a:pt x="3406846" y="589287"/>
                </a:lnTo>
                <a:lnTo>
                  <a:pt x="3408199" y="586747"/>
                </a:lnTo>
                <a:close/>
              </a:path>
              <a:path w="3429000" h="1390014">
                <a:moveTo>
                  <a:pt x="3299801" y="365767"/>
                </a:moveTo>
                <a:lnTo>
                  <a:pt x="3207639" y="365767"/>
                </a:lnTo>
                <a:lnTo>
                  <a:pt x="3249295" y="552457"/>
                </a:lnTo>
                <a:lnTo>
                  <a:pt x="3223101" y="581667"/>
                </a:lnTo>
                <a:lnTo>
                  <a:pt x="3198622" y="604527"/>
                </a:lnTo>
                <a:lnTo>
                  <a:pt x="3175857" y="621037"/>
                </a:lnTo>
                <a:lnTo>
                  <a:pt x="3154807" y="628657"/>
                </a:lnTo>
                <a:lnTo>
                  <a:pt x="3139999" y="631197"/>
                </a:lnTo>
                <a:lnTo>
                  <a:pt x="3219194" y="631197"/>
                </a:lnTo>
                <a:lnTo>
                  <a:pt x="3257042" y="586747"/>
                </a:lnTo>
                <a:lnTo>
                  <a:pt x="3408199" y="586747"/>
                </a:lnTo>
                <a:lnTo>
                  <a:pt x="3414287" y="575317"/>
                </a:lnTo>
                <a:lnTo>
                  <a:pt x="3368040" y="575317"/>
                </a:lnTo>
                <a:lnTo>
                  <a:pt x="3362832" y="574047"/>
                </a:lnTo>
                <a:lnTo>
                  <a:pt x="3340828" y="541027"/>
                </a:lnTo>
                <a:lnTo>
                  <a:pt x="3329918" y="499117"/>
                </a:lnTo>
                <a:lnTo>
                  <a:pt x="3322701" y="467367"/>
                </a:lnTo>
                <a:lnTo>
                  <a:pt x="3299801" y="365767"/>
                </a:lnTo>
                <a:close/>
              </a:path>
              <a:path w="3429000" h="1390014">
                <a:moveTo>
                  <a:pt x="3421760" y="518167"/>
                </a:moveTo>
                <a:lnTo>
                  <a:pt x="3393132" y="560077"/>
                </a:lnTo>
                <a:lnTo>
                  <a:pt x="3368040" y="575317"/>
                </a:lnTo>
                <a:lnTo>
                  <a:pt x="3414287" y="575317"/>
                </a:lnTo>
                <a:lnTo>
                  <a:pt x="3428492" y="548647"/>
                </a:lnTo>
                <a:lnTo>
                  <a:pt x="3421760" y="518167"/>
                </a:lnTo>
                <a:close/>
              </a:path>
              <a:path w="3429000" h="1390014">
                <a:moveTo>
                  <a:pt x="1877821" y="441967"/>
                </a:moveTo>
                <a:lnTo>
                  <a:pt x="1854961" y="447047"/>
                </a:lnTo>
                <a:lnTo>
                  <a:pt x="1721358" y="539757"/>
                </a:lnTo>
                <a:lnTo>
                  <a:pt x="1733677" y="557537"/>
                </a:lnTo>
                <a:lnTo>
                  <a:pt x="1742940" y="552457"/>
                </a:lnTo>
                <a:lnTo>
                  <a:pt x="1751679" y="547377"/>
                </a:lnTo>
                <a:lnTo>
                  <a:pt x="1759894" y="543567"/>
                </a:lnTo>
                <a:lnTo>
                  <a:pt x="1767585" y="542297"/>
                </a:lnTo>
                <a:lnTo>
                  <a:pt x="1776730" y="539757"/>
                </a:lnTo>
                <a:lnTo>
                  <a:pt x="1899645" y="539757"/>
                </a:lnTo>
                <a:lnTo>
                  <a:pt x="1877821" y="441967"/>
                </a:lnTo>
                <a:close/>
              </a:path>
              <a:path w="3429000" h="1390014">
                <a:moveTo>
                  <a:pt x="2091134" y="401327"/>
                </a:moveTo>
                <a:lnTo>
                  <a:pt x="2069546" y="401327"/>
                </a:lnTo>
                <a:lnTo>
                  <a:pt x="2047113" y="403867"/>
                </a:lnTo>
                <a:lnTo>
                  <a:pt x="2007483" y="420377"/>
                </a:lnTo>
                <a:lnTo>
                  <a:pt x="1971071" y="447047"/>
                </a:lnTo>
                <a:lnTo>
                  <a:pt x="1944211" y="480067"/>
                </a:lnTo>
                <a:lnTo>
                  <a:pt x="1919636" y="516897"/>
                </a:lnTo>
                <a:lnTo>
                  <a:pt x="1901063" y="546107"/>
                </a:lnTo>
                <a:lnTo>
                  <a:pt x="1924387" y="546107"/>
                </a:lnTo>
                <a:lnTo>
                  <a:pt x="1929844" y="538487"/>
                </a:lnTo>
                <a:lnTo>
                  <a:pt x="1945268" y="521977"/>
                </a:lnTo>
                <a:lnTo>
                  <a:pt x="1975989" y="495307"/>
                </a:lnTo>
                <a:lnTo>
                  <a:pt x="2016886" y="476257"/>
                </a:lnTo>
                <a:lnTo>
                  <a:pt x="2037173" y="474987"/>
                </a:lnTo>
                <a:lnTo>
                  <a:pt x="2190399" y="474987"/>
                </a:lnTo>
                <a:lnTo>
                  <a:pt x="2181006" y="458477"/>
                </a:lnTo>
                <a:lnTo>
                  <a:pt x="2166651" y="439427"/>
                </a:lnTo>
                <a:lnTo>
                  <a:pt x="2150248" y="425457"/>
                </a:lnTo>
                <a:lnTo>
                  <a:pt x="2131822" y="414027"/>
                </a:lnTo>
                <a:lnTo>
                  <a:pt x="2111888" y="405137"/>
                </a:lnTo>
                <a:lnTo>
                  <a:pt x="2091134" y="401327"/>
                </a:lnTo>
                <a:close/>
              </a:path>
              <a:path w="3429000" h="1390014">
                <a:moveTo>
                  <a:pt x="2378106" y="335287"/>
                </a:moveTo>
                <a:lnTo>
                  <a:pt x="2359505" y="335287"/>
                </a:lnTo>
                <a:lnTo>
                  <a:pt x="2340356" y="339097"/>
                </a:lnTo>
                <a:lnTo>
                  <a:pt x="2302049" y="353067"/>
                </a:lnTo>
                <a:lnTo>
                  <a:pt x="2267077" y="375927"/>
                </a:lnTo>
                <a:lnTo>
                  <a:pt x="2231993" y="416567"/>
                </a:lnTo>
                <a:lnTo>
                  <a:pt x="2193290" y="480067"/>
                </a:lnTo>
                <a:lnTo>
                  <a:pt x="2221668" y="480067"/>
                </a:lnTo>
                <a:lnTo>
                  <a:pt x="2233231" y="466097"/>
                </a:lnTo>
                <a:lnTo>
                  <a:pt x="2247090" y="450857"/>
                </a:lnTo>
                <a:lnTo>
                  <a:pt x="2286174" y="421647"/>
                </a:lnTo>
                <a:lnTo>
                  <a:pt x="2335472" y="408947"/>
                </a:lnTo>
                <a:lnTo>
                  <a:pt x="2482275" y="408947"/>
                </a:lnTo>
                <a:lnTo>
                  <a:pt x="2475992" y="397517"/>
                </a:lnTo>
                <a:lnTo>
                  <a:pt x="2446543" y="363227"/>
                </a:lnTo>
                <a:lnTo>
                  <a:pt x="2413761" y="342907"/>
                </a:lnTo>
                <a:lnTo>
                  <a:pt x="2396184" y="337827"/>
                </a:lnTo>
                <a:lnTo>
                  <a:pt x="2378106" y="335287"/>
                </a:lnTo>
                <a:close/>
              </a:path>
              <a:path w="3429000" h="1390014">
                <a:moveTo>
                  <a:pt x="3146028" y="163837"/>
                </a:moveTo>
                <a:lnTo>
                  <a:pt x="3085719" y="171457"/>
                </a:lnTo>
                <a:lnTo>
                  <a:pt x="3046313" y="182887"/>
                </a:lnTo>
                <a:lnTo>
                  <a:pt x="2984884" y="217177"/>
                </a:lnTo>
                <a:lnTo>
                  <a:pt x="2946790" y="264167"/>
                </a:lnTo>
                <a:lnTo>
                  <a:pt x="2932745" y="311157"/>
                </a:lnTo>
                <a:lnTo>
                  <a:pt x="2934843" y="334017"/>
                </a:lnTo>
                <a:lnTo>
                  <a:pt x="2955925" y="368307"/>
                </a:lnTo>
                <a:lnTo>
                  <a:pt x="2981606" y="377197"/>
                </a:lnTo>
                <a:lnTo>
                  <a:pt x="2991231" y="375927"/>
                </a:lnTo>
                <a:lnTo>
                  <a:pt x="3024762" y="346717"/>
                </a:lnTo>
                <a:lnTo>
                  <a:pt x="3017011" y="283217"/>
                </a:lnTo>
                <a:lnTo>
                  <a:pt x="3015700" y="271787"/>
                </a:lnTo>
                <a:lnTo>
                  <a:pt x="3036863" y="227337"/>
                </a:lnTo>
                <a:lnTo>
                  <a:pt x="3077083" y="207017"/>
                </a:lnTo>
                <a:lnTo>
                  <a:pt x="3098232" y="204477"/>
                </a:lnTo>
                <a:lnTo>
                  <a:pt x="3249929" y="204477"/>
                </a:lnTo>
                <a:lnTo>
                  <a:pt x="3242817" y="195587"/>
                </a:lnTo>
                <a:lnTo>
                  <a:pt x="3229101" y="184157"/>
                </a:lnTo>
                <a:lnTo>
                  <a:pt x="3213861" y="175267"/>
                </a:lnTo>
                <a:lnTo>
                  <a:pt x="3197097" y="168917"/>
                </a:lnTo>
                <a:lnTo>
                  <a:pt x="3172712" y="165107"/>
                </a:lnTo>
                <a:lnTo>
                  <a:pt x="3146028" y="163837"/>
                </a:lnTo>
                <a:close/>
              </a:path>
              <a:path w="3429000" h="1390014">
                <a:moveTo>
                  <a:pt x="2748788" y="247657"/>
                </a:moveTo>
                <a:lnTo>
                  <a:pt x="2725420" y="252737"/>
                </a:lnTo>
                <a:lnTo>
                  <a:pt x="2591943" y="345447"/>
                </a:lnTo>
                <a:lnTo>
                  <a:pt x="2603627" y="361957"/>
                </a:lnTo>
                <a:lnTo>
                  <a:pt x="2613130" y="356877"/>
                </a:lnTo>
                <a:lnTo>
                  <a:pt x="2622026" y="351797"/>
                </a:lnTo>
                <a:lnTo>
                  <a:pt x="2630326" y="347987"/>
                </a:lnTo>
                <a:lnTo>
                  <a:pt x="2638044" y="346717"/>
                </a:lnTo>
                <a:lnTo>
                  <a:pt x="2647315" y="344177"/>
                </a:lnTo>
                <a:lnTo>
                  <a:pt x="2770473" y="344177"/>
                </a:lnTo>
                <a:lnTo>
                  <a:pt x="2748788" y="247657"/>
                </a:lnTo>
                <a:close/>
              </a:path>
              <a:path w="3429000" h="1390014">
                <a:moveTo>
                  <a:pt x="2658469" y="0"/>
                </a:moveTo>
                <a:lnTo>
                  <a:pt x="2619152" y="17049"/>
                </a:lnTo>
                <a:lnTo>
                  <a:pt x="2603799" y="56417"/>
                </a:lnTo>
                <a:lnTo>
                  <a:pt x="2605278" y="67444"/>
                </a:lnTo>
                <a:lnTo>
                  <a:pt x="2629789" y="102115"/>
                </a:lnTo>
                <a:lnTo>
                  <a:pt x="2660721" y="110884"/>
                </a:lnTo>
                <a:lnTo>
                  <a:pt x="2671698" y="109481"/>
                </a:lnTo>
                <a:lnTo>
                  <a:pt x="2706116" y="84970"/>
                </a:lnTo>
                <a:lnTo>
                  <a:pt x="2714706" y="54163"/>
                </a:lnTo>
                <a:lnTo>
                  <a:pt x="2713228" y="43187"/>
                </a:lnTo>
                <a:lnTo>
                  <a:pt x="2689097" y="8643"/>
                </a:lnTo>
                <a:lnTo>
                  <a:pt x="2658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078739"/>
            <a:ext cx="8989060" cy="2891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mic Sans MS"/>
                <a:cs typeface="Comic Sans MS"/>
              </a:rPr>
              <a:t>Anemia didefinisikan </a:t>
            </a:r>
            <a:r>
              <a:rPr sz="3200" dirty="0">
                <a:latin typeface="Comic Sans MS"/>
                <a:cs typeface="Comic Sans MS"/>
              </a:rPr>
              <a:t>sebagai suatu </a:t>
            </a:r>
            <a:r>
              <a:rPr sz="3200" spc="-5" dirty="0">
                <a:latin typeface="Comic Sans MS"/>
                <a:cs typeface="Comic Sans MS"/>
              </a:rPr>
              <a:t>keadaan  kadar hemoglobin </a:t>
            </a:r>
            <a:r>
              <a:rPr sz="3200" dirty="0">
                <a:latin typeface="Comic Sans MS"/>
                <a:cs typeface="Comic Sans MS"/>
              </a:rPr>
              <a:t>di </a:t>
            </a:r>
            <a:r>
              <a:rPr sz="3200" spc="-5" dirty="0">
                <a:latin typeface="Comic Sans MS"/>
                <a:cs typeface="Comic Sans MS"/>
              </a:rPr>
              <a:t>dalam darah lebih rendah  daripada nilai normal </a:t>
            </a:r>
            <a:r>
              <a:rPr sz="3200" dirty="0">
                <a:latin typeface="Comic Sans MS"/>
                <a:cs typeface="Comic Sans MS"/>
              </a:rPr>
              <a:t>untuk </a:t>
            </a:r>
            <a:r>
              <a:rPr sz="3200" spc="-5" dirty="0">
                <a:latin typeface="Comic Sans MS"/>
                <a:cs typeface="Comic Sans MS"/>
              </a:rPr>
              <a:t>kelompok </a:t>
            </a:r>
            <a:r>
              <a:rPr sz="3200" dirty="0">
                <a:latin typeface="Comic Sans MS"/>
                <a:cs typeface="Comic Sans MS"/>
              </a:rPr>
              <a:t>orang  menurut </a:t>
            </a:r>
            <a:r>
              <a:rPr sz="3200" spc="-5" dirty="0">
                <a:latin typeface="Comic Sans MS"/>
                <a:cs typeface="Comic Sans MS"/>
              </a:rPr>
              <a:t>umur </a:t>
            </a:r>
            <a:r>
              <a:rPr sz="3200" dirty="0">
                <a:latin typeface="Comic Sans MS"/>
                <a:cs typeface="Comic Sans MS"/>
              </a:rPr>
              <a:t>dan </a:t>
            </a:r>
            <a:r>
              <a:rPr sz="3200" spc="-5" dirty="0">
                <a:latin typeface="Comic Sans MS"/>
                <a:cs typeface="Comic Sans MS"/>
              </a:rPr>
              <a:t>jenis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kelamin.</a:t>
            </a:r>
            <a:endParaRPr sz="3200">
              <a:latin typeface="Comic Sans MS"/>
              <a:cs typeface="Comic Sans MS"/>
            </a:endParaRPr>
          </a:p>
          <a:p>
            <a:pPr marL="775335">
              <a:lnSpc>
                <a:spcPct val="100000"/>
              </a:lnSpc>
              <a:spcBef>
                <a:spcPts val="1825"/>
              </a:spcBef>
            </a:pPr>
            <a:r>
              <a:rPr sz="4400" b="1" spc="195" dirty="0">
                <a:latin typeface="Arial"/>
                <a:cs typeface="Arial"/>
              </a:rPr>
              <a:t>Batas</a:t>
            </a:r>
            <a:r>
              <a:rPr sz="4400" b="1" spc="-145" dirty="0">
                <a:latin typeface="Arial"/>
                <a:cs typeface="Arial"/>
              </a:rPr>
              <a:t> </a:t>
            </a:r>
            <a:r>
              <a:rPr sz="4400" b="1" spc="195" dirty="0">
                <a:latin typeface="Arial"/>
                <a:cs typeface="Arial"/>
              </a:rPr>
              <a:t>Nilai</a:t>
            </a:r>
            <a:r>
              <a:rPr sz="4400" b="1" spc="-170" dirty="0">
                <a:latin typeface="Arial"/>
                <a:cs typeface="Arial"/>
              </a:rPr>
              <a:t> </a:t>
            </a:r>
            <a:r>
              <a:rPr sz="4400" b="1" spc="245" dirty="0">
                <a:latin typeface="Arial"/>
                <a:cs typeface="Arial"/>
              </a:rPr>
              <a:t>Normal</a:t>
            </a:r>
            <a:r>
              <a:rPr sz="4400" b="1" spc="-165" dirty="0">
                <a:latin typeface="Arial"/>
                <a:cs typeface="Arial"/>
              </a:rPr>
              <a:t> </a:t>
            </a:r>
            <a:r>
              <a:rPr sz="4400" b="1" spc="270" dirty="0">
                <a:latin typeface="Arial"/>
                <a:cs typeface="Arial"/>
              </a:rPr>
              <a:t>Kadar</a:t>
            </a:r>
            <a:r>
              <a:rPr sz="4400" b="1" spc="-160" dirty="0">
                <a:latin typeface="Arial"/>
                <a:cs typeface="Arial"/>
              </a:rPr>
              <a:t> </a:t>
            </a:r>
            <a:r>
              <a:rPr sz="4400" b="1" spc="235" dirty="0">
                <a:latin typeface="Arial"/>
                <a:cs typeface="Arial"/>
              </a:rPr>
              <a:t>Hb</a:t>
            </a:r>
            <a:endParaRPr sz="4400" b="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3042" y="289306"/>
            <a:ext cx="4007358" cy="6899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70" dirty="0">
                <a:latin typeface="Arial"/>
                <a:cs typeface="Arial"/>
              </a:rPr>
              <a:t>P</a:t>
            </a:r>
            <a:r>
              <a:rPr sz="4400" b="1" spc="185" dirty="0">
                <a:latin typeface="Arial"/>
                <a:cs typeface="Arial"/>
              </a:rPr>
              <a:t>en</a:t>
            </a:r>
            <a:r>
              <a:rPr sz="4400" b="1" spc="190" dirty="0">
                <a:latin typeface="Arial"/>
                <a:cs typeface="Arial"/>
              </a:rPr>
              <a:t>g</a:t>
            </a:r>
            <a:r>
              <a:rPr sz="4400" b="1" spc="390" dirty="0">
                <a:latin typeface="Arial"/>
                <a:cs typeface="Arial"/>
              </a:rPr>
              <a:t>e</a:t>
            </a:r>
            <a:r>
              <a:rPr sz="4400" b="1" spc="280" dirty="0">
                <a:latin typeface="Arial"/>
                <a:cs typeface="Arial"/>
              </a:rPr>
              <a:t>r</a:t>
            </a:r>
            <a:r>
              <a:rPr sz="4400" b="1" spc="229" dirty="0">
                <a:latin typeface="Arial"/>
                <a:cs typeface="Arial"/>
              </a:rPr>
              <a:t>tian</a:t>
            </a:r>
            <a:endParaRPr sz="4400" b="1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-6350" y="4260850"/>
          <a:ext cx="9109709" cy="2571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6570"/>
                <a:gridCol w="3036570"/>
                <a:gridCol w="3036569"/>
              </a:tblGrid>
              <a:tr h="4052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KELOMPOK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UMUR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HEMOGLOBIN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(gr/dl)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5712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ANAK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6 bulan – 6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tahun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6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tahun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– 14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tahun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11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12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090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DEWASA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Laki-Laki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 marR="212534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Wanita  Wanita</a:t>
                      </a:r>
                      <a:r>
                        <a:rPr sz="12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Hamil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13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12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11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7132" y="213106"/>
            <a:ext cx="5641468" cy="6899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40" dirty="0">
                <a:latin typeface="Arial"/>
                <a:cs typeface="Arial"/>
              </a:rPr>
              <a:t>Penyebab</a:t>
            </a:r>
            <a:r>
              <a:rPr sz="4400" b="1" spc="-190" dirty="0">
                <a:latin typeface="Arial"/>
                <a:cs typeface="Arial"/>
              </a:rPr>
              <a:t> </a:t>
            </a:r>
            <a:r>
              <a:rPr sz="4400" b="1" spc="200" dirty="0">
                <a:latin typeface="Arial"/>
                <a:cs typeface="Arial"/>
              </a:rPr>
              <a:t>Anemia</a:t>
            </a:r>
            <a:endParaRPr sz="4400" b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32434"/>
            <a:ext cx="898906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Faktor-faktor yang mendorong </a:t>
            </a:r>
            <a:r>
              <a:rPr sz="2400" spc="-10" dirty="0">
                <a:latin typeface="Comic Sans MS"/>
                <a:cs typeface="Comic Sans MS"/>
              </a:rPr>
              <a:t>terjadinya </a:t>
            </a:r>
            <a:r>
              <a:rPr sz="2400" dirty="0">
                <a:latin typeface="Comic Sans MS"/>
                <a:cs typeface="Comic Sans MS"/>
              </a:rPr>
              <a:t>anemia gizi </a:t>
            </a:r>
            <a:r>
              <a:rPr sz="2400" spc="-5" dirty="0">
                <a:latin typeface="Comic Sans MS"/>
                <a:cs typeface="Comic Sans MS"/>
              </a:rPr>
              <a:t>pada </a:t>
            </a:r>
            <a:r>
              <a:rPr sz="2400" dirty="0">
                <a:latin typeface="Comic Sans MS"/>
                <a:cs typeface="Comic Sans MS"/>
              </a:rPr>
              <a:t>usia  </a:t>
            </a:r>
            <a:r>
              <a:rPr sz="2400" spc="-5" dirty="0">
                <a:latin typeface="Comic Sans MS"/>
                <a:cs typeface="Comic Sans MS"/>
              </a:rPr>
              <a:t>remaja (health </a:t>
            </a:r>
            <a:r>
              <a:rPr sz="2400" dirty="0">
                <a:latin typeface="Comic Sans MS"/>
                <a:cs typeface="Comic Sans MS"/>
              </a:rPr>
              <a:t>media </a:t>
            </a:r>
            <a:r>
              <a:rPr sz="2400" spc="-5" dirty="0">
                <a:latin typeface="Comic Sans MS"/>
                <a:cs typeface="Comic Sans MS"/>
              </a:rPr>
              <a:t>nutrion </a:t>
            </a:r>
            <a:r>
              <a:rPr sz="2400" dirty="0">
                <a:latin typeface="Comic Sans MS"/>
                <a:cs typeface="Comic Sans MS"/>
              </a:rPr>
              <a:t>series) </a:t>
            </a:r>
            <a:r>
              <a:rPr sz="2400" spc="-5" dirty="0">
                <a:latin typeface="Comic Sans MS"/>
                <a:cs typeface="Comic Sans MS"/>
              </a:rPr>
              <a:t>adalah</a:t>
            </a:r>
            <a:r>
              <a:rPr sz="2400" spc="-6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Adanya </a:t>
            </a:r>
            <a:r>
              <a:rPr sz="2400" dirty="0">
                <a:latin typeface="Comic Sans MS"/>
                <a:cs typeface="Comic Sans MS"/>
              </a:rPr>
              <a:t>penyakit </a:t>
            </a:r>
            <a:r>
              <a:rPr sz="2400" spc="-5" dirty="0">
                <a:latin typeface="Comic Sans MS"/>
                <a:cs typeface="Comic Sans MS"/>
              </a:rPr>
              <a:t>infeksi kronis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Menstruasi yang berlebihan pada remaja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putri.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Perdarahan yang mendadak </a:t>
            </a:r>
            <a:r>
              <a:rPr sz="2400" dirty="0">
                <a:latin typeface="Comic Sans MS"/>
                <a:cs typeface="Comic Sans MS"/>
              </a:rPr>
              <a:t>seperti </a:t>
            </a:r>
            <a:r>
              <a:rPr sz="2400" spc="-5" dirty="0">
                <a:latin typeface="Comic Sans MS"/>
                <a:cs typeface="Comic Sans MS"/>
              </a:rPr>
              <a:t>kecelakaan.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1513840" algn="l"/>
                <a:tab pos="2847340" algn="l"/>
                <a:tab pos="3606800" algn="l"/>
                <a:tab pos="5347335" algn="l"/>
                <a:tab pos="6066790" algn="l"/>
                <a:tab pos="6846570" algn="l"/>
                <a:tab pos="7800975" algn="l"/>
                <a:tab pos="8511540" algn="l"/>
              </a:tabLst>
            </a:pPr>
            <a:r>
              <a:rPr sz="2400" spc="-5" dirty="0">
                <a:latin typeface="Comic Sans MS"/>
                <a:cs typeface="Comic Sans MS"/>
              </a:rPr>
              <a:t>Juml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h	makanan	atau	pe</a:t>
            </a:r>
            <a:r>
              <a:rPr sz="2400" spc="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yera</a:t>
            </a:r>
            <a:r>
              <a:rPr sz="2400" spc="-15" dirty="0">
                <a:latin typeface="Comic Sans MS"/>
                <a:cs typeface="Comic Sans MS"/>
              </a:rPr>
              <a:t>p</a:t>
            </a:r>
            <a:r>
              <a:rPr sz="2400" dirty="0">
                <a:latin typeface="Comic Sans MS"/>
                <a:cs typeface="Comic Sans MS"/>
              </a:rPr>
              <a:t>an	</a:t>
            </a:r>
            <a:r>
              <a:rPr sz="2400" spc="-5" dirty="0">
                <a:latin typeface="Comic Sans MS"/>
                <a:cs typeface="Comic Sans MS"/>
              </a:rPr>
              <a:t>die</a:t>
            </a:r>
            <a:r>
              <a:rPr sz="2400" dirty="0">
                <a:latin typeface="Comic Sans MS"/>
                <a:cs typeface="Comic Sans MS"/>
              </a:rPr>
              <a:t>t	y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n</a:t>
            </a:r>
            <a:r>
              <a:rPr sz="2400" dirty="0">
                <a:latin typeface="Comic Sans MS"/>
                <a:cs typeface="Comic Sans MS"/>
              </a:rPr>
              <a:t>g	</a:t>
            </a:r>
            <a:r>
              <a:rPr sz="2400" spc="-5" dirty="0">
                <a:latin typeface="Comic Sans MS"/>
                <a:cs typeface="Comic Sans MS"/>
              </a:rPr>
              <a:t>buru</a:t>
            </a:r>
            <a:r>
              <a:rPr sz="2400" dirty="0">
                <a:latin typeface="Comic Sans MS"/>
                <a:cs typeface="Comic Sans MS"/>
              </a:rPr>
              <a:t>k	</a:t>
            </a:r>
            <a:r>
              <a:rPr sz="2400" spc="-5" dirty="0">
                <a:latin typeface="Comic Sans MS"/>
                <a:cs typeface="Comic Sans MS"/>
              </a:rPr>
              <a:t>d</a:t>
            </a:r>
            <a:r>
              <a:rPr sz="2400" spc="-15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i	</a:t>
            </a:r>
            <a:r>
              <a:rPr sz="2400" spc="-5" dirty="0">
                <a:latin typeface="Comic Sans MS"/>
                <a:cs typeface="Comic Sans MS"/>
              </a:rPr>
              <a:t>zat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3419678"/>
            <a:ext cx="7712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besi, Vitamin B12, Vitamin B6, Vitamin </a:t>
            </a:r>
            <a:r>
              <a:rPr sz="2400" dirty="0">
                <a:latin typeface="Comic Sans MS"/>
                <a:cs typeface="Comic Sans MS"/>
              </a:rPr>
              <a:t>C, </a:t>
            </a:r>
            <a:r>
              <a:rPr sz="2400" spc="-10" dirty="0">
                <a:latin typeface="Comic Sans MS"/>
                <a:cs typeface="Comic Sans MS"/>
              </a:rPr>
              <a:t>dan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tembaga.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322" y="3886200"/>
            <a:ext cx="2851278" cy="6899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210" dirty="0">
                <a:latin typeface="Arial"/>
                <a:cs typeface="Arial"/>
              </a:rPr>
              <a:t>Etiologi</a:t>
            </a:r>
            <a:endParaRPr sz="4400" b="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578857"/>
            <a:ext cx="4906010" cy="1854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400685" indent="-388620">
              <a:lnSpc>
                <a:spcPct val="100000"/>
              </a:lnSpc>
              <a:spcBef>
                <a:spcPts val="100"/>
              </a:spcBef>
              <a:buAutoNum type="alphaUcPeriod"/>
              <a:tabLst>
                <a:tab pos="401320" algn="l"/>
              </a:tabLst>
            </a:pPr>
            <a:r>
              <a:rPr sz="2400" spc="-5" dirty="0">
                <a:latin typeface="Comic Sans MS"/>
                <a:cs typeface="Comic Sans MS"/>
              </a:rPr>
              <a:t>Anemia defisiensi</a:t>
            </a:r>
            <a:endParaRPr sz="2400">
              <a:latin typeface="Comic Sans MS"/>
              <a:cs typeface="Comic Sans MS"/>
            </a:endParaRPr>
          </a:p>
          <a:p>
            <a:pPr marL="370205" indent="-358140">
              <a:lnSpc>
                <a:spcPct val="100000"/>
              </a:lnSpc>
              <a:buAutoNum type="alphaUcPeriod"/>
              <a:tabLst>
                <a:tab pos="370840" algn="l"/>
              </a:tabLst>
            </a:pPr>
            <a:r>
              <a:rPr sz="2400" spc="-5" dirty="0">
                <a:latin typeface="Comic Sans MS"/>
                <a:cs typeface="Comic Sans MS"/>
              </a:rPr>
              <a:t>Anemia karena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pendarahan</a:t>
            </a:r>
            <a:endParaRPr sz="2400">
              <a:latin typeface="Comic Sans MS"/>
              <a:cs typeface="Comic Sans MS"/>
            </a:endParaRPr>
          </a:p>
          <a:p>
            <a:pPr marL="362585" indent="-350520">
              <a:lnSpc>
                <a:spcPct val="100000"/>
              </a:lnSpc>
              <a:buAutoNum type="alphaUcPeriod"/>
              <a:tabLst>
                <a:tab pos="363220" algn="l"/>
              </a:tabLst>
            </a:pPr>
            <a:r>
              <a:rPr sz="2400" spc="-5" dirty="0">
                <a:latin typeface="Comic Sans MS"/>
                <a:cs typeface="Comic Sans MS"/>
              </a:rPr>
              <a:t>Anemia </a:t>
            </a:r>
            <a:r>
              <a:rPr sz="2400" dirty="0">
                <a:latin typeface="Comic Sans MS"/>
                <a:cs typeface="Comic Sans MS"/>
              </a:rPr>
              <a:t>haemolitik</a:t>
            </a:r>
            <a:endParaRPr sz="2400">
              <a:latin typeface="Comic Sans MS"/>
              <a:cs typeface="Comic Sans MS"/>
            </a:endParaRPr>
          </a:p>
          <a:p>
            <a:pPr marL="400050" indent="-387985">
              <a:lnSpc>
                <a:spcPct val="100000"/>
              </a:lnSpc>
              <a:buAutoNum type="alphaUcPeriod"/>
              <a:tabLst>
                <a:tab pos="400685" algn="l"/>
              </a:tabLst>
            </a:pPr>
            <a:r>
              <a:rPr sz="2400" spc="-5" dirty="0">
                <a:latin typeface="Comic Sans MS"/>
                <a:cs typeface="Comic Sans MS"/>
              </a:rPr>
              <a:t>Anemia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aplastik</a:t>
            </a:r>
            <a:endParaRPr sz="2400">
              <a:latin typeface="Comic Sans MS"/>
              <a:cs typeface="Comic Sans MS"/>
            </a:endParaRPr>
          </a:p>
          <a:p>
            <a:pPr marL="370205" indent="-358140">
              <a:lnSpc>
                <a:spcPct val="100000"/>
              </a:lnSpc>
              <a:buAutoNum type="alphaUcPeriod"/>
              <a:tabLst>
                <a:tab pos="370840" algn="l"/>
              </a:tabLst>
            </a:pPr>
            <a:r>
              <a:rPr sz="2400" spc="-5" dirty="0">
                <a:latin typeface="Comic Sans MS"/>
                <a:cs typeface="Comic Sans MS"/>
              </a:rPr>
              <a:t>Anemia karena </a:t>
            </a:r>
            <a:r>
              <a:rPr sz="2400" dirty="0">
                <a:latin typeface="Comic Sans MS"/>
                <a:cs typeface="Comic Sans MS"/>
              </a:rPr>
              <a:t>sebab-sebab</a:t>
            </a:r>
            <a:r>
              <a:rPr sz="2400" spc="-1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lain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708" y="213106"/>
            <a:ext cx="6214492" cy="6899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165" dirty="0">
                <a:latin typeface="Arial"/>
                <a:cs typeface="Arial"/>
              </a:rPr>
              <a:t>Pencegahan</a:t>
            </a:r>
            <a:r>
              <a:rPr sz="4400" b="1" spc="-195" dirty="0">
                <a:latin typeface="Arial"/>
                <a:cs typeface="Arial"/>
              </a:rPr>
              <a:t> </a:t>
            </a:r>
            <a:r>
              <a:rPr sz="4400" b="1" spc="200" dirty="0">
                <a:latin typeface="Arial"/>
                <a:cs typeface="Arial"/>
              </a:rPr>
              <a:t>Anemia</a:t>
            </a:r>
            <a:endParaRPr sz="4400" b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201623"/>
            <a:ext cx="8427720" cy="46294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Meningkatkan asupan makanan </a:t>
            </a:r>
            <a:r>
              <a:rPr sz="2800" dirty="0">
                <a:latin typeface="Comic Sans MS"/>
                <a:cs typeface="Comic Sans MS"/>
              </a:rPr>
              <a:t>yang </a:t>
            </a:r>
            <a:r>
              <a:rPr sz="2800" spc="-5" dirty="0">
                <a:latin typeface="Comic Sans MS"/>
                <a:cs typeface="Comic Sans MS"/>
              </a:rPr>
              <a:t>banyak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mengandung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Comic Sans MS"/>
                <a:cs typeface="Comic Sans MS"/>
              </a:rPr>
              <a:t>zat</a:t>
            </a:r>
            <a:r>
              <a:rPr sz="2800" spc="-12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besi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6816090" algn="l"/>
              </a:tabLst>
            </a:pPr>
            <a:r>
              <a:rPr sz="2800" dirty="0">
                <a:latin typeface="Comic Sans MS"/>
                <a:cs typeface="Comic Sans MS"/>
              </a:rPr>
              <a:t>M</a:t>
            </a:r>
            <a:r>
              <a:rPr sz="2800" spc="5" dirty="0">
                <a:latin typeface="Comic Sans MS"/>
                <a:cs typeface="Comic Sans MS"/>
              </a:rPr>
              <a:t>e</a:t>
            </a:r>
            <a:r>
              <a:rPr sz="2800" spc="-5" dirty="0">
                <a:latin typeface="Comic Sans MS"/>
                <a:cs typeface="Comic Sans MS"/>
              </a:rPr>
              <a:t>ngonsum</a:t>
            </a:r>
            <a:r>
              <a:rPr sz="2800" spc="-15" dirty="0">
                <a:latin typeface="Comic Sans MS"/>
                <a:cs typeface="Comic Sans MS"/>
              </a:rPr>
              <a:t>s</a:t>
            </a:r>
            <a:r>
              <a:rPr sz="2800" dirty="0">
                <a:latin typeface="Comic Sans MS"/>
                <a:cs typeface="Comic Sans MS"/>
              </a:rPr>
              <a:t>i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m</a:t>
            </a:r>
            <a:r>
              <a:rPr sz="2800" spc="-10" dirty="0">
                <a:latin typeface="Comic Sans MS"/>
                <a:cs typeface="Comic Sans MS"/>
              </a:rPr>
              <a:t>a</a:t>
            </a:r>
            <a:r>
              <a:rPr sz="2800" spc="-5" dirty="0">
                <a:latin typeface="Comic Sans MS"/>
                <a:cs typeface="Comic Sans MS"/>
              </a:rPr>
              <a:t>kana</a:t>
            </a:r>
            <a:r>
              <a:rPr sz="2800" dirty="0">
                <a:latin typeface="Comic Sans MS"/>
                <a:cs typeface="Comic Sans MS"/>
              </a:rPr>
              <a:t>n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y</a:t>
            </a:r>
            <a:r>
              <a:rPr sz="2800" spc="-10" dirty="0">
                <a:latin typeface="Comic Sans MS"/>
                <a:cs typeface="Comic Sans MS"/>
              </a:rPr>
              <a:t>a</a:t>
            </a:r>
            <a:r>
              <a:rPr sz="2800" spc="-5" dirty="0">
                <a:latin typeface="Comic Sans MS"/>
                <a:cs typeface="Comic Sans MS"/>
              </a:rPr>
              <a:t>n</a:t>
            </a:r>
            <a:r>
              <a:rPr sz="2800" dirty="0">
                <a:latin typeface="Comic Sans MS"/>
                <a:cs typeface="Comic Sans MS"/>
              </a:rPr>
              <a:t>g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>
                <a:latin typeface="Comic Sans MS"/>
                <a:cs typeface="Comic Sans MS"/>
              </a:rPr>
              <a:t>d</a:t>
            </a:r>
            <a:r>
              <a:rPr sz="2800" spc="-15">
                <a:latin typeface="Comic Sans MS"/>
                <a:cs typeface="Comic Sans MS"/>
              </a:rPr>
              <a:t>a</a:t>
            </a:r>
            <a:r>
              <a:rPr sz="2800">
                <a:latin typeface="Comic Sans MS"/>
                <a:cs typeface="Comic Sans MS"/>
              </a:rPr>
              <a:t>pat</a:t>
            </a:r>
            <a:r>
              <a:rPr sz="2800" spc="-5">
                <a:latin typeface="Comic Sans MS"/>
                <a:cs typeface="Comic Sans MS"/>
              </a:rPr>
              <a:t> </a:t>
            </a:r>
            <a:r>
              <a:rPr sz="2800" smtClean="0">
                <a:latin typeface="Comic Sans MS"/>
                <a:cs typeface="Comic Sans MS"/>
              </a:rPr>
              <a:t>membantu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sz="2800" smtClean="0">
                <a:latin typeface="Comic Sans MS"/>
                <a:cs typeface="Comic Sans MS"/>
              </a:rPr>
              <a:t>p</a:t>
            </a:r>
            <a:r>
              <a:rPr sz="2800" spc="5" smtClean="0">
                <a:latin typeface="Comic Sans MS"/>
                <a:cs typeface="Comic Sans MS"/>
              </a:rPr>
              <a:t>e</a:t>
            </a:r>
            <a:r>
              <a:rPr sz="2800" smtClean="0">
                <a:latin typeface="Comic Sans MS"/>
                <a:cs typeface="Comic Sans MS"/>
              </a:rPr>
              <a:t>ny</a:t>
            </a:r>
            <a:r>
              <a:rPr sz="2800" spc="5" smtClean="0">
                <a:latin typeface="Comic Sans MS"/>
                <a:cs typeface="Comic Sans MS"/>
              </a:rPr>
              <a:t>e</a:t>
            </a:r>
            <a:r>
              <a:rPr sz="2800" spc="-5" smtClean="0">
                <a:latin typeface="Comic Sans MS"/>
                <a:cs typeface="Comic Sans MS"/>
              </a:rPr>
              <a:t>rapan  </a:t>
            </a:r>
            <a:r>
              <a:rPr sz="2800" spc="-5" dirty="0">
                <a:latin typeface="Comic Sans MS"/>
                <a:cs typeface="Comic Sans MS"/>
              </a:rPr>
              <a:t>zat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bezi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Membatasi </a:t>
            </a:r>
            <a:r>
              <a:rPr sz="2800" spc="-10" dirty="0">
                <a:latin typeface="Comic Sans MS"/>
                <a:cs typeface="Comic Sans MS"/>
              </a:rPr>
              <a:t>dan </a:t>
            </a:r>
            <a:r>
              <a:rPr sz="2800" spc="-5" dirty="0">
                <a:latin typeface="Comic Sans MS"/>
                <a:cs typeface="Comic Sans MS"/>
              </a:rPr>
              <a:t>mengurangi minuman yang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dapat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4297045" algn="l"/>
              </a:tabLst>
            </a:pPr>
            <a:r>
              <a:rPr sz="2800" dirty="0">
                <a:latin typeface="Comic Sans MS"/>
                <a:cs typeface="Comic Sans MS"/>
              </a:rPr>
              <a:t>memperlambat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penyerapan	zat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besi.</a:t>
            </a:r>
            <a:endParaRPr sz="2800">
              <a:latin typeface="Comic Sans MS"/>
              <a:cs typeface="Comic Sans MS"/>
            </a:endParaRPr>
          </a:p>
          <a:p>
            <a:pPr marL="355600" marR="80772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Lakukan penanganan </a:t>
            </a:r>
            <a:r>
              <a:rPr sz="2800" spc="-10" dirty="0">
                <a:latin typeface="Comic Sans MS"/>
                <a:cs typeface="Comic Sans MS"/>
              </a:rPr>
              <a:t>dan </a:t>
            </a:r>
            <a:r>
              <a:rPr sz="2800" spc="-5" dirty="0">
                <a:latin typeface="Comic Sans MS"/>
                <a:cs typeface="Comic Sans MS"/>
              </a:rPr>
              <a:t>pengobatan jika </a:t>
            </a:r>
            <a:r>
              <a:rPr sz="2800" dirty="0">
                <a:latin typeface="Comic Sans MS"/>
                <a:cs typeface="Comic Sans MS"/>
              </a:rPr>
              <a:t>menderita  </a:t>
            </a:r>
            <a:r>
              <a:rPr sz="2800" spc="-5" dirty="0">
                <a:latin typeface="Comic Sans MS"/>
                <a:cs typeface="Comic Sans MS"/>
              </a:rPr>
              <a:t>fybroids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Periksa kondisi kesehatan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139" y="2525696"/>
            <a:ext cx="4162250" cy="1322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656" y="0"/>
            <a:ext cx="2409343" cy="505908"/>
          </a:xfrm>
          <a:prstGeom prst="rect">
            <a:avLst/>
          </a:prstGeom>
          <a:noFill/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3200" b="1" spc="185" dirty="0">
                <a:latin typeface="Arial"/>
                <a:cs typeface="Arial"/>
              </a:rPr>
              <a:t>De</a:t>
            </a:r>
            <a:r>
              <a:rPr sz="3200" b="1" spc="120" dirty="0">
                <a:latin typeface="Arial"/>
                <a:cs typeface="Arial"/>
              </a:rPr>
              <a:t>f</a:t>
            </a:r>
            <a:r>
              <a:rPr sz="3200" b="1" spc="229" dirty="0">
                <a:latin typeface="Arial"/>
                <a:cs typeface="Arial"/>
              </a:rPr>
              <a:t>in</a:t>
            </a:r>
            <a:r>
              <a:rPr sz="3200" b="1" spc="135" dirty="0">
                <a:latin typeface="Arial"/>
                <a:cs typeface="Arial"/>
              </a:rPr>
              <a:t>i</a:t>
            </a:r>
            <a:r>
              <a:rPr sz="3200" b="1" spc="185" dirty="0">
                <a:latin typeface="Arial"/>
                <a:cs typeface="Arial"/>
              </a:rPr>
              <a:t>si</a:t>
            </a:r>
            <a:endParaRPr sz="3200" b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02" y="627634"/>
            <a:ext cx="9021445" cy="199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Ancylostoniasis adalah penyakit </a:t>
            </a:r>
            <a:r>
              <a:rPr sz="2400" dirty="0">
                <a:latin typeface="Comic Sans MS"/>
                <a:cs typeface="Comic Sans MS"/>
              </a:rPr>
              <a:t>cacing </a:t>
            </a:r>
            <a:r>
              <a:rPr sz="2400" spc="-5" dirty="0">
                <a:latin typeface="Comic Sans MS"/>
                <a:cs typeface="Comic Sans MS"/>
              </a:rPr>
              <a:t>yang disebabkan oleh  jenis </a:t>
            </a:r>
            <a:r>
              <a:rPr sz="2400" dirty="0">
                <a:latin typeface="Comic Sans MS"/>
                <a:cs typeface="Comic Sans MS"/>
              </a:rPr>
              <a:t>cacing </a:t>
            </a:r>
            <a:r>
              <a:rPr sz="2400" spc="-10" dirty="0">
                <a:latin typeface="Comic Sans MS"/>
                <a:cs typeface="Comic Sans MS"/>
              </a:rPr>
              <a:t>Ancylostoma </a:t>
            </a:r>
            <a:r>
              <a:rPr sz="2400" spc="-5" dirty="0">
                <a:latin typeface="Comic Sans MS"/>
                <a:cs typeface="Comic Sans MS"/>
              </a:rPr>
              <a:t>duodinalie atau Necator Americanus  yang </a:t>
            </a:r>
            <a:r>
              <a:rPr sz="2400" dirty="0">
                <a:latin typeface="Comic Sans MS"/>
                <a:cs typeface="Comic Sans MS"/>
              </a:rPr>
              <a:t>hidup </a:t>
            </a:r>
            <a:r>
              <a:rPr sz="2400" spc="-5" dirty="0">
                <a:latin typeface="Comic Sans MS"/>
                <a:cs typeface="Comic Sans MS"/>
              </a:rPr>
              <a:t>pada duodenas/ </a:t>
            </a:r>
            <a:r>
              <a:rPr sz="2400" dirty="0">
                <a:latin typeface="Comic Sans MS"/>
                <a:cs typeface="Comic Sans MS"/>
              </a:rPr>
              <a:t>usus halus </a:t>
            </a:r>
            <a:r>
              <a:rPr sz="2400" spc="-5" dirty="0">
                <a:latin typeface="Comic Sans MS"/>
                <a:cs typeface="Comic Sans MS"/>
              </a:rPr>
              <a:t>bagian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atas.</a:t>
            </a:r>
            <a:endParaRPr sz="2400">
              <a:latin typeface="Comic Sans MS"/>
              <a:cs typeface="Comic Sans MS"/>
            </a:endParaRPr>
          </a:p>
          <a:p>
            <a:pPr marL="535305">
              <a:lnSpc>
                <a:spcPts val="4105"/>
              </a:lnSpc>
            </a:pPr>
            <a:r>
              <a:rPr sz="3200" b="1" spc="190" dirty="0">
                <a:latin typeface="Arial"/>
                <a:cs typeface="Arial"/>
              </a:rPr>
              <a:t>Etiologi</a:t>
            </a:r>
            <a:endParaRPr sz="3200" b="1">
              <a:latin typeface="Arial"/>
              <a:cs typeface="Arial"/>
            </a:endParaRPr>
          </a:p>
          <a:p>
            <a:pPr marL="12700">
              <a:lnSpc>
                <a:spcPts val="2740"/>
              </a:lnSpc>
            </a:pPr>
            <a:r>
              <a:rPr sz="2000" spc="-5" dirty="0">
                <a:latin typeface="Comic Sans MS"/>
                <a:cs typeface="Comic Sans MS"/>
              </a:rPr>
              <a:t>1. </a:t>
            </a:r>
            <a:r>
              <a:rPr sz="2400" spc="-10" dirty="0">
                <a:latin typeface="Comic Sans MS"/>
                <a:cs typeface="Comic Sans MS"/>
              </a:rPr>
              <a:t>Ancylostoma</a:t>
            </a:r>
            <a:r>
              <a:rPr sz="2400" spc="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duodenale.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02" y="2593975"/>
            <a:ext cx="321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2. Necator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americanus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2830195"/>
            <a:ext cx="292354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10" smtClean="0">
                <a:latin typeface="Arial"/>
                <a:cs typeface="Arial"/>
              </a:rPr>
              <a:t>Pathogenesis</a:t>
            </a:r>
            <a:endParaRPr sz="3000" b="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9529" y="3362071"/>
            <a:ext cx="1788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terkontaminasi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939" y="3362071"/>
            <a:ext cx="6464935" cy="1105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omic Sans MS"/>
                <a:cs typeface="Comic Sans MS"/>
              </a:rPr>
              <a:t>Melalui </a:t>
            </a:r>
            <a:r>
              <a:rPr sz="2000" dirty="0">
                <a:latin typeface="Comic Sans MS"/>
                <a:cs typeface="Comic Sans MS"/>
              </a:rPr>
              <a:t>mulut </a:t>
            </a:r>
            <a:r>
              <a:rPr sz="2000" spc="-5" dirty="0">
                <a:latin typeface="Comic Sans MS"/>
                <a:cs typeface="Comic Sans MS"/>
              </a:rPr>
              <a:t>yaitu </a:t>
            </a:r>
            <a:r>
              <a:rPr sz="2000" dirty="0">
                <a:latin typeface="Comic Sans MS"/>
                <a:cs typeface="Comic Sans MS"/>
              </a:rPr>
              <a:t>melalui </a:t>
            </a:r>
            <a:r>
              <a:rPr sz="2000" spc="-5" dirty="0">
                <a:latin typeface="Comic Sans MS"/>
                <a:cs typeface="Comic Sans MS"/>
              </a:rPr>
              <a:t>makanan/ </a:t>
            </a:r>
            <a:r>
              <a:rPr sz="2000" dirty="0">
                <a:latin typeface="Comic Sans MS"/>
                <a:cs typeface="Comic Sans MS"/>
              </a:rPr>
              <a:t>minuman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yang</a:t>
            </a:r>
            <a:endParaRPr sz="2000">
              <a:latin typeface="Comic Sans MS"/>
              <a:cs typeface="Comic Sans MS"/>
            </a:endParaRPr>
          </a:p>
          <a:p>
            <a:pPr marL="307340" indent="-295275">
              <a:lnSpc>
                <a:spcPct val="100000"/>
              </a:lnSpc>
              <a:buAutoNum type="arabicPeriod"/>
              <a:tabLst>
                <a:tab pos="307975" algn="l"/>
              </a:tabLst>
            </a:pPr>
            <a:r>
              <a:rPr sz="2000" spc="-5" dirty="0">
                <a:latin typeface="Comic Sans MS"/>
                <a:cs typeface="Comic Sans MS"/>
              </a:rPr>
              <a:t>Larva menembus kulit kaki </a:t>
            </a:r>
            <a:r>
              <a:rPr sz="2000" dirty="0">
                <a:latin typeface="Comic Sans MS"/>
                <a:cs typeface="Comic Sans MS"/>
              </a:rPr>
              <a:t>melalui </a:t>
            </a:r>
            <a:r>
              <a:rPr sz="2000" spc="-5" dirty="0">
                <a:latin typeface="Comic Sans MS"/>
                <a:cs typeface="Comic Sans MS"/>
              </a:rPr>
              <a:t>folikel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rambut</a:t>
            </a:r>
            <a:endParaRPr sz="2000">
              <a:latin typeface="Comic Sans MS"/>
              <a:cs typeface="Comic Sans MS"/>
            </a:endParaRPr>
          </a:p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sz="3000" b="1" spc="145" dirty="0">
                <a:latin typeface="Arial"/>
                <a:cs typeface="Arial"/>
              </a:rPr>
              <a:t>Simtomatologi</a:t>
            </a:r>
            <a:endParaRPr sz="3000" b="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21" y="4520565"/>
            <a:ext cx="3684904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6700" algn="l"/>
              </a:tabLst>
            </a:pPr>
            <a:r>
              <a:rPr sz="2000" spc="-5" dirty="0">
                <a:latin typeface="Comic Sans MS"/>
                <a:cs typeface="Comic Sans MS"/>
              </a:rPr>
              <a:t>Rasa </a:t>
            </a:r>
            <a:r>
              <a:rPr sz="2000" dirty="0">
                <a:latin typeface="Comic Sans MS"/>
                <a:cs typeface="Comic Sans MS"/>
              </a:rPr>
              <a:t>gatal </a:t>
            </a:r>
            <a:r>
              <a:rPr sz="2000" spc="-5" dirty="0">
                <a:latin typeface="Comic Sans MS"/>
                <a:cs typeface="Comic Sans MS"/>
              </a:rPr>
              <a:t>pada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kaki.</a:t>
            </a:r>
            <a:endParaRPr sz="2000">
              <a:latin typeface="Comic Sans MS"/>
              <a:cs typeface="Comic Sans MS"/>
            </a:endParaRPr>
          </a:p>
          <a:p>
            <a:pPr marL="316865" marR="427355" indent="-304800">
              <a:lnSpc>
                <a:spcPct val="100000"/>
              </a:lnSpc>
              <a:buAutoNum type="arabicPeriod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Selama larva di paru bisa  </a:t>
            </a:r>
            <a:r>
              <a:rPr sz="2000" dirty="0">
                <a:latin typeface="Comic Sans MS"/>
                <a:cs typeface="Comic Sans MS"/>
              </a:rPr>
              <a:t>timbul batuk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darah.</a:t>
            </a:r>
            <a:endParaRPr sz="2000">
              <a:latin typeface="Comic Sans MS"/>
              <a:cs typeface="Comic Sans MS"/>
            </a:endParaRPr>
          </a:p>
          <a:p>
            <a:pPr marL="307340" indent="-2952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7975" algn="l"/>
              </a:tabLst>
            </a:pPr>
            <a:r>
              <a:rPr sz="2000" spc="-5" dirty="0">
                <a:latin typeface="Comic Sans MS"/>
                <a:cs typeface="Comic Sans MS"/>
              </a:rPr>
              <a:t>Rasa tidak </a:t>
            </a:r>
            <a:r>
              <a:rPr sz="2000" spc="-10" dirty="0">
                <a:latin typeface="Comic Sans MS"/>
                <a:cs typeface="Comic Sans MS"/>
              </a:rPr>
              <a:t>enak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diperut</a:t>
            </a:r>
            <a:endParaRPr sz="2000">
              <a:latin typeface="Comic Sans MS"/>
              <a:cs typeface="Comic Sans MS"/>
            </a:endParaRPr>
          </a:p>
          <a:p>
            <a:pPr marL="307975" indent="-295910">
              <a:lnSpc>
                <a:spcPct val="100000"/>
              </a:lnSpc>
              <a:buAutoNum type="arabicPeriod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Oedem karena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desinfeksi</a:t>
            </a:r>
            <a:endParaRPr sz="2000">
              <a:latin typeface="Comic Sans MS"/>
              <a:cs typeface="Comic Sans MS"/>
            </a:endParaRPr>
          </a:p>
          <a:p>
            <a:pPr marL="316865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protein.</a:t>
            </a:r>
            <a:endParaRPr sz="2000">
              <a:latin typeface="Comic Sans MS"/>
              <a:cs typeface="Comic Sans MS"/>
            </a:endParaRPr>
          </a:p>
          <a:p>
            <a:pPr marL="307975" indent="-295910">
              <a:lnSpc>
                <a:spcPct val="100000"/>
              </a:lnSpc>
              <a:buAutoNum type="arabicPeriod" startAt="5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Penderita lemah, lesu,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kurus.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6041" y="4520565"/>
            <a:ext cx="17322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308610" algn="l"/>
              </a:tabLst>
            </a:pPr>
            <a:r>
              <a:rPr sz="2000" spc="-5" dirty="0">
                <a:latin typeface="Comic Sans MS"/>
                <a:cs typeface="Comic Sans MS"/>
              </a:rPr>
              <a:t>Apati.</a:t>
            </a:r>
            <a:endParaRPr sz="2000">
              <a:latin typeface="Comic Sans MS"/>
              <a:cs typeface="Comic Sans MS"/>
            </a:endParaRPr>
          </a:p>
          <a:p>
            <a:pPr marL="307975" indent="-295910">
              <a:lnSpc>
                <a:spcPct val="100000"/>
              </a:lnSpc>
              <a:buAutoNum type="arabicPeriod" startAt="6"/>
              <a:tabLst>
                <a:tab pos="308610" algn="l"/>
              </a:tabLst>
            </a:pPr>
            <a:r>
              <a:rPr sz="2000" dirty="0">
                <a:latin typeface="Comic Sans MS"/>
                <a:cs typeface="Comic Sans MS"/>
              </a:rPr>
              <a:t>Muka</a:t>
            </a:r>
            <a:r>
              <a:rPr sz="2000" spc="-10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pucat.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317" y="0"/>
            <a:ext cx="330088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3200" b="1" spc="190" dirty="0">
                <a:latin typeface="Arial"/>
                <a:cs typeface="Arial"/>
              </a:rPr>
              <a:t>Komplikasi</a:t>
            </a:r>
            <a:endParaRPr sz="3200" b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65149"/>
            <a:ext cx="8582025" cy="610731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955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omic Sans MS"/>
                <a:cs typeface="Comic Sans MS"/>
              </a:rPr>
              <a:t>Kerusakan </a:t>
            </a:r>
            <a:r>
              <a:rPr sz="2200" spc="-10" dirty="0">
                <a:latin typeface="Comic Sans MS"/>
                <a:cs typeface="Comic Sans MS"/>
              </a:rPr>
              <a:t>kulit dapat </a:t>
            </a:r>
            <a:r>
              <a:rPr sz="2200" spc="-5" dirty="0">
                <a:latin typeface="Comic Sans MS"/>
                <a:cs typeface="Comic Sans MS"/>
              </a:rPr>
              <a:t>menimbulkan </a:t>
            </a:r>
            <a:r>
              <a:rPr sz="2200" spc="-10" dirty="0">
                <a:latin typeface="Comic Sans MS"/>
                <a:cs typeface="Comic Sans MS"/>
              </a:rPr>
              <a:t>dermatritis, terutama bila  </a:t>
            </a:r>
            <a:r>
              <a:rPr sz="2200" spc="-5" dirty="0">
                <a:latin typeface="Comic Sans MS"/>
                <a:cs typeface="Comic Sans MS"/>
              </a:rPr>
              <a:t>penderita</a:t>
            </a:r>
            <a:r>
              <a:rPr sz="2200" spc="5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sensitive.</a:t>
            </a:r>
            <a:endParaRPr sz="2200">
              <a:latin typeface="Comic Sans MS"/>
              <a:cs typeface="Comic Sans MS"/>
            </a:endParaRPr>
          </a:p>
          <a:p>
            <a:pPr marL="355600" indent="-34290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omic Sans MS"/>
                <a:cs typeface="Comic Sans MS"/>
              </a:rPr>
              <a:t>Anemia </a:t>
            </a:r>
            <a:r>
              <a:rPr sz="2200" spc="-5" dirty="0">
                <a:latin typeface="Comic Sans MS"/>
                <a:cs typeface="Comic Sans MS"/>
              </a:rPr>
              <a:t>yang berat dapat menimbulkan gangguan</a:t>
            </a:r>
            <a:r>
              <a:rPr sz="2200" spc="7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pertumbuhan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ts val="2110"/>
              </a:lnSpc>
            </a:pPr>
            <a:r>
              <a:rPr sz="2200" spc="-10" dirty="0">
                <a:latin typeface="Comic Sans MS"/>
                <a:cs typeface="Comic Sans MS"/>
              </a:rPr>
              <a:t>turunnya daya </a:t>
            </a:r>
            <a:r>
              <a:rPr sz="2200" spc="-5" dirty="0">
                <a:latin typeface="Comic Sans MS"/>
                <a:cs typeface="Comic Sans MS"/>
              </a:rPr>
              <a:t>tahan </a:t>
            </a:r>
            <a:r>
              <a:rPr sz="2200" spc="-10" dirty="0">
                <a:latin typeface="Comic Sans MS"/>
                <a:cs typeface="Comic Sans MS"/>
              </a:rPr>
              <a:t>tubuh, </a:t>
            </a:r>
            <a:r>
              <a:rPr sz="2200" spc="-5" dirty="0">
                <a:latin typeface="Comic Sans MS"/>
                <a:cs typeface="Comic Sans MS"/>
              </a:rPr>
              <a:t>gangguan perkembangan mental</a:t>
            </a:r>
            <a:r>
              <a:rPr sz="2200" spc="215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dan</a:t>
            </a:r>
            <a:endParaRPr sz="2200">
              <a:latin typeface="Comic Sans MS"/>
              <a:cs typeface="Comic Sans MS"/>
            </a:endParaRPr>
          </a:p>
          <a:p>
            <a:pPr marL="355600">
              <a:lnSpc>
                <a:spcPts val="2360"/>
              </a:lnSpc>
            </a:pPr>
            <a:r>
              <a:rPr sz="2200" spc="-5" dirty="0">
                <a:latin typeface="Comic Sans MS"/>
                <a:cs typeface="Comic Sans MS"/>
              </a:rPr>
              <a:t>payah</a:t>
            </a:r>
            <a:r>
              <a:rPr sz="2200" spc="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jantung</a:t>
            </a:r>
            <a:r>
              <a:rPr sz="2200" spc="-5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 marL="210820">
              <a:lnSpc>
                <a:spcPts val="4785"/>
              </a:lnSpc>
            </a:pPr>
            <a:r>
              <a:rPr sz="3200" b="1" spc="160" dirty="0">
                <a:latin typeface="Arial"/>
                <a:cs typeface="Arial"/>
              </a:rPr>
              <a:t>Diagnosa</a:t>
            </a:r>
            <a:endParaRPr sz="3200" b="1">
              <a:latin typeface="Arial"/>
              <a:cs typeface="Arial"/>
            </a:endParaRPr>
          </a:p>
          <a:p>
            <a:pPr marL="78740" marR="300355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mic Sans MS"/>
                <a:cs typeface="Comic Sans MS"/>
              </a:rPr>
              <a:t>Untuk </a:t>
            </a:r>
            <a:r>
              <a:rPr sz="2400" spc="-5" dirty="0">
                <a:latin typeface="Comic Sans MS"/>
                <a:cs typeface="Comic Sans MS"/>
              </a:rPr>
              <a:t>diagnosis tadi ditemukan telur </a:t>
            </a:r>
            <a:r>
              <a:rPr sz="2400" dirty="0">
                <a:latin typeface="Comic Sans MS"/>
                <a:cs typeface="Comic Sans MS"/>
              </a:rPr>
              <a:t>cacng/larva </a:t>
            </a:r>
            <a:r>
              <a:rPr sz="2400" spc="-5" dirty="0">
                <a:latin typeface="Comic Sans MS"/>
                <a:cs typeface="Comic Sans MS"/>
              </a:rPr>
              <a:t>di dalam  </a:t>
            </a:r>
            <a:r>
              <a:rPr sz="2400" dirty="0">
                <a:latin typeface="Comic Sans MS"/>
                <a:cs typeface="Comic Sans MS"/>
              </a:rPr>
              <a:t>feses </a:t>
            </a:r>
            <a:r>
              <a:rPr sz="2400" spc="-5" dirty="0">
                <a:latin typeface="Comic Sans MS"/>
                <a:cs typeface="Comic Sans MS"/>
              </a:rPr>
              <a:t>atau sputum penderita.penyediaan </a:t>
            </a:r>
            <a:r>
              <a:rPr sz="2400" dirty="0">
                <a:latin typeface="Comic Sans MS"/>
                <a:cs typeface="Comic Sans MS"/>
              </a:rPr>
              <a:t>preparat harus  </a:t>
            </a:r>
            <a:r>
              <a:rPr sz="2400" spc="-5" dirty="0">
                <a:latin typeface="Comic Sans MS"/>
                <a:cs typeface="Comic Sans MS"/>
              </a:rPr>
              <a:t>dengan feses </a:t>
            </a:r>
            <a:r>
              <a:rPr sz="2400" dirty="0">
                <a:latin typeface="Comic Sans MS"/>
                <a:cs typeface="Comic Sans MS"/>
              </a:rPr>
              <a:t>yang </a:t>
            </a:r>
            <a:r>
              <a:rPr sz="2400" spc="-5" dirty="0">
                <a:latin typeface="Comic Sans MS"/>
                <a:cs typeface="Comic Sans MS"/>
              </a:rPr>
              <a:t>masih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baru.</a:t>
            </a:r>
            <a:endParaRPr sz="2400">
              <a:latin typeface="Comic Sans MS"/>
              <a:cs typeface="Comic Sans MS"/>
            </a:endParaRPr>
          </a:p>
          <a:p>
            <a:pPr marL="306705">
              <a:lnSpc>
                <a:spcPct val="100000"/>
              </a:lnSpc>
              <a:spcBef>
                <a:spcPts val="1625"/>
              </a:spcBef>
            </a:pPr>
            <a:r>
              <a:rPr sz="3200" b="1" spc="110" dirty="0">
                <a:latin typeface="Arial"/>
                <a:cs typeface="Arial"/>
              </a:rPr>
              <a:t>Pencegahan</a:t>
            </a:r>
            <a:endParaRPr sz="3200" b="1">
              <a:latin typeface="Arial"/>
              <a:cs typeface="Arial"/>
            </a:endParaRPr>
          </a:p>
          <a:p>
            <a:pPr marL="358140" lvl="1" indent="-250825">
              <a:lnSpc>
                <a:spcPct val="100000"/>
              </a:lnSpc>
              <a:spcBef>
                <a:spcPts val="2330"/>
              </a:spcBef>
              <a:buFont typeface="Carlito"/>
              <a:buAutoNum type="arabicPeriod"/>
              <a:tabLst>
                <a:tab pos="358775" algn="l"/>
              </a:tabLst>
            </a:pPr>
            <a:r>
              <a:rPr sz="2000" spc="-5" dirty="0">
                <a:latin typeface="Comic Sans MS"/>
                <a:cs typeface="Comic Sans MS"/>
              </a:rPr>
              <a:t>Biasakan berak</a:t>
            </a:r>
            <a:r>
              <a:rPr sz="2000" spc="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ditempatnya.</a:t>
            </a:r>
            <a:endParaRPr sz="2000">
              <a:latin typeface="Comic Sans MS"/>
              <a:cs typeface="Comic Sans MS"/>
            </a:endParaRPr>
          </a:p>
          <a:p>
            <a:pPr marL="403860" lvl="1" indent="-29654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04495" algn="l"/>
              </a:tabLst>
            </a:pPr>
            <a:r>
              <a:rPr sz="2000" spc="-5" dirty="0">
                <a:latin typeface="Comic Sans MS"/>
                <a:cs typeface="Comic Sans MS"/>
              </a:rPr>
              <a:t>Jamban harus baik dan bersih.</a:t>
            </a:r>
            <a:endParaRPr sz="2000">
              <a:latin typeface="Comic Sans MS"/>
              <a:cs typeface="Comic Sans MS"/>
            </a:endParaRPr>
          </a:p>
          <a:p>
            <a:pPr marL="403860" lvl="1" indent="-2965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04495" algn="l"/>
              </a:tabLst>
            </a:pPr>
            <a:r>
              <a:rPr sz="2000" spc="-5" dirty="0">
                <a:latin typeface="Comic Sans MS"/>
                <a:cs typeface="Comic Sans MS"/>
              </a:rPr>
              <a:t>Pekarangan sekitar jamban bersih dan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kering.</a:t>
            </a:r>
            <a:endParaRPr sz="2000">
              <a:latin typeface="Comic Sans MS"/>
              <a:cs typeface="Comic Sans MS"/>
            </a:endParaRPr>
          </a:p>
          <a:p>
            <a:pPr marL="403860" lvl="1" indent="-296545">
              <a:lnSpc>
                <a:spcPct val="100000"/>
              </a:lnSpc>
              <a:buAutoNum type="arabicPeriod"/>
              <a:tabLst>
                <a:tab pos="404495" algn="l"/>
              </a:tabLst>
            </a:pPr>
            <a:r>
              <a:rPr sz="2000" spc="-5" dirty="0">
                <a:latin typeface="Comic Sans MS"/>
                <a:cs typeface="Comic Sans MS"/>
              </a:rPr>
              <a:t>Lantai rumah bersih dan terang.</a:t>
            </a:r>
            <a:endParaRPr sz="2000">
              <a:latin typeface="Comic Sans MS"/>
              <a:cs typeface="Comic Sans MS"/>
            </a:endParaRPr>
          </a:p>
          <a:p>
            <a:pPr marL="403860" lvl="1" indent="-296545">
              <a:lnSpc>
                <a:spcPct val="100000"/>
              </a:lnSpc>
              <a:buAutoNum type="arabicPeriod"/>
              <a:tabLst>
                <a:tab pos="404495" algn="l"/>
              </a:tabLst>
            </a:pPr>
            <a:r>
              <a:rPr sz="2000" spc="-5" dirty="0">
                <a:latin typeface="Comic Sans MS"/>
                <a:cs typeface="Comic Sans MS"/>
              </a:rPr>
              <a:t>Biasakan </a:t>
            </a:r>
            <a:r>
              <a:rPr sz="2000" dirty="0">
                <a:latin typeface="Comic Sans MS"/>
                <a:cs typeface="Comic Sans MS"/>
              </a:rPr>
              <a:t>cuci tangan </a:t>
            </a:r>
            <a:r>
              <a:rPr sz="2000" spc="-5" dirty="0">
                <a:latin typeface="Comic Sans MS"/>
                <a:cs typeface="Comic Sans MS"/>
              </a:rPr>
              <a:t>sebelum makan.</a:t>
            </a:r>
            <a:endParaRPr sz="2000">
              <a:latin typeface="Comic Sans MS"/>
              <a:cs typeface="Comic Sans MS"/>
            </a:endParaRPr>
          </a:p>
          <a:p>
            <a:pPr marL="403860" lvl="1" indent="-296545">
              <a:lnSpc>
                <a:spcPct val="100000"/>
              </a:lnSpc>
              <a:buAutoNum type="arabicPeriod"/>
              <a:tabLst>
                <a:tab pos="404495" algn="l"/>
              </a:tabLst>
            </a:pPr>
            <a:r>
              <a:rPr sz="2000" spc="-5" dirty="0">
                <a:latin typeface="Comic Sans MS"/>
                <a:cs typeface="Comic Sans MS"/>
              </a:rPr>
              <a:t>Biasakan memakai alas</a:t>
            </a:r>
            <a:r>
              <a:rPr sz="2000" spc="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kaki.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548" y="2757193"/>
            <a:ext cx="2782362" cy="973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78251" y="1449145"/>
            <a:ext cx="5195570" cy="2856230"/>
            <a:chOff x="3278251" y="1449145"/>
            <a:chExt cx="5195570" cy="2856230"/>
          </a:xfrm>
        </p:grpSpPr>
        <p:sp>
          <p:nvSpPr>
            <p:cNvPr id="4" name="object 4"/>
            <p:cNvSpPr/>
            <p:nvPr/>
          </p:nvSpPr>
          <p:spPr>
            <a:xfrm>
              <a:off x="5780913" y="1449145"/>
              <a:ext cx="2692400" cy="1069340"/>
            </a:xfrm>
            <a:custGeom>
              <a:avLst/>
              <a:gdLst/>
              <a:ahLst/>
              <a:cxnLst/>
              <a:rect l="l" t="t" r="r" b="b"/>
              <a:pathLst>
                <a:path w="2692400" h="1069339">
                  <a:moveTo>
                    <a:pt x="178594" y="487150"/>
                  </a:moveTo>
                  <a:lnTo>
                    <a:pt x="41908" y="487150"/>
                  </a:lnTo>
                  <a:lnTo>
                    <a:pt x="56372" y="487683"/>
                  </a:lnTo>
                  <a:lnTo>
                    <a:pt x="69288" y="491099"/>
                  </a:lnTo>
                  <a:lnTo>
                    <a:pt x="94916" y="519418"/>
                  </a:lnTo>
                  <a:lnTo>
                    <a:pt x="107950" y="563931"/>
                  </a:lnTo>
                  <a:lnTo>
                    <a:pt x="193675" y="945566"/>
                  </a:lnTo>
                  <a:lnTo>
                    <a:pt x="200707" y="987349"/>
                  </a:lnTo>
                  <a:lnTo>
                    <a:pt x="201050" y="1001680"/>
                  </a:lnTo>
                  <a:lnTo>
                    <a:pt x="199262" y="1011606"/>
                  </a:lnTo>
                  <a:lnTo>
                    <a:pt x="168205" y="1042574"/>
                  </a:lnTo>
                  <a:lnTo>
                    <a:pt x="128904" y="1053008"/>
                  </a:lnTo>
                  <a:lnTo>
                    <a:pt x="132587" y="1069137"/>
                  </a:lnTo>
                  <a:lnTo>
                    <a:pt x="385699" y="1012368"/>
                  </a:lnTo>
                  <a:lnTo>
                    <a:pt x="383698" y="1003605"/>
                  </a:lnTo>
                  <a:lnTo>
                    <a:pt x="343433" y="1003605"/>
                  </a:lnTo>
                  <a:lnTo>
                    <a:pt x="329041" y="1003034"/>
                  </a:lnTo>
                  <a:lnTo>
                    <a:pt x="290480" y="971331"/>
                  </a:lnTo>
                  <a:lnTo>
                    <a:pt x="277240" y="926770"/>
                  </a:lnTo>
                  <a:lnTo>
                    <a:pt x="238633" y="754685"/>
                  </a:lnTo>
                  <a:lnTo>
                    <a:pt x="253230" y="754447"/>
                  </a:lnTo>
                  <a:lnTo>
                    <a:pt x="267303" y="753923"/>
                  </a:lnTo>
                  <a:lnTo>
                    <a:pt x="306379" y="750564"/>
                  </a:lnTo>
                  <a:lnTo>
                    <a:pt x="381194" y="732577"/>
                  </a:lnTo>
                  <a:lnTo>
                    <a:pt x="386678" y="729920"/>
                  </a:lnTo>
                  <a:lnTo>
                    <a:pt x="233045" y="729920"/>
                  </a:lnTo>
                  <a:lnTo>
                    <a:pt x="178594" y="487150"/>
                  </a:lnTo>
                  <a:close/>
                </a:path>
                <a:path w="2692400" h="1069339">
                  <a:moveTo>
                    <a:pt x="382015" y="996239"/>
                  </a:moveTo>
                  <a:lnTo>
                    <a:pt x="359410" y="1001319"/>
                  </a:lnTo>
                  <a:lnTo>
                    <a:pt x="343433" y="1003605"/>
                  </a:lnTo>
                  <a:lnTo>
                    <a:pt x="383698" y="1003605"/>
                  </a:lnTo>
                  <a:lnTo>
                    <a:pt x="382015" y="996239"/>
                  </a:lnTo>
                  <a:close/>
                </a:path>
                <a:path w="2692400" h="1069339">
                  <a:moveTo>
                    <a:pt x="438470" y="459394"/>
                  </a:moveTo>
                  <a:lnTo>
                    <a:pt x="268700" y="459394"/>
                  </a:lnTo>
                  <a:lnTo>
                    <a:pt x="285678" y="460932"/>
                  </a:lnTo>
                  <a:lnTo>
                    <a:pt x="302133" y="464744"/>
                  </a:lnTo>
                  <a:lnTo>
                    <a:pt x="345531" y="490533"/>
                  </a:lnTo>
                  <a:lnTo>
                    <a:pt x="377126" y="535658"/>
                  </a:lnTo>
                  <a:lnTo>
                    <a:pt x="389382" y="571805"/>
                  </a:lnTo>
                  <a:lnTo>
                    <a:pt x="393239" y="598806"/>
                  </a:lnTo>
                  <a:lnTo>
                    <a:pt x="392429" y="624177"/>
                  </a:lnTo>
                  <a:lnTo>
                    <a:pt x="376809" y="669976"/>
                  </a:lnTo>
                  <a:lnTo>
                    <a:pt x="346725" y="704361"/>
                  </a:lnTo>
                  <a:lnTo>
                    <a:pt x="306450" y="722554"/>
                  </a:lnTo>
                  <a:lnTo>
                    <a:pt x="265959" y="728134"/>
                  </a:lnTo>
                  <a:lnTo>
                    <a:pt x="233045" y="729920"/>
                  </a:lnTo>
                  <a:lnTo>
                    <a:pt x="386678" y="729920"/>
                  </a:lnTo>
                  <a:lnTo>
                    <a:pt x="443575" y="694807"/>
                  </a:lnTo>
                  <a:lnTo>
                    <a:pt x="480859" y="640062"/>
                  </a:lnTo>
                  <a:lnTo>
                    <a:pt x="491476" y="575915"/>
                  </a:lnTo>
                  <a:lnTo>
                    <a:pt x="486663" y="540817"/>
                  </a:lnTo>
                  <a:lnTo>
                    <a:pt x="478976" y="515576"/>
                  </a:lnTo>
                  <a:lnTo>
                    <a:pt x="467741" y="493002"/>
                  </a:lnTo>
                  <a:lnTo>
                    <a:pt x="452981" y="473094"/>
                  </a:lnTo>
                  <a:lnTo>
                    <a:pt x="438470" y="459394"/>
                  </a:lnTo>
                  <a:close/>
                </a:path>
                <a:path w="2692400" h="1069339">
                  <a:moveTo>
                    <a:pt x="318637" y="416514"/>
                  </a:moveTo>
                  <a:lnTo>
                    <a:pt x="288337" y="417960"/>
                  </a:lnTo>
                  <a:lnTo>
                    <a:pt x="254299" y="422384"/>
                  </a:lnTo>
                  <a:lnTo>
                    <a:pt x="216535" y="429819"/>
                  </a:lnTo>
                  <a:lnTo>
                    <a:pt x="0" y="478333"/>
                  </a:lnTo>
                  <a:lnTo>
                    <a:pt x="3683" y="494462"/>
                  </a:lnTo>
                  <a:lnTo>
                    <a:pt x="25908" y="489509"/>
                  </a:lnTo>
                  <a:lnTo>
                    <a:pt x="41908" y="487150"/>
                  </a:lnTo>
                  <a:lnTo>
                    <a:pt x="178594" y="487150"/>
                  </a:lnTo>
                  <a:lnTo>
                    <a:pt x="177926" y="484175"/>
                  </a:lnTo>
                  <a:lnTo>
                    <a:pt x="193792" y="476845"/>
                  </a:lnTo>
                  <a:lnTo>
                    <a:pt x="233172" y="463093"/>
                  </a:lnTo>
                  <a:lnTo>
                    <a:pt x="268700" y="459394"/>
                  </a:lnTo>
                  <a:lnTo>
                    <a:pt x="438470" y="459394"/>
                  </a:lnTo>
                  <a:lnTo>
                    <a:pt x="434721" y="455854"/>
                  </a:lnTo>
                  <a:lnTo>
                    <a:pt x="414123" y="441618"/>
                  </a:lnTo>
                  <a:lnTo>
                    <a:pt x="392334" y="430549"/>
                  </a:lnTo>
                  <a:lnTo>
                    <a:pt x="369355" y="422671"/>
                  </a:lnTo>
                  <a:lnTo>
                    <a:pt x="345186" y="418008"/>
                  </a:lnTo>
                  <a:lnTo>
                    <a:pt x="318637" y="416514"/>
                  </a:lnTo>
                  <a:close/>
                </a:path>
                <a:path w="2692400" h="1069339">
                  <a:moveTo>
                    <a:pt x="684785" y="597332"/>
                  </a:moveTo>
                  <a:lnTo>
                    <a:pt x="583311" y="597332"/>
                  </a:lnTo>
                  <a:lnTo>
                    <a:pt x="590041" y="597967"/>
                  </a:lnTo>
                  <a:lnTo>
                    <a:pt x="596138" y="600888"/>
                  </a:lnTo>
                  <a:lnTo>
                    <a:pt x="619172" y="644830"/>
                  </a:lnTo>
                  <a:lnTo>
                    <a:pt x="632333" y="700329"/>
                  </a:lnTo>
                  <a:lnTo>
                    <a:pt x="667003" y="854888"/>
                  </a:lnTo>
                  <a:lnTo>
                    <a:pt x="674370" y="897687"/>
                  </a:lnTo>
                  <a:lnTo>
                    <a:pt x="673369" y="905357"/>
                  </a:lnTo>
                  <a:lnTo>
                    <a:pt x="646969" y="934708"/>
                  </a:lnTo>
                  <a:lnTo>
                    <a:pt x="620902" y="943026"/>
                  </a:lnTo>
                  <a:lnTo>
                    <a:pt x="624459" y="958774"/>
                  </a:lnTo>
                  <a:lnTo>
                    <a:pt x="828802" y="912927"/>
                  </a:lnTo>
                  <a:lnTo>
                    <a:pt x="826020" y="900608"/>
                  </a:lnTo>
                  <a:lnTo>
                    <a:pt x="800941" y="900608"/>
                  </a:lnTo>
                  <a:lnTo>
                    <a:pt x="790830" y="900322"/>
                  </a:lnTo>
                  <a:lnTo>
                    <a:pt x="751893" y="874871"/>
                  </a:lnTo>
                  <a:lnTo>
                    <a:pt x="738123" y="835330"/>
                  </a:lnTo>
                  <a:lnTo>
                    <a:pt x="695198" y="644068"/>
                  </a:lnTo>
                  <a:lnTo>
                    <a:pt x="701339" y="622682"/>
                  </a:lnTo>
                  <a:lnTo>
                    <a:pt x="706780" y="607492"/>
                  </a:lnTo>
                  <a:lnTo>
                    <a:pt x="687070" y="607492"/>
                  </a:lnTo>
                  <a:lnTo>
                    <a:pt x="684785" y="597332"/>
                  </a:lnTo>
                  <a:close/>
                </a:path>
                <a:path w="2692400" h="1069339">
                  <a:moveTo>
                    <a:pt x="825245" y="897179"/>
                  </a:moveTo>
                  <a:lnTo>
                    <a:pt x="812409" y="899560"/>
                  </a:lnTo>
                  <a:lnTo>
                    <a:pt x="800941" y="900608"/>
                  </a:lnTo>
                  <a:lnTo>
                    <a:pt x="826020" y="900608"/>
                  </a:lnTo>
                  <a:lnTo>
                    <a:pt x="825245" y="897179"/>
                  </a:lnTo>
                  <a:close/>
                </a:path>
                <a:path w="2692400" h="1069339">
                  <a:moveTo>
                    <a:pt x="666876" y="517703"/>
                  </a:moveTo>
                  <a:lnTo>
                    <a:pt x="648588" y="521767"/>
                  </a:lnTo>
                  <a:lnTo>
                    <a:pt x="538861" y="597713"/>
                  </a:lnTo>
                  <a:lnTo>
                    <a:pt x="546735" y="612445"/>
                  </a:lnTo>
                  <a:lnTo>
                    <a:pt x="554404" y="607681"/>
                  </a:lnTo>
                  <a:lnTo>
                    <a:pt x="561917" y="603809"/>
                  </a:lnTo>
                  <a:lnTo>
                    <a:pt x="568934" y="600962"/>
                  </a:lnTo>
                  <a:lnTo>
                    <a:pt x="575817" y="598983"/>
                  </a:lnTo>
                  <a:lnTo>
                    <a:pt x="583311" y="597332"/>
                  </a:lnTo>
                  <a:lnTo>
                    <a:pt x="684785" y="597332"/>
                  </a:lnTo>
                  <a:lnTo>
                    <a:pt x="666876" y="517703"/>
                  </a:lnTo>
                  <a:close/>
                </a:path>
                <a:path w="2692400" h="1069339">
                  <a:moveTo>
                    <a:pt x="781365" y="492946"/>
                  </a:moveTo>
                  <a:lnTo>
                    <a:pt x="744791" y="506140"/>
                  </a:lnTo>
                  <a:lnTo>
                    <a:pt x="703452" y="562580"/>
                  </a:lnTo>
                  <a:lnTo>
                    <a:pt x="687070" y="607492"/>
                  </a:lnTo>
                  <a:lnTo>
                    <a:pt x="706780" y="607492"/>
                  </a:lnTo>
                  <a:lnTo>
                    <a:pt x="707945" y="604238"/>
                  </a:lnTo>
                  <a:lnTo>
                    <a:pt x="715004" y="588722"/>
                  </a:lnTo>
                  <a:lnTo>
                    <a:pt x="743001" y="563437"/>
                  </a:lnTo>
                  <a:lnTo>
                    <a:pt x="829835" y="563437"/>
                  </a:lnTo>
                  <a:lnTo>
                    <a:pt x="830961" y="561899"/>
                  </a:lnTo>
                  <a:lnTo>
                    <a:pt x="834556" y="554589"/>
                  </a:lnTo>
                  <a:lnTo>
                    <a:pt x="836580" y="546945"/>
                  </a:lnTo>
                  <a:lnTo>
                    <a:pt x="837033" y="538968"/>
                  </a:lnTo>
                  <a:lnTo>
                    <a:pt x="835913" y="530657"/>
                  </a:lnTo>
                  <a:lnTo>
                    <a:pt x="812672" y="500304"/>
                  </a:lnTo>
                  <a:lnTo>
                    <a:pt x="792400" y="493351"/>
                  </a:lnTo>
                  <a:lnTo>
                    <a:pt x="781365" y="492946"/>
                  </a:lnTo>
                  <a:close/>
                </a:path>
                <a:path w="2692400" h="1069339">
                  <a:moveTo>
                    <a:pt x="829835" y="563437"/>
                  </a:moveTo>
                  <a:lnTo>
                    <a:pt x="743001" y="563437"/>
                  </a:lnTo>
                  <a:lnTo>
                    <a:pt x="750076" y="564820"/>
                  </a:lnTo>
                  <a:lnTo>
                    <a:pt x="758725" y="567767"/>
                  </a:lnTo>
                  <a:lnTo>
                    <a:pt x="769112" y="572313"/>
                  </a:lnTo>
                  <a:lnTo>
                    <a:pt x="779805" y="576839"/>
                  </a:lnTo>
                  <a:lnTo>
                    <a:pt x="789606" y="579568"/>
                  </a:lnTo>
                  <a:lnTo>
                    <a:pt x="798526" y="580511"/>
                  </a:lnTo>
                  <a:lnTo>
                    <a:pt x="806577" y="579679"/>
                  </a:lnTo>
                  <a:lnTo>
                    <a:pt x="814030" y="577276"/>
                  </a:lnTo>
                  <a:lnTo>
                    <a:pt x="820578" y="573504"/>
                  </a:lnTo>
                  <a:lnTo>
                    <a:pt x="826222" y="568374"/>
                  </a:lnTo>
                  <a:lnTo>
                    <a:pt x="829835" y="563437"/>
                  </a:lnTo>
                  <a:close/>
                </a:path>
                <a:path w="2692400" h="1069339">
                  <a:moveTo>
                    <a:pt x="1086727" y="427993"/>
                  </a:moveTo>
                  <a:lnTo>
                    <a:pt x="1042669" y="433375"/>
                  </a:lnTo>
                  <a:lnTo>
                    <a:pt x="995822" y="450742"/>
                  </a:lnTo>
                  <a:lnTo>
                    <a:pt x="954405" y="480492"/>
                  </a:lnTo>
                  <a:lnTo>
                    <a:pt x="921702" y="522466"/>
                  </a:lnTo>
                  <a:lnTo>
                    <a:pt x="900811" y="576631"/>
                  </a:lnTo>
                  <a:lnTo>
                    <a:pt x="892508" y="635670"/>
                  </a:lnTo>
                  <a:lnTo>
                    <a:pt x="893542" y="664160"/>
                  </a:lnTo>
                  <a:lnTo>
                    <a:pt x="909069" y="728043"/>
                  </a:lnTo>
                  <a:lnTo>
                    <a:pt x="946701" y="790995"/>
                  </a:lnTo>
                  <a:lnTo>
                    <a:pt x="1009306" y="842732"/>
                  </a:lnTo>
                  <a:lnTo>
                    <a:pt x="1047892" y="857682"/>
                  </a:lnTo>
                  <a:lnTo>
                    <a:pt x="1089074" y="862631"/>
                  </a:lnTo>
                  <a:lnTo>
                    <a:pt x="1132839" y="857555"/>
                  </a:lnTo>
                  <a:lnTo>
                    <a:pt x="1159456" y="849695"/>
                  </a:lnTo>
                  <a:lnTo>
                    <a:pt x="1184036" y="838680"/>
                  </a:lnTo>
                  <a:lnTo>
                    <a:pt x="1206547" y="824495"/>
                  </a:lnTo>
                  <a:lnTo>
                    <a:pt x="1116786" y="824495"/>
                  </a:lnTo>
                  <a:lnTo>
                    <a:pt x="1089945" y="818090"/>
                  </a:lnTo>
                  <a:lnTo>
                    <a:pt x="1039240" y="779704"/>
                  </a:lnTo>
                  <a:lnTo>
                    <a:pt x="997680" y="716347"/>
                  </a:lnTo>
                  <a:lnTo>
                    <a:pt x="982412" y="678709"/>
                  </a:lnTo>
                  <a:lnTo>
                    <a:pt x="970788" y="637083"/>
                  </a:lnTo>
                  <a:lnTo>
                    <a:pt x="963390" y="587204"/>
                  </a:lnTo>
                  <a:lnTo>
                    <a:pt x="963179" y="565324"/>
                  </a:lnTo>
                  <a:lnTo>
                    <a:pt x="965327" y="545516"/>
                  </a:lnTo>
                  <a:lnTo>
                    <a:pt x="982989" y="499546"/>
                  </a:lnTo>
                  <a:lnTo>
                    <a:pt x="1013190" y="473380"/>
                  </a:lnTo>
                  <a:lnTo>
                    <a:pt x="1059064" y="462246"/>
                  </a:lnTo>
                  <a:lnTo>
                    <a:pt x="1192324" y="462246"/>
                  </a:lnTo>
                  <a:lnTo>
                    <a:pt x="1167221" y="446091"/>
                  </a:lnTo>
                  <a:lnTo>
                    <a:pt x="1128236" y="432232"/>
                  </a:lnTo>
                  <a:lnTo>
                    <a:pt x="1086727" y="427993"/>
                  </a:lnTo>
                  <a:close/>
                </a:path>
                <a:path w="2692400" h="1069339">
                  <a:moveTo>
                    <a:pt x="1192324" y="462246"/>
                  </a:moveTo>
                  <a:lnTo>
                    <a:pt x="1059064" y="462246"/>
                  </a:lnTo>
                  <a:lnTo>
                    <a:pt x="1081595" y="465427"/>
                  </a:lnTo>
                  <a:lnTo>
                    <a:pt x="1103173" y="474299"/>
                  </a:lnTo>
                  <a:lnTo>
                    <a:pt x="1151306" y="517687"/>
                  </a:lnTo>
                  <a:lnTo>
                    <a:pt x="1174337" y="553454"/>
                  </a:lnTo>
                  <a:lnTo>
                    <a:pt x="1192938" y="596173"/>
                  </a:lnTo>
                  <a:lnTo>
                    <a:pt x="1207135" y="645846"/>
                  </a:lnTo>
                  <a:lnTo>
                    <a:pt x="1214233" y="685587"/>
                  </a:lnTo>
                  <a:lnTo>
                    <a:pt x="1216485" y="719839"/>
                  </a:lnTo>
                  <a:lnTo>
                    <a:pt x="1213903" y="748591"/>
                  </a:lnTo>
                  <a:lnTo>
                    <a:pt x="1195282" y="790408"/>
                  </a:lnTo>
                  <a:lnTo>
                    <a:pt x="1164369" y="815657"/>
                  </a:lnTo>
                  <a:lnTo>
                    <a:pt x="1116786" y="824495"/>
                  </a:lnTo>
                  <a:lnTo>
                    <a:pt x="1206547" y="824495"/>
                  </a:lnTo>
                  <a:lnTo>
                    <a:pt x="1244784" y="786681"/>
                  </a:lnTo>
                  <a:lnTo>
                    <a:pt x="1270934" y="737342"/>
                  </a:lnTo>
                  <a:lnTo>
                    <a:pt x="1284313" y="678709"/>
                  </a:lnTo>
                  <a:lnTo>
                    <a:pt x="1286240" y="649497"/>
                  </a:lnTo>
                  <a:lnTo>
                    <a:pt x="1284968" y="621375"/>
                  </a:lnTo>
                  <a:lnTo>
                    <a:pt x="1269374" y="557795"/>
                  </a:lnTo>
                  <a:lnTo>
                    <a:pt x="1230945" y="495502"/>
                  </a:lnTo>
                  <a:lnTo>
                    <a:pt x="1203706" y="469570"/>
                  </a:lnTo>
                  <a:lnTo>
                    <a:pt x="1192324" y="462246"/>
                  </a:lnTo>
                  <a:close/>
                </a:path>
                <a:path w="2692400" h="1069339">
                  <a:moveTo>
                    <a:pt x="1422595" y="409499"/>
                  </a:moveTo>
                  <a:lnTo>
                    <a:pt x="1347089" y="409499"/>
                  </a:lnTo>
                  <a:lnTo>
                    <a:pt x="1407388" y="678247"/>
                  </a:lnTo>
                  <a:lnTo>
                    <a:pt x="1418034" y="714855"/>
                  </a:lnTo>
                  <a:lnTo>
                    <a:pt x="1438211" y="748168"/>
                  </a:lnTo>
                  <a:lnTo>
                    <a:pt x="1476976" y="767760"/>
                  </a:lnTo>
                  <a:lnTo>
                    <a:pt x="1487535" y="769052"/>
                  </a:lnTo>
                  <a:lnTo>
                    <a:pt x="1497879" y="768939"/>
                  </a:lnTo>
                  <a:lnTo>
                    <a:pt x="1535906" y="755463"/>
                  </a:lnTo>
                  <a:lnTo>
                    <a:pt x="1571027" y="717899"/>
                  </a:lnTo>
                  <a:lnTo>
                    <a:pt x="1574790" y="710017"/>
                  </a:lnTo>
                  <a:lnTo>
                    <a:pt x="1522962" y="710017"/>
                  </a:lnTo>
                  <a:lnTo>
                    <a:pt x="1514871" y="709187"/>
                  </a:lnTo>
                  <a:lnTo>
                    <a:pt x="1481778" y="669815"/>
                  </a:lnTo>
                  <a:lnTo>
                    <a:pt x="1477137" y="652196"/>
                  </a:lnTo>
                  <a:lnTo>
                    <a:pt x="1422595" y="409499"/>
                  </a:lnTo>
                  <a:close/>
                </a:path>
                <a:path w="2692400" h="1069339">
                  <a:moveTo>
                    <a:pt x="1589405" y="658927"/>
                  </a:moveTo>
                  <a:lnTo>
                    <a:pt x="1572387" y="662737"/>
                  </a:lnTo>
                  <a:lnTo>
                    <a:pt x="1570099" y="671885"/>
                  </a:lnTo>
                  <a:lnTo>
                    <a:pt x="1566846" y="680104"/>
                  </a:lnTo>
                  <a:lnTo>
                    <a:pt x="1538470" y="706872"/>
                  </a:lnTo>
                  <a:lnTo>
                    <a:pt x="1522962" y="710017"/>
                  </a:lnTo>
                  <a:lnTo>
                    <a:pt x="1574790" y="710017"/>
                  </a:lnTo>
                  <a:lnTo>
                    <a:pt x="1579324" y="700520"/>
                  </a:lnTo>
                  <a:lnTo>
                    <a:pt x="1585454" y="680854"/>
                  </a:lnTo>
                  <a:lnTo>
                    <a:pt x="1589405" y="658927"/>
                  </a:lnTo>
                  <a:close/>
                </a:path>
                <a:path w="2692400" h="1069339">
                  <a:moveTo>
                    <a:pt x="1764057" y="274006"/>
                  </a:moveTo>
                  <a:lnTo>
                    <a:pt x="1694243" y="290508"/>
                  </a:lnTo>
                  <a:lnTo>
                    <a:pt x="1634807" y="333942"/>
                  </a:lnTo>
                  <a:lnTo>
                    <a:pt x="1612518" y="365303"/>
                  </a:lnTo>
                  <a:lnTo>
                    <a:pt x="1596558" y="401879"/>
                  </a:lnTo>
                  <a:lnTo>
                    <a:pt x="1588468" y="442646"/>
                  </a:lnTo>
                  <a:lnTo>
                    <a:pt x="1588212" y="487604"/>
                  </a:lnTo>
                  <a:lnTo>
                    <a:pt x="1595755" y="536753"/>
                  </a:lnTo>
                  <a:lnTo>
                    <a:pt x="1609066" y="580878"/>
                  </a:lnTo>
                  <a:lnTo>
                    <a:pt x="1627663" y="618763"/>
                  </a:lnTo>
                  <a:lnTo>
                    <a:pt x="1651547" y="650410"/>
                  </a:lnTo>
                  <a:lnTo>
                    <a:pt x="1680717" y="675818"/>
                  </a:lnTo>
                  <a:lnTo>
                    <a:pt x="1746535" y="705123"/>
                  </a:lnTo>
                  <a:lnTo>
                    <a:pt x="1780944" y="708429"/>
                  </a:lnTo>
                  <a:lnTo>
                    <a:pt x="1816354" y="704139"/>
                  </a:lnTo>
                  <a:lnTo>
                    <a:pt x="1874297" y="678247"/>
                  </a:lnTo>
                  <a:lnTo>
                    <a:pt x="1915667" y="630352"/>
                  </a:lnTo>
                  <a:lnTo>
                    <a:pt x="1916352" y="628919"/>
                  </a:lnTo>
                  <a:lnTo>
                    <a:pt x="1804380" y="628919"/>
                  </a:lnTo>
                  <a:lnTo>
                    <a:pt x="1775714" y="625399"/>
                  </a:lnTo>
                  <a:lnTo>
                    <a:pt x="1719834" y="598094"/>
                  </a:lnTo>
                  <a:lnTo>
                    <a:pt x="1673812" y="545310"/>
                  </a:lnTo>
                  <a:lnTo>
                    <a:pt x="1657398" y="509829"/>
                  </a:lnTo>
                  <a:lnTo>
                    <a:pt x="1645412" y="468427"/>
                  </a:lnTo>
                  <a:lnTo>
                    <a:pt x="1758128" y="443154"/>
                  </a:lnTo>
                  <a:lnTo>
                    <a:pt x="1639823" y="443154"/>
                  </a:lnTo>
                  <a:lnTo>
                    <a:pt x="1640506" y="396101"/>
                  </a:lnTo>
                  <a:lnTo>
                    <a:pt x="1655571" y="357429"/>
                  </a:lnTo>
                  <a:lnTo>
                    <a:pt x="1696773" y="320549"/>
                  </a:lnTo>
                  <a:lnTo>
                    <a:pt x="1725799" y="313122"/>
                  </a:lnTo>
                  <a:lnTo>
                    <a:pt x="1870242" y="313122"/>
                  </a:lnTo>
                  <a:lnTo>
                    <a:pt x="1851533" y="297866"/>
                  </a:lnTo>
                  <a:lnTo>
                    <a:pt x="1824152" y="283721"/>
                  </a:lnTo>
                  <a:lnTo>
                    <a:pt x="1794986" y="275768"/>
                  </a:lnTo>
                  <a:lnTo>
                    <a:pt x="1764057" y="274006"/>
                  </a:lnTo>
                  <a:close/>
                </a:path>
                <a:path w="2692400" h="1069339">
                  <a:moveTo>
                    <a:pt x="1928876" y="504114"/>
                  </a:moveTo>
                  <a:lnTo>
                    <a:pt x="1916969" y="553612"/>
                  </a:lnTo>
                  <a:lnTo>
                    <a:pt x="1896871" y="588823"/>
                  </a:lnTo>
                  <a:lnTo>
                    <a:pt x="1852187" y="620059"/>
                  </a:lnTo>
                  <a:lnTo>
                    <a:pt x="1804380" y="628919"/>
                  </a:lnTo>
                  <a:lnTo>
                    <a:pt x="1916352" y="628919"/>
                  </a:lnTo>
                  <a:lnTo>
                    <a:pt x="1929814" y="600751"/>
                  </a:lnTo>
                  <a:lnTo>
                    <a:pt x="1939305" y="570805"/>
                  </a:lnTo>
                  <a:lnTo>
                    <a:pt x="1944153" y="540502"/>
                  </a:lnTo>
                  <a:lnTo>
                    <a:pt x="1944369" y="509829"/>
                  </a:lnTo>
                  <a:lnTo>
                    <a:pt x="1928876" y="504114"/>
                  </a:lnTo>
                  <a:close/>
                </a:path>
                <a:path w="2692400" h="1069339">
                  <a:moveTo>
                    <a:pt x="1870242" y="313122"/>
                  </a:moveTo>
                  <a:lnTo>
                    <a:pt x="1725799" y="313122"/>
                  </a:lnTo>
                  <a:lnTo>
                    <a:pt x="1737772" y="313170"/>
                  </a:lnTo>
                  <a:lnTo>
                    <a:pt x="1749889" y="315027"/>
                  </a:lnTo>
                  <a:lnTo>
                    <a:pt x="1784794" y="330950"/>
                  </a:lnTo>
                  <a:lnTo>
                    <a:pt x="1813782" y="369748"/>
                  </a:lnTo>
                  <a:lnTo>
                    <a:pt x="1824482" y="401625"/>
                  </a:lnTo>
                  <a:lnTo>
                    <a:pt x="1639823" y="443154"/>
                  </a:lnTo>
                  <a:lnTo>
                    <a:pt x="1758128" y="443154"/>
                  </a:lnTo>
                  <a:lnTo>
                    <a:pt x="1921256" y="406578"/>
                  </a:lnTo>
                  <a:lnTo>
                    <a:pt x="1910629" y="372000"/>
                  </a:lnTo>
                  <a:lnTo>
                    <a:pt x="1895490" y="342364"/>
                  </a:lnTo>
                  <a:lnTo>
                    <a:pt x="1875803" y="317656"/>
                  </a:lnTo>
                  <a:lnTo>
                    <a:pt x="1870242" y="313122"/>
                  </a:lnTo>
                  <a:close/>
                </a:path>
                <a:path w="2692400" h="1069339">
                  <a:moveTo>
                    <a:pt x="1382776" y="231699"/>
                  </a:moveTo>
                  <a:lnTo>
                    <a:pt x="1369187" y="234747"/>
                  </a:lnTo>
                  <a:lnTo>
                    <a:pt x="1365357" y="256919"/>
                  </a:lnTo>
                  <a:lnTo>
                    <a:pt x="1361616" y="275768"/>
                  </a:lnTo>
                  <a:lnTo>
                    <a:pt x="1348222" y="319002"/>
                  </a:lnTo>
                  <a:lnTo>
                    <a:pt x="1322451" y="365811"/>
                  </a:lnTo>
                  <a:lnTo>
                    <a:pt x="1291554" y="400958"/>
                  </a:lnTo>
                  <a:lnTo>
                    <a:pt x="1280794" y="409245"/>
                  </a:lnTo>
                  <a:lnTo>
                    <a:pt x="1283969" y="423596"/>
                  </a:lnTo>
                  <a:lnTo>
                    <a:pt x="1347089" y="409499"/>
                  </a:lnTo>
                  <a:lnTo>
                    <a:pt x="1422595" y="409499"/>
                  </a:lnTo>
                  <a:lnTo>
                    <a:pt x="1418970" y="393370"/>
                  </a:lnTo>
                  <a:lnTo>
                    <a:pt x="1512189" y="372415"/>
                  </a:lnTo>
                  <a:lnTo>
                    <a:pt x="1510085" y="362890"/>
                  </a:lnTo>
                  <a:lnTo>
                    <a:pt x="1412113" y="362890"/>
                  </a:lnTo>
                  <a:lnTo>
                    <a:pt x="1382776" y="231699"/>
                  </a:lnTo>
                  <a:close/>
                </a:path>
                <a:path w="2692400" h="1069339">
                  <a:moveTo>
                    <a:pt x="1505458" y="341935"/>
                  </a:moveTo>
                  <a:lnTo>
                    <a:pt x="1412113" y="362890"/>
                  </a:lnTo>
                  <a:lnTo>
                    <a:pt x="1510085" y="362890"/>
                  </a:lnTo>
                  <a:lnTo>
                    <a:pt x="1505458" y="341935"/>
                  </a:lnTo>
                  <a:close/>
                </a:path>
                <a:path w="2692400" h="1069339">
                  <a:moveTo>
                    <a:pt x="2001228" y="0"/>
                  </a:moveTo>
                  <a:lnTo>
                    <a:pt x="1963546" y="21133"/>
                  </a:lnTo>
                  <a:lnTo>
                    <a:pt x="1956492" y="46172"/>
                  </a:lnTo>
                  <a:lnTo>
                    <a:pt x="1957705" y="55169"/>
                  </a:lnTo>
                  <a:lnTo>
                    <a:pt x="1985914" y="87782"/>
                  </a:lnTo>
                  <a:lnTo>
                    <a:pt x="2003059" y="90779"/>
                  </a:lnTo>
                  <a:lnTo>
                    <a:pt x="2012061" y="89586"/>
                  </a:lnTo>
                  <a:lnTo>
                    <a:pt x="2044346" y="61450"/>
                  </a:lnTo>
                  <a:lnTo>
                    <a:pt x="2047291" y="44356"/>
                  </a:lnTo>
                  <a:lnTo>
                    <a:pt x="2046096" y="35357"/>
                  </a:lnTo>
                  <a:lnTo>
                    <a:pt x="2018234" y="2944"/>
                  </a:lnTo>
                  <a:lnTo>
                    <a:pt x="2001228" y="0"/>
                  </a:lnTo>
                  <a:close/>
                </a:path>
                <a:path w="2692400" h="1069339">
                  <a:moveTo>
                    <a:pt x="2093032" y="281229"/>
                  </a:moveTo>
                  <a:lnTo>
                    <a:pt x="1992121" y="281229"/>
                  </a:lnTo>
                  <a:lnTo>
                    <a:pt x="1998471" y="281737"/>
                  </a:lnTo>
                  <a:lnTo>
                    <a:pt x="2003552" y="284404"/>
                  </a:lnTo>
                  <a:lnTo>
                    <a:pt x="2027332" y="331600"/>
                  </a:lnTo>
                  <a:lnTo>
                    <a:pt x="2040382" y="384861"/>
                  </a:lnTo>
                  <a:lnTo>
                    <a:pt x="2074971" y="539503"/>
                  </a:lnTo>
                  <a:lnTo>
                    <a:pt x="2080942" y="581449"/>
                  </a:lnTo>
                  <a:lnTo>
                    <a:pt x="2080133" y="590093"/>
                  </a:lnTo>
                  <a:lnTo>
                    <a:pt x="2054621" y="619938"/>
                  </a:lnTo>
                  <a:lnTo>
                    <a:pt x="2030603" y="626796"/>
                  </a:lnTo>
                  <a:lnTo>
                    <a:pt x="2034032" y="642417"/>
                  </a:lnTo>
                  <a:lnTo>
                    <a:pt x="2227961" y="598983"/>
                  </a:lnTo>
                  <a:lnTo>
                    <a:pt x="2225270" y="587166"/>
                  </a:lnTo>
                  <a:lnTo>
                    <a:pt x="2190988" y="587156"/>
                  </a:lnTo>
                  <a:lnTo>
                    <a:pt x="2183959" y="585884"/>
                  </a:lnTo>
                  <a:lnTo>
                    <a:pt x="2155507" y="553295"/>
                  </a:lnTo>
                  <a:lnTo>
                    <a:pt x="2147189" y="522402"/>
                  </a:lnTo>
                  <a:lnTo>
                    <a:pt x="2093032" y="281229"/>
                  </a:lnTo>
                  <a:close/>
                </a:path>
                <a:path w="2692400" h="1069339">
                  <a:moveTo>
                    <a:pt x="2320006" y="230175"/>
                  </a:moveTo>
                  <a:lnTo>
                    <a:pt x="2219452" y="230175"/>
                  </a:lnTo>
                  <a:lnTo>
                    <a:pt x="2225929" y="230810"/>
                  </a:lnTo>
                  <a:lnTo>
                    <a:pt x="2231263" y="233477"/>
                  </a:lnTo>
                  <a:lnTo>
                    <a:pt x="2255234" y="281864"/>
                  </a:lnTo>
                  <a:lnTo>
                    <a:pt x="2268982" y="339522"/>
                  </a:lnTo>
                  <a:lnTo>
                    <a:pt x="2302256" y="487604"/>
                  </a:lnTo>
                  <a:lnTo>
                    <a:pt x="2307738" y="525639"/>
                  </a:lnTo>
                  <a:lnTo>
                    <a:pt x="2307345" y="538521"/>
                  </a:lnTo>
                  <a:lnTo>
                    <a:pt x="2280864" y="569593"/>
                  </a:lnTo>
                  <a:lnTo>
                    <a:pt x="2258441" y="575615"/>
                  </a:lnTo>
                  <a:lnTo>
                    <a:pt x="2261869" y="591363"/>
                  </a:lnTo>
                  <a:lnTo>
                    <a:pt x="2459228" y="547040"/>
                  </a:lnTo>
                  <a:lnTo>
                    <a:pt x="2456865" y="536277"/>
                  </a:lnTo>
                  <a:lnTo>
                    <a:pt x="2418383" y="536277"/>
                  </a:lnTo>
                  <a:lnTo>
                    <a:pt x="2411094" y="535229"/>
                  </a:lnTo>
                  <a:lnTo>
                    <a:pt x="2382710" y="503987"/>
                  </a:lnTo>
                  <a:lnTo>
                    <a:pt x="2326893" y="261036"/>
                  </a:lnTo>
                  <a:lnTo>
                    <a:pt x="2343827" y="235382"/>
                  </a:lnTo>
                  <a:lnTo>
                    <a:pt x="2321179" y="235382"/>
                  </a:lnTo>
                  <a:lnTo>
                    <a:pt x="2320006" y="230175"/>
                  </a:lnTo>
                  <a:close/>
                </a:path>
                <a:path w="2692400" h="1069339">
                  <a:moveTo>
                    <a:pt x="2224405" y="583362"/>
                  </a:moveTo>
                  <a:lnTo>
                    <a:pt x="2211236" y="585884"/>
                  </a:lnTo>
                  <a:lnTo>
                    <a:pt x="2200116" y="587156"/>
                  </a:lnTo>
                  <a:lnTo>
                    <a:pt x="2191043" y="587166"/>
                  </a:lnTo>
                  <a:lnTo>
                    <a:pt x="2225270" y="587166"/>
                  </a:lnTo>
                  <a:lnTo>
                    <a:pt x="2224405" y="583362"/>
                  </a:lnTo>
                  <a:close/>
                </a:path>
                <a:path w="2692400" h="1069339">
                  <a:moveTo>
                    <a:pt x="2550379" y="179300"/>
                  </a:moveTo>
                  <a:lnTo>
                    <a:pt x="2433349" y="179300"/>
                  </a:lnTo>
                  <a:lnTo>
                    <a:pt x="2447528" y="180963"/>
                  </a:lnTo>
                  <a:lnTo>
                    <a:pt x="2459968" y="186245"/>
                  </a:lnTo>
                  <a:lnTo>
                    <a:pt x="2488501" y="224857"/>
                  </a:lnTo>
                  <a:lnTo>
                    <a:pt x="2502535" y="271069"/>
                  </a:lnTo>
                  <a:lnTo>
                    <a:pt x="2539238" y="434391"/>
                  </a:lnTo>
                  <a:lnTo>
                    <a:pt x="2546731" y="475793"/>
                  </a:lnTo>
                  <a:lnTo>
                    <a:pt x="2545826" y="484149"/>
                  </a:lnTo>
                  <a:lnTo>
                    <a:pt x="2512500" y="518082"/>
                  </a:lnTo>
                  <a:lnTo>
                    <a:pt x="2491486" y="523418"/>
                  </a:lnTo>
                  <a:lnTo>
                    <a:pt x="2495041" y="539039"/>
                  </a:lnTo>
                  <a:lnTo>
                    <a:pt x="2692400" y="494843"/>
                  </a:lnTo>
                  <a:lnTo>
                    <a:pt x="2689743" y="483078"/>
                  </a:lnTo>
                  <a:lnTo>
                    <a:pt x="2655125" y="483078"/>
                  </a:lnTo>
                  <a:lnTo>
                    <a:pt x="2648077" y="481889"/>
                  </a:lnTo>
                  <a:lnTo>
                    <a:pt x="2619803" y="449758"/>
                  </a:lnTo>
                  <a:lnTo>
                    <a:pt x="2572892" y="247955"/>
                  </a:lnTo>
                  <a:lnTo>
                    <a:pt x="2566604" y="222805"/>
                  </a:lnTo>
                  <a:lnTo>
                    <a:pt x="2559923" y="201441"/>
                  </a:lnTo>
                  <a:lnTo>
                    <a:pt x="2552836" y="183840"/>
                  </a:lnTo>
                  <a:lnTo>
                    <a:pt x="2550379" y="179300"/>
                  </a:lnTo>
                  <a:close/>
                </a:path>
                <a:path w="2692400" h="1069339">
                  <a:moveTo>
                    <a:pt x="2455798" y="531419"/>
                  </a:moveTo>
                  <a:lnTo>
                    <a:pt x="2440723" y="534372"/>
                  </a:lnTo>
                  <a:lnTo>
                    <a:pt x="2428255" y="535991"/>
                  </a:lnTo>
                  <a:lnTo>
                    <a:pt x="2418383" y="536277"/>
                  </a:lnTo>
                  <a:lnTo>
                    <a:pt x="2456865" y="536277"/>
                  </a:lnTo>
                  <a:lnTo>
                    <a:pt x="2455798" y="531419"/>
                  </a:lnTo>
                  <a:close/>
                </a:path>
                <a:path w="2692400" h="1069339">
                  <a:moveTo>
                    <a:pt x="2688843" y="479095"/>
                  </a:moveTo>
                  <a:lnTo>
                    <a:pt x="2675509" y="481693"/>
                  </a:lnTo>
                  <a:lnTo>
                    <a:pt x="2664269" y="483016"/>
                  </a:lnTo>
                  <a:lnTo>
                    <a:pt x="2655125" y="483078"/>
                  </a:lnTo>
                  <a:lnTo>
                    <a:pt x="2689743" y="483078"/>
                  </a:lnTo>
                  <a:lnTo>
                    <a:pt x="2688843" y="479095"/>
                  </a:lnTo>
                  <a:close/>
                </a:path>
                <a:path w="2692400" h="1069339">
                  <a:moveTo>
                    <a:pt x="2075180" y="201727"/>
                  </a:moveTo>
                  <a:lnTo>
                    <a:pt x="2056003" y="206045"/>
                  </a:lnTo>
                  <a:lnTo>
                    <a:pt x="1946783" y="281864"/>
                  </a:lnTo>
                  <a:lnTo>
                    <a:pt x="1956308" y="296088"/>
                  </a:lnTo>
                  <a:lnTo>
                    <a:pt x="1964070" y="291401"/>
                  </a:lnTo>
                  <a:lnTo>
                    <a:pt x="1971357" y="287643"/>
                  </a:lnTo>
                  <a:lnTo>
                    <a:pt x="1978167" y="284837"/>
                  </a:lnTo>
                  <a:lnTo>
                    <a:pt x="1984502" y="283007"/>
                  </a:lnTo>
                  <a:lnTo>
                    <a:pt x="1992121" y="281229"/>
                  </a:lnTo>
                  <a:lnTo>
                    <a:pt x="2093032" y="281229"/>
                  </a:lnTo>
                  <a:lnTo>
                    <a:pt x="2075180" y="201727"/>
                  </a:lnTo>
                  <a:close/>
                </a:path>
                <a:path w="2692400" h="1069339">
                  <a:moveTo>
                    <a:pt x="2302129" y="150800"/>
                  </a:moveTo>
                  <a:lnTo>
                    <a:pt x="2283460" y="154991"/>
                  </a:lnTo>
                  <a:lnTo>
                    <a:pt x="2174113" y="230810"/>
                  </a:lnTo>
                  <a:lnTo>
                    <a:pt x="2184272" y="245034"/>
                  </a:lnTo>
                  <a:lnTo>
                    <a:pt x="2191795" y="240347"/>
                  </a:lnTo>
                  <a:lnTo>
                    <a:pt x="2198925" y="236589"/>
                  </a:lnTo>
                  <a:lnTo>
                    <a:pt x="2205650" y="233783"/>
                  </a:lnTo>
                  <a:lnTo>
                    <a:pt x="2211959" y="231953"/>
                  </a:lnTo>
                  <a:lnTo>
                    <a:pt x="2219452" y="230175"/>
                  </a:lnTo>
                  <a:lnTo>
                    <a:pt x="2320006" y="230175"/>
                  </a:lnTo>
                  <a:lnTo>
                    <a:pt x="2302129" y="150800"/>
                  </a:lnTo>
                  <a:close/>
                </a:path>
                <a:path w="2692400" h="1069339">
                  <a:moveTo>
                    <a:pt x="2467229" y="118050"/>
                  </a:moveTo>
                  <a:lnTo>
                    <a:pt x="2404939" y="133334"/>
                  </a:lnTo>
                  <a:lnTo>
                    <a:pt x="2347494" y="190617"/>
                  </a:lnTo>
                  <a:lnTo>
                    <a:pt x="2321179" y="235382"/>
                  </a:lnTo>
                  <a:lnTo>
                    <a:pt x="2343827" y="235382"/>
                  </a:lnTo>
                  <a:lnTo>
                    <a:pt x="2347061" y="230483"/>
                  </a:lnTo>
                  <a:lnTo>
                    <a:pt x="2368883" y="207013"/>
                  </a:lnTo>
                  <a:lnTo>
                    <a:pt x="2392348" y="190617"/>
                  </a:lnTo>
                  <a:lnTo>
                    <a:pt x="2417444" y="181280"/>
                  </a:lnTo>
                  <a:lnTo>
                    <a:pt x="2433349" y="179300"/>
                  </a:lnTo>
                  <a:lnTo>
                    <a:pt x="2550379" y="179300"/>
                  </a:lnTo>
                  <a:lnTo>
                    <a:pt x="2545334" y="169977"/>
                  </a:lnTo>
                  <a:lnTo>
                    <a:pt x="2509115" y="131490"/>
                  </a:lnTo>
                  <a:lnTo>
                    <a:pt x="2481849" y="120132"/>
                  </a:lnTo>
                  <a:lnTo>
                    <a:pt x="2467229" y="118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8251" y="1977645"/>
              <a:ext cx="2565271" cy="232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900" y="78435"/>
            <a:ext cx="5638699" cy="489236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160" dirty="0">
                <a:latin typeface="Arial"/>
                <a:cs typeface="Arial"/>
              </a:rPr>
              <a:t>Kurang </a:t>
            </a:r>
            <a:r>
              <a:rPr sz="3100" b="1" spc="175" dirty="0">
                <a:latin typeface="Arial"/>
                <a:cs typeface="Arial"/>
              </a:rPr>
              <a:t>Kalori </a:t>
            </a:r>
            <a:r>
              <a:rPr sz="3100" b="1" spc="155" dirty="0">
                <a:latin typeface="Arial"/>
                <a:cs typeface="Arial"/>
              </a:rPr>
              <a:t>dan</a:t>
            </a:r>
            <a:r>
              <a:rPr sz="3100" b="1" spc="-635" dirty="0">
                <a:latin typeface="Arial"/>
                <a:cs typeface="Arial"/>
              </a:rPr>
              <a:t> </a:t>
            </a:r>
            <a:r>
              <a:rPr sz="3100" b="1" spc="140" dirty="0">
                <a:latin typeface="Arial"/>
                <a:cs typeface="Arial"/>
              </a:rPr>
              <a:t>Protein</a:t>
            </a:r>
            <a:endParaRPr sz="3100" b="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87" y="856234"/>
            <a:ext cx="8855075" cy="5745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543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Kurang kalori </a:t>
            </a:r>
            <a:r>
              <a:rPr sz="2800" dirty="0">
                <a:latin typeface="Comic Sans MS"/>
                <a:cs typeface="Comic Sans MS"/>
              </a:rPr>
              <a:t>protein </a:t>
            </a:r>
            <a:r>
              <a:rPr sz="2800" spc="-5" dirty="0">
                <a:latin typeface="Comic Sans MS"/>
                <a:cs typeface="Comic Sans MS"/>
              </a:rPr>
              <a:t>atau KKP akan terjadi manakala  kebutuhan tubuh akan kalori, protein, atau keduanya tidak  tercukupi </a:t>
            </a:r>
            <a:r>
              <a:rPr sz="2800" dirty="0">
                <a:latin typeface="Comic Sans MS"/>
                <a:cs typeface="Comic Sans MS"/>
              </a:rPr>
              <a:t>oleh</a:t>
            </a:r>
            <a:r>
              <a:rPr sz="2800" spc="-5" dirty="0">
                <a:latin typeface="Comic Sans MS"/>
                <a:cs typeface="Comic Sans MS"/>
              </a:rPr>
              <a:t> diet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Comic Sans MS"/>
              <a:cs typeface="Comic Sans MS"/>
            </a:endParaRPr>
          </a:p>
          <a:p>
            <a:pPr marL="105410">
              <a:lnSpc>
                <a:spcPct val="100000"/>
              </a:lnSpc>
            </a:pPr>
            <a:r>
              <a:rPr sz="3200" b="1" spc="170" dirty="0">
                <a:latin typeface="Arial"/>
                <a:cs typeface="Arial"/>
              </a:rPr>
              <a:t>KKP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155" dirty="0">
                <a:latin typeface="Arial"/>
                <a:cs typeface="Arial"/>
              </a:rPr>
              <a:t>Derajat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130" dirty="0">
                <a:latin typeface="Arial"/>
                <a:cs typeface="Arial"/>
              </a:rPr>
              <a:t>Ringan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340" dirty="0">
                <a:latin typeface="Arial"/>
                <a:cs typeface="Arial"/>
              </a:rPr>
              <a:t>&amp;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155" dirty="0">
                <a:latin typeface="Arial"/>
                <a:cs typeface="Arial"/>
              </a:rPr>
              <a:t>Sedang</a:t>
            </a:r>
            <a:endParaRPr sz="3200" b="1">
              <a:latin typeface="Arial"/>
              <a:cs typeface="Arial"/>
            </a:endParaRPr>
          </a:p>
          <a:p>
            <a:pPr marL="73025" marR="5080">
              <a:lnSpc>
                <a:spcPct val="100000"/>
              </a:lnSpc>
              <a:spcBef>
                <a:spcPts val="1155"/>
              </a:spcBef>
            </a:pPr>
            <a:r>
              <a:rPr sz="2800" spc="-5" dirty="0">
                <a:latin typeface="Comic Sans MS"/>
                <a:cs typeface="Comic Sans MS"/>
              </a:rPr>
              <a:t>Gambaran klinis utama KKP ringan sampai sedang ialah  </a:t>
            </a:r>
            <a:r>
              <a:rPr sz="2800" dirty="0">
                <a:latin typeface="Comic Sans MS"/>
                <a:cs typeface="Comic Sans MS"/>
              </a:rPr>
              <a:t>penyusutan </a:t>
            </a:r>
            <a:r>
              <a:rPr sz="2800" spc="-5" dirty="0">
                <a:latin typeface="Comic Sans MS"/>
                <a:cs typeface="Comic Sans MS"/>
              </a:rPr>
              <a:t>berat badan yang disertai dengan </a:t>
            </a:r>
            <a:r>
              <a:rPr sz="2800" dirty="0">
                <a:latin typeface="Comic Sans MS"/>
                <a:cs typeface="Comic Sans MS"/>
              </a:rPr>
              <a:t>penipisan  </a:t>
            </a:r>
            <a:r>
              <a:rPr sz="2800" spc="-5" dirty="0">
                <a:latin typeface="Comic Sans MS"/>
                <a:cs typeface="Comic Sans MS"/>
              </a:rPr>
              <a:t>jaringan lemak bawah kulit. Jika KKP berlangsung </a:t>
            </a:r>
            <a:r>
              <a:rPr sz="2800" dirty="0">
                <a:latin typeface="Comic Sans MS"/>
                <a:cs typeface="Comic Sans MS"/>
              </a:rPr>
              <a:t>menahun,  pertumbuhan </a:t>
            </a:r>
            <a:r>
              <a:rPr sz="2800" spc="-5" dirty="0">
                <a:latin typeface="Comic Sans MS"/>
                <a:cs typeface="Comic Sans MS"/>
              </a:rPr>
              <a:t>memanjang akan terhenti </a:t>
            </a:r>
            <a:r>
              <a:rPr sz="2800" dirty="0">
                <a:latin typeface="Comic Sans MS"/>
                <a:cs typeface="Comic Sans MS"/>
              </a:rPr>
              <a:t>sehingga anak </a:t>
            </a:r>
            <a:r>
              <a:rPr sz="2800" spc="-5" dirty="0">
                <a:latin typeface="Comic Sans MS"/>
                <a:cs typeface="Comic Sans MS"/>
              </a:rPr>
              <a:t>akan  bertubuh pendek. Kegiatan fisik </a:t>
            </a:r>
            <a:r>
              <a:rPr sz="2800" spc="-10" dirty="0">
                <a:latin typeface="Comic Sans MS"/>
                <a:cs typeface="Comic Sans MS"/>
              </a:rPr>
              <a:t>dan </a:t>
            </a:r>
            <a:r>
              <a:rPr sz="2800" spc="-5" dirty="0">
                <a:latin typeface="Comic Sans MS"/>
                <a:cs typeface="Comic Sans MS"/>
              </a:rPr>
              <a:t>keluaran </a:t>
            </a:r>
            <a:r>
              <a:rPr sz="2800" dirty="0">
                <a:latin typeface="Comic Sans MS"/>
                <a:cs typeface="Comic Sans MS"/>
              </a:rPr>
              <a:t>energi anak  </a:t>
            </a:r>
            <a:r>
              <a:rPr sz="2800" spc="-5" dirty="0">
                <a:latin typeface="Comic Sans MS"/>
                <a:cs typeface="Comic Sans MS"/>
              </a:rPr>
              <a:t>berkurang, di samping berlangsung </a:t>
            </a:r>
            <a:r>
              <a:rPr sz="2800" dirty="0">
                <a:latin typeface="Comic Sans MS"/>
                <a:cs typeface="Comic Sans MS"/>
              </a:rPr>
              <a:t>pula perubahan </a:t>
            </a:r>
            <a:r>
              <a:rPr sz="2800" spc="-5" dirty="0">
                <a:latin typeface="Comic Sans MS"/>
                <a:cs typeface="Comic Sans MS"/>
              </a:rPr>
              <a:t>pada fungsi  kekebalan, saluran pencernaan, </a:t>
            </a:r>
            <a:r>
              <a:rPr sz="2800" spc="-10" dirty="0">
                <a:latin typeface="Comic Sans MS"/>
                <a:cs typeface="Comic Sans MS"/>
              </a:rPr>
              <a:t>dan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kebiasaan.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 Narrow" pitchFamily="34" charset="0"/>
              </a:rPr>
              <a:t>Tahun</a:t>
            </a:r>
            <a:r>
              <a:rPr lang="en-US" sz="3200" dirty="0" smtClean="0">
                <a:latin typeface="Arial Narrow" pitchFamily="34" charset="0"/>
              </a:rPr>
              <a:t> 1929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Christian Eijkman </a:t>
            </a:r>
            <a:r>
              <a:rPr lang="en-US" sz="3200" dirty="0" err="1" smtClean="0">
                <a:latin typeface="Arial Narrow" pitchFamily="34" charset="0"/>
              </a:rPr>
              <a:t>memenangkan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hadiah</a:t>
            </a:r>
            <a:r>
              <a:rPr lang="en-US" sz="3200" dirty="0" smtClean="0">
                <a:latin typeface="Arial Narrow" pitchFamily="34" charset="0"/>
              </a:rPr>
              <a:t> Nobel </a:t>
            </a:r>
            <a:r>
              <a:rPr lang="en-US" sz="3200" dirty="0" err="1" smtClean="0">
                <a:latin typeface="Arial Narrow" pitchFamily="34" charset="0"/>
              </a:rPr>
              <a:t>dalam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Bidang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Fisiologi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atau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Kedokteran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bersama</a:t>
            </a:r>
            <a:r>
              <a:rPr lang="en-US" sz="3200" dirty="0" smtClean="0">
                <a:latin typeface="Arial Narrow" pitchFamily="34" charset="0"/>
              </a:rPr>
              <a:t> Sir Frederick Hopkins </a:t>
            </a:r>
            <a:r>
              <a:rPr lang="en-US" sz="3200" dirty="0" err="1" smtClean="0">
                <a:latin typeface="Arial Narrow" pitchFamily="34" charset="0"/>
              </a:rPr>
              <a:t>karena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penemuan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VITAMIN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7" name="Content Placeholder 6" descr="Penghargaan Nobel Fisiologi atau Kedokteran - Wikipedia bahasa Indonesia,  ensiklopedia bebas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8144" y="2174875"/>
            <a:ext cx="401553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387" y="856234"/>
            <a:ext cx="1982013" cy="38215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Marasmus</a:t>
            </a:r>
            <a:endParaRPr sz="2400" b="1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87" y="3051175"/>
            <a:ext cx="1938020" cy="39116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omic Sans MS"/>
                <a:cs typeface="Comic Sans MS"/>
              </a:rPr>
              <a:t>Kwa</a:t>
            </a:r>
            <a:r>
              <a:rPr sz="2400" b="1" spc="-10" dirty="0">
                <a:latin typeface="Comic Sans MS"/>
                <a:cs typeface="Comic Sans MS"/>
              </a:rPr>
              <a:t>s</a:t>
            </a:r>
            <a:r>
              <a:rPr sz="2400" b="1" spc="-5" dirty="0">
                <a:latin typeface="Comic Sans MS"/>
                <a:cs typeface="Comic Sans MS"/>
              </a:rPr>
              <a:t>iorkof</a:t>
            </a:r>
            <a:endParaRPr sz="2400" b="1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87" y="5685231"/>
            <a:ext cx="3425825" cy="75148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Marasmik-Kwasiorkof</a:t>
            </a:r>
            <a:endParaRPr sz="2400" b="1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0274" y="0"/>
            <a:ext cx="3265526" cy="75148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229" dirty="0">
                <a:latin typeface="Arial"/>
                <a:cs typeface="Arial"/>
              </a:rPr>
              <a:t>KKP</a:t>
            </a:r>
            <a:r>
              <a:rPr sz="4800" b="1" spc="-215" dirty="0">
                <a:latin typeface="Arial"/>
                <a:cs typeface="Arial"/>
              </a:rPr>
              <a:t> </a:t>
            </a:r>
            <a:r>
              <a:rPr sz="4800" b="1" spc="245" dirty="0">
                <a:latin typeface="Arial"/>
                <a:cs typeface="Arial"/>
              </a:rPr>
              <a:t>Berat</a:t>
            </a:r>
            <a:endParaRPr sz="4800" b="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4671" y="4648200"/>
            <a:ext cx="2863596" cy="2045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64007"/>
            <a:ext cx="2772155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2153411"/>
            <a:ext cx="2772155" cy="2333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162555" y="880897"/>
            <a:ext cx="2148840" cy="711835"/>
            <a:chOff x="2162555" y="880897"/>
            <a:chExt cx="2148840" cy="711835"/>
          </a:xfrm>
        </p:grpSpPr>
        <p:sp>
          <p:nvSpPr>
            <p:cNvPr id="11" name="object 11"/>
            <p:cNvSpPr/>
            <p:nvPr/>
          </p:nvSpPr>
          <p:spPr>
            <a:xfrm>
              <a:off x="2162555" y="880897"/>
              <a:ext cx="2148840" cy="7116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9799" y="914399"/>
              <a:ext cx="2057400" cy="609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799" y="914399"/>
              <a:ext cx="2057400" cy="609600"/>
            </a:xfrm>
            <a:custGeom>
              <a:avLst/>
              <a:gdLst/>
              <a:ahLst/>
              <a:cxnLst/>
              <a:rect l="l" t="t" r="r" b="b"/>
              <a:pathLst>
                <a:path w="2057400" h="609600">
                  <a:moveTo>
                    <a:pt x="0" y="152400"/>
                  </a:moveTo>
                  <a:lnTo>
                    <a:pt x="1752600" y="152400"/>
                  </a:lnTo>
                  <a:lnTo>
                    <a:pt x="1752600" y="0"/>
                  </a:lnTo>
                  <a:lnTo>
                    <a:pt x="2057400" y="304800"/>
                  </a:lnTo>
                  <a:lnTo>
                    <a:pt x="1752600" y="609600"/>
                  </a:lnTo>
                  <a:lnTo>
                    <a:pt x="17526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168651" y="2980969"/>
            <a:ext cx="2148840" cy="711835"/>
            <a:chOff x="2168651" y="2980969"/>
            <a:chExt cx="2148840" cy="711835"/>
          </a:xfrm>
        </p:grpSpPr>
        <p:sp>
          <p:nvSpPr>
            <p:cNvPr id="15" name="object 15"/>
            <p:cNvSpPr/>
            <p:nvPr/>
          </p:nvSpPr>
          <p:spPr>
            <a:xfrm>
              <a:off x="2168651" y="2980969"/>
              <a:ext cx="2148840" cy="7116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5895" y="3014472"/>
              <a:ext cx="2057400" cy="609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5895" y="3014472"/>
              <a:ext cx="2057400" cy="609600"/>
            </a:xfrm>
            <a:custGeom>
              <a:avLst/>
              <a:gdLst/>
              <a:ahLst/>
              <a:cxnLst/>
              <a:rect l="l" t="t" r="r" b="b"/>
              <a:pathLst>
                <a:path w="2057400" h="609600">
                  <a:moveTo>
                    <a:pt x="0" y="152400"/>
                  </a:moveTo>
                  <a:lnTo>
                    <a:pt x="1752600" y="152400"/>
                  </a:lnTo>
                  <a:lnTo>
                    <a:pt x="1752600" y="0"/>
                  </a:lnTo>
                  <a:lnTo>
                    <a:pt x="2057400" y="304800"/>
                  </a:lnTo>
                  <a:lnTo>
                    <a:pt x="1752600" y="609600"/>
                  </a:lnTo>
                  <a:lnTo>
                    <a:pt x="17526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482340" y="5545835"/>
            <a:ext cx="1057910" cy="711835"/>
            <a:chOff x="3482340" y="5545835"/>
            <a:chExt cx="1057910" cy="711835"/>
          </a:xfrm>
        </p:grpSpPr>
        <p:sp>
          <p:nvSpPr>
            <p:cNvPr id="19" name="object 19"/>
            <p:cNvSpPr/>
            <p:nvPr/>
          </p:nvSpPr>
          <p:spPr>
            <a:xfrm>
              <a:off x="3482340" y="5545835"/>
              <a:ext cx="1057643" cy="7116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9584" y="5579363"/>
              <a:ext cx="966215" cy="609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29584" y="5579363"/>
              <a:ext cx="966469" cy="609600"/>
            </a:xfrm>
            <a:custGeom>
              <a:avLst/>
              <a:gdLst/>
              <a:ahLst/>
              <a:cxnLst/>
              <a:rect l="l" t="t" r="r" b="b"/>
              <a:pathLst>
                <a:path w="966470" h="609600">
                  <a:moveTo>
                    <a:pt x="0" y="152400"/>
                  </a:moveTo>
                  <a:lnTo>
                    <a:pt x="661415" y="152400"/>
                  </a:lnTo>
                  <a:lnTo>
                    <a:pt x="661415" y="0"/>
                  </a:lnTo>
                  <a:lnTo>
                    <a:pt x="966215" y="304800"/>
                  </a:lnTo>
                  <a:lnTo>
                    <a:pt x="661415" y="609600"/>
                  </a:lnTo>
                  <a:lnTo>
                    <a:pt x="661415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980" y="1313434"/>
            <a:ext cx="8575040" cy="52450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marR="26860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 Narrow" pitchFamily="34" charset="0"/>
                <a:cs typeface="Comic Sans MS"/>
              </a:rPr>
              <a:t>Pengobatan </a:t>
            </a:r>
            <a:r>
              <a:rPr sz="3200" dirty="0">
                <a:latin typeface="Arial Narrow" pitchFamily="34" charset="0"/>
                <a:cs typeface="Comic Sans MS"/>
              </a:rPr>
              <a:t>atau pencegahan </a:t>
            </a:r>
            <a:r>
              <a:rPr sz="3200" spc="-5" dirty="0">
                <a:latin typeface="Arial Narrow" pitchFamily="34" charset="0"/>
                <a:cs typeface="Comic Sans MS"/>
              </a:rPr>
              <a:t>terhadap hipoglikemia,  hipotermia, dan </a:t>
            </a:r>
            <a:r>
              <a:rPr sz="3200" dirty="0">
                <a:latin typeface="Arial Narrow" pitchFamily="34" charset="0"/>
                <a:cs typeface="Comic Sans MS"/>
              </a:rPr>
              <a:t>pemulihan </a:t>
            </a:r>
            <a:r>
              <a:rPr sz="3200" spc="-5" dirty="0">
                <a:latin typeface="Arial Narrow" pitchFamily="34" charset="0"/>
                <a:cs typeface="Comic Sans MS"/>
              </a:rPr>
              <a:t>ketidakseimbangan</a:t>
            </a:r>
            <a:r>
              <a:rPr sz="3200" spc="10" dirty="0">
                <a:latin typeface="Arial Narrow" pitchFamily="34" charset="0"/>
                <a:cs typeface="Comic Sans MS"/>
              </a:rPr>
              <a:t> </a:t>
            </a:r>
            <a:r>
              <a:rPr sz="3200" spc="-5" dirty="0">
                <a:latin typeface="Arial Narrow" pitchFamily="34" charset="0"/>
                <a:cs typeface="Comic Sans MS"/>
              </a:rPr>
              <a:t>elektrolit.</a:t>
            </a:r>
            <a:endParaRPr sz="3200">
              <a:latin typeface="Arial Narrow" pitchFamily="34" charset="0"/>
              <a:cs typeface="Comic Sans MS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 Narrow" pitchFamily="34" charset="0"/>
                <a:cs typeface="Comic Sans MS"/>
              </a:rPr>
              <a:t>Pencegahan </a:t>
            </a:r>
            <a:r>
              <a:rPr sz="3200" spc="-5" dirty="0">
                <a:latin typeface="Arial Narrow" pitchFamily="34" charset="0"/>
                <a:cs typeface="Comic Sans MS"/>
              </a:rPr>
              <a:t>jika ada ancaman atau perkembangan renjatan  septik.</a:t>
            </a:r>
            <a:endParaRPr sz="3200">
              <a:latin typeface="Arial Narrow" pitchFamily="34" charset="0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  <a:tab pos="2139950" algn="l"/>
              </a:tabLst>
            </a:pPr>
            <a:r>
              <a:rPr sz="3200" spc="-5" dirty="0">
                <a:latin typeface="Arial Narrow" pitchFamily="34" charset="0"/>
                <a:cs typeface="Comic Sans MS"/>
              </a:rPr>
              <a:t>Pengobatan	infeksi.</a:t>
            </a:r>
            <a:endParaRPr sz="3200">
              <a:latin typeface="Arial Narrow" pitchFamily="34" charset="0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 Narrow" pitchFamily="34" charset="0"/>
                <a:cs typeface="Comic Sans MS"/>
              </a:rPr>
              <a:t>Pemberian</a:t>
            </a:r>
            <a:r>
              <a:rPr sz="3200" spc="-25" dirty="0">
                <a:latin typeface="Arial Narrow" pitchFamily="34" charset="0"/>
                <a:cs typeface="Comic Sans MS"/>
              </a:rPr>
              <a:t> </a:t>
            </a:r>
            <a:r>
              <a:rPr sz="3200" spc="-5" dirty="0">
                <a:latin typeface="Arial Narrow" pitchFamily="34" charset="0"/>
                <a:cs typeface="Comic Sans MS"/>
              </a:rPr>
              <a:t>makanan.</a:t>
            </a:r>
            <a:endParaRPr sz="3200">
              <a:latin typeface="Arial Narrow" pitchFamily="34" charset="0"/>
              <a:cs typeface="Comic Sans MS"/>
            </a:endParaRPr>
          </a:p>
          <a:p>
            <a:pPr marL="355600" marR="61595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 Narrow" pitchFamily="34" charset="0"/>
                <a:cs typeface="Comic Sans MS"/>
              </a:rPr>
              <a:t>Pengidetifikasian </a:t>
            </a:r>
            <a:r>
              <a:rPr sz="3200" spc="-10" dirty="0">
                <a:latin typeface="Arial Narrow" pitchFamily="34" charset="0"/>
                <a:cs typeface="Comic Sans MS"/>
              </a:rPr>
              <a:t>dan </a:t>
            </a:r>
            <a:r>
              <a:rPr sz="3200" spc="-5" dirty="0">
                <a:latin typeface="Arial Narrow" pitchFamily="34" charset="0"/>
                <a:cs typeface="Comic Sans MS"/>
              </a:rPr>
              <a:t>pengobatan masalah </a:t>
            </a:r>
            <a:r>
              <a:rPr sz="3200" dirty="0">
                <a:latin typeface="Arial Narrow" pitchFamily="34" charset="0"/>
                <a:cs typeface="Comic Sans MS"/>
              </a:rPr>
              <a:t>lain seperti  </a:t>
            </a:r>
            <a:r>
              <a:rPr sz="3200" spc="-5" dirty="0">
                <a:latin typeface="Arial Narrow" pitchFamily="34" charset="0"/>
                <a:cs typeface="Comic Sans MS"/>
              </a:rPr>
              <a:t>kekurangan vitamin,anemia berat, </a:t>
            </a:r>
            <a:r>
              <a:rPr sz="3200" spc="-10" dirty="0">
                <a:latin typeface="Arial Narrow" pitchFamily="34" charset="0"/>
                <a:cs typeface="Comic Sans MS"/>
              </a:rPr>
              <a:t>dan </a:t>
            </a:r>
            <a:r>
              <a:rPr sz="3200" spc="-5" dirty="0">
                <a:latin typeface="Arial Narrow" pitchFamily="34" charset="0"/>
                <a:cs typeface="Comic Sans MS"/>
              </a:rPr>
              <a:t>payah jantung.</a:t>
            </a:r>
            <a:endParaRPr sz="3200">
              <a:latin typeface="Arial Narrow" pitchFamily="34" charset="0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008" y="220726"/>
            <a:ext cx="7981392" cy="75148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65" dirty="0">
                <a:latin typeface="Arial"/>
                <a:cs typeface="Arial"/>
              </a:rPr>
              <a:t>Penanganan </a:t>
            </a:r>
            <a:r>
              <a:rPr sz="4800" b="1" spc="229" dirty="0">
                <a:latin typeface="Arial"/>
                <a:cs typeface="Arial"/>
              </a:rPr>
              <a:t>KKP</a:t>
            </a:r>
            <a:r>
              <a:rPr sz="4800" b="1" spc="-530" dirty="0">
                <a:latin typeface="Arial"/>
                <a:cs typeface="Arial"/>
              </a:rPr>
              <a:t> </a:t>
            </a:r>
            <a:r>
              <a:rPr sz="4800" b="1" spc="245" dirty="0">
                <a:latin typeface="Arial"/>
                <a:cs typeface="Arial"/>
              </a:rPr>
              <a:t>Berat</a:t>
            </a:r>
            <a:endParaRPr sz="48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9724" y="2389454"/>
            <a:ext cx="6696075" cy="149015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525" dirty="0">
                <a:solidFill>
                  <a:srgbClr val="FF3399"/>
                </a:solidFill>
                <a:latin typeface="Times New Roman"/>
                <a:cs typeface="Times New Roman"/>
              </a:rPr>
              <a:t>T</a:t>
            </a:r>
            <a:r>
              <a:rPr sz="9600" spc="-1345" dirty="0">
                <a:solidFill>
                  <a:srgbClr val="FF3399"/>
                </a:solidFill>
                <a:latin typeface="Times New Roman"/>
                <a:cs typeface="Times New Roman"/>
              </a:rPr>
              <a:t>e</a:t>
            </a:r>
            <a:r>
              <a:rPr sz="9600" spc="-1480" dirty="0">
                <a:solidFill>
                  <a:srgbClr val="FF3399"/>
                </a:solidFill>
                <a:latin typeface="Times New Roman"/>
                <a:cs typeface="Times New Roman"/>
              </a:rPr>
              <a:t>r</a:t>
            </a:r>
            <a:r>
              <a:rPr sz="9600" spc="-860" dirty="0">
                <a:solidFill>
                  <a:srgbClr val="FF3399"/>
                </a:solidFill>
                <a:latin typeface="Times New Roman"/>
                <a:cs typeface="Times New Roman"/>
              </a:rPr>
              <a:t>i</a:t>
            </a:r>
            <a:r>
              <a:rPr sz="9600" spc="-2180" dirty="0">
                <a:solidFill>
                  <a:srgbClr val="FF3399"/>
                </a:solidFill>
                <a:latin typeface="Times New Roman"/>
                <a:cs typeface="Times New Roman"/>
              </a:rPr>
              <a:t>m</a:t>
            </a:r>
            <a:r>
              <a:rPr sz="9600" spc="-1445" dirty="0">
                <a:solidFill>
                  <a:srgbClr val="FF3399"/>
                </a:solidFill>
                <a:latin typeface="Times New Roman"/>
                <a:cs typeface="Times New Roman"/>
              </a:rPr>
              <a:t>a</a:t>
            </a:r>
            <a:r>
              <a:rPr sz="9600" spc="-3010" dirty="0">
                <a:solidFill>
                  <a:srgbClr val="FF3399"/>
                </a:solidFill>
                <a:latin typeface="Times New Roman"/>
                <a:cs typeface="Times New Roman"/>
              </a:rPr>
              <a:t>K</a:t>
            </a:r>
            <a:r>
              <a:rPr sz="9600" spc="-1435" dirty="0">
                <a:solidFill>
                  <a:srgbClr val="FF3399"/>
                </a:solidFill>
                <a:latin typeface="Times New Roman"/>
                <a:cs typeface="Times New Roman"/>
              </a:rPr>
              <a:t>a</a:t>
            </a:r>
            <a:r>
              <a:rPr sz="9600" spc="-1015" dirty="0">
                <a:solidFill>
                  <a:srgbClr val="FF3399"/>
                </a:solidFill>
                <a:latin typeface="Times New Roman"/>
                <a:cs typeface="Times New Roman"/>
              </a:rPr>
              <a:t>s</a:t>
            </a:r>
            <a:r>
              <a:rPr sz="9600" spc="-860" dirty="0">
                <a:solidFill>
                  <a:srgbClr val="FF3399"/>
                </a:solidFill>
                <a:latin typeface="Times New Roman"/>
                <a:cs typeface="Times New Roman"/>
              </a:rPr>
              <a:t>i</a:t>
            </a:r>
            <a:r>
              <a:rPr sz="9600" spc="-1360" dirty="0">
                <a:solidFill>
                  <a:srgbClr val="FF3399"/>
                </a:solidFill>
                <a:latin typeface="Times New Roman"/>
                <a:cs typeface="Times New Roman"/>
              </a:rPr>
              <a:t>h</a:t>
            </a:r>
            <a:endParaRPr sz="9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latin typeface="Arial Narrow" pitchFamily="34" charset="0"/>
              </a:rPr>
              <a:t>Konsep</a:t>
            </a:r>
            <a:r>
              <a:rPr lang="en-US" b="1" dirty="0" smtClean="0">
                <a:latin typeface="Arial Narrow" pitchFamily="34" charset="0"/>
              </a:rPr>
              <a:t> Vitamin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 Narrow" pitchFamily="34" charset="0"/>
              </a:rPr>
              <a:t>Merupakan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sekelompok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senyawa</a:t>
            </a:r>
            <a:r>
              <a:rPr lang="en-US" sz="3600" dirty="0" smtClean="0">
                <a:latin typeface="Arial Narrow" pitchFamily="34" charset="0"/>
              </a:rPr>
              <a:t> organic (</a:t>
            </a:r>
            <a:r>
              <a:rPr lang="en-US" sz="3600" dirty="0" err="1" smtClean="0">
                <a:latin typeface="Arial Narrow" pitchFamily="34" charset="0"/>
              </a:rPr>
              <a:t>Zat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Organoleptik</a:t>
            </a:r>
            <a:r>
              <a:rPr lang="en-US" sz="3600" dirty="0" smtClean="0">
                <a:latin typeface="Arial Narrow" pitchFamily="34" charset="0"/>
              </a:rPr>
              <a:t>) </a:t>
            </a:r>
            <a:r>
              <a:rPr lang="en-US" sz="3600" dirty="0" err="1" smtClean="0">
                <a:latin typeface="Arial Narrow" pitchFamily="34" charset="0"/>
              </a:rPr>
              <a:t>yg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sangat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dibutuhkan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tubuh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memiliki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peranan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penting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dalam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mengatur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proses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metabolisme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tubuh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  <a:p>
            <a:r>
              <a:rPr lang="en-US" sz="3600" b="1" dirty="0" err="1" smtClean="0">
                <a:latin typeface="Arial Narrow" pitchFamily="34" charset="0"/>
              </a:rPr>
              <a:t>Secara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umum</a:t>
            </a:r>
            <a:r>
              <a:rPr lang="en-US" sz="3600" b="1" dirty="0" smtClean="0">
                <a:latin typeface="Arial Narrow" pitchFamily="34" charset="0"/>
              </a:rPr>
              <a:t>, vitamin </a:t>
            </a:r>
            <a:r>
              <a:rPr lang="en-US" sz="3600" b="1" dirty="0" err="1" smtClean="0">
                <a:latin typeface="Arial Narrow" pitchFamily="34" charset="0"/>
              </a:rPr>
              <a:t>dikelompokkan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menjadi</a:t>
            </a:r>
            <a:r>
              <a:rPr lang="en-US" sz="3600" b="1" dirty="0" smtClean="0">
                <a:latin typeface="Arial Narrow" pitchFamily="34" charset="0"/>
              </a:rPr>
              <a:t> 2 </a:t>
            </a:r>
            <a:r>
              <a:rPr lang="en-US" sz="3600" b="1" dirty="0" err="1" smtClean="0">
                <a:latin typeface="Arial Narrow" pitchFamily="34" charset="0"/>
              </a:rPr>
              <a:t>kelompok</a:t>
            </a:r>
            <a:r>
              <a:rPr lang="en-US" sz="3600" b="1" dirty="0" smtClean="0">
                <a:latin typeface="Arial Narrow" pitchFamily="34" charset="0"/>
              </a:rPr>
              <a:t>, </a:t>
            </a:r>
            <a:r>
              <a:rPr lang="en-US" sz="3600" b="1" dirty="0" err="1" smtClean="0">
                <a:latin typeface="Arial Narrow" pitchFamily="34" charset="0"/>
              </a:rPr>
              <a:t>yaitu</a:t>
            </a:r>
            <a:r>
              <a:rPr lang="en-US" sz="3600" b="1" dirty="0" smtClean="0">
                <a:latin typeface="Arial Narrow" pitchFamily="34" charset="0"/>
              </a:rPr>
              <a:t> :</a:t>
            </a:r>
          </a:p>
          <a:p>
            <a:pPr>
              <a:buNone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  1. Vitamin </a:t>
            </a:r>
            <a:r>
              <a:rPr lang="en-US" sz="3600" dirty="0" err="1" smtClean="0">
                <a:latin typeface="Arial Narrow" pitchFamily="34" charset="0"/>
              </a:rPr>
              <a:t>larut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dlm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lemak</a:t>
            </a:r>
            <a:r>
              <a:rPr lang="en-US" sz="3600" dirty="0" smtClean="0">
                <a:latin typeface="Arial Narrow" pitchFamily="34" charset="0"/>
              </a:rPr>
              <a:t> : A,D,E </a:t>
            </a:r>
            <a:r>
              <a:rPr lang="en-US" sz="3600" dirty="0" err="1" smtClean="0">
                <a:latin typeface="Arial Narrow" pitchFamily="34" charset="0"/>
              </a:rPr>
              <a:t>dan</a:t>
            </a:r>
            <a:r>
              <a:rPr lang="en-US" sz="3600" dirty="0" smtClean="0">
                <a:latin typeface="Arial Narrow" pitchFamily="34" charset="0"/>
              </a:rPr>
              <a:t> K</a:t>
            </a:r>
          </a:p>
          <a:p>
            <a:pPr>
              <a:buNone/>
            </a:pPr>
            <a:r>
              <a:rPr lang="en-US" sz="3600" dirty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  2. Vitamin </a:t>
            </a:r>
            <a:r>
              <a:rPr lang="en-US" sz="3600" dirty="0" err="1" smtClean="0">
                <a:latin typeface="Arial Narrow" pitchFamily="34" charset="0"/>
              </a:rPr>
              <a:t>larut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err="1" smtClean="0">
                <a:latin typeface="Arial Narrow" pitchFamily="34" charset="0"/>
              </a:rPr>
              <a:t>dlm</a:t>
            </a:r>
            <a:r>
              <a:rPr lang="en-US" sz="3600" dirty="0" smtClean="0">
                <a:latin typeface="Arial Narrow" pitchFamily="34" charset="0"/>
              </a:rPr>
              <a:t> air        : B </a:t>
            </a:r>
            <a:r>
              <a:rPr lang="en-US" sz="3600" dirty="0" err="1" smtClean="0">
                <a:latin typeface="Arial Narrow" pitchFamily="34" charset="0"/>
              </a:rPr>
              <a:t>dan</a:t>
            </a:r>
            <a:r>
              <a:rPr lang="en-US" sz="3600" dirty="0" smtClean="0">
                <a:latin typeface="Arial Narrow" pitchFamily="34" charset="0"/>
              </a:rPr>
              <a:t> C</a:t>
            </a:r>
            <a:endParaRPr lang="en-US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8281" y="533401"/>
            <a:ext cx="7710805" cy="185948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Jenis-Jenis </a:t>
            </a:r>
            <a:r>
              <a:rPr sz="6000" b="1" spc="-55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Vitamin</a:t>
            </a:r>
            <a:r>
              <a:rPr sz="6000" b="1" spc="-204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</a:t>
            </a:r>
            <a:r>
              <a:rPr sz="6000" b="1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Serta  Fungsi </a:t>
            </a:r>
            <a:r>
              <a:rPr sz="6000" b="1" spc="-5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dan</a:t>
            </a:r>
            <a:r>
              <a:rPr sz="6000" b="1" spc="-60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 </a:t>
            </a:r>
            <a:r>
              <a:rPr sz="6000" b="1" dirty="0">
                <a:solidFill>
                  <a:srgbClr val="000000"/>
                </a:solidFill>
                <a:latin typeface="Arial Narrow" pitchFamily="34" charset="0"/>
                <a:cs typeface="Times New Roman"/>
              </a:rPr>
              <a:t>Sumbernya</a:t>
            </a:r>
            <a:endParaRPr sz="6000" b="1">
              <a:latin typeface="Arial Narrow" pitchFamily="34" charset="0"/>
              <a:cs typeface="Times New Roman"/>
            </a:endParaRPr>
          </a:p>
        </p:txBody>
      </p:sp>
      <p:pic>
        <p:nvPicPr>
          <p:cNvPr id="4" name="Picture 3" descr="Berbagai Macam Vitamin Beserta Manfaat Bagi Tubuh (Stikes Surabaya) -  STIKES Surabay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42142"/>
            <a:ext cx="5410199" cy="393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355" y="1267967"/>
            <a:ext cx="6490970" cy="4052570"/>
            <a:chOff x="1324355" y="1267967"/>
            <a:chExt cx="6490970" cy="405257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1371599" y="1295399"/>
              <a:ext cx="5791200" cy="33528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599" y="12953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grpFill/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5" y="1420367"/>
              <a:ext cx="5881116" cy="3442715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447799"/>
              <a:ext cx="5791200" cy="33528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14477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grpFill/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9155" y="1572767"/>
              <a:ext cx="5881116" cy="3442715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6399" y="1600199"/>
              <a:ext cx="5791200" cy="33528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399" y="16001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grpFill/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1555" y="1725167"/>
              <a:ext cx="5881116" cy="3442715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8800" y="1752599"/>
              <a:ext cx="5791200" cy="33528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17525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grpFill/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3955" y="1877567"/>
              <a:ext cx="5881116" cy="344271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1200" y="1904999"/>
              <a:ext cx="5791200" cy="33528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1200" y="1904999"/>
              <a:ext cx="5791200" cy="3352800"/>
            </a:xfrm>
            <a:custGeom>
              <a:avLst/>
              <a:gdLst/>
              <a:ahLst/>
              <a:cxnLst/>
              <a:rect l="l" t="t" r="r" b="b"/>
              <a:pathLst>
                <a:path w="5791200" h="3352800">
                  <a:moveTo>
                    <a:pt x="0" y="3352800"/>
                  </a:moveTo>
                  <a:lnTo>
                    <a:pt x="5791200" y="3352800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grpFill/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1200" y="1905000"/>
            <a:ext cx="5181600" cy="2168542"/>
          </a:xfrm>
          <a:prstGeom prst="rect">
            <a:avLst/>
          </a:prstGeom>
          <a:solidFill>
            <a:srgbClr val="FFFF00"/>
          </a:solidFill>
          <a:ln w="9144">
            <a:solidFill>
              <a:srgbClr val="F6924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8050">
              <a:latin typeface="Times New Roman"/>
              <a:cs typeface="Times New Roman"/>
            </a:endParaRPr>
          </a:p>
          <a:p>
            <a:pPr marL="610870" algn="ctr">
              <a:lnSpc>
                <a:spcPct val="100000"/>
              </a:lnSpc>
            </a:pPr>
            <a:r>
              <a:rPr sz="6000" dirty="0">
                <a:latin typeface="Comic Sans MS"/>
                <a:cs typeface="Comic Sans MS"/>
              </a:rPr>
              <a:t>Vitamin</a:t>
            </a:r>
            <a:r>
              <a:rPr sz="6000" spc="-45" dirty="0">
                <a:latin typeface="Comic Sans MS"/>
                <a:cs typeface="Comic Sans MS"/>
              </a:rPr>
              <a:t> </a:t>
            </a:r>
            <a:r>
              <a:rPr sz="6000" dirty="0">
                <a:latin typeface="Comic Sans MS"/>
                <a:cs typeface="Comic Sans MS"/>
              </a:rPr>
              <a:t>A</a:t>
            </a:r>
            <a:endParaRPr sz="6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1636</Words>
  <Application>Microsoft Office PowerPoint</Application>
  <PresentationFormat>On-screen Show (4:3)</PresentationFormat>
  <Paragraphs>247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Konsep Pencegahan dan Penanganan Kekurangan Vitamin</vt:lpstr>
      <vt:lpstr>Outline</vt:lpstr>
      <vt:lpstr>Sejarah Vitamin</vt:lpstr>
      <vt:lpstr>Mari kita mengenal beliau secara singkat</vt:lpstr>
      <vt:lpstr>Slide 5</vt:lpstr>
      <vt:lpstr>Slide 6</vt:lpstr>
      <vt:lpstr>Konsep Vitamin</vt:lpstr>
      <vt:lpstr>Jenis-Jenis Vitamin Serta  Fungsi dan Sumbernya</vt:lpstr>
      <vt:lpstr> Vitamin A</vt:lpstr>
      <vt:lpstr>Pengertian &amp; Fungsi Vitamin A</vt:lpstr>
      <vt:lpstr>Sumber Sebagai Pencegah  Kekurangan Vitamin A</vt:lpstr>
      <vt:lpstr>Penyakit Kekurangan Vitamin A</vt:lpstr>
      <vt:lpstr> Vitamin D</vt:lpstr>
      <vt:lpstr>Pengertian &amp; Fungsi VitaminD</vt:lpstr>
      <vt:lpstr>Sumber Sebagai Pencegah  Kekurangan Vitamin D</vt:lpstr>
      <vt:lpstr>Kekurangan &amp; Kelebihan Vitamin D</vt:lpstr>
      <vt:lpstr> Vitamin E</vt:lpstr>
      <vt:lpstr>Pengertian &amp; Fungsi Vitamin E</vt:lpstr>
      <vt:lpstr>Sumber Sebagai Pencegah  Kekurangan Vitamin E</vt:lpstr>
      <vt:lpstr>Kekurangan Vitamin E</vt:lpstr>
      <vt:lpstr> Vitamin K</vt:lpstr>
      <vt:lpstr>Pengertian &amp; Fungsi Vitamin K</vt:lpstr>
      <vt:lpstr>Sumber Sebagai Pencegah  Kekurangan Vitamin K</vt:lpstr>
      <vt:lpstr>Kekurangan Vitamin K</vt:lpstr>
      <vt:lpstr> Vitamin B1</vt:lpstr>
      <vt:lpstr>Pengertian &amp; Fungsi Vitamin B1</vt:lpstr>
      <vt:lpstr>Sumber Sebagai Pencegah  Kekurangan Vitamin B1</vt:lpstr>
      <vt:lpstr>Kekurangan Vitamin B1</vt:lpstr>
      <vt:lpstr> Vitamin B2</vt:lpstr>
      <vt:lpstr>Pengertian &amp; Fungsi Vitamin B2</vt:lpstr>
      <vt:lpstr>Sumber Sebagai Pencegah  Kekurangan Vitamin B2</vt:lpstr>
      <vt:lpstr>Kekurangan Vitamin B2</vt:lpstr>
      <vt:lpstr> Vitamin B3</vt:lpstr>
      <vt:lpstr>Pengertian &amp; Fungsi Vitamin B3</vt:lpstr>
      <vt:lpstr>Sumber Sebagai Pencegah  Kekurangan Vitamin B3</vt:lpstr>
      <vt:lpstr>Kekurangan Vitamin B3</vt:lpstr>
      <vt:lpstr> Vitamin B5</vt:lpstr>
      <vt:lpstr>Pengertian &amp; Fungsi Vitamin B5</vt:lpstr>
      <vt:lpstr>Sumber Sebagai Pencegah  Kekurangan Vitamin B5</vt:lpstr>
      <vt:lpstr>Kekurangan Vitamin B5</vt:lpstr>
      <vt:lpstr> Vitamin B6</vt:lpstr>
      <vt:lpstr>Pengertian &amp; Fungsi Vitamin B6</vt:lpstr>
      <vt:lpstr>Sumber Sebagai Pencegah  Kekurangan Vitamin B6</vt:lpstr>
      <vt:lpstr> Vitamin B12</vt:lpstr>
      <vt:lpstr>Pengertian &amp; Fungsi Vitamin B12</vt:lpstr>
      <vt:lpstr>Sumber Sebagai Pencegah  Kekurangan Vitamin B12</vt:lpstr>
      <vt:lpstr>Akibat Kekurangan Vitamin B12</vt:lpstr>
      <vt:lpstr> Vitamin C</vt:lpstr>
      <vt:lpstr>Pengertian &amp; Fungsi Vitamin B12</vt:lpstr>
      <vt:lpstr>Sumber Sebagai Pencegah  Kekurangan Vitamin C</vt:lpstr>
      <vt:lpstr>Slide 51</vt:lpstr>
      <vt:lpstr>Pengertian</vt:lpstr>
      <vt:lpstr>Penyebab Anemia</vt:lpstr>
      <vt:lpstr>Pencegahan Anemia</vt:lpstr>
      <vt:lpstr>Slide 55</vt:lpstr>
      <vt:lpstr>Definisi</vt:lpstr>
      <vt:lpstr>Komplikasi</vt:lpstr>
      <vt:lpstr>Slide 58</vt:lpstr>
      <vt:lpstr>Kurang Kalori dan Protein</vt:lpstr>
      <vt:lpstr>KKP Berat</vt:lpstr>
      <vt:lpstr>Penanganan KKP Berat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2021-10-09T09:11:54Z</dcterms:created>
  <dcterms:modified xsi:type="dcterms:W3CDTF">2021-10-11T01:04:03Z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2021-10-09T00:00:00Z</vt:filetime>
  </property>
</Properties>
</file>