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5" r:id="rId17"/>
    <p:sldId id="276" r:id="rId18"/>
    <p:sldId id="271" r:id="rId19"/>
    <p:sldId id="311" r:id="rId20"/>
    <p:sldId id="308" r:id="rId21"/>
    <p:sldId id="309" r:id="rId22"/>
    <p:sldId id="310" r:id="rId23"/>
    <p:sldId id="285" r:id="rId24"/>
    <p:sldId id="286" r:id="rId25"/>
    <p:sldId id="288" r:id="rId26"/>
    <p:sldId id="289" r:id="rId27"/>
    <p:sldId id="290" r:id="rId28"/>
    <p:sldId id="287" r:id="rId29"/>
    <p:sldId id="272" r:id="rId30"/>
    <p:sldId id="273" r:id="rId31"/>
    <p:sldId id="291" r:id="rId32"/>
    <p:sldId id="292" r:id="rId33"/>
    <p:sldId id="293" r:id="rId34"/>
    <p:sldId id="294" r:id="rId35"/>
    <p:sldId id="295" r:id="rId36"/>
    <p:sldId id="296" r:id="rId37"/>
    <p:sldId id="297" r:id="rId38"/>
    <p:sldId id="298" r:id="rId39"/>
    <p:sldId id="299" r:id="rId40"/>
    <p:sldId id="277" r:id="rId41"/>
    <p:sldId id="278" r:id="rId42"/>
    <p:sldId id="279" r:id="rId43"/>
    <p:sldId id="280" r:id="rId44"/>
    <p:sldId id="281" r:id="rId45"/>
    <p:sldId id="282" r:id="rId46"/>
    <p:sldId id="283" r:id="rId47"/>
    <p:sldId id="284" r:id="rId48"/>
    <p:sldId id="300" r:id="rId49"/>
    <p:sldId id="301" r:id="rId50"/>
    <p:sldId id="302" r:id="rId51"/>
    <p:sldId id="304" r:id="rId52"/>
    <p:sldId id="303" r:id="rId53"/>
    <p:sldId id="305" r:id="rId54"/>
    <p:sldId id="306" r:id="rId5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0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66000"/>
          </a:xfrm>
          <a:prstGeom prst="rect">
            <a:avLst/>
          </a:prstGeom>
        </p:spPr>
        <p:txBody>
          <a:bodyPr vert="horz" lIns="91440" tIns="45720" rIns="91440" bIns="45720" rtlCol="0"/>
          <a:lstStyle>
            <a:lvl1pPr algn="r">
              <a:defRPr sz="1200"/>
            </a:lvl1pPr>
          </a:lstStyle>
          <a:p>
            <a:fld id="{2E05BF73-7BC4-47B5-88C8-7CFCAB6AE1C7}" type="datetimeFigureOut">
              <a:rPr lang="id-ID" smtClean="0"/>
              <a:pPr/>
              <a:t>25/12/2024</a:t>
            </a:fld>
            <a:endParaRPr lang="id-ID"/>
          </a:p>
        </p:txBody>
      </p:sp>
      <p:sp>
        <p:nvSpPr>
          <p:cNvPr id="4" name="Footer Placeholder 3"/>
          <p:cNvSpPr>
            <a:spLocks noGrp="1"/>
          </p:cNvSpPr>
          <p:nvPr>
            <p:ph type="ftr" sz="quarter" idx="2"/>
          </p:nvPr>
        </p:nvSpPr>
        <p:spPr>
          <a:xfrm>
            <a:off x="0" y="8846636"/>
            <a:ext cx="2971800" cy="4660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846636"/>
            <a:ext cx="2971800" cy="466000"/>
          </a:xfrm>
          <a:prstGeom prst="rect">
            <a:avLst/>
          </a:prstGeom>
        </p:spPr>
        <p:txBody>
          <a:bodyPr vert="horz" lIns="91440" tIns="45720" rIns="91440" bIns="45720" rtlCol="0" anchor="b"/>
          <a:lstStyle>
            <a:lvl1pPr algn="r">
              <a:defRPr sz="1200"/>
            </a:lvl1pPr>
          </a:lstStyle>
          <a:p>
            <a:fld id="{D9DAE665-061B-4BEC-A66D-DC27373733BE}"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4480" y="4120595"/>
            <a:ext cx="7772400" cy="859205"/>
          </a:xfrm>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988825" y="5036825"/>
            <a:ext cx="6400800" cy="835455"/>
          </a:xfrm>
        </p:spPr>
        <p:txBody>
          <a:bodyPr>
            <a:normAutofit/>
          </a:bodyPr>
          <a:lstStyle>
            <a:lvl1pPr marL="0" indent="0" algn="r">
              <a:buNone/>
              <a:defRPr sz="2800">
                <a:solidFill>
                  <a:srgbClr val="6BA4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rgbClr val="6BA42C"/>
                </a:solidFill>
              </a:defRPr>
            </a:lvl1pPr>
            <a:lvl2pPr>
              <a:defRPr>
                <a:solidFill>
                  <a:srgbClr val="6BA42C"/>
                </a:solidFill>
              </a:defRPr>
            </a:lvl2pPr>
            <a:lvl3pPr>
              <a:defRPr>
                <a:solidFill>
                  <a:srgbClr val="6BA42C"/>
                </a:solidFill>
              </a:defRPr>
            </a:lvl3pPr>
            <a:lvl4pPr>
              <a:defRPr>
                <a:solidFill>
                  <a:srgbClr val="6BA42C"/>
                </a:solidFill>
              </a:defRPr>
            </a:lvl4pPr>
            <a:lvl5pPr>
              <a:defRPr>
                <a:solidFill>
                  <a:srgbClr val="6BA42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1425" y="274638"/>
            <a:ext cx="6710784" cy="1143000"/>
          </a:xfrm>
        </p:spPr>
        <p:txBody>
          <a:bodyPr>
            <a:normAutofit/>
          </a:bodyPr>
          <a:lstStyle>
            <a:lvl1pPr algn="l">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2281425" y="1443836"/>
            <a:ext cx="6710784" cy="4275740"/>
          </a:xfrm>
        </p:spPr>
        <p:txBody>
          <a:bodyPr/>
          <a:lstStyle>
            <a:lvl1pPr>
              <a:defRPr sz="2800">
                <a:solidFill>
                  <a:srgbClr val="6BA42C"/>
                </a:solidFill>
              </a:defRPr>
            </a:lvl1pPr>
            <a:lvl2pPr>
              <a:defRPr>
                <a:solidFill>
                  <a:srgbClr val="6BA42C"/>
                </a:solidFill>
              </a:defRPr>
            </a:lvl2pPr>
            <a:lvl3pPr>
              <a:defRPr>
                <a:solidFill>
                  <a:srgbClr val="6BA42C"/>
                </a:solidFill>
              </a:defRPr>
            </a:lvl3pPr>
            <a:lvl4pPr>
              <a:defRPr>
                <a:solidFill>
                  <a:srgbClr val="6BA42C"/>
                </a:solidFill>
              </a:defRPr>
            </a:lvl4pPr>
            <a:lvl5pPr>
              <a:defRPr>
                <a:solidFill>
                  <a:srgbClr val="6BA42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accent6">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6BA42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rgbClr val="6BA42C"/>
                </a:solidFill>
              </a:defRPr>
            </a:lvl1pPr>
            <a:lvl2pPr>
              <a:defRPr sz="2000">
                <a:solidFill>
                  <a:srgbClr val="6BA42C"/>
                </a:solidFill>
              </a:defRPr>
            </a:lvl2pPr>
            <a:lvl3pPr>
              <a:defRPr sz="1800">
                <a:solidFill>
                  <a:srgbClr val="6BA42C"/>
                </a:solidFill>
              </a:defRPr>
            </a:lvl3pPr>
            <a:lvl4pPr>
              <a:defRPr sz="1600">
                <a:solidFill>
                  <a:srgbClr val="6BA42C"/>
                </a:solidFill>
              </a:defRPr>
            </a:lvl4pPr>
            <a:lvl5pPr>
              <a:defRPr sz="1600">
                <a:solidFill>
                  <a:srgbClr val="6BA42C"/>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6BA42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rgbClr val="6BA42C"/>
                </a:solidFill>
              </a:defRPr>
            </a:lvl1pPr>
            <a:lvl2pPr>
              <a:defRPr sz="2000">
                <a:solidFill>
                  <a:srgbClr val="6BA42C"/>
                </a:solidFill>
              </a:defRPr>
            </a:lvl2pPr>
            <a:lvl3pPr>
              <a:defRPr sz="1800">
                <a:solidFill>
                  <a:srgbClr val="6BA42C"/>
                </a:solidFill>
              </a:defRPr>
            </a:lvl3pPr>
            <a:lvl4pPr>
              <a:defRPr sz="1600">
                <a:solidFill>
                  <a:srgbClr val="6BA42C"/>
                </a:solidFill>
              </a:defRPr>
            </a:lvl4pPr>
            <a:lvl5pPr>
              <a:defRPr sz="1600">
                <a:solidFill>
                  <a:srgbClr val="6BA42C"/>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KASUS%20BARU%20GIZI%20UNTUK%20TINGKAT%201.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file:///D:\KASUS%20GIZI%20UNTUK%20TINGKAT%201.docx"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file:///D:\KASUS%20GIZI%20UNTUK%20TINGKAT%201.docx" TargetMode="Externa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file:///D:\KASUS%20GIZI%20UNTUK%20TINGKAT%201.doc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file:///D:\KASUS%20GIZI%20UNTUK%20TINGKAT%201.docx" TargetMode="Externa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file:///D:\KASUS%20GIZI%20UNTUK%20TINGKAT%201.docx" TargetMode="Externa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12.jpeg"/><Relationship Id="rId5" Type="http://schemas.openxmlformats.org/officeDocument/2006/relationships/image" Target="../media/image34.jpeg"/><Relationship Id="rId10" Type="http://schemas.openxmlformats.org/officeDocument/2006/relationships/hyperlink" Target="file:///D:\KASUS%20GIZI%20UNTUK%20TINGKAT%201.docx" TargetMode="External"/><Relationship Id="rId4" Type="http://schemas.openxmlformats.org/officeDocument/2006/relationships/image" Target="../media/image33.jpeg"/><Relationship Id="rId9" Type="http://schemas.openxmlformats.org/officeDocument/2006/relationships/image" Target="../media/image38.jpeg"/></Relationships>
</file>

<file path=ppt/slides/_rels/slide4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4876" y="2500306"/>
            <a:ext cx="4429124" cy="2143140"/>
          </a:xfrm>
        </p:spPr>
        <p:txBody>
          <a:bodyPr>
            <a:noAutofit/>
          </a:bodyPr>
          <a:lstStyle/>
          <a:p>
            <a:pPr algn="l"/>
            <a:r>
              <a:rPr lang="id-ID" sz="3200" b="1" dirty="0">
                <a:solidFill>
                  <a:schemeClr val="tx2"/>
                </a:solidFill>
                <a:latin typeface="Tahoma" pitchFamily="34" charset="0"/>
                <a:ea typeface="Tahoma" pitchFamily="34" charset="0"/>
                <a:cs typeface="Tahoma" pitchFamily="34" charset="0"/>
              </a:rPr>
              <a:t>PERAN PERAWAT DALAM PELAKSANAAN DIET</a:t>
            </a:r>
            <a:endParaRPr lang="en-US" sz="3200" b="1" dirty="0">
              <a:solidFill>
                <a:schemeClr val="tx2"/>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3929058" y="5572140"/>
            <a:ext cx="4929223" cy="1071570"/>
          </a:xfrm>
        </p:spPr>
        <p:txBody>
          <a:bodyPr>
            <a:normAutofit fontScale="77500" lnSpcReduction="20000"/>
          </a:bodyPr>
          <a:lstStyle/>
          <a:p>
            <a:pPr algn="ctr"/>
            <a:r>
              <a:rPr lang="id-ID" sz="4000" b="1" dirty="0">
                <a:solidFill>
                  <a:schemeClr val="tx1"/>
                </a:solidFill>
                <a:latin typeface="Tahoma" pitchFamily="34" charset="0"/>
                <a:ea typeface="Tahoma" pitchFamily="34" charset="0"/>
                <a:cs typeface="Tahoma" pitchFamily="34" charset="0"/>
              </a:rPr>
              <a:t>   </a:t>
            </a:r>
            <a:r>
              <a:rPr lang="id-ID" sz="4000" b="1" u="sng" dirty="0">
                <a:solidFill>
                  <a:schemeClr val="tx1"/>
                </a:solidFill>
                <a:latin typeface="Tahoma" pitchFamily="34" charset="0"/>
                <a:ea typeface="Tahoma" pitchFamily="34" charset="0"/>
                <a:cs typeface="Tahoma" pitchFamily="34" charset="0"/>
              </a:rPr>
              <a:t>Eva Nurlina Aprilia, M.Kep.,Ns.,Sp.Kep.Kom</a:t>
            </a:r>
          </a:p>
          <a:p>
            <a:pPr algn="ctr"/>
            <a:endParaRPr lang="en-US" b="1" u="sng" dirty="0">
              <a:solidFill>
                <a:schemeClr val="tx1"/>
              </a:solidFill>
              <a:latin typeface="Bell MT" pitchFamily="18" charset="0"/>
            </a:endParaRPr>
          </a:p>
        </p:txBody>
      </p:sp>
      <p:pic>
        <p:nvPicPr>
          <p:cNvPr id="4" name="Picture 3" descr="http://t1.gstatic.com/images?q=tbn:ANd9GcQwn_OWZQY3IDZCij7tkuq4fuqnEtZwl64zYBPE-GBDtrv4JIhSwA"/>
          <p:cNvPicPr/>
          <p:nvPr/>
        </p:nvPicPr>
        <p:blipFill>
          <a:blip r:embed="rId3"/>
          <a:srcRect/>
          <a:stretch>
            <a:fillRect/>
          </a:stretch>
        </p:blipFill>
        <p:spPr bwMode="auto">
          <a:xfrm>
            <a:off x="5643570" y="4429132"/>
            <a:ext cx="1571636" cy="1000132"/>
          </a:xfrm>
          <a:prstGeom prst="rect">
            <a:avLst/>
          </a:prstGeom>
          <a:noFill/>
          <a:ln w="9525">
            <a:noFill/>
            <a:miter lim="800000"/>
            <a:headEnd/>
            <a:tailEnd/>
          </a:ln>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571736" y="1214422"/>
            <a:ext cx="6115064" cy="5429288"/>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Konsultan </a:t>
            </a:r>
            <a:br>
              <a:rPr lang="id-ID" b="1"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Tempat konsultasi terhadap masalah atau tindakan keperawatan yang tepat untuk diberikan.  </a:t>
            </a:r>
          </a:p>
          <a:p>
            <a:pPr lvl="0">
              <a:buNone/>
            </a:pPr>
            <a:r>
              <a:rPr lang="id-ID" dirty="0">
                <a:solidFill>
                  <a:schemeClr val="tx1"/>
                </a:solidFill>
                <a:latin typeface="Tahoma" pitchFamily="34" charset="0"/>
                <a:ea typeface="Tahoma" pitchFamily="34" charset="0"/>
                <a:cs typeface="Tahoma" pitchFamily="34" charset="0"/>
              </a:rPr>
              <a:t>	Peran ini dilakukan atas permintaan klien terhadap informasi tentang tujuan pelayanan keperawatan yang diberikan.</a:t>
            </a:r>
          </a:p>
          <a:p>
            <a:pPr>
              <a:buNone/>
            </a:pPr>
            <a:endParaRPr lang="id-ID" dirty="0"/>
          </a:p>
        </p:txBody>
      </p:sp>
      <p:pic>
        <p:nvPicPr>
          <p:cNvPr id="4" name="Picture 3" descr="http://2.bp.blogspot.com/-PA5ORvBcc2k/Uu-rBKU5oHI/AAAAAAAAACU/jEqTz2m4h4w/s1600/depositphotos_12691901-Young-pretty-nurse-providing-information-guidance.-Cartoon-nurse.-Hospital..jpg"/>
          <p:cNvPicPr/>
          <p:nvPr/>
        </p:nvPicPr>
        <p:blipFill>
          <a:blip r:embed="rId2"/>
          <a:srcRect/>
          <a:stretch>
            <a:fillRect/>
          </a:stretch>
        </p:blipFill>
        <p:spPr bwMode="auto">
          <a:xfrm>
            <a:off x="285720" y="857232"/>
            <a:ext cx="2214578" cy="3571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786050" y="1285860"/>
            <a:ext cx="5900750" cy="5143536"/>
          </a:xfrm>
        </p:spPr>
        <p:txBody>
          <a:bodyPr/>
          <a:lstStyle/>
          <a:p>
            <a:pPr lvl="0">
              <a:buNone/>
            </a:pPr>
            <a:r>
              <a:rPr lang="id-ID" b="1" dirty="0">
                <a:solidFill>
                  <a:schemeClr val="tx1"/>
                </a:solidFill>
                <a:latin typeface="Tahoma" pitchFamily="34" charset="0"/>
                <a:ea typeface="Tahoma" pitchFamily="34" charset="0"/>
                <a:cs typeface="Tahoma" pitchFamily="34" charset="0"/>
              </a:rPr>
              <a:t>Peneliti </a:t>
            </a:r>
            <a:br>
              <a:rPr lang="id-ID" b="1"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Mengadakan perencanaan, kerja sama, perubahan yang sistematis dan terarah sesuai dengan metode pemberian pelayanan keperawatan.</a:t>
            </a:r>
          </a:p>
          <a:p>
            <a:pPr>
              <a:buNone/>
            </a:pPr>
            <a:endParaRPr lang="id-ID" dirty="0"/>
          </a:p>
        </p:txBody>
      </p:sp>
      <p:pic>
        <p:nvPicPr>
          <p:cNvPr id="4" name="Picture 3" descr="http://2.bp.blogspot.com/-PA5ORvBcc2k/Uu-rBKU5oHI/AAAAAAAAACU/jEqTz2m4h4w/s1600/depositphotos_12691901-Young-pretty-nurse-providing-information-guidance.-Cartoon-nurse.-Hospital..jpg"/>
          <p:cNvPicPr/>
          <p:nvPr/>
        </p:nvPicPr>
        <p:blipFill>
          <a:blip r:embed="rId2"/>
          <a:srcRect/>
          <a:stretch>
            <a:fillRect/>
          </a:stretch>
        </p:blipFill>
        <p:spPr bwMode="auto">
          <a:xfrm>
            <a:off x="5500694" y="3571876"/>
            <a:ext cx="2357454" cy="328612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pPr algn="ctr"/>
            <a:r>
              <a:rPr lang="id-ID" b="1" dirty="0">
                <a:solidFill>
                  <a:schemeClr val="tx2"/>
                </a:solidFill>
                <a:latin typeface="Tahoma" pitchFamily="34" charset="0"/>
                <a:ea typeface="Tahoma" pitchFamily="34" charset="0"/>
                <a:cs typeface="Tahoma" pitchFamily="34" charset="0"/>
              </a:rPr>
              <a:t>Hasil Lokakarya Keperawatan</a:t>
            </a:r>
          </a:p>
        </p:txBody>
      </p:sp>
      <p:sp>
        <p:nvSpPr>
          <p:cNvPr id="3" name="Content Placeholder 2"/>
          <p:cNvSpPr>
            <a:spLocks noGrp="1"/>
          </p:cNvSpPr>
          <p:nvPr>
            <p:ph idx="1"/>
          </p:nvPr>
        </p:nvSpPr>
        <p:spPr>
          <a:xfrm>
            <a:off x="2571736" y="1214422"/>
            <a:ext cx="6115064" cy="5357850"/>
          </a:xfrm>
        </p:spPr>
        <p:txBody>
          <a:bodyPr>
            <a:normAutofit lnSpcReduction="10000"/>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Pelaksana Pelayanan Keperawatan </a:t>
            </a:r>
            <a:br>
              <a:rPr lang="id-ID"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Memberikan asuhan keperawatan baik langsung maupun tidak langsung dengan metode proses keperawatan.</a:t>
            </a:r>
          </a:p>
          <a:p>
            <a:pPr lvl="0">
              <a:buNone/>
            </a:pPr>
            <a:endParaRPr lang="id-ID" dirty="0">
              <a:solidFill>
                <a:schemeClr val="tx1"/>
              </a:solidFill>
              <a:latin typeface="Tahoma" pitchFamily="34" charset="0"/>
              <a:ea typeface="Tahoma" pitchFamily="34" charset="0"/>
              <a:cs typeface="Tahoma" pitchFamily="34" charset="0"/>
            </a:endParaRPr>
          </a:p>
          <a:p>
            <a:pPr>
              <a:buFont typeface="Wingdings" pitchFamily="2" charset="2"/>
              <a:buChar char="v"/>
            </a:pPr>
            <a:r>
              <a:rPr lang="id-ID" b="1" dirty="0">
                <a:solidFill>
                  <a:schemeClr val="tx1"/>
                </a:solidFill>
                <a:latin typeface="Tahoma" pitchFamily="34" charset="0"/>
                <a:ea typeface="Tahoma" pitchFamily="34" charset="0"/>
                <a:cs typeface="Tahoma" pitchFamily="34" charset="0"/>
              </a:rPr>
              <a:t>Pendidik dalam Keperawatan</a:t>
            </a:r>
            <a:br>
              <a:rPr lang="id-ID"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Mendidik individu, keluarga, kelompok dan masyarakat serta tenaga kesehatan yang berada di bawah tanggung jawabnya.</a:t>
            </a:r>
          </a:p>
          <a:p>
            <a:pPr lvl="0">
              <a:buNone/>
            </a:pPr>
            <a:endParaRPr lang="id-ID" dirty="0">
              <a:solidFill>
                <a:schemeClr val="tx1"/>
              </a:solidFill>
              <a:latin typeface="Tahoma" pitchFamily="34" charset="0"/>
              <a:ea typeface="Tahoma" pitchFamily="34" charset="0"/>
              <a:cs typeface="Tahoma" pitchFamily="34" charset="0"/>
            </a:endParaRPr>
          </a:p>
          <a:p>
            <a:pPr>
              <a:buNone/>
            </a:pPr>
            <a:endParaRPr lang="id-ID" dirty="0"/>
          </a:p>
        </p:txBody>
      </p:sp>
      <p:pic>
        <p:nvPicPr>
          <p:cNvPr id="4" name="Picture 3" descr="http://t1.gstatic.com/images?q=tbn:ANd9GcQwn_OWZQY3IDZCij7tkuq4fuqnEtZwl64zYBPE-GBDtrv4JIhSwA"/>
          <p:cNvPicPr/>
          <p:nvPr/>
        </p:nvPicPr>
        <p:blipFill>
          <a:blip r:embed="rId2"/>
          <a:srcRect/>
          <a:stretch>
            <a:fillRect/>
          </a:stretch>
        </p:blipFill>
        <p:spPr bwMode="auto">
          <a:xfrm>
            <a:off x="428596" y="1500174"/>
            <a:ext cx="2071702" cy="264320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571736" y="1285860"/>
            <a:ext cx="6115064" cy="5268931"/>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Pengelola pelayanan Keperawatan </a:t>
            </a:r>
            <a:br>
              <a:rPr lang="id-ID"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Mengelola pelayanan maupun pendidikan keperawatan sesuai dengan manajemen keperawatan dalam kerangka paradigma keperawatan.</a:t>
            </a:r>
          </a:p>
          <a:p>
            <a:pPr lvl="0">
              <a:buNone/>
            </a:pPr>
            <a:endParaRPr lang="id-ID" dirty="0">
              <a:solidFill>
                <a:schemeClr val="tx1"/>
              </a:solidFill>
              <a:latin typeface="Tahoma" pitchFamily="34" charset="0"/>
              <a:ea typeface="Tahoma" pitchFamily="34" charset="0"/>
              <a:cs typeface="Tahoma" pitchFamily="34" charset="0"/>
            </a:endParaRPr>
          </a:p>
          <a:p>
            <a:pPr>
              <a:buNone/>
            </a:pPr>
            <a:endParaRPr lang="id-ID" dirty="0"/>
          </a:p>
        </p:txBody>
      </p:sp>
      <p:pic>
        <p:nvPicPr>
          <p:cNvPr id="4" name="Picture 3" descr="http://t1.gstatic.com/images?q=tbn:ANd9GcQwn_OWZQY3IDZCij7tkuq4fuqnEtZwl64zYBPE-GBDtrv4JIhSwA"/>
          <p:cNvPicPr/>
          <p:nvPr/>
        </p:nvPicPr>
        <p:blipFill>
          <a:blip r:embed="rId2"/>
          <a:srcRect/>
          <a:stretch>
            <a:fillRect/>
          </a:stretch>
        </p:blipFill>
        <p:spPr bwMode="auto">
          <a:xfrm>
            <a:off x="5429256" y="4071942"/>
            <a:ext cx="3143272" cy="250033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600200"/>
            <a:ext cx="6043626" cy="4829196"/>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Peneliti dan Pengembang pelayanan Keperawatan</a:t>
            </a:r>
            <a:br>
              <a:rPr lang="id-ID"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Mengidentifikasi masalah penelitian, menerapkan prinsip dan metode penelitian, serta memanfaatkan hasil penelitian untuk meningkatkan mutu asuhan atau pelayanan dan pendidikan keperawatan.</a:t>
            </a:r>
          </a:p>
          <a:p>
            <a:pPr>
              <a:buNone/>
            </a:pPr>
            <a:endParaRPr lang="id-ID" dirty="0"/>
          </a:p>
        </p:txBody>
      </p:sp>
      <p:pic>
        <p:nvPicPr>
          <p:cNvPr id="4" name="Picture 3" descr="http://t1.gstatic.com/images?q=tbn:ANd9GcQwn_OWZQY3IDZCij7tkuq4fuqnEtZwl64zYBPE-GBDtrv4JIhSwA"/>
          <p:cNvPicPr/>
          <p:nvPr/>
        </p:nvPicPr>
        <p:blipFill>
          <a:blip r:embed="rId2"/>
          <a:srcRect/>
          <a:stretch>
            <a:fillRect/>
          </a:stretch>
        </p:blipFill>
        <p:spPr bwMode="auto">
          <a:xfrm>
            <a:off x="214282" y="1428736"/>
            <a:ext cx="2500330" cy="29289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pPr algn="ctr"/>
            <a:r>
              <a:rPr lang="id-ID" b="1" dirty="0">
                <a:solidFill>
                  <a:schemeClr val="tx2"/>
                </a:solidFill>
                <a:latin typeface="Tahoma" pitchFamily="34" charset="0"/>
                <a:ea typeface="Tahoma" pitchFamily="34" charset="0"/>
                <a:cs typeface="Tahoma" pitchFamily="34" charset="0"/>
              </a:rPr>
              <a:t>Fungsi Perawat</a:t>
            </a:r>
          </a:p>
        </p:txBody>
      </p:sp>
      <p:sp>
        <p:nvSpPr>
          <p:cNvPr id="3" name="Content Placeholder 2"/>
          <p:cNvSpPr>
            <a:spLocks noGrp="1"/>
          </p:cNvSpPr>
          <p:nvPr>
            <p:ph idx="1"/>
          </p:nvPr>
        </p:nvSpPr>
        <p:spPr>
          <a:xfrm>
            <a:off x="2143108" y="1285860"/>
            <a:ext cx="6543692" cy="5214974"/>
          </a:xfrm>
        </p:spPr>
        <p:txBody>
          <a:bodyPr>
            <a:normAutofit fontScale="85000" lnSpcReduction="10000"/>
          </a:bodyPr>
          <a:lstStyle/>
          <a:p>
            <a:pPr marL="514350" indent="-514350">
              <a:buNone/>
            </a:pPr>
            <a:r>
              <a:rPr lang="id-ID" b="1" dirty="0">
                <a:solidFill>
                  <a:schemeClr val="tx1"/>
                </a:solidFill>
                <a:latin typeface="Tahoma" pitchFamily="34" charset="0"/>
                <a:ea typeface="Tahoma" pitchFamily="34" charset="0"/>
                <a:cs typeface="Tahoma" pitchFamily="34" charset="0"/>
              </a:rPr>
              <a:t>Fungsi Independen</a:t>
            </a:r>
          </a:p>
          <a:p>
            <a:pPr marL="514350" indent="-514350">
              <a:buFont typeface="Wingdings" pitchFamily="2" charset="2"/>
              <a:buChar char="v"/>
            </a:pPr>
            <a:r>
              <a:rPr lang="id-ID" dirty="0">
                <a:solidFill>
                  <a:schemeClr val="tx1"/>
                </a:solidFill>
                <a:latin typeface="Tahoma" pitchFamily="34" charset="0"/>
                <a:ea typeface="Tahoma" pitchFamily="34" charset="0"/>
                <a:cs typeface="Tahoma" pitchFamily="34" charset="0"/>
              </a:rPr>
              <a:t>Perawat dalam melaksanakan tugasnya dilakukan secara sendiri dengan keputusan sendiri</a:t>
            </a:r>
          </a:p>
          <a:p>
            <a:pPr marL="514350" indent="-514350">
              <a:buFont typeface="Wingdings" pitchFamily="2" charset="2"/>
              <a:buChar char="v"/>
            </a:pPr>
            <a:r>
              <a:rPr lang="id-ID" dirty="0">
                <a:solidFill>
                  <a:schemeClr val="tx1"/>
                </a:solidFill>
                <a:latin typeface="Tahoma" pitchFamily="34" charset="0"/>
                <a:ea typeface="Tahoma" pitchFamily="34" charset="0"/>
                <a:cs typeface="Tahoma" pitchFamily="34" charset="0"/>
              </a:rPr>
              <a:t>Dlm melakukan tindakan dalam rangka memenuhi kebutuhan dasar manusia seperti pemenuhan kebutuhan fisiologis (pemenuhan kebutuhan oksigenasi, pemenuhan kebutuhan cairan dan elektrolit, pemenhuan kebutuhan nutrisi, pemenuhan kebutuhan aktivitas, dan lain-lain), pemenuhan kebutuhan keamanan dan kenyamanan, pemenuhan kebutuhan cinta mencintai, pemenuhan kebutuhan harga diri dan aktualisasi diri. </a:t>
            </a:r>
          </a:p>
        </p:txBody>
      </p:sp>
      <p:pic>
        <p:nvPicPr>
          <p:cNvPr id="5" name="Picture 4"/>
          <p:cNvPicPr/>
          <p:nvPr/>
        </p:nvPicPr>
        <p:blipFill>
          <a:blip r:embed="rId2"/>
          <a:srcRect/>
          <a:stretch>
            <a:fillRect/>
          </a:stretch>
        </p:blipFill>
        <p:spPr bwMode="auto">
          <a:xfrm>
            <a:off x="0" y="0"/>
            <a:ext cx="2143108" cy="242886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571736" y="1142984"/>
            <a:ext cx="6115064" cy="5429288"/>
          </a:xfrm>
        </p:spPr>
        <p:txBody>
          <a:bodyPr>
            <a:normAutofit/>
          </a:bodyPr>
          <a:lstStyle/>
          <a:p>
            <a:pPr>
              <a:buNone/>
            </a:pPr>
            <a:r>
              <a:rPr lang="id-ID" b="1" dirty="0">
                <a:solidFill>
                  <a:schemeClr val="tx1"/>
                </a:solidFill>
                <a:latin typeface="Tahoma" pitchFamily="34" charset="0"/>
                <a:ea typeface="Tahoma" pitchFamily="34" charset="0"/>
                <a:cs typeface="Tahoma" pitchFamily="34" charset="0"/>
              </a:rPr>
              <a:t>Fungsi Dependen </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Merupakan fungsi perawat dalam melaksanakan kegiatannya atas pesan atau instruksi dari perawat lain sebagai tindakan pelimpahan tugas yang diberikan. </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Biasanya dilakukan oleh perawat spesialis kepada perawat umum, atau dari perawat primer ke perawat pelaksana. </a:t>
            </a:r>
          </a:p>
        </p:txBody>
      </p:sp>
      <p:pic>
        <p:nvPicPr>
          <p:cNvPr id="4" name="Picture 2" descr="C:\Program Files\Microsoft Office\MEDIA\CAGCAT10\j0240719.wmf"/>
          <p:cNvPicPr>
            <a:picLocks noChangeAspect="1" noChangeArrowheads="1"/>
          </p:cNvPicPr>
          <p:nvPr/>
        </p:nvPicPr>
        <p:blipFill>
          <a:blip r:embed="rId2"/>
          <a:srcRect/>
          <a:stretch>
            <a:fillRect/>
          </a:stretch>
        </p:blipFill>
        <p:spPr bwMode="auto">
          <a:xfrm>
            <a:off x="357158" y="1071546"/>
            <a:ext cx="2071702" cy="3357586"/>
          </a:xfrm>
          <a:prstGeom prst="rect">
            <a:avLst/>
          </a:prstGeom>
          <a:noFill/>
        </p:spPr>
      </p:pic>
      <p:pic>
        <p:nvPicPr>
          <p:cNvPr id="5" name="Picture 4" descr="http://depoknews.id/wp-content/uploads/2013/08/perawat.jpg"/>
          <p:cNvPicPr/>
          <p:nvPr/>
        </p:nvPicPr>
        <p:blipFill>
          <a:blip r:embed="rId3"/>
          <a:srcRect/>
          <a:stretch>
            <a:fillRect/>
          </a:stretch>
        </p:blipFill>
        <p:spPr bwMode="auto">
          <a:xfrm>
            <a:off x="6143636" y="0"/>
            <a:ext cx="3000364" cy="15716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571736" y="1071546"/>
            <a:ext cx="6357982" cy="5500726"/>
          </a:xfrm>
        </p:spPr>
        <p:txBody>
          <a:bodyPr>
            <a:normAutofit fontScale="85000" lnSpcReduction="20000"/>
          </a:bodyPr>
          <a:lstStyle/>
          <a:p>
            <a:pPr>
              <a:buNone/>
            </a:pPr>
            <a:r>
              <a:rPr lang="id-ID" b="1" dirty="0">
                <a:solidFill>
                  <a:schemeClr val="tx1"/>
                </a:solidFill>
                <a:latin typeface="Tahoma" pitchFamily="34" charset="0"/>
                <a:ea typeface="Tahoma" pitchFamily="34" charset="0"/>
                <a:cs typeface="Tahoma" pitchFamily="34" charset="0"/>
              </a:rPr>
              <a:t>Fungsi Interdependen </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Fungsi ini dilakukan dalam kelompok tim yang bersifat saling ketergantungan di antara tim satu dengan lainnya </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Fungsi ini dapat terjadi apabila bentuk pelayanan membutuhkan kerjasama tim dalam pemberian pelayanan seperti dalam memberikan asuhan keperawatan pada penderita yang mempunyai penyakit kompleks, keadaan ini tidak dapat diatasi dengan tim perawat saja melainkan juga dari dokter ataupun lainnya.</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 </a:t>
            </a:r>
            <a:r>
              <a:rPr lang="id-ID" b="1" dirty="0">
                <a:solidFill>
                  <a:schemeClr val="tx1"/>
                </a:solidFill>
                <a:latin typeface="Tahoma" pitchFamily="34" charset="0"/>
                <a:ea typeface="Tahoma" pitchFamily="34" charset="0"/>
                <a:cs typeface="Tahoma" pitchFamily="34" charset="0"/>
              </a:rPr>
              <a:t>Contoh :</a:t>
            </a:r>
            <a:r>
              <a:rPr lang="id-ID" dirty="0">
                <a:solidFill>
                  <a:schemeClr val="tx1"/>
                </a:solidFill>
                <a:latin typeface="Tahoma" pitchFamily="34" charset="0"/>
                <a:ea typeface="Tahoma" pitchFamily="34" charset="0"/>
                <a:cs typeface="Tahoma" pitchFamily="34" charset="0"/>
              </a:rPr>
              <a:t> dokter dalam memberikan pengobatan bekerjasama dengan perawat dalam pemantauan reaksi obat yang telah di berikan. </a:t>
            </a:r>
          </a:p>
        </p:txBody>
      </p:sp>
      <p:pic>
        <p:nvPicPr>
          <p:cNvPr id="4098" name="Picture 2" descr="C:\Program Files\Microsoft Office\MEDIA\CAGCAT10\j0233018.wmf"/>
          <p:cNvPicPr>
            <a:picLocks noChangeAspect="1" noChangeArrowheads="1"/>
          </p:cNvPicPr>
          <p:nvPr/>
        </p:nvPicPr>
        <p:blipFill>
          <a:blip r:embed="rId2"/>
          <a:srcRect/>
          <a:stretch>
            <a:fillRect/>
          </a:stretch>
        </p:blipFill>
        <p:spPr bwMode="auto">
          <a:xfrm>
            <a:off x="285720" y="1214422"/>
            <a:ext cx="2286016" cy="3071834"/>
          </a:xfrm>
          <a:prstGeom prst="rect">
            <a:avLst/>
          </a:prstGeom>
          <a:noFill/>
        </p:spPr>
      </p:pic>
      <p:pic>
        <p:nvPicPr>
          <p:cNvPr id="6" name="Picture 5" descr="https://pbs.twimg.com/profile_images/378800000009682507/e3d5f53931e5ace048cc4e8576e6144b_400x400.jpeg"/>
          <p:cNvPicPr/>
          <p:nvPr/>
        </p:nvPicPr>
        <p:blipFill>
          <a:blip r:embed="rId3"/>
          <a:srcRect/>
          <a:stretch>
            <a:fillRect/>
          </a:stretch>
        </p:blipFill>
        <p:spPr bwMode="auto">
          <a:xfrm>
            <a:off x="7156120" y="1"/>
            <a:ext cx="1987880" cy="135729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600" b="1" dirty="0">
                <a:solidFill>
                  <a:schemeClr val="tx2"/>
                </a:solidFill>
                <a:latin typeface="Algerian" pitchFamily="82" charset="0"/>
                <a:ea typeface="Tahoma" pitchFamily="34" charset="0"/>
                <a:cs typeface="Tahoma" pitchFamily="34" charset="0"/>
              </a:rPr>
              <a:t>KASUS</a:t>
            </a:r>
          </a:p>
        </p:txBody>
      </p:sp>
      <p:pic>
        <p:nvPicPr>
          <p:cNvPr id="4" name="Content Placeholder 3" descr="http://netsains.net/wp-content/uploads/2014/04/gambar-zuzter.jpg">
            <a:hlinkClick r:id="rId2" action="ppaction://hlinkfile"/>
          </p:cNvPr>
          <p:cNvPicPr>
            <a:picLocks noGrp="1"/>
          </p:cNvPicPr>
          <p:nvPr>
            <p:ph idx="1"/>
          </p:nvPr>
        </p:nvPicPr>
        <p:blipFill>
          <a:blip r:embed="rId3"/>
          <a:srcRect/>
          <a:stretch>
            <a:fillRect/>
          </a:stretch>
        </p:blipFill>
        <p:spPr bwMode="auto">
          <a:xfrm>
            <a:off x="2214546" y="1714488"/>
            <a:ext cx="4572032" cy="342902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pPr>
              <a:buNone/>
            </a:pPr>
            <a:r>
              <a:rPr lang="en-US" dirty="0"/>
              <a:t>	</a:t>
            </a:r>
            <a:r>
              <a:rPr lang="en-US" dirty="0" err="1">
                <a:solidFill>
                  <a:schemeClr val="tx1"/>
                </a:solidFill>
                <a:latin typeface="Bell MT" pitchFamily="18" charset="0"/>
              </a:rPr>
              <a:t>Seorang</a:t>
            </a:r>
            <a:r>
              <a:rPr lang="en-US" dirty="0">
                <a:solidFill>
                  <a:schemeClr val="tx1"/>
                </a:solidFill>
                <a:latin typeface="Bell MT" pitchFamily="18" charset="0"/>
              </a:rPr>
              <a:t> </a:t>
            </a:r>
            <a:r>
              <a:rPr lang="en-US" dirty="0" err="1">
                <a:solidFill>
                  <a:schemeClr val="tx1"/>
                </a:solidFill>
                <a:latin typeface="Bell MT" pitchFamily="18" charset="0"/>
              </a:rPr>
              <a:t>remaja</a:t>
            </a:r>
            <a:r>
              <a:rPr lang="en-US" dirty="0">
                <a:solidFill>
                  <a:schemeClr val="tx1"/>
                </a:solidFill>
                <a:latin typeface="Bell MT" pitchFamily="18" charset="0"/>
              </a:rPr>
              <a:t> </a:t>
            </a:r>
            <a:r>
              <a:rPr lang="en-US" dirty="0" err="1">
                <a:solidFill>
                  <a:schemeClr val="tx1"/>
                </a:solidFill>
                <a:latin typeface="Bell MT" pitchFamily="18" charset="0"/>
              </a:rPr>
              <a:t>laki-laki</a:t>
            </a:r>
            <a:r>
              <a:rPr lang="en-US" dirty="0">
                <a:solidFill>
                  <a:schemeClr val="tx1"/>
                </a:solidFill>
                <a:latin typeface="Bell MT" pitchFamily="18" charset="0"/>
              </a:rPr>
              <a:t> </a:t>
            </a:r>
            <a:r>
              <a:rPr lang="en-US" dirty="0" err="1">
                <a:solidFill>
                  <a:schemeClr val="tx1"/>
                </a:solidFill>
                <a:latin typeface="Bell MT" pitchFamily="18" charset="0"/>
              </a:rPr>
              <a:t>berusia</a:t>
            </a:r>
            <a:r>
              <a:rPr lang="en-US" dirty="0">
                <a:solidFill>
                  <a:schemeClr val="tx1"/>
                </a:solidFill>
                <a:latin typeface="Bell MT" pitchFamily="18" charset="0"/>
              </a:rPr>
              <a:t> 17 </a:t>
            </a:r>
            <a:r>
              <a:rPr lang="en-US" dirty="0" err="1">
                <a:solidFill>
                  <a:schemeClr val="tx1"/>
                </a:solidFill>
                <a:latin typeface="Bell MT" pitchFamily="18" charset="0"/>
              </a:rPr>
              <a:t>tahun</a:t>
            </a:r>
            <a:r>
              <a:rPr lang="en-US" dirty="0">
                <a:solidFill>
                  <a:schemeClr val="tx1"/>
                </a:solidFill>
                <a:latin typeface="Bell MT" pitchFamily="18" charset="0"/>
              </a:rPr>
              <a:t> </a:t>
            </a:r>
            <a:r>
              <a:rPr lang="en-US" dirty="0" err="1">
                <a:solidFill>
                  <a:schemeClr val="tx1"/>
                </a:solidFill>
                <a:latin typeface="Bell MT" pitchFamily="18" charset="0"/>
              </a:rPr>
              <a:t>mengeluh</a:t>
            </a:r>
            <a:r>
              <a:rPr lang="en-US" dirty="0">
                <a:solidFill>
                  <a:schemeClr val="tx1"/>
                </a:solidFill>
                <a:latin typeface="Bell MT" pitchFamily="18" charset="0"/>
              </a:rPr>
              <a:t> </a:t>
            </a:r>
            <a:r>
              <a:rPr lang="en-US" dirty="0" err="1">
                <a:solidFill>
                  <a:schemeClr val="tx1"/>
                </a:solidFill>
                <a:latin typeface="Bell MT" pitchFamily="18" charset="0"/>
              </a:rPr>
              <a:t>susah</a:t>
            </a:r>
            <a:r>
              <a:rPr lang="en-US" dirty="0">
                <a:solidFill>
                  <a:schemeClr val="tx1"/>
                </a:solidFill>
                <a:latin typeface="Bell MT" pitchFamily="18" charset="0"/>
              </a:rPr>
              <a:t> </a:t>
            </a:r>
            <a:r>
              <a:rPr lang="en-US" dirty="0" err="1">
                <a:solidFill>
                  <a:schemeClr val="tx1"/>
                </a:solidFill>
                <a:latin typeface="Bell MT" pitchFamily="18" charset="0"/>
              </a:rPr>
              <a:t>berjalan</a:t>
            </a:r>
            <a:r>
              <a:rPr lang="en-US" dirty="0">
                <a:solidFill>
                  <a:schemeClr val="tx1"/>
                </a:solidFill>
                <a:latin typeface="Bell MT" pitchFamily="18" charset="0"/>
              </a:rPr>
              <a:t> </a:t>
            </a:r>
            <a:r>
              <a:rPr lang="en-US" dirty="0" err="1">
                <a:solidFill>
                  <a:schemeClr val="tx1"/>
                </a:solidFill>
                <a:latin typeface="Bell MT" pitchFamily="18" charset="0"/>
              </a:rPr>
              <a:t>karena</a:t>
            </a:r>
            <a:r>
              <a:rPr lang="en-US" dirty="0">
                <a:solidFill>
                  <a:schemeClr val="tx1"/>
                </a:solidFill>
                <a:latin typeface="Bell MT" pitchFamily="18" charset="0"/>
              </a:rPr>
              <a:t> </a:t>
            </a:r>
            <a:r>
              <a:rPr lang="en-US" dirty="0" err="1">
                <a:solidFill>
                  <a:schemeClr val="tx1"/>
                </a:solidFill>
                <a:latin typeface="Bell MT" pitchFamily="18" charset="0"/>
              </a:rPr>
              <a:t>tubuhnya</a:t>
            </a:r>
            <a:r>
              <a:rPr lang="en-US" dirty="0">
                <a:solidFill>
                  <a:schemeClr val="tx1"/>
                </a:solidFill>
                <a:latin typeface="Bell MT" pitchFamily="18" charset="0"/>
              </a:rPr>
              <a:t> </a:t>
            </a:r>
            <a:r>
              <a:rPr lang="en-US" dirty="0" err="1">
                <a:solidFill>
                  <a:schemeClr val="tx1"/>
                </a:solidFill>
                <a:latin typeface="Bell MT" pitchFamily="18" charset="0"/>
              </a:rPr>
              <a:t>kegemukan</a:t>
            </a:r>
            <a:r>
              <a:rPr lang="en-US" dirty="0">
                <a:solidFill>
                  <a:schemeClr val="tx1"/>
                </a:solidFill>
                <a:latin typeface="Bell MT" pitchFamily="18" charset="0"/>
              </a:rPr>
              <a:t>. </a:t>
            </a:r>
            <a:r>
              <a:rPr lang="en-US" dirty="0" err="1">
                <a:solidFill>
                  <a:schemeClr val="tx1"/>
                </a:solidFill>
                <a:latin typeface="Bell MT" pitchFamily="18" charset="0"/>
              </a:rPr>
              <a:t>Tinggi</a:t>
            </a:r>
            <a:r>
              <a:rPr lang="en-US" dirty="0">
                <a:solidFill>
                  <a:schemeClr val="tx1"/>
                </a:solidFill>
                <a:latin typeface="Bell MT" pitchFamily="18" charset="0"/>
              </a:rPr>
              <a:t> </a:t>
            </a:r>
            <a:r>
              <a:rPr lang="en-US" dirty="0" err="1">
                <a:solidFill>
                  <a:schemeClr val="tx1"/>
                </a:solidFill>
                <a:latin typeface="Bell MT" pitchFamily="18" charset="0"/>
              </a:rPr>
              <a:t>Badannya</a:t>
            </a:r>
            <a:r>
              <a:rPr lang="en-US" dirty="0">
                <a:solidFill>
                  <a:schemeClr val="tx1"/>
                </a:solidFill>
                <a:latin typeface="Bell MT" pitchFamily="18" charset="0"/>
              </a:rPr>
              <a:t> 150 cm </a:t>
            </a:r>
            <a:r>
              <a:rPr lang="en-US" dirty="0" err="1">
                <a:solidFill>
                  <a:schemeClr val="tx1"/>
                </a:solidFill>
                <a:latin typeface="Bell MT" pitchFamily="18" charset="0"/>
              </a:rPr>
              <a:t>dan</a:t>
            </a:r>
            <a:r>
              <a:rPr lang="en-US" dirty="0">
                <a:solidFill>
                  <a:schemeClr val="tx1"/>
                </a:solidFill>
                <a:latin typeface="Bell MT" pitchFamily="18" charset="0"/>
              </a:rPr>
              <a:t> </a:t>
            </a:r>
            <a:r>
              <a:rPr lang="en-US" dirty="0" err="1">
                <a:solidFill>
                  <a:schemeClr val="tx1"/>
                </a:solidFill>
                <a:latin typeface="Bell MT" pitchFamily="18" charset="0"/>
              </a:rPr>
              <a:t>Berat</a:t>
            </a:r>
            <a:r>
              <a:rPr lang="en-US" dirty="0">
                <a:solidFill>
                  <a:schemeClr val="tx1"/>
                </a:solidFill>
                <a:latin typeface="Bell MT" pitchFamily="18" charset="0"/>
              </a:rPr>
              <a:t> </a:t>
            </a:r>
            <a:r>
              <a:rPr lang="en-US" dirty="0" err="1">
                <a:solidFill>
                  <a:schemeClr val="tx1"/>
                </a:solidFill>
                <a:latin typeface="Bell MT" pitchFamily="18" charset="0"/>
              </a:rPr>
              <a:t>Badannya</a:t>
            </a:r>
            <a:r>
              <a:rPr lang="en-US" dirty="0">
                <a:solidFill>
                  <a:schemeClr val="tx1"/>
                </a:solidFill>
                <a:latin typeface="Bell MT" pitchFamily="18" charset="0"/>
              </a:rPr>
              <a:t> 70 kg. </a:t>
            </a:r>
            <a:r>
              <a:rPr lang="en-US" dirty="0" err="1">
                <a:solidFill>
                  <a:schemeClr val="tx1"/>
                </a:solidFill>
                <a:latin typeface="Bell MT" pitchFamily="18" charset="0"/>
              </a:rPr>
              <a:t>Remaja</a:t>
            </a:r>
            <a:r>
              <a:rPr lang="en-US" dirty="0">
                <a:solidFill>
                  <a:schemeClr val="tx1"/>
                </a:solidFill>
                <a:latin typeface="Bell MT" pitchFamily="18" charset="0"/>
              </a:rPr>
              <a:t> </a:t>
            </a:r>
            <a:r>
              <a:rPr lang="en-US" dirty="0" err="1">
                <a:solidFill>
                  <a:schemeClr val="tx1"/>
                </a:solidFill>
                <a:latin typeface="Bell MT" pitchFamily="18" charset="0"/>
              </a:rPr>
              <a:t>tersebut</a:t>
            </a:r>
            <a:r>
              <a:rPr lang="en-US" dirty="0">
                <a:solidFill>
                  <a:schemeClr val="tx1"/>
                </a:solidFill>
                <a:latin typeface="Bell MT" pitchFamily="18" charset="0"/>
              </a:rPr>
              <a:t> </a:t>
            </a:r>
            <a:r>
              <a:rPr lang="en-US" dirty="0" err="1">
                <a:solidFill>
                  <a:schemeClr val="tx1"/>
                </a:solidFill>
                <a:latin typeface="Bell MT" pitchFamily="18" charset="0"/>
              </a:rPr>
              <a:t>sering</a:t>
            </a:r>
            <a:r>
              <a:rPr lang="en-US" dirty="0">
                <a:solidFill>
                  <a:schemeClr val="tx1"/>
                </a:solidFill>
                <a:latin typeface="Bell MT" pitchFamily="18" charset="0"/>
              </a:rPr>
              <a:t> </a:t>
            </a:r>
            <a:r>
              <a:rPr lang="en-US" dirty="0" err="1">
                <a:solidFill>
                  <a:schemeClr val="tx1"/>
                </a:solidFill>
                <a:latin typeface="Bell MT" pitchFamily="18" charset="0"/>
              </a:rPr>
              <a:t>di</a:t>
            </a:r>
            <a:r>
              <a:rPr lang="en-US" dirty="0">
                <a:solidFill>
                  <a:schemeClr val="tx1"/>
                </a:solidFill>
                <a:latin typeface="Bell MT" pitchFamily="18" charset="0"/>
              </a:rPr>
              <a:t> bully </a:t>
            </a:r>
            <a:r>
              <a:rPr lang="en-US" dirty="0" err="1">
                <a:solidFill>
                  <a:schemeClr val="tx1"/>
                </a:solidFill>
                <a:latin typeface="Bell MT" pitchFamily="18" charset="0"/>
              </a:rPr>
              <a:t>oleh</a:t>
            </a:r>
            <a:r>
              <a:rPr lang="en-US" dirty="0">
                <a:solidFill>
                  <a:schemeClr val="tx1"/>
                </a:solidFill>
                <a:latin typeface="Bell MT" pitchFamily="18" charset="0"/>
              </a:rPr>
              <a:t> </a:t>
            </a:r>
            <a:r>
              <a:rPr lang="en-US" dirty="0" err="1">
                <a:solidFill>
                  <a:schemeClr val="tx1"/>
                </a:solidFill>
                <a:latin typeface="Bell MT" pitchFamily="18" charset="0"/>
              </a:rPr>
              <a:t>teman-temannya</a:t>
            </a:r>
            <a:r>
              <a:rPr lang="en-US" dirty="0">
                <a:solidFill>
                  <a:schemeClr val="tx1"/>
                </a:solidFill>
                <a:latin typeface="Bell MT" pitchFamily="18" charset="0"/>
              </a:rPr>
              <a:t> </a:t>
            </a:r>
            <a:r>
              <a:rPr lang="en-US" dirty="0" err="1">
                <a:solidFill>
                  <a:schemeClr val="tx1"/>
                </a:solidFill>
                <a:latin typeface="Bell MT" pitchFamily="18" charset="0"/>
              </a:rPr>
              <a:t>di</a:t>
            </a:r>
            <a:r>
              <a:rPr lang="en-US" dirty="0">
                <a:solidFill>
                  <a:schemeClr val="tx1"/>
                </a:solidFill>
                <a:latin typeface="Bell MT" pitchFamily="18" charset="0"/>
              </a:rPr>
              <a:t> </a:t>
            </a:r>
            <a:r>
              <a:rPr lang="en-US" dirty="0" err="1">
                <a:solidFill>
                  <a:schemeClr val="tx1"/>
                </a:solidFill>
                <a:latin typeface="Bell MT" pitchFamily="18" charset="0"/>
              </a:rPr>
              <a:t>sekolah</a:t>
            </a:r>
            <a:r>
              <a:rPr lang="en-US" dirty="0">
                <a:solidFill>
                  <a:schemeClr val="tx1"/>
                </a:solidFill>
                <a:latin typeface="Bell MT" pitchFamily="18" charset="0"/>
              </a:rPr>
              <a:t> </a:t>
            </a:r>
            <a:r>
              <a:rPr lang="en-US" dirty="0" err="1">
                <a:solidFill>
                  <a:schemeClr val="tx1"/>
                </a:solidFill>
                <a:latin typeface="Bell MT" pitchFamily="18" charset="0"/>
              </a:rPr>
              <a:t>sehingga</a:t>
            </a:r>
            <a:r>
              <a:rPr lang="en-US" dirty="0">
                <a:solidFill>
                  <a:schemeClr val="tx1"/>
                </a:solidFill>
                <a:latin typeface="Bell MT" pitchFamily="18" charset="0"/>
              </a:rPr>
              <a:t> </a:t>
            </a:r>
            <a:r>
              <a:rPr lang="en-US" dirty="0" err="1">
                <a:solidFill>
                  <a:schemeClr val="tx1"/>
                </a:solidFill>
                <a:latin typeface="Bell MT" pitchFamily="18" charset="0"/>
              </a:rPr>
              <a:t>dia</a:t>
            </a:r>
            <a:r>
              <a:rPr lang="en-US" dirty="0">
                <a:solidFill>
                  <a:schemeClr val="tx1"/>
                </a:solidFill>
                <a:latin typeface="Bell MT" pitchFamily="18" charset="0"/>
              </a:rPr>
              <a:t> </a:t>
            </a:r>
            <a:r>
              <a:rPr lang="en-US" dirty="0" err="1">
                <a:solidFill>
                  <a:schemeClr val="tx1"/>
                </a:solidFill>
                <a:latin typeface="Bell MT" pitchFamily="18" charset="0"/>
              </a:rPr>
              <a:t>merasa</a:t>
            </a:r>
            <a:r>
              <a:rPr lang="en-US" dirty="0">
                <a:solidFill>
                  <a:schemeClr val="tx1"/>
                </a:solidFill>
                <a:latin typeface="Bell MT" pitchFamily="18" charset="0"/>
              </a:rPr>
              <a:t> </a:t>
            </a:r>
            <a:r>
              <a:rPr lang="en-US" dirty="0" err="1">
                <a:solidFill>
                  <a:schemeClr val="tx1"/>
                </a:solidFill>
                <a:latin typeface="Bell MT" pitchFamily="18" charset="0"/>
              </a:rPr>
              <a:t>tidak</a:t>
            </a:r>
            <a:r>
              <a:rPr lang="en-US" dirty="0">
                <a:solidFill>
                  <a:schemeClr val="tx1"/>
                </a:solidFill>
                <a:latin typeface="Bell MT" pitchFamily="18" charset="0"/>
              </a:rPr>
              <a:t> </a:t>
            </a:r>
            <a:r>
              <a:rPr lang="en-US" dirty="0" err="1">
                <a:solidFill>
                  <a:schemeClr val="tx1"/>
                </a:solidFill>
                <a:latin typeface="Bell MT" pitchFamily="18" charset="0"/>
              </a:rPr>
              <a:t>percaya</a:t>
            </a:r>
            <a:r>
              <a:rPr lang="en-US" dirty="0">
                <a:solidFill>
                  <a:schemeClr val="tx1"/>
                </a:solidFill>
                <a:latin typeface="Bell MT" pitchFamily="18" charset="0"/>
              </a:rPr>
              <a:t> </a:t>
            </a:r>
            <a:r>
              <a:rPr lang="en-US" dirty="0" err="1">
                <a:solidFill>
                  <a:schemeClr val="tx1"/>
                </a:solidFill>
                <a:latin typeface="Bell MT" pitchFamily="18" charset="0"/>
              </a:rPr>
              <a:t>diri</a:t>
            </a:r>
            <a:r>
              <a:rPr lang="en-US" dirty="0">
                <a:solidFill>
                  <a:schemeClr val="tx1"/>
                </a:solidFill>
                <a:latin typeface="Bell MT" pitchFamily="18" charset="0"/>
              </a:rPr>
              <a:t> </a:t>
            </a:r>
            <a:r>
              <a:rPr lang="en-US" dirty="0" err="1">
                <a:solidFill>
                  <a:schemeClr val="tx1"/>
                </a:solidFill>
                <a:latin typeface="Bell MT" pitchFamily="18" charset="0"/>
              </a:rPr>
              <a:t>dan</a:t>
            </a:r>
            <a:r>
              <a:rPr lang="en-US" dirty="0">
                <a:solidFill>
                  <a:schemeClr val="tx1"/>
                </a:solidFill>
                <a:latin typeface="Bell MT" pitchFamily="18" charset="0"/>
              </a:rPr>
              <a:t> </a:t>
            </a:r>
            <a:r>
              <a:rPr lang="en-US" dirty="0" err="1">
                <a:solidFill>
                  <a:schemeClr val="tx1"/>
                </a:solidFill>
                <a:latin typeface="Bell MT" pitchFamily="18" charset="0"/>
              </a:rPr>
              <a:t>malu</a:t>
            </a:r>
            <a:r>
              <a:rPr lang="en-US" dirty="0">
                <a:solidFill>
                  <a:schemeClr val="tx1"/>
                </a:solidFill>
                <a:latin typeface="Bell MT" pitchFamily="18" charset="0"/>
              </a:rPr>
              <a:t> </a:t>
            </a:r>
            <a:r>
              <a:rPr lang="en-US" dirty="0" err="1">
                <a:solidFill>
                  <a:schemeClr val="tx1"/>
                </a:solidFill>
                <a:latin typeface="Bell MT" pitchFamily="18" charset="0"/>
              </a:rPr>
              <a:t>dengan</a:t>
            </a:r>
            <a:r>
              <a:rPr lang="en-US" dirty="0">
                <a:solidFill>
                  <a:schemeClr val="tx1"/>
                </a:solidFill>
                <a:latin typeface="Bell MT" pitchFamily="18" charset="0"/>
              </a:rPr>
              <a:t> </a:t>
            </a:r>
            <a:r>
              <a:rPr lang="en-US" dirty="0" err="1">
                <a:solidFill>
                  <a:schemeClr val="tx1"/>
                </a:solidFill>
                <a:latin typeface="Bell MT" pitchFamily="18" charset="0"/>
              </a:rPr>
              <a:t>penampilannya</a:t>
            </a:r>
            <a:r>
              <a:rPr lang="en-US" dirty="0">
                <a:solidFill>
                  <a:schemeClr val="tx1"/>
                </a:solidFill>
                <a:latin typeface="Bell MT" pitchFamily="18" charset="0"/>
              </a:rPr>
              <a:t>, </a:t>
            </a:r>
            <a:r>
              <a:rPr lang="en-US" dirty="0" err="1">
                <a:solidFill>
                  <a:schemeClr val="tx1"/>
                </a:solidFill>
                <a:latin typeface="Bell MT" pitchFamily="18" charset="0"/>
              </a:rPr>
              <a:t>untuk</a:t>
            </a:r>
            <a:r>
              <a:rPr lang="en-US" dirty="0">
                <a:solidFill>
                  <a:schemeClr val="tx1"/>
                </a:solidFill>
                <a:latin typeface="Bell MT" pitchFamily="18" charset="0"/>
              </a:rPr>
              <a:t> </a:t>
            </a:r>
            <a:r>
              <a:rPr lang="en-US" dirty="0" err="1">
                <a:solidFill>
                  <a:schemeClr val="tx1"/>
                </a:solidFill>
                <a:latin typeface="Bell MT" pitchFamily="18" charset="0"/>
              </a:rPr>
              <a:t>mengatasinya</a:t>
            </a:r>
            <a:r>
              <a:rPr lang="en-US" dirty="0">
                <a:solidFill>
                  <a:schemeClr val="tx1"/>
                </a:solidFill>
                <a:latin typeface="Bell MT" pitchFamily="18" charset="0"/>
              </a:rPr>
              <a:t> </a:t>
            </a:r>
            <a:r>
              <a:rPr lang="en-US" dirty="0" err="1">
                <a:solidFill>
                  <a:schemeClr val="tx1"/>
                </a:solidFill>
                <a:latin typeface="Bell MT" pitchFamily="18" charset="0"/>
              </a:rPr>
              <a:t>dia</a:t>
            </a:r>
            <a:r>
              <a:rPr lang="en-US" dirty="0">
                <a:solidFill>
                  <a:schemeClr val="tx1"/>
                </a:solidFill>
                <a:latin typeface="Bell MT" pitchFamily="18" charset="0"/>
              </a:rPr>
              <a:t> pun </a:t>
            </a:r>
            <a:r>
              <a:rPr lang="en-US" dirty="0" err="1">
                <a:solidFill>
                  <a:schemeClr val="tx1"/>
                </a:solidFill>
                <a:latin typeface="Bell MT" pitchFamily="18" charset="0"/>
              </a:rPr>
              <a:t>menempuh</a:t>
            </a:r>
            <a:r>
              <a:rPr lang="en-US" dirty="0">
                <a:solidFill>
                  <a:schemeClr val="tx1"/>
                </a:solidFill>
                <a:latin typeface="Bell MT" pitchFamily="18" charset="0"/>
              </a:rPr>
              <a:t> </a:t>
            </a:r>
            <a:r>
              <a:rPr lang="en-US" dirty="0" err="1">
                <a:solidFill>
                  <a:schemeClr val="tx1"/>
                </a:solidFill>
                <a:latin typeface="Bell MT" pitchFamily="18" charset="0"/>
              </a:rPr>
              <a:t>cara</a:t>
            </a:r>
            <a:r>
              <a:rPr lang="en-US" dirty="0">
                <a:solidFill>
                  <a:schemeClr val="tx1"/>
                </a:solidFill>
                <a:latin typeface="Bell MT" pitchFamily="18" charset="0"/>
              </a:rPr>
              <a:t> diet yang </a:t>
            </a:r>
            <a:r>
              <a:rPr lang="en-US" dirty="0" err="1">
                <a:solidFill>
                  <a:schemeClr val="tx1"/>
                </a:solidFill>
                <a:latin typeface="Bell MT" pitchFamily="18" charset="0"/>
              </a:rPr>
              <a:t>salah</a:t>
            </a:r>
            <a:r>
              <a:rPr lang="en-US" dirty="0">
                <a:solidFill>
                  <a:schemeClr val="tx1"/>
                </a:solidFill>
                <a:latin typeface="Bell MT" pitchFamily="18" charset="0"/>
              </a:rPr>
              <a:t> </a:t>
            </a:r>
            <a:r>
              <a:rPr lang="en-US" dirty="0" err="1">
                <a:solidFill>
                  <a:schemeClr val="tx1"/>
                </a:solidFill>
                <a:latin typeface="Bell MT" pitchFamily="18" charset="0"/>
              </a:rPr>
              <a:t>da</a:t>
            </a:r>
            <a:r>
              <a:rPr lang="en-US" dirty="0">
                <a:solidFill>
                  <a:schemeClr val="tx1"/>
                </a:solidFill>
                <a:latin typeface="Bell MT" pitchFamily="18" charset="0"/>
              </a:rPr>
              <a:t> </a:t>
            </a:r>
            <a:r>
              <a:rPr lang="en-US" dirty="0" err="1">
                <a:solidFill>
                  <a:schemeClr val="tx1"/>
                </a:solidFill>
                <a:latin typeface="Bell MT" pitchFamily="18" charset="0"/>
              </a:rPr>
              <a:t>tidak</a:t>
            </a:r>
            <a:r>
              <a:rPr lang="en-US" dirty="0">
                <a:solidFill>
                  <a:schemeClr val="tx1"/>
                </a:solidFill>
                <a:latin typeface="Bell MT" pitchFamily="18" charset="0"/>
              </a:rPr>
              <a:t> </a:t>
            </a:r>
            <a:r>
              <a:rPr lang="en-US" dirty="0" err="1">
                <a:solidFill>
                  <a:schemeClr val="tx1"/>
                </a:solidFill>
                <a:latin typeface="Bell MT" pitchFamily="18" charset="0"/>
              </a:rPr>
              <a:t>sehat</a:t>
            </a:r>
            <a:r>
              <a:rPr lang="en-US" dirty="0">
                <a:solidFill>
                  <a:schemeClr val="tx1"/>
                </a:solidFill>
                <a:latin typeface="Bell MT" pitchFamily="18" charset="0"/>
              </a:rPr>
              <a:t> yang </a:t>
            </a:r>
            <a:r>
              <a:rPr lang="en-US" dirty="0" err="1">
                <a:solidFill>
                  <a:schemeClr val="tx1"/>
                </a:solidFill>
                <a:latin typeface="Bell MT" pitchFamily="18" charset="0"/>
              </a:rPr>
              <a:t>menyebabkan</a:t>
            </a:r>
            <a:r>
              <a:rPr lang="en-US" dirty="0">
                <a:solidFill>
                  <a:schemeClr val="tx1"/>
                </a:solidFill>
                <a:latin typeface="Bell MT" pitchFamily="18" charset="0"/>
              </a:rPr>
              <a:t> </a:t>
            </a:r>
            <a:r>
              <a:rPr lang="en-US" dirty="0" err="1">
                <a:solidFill>
                  <a:schemeClr val="tx1"/>
                </a:solidFill>
                <a:latin typeface="Bell MT" pitchFamily="18" charset="0"/>
              </a:rPr>
              <a:t>penyakit</a:t>
            </a:r>
            <a:r>
              <a:rPr lang="en-US" dirty="0">
                <a:solidFill>
                  <a:schemeClr val="tx1"/>
                </a:solidFill>
                <a:latin typeface="Bell MT" pitchFamily="18" charset="0"/>
              </a:rPr>
              <a:t> </a:t>
            </a:r>
            <a:r>
              <a:rPr lang="en-US" dirty="0" err="1">
                <a:solidFill>
                  <a:schemeClr val="tx1"/>
                </a:solidFill>
                <a:latin typeface="Bell MT" pitchFamily="18" charset="0"/>
              </a:rPr>
              <a:t>gastritisnya</a:t>
            </a:r>
            <a:r>
              <a:rPr lang="en-US" dirty="0">
                <a:solidFill>
                  <a:schemeClr val="tx1"/>
                </a:solidFill>
                <a:latin typeface="Bell MT" pitchFamily="18" charset="0"/>
              </a:rPr>
              <a:t> </a:t>
            </a:r>
            <a:r>
              <a:rPr lang="en-US" dirty="0" err="1">
                <a:solidFill>
                  <a:schemeClr val="tx1"/>
                </a:solidFill>
                <a:latin typeface="Bell MT" pitchFamily="18" charset="0"/>
              </a:rPr>
              <a:t>kambuh</a:t>
            </a:r>
            <a:r>
              <a:rPr lang="en-US" dirty="0">
                <a:solidFill>
                  <a:schemeClr val="tx1"/>
                </a:solidFill>
                <a:latin typeface="Bell MT" pitchFamily="18" charset="0"/>
              </a:rPr>
              <a:t> </a:t>
            </a:r>
            <a:r>
              <a:rPr lang="en-US" dirty="0" err="1">
                <a:solidFill>
                  <a:schemeClr val="tx1"/>
                </a:solidFill>
                <a:latin typeface="Bell MT" pitchFamily="18" charset="0"/>
              </a:rPr>
              <a:t>kembali</a:t>
            </a:r>
            <a:r>
              <a:rPr lang="en-US" dirty="0">
                <a:solidFill>
                  <a:schemeClr val="tx1"/>
                </a:solidFill>
                <a:latin typeface="Bell MT" pitchFamily="18" charset="0"/>
              </a:rPr>
              <a:t>. </a:t>
            </a:r>
          </a:p>
        </p:txBody>
      </p:sp>
      <p:pic>
        <p:nvPicPr>
          <p:cNvPr id="4" name="Picture 3" descr="Obesitas Ancam Remaja - Dinas Kesehatan Kabupaten Karangasem"/>
          <p:cNvPicPr/>
          <p:nvPr/>
        </p:nvPicPr>
        <p:blipFill>
          <a:blip r:embed="rId2"/>
          <a:srcRect/>
          <a:stretch>
            <a:fillRect/>
          </a:stretch>
        </p:blipFill>
        <p:spPr bwMode="auto">
          <a:xfrm>
            <a:off x="6749459" y="4143380"/>
            <a:ext cx="2394541" cy="27146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tx2"/>
                </a:solidFill>
                <a:latin typeface="Tahoma" pitchFamily="34" charset="0"/>
                <a:ea typeface="Tahoma" pitchFamily="34" charset="0"/>
                <a:cs typeface="Tahoma" pitchFamily="34" charset="0"/>
              </a:rPr>
              <a:t>Definisi Perawat</a:t>
            </a:r>
          </a:p>
        </p:txBody>
      </p:sp>
      <p:sp>
        <p:nvSpPr>
          <p:cNvPr id="3" name="Content Placeholder 2"/>
          <p:cNvSpPr>
            <a:spLocks noGrp="1"/>
          </p:cNvSpPr>
          <p:nvPr>
            <p:ph idx="1"/>
          </p:nvPr>
        </p:nvSpPr>
        <p:spPr>
          <a:xfrm>
            <a:off x="2643174" y="1285860"/>
            <a:ext cx="6286544" cy="5286412"/>
          </a:xfrm>
        </p:spPr>
        <p:txBody>
          <a:bodyPr/>
          <a:lstStyle/>
          <a:p>
            <a:pPr>
              <a:buNone/>
            </a:pPr>
            <a:r>
              <a:rPr lang="id-ID" dirty="0">
                <a:solidFill>
                  <a:schemeClr val="tx1"/>
                </a:solidFill>
                <a:latin typeface="Tahoma" pitchFamily="34" charset="0"/>
                <a:ea typeface="Tahoma" pitchFamily="34" charset="0"/>
                <a:cs typeface="Tahoma" pitchFamily="34" charset="0"/>
              </a:rPr>
              <a:t>	“Seseorang yg telah lulus dan menyelesaikan pendidikan keperawatan baik di luar maupun di dalam negeri sesuai dgn ketentuan peraturan perundang-undangan yg berlaku yg memiliki kemampuan berdasarkan ilmu yg diperoleh melalui pendidikan keperawatan, memiliki kewenangan utk memberikan pelayanan keperawatan yg bertanggungjawab utk meningkatkan kesehatan -</a:t>
            </a:r>
          </a:p>
        </p:txBody>
      </p:sp>
      <p:pic>
        <p:nvPicPr>
          <p:cNvPr id="4" name="Picture 3" descr="http://assets-a2.kompasiana.com/statics/files/14115291111440859068.png?t=o&amp;v=760"/>
          <p:cNvPicPr/>
          <p:nvPr/>
        </p:nvPicPr>
        <p:blipFill>
          <a:blip r:embed="rId2"/>
          <a:srcRect/>
          <a:stretch>
            <a:fillRect/>
          </a:stretch>
        </p:blipFill>
        <p:spPr bwMode="auto">
          <a:xfrm>
            <a:off x="571472" y="1285860"/>
            <a:ext cx="1857388" cy="307183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id-ID" b="1" dirty="0">
                <a:solidFill>
                  <a:schemeClr val="tx1"/>
                </a:solidFill>
                <a:latin typeface="Tahoma" pitchFamily="34" charset="0"/>
                <a:ea typeface="Tahoma" pitchFamily="34" charset="0"/>
                <a:cs typeface="Tahoma" pitchFamily="34" charset="0"/>
              </a:rPr>
              <a:t>	</a:t>
            </a:r>
            <a:r>
              <a:rPr lang="id-ID" sz="3200" b="1" dirty="0">
                <a:solidFill>
                  <a:schemeClr val="tx1"/>
                </a:solidFill>
                <a:latin typeface="Tahoma" pitchFamily="34" charset="0"/>
                <a:ea typeface="Tahoma" pitchFamily="34" charset="0"/>
                <a:cs typeface="Tahoma" pitchFamily="34" charset="0"/>
              </a:rPr>
              <a:t>Berdasarkan kasus tersebut diatas, Identifikasikan masalah apa saja yang dapat di peroleh?</a:t>
            </a:r>
            <a:endParaRPr lang="id-ID" sz="3200" dirty="0"/>
          </a:p>
        </p:txBody>
      </p:sp>
      <p:pic>
        <p:nvPicPr>
          <p:cNvPr id="4" name="Picture 3" descr="https://bksmkpariwisata.files.wordpress.com/2011/03/albert-eintein-kartun1.gif"/>
          <p:cNvPicPr/>
          <p:nvPr/>
        </p:nvPicPr>
        <p:blipFill>
          <a:blip r:embed="rId2"/>
          <a:srcRect/>
          <a:stretch>
            <a:fillRect/>
          </a:stretch>
        </p:blipFill>
        <p:spPr bwMode="auto">
          <a:xfrm>
            <a:off x="5929322" y="4000504"/>
            <a:ext cx="2928958" cy="264320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pPr algn="ctr"/>
            <a:r>
              <a:rPr lang="id-ID" b="1" dirty="0">
                <a:solidFill>
                  <a:schemeClr val="accent1"/>
                </a:solidFill>
                <a:latin typeface="Tahoma" pitchFamily="34" charset="0"/>
                <a:ea typeface="Tahoma" pitchFamily="34" charset="0"/>
                <a:cs typeface="Tahoma" pitchFamily="34" charset="0"/>
              </a:rPr>
              <a:t>DATA MASALAH</a:t>
            </a:r>
          </a:p>
        </p:txBody>
      </p:sp>
      <p:sp>
        <p:nvSpPr>
          <p:cNvPr id="3" name="Text Placeholder 2"/>
          <p:cNvSpPr>
            <a:spLocks noGrp="1"/>
          </p:cNvSpPr>
          <p:nvPr>
            <p:ph type="body" idx="1"/>
          </p:nvPr>
        </p:nvSpPr>
        <p:spPr>
          <a:xfrm>
            <a:off x="457200" y="1142984"/>
            <a:ext cx="4040188" cy="857255"/>
          </a:xfrm>
        </p:spPr>
        <p:txBody>
          <a:bodyPr>
            <a:noAutofit/>
          </a:bodyPr>
          <a:lstStyle/>
          <a:p>
            <a:r>
              <a:rPr lang="id-ID" dirty="0">
                <a:latin typeface="Tahoma" pitchFamily="34" charset="0"/>
                <a:ea typeface="Tahoma" pitchFamily="34" charset="0"/>
                <a:cs typeface="Tahoma" pitchFamily="34" charset="0"/>
              </a:rPr>
              <a:t>Domain 1 : Health Promotion</a:t>
            </a:r>
          </a:p>
        </p:txBody>
      </p:sp>
      <p:sp>
        <p:nvSpPr>
          <p:cNvPr id="4" name="Content Placeholder 3"/>
          <p:cNvSpPr>
            <a:spLocks noGrp="1"/>
          </p:cNvSpPr>
          <p:nvPr>
            <p:ph sz="half" idx="2"/>
          </p:nvPr>
        </p:nvSpPr>
        <p:spPr>
          <a:xfrm>
            <a:off x="457200" y="2428867"/>
            <a:ext cx="4040188" cy="4071967"/>
          </a:xfrm>
        </p:spPr>
        <p:txBody>
          <a:bodyPr/>
          <a:lstStyle/>
          <a:p>
            <a:pPr>
              <a:buNone/>
            </a:pPr>
            <a:r>
              <a:rPr lang="id-ID" dirty="0">
                <a:solidFill>
                  <a:srgbClr val="0070C0"/>
                </a:solidFill>
                <a:latin typeface="Tahoma" pitchFamily="34" charset="0"/>
                <a:ea typeface="Tahoma" pitchFamily="34" charset="0"/>
                <a:cs typeface="Tahoma" pitchFamily="34" charset="0"/>
              </a:rPr>
              <a:t>Class 1 : Health Management</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Ineffective Health Maintenance</a:t>
            </a:r>
          </a:p>
        </p:txBody>
      </p:sp>
      <p:sp>
        <p:nvSpPr>
          <p:cNvPr id="5" name="Text Placeholder 4"/>
          <p:cNvSpPr>
            <a:spLocks noGrp="1"/>
          </p:cNvSpPr>
          <p:nvPr>
            <p:ph type="body" sz="quarter" idx="3"/>
          </p:nvPr>
        </p:nvSpPr>
        <p:spPr>
          <a:xfrm>
            <a:off x="4645025" y="1142984"/>
            <a:ext cx="4041775" cy="857256"/>
          </a:xfrm>
        </p:spPr>
        <p:txBody>
          <a:bodyPr>
            <a:noAutofit/>
          </a:bodyPr>
          <a:lstStyle/>
          <a:p>
            <a:r>
              <a:rPr lang="id-ID" dirty="0">
                <a:latin typeface="Tahoma" pitchFamily="34" charset="0"/>
                <a:ea typeface="Tahoma" pitchFamily="34" charset="0"/>
                <a:cs typeface="Tahoma" pitchFamily="34" charset="0"/>
              </a:rPr>
              <a:t>Domain 6 : Self-Preception</a:t>
            </a:r>
          </a:p>
        </p:txBody>
      </p:sp>
      <p:sp>
        <p:nvSpPr>
          <p:cNvPr id="6" name="Content Placeholder 5"/>
          <p:cNvSpPr>
            <a:spLocks noGrp="1"/>
          </p:cNvSpPr>
          <p:nvPr>
            <p:ph sz="quarter" idx="4"/>
          </p:nvPr>
        </p:nvSpPr>
        <p:spPr>
          <a:xfrm>
            <a:off x="4645025" y="2285993"/>
            <a:ext cx="4041775" cy="4214842"/>
          </a:xfrm>
        </p:spPr>
        <p:txBody>
          <a:bodyPr/>
          <a:lstStyle/>
          <a:p>
            <a:pPr>
              <a:buNone/>
            </a:pPr>
            <a:r>
              <a:rPr lang="id-ID" dirty="0">
                <a:solidFill>
                  <a:schemeClr val="accent1"/>
                </a:solidFill>
                <a:latin typeface="Tahoma" pitchFamily="34" charset="0"/>
                <a:ea typeface="Tahoma" pitchFamily="34" charset="0"/>
                <a:cs typeface="Tahoma" pitchFamily="34" charset="0"/>
              </a:rPr>
              <a:t>Class 1 : Self-Concept</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Risk for disturbed personal identity</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Readiness for enhanced self concept</a:t>
            </a:r>
          </a:p>
          <a:p>
            <a:pPr>
              <a:buNone/>
            </a:pPr>
            <a:r>
              <a:rPr lang="id-ID" dirty="0">
                <a:solidFill>
                  <a:schemeClr val="accent1"/>
                </a:solidFill>
                <a:latin typeface="Tahoma" pitchFamily="34" charset="0"/>
                <a:ea typeface="Tahoma" pitchFamily="34" charset="0"/>
                <a:cs typeface="Tahoma" pitchFamily="34" charset="0"/>
              </a:rPr>
              <a:t>Class 2 : Self-Esteem</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Situational low self-esteem</a:t>
            </a:r>
          </a:p>
          <a:p>
            <a:pPr>
              <a:buNone/>
            </a:pPr>
            <a:r>
              <a:rPr lang="id-ID" dirty="0">
                <a:solidFill>
                  <a:schemeClr val="accent1"/>
                </a:solidFill>
                <a:latin typeface="Tahoma" pitchFamily="34" charset="0"/>
                <a:ea typeface="Tahoma" pitchFamily="34" charset="0"/>
                <a:cs typeface="Tahoma" pitchFamily="34" charset="0"/>
              </a:rPr>
              <a:t>Class 3 : Body Image</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Disturbed body image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1"/>
                </a:solidFill>
                <a:latin typeface="Tahoma" pitchFamily="34" charset="0"/>
                <a:ea typeface="Tahoma" pitchFamily="34" charset="0"/>
                <a:cs typeface="Tahoma" pitchFamily="34" charset="0"/>
              </a:rPr>
              <a:t>Con’t ....</a:t>
            </a:r>
          </a:p>
        </p:txBody>
      </p:sp>
      <p:sp>
        <p:nvSpPr>
          <p:cNvPr id="3" name="Text Placeholder 2"/>
          <p:cNvSpPr>
            <a:spLocks noGrp="1"/>
          </p:cNvSpPr>
          <p:nvPr>
            <p:ph type="body" idx="1"/>
          </p:nvPr>
        </p:nvSpPr>
        <p:spPr>
          <a:xfrm>
            <a:off x="457200" y="1071547"/>
            <a:ext cx="4040188" cy="714380"/>
          </a:xfrm>
        </p:spPr>
        <p:txBody>
          <a:bodyPr>
            <a:normAutofit fontScale="92500" lnSpcReduction="10000"/>
          </a:bodyPr>
          <a:lstStyle/>
          <a:p>
            <a:r>
              <a:rPr lang="id-ID" dirty="0">
                <a:latin typeface="Tahoma" pitchFamily="34" charset="0"/>
                <a:ea typeface="Tahoma" pitchFamily="34" charset="0"/>
                <a:cs typeface="Tahoma" pitchFamily="34" charset="0"/>
              </a:rPr>
              <a:t>Domain 7 : Role Relationships</a:t>
            </a:r>
          </a:p>
        </p:txBody>
      </p:sp>
      <p:sp>
        <p:nvSpPr>
          <p:cNvPr id="4" name="Content Placeholder 3"/>
          <p:cNvSpPr>
            <a:spLocks noGrp="1"/>
          </p:cNvSpPr>
          <p:nvPr>
            <p:ph sz="half" idx="2"/>
          </p:nvPr>
        </p:nvSpPr>
        <p:spPr>
          <a:xfrm>
            <a:off x="457200" y="2214554"/>
            <a:ext cx="4040188" cy="4286280"/>
          </a:xfrm>
        </p:spPr>
        <p:txBody>
          <a:bodyPr/>
          <a:lstStyle/>
          <a:p>
            <a:pPr>
              <a:buNone/>
            </a:pPr>
            <a:r>
              <a:rPr lang="id-ID" b="1" dirty="0">
                <a:solidFill>
                  <a:schemeClr val="accent1"/>
                </a:solidFill>
                <a:latin typeface="Tahoma" pitchFamily="34" charset="0"/>
                <a:ea typeface="Tahoma" pitchFamily="34" charset="0"/>
                <a:cs typeface="Tahoma" pitchFamily="34" charset="0"/>
              </a:rPr>
              <a:t>Class 3 : Role Performance</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Ineffective relationship</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Ineffective role performance</a:t>
            </a:r>
          </a:p>
        </p:txBody>
      </p:sp>
      <p:sp>
        <p:nvSpPr>
          <p:cNvPr id="5" name="Text Placeholder 4"/>
          <p:cNvSpPr>
            <a:spLocks noGrp="1"/>
          </p:cNvSpPr>
          <p:nvPr>
            <p:ph type="body" sz="quarter" idx="3"/>
          </p:nvPr>
        </p:nvSpPr>
        <p:spPr>
          <a:xfrm>
            <a:off x="4645025" y="1071547"/>
            <a:ext cx="4041775" cy="785818"/>
          </a:xfrm>
        </p:spPr>
        <p:txBody>
          <a:bodyPr>
            <a:normAutofit lnSpcReduction="10000"/>
          </a:bodyPr>
          <a:lstStyle/>
          <a:p>
            <a:r>
              <a:rPr lang="id-ID" dirty="0">
                <a:latin typeface="Tahoma" pitchFamily="34" charset="0"/>
                <a:ea typeface="Tahoma" pitchFamily="34" charset="0"/>
                <a:cs typeface="Tahoma" pitchFamily="34" charset="0"/>
              </a:rPr>
              <a:t>Domain 10 : Life Principles</a:t>
            </a:r>
          </a:p>
        </p:txBody>
      </p:sp>
      <p:sp>
        <p:nvSpPr>
          <p:cNvPr id="6" name="Content Placeholder 5"/>
          <p:cNvSpPr>
            <a:spLocks noGrp="1"/>
          </p:cNvSpPr>
          <p:nvPr>
            <p:ph sz="quarter" idx="4"/>
          </p:nvPr>
        </p:nvSpPr>
        <p:spPr>
          <a:xfrm>
            <a:off x="4645025" y="2285992"/>
            <a:ext cx="4041775" cy="4143404"/>
          </a:xfrm>
        </p:spPr>
        <p:txBody>
          <a:bodyPr/>
          <a:lstStyle/>
          <a:p>
            <a:pPr>
              <a:buNone/>
            </a:pPr>
            <a:r>
              <a:rPr lang="id-ID" dirty="0">
                <a:solidFill>
                  <a:schemeClr val="accent1"/>
                </a:solidFill>
                <a:latin typeface="Tahoma" pitchFamily="34" charset="0"/>
                <a:ea typeface="Tahoma" pitchFamily="34" charset="0"/>
                <a:cs typeface="Tahoma" pitchFamily="34" charset="0"/>
              </a:rPr>
              <a:t>Class 1 : Values</a:t>
            </a:r>
          </a:p>
          <a:p>
            <a:pPr>
              <a:buNone/>
            </a:pPr>
            <a:r>
              <a:rPr lang="id-ID" dirty="0">
                <a:solidFill>
                  <a:schemeClr val="accent1"/>
                </a:solidFill>
                <a:latin typeface="Tahoma" pitchFamily="34" charset="0"/>
                <a:ea typeface="Tahoma" pitchFamily="34" charset="0"/>
                <a:cs typeface="Tahoma" pitchFamily="34" charset="0"/>
              </a:rPr>
              <a:t>Class 2 : Beliefs</a:t>
            </a:r>
          </a:p>
          <a:p>
            <a:pPr>
              <a:buNone/>
            </a:pPr>
            <a:r>
              <a:rPr lang="id-ID" dirty="0">
                <a:solidFill>
                  <a:schemeClr val="accent1"/>
                </a:solidFill>
                <a:latin typeface="Tahoma" pitchFamily="34" charset="0"/>
                <a:ea typeface="Tahoma" pitchFamily="34" charset="0"/>
                <a:cs typeface="Tahoma" pitchFamily="34" charset="0"/>
              </a:rPr>
              <a:t>Class 3 : Value/Belief/Action 	 	  Congruence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id-ID" b="1" dirty="0">
                <a:solidFill>
                  <a:schemeClr val="tx1"/>
                </a:solidFill>
                <a:latin typeface="Tahoma" pitchFamily="34" charset="0"/>
                <a:ea typeface="Tahoma" pitchFamily="34" charset="0"/>
                <a:cs typeface="Tahoma" pitchFamily="34" charset="0"/>
              </a:rPr>
              <a:t>	</a:t>
            </a:r>
            <a:r>
              <a:rPr lang="id-ID" sz="3200" b="1" dirty="0">
                <a:solidFill>
                  <a:schemeClr val="tx1"/>
                </a:solidFill>
                <a:latin typeface="Tahoma" pitchFamily="34" charset="0"/>
                <a:ea typeface="Tahoma" pitchFamily="34" charset="0"/>
                <a:cs typeface="Tahoma" pitchFamily="34" charset="0"/>
              </a:rPr>
              <a:t>Berdasarkan kasus tersebut diatas, menurut kalian proses apa saja yang harus dilakukan oleh kalian sebagai seorang perawat ?</a:t>
            </a:r>
            <a:endParaRPr lang="id-ID" sz="3200" dirty="0"/>
          </a:p>
        </p:txBody>
      </p:sp>
      <p:pic>
        <p:nvPicPr>
          <p:cNvPr id="4" name="Picture 3" descr="https://bksmkpariwisata.files.wordpress.com/2011/03/albert-eintein-kartun1.gif"/>
          <p:cNvPicPr/>
          <p:nvPr/>
        </p:nvPicPr>
        <p:blipFill>
          <a:blip r:embed="rId2"/>
          <a:srcRect/>
          <a:stretch>
            <a:fillRect/>
          </a:stretch>
        </p:blipFill>
        <p:spPr bwMode="auto">
          <a:xfrm>
            <a:off x="6215042" y="3357562"/>
            <a:ext cx="2928958" cy="264320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a:solidFill>
                  <a:schemeClr val="tx1"/>
                </a:solidFill>
                <a:latin typeface="Tahoma" pitchFamily="34" charset="0"/>
                <a:ea typeface="Tahoma" pitchFamily="34" charset="0"/>
                <a:cs typeface="Tahoma" pitchFamily="34" charset="0"/>
              </a:rPr>
              <a:t>Proses Keperawatan</a:t>
            </a:r>
          </a:p>
        </p:txBody>
      </p:sp>
      <p:sp>
        <p:nvSpPr>
          <p:cNvPr id="3" name="Content Placeholder 2"/>
          <p:cNvSpPr>
            <a:spLocks noGrp="1"/>
          </p:cNvSpPr>
          <p:nvPr>
            <p:ph idx="1"/>
          </p:nvPr>
        </p:nvSpPr>
        <p:spPr>
          <a:xfrm>
            <a:off x="457200" y="1357298"/>
            <a:ext cx="8229600" cy="5214974"/>
          </a:xfrm>
        </p:spPr>
        <p:txBody>
          <a:bodyPr/>
          <a:lstStyle/>
          <a:p>
            <a:pPr>
              <a:buFont typeface="Wingdings" pitchFamily="2" charset="2"/>
              <a:buChar char="v"/>
            </a:pPr>
            <a:r>
              <a:rPr lang="id-ID" dirty="0">
                <a:solidFill>
                  <a:schemeClr val="tx1"/>
                </a:solidFill>
                <a:latin typeface="Tahoma" pitchFamily="34" charset="0"/>
                <a:ea typeface="Tahoma" pitchFamily="34" charset="0"/>
                <a:cs typeface="Tahoma" pitchFamily="34" charset="0"/>
              </a:rPr>
              <a:t>Difokuskan pada masalah gizi/diet pasien.</a:t>
            </a:r>
          </a:p>
          <a:p>
            <a:pPr marL="514350" lvl="0" indent="-514350">
              <a:buAutoNum type="arabicPeriod"/>
            </a:pPr>
            <a:r>
              <a:rPr lang="id-ID" dirty="0">
                <a:solidFill>
                  <a:srgbClr val="002060"/>
                </a:solidFill>
                <a:latin typeface="Tahoma" pitchFamily="34" charset="0"/>
                <a:ea typeface="Tahoma" pitchFamily="34" charset="0"/>
                <a:cs typeface="Tahoma" pitchFamily="34" charset="0"/>
              </a:rPr>
              <a:t>Pengkajian gizi dan analisa data untuk identifikasi masalah yang berkaitan dengan gizi</a:t>
            </a:r>
          </a:p>
          <a:p>
            <a:pPr marL="514350" lvl="0" indent="-514350">
              <a:buNone/>
            </a:pPr>
            <a:endParaRPr lang="id-ID" dirty="0">
              <a:solidFill>
                <a:srgbClr val="002060"/>
              </a:solidFill>
              <a:latin typeface="Constantia" pitchFamily="18" charset="0"/>
            </a:endParaRPr>
          </a:p>
          <a:p>
            <a:pPr>
              <a:buNone/>
            </a:pPr>
            <a:endParaRPr lang="id-ID" dirty="0">
              <a:solidFill>
                <a:schemeClr val="tx1"/>
              </a:solidFill>
            </a:endParaRPr>
          </a:p>
        </p:txBody>
      </p:sp>
      <p:sp>
        <p:nvSpPr>
          <p:cNvPr id="5" name="Rounded Rectangle 4"/>
          <p:cNvSpPr/>
          <p:nvPr/>
        </p:nvSpPr>
        <p:spPr>
          <a:xfrm>
            <a:off x="214282" y="3071810"/>
            <a:ext cx="8715436" cy="3500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3200" dirty="0">
                <a:solidFill>
                  <a:schemeClr val="bg1"/>
                </a:solidFill>
                <a:latin typeface="Tahoma" pitchFamily="34" charset="0"/>
                <a:ea typeface="Tahoma" pitchFamily="34" charset="0"/>
                <a:cs typeface="Tahoma" pitchFamily="34" charset="0"/>
              </a:rPr>
              <a:t>Pengkajian gizi merupakan kegiatan mengumpulkan data dan analisa data yang berkaitan dengan masalah-masalah gizi. Data pengkajian sangat penting untuk menetapkan diagnosa tentang gizi, intervensi dan evaluasi monitoring tentang gizi. </a:t>
            </a:r>
          </a:p>
        </p:txBody>
      </p:sp>
      <p:pic>
        <p:nvPicPr>
          <p:cNvPr id="6" name="Picture 5" descr="http://t1.gstatic.com/images?q=tbn:ANd9GcQwn_OWZQY3IDZCij7tkuq4fuqnEtZwl64zYBPE-GBDtrv4JIhSwA"/>
          <p:cNvPicPr/>
          <p:nvPr/>
        </p:nvPicPr>
        <p:blipFill>
          <a:blip r:embed="rId2"/>
          <a:srcRect/>
          <a:stretch>
            <a:fillRect/>
          </a:stretch>
        </p:blipFill>
        <p:spPr bwMode="auto">
          <a:xfrm>
            <a:off x="7572396" y="0"/>
            <a:ext cx="1571604" cy="221455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id-ID" b="1" dirty="0">
                <a:latin typeface="Tahoma" pitchFamily="34" charset="0"/>
                <a:ea typeface="Tahoma" pitchFamily="34" charset="0"/>
                <a:cs typeface="Tahoma" pitchFamily="34" charset="0"/>
              </a:rPr>
              <a:t>Komponen Pengkajian Gizi</a:t>
            </a:r>
          </a:p>
        </p:txBody>
      </p:sp>
      <p:sp>
        <p:nvSpPr>
          <p:cNvPr id="5" name="Content Placeholder 4"/>
          <p:cNvSpPr>
            <a:spLocks noGrp="1"/>
          </p:cNvSpPr>
          <p:nvPr>
            <p:ph sz="half" idx="1"/>
          </p:nvPr>
        </p:nvSpPr>
        <p:spPr>
          <a:xfrm>
            <a:off x="285750" y="1143000"/>
            <a:ext cx="4210050" cy="5429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d-ID" b="1" i="1" dirty="0">
                <a:solidFill>
                  <a:schemeClr val="bg1"/>
                </a:solidFill>
                <a:latin typeface="Tahoma" pitchFamily="34" charset="0"/>
                <a:ea typeface="Tahoma" pitchFamily="34" charset="0"/>
                <a:cs typeface="Tahoma" pitchFamily="34" charset="0"/>
              </a:rPr>
              <a:t>Komponen</a:t>
            </a:r>
          </a:p>
          <a:p>
            <a:pPr>
              <a:buNone/>
            </a:pPr>
            <a:r>
              <a:rPr lang="id-ID" b="1" i="1" dirty="0">
                <a:solidFill>
                  <a:schemeClr val="bg1"/>
                </a:solidFill>
                <a:latin typeface="Tahoma" pitchFamily="34" charset="0"/>
                <a:ea typeface="Tahoma" pitchFamily="34" charset="0"/>
                <a:cs typeface="Tahoma" pitchFamily="34" charset="0"/>
              </a:rPr>
              <a:t>Pengkajian Gizi</a:t>
            </a:r>
            <a:endParaRPr lang="id-ID" b="1" dirty="0">
              <a:solidFill>
                <a:schemeClr val="bg1"/>
              </a:solidFill>
              <a:latin typeface="Tahoma" pitchFamily="34" charset="0"/>
              <a:ea typeface="Tahoma" pitchFamily="34" charset="0"/>
              <a:cs typeface="Tahoma" pitchFamily="34" charset="0"/>
            </a:endParaRP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Riwayat penyakit dan kondisi sosial</a:t>
            </a: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Riwayat makan</a:t>
            </a: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Pemeriksaan fisik</a:t>
            </a: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Pengukuran antropometri</a:t>
            </a: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Data biokimia</a:t>
            </a:r>
          </a:p>
          <a:p>
            <a:pPr algn="ctr"/>
            <a:endParaRPr lang="id-ID" dirty="0"/>
          </a:p>
        </p:txBody>
      </p:sp>
      <p:sp>
        <p:nvSpPr>
          <p:cNvPr id="6" name="Content Placeholder 5"/>
          <p:cNvSpPr>
            <a:spLocks noGrp="1"/>
          </p:cNvSpPr>
          <p:nvPr>
            <p:ph sz="half" idx="2"/>
          </p:nvPr>
        </p:nvSpPr>
        <p:spPr>
          <a:xfrm>
            <a:off x="4648200" y="1143000"/>
            <a:ext cx="4281488" cy="5429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d-ID" b="1" i="1" dirty="0">
                <a:solidFill>
                  <a:schemeClr val="bg1"/>
                </a:solidFill>
                <a:latin typeface="Tahoma" pitchFamily="34" charset="0"/>
                <a:ea typeface="Tahoma" pitchFamily="34" charset="0"/>
                <a:cs typeface="Tahoma" pitchFamily="34" charset="0"/>
              </a:rPr>
              <a:t>Data diatas didapat</a:t>
            </a:r>
          </a:p>
          <a:p>
            <a:pPr>
              <a:buNone/>
            </a:pPr>
            <a:r>
              <a:rPr lang="id-ID" b="1" i="1" dirty="0">
                <a:solidFill>
                  <a:schemeClr val="bg1"/>
                </a:solidFill>
                <a:latin typeface="Tahoma" pitchFamily="34" charset="0"/>
                <a:ea typeface="Tahoma" pitchFamily="34" charset="0"/>
                <a:cs typeface="Tahoma" pitchFamily="34" charset="0"/>
              </a:rPr>
              <a:t>dari :</a:t>
            </a:r>
            <a:endParaRPr lang="id-ID" b="1" dirty="0">
              <a:solidFill>
                <a:schemeClr val="bg1"/>
              </a:solidFill>
              <a:latin typeface="Tahoma" pitchFamily="34" charset="0"/>
              <a:ea typeface="Tahoma" pitchFamily="34" charset="0"/>
              <a:cs typeface="Tahoma" pitchFamily="34" charset="0"/>
            </a:endParaRP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Catatan medis</a:t>
            </a: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Catatan perawat</a:t>
            </a:r>
          </a:p>
          <a:p>
            <a:pPr marL="342900" lvl="0" indent="-342900">
              <a:buFont typeface="+mj-lt"/>
              <a:buAutoNum type="arabicPeriod"/>
            </a:pPr>
            <a:r>
              <a:rPr lang="id-ID" b="1" dirty="0">
                <a:solidFill>
                  <a:srgbClr val="FFFF00"/>
                </a:solidFill>
                <a:latin typeface="Tahoma" pitchFamily="34" charset="0"/>
                <a:ea typeface="Tahoma" pitchFamily="34" charset="0"/>
                <a:cs typeface="Tahoma" pitchFamily="34" charset="0"/>
              </a:rPr>
              <a:t>Wawancara pasien</a:t>
            </a:r>
          </a:p>
          <a:p>
            <a:pPr algn="ctr"/>
            <a:endParaRPr lang="id-ID" b="1" dirty="0">
              <a:latin typeface="Tahoma" pitchFamily="34" charset="0"/>
              <a:ea typeface="Tahoma" pitchFamily="34" charset="0"/>
              <a:cs typeface="Tahoma" pitchFamily="34" charset="0"/>
            </a:endParaRPr>
          </a:p>
        </p:txBody>
      </p:sp>
      <p:pic>
        <p:nvPicPr>
          <p:cNvPr id="7" name="Picture 6" descr="http://t1.gstatic.com/images?q=tbn:ANd9GcQwn_OWZQY3IDZCij7tkuq4fuqnEtZwl64zYBPE-GBDtrv4JIhSwA"/>
          <p:cNvPicPr/>
          <p:nvPr/>
        </p:nvPicPr>
        <p:blipFill>
          <a:blip r:embed="rId2"/>
          <a:srcRect/>
          <a:stretch>
            <a:fillRect/>
          </a:stretch>
        </p:blipFill>
        <p:spPr bwMode="auto">
          <a:xfrm>
            <a:off x="6715140" y="4786322"/>
            <a:ext cx="2428860" cy="207167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1"/>
                </a:solidFill>
                <a:latin typeface="Tahoma" pitchFamily="34" charset="0"/>
                <a:ea typeface="Tahoma" pitchFamily="34" charset="0"/>
                <a:cs typeface="Tahoma" pitchFamily="34" charset="0"/>
              </a:rPr>
              <a:t>Screening (Penapisan)</a:t>
            </a:r>
          </a:p>
        </p:txBody>
      </p:sp>
      <p:sp>
        <p:nvSpPr>
          <p:cNvPr id="3" name="Content Placeholder 2"/>
          <p:cNvSpPr>
            <a:spLocks noGrp="1"/>
          </p:cNvSpPr>
          <p:nvPr>
            <p:ph idx="1"/>
          </p:nvPr>
        </p:nvSpPr>
        <p:spPr>
          <a:xfrm>
            <a:off x="2714612" y="1214422"/>
            <a:ext cx="5972188" cy="5357850"/>
          </a:xfrm>
        </p:spPr>
        <p:txBody>
          <a:bodyPr>
            <a:normAutofit fontScale="62500" lnSpcReduction="20000"/>
          </a:bodyPr>
          <a:lstStyle/>
          <a:p>
            <a:pPr algn="just">
              <a:buNone/>
            </a:pPr>
            <a:r>
              <a:rPr lang="id-ID" sz="3200" dirty="0">
                <a:solidFill>
                  <a:schemeClr val="tx1"/>
                </a:solidFill>
                <a:latin typeface="Tahoma" pitchFamily="34" charset="0"/>
                <a:ea typeface="Tahoma" pitchFamily="34" charset="0"/>
                <a:cs typeface="Tahoma" pitchFamily="34" charset="0"/>
              </a:rPr>
              <a:t>►Merupakan bagian dari  assessment (pengkajian)</a:t>
            </a:r>
          </a:p>
          <a:p>
            <a:pPr algn="just">
              <a:buNone/>
            </a:pPr>
            <a:endParaRPr lang="id-ID" sz="3200" dirty="0">
              <a:solidFill>
                <a:schemeClr val="tx1"/>
              </a:solidFill>
              <a:latin typeface="Tahoma" pitchFamily="34" charset="0"/>
              <a:ea typeface="Tahoma" pitchFamily="34" charset="0"/>
              <a:cs typeface="Tahoma" pitchFamily="34" charset="0"/>
            </a:endParaRPr>
          </a:p>
          <a:p>
            <a:pPr algn="just">
              <a:buNone/>
            </a:pPr>
            <a:r>
              <a:rPr lang="id-ID" sz="3200" dirty="0">
                <a:solidFill>
                  <a:schemeClr val="tx1"/>
                </a:solidFill>
                <a:latin typeface="Tahoma" pitchFamily="34" charset="0"/>
                <a:ea typeface="Tahoma" pitchFamily="34" charset="0"/>
                <a:cs typeface="Tahoma" pitchFamily="34" charset="0"/>
              </a:rPr>
              <a:t>►Tujuannya mengidentifikasi pasien yang termasuk di dalam kategori resiko gizi dan membutuhkan nutritional assessment yang lebih detail.</a:t>
            </a:r>
          </a:p>
          <a:p>
            <a:pPr algn="just">
              <a:buNone/>
            </a:pPr>
            <a:r>
              <a:rPr lang="id-ID" sz="3200" dirty="0">
                <a:solidFill>
                  <a:schemeClr val="tx1"/>
                </a:solidFill>
                <a:latin typeface="Tahoma" pitchFamily="34" charset="0"/>
                <a:ea typeface="Tahoma" pitchFamily="34" charset="0"/>
                <a:cs typeface="Tahoma" pitchFamily="34" charset="0"/>
              </a:rPr>
              <a:t> </a:t>
            </a:r>
          </a:p>
          <a:p>
            <a:pPr algn="just">
              <a:buNone/>
            </a:pPr>
            <a:r>
              <a:rPr lang="id-ID" sz="3200" dirty="0">
                <a:solidFill>
                  <a:schemeClr val="tx1"/>
                </a:solidFill>
                <a:latin typeface="Tahoma" pitchFamily="34" charset="0"/>
                <a:ea typeface="Tahoma" pitchFamily="34" charset="0"/>
                <a:cs typeface="Tahoma" pitchFamily="34" charset="0"/>
              </a:rPr>
              <a:t>► Screening dilakukan 24 jam saat pasien masuk, Data yang dikumpulkan untuk screening tergantung kondisi institusi setempat dengan pertimbangan waktu, tenaga, tempat dan dana yang tersedia.</a:t>
            </a:r>
          </a:p>
          <a:p>
            <a:pPr algn="just">
              <a:buNone/>
            </a:pPr>
            <a:endParaRPr lang="id-ID" sz="3200" dirty="0">
              <a:solidFill>
                <a:schemeClr val="tx1"/>
              </a:solidFill>
              <a:latin typeface="Tahoma" pitchFamily="34" charset="0"/>
              <a:ea typeface="Tahoma" pitchFamily="34" charset="0"/>
              <a:cs typeface="Tahoma" pitchFamily="34" charset="0"/>
            </a:endParaRPr>
          </a:p>
          <a:p>
            <a:pPr algn="just">
              <a:buNone/>
            </a:pPr>
            <a:r>
              <a:rPr lang="id-ID" sz="3200" dirty="0">
                <a:solidFill>
                  <a:schemeClr val="tx1"/>
                </a:solidFill>
                <a:latin typeface="Tahoma" pitchFamily="34" charset="0"/>
                <a:ea typeface="Tahoma" pitchFamily="34" charset="0"/>
                <a:cs typeface="Tahoma" pitchFamily="34" charset="0"/>
              </a:rPr>
              <a:t>►Pengkajian gizi : adalah umur, tinggi badan, berat badan, perubahan sklera makan, disfagia (gangguan menelan), adanya mual, muntah, diare, nilai haemoglobin (Hb), Hematokrit.</a:t>
            </a:r>
          </a:p>
          <a:p>
            <a:pPr>
              <a:buNone/>
            </a:pPr>
            <a:endParaRPr lang="id-ID" dirty="0"/>
          </a:p>
        </p:txBody>
      </p:sp>
      <p:pic>
        <p:nvPicPr>
          <p:cNvPr id="4" name="Picture 3"/>
          <p:cNvPicPr/>
          <p:nvPr/>
        </p:nvPicPr>
        <p:blipFill>
          <a:blip r:embed="rId2"/>
          <a:srcRect/>
          <a:stretch>
            <a:fillRect/>
          </a:stretch>
        </p:blipFill>
        <p:spPr bwMode="auto">
          <a:xfrm>
            <a:off x="428596" y="1357298"/>
            <a:ext cx="2000264" cy="292895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pPr algn="ctr"/>
            <a:r>
              <a:rPr lang="id-ID" b="1" dirty="0">
                <a:solidFill>
                  <a:schemeClr val="tx1"/>
                </a:solidFill>
                <a:latin typeface="Tahoma" pitchFamily="34" charset="0"/>
                <a:ea typeface="Tahoma" pitchFamily="34" charset="0"/>
                <a:cs typeface="Tahoma" pitchFamily="34" charset="0"/>
              </a:rPr>
              <a:t>5 Kategori Pengkajian Masalah Gizi</a:t>
            </a:r>
          </a:p>
        </p:txBody>
      </p:sp>
      <p:sp>
        <p:nvSpPr>
          <p:cNvPr id="4" name="Content Placeholder 3"/>
          <p:cNvSpPr>
            <a:spLocks noGrp="1"/>
          </p:cNvSpPr>
          <p:nvPr>
            <p:ph idx="1"/>
          </p:nvPr>
        </p:nvSpPr>
        <p:spPr>
          <a:xfrm>
            <a:off x="214313" y="1214438"/>
            <a:ext cx="2714613" cy="2643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lvl="0"/>
            <a:endParaRPr lang="id-ID" b="1" i="1" dirty="0">
              <a:latin typeface="Tahoma" pitchFamily="34" charset="0"/>
              <a:ea typeface="Tahoma" pitchFamily="34" charset="0"/>
              <a:cs typeface="Tahoma" pitchFamily="34" charset="0"/>
            </a:endParaRPr>
          </a:p>
          <a:p>
            <a:pPr lvl="0">
              <a:buNone/>
            </a:pPr>
            <a:r>
              <a:rPr lang="id-ID" b="1" i="1" dirty="0">
                <a:solidFill>
                  <a:srgbClr val="FFFF00"/>
                </a:solidFill>
                <a:latin typeface="Tahoma" pitchFamily="34" charset="0"/>
                <a:ea typeface="Tahoma" pitchFamily="34" charset="0"/>
                <a:cs typeface="Tahoma" pitchFamily="34" charset="0"/>
              </a:rPr>
              <a:t>Data Antropometri</a:t>
            </a:r>
            <a:endParaRPr lang="id-ID" b="1" dirty="0">
              <a:solidFill>
                <a:srgbClr val="FFFF00"/>
              </a:solidFill>
              <a:latin typeface="Tahoma" pitchFamily="34" charset="0"/>
              <a:ea typeface="Tahoma" pitchFamily="34" charset="0"/>
              <a:cs typeface="Tahoma" pitchFamily="34" charset="0"/>
            </a:endParaRPr>
          </a:p>
          <a:p>
            <a:pPr>
              <a:buNone/>
            </a:pPr>
            <a:r>
              <a:rPr lang="id-ID" b="1" dirty="0">
                <a:solidFill>
                  <a:schemeClr val="bg1"/>
                </a:solidFill>
                <a:latin typeface="Tahoma" pitchFamily="34" charset="0"/>
                <a:ea typeface="Tahoma" pitchFamily="34" charset="0"/>
                <a:cs typeface="Tahoma" pitchFamily="34" charset="0"/>
              </a:rPr>
              <a:t>	(Tinggi badan, Berat badan, Indeks massa tubuh, Tingkat perubahan berat badan)</a:t>
            </a:r>
          </a:p>
          <a:p>
            <a:pPr algn="ctr"/>
            <a:endParaRPr lang="id-ID" dirty="0"/>
          </a:p>
        </p:txBody>
      </p:sp>
      <p:sp>
        <p:nvSpPr>
          <p:cNvPr id="5" name="Rounded Rectangle 4"/>
          <p:cNvSpPr/>
          <p:nvPr/>
        </p:nvSpPr>
        <p:spPr>
          <a:xfrm>
            <a:off x="6072198" y="1214422"/>
            <a:ext cx="2786082" cy="285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id-ID" b="1" i="1" dirty="0">
              <a:latin typeface="Constantia" pitchFamily="18" charset="0"/>
            </a:endParaRPr>
          </a:p>
          <a:p>
            <a:pPr lvl="0"/>
            <a:r>
              <a:rPr lang="id-ID" b="1" i="1" dirty="0">
                <a:solidFill>
                  <a:srgbClr val="FFFF00"/>
                </a:solidFill>
                <a:latin typeface="Tahoma" pitchFamily="34" charset="0"/>
                <a:ea typeface="Tahoma" pitchFamily="34" charset="0"/>
                <a:cs typeface="Tahoma" pitchFamily="34" charset="0"/>
              </a:rPr>
              <a:t>Klinis dan fisik</a:t>
            </a:r>
            <a:endParaRPr lang="id-ID" b="1" dirty="0">
              <a:solidFill>
                <a:srgbClr val="FFFF00"/>
              </a:solidFill>
              <a:latin typeface="Tahoma" pitchFamily="34" charset="0"/>
              <a:ea typeface="Tahoma" pitchFamily="34" charset="0"/>
              <a:cs typeface="Tahoma" pitchFamily="34" charset="0"/>
            </a:endParaRPr>
          </a:p>
          <a:p>
            <a:r>
              <a:rPr lang="id-ID" b="1" dirty="0">
                <a:solidFill>
                  <a:schemeClr val="bg1"/>
                </a:solidFill>
                <a:latin typeface="Tahoma" pitchFamily="34" charset="0"/>
                <a:ea typeface="Tahoma" pitchFamily="34" charset="0"/>
                <a:cs typeface="Tahoma" pitchFamily="34" charset="0"/>
              </a:rPr>
              <a:t>(Tekanan darah, denyut nadi, oral (lidah, bibir, membran mukosa))</a:t>
            </a:r>
          </a:p>
          <a:p>
            <a:pPr algn="ctr"/>
            <a:endParaRPr lang="id-ID" dirty="0">
              <a:latin typeface="Tahoma" pitchFamily="34" charset="0"/>
              <a:ea typeface="Tahoma" pitchFamily="34" charset="0"/>
              <a:cs typeface="Tahoma" pitchFamily="34" charset="0"/>
            </a:endParaRPr>
          </a:p>
        </p:txBody>
      </p:sp>
      <p:sp>
        <p:nvSpPr>
          <p:cNvPr id="6" name="Plaque 5"/>
          <p:cNvSpPr/>
          <p:nvPr/>
        </p:nvSpPr>
        <p:spPr>
          <a:xfrm>
            <a:off x="3286116" y="1857364"/>
            <a:ext cx="2571768" cy="3357586"/>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b="1" i="1" dirty="0">
              <a:latin typeface="Constantia" pitchFamily="18" charset="0"/>
            </a:endParaRPr>
          </a:p>
          <a:p>
            <a:pPr lvl="0" algn="ctr"/>
            <a:r>
              <a:rPr lang="id-ID" b="1" i="1" dirty="0">
                <a:solidFill>
                  <a:srgbClr val="FFFF00"/>
                </a:solidFill>
                <a:latin typeface="Tahoma" pitchFamily="34" charset="0"/>
                <a:ea typeface="Tahoma" pitchFamily="34" charset="0"/>
                <a:cs typeface="Tahoma" pitchFamily="34" charset="0"/>
              </a:rPr>
              <a:t>Riwayat makan</a:t>
            </a:r>
            <a:endParaRPr lang="id-ID" b="1" dirty="0">
              <a:solidFill>
                <a:srgbClr val="FFFF00"/>
              </a:solidFill>
              <a:latin typeface="Tahoma" pitchFamily="34" charset="0"/>
              <a:ea typeface="Tahoma" pitchFamily="34" charset="0"/>
              <a:cs typeface="Tahoma" pitchFamily="34" charset="0"/>
            </a:endParaRPr>
          </a:p>
          <a:p>
            <a:pPr algn="ctr"/>
            <a:r>
              <a:rPr lang="id-ID" b="1" dirty="0">
                <a:solidFill>
                  <a:schemeClr val="bg1"/>
                </a:solidFill>
                <a:latin typeface="Tahoma" pitchFamily="34" charset="0"/>
                <a:ea typeface="Tahoma" pitchFamily="34" charset="0"/>
                <a:cs typeface="Tahoma" pitchFamily="34" charset="0"/>
              </a:rPr>
              <a:t>(Pola makan, intake makan, toleransi terhadap makan (alergi, malabsorbsi), ketersediaan makanan)</a:t>
            </a:r>
          </a:p>
          <a:p>
            <a:pPr algn="ctr"/>
            <a:endParaRPr lang="id-ID" dirty="0"/>
          </a:p>
        </p:txBody>
      </p:sp>
      <p:sp>
        <p:nvSpPr>
          <p:cNvPr id="7" name="Rounded Rectangle 6"/>
          <p:cNvSpPr/>
          <p:nvPr/>
        </p:nvSpPr>
        <p:spPr>
          <a:xfrm>
            <a:off x="0" y="4214818"/>
            <a:ext cx="3071802" cy="2643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000" b="1" i="1" dirty="0">
                <a:solidFill>
                  <a:srgbClr val="FFFF00"/>
                </a:solidFill>
                <a:latin typeface="Tahoma" pitchFamily="34" charset="0"/>
                <a:ea typeface="Tahoma" pitchFamily="34" charset="0"/>
                <a:cs typeface="Tahoma" pitchFamily="34" charset="0"/>
              </a:rPr>
              <a:t>Data biokimia</a:t>
            </a:r>
            <a:endParaRPr lang="id-ID" sz="2000" b="1" dirty="0">
              <a:solidFill>
                <a:srgbClr val="FFFF00"/>
              </a:solidFill>
              <a:latin typeface="Tahoma" pitchFamily="34" charset="0"/>
              <a:ea typeface="Tahoma" pitchFamily="34" charset="0"/>
              <a:cs typeface="Tahoma" pitchFamily="34" charset="0"/>
            </a:endParaRPr>
          </a:p>
          <a:p>
            <a:r>
              <a:rPr lang="id-ID" sz="2000" b="1" dirty="0">
                <a:solidFill>
                  <a:schemeClr val="bg1"/>
                </a:solidFill>
                <a:latin typeface="Tahoma" pitchFamily="34" charset="0"/>
                <a:ea typeface="Tahoma" pitchFamily="34" charset="0"/>
                <a:cs typeface="Tahoma" pitchFamily="34" charset="0"/>
              </a:rPr>
              <a:t>(Pemeriksaan elektrolit, hasil lab)</a:t>
            </a:r>
          </a:p>
          <a:p>
            <a:pPr algn="ctr"/>
            <a:endParaRPr lang="id-ID" dirty="0">
              <a:solidFill>
                <a:srgbClr val="00B050"/>
              </a:solidFill>
            </a:endParaRPr>
          </a:p>
        </p:txBody>
      </p:sp>
      <p:sp>
        <p:nvSpPr>
          <p:cNvPr id="8" name="Rounded Rectangle 7"/>
          <p:cNvSpPr/>
          <p:nvPr/>
        </p:nvSpPr>
        <p:spPr>
          <a:xfrm>
            <a:off x="6143636" y="4357694"/>
            <a:ext cx="2786082" cy="2500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b="1" i="1" dirty="0">
                <a:solidFill>
                  <a:srgbClr val="FFFF00"/>
                </a:solidFill>
                <a:latin typeface="Tahoma" pitchFamily="34" charset="0"/>
                <a:ea typeface="Tahoma" pitchFamily="34" charset="0"/>
                <a:cs typeface="Tahoma" pitchFamily="34" charset="0"/>
              </a:rPr>
              <a:t>Riwayat Klien</a:t>
            </a:r>
            <a:endParaRPr lang="id-ID" b="1" dirty="0">
              <a:solidFill>
                <a:srgbClr val="FFFF00"/>
              </a:solidFill>
              <a:latin typeface="Tahoma" pitchFamily="34" charset="0"/>
              <a:ea typeface="Tahoma" pitchFamily="34" charset="0"/>
              <a:cs typeface="Tahoma" pitchFamily="34" charset="0"/>
            </a:endParaRPr>
          </a:p>
          <a:p>
            <a:r>
              <a:rPr lang="id-ID" b="1" dirty="0">
                <a:solidFill>
                  <a:schemeClr val="bg1"/>
                </a:solidFill>
                <a:latin typeface="Tahoma" pitchFamily="34" charset="0"/>
                <a:ea typeface="Tahoma" pitchFamily="34" charset="0"/>
                <a:cs typeface="Tahoma" pitchFamily="34" charset="0"/>
              </a:rPr>
              <a:t>(Riwayat pengobatan, penggunaan obat-obatan, riwayat penyakit, status sosial ekonomi).</a:t>
            </a:r>
          </a:p>
          <a:p>
            <a:pPr algn="ctr"/>
            <a:endParaRPr lang="id-ID"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accent1"/>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357158" y="1214422"/>
            <a:ext cx="8429684" cy="5357850"/>
          </a:xfrm>
        </p:spPr>
        <p:txBody>
          <a:bodyPr/>
          <a:lstStyle/>
          <a:p>
            <a:pPr marL="514350" lvl="0" indent="-514350">
              <a:buNone/>
            </a:pPr>
            <a:r>
              <a:rPr lang="id-ID" b="1" dirty="0">
                <a:solidFill>
                  <a:srgbClr val="002060"/>
                </a:solidFill>
                <a:latin typeface="Constantia" pitchFamily="18" charset="0"/>
              </a:rPr>
              <a:t>2.   Diagnosa gizi</a:t>
            </a:r>
          </a:p>
          <a:p>
            <a:pPr marL="514350" lvl="0" indent="-514350">
              <a:buNone/>
            </a:pPr>
            <a:r>
              <a:rPr lang="id-ID" b="1" dirty="0">
                <a:solidFill>
                  <a:srgbClr val="002060"/>
                </a:solidFill>
                <a:latin typeface="Constantia" pitchFamily="18" charset="0"/>
              </a:rPr>
              <a:t>3.   Perencanaan dan penetapan prioritas intervensi untuk memenuhi kebutuhan gizi</a:t>
            </a:r>
          </a:p>
          <a:p>
            <a:pPr marL="514350" lvl="0" indent="-514350">
              <a:buNone/>
            </a:pPr>
            <a:r>
              <a:rPr lang="id-ID" b="1" dirty="0">
                <a:solidFill>
                  <a:srgbClr val="002060"/>
                </a:solidFill>
                <a:latin typeface="Constantia" pitchFamily="18" charset="0"/>
              </a:rPr>
              <a:t>4.   Evaluasi dampak asuhan gizi.</a:t>
            </a:r>
          </a:p>
          <a:p>
            <a:pPr marL="514350" indent="-514350">
              <a:buNone/>
            </a:pPr>
            <a:r>
              <a:rPr lang="id-ID" b="1" dirty="0">
                <a:solidFill>
                  <a:srgbClr val="002060"/>
                </a:solidFill>
                <a:latin typeface="Constantia" pitchFamily="18" charset="0"/>
              </a:rPr>
              <a:t>5.   Peran perawat dalam pelaksanaan diet adalah melakukan pengkajian gizi (Assesment Nutritional). </a:t>
            </a:r>
          </a:p>
          <a:p>
            <a:pPr>
              <a:buNone/>
            </a:pPr>
            <a:endParaRPr lang="id-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id-ID" dirty="0"/>
              <a:t>	</a:t>
            </a:r>
            <a:r>
              <a:rPr lang="id-ID" sz="4000" b="1" dirty="0">
                <a:solidFill>
                  <a:schemeClr val="tx1"/>
                </a:solidFill>
                <a:latin typeface="Tahoma" pitchFamily="34" charset="0"/>
                <a:ea typeface="Tahoma" pitchFamily="34" charset="0"/>
                <a:cs typeface="Tahoma" pitchFamily="34" charset="0"/>
              </a:rPr>
              <a:t>Berdasarkan kasus tersebut diatas, menurut kalian peran perawat apa saja yang dapat dilakukan?</a:t>
            </a:r>
          </a:p>
        </p:txBody>
      </p:sp>
      <p:pic>
        <p:nvPicPr>
          <p:cNvPr id="4" name="Picture 3" descr="https://bksmkpariwisata.files.wordpress.com/2011/03/albert-eintein-kartun1.gif"/>
          <p:cNvPicPr/>
          <p:nvPr/>
        </p:nvPicPr>
        <p:blipFill>
          <a:blip r:embed="rId2"/>
          <a:srcRect/>
          <a:stretch>
            <a:fillRect/>
          </a:stretch>
        </p:blipFill>
        <p:spPr bwMode="auto">
          <a:xfrm>
            <a:off x="3857620" y="3929066"/>
            <a:ext cx="2928958" cy="264320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714612" y="1600200"/>
            <a:ext cx="5972188" cy="4525963"/>
          </a:xfrm>
        </p:spPr>
        <p:txBody>
          <a:bodyPr/>
          <a:lstStyle/>
          <a:p>
            <a:pPr>
              <a:buNone/>
            </a:pPr>
            <a:r>
              <a:rPr lang="id-ID" dirty="0"/>
              <a:t>	</a:t>
            </a:r>
            <a:r>
              <a:rPr lang="id-ID" sz="3200" dirty="0">
                <a:solidFill>
                  <a:schemeClr val="tx1"/>
                </a:solidFill>
                <a:latin typeface="Tahoma" pitchFamily="34" charset="0"/>
                <a:ea typeface="Tahoma" pitchFamily="34" charset="0"/>
                <a:cs typeface="Tahoma" pitchFamily="34" charset="0"/>
              </a:rPr>
              <a:t>Pelayanan pada penderita sakit, luka dan proses penuaan serta melindungi dan melakukan pencegahan terhadap penyakit”</a:t>
            </a:r>
          </a:p>
        </p:txBody>
      </p:sp>
      <p:pic>
        <p:nvPicPr>
          <p:cNvPr id="4" name="Picture 3" descr="http://assets-a2.kompasiana.com/statics/files/14115291111440859068.png?t=o&amp;v=760"/>
          <p:cNvPicPr/>
          <p:nvPr/>
        </p:nvPicPr>
        <p:blipFill>
          <a:blip r:embed="rId2"/>
          <a:srcRect/>
          <a:stretch>
            <a:fillRect/>
          </a:stretch>
        </p:blipFill>
        <p:spPr bwMode="auto">
          <a:xfrm>
            <a:off x="6929454" y="3786166"/>
            <a:ext cx="2214546" cy="307183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r>
              <a:rPr lang="id-ID" b="1" dirty="0">
                <a:solidFill>
                  <a:schemeClr val="accent1"/>
                </a:solidFill>
                <a:latin typeface="Tahoma" pitchFamily="34" charset="0"/>
                <a:ea typeface="Tahoma" pitchFamily="34" charset="0"/>
                <a:cs typeface="Tahoma" pitchFamily="34" charset="0"/>
              </a:rPr>
              <a:t>Peran perawat sbg Pemberi Pelayanan</a:t>
            </a:r>
            <a:br>
              <a:rPr lang="id-ID" b="1" dirty="0">
                <a:solidFill>
                  <a:schemeClr val="accent1"/>
                </a:solidFill>
                <a:latin typeface="Tahoma" pitchFamily="34" charset="0"/>
                <a:ea typeface="Tahoma" pitchFamily="34" charset="0"/>
                <a:cs typeface="Tahoma" pitchFamily="34" charset="0"/>
              </a:rPr>
            </a:br>
            <a:r>
              <a:rPr lang="id-ID" b="1" dirty="0">
                <a:solidFill>
                  <a:schemeClr val="accent1"/>
                </a:solidFill>
                <a:latin typeface="Tahoma" pitchFamily="34" charset="0"/>
                <a:ea typeface="Tahoma" pitchFamily="34" charset="0"/>
                <a:cs typeface="Tahoma" pitchFamily="34" charset="0"/>
              </a:rPr>
              <a:t>(Care Provider)</a:t>
            </a:r>
          </a:p>
        </p:txBody>
      </p:sp>
      <p:sp>
        <p:nvSpPr>
          <p:cNvPr id="3" name="Content Placeholder 2"/>
          <p:cNvSpPr>
            <a:spLocks noGrp="1"/>
          </p:cNvSpPr>
          <p:nvPr>
            <p:ph idx="1"/>
          </p:nvPr>
        </p:nvSpPr>
        <p:spPr>
          <a:xfrm>
            <a:off x="2643174" y="1600200"/>
            <a:ext cx="6043626" cy="4972072"/>
          </a:xfrm>
        </p:spPr>
        <p:txBody>
          <a:bodyPr/>
          <a:lstStyle/>
          <a:p>
            <a:pPr>
              <a:buNone/>
            </a:pPr>
            <a:r>
              <a:rPr lang="id-ID" dirty="0"/>
              <a:t>	</a:t>
            </a:r>
            <a:r>
              <a:rPr lang="id-ID" dirty="0">
                <a:solidFill>
                  <a:schemeClr val="tx1"/>
                </a:solidFill>
                <a:latin typeface="Tahoma" pitchFamily="34" charset="0"/>
                <a:ea typeface="Tahoma" pitchFamily="34" charset="0"/>
                <a:cs typeface="Tahoma" pitchFamily="34" charset="0"/>
              </a:rPr>
              <a:t>Perawat memberikan saran secara umum kepada Remaja</a:t>
            </a:r>
            <a:r>
              <a:rPr lang="en-US" dirty="0">
                <a:solidFill>
                  <a:schemeClr val="tx1"/>
                </a:solidFill>
                <a:latin typeface="Tahoma" pitchFamily="34" charset="0"/>
                <a:ea typeface="Tahoma" pitchFamily="34" charset="0"/>
                <a:cs typeface="Tahoma" pitchFamily="34" charset="0"/>
              </a:rPr>
              <a:t> </a:t>
            </a:r>
            <a:r>
              <a:rPr lang="en-US" dirty="0" err="1">
                <a:solidFill>
                  <a:schemeClr val="tx1"/>
                </a:solidFill>
                <a:latin typeface="Tahoma" pitchFamily="34" charset="0"/>
                <a:ea typeface="Tahoma" pitchFamily="34" charset="0"/>
                <a:cs typeface="Tahoma" pitchFamily="34" charset="0"/>
              </a:rPr>
              <a:t>tersebut</a:t>
            </a:r>
            <a:r>
              <a:rPr lang="en-US" dirty="0">
                <a:solidFill>
                  <a:schemeClr val="tx1"/>
                </a:solidFill>
                <a:latin typeface="Tahoma" pitchFamily="34" charset="0"/>
                <a:ea typeface="Tahoma" pitchFamily="34" charset="0"/>
                <a:cs typeface="Tahoma" pitchFamily="34" charset="0"/>
              </a:rPr>
              <a:t> </a:t>
            </a:r>
            <a:r>
              <a:rPr lang="id-ID" dirty="0">
                <a:solidFill>
                  <a:schemeClr val="tx1"/>
                </a:solidFill>
                <a:latin typeface="Tahoma" pitchFamily="34" charset="0"/>
                <a:ea typeface="Tahoma" pitchFamily="34" charset="0"/>
                <a:cs typeface="Tahoma" pitchFamily="34" charset="0"/>
              </a:rPr>
              <a:t>tentang cara diet yang sehat, baik dan benar yaitu Perbanyak minum air putih dan jangan minum minuman berkalori, imbangi dgn olahraga yang teratur dan konsumsi buah-buahan dan sayuran serta tidak makan-makanan yang berat pada malam hari.</a:t>
            </a:r>
          </a:p>
        </p:txBody>
      </p:sp>
      <p:pic>
        <p:nvPicPr>
          <p:cNvPr id="2050" name="Picture 2" descr="C:\Program Files\Microsoft Office\MEDIA\CAGCAT10\j0216724.wmf"/>
          <p:cNvPicPr>
            <a:picLocks noChangeAspect="1" noChangeArrowheads="1"/>
          </p:cNvPicPr>
          <p:nvPr/>
        </p:nvPicPr>
        <p:blipFill>
          <a:blip r:embed="rId2"/>
          <a:srcRect/>
          <a:stretch>
            <a:fillRect/>
          </a:stretch>
        </p:blipFill>
        <p:spPr bwMode="auto">
          <a:xfrm>
            <a:off x="357158" y="1571612"/>
            <a:ext cx="2428892" cy="278608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654032"/>
          </a:xfrm>
        </p:spPr>
        <p:txBody>
          <a:bodyPr/>
          <a:lstStyle/>
          <a:p>
            <a:r>
              <a:rPr lang="id-ID" b="1" dirty="0">
                <a:solidFill>
                  <a:schemeClr val="tx1"/>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714612" y="1285860"/>
            <a:ext cx="6215106" cy="5357850"/>
          </a:xfrm>
        </p:spPr>
        <p:txBody>
          <a:bodyPr>
            <a:normAutofit fontScale="92500" lnSpcReduction="20000"/>
          </a:bodyPr>
          <a:lstStyle/>
          <a:p>
            <a:pPr>
              <a:buFont typeface="Wingdings" pitchFamily="2" charset="2"/>
              <a:buChar char="v"/>
            </a:pPr>
            <a:r>
              <a:rPr lang="id-ID" dirty="0">
                <a:solidFill>
                  <a:schemeClr val="tx1"/>
                </a:solidFill>
                <a:latin typeface="Tahoma" pitchFamily="34" charset="0"/>
                <a:ea typeface="Tahoma" pitchFamily="34" charset="0"/>
                <a:cs typeface="Tahoma" pitchFamily="34" charset="0"/>
              </a:rPr>
              <a:t>Melakukan pengkajian dalam upaya mengumpulkan data dan informasi yang benar</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Menegakkan diagnosa keperawatan berdasarkan hasil analisis data</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Merencanakan intervensi keperawatan sebagai upaya mengatasi masalah yang muncul dan membuat langkah/cara pemecahan masalah, </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Melaksanakan tindakan keperawatan sesuai dengan rencana yang ada</a:t>
            </a:r>
          </a:p>
          <a:p>
            <a:pPr>
              <a:buFont typeface="Wingdings" pitchFamily="2" charset="2"/>
              <a:buChar char="v"/>
            </a:pPr>
            <a:r>
              <a:rPr lang="id-ID" dirty="0">
                <a:solidFill>
                  <a:schemeClr val="tx1"/>
                </a:solidFill>
                <a:latin typeface="Tahoma" pitchFamily="34" charset="0"/>
                <a:ea typeface="Tahoma" pitchFamily="34" charset="0"/>
                <a:cs typeface="Tahoma" pitchFamily="34" charset="0"/>
              </a:rPr>
              <a:t>Melakukan evaluasi berdasarkan respon klienterhadap tindakan keperawatan yang telah dilakukan.</a:t>
            </a:r>
          </a:p>
          <a:p>
            <a:pPr>
              <a:buNone/>
            </a:pPr>
            <a:endParaRPr lang="id-ID" dirty="0"/>
          </a:p>
        </p:txBody>
      </p:sp>
      <p:pic>
        <p:nvPicPr>
          <p:cNvPr id="1026" name="Picture 2" descr="C:\Program Files\Microsoft Office\MEDIA\CAGCAT10\j0240719.wmf"/>
          <p:cNvPicPr>
            <a:picLocks noChangeAspect="1" noChangeArrowheads="1"/>
          </p:cNvPicPr>
          <p:nvPr/>
        </p:nvPicPr>
        <p:blipFill>
          <a:blip r:embed="rId2"/>
          <a:srcRect/>
          <a:stretch>
            <a:fillRect/>
          </a:stretch>
        </p:blipFill>
        <p:spPr bwMode="auto">
          <a:xfrm>
            <a:off x="357158" y="1500174"/>
            <a:ext cx="2143140" cy="264320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939784"/>
          </a:xfrm>
        </p:spPr>
        <p:txBody>
          <a:bodyPr>
            <a:normAutofit fontScale="90000"/>
          </a:bodyPr>
          <a:lstStyle/>
          <a:p>
            <a:r>
              <a:rPr lang="id-ID" b="1" dirty="0">
                <a:solidFill>
                  <a:schemeClr val="accent1"/>
                </a:solidFill>
                <a:latin typeface="Tahoma" pitchFamily="34" charset="0"/>
                <a:ea typeface="Tahoma" pitchFamily="34" charset="0"/>
                <a:cs typeface="Tahoma" pitchFamily="34" charset="0"/>
              </a:rPr>
              <a:t>Peran Perawat sebagai Pembela untuk melindungi pasien (Client advocate)</a:t>
            </a:r>
          </a:p>
        </p:txBody>
      </p:sp>
      <p:sp>
        <p:nvSpPr>
          <p:cNvPr id="3" name="Content Placeholder 2"/>
          <p:cNvSpPr>
            <a:spLocks noGrp="1"/>
          </p:cNvSpPr>
          <p:nvPr>
            <p:ph idx="1"/>
          </p:nvPr>
        </p:nvSpPr>
        <p:spPr>
          <a:xfrm>
            <a:off x="2571736" y="1571612"/>
            <a:ext cx="6286544" cy="5000660"/>
          </a:xfrm>
        </p:spPr>
        <p:txBody>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Perawat berfungsi sebagai penghubung antara pasien dengan tim kesehatan lain dalam upaya pemenuhan kebutuhan pasien</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Membela kepentingan pasien dan pasien</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Memahami semua informasi dan upaya kesehatan yang diberikan oleh tim kesehatan dengan pendekatan profesional.</a:t>
            </a:r>
          </a:p>
        </p:txBody>
      </p:sp>
      <p:pic>
        <p:nvPicPr>
          <p:cNvPr id="5" name="Picture 2" descr="C:\Program Files\Microsoft Office\MEDIA\CAGCAT10\j0240719.wmf"/>
          <p:cNvPicPr>
            <a:picLocks noChangeAspect="1" noChangeArrowheads="1"/>
          </p:cNvPicPr>
          <p:nvPr/>
        </p:nvPicPr>
        <p:blipFill>
          <a:blip r:embed="rId2"/>
          <a:srcRect/>
          <a:stretch>
            <a:fillRect/>
          </a:stretch>
        </p:blipFill>
        <p:spPr bwMode="auto">
          <a:xfrm>
            <a:off x="357158" y="1500174"/>
            <a:ext cx="2143140" cy="264320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429684" cy="654032"/>
          </a:xfrm>
        </p:spPr>
        <p:txBody>
          <a:bodyPr/>
          <a:lstStyle/>
          <a:p>
            <a:r>
              <a:rPr lang="id-ID" b="1" dirty="0">
                <a:solidFill>
                  <a:schemeClr val="tx1"/>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071546"/>
            <a:ext cx="6215106" cy="5500726"/>
          </a:xfrm>
        </p:spPr>
        <p:txBody>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Perawat bertindak sebagai narasumber dan fasilitator dalam tahap pengambilan keputusan terhadap upaya kesehatan yang harus dijalani oleh pasien </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Perawat harus dapat melindungi dan memfasilitasi keluarga dan masyarakat dalam pelayanan keperawatan</a:t>
            </a:r>
          </a:p>
          <a:p>
            <a:pPr>
              <a:buNone/>
            </a:pPr>
            <a:endParaRPr lang="id-ID" dirty="0"/>
          </a:p>
        </p:txBody>
      </p:sp>
      <p:pic>
        <p:nvPicPr>
          <p:cNvPr id="4" name="Picture 2" descr="C:\Program Files\Microsoft Office\MEDIA\CAGCAT10\j0240719.wmf"/>
          <p:cNvPicPr>
            <a:picLocks noChangeAspect="1" noChangeArrowheads="1"/>
          </p:cNvPicPr>
          <p:nvPr/>
        </p:nvPicPr>
        <p:blipFill>
          <a:blip r:embed="rId2"/>
          <a:srcRect/>
          <a:stretch>
            <a:fillRect/>
          </a:stretch>
        </p:blipFill>
        <p:spPr bwMode="auto">
          <a:xfrm>
            <a:off x="357158" y="1285860"/>
            <a:ext cx="2143140" cy="300039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098"/>
          </a:xfrm>
        </p:spPr>
        <p:txBody>
          <a:bodyPr>
            <a:normAutofit fontScale="90000"/>
          </a:bodyPr>
          <a:lstStyle/>
          <a:p>
            <a:r>
              <a:rPr lang="id-ID" b="1" dirty="0">
                <a:solidFill>
                  <a:srgbClr val="0070C0"/>
                </a:solidFill>
                <a:latin typeface="Tahoma" pitchFamily="34" charset="0"/>
                <a:ea typeface="Tahoma" pitchFamily="34" charset="0"/>
                <a:cs typeface="Tahoma" pitchFamily="34" charset="0"/>
              </a:rPr>
              <a:t>Peran Perawat Sebagai pemberi bimbingan/konseling pasien (Counselor)</a:t>
            </a:r>
          </a:p>
        </p:txBody>
      </p:sp>
      <p:sp>
        <p:nvSpPr>
          <p:cNvPr id="3" name="Content Placeholder 2"/>
          <p:cNvSpPr>
            <a:spLocks noGrp="1"/>
          </p:cNvSpPr>
          <p:nvPr>
            <p:ph idx="1"/>
          </p:nvPr>
        </p:nvSpPr>
        <p:spPr>
          <a:xfrm>
            <a:off x="2643174" y="1785926"/>
            <a:ext cx="6286544" cy="4786346"/>
          </a:xfrm>
        </p:spPr>
        <p:txBody>
          <a:bodyPr>
            <a:normAutofit fontScale="85000" lnSpcReduction="10000"/>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Mengidentifikasi perubahan pola interaksi pasien terhadap keadaan sehat-sakitnya</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Memberikan konseling/bimbingan kepada klien, keluarga dan masyarakat tentang masalah kesehatan sesuai prioritas. </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Konseling diberikan kepada individu/keluarga dalam mengintegrasikan pengalaman kesehatan dengan pengalaman yang lalu </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Pemecahan masalah difokuskan pada masalah keperawatan, mengubah perilaku hidup kearah perilaku hidup sehat.</a:t>
            </a:r>
          </a:p>
          <a:p>
            <a:pPr>
              <a:buNone/>
            </a:pPr>
            <a:endParaRPr lang="id-ID" dirty="0"/>
          </a:p>
        </p:txBody>
      </p:sp>
      <p:pic>
        <p:nvPicPr>
          <p:cNvPr id="4" name="Picture 2" descr="C:\Program Files\Microsoft Office\MEDIA\CAGCAT10\j0240719.wmf"/>
          <p:cNvPicPr>
            <a:picLocks noChangeAspect="1" noChangeArrowheads="1"/>
          </p:cNvPicPr>
          <p:nvPr/>
        </p:nvPicPr>
        <p:blipFill>
          <a:blip r:embed="rId2"/>
          <a:srcRect/>
          <a:stretch>
            <a:fillRect/>
          </a:stretch>
        </p:blipFill>
        <p:spPr bwMode="auto">
          <a:xfrm>
            <a:off x="357158" y="1643050"/>
            <a:ext cx="2143140" cy="278608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id-ID" b="1" dirty="0">
                <a:solidFill>
                  <a:schemeClr val="accent1"/>
                </a:solidFill>
                <a:latin typeface="Tahoma" pitchFamily="34" charset="0"/>
                <a:ea typeface="Tahoma" pitchFamily="34" charset="0"/>
                <a:cs typeface="Tahoma" pitchFamily="34" charset="0"/>
              </a:rPr>
              <a:t>Peran Perawat Sebagai pendidik pasien (Educator)</a:t>
            </a:r>
          </a:p>
        </p:txBody>
      </p:sp>
      <p:sp>
        <p:nvSpPr>
          <p:cNvPr id="3" name="Content Placeholder 2"/>
          <p:cNvSpPr>
            <a:spLocks noGrp="1"/>
          </p:cNvSpPr>
          <p:nvPr>
            <p:ph idx="1"/>
          </p:nvPr>
        </p:nvSpPr>
        <p:spPr>
          <a:xfrm>
            <a:off x="2643174" y="1357298"/>
            <a:ext cx="6286544" cy="5214974"/>
          </a:xfrm>
        </p:spPr>
        <p:txBody>
          <a:bodyPr>
            <a:normAutofit lnSpcReduction="10000"/>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Membantu pasien meningkatkan kesehatannya melalui pemberian pengetahuan yang terkait dengan keperawatan dan tindakan medik yang diterima sehingga pasien/keluarga dapat menerima tanggung jawab terhadap hal-hal yang diketahuinya</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Memberikan pendidikan kesehatan kepada kelompok keluarga yang beresiko tinggi, kader kesehatan, dan lain sebagainya</a:t>
            </a:r>
          </a:p>
        </p:txBody>
      </p:sp>
      <p:pic>
        <p:nvPicPr>
          <p:cNvPr id="2050" name="Picture 2" descr="C:\Program Files\Microsoft Office\MEDIA\CAGCAT10\j0216724.wmf"/>
          <p:cNvPicPr>
            <a:picLocks noChangeAspect="1" noChangeArrowheads="1"/>
          </p:cNvPicPr>
          <p:nvPr/>
        </p:nvPicPr>
        <p:blipFill>
          <a:blip r:embed="rId2"/>
          <a:srcRect/>
          <a:stretch>
            <a:fillRect/>
          </a:stretch>
        </p:blipFill>
        <p:spPr bwMode="auto">
          <a:xfrm>
            <a:off x="500034" y="1500174"/>
            <a:ext cx="1878866" cy="264320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accent1"/>
                </a:solidFill>
                <a:latin typeface="Tahoma" pitchFamily="34" charset="0"/>
                <a:ea typeface="Tahoma" pitchFamily="34" charset="0"/>
                <a:cs typeface="Tahoma" pitchFamily="34" charset="0"/>
              </a:rPr>
              <a:t>Collaborator</a:t>
            </a:r>
          </a:p>
        </p:txBody>
      </p:sp>
      <p:sp>
        <p:nvSpPr>
          <p:cNvPr id="3" name="Content Placeholder 2"/>
          <p:cNvSpPr>
            <a:spLocks noGrp="1"/>
          </p:cNvSpPr>
          <p:nvPr>
            <p:ph idx="1"/>
          </p:nvPr>
        </p:nvSpPr>
        <p:spPr>
          <a:xfrm>
            <a:off x="2571736" y="1600200"/>
            <a:ext cx="6115064" cy="4525963"/>
          </a:xfrm>
        </p:spPr>
        <p:txBody>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Perawat bekerjasama dengan tim kesehatan lain dan keluarga dalam menentukan rencana maupun pelaksanaan asuhan keperawatan guna memenuhi kebutuhan kesehatan pasien</a:t>
            </a:r>
          </a:p>
        </p:txBody>
      </p:sp>
      <p:pic>
        <p:nvPicPr>
          <p:cNvPr id="4" name="Picture 2" descr="C:\Program Files\Microsoft Office\MEDIA\CAGCAT10\j0233018.wmf"/>
          <p:cNvPicPr>
            <a:picLocks noChangeAspect="1" noChangeArrowheads="1"/>
          </p:cNvPicPr>
          <p:nvPr/>
        </p:nvPicPr>
        <p:blipFill>
          <a:blip r:embed="rId2"/>
          <a:srcRect/>
          <a:stretch>
            <a:fillRect/>
          </a:stretch>
        </p:blipFill>
        <p:spPr bwMode="auto">
          <a:xfrm>
            <a:off x="6072198" y="4000504"/>
            <a:ext cx="2786082" cy="257176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id-ID" b="1" dirty="0">
                <a:solidFill>
                  <a:schemeClr val="accent1"/>
                </a:solidFill>
                <a:latin typeface="Tahoma" pitchFamily="34" charset="0"/>
                <a:ea typeface="Tahoma" pitchFamily="34" charset="0"/>
                <a:cs typeface="Tahoma" pitchFamily="34" charset="0"/>
              </a:rPr>
              <a:t>Peran Perawat sebagai Koordinator</a:t>
            </a:r>
          </a:p>
        </p:txBody>
      </p:sp>
      <p:sp>
        <p:nvSpPr>
          <p:cNvPr id="3" name="Content Placeholder 2"/>
          <p:cNvSpPr>
            <a:spLocks noGrp="1"/>
          </p:cNvSpPr>
          <p:nvPr>
            <p:ph idx="1"/>
          </p:nvPr>
        </p:nvSpPr>
        <p:spPr>
          <a:xfrm>
            <a:off x="2643174" y="1600200"/>
            <a:ext cx="6043626" cy="4525963"/>
          </a:xfrm>
        </p:spPr>
        <p:txBody>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Memanfaatkan sumber-sumber potensi pasien</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Perawat memanfaatkan semua sumber-sumber dan potensi yang ada, baik materi maupun kemampuan pasien secara terkoordinasi sehingga tidak ada intervensi yang terlewatkan maupun tumpang tindih.</a:t>
            </a:r>
          </a:p>
          <a:p>
            <a:pPr>
              <a:buNone/>
            </a:pPr>
            <a:endParaRPr lang="id-ID" dirty="0"/>
          </a:p>
        </p:txBody>
      </p:sp>
      <p:pic>
        <p:nvPicPr>
          <p:cNvPr id="4" name="Picture 2" descr="C:\Program Files\Microsoft Office\MEDIA\CAGCAT10\j0240719.wmf"/>
          <p:cNvPicPr>
            <a:picLocks noChangeAspect="1" noChangeArrowheads="1"/>
          </p:cNvPicPr>
          <p:nvPr/>
        </p:nvPicPr>
        <p:blipFill>
          <a:blip r:embed="rId2"/>
          <a:srcRect/>
          <a:stretch>
            <a:fillRect/>
          </a:stretch>
        </p:blipFill>
        <p:spPr bwMode="auto">
          <a:xfrm>
            <a:off x="357158" y="1643050"/>
            <a:ext cx="2143140" cy="278608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accent1"/>
                </a:solidFill>
                <a:latin typeface="Tahoma" pitchFamily="34" charset="0"/>
                <a:ea typeface="Tahoma" pitchFamily="34" charset="0"/>
                <a:cs typeface="Tahoma" pitchFamily="34" charset="0"/>
              </a:rPr>
              <a:t>Peran Perawat sebagai Pembaharu</a:t>
            </a:r>
          </a:p>
        </p:txBody>
      </p:sp>
      <p:sp>
        <p:nvSpPr>
          <p:cNvPr id="3" name="Content Placeholder 2"/>
          <p:cNvSpPr>
            <a:spLocks noGrp="1"/>
          </p:cNvSpPr>
          <p:nvPr>
            <p:ph idx="1"/>
          </p:nvPr>
        </p:nvSpPr>
        <p:spPr>
          <a:xfrm>
            <a:off x="2571736" y="1142984"/>
            <a:ext cx="6115064" cy="5429288"/>
          </a:xfrm>
        </p:spPr>
        <p:txBody>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Perawat menggadakan peningkatan dan pembaharuan dalam cara berfikir, bersikap, bertingkah laku dan meningkatkan keterampilan klien/keluarga agarmenjadi sehat</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Elemen ini mencakup perencanaan, kerjasama, perubahan yang sistematis dalam berhubungan dengan pasien dan cara memberikan perawatan kepada pasien</a:t>
            </a:r>
          </a:p>
        </p:txBody>
      </p:sp>
      <p:pic>
        <p:nvPicPr>
          <p:cNvPr id="4" name="Picture 2" descr="C:\Program Files\Microsoft Office\MEDIA\CAGCAT10\j0240719.wmf"/>
          <p:cNvPicPr>
            <a:picLocks noChangeAspect="1" noChangeArrowheads="1"/>
          </p:cNvPicPr>
          <p:nvPr/>
        </p:nvPicPr>
        <p:blipFill>
          <a:blip r:embed="rId2"/>
          <a:srcRect/>
          <a:stretch>
            <a:fillRect/>
          </a:stretch>
        </p:blipFill>
        <p:spPr bwMode="auto">
          <a:xfrm>
            <a:off x="357158" y="1142984"/>
            <a:ext cx="2143140" cy="328614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id-ID" b="1" dirty="0">
                <a:solidFill>
                  <a:schemeClr val="accent1"/>
                </a:solidFill>
                <a:latin typeface="Tahoma" pitchFamily="34" charset="0"/>
                <a:ea typeface="Tahoma" pitchFamily="34" charset="0"/>
                <a:cs typeface="Tahoma" pitchFamily="34" charset="0"/>
              </a:rPr>
              <a:t>Peran Perawat sebagai Konsultan</a:t>
            </a:r>
          </a:p>
        </p:txBody>
      </p:sp>
      <p:sp>
        <p:nvSpPr>
          <p:cNvPr id="3" name="Content Placeholder 2"/>
          <p:cNvSpPr>
            <a:spLocks noGrp="1"/>
          </p:cNvSpPr>
          <p:nvPr>
            <p:ph idx="1"/>
          </p:nvPr>
        </p:nvSpPr>
        <p:spPr>
          <a:xfrm>
            <a:off x="2643174" y="1428735"/>
            <a:ext cx="6043626" cy="3286149"/>
          </a:xfrm>
        </p:spPr>
        <p:txBody>
          <a:bodyPr/>
          <a:lstStyle/>
          <a:p>
            <a:pPr>
              <a:buFont typeface="Courier New" pitchFamily="49" charset="0"/>
              <a:buChar char="o"/>
            </a:pPr>
            <a:r>
              <a:rPr lang="id-ID" dirty="0">
                <a:solidFill>
                  <a:schemeClr val="tx1"/>
                </a:solidFill>
                <a:latin typeface="Tahoma" pitchFamily="34" charset="0"/>
                <a:ea typeface="Tahoma" pitchFamily="34" charset="0"/>
                <a:cs typeface="Tahoma" pitchFamily="34" charset="0"/>
              </a:rPr>
              <a:t>Berkaitan dengan permintaan pasien terhadap informasi tentang tujuan keperawatan yang diberikan</a:t>
            </a:r>
          </a:p>
          <a:p>
            <a:pPr>
              <a:buFont typeface="Courier New" pitchFamily="49" charset="0"/>
              <a:buChar char="o"/>
            </a:pPr>
            <a:r>
              <a:rPr lang="id-ID" dirty="0">
                <a:solidFill>
                  <a:schemeClr val="tx1"/>
                </a:solidFill>
                <a:latin typeface="Tahoma" pitchFamily="34" charset="0"/>
                <a:ea typeface="Tahoma" pitchFamily="34" charset="0"/>
                <a:cs typeface="Tahoma" pitchFamily="34" charset="0"/>
              </a:rPr>
              <a:t>Perawat merupakan sumber informasi yang berkaitan dengan kondisi spesifik pasien</a:t>
            </a:r>
          </a:p>
          <a:p>
            <a:pPr>
              <a:buNone/>
            </a:pPr>
            <a:endParaRPr lang="id-ID" dirty="0"/>
          </a:p>
        </p:txBody>
      </p:sp>
      <p:pic>
        <p:nvPicPr>
          <p:cNvPr id="4" name="Picture 2" descr="C:\Program Files\Microsoft Office\MEDIA\CAGCAT10\j0216724.wmf"/>
          <p:cNvPicPr>
            <a:picLocks noChangeAspect="1" noChangeArrowheads="1"/>
          </p:cNvPicPr>
          <p:nvPr/>
        </p:nvPicPr>
        <p:blipFill>
          <a:blip r:embed="rId2"/>
          <a:srcRect/>
          <a:stretch>
            <a:fillRect/>
          </a:stretch>
        </p:blipFill>
        <p:spPr bwMode="auto">
          <a:xfrm>
            <a:off x="500034" y="1500174"/>
            <a:ext cx="1878866" cy="264320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pPr algn="ctr"/>
            <a:r>
              <a:rPr lang="id-ID" b="1" dirty="0">
                <a:solidFill>
                  <a:schemeClr val="tx2"/>
                </a:solidFill>
                <a:latin typeface="Tahoma" pitchFamily="34" charset="0"/>
                <a:ea typeface="Tahoma" pitchFamily="34" charset="0"/>
                <a:cs typeface="Tahoma" pitchFamily="34" charset="0"/>
              </a:rPr>
              <a:t>Peran Perawat</a:t>
            </a:r>
          </a:p>
        </p:txBody>
      </p:sp>
      <p:sp>
        <p:nvSpPr>
          <p:cNvPr id="3" name="Content Placeholder 2"/>
          <p:cNvSpPr>
            <a:spLocks noGrp="1"/>
          </p:cNvSpPr>
          <p:nvPr>
            <p:ph idx="1"/>
          </p:nvPr>
        </p:nvSpPr>
        <p:spPr>
          <a:xfrm>
            <a:off x="2643174" y="1571612"/>
            <a:ext cx="6043626" cy="3714776"/>
          </a:xfrm>
        </p:spPr>
        <p:txBody>
          <a:bodyPr/>
          <a:lstStyle/>
          <a:p>
            <a:pPr>
              <a:buNone/>
            </a:pPr>
            <a:r>
              <a:rPr lang="id-ID" dirty="0"/>
              <a:t>	“</a:t>
            </a:r>
            <a:r>
              <a:rPr lang="id-ID" dirty="0">
                <a:solidFill>
                  <a:schemeClr val="tx1"/>
                </a:solidFill>
                <a:latin typeface="Tahoma" pitchFamily="34" charset="0"/>
                <a:ea typeface="Tahoma" pitchFamily="34" charset="0"/>
                <a:cs typeface="Tahoma" pitchFamily="34" charset="0"/>
              </a:rPr>
              <a:t>Tingkah laku yg diharapkan oleh orang lain terhadap seseorang sesuai dgn kedudukan dlm sistem yg dpt dipengaruhi oleh keadaan sosial baik dari profesi perawat maupun dari luar profesi keperawatan yang bersifat konstan”</a:t>
            </a:r>
          </a:p>
        </p:txBody>
      </p:sp>
      <p:pic>
        <p:nvPicPr>
          <p:cNvPr id="4" name="Picture 3" descr="http://2.bp.blogspot.com/-sYUs0XzzAHI/UPD3GhXl0XI/AAAAAAAAAdk/qTQnazcaQ44/s1600/iu.jpg"/>
          <p:cNvPicPr/>
          <p:nvPr/>
        </p:nvPicPr>
        <p:blipFill>
          <a:blip r:embed="rId2"/>
          <a:srcRect/>
          <a:stretch>
            <a:fillRect/>
          </a:stretch>
        </p:blipFill>
        <p:spPr bwMode="auto">
          <a:xfrm>
            <a:off x="357158" y="857232"/>
            <a:ext cx="2214578" cy="364333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solidFill>
                  <a:schemeClr val="tx2"/>
                </a:solidFill>
                <a:latin typeface="Tahoma" pitchFamily="34" charset="0"/>
                <a:ea typeface="Tahoma" pitchFamily="34" charset="0"/>
                <a:cs typeface="Tahoma" pitchFamily="34" charset="0"/>
              </a:rPr>
              <a:t>Fungsi Perawat yang dapat dilakukan....</a:t>
            </a:r>
          </a:p>
        </p:txBody>
      </p:sp>
      <p:sp>
        <p:nvSpPr>
          <p:cNvPr id="3" name="Content Placeholder 2"/>
          <p:cNvSpPr>
            <a:spLocks noGrp="1"/>
          </p:cNvSpPr>
          <p:nvPr>
            <p:ph idx="1"/>
          </p:nvPr>
        </p:nvSpPr>
        <p:spPr>
          <a:xfrm>
            <a:off x="2643174" y="1600200"/>
            <a:ext cx="6043626" cy="4900634"/>
          </a:xfrm>
        </p:spPr>
        <p:txBody>
          <a:bodyPr/>
          <a:lstStyle/>
          <a:p>
            <a:pPr>
              <a:buNone/>
            </a:pPr>
            <a:r>
              <a:rPr lang="id-ID" u="sng" dirty="0">
                <a:solidFill>
                  <a:schemeClr val="tx1"/>
                </a:solidFill>
                <a:latin typeface="Tahoma" pitchFamily="34" charset="0"/>
                <a:ea typeface="Tahoma" pitchFamily="34" charset="0"/>
                <a:cs typeface="Tahoma" pitchFamily="34" charset="0"/>
              </a:rPr>
              <a:t>Fungsi interpenden</a:t>
            </a:r>
          </a:p>
          <a:p>
            <a:pPr>
              <a:buNone/>
            </a:pPr>
            <a:endParaRPr lang="id-ID" dirty="0"/>
          </a:p>
          <a:p>
            <a:pPr>
              <a:buNone/>
            </a:pPr>
            <a:endParaRPr lang="id-ID" dirty="0"/>
          </a:p>
          <a:p>
            <a:pPr>
              <a:buNone/>
            </a:pPr>
            <a:r>
              <a:rPr lang="id-ID" dirty="0"/>
              <a:t> 	</a:t>
            </a:r>
            <a:r>
              <a:rPr lang="id-ID" dirty="0">
                <a:solidFill>
                  <a:schemeClr val="tx1"/>
                </a:solidFill>
                <a:latin typeface="Tahoma" pitchFamily="34" charset="0"/>
                <a:ea typeface="Tahoma" pitchFamily="34" charset="0"/>
                <a:cs typeface="Tahoma" pitchFamily="34" charset="0"/>
              </a:rPr>
              <a:t>Mengkonsultasikan dengan ahli gizi mengenai bagaimana cara diet yang tepat bagi penderita gastritis. Sehingga Remaja </a:t>
            </a:r>
            <a:r>
              <a:rPr lang="en-US" dirty="0" err="1">
                <a:solidFill>
                  <a:schemeClr val="tx1"/>
                </a:solidFill>
                <a:latin typeface="Tahoma" pitchFamily="34" charset="0"/>
                <a:ea typeface="Tahoma" pitchFamily="34" charset="0"/>
                <a:cs typeface="Tahoma" pitchFamily="34" charset="0"/>
              </a:rPr>
              <a:t>tersebut</a:t>
            </a:r>
            <a:r>
              <a:rPr lang="id-ID" dirty="0">
                <a:solidFill>
                  <a:schemeClr val="tx1"/>
                </a:solidFill>
                <a:latin typeface="Tahoma" pitchFamily="34" charset="0"/>
                <a:ea typeface="Tahoma" pitchFamily="34" charset="0"/>
                <a:cs typeface="Tahoma" pitchFamily="34" charset="0"/>
              </a:rPr>
              <a:t> dapat melakukan dietnya dengan baik dan benar.</a:t>
            </a:r>
          </a:p>
          <a:p>
            <a:pPr>
              <a:buNone/>
            </a:pPr>
            <a:r>
              <a:rPr lang="id-ID" dirty="0"/>
              <a:t> </a:t>
            </a:r>
          </a:p>
          <a:p>
            <a:pPr>
              <a:buNone/>
            </a:pPr>
            <a:endParaRPr lang="id-ID" dirty="0"/>
          </a:p>
        </p:txBody>
      </p:sp>
      <p:sp>
        <p:nvSpPr>
          <p:cNvPr id="4" name="Curved Left Arrow 3"/>
          <p:cNvSpPr/>
          <p:nvPr/>
        </p:nvSpPr>
        <p:spPr>
          <a:xfrm>
            <a:off x="5929322" y="1785926"/>
            <a:ext cx="1571636" cy="12858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3074" name="Picture 2" descr="C:\Program Files\Microsoft Office\MEDIA\CAGCAT10\j0233018.wmf"/>
          <p:cNvPicPr>
            <a:picLocks noChangeAspect="1" noChangeArrowheads="1"/>
          </p:cNvPicPr>
          <p:nvPr/>
        </p:nvPicPr>
        <p:blipFill>
          <a:blip r:embed="rId2"/>
          <a:srcRect/>
          <a:stretch>
            <a:fillRect/>
          </a:stretch>
        </p:blipFill>
        <p:spPr bwMode="auto">
          <a:xfrm>
            <a:off x="285720" y="1643050"/>
            <a:ext cx="2288482" cy="271464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id-ID" b="1" dirty="0">
                <a:solidFill>
                  <a:schemeClr val="tx2"/>
                </a:solidFill>
                <a:latin typeface="Tahoma" pitchFamily="34" charset="0"/>
                <a:ea typeface="Tahoma" pitchFamily="34" charset="0"/>
                <a:cs typeface="Tahoma" pitchFamily="34" charset="0"/>
              </a:rPr>
              <a:t>Saran bagi penderita Gastritis yg menjalani Diet ....</a:t>
            </a:r>
          </a:p>
        </p:txBody>
      </p:sp>
      <p:sp>
        <p:nvSpPr>
          <p:cNvPr id="3" name="Content Placeholder 2"/>
          <p:cNvSpPr>
            <a:spLocks noGrp="1"/>
          </p:cNvSpPr>
          <p:nvPr>
            <p:ph idx="1"/>
          </p:nvPr>
        </p:nvSpPr>
        <p:spPr>
          <a:xfrm>
            <a:off x="2571736" y="1500174"/>
            <a:ext cx="6357982" cy="5072098"/>
          </a:xfrm>
        </p:spPr>
        <p:txBody>
          <a:bodyPr/>
          <a:lstStyle/>
          <a:p>
            <a:pPr>
              <a:buNone/>
            </a:pPr>
            <a:r>
              <a:rPr lang="id-ID" dirty="0">
                <a:solidFill>
                  <a:schemeClr val="tx1"/>
                </a:solidFill>
                <a:latin typeface="Tahoma" pitchFamily="34" charset="0"/>
                <a:ea typeface="Tahoma" pitchFamily="34" charset="0"/>
                <a:cs typeface="Tahoma" pitchFamily="34" charset="0"/>
              </a:rPr>
              <a:t>Makanan yang perlu dihindari :</a:t>
            </a:r>
          </a:p>
          <a:p>
            <a:pPr>
              <a:buNone/>
            </a:pPr>
            <a:r>
              <a:rPr lang="id-ID" b="1" dirty="0">
                <a:solidFill>
                  <a:schemeClr val="tx1"/>
                </a:solidFill>
                <a:latin typeface="Tahoma" pitchFamily="34" charset="0"/>
                <a:ea typeface="Tahoma" pitchFamily="34" charset="0"/>
                <a:cs typeface="Tahoma" pitchFamily="34" charset="0"/>
              </a:rPr>
              <a:t>1. Makanan yang banyak mengandung gas </a:t>
            </a:r>
            <a:r>
              <a:rPr lang="id-ID" dirty="0">
                <a:solidFill>
                  <a:schemeClr val="tx1"/>
                </a:solidFill>
                <a:latin typeface="Tahoma" pitchFamily="34" charset="0"/>
                <a:ea typeface="Tahoma" pitchFamily="34" charset="0"/>
                <a:cs typeface="Tahoma" pitchFamily="34" charset="0"/>
              </a:rPr>
              <a:t>seperti makanan yang banyak mengandung lemak,sayuran tertentu seperti kol (brokoli), kubis dan sawi, serta buah-buahan tertentu seperti nangka, durian dan kedondong</a:t>
            </a:r>
          </a:p>
        </p:txBody>
      </p:sp>
      <p:pic>
        <p:nvPicPr>
          <p:cNvPr id="4" name="Picture 3" descr="http://www.teraswarta.com/wp-content/uploads/2014/01/Manfaat-Sayur-Brokoli-untuk-Kesehatan.jpg"/>
          <p:cNvPicPr/>
          <p:nvPr/>
        </p:nvPicPr>
        <p:blipFill>
          <a:blip r:embed="rId2" cstate="print"/>
          <a:srcRect/>
          <a:stretch>
            <a:fillRect/>
          </a:stretch>
        </p:blipFill>
        <p:spPr bwMode="auto">
          <a:xfrm>
            <a:off x="2928926" y="5214950"/>
            <a:ext cx="1472540" cy="1357322"/>
          </a:xfrm>
          <a:prstGeom prst="rect">
            <a:avLst/>
          </a:prstGeom>
          <a:noFill/>
          <a:ln w="9525">
            <a:noFill/>
            <a:miter lim="800000"/>
            <a:headEnd/>
            <a:tailEnd/>
          </a:ln>
        </p:spPr>
      </p:pic>
      <p:pic>
        <p:nvPicPr>
          <p:cNvPr id="5" name="Picture 4" descr="http://t2.gstatic.com/images?q=tbn:ANd9GcSCBTTX6NKiKFM1bPIhYAyZ09LGaq3bpRZCjCfNIk_ITvaMKRehGRFjmazq"/>
          <p:cNvPicPr/>
          <p:nvPr/>
        </p:nvPicPr>
        <p:blipFill>
          <a:blip r:embed="rId3"/>
          <a:srcRect/>
          <a:stretch>
            <a:fillRect/>
          </a:stretch>
        </p:blipFill>
        <p:spPr bwMode="auto">
          <a:xfrm>
            <a:off x="4500562" y="5072074"/>
            <a:ext cx="1722120" cy="1785926"/>
          </a:xfrm>
          <a:prstGeom prst="rect">
            <a:avLst/>
          </a:prstGeom>
          <a:noFill/>
          <a:ln w="9525">
            <a:noFill/>
            <a:miter lim="800000"/>
            <a:headEnd/>
            <a:tailEnd/>
          </a:ln>
        </p:spPr>
      </p:pic>
      <p:pic>
        <p:nvPicPr>
          <p:cNvPr id="6" name="Picture 5" descr="http://surgatraveller.com/wp-content/uploads/2015/02/festival-durian-semarang-2.jpg"/>
          <p:cNvPicPr/>
          <p:nvPr/>
        </p:nvPicPr>
        <p:blipFill>
          <a:blip r:embed="rId4" cstate="print"/>
          <a:srcRect/>
          <a:stretch>
            <a:fillRect/>
          </a:stretch>
        </p:blipFill>
        <p:spPr bwMode="auto">
          <a:xfrm>
            <a:off x="6215074" y="5072074"/>
            <a:ext cx="1428760" cy="1785926"/>
          </a:xfrm>
          <a:prstGeom prst="rect">
            <a:avLst/>
          </a:prstGeom>
          <a:noFill/>
          <a:ln w="9525">
            <a:noFill/>
            <a:miter lim="800000"/>
            <a:headEnd/>
            <a:tailEnd/>
          </a:ln>
        </p:spPr>
      </p:pic>
      <p:pic>
        <p:nvPicPr>
          <p:cNvPr id="7" name="Picture 6" descr="http://media.viva.co.id/thumbs2/2013/04/10/199833_buah-nangka_663_382.jpg"/>
          <p:cNvPicPr/>
          <p:nvPr/>
        </p:nvPicPr>
        <p:blipFill>
          <a:blip r:embed="rId5"/>
          <a:srcRect/>
          <a:stretch>
            <a:fillRect/>
          </a:stretch>
        </p:blipFill>
        <p:spPr bwMode="auto">
          <a:xfrm>
            <a:off x="7715272" y="5214950"/>
            <a:ext cx="1192233" cy="1357322"/>
          </a:xfrm>
          <a:prstGeom prst="rect">
            <a:avLst/>
          </a:prstGeom>
          <a:noFill/>
          <a:ln w="9525">
            <a:noFill/>
            <a:miter lim="800000"/>
            <a:headEnd/>
            <a:tailEnd/>
          </a:ln>
        </p:spPr>
      </p:pic>
      <p:pic>
        <p:nvPicPr>
          <p:cNvPr id="8" name="Content Placeholder 3" descr="http://netsains.net/wp-content/uploads/2014/04/gambar-zuzter.jpg">
            <a:hlinkClick r:id="rId6" action="ppaction://hlinkfile"/>
          </p:cNvPr>
          <p:cNvPicPr>
            <a:picLocks/>
          </p:cNvPicPr>
          <p:nvPr/>
        </p:nvPicPr>
        <p:blipFill>
          <a:blip r:embed="rId7"/>
          <a:srcRect/>
          <a:stretch>
            <a:fillRect/>
          </a:stretch>
        </p:blipFill>
        <p:spPr bwMode="auto">
          <a:xfrm>
            <a:off x="357158" y="1357298"/>
            <a:ext cx="2000264" cy="307183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142984"/>
            <a:ext cx="6043626" cy="5429288"/>
          </a:xfrm>
        </p:spPr>
        <p:txBody>
          <a:bodyPr/>
          <a:lstStyle/>
          <a:p>
            <a:pPr>
              <a:buNone/>
            </a:pPr>
            <a:r>
              <a:rPr lang="id-ID" b="1" dirty="0">
                <a:solidFill>
                  <a:schemeClr val="tx1"/>
                </a:solidFill>
                <a:latin typeface="Tahoma" pitchFamily="34" charset="0"/>
                <a:ea typeface="Tahoma" pitchFamily="34" charset="0"/>
                <a:cs typeface="Tahoma" pitchFamily="34" charset="0"/>
              </a:rPr>
              <a:t>2. Makanan yang secara langsung merusak dinding lambung</a:t>
            </a:r>
            <a:r>
              <a:rPr lang="id-ID" dirty="0">
                <a:solidFill>
                  <a:schemeClr val="tx1"/>
                </a:solidFill>
                <a:latin typeface="Tahoma" pitchFamily="34" charset="0"/>
                <a:ea typeface="Tahoma" pitchFamily="34" charset="0"/>
                <a:cs typeface="Tahoma" pitchFamily="34" charset="0"/>
              </a:rPr>
              <a:t> </a:t>
            </a:r>
          </a:p>
          <a:p>
            <a:pPr>
              <a:buNone/>
            </a:pPr>
            <a:r>
              <a:rPr lang="id-ID" dirty="0">
                <a:solidFill>
                  <a:schemeClr val="tx1"/>
                </a:solidFill>
                <a:latin typeface="Tahoma" pitchFamily="34" charset="0"/>
                <a:ea typeface="Tahoma" pitchFamily="34" charset="0"/>
                <a:cs typeface="Tahoma" pitchFamily="34" charset="0"/>
              </a:rPr>
              <a:t>	Makanan yang mengandung cuka,makanan yang terlalu pedas dan merica dan bumbu lain yang merangsang.</a:t>
            </a:r>
          </a:p>
        </p:txBody>
      </p:sp>
      <p:pic>
        <p:nvPicPr>
          <p:cNvPr id="4" name="Picture 3" descr="http://t0.gstatic.com/images?q=tbn:ANd9GcQsOKX9ccIHWsvRDBYfoJatG9El8aKQn5Rjr2D3iim3EMF_R1aVY3gUUhU"/>
          <p:cNvPicPr/>
          <p:nvPr/>
        </p:nvPicPr>
        <p:blipFill>
          <a:blip r:embed="rId2"/>
          <a:srcRect/>
          <a:stretch>
            <a:fillRect/>
          </a:stretch>
        </p:blipFill>
        <p:spPr bwMode="auto">
          <a:xfrm>
            <a:off x="3143240" y="4500570"/>
            <a:ext cx="1571636" cy="1857388"/>
          </a:xfrm>
          <a:prstGeom prst="rect">
            <a:avLst/>
          </a:prstGeom>
          <a:noFill/>
          <a:ln w="9525">
            <a:noFill/>
            <a:miter lim="800000"/>
            <a:headEnd/>
            <a:tailEnd/>
          </a:ln>
        </p:spPr>
      </p:pic>
      <p:pic>
        <p:nvPicPr>
          <p:cNvPr id="5" name="Picture 4" descr="Hasil gambar untuk gambar merica"/>
          <p:cNvPicPr/>
          <p:nvPr/>
        </p:nvPicPr>
        <p:blipFill>
          <a:blip r:embed="rId3"/>
          <a:srcRect/>
          <a:stretch>
            <a:fillRect/>
          </a:stretch>
        </p:blipFill>
        <p:spPr bwMode="auto">
          <a:xfrm>
            <a:off x="5072066" y="4714884"/>
            <a:ext cx="1643495" cy="1496412"/>
          </a:xfrm>
          <a:prstGeom prst="rect">
            <a:avLst/>
          </a:prstGeom>
          <a:noFill/>
          <a:ln w="9525">
            <a:noFill/>
            <a:miter lim="800000"/>
            <a:headEnd/>
            <a:tailEnd/>
          </a:ln>
        </p:spPr>
      </p:pic>
      <p:pic>
        <p:nvPicPr>
          <p:cNvPr id="6" name="Picture 5" descr="http://t1.gstatic.com/images?q=tbn:ANd9GcRsZjA0EnsWjOnrPFyzDtWJqgVBu_WMZlMA52HPVEKNnImUBkMo48oypgA"/>
          <p:cNvPicPr/>
          <p:nvPr/>
        </p:nvPicPr>
        <p:blipFill>
          <a:blip r:embed="rId4"/>
          <a:srcRect/>
          <a:stretch>
            <a:fillRect/>
          </a:stretch>
        </p:blipFill>
        <p:spPr bwMode="auto">
          <a:xfrm>
            <a:off x="7000892" y="4714884"/>
            <a:ext cx="1781175" cy="1500198"/>
          </a:xfrm>
          <a:prstGeom prst="rect">
            <a:avLst/>
          </a:prstGeom>
          <a:noFill/>
          <a:ln w="9525">
            <a:noFill/>
            <a:miter lim="800000"/>
            <a:headEnd/>
            <a:tailEnd/>
          </a:ln>
        </p:spPr>
      </p:pic>
      <p:pic>
        <p:nvPicPr>
          <p:cNvPr id="7" name="Content Placeholder 3" descr="http://netsains.net/wp-content/uploads/2014/04/gambar-zuzter.jpg">
            <a:hlinkClick r:id="rId5" action="ppaction://hlinkfile"/>
          </p:cNvPr>
          <p:cNvPicPr>
            <a:picLocks/>
          </p:cNvPicPr>
          <p:nvPr/>
        </p:nvPicPr>
        <p:blipFill>
          <a:blip r:embed="rId6"/>
          <a:srcRect/>
          <a:stretch>
            <a:fillRect/>
          </a:stretch>
        </p:blipFill>
        <p:spPr bwMode="auto">
          <a:xfrm>
            <a:off x="357158" y="1285860"/>
            <a:ext cx="2214578" cy="307183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214422"/>
            <a:ext cx="6043626" cy="5357850"/>
          </a:xfrm>
        </p:spPr>
        <p:txBody>
          <a:bodyPr/>
          <a:lstStyle/>
          <a:p>
            <a:pPr>
              <a:buNone/>
            </a:pPr>
            <a:r>
              <a:rPr lang="id-ID" b="1" dirty="0">
                <a:solidFill>
                  <a:schemeClr val="tx1"/>
                </a:solidFill>
                <a:latin typeface="Tahoma" pitchFamily="34" charset="0"/>
                <a:ea typeface="Tahoma" pitchFamily="34" charset="0"/>
                <a:cs typeface="Tahoma" pitchFamily="34" charset="0"/>
              </a:rPr>
              <a:t>3. Makanan yang sulit dicerna yang dapat memperlambat pengosongan lambung</a:t>
            </a:r>
            <a:r>
              <a:rPr lang="id-ID" dirty="0">
                <a:solidFill>
                  <a:schemeClr val="tx1"/>
                </a:solidFill>
                <a:latin typeface="Tahoma" pitchFamily="34" charset="0"/>
                <a:ea typeface="Tahoma" pitchFamily="34" charset="0"/>
                <a:cs typeface="Tahoma" pitchFamily="34" charset="0"/>
              </a:rPr>
              <a:t> </a:t>
            </a:r>
          </a:p>
          <a:p>
            <a:pPr>
              <a:buNone/>
            </a:pPr>
            <a:r>
              <a:rPr lang="id-ID" dirty="0">
                <a:solidFill>
                  <a:schemeClr val="tx1"/>
                </a:solidFill>
                <a:latin typeface="Tahoma" pitchFamily="34" charset="0"/>
                <a:ea typeface="Tahoma" pitchFamily="34" charset="0"/>
                <a:cs typeface="Tahoma" pitchFamily="34" charset="0"/>
              </a:rPr>
              <a:t>	Contoh.  kue tart dan keju.</a:t>
            </a:r>
          </a:p>
          <a:p>
            <a:pPr>
              <a:buNone/>
            </a:pPr>
            <a:endParaRPr lang="id-ID" dirty="0">
              <a:solidFill>
                <a:schemeClr val="tx1"/>
              </a:solidFill>
            </a:endParaRPr>
          </a:p>
          <a:p>
            <a:pPr>
              <a:buNone/>
            </a:pPr>
            <a:endParaRPr lang="id-ID" dirty="0">
              <a:solidFill>
                <a:schemeClr val="tx1"/>
              </a:solidFill>
            </a:endParaRPr>
          </a:p>
        </p:txBody>
      </p:sp>
      <p:pic>
        <p:nvPicPr>
          <p:cNvPr id="4" name="Picture 3" descr="http://resepmembuat.com/wp-content/uploads/2014/11/Resep-Kue-Tart-Black-Forest-Spesial.jpg"/>
          <p:cNvPicPr/>
          <p:nvPr/>
        </p:nvPicPr>
        <p:blipFill>
          <a:blip r:embed="rId2"/>
          <a:srcRect/>
          <a:stretch>
            <a:fillRect/>
          </a:stretch>
        </p:blipFill>
        <p:spPr bwMode="auto">
          <a:xfrm>
            <a:off x="3071802" y="3714752"/>
            <a:ext cx="2428892" cy="1857388"/>
          </a:xfrm>
          <a:prstGeom prst="rect">
            <a:avLst/>
          </a:prstGeom>
          <a:noFill/>
          <a:ln w="9525">
            <a:noFill/>
            <a:miter lim="800000"/>
            <a:headEnd/>
            <a:tailEnd/>
          </a:ln>
        </p:spPr>
      </p:pic>
      <p:pic>
        <p:nvPicPr>
          <p:cNvPr id="5" name="Picture 4" descr="Hasil gambar untuk gambar keju"/>
          <p:cNvPicPr/>
          <p:nvPr/>
        </p:nvPicPr>
        <p:blipFill>
          <a:blip r:embed="rId3"/>
          <a:srcRect/>
          <a:stretch>
            <a:fillRect/>
          </a:stretch>
        </p:blipFill>
        <p:spPr bwMode="auto">
          <a:xfrm>
            <a:off x="5929322" y="3786190"/>
            <a:ext cx="2357454" cy="1714512"/>
          </a:xfrm>
          <a:prstGeom prst="rect">
            <a:avLst/>
          </a:prstGeom>
          <a:noFill/>
          <a:ln w="9525">
            <a:noFill/>
            <a:miter lim="800000"/>
            <a:headEnd/>
            <a:tailEnd/>
          </a:ln>
        </p:spPr>
      </p:pic>
      <p:pic>
        <p:nvPicPr>
          <p:cNvPr id="6" name="Content Placeholder 3" descr="http://netsains.net/wp-content/uploads/2014/04/gambar-zuzter.jpg">
            <a:hlinkClick r:id="rId4" action="ppaction://hlinkfile"/>
          </p:cNvPr>
          <p:cNvPicPr>
            <a:picLocks/>
          </p:cNvPicPr>
          <p:nvPr/>
        </p:nvPicPr>
        <p:blipFill>
          <a:blip r:embed="rId5"/>
          <a:srcRect/>
          <a:stretch>
            <a:fillRect/>
          </a:stretch>
        </p:blipFill>
        <p:spPr bwMode="auto">
          <a:xfrm>
            <a:off x="357158" y="1285860"/>
            <a:ext cx="2214578" cy="307183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571736" y="1285860"/>
            <a:ext cx="6115064" cy="5357850"/>
          </a:xfrm>
        </p:spPr>
        <p:txBody>
          <a:bodyPr/>
          <a:lstStyle/>
          <a:p>
            <a:pPr>
              <a:buNone/>
            </a:pPr>
            <a:r>
              <a:rPr lang="id-ID" b="1" dirty="0">
                <a:solidFill>
                  <a:schemeClr val="tx1"/>
                </a:solidFill>
                <a:latin typeface="Tahoma" pitchFamily="34" charset="0"/>
                <a:ea typeface="Tahoma" pitchFamily="34" charset="0"/>
                <a:cs typeface="Tahoma" pitchFamily="34" charset="0"/>
              </a:rPr>
              <a:t>4. Makanan yang merangsang pengeluaran asam lambung</a:t>
            </a:r>
            <a:r>
              <a:rPr lang="id-ID" dirty="0">
                <a:solidFill>
                  <a:schemeClr val="tx1"/>
                </a:solidFill>
                <a:latin typeface="Tahoma" pitchFamily="34" charset="0"/>
                <a:ea typeface="Tahoma" pitchFamily="34" charset="0"/>
                <a:cs typeface="Tahoma" pitchFamily="34" charset="0"/>
              </a:rPr>
              <a:t> </a:t>
            </a:r>
          </a:p>
          <a:p>
            <a:pPr>
              <a:buNone/>
            </a:pPr>
            <a:r>
              <a:rPr lang="id-ID" dirty="0">
                <a:solidFill>
                  <a:schemeClr val="tx1"/>
                </a:solidFill>
                <a:latin typeface="Tahoma" pitchFamily="34" charset="0"/>
                <a:ea typeface="Tahoma" pitchFamily="34" charset="0"/>
                <a:cs typeface="Tahoma" pitchFamily="34" charset="0"/>
              </a:rPr>
              <a:t>	Kopi, minuman beralkohol, minuman anggur dan sari buah sitrus, atau sari buah yang lain yang tinggi kadar keasamannya.</a:t>
            </a:r>
          </a:p>
        </p:txBody>
      </p:sp>
      <p:pic>
        <p:nvPicPr>
          <p:cNvPr id="4" name="Picture 3" descr="http://www.obatobatanalami.com/wp-content/uploads/2015/03/7-Manfaat-Kopi-Untuk-Wanita.jpg"/>
          <p:cNvPicPr/>
          <p:nvPr/>
        </p:nvPicPr>
        <p:blipFill>
          <a:blip r:embed="rId2"/>
          <a:srcRect/>
          <a:stretch>
            <a:fillRect/>
          </a:stretch>
        </p:blipFill>
        <p:spPr bwMode="auto">
          <a:xfrm>
            <a:off x="3071802" y="4143380"/>
            <a:ext cx="1702872" cy="2357454"/>
          </a:xfrm>
          <a:prstGeom prst="rect">
            <a:avLst/>
          </a:prstGeom>
          <a:noFill/>
          <a:ln w="9525">
            <a:noFill/>
            <a:miter lim="800000"/>
            <a:headEnd/>
            <a:tailEnd/>
          </a:ln>
        </p:spPr>
      </p:pic>
      <p:pic>
        <p:nvPicPr>
          <p:cNvPr id="5" name="Picture 4" descr="http://sehatituindah.com/wp-content/uploads/2014/11/bahaya-miras.jpg"/>
          <p:cNvPicPr/>
          <p:nvPr/>
        </p:nvPicPr>
        <p:blipFill>
          <a:blip r:embed="rId3"/>
          <a:srcRect/>
          <a:stretch>
            <a:fillRect/>
          </a:stretch>
        </p:blipFill>
        <p:spPr bwMode="auto">
          <a:xfrm>
            <a:off x="5072066" y="4214818"/>
            <a:ext cx="1774124" cy="2286016"/>
          </a:xfrm>
          <a:prstGeom prst="rect">
            <a:avLst/>
          </a:prstGeom>
          <a:noFill/>
          <a:ln w="9525">
            <a:noFill/>
            <a:miter lim="800000"/>
            <a:headEnd/>
            <a:tailEnd/>
          </a:ln>
        </p:spPr>
      </p:pic>
      <p:pic>
        <p:nvPicPr>
          <p:cNvPr id="6" name="Picture 5" descr="http://t3.gstatic.com/images?q=tbn:ANd9GcRylQQSmStlYJ8NNHiOmwlroyhNgMozEdGqD23P467DYmoNkFoFsw"/>
          <p:cNvPicPr/>
          <p:nvPr/>
        </p:nvPicPr>
        <p:blipFill>
          <a:blip r:embed="rId4"/>
          <a:srcRect/>
          <a:stretch>
            <a:fillRect/>
          </a:stretch>
        </p:blipFill>
        <p:spPr bwMode="auto">
          <a:xfrm>
            <a:off x="6863715" y="4143380"/>
            <a:ext cx="1923127" cy="2214578"/>
          </a:xfrm>
          <a:prstGeom prst="rect">
            <a:avLst/>
          </a:prstGeom>
          <a:noFill/>
          <a:ln w="9525">
            <a:noFill/>
            <a:miter lim="800000"/>
            <a:headEnd/>
            <a:tailEnd/>
          </a:ln>
        </p:spPr>
      </p:pic>
      <p:pic>
        <p:nvPicPr>
          <p:cNvPr id="7" name="Content Placeholder 3" descr="http://netsains.net/wp-content/uploads/2014/04/gambar-zuzter.jpg">
            <a:hlinkClick r:id="rId5" action="ppaction://hlinkfile"/>
          </p:cNvPr>
          <p:cNvPicPr>
            <a:picLocks/>
          </p:cNvPicPr>
          <p:nvPr/>
        </p:nvPicPr>
        <p:blipFill>
          <a:blip r:embed="rId6"/>
          <a:srcRect/>
          <a:stretch>
            <a:fillRect/>
          </a:stretch>
        </p:blipFill>
        <p:spPr bwMode="auto">
          <a:xfrm>
            <a:off x="357158" y="1285860"/>
            <a:ext cx="2214578" cy="3071834"/>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accent1"/>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357298"/>
            <a:ext cx="6043626" cy="5214974"/>
          </a:xfrm>
        </p:spPr>
        <p:txBody>
          <a:bodyPr/>
          <a:lstStyle/>
          <a:p>
            <a:pPr>
              <a:buNone/>
            </a:pPr>
            <a:r>
              <a:rPr lang="id-ID" b="1" dirty="0"/>
              <a:t>	</a:t>
            </a:r>
            <a:r>
              <a:rPr lang="id-ID" b="1" dirty="0">
                <a:solidFill>
                  <a:schemeClr val="tx1"/>
                </a:solidFill>
                <a:latin typeface="Tahoma" pitchFamily="34" charset="0"/>
                <a:ea typeface="Tahoma" pitchFamily="34" charset="0"/>
                <a:cs typeface="Tahoma" pitchFamily="34" charset="0"/>
              </a:rPr>
              <a:t>5. Hindari makanan yang dapat melemahkan klep kerongkongan bawah</a:t>
            </a:r>
            <a:r>
              <a:rPr lang="id-ID" dirty="0">
                <a:solidFill>
                  <a:schemeClr val="tx1"/>
                </a:solidFill>
                <a:latin typeface="Tahoma" pitchFamily="34" charset="0"/>
                <a:ea typeface="Tahoma" pitchFamily="34" charset="0"/>
                <a:cs typeface="Tahoma" pitchFamily="34" charset="0"/>
              </a:rPr>
              <a:t> </a:t>
            </a:r>
          </a:p>
          <a:p>
            <a:pPr>
              <a:buNone/>
            </a:pPr>
            <a:r>
              <a:rPr lang="id-ID" dirty="0">
                <a:solidFill>
                  <a:schemeClr val="tx1"/>
                </a:solidFill>
                <a:latin typeface="Tahoma" pitchFamily="34" charset="0"/>
                <a:ea typeface="Tahoma" pitchFamily="34" charset="0"/>
                <a:cs typeface="Tahoma" pitchFamily="34" charset="0"/>
              </a:rPr>
              <a:t>	Minuman beralkohol, cokelat, makanan tinggi lemak dan gorengan.</a:t>
            </a:r>
          </a:p>
          <a:p>
            <a:pPr>
              <a:buNone/>
            </a:pPr>
            <a:endParaRPr lang="id-ID" dirty="0">
              <a:solidFill>
                <a:schemeClr val="tx1"/>
              </a:solidFill>
              <a:latin typeface="Tahoma" pitchFamily="34" charset="0"/>
              <a:ea typeface="Tahoma" pitchFamily="34" charset="0"/>
              <a:cs typeface="Tahoma" pitchFamily="34" charset="0"/>
            </a:endParaRPr>
          </a:p>
        </p:txBody>
      </p:sp>
      <p:pic>
        <p:nvPicPr>
          <p:cNvPr id="4" name="Picture 3" descr="http://sehatituindah.com/wp-content/uploads/2014/11/bahaya-miras.jpg"/>
          <p:cNvPicPr/>
          <p:nvPr/>
        </p:nvPicPr>
        <p:blipFill>
          <a:blip r:embed="rId2"/>
          <a:srcRect/>
          <a:stretch>
            <a:fillRect/>
          </a:stretch>
        </p:blipFill>
        <p:spPr bwMode="auto">
          <a:xfrm>
            <a:off x="3143240" y="4214818"/>
            <a:ext cx="1774124" cy="2286016"/>
          </a:xfrm>
          <a:prstGeom prst="rect">
            <a:avLst/>
          </a:prstGeom>
          <a:noFill/>
          <a:ln w="9525">
            <a:noFill/>
            <a:miter lim="800000"/>
            <a:headEnd/>
            <a:tailEnd/>
          </a:ln>
        </p:spPr>
      </p:pic>
      <p:pic>
        <p:nvPicPr>
          <p:cNvPr id="5" name="Picture 4" descr="http://images.detik.com/content/2011/06/09/900/BSMakanCokelatCTT.jpg"/>
          <p:cNvPicPr/>
          <p:nvPr/>
        </p:nvPicPr>
        <p:blipFill>
          <a:blip r:embed="rId3"/>
          <a:srcRect/>
          <a:stretch>
            <a:fillRect/>
          </a:stretch>
        </p:blipFill>
        <p:spPr bwMode="auto">
          <a:xfrm>
            <a:off x="5214942" y="4214818"/>
            <a:ext cx="1548493" cy="2143140"/>
          </a:xfrm>
          <a:prstGeom prst="rect">
            <a:avLst/>
          </a:prstGeom>
          <a:noFill/>
          <a:ln w="9525">
            <a:noFill/>
            <a:miter lim="800000"/>
            <a:headEnd/>
            <a:tailEnd/>
          </a:ln>
        </p:spPr>
      </p:pic>
      <p:pic>
        <p:nvPicPr>
          <p:cNvPr id="6" name="Picture 5" descr="http://www.diet-sehat.co/wp-content/uploads/2014/11/bahaya-gorengan.jpg"/>
          <p:cNvPicPr/>
          <p:nvPr/>
        </p:nvPicPr>
        <p:blipFill>
          <a:blip r:embed="rId4"/>
          <a:srcRect/>
          <a:stretch>
            <a:fillRect/>
          </a:stretch>
        </p:blipFill>
        <p:spPr bwMode="auto">
          <a:xfrm>
            <a:off x="6858016" y="4143380"/>
            <a:ext cx="2071007" cy="2214578"/>
          </a:xfrm>
          <a:prstGeom prst="rect">
            <a:avLst/>
          </a:prstGeom>
          <a:noFill/>
          <a:ln w="9525">
            <a:noFill/>
            <a:miter lim="800000"/>
            <a:headEnd/>
            <a:tailEnd/>
          </a:ln>
        </p:spPr>
      </p:pic>
      <p:pic>
        <p:nvPicPr>
          <p:cNvPr id="7" name="Content Placeholder 3" descr="http://netsains.net/wp-content/uploads/2014/04/gambar-zuzter.jpg">
            <a:hlinkClick r:id="rId5" action="ppaction://hlinkfile"/>
          </p:cNvPr>
          <p:cNvPicPr>
            <a:picLocks/>
          </p:cNvPicPr>
          <p:nvPr/>
        </p:nvPicPr>
        <p:blipFill>
          <a:blip r:embed="rId6"/>
          <a:srcRect/>
          <a:stretch>
            <a:fillRect/>
          </a:stretch>
        </p:blipFill>
        <p:spPr bwMode="auto">
          <a:xfrm>
            <a:off x="357158" y="1285860"/>
            <a:ext cx="2214578" cy="307183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571736" y="1142984"/>
            <a:ext cx="6115064" cy="5357850"/>
          </a:xfrm>
        </p:spPr>
        <p:txBody>
          <a:bodyPr/>
          <a:lstStyle/>
          <a:p>
            <a:pPr>
              <a:buNone/>
            </a:pPr>
            <a:r>
              <a:rPr lang="id-ID" b="1" dirty="0">
                <a:solidFill>
                  <a:schemeClr val="tx1"/>
                </a:solidFill>
                <a:latin typeface="Tahoma" pitchFamily="34" charset="0"/>
                <a:ea typeface="Tahoma" pitchFamily="34" charset="0"/>
                <a:cs typeface="Tahoma" pitchFamily="34" charset="0"/>
              </a:rPr>
              <a:t>6. Beberapa sumber karbohidrat yang perlu dihindari</a:t>
            </a:r>
            <a:r>
              <a:rPr lang="id-ID" dirty="0">
                <a:solidFill>
                  <a:schemeClr val="tx1"/>
                </a:solidFill>
                <a:latin typeface="Tahoma" pitchFamily="34" charset="0"/>
                <a:ea typeface="Tahoma" pitchFamily="34" charset="0"/>
                <a:cs typeface="Tahoma" pitchFamily="34" charset="0"/>
              </a:rPr>
              <a:t> </a:t>
            </a:r>
          </a:p>
          <a:p>
            <a:pPr>
              <a:buNone/>
            </a:pPr>
            <a:r>
              <a:rPr lang="id-ID" dirty="0">
                <a:solidFill>
                  <a:schemeClr val="tx1"/>
                </a:solidFill>
                <a:latin typeface="Tahoma" pitchFamily="34" charset="0"/>
                <a:ea typeface="Tahoma" pitchFamily="34" charset="0"/>
                <a:cs typeface="Tahoma" pitchFamily="34" charset="0"/>
              </a:rPr>
              <a:t>	 Beras ketan, mie, bihun, jagung,   ubi, singkong, talas dan dodol.</a:t>
            </a:r>
          </a:p>
          <a:p>
            <a:pPr>
              <a:buNone/>
            </a:pPr>
            <a:endParaRPr lang="id-ID" dirty="0">
              <a:solidFill>
                <a:schemeClr val="tx1"/>
              </a:solidFill>
              <a:latin typeface="Tahoma" pitchFamily="34" charset="0"/>
              <a:ea typeface="Tahoma" pitchFamily="34" charset="0"/>
              <a:cs typeface="Tahoma" pitchFamily="34" charset="0"/>
            </a:endParaRPr>
          </a:p>
        </p:txBody>
      </p:sp>
      <p:pic>
        <p:nvPicPr>
          <p:cNvPr id="4" name="Picture 3" descr="http://cdn-2.tstatic.net/tribunnews/foto/bank/images/beras-ketan-matang.jpg"/>
          <p:cNvPicPr/>
          <p:nvPr/>
        </p:nvPicPr>
        <p:blipFill>
          <a:blip r:embed="rId2"/>
          <a:srcRect/>
          <a:stretch>
            <a:fillRect/>
          </a:stretch>
        </p:blipFill>
        <p:spPr bwMode="auto">
          <a:xfrm>
            <a:off x="3143240" y="3357562"/>
            <a:ext cx="1857251" cy="1357322"/>
          </a:xfrm>
          <a:prstGeom prst="rect">
            <a:avLst/>
          </a:prstGeom>
          <a:noFill/>
          <a:ln w="9525">
            <a:noFill/>
            <a:miter lim="800000"/>
            <a:headEnd/>
            <a:tailEnd/>
          </a:ln>
        </p:spPr>
      </p:pic>
      <p:pic>
        <p:nvPicPr>
          <p:cNvPr id="5" name="Picture 4" descr="http://sahabathawa.com/wp-content/uploads/2013/07/mie-instan.jpg"/>
          <p:cNvPicPr/>
          <p:nvPr/>
        </p:nvPicPr>
        <p:blipFill>
          <a:blip r:embed="rId3"/>
          <a:srcRect/>
          <a:stretch>
            <a:fillRect/>
          </a:stretch>
        </p:blipFill>
        <p:spPr bwMode="auto">
          <a:xfrm>
            <a:off x="5072067" y="3429000"/>
            <a:ext cx="2214578" cy="1357322"/>
          </a:xfrm>
          <a:prstGeom prst="rect">
            <a:avLst/>
          </a:prstGeom>
          <a:noFill/>
          <a:ln w="9525">
            <a:noFill/>
            <a:miter lim="800000"/>
            <a:headEnd/>
            <a:tailEnd/>
          </a:ln>
        </p:spPr>
      </p:pic>
      <p:pic>
        <p:nvPicPr>
          <p:cNvPr id="6" name="Picture 5" descr="http://sidomi.com/wp-content/uploads/2015/06/bihun-goreng-seafood.jpg"/>
          <p:cNvPicPr/>
          <p:nvPr/>
        </p:nvPicPr>
        <p:blipFill>
          <a:blip r:embed="rId4" cstate="print"/>
          <a:srcRect/>
          <a:stretch>
            <a:fillRect/>
          </a:stretch>
        </p:blipFill>
        <p:spPr bwMode="auto">
          <a:xfrm>
            <a:off x="5214942" y="5715016"/>
            <a:ext cx="1876301" cy="1142984"/>
          </a:xfrm>
          <a:prstGeom prst="rect">
            <a:avLst/>
          </a:prstGeom>
          <a:noFill/>
          <a:ln w="9525">
            <a:noFill/>
            <a:miter lim="800000"/>
            <a:headEnd/>
            <a:tailEnd/>
          </a:ln>
        </p:spPr>
      </p:pic>
      <p:pic>
        <p:nvPicPr>
          <p:cNvPr id="7" name="Picture 6" descr="http://dhenokhastuti.files.wordpress.com/2013/07/jlmc-ubi-di-jepang.jpg"/>
          <p:cNvPicPr/>
          <p:nvPr/>
        </p:nvPicPr>
        <p:blipFill>
          <a:blip r:embed="rId5"/>
          <a:srcRect/>
          <a:stretch>
            <a:fillRect/>
          </a:stretch>
        </p:blipFill>
        <p:spPr bwMode="auto">
          <a:xfrm>
            <a:off x="7286644" y="3000373"/>
            <a:ext cx="1857356" cy="1143008"/>
          </a:xfrm>
          <a:prstGeom prst="rect">
            <a:avLst/>
          </a:prstGeom>
          <a:noFill/>
          <a:ln w="9525">
            <a:noFill/>
            <a:miter lim="800000"/>
            <a:headEnd/>
            <a:tailEnd/>
          </a:ln>
        </p:spPr>
      </p:pic>
      <p:pic>
        <p:nvPicPr>
          <p:cNvPr id="8" name="Picture 7" descr="http://www.tokomesin.com/wp-content/uploads/2015/05/singkong-tokomesin.jpg"/>
          <p:cNvPicPr/>
          <p:nvPr/>
        </p:nvPicPr>
        <p:blipFill>
          <a:blip r:embed="rId6" cstate="print"/>
          <a:srcRect/>
          <a:stretch>
            <a:fillRect/>
          </a:stretch>
        </p:blipFill>
        <p:spPr bwMode="auto">
          <a:xfrm>
            <a:off x="7243948" y="4214819"/>
            <a:ext cx="1900052" cy="1214446"/>
          </a:xfrm>
          <a:prstGeom prst="rect">
            <a:avLst/>
          </a:prstGeom>
          <a:noFill/>
          <a:ln w="9525">
            <a:noFill/>
            <a:miter lim="800000"/>
            <a:headEnd/>
            <a:tailEnd/>
          </a:ln>
        </p:spPr>
      </p:pic>
      <p:pic>
        <p:nvPicPr>
          <p:cNvPr id="9" name="Picture 8" descr="http://manfaat.co.id/wp-content/uploads/2014/08/umbi-talas.jpg"/>
          <p:cNvPicPr/>
          <p:nvPr/>
        </p:nvPicPr>
        <p:blipFill>
          <a:blip r:embed="rId7"/>
          <a:srcRect/>
          <a:stretch>
            <a:fillRect/>
          </a:stretch>
        </p:blipFill>
        <p:spPr bwMode="auto">
          <a:xfrm>
            <a:off x="2928926" y="5072074"/>
            <a:ext cx="2261012" cy="1785926"/>
          </a:xfrm>
          <a:prstGeom prst="rect">
            <a:avLst/>
          </a:prstGeom>
          <a:noFill/>
          <a:ln w="9525">
            <a:noFill/>
            <a:miter lim="800000"/>
            <a:headEnd/>
            <a:tailEnd/>
          </a:ln>
        </p:spPr>
      </p:pic>
      <p:pic>
        <p:nvPicPr>
          <p:cNvPr id="10" name="Picture 9" descr="http://t3.gstatic.com/images?q=tbn:ANd9GcRFHcff62Q33OOtEJXAGw1S9e_WXlJoXER1WPAbcuJtbDJISpSCHQ"/>
          <p:cNvPicPr/>
          <p:nvPr/>
        </p:nvPicPr>
        <p:blipFill>
          <a:blip r:embed="rId8"/>
          <a:srcRect/>
          <a:stretch>
            <a:fillRect/>
          </a:stretch>
        </p:blipFill>
        <p:spPr bwMode="auto">
          <a:xfrm>
            <a:off x="5572132" y="4572008"/>
            <a:ext cx="1251610" cy="1000108"/>
          </a:xfrm>
          <a:prstGeom prst="rect">
            <a:avLst/>
          </a:prstGeom>
          <a:noFill/>
          <a:ln w="9525">
            <a:noFill/>
            <a:miter lim="800000"/>
            <a:headEnd/>
            <a:tailEnd/>
          </a:ln>
        </p:spPr>
      </p:pic>
      <p:pic>
        <p:nvPicPr>
          <p:cNvPr id="11" name="Picture 10" descr="http://www.anneahira.com/images_wp/dodol.jpg"/>
          <p:cNvPicPr/>
          <p:nvPr/>
        </p:nvPicPr>
        <p:blipFill>
          <a:blip r:embed="rId9"/>
          <a:srcRect/>
          <a:stretch>
            <a:fillRect/>
          </a:stretch>
        </p:blipFill>
        <p:spPr bwMode="auto">
          <a:xfrm>
            <a:off x="7429520" y="5611090"/>
            <a:ext cx="1714480" cy="1246910"/>
          </a:xfrm>
          <a:prstGeom prst="rect">
            <a:avLst/>
          </a:prstGeom>
          <a:noFill/>
          <a:ln w="9525">
            <a:noFill/>
            <a:miter lim="800000"/>
            <a:headEnd/>
            <a:tailEnd/>
          </a:ln>
        </p:spPr>
      </p:pic>
      <p:pic>
        <p:nvPicPr>
          <p:cNvPr id="12" name="Content Placeholder 3" descr="http://netsains.net/wp-content/uploads/2014/04/gambar-zuzter.jpg">
            <a:hlinkClick r:id="rId10" action="ppaction://hlinkfile"/>
          </p:cNvPr>
          <p:cNvPicPr>
            <a:picLocks/>
          </p:cNvPicPr>
          <p:nvPr/>
        </p:nvPicPr>
        <p:blipFill>
          <a:blip r:embed="rId11"/>
          <a:srcRect/>
          <a:stretch>
            <a:fillRect/>
          </a:stretch>
        </p:blipFill>
        <p:spPr bwMode="auto">
          <a:xfrm>
            <a:off x="357158" y="1285860"/>
            <a:ext cx="2214578" cy="307183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id-ID" b="1" dirty="0">
                <a:solidFill>
                  <a:schemeClr val="accent1"/>
                </a:solidFill>
                <a:latin typeface="Tahoma" pitchFamily="34" charset="0"/>
                <a:ea typeface="Tahoma" pitchFamily="34" charset="0"/>
                <a:cs typeface="Tahoma" pitchFamily="34" charset="0"/>
              </a:rPr>
              <a:t>Diagnosa keperawatan 201</a:t>
            </a:r>
            <a:r>
              <a:rPr lang="en-US" b="1" dirty="0">
                <a:solidFill>
                  <a:schemeClr val="accent1"/>
                </a:solidFill>
                <a:latin typeface="Tahoma" pitchFamily="34" charset="0"/>
                <a:ea typeface="Tahoma" pitchFamily="34" charset="0"/>
                <a:cs typeface="Tahoma" pitchFamily="34" charset="0"/>
              </a:rPr>
              <a:t>8</a:t>
            </a:r>
            <a:r>
              <a:rPr lang="id-ID" b="1" dirty="0">
                <a:solidFill>
                  <a:schemeClr val="accent1"/>
                </a:solidFill>
                <a:latin typeface="Tahoma" pitchFamily="34" charset="0"/>
                <a:ea typeface="Tahoma" pitchFamily="34" charset="0"/>
                <a:cs typeface="Tahoma" pitchFamily="34" charset="0"/>
              </a:rPr>
              <a:t>-20</a:t>
            </a:r>
            <a:r>
              <a:rPr lang="en-US" b="1" dirty="0">
                <a:solidFill>
                  <a:schemeClr val="accent1"/>
                </a:solidFill>
                <a:latin typeface="Tahoma" pitchFamily="34" charset="0"/>
                <a:ea typeface="Tahoma" pitchFamily="34" charset="0"/>
                <a:cs typeface="Tahoma" pitchFamily="34" charset="0"/>
              </a:rPr>
              <a:t>20</a:t>
            </a:r>
            <a:endParaRPr lang="id-ID" b="1" dirty="0">
              <a:solidFill>
                <a:schemeClr val="accent1"/>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71736" y="1285860"/>
            <a:ext cx="6115064" cy="5214974"/>
          </a:xfrm>
        </p:spPr>
        <p:txBody>
          <a:bodyPr>
            <a:normAutofit lnSpcReduction="10000"/>
          </a:bodyPr>
          <a:lstStyle/>
          <a:p>
            <a:pPr>
              <a:buNone/>
            </a:pPr>
            <a:r>
              <a:rPr lang="id-ID" dirty="0">
                <a:solidFill>
                  <a:schemeClr val="tx1"/>
                </a:solidFill>
                <a:latin typeface="Tahoma" pitchFamily="34" charset="0"/>
                <a:ea typeface="Tahoma" pitchFamily="34" charset="0"/>
                <a:cs typeface="Tahoma" pitchFamily="34" charset="0"/>
              </a:rPr>
              <a:t>Terdapat 13 Domain</a:t>
            </a:r>
          </a:p>
          <a:p>
            <a:pPr>
              <a:buNone/>
            </a:pPr>
            <a:r>
              <a:rPr lang="id-ID" dirty="0">
                <a:solidFill>
                  <a:schemeClr val="tx1"/>
                </a:solidFill>
                <a:latin typeface="Tahoma" pitchFamily="34" charset="0"/>
                <a:ea typeface="Tahoma" pitchFamily="34" charset="0"/>
                <a:cs typeface="Tahoma" pitchFamily="34" charset="0"/>
              </a:rPr>
              <a:t>Domain 1	: Health Promotion</a:t>
            </a:r>
          </a:p>
          <a:p>
            <a:pPr>
              <a:buNone/>
            </a:pPr>
            <a:r>
              <a:rPr lang="id-ID" dirty="0">
                <a:solidFill>
                  <a:srgbClr val="FF0000"/>
                </a:solidFill>
                <a:latin typeface="Tahoma" pitchFamily="34" charset="0"/>
                <a:ea typeface="Tahoma" pitchFamily="34" charset="0"/>
                <a:cs typeface="Tahoma" pitchFamily="34" charset="0"/>
              </a:rPr>
              <a:t>Domain 2	: Nutrition</a:t>
            </a:r>
          </a:p>
          <a:p>
            <a:pPr>
              <a:buNone/>
            </a:pPr>
            <a:r>
              <a:rPr lang="id-ID" dirty="0">
                <a:solidFill>
                  <a:schemeClr val="tx1"/>
                </a:solidFill>
                <a:latin typeface="Tahoma" pitchFamily="34" charset="0"/>
                <a:ea typeface="Tahoma" pitchFamily="34" charset="0"/>
                <a:cs typeface="Tahoma" pitchFamily="34" charset="0"/>
              </a:rPr>
              <a:t>Domain 3	: Elimination and 			  Exchange</a:t>
            </a:r>
          </a:p>
          <a:p>
            <a:pPr>
              <a:buNone/>
            </a:pPr>
            <a:r>
              <a:rPr lang="id-ID" dirty="0">
                <a:solidFill>
                  <a:schemeClr val="tx1"/>
                </a:solidFill>
                <a:latin typeface="Tahoma" pitchFamily="34" charset="0"/>
                <a:ea typeface="Tahoma" pitchFamily="34" charset="0"/>
                <a:cs typeface="Tahoma" pitchFamily="34" charset="0"/>
              </a:rPr>
              <a:t>Domain 4	: Activity/Rest</a:t>
            </a:r>
          </a:p>
          <a:p>
            <a:pPr>
              <a:buNone/>
            </a:pPr>
            <a:r>
              <a:rPr lang="id-ID" dirty="0">
                <a:solidFill>
                  <a:schemeClr val="tx1"/>
                </a:solidFill>
                <a:latin typeface="Tahoma" pitchFamily="34" charset="0"/>
                <a:ea typeface="Tahoma" pitchFamily="34" charset="0"/>
                <a:cs typeface="Tahoma" pitchFamily="34" charset="0"/>
              </a:rPr>
              <a:t>Domain 5	: Perception/Cognition</a:t>
            </a:r>
          </a:p>
          <a:p>
            <a:pPr>
              <a:buNone/>
            </a:pPr>
            <a:r>
              <a:rPr lang="id-ID" dirty="0">
                <a:solidFill>
                  <a:schemeClr val="tx1"/>
                </a:solidFill>
                <a:latin typeface="Tahoma" pitchFamily="34" charset="0"/>
                <a:ea typeface="Tahoma" pitchFamily="34" charset="0"/>
                <a:cs typeface="Tahoma" pitchFamily="34" charset="0"/>
              </a:rPr>
              <a:t>Domain 6	: Self Perception</a:t>
            </a:r>
          </a:p>
          <a:p>
            <a:pPr>
              <a:buNone/>
            </a:pPr>
            <a:r>
              <a:rPr lang="id-ID" dirty="0">
                <a:solidFill>
                  <a:schemeClr val="tx1"/>
                </a:solidFill>
                <a:latin typeface="Tahoma" pitchFamily="34" charset="0"/>
                <a:ea typeface="Tahoma" pitchFamily="34" charset="0"/>
                <a:cs typeface="Tahoma" pitchFamily="34" charset="0"/>
              </a:rPr>
              <a:t>Domain 7	: Role Relationships</a:t>
            </a:r>
          </a:p>
          <a:p>
            <a:pPr>
              <a:buNone/>
            </a:pPr>
            <a:r>
              <a:rPr lang="id-ID" dirty="0">
                <a:solidFill>
                  <a:schemeClr val="tx1"/>
                </a:solidFill>
                <a:latin typeface="Tahoma" pitchFamily="34" charset="0"/>
                <a:ea typeface="Tahoma" pitchFamily="34" charset="0"/>
                <a:cs typeface="Tahoma" pitchFamily="34" charset="0"/>
              </a:rPr>
              <a:t>Domain 8	: Sexuality</a:t>
            </a:r>
          </a:p>
          <a:p>
            <a:pPr>
              <a:buNone/>
            </a:pPr>
            <a:r>
              <a:rPr lang="id-ID" dirty="0">
                <a:solidFill>
                  <a:schemeClr val="tx1"/>
                </a:solidFill>
                <a:latin typeface="Tahoma" pitchFamily="34" charset="0"/>
                <a:ea typeface="Tahoma" pitchFamily="34" charset="0"/>
                <a:cs typeface="Tahoma" pitchFamily="34" charset="0"/>
              </a:rPr>
              <a:t>Domain 9	: Coping/Stress Tolerance</a:t>
            </a:r>
          </a:p>
        </p:txBody>
      </p:sp>
      <p:pic>
        <p:nvPicPr>
          <p:cNvPr id="3074" name="Picture 2" descr="C:\Program Files\Microsoft Office\MEDIA\CAGCAT10\j0217698.wmf"/>
          <p:cNvPicPr>
            <a:picLocks noChangeAspect="1" noChangeArrowheads="1"/>
          </p:cNvPicPr>
          <p:nvPr/>
        </p:nvPicPr>
        <p:blipFill>
          <a:blip r:embed="rId2"/>
          <a:srcRect/>
          <a:stretch>
            <a:fillRect/>
          </a:stretch>
        </p:blipFill>
        <p:spPr bwMode="auto">
          <a:xfrm>
            <a:off x="500034" y="1357298"/>
            <a:ext cx="1747418" cy="264320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868346"/>
          </a:xfrm>
        </p:spPr>
        <p:txBody>
          <a:bodyPr/>
          <a:lstStyle/>
          <a:p>
            <a:r>
              <a:rPr lang="id-ID" b="1" dirty="0">
                <a:solidFill>
                  <a:schemeClr val="accent1"/>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600200"/>
            <a:ext cx="6043626" cy="4525963"/>
          </a:xfrm>
        </p:spPr>
        <p:txBody>
          <a:bodyPr/>
          <a:lstStyle/>
          <a:p>
            <a:pPr>
              <a:buNone/>
            </a:pPr>
            <a:r>
              <a:rPr lang="id-ID" dirty="0">
                <a:solidFill>
                  <a:schemeClr val="tx1"/>
                </a:solidFill>
                <a:latin typeface="Tahoma" pitchFamily="34" charset="0"/>
                <a:ea typeface="Tahoma" pitchFamily="34" charset="0"/>
                <a:cs typeface="Tahoma" pitchFamily="34" charset="0"/>
              </a:rPr>
              <a:t>Domain 10	: Life Principles</a:t>
            </a:r>
          </a:p>
          <a:p>
            <a:pPr>
              <a:buNone/>
            </a:pPr>
            <a:r>
              <a:rPr lang="id-ID" dirty="0">
                <a:solidFill>
                  <a:schemeClr val="tx1"/>
                </a:solidFill>
                <a:latin typeface="Tahoma" pitchFamily="34" charset="0"/>
                <a:ea typeface="Tahoma" pitchFamily="34" charset="0"/>
                <a:cs typeface="Tahoma" pitchFamily="34" charset="0"/>
              </a:rPr>
              <a:t>Domain 11	: Safety/Protection</a:t>
            </a:r>
          </a:p>
          <a:p>
            <a:pPr>
              <a:buNone/>
            </a:pPr>
            <a:r>
              <a:rPr lang="id-ID" dirty="0">
                <a:solidFill>
                  <a:schemeClr val="tx1"/>
                </a:solidFill>
                <a:latin typeface="Tahoma" pitchFamily="34" charset="0"/>
                <a:ea typeface="Tahoma" pitchFamily="34" charset="0"/>
                <a:cs typeface="Tahoma" pitchFamily="34" charset="0"/>
              </a:rPr>
              <a:t>Domain 12	: Comfort</a:t>
            </a:r>
          </a:p>
          <a:p>
            <a:pPr>
              <a:buNone/>
            </a:pPr>
            <a:r>
              <a:rPr lang="id-ID" dirty="0">
                <a:solidFill>
                  <a:schemeClr val="tx1"/>
                </a:solidFill>
                <a:latin typeface="Tahoma" pitchFamily="34" charset="0"/>
                <a:ea typeface="Tahoma" pitchFamily="34" charset="0"/>
                <a:cs typeface="Tahoma" pitchFamily="34" charset="0"/>
              </a:rPr>
              <a:t>Domain 13	: Growth/Development</a:t>
            </a:r>
          </a:p>
        </p:txBody>
      </p:sp>
      <p:pic>
        <p:nvPicPr>
          <p:cNvPr id="4098" name="Picture 2" descr="C:\Program Files\Microsoft Office\MEDIA\CAGCAT10\j0217698.wmf"/>
          <p:cNvPicPr>
            <a:picLocks noChangeAspect="1" noChangeArrowheads="1"/>
          </p:cNvPicPr>
          <p:nvPr/>
        </p:nvPicPr>
        <p:blipFill>
          <a:blip r:embed="rId2"/>
          <a:srcRect/>
          <a:stretch>
            <a:fillRect/>
          </a:stretch>
        </p:blipFill>
        <p:spPr bwMode="auto">
          <a:xfrm>
            <a:off x="6429388" y="4429132"/>
            <a:ext cx="2714612" cy="242886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857256"/>
          </a:xfrm>
        </p:spPr>
        <p:txBody>
          <a:bodyPr>
            <a:normAutofit fontScale="90000"/>
          </a:bodyPr>
          <a:lstStyle/>
          <a:p>
            <a:r>
              <a:rPr lang="id-ID" b="1" dirty="0">
                <a:solidFill>
                  <a:schemeClr val="accent1"/>
                </a:solidFill>
                <a:latin typeface="Tahoma" pitchFamily="34" charset="0"/>
                <a:ea typeface="Tahoma" pitchFamily="34" charset="0"/>
                <a:cs typeface="Tahoma" pitchFamily="34" charset="0"/>
              </a:rPr>
              <a:t>NOC (Nursing Outcomes Classification)</a:t>
            </a:r>
            <a:br>
              <a:rPr lang="id-ID" b="1" dirty="0">
                <a:solidFill>
                  <a:schemeClr val="accent1"/>
                </a:solidFill>
                <a:latin typeface="Tahoma" pitchFamily="34" charset="0"/>
                <a:ea typeface="Tahoma" pitchFamily="34" charset="0"/>
                <a:cs typeface="Tahoma" pitchFamily="34" charset="0"/>
              </a:rPr>
            </a:br>
            <a:r>
              <a:rPr lang="id-ID" b="1" dirty="0">
                <a:solidFill>
                  <a:schemeClr val="accent1"/>
                </a:solidFill>
                <a:latin typeface="Tahoma" pitchFamily="34" charset="0"/>
                <a:ea typeface="Tahoma" pitchFamily="34" charset="0"/>
                <a:cs typeface="Tahoma" pitchFamily="34" charset="0"/>
              </a:rPr>
              <a:t>“</a:t>
            </a:r>
            <a:r>
              <a:rPr lang="id-ID" b="1" u="sng" dirty="0">
                <a:solidFill>
                  <a:schemeClr val="accent1"/>
                </a:solidFill>
                <a:latin typeface="Tahoma" pitchFamily="34" charset="0"/>
                <a:ea typeface="Tahoma" pitchFamily="34" charset="0"/>
                <a:cs typeface="Tahoma" pitchFamily="34" charset="0"/>
              </a:rPr>
              <a:t>Digestion &amp; Nutrition</a:t>
            </a:r>
            <a:r>
              <a:rPr lang="id-ID" b="1" dirty="0">
                <a:solidFill>
                  <a:schemeClr val="accent1"/>
                </a:solidFill>
                <a:latin typeface="Tahoma" pitchFamily="34" charset="0"/>
                <a:ea typeface="Tahoma" pitchFamily="34" charset="0"/>
                <a:cs typeface="Tahoma" pitchFamily="34" charset="0"/>
              </a:rPr>
              <a:t>” </a:t>
            </a:r>
            <a:br>
              <a:rPr lang="id-ID" dirty="0"/>
            </a:br>
            <a:endParaRPr lang="id-ID" dirty="0"/>
          </a:p>
        </p:txBody>
      </p:sp>
      <p:sp>
        <p:nvSpPr>
          <p:cNvPr id="3" name="Content Placeholder 2"/>
          <p:cNvSpPr>
            <a:spLocks noGrp="1"/>
          </p:cNvSpPr>
          <p:nvPr>
            <p:ph idx="1"/>
          </p:nvPr>
        </p:nvSpPr>
        <p:spPr>
          <a:xfrm>
            <a:off x="2643174" y="1357298"/>
            <a:ext cx="6043626" cy="5214974"/>
          </a:xfrm>
        </p:spPr>
        <p:txBody>
          <a:bodyPr>
            <a:normAutofit fontScale="92500"/>
          </a:bodyPr>
          <a:lstStyle/>
          <a:p>
            <a:pPr marL="914400" lvl="1" indent="-514350">
              <a:buNone/>
            </a:pPr>
            <a:r>
              <a:rPr lang="id-ID" dirty="0"/>
              <a:t>  </a:t>
            </a:r>
            <a:r>
              <a:rPr lang="id-ID" dirty="0">
                <a:solidFill>
                  <a:schemeClr val="tx1"/>
                </a:solidFill>
                <a:latin typeface="Tahoma" pitchFamily="34" charset="0"/>
                <a:ea typeface="Tahoma" pitchFamily="34" charset="0"/>
                <a:cs typeface="Tahoma" pitchFamily="34" charset="0"/>
              </a:rPr>
              <a:t>1014 : Appetite</a:t>
            </a:r>
          </a:p>
          <a:p>
            <a:pPr marL="514350" indent="-514350">
              <a:buNone/>
            </a:pPr>
            <a:r>
              <a:rPr lang="id-ID" dirty="0">
                <a:solidFill>
                  <a:schemeClr val="tx1"/>
                </a:solidFill>
                <a:latin typeface="Tahoma" pitchFamily="34" charset="0"/>
                <a:ea typeface="Tahoma" pitchFamily="34" charset="0"/>
                <a:cs typeface="Tahoma" pitchFamily="34" charset="0"/>
              </a:rPr>
              <a:t>	1000 : Breastfeeding Establishment: 	      Infant</a:t>
            </a:r>
          </a:p>
          <a:p>
            <a:pPr marL="514350" indent="-514350">
              <a:buNone/>
            </a:pPr>
            <a:r>
              <a:rPr lang="id-ID" dirty="0">
                <a:solidFill>
                  <a:schemeClr val="tx1"/>
                </a:solidFill>
                <a:latin typeface="Tahoma" pitchFamily="34" charset="0"/>
                <a:ea typeface="Tahoma" pitchFamily="34" charset="0"/>
                <a:cs typeface="Tahoma" pitchFamily="34" charset="0"/>
              </a:rPr>
              <a:t>	1001 : Breastfeeding Establishment: 	      Maternal</a:t>
            </a:r>
          </a:p>
          <a:p>
            <a:pPr marL="514350" indent="-514350">
              <a:buNone/>
            </a:pPr>
            <a:r>
              <a:rPr lang="id-ID" dirty="0">
                <a:solidFill>
                  <a:schemeClr val="tx1"/>
                </a:solidFill>
                <a:latin typeface="Tahoma" pitchFamily="34" charset="0"/>
                <a:ea typeface="Tahoma" pitchFamily="34" charset="0"/>
                <a:cs typeface="Tahoma" pitchFamily="34" charset="0"/>
              </a:rPr>
              <a:t>	1002 : Breastfeeding Maintenance</a:t>
            </a:r>
          </a:p>
          <a:p>
            <a:pPr marL="514350" indent="-514350">
              <a:buNone/>
            </a:pPr>
            <a:r>
              <a:rPr lang="id-ID" dirty="0">
                <a:solidFill>
                  <a:schemeClr val="tx1"/>
                </a:solidFill>
                <a:latin typeface="Tahoma" pitchFamily="34" charset="0"/>
                <a:ea typeface="Tahoma" pitchFamily="34" charset="0"/>
                <a:cs typeface="Tahoma" pitchFamily="34" charset="0"/>
              </a:rPr>
              <a:t>	1003 : Breastfeeding Weaning</a:t>
            </a:r>
          </a:p>
          <a:p>
            <a:pPr marL="514350" indent="-514350">
              <a:buNone/>
            </a:pPr>
            <a:r>
              <a:rPr lang="id-ID" dirty="0">
                <a:solidFill>
                  <a:schemeClr val="tx1"/>
                </a:solidFill>
                <a:latin typeface="Tahoma" pitchFamily="34" charset="0"/>
                <a:ea typeface="Tahoma" pitchFamily="34" charset="0"/>
                <a:cs typeface="Tahoma" pitchFamily="34" charset="0"/>
              </a:rPr>
              <a:t>	1015 : Gastrointestinal Function </a:t>
            </a:r>
          </a:p>
          <a:p>
            <a:pPr marL="514350" indent="-514350">
              <a:buNone/>
            </a:pPr>
            <a:r>
              <a:rPr lang="id-ID" dirty="0">
                <a:solidFill>
                  <a:schemeClr val="tx1"/>
                </a:solidFill>
                <a:latin typeface="Tahoma" pitchFamily="34" charset="0"/>
                <a:ea typeface="Tahoma" pitchFamily="34" charset="0"/>
                <a:cs typeface="Tahoma" pitchFamily="34" charset="0"/>
              </a:rPr>
              <a:t>	1014 : Nutritional Status</a:t>
            </a:r>
          </a:p>
          <a:p>
            <a:pPr marL="514350" indent="-514350">
              <a:buNone/>
            </a:pPr>
            <a:r>
              <a:rPr lang="id-ID" dirty="0">
                <a:solidFill>
                  <a:schemeClr val="tx1"/>
                </a:solidFill>
                <a:latin typeface="Tahoma" pitchFamily="34" charset="0"/>
                <a:ea typeface="Tahoma" pitchFamily="34" charset="0"/>
                <a:cs typeface="Tahoma" pitchFamily="34" charset="0"/>
              </a:rPr>
              <a:t>	1005 : Nutritional Status :    		      Biochemical Measures</a:t>
            </a:r>
          </a:p>
        </p:txBody>
      </p:sp>
      <p:pic>
        <p:nvPicPr>
          <p:cNvPr id="5122" name="Picture 2" descr="C:\Program Files\Microsoft Office\MEDIA\CAGCAT10\j0217698.wmf"/>
          <p:cNvPicPr>
            <a:picLocks noChangeAspect="1" noChangeArrowheads="1"/>
          </p:cNvPicPr>
          <p:nvPr/>
        </p:nvPicPr>
        <p:blipFill>
          <a:blip r:embed="rId2"/>
          <a:srcRect/>
          <a:stretch>
            <a:fillRect/>
          </a:stretch>
        </p:blipFill>
        <p:spPr bwMode="auto">
          <a:xfrm>
            <a:off x="571472" y="1714488"/>
            <a:ext cx="2104608" cy="25003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tx2"/>
                </a:solidFill>
                <a:latin typeface="Tahoma" pitchFamily="34" charset="0"/>
                <a:ea typeface="Tahoma" pitchFamily="34" charset="0"/>
                <a:cs typeface="Tahoma" pitchFamily="34" charset="0"/>
              </a:rPr>
              <a:t>Konsorsium Ilmu Kesehatan</a:t>
            </a:r>
          </a:p>
        </p:txBody>
      </p:sp>
      <p:sp>
        <p:nvSpPr>
          <p:cNvPr id="3" name="Content Placeholder 2"/>
          <p:cNvSpPr>
            <a:spLocks noGrp="1"/>
          </p:cNvSpPr>
          <p:nvPr>
            <p:ph idx="1"/>
          </p:nvPr>
        </p:nvSpPr>
        <p:spPr>
          <a:xfrm>
            <a:off x="2571736" y="1428736"/>
            <a:ext cx="6115064" cy="4143404"/>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Pemberi asuhan keperawatan</a:t>
            </a:r>
            <a:br>
              <a:rPr lang="id-ID"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Memperhatikan keadaan kebutuhan dasar manusia yang dibutuhkan  melalui pemberian pelayanan keperawatan dengan menggunakan proses keperawatan, dari yang sederhana sampai dengan kompleks.</a:t>
            </a:r>
          </a:p>
          <a:p>
            <a:pPr>
              <a:buNone/>
            </a:pPr>
            <a:endParaRPr lang="id-ID" dirty="0"/>
          </a:p>
        </p:txBody>
      </p:sp>
      <p:pic>
        <p:nvPicPr>
          <p:cNvPr id="4" name="Picture 3" descr="http://2.bp.blogspot.com/-PA5ORvBcc2k/Uu-rBKU5oHI/AAAAAAAAACU/jEqTz2m4h4w/s1600/depositphotos_12691901-Young-pretty-nurse-providing-information-guidance.-Cartoon-nurse.-Hospital..jpg"/>
          <p:cNvPicPr/>
          <p:nvPr/>
        </p:nvPicPr>
        <p:blipFill>
          <a:blip r:embed="rId2"/>
          <a:srcRect/>
          <a:stretch>
            <a:fillRect/>
          </a:stretch>
        </p:blipFill>
        <p:spPr bwMode="auto">
          <a:xfrm>
            <a:off x="428596" y="1214422"/>
            <a:ext cx="2214578" cy="328614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accent1"/>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357298"/>
            <a:ext cx="6215106" cy="5214974"/>
          </a:xfrm>
        </p:spPr>
        <p:txBody>
          <a:bodyPr>
            <a:normAutofit lnSpcReduction="10000"/>
          </a:bodyPr>
          <a:lstStyle/>
          <a:p>
            <a:pPr>
              <a:buNone/>
            </a:pPr>
            <a:r>
              <a:rPr lang="id-ID" dirty="0">
                <a:solidFill>
                  <a:schemeClr val="tx1"/>
                </a:solidFill>
                <a:latin typeface="Tahoma" pitchFamily="34" charset="0"/>
                <a:ea typeface="Tahoma" pitchFamily="34" charset="0"/>
                <a:cs typeface="Tahoma" pitchFamily="34" charset="0"/>
              </a:rPr>
              <a:t>1007 : Nutritional Status : Energi</a:t>
            </a:r>
          </a:p>
          <a:p>
            <a:pPr>
              <a:buNone/>
            </a:pPr>
            <a:r>
              <a:rPr lang="id-ID" dirty="0">
                <a:solidFill>
                  <a:schemeClr val="tx1"/>
                </a:solidFill>
                <a:latin typeface="Tahoma" pitchFamily="34" charset="0"/>
                <a:ea typeface="Tahoma" pitchFamily="34" charset="0"/>
                <a:cs typeface="Tahoma" pitchFamily="34" charset="0"/>
              </a:rPr>
              <a:t>1008 : Nutritional Status : Food &amp; 	  	  Fluid intake</a:t>
            </a:r>
          </a:p>
          <a:p>
            <a:pPr>
              <a:buNone/>
            </a:pPr>
            <a:r>
              <a:rPr lang="id-ID" dirty="0">
                <a:solidFill>
                  <a:schemeClr val="tx1"/>
                </a:solidFill>
                <a:latin typeface="Tahoma" pitchFamily="34" charset="0"/>
                <a:ea typeface="Tahoma" pitchFamily="34" charset="0"/>
                <a:cs typeface="Tahoma" pitchFamily="34" charset="0"/>
              </a:rPr>
              <a:t>1009 : Nutritional Status (Nutrient 	   	  Intake)</a:t>
            </a:r>
          </a:p>
          <a:p>
            <a:pPr>
              <a:buNone/>
            </a:pPr>
            <a:r>
              <a:rPr lang="id-ID" dirty="0">
                <a:solidFill>
                  <a:schemeClr val="tx1"/>
                </a:solidFill>
                <a:latin typeface="Tahoma" pitchFamily="34" charset="0"/>
                <a:ea typeface="Tahoma" pitchFamily="34" charset="0"/>
                <a:cs typeface="Tahoma" pitchFamily="34" charset="0"/>
              </a:rPr>
              <a:t>1010 : Swallowing Status</a:t>
            </a:r>
          </a:p>
          <a:p>
            <a:pPr>
              <a:buNone/>
            </a:pPr>
            <a:r>
              <a:rPr lang="id-ID" dirty="0">
                <a:solidFill>
                  <a:schemeClr val="tx1"/>
                </a:solidFill>
                <a:latin typeface="Tahoma" pitchFamily="34" charset="0"/>
                <a:ea typeface="Tahoma" pitchFamily="34" charset="0"/>
                <a:cs typeface="Tahoma" pitchFamily="34" charset="0"/>
              </a:rPr>
              <a:t>1011 : Swallowing Status : 	  	 	  Esophageal Phase</a:t>
            </a:r>
          </a:p>
          <a:p>
            <a:pPr>
              <a:buNone/>
            </a:pPr>
            <a:r>
              <a:rPr lang="id-ID" dirty="0">
                <a:solidFill>
                  <a:schemeClr val="tx1"/>
                </a:solidFill>
                <a:latin typeface="Tahoma" pitchFamily="34" charset="0"/>
                <a:ea typeface="Tahoma" pitchFamily="34" charset="0"/>
                <a:cs typeface="Tahoma" pitchFamily="34" charset="0"/>
              </a:rPr>
              <a:t>1012 : Swallowing Status : Oral Phase</a:t>
            </a:r>
          </a:p>
          <a:p>
            <a:pPr>
              <a:buNone/>
            </a:pPr>
            <a:r>
              <a:rPr lang="id-ID" dirty="0">
                <a:solidFill>
                  <a:schemeClr val="tx1"/>
                </a:solidFill>
                <a:latin typeface="Tahoma" pitchFamily="34" charset="0"/>
                <a:ea typeface="Tahoma" pitchFamily="34" charset="0"/>
                <a:cs typeface="Tahoma" pitchFamily="34" charset="0"/>
              </a:rPr>
              <a:t>1013 : Swallowing Status : 	  	  	  Pharyngeal Phase</a:t>
            </a:r>
          </a:p>
        </p:txBody>
      </p:sp>
      <p:pic>
        <p:nvPicPr>
          <p:cNvPr id="6146" name="Picture 2" descr="C:\Program Files\Microsoft Office\MEDIA\CAGCAT10\j0217698.wmf"/>
          <p:cNvPicPr>
            <a:picLocks noChangeAspect="1" noChangeArrowheads="1"/>
          </p:cNvPicPr>
          <p:nvPr/>
        </p:nvPicPr>
        <p:blipFill>
          <a:blip r:embed="rId2"/>
          <a:srcRect/>
          <a:stretch>
            <a:fillRect/>
          </a:stretch>
        </p:blipFill>
        <p:spPr bwMode="auto">
          <a:xfrm>
            <a:off x="642910" y="1643050"/>
            <a:ext cx="1747418" cy="235745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rgbClr val="0070C0"/>
                </a:solidFill>
                <a:latin typeface="Tahoma" pitchFamily="34" charset="0"/>
                <a:ea typeface="Tahoma" pitchFamily="34" charset="0"/>
                <a:cs typeface="Tahoma" pitchFamily="34" charset="0"/>
              </a:rPr>
              <a:t>“</a:t>
            </a:r>
            <a:r>
              <a:rPr lang="id-ID" b="1" u="sng" dirty="0">
                <a:solidFill>
                  <a:srgbClr val="0070C0"/>
                </a:solidFill>
                <a:latin typeface="Tahoma" pitchFamily="34" charset="0"/>
                <a:ea typeface="Tahoma" pitchFamily="34" charset="0"/>
                <a:cs typeface="Tahoma" pitchFamily="34" charset="0"/>
              </a:rPr>
              <a:t>Fluid &amp; Electrolytes</a:t>
            </a:r>
            <a:r>
              <a:rPr lang="id-ID" b="1" dirty="0">
                <a:solidFill>
                  <a:srgbClr val="0070C0"/>
                </a:solidFill>
                <a:latin typeface="Tahoma" pitchFamily="34" charset="0"/>
                <a:ea typeface="Tahoma" pitchFamily="34" charset="0"/>
                <a:cs typeface="Tahoma" pitchFamily="34" charset="0"/>
              </a:rPr>
              <a:t>” </a:t>
            </a:r>
          </a:p>
        </p:txBody>
      </p:sp>
      <p:sp>
        <p:nvSpPr>
          <p:cNvPr id="3" name="Content Placeholder 2"/>
          <p:cNvSpPr>
            <a:spLocks noGrp="1"/>
          </p:cNvSpPr>
          <p:nvPr>
            <p:ph idx="1"/>
          </p:nvPr>
        </p:nvSpPr>
        <p:spPr>
          <a:xfrm>
            <a:off x="2643174" y="1285860"/>
            <a:ext cx="6043626" cy="5214974"/>
          </a:xfrm>
        </p:spPr>
        <p:txBody>
          <a:bodyPr/>
          <a:lstStyle/>
          <a:p>
            <a:pPr>
              <a:buNone/>
            </a:pPr>
            <a:r>
              <a:rPr lang="id-ID" dirty="0">
                <a:solidFill>
                  <a:schemeClr val="tx1"/>
                </a:solidFill>
                <a:latin typeface="Tahoma" pitchFamily="34" charset="0"/>
                <a:ea typeface="Tahoma" pitchFamily="34" charset="0"/>
                <a:cs typeface="Tahoma" pitchFamily="34" charset="0"/>
              </a:rPr>
              <a:t>0600 : Electrolyte &amp; Acid/Base 	  	  Balance</a:t>
            </a:r>
          </a:p>
          <a:p>
            <a:pPr>
              <a:buNone/>
            </a:pPr>
            <a:r>
              <a:rPr lang="id-ID" dirty="0">
                <a:solidFill>
                  <a:schemeClr val="tx1"/>
                </a:solidFill>
                <a:latin typeface="Tahoma" pitchFamily="34" charset="0"/>
                <a:ea typeface="Tahoma" pitchFamily="34" charset="0"/>
                <a:cs typeface="Tahoma" pitchFamily="34" charset="0"/>
              </a:rPr>
              <a:t>0601 : Fluid Balance</a:t>
            </a:r>
          </a:p>
          <a:p>
            <a:pPr>
              <a:buNone/>
            </a:pPr>
            <a:r>
              <a:rPr lang="id-ID" dirty="0">
                <a:solidFill>
                  <a:schemeClr val="tx1"/>
                </a:solidFill>
                <a:latin typeface="Tahoma" pitchFamily="34" charset="0"/>
                <a:ea typeface="Tahoma" pitchFamily="34" charset="0"/>
                <a:cs typeface="Tahoma" pitchFamily="34" charset="0"/>
              </a:rPr>
              <a:t>0603 : Fluid Overload Severity</a:t>
            </a:r>
          </a:p>
          <a:p>
            <a:pPr>
              <a:buNone/>
            </a:pPr>
            <a:r>
              <a:rPr lang="id-ID" dirty="0">
                <a:solidFill>
                  <a:schemeClr val="tx1"/>
                </a:solidFill>
                <a:latin typeface="Tahoma" pitchFamily="34" charset="0"/>
                <a:ea typeface="Tahoma" pitchFamily="34" charset="0"/>
                <a:cs typeface="Tahoma" pitchFamily="34" charset="0"/>
              </a:rPr>
              <a:t>0602 : Hydration</a:t>
            </a:r>
          </a:p>
        </p:txBody>
      </p:sp>
      <p:pic>
        <p:nvPicPr>
          <p:cNvPr id="7170" name="Picture 2" descr="C:\Program Files\Microsoft Office\MEDIA\CAGCAT10\j0217698.wmf"/>
          <p:cNvPicPr>
            <a:picLocks noChangeAspect="1" noChangeArrowheads="1"/>
          </p:cNvPicPr>
          <p:nvPr/>
        </p:nvPicPr>
        <p:blipFill>
          <a:blip r:embed="rId2"/>
          <a:srcRect/>
          <a:stretch>
            <a:fillRect/>
          </a:stretch>
        </p:blipFill>
        <p:spPr bwMode="auto">
          <a:xfrm>
            <a:off x="6143636" y="4572008"/>
            <a:ext cx="2357454" cy="192882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429684" cy="928694"/>
          </a:xfrm>
        </p:spPr>
        <p:txBody>
          <a:bodyPr>
            <a:normAutofit fontScale="90000"/>
          </a:bodyPr>
          <a:lstStyle/>
          <a:p>
            <a:br>
              <a:rPr lang="id-ID" b="1" dirty="0">
                <a:solidFill>
                  <a:schemeClr val="tx1"/>
                </a:solidFill>
                <a:latin typeface="Tahoma" pitchFamily="34" charset="0"/>
                <a:ea typeface="Tahoma" pitchFamily="34" charset="0"/>
                <a:cs typeface="Tahoma" pitchFamily="34" charset="0"/>
              </a:rPr>
            </a:br>
            <a:r>
              <a:rPr lang="id-ID" b="1" dirty="0">
                <a:solidFill>
                  <a:srgbClr val="0070C0"/>
                </a:solidFill>
                <a:latin typeface="Tahoma" pitchFamily="34" charset="0"/>
                <a:ea typeface="Tahoma" pitchFamily="34" charset="0"/>
                <a:cs typeface="Tahoma" pitchFamily="34" charset="0"/>
              </a:rPr>
              <a:t>NIC </a:t>
            </a:r>
            <a:br>
              <a:rPr lang="id-ID" b="1" dirty="0">
                <a:solidFill>
                  <a:srgbClr val="0070C0"/>
                </a:solidFill>
                <a:latin typeface="Tahoma" pitchFamily="34" charset="0"/>
                <a:ea typeface="Tahoma" pitchFamily="34" charset="0"/>
                <a:cs typeface="Tahoma" pitchFamily="34" charset="0"/>
              </a:rPr>
            </a:br>
            <a:r>
              <a:rPr lang="id-ID" b="1" dirty="0">
                <a:solidFill>
                  <a:srgbClr val="0070C0"/>
                </a:solidFill>
                <a:latin typeface="Tahoma" pitchFamily="34" charset="0"/>
                <a:ea typeface="Tahoma" pitchFamily="34" charset="0"/>
                <a:cs typeface="Tahoma" pitchFamily="34" charset="0"/>
              </a:rPr>
              <a:t>(Nursing Interventions Classification)</a:t>
            </a:r>
            <a:br>
              <a:rPr lang="id-ID" b="1" dirty="0">
                <a:solidFill>
                  <a:srgbClr val="0070C0"/>
                </a:solidFill>
                <a:latin typeface="Tahoma" pitchFamily="34" charset="0"/>
                <a:ea typeface="Tahoma" pitchFamily="34" charset="0"/>
                <a:cs typeface="Tahoma" pitchFamily="34" charset="0"/>
              </a:rPr>
            </a:br>
            <a:r>
              <a:rPr lang="id-ID" b="1" dirty="0">
                <a:solidFill>
                  <a:srgbClr val="0070C0"/>
                </a:solidFill>
                <a:latin typeface="Tahoma" pitchFamily="34" charset="0"/>
                <a:ea typeface="Tahoma" pitchFamily="34" charset="0"/>
                <a:cs typeface="Tahoma" pitchFamily="34" charset="0"/>
              </a:rPr>
              <a:t>“</a:t>
            </a:r>
            <a:r>
              <a:rPr lang="id-ID" b="1" u="sng" dirty="0">
                <a:solidFill>
                  <a:srgbClr val="0070C0"/>
                </a:solidFill>
                <a:latin typeface="Tahoma" pitchFamily="34" charset="0"/>
                <a:ea typeface="Tahoma" pitchFamily="34" charset="0"/>
                <a:cs typeface="Tahoma" pitchFamily="34" charset="0"/>
              </a:rPr>
              <a:t>Nutrition Support</a:t>
            </a:r>
            <a:r>
              <a:rPr lang="id-ID" b="1" dirty="0">
                <a:solidFill>
                  <a:srgbClr val="0070C0"/>
                </a:solidFill>
                <a:latin typeface="Tahoma" pitchFamily="34" charset="0"/>
                <a:ea typeface="Tahoma" pitchFamily="34" charset="0"/>
                <a:cs typeface="Tahoma" pitchFamily="34" charset="0"/>
              </a:rPr>
              <a:t>” </a:t>
            </a:r>
            <a:br>
              <a:rPr lang="id-ID" dirty="0"/>
            </a:br>
            <a:endParaRPr lang="id-ID" dirty="0"/>
          </a:p>
        </p:txBody>
      </p:sp>
      <p:sp>
        <p:nvSpPr>
          <p:cNvPr id="3" name="Content Placeholder 2"/>
          <p:cNvSpPr>
            <a:spLocks noGrp="1"/>
          </p:cNvSpPr>
          <p:nvPr>
            <p:ph idx="1"/>
          </p:nvPr>
        </p:nvSpPr>
        <p:spPr>
          <a:xfrm>
            <a:off x="2643174" y="1857364"/>
            <a:ext cx="6043626" cy="4786346"/>
          </a:xfrm>
        </p:spPr>
        <p:txBody>
          <a:bodyPr>
            <a:normAutofit lnSpcReduction="10000"/>
          </a:bodyPr>
          <a:lstStyle/>
          <a:p>
            <a:pPr marL="514350" indent="-514350">
              <a:buNone/>
            </a:pPr>
            <a:r>
              <a:rPr lang="id-ID" dirty="0"/>
              <a:t>	</a:t>
            </a:r>
            <a:r>
              <a:rPr lang="id-ID" dirty="0">
                <a:solidFill>
                  <a:schemeClr val="tx1"/>
                </a:solidFill>
                <a:latin typeface="Tahoma" pitchFamily="34" charset="0"/>
                <a:ea typeface="Tahoma" pitchFamily="34" charset="0"/>
                <a:cs typeface="Tahoma" pitchFamily="34" charset="0"/>
              </a:rPr>
              <a:t>1020 : Diet Staging</a:t>
            </a:r>
          </a:p>
          <a:p>
            <a:pPr marL="514350" indent="-514350">
              <a:buNone/>
            </a:pPr>
            <a:r>
              <a:rPr lang="id-ID" dirty="0">
                <a:solidFill>
                  <a:schemeClr val="tx1"/>
                </a:solidFill>
                <a:latin typeface="Tahoma" pitchFamily="34" charset="0"/>
                <a:ea typeface="Tahoma" pitchFamily="34" charset="0"/>
                <a:cs typeface="Tahoma" pitchFamily="34" charset="0"/>
              </a:rPr>
              <a:t>	1030 : Eating Disorders Management</a:t>
            </a:r>
          </a:p>
          <a:p>
            <a:pPr marL="514350" indent="-514350">
              <a:buNone/>
            </a:pPr>
            <a:r>
              <a:rPr lang="id-ID" dirty="0">
                <a:solidFill>
                  <a:schemeClr val="tx1"/>
                </a:solidFill>
                <a:latin typeface="Tahoma" pitchFamily="34" charset="0"/>
                <a:ea typeface="Tahoma" pitchFamily="34" charset="0"/>
                <a:cs typeface="Tahoma" pitchFamily="34" charset="0"/>
              </a:rPr>
              <a:t>	1056 : Enteral Tube Feeding</a:t>
            </a:r>
          </a:p>
          <a:p>
            <a:pPr marL="514350" indent="-514350">
              <a:buNone/>
            </a:pPr>
            <a:r>
              <a:rPr lang="id-ID" dirty="0">
                <a:solidFill>
                  <a:schemeClr val="tx1"/>
                </a:solidFill>
                <a:latin typeface="Tahoma" pitchFamily="34" charset="0"/>
                <a:ea typeface="Tahoma" pitchFamily="34" charset="0"/>
                <a:cs typeface="Tahoma" pitchFamily="34" charset="0"/>
              </a:rPr>
              <a:t>	1050 : Feeding</a:t>
            </a:r>
          </a:p>
          <a:p>
            <a:pPr marL="514350" indent="-514350">
              <a:buNone/>
            </a:pPr>
            <a:r>
              <a:rPr lang="id-ID" dirty="0">
                <a:solidFill>
                  <a:schemeClr val="tx1"/>
                </a:solidFill>
                <a:latin typeface="Tahoma" pitchFamily="34" charset="0"/>
                <a:ea typeface="Tahoma" pitchFamily="34" charset="0"/>
                <a:cs typeface="Tahoma" pitchFamily="34" charset="0"/>
              </a:rPr>
              <a:t>	1080 : Gastrointestinal Intubation</a:t>
            </a:r>
          </a:p>
          <a:p>
            <a:pPr marL="514350" indent="-514350">
              <a:buNone/>
            </a:pPr>
            <a:r>
              <a:rPr lang="id-ID" dirty="0">
                <a:solidFill>
                  <a:schemeClr val="tx1"/>
                </a:solidFill>
                <a:latin typeface="Tahoma" pitchFamily="34" charset="0"/>
                <a:ea typeface="Tahoma" pitchFamily="34" charset="0"/>
                <a:cs typeface="Tahoma" pitchFamily="34" charset="0"/>
              </a:rPr>
              <a:t>	1100 : Nutrition Management</a:t>
            </a:r>
          </a:p>
          <a:p>
            <a:pPr marL="514350" indent="-514350">
              <a:buNone/>
            </a:pPr>
            <a:r>
              <a:rPr lang="id-ID" dirty="0">
                <a:solidFill>
                  <a:schemeClr val="tx1"/>
                </a:solidFill>
                <a:latin typeface="Tahoma" pitchFamily="34" charset="0"/>
                <a:ea typeface="Tahoma" pitchFamily="34" charset="0"/>
                <a:cs typeface="Tahoma" pitchFamily="34" charset="0"/>
              </a:rPr>
              <a:t>	1120 : Nutrition Therapy</a:t>
            </a:r>
          </a:p>
          <a:p>
            <a:pPr marL="514350" indent="-514350">
              <a:buNone/>
            </a:pPr>
            <a:r>
              <a:rPr lang="id-ID" dirty="0">
                <a:solidFill>
                  <a:schemeClr val="tx1"/>
                </a:solidFill>
                <a:latin typeface="Tahoma" pitchFamily="34" charset="0"/>
                <a:ea typeface="Tahoma" pitchFamily="34" charset="0"/>
                <a:cs typeface="Tahoma" pitchFamily="34" charset="0"/>
              </a:rPr>
              <a:t>	5246 : Nutritional Counseling</a:t>
            </a:r>
          </a:p>
          <a:p>
            <a:pPr marL="514350" indent="-514350">
              <a:buNone/>
            </a:pPr>
            <a:r>
              <a:rPr lang="id-ID" dirty="0">
                <a:solidFill>
                  <a:schemeClr val="tx1"/>
                </a:solidFill>
                <a:latin typeface="Tahoma" pitchFamily="34" charset="0"/>
                <a:ea typeface="Tahoma" pitchFamily="34" charset="0"/>
                <a:cs typeface="Tahoma" pitchFamily="34" charset="0"/>
              </a:rPr>
              <a:t>	1160 : Nutritional Monitoring</a:t>
            </a:r>
          </a:p>
        </p:txBody>
      </p:sp>
      <p:pic>
        <p:nvPicPr>
          <p:cNvPr id="8194" name="Picture 2" descr="C:\Program Files\Microsoft Office\MEDIA\CAGCAT10\j0217698.wmf"/>
          <p:cNvPicPr>
            <a:picLocks noChangeAspect="1" noChangeArrowheads="1"/>
          </p:cNvPicPr>
          <p:nvPr/>
        </p:nvPicPr>
        <p:blipFill>
          <a:blip r:embed="rId2"/>
          <a:srcRect/>
          <a:stretch>
            <a:fillRect/>
          </a:stretch>
        </p:blipFill>
        <p:spPr bwMode="auto">
          <a:xfrm>
            <a:off x="785786" y="2143116"/>
            <a:ext cx="2071702" cy="207170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accent1"/>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142984"/>
            <a:ext cx="6043626" cy="4983179"/>
          </a:xfrm>
        </p:spPr>
        <p:txBody>
          <a:bodyPr/>
          <a:lstStyle/>
          <a:p>
            <a:pPr>
              <a:buNone/>
            </a:pPr>
            <a:r>
              <a:rPr lang="id-ID" dirty="0">
                <a:solidFill>
                  <a:schemeClr val="tx1"/>
                </a:solidFill>
                <a:latin typeface="Tahoma" pitchFamily="34" charset="0"/>
                <a:ea typeface="Tahoma" pitchFamily="34" charset="0"/>
                <a:cs typeface="Tahoma" pitchFamily="34" charset="0"/>
              </a:rPr>
              <a:t>1803 : Self-Care Assistance : Feeding</a:t>
            </a:r>
          </a:p>
          <a:p>
            <a:pPr>
              <a:buNone/>
            </a:pPr>
            <a:r>
              <a:rPr lang="id-ID" dirty="0">
                <a:solidFill>
                  <a:schemeClr val="tx1"/>
                </a:solidFill>
                <a:latin typeface="Tahoma" pitchFamily="34" charset="0"/>
                <a:ea typeface="Tahoma" pitchFamily="34" charset="0"/>
                <a:cs typeface="Tahoma" pitchFamily="34" charset="0"/>
              </a:rPr>
              <a:t>1860 : Swallowing Therapy</a:t>
            </a:r>
          </a:p>
          <a:p>
            <a:pPr>
              <a:buNone/>
            </a:pPr>
            <a:r>
              <a:rPr lang="id-ID" dirty="0">
                <a:solidFill>
                  <a:schemeClr val="tx1"/>
                </a:solidFill>
                <a:latin typeface="Tahoma" pitchFamily="34" charset="0"/>
                <a:ea typeface="Tahoma" pitchFamily="34" charset="0"/>
                <a:cs typeface="Tahoma" pitchFamily="34" charset="0"/>
              </a:rPr>
              <a:t>5614 : Teaching : Prescribed Diet</a:t>
            </a:r>
          </a:p>
          <a:p>
            <a:pPr>
              <a:buNone/>
            </a:pPr>
            <a:r>
              <a:rPr lang="id-ID" dirty="0">
                <a:solidFill>
                  <a:schemeClr val="tx1"/>
                </a:solidFill>
                <a:latin typeface="Tahoma" pitchFamily="34" charset="0"/>
                <a:ea typeface="Tahoma" pitchFamily="34" charset="0"/>
                <a:cs typeface="Tahoma" pitchFamily="34" charset="0"/>
              </a:rPr>
              <a:t>1200 : Total Parenteral Nutrition (TPN) 	Administration</a:t>
            </a:r>
          </a:p>
          <a:p>
            <a:pPr marL="514350" indent="-514350">
              <a:buAutoNum type="arabicPlain" startAt="1874"/>
            </a:pPr>
            <a:r>
              <a:rPr lang="id-ID" dirty="0">
                <a:solidFill>
                  <a:schemeClr val="tx1"/>
                </a:solidFill>
                <a:latin typeface="Tahoma" pitchFamily="34" charset="0"/>
                <a:ea typeface="Tahoma" pitchFamily="34" charset="0"/>
                <a:cs typeface="Tahoma" pitchFamily="34" charset="0"/>
              </a:rPr>
              <a:t> : Tube Care : Gastrointestinal</a:t>
            </a:r>
          </a:p>
          <a:p>
            <a:pPr marL="514350" indent="-514350">
              <a:buNone/>
            </a:pPr>
            <a:r>
              <a:rPr lang="id-ID" dirty="0">
                <a:solidFill>
                  <a:schemeClr val="tx1"/>
                </a:solidFill>
                <a:latin typeface="Tahoma" pitchFamily="34" charset="0"/>
                <a:ea typeface="Tahoma" pitchFamily="34" charset="0"/>
                <a:cs typeface="Tahoma" pitchFamily="34" charset="0"/>
              </a:rPr>
              <a:t>1240 : Weight Gain Assistance</a:t>
            </a:r>
          </a:p>
          <a:p>
            <a:pPr marL="514350" indent="-514350">
              <a:buNone/>
            </a:pPr>
            <a:r>
              <a:rPr lang="id-ID" dirty="0">
                <a:solidFill>
                  <a:schemeClr val="tx1"/>
                </a:solidFill>
                <a:latin typeface="Tahoma" pitchFamily="34" charset="0"/>
                <a:ea typeface="Tahoma" pitchFamily="34" charset="0"/>
                <a:cs typeface="Tahoma" pitchFamily="34" charset="0"/>
              </a:rPr>
              <a:t>1260 : Weight Management</a:t>
            </a:r>
          </a:p>
          <a:p>
            <a:pPr marL="514350" indent="-514350">
              <a:buNone/>
            </a:pPr>
            <a:r>
              <a:rPr lang="id-ID" dirty="0">
                <a:solidFill>
                  <a:schemeClr val="tx1"/>
                </a:solidFill>
                <a:latin typeface="Tahoma" pitchFamily="34" charset="0"/>
                <a:ea typeface="Tahoma" pitchFamily="34" charset="0"/>
                <a:cs typeface="Tahoma" pitchFamily="34" charset="0"/>
              </a:rPr>
              <a:t>1280 : Weight Reduction Assistance</a:t>
            </a:r>
          </a:p>
        </p:txBody>
      </p:sp>
      <p:pic>
        <p:nvPicPr>
          <p:cNvPr id="9218" name="Picture 2" descr="C:\Program Files\Microsoft Office\MEDIA\CAGCAT10\j0217698.wmf"/>
          <p:cNvPicPr>
            <a:picLocks noChangeAspect="1" noChangeArrowheads="1"/>
          </p:cNvPicPr>
          <p:nvPr/>
        </p:nvPicPr>
        <p:blipFill>
          <a:blip r:embed="rId2"/>
          <a:srcRect/>
          <a:stretch>
            <a:fillRect/>
          </a:stretch>
        </p:blipFill>
        <p:spPr bwMode="auto">
          <a:xfrm>
            <a:off x="785786" y="1714488"/>
            <a:ext cx="1747418" cy="192882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298" y="1600200"/>
            <a:ext cx="6186502" cy="4525963"/>
          </a:xfrm>
        </p:spPr>
        <p:txBody>
          <a:bodyPr>
            <a:normAutofit fontScale="92500" lnSpcReduction="20000"/>
          </a:bodyPr>
          <a:lstStyle/>
          <a:p>
            <a:pPr>
              <a:buNone/>
            </a:pPr>
            <a:endParaRPr lang="id-ID" dirty="0"/>
          </a:p>
          <a:p>
            <a:pPr>
              <a:buNone/>
            </a:pPr>
            <a:endParaRPr lang="id-ID" dirty="0"/>
          </a:p>
          <a:p>
            <a:pPr>
              <a:buNone/>
            </a:pPr>
            <a:endParaRPr lang="id-ID" dirty="0"/>
          </a:p>
          <a:p>
            <a:pPr>
              <a:buNone/>
            </a:pPr>
            <a:endParaRPr lang="id-ID" dirty="0"/>
          </a:p>
          <a:p>
            <a:pPr>
              <a:buNone/>
            </a:pPr>
            <a:endParaRPr lang="id-ID" dirty="0"/>
          </a:p>
          <a:p>
            <a:pPr>
              <a:buNone/>
            </a:pPr>
            <a:r>
              <a:rPr lang="id-ID" dirty="0"/>
              <a:t>			</a:t>
            </a:r>
          </a:p>
          <a:p>
            <a:pPr algn="ctr">
              <a:buNone/>
            </a:pPr>
            <a:r>
              <a:rPr lang="id-ID" dirty="0"/>
              <a:t>	</a:t>
            </a:r>
            <a:r>
              <a:rPr lang="id-ID" sz="7800" b="1" dirty="0">
                <a:latin typeface="Castellar" pitchFamily="18" charset="0"/>
              </a:rPr>
              <a:t>TERIMA KASIH</a:t>
            </a:r>
          </a:p>
        </p:txBody>
      </p:sp>
      <p:pic>
        <p:nvPicPr>
          <p:cNvPr id="4" name="Picture 3" descr="http://t2.gstatic.com/images?q=tbn:ANd9GcQbiKI1BL_0b-kVr-N5Tfp547ofDwtqNOriV4k10-73PdNCNXZe"/>
          <p:cNvPicPr>
            <a:picLocks noChangeAspect="1" noChangeArrowheads="1"/>
          </p:cNvPicPr>
          <p:nvPr/>
        </p:nvPicPr>
        <p:blipFill>
          <a:blip r:embed="rId2"/>
          <a:srcRect/>
          <a:stretch>
            <a:fillRect/>
          </a:stretch>
        </p:blipFill>
        <p:spPr bwMode="auto">
          <a:xfrm>
            <a:off x="2571736" y="428604"/>
            <a:ext cx="6215063" cy="34290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142984"/>
            <a:ext cx="6043626" cy="5429288"/>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Advokat pasien / klien</a:t>
            </a:r>
          </a:p>
          <a:p>
            <a:pPr lvl="0">
              <a:buNone/>
            </a:pPr>
            <a:r>
              <a:rPr lang="id-ID" b="1" dirty="0">
                <a:solidFill>
                  <a:schemeClr val="tx1"/>
                </a:solidFill>
                <a:latin typeface="Tahoma" pitchFamily="34" charset="0"/>
                <a:ea typeface="Tahoma" pitchFamily="34" charset="0"/>
                <a:cs typeface="Tahoma" pitchFamily="34" charset="0"/>
              </a:rPr>
              <a:t>	</a:t>
            </a:r>
            <a:r>
              <a:rPr lang="id-ID" dirty="0">
                <a:solidFill>
                  <a:schemeClr val="tx1"/>
                </a:solidFill>
                <a:latin typeface="Tahoma" pitchFamily="34" charset="0"/>
                <a:ea typeface="Tahoma" pitchFamily="34" charset="0"/>
                <a:cs typeface="Tahoma" pitchFamily="34" charset="0"/>
              </a:rPr>
              <a:t>Menginterprestasikan berbagai informasi dari pemberi pelayanan atau informasi lain khususnya dalam pengambilan persetujuan atas tindakan keperawatan yang diberikan kepada pasien serta mempertahankan dan melindungi hak-hak pasien.</a:t>
            </a:r>
          </a:p>
          <a:p>
            <a:pPr>
              <a:buNone/>
            </a:pPr>
            <a:endParaRPr lang="id-ID" dirty="0"/>
          </a:p>
        </p:txBody>
      </p:sp>
      <p:pic>
        <p:nvPicPr>
          <p:cNvPr id="4" name="Picture 3" descr="http://2.bp.blogspot.com/-PA5ORvBcc2k/Uu-rBKU5oHI/AAAAAAAAACU/jEqTz2m4h4w/s1600/depositphotos_12691901-Young-pretty-nurse-providing-information-guidance.-Cartoon-nurse.-Hospital..jpg"/>
          <p:cNvPicPr/>
          <p:nvPr/>
        </p:nvPicPr>
        <p:blipFill>
          <a:blip r:embed="rId2"/>
          <a:srcRect/>
          <a:stretch>
            <a:fillRect/>
          </a:stretch>
        </p:blipFill>
        <p:spPr bwMode="auto">
          <a:xfrm>
            <a:off x="428596" y="1000108"/>
            <a:ext cx="2214578" cy="3571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142984"/>
            <a:ext cx="6043626" cy="5357850"/>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Pendidik / Edukator</a:t>
            </a:r>
            <a:br>
              <a:rPr lang="id-ID" b="1"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Membantu klien dalam meningkatkan tingkat pengetahuan kesehatan, gejala penyakit bahkan tindakan yang diberikan, sehingga terjadi perubahan perilaku dari klien setelah dilakukan pendidikan kesehatan.</a:t>
            </a:r>
          </a:p>
          <a:p>
            <a:endParaRPr lang="id-ID" dirty="0"/>
          </a:p>
        </p:txBody>
      </p:sp>
      <p:pic>
        <p:nvPicPr>
          <p:cNvPr id="4" name="Picture 3" descr="http://2.bp.blogspot.com/-PA5ORvBcc2k/Uu-rBKU5oHI/AAAAAAAAACU/jEqTz2m4h4w/s1600/depositphotos_12691901-Young-pretty-nurse-providing-information-guidance.-Cartoon-nurse.-Hospital..jpg"/>
          <p:cNvPicPr/>
          <p:nvPr/>
        </p:nvPicPr>
        <p:blipFill>
          <a:blip r:embed="rId2"/>
          <a:srcRect/>
          <a:stretch>
            <a:fillRect/>
          </a:stretch>
        </p:blipFill>
        <p:spPr bwMode="auto">
          <a:xfrm>
            <a:off x="357158" y="1071546"/>
            <a:ext cx="2214578" cy="335758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571736" y="1571612"/>
            <a:ext cx="6286544" cy="5000660"/>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Koordinator </a:t>
            </a:r>
            <a:br>
              <a:rPr lang="id-ID" b="1"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Mengarahkan, merencanakan serta mengorganisasi pelayanan kesehatan dari tim kesehatan sehingga pemberian pelayanan kesehatan dapat terarah serta sesuai dengan kebutuhan klien.</a:t>
            </a:r>
          </a:p>
          <a:p>
            <a:pPr>
              <a:buNone/>
            </a:pPr>
            <a:endParaRPr lang="id-ID" dirty="0"/>
          </a:p>
        </p:txBody>
      </p:sp>
      <p:pic>
        <p:nvPicPr>
          <p:cNvPr id="4" name="Picture 3" descr="http://2.bp.blogspot.com/-PA5ORvBcc2k/Uu-rBKU5oHI/AAAAAAAAACU/jEqTz2m4h4w/s1600/depositphotos_12691901-Young-pretty-nurse-providing-information-guidance.-Cartoon-nurse.-Hospital..jpg"/>
          <p:cNvPicPr/>
          <p:nvPr/>
        </p:nvPicPr>
        <p:blipFill>
          <a:blip r:embed="rId2"/>
          <a:srcRect/>
          <a:stretch>
            <a:fillRect/>
          </a:stretch>
        </p:blipFill>
        <p:spPr bwMode="auto">
          <a:xfrm>
            <a:off x="357158" y="928670"/>
            <a:ext cx="2214578" cy="3571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r>
              <a:rPr lang="id-ID" b="1" dirty="0">
                <a:solidFill>
                  <a:schemeClr val="tx2"/>
                </a:solidFill>
                <a:latin typeface="Tahoma" pitchFamily="34" charset="0"/>
                <a:ea typeface="Tahoma" pitchFamily="34" charset="0"/>
                <a:cs typeface="Tahoma" pitchFamily="34" charset="0"/>
              </a:rPr>
              <a:t>Con’t ....</a:t>
            </a:r>
          </a:p>
        </p:txBody>
      </p:sp>
      <p:sp>
        <p:nvSpPr>
          <p:cNvPr id="3" name="Content Placeholder 2"/>
          <p:cNvSpPr>
            <a:spLocks noGrp="1"/>
          </p:cNvSpPr>
          <p:nvPr>
            <p:ph idx="1"/>
          </p:nvPr>
        </p:nvSpPr>
        <p:spPr>
          <a:xfrm>
            <a:off x="2643174" y="1071546"/>
            <a:ext cx="6043626" cy="5500726"/>
          </a:xfrm>
        </p:spPr>
        <p:txBody>
          <a:bodyPr/>
          <a:lstStyle/>
          <a:p>
            <a:pPr lvl="0">
              <a:buFont typeface="Wingdings" pitchFamily="2" charset="2"/>
              <a:buChar char="v"/>
            </a:pPr>
            <a:r>
              <a:rPr lang="id-ID" b="1" dirty="0">
                <a:solidFill>
                  <a:schemeClr val="tx1"/>
                </a:solidFill>
                <a:latin typeface="Tahoma" pitchFamily="34" charset="0"/>
                <a:ea typeface="Tahoma" pitchFamily="34" charset="0"/>
                <a:cs typeface="Tahoma" pitchFamily="34" charset="0"/>
              </a:rPr>
              <a:t>Kolaborator </a:t>
            </a:r>
            <a:br>
              <a:rPr lang="id-ID" b="1" dirty="0">
                <a:solidFill>
                  <a:schemeClr val="tx1"/>
                </a:solidFill>
                <a:latin typeface="Tahoma" pitchFamily="34" charset="0"/>
                <a:ea typeface="Tahoma" pitchFamily="34" charset="0"/>
                <a:cs typeface="Tahoma" pitchFamily="34" charset="0"/>
              </a:rPr>
            </a:br>
            <a:r>
              <a:rPr lang="id-ID" dirty="0">
                <a:solidFill>
                  <a:schemeClr val="tx1"/>
                </a:solidFill>
                <a:latin typeface="Tahoma" pitchFamily="34" charset="0"/>
                <a:ea typeface="Tahoma" pitchFamily="34" charset="0"/>
                <a:cs typeface="Tahoma" pitchFamily="34" charset="0"/>
              </a:rPr>
              <a:t>Peran ini dilakukan karena perawat bekerja melalui tim kesehatan yang terdiri dari dokter, fisioterapis, ahli gizi dan lain-lain serta berupaya mengidentifikasi pelayanan keperawatan yang diperlukan termasuk diskusi atau tukar pendapat dalam penentuan bentuk pelayanan selanjutnya.</a:t>
            </a:r>
          </a:p>
          <a:p>
            <a:pPr>
              <a:buNone/>
            </a:pPr>
            <a:endParaRPr lang="id-ID" dirty="0">
              <a:solidFill>
                <a:schemeClr val="tx1"/>
              </a:solidFill>
              <a:latin typeface="Tahoma" pitchFamily="34" charset="0"/>
              <a:ea typeface="Tahoma" pitchFamily="34" charset="0"/>
              <a:cs typeface="Tahoma" pitchFamily="34" charset="0"/>
            </a:endParaRPr>
          </a:p>
        </p:txBody>
      </p:sp>
      <p:pic>
        <p:nvPicPr>
          <p:cNvPr id="4" name="Picture 3" descr="http://2.bp.blogspot.com/-PA5ORvBcc2k/Uu-rBKU5oHI/AAAAAAAAACU/jEqTz2m4h4w/s1600/depositphotos_12691901-Young-pretty-nurse-providing-information-guidance.-Cartoon-nurse.-Hospital..jpg"/>
          <p:cNvPicPr/>
          <p:nvPr/>
        </p:nvPicPr>
        <p:blipFill>
          <a:blip r:embed="rId2"/>
          <a:srcRect/>
          <a:stretch>
            <a:fillRect/>
          </a:stretch>
        </p:blipFill>
        <p:spPr bwMode="auto">
          <a:xfrm>
            <a:off x="357158" y="857232"/>
            <a:ext cx="2214578" cy="3571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4473</TotalTime>
  <Words>2171</Words>
  <Application>Microsoft Office PowerPoint</Application>
  <PresentationFormat>On-screen Show (4:3)</PresentationFormat>
  <Paragraphs>237</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Algerian</vt:lpstr>
      <vt:lpstr>Arial</vt:lpstr>
      <vt:lpstr>Bell MT</vt:lpstr>
      <vt:lpstr>Calibri</vt:lpstr>
      <vt:lpstr>Castellar</vt:lpstr>
      <vt:lpstr>Constantia</vt:lpstr>
      <vt:lpstr>Courier New</vt:lpstr>
      <vt:lpstr>Tahoma</vt:lpstr>
      <vt:lpstr>Wingdings</vt:lpstr>
      <vt:lpstr>Office Theme</vt:lpstr>
      <vt:lpstr>PERAN PERAWAT DALAM PELAKSANAAN DIET</vt:lpstr>
      <vt:lpstr>Definisi Perawat</vt:lpstr>
      <vt:lpstr>Con’t ....</vt:lpstr>
      <vt:lpstr>Peran Perawat</vt:lpstr>
      <vt:lpstr>Konsorsium Ilmu Kesehatan</vt:lpstr>
      <vt:lpstr>Con’t ....</vt:lpstr>
      <vt:lpstr>Con’t ....</vt:lpstr>
      <vt:lpstr>Con’t ....</vt:lpstr>
      <vt:lpstr>Con’t ....</vt:lpstr>
      <vt:lpstr>Con’t ....</vt:lpstr>
      <vt:lpstr>Con’t ....</vt:lpstr>
      <vt:lpstr>Hasil Lokakarya Keperawatan</vt:lpstr>
      <vt:lpstr>Con’t ....</vt:lpstr>
      <vt:lpstr>Con’t ....</vt:lpstr>
      <vt:lpstr>Fungsi Perawat</vt:lpstr>
      <vt:lpstr>Con’t ....</vt:lpstr>
      <vt:lpstr>Con’t ....</vt:lpstr>
      <vt:lpstr>KASUS</vt:lpstr>
      <vt:lpstr>PowerPoint Presentation</vt:lpstr>
      <vt:lpstr>PowerPoint Presentation</vt:lpstr>
      <vt:lpstr>DATA MASALAH</vt:lpstr>
      <vt:lpstr>Con’t ....</vt:lpstr>
      <vt:lpstr>PowerPoint Presentation</vt:lpstr>
      <vt:lpstr>Proses Keperawatan</vt:lpstr>
      <vt:lpstr>Komponen Pengkajian Gizi</vt:lpstr>
      <vt:lpstr>Screening (Penapisan)</vt:lpstr>
      <vt:lpstr>5 Kategori Pengkajian Masalah Gizi</vt:lpstr>
      <vt:lpstr>Con’t ....</vt:lpstr>
      <vt:lpstr>PowerPoint Presentation</vt:lpstr>
      <vt:lpstr>Peran perawat sbg Pemberi Pelayanan (Care Provider)</vt:lpstr>
      <vt:lpstr>Con’t ....</vt:lpstr>
      <vt:lpstr>Peran Perawat sebagai Pembela untuk melindungi pasien (Client advocate)</vt:lpstr>
      <vt:lpstr>Con’t ....</vt:lpstr>
      <vt:lpstr>Peran Perawat Sebagai pemberi bimbingan/konseling pasien (Counselor)</vt:lpstr>
      <vt:lpstr>Peran Perawat Sebagai pendidik pasien (Educator)</vt:lpstr>
      <vt:lpstr>Collaborator</vt:lpstr>
      <vt:lpstr>Peran Perawat sebagai Koordinator</vt:lpstr>
      <vt:lpstr>Peran Perawat sebagai Pembaharu</vt:lpstr>
      <vt:lpstr>Peran Perawat sebagai Konsultan</vt:lpstr>
      <vt:lpstr>Fungsi Perawat yang dapat dilakukan....</vt:lpstr>
      <vt:lpstr>Saran bagi penderita Gastritis yg menjalani Diet ....</vt:lpstr>
      <vt:lpstr>Cont ....</vt:lpstr>
      <vt:lpstr>Con’t ....</vt:lpstr>
      <vt:lpstr>Con’t ....</vt:lpstr>
      <vt:lpstr>Con’t ....</vt:lpstr>
      <vt:lpstr>Con’t ....</vt:lpstr>
      <vt:lpstr>Diagnosa keperawatan 2018-2020</vt:lpstr>
      <vt:lpstr>Con’t ....</vt:lpstr>
      <vt:lpstr>NOC (Nursing Outcomes Classification) “Digestion &amp; Nutrition”  </vt:lpstr>
      <vt:lpstr>Con’t ....</vt:lpstr>
      <vt:lpstr>“Fluid &amp; Electrolytes” </vt:lpstr>
      <vt:lpstr> NIC  (Nursing Interventions Classification) “Nutrition Support”  </vt:lpstr>
      <vt:lpstr>Con’t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HP</cp:lastModifiedBy>
  <cp:revision>103</cp:revision>
  <dcterms:created xsi:type="dcterms:W3CDTF">2013-08-21T19:17:07Z</dcterms:created>
  <dcterms:modified xsi:type="dcterms:W3CDTF">2024-12-25T09:33:52Z</dcterms:modified>
</cp:coreProperties>
</file>