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8"/>
  </p:handoutMasterIdLst>
  <p:sldIdLst>
    <p:sldId id="256" r:id="rId2"/>
    <p:sldId id="276" r:id="rId3"/>
    <p:sldId id="288" r:id="rId4"/>
    <p:sldId id="289" r:id="rId5"/>
    <p:sldId id="290" r:id="rId6"/>
    <p:sldId id="291" r:id="rId7"/>
    <p:sldId id="258" r:id="rId8"/>
    <p:sldId id="295" r:id="rId9"/>
    <p:sldId id="259" r:id="rId10"/>
    <p:sldId id="260" r:id="rId11"/>
    <p:sldId id="294" r:id="rId12"/>
    <p:sldId id="296" r:id="rId13"/>
    <p:sldId id="302" r:id="rId14"/>
    <p:sldId id="293" r:id="rId15"/>
    <p:sldId id="292" r:id="rId16"/>
    <p:sldId id="297" r:id="rId17"/>
    <p:sldId id="298" r:id="rId18"/>
    <p:sldId id="299" r:id="rId19"/>
    <p:sldId id="300" r:id="rId20"/>
    <p:sldId id="301" r:id="rId21"/>
    <p:sldId id="303" r:id="rId22"/>
    <p:sldId id="304" r:id="rId23"/>
    <p:sldId id="305" r:id="rId24"/>
    <p:sldId id="306" r:id="rId25"/>
    <p:sldId id="307" r:id="rId26"/>
    <p:sldId id="275" r:id="rId27"/>
  </p:sldIdLst>
  <p:sldSz cx="9144000" cy="6858000" type="screen4x3"/>
  <p:notesSz cx="6888163" cy="100203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4A734B0C-5959-4FEE-A210-DE86B2A90C55}" type="datetimeFigureOut">
              <a:rPr lang="id-ID" smtClean="0"/>
              <a:t>17/09/2020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6F01F8A9-A8F1-407A-9A7D-6A5C4AC7A50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5849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D0AF-C87F-4E06-8FDA-60E661AD8F3C}" type="datetimeFigureOut">
              <a:rPr lang="id-ID" smtClean="0"/>
              <a:pPr/>
              <a:t>17/09/2020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5651E-5EA4-4B72-8905-31000B66F35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42984"/>
            <a:ext cx="9144000" cy="1857389"/>
          </a:xfrm>
          <a:solidFill>
            <a:schemeClr val="bg1"/>
          </a:solidFill>
          <a:ln w="38100">
            <a:noFill/>
          </a:ln>
        </p:spPr>
        <p:txBody>
          <a:bodyPr>
            <a:normAutofit fontScale="90000"/>
          </a:bodyPr>
          <a:lstStyle/>
          <a:p>
            <a:r>
              <a:rPr lang="sv-SE" b="1" dirty="0" smtClean="0"/>
              <a:t> </a:t>
            </a:r>
            <a:r>
              <a:rPr lang="sv-SE" sz="6000" b="1" dirty="0" smtClean="0"/>
              <a:t>ETIKA KEPERAWATAN</a:t>
            </a:r>
            <a:br>
              <a:rPr lang="sv-SE" sz="6000" b="1" dirty="0" smtClean="0"/>
            </a:br>
            <a:endParaRPr lang="id-ID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3429000"/>
            <a:ext cx="6400800" cy="1357322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Oleh :</a:t>
            </a:r>
          </a:p>
          <a:p>
            <a:r>
              <a:rPr lang="id-ID" dirty="0" smtClean="0">
                <a:solidFill>
                  <a:schemeClr val="tx1"/>
                </a:solidFill>
              </a:rPr>
              <a:t>Taukhit,.S.Kep.,Ns,.M.Kep.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300" y="2503164"/>
            <a:ext cx="87868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8358214" y="2428868"/>
            <a:ext cx="785786" cy="5000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027" name="Picture 3" descr="F:\sfns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5" y="4572008"/>
            <a:ext cx="2366687" cy="18859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57166"/>
            <a:ext cx="4857752" cy="57150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endParaRPr lang="id-ID" dirty="0" smtClean="0"/>
          </a:p>
          <a:p>
            <a:pPr eaLnBrk="1" hangingPunct="1">
              <a:buNone/>
            </a:pPr>
            <a:r>
              <a:rPr lang="id-ID" dirty="0" smtClean="0">
                <a:solidFill>
                  <a:schemeClr val="bg1"/>
                </a:solidFill>
              </a:rPr>
              <a:t>      </a:t>
            </a:r>
            <a:r>
              <a:rPr lang="en-GB" b="1" dirty="0" err="1" smtClean="0">
                <a:solidFill>
                  <a:schemeClr val="bg1"/>
                </a:solidFill>
              </a:rPr>
              <a:t>Etik</a:t>
            </a:r>
            <a:r>
              <a:rPr lang="id-ID" b="1" dirty="0" smtClean="0">
                <a:solidFill>
                  <a:schemeClr val="bg1"/>
                </a:solidFill>
              </a:rPr>
              <a:t>a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b="1" dirty="0" err="1" smtClean="0">
                <a:solidFill>
                  <a:schemeClr val="bg1"/>
                </a:solidFill>
              </a:rPr>
              <a:t>Keperawatan</a:t>
            </a:r>
            <a:endParaRPr lang="id-ID" b="1" dirty="0" smtClean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160000"/>
              </a:lnSpc>
              <a:buNone/>
            </a:pPr>
            <a:r>
              <a:rPr lang="id-ID" dirty="0" smtClean="0"/>
              <a:t>	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Etik</a:t>
            </a:r>
            <a:r>
              <a:rPr lang="id-ID" sz="28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keperawatan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u="sng" dirty="0" err="1" smtClean="0">
                <a:latin typeface="Arial" pitchFamily="34" charset="0"/>
                <a:cs typeface="Arial" pitchFamily="34" charset="0"/>
              </a:rPr>
              <a:t>norma-norma</a:t>
            </a:r>
            <a:r>
              <a:rPr lang="en-GB" sz="2800" u="sng" dirty="0" smtClean="0">
                <a:latin typeface="Arial" pitchFamily="34" charset="0"/>
                <a:cs typeface="Arial" pitchFamily="34" charset="0"/>
              </a:rPr>
              <a:t> yang</a:t>
            </a:r>
            <a:r>
              <a:rPr lang="id-ID" sz="2800" u="sng" dirty="0" smtClean="0">
                <a:latin typeface="Arial" pitchFamily="34" charset="0"/>
                <a:cs typeface="Arial" pitchFamily="34" charset="0"/>
              </a:rPr>
              <a:t> dianut </a:t>
            </a:r>
            <a:r>
              <a:rPr lang="en-GB" sz="2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u="sng" dirty="0" err="1" smtClean="0">
                <a:latin typeface="Arial" pitchFamily="34" charset="0"/>
                <a:cs typeface="Arial" pitchFamily="34" charset="0"/>
              </a:rPr>
              <a:t>perawat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bertingkah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laku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pasien</a:t>
            </a:r>
            <a:r>
              <a:rPr lang="en-GB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keluarga</a:t>
            </a:r>
            <a:r>
              <a:rPr lang="en-GB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kolega</a:t>
            </a:r>
            <a:r>
              <a:rPr lang="en-GB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GB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tenaga</a:t>
            </a:r>
            <a:r>
              <a:rPr lang="en-GB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kesehatan</a:t>
            </a:r>
            <a:r>
              <a:rPr lang="en-GB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lainnya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keperawatan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profesional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None/>
            </a:pPr>
            <a:endParaRPr lang="id-ID" sz="2800" dirty="0"/>
          </a:p>
          <a:p>
            <a:pPr algn="just" eaLnBrk="1" hangingPunct="1">
              <a:buNone/>
            </a:pPr>
            <a:endParaRPr lang="id-ID" sz="2800" dirty="0" smtClean="0"/>
          </a:p>
          <a:p>
            <a:pPr algn="just" eaLnBrk="1" hangingPunct="1">
              <a:buNone/>
            </a:pPr>
            <a:endParaRPr lang="id-ID" sz="2800" dirty="0"/>
          </a:p>
          <a:p>
            <a:pPr algn="just" eaLnBrk="1" hangingPunct="1">
              <a:buNone/>
            </a:pPr>
            <a:endParaRPr lang="id-ID" sz="2800" dirty="0" smtClean="0"/>
          </a:p>
          <a:p>
            <a:pPr algn="just" eaLnBrk="1" hangingPunct="1">
              <a:buNone/>
            </a:pPr>
            <a:endParaRPr lang="id-ID" sz="2800" dirty="0"/>
          </a:p>
          <a:p>
            <a:pPr algn="just" eaLnBrk="1" hangingPunct="1">
              <a:buNone/>
            </a:pPr>
            <a:endParaRPr lang="id-ID" sz="2800" dirty="0" smtClean="0"/>
          </a:p>
          <a:p>
            <a:pPr algn="just" eaLnBrk="1" hangingPunct="1">
              <a:lnSpc>
                <a:spcPct val="170000"/>
              </a:lnSpc>
            </a:pPr>
            <a:r>
              <a:rPr lang="en-GB" sz="26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rilaku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etik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dibentuk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nilai-nilai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pasien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perawat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interaksi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.</a:t>
            </a:r>
            <a:endParaRPr lang="id-ID" sz="26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None/>
            </a:pPr>
            <a:r>
              <a:rPr lang="en-GB" sz="2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2600" dirty="0" smtClean="0">
                <a:latin typeface="Arial" pitchFamily="34" charset="0"/>
                <a:cs typeface="Arial" pitchFamily="34" charset="0"/>
              </a:rPr>
            </a:br>
            <a:r>
              <a:rPr lang="en-GB" sz="2400" dirty="0" smtClean="0"/>
              <a:t/>
            </a:r>
            <a:br>
              <a:rPr lang="en-GB" sz="2400" dirty="0" smtClean="0"/>
            </a:br>
            <a:endParaRPr lang="en-GB" sz="2800" dirty="0" smtClean="0"/>
          </a:p>
        </p:txBody>
      </p:sp>
      <p:pic>
        <p:nvPicPr>
          <p:cNvPr id="2050" name="Picture 2" descr="F:\sfsw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2786058"/>
            <a:ext cx="2305050" cy="1981200"/>
          </a:xfrm>
          <a:prstGeom prst="rect">
            <a:avLst/>
          </a:prstGeom>
          <a:noFill/>
        </p:spPr>
      </p:pic>
      <p:pic>
        <p:nvPicPr>
          <p:cNvPr id="2051" name="Picture 3" descr="F:\aa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071810"/>
            <a:ext cx="2628900" cy="1743075"/>
          </a:xfrm>
          <a:prstGeom prst="rect">
            <a:avLst/>
          </a:prstGeom>
          <a:noFill/>
        </p:spPr>
      </p:pic>
      <p:pic>
        <p:nvPicPr>
          <p:cNvPr id="2052" name="Picture 4" descr="F:\sfs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2928934"/>
            <a:ext cx="2286000" cy="1809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2548880"/>
          </a:xfrm>
          <a:solidFill>
            <a:schemeClr val="accent1"/>
          </a:solidFill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sz="2800" dirty="0" err="1">
                <a:solidFill>
                  <a:schemeClr val="bg1"/>
                </a:solidFill>
              </a:rPr>
              <a:t>adalah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sikap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etis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wajib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dimiliki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oleh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seluruh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perawat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sebagai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bagian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integritas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selama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bertugas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menjalankan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profesi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perawat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dengan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menerapkan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norma-norma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keperawatan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dalam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kehidupan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bermasyarakat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3075" name="Picture 3" descr="C:\Users\User\Pictures\etik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86" y="473028"/>
            <a:ext cx="268605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User\Pictures\etika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95932"/>
            <a:ext cx="3997821" cy="1859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2323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8436"/>
            <a:ext cx="8811384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933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??Kalian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 fontScale="925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Bagaimana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jika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pasien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menolak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tindakan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padahal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sangat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dibutuhkan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utk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keselamatan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pasien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Apakah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membeda-bedakan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pasien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umum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jaminan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kesehatan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Apakah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mengiyakan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permintaan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pasien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ingin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minta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disuntik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mati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Apakah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harus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menolong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pasien</a:t>
            </a:r>
            <a:r>
              <a:rPr lang="en-US" dirty="0" smtClean="0">
                <a:solidFill>
                  <a:schemeClr val="bg1"/>
                </a:solidFill>
              </a:rPr>
              <a:t> di UGD </a:t>
            </a:r>
            <a:r>
              <a:rPr lang="en-US" dirty="0" err="1" smtClean="0">
                <a:solidFill>
                  <a:schemeClr val="bg1"/>
                </a:solidFill>
              </a:rPr>
              <a:t>yg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diketahui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kecelakaan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karena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mabuk-mabukan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berkendara</a:t>
            </a:r>
            <a:r>
              <a:rPr lang="en-US" dirty="0" smtClean="0">
                <a:solidFill>
                  <a:schemeClr val="bg1"/>
                </a:solidFill>
              </a:rPr>
              <a:t>?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351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User\Pictures\prinsip-etika-dalam-keperawatan-4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" y="260648"/>
            <a:ext cx="9139228" cy="6861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8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C:\Users\User\Pictures\etik-copy-1024x1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39" y="11330"/>
            <a:ext cx="6846669" cy="6846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06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Prinsip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Otonomi</a:t>
            </a:r>
            <a:r>
              <a:rPr lang="en-US" dirty="0">
                <a:solidFill>
                  <a:schemeClr val="bg1"/>
                </a:solidFill>
              </a:rPr>
              <a:t> (Autonomy)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menjelaskan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klien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diberi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kebebasan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 smtClean="0"/>
              <a:t>sendiri</a:t>
            </a:r>
            <a:r>
              <a:rPr lang="en-US" sz="2400" dirty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hakikat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yang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 smtClean="0"/>
              <a:t>harga</a:t>
            </a:r>
            <a:r>
              <a:rPr lang="en-US" sz="2400" dirty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martabat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/>
              <a:t>kasusnya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 smtClean="0"/>
              <a:t>: </a:t>
            </a:r>
            <a:r>
              <a:rPr lang="en-US" sz="2400" dirty="0" err="1"/>
              <a:t>Klien</a:t>
            </a:r>
            <a:r>
              <a:rPr lang="en-US" sz="2400" dirty="0"/>
              <a:t> </a:t>
            </a:r>
            <a:r>
              <a:rPr lang="en-US" sz="2400" dirty="0" err="1"/>
              <a:t>berhak</a:t>
            </a:r>
            <a:r>
              <a:rPr lang="en-US" sz="2400" dirty="0"/>
              <a:t> </a:t>
            </a:r>
            <a:r>
              <a:rPr lang="en-US" sz="2400" dirty="0" err="1"/>
              <a:t>menolak</a:t>
            </a:r>
            <a:r>
              <a:rPr lang="en-US" sz="2400" dirty="0"/>
              <a:t> </a:t>
            </a:r>
            <a:r>
              <a:rPr lang="en-US" sz="2400" dirty="0" err="1" smtClean="0"/>
              <a:t>tindakan</a:t>
            </a:r>
            <a:r>
              <a:rPr lang="en-US" sz="2400" dirty="0"/>
              <a:t> </a:t>
            </a:r>
            <a:r>
              <a:rPr lang="en-US" sz="2400" dirty="0" err="1" smtClean="0"/>
              <a:t>invasif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perawat</a:t>
            </a:r>
            <a:r>
              <a:rPr lang="en-US" sz="2400" dirty="0"/>
              <a:t>. </a:t>
            </a:r>
            <a:r>
              <a:rPr lang="en-US" sz="2400" dirty="0" err="1"/>
              <a:t>Perawat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boleh</a:t>
            </a:r>
            <a:r>
              <a:rPr lang="en-US" sz="2400" dirty="0"/>
              <a:t> </a:t>
            </a:r>
            <a:r>
              <a:rPr lang="en-US" sz="2400" dirty="0" err="1"/>
              <a:t>memaksakan</a:t>
            </a:r>
            <a:r>
              <a:rPr lang="en-US" sz="2400" dirty="0"/>
              <a:t> </a:t>
            </a:r>
            <a:r>
              <a:rPr lang="en-US" sz="2400" dirty="0" err="1" smtClean="0"/>
              <a:t>kehendak</a:t>
            </a:r>
            <a:r>
              <a:rPr lang="en-US" sz="2400" dirty="0"/>
              <a:t> </a:t>
            </a:r>
            <a:r>
              <a:rPr lang="sv-SE" sz="2400" dirty="0" smtClean="0"/>
              <a:t>untuk </a:t>
            </a:r>
            <a:r>
              <a:rPr lang="sv-SE" sz="2400" dirty="0"/>
              <a:t>melakukannya atas pertimbangan bahwa klien memiliki hak otonomi </a:t>
            </a:r>
            <a:r>
              <a:rPr lang="sv-SE" sz="2400" dirty="0" smtClean="0"/>
              <a:t>dan </a:t>
            </a:r>
            <a:r>
              <a:rPr lang="en-US" sz="2400" dirty="0" err="1" smtClean="0"/>
              <a:t>otoritas</a:t>
            </a:r>
            <a:r>
              <a:rPr lang="en-US" sz="2400" dirty="0" smtClean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. </a:t>
            </a:r>
            <a:r>
              <a:rPr lang="en-US" sz="2400" dirty="0" err="1"/>
              <a:t>Perawat</a:t>
            </a:r>
            <a:r>
              <a:rPr lang="en-US" sz="2400" dirty="0"/>
              <a:t> </a:t>
            </a:r>
            <a:r>
              <a:rPr lang="en-US" sz="2400" dirty="0" err="1"/>
              <a:t>berkewajiban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penjelasan</a:t>
            </a:r>
            <a:r>
              <a:rPr lang="en-US" sz="2400" dirty="0"/>
              <a:t> </a:t>
            </a:r>
            <a:r>
              <a:rPr lang="en-US" sz="2400" dirty="0" smtClean="0"/>
              <a:t>yang </a:t>
            </a:r>
            <a:r>
              <a:rPr lang="en-US" sz="2400" dirty="0" err="1" smtClean="0"/>
              <a:t>sejelas-sejelasnya</a:t>
            </a:r>
            <a:r>
              <a:rPr lang="en-US" sz="2400" dirty="0" smtClean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klien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rencana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segi</a:t>
            </a:r>
            <a:r>
              <a:rPr lang="en-US" sz="2400" dirty="0"/>
              <a:t> </a:t>
            </a:r>
            <a:r>
              <a:rPr lang="en-US" sz="2400" dirty="0" err="1" smtClean="0"/>
              <a:t>manfaat</a:t>
            </a:r>
            <a:r>
              <a:rPr lang="en-US" sz="2400" dirty="0" smtClean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, </a:t>
            </a:r>
            <a:r>
              <a:rPr lang="en-US" sz="2400" dirty="0" err="1"/>
              <a:t>urgensi</a:t>
            </a:r>
            <a:r>
              <a:rPr lang="en-US" sz="2400" dirty="0"/>
              <a:t> </a:t>
            </a:r>
            <a:r>
              <a:rPr lang="en-US" sz="2400" dirty="0" err="1"/>
              <a:t>dsb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diharapkan</a:t>
            </a:r>
            <a:r>
              <a:rPr lang="en-US" sz="2400" dirty="0"/>
              <a:t> </a:t>
            </a:r>
            <a:r>
              <a:rPr lang="en-US" sz="2400" dirty="0" err="1"/>
              <a:t>klien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 smtClean="0"/>
              <a:t>keputusan</a:t>
            </a:r>
            <a:r>
              <a:rPr lang="en-US" sz="2400" dirty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mempertimbangkan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kesadaran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898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Prinsip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Kebaikan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Beneficience</a:t>
            </a:r>
            <a:r>
              <a:rPr lang="en-US" dirty="0">
                <a:solidFill>
                  <a:schemeClr val="bg1"/>
                </a:solidFill>
              </a:rPr>
              <a:t>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yang </a:t>
            </a:r>
            <a:r>
              <a:rPr lang="en-US" dirty="0" err="1">
                <a:solidFill>
                  <a:srgbClr val="FF0000"/>
                </a:solidFill>
              </a:rPr>
              <a:t>terbaik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, </a:t>
            </a:r>
            <a:r>
              <a:rPr lang="en-US" dirty="0" err="1" smtClean="0"/>
              <a:t>tidak</a:t>
            </a:r>
            <a:r>
              <a:rPr lang="en-US" dirty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/>
              <a:t>klien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bahaya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berhubungan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/>
              <a:t>dipaksakan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. </a:t>
            </a:r>
            <a:r>
              <a:rPr lang="en-US" dirty="0" err="1"/>
              <a:t>Sebaiknya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 smtClean="0"/>
              <a:t>didorong</a:t>
            </a:r>
            <a:r>
              <a:rPr lang="en-US" dirty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/>
              <a:t>kursi</a:t>
            </a:r>
            <a:r>
              <a:rPr lang="en-US" dirty="0"/>
              <a:t> </a:t>
            </a:r>
            <a:r>
              <a:rPr lang="en-US" dirty="0" err="1"/>
              <a:t>roda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088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Prinsip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Keadilan</a:t>
            </a:r>
            <a:r>
              <a:rPr lang="en-US" dirty="0">
                <a:solidFill>
                  <a:schemeClr val="bg1"/>
                </a:solidFill>
              </a:rPr>
              <a:t> (Justice)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berlaku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adil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setiap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klien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sesuai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kebutuhannya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dihadapkan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pasien</a:t>
            </a:r>
            <a:r>
              <a:rPr lang="en-US" dirty="0"/>
              <a:t> </a:t>
            </a:r>
            <a:r>
              <a:rPr lang="en-US" dirty="0" smtClean="0"/>
              <a:t>total </a:t>
            </a:r>
            <a:r>
              <a:rPr lang="en-US" dirty="0"/>
              <a:t>care,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memandikan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 smtClean="0"/>
              <a:t>tanpa</a:t>
            </a:r>
            <a:r>
              <a:rPr lang="en-US" dirty="0"/>
              <a:t> </a:t>
            </a:r>
            <a:r>
              <a:rPr lang="sv-SE" dirty="0" smtClean="0"/>
              <a:t>membeda-bedakan </a:t>
            </a:r>
            <a:r>
              <a:rPr lang="sv-SE" dirty="0"/>
              <a:t>klien. Tetapi ketika pasien tersebut sudah mampu </a:t>
            </a:r>
            <a:r>
              <a:rPr lang="sv-SE" dirty="0" smtClean="0"/>
              <a:t>mandi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memandikannya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994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Prinsip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Kejujuran</a:t>
            </a:r>
            <a:r>
              <a:rPr lang="en-US" dirty="0">
                <a:solidFill>
                  <a:schemeClr val="bg1"/>
                </a:solidFill>
              </a:rPr>
              <a:t> (Veracity)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mengatakan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sebenarnya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membohongi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.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membina</a:t>
            </a:r>
            <a:r>
              <a:rPr lang="en-US" dirty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Kasus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menderitaHIV</a:t>
            </a:r>
            <a:r>
              <a:rPr lang="en-US" dirty="0" smtClean="0"/>
              <a:t>/AIDS </a:t>
            </a:r>
            <a:r>
              <a:rPr lang="en-US" dirty="0" err="1"/>
              <a:t>menanyakan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diagnosa</a:t>
            </a:r>
            <a:r>
              <a:rPr lang="en-US" dirty="0"/>
              <a:t> </a:t>
            </a:r>
            <a:r>
              <a:rPr lang="en-US" dirty="0" err="1"/>
              <a:t>penyakitnya</a:t>
            </a:r>
            <a:r>
              <a:rPr lang="en-US" dirty="0"/>
              <a:t>.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 smtClean="0"/>
              <a:t>perlu</a:t>
            </a:r>
            <a:r>
              <a:rPr lang="en-US" dirty="0"/>
              <a:t> </a:t>
            </a:r>
            <a:r>
              <a:rPr lang="en-US" dirty="0" err="1" smtClean="0"/>
              <a:t>memberitahukan</a:t>
            </a:r>
            <a:r>
              <a:rPr lang="en-US" dirty="0" smtClean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 smtClean="0"/>
              <a:t>mempertimbangkan</a:t>
            </a:r>
            <a:r>
              <a:rPr lang="en-US" dirty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/>
              <a:t>kesiapan</a:t>
            </a:r>
            <a:r>
              <a:rPr lang="en-US" dirty="0"/>
              <a:t> mental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diberitahukan</a:t>
            </a:r>
            <a:r>
              <a:rPr lang="en-US" dirty="0"/>
              <a:t> </a:t>
            </a:r>
            <a:r>
              <a:rPr lang="en-US" dirty="0" err="1"/>
              <a:t>diagnosanya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124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i="1" dirty="0" smtClean="0">
                <a:solidFill>
                  <a:schemeClr val="bg1"/>
                </a:solidFill>
              </a:rPr>
              <a:t>Mindful</a:t>
            </a:r>
            <a:r>
              <a:rPr lang="id-ID" dirty="0" smtClean="0">
                <a:solidFill>
                  <a:schemeClr val="bg1"/>
                </a:solidFill>
              </a:rPr>
              <a:t> </a:t>
            </a:r>
            <a:r>
              <a:rPr lang="id-ID" dirty="0" smtClean="0">
                <a:solidFill>
                  <a:schemeClr val="bg1"/>
                </a:solidFill>
                <a:sym typeface="Wingdings" pitchFamily="2" charset="2"/>
              </a:rPr>
              <a:t></a:t>
            </a:r>
            <a:r>
              <a:rPr lang="id-ID" dirty="0" smtClean="0">
                <a:solidFill>
                  <a:schemeClr val="bg1"/>
                </a:solidFill>
              </a:rPr>
              <a:t> sadar, perhatian SBG MHS</a:t>
            </a:r>
            <a:endParaRPr lang="id-ID" dirty="0">
              <a:solidFill>
                <a:schemeClr val="bg1"/>
              </a:solidFill>
            </a:endParaRPr>
          </a:p>
        </p:txBody>
      </p:sp>
      <p:pic>
        <p:nvPicPr>
          <p:cNvPr id="4099" name="Picture 2" descr="D:\IKE-NINA\Learning with Love\gambar\daydream-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38"/>
            <a:ext cx="9144000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id-ID" sz="4400" u="sng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Fokus Kuliah 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Prinsip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Kesetiaan</a:t>
            </a:r>
            <a:r>
              <a:rPr lang="en-US" dirty="0">
                <a:solidFill>
                  <a:schemeClr val="bg1"/>
                </a:solidFill>
              </a:rPr>
              <a:t> (Fidelity)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i-FI" dirty="0"/>
              <a:t>Prinsip ini menekankan pada kesetiaan perawat pada komitmennya, </a:t>
            </a:r>
            <a:r>
              <a:rPr lang="fi-FI" dirty="0" smtClean="0">
                <a:solidFill>
                  <a:srgbClr val="FF0000"/>
                </a:solidFill>
              </a:rPr>
              <a:t>menepati </a:t>
            </a:r>
            <a:r>
              <a:rPr lang="en-US" dirty="0" err="1" smtClean="0">
                <a:solidFill>
                  <a:srgbClr val="FF0000"/>
                </a:solidFill>
              </a:rPr>
              <a:t>janji</a:t>
            </a:r>
            <a:r>
              <a:rPr lang="en-US" dirty="0" smtClean="0"/>
              <a:t>,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/>
              <a:t>rahasia</a:t>
            </a:r>
            <a:r>
              <a:rPr lang="en-US" dirty="0"/>
              <a:t>, caring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/</a:t>
            </a:r>
            <a:r>
              <a:rPr lang="en-US" dirty="0" err="1"/>
              <a:t>keluarga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sering</a:t>
            </a:r>
            <a:r>
              <a:rPr lang="en-US" dirty="0"/>
              <a:t>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menyepakati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edukasi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nyeri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perawat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memenuhinya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624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Prinsip</a:t>
            </a:r>
            <a:r>
              <a:rPr lang="en-US" dirty="0" smtClean="0">
                <a:solidFill>
                  <a:schemeClr val="bg1"/>
                </a:solidFill>
              </a:rPr>
              <a:t> Non </a:t>
            </a:r>
            <a:r>
              <a:rPr lang="en-US" dirty="0" err="1" smtClean="0">
                <a:solidFill>
                  <a:schemeClr val="bg1"/>
                </a:solidFill>
              </a:rPr>
              <a:t>maleficience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perawat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>
                <a:solidFill>
                  <a:srgbClr val="FF0000"/>
                </a:solidFill>
              </a:rPr>
              <a:t>dapat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merugikan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perawat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asuhan</a:t>
            </a:r>
            <a:r>
              <a:rPr lang="en-US" dirty="0" smtClean="0"/>
              <a:t> </a:t>
            </a:r>
            <a:r>
              <a:rPr lang="en-US" dirty="0" err="1" smtClean="0"/>
              <a:t>keperawatan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SOP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malpraktik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898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Prinsip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kerahasiaan</a:t>
            </a:r>
            <a:r>
              <a:rPr lang="en-US" dirty="0" smtClean="0">
                <a:solidFill>
                  <a:schemeClr val="bg1"/>
                </a:solidFill>
              </a:rPr>
              <a:t> (Confidentiality)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perawat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menjaga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kerahasiaan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data-data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di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perawat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pengunjung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rekam</a:t>
            </a:r>
            <a:r>
              <a:rPr lang="en-US" dirty="0" smtClean="0"/>
              <a:t> </a:t>
            </a:r>
            <a:r>
              <a:rPr lang="en-US" dirty="0" err="1" smtClean="0"/>
              <a:t>medis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3423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Prinsip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Bertanggung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Jawab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Acountability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perawat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bertanggung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jawab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asuhan</a:t>
            </a:r>
            <a:r>
              <a:rPr lang="en-US" dirty="0" smtClean="0"/>
              <a:t> </a:t>
            </a:r>
            <a:r>
              <a:rPr lang="en-US" dirty="0" err="1" smtClean="0"/>
              <a:t>keperawatan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, </a:t>
            </a:r>
            <a:r>
              <a:rPr lang="en-US" dirty="0" err="1" smtClean="0"/>
              <a:t>perawat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proses </a:t>
            </a:r>
            <a:r>
              <a:rPr lang="en-US" dirty="0" err="1" smtClean="0"/>
              <a:t>asuhan</a:t>
            </a:r>
            <a:r>
              <a:rPr lang="en-US" dirty="0" smtClean="0"/>
              <a:t> </a:t>
            </a:r>
            <a:r>
              <a:rPr lang="en-US" dirty="0" err="1" smtClean="0"/>
              <a:t>keperawatan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pulang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dipertanggung</a:t>
            </a:r>
            <a:r>
              <a:rPr lang="en-US" dirty="0" smtClean="0"/>
              <a:t> </a:t>
            </a:r>
            <a:r>
              <a:rPr lang="en-US" dirty="0" err="1" smtClean="0"/>
              <a:t>jawabkan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37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 smtClean="0"/>
              <a:t>“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menjalankann</a:t>
            </a:r>
            <a:r>
              <a:rPr lang="en-US" i="1" dirty="0" smtClean="0"/>
              <a:t> </a:t>
            </a:r>
            <a:r>
              <a:rPr lang="en-US" i="1" dirty="0" err="1" smtClean="0"/>
              <a:t>prinsip-prinsip</a:t>
            </a:r>
            <a:r>
              <a:rPr lang="en-US" i="1" dirty="0" smtClean="0"/>
              <a:t> </a:t>
            </a:r>
            <a:r>
              <a:rPr lang="en-US" i="1" dirty="0" err="1" smtClean="0"/>
              <a:t>etik</a:t>
            </a:r>
            <a:r>
              <a:rPr lang="en-US" i="1" dirty="0" smtClean="0"/>
              <a:t> </a:t>
            </a:r>
            <a:r>
              <a:rPr lang="en-US" i="1" dirty="0" err="1" smtClean="0"/>
              <a:t>tersebut</a:t>
            </a:r>
            <a:r>
              <a:rPr lang="en-US" i="1" dirty="0" smtClean="0"/>
              <a:t>, </a:t>
            </a:r>
            <a:r>
              <a:rPr lang="en-US" i="1" dirty="0" err="1" smtClean="0"/>
              <a:t>seorang</a:t>
            </a:r>
            <a:r>
              <a:rPr lang="en-US" i="1" dirty="0" smtClean="0"/>
              <a:t> </a:t>
            </a:r>
            <a:r>
              <a:rPr lang="en-US" i="1" dirty="0" err="1" smtClean="0"/>
              <a:t>perawat</a:t>
            </a:r>
            <a:r>
              <a:rPr lang="en-US" i="1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tidak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cukup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hanya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dilandasi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niatan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ingin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berbuat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baik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/>
              <a:t>saja</a:t>
            </a:r>
            <a:r>
              <a:rPr lang="en-US" i="1" dirty="0" smtClean="0"/>
              <a:t>, </a:t>
            </a:r>
            <a:r>
              <a:rPr lang="en-US" i="1" dirty="0" err="1" smtClean="0"/>
              <a:t>akan</a:t>
            </a:r>
            <a:r>
              <a:rPr lang="en-US" i="1" dirty="0" smtClean="0"/>
              <a:t> </a:t>
            </a:r>
            <a:r>
              <a:rPr lang="en-US" i="1" dirty="0" err="1" smtClean="0"/>
              <a:t>tetapi</a:t>
            </a:r>
            <a:r>
              <a:rPr lang="en-US" i="1" dirty="0" smtClean="0"/>
              <a:t> </a:t>
            </a:r>
            <a:r>
              <a:rPr lang="en-US" i="1" dirty="0" err="1" smtClean="0"/>
              <a:t>faktor</a:t>
            </a:r>
            <a:r>
              <a:rPr lang="en-US" i="1" dirty="0" smtClean="0"/>
              <a:t> yang </a:t>
            </a:r>
            <a:r>
              <a:rPr lang="en-US" i="1" dirty="0" err="1" smtClean="0"/>
              <a:t>sangat</a:t>
            </a:r>
            <a:r>
              <a:rPr lang="en-US" i="1" dirty="0" smtClean="0"/>
              <a:t> </a:t>
            </a:r>
            <a:r>
              <a:rPr lang="en-US" i="1" dirty="0" err="1" smtClean="0"/>
              <a:t>penting</a:t>
            </a:r>
            <a:r>
              <a:rPr lang="en-US" i="1" dirty="0" smtClean="0"/>
              <a:t> </a:t>
            </a:r>
            <a:r>
              <a:rPr lang="en-US" i="1" dirty="0" err="1" smtClean="0"/>
              <a:t>adalah</a:t>
            </a:r>
            <a:r>
              <a:rPr lang="en-US" i="1" dirty="0" smtClean="0"/>
              <a:t> </a:t>
            </a:r>
            <a:r>
              <a:rPr lang="en-US" i="1" dirty="0" err="1" smtClean="0"/>
              <a:t>perawat</a:t>
            </a:r>
            <a:r>
              <a:rPr lang="en-US" i="1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harus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kompeten</a:t>
            </a:r>
            <a:r>
              <a:rPr lang="en-US" i="1" dirty="0" smtClean="0">
                <a:solidFill>
                  <a:srgbClr val="FF0000"/>
                </a:solidFill>
              </a:rPr>
              <a:t>” 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11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6" r="12305"/>
          <a:stretch/>
        </p:blipFill>
        <p:spPr bwMode="auto">
          <a:xfrm>
            <a:off x="464820" y="571500"/>
            <a:ext cx="8088630" cy="628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99442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86058"/>
            <a:ext cx="8229600" cy="11430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id-ID" sz="6600" i="1" dirty="0" smtClean="0">
                <a:solidFill>
                  <a:srgbClr val="FFFF00"/>
                </a:solidFill>
              </a:rPr>
              <a:t>SELAMAT BELAJAR </a:t>
            </a:r>
            <a:endParaRPr lang="id-ID" sz="66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9249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2"/>
                </a:solidFill>
              </a:rPr>
              <a:t>Manfaatkan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Kesempatan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Kuliah</a:t>
            </a:r>
            <a:r>
              <a:rPr lang="en-US" b="1" dirty="0" smtClean="0">
                <a:solidFill>
                  <a:schemeClr val="tx2"/>
                </a:solidFill>
              </a:rPr>
              <a:t>!!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err="1" smtClean="0">
                <a:solidFill>
                  <a:schemeClr val="tx2"/>
                </a:solidFill>
              </a:rPr>
              <a:t>Banyak</a:t>
            </a:r>
            <a:r>
              <a:rPr lang="en-US" b="1" dirty="0" smtClean="0">
                <a:solidFill>
                  <a:schemeClr val="tx2"/>
                </a:solidFill>
              </a:rPr>
              <a:t> yang </a:t>
            </a:r>
            <a:r>
              <a:rPr lang="en-US" b="1" dirty="0" err="1" smtClean="0">
                <a:solidFill>
                  <a:schemeClr val="tx2"/>
                </a:solidFill>
              </a:rPr>
              <a:t>ingin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kuliah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tidak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bisa-tidak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memiliki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kesempatan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98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924944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dirty="0" err="1" smtClean="0"/>
              <a:t>Bagaimana</a:t>
            </a:r>
            <a:r>
              <a:rPr lang="en-US" sz="6000" dirty="0" smtClean="0"/>
              <a:t> </a:t>
            </a:r>
            <a:r>
              <a:rPr lang="en-US" sz="6000" dirty="0" err="1" smtClean="0"/>
              <a:t>Supaya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err="1" smtClean="0"/>
              <a:t>Tetap</a:t>
            </a:r>
            <a:r>
              <a:rPr lang="en-US" sz="6000" dirty="0" smtClean="0"/>
              <a:t>  </a:t>
            </a:r>
            <a:r>
              <a:rPr lang="en-US" sz="6000" dirty="0" err="1" smtClean="0"/>
              <a:t>Semangat</a:t>
            </a:r>
            <a:r>
              <a:rPr lang="en-US" sz="6000" dirty="0" smtClean="0"/>
              <a:t> </a:t>
            </a:r>
            <a:r>
              <a:rPr lang="en-US" sz="6000" dirty="0" err="1" smtClean="0"/>
              <a:t>Kuliah</a:t>
            </a:r>
            <a:r>
              <a:rPr lang="en-US" sz="6000" dirty="0" smtClean="0"/>
              <a:t>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497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Lihat</a:t>
            </a:r>
            <a:r>
              <a:rPr lang="en-US" dirty="0" smtClean="0"/>
              <a:t> Orang </a:t>
            </a:r>
            <a:r>
              <a:rPr lang="en-US" dirty="0" err="1" smtClean="0"/>
              <a:t>Tua</a:t>
            </a:r>
            <a:r>
              <a:rPr lang="en-US" dirty="0" smtClean="0"/>
              <a:t> Kita/Orang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berjasa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#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berjuang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074" name="Picture 2" descr="C:\Users\User\Pictures\dhdhdjj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38631"/>
            <a:ext cx="4225974" cy="2812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Pictures\ddkdk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578224"/>
            <a:ext cx="1936774" cy="2910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51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yang </a:t>
            </a:r>
            <a:r>
              <a:rPr lang="en-US" dirty="0" err="1" smtClean="0"/>
              <a:t>membutukan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kita#Jika</a:t>
            </a:r>
            <a:r>
              <a:rPr lang="en-US" dirty="0" smtClean="0"/>
              <a:t> kalian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endParaRPr lang="en-US" dirty="0"/>
          </a:p>
        </p:txBody>
      </p:sp>
      <p:pic>
        <p:nvPicPr>
          <p:cNvPr id="4098" name="Picture 2" descr="C:\Users\User\Pictures\eekek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348880"/>
            <a:ext cx="6522179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5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428605"/>
            <a:ext cx="6286500" cy="6024584"/>
          </a:xfrm>
          <a:solidFill>
            <a:schemeClr val="accent1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sv-SE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Keperawatan</a:t>
            </a:r>
            <a:r>
              <a:rPr lang="sv-SE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merupakan salah </a:t>
            </a:r>
            <a:r>
              <a:rPr lang="sv-SE" sz="24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satu profesi yang </a:t>
            </a:r>
            <a:r>
              <a:rPr lang="id-ID" sz="24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bergerak pada </a:t>
            </a:r>
            <a:r>
              <a:rPr lang="sv-SE" sz="24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bidang kesejaht</a:t>
            </a:r>
            <a:r>
              <a:rPr lang="id-ID" sz="24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sv-SE" sz="24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raan manusia yaitu dengan memberikan bantuan </a:t>
            </a:r>
            <a:r>
              <a:rPr lang="sv-SE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kepada individu yang sehat maupun yang sakit untuk</a:t>
            </a:r>
            <a:r>
              <a:rPr lang="id-ID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dapat menjalankan fungsi hidup sehari</a:t>
            </a:r>
            <a:r>
              <a:rPr lang="id-ID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-hari.</a:t>
            </a:r>
          </a:p>
          <a:p>
            <a:pPr algn="just" eaLnBrk="1" hangingPunct="1">
              <a:lnSpc>
                <a:spcPct val="150000"/>
              </a:lnSpc>
              <a:buNone/>
            </a:pPr>
            <a:endParaRPr lang="id-ID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GB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Etika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peraturan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norma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digunakan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acuan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bagi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perlaku</a:t>
            </a:r>
            <a:r>
              <a:rPr lang="id-ID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seseorang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berkaitan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tindakan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baik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buruk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dilakukan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seseorang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merupakan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kewajiban</a:t>
            </a:r>
            <a:r>
              <a:rPr lang="id-ID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tanggungjawa</a:t>
            </a:r>
            <a:r>
              <a:rPr lang="id-ID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 </a:t>
            </a:r>
            <a:endParaRPr lang="en-GB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357158" y="0"/>
            <a:ext cx="1676400" cy="7589838"/>
            <a:chOff x="7467600" y="0"/>
            <a:chExt cx="1676400" cy="7589227"/>
          </a:xfrm>
        </p:grpSpPr>
        <p:pic>
          <p:nvPicPr>
            <p:cNvPr id="7" name="Picture 3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67600" y="0"/>
              <a:ext cx="1676400" cy="1950427"/>
            </a:xfrm>
            <a:prstGeom prst="roundRect">
              <a:avLst>
                <a:gd name="adj" fmla="val 4167"/>
              </a:avLst>
            </a:prstGeom>
            <a:solidFill>
              <a:srgbClr val="FFFFFF"/>
            </a:solidFill>
            <a:ln w="76200" cap="sq">
              <a:solidFill>
                <a:srgbClr val="EAEAEA"/>
              </a:solidFill>
              <a:miter lim="800000"/>
            </a:ln>
            <a:effectLst>
              <a:reflection blurRad="12700" stA="33000" endPos="28000" dist="5000" dir="5400000" sy="-100000" algn="bl" rotWithShape="0"/>
            </a:effectLst>
            <a:scene3d>
              <a:camera prst="orthographicFront"/>
              <a:lightRig rig="threePt" dir="t">
                <a:rot lat="0" lon="0" rev="2700000"/>
              </a:lightRig>
            </a:scene3d>
            <a:sp3d contourW="6350">
              <a:bevelT h="38100"/>
              <a:contourClr>
                <a:srgbClr val="C0C0C0"/>
              </a:contourClr>
            </a:sp3d>
          </p:spPr>
        </p:pic>
        <p:pic>
          <p:nvPicPr>
            <p:cNvPr id="8" name="Picture 3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67600" y="1905000"/>
              <a:ext cx="1676400" cy="1950427"/>
            </a:xfrm>
            <a:prstGeom prst="roundRect">
              <a:avLst>
                <a:gd name="adj" fmla="val 4167"/>
              </a:avLst>
            </a:prstGeom>
            <a:solidFill>
              <a:srgbClr val="FFFFFF"/>
            </a:solidFill>
            <a:ln w="76200" cap="sq">
              <a:solidFill>
                <a:srgbClr val="EAEAEA"/>
              </a:solidFill>
              <a:miter lim="800000"/>
            </a:ln>
            <a:effectLst>
              <a:reflection blurRad="12700" stA="33000" endPos="28000" dist="5000" dir="5400000" sy="-100000" algn="bl" rotWithShape="0"/>
            </a:effectLst>
            <a:scene3d>
              <a:camera prst="orthographicFront"/>
              <a:lightRig rig="threePt" dir="t">
                <a:rot lat="0" lon="0" rev="2700000"/>
              </a:lightRig>
            </a:scene3d>
            <a:sp3d contourW="6350">
              <a:bevelT h="38100"/>
              <a:contourClr>
                <a:srgbClr val="C0C0C0"/>
              </a:contourClr>
            </a:sp3d>
          </p:spPr>
        </p:pic>
        <p:pic>
          <p:nvPicPr>
            <p:cNvPr id="9" name="Picture 3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67600" y="3810000"/>
              <a:ext cx="1676400" cy="1950427"/>
            </a:xfrm>
            <a:prstGeom prst="roundRect">
              <a:avLst>
                <a:gd name="adj" fmla="val 4167"/>
              </a:avLst>
            </a:prstGeom>
            <a:solidFill>
              <a:srgbClr val="FFFFFF"/>
            </a:solidFill>
            <a:ln w="76200" cap="sq">
              <a:solidFill>
                <a:srgbClr val="EAEAEA"/>
              </a:solidFill>
              <a:miter lim="800000"/>
            </a:ln>
            <a:effectLst>
              <a:reflection blurRad="12700" stA="33000" endPos="28000" dist="5000" dir="5400000" sy="-100000" algn="bl" rotWithShape="0"/>
            </a:effectLst>
            <a:scene3d>
              <a:camera prst="orthographicFront"/>
              <a:lightRig rig="threePt" dir="t">
                <a:rot lat="0" lon="0" rev="2700000"/>
              </a:lightRig>
            </a:scene3d>
            <a:sp3d contourW="6350">
              <a:bevelT h="38100"/>
              <a:contourClr>
                <a:srgbClr val="C0C0C0"/>
              </a:contourClr>
            </a:sp3d>
          </p:spPr>
        </p:pic>
        <p:pic>
          <p:nvPicPr>
            <p:cNvPr id="10" name="Picture 3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67600" y="5638800"/>
              <a:ext cx="1676400" cy="1950427"/>
            </a:xfrm>
            <a:prstGeom prst="roundRect">
              <a:avLst>
                <a:gd name="adj" fmla="val 4167"/>
              </a:avLst>
            </a:prstGeom>
            <a:solidFill>
              <a:srgbClr val="FFFFFF"/>
            </a:solidFill>
            <a:ln w="76200" cap="sq">
              <a:solidFill>
                <a:srgbClr val="EAEAEA"/>
              </a:solidFill>
              <a:miter lim="800000"/>
            </a:ln>
            <a:effectLst>
              <a:reflection blurRad="12700" stA="33000" endPos="28000" dist="5000" dir="5400000" sy="-100000" algn="bl" rotWithShape="0"/>
            </a:effectLst>
            <a:scene3d>
              <a:camera prst="orthographicFront"/>
              <a:lightRig rig="threePt" dir="t">
                <a:rot lat="0" lon="0" rev="2700000"/>
              </a:lightRig>
            </a:scene3d>
            <a:sp3d contourW="6350">
              <a:bevelT h="38100"/>
              <a:contourClr>
                <a:srgbClr val="C0C0C0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chemeClr val="bg1"/>
                </a:solidFill>
              </a:rPr>
              <a:t>Etika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Yunani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i="1" dirty="0"/>
              <a:t>“ETHOS”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Araskar</a:t>
            </a:r>
            <a:r>
              <a:rPr lang="en-US" dirty="0"/>
              <a:t> David (1978) </a:t>
            </a:r>
            <a:r>
              <a:rPr lang="en-US" dirty="0" err="1" smtClean="0"/>
              <a:t>berarti</a:t>
            </a:r>
            <a:r>
              <a:rPr lang="sv-SE" i="1" dirty="0" smtClean="0"/>
              <a:t>“kebiasaan</a:t>
            </a:r>
            <a:r>
              <a:rPr lang="sv-SE" i="1" dirty="0"/>
              <a:t>”</a:t>
            </a:r>
            <a:r>
              <a:rPr lang="sv-SE" dirty="0"/>
              <a:t>, </a:t>
            </a:r>
            <a:r>
              <a:rPr lang="sv-SE" i="1" dirty="0"/>
              <a:t>“model perilaku”</a:t>
            </a:r>
            <a:r>
              <a:rPr lang="sv-SE" dirty="0"/>
              <a:t>atau </a:t>
            </a:r>
            <a:r>
              <a:rPr lang="sv-SE" i="1" dirty="0"/>
              <a:t>“standar” </a:t>
            </a:r>
            <a:r>
              <a:rPr lang="sv-SE" dirty="0"/>
              <a:t>yang diharapkan dan kriteria tertentu </a:t>
            </a:r>
            <a:r>
              <a:rPr lang="sv-SE" dirty="0" smtClean="0"/>
              <a:t>untuk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/>
              <a:t>tindakan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Ismani</a:t>
            </a:r>
            <a:r>
              <a:rPr lang="en-US" dirty="0"/>
              <a:t> (2001</a:t>
            </a:r>
            <a:r>
              <a:rPr lang="en-US" dirty="0" smtClean="0"/>
              <a:t>),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: </a:t>
            </a:r>
            <a:r>
              <a:rPr lang="en-US" dirty="0" err="1" smtClean="0"/>
              <a:t>Ilmu</a:t>
            </a:r>
            <a:r>
              <a:rPr lang="en-US" dirty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/>
              <a:t>kesusilaan</a:t>
            </a:r>
            <a:r>
              <a:rPr lang="en-US" dirty="0"/>
              <a:t> yang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sepatutnya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 smtClean="0"/>
              <a:t>didalam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–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– </a:t>
            </a:r>
            <a:r>
              <a:rPr lang="en-US" dirty="0" err="1"/>
              <a:t>prinsip</a:t>
            </a:r>
            <a:r>
              <a:rPr lang="en-US" dirty="0"/>
              <a:t> yang </a:t>
            </a:r>
            <a:r>
              <a:rPr lang="en-US" dirty="0" err="1" smtClean="0"/>
              <a:t>menentukan</a:t>
            </a:r>
            <a:r>
              <a:rPr lang="en-US" dirty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/>
              <a:t>laku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112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7166"/>
            <a:ext cx="8229600" cy="6240484"/>
          </a:xfrm>
          <a:ln w="28575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endParaRPr lang="id-ID" dirty="0" smtClean="0"/>
          </a:p>
        </p:txBody>
      </p:sp>
      <p:sp>
        <p:nvSpPr>
          <p:cNvPr id="4099" name="Oval 4"/>
          <p:cNvSpPr>
            <a:spLocks noChangeArrowheads="1"/>
          </p:cNvSpPr>
          <p:nvPr/>
        </p:nvSpPr>
        <p:spPr bwMode="auto">
          <a:xfrm>
            <a:off x="928688" y="1214438"/>
            <a:ext cx="2376487" cy="1584325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none" anchor="ctr"/>
          <a:lstStyle/>
          <a:p>
            <a:pPr algn="ctr"/>
            <a:r>
              <a:rPr lang="id-ID" sz="3600" dirty="0"/>
              <a:t>ETIKA</a:t>
            </a:r>
            <a:endParaRPr lang="en-GB" sz="3600" dirty="0"/>
          </a:p>
        </p:txBody>
      </p:sp>
      <p:sp>
        <p:nvSpPr>
          <p:cNvPr id="4100" name="Oval 5"/>
          <p:cNvSpPr>
            <a:spLocks noChangeArrowheads="1"/>
          </p:cNvSpPr>
          <p:nvPr/>
        </p:nvSpPr>
        <p:spPr bwMode="auto">
          <a:xfrm>
            <a:off x="827088" y="3500438"/>
            <a:ext cx="2449512" cy="1728787"/>
          </a:xfrm>
          <a:prstGeom prst="ellipse">
            <a:avLst/>
          </a:prstGeom>
          <a:solidFill>
            <a:srgbClr val="92D05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id-ID" sz="2800" dirty="0"/>
              <a:t>KEPERAWATAN</a:t>
            </a:r>
            <a:endParaRPr lang="en-GB" sz="2800" dirty="0"/>
          </a:p>
        </p:txBody>
      </p:sp>
      <p:sp>
        <p:nvSpPr>
          <p:cNvPr id="4101" name="AutoShape 6"/>
          <p:cNvSpPr>
            <a:spLocks/>
          </p:cNvSpPr>
          <p:nvPr/>
        </p:nvSpPr>
        <p:spPr bwMode="auto">
          <a:xfrm>
            <a:off x="3563938" y="1773238"/>
            <a:ext cx="576262" cy="3240087"/>
          </a:xfrm>
          <a:prstGeom prst="rightBrace">
            <a:avLst>
              <a:gd name="adj1" fmla="val 4685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02" name="AutoShape 7"/>
          <p:cNvSpPr>
            <a:spLocks noChangeArrowheads="1"/>
          </p:cNvSpPr>
          <p:nvPr/>
        </p:nvSpPr>
        <p:spPr bwMode="auto">
          <a:xfrm>
            <a:off x="4356100" y="3141663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03" name="Rectangle 8"/>
          <p:cNvSpPr>
            <a:spLocks noChangeArrowheads="1"/>
          </p:cNvSpPr>
          <p:nvPr/>
        </p:nvSpPr>
        <p:spPr bwMode="auto">
          <a:xfrm>
            <a:off x="5364163" y="1484313"/>
            <a:ext cx="3351241" cy="3889375"/>
          </a:xfrm>
          <a:prstGeom prst="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268288" indent="-268288" algn="just">
              <a:buFontTx/>
              <a:buChar char="•"/>
            </a:pPr>
            <a:r>
              <a:rPr lang="id-ID" sz="2400" dirty="0"/>
              <a:t>MENGATUR </a:t>
            </a:r>
          </a:p>
          <a:p>
            <a:pPr marL="268288" indent="-268288" algn="just"/>
            <a:r>
              <a:rPr lang="id-ID" sz="2400" dirty="0"/>
              <a:t>	HUBUNGAN</a:t>
            </a:r>
          </a:p>
          <a:p>
            <a:pPr marL="268288" indent="-268288" algn="just"/>
            <a:r>
              <a:rPr lang="id-ID" sz="2400" dirty="0"/>
              <a:t>	ANTARA PERAWAT </a:t>
            </a:r>
          </a:p>
          <a:p>
            <a:pPr marL="268288" indent="-268288" algn="just"/>
            <a:r>
              <a:rPr lang="id-ID" sz="2400" dirty="0"/>
              <a:t>	DAN PASIEN</a:t>
            </a:r>
          </a:p>
          <a:p>
            <a:pPr marL="268288" indent="-268288" algn="just"/>
            <a:endParaRPr lang="id-ID" sz="2400" dirty="0"/>
          </a:p>
          <a:p>
            <a:pPr marL="268288" indent="-268288" algn="just">
              <a:buFontTx/>
              <a:buChar char="•"/>
            </a:pPr>
            <a:r>
              <a:rPr lang="id-ID" sz="2400" dirty="0"/>
              <a:t>PROFESI KEPERAWATAN</a:t>
            </a:r>
          </a:p>
          <a:p>
            <a:pPr marL="268288" indent="-268288" algn="just"/>
            <a:r>
              <a:rPr lang="id-ID" sz="2400" dirty="0"/>
              <a:t>	MEMILIKI KONTRAK </a:t>
            </a:r>
          </a:p>
          <a:p>
            <a:pPr marL="268288" indent="-268288" algn="just"/>
            <a:r>
              <a:rPr lang="id-ID" sz="2400" dirty="0"/>
              <a:t>	SOSIAL DENGAN </a:t>
            </a:r>
          </a:p>
          <a:p>
            <a:pPr marL="268288" indent="-268288" algn="just"/>
            <a:r>
              <a:rPr lang="id-ID" sz="2400" dirty="0"/>
              <a:t>	MASYARAKAT</a:t>
            </a:r>
            <a:endParaRPr lang="en-GB" sz="2400" dirty="0"/>
          </a:p>
        </p:txBody>
      </p:sp>
      <p:pic>
        <p:nvPicPr>
          <p:cNvPr id="3074" name="Picture 2" descr="F:\etik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4625" y="0"/>
            <a:ext cx="2619375" cy="1743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3180</TotalTime>
  <Words>753</Words>
  <Application>Microsoft Office PowerPoint</Application>
  <PresentationFormat>On-screen Show (4:3)</PresentationFormat>
  <Paragraphs>69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 ETIKA KEPERAWATAN </vt:lpstr>
      <vt:lpstr>Mindful  sadar, perhatian SBG MHS</vt:lpstr>
      <vt:lpstr>Manfaatkan Kesempatan Kuliah!! Banyak yang ingin kuliah tidak bisa-tidak memiliki kesempatan </vt:lpstr>
      <vt:lpstr>Bagaimana Supaya Tetap  Semangat Kuliah?</vt:lpstr>
      <vt:lpstr>1. Lihat Orang Tua Kita/Orang yg berjasa untuk kuliah kita #yg sudah berjuang untuk kita </vt:lpstr>
      <vt:lpstr>2. Lihat Pasien yang membutukan bantuan kita#Jika kalian sudah selesai kuliah</vt:lpstr>
      <vt:lpstr>PowerPoint Presentation</vt:lpstr>
      <vt:lpstr>Etika</vt:lpstr>
      <vt:lpstr>PowerPoint Presentation</vt:lpstr>
      <vt:lpstr>PowerPoint Presentation</vt:lpstr>
      <vt:lpstr>PowerPoint Presentation</vt:lpstr>
      <vt:lpstr>PowerPoint Presentation</vt:lpstr>
      <vt:lpstr>Pertanyaan yg bisa muncul??Kalian akan bagaimana?</vt:lpstr>
      <vt:lpstr>PowerPoint Presentation</vt:lpstr>
      <vt:lpstr>PowerPoint Presentation</vt:lpstr>
      <vt:lpstr>Prinsip Otonomi (Autonomy)</vt:lpstr>
      <vt:lpstr>Prinsip Kebaikan (Beneficience)</vt:lpstr>
      <vt:lpstr>Prinsip Keadilan (Justice)</vt:lpstr>
      <vt:lpstr>Prinsip Kejujuran (Veracity)</vt:lpstr>
      <vt:lpstr>Prinsip Kesetiaan (Fidelity)</vt:lpstr>
      <vt:lpstr>Prinsip Non maleficience </vt:lpstr>
      <vt:lpstr>Prinsip kerahasiaan (Confidentiality) </vt:lpstr>
      <vt:lpstr>Prinsip Bertanggung Jawab (Acountability)</vt:lpstr>
      <vt:lpstr>PowerPoint Presentation</vt:lpstr>
      <vt:lpstr>PowerPoint Presentation</vt:lpstr>
      <vt:lpstr>SELAMAT BELAJAR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HAK &amp; KEWAJIBAN  DALAM ETIKA KEPERAWATAN</dc:title>
  <dc:creator>ACER</dc:creator>
  <cp:lastModifiedBy>User</cp:lastModifiedBy>
  <cp:revision>23</cp:revision>
  <dcterms:created xsi:type="dcterms:W3CDTF">2016-09-26T01:39:37Z</dcterms:created>
  <dcterms:modified xsi:type="dcterms:W3CDTF">2020-09-17T13:00:15Z</dcterms:modified>
</cp:coreProperties>
</file>