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338" r:id="rId3"/>
    <p:sldId id="346" r:id="rId4"/>
    <p:sldId id="278" r:id="rId5"/>
    <p:sldId id="258" r:id="rId6"/>
    <p:sldId id="259" r:id="rId7"/>
    <p:sldId id="275" r:id="rId8"/>
    <p:sldId id="276" r:id="rId9"/>
    <p:sldId id="308" r:id="rId10"/>
    <p:sldId id="260" r:id="rId11"/>
    <p:sldId id="261" r:id="rId12"/>
    <p:sldId id="262" r:id="rId13"/>
    <p:sldId id="263" r:id="rId14"/>
    <p:sldId id="264" r:id="rId15"/>
    <p:sldId id="257" r:id="rId16"/>
    <p:sldId id="265" r:id="rId17"/>
    <p:sldId id="266" r:id="rId18"/>
    <p:sldId id="267" r:id="rId19"/>
    <p:sldId id="268" r:id="rId20"/>
    <p:sldId id="269" r:id="rId21"/>
    <p:sldId id="270" r:id="rId22"/>
    <p:sldId id="271" r:id="rId23"/>
    <p:sldId id="272" r:id="rId24"/>
    <p:sldId id="273" r:id="rId25"/>
    <p:sldId id="274" r:id="rId26"/>
    <p:sldId id="279" r:id="rId27"/>
    <p:sldId id="277" r:id="rId2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8F639F89-6279-4BF8-934A-B5CA5F75637B}" type="datetimeFigureOut">
              <a:rPr lang="id-ID" smtClean="0"/>
              <a:pPr/>
              <a:t>19/09/2025</a:t>
            </a:fld>
            <a:endParaRPr lang="id-ID"/>
          </a:p>
        </p:txBody>
      </p:sp>
      <p:sp>
        <p:nvSpPr>
          <p:cNvPr id="17" name="Footer Placeholder 16"/>
          <p:cNvSpPr>
            <a:spLocks noGrp="1"/>
          </p:cNvSpPr>
          <p:nvPr>
            <p:ph type="ftr" sz="quarter" idx="11"/>
          </p:nvPr>
        </p:nvSpPr>
        <p:spPr>
          <a:xfrm>
            <a:off x="5410200" y="4205288"/>
            <a:ext cx="1295400" cy="457200"/>
          </a:xfrm>
        </p:spPr>
        <p:txBody>
          <a:bodyPr/>
          <a:lstStyle/>
          <a:p>
            <a:endParaRPr lang="id-ID"/>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6005524F-7CC9-4C26-94E9-DDEAA789E4C0}"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639F89-6279-4BF8-934A-B5CA5F75637B}" type="datetimeFigureOut">
              <a:rPr lang="id-ID" smtClean="0"/>
              <a:pPr/>
              <a:t>19/09/2025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005524F-7CC9-4C26-94E9-DDEAA789E4C0}"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639F89-6279-4BF8-934A-B5CA5F75637B}" type="datetimeFigureOut">
              <a:rPr lang="id-ID" smtClean="0"/>
              <a:pPr/>
              <a:t>19/09/2025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005524F-7CC9-4C26-94E9-DDEAA789E4C0}"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639F89-6279-4BF8-934A-B5CA5F75637B}" type="datetimeFigureOut">
              <a:rPr lang="id-ID" smtClean="0"/>
              <a:pPr/>
              <a:t>19/09/2025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005524F-7CC9-4C26-94E9-DDEAA789E4C0}"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F639F89-6279-4BF8-934A-B5CA5F75637B}" type="datetimeFigureOut">
              <a:rPr lang="id-ID" smtClean="0"/>
              <a:pPr/>
              <a:t>19/09/2025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005524F-7CC9-4C26-94E9-DDEAA789E4C0}"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639F89-6279-4BF8-934A-B5CA5F75637B}" type="datetimeFigureOut">
              <a:rPr lang="id-ID" smtClean="0"/>
              <a:pPr/>
              <a:t>19/09/2025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005524F-7CC9-4C26-94E9-DDEAA789E4C0}"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8F639F89-6279-4BF8-934A-B5CA5F75637B}" type="datetimeFigureOut">
              <a:rPr lang="id-ID" smtClean="0"/>
              <a:pPr/>
              <a:t>19/09/2025</a:t>
            </a:fld>
            <a:endParaRPr lang="id-ID"/>
          </a:p>
        </p:txBody>
      </p:sp>
      <p:sp>
        <p:nvSpPr>
          <p:cNvPr id="27" name="Slide Number Placeholder 26"/>
          <p:cNvSpPr>
            <a:spLocks noGrp="1"/>
          </p:cNvSpPr>
          <p:nvPr>
            <p:ph type="sldNum" sz="quarter" idx="11"/>
          </p:nvPr>
        </p:nvSpPr>
        <p:spPr/>
        <p:txBody>
          <a:bodyPr rtlCol="0"/>
          <a:lstStyle/>
          <a:p>
            <a:fld id="{6005524F-7CC9-4C26-94E9-DDEAA789E4C0}" type="slidenum">
              <a:rPr lang="id-ID" smtClean="0"/>
              <a:pPr/>
              <a:t>‹#›</a:t>
            </a:fld>
            <a:endParaRPr lang="id-ID"/>
          </a:p>
        </p:txBody>
      </p:sp>
      <p:sp>
        <p:nvSpPr>
          <p:cNvPr id="28" name="Footer Placeholder 27"/>
          <p:cNvSpPr>
            <a:spLocks noGrp="1"/>
          </p:cNvSpPr>
          <p:nvPr>
            <p:ph type="ftr" sz="quarter" idx="12"/>
          </p:nvPr>
        </p:nvSpPr>
        <p:spPr/>
        <p:txBody>
          <a:bodyPr rtlCol="0"/>
          <a:lstStyle/>
          <a:p>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8F639F89-6279-4BF8-934A-B5CA5F75637B}" type="datetimeFigureOut">
              <a:rPr lang="id-ID" smtClean="0"/>
              <a:pPr/>
              <a:t>19/09/2025</a:t>
            </a:fld>
            <a:endParaRPr lang="id-ID"/>
          </a:p>
        </p:txBody>
      </p:sp>
      <p:sp>
        <p:nvSpPr>
          <p:cNvPr id="4" name="Footer Placeholder 3"/>
          <p:cNvSpPr>
            <a:spLocks noGrp="1"/>
          </p:cNvSpPr>
          <p:nvPr>
            <p:ph type="ftr" sz="quarter" idx="11"/>
          </p:nvPr>
        </p:nvSpPr>
        <p:spPr>
          <a:xfrm>
            <a:off x="5257800" y="612648"/>
            <a:ext cx="1325880" cy="457200"/>
          </a:xfrm>
        </p:spPr>
        <p:txBody>
          <a:bodyPr/>
          <a:lstStyle/>
          <a:p>
            <a:endParaRPr lang="id-ID"/>
          </a:p>
        </p:txBody>
      </p:sp>
      <p:sp>
        <p:nvSpPr>
          <p:cNvPr id="5" name="Slide Number Placeholder 4"/>
          <p:cNvSpPr>
            <a:spLocks noGrp="1"/>
          </p:cNvSpPr>
          <p:nvPr>
            <p:ph type="sldNum" sz="quarter" idx="12"/>
          </p:nvPr>
        </p:nvSpPr>
        <p:spPr>
          <a:xfrm>
            <a:off x="8174736" y="2272"/>
            <a:ext cx="762000" cy="365760"/>
          </a:xfrm>
        </p:spPr>
        <p:txBody>
          <a:bodyPr/>
          <a:lstStyle/>
          <a:p>
            <a:fld id="{6005524F-7CC9-4C26-94E9-DDEAA789E4C0}"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639F89-6279-4BF8-934A-B5CA5F75637B}" type="datetimeFigureOut">
              <a:rPr lang="id-ID" smtClean="0"/>
              <a:pPr/>
              <a:t>19/09/2025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005524F-7CC9-4C26-94E9-DDEAA789E4C0}"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639F89-6279-4BF8-934A-B5CA5F75637B}" type="datetimeFigureOut">
              <a:rPr lang="id-ID" smtClean="0"/>
              <a:pPr/>
              <a:t>19/09/2025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005524F-7CC9-4C26-94E9-DDEAA789E4C0}"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F639F89-6279-4BF8-934A-B5CA5F75637B}" type="datetimeFigureOut">
              <a:rPr lang="id-ID" smtClean="0"/>
              <a:pPr/>
              <a:t>19/09/2025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005524F-7CC9-4C26-94E9-DDEAA789E4C0}"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8F639F89-6279-4BF8-934A-B5CA5F75637B}" type="datetimeFigureOut">
              <a:rPr lang="id-ID" smtClean="0"/>
              <a:pPr/>
              <a:t>19/09/2025</a:t>
            </a:fld>
            <a:endParaRPr lang="id-ID"/>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id-ID"/>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6005524F-7CC9-4C26-94E9-DDEAA789E4C0}"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14554"/>
            <a:ext cx="8458200" cy="1470025"/>
          </a:xfrm>
        </p:spPr>
        <p:txBody>
          <a:bodyPr/>
          <a:lstStyle/>
          <a:p>
            <a:pPr algn="ctr"/>
            <a:r>
              <a:rPr lang="id-ID" dirty="0"/>
              <a:t>PENGAMBILAN KEPUTUSAN PADA DILEMA ETIK </a:t>
            </a:r>
          </a:p>
        </p:txBody>
      </p:sp>
      <p:sp>
        <p:nvSpPr>
          <p:cNvPr id="3" name="Subtitle 2"/>
          <p:cNvSpPr>
            <a:spLocks noGrp="1"/>
          </p:cNvSpPr>
          <p:nvPr>
            <p:ph type="subTitle" idx="1"/>
          </p:nvPr>
        </p:nvSpPr>
        <p:spPr>
          <a:xfrm>
            <a:off x="2285984" y="4429132"/>
            <a:ext cx="4953000" cy="1243574"/>
          </a:xfrm>
        </p:spPr>
        <p:txBody>
          <a:bodyPr>
            <a:normAutofit/>
          </a:bodyPr>
          <a:lstStyle/>
          <a:p>
            <a:pPr algn="ctr"/>
            <a:r>
              <a:rPr lang="id-ID" sz="2800" dirty="0">
                <a:solidFill>
                  <a:schemeClr val="tx1"/>
                </a:solidFill>
              </a:rPr>
              <a:t>Oleh :</a:t>
            </a:r>
          </a:p>
          <a:p>
            <a:pPr algn="ctr"/>
            <a:r>
              <a:rPr lang="id-ID" sz="2800" dirty="0">
                <a:solidFill>
                  <a:schemeClr val="tx1"/>
                </a:solidFill>
              </a:rPr>
              <a:t>Taukhit,.S.Kep,.Ns,.M.Kep.</a:t>
            </a:r>
          </a:p>
        </p:txBody>
      </p:sp>
      <p:sp>
        <p:nvSpPr>
          <p:cNvPr id="4" name="Rectangle 3"/>
          <p:cNvSpPr/>
          <p:nvPr/>
        </p:nvSpPr>
        <p:spPr>
          <a:xfrm>
            <a:off x="0" y="642918"/>
            <a:ext cx="8286776" cy="28575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ectangle 4"/>
          <p:cNvSpPr/>
          <p:nvPr/>
        </p:nvSpPr>
        <p:spPr>
          <a:xfrm>
            <a:off x="7169486" y="357166"/>
            <a:ext cx="1143008" cy="100013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pPr>
              <a:buFont typeface="Arial" charset="0"/>
              <a:buNone/>
              <a:defRPr/>
            </a:pPr>
            <a:r>
              <a:rPr lang="en-US" b="1" dirty="0"/>
              <a:t>AREA DILEMA ETIK</a:t>
            </a:r>
            <a:endParaRPr lang="id-ID" b="1" dirty="0"/>
          </a:p>
          <a:p>
            <a:pPr>
              <a:buFont typeface="Arial" charset="0"/>
              <a:buNone/>
              <a:defRPr/>
            </a:pPr>
            <a:endParaRPr lang="en-US" dirty="0"/>
          </a:p>
          <a:p>
            <a:pPr marL="514350" indent="-514350">
              <a:buFont typeface="+mj-lt"/>
              <a:buAutoNum type="arabicPeriod"/>
              <a:defRPr/>
            </a:pPr>
            <a:r>
              <a:rPr lang="en-US" dirty="0" err="1"/>
              <a:t>Kualitas</a:t>
            </a:r>
            <a:r>
              <a:rPr lang="en-US" dirty="0"/>
              <a:t> </a:t>
            </a:r>
            <a:r>
              <a:rPr lang="en-US" dirty="0" err="1"/>
              <a:t>vs</a:t>
            </a:r>
            <a:r>
              <a:rPr lang="en-US" dirty="0"/>
              <a:t> </a:t>
            </a:r>
            <a:r>
              <a:rPr lang="en-US" dirty="0" err="1"/>
              <a:t>kuantitas</a:t>
            </a:r>
            <a:r>
              <a:rPr lang="en-US" dirty="0"/>
              <a:t> </a:t>
            </a:r>
            <a:r>
              <a:rPr lang="en-US" dirty="0" err="1"/>
              <a:t>hidup</a:t>
            </a:r>
            <a:endParaRPr lang="en-US" dirty="0"/>
          </a:p>
          <a:p>
            <a:pPr marL="514350" indent="-514350">
              <a:buFont typeface="+mj-lt"/>
              <a:buAutoNum type="arabicPeriod"/>
              <a:defRPr/>
            </a:pPr>
            <a:r>
              <a:rPr lang="en-US" dirty="0"/>
              <a:t>Pro </a:t>
            </a:r>
            <a:r>
              <a:rPr lang="en-US" dirty="0" err="1"/>
              <a:t>pada</a:t>
            </a:r>
            <a:r>
              <a:rPr lang="en-US" dirty="0"/>
              <a:t> </a:t>
            </a:r>
            <a:r>
              <a:rPr lang="en-US" dirty="0" err="1"/>
              <a:t>pilihan</a:t>
            </a:r>
            <a:r>
              <a:rPr lang="en-US" dirty="0"/>
              <a:t> lain </a:t>
            </a:r>
            <a:r>
              <a:rPr lang="en-US" dirty="0" err="1"/>
              <a:t>vs</a:t>
            </a:r>
            <a:r>
              <a:rPr lang="en-US" dirty="0"/>
              <a:t> pro </a:t>
            </a:r>
            <a:r>
              <a:rPr lang="en-US" dirty="0" err="1"/>
              <a:t>hidup</a:t>
            </a:r>
            <a:endParaRPr lang="en-US" dirty="0"/>
          </a:p>
          <a:p>
            <a:pPr marL="514350" indent="-514350">
              <a:buFont typeface="+mj-lt"/>
              <a:buAutoNum type="arabicPeriod"/>
              <a:defRPr/>
            </a:pPr>
            <a:r>
              <a:rPr lang="en-US" dirty="0" err="1"/>
              <a:t>Kebebasan</a:t>
            </a:r>
            <a:r>
              <a:rPr lang="en-US" dirty="0"/>
              <a:t> </a:t>
            </a:r>
            <a:r>
              <a:rPr lang="en-US" dirty="0" err="1"/>
              <a:t>vs</a:t>
            </a:r>
            <a:r>
              <a:rPr lang="en-US" dirty="0"/>
              <a:t> </a:t>
            </a:r>
            <a:r>
              <a:rPr lang="en-US" dirty="0" err="1"/>
              <a:t>pengendalian</a:t>
            </a:r>
            <a:endParaRPr lang="en-US" dirty="0"/>
          </a:p>
          <a:p>
            <a:pPr marL="514350" indent="-514350">
              <a:buFont typeface="+mj-lt"/>
              <a:buAutoNum type="arabicPeriod"/>
              <a:defRPr/>
            </a:pPr>
            <a:r>
              <a:rPr lang="en-US" dirty="0" err="1"/>
              <a:t>Mengatakan</a:t>
            </a:r>
            <a:r>
              <a:rPr lang="en-US" dirty="0"/>
              <a:t> </a:t>
            </a:r>
            <a:r>
              <a:rPr lang="en-US" dirty="0" err="1"/>
              <a:t>apa</a:t>
            </a:r>
            <a:r>
              <a:rPr lang="en-US" dirty="0"/>
              <a:t> </a:t>
            </a:r>
            <a:r>
              <a:rPr lang="en-US" dirty="0" err="1"/>
              <a:t>adanya</a:t>
            </a:r>
            <a:r>
              <a:rPr lang="en-US" dirty="0"/>
              <a:t>/ </a:t>
            </a:r>
            <a:r>
              <a:rPr lang="en-US" dirty="0" err="1"/>
              <a:t>jujur</a:t>
            </a:r>
            <a:r>
              <a:rPr lang="en-US" dirty="0"/>
              <a:t> </a:t>
            </a:r>
            <a:r>
              <a:rPr lang="en-US" dirty="0" err="1"/>
              <a:t>vs</a:t>
            </a:r>
            <a:r>
              <a:rPr lang="en-US" dirty="0"/>
              <a:t> </a:t>
            </a:r>
            <a:r>
              <a:rPr lang="en-US" dirty="0" err="1"/>
              <a:t>bohong</a:t>
            </a:r>
            <a:endParaRPr lang="en-US" dirty="0"/>
          </a:p>
          <a:p>
            <a:pPr marL="514350" indent="-514350">
              <a:buFont typeface="+mj-lt"/>
              <a:buAutoNum type="arabicPeriod"/>
              <a:defRPr/>
            </a:pPr>
            <a:r>
              <a:rPr lang="en-US" dirty="0" err="1"/>
              <a:t>Bertentangan</a:t>
            </a:r>
            <a:r>
              <a:rPr lang="en-US" dirty="0"/>
              <a:t> </a:t>
            </a:r>
            <a:r>
              <a:rPr lang="en-US" dirty="0" err="1"/>
              <a:t>dengan</a:t>
            </a:r>
            <a:r>
              <a:rPr lang="en-US" dirty="0"/>
              <a:t> agama, </a:t>
            </a:r>
            <a:r>
              <a:rPr lang="en-US" dirty="0" err="1"/>
              <a:t>politik</a:t>
            </a:r>
            <a:r>
              <a:rPr lang="en-US" dirty="0"/>
              <a:t>, </a:t>
            </a:r>
            <a:r>
              <a:rPr lang="en-US" dirty="0" err="1"/>
              <a:t>ekonomi</a:t>
            </a:r>
            <a:r>
              <a:rPr lang="en-US" dirty="0"/>
              <a:t> </a:t>
            </a:r>
            <a:r>
              <a:rPr lang="en-US" dirty="0" err="1"/>
              <a:t>dll</a:t>
            </a:r>
            <a:endParaRPr lang="en-US" dirty="0"/>
          </a:p>
          <a:p>
            <a:pPr marL="514350" indent="-514350">
              <a:buFont typeface="+mj-lt"/>
              <a:buAutoNum type="arabicPeriod"/>
              <a:defRPr/>
            </a:pPr>
            <a:r>
              <a:rPr lang="en-US" dirty="0" err="1"/>
              <a:t>Pengetahuan</a:t>
            </a:r>
            <a:r>
              <a:rPr lang="en-US" dirty="0"/>
              <a:t> </a:t>
            </a:r>
            <a:r>
              <a:rPr lang="en-US" dirty="0" err="1"/>
              <a:t>empiris</a:t>
            </a:r>
            <a:r>
              <a:rPr lang="en-US" dirty="0"/>
              <a:t> </a:t>
            </a:r>
            <a:r>
              <a:rPr lang="en-US" dirty="0" err="1"/>
              <a:t>vs</a:t>
            </a:r>
            <a:r>
              <a:rPr lang="en-US" dirty="0"/>
              <a:t> </a:t>
            </a:r>
            <a:r>
              <a:rPr lang="en-US" dirty="0" err="1"/>
              <a:t>keyakinan</a:t>
            </a:r>
            <a:r>
              <a:rPr lang="en-US" dirty="0"/>
              <a:t> </a:t>
            </a:r>
            <a:r>
              <a:rPr lang="en-US" dirty="0" err="1"/>
              <a:t>individu</a:t>
            </a:r>
            <a:endParaRPr lang="en-US" dirty="0"/>
          </a:p>
        </p:txBody>
      </p:sp>
      <p:sp>
        <p:nvSpPr>
          <p:cNvPr id="4" name="Slide Number Placeholder 3"/>
          <p:cNvSpPr>
            <a:spLocks noGrp="1"/>
          </p:cNvSpPr>
          <p:nvPr>
            <p:ph type="sldNum" sz="quarter" idx="12"/>
          </p:nvPr>
        </p:nvSpPr>
        <p:spPr/>
        <p:txBody>
          <a:bodyPr/>
          <a:lstStyle/>
          <a:p>
            <a:pPr>
              <a:defRPr/>
            </a:pPr>
            <a:fld id="{07B673F4-3DA2-47FE-94E8-8B0D850DE038}"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457200" y="685800"/>
            <a:ext cx="8229600" cy="5440363"/>
          </a:xfrm>
        </p:spPr>
        <p:txBody>
          <a:bodyPr/>
          <a:lstStyle/>
          <a:p>
            <a:pPr>
              <a:buFont typeface="Arial" charset="0"/>
              <a:buNone/>
            </a:pPr>
            <a:r>
              <a:rPr lang="en-US" dirty="0"/>
              <a:t>PERAWAT ADALAH </a:t>
            </a:r>
            <a:r>
              <a:rPr lang="en-US" b="1" dirty="0"/>
              <a:t>“PROBLEM SOLVER”</a:t>
            </a:r>
            <a:endParaRPr lang="id-ID" b="1" dirty="0"/>
          </a:p>
          <a:p>
            <a:pPr>
              <a:buFont typeface="Arial" charset="0"/>
              <a:buNone/>
            </a:pPr>
            <a:endParaRPr lang="en-US" b="1" dirty="0"/>
          </a:p>
          <a:p>
            <a:r>
              <a:rPr lang="en-US" dirty="0" err="1"/>
              <a:t>Fokus</a:t>
            </a:r>
            <a:r>
              <a:rPr lang="en-US" dirty="0"/>
              <a:t> </a:t>
            </a:r>
            <a:r>
              <a:rPr lang="en-US" dirty="0" err="1"/>
              <a:t>utama</a:t>
            </a:r>
            <a:r>
              <a:rPr lang="en-US" dirty="0"/>
              <a:t> </a:t>
            </a:r>
            <a:r>
              <a:rPr lang="en-US" dirty="0" err="1"/>
              <a:t>dalam</a:t>
            </a:r>
            <a:r>
              <a:rPr lang="en-US" dirty="0"/>
              <a:t> </a:t>
            </a:r>
            <a:r>
              <a:rPr lang="en-US" dirty="0" err="1"/>
              <a:t>menjalankan</a:t>
            </a:r>
            <a:r>
              <a:rPr lang="en-US" dirty="0"/>
              <a:t> </a:t>
            </a:r>
            <a:r>
              <a:rPr lang="en-US" dirty="0" err="1"/>
              <a:t>tugasnya</a:t>
            </a:r>
            <a:r>
              <a:rPr lang="en-US" dirty="0"/>
              <a:t> </a:t>
            </a:r>
            <a:r>
              <a:rPr lang="en-US" dirty="0" err="1"/>
              <a:t>adalah</a:t>
            </a:r>
            <a:r>
              <a:rPr lang="en-US" dirty="0"/>
              <a:t> </a:t>
            </a:r>
            <a:r>
              <a:rPr lang="en-US" dirty="0" err="1"/>
              <a:t>menyelesaikan</a:t>
            </a:r>
            <a:r>
              <a:rPr lang="en-US" dirty="0"/>
              <a:t> </a:t>
            </a:r>
            <a:r>
              <a:rPr lang="en-US" dirty="0" err="1"/>
              <a:t>masalah</a:t>
            </a:r>
            <a:r>
              <a:rPr lang="en-US" dirty="0"/>
              <a:t> </a:t>
            </a:r>
            <a:r>
              <a:rPr lang="en-US" dirty="0" err="1"/>
              <a:t>kesehatan</a:t>
            </a:r>
            <a:r>
              <a:rPr lang="en-US" dirty="0"/>
              <a:t> yang </a:t>
            </a:r>
            <a:r>
              <a:rPr lang="en-US" dirty="0" err="1"/>
              <a:t>dialami</a:t>
            </a:r>
            <a:r>
              <a:rPr lang="en-US" dirty="0"/>
              <a:t> </a:t>
            </a:r>
            <a:r>
              <a:rPr lang="en-US" dirty="0" err="1"/>
              <a:t>klien</a:t>
            </a:r>
            <a:endParaRPr lang="en-US" dirty="0"/>
          </a:p>
          <a:p>
            <a:r>
              <a:rPr lang="en-US" dirty="0" err="1"/>
              <a:t>Metode</a:t>
            </a:r>
            <a:r>
              <a:rPr lang="en-US" dirty="0"/>
              <a:t> </a:t>
            </a:r>
            <a:r>
              <a:rPr lang="en-US" dirty="0" err="1"/>
              <a:t>pemecahan</a:t>
            </a:r>
            <a:r>
              <a:rPr lang="en-US" dirty="0"/>
              <a:t> </a:t>
            </a:r>
            <a:r>
              <a:rPr lang="en-US" dirty="0" err="1"/>
              <a:t>masalah</a:t>
            </a:r>
            <a:r>
              <a:rPr lang="en-US" dirty="0"/>
              <a:t> ( </a:t>
            </a:r>
            <a:r>
              <a:rPr lang="en-US" dirty="0" err="1"/>
              <a:t>Proses</a:t>
            </a:r>
            <a:r>
              <a:rPr lang="en-US" dirty="0"/>
              <a:t> </a:t>
            </a:r>
            <a:r>
              <a:rPr lang="en-US" dirty="0" err="1"/>
              <a:t>keperawatan</a:t>
            </a:r>
            <a:r>
              <a:rPr lang="en-US" dirty="0"/>
              <a:t>) </a:t>
            </a:r>
            <a:r>
              <a:rPr lang="en-US" dirty="0" err="1"/>
              <a:t>digunakan</a:t>
            </a:r>
            <a:r>
              <a:rPr lang="en-US" dirty="0"/>
              <a:t> </a:t>
            </a:r>
            <a:r>
              <a:rPr lang="en-US" dirty="0" err="1"/>
              <a:t>dalam</a:t>
            </a:r>
            <a:r>
              <a:rPr lang="en-US" dirty="0"/>
              <a:t> </a:t>
            </a:r>
            <a:r>
              <a:rPr lang="en-US" dirty="0" err="1"/>
              <a:t>pemberian</a:t>
            </a:r>
            <a:r>
              <a:rPr lang="en-US" dirty="0"/>
              <a:t> </a:t>
            </a:r>
            <a:r>
              <a:rPr lang="en-US" dirty="0" err="1"/>
              <a:t>asuhan</a:t>
            </a:r>
            <a:r>
              <a:rPr lang="en-US" dirty="0"/>
              <a:t> </a:t>
            </a:r>
            <a:r>
              <a:rPr lang="en-US" dirty="0" err="1"/>
              <a:t>keperawatan</a:t>
            </a:r>
            <a:endParaRPr lang="en-US" dirty="0"/>
          </a:p>
          <a:p>
            <a:r>
              <a:rPr lang="en-US" dirty="0" err="1"/>
              <a:t>Maslah</a:t>
            </a:r>
            <a:r>
              <a:rPr lang="en-US" dirty="0"/>
              <a:t> </a:t>
            </a:r>
            <a:r>
              <a:rPr lang="en-US" dirty="0" err="1"/>
              <a:t>etik</a:t>
            </a:r>
            <a:r>
              <a:rPr lang="en-US" dirty="0"/>
              <a:t> yang </a:t>
            </a:r>
            <a:r>
              <a:rPr lang="en-US" dirty="0" err="1"/>
              <a:t>terjadi</a:t>
            </a:r>
            <a:r>
              <a:rPr lang="en-US" dirty="0"/>
              <a:t> </a:t>
            </a:r>
            <a:r>
              <a:rPr lang="en-US" dirty="0" err="1"/>
              <a:t>selama</a:t>
            </a:r>
            <a:r>
              <a:rPr lang="en-US" dirty="0"/>
              <a:t> </a:t>
            </a:r>
            <a:r>
              <a:rPr lang="en-US" dirty="0" err="1"/>
              <a:t>pelayanan</a:t>
            </a:r>
            <a:r>
              <a:rPr lang="en-US" dirty="0"/>
              <a:t> </a:t>
            </a:r>
            <a:r>
              <a:rPr lang="en-US" dirty="0" err="1"/>
              <a:t>keperawatan</a:t>
            </a:r>
            <a:r>
              <a:rPr lang="en-US" dirty="0"/>
              <a:t> </a:t>
            </a:r>
            <a:r>
              <a:rPr lang="en-US" dirty="0" err="1"/>
              <a:t>harus</a:t>
            </a:r>
            <a:r>
              <a:rPr lang="en-US" dirty="0"/>
              <a:t> </a:t>
            </a:r>
            <a:r>
              <a:rPr lang="en-US" dirty="0" err="1"/>
              <a:t>diselesaikan</a:t>
            </a:r>
            <a:r>
              <a:rPr lang="en-US" dirty="0"/>
              <a:t> </a:t>
            </a:r>
            <a:r>
              <a:rPr lang="en-US" dirty="0" err="1"/>
              <a:t>dengan</a:t>
            </a:r>
            <a:r>
              <a:rPr lang="en-US" dirty="0"/>
              <a:t> </a:t>
            </a:r>
            <a:r>
              <a:rPr lang="en-US" dirty="0" err="1"/>
              <a:t>pendekatan</a:t>
            </a:r>
            <a:r>
              <a:rPr lang="en-US" dirty="0"/>
              <a:t> </a:t>
            </a:r>
            <a:r>
              <a:rPr lang="en-US" dirty="0" err="1"/>
              <a:t>pengambilan</a:t>
            </a:r>
            <a:r>
              <a:rPr lang="en-US" dirty="0"/>
              <a:t>  </a:t>
            </a:r>
            <a:r>
              <a:rPr lang="en-US" dirty="0" err="1"/>
              <a:t>keputusan</a:t>
            </a:r>
            <a:r>
              <a:rPr lang="en-US" dirty="0"/>
              <a:t> </a:t>
            </a:r>
            <a:r>
              <a:rPr lang="en-US" dirty="0" err="1"/>
              <a:t>etik</a:t>
            </a:r>
            <a:endParaRPr lang="en-US" dirty="0"/>
          </a:p>
        </p:txBody>
      </p:sp>
      <p:sp>
        <p:nvSpPr>
          <p:cNvPr id="4" name="Slide Number Placeholder 3"/>
          <p:cNvSpPr>
            <a:spLocks noGrp="1"/>
          </p:cNvSpPr>
          <p:nvPr>
            <p:ph type="sldNum" sz="quarter" idx="12"/>
          </p:nvPr>
        </p:nvSpPr>
        <p:spPr/>
        <p:txBody>
          <a:bodyPr/>
          <a:lstStyle/>
          <a:p>
            <a:pPr>
              <a:defRPr/>
            </a:pPr>
            <a:fld id="{3888F3B9-2C85-4F13-9F4C-98C625E4878E}"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a:buFont typeface="Arial" charset="0"/>
              <a:buNone/>
              <a:defRPr/>
            </a:pPr>
            <a:r>
              <a:rPr lang="en-US" b="1" dirty="0"/>
              <a:t>JENIS MASALAH DALAM KEPERAWATAN</a:t>
            </a:r>
            <a:endParaRPr lang="id-ID" b="1" dirty="0"/>
          </a:p>
          <a:p>
            <a:pPr>
              <a:buFont typeface="Arial" charset="0"/>
              <a:buNone/>
              <a:defRPr/>
            </a:pPr>
            <a:endParaRPr lang="en-US" dirty="0"/>
          </a:p>
          <a:p>
            <a:pPr marL="0" indent="0">
              <a:buFont typeface="Arial" charset="0"/>
              <a:buNone/>
              <a:defRPr/>
            </a:pPr>
            <a:r>
              <a:rPr lang="en-US" dirty="0" err="1"/>
              <a:t>Dalam</a:t>
            </a:r>
            <a:r>
              <a:rPr lang="en-US" dirty="0"/>
              <a:t> </a:t>
            </a:r>
            <a:r>
              <a:rPr lang="en-US" dirty="0" err="1"/>
              <a:t>tugas</a:t>
            </a:r>
            <a:r>
              <a:rPr lang="en-US" dirty="0"/>
              <a:t> </a:t>
            </a:r>
            <a:r>
              <a:rPr lang="en-US" dirty="0" err="1"/>
              <a:t>dan</a:t>
            </a:r>
            <a:r>
              <a:rPr lang="en-US" dirty="0"/>
              <a:t> </a:t>
            </a:r>
            <a:r>
              <a:rPr lang="en-US" dirty="0" err="1"/>
              <a:t>pekerjaannya</a:t>
            </a:r>
            <a:r>
              <a:rPr lang="en-US" dirty="0"/>
              <a:t>, </a:t>
            </a:r>
            <a:r>
              <a:rPr lang="en-US" dirty="0" err="1"/>
              <a:t>pada</a:t>
            </a:r>
            <a:r>
              <a:rPr lang="en-US" dirty="0"/>
              <a:t> </a:t>
            </a:r>
            <a:r>
              <a:rPr lang="en-US" dirty="0" err="1"/>
              <a:t>umumnya</a:t>
            </a:r>
            <a:r>
              <a:rPr lang="en-US" dirty="0"/>
              <a:t> </a:t>
            </a:r>
            <a:r>
              <a:rPr lang="en-US" dirty="0" err="1"/>
              <a:t>perawat</a:t>
            </a:r>
            <a:r>
              <a:rPr lang="en-US" dirty="0"/>
              <a:t>  </a:t>
            </a:r>
            <a:r>
              <a:rPr lang="en-US" dirty="0" err="1"/>
              <a:t>banyak</a:t>
            </a:r>
            <a:r>
              <a:rPr lang="en-US" dirty="0"/>
              <a:t> </a:t>
            </a:r>
            <a:r>
              <a:rPr lang="en-US" dirty="0" err="1"/>
              <a:t>menghadapi</a:t>
            </a:r>
            <a:r>
              <a:rPr lang="en-US" dirty="0"/>
              <a:t> </a:t>
            </a:r>
            <a:r>
              <a:rPr lang="en-US" dirty="0" err="1"/>
              <a:t>masalah</a:t>
            </a:r>
            <a:r>
              <a:rPr lang="en-US" dirty="0"/>
              <a:t> yang </a:t>
            </a:r>
            <a:r>
              <a:rPr lang="en-US" dirty="0" err="1"/>
              <a:t>perlu</a:t>
            </a:r>
            <a:r>
              <a:rPr lang="en-US" dirty="0"/>
              <a:t> </a:t>
            </a:r>
            <a:r>
              <a:rPr lang="en-US" dirty="0" err="1"/>
              <a:t>dapat</a:t>
            </a:r>
            <a:r>
              <a:rPr lang="en-US" dirty="0"/>
              <a:t> </a:t>
            </a:r>
            <a:r>
              <a:rPr lang="en-US" dirty="0" err="1"/>
              <a:t>diselesaikannya</a:t>
            </a:r>
            <a:r>
              <a:rPr lang="en-US" dirty="0"/>
              <a:t>. </a:t>
            </a:r>
            <a:r>
              <a:rPr lang="en-US" dirty="0" err="1"/>
              <a:t>Masalah</a:t>
            </a:r>
            <a:r>
              <a:rPr lang="en-US" dirty="0"/>
              <a:t> </a:t>
            </a:r>
            <a:r>
              <a:rPr lang="en-US" dirty="0" err="1"/>
              <a:t>dimaksud</a:t>
            </a:r>
            <a:r>
              <a:rPr lang="en-US" dirty="0"/>
              <a:t> </a:t>
            </a:r>
            <a:r>
              <a:rPr lang="en-US" dirty="0" err="1"/>
              <a:t>meliputi</a:t>
            </a:r>
            <a:r>
              <a:rPr lang="en-US" dirty="0"/>
              <a:t>:</a:t>
            </a:r>
            <a:endParaRPr lang="id-ID" dirty="0"/>
          </a:p>
          <a:p>
            <a:pPr marL="0" indent="0">
              <a:buFont typeface="Arial" charset="0"/>
              <a:buNone/>
              <a:defRPr/>
            </a:pPr>
            <a:endParaRPr lang="en-US" dirty="0"/>
          </a:p>
          <a:p>
            <a:pPr marL="514350" indent="-514350">
              <a:buFont typeface="+mj-lt"/>
              <a:buAutoNum type="arabicPeriod"/>
              <a:defRPr/>
            </a:pPr>
            <a:r>
              <a:rPr lang="en-US" dirty="0" err="1"/>
              <a:t>Masalah</a:t>
            </a:r>
            <a:r>
              <a:rPr lang="en-US" dirty="0"/>
              <a:t> </a:t>
            </a:r>
            <a:r>
              <a:rPr lang="en-US" dirty="0" err="1"/>
              <a:t>pengelolaan</a:t>
            </a:r>
            <a:r>
              <a:rPr lang="en-US" dirty="0"/>
              <a:t>/ management </a:t>
            </a:r>
          </a:p>
          <a:p>
            <a:pPr marL="514350" indent="-514350">
              <a:buFont typeface="+mj-lt"/>
              <a:buAutoNum type="arabicPeriod"/>
              <a:defRPr/>
            </a:pPr>
            <a:r>
              <a:rPr lang="en-US" dirty="0" err="1"/>
              <a:t>Masalah</a:t>
            </a:r>
            <a:r>
              <a:rPr lang="en-US" dirty="0"/>
              <a:t> </a:t>
            </a:r>
            <a:r>
              <a:rPr lang="en-US" dirty="0" err="1"/>
              <a:t>profesional</a:t>
            </a:r>
            <a:endParaRPr lang="en-US" dirty="0"/>
          </a:p>
          <a:p>
            <a:pPr marL="514350" indent="-514350">
              <a:buFont typeface="+mj-lt"/>
              <a:buAutoNum type="arabicPeriod"/>
              <a:defRPr/>
            </a:pPr>
            <a:r>
              <a:rPr lang="en-US" dirty="0" err="1"/>
              <a:t>Masalah</a:t>
            </a:r>
            <a:r>
              <a:rPr lang="en-US" dirty="0"/>
              <a:t> </a:t>
            </a:r>
            <a:r>
              <a:rPr lang="en-US" dirty="0" err="1"/>
              <a:t>etik</a:t>
            </a:r>
            <a:r>
              <a:rPr lang="en-US" dirty="0"/>
              <a:t> </a:t>
            </a:r>
          </a:p>
          <a:p>
            <a:pPr marL="514350" indent="-514350">
              <a:buFont typeface="+mj-lt"/>
              <a:buAutoNum type="arabicPeriod"/>
              <a:defRPr/>
            </a:pPr>
            <a:endParaRPr lang="en-US" dirty="0"/>
          </a:p>
        </p:txBody>
      </p:sp>
      <p:sp>
        <p:nvSpPr>
          <p:cNvPr id="4" name="Slide Number Placeholder 3"/>
          <p:cNvSpPr>
            <a:spLocks noGrp="1"/>
          </p:cNvSpPr>
          <p:nvPr>
            <p:ph type="sldNum" sz="quarter" idx="12"/>
          </p:nvPr>
        </p:nvSpPr>
        <p:spPr/>
        <p:txBody>
          <a:bodyPr/>
          <a:lstStyle/>
          <a:p>
            <a:pPr>
              <a:defRPr/>
            </a:pPr>
            <a:fld id="{9E95DFEA-A925-4E0D-A7DD-DE12CD517633}"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a:buFont typeface="Arial" charset="0"/>
              <a:buNone/>
              <a:defRPr/>
            </a:pPr>
            <a:endParaRPr lang="id-ID" b="1" dirty="0"/>
          </a:p>
          <a:p>
            <a:pPr>
              <a:buFont typeface="Arial" charset="0"/>
              <a:buNone/>
              <a:defRPr/>
            </a:pPr>
            <a:r>
              <a:rPr lang="en-US" b="1" dirty="0" err="1"/>
              <a:t>Rujukan</a:t>
            </a:r>
            <a:r>
              <a:rPr lang="en-US" b="1" dirty="0"/>
              <a:t> </a:t>
            </a:r>
            <a:r>
              <a:rPr lang="en-US" b="1" dirty="0" err="1"/>
              <a:t>dalam</a:t>
            </a:r>
            <a:r>
              <a:rPr lang="en-US" b="1" dirty="0"/>
              <a:t> </a:t>
            </a:r>
            <a:r>
              <a:rPr lang="en-US" b="1" dirty="0" err="1"/>
              <a:t>penyelesaian</a:t>
            </a:r>
            <a:r>
              <a:rPr lang="en-US" b="1" dirty="0"/>
              <a:t> </a:t>
            </a:r>
            <a:r>
              <a:rPr lang="en-US" b="1" dirty="0" err="1"/>
              <a:t>masalah</a:t>
            </a:r>
            <a:r>
              <a:rPr lang="en-US" b="1" dirty="0"/>
              <a:t> </a:t>
            </a:r>
            <a:r>
              <a:rPr lang="en-US" b="1" dirty="0" err="1"/>
              <a:t>etik</a:t>
            </a:r>
            <a:r>
              <a:rPr lang="en-US" b="1" dirty="0"/>
              <a:t>:</a:t>
            </a:r>
            <a:endParaRPr lang="id-ID" b="1" dirty="0"/>
          </a:p>
          <a:p>
            <a:pPr>
              <a:buFont typeface="Arial" charset="0"/>
              <a:buNone/>
              <a:defRPr/>
            </a:pPr>
            <a:endParaRPr lang="en-US" dirty="0"/>
          </a:p>
          <a:p>
            <a:pPr marL="514350" indent="-514350">
              <a:buFont typeface="+mj-lt"/>
              <a:buAutoNum type="arabicPeriod"/>
              <a:defRPr/>
            </a:pPr>
            <a:r>
              <a:rPr lang="en-US" dirty="0" err="1"/>
              <a:t>Ungkapan</a:t>
            </a:r>
            <a:r>
              <a:rPr lang="en-US" dirty="0"/>
              <a:t> yang </a:t>
            </a:r>
            <a:r>
              <a:rPr lang="en-US" dirty="0" err="1"/>
              <a:t>pernah</a:t>
            </a:r>
            <a:r>
              <a:rPr lang="en-US" dirty="0"/>
              <a:t> </a:t>
            </a:r>
            <a:r>
              <a:rPr lang="en-US" dirty="0" err="1"/>
              <a:t>disampaikan</a:t>
            </a:r>
            <a:r>
              <a:rPr lang="en-US" dirty="0"/>
              <a:t> </a:t>
            </a:r>
            <a:r>
              <a:rPr lang="en-US" dirty="0" err="1"/>
              <a:t>klien</a:t>
            </a:r>
            <a:r>
              <a:rPr lang="en-US" dirty="0"/>
              <a:t> </a:t>
            </a:r>
            <a:r>
              <a:rPr lang="en-US" dirty="0" err="1"/>
              <a:t>sebelumnya</a:t>
            </a:r>
            <a:endParaRPr lang="en-US" dirty="0"/>
          </a:p>
          <a:p>
            <a:pPr marL="514350" indent="-514350">
              <a:buFont typeface="+mj-lt"/>
              <a:buAutoNum type="arabicPeriod"/>
              <a:defRPr/>
            </a:pPr>
            <a:r>
              <a:rPr lang="en-US" dirty="0"/>
              <a:t>Agama/ </a:t>
            </a:r>
            <a:r>
              <a:rPr lang="en-US" dirty="0" err="1"/>
              <a:t>keyakinan</a:t>
            </a:r>
            <a:r>
              <a:rPr lang="en-US" dirty="0"/>
              <a:t> </a:t>
            </a:r>
            <a:r>
              <a:rPr lang="en-US" dirty="0" err="1"/>
              <a:t>klien</a:t>
            </a:r>
            <a:endParaRPr lang="en-US" dirty="0"/>
          </a:p>
          <a:p>
            <a:pPr marL="514350" indent="-514350">
              <a:buFont typeface="+mj-lt"/>
              <a:buAutoNum type="arabicPeriod"/>
              <a:defRPr/>
            </a:pPr>
            <a:r>
              <a:rPr lang="en-US" dirty="0" err="1"/>
              <a:t>Pengaruh</a:t>
            </a:r>
            <a:r>
              <a:rPr lang="en-US" dirty="0"/>
              <a:t> </a:t>
            </a:r>
            <a:r>
              <a:rPr lang="en-US" dirty="0" err="1"/>
              <a:t>eksistensi</a:t>
            </a:r>
            <a:r>
              <a:rPr lang="en-US" dirty="0"/>
              <a:t> </a:t>
            </a:r>
            <a:r>
              <a:rPr lang="en-US" dirty="0" err="1"/>
              <a:t>klien</a:t>
            </a:r>
            <a:r>
              <a:rPr lang="en-US" dirty="0"/>
              <a:t> </a:t>
            </a:r>
            <a:r>
              <a:rPr lang="en-US" dirty="0" err="1"/>
              <a:t>terhadap</a:t>
            </a:r>
            <a:r>
              <a:rPr lang="en-US" dirty="0"/>
              <a:t> </a:t>
            </a:r>
            <a:r>
              <a:rPr lang="en-US" dirty="0" err="1"/>
              <a:t>keluarga</a:t>
            </a:r>
            <a:endParaRPr lang="en-US" dirty="0"/>
          </a:p>
          <a:p>
            <a:pPr marL="514350" indent="-514350">
              <a:buFont typeface="+mj-lt"/>
              <a:buAutoNum type="arabicPeriod"/>
              <a:defRPr/>
            </a:pPr>
            <a:r>
              <a:rPr lang="en-US" dirty="0" err="1"/>
              <a:t>Kemungkinan</a:t>
            </a:r>
            <a:r>
              <a:rPr lang="en-US" dirty="0"/>
              <a:t> </a:t>
            </a:r>
            <a:r>
              <a:rPr lang="en-US" dirty="0" err="1"/>
              <a:t>tidak</a:t>
            </a:r>
            <a:r>
              <a:rPr lang="en-US" dirty="0"/>
              <a:t> </a:t>
            </a:r>
            <a:r>
              <a:rPr lang="en-US" dirty="0" err="1"/>
              <a:t>menyenangkan</a:t>
            </a:r>
            <a:r>
              <a:rPr lang="en-US" dirty="0"/>
              <a:t> yang </a:t>
            </a:r>
            <a:r>
              <a:rPr lang="en-US" dirty="0" err="1"/>
              <a:t>dapat</a:t>
            </a:r>
            <a:r>
              <a:rPr lang="en-US" dirty="0"/>
              <a:t> </a:t>
            </a:r>
            <a:r>
              <a:rPr lang="en-US" dirty="0" err="1"/>
              <a:t>terjadi</a:t>
            </a:r>
            <a:endParaRPr lang="en-US" dirty="0"/>
          </a:p>
          <a:p>
            <a:pPr marL="514350" indent="-514350">
              <a:buFont typeface="+mj-lt"/>
              <a:buAutoNum type="arabicPeriod"/>
              <a:defRPr/>
            </a:pPr>
            <a:r>
              <a:rPr lang="en-US" dirty="0"/>
              <a:t>Prognosis yang </a:t>
            </a:r>
            <a:r>
              <a:rPr lang="en-US" dirty="0" err="1"/>
              <a:t>mungkin</a:t>
            </a:r>
            <a:r>
              <a:rPr lang="en-US" dirty="0"/>
              <a:t> </a:t>
            </a:r>
            <a:r>
              <a:rPr lang="en-US" dirty="0" err="1"/>
              <a:t>terjadi</a:t>
            </a:r>
            <a:r>
              <a:rPr lang="en-US" dirty="0"/>
              <a:t> </a:t>
            </a:r>
            <a:r>
              <a:rPr lang="en-US" dirty="0" err="1"/>
              <a:t>apabila</a:t>
            </a:r>
            <a:r>
              <a:rPr lang="en-US" dirty="0"/>
              <a:t> </a:t>
            </a:r>
            <a:r>
              <a:rPr lang="en-US" dirty="0" err="1"/>
              <a:t>dilakukan</a:t>
            </a:r>
            <a:r>
              <a:rPr lang="en-US" dirty="0"/>
              <a:t> </a:t>
            </a:r>
            <a:r>
              <a:rPr lang="en-US" dirty="0" err="1"/>
              <a:t>atau</a:t>
            </a:r>
            <a:r>
              <a:rPr lang="en-US" dirty="0"/>
              <a:t> </a:t>
            </a:r>
            <a:r>
              <a:rPr lang="en-US" dirty="0" err="1"/>
              <a:t>bila</a:t>
            </a:r>
            <a:r>
              <a:rPr lang="en-US" dirty="0"/>
              <a:t> </a:t>
            </a:r>
            <a:r>
              <a:rPr lang="en-US" dirty="0" err="1"/>
              <a:t>tidak</a:t>
            </a:r>
            <a:r>
              <a:rPr lang="en-US" dirty="0"/>
              <a:t> </a:t>
            </a:r>
            <a:r>
              <a:rPr lang="en-US" dirty="0" err="1"/>
              <a:t>dilakukan</a:t>
            </a:r>
            <a:r>
              <a:rPr lang="en-US" dirty="0"/>
              <a:t> </a:t>
            </a:r>
            <a:r>
              <a:rPr lang="en-US" dirty="0" err="1"/>
              <a:t>suatu</a:t>
            </a:r>
            <a:r>
              <a:rPr lang="en-US" dirty="0"/>
              <a:t> </a:t>
            </a:r>
            <a:r>
              <a:rPr lang="en-US" dirty="0" err="1"/>
              <a:t>upaya</a:t>
            </a:r>
            <a:r>
              <a:rPr lang="en-US" dirty="0"/>
              <a:t> </a:t>
            </a:r>
            <a:r>
              <a:rPr lang="en-US" dirty="0" err="1"/>
              <a:t>penyelesaian</a:t>
            </a:r>
            <a:r>
              <a:rPr lang="en-US" dirty="0"/>
              <a:t> </a:t>
            </a:r>
            <a:r>
              <a:rPr lang="en-US" dirty="0" err="1"/>
              <a:t>atau</a:t>
            </a:r>
            <a:r>
              <a:rPr lang="en-US" dirty="0"/>
              <a:t> </a:t>
            </a:r>
            <a:r>
              <a:rPr lang="en-US" dirty="0" err="1"/>
              <a:t>suatu</a:t>
            </a:r>
            <a:r>
              <a:rPr lang="en-US" dirty="0"/>
              <a:t> </a:t>
            </a:r>
            <a:r>
              <a:rPr lang="en-US" dirty="0" err="1"/>
              <a:t>tindakan</a:t>
            </a:r>
            <a:endParaRPr lang="en-US" dirty="0"/>
          </a:p>
        </p:txBody>
      </p:sp>
      <p:sp>
        <p:nvSpPr>
          <p:cNvPr id="4" name="Slide Number Placeholder 3"/>
          <p:cNvSpPr>
            <a:spLocks noGrp="1"/>
          </p:cNvSpPr>
          <p:nvPr>
            <p:ph type="sldNum" sz="quarter" idx="12"/>
          </p:nvPr>
        </p:nvSpPr>
        <p:spPr/>
        <p:txBody>
          <a:bodyPr/>
          <a:lstStyle/>
          <a:p>
            <a:pPr>
              <a:defRPr/>
            </a:pPr>
            <a:fld id="{4E2CBDA2-887D-46A4-BB13-D6E8516388BE}"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xfrm>
            <a:off x="500034" y="928670"/>
            <a:ext cx="8229600" cy="4525963"/>
          </a:xfrm>
        </p:spPr>
        <p:txBody>
          <a:bodyPr>
            <a:normAutofit/>
          </a:bodyPr>
          <a:lstStyle/>
          <a:p>
            <a:pPr marL="609600" indent="-609600">
              <a:buFont typeface="Arial" charset="0"/>
              <a:buNone/>
            </a:pPr>
            <a:r>
              <a:rPr lang="en-US" b="1" dirty="0"/>
              <a:t>KERANGKA PEMECAHAN DILEMA ETIK</a:t>
            </a:r>
          </a:p>
          <a:p>
            <a:pPr marL="609600" indent="-609600">
              <a:buFont typeface="Arial" charset="0"/>
              <a:buNone/>
            </a:pPr>
            <a:r>
              <a:rPr lang="en-US" dirty="0"/>
              <a:t>(</a:t>
            </a:r>
            <a:r>
              <a:rPr lang="en-US" dirty="0" err="1"/>
              <a:t>Kozier</a:t>
            </a:r>
            <a:r>
              <a:rPr lang="id-ID" dirty="0"/>
              <a:t> &amp; Erb</a:t>
            </a:r>
            <a:r>
              <a:rPr lang="en-US" dirty="0"/>
              <a:t>, 2004)</a:t>
            </a:r>
          </a:p>
          <a:p>
            <a:pPr marL="609600" indent="-609600">
              <a:buFont typeface="Arial" charset="0"/>
              <a:buAutoNum type="arabicPeriod"/>
            </a:pPr>
            <a:r>
              <a:rPr lang="en-US" dirty="0" err="1"/>
              <a:t>Mengembangkan</a:t>
            </a:r>
            <a:r>
              <a:rPr lang="en-US" dirty="0"/>
              <a:t> data </a:t>
            </a:r>
            <a:r>
              <a:rPr lang="en-US" dirty="0" err="1"/>
              <a:t>dasar</a:t>
            </a:r>
            <a:endParaRPr lang="en-US" dirty="0"/>
          </a:p>
          <a:p>
            <a:pPr marL="609600" indent="-609600">
              <a:buFont typeface="Arial" charset="0"/>
              <a:buAutoNum type="arabicPeriod"/>
            </a:pPr>
            <a:r>
              <a:rPr lang="en-US" dirty="0" err="1"/>
              <a:t>Mengidentifikasi</a:t>
            </a:r>
            <a:r>
              <a:rPr lang="en-US" dirty="0"/>
              <a:t> </a:t>
            </a:r>
            <a:r>
              <a:rPr lang="en-US" dirty="0" err="1"/>
              <a:t>konflik</a:t>
            </a:r>
            <a:endParaRPr lang="en-US" dirty="0"/>
          </a:p>
          <a:p>
            <a:pPr marL="609600" indent="-609600">
              <a:buFont typeface="Arial" charset="0"/>
              <a:buAutoNum type="arabicPeriod"/>
            </a:pPr>
            <a:r>
              <a:rPr lang="en-US" dirty="0" err="1"/>
              <a:t>Mengkaji</a:t>
            </a:r>
            <a:r>
              <a:rPr lang="en-US" dirty="0"/>
              <a:t> </a:t>
            </a:r>
            <a:r>
              <a:rPr lang="en-US" dirty="0" err="1"/>
              <a:t>berbagai</a:t>
            </a:r>
            <a:r>
              <a:rPr lang="en-US" dirty="0"/>
              <a:t> </a:t>
            </a:r>
            <a:r>
              <a:rPr lang="en-US" dirty="0" err="1"/>
              <a:t>alternatif</a:t>
            </a:r>
            <a:r>
              <a:rPr lang="en-US" dirty="0"/>
              <a:t> </a:t>
            </a:r>
            <a:r>
              <a:rPr lang="en-US" dirty="0" err="1"/>
              <a:t>tindakan</a:t>
            </a:r>
            <a:endParaRPr lang="en-US" dirty="0"/>
          </a:p>
          <a:p>
            <a:pPr marL="609600" indent="-609600">
              <a:buFont typeface="Arial" charset="0"/>
              <a:buAutoNum type="arabicPeriod"/>
            </a:pPr>
            <a:r>
              <a:rPr lang="en-US" dirty="0" err="1"/>
              <a:t>Menetapkan</a:t>
            </a:r>
            <a:r>
              <a:rPr lang="en-US" dirty="0"/>
              <a:t> </a:t>
            </a:r>
            <a:r>
              <a:rPr lang="id-ID" dirty="0"/>
              <a:t> siapa yg terlibat dan </a:t>
            </a:r>
            <a:r>
              <a:rPr lang="en-US" dirty="0" err="1"/>
              <a:t>pengambil</a:t>
            </a:r>
            <a:r>
              <a:rPr lang="en-US" dirty="0"/>
              <a:t> </a:t>
            </a:r>
            <a:r>
              <a:rPr lang="en-US" dirty="0" err="1"/>
              <a:t>keputusan</a:t>
            </a:r>
            <a:endParaRPr lang="id-ID" dirty="0"/>
          </a:p>
          <a:p>
            <a:pPr marL="609600" indent="-609600">
              <a:buFont typeface="Arial" charset="0"/>
              <a:buAutoNum type="arabicPeriod"/>
            </a:pPr>
            <a:r>
              <a:rPr lang="id-ID" dirty="0"/>
              <a:t>Mengidentifikasi kewajiban perawat </a:t>
            </a:r>
          </a:p>
          <a:p>
            <a:pPr marL="609600" indent="-609600">
              <a:buFont typeface="Arial" charset="0"/>
              <a:buAutoNum type="arabicPeriod"/>
            </a:pPr>
            <a:r>
              <a:rPr lang="en-US" dirty="0" err="1"/>
              <a:t>Membuat</a:t>
            </a:r>
            <a:r>
              <a:rPr lang="en-US" dirty="0"/>
              <a:t> </a:t>
            </a:r>
            <a:r>
              <a:rPr lang="en-US" dirty="0" err="1"/>
              <a:t>keputusan</a:t>
            </a:r>
            <a:endParaRPr lang="en-US" dirty="0"/>
          </a:p>
        </p:txBody>
      </p:sp>
      <p:sp>
        <p:nvSpPr>
          <p:cNvPr id="3" name="Slide Number Placeholder 5"/>
          <p:cNvSpPr>
            <a:spLocks noGrp="1"/>
          </p:cNvSpPr>
          <p:nvPr>
            <p:ph type="sldNum" sz="quarter" idx="12"/>
          </p:nvPr>
        </p:nvSpPr>
        <p:spPr/>
        <p:txBody>
          <a:bodyPr/>
          <a:lstStyle/>
          <a:p>
            <a:pPr>
              <a:defRPr/>
            </a:pPr>
            <a:fld id="{7B9CC1FB-14A4-43B3-966A-1D78E1B25DAF}" type="slidenum">
              <a:rPr lang="en-US"/>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500042"/>
            <a:ext cx="8229600" cy="1066800"/>
          </a:xfrm>
        </p:spPr>
        <p:txBody>
          <a:bodyPr>
            <a:normAutofit/>
          </a:bodyPr>
          <a:lstStyle/>
          <a:p>
            <a:r>
              <a:rPr lang="id-ID" sz="3200" dirty="0">
                <a:solidFill>
                  <a:schemeClr val="tx1"/>
                </a:solidFill>
              </a:rPr>
              <a:t>CONTOH ILUSTRASI KASUS</a:t>
            </a:r>
          </a:p>
        </p:txBody>
      </p:sp>
      <p:sp>
        <p:nvSpPr>
          <p:cNvPr id="3" name="Content Placeholder 2"/>
          <p:cNvSpPr>
            <a:spLocks noGrp="1"/>
          </p:cNvSpPr>
          <p:nvPr>
            <p:ph idx="1"/>
          </p:nvPr>
        </p:nvSpPr>
        <p:spPr>
          <a:xfrm>
            <a:off x="357158" y="1500174"/>
            <a:ext cx="8229600" cy="4929222"/>
          </a:xfrm>
          <a:ln>
            <a:solidFill>
              <a:schemeClr val="tx1">
                <a:lumMod val="95000"/>
                <a:lumOff val="5000"/>
              </a:schemeClr>
            </a:solidFill>
          </a:ln>
        </p:spPr>
        <p:txBody>
          <a:bodyPr>
            <a:normAutofit fontScale="62500" lnSpcReduction="20000"/>
          </a:bodyPr>
          <a:lstStyle/>
          <a:p>
            <a:pPr algn="just">
              <a:lnSpc>
                <a:spcPct val="170000"/>
              </a:lnSpc>
            </a:pPr>
            <a:r>
              <a:rPr lang="id-ID" dirty="0"/>
              <a:t>Seorang wanita berusia 40 tahun menderita tumor dia menolak untuk di obati di karenakan biaya yang kurang mencukupi, namun dia pernah mendatangi puskesmas terdekat untuk berobat dan konsultasi untuk menyelamatkan hidupnya, maka di perlukan suatu operasi dengan segera. Tetapi dia tetap saja menolak untuk dioperasi dengan alasan tidak adanya biaya, tidak ingin orang lain (anak-anak nya) susah akan keberadaannya seperti itu dan membiarkan tumor itu menjadi besar hingga ia meninggal. Anak-anak nya pun tidak bisa berbuat apa-apa, dan mereka menghargai keputusan ibunya walaupun dengan berat hati. Begitu pula suaminya dia bekerja hanya sebagai kuli yang hanya cukup untuk keperluan sehari-hari saja.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066800"/>
          </a:xfrm>
        </p:spPr>
        <p:txBody>
          <a:bodyPr>
            <a:normAutofit fontScale="90000"/>
          </a:bodyPr>
          <a:lstStyle/>
          <a:p>
            <a:r>
              <a:rPr lang="id-ID" sz="2400" b="1" dirty="0">
                <a:solidFill>
                  <a:schemeClr val="tx1"/>
                </a:solidFill>
              </a:rPr>
              <a:t>PENYELESAIAN DILEMA ETIK </a:t>
            </a:r>
            <a:br>
              <a:rPr lang="id-ID" sz="2400" b="1" dirty="0">
                <a:solidFill>
                  <a:schemeClr val="tx1"/>
                </a:solidFill>
              </a:rPr>
            </a:br>
            <a:r>
              <a:rPr lang="id-ID" sz="2400" b="1" dirty="0">
                <a:solidFill>
                  <a:schemeClr val="tx1"/>
                </a:solidFill>
              </a:rPr>
              <a:t>Kerangka pemecahan dilema etik, menurut kozier and Erb (2004 )</a:t>
            </a:r>
          </a:p>
        </p:txBody>
      </p:sp>
      <p:sp>
        <p:nvSpPr>
          <p:cNvPr id="3" name="Content Placeholder 2"/>
          <p:cNvSpPr>
            <a:spLocks noGrp="1"/>
          </p:cNvSpPr>
          <p:nvPr>
            <p:ph idx="1"/>
          </p:nvPr>
        </p:nvSpPr>
        <p:spPr>
          <a:xfrm>
            <a:off x="428596" y="1857364"/>
            <a:ext cx="8229600" cy="4325112"/>
          </a:xfrm>
        </p:spPr>
        <p:txBody>
          <a:bodyPr>
            <a:normAutofit fontScale="92500"/>
          </a:bodyPr>
          <a:lstStyle/>
          <a:p>
            <a:pPr>
              <a:buNone/>
            </a:pPr>
            <a:r>
              <a:rPr lang="id-ID" dirty="0"/>
              <a:t>1</a:t>
            </a:r>
            <a:r>
              <a:rPr lang="id-ID" b="1" dirty="0"/>
              <a:t>. Mengembangkan Data Dasar </a:t>
            </a:r>
          </a:p>
          <a:p>
            <a:pPr algn="just"/>
            <a:r>
              <a:rPr lang="id-ID" dirty="0"/>
              <a:t>a. Orang-orang yang terlibat dalam dilema etik tersebut : klien, suami, anak, perawat, rohaniawan </a:t>
            </a:r>
          </a:p>
          <a:p>
            <a:pPr algn="just"/>
            <a:r>
              <a:rPr lang="id-ID" dirty="0"/>
              <a:t>b. Tindakan yang diusulkan </a:t>
            </a:r>
          </a:p>
          <a:p>
            <a:pPr algn="just"/>
            <a:endParaRPr lang="id-ID" dirty="0"/>
          </a:p>
          <a:p>
            <a:pPr algn="just"/>
            <a:r>
              <a:rPr lang="id-ID" dirty="0"/>
              <a:t>Sebagai klien dia mempunyai otonomi untuk membiarkan penyakitnya menggerogoti tubuhnya walaupun sebenarnya bukan hal itu yang di inginkannya. Dalam hal ini, perawat mempunyai peran dalam pemberi asuhan keperawatan,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1142984"/>
            <a:ext cx="8229600" cy="4325112"/>
          </a:xfrm>
        </p:spPr>
        <p:txBody>
          <a:bodyPr>
            <a:normAutofit lnSpcReduction="10000"/>
          </a:bodyPr>
          <a:lstStyle/>
          <a:p>
            <a:pPr algn="just">
              <a:buNone/>
            </a:pPr>
            <a:r>
              <a:rPr lang="id-ID" dirty="0"/>
              <a:t>	peran advocad (pendidik) serta sebagai konselor yaitu membela dan melindungi ibu tersebut untuk hidup dan menyelamatkan jiwanya dari ancaman kematian. </a:t>
            </a:r>
          </a:p>
          <a:p>
            <a:pPr algn="just">
              <a:buNone/>
            </a:pPr>
            <a:endParaRPr lang="id-ID" dirty="0"/>
          </a:p>
          <a:p>
            <a:pPr algn="just"/>
            <a:r>
              <a:rPr lang="id-ID" dirty="0"/>
              <a:t>c. Maksud dari tindakan </a:t>
            </a:r>
          </a:p>
          <a:p>
            <a:pPr algn="just">
              <a:buNone/>
            </a:pPr>
            <a:r>
              <a:rPr lang="id-ID" dirty="0"/>
              <a:t>	Dengan memberikan pendidikan, konselor, advokasi di harapkan klien mau menjalani operasi serta dapat membuat keputusan yang tepat terhadap masalah yang saat ini dihadapi.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928670"/>
            <a:ext cx="8229600" cy="5429288"/>
          </a:xfrm>
        </p:spPr>
        <p:txBody>
          <a:bodyPr>
            <a:normAutofit fontScale="47500" lnSpcReduction="20000"/>
          </a:bodyPr>
          <a:lstStyle/>
          <a:p>
            <a:endParaRPr lang="id-ID" dirty="0"/>
          </a:p>
          <a:p>
            <a:pPr algn="just"/>
            <a:r>
              <a:rPr lang="id-ID" sz="4200" dirty="0"/>
              <a:t>d. Konsekuensi tindakan yang diusulkan </a:t>
            </a:r>
          </a:p>
          <a:p>
            <a:pPr algn="just">
              <a:buNone/>
            </a:pPr>
            <a:r>
              <a:rPr lang="id-ID" sz="4200" dirty="0"/>
              <a:t>	Operasi dilaksanakan </a:t>
            </a:r>
          </a:p>
          <a:p>
            <a:pPr algn="just">
              <a:buNone/>
            </a:pPr>
            <a:r>
              <a:rPr lang="id-ID" sz="4200" dirty="0"/>
              <a:t>	 Biaya Biaya yang dibutuhkan klien cukup besar untuk dilaksanakannya operasi </a:t>
            </a:r>
          </a:p>
          <a:p>
            <a:pPr algn="just">
              <a:buNone/>
            </a:pPr>
            <a:r>
              <a:rPr lang="id-ID" sz="4200" dirty="0"/>
              <a:t>	 Psikososial Pasien merasa bersyukur diberi umur yang panjang (bila operasi itu lancar dan baik) namun klien juga dihadapkan pada kecemasan akan kelanjutan hidupnya bila ternyata operasi itu gagal serta biaya-biaya yang akan di keluarkan. </a:t>
            </a:r>
          </a:p>
          <a:p>
            <a:pPr algn="just">
              <a:buNone/>
            </a:pPr>
            <a:r>
              <a:rPr lang="id-ID" sz="4200" dirty="0"/>
              <a:t>	 Fisik Klien mempunyai bentuk tubuh yang normal tidak terdapat pembesaran dalam tubuhnya (perut) dan bila dibiarkan begitu saja cepat atau lambat akan terjadilah kematian </a:t>
            </a:r>
          </a:p>
          <a:p>
            <a:pPr algn="just"/>
            <a:endParaRPr lang="id-ID" sz="4200" dirty="0"/>
          </a:p>
          <a:p>
            <a:pPr algn="just"/>
            <a:r>
              <a:rPr lang="id-ID" sz="4200" dirty="0"/>
              <a:t>Bila operasi tidak dilaksanakan </a:t>
            </a:r>
          </a:p>
          <a:p>
            <a:pPr algn="just">
              <a:buNone/>
            </a:pPr>
            <a:r>
              <a:rPr lang="id-ID" sz="4200" dirty="0"/>
              <a:t>	 Biaya Tidak mengeluarkan biaya apa-apa </a:t>
            </a:r>
          </a:p>
          <a:p>
            <a:pPr algn="just">
              <a:buNone/>
            </a:pPr>
            <a:r>
              <a:rPr lang="id-ID" sz="4200" dirty="0"/>
              <a:t>	 Psikososial Klien dihadapkan pada suatu ancaman kematian terjadi kecemasan dan rasa sedih dalam hatinya </a:t>
            </a:r>
          </a:p>
          <a:p>
            <a:pPr algn="just">
              <a:buNone/>
            </a:pPr>
            <a:r>
              <a:rPr lang="id-ID" sz="4200" dirty="0"/>
              <a:t>	 Fisik Timbulnya pembesaran di daerah abdomen </a:t>
            </a:r>
          </a:p>
          <a:p>
            <a:pPr>
              <a:buNone/>
            </a:pPr>
            <a:endParaRPr lang="id-ID" sz="4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00108"/>
            <a:ext cx="8229600" cy="5574428"/>
          </a:xfrm>
        </p:spPr>
        <p:txBody>
          <a:bodyPr>
            <a:normAutofit fontScale="92500" lnSpcReduction="20000"/>
          </a:bodyPr>
          <a:lstStyle/>
          <a:p>
            <a:r>
              <a:rPr lang="id-ID" dirty="0"/>
              <a:t>2. </a:t>
            </a:r>
            <a:r>
              <a:rPr lang="id-ID" b="1" dirty="0"/>
              <a:t>Identifikasi Konflik Akibat Situasi Tersebut </a:t>
            </a:r>
          </a:p>
          <a:p>
            <a:pPr>
              <a:buNone/>
            </a:pPr>
            <a:r>
              <a:rPr lang="id-ID" dirty="0"/>
              <a:t>	a. Untuk memutuskan apakah operasi dilakukan pada wanita tersebut, perawat dihadapkan pada konflik tidak menghormati otonomi klien </a:t>
            </a:r>
          </a:p>
          <a:p>
            <a:pPr>
              <a:buNone/>
            </a:pPr>
            <a:r>
              <a:rPr lang="id-ID" dirty="0"/>
              <a:t>	b. Apabila tindakan operasi tidak di lakukan perawat dihadapkan pada konflik : </a:t>
            </a:r>
          </a:p>
          <a:p>
            <a:pPr>
              <a:buNone/>
            </a:pPr>
            <a:r>
              <a:rPr lang="id-ID" dirty="0"/>
              <a:t>	</a:t>
            </a:r>
            <a:r>
              <a:rPr lang="fi-FI" dirty="0"/>
              <a:t>1) tidak melaksanakan sumpah profesi </a:t>
            </a:r>
            <a:endParaRPr lang="id-ID" dirty="0"/>
          </a:p>
          <a:p>
            <a:pPr>
              <a:buNone/>
            </a:pPr>
            <a:r>
              <a:rPr lang="id-ID" dirty="0"/>
              <a:t>	2) tidak melaksanakan kode etik profesi dan prinsip-prinsip moral : advokasi,benefesience, justice, avoiding, killing. </a:t>
            </a:r>
          </a:p>
          <a:p>
            <a:pPr>
              <a:buNone/>
            </a:pPr>
            <a:r>
              <a:rPr lang="id-ID" dirty="0"/>
              <a:t>	3) tidak melaksanakan perannya sebagai pemberi asuhan keperawatan </a:t>
            </a:r>
          </a:p>
          <a:p>
            <a:pPr>
              <a:buNone/>
            </a:pPr>
            <a:r>
              <a:rPr lang="id-ID" dirty="0"/>
              <a:t>	4) perasaan bersalah (quilty) akibat tidak melaksanakan tindakan operasi yang memungkinkan timbulnya kematian. </a:t>
            </a:r>
          </a:p>
          <a:p>
            <a:endParaRPr lang="fi-FI" dirty="0"/>
          </a:p>
          <a:p>
            <a:pPr>
              <a:buNone/>
            </a:pP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a:extLst>
              <a:ext uri="{FF2B5EF4-FFF2-40B4-BE49-F238E27FC236}">
                <a16:creationId xmlns:a16="http://schemas.microsoft.com/office/drawing/2014/main" id="{D9B8C09B-465F-AD38-4900-A285FA17F5C2}"/>
              </a:ext>
            </a:extLst>
          </p:cNvPr>
          <p:cNvSpPr/>
          <p:nvPr/>
        </p:nvSpPr>
        <p:spPr>
          <a:xfrm>
            <a:off x="5375674" y="4768455"/>
            <a:ext cx="2411015" cy="696515"/>
          </a:xfrm>
          <a:prstGeom prst="roundRect">
            <a:avLst/>
          </a:prstGeom>
          <a:solidFill>
            <a:srgbClr val="0070C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id-ID" sz="1350"/>
          </a:p>
        </p:txBody>
      </p:sp>
      <p:sp>
        <p:nvSpPr>
          <p:cNvPr id="5123" name="Title 1">
            <a:extLst>
              <a:ext uri="{FF2B5EF4-FFF2-40B4-BE49-F238E27FC236}">
                <a16:creationId xmlns:a16="http://schemas.microsoft.com/office/drawing/2014/main" id="{2806D0FA-D050-2CAE-C10A-59CDC03767CC}"/>
              </a:ext>
            </a:extLst>
          </p:cNvPr>
          <p:cNvSpPr>
            <a:spLocks noGrp="1"/>
          </p:cNvSpPr>
          <p:nvPr>
            <p:ph type="title"/>
          </p:nvPr>
        </p:nvSpPr>
        <p:spPr>
          <a:solidFill>
            <a:srgbClr val="0070C0"/>
          </a:solidFill>
        </p:spPr>
        <p:txBody>
          <a:bodyPr/>
          <a:lstStyle/>
          <a:p>
            <a:pPr algn="l"/>
            <a:r>
              <a:rPr lang="id-ID" altLang="en-US" sz="2400">
                <a:solidFill>
                  <a:schemeClr val="bg1"/>
                </a:solidFill>
              </a:rPr>
              <a:t>Apa cita-cita pada saat menjadi mahasiswa </a:t>
            </a:r>
          </a:p>
        </p:txBody>
      </p:sp>
      <p:sp>
        <p:nvSpPr>
          <p:cNvPr id="4" name="Rectangle 3">
            <a:extLst>
              <a:ext uri="{FF2B5EF4-FFF2-40B4-BE49-F238E27FC236}">
                <a16:creationId xmlns:a16="http://schemas.microsoft.com/office/drawing/2014/main" id="{3E1B0871-109F-916D-417F-B268C1F9E8CE}"/>
              </a:ext>
            </a:extLst>
          </p:cNvPr>
          <p:cNvSpPr/>
          <p:nvPr/>
        </p:nvSpPr>
        <p:spPr>
          <a:xfrm>
            <a:off x="3286125" y="2143126"/>
            <a:ext cx="1714500" cy="375047"/>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id-ID" dirty="0">
                <a:solidFill>
                  <a:srgbClr val="FFFF00"/>
                </a:solidFill>
              </a:rPr>
              <a:t>Lulusan Terbaik  </a:t>
            </a:r>
          </a:p>
        </p:txBody>
      </p:sp>
      <p:sp>
        <p:nvSpPr>
          <p:cNvPr id="5" name="Rectangle 4">
            <a:extLst>
              <a:ext uri="{FF2B5EF4-FFF2-40B4-BE49-F238E27FC236}">
                <a16:creationId xmlns:a16="http://schemas.microsoft.com/office/drawing/2014/main" id="{E307DF13-922B-5BDE-AABF-738420855034}"/>
              </a:ext>
            </a:extLst>
          </p:cNvPr>
          <p:cNvSpPr/>
          <p:nvPr/>
        </p:nvSpPr>
        <p:spPr>
          <a:xfrm>
            <a:off x="3875485" y="2678908"/>
            <a:ext cx="1714500" cy="375047"/>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id-ID" dirty="0">
                <a:solidFill>
                  <a:srgbClr val="FFFF00"/>
                </a:solidFill>
              </a:rPr>
              <a:t>IPK Cumlaude  </a:t>
            </a:r>
          </a:p>
        </p:txBody>
      </p:sp>
      <p:sp>
        <p:nvSpPr>
          <p:cNvPr id="6" name="Rectangle 5">
            <a:extLst>
              <a:ext uri="{FF2B5EF4-FFF2-40B4-BE49-F238E27FC236}">
                <a16:creationId xmlns:a16="http://schemas.microsoft.com/office/drawing/2014/main" id="{F49B3180-2525-49B0-6E9A-A19D51DBF13E}"/>
              </a:ext>
            </a:extLst>
          </p:cNvPr>
          <p:cNvSpPr/>
          <p:nvPr/>
        </p:nvSpPr>
        <p:spPr>
          <a:xfrm>
            <a:off x="3929062" y="3268266"/>
            <a:ext cx="2357438" cy="37504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id-ID" dirty="0">
                <a:solidFill>
                  <a:srgbClr val="FFFF00"/>
                </a:solidFill>
              </a:rPr>
              <a:t>Lulus Tepat Waktu  </a:t>
            </a:r>
          </a:p>
        </p:txBody>
      </p:sp>
      <p:sp>
        <p:nvSpPr>
          <p:cNvPr id="7" name="Rectangle 6">
            <a:extLst>
              <a:ext uri="{FF2B5EF4-FFF2-40B4-BE49-F238E27FC236}">
                <a16:creationId xmlns:a16="http://schemas.microsoft.com/office/drawing/2014/main" id="{3F57AB48-F25D-10FE-60F3-BAE218E37AAE}"/>
              </a:ext>
            </a:extLst>
          </p:cNvPr>
          <p:cNvSpPr/>
          <p:nvPr/>
        </p:nvSpPr>
        <p:spPr>
          <a:xfrm>
            <a:off x="3232547" y="3857626"/>
            <a:ext cx="1714500" cy="37504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id-ID" dirty="0">
                <a:solidFill>
                  <a:srgbClr val="FFFF00"/>
                </a:solidFill>
              </a:rPr>
              <a:t>Studi aman  </a:t>
            </a:r>
          </a:p>
        </p:txBody>
      </p:sp>
      <p:sp>
        <p:nvSpPr>
          <p:cNvPr id="9" name="Rectangle 8">
            <a:extLst>
              <a:ext uri="{FF2B5EF4-FFF2-40B4-BE49-F238E27FC236}">
                <a16:creationId xmlns:a16="http://schemas.microsoft.com/office/drawing/2014/main" id="{517B9227-558B-9B63-9784-E4843B1AF677}"/>
              </a:ext>
            </a:extLst>
          </p:cNvPr>
          <p:cNvSpPr/>
          <p:nvPr/>
        </p:nvSpPr>
        <p:spPr>
          <a:xfrm>
            <a:off x="2160985" y="4607720"/>
            <a:ext cx="1714500" cy="375047"/>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id-ID" dirty="0">
                <a:solidFill>
                  <a:srgbClr val="FFFF00"/>
                </a:solidFill>
              </a:rPr>
              <a:t>Sarat Prestasi  </a:t>
            </a:r>
          </a:p>
        </p:txBody>
      </p:sp>
      <p:sp>
        <p:nvSpPr>
          <p:cNvPr id="10" name="Rectangle 9">
            <a:extLst>
              <a:ext uri="{FF2B5EF4-FFF2-40B4-BE49-F238E27FC236}">
                <a16:creationId xmlns:a16="http://schemas.microsoft.com/office/drawing/2014/main" id="{41A460E6-9906-7BDB-575A-56E91F60C690}"/>
              </a:ext>
            </a:extLst>
          </p:cNvPr>
          <p:cNvSpPr/>
          <p:nvPr/>
        </p:nvSpPr>
        <p:spPr>
          <a:xfrm>
            <a:off x="5268517" y="4929188"/>
            <a:ext cx="2464594"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id-ID" dirty="0">
                <a:solidFill>
                  <a:srgbClr val="FFFF00"/>
                </a:solidFill>
              </a:rPr>
              <a:t>Bakat + Minat + Ilmiah  </a:t>
            </a:r>
          </a:p>
        </p:txBody>
      </p:sp>
      <p:pic>
        <p:nvPicPr>
          <p:cNvPr id="5130" name="Picture 15" descr="K:\mimbar akademik\images.jpg">
            <a:extLst>
              <a:ext uri="{FF2B5EF4-FFF2-40B4-BE49-F238E27FC236}">
                <a16:creationId xmlns:a16="http://schemas.microsoft.com/office/drawing/2014/main" id="{8E6786B1-5D66-65BA-5A62-A9FA790954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4470" y="2143126"/>
            <a:ext cx="1178719" cy="2350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1" name="Picture 3" descr="F:\Gambar\campur\questionmark.png">
            <a:extLst>
              <a:ext uri="{FF2B5EF4-FFF2-40B4-BE49-F238E27FC236}">
                <a16:creationId xmlns:a16="http://schemas.microsoft.com/office/drawing/2014/main" id="{5DC1EEF7-D0AA-EF28-D533-D831F9734B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9396193">
            <a:off x="6399611" y="1520430"/>
            <a:ext cx="1625203" cy="1993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a:extLst>
              <a:ext uri="{FF2B5EF4-FFF2-40B4-BE49-F238E27FC236}">
                <a16:creationId xmlns:a16="http://schemas.microsoft.com/office/drawing/2014/main" id="{9509F518-3E38-81D9-84C1-D3265616B239}"/>
              </a:ext>
            </a:extLst>
          </p:cNvPr>
          <p:cNvSpPr/>
          <p:nvPr/>
        </p:nvSpPr>
        <p:spPr>
          <a:xfrm>
            <a:off x="2964656" y="4982766"/>
            <a:ext cx="1982391" cy="42862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id-ID" dirty="0">
                <a:solidFill>
                  <a:srgbClr val="FFFF00"/>
                </a:solidFill>
              </a:rPr>
              <a:t>Non Akademi</a:t>
            </a:r>
            <a:r>
              <a:rPr lang="en-US" dirty="0">
                <a:solidFill>
                  <a:srgbClr val="FFFF00"/>
                </a:solidFill>
              </a:rPr>
              <a:t>k</a:t>
            </a:r>
            <a:r>
              <a:rPr lang="id-ID" dirty="0">
                <a:solidFill>
                  <a:srgbClr val="FFFF00"/>
                </a:solidFill>
              </a:rPr>
              <a:t> </a:t>
            </a:r>
          </a:p>
        </p:txBody>
      </p:sp>
      <p:cxnSp>
        <p:nvCxnSpPr>
          <p:cNvPr id="17" name="Straight Arrow Connector 16">
            <a:extLst>
              <a:ext uri="{FF2B5EF4-FFF2-40B4-BE49-F238E27FC236}">
                <a16:creationId xmlns:a16="http://schemas.microsoft.com/office/drawing/2014/main" id="{035CB8FD-59C2-A5E0-1172-C37468892526}"/>
              </a:ext>
            </a:extLst>
          </p:cNvPr>
          <p:cNvCxnSpPr/>
          <p:nvPr/>
        </p:nvCxnSpPr>
        <p:spPr>
          <a:xfrm rot="5400000">
            <a:off x="1490068" y="3241478"/>
            <a:ext cx="2733675" cy="119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850F7302-8BA8-8C81-554E-67D7F2DD816B}"/>
              </a:ext>
            </a:extLst>
          </p:cNvPr>
          <p:cNvCxnSpPr/>
          <p:nvPr/>
        </p:nvCxnSpPr>
        <p:spPr>
          <a:xfrm>
            <a:off x="2857501" y="2357438"/>
            <a:ext cx="321469" cy="1191"/>
          </a:xfrm>
          <a:prstGeom prst="straightConnector1">
            <a:avLst/>
          </a:prstGeom>
          <a:ln w="38100">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AAE3BC14-15DB-DD2F-7884-637133242FC2}"/>
              </a:ext>
            </a:extLst>
          </p:cNvPr>
          <p:cNvCxnSpPr/>
          <p:nvPr/>
        </p:nvCxnSpPr>
        <p:spPr>
          <a:xfrm>
            <a:off x="2857501" y="2839642"/>
            <a:ext cx="803672" cy="1190"/>
          </a:xfrm>
          <a:prstGeom prst="straightConnector1">
            <a:avLst/>
          </a:prstGeom>
          <a:ln w="38100">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F1124D8A-C9CB-ACCA-FDB3-18C5FD71BB79}"/>
              </a:ext>
            </a:extLst>
          </p:cNvPr>
          <p:cNvCxnSpPr/>
          <p:nvPr/>
        </p:nvCxnSpPr>
        <p:spPr>
          <a:xfrm>
            <a:off x="2857500" y="3429000"/>
            <a:ext cx="857250" cy="1191"/>
          </a:xfrm>
          <a:prstGeom prst="straightConnector1">
            <a:avLst/>
          </a:prstGeom>
          <a:ln w="38100">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0A508F8A-5CDA-6971-E220-7055B185603B}"/>
              </a:ext>
            </a:extLst>
          </p:cNvPr>
          <p:cNvCxnSpPr/>
          <p:nvPr/>
        </p:nvCxnSpPr>
        <p:spPr>
          <a:xfrm>
            <a:off x="2857501" y="3964781"/>
            <a:ext cx="321469" cy="1191"/>
          </a:xfrm>
          <a:prstGeom prst="straightConnector1">
            <a:avLst/>
          </a:prstGeom>
          <a:ln w="38100">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pic>
        <p:nvPicPr>
          <p:cNvPr id="5138" name="Picture 3" descr="G:\seminar mahasiswa\imagest.jpeg">
            <a:extLst>
              <a:ext uri="{FF2B5EF4-FFF2-40B4-BE49-F238E27FC236}">
                <a16:creationId xmlns:a16="http://schemas.microsoft.com/office/drawing/2014/main" id="{68719B37-C584-0EE4-7A6E-BA32B336C29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4391" y="3589735"/>
            <a:ext cx="1232297" cy="1232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 name="Right Arrow 49">
            <a:extLst>
              <a:ext uri="{FF2B5EF4-FFF2-40B4-BE49-F238E27FC236}">
                <a16:creationId xmlns:a16="http://schemas.microsoft.com/office/drawing/2014/main" id="{3281C856-5087-955C-E7BC-EFB060D730C0}"/>
              </a:ext>
            </a:extLst>
          </p:cNvPr>
          <p:cNvSpPr/>
          <p:nvPr/>
        </p:nvSpPr>
        <p:spPr>
          <a:xfrm>
            <a:off x="4786314" y="5089922"/>
            <a:ext cx="535781" cy="214313"/>
          </a:xfrm>
          <a:prstGeom prst="rightArrow">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id-ID" sz="135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788742"/>
          </a:xfrm>
        </p:spPr>
        <p:txBody>
          <a:bodyPr>
            <a:normAutofit fontScale="77500" lnSpcReduction="20000"/>
          </a:bodyPr>
          <a:lstStyle/>
          <a:p>
            <a:endParaRPr lang="id-ID" dirty="0"/>
          </a:p>
          <a:p>
            <a:r>
              <a:rPr lang="id-ID" b="1" dirty="0"/>
              <a:t>3. Tindakan Alternatif Terhadap Tindakan Yang Diusulkan </a:t>
            </a:r>
          </a:p>
          <a:p>
            <a:pPr>
              <a:buNone/>
            </a:pPr>
            <a:r>
              <a:rPr lang="id-ID" dirty="0"/>
              <a:t>	a. Mengusulkan dalam tim yang terlibat dalam masalah klien untuk dilakukannya operasi, konsekuensi : </a:t>
            </a:r>
          </a:p>
          <a:p>
            <a:pPr>
              <a:buNone/>
            </a:pPr>
            <a:r>
              <a:rPr lang="id-ID" dirty="0"/>
              <a:t>	</a:t>
            </a:r>
            <a:r>
              <a:rPr lang="nl-NL" dirty="0"/>
              <a:t> usul diterima atau ditolak aleh tim dan pihak yang terlibat dalam penanganan klien </a:t>
            </a:r>
          </a:p>
          <a:p>
            <a:pPr>
              <a:buNone/>
            </a:pPr>
            <a:r>
              <a:rPr lang="id-ID" dirty="0"/>
              <a:t>	 mungkin klien secara psikologis akan menjadi lebih siap untuk menghadapi tantangan akan kehidupan ini </a:t>
            </a:r>
          </a:p>
          <a:p>
            <a:pPr>
              <a:buNone/>
            </a:pPr>
            <a:r>
              <a:rPr lang="id-ID" dirty="0"/>
              <a:t>	 resiko pengeluaran biaya yang tak terduga/ tidak dapat diprediksi </a:t>
            </a:r>
          </a:p>
          <a:p>
            <a:pPr>
              <a:buNone/>
            </a:pPr>
            <a:r>
              <a:rPr lang="id-ID" dirty="0"/>
              <a:t>	b. Mengangkat dilema etik ini kepada komisi etik keperawatan yang lebih tinggi untuk mempertimbangkan apakah operasi ini dilakukan atau tidak konsekuensi : </a:t>
            </a:r>
          </a:p>
          <a:p>
            <a:pPr>
              <a:buNone/>
            </a:pPr>
            <a:r>
              <a:rPr lang="id-ID" dirty="0"/>
              <a:t>	 Mungkin memperoleh tanggapan yang memuaskan </a:t>
            </a:r>
          </a:p>
          <a:p>
            <a:pPr>
              <a:buNone/>
            </a:pPr>
            <a:r>
              <a:rPr lang="id-ID" dirty="0"/>
              <a:t>	 Mungkin memperoleh tanggapan yang kurang memuaskan </a:t>
            </a:r>
          </a:p>
          <a:p>
            <a:pPr>
              <a:buNone/>
            </a:pPr>
            <a:r>
              <a:rPr lang="id-ID" dirty="0"/>
              <a:t>	 Tidak tertutup kemungkinan untuk tidak di tanggapi sama sekali </a:t>
            </a:r>
          </a:p>
          <a:p>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717304"/>
          </a:xfrm>
        </p:spPr>
        <p:txBody>
          <a:bodyPr>
            <a:normAutofit lnSpcReduction="10000"/>
          </a:bodyPr>
          <a:lstStyle/>
          <a:p>
            <a:endParaRPr lang="id-ID" dirty="0"/>
          </a:p>
          <a:p>
            <a:r>
              <a:rPr lang="id-ID" dirty="0"/>
              <a:t>c. Meminta izin kepada pimpinan lembaga pelayanan kesehatan (klinik kesehatan) untuk menyampaikan informasi mengenai kondisi klien yang sebenarnya. Konsekuensi : </a:t>
            </a:r>
          </a:p>
          <a:p>
            <a:pPr>
              <a:buNone/>
            </a:pPr>
            <a:r>
              <a:rPr lang="id-ID" dirty="0"/>
              <a:t>	 Koordinator lembaga pelayanan menyetujui atau menolak </a:t>
            </a:r>
          </a:p>
          <a:p>
            <a:pPr>
              <a:buNone/>
            </a:pPr>
            <a:r>
              <a:rPr lang="id-ID" dirty="0"/>
              <a:t>	 Klien meperoleh informasi dan dapat memahami kondisinya, serta dapat mengambil sikap untuk memutuskan tindakan yang terbaik untuk dirinya. </a:t>
            </a:r>
          </a:p>
          <a:p>
            <a:pPr>
              <a:buNone/>
            </a:pPr>
            <a:r>
              <a:rPr lang="id-ID" dirty="0"/>
              <a:t>	 Kondisi psikologis klien lebih baik atau bertambah buruk karena responnya terhadap informasi yang diperoleh </a:t>
            </a:r>
          </a:p>
          <a:p>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229600" cy="5502990"/>
          </a:xfrm>
        </p:spPr>
        <p:txBody>
          <a:bodyPr>
            <a:normAutofit fontScale="92500" lnSpcReduction="10000"/>
          </a:bodyPr>
          <a:lstStyle/>
          <a:p>
            <a:pPr>
              <a:buNone/>
            </a:pPr>
            <a:r>
              <a:rPr lang="fi-FI" dirty="0"/>
              <a:t>4. </a:t>
            </a:r>
            <a:r>
              <a:rPr lang="fi-FI" b="1" dirty="0"/>
              <a:t>Menetapkan Siapa Pembuat Keputusan </a:t>
            </a:r>
          </a:p>
          <a:p>
            <a:r>
              <a:rPr lang="id-ID" dirty="0"/>
              <a:t>Pada kasus wanita tersebut merupakan masalah yang komplek dan rumit, membuat keputusan dilakukan operasi atau tidak dapat diputuskan oleh pihak tertentu saja tetapi harus diputuskan secara bersama-sama. </a:t>
            </a:r>
          </a:p>
          <a:p>
            <a:r>
              <a:rPr lang="id-ID" dirty="0"/>
              <a:t>a. Pengambilan keputusan harus melibatkan tim yang terkait dan klien </a:t>
            </a:r>
          </a:p>
          <a:p>
            <a:endParaRPr lang="id-ID" dirty="0"/>
          </a:p>
          <a:p>
            <a:r>
              <a:rPr lang="id-ID" dirty="0"/>
              <a:t>b. Keputusan dibuat untuk : </a:t>
            </a:r>
          </a:p>
          <a:p>
            <a:r>
              <a:rPr lang="id-ID" dirty="0"/>
              <a:t> Pihak yang terkait dengan wanita tersebut untuk melakukan operasi atau tidak </a:t>
            </a:r>
          </a:p>
          <a:p>
            <a:r>
              <a:rPr lang="id-ID" dirty="0"/>
              <a:t> Klien, keputusan yang dibuat dapat memperoleh kepastian apakah dilakukan operasi atau tidak. </a:t>
            </a:r>
          </a:p>
          <a:p>
            <a:endParaRPr lang="id-ID" dirty="0"/>
          </a:p>
          <a:p>
            <a:endParaRPr lang="id-ID"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860180"/>
          </a:xfrm>
        </p:spPr>
        <p:txBody>
          <a:bodyPr>
            <a:normAutofit fontScale="70000" lnSpcReduction="20000"/>
          </a:bodyPr>
          <a:lstStyle/>
          <a:p>
            <a:endParaRPr lang="id-ID" dirty="0"/>
          </a:p>
          <a:p>
            <a:pPr algn="just"/>
            <a:r>
              <a:rPr lang="fi-FI" dirty="0"/>
              <a:t>c. kriteria penetapan siapa pembuat keputusan </a:t>
            </a:r>
          </a:p>
          <a:p>
            <a:pPr algn="just"/>
            <a:r>
              <a:rPr lang="id-ID" dirty="0"/>
              <a:t>1) Tim </a:t>
            </a:r>
          </a:p>
          <a:p>
            <a:pPr algn="just"/>
            <a:r>
              <a:rPr lang="id-ID" dirty="0"/>
              <a:t>Kumpulan dari beberapa pihak yang berkepentingan dan yang paling memahami kondisi fisik dan psikologis klien. Masalah yang dihadapi Sangay komplek dan rumit yang tidak hanya memerlukan pertimbangan ilmiah, tetapi juga pertimbangan etik sehingga pembuat keputusan akan lebih bijaksana dilakukan oleh tim. </a:t>
            </a:r>
          </a:p>
          <a:p>
            <a:pPr algn="just"/>
            <a:r>
              <a:rPr lang="id-ID" dirty="0"/>
              <a:t>2) klien klien ádalah orang yang paling berkepentingan dalam pengambilan keputusan yang dibuat oleh klien bisa berubah secara tiba-tiba yang akan mempengaruhi keputusan tim </a:t>
            </a:r>
          </a:p>
          <a:p>
            <a:pPr algn="just"/>
            <a:r>
              <a:rPr lang="id-ID" dirty="0"/>
              <a:t>3) Keluarga keterlibatan keluarga dalam upaya penyelesaian masalah cukup menentukan mengingat secara ekonomis klien masih Belem mendapatkan biaya diperoleh darimana sehingga keluarga mempunyai peranan yang cukup menemtukan masalah </a:t>
            </a:r>
          </a:p>
          <a:p>
            <a:pPr algn="just"/>
            <a:r>
              <a:rPr lang="id-ID" dirty="0"/>
              <a:t>d. Prinsip moral yang ditekankan berdasarkan prioritas dalam kasus ini : </a:t>
            </a:r>
          </a:p>
          <a:p>
            <a:pPr algn="just"/>
            <a:r>
              <a:rPr lang="id-ID" dirty="0"/>
              <a:t> Otonomi </a:t>
            </a:r>
          </a:p>
          <a:p>
            <a:pPr algn="just"/>
            <a:r>
              <a:rPr lang="id-ID" dirty="0"/>
              <a:t> Benefesiensi </a:t>
            </a:r>
          </a:p>
          <a:p>
            <a:pPr algn="just"/>
            <a:r>
              <a:rPr lang="id-ID" dirty="0"/>
              <a:t> Justice </a:t>
            </a:r>
          </a:p>
          <a:p>
            <a:pPr>
              <a:buNone/>
            </a:pPr>
            <a:endParaRPr lang="id-ID" dirty="0"/>
          </a:p>
          <a:p>
            <a:endParaRPr lang="id-ID"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00108"/>
            <a:ext cx="8229600" cy="5574428"/>
          </a:xfrm>
        </p:spPr>
        <p:txBody>
          <a:bodyPr>
            <a:normAutofit/>
          </a:bodyPr>
          <a:lstStyle/>
          <a:p>
            <a:pPr>
              <a:buNone/>
            </a:pPr>
            <a:r>
              <a:rPr lang="id-ID" dirty="0"/>
              <a:t>5. </a:t>
            </a:r>
            <a:r>
              <a:rPr lang="id-ID" b="1" dirty="0"/>
              <a:t>Mengidentifikasi Kewajiban Perawat </a:t>
            </a:r>
          </a:p>
          <a:p>
            <a:r>
              <a:rPr lang="fi-FI" dirty="0"/>
              <a:t>a. menghindari klien dari ancaman kematian </a:t>
            </a:r>
          </a:p>
          <a:p>
            <a:r>
              <a:rPr lang="id-ID" dirty="0"/>
              <a:t>b. menghargai otonomi klien dan berusaha menyeimbangkan dengan tanggung jawab pemberi pelayanan kesehatan </a:t>
            </a:r>
          </a:p>
          <a:p>
            <a:r>
              <a:rPr lang="id-ID" dirty="0"/>
              <a:t>c. menghindarkan klien dari tindakan yang tidak menguntungkan bagi dirinya </a:t>
            </a:r>
          </a:p>
          <a:p>
            <a:r>
              <a:rPr lang="id-ID" dirty="0"/>
              <a:t>d. melaksanakan prinsip-prinsip kode etik keperawatan </a:t>
            </a:r>
          </a:p>
          <a:p>
            <a:r>
              <a:rPr lang="id-ID" dirty="0"/>
              <a:t>e. membantu sistem pendukung yang terlibat </a:t>
            </a:r>
          </a:p>
          <a:p>
            <a:endParaRPr lang="id-ID"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860180"/>
          </a:xfrm>
        </p:spPr>
        <p:txBody>
          <a:bodyPr>
            <a:normAutofit/>
          </a:bodyPr>
          <a:lstStyle/>
          <a:p>
            <a:endParaRPr lang="id-ID" dirty="0"/>
          </a:p>
          <a:p>
            <a:r>
              <a:rPr lang="id-ID" dirty="0"/>
              <a:t>6. </a:t>
            </a:r>
            <a:r>
              <a:rPr lang="id-ID" b="1" dirty="0"/>
              <a:t>Membuat keputusan </a:t>
            </a:r>
          </a:p>
          <a:p>
            <a:endParaRPr lang="id-ID" b="1" dirty="0"/>
          </a:p>
          <a:p>
            <a:pPr algn="just">
              <a:buNone/>
            </a:pPr>
            <a:r>
              <a:rPr lang="id-ID" dirty="0"/>
              <a:t>	Keputusan yang dapat diambil sesuai dengan hak otonomi klien dan dari pertimbangan tim kesehatan, sebagai seorang perawat, keputusan yang terbaik adalah dilakukan </a:t>
            </a:r>
            <a:r>
              <a:rPr lang="id-ID"/>
              <a:t>operasi sebagai bagian  tindakan profesional  da mengadvokasi pasien, dengan terlebih dahulu  menegakkan prinisp otonomi klien.</a:t>
            </a:r>
            <a:endParaRPr lang="id-ID"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27E8C-6B54-EC28-FE69-EA1479E43C21}"/>
              </a:ext>
            </a:extLst>
          </p:cNvPr>
          <p:cNvSpPr>
            <a:spLocks noGrp="1"/>
          </p:cNvSpPr>
          <p:nvPr>
            <p:ph type="title"/>
          </p:nvPr>
        </p:nvSpPr>
        <p:spPr/>
        <p:txBody>
          <a:bodyPr/>
          <a:lstStyle/>
          <a:p>
            <a:r>
              <a:rPr lang="en-US" dirty="0"/>
              <a:t>TUGAS</a:t>
            </a:r>
            <a:endParaRPr lang="en-ID" dirty="0"/>
          </a:p>
        </p:txBody>
      </p:sp>
      <p:sp>
        <p:nvSpPr>
          <p:cNvPr id="3" name="Content Placeholder 2">
            <a:extLst>
              <a:ext uri="{FF2B5EF4-FFF2-40B4-BE49-F238E27FC236}">
                <a16:creationId xmlns:a16="http://schemas.microsoft.com/office/drawing/2014/main" id="{CE93994C-6917-D820-8207-CA8142E95AC4}"/>
              </a:ext>
            </a:extLst>
          </p:cNvPr>
          <p:cNvSpPr>
            <a:spLocks noGrp="1"/>
          </p:cNvSpPr>
          <p:nvPr>
            <p:ph idx="1"/>
          </p:nvPr>
        </p:nvSpPr>
        <p:spPr/>
        <p:txBody>
          <a:bodyPr/>
          <a:lstStyle/>
          <a:p>
            <a:r>
              <a:rPr lang="en-US" dirty="0" err="1"/>
              <a:t>Silahkan</a:t>
            </a:r>
            <a:r>
              <a:rPr lang="en-US" dirty="0"/>
              <a:t> </a:t>
            </a:r>
            <a:r>
              <a:rPr lang="en-US" dirty="0" err="1"/>
              <a:t>berkelompok</a:t>
            </a:r>
            <a:r>
              <a:rPr lang="en-US" dirty="0"/>
              <a:t> 3 orang </a:t>
            </a:r>
            <a:r>
              <a:rPr lang="en-US" dirty="0" err="1"/>
              <a:t>mahasiswa</a:t>
            </a:r>
            <a:endParaRPr lang="en-US" dirty="0"/>
          </a:p>
          <a:p>
            <a:r>
              <a:rPr lang="en-US" dirty="0" err="1"/>
              <a:t>Tiap</a:t>
            </a:r>
            <a:r>
              <a:rPr lang="en-US" dirty="0"/>
              <a:t> </a:t>
            </a:r>
            <a:r>
              <a:rPr lang="en-US" dirty="0" err="1"/>
              <a:t>kelompok</a:t>
            </a:r>
            <a:r>
              <a:rPr lang="en-US" dirty="0"/>
              <a:t> </a:t>
            </a:r>
            <a:r>
              <a:rPr lang="en-US" dirty="0" err="1"/>
              <a:t>carilah</a:t>
            </a:r>
            <a:r>
              <a:rPr lang="en-US" dirty="0"/>
              <a:t> 1 </a:t>
            </a:r>
            <a:r>
              <a:rPr lang="en-US" dirty="0" err="1"/>
              <a:t>kasus</a:t>
            </a:r>
            <a:r>
              <a:rPr lang="en-US" dirty="0"/>
              <a:t> </a:t>
            </a:r>
            <a:r>
              <a:rPr lang="en-US" dirty="0" err="1"/>
              <a:t>dari</a:t>
            </a:r>
            <a:r>
              <a:rPr lang="en-US" dirty="0"/>
              <a:t> media </a:t>
            </a:r>
            <a:r>
              <a:rPr lang="en-US" dirty="0" err="1"/>
              <a:t>yg</a:t>
            </a:r>
            <a:r>
              <a:rPr lang="en-US" dirty="0"/>
              <a:t> </a:t>
            </a:r>
            <a:r>
              <a:rPr lang="en-US" dirty="0" err="1"/>
              <a:t>menunjukkan</a:t>
            </a:r>
            <a:r>
              <a:rPr lang="en-US" dirty="0"/>
              <a:t> </a:t>
            </a:r>
            <a:r>
              <a:rPr lang="en-US" dirty="0" err="1"/>
              <a:t>adanya</a:t>
            </a:r>
            <a:r>
              <a:rPr lang="en-US" dirty="0"/>
              <a:t> </a:t>
            </a:r>
            <a:r>
              <a:rPr lang="en-US" dirty="0" err="1"/>
              <a:t>pelanggaran</a:t>
            </a:r>
            <a:r>
              <a:rPr lang="en-US" dirty="0"/>
              <a:t> </a:t>
            </a:r>
            <a:r>
              <a:rPr lang="en-US" dirty="0" err="1"/>
              <a:t>etik</a:t>
            </a:r>
            <a:r>
              <a:rPr lang="en-US" dirty="0"/>
              <a:t> pada </a:t>
            </a:r>
            <a:r>
              <a:rPr lang="en-US" dirty="0" err="1"/>
              <a:t>pelayanan</a:t>
            </a:r>
            <a:r>
              <a:rPr lang="en-US" dirty="0"/>
              <a:t> </a:t>
            </a:r>
            <a:r>
              <a:rPr lang="en-US" dirty="0" err="1"/>
              <a:t>keperawatan</a:t>
            </a:r>
            <a:r>
              <a:rPr lang="en-US" dirty="0"/>
              <a:t>?</a:t>
            </a:r>
          </a:p>
          <a:p>
            <a:r>
              <a:rPr lang="en-US" dirty="0" err="1"/>
              <a:t>Menurut</a:t>
            </a:r>
            <a:r>
              <a:rPr lang="en-US" dirty="0"/>
              <a:t> </a:t>
            </a:r>
            <a:r>
              <a:rPr lang="en-US" dirty="0" err="1"/>
              <a:t>saudara</a:t>
            </a:r>
            <a:r>
              <a:rPr lang="en-US" dirty="0"/>
              <a:t>, pada </a:t>
            </a:r>
            <a:r>
              <a:rPr lang="en-US" dirty="0" err="1"/>
              <a:t>kasus</a:t>
            </a:r>
            <a:r>
              <a:rPr lang="en-US" dirty="0"/>
              <a:t> </a:t>
            </a:r>
            <a:r>
              <a:rPr lang="en-US" dirty="0" err="1"/>
              <a:t>tersebut</a:t>
            </a:r>
            <a:r>
              <a:rPr lang="en-US" dirty="0"/>
              <a:t> </a:t>
            </a:r>
            <a:r>
              <a:rPr lang="en-US" dirty="0" err="1"/>
              <a:t>terjadi</a:t>
            </a:r>
            <a:r>
              <a:rPr lang="en-US" dirty="0"/>
              <a:t> </a:t>
            </a:r>
            <a:r>
              <a:rPr lang="en-US" dirty="0" err="1"/>
              <a:t>pelanggaran</a:t>
            </a:r>
            <a:r>
              <a:rPr lang="en-US" dirty="0"/>
              <a:t> </a:t>
            </a:r>
            <a:r>
              <a:rPr lang="en-US" dirty="0" err="1"/>
              <a:t>prinsip</a:t>
            </a:r>
            <a:r>
              <a:rPr lang="en-US" dirty="0"/>
              <a:t> </a:t>
            </a:r>
            <a:r>
              <a:rPr lang="en-US" dirty="0" err="1"/>
              <a:t>etik</a:t>
            </a:r>
            <a:r>
              <a:rPr lang="en-US" dirty="0"/>
              <a:t> </a:t>
            </a:r>
            <a:r>
              <a:rPr lang="en-US" dirty="0" err="1"/>
              <a:t>apa</a:t>
            </a:r>
            <a:r>
              <a:rPr lang="en-US" dirty="0"/>
              <a:t>?</a:t>
            </a:r>
          </a:p>
          <a:p>
            <a:r>
              <a:rPr lang="en-ID" dirty="0" err="1"/>
              <a:t>Menurut</a:t>
            </a:r>
            <a:r>
              <a:rPr lang="en-ID" dirty="0"/>
              <a:t> </a:t>
            </a:r>
            <a:r>
              <a:rPr lang="en-ID" dirty="0" err="1"/>
              <a:t>saudara</a:t>
            </a:r>
            <a:r>
              <a:rPr lang="en-ID" dirty="0"/>
              <a:t>, </a:t>
            </a:r>
            <a:r>
              <a:rPr lang="en-ID" dirty="0" err="1"/>
              <a:t>prinsip</a:t>
            </a:r>
            <a:r>
              <a:rPr lang="en-ID" dirty="0"/>
              <a:t> </a:t>
            </a:r>
            <a:r>
              <a:rPr lang="en-ID" dirty="0" err="1"/>
              <a:t>etik</a:t>
            </a:r>
            <a:r>
              <a:rPr lang="en-ID" dirty="0"/>
              <a:t> </a:t>
            </a:r>
            <a:r>
              <a:rPr lang="en-ID" dirty="0" err="1"/>
              <a:t>apa</a:t>
            </a:r>
            <a:r>
              <a:rPr lang="en-ID" dirty="0"/>
              <a:t> yang </a:t>
            </a:r>
            <a:r>
              <a:rPr lang="en-ID" dirty="0" err="1"/>
              <a:t>mesti</a:t>
            </a:r>
            <a:r>
              <a:rPr lang="en-ID" dirty="0"/>
              <a:t> </a:t>
            </a:r>
            <a:r>
              <a:rPr lang="en-ID" dirty="0" err="1"/>
              <a:t>dilakukan</a:t>
            </a:r>
            <a:r>
              <a:rPr lang="en-ID" dirty="0"/>
              <a:t> oleh </a:t>
            </a:r>
            <a:r>
              <a:rPr lang="en-ID" dirty="0" err="1"/>
              <a:t>perawat</a:t>
            </a:r>
            <a:r>
              <a:rPr lang="en-ID" dirty="0"/>
              <a:t>?</a:t>
            </a:r>
          </a:p>
        </p:txBody>
      </p:sp>
    </p:spTree>
    <p:extLst>
      <p:ext uri="{BB962C8B-B14F-4D97-AF65-F5344CB8AC3E}">
        <p14:creationId xmlns:p14="http://schemas.microsoft.com/office/powerpoint/2010/main" val="36229141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714620"/>
            <a:ext cx="8229600" cy="1066800"/>
          </a:xfrm>
        </p:spPr>
        <p:txBody>
          <a:bodyPr>
            <a:normAutofit/>
          </a:bodyPr>
          <a:lstStyle/>
          <a:p>
            <a:pPr algn="ctr"/>
            <a:r>
              <a:rPr lang="id-ID" sz="4800" b="1" dirty="0">
                <a:solidFill>
                  <a:schemeClr val="tx1"/>
                </a:solidFill>
              </a:rPr>
              <a:t>Semoga Sukses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46266232-CA93-E1A4-F5B2-6ABACE460F42}"/>
              </a:ext>
            </a:extLst>
          </p:cNvPr>
          <p:cNvSpPr>
            <a:spLocks noGrp="1"/>
          </p:cNvSpPr>
          <p:nvPr>
            <p:ph type="title"/>
          </p:nvPr>
        </p:nvSpPr>
        <p:spPr>
          <a:solidFill>
            <a:srgbClr val="0070C0"/>
          </a:solidFill>
        </p:spPr>
        <p:txBody>
          <a:bodyPr/>
          <a:lstStyle/>
          <a:p>
            <a:r>
              <a:rPr lang="id-ID" altLang="en-US" sz="2100" u="sng">
                <a:solidFill>
                  <a:schemeClr val="bg1"/>
                </a:solidFill>
              </a:rPr>
              <a:t>Berlari selangkah </a:t>
            </a:r>
            <a:r>
              <a:rPr lang="id-ID" altLang="en-US" sz="2100">
                <a:solidFill>
                  <a:schemeClr val="bg1"/>
                </a:solidFill>
              </a:rPr>
              <a:t>lebih maju dari mahasiswa lain  </a:t>
            </a:r>
          </a:p>
        </p:txBody>
      </p:sp>
      <p:pic>
        <p:nvPicPr>
          <p:cNvPr id="6147" name="Picture 2" descr="G:\seminar mahasiswa\imagesg.jpeg">
            <a:extLst>
              <a:ext uri="{FF2B5EF4-FFF2-40B4-BE49-F238E27FC236}">
                <a16:creationId xmlns:a16="http://schemas.microsoft.com/office/drawing/2014/main" id="{474A9681-E659-52F6-A188-B7E17EF843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8970" y="2143126"/>
            <a:ext cx="2464594" cy="2303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84C210B5-4DDD-CB73-C8ED-33373375FA1C}"/>
              </a:ext>
            </a:extLst>
          </p:cNvPr>
          <p:cNvSpPr/>
          <p:nvPr/>
        </p:nvSpPr>
        <p:spPr>
          <a:xfrm>
            <a:off x="1143000" y="4232672"/>
            <a:ext cx="1982391" cy="58935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id-ID" dirty="0">
                <a:solidFill>
                  <a:srgbClr val="FFFF00"/>
                </a:solidFill>
              </a:rPr>
              <a:t>Batas Standar mutu  mahasiswa   </a:t>
            </a:r>
          </a:p>
        </p:txBody>
      </p:sp>
      <p:cxnSp>
        <p:nvCxnSpPr>
          <p:cNvPr id="7" name="Straight Arrow Connector 6">
            <a:extLst>
              <a:ext uri="{FF2B5EF4-FFF2-40B4-BE49-F238E27FC236}">
                <a16:creationId xmlns:a16="http://schemas.microsoft.com/office/drawing/2014/main" id="{DC4EB26F-AE3E-2A74-18F4-33F76C496AD0}"/>
              </a:ext>
            </a:extLst>
          </p:cNvPr>
          <p:cNvCxnSpPr/>
          <p:nvPr/>
        </p:nvCxnSpPr>
        <p:spPr>
          <a:xfrm rot="10800000" flipV="1">
            <a:off x="2214562" y="3536156"/>
            <a:ext cx="1071563" cy="482204"/>
          </a:xfrm>
          <a:prstGeom prst="straightConnector1">
            <a:avLst/>
          </a:prstGeom>
          <a:ln w="5715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4C40714A-1292-F33B-6187-A6C2CFB797C9}"/>
              </a:ext>
            </a:extLst>
          </p:cNvPr>
          <p:cNvSpPr/>
          <p:nvPr/>
        </p:nvSpPr>
        <p:spPr>
          <a:xfrm>
            <a:off x="3714750" y="4822032"/>
            <a:ext cx="1982391" cy="58936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id-ID" dirty="0">
                <a:solidFill>
                  <a:srgbClr val="FFFF00"/>
                </a:solidFill>
              </a:rPr>
              <a:t>FAKTOR Pembeda  </a:t>
            </a:r>
          </a:p>
        </p:txBody>
      </p:sp>
      <p:cxnSp>
        <p:nvCxnSpPr>
          <p:cNvPr id="9" name="Straight Arrow Connector 8">
            <a:extLst>
              <a:ext uri="{FF2B5EF4-FFF2-40B4-BE49-F238E27FC236}">
                <a16:creationId xmlns:a16="http://schemas.microsoft.com/office/drawing/2014/main" id="{A92AD696-DE54-9FC1-5177-AC1F76CFB64F}"/>
              </a:ext>
            </a:extLst>
          </p:cNvPr>
          <p:cNvCxnSpPr/>
          <p:nvPr/>
        </p:nvCxnSpPr>
        <p:spPr>
          <a:xfrm rot="5400000">
            <a:off x="4304705" y="4179691"/>
            <a:ext cx="1071563" cy="1190"/>
          </a:xfrm>
          <a:prstGeom prst="straightConnector1">
            <a:avLst/>
          </a:prstGeom>
          <a:ln w="5715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499EF1E-6B97-3C59-B828-1856271658D9}"/>
              </a:ext>
            </a:extLst>
          </p:cNvPr>
          <p:cNvSpPr/>
          <p:nvPr/>
        </p:nvSpPr>
        <p:spPr>
          <a:xfrm>
            <a:off x="5536406" y="4661297"/>
            <a:ext cx="1982391" cy="1017984"/>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id-ID" dirty="0">
                <a:solidFill>
                  <a:srgbClr val="FFFF00"/>
                </a:solidFill>
              </a:rPr>
              <a:t>Prestasi </a:t>
            </a:r>
          </a:p>
          <a:p>
            <a:pPr algn="ctr" eaLnBrk="1" hangingPunct="1">
              <a:defRPr/>
            </a:pPr>
            <a:r>
              <a:rPr lang="id-ID" dirty="0">
                <a:solidFill>
                  <a:srgbClr val="FFFF00"/>
                </a:solidFill>
              </a:rPr>
              <a:t>Keahlian</a:t>
            </a:r>
          </a:p>
          <a:p>
            <a:pPr algn="ctr" eaLnBrk="1" hangingPunct="1">
              <a:defRPr/>
            </a:pPr>
            <a:r>
              <a:rPr lang="id-ID" dirty="0">
                <a:solidFill>
                  <a:srgbClr val="FFFF00"/>
                </a:solidFill>
              </a:rPr>
              <a:t>Kemampuan</a:t>
            </a:r>
          </a:p>
          <a:p>
            <a:pPr algn="ctr" eaLnBrk="1" hangingPunct="1">
              <a:defRPr/>
            </a:pPr>
            <a:r>
              <a:rPr lang="id-ID" dirty="0">
                <a:solidFill>
                  <a:srgbClr val="FFFF00"/>
                </a:solidFill>
              </a:rPr>
              <a:t>Bakat    </a:t>
            </a:r>
          </a:p>
        </p:txBody>
      </p:sp>
      <p:pic>
        <p:nvPicPr>
          <p:cNvPr id="6153" name="Picture 3" descr="G:\seminar mahasiswa\images.jpeg">
            <a:extLst>
              <a:ext uri="{FF2B5EF4-FFF2-40B4-BE49-F238E27FC236}">
                <a16:creationId xmlns:a16="http://schemas.microsoft.com/office/drawing/2014/main" id="{6C94152B-9B79-394B-3B51-A323A3EB40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9986" y="2732486"/>
            <a:ext cx="1993106" cy="1293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a:extLst>
              <a:ext uri="{FF2B5EF4-FFF2-40B4-BE49-F238E27FC236}">
                <a16:creationId xmlns:a16="http://schemas.microsoft.com/office/drawing/2014/main" id="{FEB5BD71-7E14-4397-4DC0-EFCF2EA8E01C}"/>
              </a:ext>
            </a:extLst>
          </p:cNvPr>
          <p:cNvSpPr/>
          <p:nvPr/>
        </p:nvSpPr>
        <p:spPr>
          <a:xfrm>
            <a:off x="1357312" y="5089922"/>
            <a:ext cx="1500188" cy="589359"/>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id-ID" dirty="0">
                <a:solidFill>
                  <a:srgbClr val="FFFF00"/>
                </a:solidFill>
              </a:rPr>
              <a:t>Wajib   </a:t>
            </a:r>
          </a:p>
        </p:txBody>
      </p:sp>
      <p:sp>
        <p:nvSpPr>
          <p:cNvPr id="15" name="Down Arrow 14">
            <a:extLst>
              <a:ext uri="{FF2B5EF4-FFF2-40B4-BE49-F238E27FC236}">
                <a16:creationId xmlns:a16="http://schemas.microsoft.com/office/drawing/2014/main" id="{EEDCD11D-8525-6EC3-234A-EDE3406A0563}"/>
              </a:ext>
            </a:extLst>
          </p:cNvPr>
          <p:cNvSpPr/>
          <p:nvPr/>
        </p:nvSpPr>
        <p:spPr>
          <a:xfrm>
            <a:off x="2482455" y="4768453"/>
            <a:ext cx="267890" cy="375047"/>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id-ID" sz="135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See the source image">
            <a:extLst>
              <a:ext uri="{FF2B5EF4-FFF2-40B4-BE49-F238E27FC236}">
                <a16:creationId xmlns:a16="http://schemas.microsoft.com/office/drawing/2014/main" id="{B28385DB-1DF4-3F39-5035-5E7A19966F7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9884" y="620688"/>
            <a:ext cx="4519528" cy="291415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See the source image">
            <a:extLst>
              <a:ext uri="{FF2B5EF4-FFF2-40B4-BE49-F238E27FC236}">
                <a16:creationId xmlns:a16="http://schemas.microsoft.com/office/drawing/2014/main" id="{84CCADFB-A3DA-749C-F395-176FCFA92C8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884" y="3604712"/>
            <a:ext cx="4363676" cy="290987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mage result for Dilema">
            <a:extLst>
              <a:ext uri="{FF2B5EF4-FFF2-40B4-BE49-F238E27FC236}">
                <a16:creationId xmlns:a16="http://schemas.microsoft.com/office/drawing/2014/main" id="{9AEB81D6-3552-6AD5-2E89-290499CA3B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9412" y="2209800"/>
            <a:ext cx="3552633" cy="2655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6747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457200" y="381001"/>
            <a:ext cx="8229600" cy="5119702"/>
          </a:xfrm>
          <a:ln>
            <a:solidFill>
              <a:schemeClr val="tx1">
                <a:lumMod val="95000"/>
                <a:lumOff val="5000"/>
              </a:schemeClr>
            </a:solidFill>
          </a:ln>
        </p:spPr>
        <p:txBody>
          <a:bodyPr>
            <a:normAutofit fontScale="92500"/>
          </a:bodyPr>
          <a:lstStyle/>
          <a:p>
            <a:pPr>
              <a:buFont typeface="Arial" charset="0"/>
              <a:buNone/>
            </a:pPr>
            <a:r>
              <a:rPr lang="en-US" b="1" dirty="0"/>
              <a:t>PRINSIP ETIKA PROFESI</a:t>
            </a:r>
            <a:endParaRPr lang="id-ID" b="1" dirty="0"/>
          </a:p>
          <a:p>
            <a:pPr>
              <a:buFont typeface="Arial" charset="0"/>
              <a:buNone/>
            </a:pPr>
            <a:endParaRPr lang="en-US" dirty="0"/>
          </a:p>
          <a:p>
            <a:pPr marL="92075" indent="17463" algn="just">
              <a:buFont typeface="Wingdings" pitchFamily="2" charset="2"/>
              <a:buChar char="Ø"/>
            </a:pPr>
            <a:r>
              <a:rPr lang="en-US" dirty="0" err="1"/>
              <a:t>Merupakan</a:t>
            </a:r>
            <a:r>
              <a:rPr lang="en-US" dirty="0"/>
              <a:t> </a:t>
            </a:r>
            <a:r>
              <a:rPr lang="en-US" dirty="0" err="1"/>
              <a:t>sikap</a:t>
            </a:r>
            <a:r>
              <a:rPr lang="en-US" dirty="0"/>
              <a:t> </a:t>
            </a:r>
            <a:r>
              <a:rPr lang="en-US" dirty="0" err="1"/>
              <a:t>dasar</a:t>
            </a:r>
            <a:r>
              <a:rPr lang="en-US" dirty="0"/>
              <a:t> yang </a:t>
            </a:r>
            <a:r>
              <a:rPr lang="en-US" dirty="0" err="1"/>
              <a:t>harus</a:t>
            </a:r>
            <a:r>
              <a:rPr lang="en-US" dirty="0"/>
              <a:t> </a:t>
            </a:r>
            <a:r>
              <a:rPr lang="en-US" dirty="0" err="1"/>
              <a:t>dimiliki</a:t>
            </a:r>
            <a:r>
              <a:rPr lang="en-US" dirty="0"/>
              <a:t> </a:t>
            </a:r>
            <a:r>
              <a:rPr lang="en-US" dirty="0" err="1"/>
              <a:t>oleh</a:t>
            </a:r>
            <a:r>
              <a:rPr lang="en-US" dirty="0"/>
              <a:t> </a:t>
            </a:r>
            <a:r>
              <a:rPr lang="en-US" dirty="0" err="1"/>
              <a:t>setiap</a:t>
            </a:r>
            <a:r>
              <a:rPr lang="en-US" dirty="0"/>
              <a:t> </a:t>
            </a:r>
            <a:r>
              <a:rPr lang="en-US" dirty="0" err="1"/>
              <a:t>profesi</a:t>
            </a:r>
            <a:r>
              <a:rPr lang="en-US" dirty="0"/>
              <a:t> </a:t>
            </a:r>
            <a:endParaRPr lang="id-ID" dirty="0"/>
          </a:p>
          <a:p>
            <a:pPr marL="92075" indent="17463" algn="just">
              <a:buNone/>
            </a:pPr>
            <a:endParaRPr lang="en-US" dirty="0"/>
          </a:p>
          <a:p>
            <a:pPr marL="92075" indent="17463" algn="just">
              <a:buFont typeface="Wingdings" pitchFamily="2" charset="2"/>
              <a:buChar char="Ø"/>
            </a:pPr>
            <a:r>
              <a:rPr lang="en-US" dirty="0"/>
              <a:t> </a:t>
            </a:r>
            <a:r>
              <a:rPr lang="en-US" dirty="0" err="1"/>
              <a:t>Merupakan</a:t>
            </a:r>
            <a:r>
              <a:rPr lang="en-US" dirty="0"/>
              <a:t> </a:t>
            </a:r>
            <a:r>
              <a:rPr lang="en-US" dirty="0" err="1"/>
              <a:t>tuntunan</a:t>
            </a:r>
            <a:r>
              <a:rPr lang="en-US" dirty="0"/>
              <a:t> yang </a:t>
            </a:r>
            <a:r>
              <a:rPr lang="en-US" dirty="0" err="1"/>
              <a:t>harus</a:t>
            </a:r>
            <a:r>
              <a:rPr lang="en-US" dirty="0"/>
              <a:t> </a:t>
            </a:r>
            <a:r>
              <a:rPr lang="en-US" dirty="0" err="1"/>
              <a:t>diamalkan</a:t>
            </a:r>
            <a:r>
              <a:rPr lang="en-US" dirty="0"/>
              <a:t> </a:t>
            </a:r>
            <a:r>
              <a:rPr lang="en-US" dirty="0" err="1"/>
              <a:t>oleh</a:t>
            </a:r>
            <a:r>
              <a:rPr lang="en-US" dirty="0"/>
              <a:t> </a:t>
            </a:r>
            <a:r>
              <a:rPr lang="en-US" dirty="0" err="1"/>
              <a:t>profesi</a:t>
            </a:r>
            <a:r>
              <a:rPr lang="en-US" dirty="0"/>
              <a:t> </a:t>
            </a:r>
            <a:r>
              <a:rPr lang="en-US" dirty="0" err="1"/>
              <a:t>dalam</a:t>
            </a:r>
            <a:r>
              <a:rPr lang="en-US" dirty="0"/>
              <a:t> </a:t>
            </a:r>
            <a:r>
              <a:rPr lang="en-US" dirty="0" err="1"/>
              <a:t>menjalankan</a:t>
            </a:r>
            <a:r>
              <a:rPr lang="en-US" dirty="0"/>
              <a:t> </a:t>
            </a:r>
            <a:r>
              <a:rPr lang="en-US" dirty="0" err="1"/>
              <a:t>tugas</a:t>
            </a:r>
            <a:r>
              <a:rPr lang="en-US" dirty="0"/>
              <a:t> </a:t>
            </a:r>
            <a:r>
              <a:rPr lang="en-US" dirty="0" err="1"/>
              <a:t>keprofesiannya</a:t>
            </a:r>
            <a:r>
              <a:rPr lang="en-US" dirty="0"/>
              <a:t> </a:t>
            </a:r>
            <a:r>
              <a:rPr lang="en-US" dirty="0" err="1"/>
              <a:t>terutama</a:t>
            </a:r>
            <a:r>
              <a:rPr lang="en-US" dirty="0"/>
              <a:t> </a:t>
            </a:r>
            <a:r>
              <a:rPr lang="en-US" dirty="0" err="1"/>
              <a:t>dalam</a:t>
            </a:r>
            <a:r>
              <a:rPr lang="en-US" dirty="0"/>
              <a:t> </a:t>
            </a:r>
            <a:r>
              <a:rPr lang="en-US" dirty="0" err="1"/>
              <a:t>melayani</a:t>
            </a:r>
            <a:r>
              <a:rPr lang="en-US" dirty="0"/>
              <a:t> </a:t>
            </a:r>
            <a:r>
              <a:rPr lang="en-US" dirty="0" err="1"/>
              <a:t>kliennya</a:t>
            </a:r>
            <a:r>
              <a:rPr lang="en-US" dirty="0"/>
              <a:t>.</a:t>
            </a:r>
            <a:endParaRPr lang="id-ID" dirty="0"/>
          </a:p>
          <a:p>
            <a:pPr marL="92075" indent="17463" algn="just">
              <a:buNone/>
            </a:pPr>
            <a:endParaRPr lang="en-US" dirty="0"/>
          </a:p>
          <a:p>
            <a:pPr marL="92075" indent="17463" algn="just">
              <a:buFont typeface="Wingdings" pitchFamily="2" charset="2"/>
              <a:buChar char="Ø"/>
            </a:pPr>
            <a:r>
              <a:rPr lang="en-US" dirty="0" err="1"/>
              <a:t>Bagi</a:t>
            </a:r>
            <a:r>
              <a:rPr lang="en-US" dirty="0"/>
              <a:t> </a:t>
            </a:r>
            <a:r>
              <a:rPr lang="en-US" dirty="0" err="1"/>
              <a:t>profesi</a:t>
            </a:r>
            <a:r>
              <a:rPr lang="en-US" dirty="0"/>
              <a:t> </a:t>
            </a:r>
            <a:r>
              <a:rPr lang="en-US" dirty="0" err="1"/>
              <a:t>keperawatan</a:t>
            </a:r>
            <a:r>
              <a:rPr lang="en-US" dirty="0"/>
              <a:t> </a:t>
            </a:r>
            <a:r>
              <a:rPr lang="en-US" dirty="0" err="1"/>
              <a:t>merupakan</a:t>
            </a:r>
            <a:r>
              <a:rPr lang="en-US" dirty="0"/>
              <a:t> </a:t>
            </a:r>
            <a:r>
              <a:rPr lang="en-US" dirty="0" err="1"/>
              <a:t>amalan</a:t>
            </a:r>
            <a:r>
              <a:rPr lang="en-US" dirty="0"/>
              <a:t> </a:t>
            </a:r>
            <a:r>
              <a:rPr lang="en-US" dirty="0" err="1"/>
              <a:t>baik</a:t>
            </a:r>
            <a:r>
              <a:rPr lang="en-US" dirty="0"/>
              <a:t> yang </a:t>
            </a:r>
            <a:r>
              <a:rPr lang="en-US" dirty="0" err="1"/>
              <a:t>harus</a:t>
            </a:r>
            <a:r>
              <a:rPr lang="en-US" dirty="0"/>
              <a:t> </a:t>
            </a:r>
            <a:r>
              <a:rPr lang="en-US" dirty="0" err="1"/>
              <a:t>dilakukan</a:t>
            </a:r>
            <a:r>
              <a:rPr lang="en-US" dirty="0"/>
              <a:t> </a:t>
            </a:r>
            <a:r>
              <a:rPr lang="en-US" dirty="0" err="1"/>
              <a:t>setiap</a:t>
            </a:r>
            <a:r>
              <a:rPr lang="en-US" dirty="0"/>
              <a:t> </a:t>
            </a:r>
            <a:r>
              <a:rPr lang="en-US" dirty="0" err="1"/>
              <a:t>perawat</a:t>
            </a:r>
            <a:r>
              <a:rPr lang="en-US" dirty="0"/>
              <a:t> </a:t>
            </a:r>
            <a:r>
              <a:rPr lang="en-US" dirty="0" err="1"/>
              <a:t>dalam</a:t>
            </a:r>
            <a:r>
              <a:rPr lang="en-US" dirty="0"/>
              <a:t> </a:t>
            </a:r>
            <a:r>
              <a:rPr lang="en-US" dirty="0" err="1"/>
              <a:t>melaksanakan</a:t>
            </a:r>
            <a:r>
              <a:rPr lang="en-US" dirty="0"/>
              <a:t> </a:t>
            </a:r>
            <a:r>
              <a:rPr lang="en-US" dirty="0" err="1"/>
              <a:t>asuhan</a:t>
            </a:r>
            <a:r>
              <a:rPr lang="en-US" dirty="0"/>
              <a:t> </a:t>
            </a:r>
            <a:r>
              <a:rPr lang="en-US" dirty="0" err="1"/>
              <a:t>keperawatan</a:t>
            </a:r>
            <a:r>
              <a:rPr lang="en-US" dirty="0"/>
              <a:t> </a:t>
            </a:r>
          </a:p>
        </p:txBody>
      </p:sp>
      <p:sp>
        <p:nvSpPr>
          <p:cNvPr id="4" name="Slide Number Placeholder 3"/>
          <p:cNvSpPr>
            <a:spLocks noGrp="1"/>
          </p:cNvSpPr>
          <p:nvPr>
            <p:ph type="sldNum" sz="quarter" idx="12"/>
          </p:nvPr>
        </p:nvSpPr>
        <p:spPr/>
        <p:txBody>
          <a:bodyPr/>
          <a:lstStyle/>
          <a:p>
            <a:pPr>
              <a:defRPr/>
            </a:pPr>
            <a:fld id="{11D57D8B-F8B2-4A0B-96DC-399B11EF8EEE}"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p:txBody>
          <a:bodyPr/>
          <a:lstStyle/>
          <a:p>
            <a:pPr>
              <a:defRPr/>
            </a:pPr>
            <a:fld id="{0FE4FD61-ED98-4FFA-BE17-AB34367A0B92}" type="slidenum">
              <a:rPr lang="en-US"/>
              <a:pPr>
                <a:defRPr/>
              </a:pPr>
              <a:t>6</a:t>
            </a:fld>
            <a:endParaRPr lang="en-US"/>
          </a:p>
        </p:txBody>
      </p:sp>
      <p:sp>
        <p:nvSpPr>
          <p:cNvPr id="5123" name="Content Placeholder 2"/>
          <p:cNvSpPr>
            <a:spLocks noGrp="1"/>
          </p:cNvSpPr>
          <p:nvPr>
            <p:ph idx="4294967295"/>
          </p:nvPr>
        </p:nvSpPr>
        <p:spPr>
          <a:xfrm>
            <a:off x="0" y="1600200"/>
            <a:ext cx="8229600" cy="4525963"/>
          </a:xfrm>
          <a:solidFill>
            <a:schemeClr val="bg2">
              <a:lumMod val="90000"/>
            </a:schemeClr>
          </a:solidFill>
        </p:spPr>
        <p:txBody>
          <a:bodyPr>
            <a:normAutofit fontScale="92500" lnSpcReduction="10000"/>
          </a:bodyPr>
          <a:lstStyle/>
          <a:p>
            <a:pPr eaLnBrk="1" hangingPunct="1">
              <a:buFont typeface="Arial" charset="0"/>
              <a:buNone/>
            </a:pPr>
            <a:r>
              <a:rPr lang="en-US" sz="5400" dirty="0"/>
              <a:t>PRINSIP ETIK</a:t>
            </a:r>
          </a:p>
          <a:p>
            <a:pPr eaLnBrk="1" hangingPunct="1">
              <a:buFont typeface="Arial" charset="0"/>
              <a:buNone/>
            </a:pPr>
            <a:r>
              <a:rPr lang="en-US" dirty="0"/>
              <a:t>  </a:t>
            </a:r>
          </a:p>
          <a:p>
            <a:pPr marL="2149475" indent="800100" eaLnBrk="1" hangingPunct="1">
              <a:buFont typeface="Calibri" pitchFamily="34" charset="0"/>
              <a:buAutoNum type="arabicPeriod"/>
            </a:pPr>
            <a:r>
              <a:rPr lang="en-US" i="1" dirty="0"/>
              <a:t>BENEFICIENCE</a:t>
            </a:r>
          </a:p>
          <a:p>
            <a:pPr marL="2149475" indent="800100" eaLnBrk="1" hangingPunct="1">
              <a:buFont typeface="Calibri" pitchFamily="34" charset="0"/>
              <a:buAutoNum type="arabicPeriod"/>
            </a:pPr>
            <a:r>
              <a:rPr lang="en-US" i="1" dirty="0"/>
              <a:t>NON MALEFICIENCE</a:t>
            </a:r>
          </a:p>
          <a:p>
            <a:pPr marL="2149475" indent="800100" eaLnBrk="1" hangingPunct="1">
              <a:buFont typeface="Calibri" pitchFamily="34" charset="0"/>
              <a:buAutoNum type="arabicPeriod"/>
            </a:pPr>
            <a:r>
              <a:rPr lang="en-US" i="1" dirty="0"/>
              <a:t>AUTONOMY</a:t>
            </a:r>
          </a:p>
          <a:p>
            <a:pPr marL="2149475" indent="800100" eaLnBrk="1" hangingPunct="1">
              <a:buFont typeface="Calibri" pitchFamily="34" charset="0"/>
              <a:buAutoNum type="arabicPeriod"/>
            </a:pPr>
            <a:r>
              <a:rPr lang="en-US" i="1" dirty="0"/>
              <a:t>JUSTICE</a:t>
            </a:r>
          </a:p>
          <a:p>
            <a:pPr marL="2149475" indent="800100" eaLnBrk="1" hangingPunct="1">
              <a:buFont typeface="Calibri" pitchFamily="34" charset="0"/>
              <a:buAutoNum type="arabicPeriod"/>
            </a:pPr>
            <a:r>
              <a:rPr lang="en-US" i="1" dirty="0"/>
              <a:t>VERACITY</a:t>
            </a:r>
          </a:p>
          <a:p>
            <a:pPr marL="2149475" indent="800100" eaLnBrk="1" hangingPunct="1">
              <a:buFont typeface="Calibri" pitchFamily="34" charset="0"/>
              <a:buAutoNum type="arabicPeriod"/>
            </a:pPr>
            <a:r>
              <a:rPr lang="en-US" i="1" dirty="0"/>
              <a:t>FIDELITY</a:t>
            </a:r>
          </a:p>
          <a:p>
            <a:pPr marL="2149475" indent="800100" eaLnBrk="1" hangingPunct="1">
              <a:buFont typeface="Calibri" pitchFamily="34" charset="0"/>
              <a:buAutoNum type="arabicPeriod"/>
            </a:pPr>
            <a:r>
              <a:rPr lang="en-US" i="1" dirty="0"/>
              <a:t>CONFIDENTIALITY</a:t>
            </a:r>
          </a:p>
          <a:p>
            <a:pPr marL="2149475" indent="800100" eaLnBrk="1" hangingPunct="1">
              <a:buFont typeface="Calibri" pitchFamily="34" charset="0"/>
              <a:buAutoNum type="arabicPeriod"/>
            </a:pPr>
            <a:r>
              <a:rPr lang="en-US" i="1" dirty="0"/>
              <a:t>ACOUNTABILITY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785794"/>
            <a:ext cx="7858180" cy="4524315"/>
          </a:xfrm>
          <a:prstGeom prst="rect">
            <a:avLst/>
          </a:prstGeom>
        </p:spPr>
        <p:txBody>
          <a:bodyPr wrap="square">
            <a:spAutoFit/>
          </a:bodyPr>
          <a:lstStyle/>
          <a:p>
            <a:pPr>
              <a:buFont typeface="Arial" charset="0"/>
              <a:buNone/>
            </a:pPr>
            <a:r>
              <a:rPr lang="en-US" sz="3200" b="1" dirty="0"/>
              <a:t>DILEMA ETIK</a:t>
            </a:r>
          </a:p>
          <a:p>
            <a:pPr>
              <a:buFont typeface="Arial" charset="0"/>
              <a:buNone/>
            </a:pPr>
            <a:endParaRPr lang="id-ID" sz="3200" dirty="0"/>
          </a:p>
          <a:p>
            <a:pPr algn="just">
              <a:buFont typeface="Arial" charset="0"/>
              <a:buNone/>
            </a:pPr>
            <a:r>
              <a:rPr lang="en-US" sz="3200" dirty="0" err="1"/>
              <a:t>Kondisi</a:t>
            </a:r>
            <a:r>
              <a:rPr lang="en-US" sz="3200" dirty="0"/>
              <a:t> yang </a:t>
            </a:r>
            <a:r>
              <a:rPr lang="en-US" sz="3200" dirty="0" err="1"/>
              <a:t>terjadi</a:t>
            </a:r>
            <a:r>
              <a:rPr lang="en-US" sz="3200" dirty="0"/>
              <a:t> </a:t>
            </a:r>
            <a:r>
              <a:rPr lang="en-US" sz="3200" dirty="0" err="1"/>
              <a:t>dalam</a:t>
            </a:r>
            <a:r>
              <a:rPr lang="en-US" sz="3200" dirty="0"/>
              <a:t> </a:t>
            </a:r>
            <a:r>
              <a:rPr lang="en-US" sz="3200" dirty="0" err="1"/>
              <a:t>pelayanan</a:t>
            </a:r>
            <a:r>
              <a:rPr lang="en-US" sz="3200" dirty="0"/>
              <a:t>, yang </a:t>
            </a:r>
            <a:r>
              <a:rPr lang="en-US" sz="3200" dirty="0" err="1"/>
              <a:t>mengharuskan</a:t>
            </a:r>
            <a:r>
              <a:rPr lang="en-US" sz="3200" dirty="0"/>
              <a:t> </a:t>
            </a:r>
            <a:r>
              <a:rPr lang="en-US" sz="3200" dirty="0" err="1"/>
              <a:t>perawat</a:t>
            </a:r>
            <a:r>
              <a:rPr lang="en-US" sz="3200" dirty="0"/>
              <a:t> </a:t>
            </a:r>
            <a:r>
              <a:rPr lang="en-US" sz="3200" dirty="0" err="1"/>
              <a:t>untuk</a:t>
            </a:r>
            <a:r>
              <a:rPr lang="en-US" sz="3200" dirty="0"/>
              <a:t>  </a:t>
            </a:r>
            <a:r>
              <a:rPr lang="en-US" sz="3200" dirty="0" err="1">
                <a:solidFill>
                  <a:srgbClr val="FF0000"/>
                </a:solidFill>
              </a:rPr>
              <a:t>menapis</a:t>
            </a:r>
            <a:r>
              <a:rPr lang="en-US" sz="3200" dirty="0">
                <a:solidFill>
                  <a:srgbClr val="FF0000"/>
                </a:solidFill>
              </a:rPr>
              <a:t>, </a:t>
            </a:r>
            <a:r>
              <a:rPr lang="en-US" sz="3200" dirty="0" err="1">
                <a:solidFill>
                  <a:srgbClr val="FF0000"/>
                </a:solidFill>
              </a:rPr>
              <a:t>melakukan</a:t>
            </a:r>
            <a:r>
              <a:rPr lang="en-US" sz="3200" dirty="0">
                <a:solidFill>
                  <a:srgbClr val="FF0000"/>
                </a:solidFill>
              </a:rPr>
              <a:t> </a:t>
            </a:r>
            <a:r>
              <a:rPr lang="en-US" sz="3200" dirty="0" err="1">
                <a:solidFill>
                  <a:srgbClr val="FF0000"/>
                </a:solidFill>
              </a:rPr>
              <a:t>analisa</a:t>
            </a:r>
            <a:r>
              <a:rPr lang="en-US" sz="3200" dirty="0">
                <a:solidFill>
                  <a:srgbClr val="FF0000"/>
                </a:solidFill>
              </a:rPr>
              <a:t> </a:t>
            </a:r>
            <a:r>
              <a:rPr lang="en-US" sz="3200" dirty="0" err="1">
                <a:solidFill>
                  <a:srgbClr val="FF0000"/>
                </a:solidFill>
              </a:rPr>
              <a:t>dan</a:t>
            </a:r>
            <a:r>
              <a:rPr lang="en-US" sz="3200" dirty="0">
                <a:solidFill>
                  <a:srgbClr val="FF0000"/>
                </a:solidFill>
              </a:rPr>
              <a:t> </a:t>
            </a:r>
            <a:r>
              <a:rPr lang="en-US" sz="3200" dirty="0" err="1">
                <a:solidFill>
                  <a:srgbClr val="FF0000"/>
                </a:solidFill>
              </a:rPr>
              <a:t>sintesa</a:t>
            </a:r>
            <a:r>
              <a:rPr lang="en-US" sz="3200" dirty="0">
                <a:solidFill>
                  <a:srgbClr val="FF0000"/>
                </a:solidFill>
              </a:rPr>
              <a:t> </a:t>
            </a:r>
            <a:r>
              <a:rPr lang="en-US" sz="3200" dirty="0" err="1"/>
              <a:t>serta</a:t>
            </a:r>
            <a:r>
              <a:rPr lang="en-US" sz="3200" dirty="0"/>
              <a:t> </a:t>
            </a:r>
            <a:r>
              <a:rPr lang="en-US" sz="3200" dirty="0" err="1"/>
              <a:t>menetapkan</a:t>
            </a:r>
            <a:r>
              <a:rPr lang="en-US" sz="3200" dirty="0"/>
              <a:t> </a:t>
            </a:r>
            <a:r>
              <a:rPr lang="en-US" sz="3200" dirty="0" err="1"/>
              <a:t>keputusan</a:t>
            </a:r>
            <a:r>
              <a:rPr lang="en-US" sz="3200" dirty="0"/>
              <a:t> yang “</a:t>
            </a:r>
            <a:r>
              <a:rPr lang="en-US" sz="3200" dirty="0" err="1"/>
              <a:t>terbaik</a:t>
            </a:r>
            <a:r>
              <a:rPr lang="en-US" sz="3200" dirty="0"/>
              <a:t>” </a:t>
            </a:r>
            <a:r>
              <a:rPr lang="en-US" sz="3200" dirty="0" err="1"/>
              <a:t>bagi</a:t>
            </a:r>
            <a:r>
              <a:rPr lang="en-US" sz="3200" dirty="0"/>
              <a:t> </a:t>
            </a:r>
            <a:r>
              <a:rPr lang="en-US" sz="3200" dirty="0" err="1"/>
              <a:t>klien</a:t>
            </a:r>
            <a:r>
              <a:rPr lang="en-US" sz="3200" dirty="0"/>
              <a:t>, </a:t>
            </a:r>
            <a:r>
              <a:rPr lang="en-US" sz="3200" dirty="0" err="1"/>
              <a:t>terutama</a:t>
            </a:r>
            <a:r>
              <a:rPr lang="en-US" sz="3200" dirty="0"/>
              <a:t> </a:t>
            </a:r>
            <a:r>
              <a:rPr lang="en-US" sz="3200" dirty="0" err="1"/>
              <a:t>bagi</a:t>
            </a:r>
            <a:r>
              <a:rPr lang="en-US" sz="3200" dirty="0"/>
              <a:t> </a:t>
            </a:r>
            <a:r>
              <a:rPr lang="en-US" sz="3200" dirty="0" err="1"/>
              <a:t>kesehatan</a:t>
            </a:r>
            <a:r>
              <a:rPr lang="en-US" sz="3200" dirty="0"/>
              <a:t> </a:t>
            </a:r>
            <a:r>
              <a:rPr lang="en-US" sz="3200" dirty="0" err="1"/>
              <a:t>dan</a:t>
            </a:r>
            <a:r>
              <a:rPr lang="en-US" sz="3200" dirty="0"/>
              <a:t> </a:t>
            </a:r>
            <a:r>
              <a:rPr lang="en-US" sz="3200" dirty="0" err="1"/>
              <a:t>integritasnya</a:t>
            </a:r>
            <a:r>
              <a:rPr lang="en-US" sz="3200" dirty="0"/>
              <a:t> </a:t>
            </a:r>
            <a:r>
              <a:rPr lang="en-US" sz="3200" dirty="0" err="1"/>
              <a:t>sebagai</a:t>
            </a:r>
            <a:r>
              <a:rPr lang="en-US" sz="3200" dirty="0"/>
              <a:t> </a:t>
            </a:r>
            <a:r>
              <a:rPr lang="en-US" sz="3200" dirty="0" err="1"/>
              <a:t>manusia</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asil gambar untuk dilema etik"/>
          <p:cNvPicPr>
            <a:picLocks noChangeAspect="1" noChangeArrowheads="1"/>
          </p:cNvPicPr>
          <p:nvPr/>
        </p:nvPicPr>
        <p:blipFill>
          <a:blip r:embed="rId2"/>
          <a:srcRect/>
          <a:stretch>
            <a:fillRect/>
          </a:stretch>
        </p:blipFill>
        <p:spPr bwMode="auto">
          <a:xfrm>
            <a:off x="357158" y="785794"/>
            <a:ext cx="4196982" cy="3357586"/>
          </a:xfrm>
          <a:prstGeom prst="rect">
            <a:avLst/>
          </a:prstGeom>
          <a:noFill/>
        </p:spPr>
      </p:pic>
      <p:pic>
        <p:nvPicPr>
          <p:cNvPr id="1028" name="Picture 4" descr="Hasil gambar untuk bingung"/>
          <p:cNvPicPr>
            <a:picLocks noChangeAspect="1" noChangeArrowheads="1"/>
          </p:cNvPicPr>
          <p:nvPr/>
        </p:nvPicPr>
        <p:blipFill>
          <a:blip r:embed="rId3"/>
          <a:srcRect/>
          <a:stretch>
            <a:fillRect/>
          </a:stretch>
        </p:blipFill>
        <p:spPr bwMode="auto">
          <a:xfrm>
            <a:off x="4357686" y="3500438"/>
            <a:ext cx="3752850" cy="2486026"/>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5CECC-4DFF-F187-9F88-D5C213721F66}"/>
              </a:ext>
            </a:extLst>
          </p:cNvPr>
          <p:cNvSpPr>
            <a:spLocks noGrp="1"/>
          </p:cNvSpPr>
          <p:nvPr>
            <p:ph type="title"/>
          </p:nvPr>
        </p:nvSpPr>
        <p:spPr>
          <a:xfrm>
            <a:off x="457200" y="332656"/>
            <a:ext cx="8229600" cy="1066800"/>
          </a:xfrm>
          <a:solidFill>
            <a:schemeClr val="tx2">
              <a:lumMod val="75000"/>
            </a:schemeClr>
          </a:solidFill>
        </p:spPr>
        <p:txBody>
          <a:bodyPr/>
          <a:lstStyle/>
          <a:p>
            <a:pPr algn="ctr"/>
            <a:r>
              <a:rPr lang="en-US" dirty="0">
                <a:solidFill>
                  <a:schemeClr val="bg1"/>
                </a:solidFill>
              </a:rPr>
              <a:t>CONTOH DILEMA ETIK </a:t>
            </a:r>
            <a:endParaRPr lang="en-ID" dirty="0">
              <a:solidFill>
                <a:schemeClr val="bg1"/>
              </a:solidFill>
            </a:endParaRPr>
          </a:p>
        </p:txBody>
      </p:sp>
      <p:sp>
        <p:nvSpPr>
          <p:cNvPr id="3" name="Content Placeholder 2">
            <a:extLst>
              <a:ext uri="{FF2B5EF4-FFF2-40B4-BE49-F238E27FC236}">
                <a16:creationId xmlns:a16="http://schemas.microsoft.com/office/drawing/2014/main" id="{AAF233AC-6135-465F-1F41-990AE5CDCD71}"/>
              </a:ext>
            </a:extLst>
          </p:cNvPr>
          <p:cNvSpPr>
            <a:spLocks noGrp="1"/>
          </p:cNvSpPr>
          <p:nvPr>
            <p:ph idx="1"/>
          </p:nvPr>
        </p:nvSpPr>
        <p:spPr>
          <a:xfrm>
            <a:off x="457200" y="1600200"/>
            <a:ext cx="8229600" cy="4983162"/>
          </a:xfrm>
          <a:ln>
            <a:solidFill>
              <a:schemeClr val="tx2"/>
            </a:solidFill>
          </a:ln>
        </p:spPr>
        <p:txBody>
          <a:bodyPr>
            <a:normAutofit fontScale="92500" lnSpcReduction="20000"/>
          </a:bodyPr>
          <a:lstStyle/>
          <a:p>
            <a:pPr algn="just"/>
            <a:r>
              <a:rPr lang="en-US" dirty="0"/>
              <a:t>Kasus 1: </a:t>
            </a:r>
            <a:r>
              <a:rPr lang="en-US" dirty="0" err="1"/>
              <a:t>Seorang</a:t>
            </a:r>
            <a:r>
              <a:rPr lang="en-US" dirty="0"/>
              <a:t> </a:t>
            </a:r>
            <a:r>
              <a:rPr lang="en-US" dirty="0" err="1"/>
              <a:t>pasien</a:t>
            </a:r>
            <a:r>
              <a:rPr lang="en-US" dirty="0"/>
              <a:t> </a:t>
            </a:r>
            <a:r>
              <a:rPr lang="en-US" dirty="0" err="1"/>
              <a:t>menolak</a:t>
            </a:r>
            <a:r>
              <a:rPr lang="en-US" dirty="0"/>
              <a:t> </a:t>
            </a:r>
            <a:r>
              <a:rPr lang="en-US" dirty="0" err="1"/>
              <a:t>utk</a:t>
            </a:r>
            <a:r>
              <a:rPr lang="en-US" dirty="0"/>
              <a:t> </a:t>
            </a:r>
            <a:r>
              <a:rPr lang="en-US" dirty="0" err="1"/>
              <a:t>dilakukan</a:t>
            </a:r>
            <a:r>
              <a:rPr lang="en-US" dirty="0"/>
              <a:t> </a:t>
            </a:r>
            <a:r>
              <a:rPr lang="en-US" dirty="0" err="1"/>
              <a:t>operasi</a:t>
            </a:r>
            <a:r>
              <a:rPr lang="en-US" dirty="0"/>
              <a:t> </a:t>
            </a:r>
            <a:r>
              <a:rPr lang="en-US" dirty="0" err="1"/>
              <a:t>yg</a:t>
            </a:r>
            <a:r>
              <a:rPr lang="en-US" dirty="0"/>
              <a:t> sangat emergency </a:t>
            </a:r>
            <a:r>
              <a:rPr lang="en-US" dirty="0" err="1"/>
              <a:t>dilakukan</a:t>
            </a:r>
            <a:r>
              <a:rPr lang="en-US" dirty="0"/>
              <a:t>, </a:t>
            </a:r>
            <a:r>
              <a:rPr lang="en-US" dirty="0" err="1"/>
              <a:t>meskipun</a:t>
            </a:r>
            <a:r>
              <a:rPr lang="en-US" dirty="0"/>
              <a:t> </a:t>
            </a:r>
            <a:r>
              <a:rPr lang="en-US" dirty="0" err="1"/>
              <a:t>sudah</a:t>
            </a:r>
            <a:r>
              <a:rPr lang="en-US" dirty="0"/>
              <a:t> </a:t>
            </a:r>
            <a:r>
              <a:rPr lang="en-US" dirty="0" err="1"/>
              <a:t>diberikan</a:t>
            </a:r>
            <a:r>
              <a:rPr lang="en-US" dirty="0"/>
              <a:t> </a:t>
            </a:r>
            <a:r>
              <a:rPr lang="en-US" dirty="0" err="1"/>
              <a:t>penjelasan</a:t>
            </a:r>
            <a:r>
              <a:rPr lang="en-US" dirty="0"/>
              <a:t>. </a:t>
            </a:r>
            <a:r>
              <a:rPr lang="en-US" dirty="0" err="1"/>
              <a:t>Padahal</a:t>
            </a:r>
            <a:r>
              <a:rPr lang="en-US" dirty="0"/>
              <a:t> </a:t>
            </a:r>
            <a:r>
              <a:rPr lang="en-US" dirty="0" err="1"/>
              <a:t>jika</a:t>
            </a:r>
            <a:r>
              <a:rPr lang="en-US" dirty="0"/>
              <a:t> </a:t>
            </a:r>
            <a:r>
              <a:rPr lang="en-US" dirty="0" err="1"/>
              <a:t>operasi</a:t>
            </a:r>
            <a:r>
              <a:rPr lang="en-US" dirty="0"/>
              <a:t> </a:t>
            </a:r>
            <a:r>
              <a:rPr lang="en-US" dirty="0" err="1"/>
              <a:t>tsb</a:t>
            </a:r>
            <a:r>
              <a:rPr lang="en-US" dirty="0"/>
              <a:t> </a:t>
            </a:r>
            <a:r>
              <a:rPr lang="en-US" dirty="0" err="1"/>
              <a:t>tidak</a:t>
            </a:r>
            <a:r>
              <a:rPr lang="en-US" dirty="0"/>
              <a:t> </a:t>
            </a:r>
            <a:r>
              <a:rPr lang="en-US" dirty="0" err="1"/>
              <a:t>dilakukan</a:t>
            </a:r>
            <a:r>
              <a:rPr lang="en-US" dirty="0"/>
              <a:t> </a:t>
            </a:r>
            <a:r>
              <a:rPr lang="en-US" dirty="0" err="1"/>
              <a:t>dpt</a:t>
            </a:r>
            <a:r>
              <a:rPr lang="en-US" dirty="0"/>
              <a:t> </a:t>
            </a:r>
            <a:r>
              <a:rPr lang="en-US" dirty="0" err="1"/>
              <a:t>mengancam</a:t>
            </a:r>
            <a:r>
              <a:rPr lang="en-US" dirty="0"/>
              <a:t> </a:t>
            </a:r>
            <a:r>
              <a:rPr lang="en-US" dirty="0" err="1"/>
              <a:t>jiwa</a:t>
            </a:r>
            <a:r>
              <a:rPr lang="en-US" dirty="0"/>
              <a:t> </a:t>
            </a:r>
            <a:r>
              <a:rPr lang="en-US" dirty="0" err="1"/>
              <a:t>pasien</a:t>
            </a:r>
            <a:r>
              <a:rPr lang="en-US" dirty="0"/>
              <a:t> </a:t>
            </a:r>
            <a:r>
              <a:rPr lang="en-US" dirty="0">
                <a:solidFill>
                  <a:srgbClr val="FF0000"/>
                </a:solidFill>
              </a:rPr>
              <a:t>(</a:t>
            </a:r>
            <a:r>
              <a:rPr lang="en-US" dirty="0" err="1">
                <a:solidFill>
                  <a:srgbClr val="FF0000"/>
                </a:solidFill>
              </a:rPr>
              <a:t>Otonomi</a:t>
            </a:r>
            <a:r>
              <a:rPr lang="en-US" dirty="0">
                <a:solidFill>
                  <a:srgbClr val="FF0000"/>
                </a:solidFill>
              </a:rPr>
              <a:t> vs Beneficence) </a:t>
            </a:r>
          </a:p>
          <a:p>
            <a:pPr algn="just"/>
            <a:r>
              <a:rPr lang="en-US" dirty="0"/>
              <a:t>Kasus 2: </a:t>
            </a:r>
            <a:r>
              <a:rPr lang="en-US" dirty="0" err="1"/>
              <a:t>Seorang</a:t>
            </a:r>
            <a:r>
              <a:rPr lang="en-US" dirty="0"/>
              <a:t> </a:t>
            </a:r>
            <a:r>
              <a:rPr lang="en-US" dirty="0" err="1"/>
              <a:t>pasien</a:t>
            </a:r>
            <a:r>
              <a:rPr lang="en-US" dirty="0"/>
              <a:t> </a:t>
            </a:r>
            <a:r>
              <a:rPr lang="en-US" dirty="0" err="1"/>
              <a:t>meminta</a:t>
            </a:r>
            <a:r>
              <a:rPr lang="en-US" dirty="0"/>
              <a:t> </a:t>
            </a:r>
            <a:r>
              <a:rPr lang="en-US" dirty="0" err="1"/>
              <a:t>utk</a:t>
            </a:r>
            <a:r>
              <a:rPr lang="en-US" dirty="0"/>
              <a:t> </a:t>
            </a:r>
            <a:r>
              <a:rPr lang="en-US" dirty="0" err="1"/>
              <a:t>mengakhiri</a:t>
            </a:r>
            <a:r>
              <a:rPr lang="en-US" dirty="0"/>
              <a:t> </a:t>
            </a:r>
            <a:r>
              <a:rPr lang="en-US" dirty="0" err="1"/>
              <a:t>hidup</a:t>
            </a:r>
            <a:r>
              <a:rPr lang="en-US" dirty="0"/>
              <a:t> </a:t>
            </a:r>
            <a:r>
              <a:rPr lang="en-US" dirty="0" err="1"/>
              <a:t>krn</a:t>
            </a:r>
            <a:r>
              <a:rPr lang="en-US" dirty="0"/>
              <a:t> </a:t>
            </a:r>
            <a:r>
              <a:rPr lang="en-US" dirty="0" err="1"/>
              <a:t>sudah</a:t>
            </a:r>
            <a:r>
              <a:rPr lang="en-US" dirty="0"/>
              <a:t> </a:t>
            </a:r>
            <a:r>
              <a:rPr lang="en-US" dirty="0" err="1"/>
              <a:t>tidak</a:t>
            </a:r>
            <a:r>
              <a:rPr lang="en-US" dirty="0"/>
              <a:t> </a:t>
            </a:r>
            <a:r>
              <a:rPr lang="en-US" dirty="0" err="1"/>
              <a:t>tahan</a:t>
            </a:r>
            <a:r>
              <a:rPr lang="en-US" dirty="0"/>
              <a:t> dg </a:t>
            </a:r>
            <a:r>
              <a:rPr lang="en-US" dirty="0" err="1"/>
              <a:t>sakit</a:t>
            </a:r>
            <a:r>
              <a:rPr lang="en-US" dirty="0"/>
              <a:t> </a:t>
            </a:r>
            <a:r>
              <a:rPr lang="en-US" dirty="0" err="1"/>
              <a:t>yg</a:t>
            </a:r>
            <a:r>
              <a:rPr lang="en-US" dirty="0"/>
              <a:t> </a:t>
            </a:r>
            <a:r>
              <a:rPr lang="en-US" dirty="0" err="1"/>
              <a:t>dirasakan</a:t>
            </a:r>
            <a:r>
              <a:rPr lang="en-US" dirty="0"/>
              <a:t>, </a:t>
            </a:r>
            <a:r>
              <a:rPr lang="en-US" dirty="0" err="1"/>
              <a:t>pasien</a:t>
            </a:r>
            <a:r>
              <a:rPr lang="en-US" dirty="0"/>
              <a:t> </a:t>
            </a:r>
            <a:r>
              <a:rPr lang="en-US" dirty="0" err="1"/>
              <a:t>beralasan</a:t>
            </a:r>
            <a:r>
              <a:rPr lang="en-US" dirty="0"/>
              <a:t> </a:t>
            </a:r>
            <a:r>
              <a:rPr lang="en-US" dirty="0" err="1"/>
              <a:t>hal</a:t>
            </a:r>
            <a:r>
              <a:rPr lang="en-US" dirty="0"/>
              <a:t> </a:t>
            </a:r>
            <a:r>
              <a:rPr lang="en-US" dirty="0" err="1"/>
              <a:t>tsb</a:t>
            </a:r>
            <a:r>
              <a:rPr lang="en-US" dirty="0"/>
              <a:t> </a:t>
            </a:r>
            <a:r>
              <a:rPr lang="en-US" dirty="0" err="1"/>
              <a:t>merupakan</a:t>
            </a:r>
            <a:r>
              <a:rPr lang="en-US" dirty="0"/>
              <a:t> </a:t>
            </a:r>
            <a:r>
              <a:rPr lang="en-US" dirty="0" err="1"/>
              <a:t>haknya</a:t>
            </a:r>
            <a:r>
              <a:rPr lang="en-US" dirty="0"/>
              <a:t> </a:t>
            </a:r>
            <a:r>
              <a:rPr lang="en-US" dirty="0">
                <a:solidFill>
                  <a:srgbClr val="FF0000"/>
                </a:solidFill>
              </a:rPr>
              <a:t>(</a:t>
            </a:r>
            <a:r>
              <a:rPr lang="en-US" dirty="0" err="1">
                <a:solidFill>
                  <a:srgbClr val="FF0000"/>
                </a:solidFill>
              </a:rPr>
              <a:t>Otonomi</a:t>
            </a:r>
            <a:r>
              <a:rPr lang="en-US" dirty="0">
                <a:solidFill>
                  <a:srgbClr val="FF0000"/>
                </a:solidFill>
              </a:rPr>
              <a:t> vs Nonmaleficence) </a:t>
            </a:r>
            <a:r>
              <a:rPr lang="en-US" dirty="0"/>
              <a:t>.</a:t>
            </a:r>
          </a:p>
          <a:p>
            <a:pPr algn="just"/>
            <a:r>
              <a:rPr lang="en-US" dirty="0"/>
              <a:t>Kasus 3:</a:t>
            </a:r>
            <a:r>
              <a:rPr lang="en-US" dirty="0">
                <a:solidFill>
                  <a:srgbClr val="FF0000"/>
                </a:solidFill>
              </a:rPr>
              <a:t>  </a:t>
            </a:r>
            <a:r>
              <a:rPr lang="en-US" dirty="0" err="1"/>
              <a:t>Seorang</a:t>
            </a:r>
            <a:r>
              <a:rPr lang="en-US" dirty="0"/>
              <a:t> </a:t>
            </a:r>
            <a:r>
              <a:rPr lang="en-US" dirty="0" err="1"/>
              <a:t>perawat</a:t>
            </a:r>
            <a:r>
              <a:rPr lang="en-US" dirty="0"/>
              <a:t> </a:t>
            </a:r>
            <a:r>
              <a:rPr lang="en-US" dirty="0" err="1"/>
              <a:t>mengalami</a:t>
            </a:r>
            <a:r>
              <a:rPr lang="en-US" dirty="0"/>
              <a:t> </a:t>
            </a:r>
            <a:r>
              <a:rPr lang="en-US" dirty="0" err="1"/>
              <a:t>dilema</a:t>
            </a:r>
            <a:r>
              <a:rPr lang="en-US" dirty="0"/>
              <a:t> </a:t>
            </a:r>
            <a:r>
              <a:rPr lang="en-US" dirty="0" err="1"/>
              <a:t>merawat</a:t>
            </a:r>
            <a:r>
              <a:rPr lang="en-US" dirty="0"/>
              <a:t> </a:t>
            </a:r>
            <a:r>
              <a:rPr lang="en-US" dirty="0" err="1"/>
              <a:t>pasien</a:t>
            </a:r>
            <a:r>
              <a:rPr lang="en-US" dirty="0"/>
              <a:t> </a:t>
            </a:r>
            <a:r>
              <a:rPr lang="en-US" dirty="0" err="1"/>
              <a:t>kritis</a:t>
            </a:r>
            <a:r>
              <a:rPr lang="en-US" dirty="0"/>
              <a:t> </a:t>
            </a:r>
            <a:r>
              <a:rPr lang="en-US" dirty="0" err="1"/>
              <a:t>krn</a:t>
            </a:r>
            <a:r>
              <a:rPr lang="en-US" dirty="0"/>
              <a:t>  </a:t>
            </a:r>
            <a:r>
              <a:rPr lang="en-US" dirty="0" err="1"/>
              <a:t>kecelakaan</a:t>
            </a:r>
            <a:r>
              <a:rPr lang="en-US" dirty="0"/>
              <a:t>, </a:t>
            </a:r>
            <a:r>
              <a:rPr lang="en-US" dirty="0" err="1"/>
              <a:t>pasien</a:t>
            </a:r>
            <a:r>
              <a:rPr lang="en-US" dirty="0"/>
              <a:t> </a:t>
            </a:r>
            <a:r>
              <a:rPr lang="en-US" dirty="0" err="1"/>
              <a:t>menyakan</a:t>
            </a:r>
            <a:r>
              <a:rPr lang="en-US" dirty="0"/>
              <a:t> </a:t>
            </a:r>
            <a:r>
              <a:rPr lang="en-US" dirty="0" err="1"/>
              <a:t>terus</a:t>
            </a:r>
            <a:r>
              <a:rPr lang="en-US" dirty="0"/>
              <a:t> </a:t>
            </a:r>
            <a:r>
              <a:rPr lang="en-US" dirty="0" err="1"/>
              <a:t>suaminya</a:t>
            </a:r>
            <a:r>
              <a:rPr lang="en-US" dirty="0"/>
              <a:t>. </a:t>
            </a:r>
            <a:r>
              <a:rPr lang="en-US" dirty="0" err="1"/>
              <a:t>Padahal</a:t>
            </a:r>
            <a:r>
              <a:rPr lang="en-US" dirty="0"/>
              <a:t> </a:t>
            </a:r>
            <a:r>
              <a:rPr lang="en-US" dirty="0" err="1"/>
              <a:t>sebenarnya</a:t>
            </a:r>
            <a:r>
              <a:rPr lang="en-US" dirty="0"/>
              <a:t> </a:t>
            </a:r>
            <a:r>
              <a:rPr lang="en-US" dirty="0" err="1"/>
              <a:t>suami</a:t>
            </a:r>
            <a:r>
              <a:rPr lang="en-US" dirty="0"/>
              <a:t> </a:t>
            </a:r>
            <a:r>
              <a:rPr lang="en-US" dirty="0" err="1"/>
              <a:t>pasien</a:t>
            </a:r>
            <a:r>
              <a:rPr lang="en-US" dirty="0"/>
              <a:t> </a:t>
            </a:r>
            <a:r>
              <a:rPr lang="en-US" dirty="0" err="1"/>
              <a:t>meninggal</a:t>
            </a:r>
            <a:r>
              <a:rPr lang="en-US" dirty="0"/>
              <a:t> pada </a:t>
            </a:r>
            <a:r>
              <a:rPr lang="en-US" dirty="0" err="1"/>
              <a:t>kejadian</a:t>
            </a:r>
            <a:r>
              <a:rPr lang="en-US" dirty="0"/>
              <a:t> </a:t>
            </a:r>
            <a:r>
              <a:rPr lang="en-US" dirty="0" err="1"/>
              <a:t>kecelakaan</a:t>
            </a:r>
            <a:r>
              <a:rPr lang="en-US" dirty="0"/>
              <a:t> </a:t>
            </a:r>
            <a:r>
              <a:rPr lang="en-US" dirty="0" err="1"/>
              <a:t>tersebut</a:t>
            </a:r>
            <a:r>
              <a:rPr lang="en-US" dirty="0"/>
              <a:t> </a:t>
            </a:r>
            <a:r>
              <a:rPr lang="en-US" dirty="0">
                <a:solidFill>
                  <a:srgbClr val="FF0000"/>
                </a:solidFill>
              </a:rPr>
              <a:t>(Nonmaleficence vs veracity) </a:t>
            </a:r>
            <a:endParaRPr lang="en-ID" dirty="0">
              <a:solidFill>
                <a:srgbClr val="FF0000"/>
              </a:solidFill>
            </a:endParaRPr>
          </a:p>
        </p:txBody>
      </p:sp>
    </p:spTree>
    <p:extLst>
      <p:ext uri="{BB962C8B-B14F-4D97-AF65-F5344CB8AC3E}">
        <p14:creationId xmlns:p14="http://schemas.microsoft.com/office/powerpoint/2010/main" val="25792397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201</TotalTime>
  <Words>1452</Words>
  <Application>Microsoft Office PowerPoint</Application>
  <PresentationFormat>On-screen Show (4:3)</PresentationFormat>
  <Paragraphs>164</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Georgia</vt:lpstr>
      <vt:lpstr>Trebuchet MS</vt:lpstr>
      <vt:lpstr>Wingdings</vt:lpstr>
      <vt:lpstr>Wingdings 2</vt:lpstr>
      <vt:lpstr>Urban</vt:lpstr>
      <vt:lpstr>PENGAMBILAN KEPUTUSAN PADA DILEMA ETIK </vt:lpstr>
      <vt:lpstr>Apa cita-cita pada saat menjadi mahasiswa </vt:lpstr>
      <vt:lpstr>Berlari selangkah lebih maju dari mahasiswa lain  </vt:lpstr>
      <vt:lpstr>PowerPoint Presentation</vt:lpstr>
      <vt:lpstr>PowerPoint Presentation</vt:lpstr>
      <vt:lpstr>PowerPoint Presentation</vt:lpstr>
      <vt:lpstr>PowerPoint Presentation</vt:lpstr>
      <vt:lpstr>PowerPoint Presentation</vt:lpstr>
      <vt:lpstr>CONTOH DILEMA ETIK </vt:lpstr>
      <vt:lpstr>PowerPoint Presentation</vt:lpstr>
      <vt:lpstr>PowerPoint Presentation</vt:lpstr>
      <vt:lpstr>PowerPoint Presentation</vt:lpstr>
      <vt:lpstr>PowerPoint Presentation</vt:lpstr>
      <vt:lpstr>PowerPoint Presentation</vt:lpstr>
      <vt:lpstr>CONTOH ILUSTRASI KASUS</vt:lpstr>
      <vt:lpstr>PENYELESAIAN DILEMA ETIK  Kerangka pemecahan dilema etik, menurut kozier and Erb (2004 )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TUGAS</vt:lpstr>
      <vt:lpstr>Semoga Sukses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PENGAMBILAN KEPUTUSAN PADA DILEMA ETIK </dc:title>
  <dc:creator>ACER</dc:creator>
  <cp:lastModifiedBy>Asus A516</cp:lastModifiedBy>
  <cp:revision>11</cp:revision>
  <dcterms:created xsi:type="dcterms:W3CDTF">2016-11-28T01:23:58Z</dcterms:created>
  <dcterms:modified xsi:type="dcterms:W3CDTF">2025-09-19T04:27:03Z</dcterms:modified>
</cp:coreProperties>
</file>