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  <p:sldMasterId id="2147483708" r:id="rId7"/>
  </p:sldMasterIdLst>
  <p:notesMasterIdLst>
    <p:notesMasterId r:id="rId17"/>
  </p:notesMasterIdLst>
  <p:sldIdLst>
    <p:sldId id="256" r:id="rId8"/>
    <p:sldId id="288" r:id="rId9"/>
    <p:sldId id="257" r:id="rId10"/>
    <p:sldId id="258" r:id="rId11"/>
    <p:sldId id="259" r:id="rId12"/>
    <p:sldId id="260" r:id="rId13"/>
    <p:sldId id="261" r:id="rId14"/>
    <p:sldId id="273" r:id="rId15"/>
    <p:sldId id="272" r:id="rId16"/>
    <p:sldId id="279" r:id="rId18"/>
    <p:sldId id="297" r:id="rId19"/>
    <p:sldId id="298" r:id="rId20"/>
    <p:sldId id="299" r:id="rId21"/>
    <p:sldId id="300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1" d="100"/>
          <a:sy n="61" d="100"/>
        </p:scale>
        <p:origin x="1432" y="44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8" Type="http://schemas.openxmlformats.org/officeDocument/2006/relationships/slide" Target="slides/slide1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2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8" Type="http://schemas.openxmlformats.org/officeDocument/2006/relationships/slide" Target="slides/slide20.xml"/><Relationship Id="rId27" Type="http://schemas.openxmlformats.org/officeDocument/2006/relationships/slide" Target="slides/slide19.xml"/><Relationship Id="rId26" Type="http://schemas.openxmlformats.org/officeDocument/2006/relationships/slide" Target="slides/slide18.xml"/><Relationship Id="rId25" Type="http://schemas.openxmlformats.org/officeDocument/2006/relationships/slide" Target="slides/slide17.xml"/><Relationship Id="rId24" Type="http://schemas.openxmlformats.org/officeDocument/2006/relationships/slide" Target="slides/slide16.xml"/><Relationship Id="rId23" Type="http://schemas.openxmlformats.org/officeDocument/2006/relationships/slide" Target="slides/slide15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0" Type="http://schemas.openxmlformats.org/officeDocument/2006/relationships/slide" Target="slides/slide12.xml"/><Relationship Id="rId2" Type="http://schemas.openxmlformats.org/officeDocument/2006/relationships/theme" Target="theme/theme1.xml"/><Relationship Id="rId19" Type="http://schemas.openxmlformats.org/officeDocument/2006/relationships/slide" Target="slides/slide11.xml"/><Relationship Id="rId18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9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D093FB-4CAE-4AB7-A7E8-6D84155CB2A2}" type="doc">
      <dgm:prSet loTypeId="urn:microsoft.com/office/officeart/2005/8/layout/funnel1" loCatId="relationship" qsTypeId="urn:microsoft.com/office/officeart/2005/8/quickstyle/simple1#1" qsCatId="simple" csTypeId="urn:microsoft.com/office/officeart/2005/8/colors/accent1_2#1" csCatId="accent1" phldr="0"/>
      <dgm:spPr/>
      <dgm:t>
        <a:bodyPr/>
        <a:lstStyle/>
        <a:p>
          <a:endParaRPr lang="en-US"/>
        </a:p>
      </dgm:t>
    </dgm:pt>
    <dgm:pt modelId="{20DCF60B-FA6F-487D-8FD9-36FAA5F358BE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AGAMA</a:t>
          </a:r>
        </a:p>
      </dgm:t>
    </dgm:pt>
    <dgm:pt modelId="{3C791B8E-0834-4626-9988-05330F1EEA26}" cxnId="{C79E4430-B092-47FD-9994-770AFE7EF17E}" type="parTrans">
      <dgm:prSet/>
      <dgm:spPr/>
      <dgm:t>
        <a:bodyPr/>
        <a:lstStyle/>
        <a:p>
          <a:endParaRPr lang="en-US"/>
        </a:p>
      </dgm:t>
    </dgm:pt>
    <dgm:pt modelId="{C01E42AA-C8F0-4039-9BB5-4A33BE6AC1D2}" cxnId="{C79E4430-B092-47FD-9994-770AFE7EF17E}" type="sibTrans">
      <dgm:prSet/>
      <dgm:spPr/>
      <dgm:t>
        <a:bodyPr/>
        <a:lstStyle/>
        <a:p>
          <a:endParaRPr lang="en-US"/>
        </a:p>
      </dgm:t>
    </dgm:pt>
    <dgm:pt modelId="{17763BE5-6176-4BB0-9066-C1E6BE790D0F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NILAI</a:t>
          </a:r>
        </a:p>
      </dgm:t>
    </dgm:pt>
    <dgm:pt modelId="{87E88404-0FB1-4A94-9D6B-08D5CF00F6DE}" cxnId="{5E92F8F6-2397-40E3-B3F7-F0CC1D87937C}" type="parTrans">
      <dgm:prSet/>
      <dgm:spPr/>
      <dgm:t>
        <a:bodyPr/>
        <a:lstStyle/>
        <a:p>
          <a:endParaRPr lang="en-US"/>
        </a:p>
      </dgm:t>
    </dgm:pt>
    <dgm:pt modelId="{79814EBC-0D8A-4034-B989-3D251DCF874E}" cxnId="{5E92F8F6-2397-40E3-B3F7-F0CC1D87937C}" type="sibTrans">
      <dgm:prSet/>
      <dgm:spPr/>
      <dgm:t>
        <a:bodyPr/>
        <a:lstStyle/>
        <a:p>
          <a:endParaRPr lang="en-US"/>
        </a:p>
      </dgm:t>
    </dgm:pt>
    <dgm:pt modelId="{67FEDECD-5C71-491F-81D3-21684469E912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NORMA</a:t>
          </a:r>
        </a:p>
      </dgm:t>
    </dgm:pt>
    <dgm:pt modelId="{D2CD8B9A-462B-4BA5-B7FE-F543C0619EDD}" cxnId="{F5351969-ED37-4B31-A84C-AC65A22C5AB1}" type="parTrans">
      <dgm:prSet/>
      <dgm:spPr/>
      <dgm:t>
        <a:bodyPr/>
        <a:lstStyle/>
        <a:p>
          <a:endParaRPr lang="en-US"/>
        </a:p>
      </dgm:t>
    </dgm:pt>
    <dgm:pt modelId="{8F5E6D4F-D02B-43C4-AD22-4E45205DF7A2}" cxnId="{F5351969-ED37-4B31-A84C-AC65A22C5AB1}" type="sibTrans">
      <dgm:prSet/>
      <dgm:spPr/>
      <dgm:t>
        <a:bodyPr/>
        <a:lstStyle/>
        <a:p>
          <a:endParaRPr lang="en-US"/>
        </a:p>
      </dgm:t>
    </dgm:pt>
    <dgm:pt modelId="{45868E01-3584-4B38-AA3A-4841A018EAC0}">
      <dgm:prSet phldrT="[Text]" phldr="1"/>
      <dgm:spPr/>
      <dgm:t>
        <a:bodyPr/>
        <a:lstStyle/>
        <a:p>
          <a:endParaRPr lang="en-US"/>
        </a:p>
      </dgm:t>
    </dgm:pt>
    <dgm:pt modelId="{A606A898-9BBA-4BA5-A986-E1FAC305EBE9}" cxnId="{173B716B-5C08-437A-8F32-BC5943223F4E}" type="parTrans">
      <dgm:prSet/>
      <dgm:spPr/>
      <dgm:t>
        <a:bodyPr/>
        <a:lstStyle/>
        <a:p>
          <a:endParaRPr lang="en-US"/>
        </a:p>
      </dgm:t>
    </dgm:pt>
    <dgm:pt modelId="{86E355F0-09E1-412E-9350-D6C53AEB0EC2}" cxnId="{173B716B-5C08-437A-8F32-BC5943223F4E}" type="sibTrans">
      <dgm:prSet/>
      <dgm:spPr/>
      <dgm:t>
        <a:bodyPr/>
        <a:lstStyle/>
        <a:p>
          <a:endParaRPr lang="en-US"/>
        </a:p>
      </dgm:t>
    </dgm:pt>
    <dgm:pt modelId="{6A0009CF-93CA-43A0-8C51-1CFD90662217}" type="pres">
      <dgm:prSet presAssocID="{8BD093FB-4CAE-4AB7-A7E8-6D84155CB2A2}" presName="Name0" presStyleCnt="0">
        <dgm:presLayoutVars>
          <dgm:chMax val="4"/>
          <dgm:resizeHandles val="exact"/>
        </dgm:presLayoutVars>
      </dgm:prSet>
      <dgm:spPr/>
    </dgm:pt>
    <dgm:pt modelId="{AA468661-6A24-4E3A-BEAA-CEDF2B1E1530}" type="pres">
      <dgm:prSet presAssocID="{8BD093FB-4CAE-4AB7-A7E8-6D84155CB2A2}" presName="ellipse" presStyleLbl="trBgShp" presStyleIdx="0" presStyleCnt="1"/>
      <dgm:spPr/>
    </dgm:pt>
    <dgm:pt modelId="{E27176FA-45BD-45D1-B49F-297EE6828049}" type="pres">
      <dgm:prSet presAssocID="{8BD093FB-4CAE-4AB7-A7E8-6D84155CB2A2}" presName="arrow1" presStyleLbl="fgShp" presStyleIdx="0" presStyleCnt="1"/>
      <dgm:spPr/>
    </dgm:pt>
    <dgm:pt modelId="{FFF855C3-C739-48D8-A42B-031E32F6BE75}" type="pres">
      <dgm:prSet presAssocID="{8BD093FB-4CAE-4AB7-A7E8-6D84155CB2A2}" presName="rectangle" presStyleLbl="revTx" presStyleIdx="0" presStyleCnt="1">
        <dgm:presLayoutVars>
          <dgm:bulletEnabled val="1"/>
        </dgm:presLayoutVars>
      </dgm:prSet>
      <dgm:spPr/>
    </dgm:pt>
    <dgm:pt modelId="{6A34959F-3E10-45EF-A126-27DDEE83C0BC}" type="pres">
      <dgm:prSet presAssocID="{17763BE5-6176-4BB0-9066-C1E6BE790D0F}" presName="item1" presStyleLbl="node1" presStyleIdx="0" presStyleCnt="3" custLinFactY="-5061" custLinFactNeighborX="64898" custLinFactNeighborY="-100000">
        <dgm:presLayoutVars>
          <dgm:bulletEnabled val="1"/>
        </dgm:presLayoutVars>
      </dgm:prSet>
      <dgm:spPr/>
    </dgm:pt>
    <dgm:pt modelId="{D0CAE59A-2ABA-4309-B2AC-7DFEF7ED82ED}" type="pres">
      <dgm:prSet presAssocID="{67FEDECD-5C71-491F-81D3-21684469E912}" presName="item2" presStyleLbl="node1" presStyleIdx="1" presStyleCnt="3" custLinFactNeighborX="43476" custLinFactNeighborY="-38536">
        <dgm:presLayoutVars>
          <dgm:bulletEnabled val="1"/>
        </dgm:presLayoutVars>
      </dgm:prSet>
      <dgm:spPr/>
    </dgm:pt>
    <dgm:pt modelId="{D3FD54F9-E03C-44C9-96FE-00CC87B8671B}" type="pres">
      <dgm:prSet presAssocID="{45868E01-3584-4B38-AA3A-4841A018EAC0}" presName="item3" presStyleLbl="node1" presStyleIdx="2" presStyleCnt="3" custLinFactX="35764" custLinFactNeighborX="100000" custLinFactNeighborY="-18368">
        <dgm:presLayoutVars>
          <dgm:bulletEnabled val="1"/>
        </dgm:presLayoutVars>
      </dgm:prSet>
      <dgm:spPr/>
    </dgm:pt>
    <dgm:pt modelId="{3AAF27F1-71EC-4F6D-80D6-B6B07BA5F811}" type="pres">
      <dgm:prSet presAssocID="{8BD093FB-4CAE-4AB7-A7E8-6D84155CB2A2}" presName="funnel" presStyleLbl="trAlignAcc1" presStyleIdx="0" presStyleCnt="1" custScaleX="184661" custScaleY="142854" custLinFactNeighborX="2918" custLinFactNeighborY="9823"/>
      <dgm:spPr/>
    </dgm:pt>
  </dgm:ptLst>
  <dgm:cxnLst>
    <dgm:cxn modelId="{357A3419-CEDD-44B7-AF50-E438C4605219}" type="presOf" srcId="{17763BE5-6176-4BB0-9066-C1E6BE790D0F}" destId="{D0CAE59A-2ABA-4309-B2AC-7DFEF7ED82ED}" srcOrd="0" destOrd="0" presId="urn:microsoft.com/office/officeart/2005/8/layout/funnel1"/>
    <dgm:cxn modelId="{685DF32F-D7BB-46D8-9D1D-C1631268AD83}" type="presOf" srcId="{20DCF60B-FA6F-487D-8FD9-36FAA5F358BE}" destId="{D3FD54F9-E03C-44C9-96FE-00CC87B8671B}" srcOrd="0" destOrd="0" presId="urn:microsoft.com/office/officeart/2005/8/layout/funnel1"/>
    <dgm:cxn modelId="{C79E4430-B092-47FD-9994-770AFE7EF17E}" srcId="{8BD093FB-4CAE-4AB7-A7E8-6D84155CB2A2}" destId="{20DCF60B-FA6F-487D-8FD9-36FAA5F358BE}" srcOrd="0" destOrd="0" parTransId="{3C791B8E-0834-4626-9988-05330F1EEA26}" sibTransId="{C01E42AA-C8F0-4039-9BB5-4A33BE6AC1D2}"/>
    <dgm:cxn modelId="{D887DA5D-4EBA-4EBE-B5D9-DD614F22564E}" type="presOf" srcId="{45868E01-3584-4B38-AA3A-4841A018EAC0}" destId="{FFF855C3-C739-48D8-A42B-031E32F6BE75}" srcOrd="0" destOrd="0" presId="urn:microsoft.com/office/officeart/2005/8/layout/funnel1"/>
    <dgm:cxn modelId="{F5351969-ED37-4B31-A84C-AC65A22C5AB1}" srcId="{8BD093FB-4CAE-4AB7-A7E8-6D84155CB2A2}" destId="{67FEDECD-5C71-491F-81D3-21684469E912}" srcOrd="2" destOrd="0" parTransId="{D2CD8B9A-462B-4BA5-B7FE-F543C0619EDD}" sibTransId="{8F5E6D4F-D02B-43C4-AD22-4E45205DF7A2}"/>
    <dgm:cxn modelId="{173B716B-5C08-437A-8F32-BC5943223F4E}" srcId="{8BD093FB-4CAE-4AB7-A7E8-6D84155CB2A2}" destId="{45868E01-3584-4B38-AA3A-4841A018EAC0}" srcOrd="3" destOrd="0" parTransId="{A606A898-9BBA-4BA5-A986-E1FAC305EBE9}" sibTransId="{86E355F0-09E1-412E-9350-D6C53AEB0EC2}"/>
    <dgm:cxn modelId="{493A959A-8C3C-4329-8BB9-04F5078F599B}" type="presOf" srcId="{67FEDECD-5C71-491F-81D3-21684469E912}" destId="{6A34959F-3E10-45EF-A126-27DDEE83C0BC}" srcOrd="0" destOrd="0" presId="urn:microsoft.com/office/officeart/2005/8/layout/funnel1"/>
    <dgm:cxn modelId="{6DB921ED-92AA-48E3-B2A0-0ACEB2729BBA}" type="presOf" srcId="{8BD093FB-4CAE-4AB7-A7E8-6D84155CB2A2}" destId="{6A0009CF-93CA-43A0-8C51-1CFD90662217}" srcOrd="0" destOrd="0" presId="urn:microsoft.com/office/officeart/2005/8/layout/funnel1"/>
    <dgm:cxn modelId="{5E92F8F6-2397-40E3-B3F7-F0CC1D87937C}" srcId="{8BD093FB-4CAE-4AB7-A7E8-6D84155CB2A2}" destId="{17763BE5-6176-4BB0-9066-C1E6BE790D0F}" srcOrd="1" destOrd="0" parTransId="{87E88404-0FB1-4A94-9D6B-08D5CF00F6DE}" sibTransId="{79814EBC-0D8A-4034-B989-3D251DCF874E}"/>
    <dgm:cxn modelId="{B4A4BD74-98F7-4FA4-9DC6-5CB730D352D8}" type="presParOf" srcId="{6A0009CF-93CA-43A0-8C51-1CFD90662217}" destId="{AA468661-6A24-4E3A-BEAA-CEDF2B1E1530}" srcOrd="0" destOrd="0" presId="urn:microsoft.com/office/officeart/2005/8/layout/funnel1"/>
    <dgm:cxn modelId="{BDFE3D55-4BD6-4A56-B51A-BE12A02852C2}" type="presParOf" srcId="{6A0009CF-93CA-43A0-8C51-1CFD90662217}" destId="{E27176FA-45BD-45D1-B49F-297EE6828049}" srcOrd="1" destOrd="0" presId="urn:microsoft.com/office/officeart/2005/8/layout/funnel1"/>
    <dgm:cxn modelId="{AF7B1DDA-E25E-4483-AE2E-991B77D565A1}" type="presParOf" srcId="{6A0009CF-93CA-43A0-8C51-1CFD90662217}" destId="{FFF855C3-C739-48D8-A42B-031E32F6BE75}" srcOrd="2" destOrd="0" presId="urn:microsoft.com/office/officeart/2005/8/layout/funnel1"/>
    <dgm:cxn modelId="{81946DB4-ECE6-49CA-BAE7-07ECCF99C61B}" type="presParOf" srcId="{6A0009CF-93CA-43A0-8C51-1CFD90662217}" destId="{6A34959F-3E10-45EF-A126-27DDEE83C0BC}" srcOrd="3" destOrd="0" presId="urn:microsoft.com/office/officeart/2005/8/layout/funnel1"/>
    <dgm:cxn modelId="{52CAA3AB-CF80-4D53-9614-9EE4BB016489}" type="presParOf" srcId="{6A0009CF-93CA-43A0-8C51-1CFD90662217}" destId="{D0CAE59A-2ABA-4309-B2AC-7DFEF7ED82ED}" srcOrd="4" destOrd="0" presId="urn:microsoft.com/office/officeart/2005/8/layout/funnel1"/>
    <dgm:cxn modelId="{845CDF5F-1D09-4807-8BA7-106BC7E8F632}" type="presParOf" srcId="{6A0009CF-93CA-43A0-8C51-1CFD90662217}" destId="{D3FD54F9-E03C-44C9-96FE-00CC87B8671B}" srcOrd="5" destOrd="0" presId="urn:microsoft.com/office/officeart/2005/8/layout/funnel1"/>
    <dgm:cxn modelId="{8D557DCE-8BE1-4667-93F5-52D0676F0E3F}" type="presParOf" srcId="{6A0009CF-93CA-43A0-8C51-1CFD90662217}" destId="{3AAF27F1-71EC-4F6D-80D6-B6B07BA5F811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4004469" cy="3203575"/>
        <a:chOff x="0" y="0"/>
        <a:chExt cx="4004469" cy="3203575"/>
      </a:xfrm>
    </dsp:grpSpPr>
    <dsp:sp modelId="{AA468661-6A24-4E3A-BEAA-CEDF2B1E1530}">
      <dsp:nvSpPr>
        <dsp:cNvPr id="3" name="Oval 2"/>
        <dsp:cNvSpPr/>
      </dsp:nvSpPr>
      <dsp:spPr bwMode="white">
        <a:xfrm>
          <a:off x="2819354" y="370396"/>
          <a:ext cx="2582882" cy="897001"/>
        </a:xfrm>
        <a:prstGeom prst="ellipse">
          <a:avLst/>
        </a:prstGeom>
      </dsp:spPr>
      <dsp:style>
        <a:lnRef idx="0">
          <a:schemeClr val="accent1"/>
        </a:lnRef>
        <a:fillRef idx="1">
          <a:schemeClr val="accent1">
            <a:tint val="50000"/>
            <a:alpha val="40000"/>
          </a:schemeClr>
        </a:fillRef>
        <a:effectRef idx="0">
          <a:scrgbClr r="0" g="0" b="0"/>
        </a:effectRef>
        <a:fontRef idx="minor"/>
      </dsp:style>
      <dsp:txXfrm>
        <a:off x="2819354" y="370396"/>
        <a:ext cx="2582882" cy="897001"/>
      </dsp:txXfrm>
    </dsp:sp>
    <dsp:sp modelId="{E27176FA-45BD-45D1-B49F-297EE6828049}">
      <dsp:nvSpPr>
        <dsp:cNvPr id="4" name="Down Arrow 3"/>
        <dsp:cNvSpPr/>
      </dsp:nvSpPr>
      <dsp:spPr bwMode="white">
        <a:xfrm>
          <a:off x="3864521" y="2566847"/>
          <a:ext cx="500559" cy="320358"/>
        </a:xfrm>
        <a:prstGeom prst="downArrow">
          <a:avLst/>
        </a:prstGeom>
      </dsp:spPr>
      <dsp:style>
        <a:lnRef idx="2">
          <a:schemeClr val="lt1"/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/>
      </dsp:style>
      <dsp:txXfrm>
        <a:off x="3864521" y="2566847"/>
        <a:ext cx="500559" cy="320358"/>
      </dsp:txXfrm>
    </dsp:sp>
    <dsp:sp modelId="{FFF855C3-C739-48D8-A42B-031E32F6BE75}">
      <dsp:nvSpPr>
        <dsp:cNvPr id="5" name="Rectangles 4"/>
        <dsp:cNvSpPr/>
      </dsp:nvSpPr>
      <dsp:spPr bwMode="white">
        <a:xfrm>
          <a:off x="2913459" y="2823133"/>
          <a:ext cx="2402681" cy="600670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135128" tIns="135128" rIns="135128" bIns="135128" anchor="ctr"/>
        <a:lstStyle>
          <a:lvl1pPr algn="ctr">
            <a:defRPr sz="1900"/>
          </a:lvl1pPr>
          <a:lvl2pPr marL="114300" indent="-114300" algn="ctr">
            <a:defRPr sz="1400"/>
          </a:lvl2pPr>
          <a:lvl3pPr marL="228600" indent="-114300" algn="ctr">
            <a:defRPr sz="1400"/>
          </a:lvl3pPr>
          <a:lvl4pPr marL="342900" indent="-114300" algn="ctr">
            <a:defRPr sz="1400"/>
          </a:lvl4pPr>
          <a:lvl5pPr marL="457200" indent="-114300" algn="ctr">
            <a:defRPr sz="1400"/>
          </a:lvl5pPr>
          <a:lvl6pPr marL="571500" indent="-114300" algn="ctr">
            <a:defRPr sz="1400"/>
          </a:lvl6pPr>
          <a:lvl7pPr marL="685800" indent="-114300" algn="ctr">
            <a:defRPr sz="1400"/>
          </a:lvl7pPr>
          <a:lvl8pPr marL="800100" indent="-114300" algn="ctr">
            <a:defRPr sz="1400"/>
          </a:lvl8pPr>
          <a:lvl9pPr marL="914400" indent="-114300" algn="ctr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tx1"/>
            </a:solidFill>
          </a:endParaRPr>
        </a:p>
      </dsp:txBody>
      <dsp:txXfrm>
        <a:off x="2913459" y="2823133"/>
        <a:ext cx="2402681" cy="600670"/>
      </dsp:txXfrm>
    </dsp:sp>
    <dsp:sp modelId="{6A34959F-3E10-45EF-A126-27DDEE83C0BC}">
      <dsp:nvSpPr>
        <dsp:cNvPr id="6" name="Oval 5"/>
        <dsp:cNvSpPr/>
      </dsp:nvSpPr>
      <dsp:spPr bwMode="white">
        <a:xfrm>
          <a:off x="4343137" y="390069"/>
          <a:ext cx="901005" cy="901005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5240" tIns="15240" rIns="15240" bIns="15240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NORMA</a:t>
          </a:r>
        </a:p>
      </dsp:txBody>
      <dsp:txXfrm>
        <a:off x="4343137" y="390069"/>
        <a:ext cx="901005" cy="901005"/>
      </dsp:txXfrm>
    </dsp:sp>
    <dsp:sp modelId="{D0CAE59A-2ABA-4309-B2AC-7DFEF7ED82ED}">
      <dsp:nvSpPr>
        <dsp:cNvPr id="7" name="Oval 6"/>
        <dsp:cNvSpPr/>
      </dsp:nvSpPr>
      <dsp:spPr bwMode="white">
        <a:xfrm>
          <a:off x="3505404" y="313508"/>
          <a:ext cx="901005" cy="901005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5240" tIns="15240" rIns="15240" bIns="15240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NILAI</a:t>
          </a:r>
        </a:p>
      </dsp:txBody>
      <dsp:txXfrm>
        <a:off x="3505404" y="313508"/>
        <a:ext cx="901005" cy="901005"/>
      </dsp:txXfrm>
    </dsp:sp>
    <dsp:sp modelId="{D3FD54F9-E03C-44C9-96FE-00CC87B8671B}">
      <dsp:nvSpPr>
        <dsp:cNvPr id="8" name="Oval 7"/>
        <dsp:cNvSpPr/>
      </dsp:nvSpPr>
      <dsp:spPr bwMode="white">
        <a:xfrm>
          <a:off x="5257952" y="277380"/>
          <a:ext cx="901005" cy="901005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5240" tIns="15240" rIns="15240" bIns="15240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AGAMA</a:t>
          </a:r>
        </a:p>
      </dsp:txBody>
      <dsp:txXfrm>
        <a:off x="5257952" y="277380"/>
        <a:ext cx="901005" cy="901005"/>
      </dsp:txXfrm>
    </dsp:sp>
    <dsp:sp modelId="{3AAF27F1-71EC-4F6D-80D6-B6B07BA5F811}">
      <dsp:nvSpPr>
        <dsp:cNvPr id="9" name="Shape 8"/>
        <dsp:cNvSpPr/>
      </dsp:nvSpPr>
      <dsp:spPr bwMode="white">
        <a:xfrm>
          <a:off x="1608453" y="53"/>
          <a:ext cx="5176284" cy="3203505"/>
        </a:xfrm>
        <a:prstGeom prst="funnel">
          <a:avLst/>
        </a:prstGeom>
      </dsp:spPr>
      <dsp:style>
        <a:lnRef idx="1">
          <a:schemeClr val="accent1"/>
        </a:lnRef>
        <a:fillRef idx="1">
          <a:schemeClr val="lt1">
            <a:alpha val="40000"/>
          </a:schemeClr>
        </a:fillRef>
        <a:effectRef idx="0">
          <a:scrgbClr r="0" g="0" b="0"/>
        </a:effectRef>
        <a:fontRef idx="minor"/>
      </dsp:style>
      <dsp:txXfrm>
        <a:off x="1608453" y="53"/>
        <a:ext cx="5176284" cy="3203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848409-D7F7-44C4-B2E4-4A0A34335954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BD130-3EC1-4507-AF3B-2FB9A6D0428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BD130-3EC1-4507-AF3B-2FB9A6D0428C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defRPr/>
            </a:pPr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210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2" Type="http://schemas.openxmlformats.org/officeDocument/2006/relationships/theme" Target="../theme/theme6.xml"/><Relationship Id="rId11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5.xml"/><Relationship Id="rId1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 panose="05000000000000000000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 panose="05020102010507070707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 panose="05000000000000000000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 panose="05000000000000000000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 panose="05000000000000000000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 panose="05020102010507070707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335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 panose="05020102010507070707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825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 panose="05000000000000000000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 panose="05000000000000000000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1930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 panose="05020102010507070707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225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215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 panose="05000000000000000000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9540B151-7560-489E-B633-33324282BCF4}" type="datetimeFigureOut">
              <a:rPr lang="en-US" smtClean="0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455974DB-6DA8-42B7-9EAD-66DE46540BCC}" type="slidenum">
              <a:rPr lang="en-US" smtClean="0"/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210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 panose="05020102010507070707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490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 panose="020B0604030504040204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7095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990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575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914400"/>
            <a:ext cx="8016875" cy="678815"/>
          </a:xfrm>
        </p:spPr>
        <p:txBody>
          <a:bodyPr>
            <a:normAutofit/>
          </a:bodyPr>
          <a:lstStyle/>
          <a:p>
            <a:r>
              <a:rPr lang="en-US" sz="2400" dirty="0"/>
              <a:t>KONSEP UMUM NILAI, NORMA ,AGAMA DAN BUDAYA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Giri Susilo Adi MKep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PENGEMBANGAN DAN TRANSMISI NILAI-NILAI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(values). </a:t>
            </a:r>
            <a:endParaRPr lang="en-US" dirty="0"/>
          </a:p>
          <a:p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hidupnya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keseharian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salah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aturan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yang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 Norma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keteraturan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harmoni</a:t>
            </a:r>
            <a:r>
              <a:rPr lang="en-ID" dirty="0"/>
              <a:t>, serta </a:t>
            </a:r>
            <a:r>
              <a:rPr lang="en-ID" dirty="0" err="1"/>
              <a:t>mengarahkan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nilai-nilai</a:t>
            </a:r>
            <a:r>
              <a:rPr lang="en-ID" dirty="0"/>
              <a:t> yang </a:t>
            </a:r>
            <a:r>
              <a:rPr lang="en-ID" dirty="0" err="1"/>
              <a:t>dianut</a:t>
            </a:r>
            <a:r>
              <a:rPr lang="en-ID" dirty="0"/>
              <a:t> suatu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Ciri-Ciri Norma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ID" dirty="0"/>
              <a:t>1.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mengikat</a:t>
            </a:r>
            <a:r>
              <a:rPr lang="en-ID" dirty="0"/>
              <a:t> → Harus </a:t>
            </a:r>
            <a:r>
              <a:rPr lang="en-ID" dirty="0" err="1"/>
              <a:t>dipatuhi</a:t>
            </a:r>
            <a:r>
              <a:rPr lang="en-ID" dirty="0"/>
              <a:t> oleh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</a:t>
            </a:r>
            <a:endParaRPr lang="en-ID" dirty="0"/>
          </a:p>
          <a:p>
            <a:pPr marL="82550" indent="0">
              <a:buNone/>
            </a:pPr>
            <a:r>
              <a:rPr lang="en-ID" dirty="0"/>
              <a:t>2. </a:t>
            </a:r>
            <a:r>
              <a:rPr lang="en-ID" dirty="0" err="1"/>
              <a:t>Muncul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kesepakatan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 → </a:t>
            </a:r>
            <a:r>
              <a:rPr lang="en-ID" dirty="0" err="1"/>
              <a:t>Dibentuk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nilai-nilai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.</a:t>
            </a:r>
            <a:endParaRPr lang="en-ID" dirty="0"/>
          </a:p>
          <a:p>
            <a:pPr marL="82550" indent="0">
              <a:buNone/>
            </a:pPr>
            <a:r>
              <a:rPr lang="en-ID" dirty="0"/>
              <a:t>3.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→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.</a:t>
            </a:r>
            <a:endParaRPr lang="en-ID" dirty="0"/>
          </a:p>
          <a:p>
            <a:pPr marL="82550" indent="0">
              <a:buNone/>
            </a:pPr>
            <a:r>
              <a:rPr lang="en-ID" dirty="0"/>
              <a:t>4.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sanksi</a:t>
            </a:r>
            <a:r>
              <a:rPr lang="en-ID" dirty="0"/>
              <a:t> → Ada </a:t>
            </a:r>
            <a:r>
              <a:rPr lang="en-ID" dirty="0" err="1"/>
              <a:t>konsekuensi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yang </a:t>
            </a:r>
            <a:r>
              <a:rPr lang="en-ID" dirty="0" err="1"/>
              <a:t>melanggarnya</a:t>
            </a:r>
            <a:r>
              <a:rPr lang="en-ID" dirty="0"/>
              <a:t>,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teguran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hukuman</a:t>
            </a:r>
            <a:r>
              <a:rPr lang="en-ID" dirty="0"/>
              <a:t> formal.</a:t>
            </a:r>
            <a:endParaRPr lang="en-ID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Jenis-Jenis</a:t>
            </a:r>
            <a:r>
              <a:rPr lang="en-ID" dirty="0"/>
              <a:t> Norma: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D" dirty="0"/>
              <a:t>1. Norma Agama → Aturan yang </a:t>
            </a:r>
            <a:r>
              <a:rPr lang="en-ID" dirty="0" err="1"/>
              <a:t>bersumber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ajaran</a:t>
            </a:r>
            <a:r>
              <a:rPr lang="en-ID" dirty="0"/>
              <a:t> agama,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beribadah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2. Norma </a:t>
            </a:r>
            <a:r>
              <a:rPr lang="en-ID" dirty="0" err="1"/>
              <a:t>Kesusilaan</a:t>
            </a:r>
            <a:r>
              <a:rPr lang="en-ID" dirty="0"/>
              <a:t> → Aturan yang berasal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hati</a:t>
            </a:r>
            <a:r>
              <a:rPr lang="en-ID" dirty="0"/>
              <a:t> </a:t>
            </a:r>
            <a:r>
              <a:rPr lang="en-ID" dirty="0" err="1"/>
              <a:t>nurani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berbohong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mencuri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3. Norma </a:t>
            </a:r>
            <a:r>
              <a:rPr lang="en-ID" dirty="0" err="1"/>
              <a:t>Kesopanan</a:t>
            </a:r>
            <a:r>
              <a:rPr lang="en-ID" dirty="0"/>
              <a:t> → Aturan </a:t>
            </a:r>
            <a:r>
              <a:rPr lang="en-ID" dirty="0" err="1"/>
              <a:t>mengenai</a:t>
            </a:r>
            <a:r>
              <a:rPr lang="en-ID" dirty="0"/>
              <a:t> tata krama dan </a:t>
            </a:r>
            <a:r>
              <a:rPr lang="en-ID" dirty="0" err="1"/>
              <a:t>etika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berinteraksi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berbicara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sopan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orang </a:t>
            </a:r>
            <a:r>
              <a:rPr lang="en-ID" dirty="0" err="1"/>
              <a:t>tua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4. Norma Hukum → Aturan </a:t>
            </a:r>
            <a:r>
              <a:rPr lang="en-ID" dirty="0" err="1"/>
              <a:t>tertulis</a:t>
            </a:r>
            <a:r>
              <a:rPr lang="en-ID" dirty="0"/>
              <a:t> yang </a:t>
            </a:r>
            <a:r>
              <a:rPr lang="en-ID" dirty="0" err="1"/>
              <a:t>dibuat</a:t>
            </a:r>
            <a:r>
              <a:rPr lang="en-ID" dirty="0"/>
              <a:t> oleh </a:t>
            </a:r>
            <a:r>
              <a:rPr lang="en-ID" dirty="0" err="1"/>
              <a:t>pemerintah</a:t>
            </a:r>
            <a:r>
              <a:rPr lang="en-ID" dirty="0"/>
              <a:t> dan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sanksi</a:t>
            </a:r>
            <a:r>
              <a:rPr lang="en-ID" dirty="0"/>
              <a:t> </a:t>
            </a:r>
            <a:r>
              <a:rPr lang="en-ID" dirty="0" err="1"/>
              <a:t>tegas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undang-undang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lintas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Fungsi Norma </a:t>
            </a:r>
            <a:r>
              <a:rPr lang="en-ID" dirty="0" err="1"/>
              <a:t>dalam</a:t>
            </a:r>
            <a:r>
              <a:rPr lang="en-ID" dirty="0"/>
              <a:t> Masyarakat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ketertiban</a:t>
            </a:r>
            <a:r>
              <a:rPr lang="en-ID" dirty="0"/>
              <a:t> dan </a:t>
            </a:r>
            <a:r>
              <a:rPr lang="en-ID" dirty="0" err="1"/>
              <a:t>keharmonisan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menilai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beradaptasi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sosialnya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  <a:p>
            <a:pPr marL="82550" indent="0">
              <a:buNone/>
            </a:pPr>
            <a:r>
              <a:rPr lang="en-ID" dirty="0"/>
              <a:t>Norma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berkembang</a:t>
            </a:r>
            <a:r>
              <a:rPr lang="en-ID" dirty="0"/>
              <a:t> </a:t>
            </a:r>
            <a:r>
              <a:rPr lang="en-ID" dirty="0" err="1"/>
              <a:t>seiring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dan </a:t>
            </a:r>
            <a:r>
              <a:rPr lang="en-ID" dirty="0" err="1"/>
              <a:t>budaya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membentuk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bermasyarakat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DEFINISI AGAMA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910" y="1447800"/>
            <a:ext cx="8002905" cy="4800600"/>
          </a:xfrm>
        </p:spPr>
        <p:txBody>
          <a:bodyPr>
            <a:normAutofit/>
          </a:bodyPr>
          <a:lstStyle/>
          <a:p>
            <a:r>
              <a:rPr lang="en-US" altLang="en-US"/>
              <a:t>Agama adalah sistem kepercayaan, nilai, dan praktik yang menghubungkan manusia dengan kekuatan spiritual atau ketuhanan. Agama mencakup ajaran moral, ritual, serta aturan yang mengatur kehidupan individu dan sosial.</a:t>
            </a:r>
            <a:endParaRPr lang="en-US" altLang="en-US"/>
          </a:p>
          <a:p>
            <a:r>
              <a:rPr lang="en-US" altLang="en-US"/>
              <a:t>Clifford Geertz: Agama adalah sistem simbol yang membangun motivasi dan konsep kehidupan manusia dengan menjadikan keyakinan sebagai dasar moralitas.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MANFAAT AGAMA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" y="1447800"/>
            <a:ext cx="8720455" cy="4800600"/>
          </a:xfrm>
        </p:spPr>
        <p:txBody>
          <a:bodyPr>
            <a:normAutofit/>
          </a:bodyPr>
          <a:lstStyle/>
          <a:p>
            <a:pPr marL="82550" indent="0">
              <a:buNone/>
            </a:pPr>
            <a:r>
              <a:rPr lang="en-US" altLang="en-US"/>
              <a:t>1. Sebagai Pedoman Hidup</a:t>
            </a:r>
            <a:endParaRPr lang="en-US" altLang="en-US"/>
          </a:p>
          <a:p>
            <a:r>
              <a:rPr lang="en-US" altLang="en-US"/>
              <a:t>Mengajarkan nilai-nilai moral dan etika.</a:t>
            </a:r>
            <a:endParaRPr lang="en-US" altLang="en-US"/>
          </a:p>
          <a:p>
            <a:r>
              <a:rPr lang="en-US" altLang="en-US"/>
              <a:t>Menentukan batasan antara baik dan buruk.</a:t>
            </a:r>
            <a:endParaRPr lang="en-US" altLang="en-US"/>
          </a:p>
          <a:p>
            <a:endParaRPr lang="en-US" altLang="en-US"/>
          </a:p>
          <a:p>
            <a:pPr marL="82550" indent="0">
              <a:buNone/>
            </a:pPr>
            <a:r>
              <a:rPr lang="en-US" altLang="en-US"/>
              <a:t>2. Memberikan Ketenangan Batin</a:t>
            </a:r>
            <a:endParaRPr lang="en-US" altLang="en-US"/>
          </a:p>
          <a:p>
            <a:r>
              <a:rPr lang="en-US" altLang="en-US"/>
              <a:t>Doa dan ibadah membantu mengatasi stres dan kecemasan.</a:t>
            </a:r>
            <a:endParaRPr lang="en-US" altLang="en-US"/>
          </a:p>
          <a:p>
            <a:r>
              <a:rPr lang="en-US" altLang="en-US"/>
              <a:t>Menanamkan harapan dan makna hidup.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735" y="274955"/>
            <a:ext cx="7498080" cy="570230"/>
          </a:xfrm>
        </p:spPr>
        <p:txBody>
          <a:bodyPr>
            <a:normAutofit fontScale="90000"/>
          </a:bodyPr>
          <a:lstStyle/>
          <a:p>
            <a:r>
              <a:rPr lang="en-US"/>
              <a:t>MANFAAT AGAMA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750" y="965835"/>
            <a:ext cx="8521065" cy="5592445"/>
          </a:xfrm>
        </p:spPr>
        <p:txBody>
          <a:bodyPr>
            <a:normAutofit fontScale="87500" lnSpcReduction="20000"/>
          </a:bodyPr>
          <a:lstStyle/>
          <a:p>
            <a:pPr marL="82550" indent="0">
              <a:buNone/>
            </a:pPr>
            <a:r>
              <a:rPr lang="en-US" altLang="en-US"/>
              <a:t>3. Mempersatukan Masyarakat</a:t>
            </a:r>
            <a:endParaRPr lang="en-US" altLang="en-US"/>
          </a:p>
          <a:p>
            <a:r>
              <a:rPr lang="en-US" altLang="en-US"/>
              <a:t>Membangun solidaritas sosial melalui ajaran kasih sayang dan toleransi.</a:t>
            </a:r>
            <a:endParaRPr lang="en-US" altLang="en-US"/>
          </a:p>
          <a:p>
            <a:r>
              <a:rPr lang="en-US" altLang="en-US"/>
              <a:t>Memperkuat hubungan dalam komunitas.</a:t>
            </a:r>
            <a:endParaRPr lang="en-US" altLang="en-US"/>
          </a:p>
          <a:p>
            <a:pPr marL="82550" indent="0">
              <a:buNone/>
            </a:pPr>
            <a:r>
              <a:rPr lang="en-US" altLang="en-US"/>
              <a:t>4. Mendorong Perilaku Positif</a:t>
            </a:r>
            <a:endParaRPr lang="en-US" altLang="en-US"/>
          </a:p>
          <a:p>
            <a:r>
              <a:rPr lang="en-US" altLang="en-US"/>
              <a:t>Mengajarkan kebaikan, kejujuran, dan empati.</a:t>
            </a:r>
            <a:endParaRPr lang="en-US" altLang="en-US"/>
          </a:p>
          <a:p>
            <a:r>
              <a:rPr lang="en-US" altLang="en-US"/>
              <a:t>Menjadi landasan dalam membangun karakter yang baik.</a:t>
            </a:r>
            <a:endParaRPr lang="en-US" altLang="en-US"/>
          </a:p>
          <a:p>
            <a:pPr marL="82550" indent="0">
              <a:buNone/>
            </a:pPr>
            <a:r>
              <a:rPr lang="en-US" altLang="en-US"/>
              <a:t>5. Menyediakan Jawaban atas Pertanyaan Hidup</a:t>
            </a:r>
            <a:endParaRPr lang="en-US" altLang="en-US"/>
          </a:p>
          <a:p>
            <a:pPr marL="82550" indent="0">
              <a:buNone/>
            </a:pPr>
            <a:r>
              <a:rPr lang="en-US" altLang="en-US"/>
              <a:t>Menjelaskan asal-usul kehidupan dan tujuan hidup manusia. Memberikan pemahaman tentang kehidupan setelah mati.</a:t>
            </a:r>
            <a:endParaRPr lang="en-US" altLang="en-US"/>
          </a:p>
          <a:p>
            <a:pPr marL="82550" indent="0">
              <a:buNone/>
            </a:pPr>
            <a:r>
              <a:rPr lang="en-US" altLang="en-US" b="1">
                <a:solidFill>
                  <a:srgbClr val="FF0000"/>
                </a:solidFill>
              </a:rPr>
              <a:t>Agama berperan besar dalam membentuk moralitas, perilaku, dan keharmonisan dalam masyarakat.</a:t>
            </a:r>
            <a:endParaRPr lang="en-US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240" y="274955"/>
            <a:ext cx="8410575" cy="73088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3110"/>
              <a:t>Hubungan Agama dengan Nilai dan Norm</a:t>
            </a:r>
            <a:r>
              <a:rPr lang="en-US" altLang="en-US" sz="2220"/>
              <a:t>a</a:t>
            </a:r>
            <a:br>
              <a:rPr lang="en-US" altLang="en-US" sz="2220"/>
            </a:br>
            <a:endParaRPr lang="en-US" altLang="en-US" sz="222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28888" cy="4800600"/>
          </a:xfrm>
        </p:spPr>
        <p:txBody>
          <a:bodyPr/>
          <a:lstStyle/>
          <a:p>
            <a:r>
              <a:rPr lang="en-US" dirty="0"/>
              <a:t>Agama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Nilai</a:t>
            </a:r>
            <a:endParaRPr lang="en-US" dirty="0"/>
          </a:p>
          <a:p>
            <a:r>
              <a:rPr lang="en-US" dirty="0"/>
              <a:t>Nilai Membentuk Norma </a:t>
            </a:r>
            <a:r>
              <a:rPr lang="en-US" dirty="0" err="1"/>
              <a:t>Sosial</a:t>
            </a:r>
            <a:endParaRPr lang="en-US" dirty="0"/>
          </a:p>
          <a:p>
            <a:r>
              <a:rPr lang="en-US" dirty="0"/>
              <a:t>Norma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  <a:p>
            <a:r>
              <a:rPr lang="en-US" dirty="0"/>
              <a:t>Agama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dan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Konsep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budaya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05088" cy="4800600"/>
          </a:xfrm>
        </p:spPr>
        <p:txBody>
          <a:bodyPr/>
          <a:lstStyle/>
          <a:p>
            <a:r>
              <a:rPr lang="en-ID" dirty="0"/>
              <a:t>Konsep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mengacu</a:t>
            </a:r>
            <a:r>
              <a:rPr lang="en-ID" dirty="0"/>
              <a:t> pada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dan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 </a:t>
            </a:r>
            <a:endParaRPr lang="en-ID" dirty="0"/>
          </a:p>
          <a:p>
            <a:r>
              <a:rPr lang="en-ID" dirty="0" err="1"/>
              <a:t>menggambarkan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norma</a:t>
            </a:r>
            <a:r>
              <a:rPr lang="en-ID" dirty="0"/>
              <a:t>, </a:t>
            </a:r>
            <a:r>
              <a:rPr lang="en-ID" dirty="0" err="1"/>
              <a:t>nilai</a:t>
            </a:r>
            <a:r>
              <a:rPr lang="en-ID" dirty="0"/>
              <a:t>, </a:t>
            </a:r>
            <a:r>
              <a:rPr lang="en-ID" dirty="0" err="1"/>
              <a:t>adat</a:t>
            </a:r>
            <a:r>
              <a:rPr lang="en-ID" dirty="0"/>
              <a:t> </a:t>
            </a:r>
            <a:r>
              <a:rPr lang="en-ID" dirty="0" err="1"/>
              <a:t>istiadat</a:t>
            </a:r>
            <a:r>
              <a:rPr lang="en-ID" dirty="0"/>
              <a:t>, </a:t>
            </a:r>
            <a:r>
              <a:rPr lang="en-ID" dirty="0" err="1"/>
              <a:t>kepercayaan</a:t>
            </a:r>
            <a:r>
              <a:rPr lang="en-ID" dirty="0"/>
              <a:t>, dan </a:t>
            </a:r>
            <a:r>
              <a:rPr lang="en-ID" dirty="0" err="1"/>
              <a:t>kebiasaan</a:t>
            </a:r>
            <a:r>
              <a:rPr lang="en-ID" dirty="0"/>
              <a:t> yang </a:t>
            </a:r>
            <a:r>
              <a:rPr lang="en-ID" dirty="0" err="1"/>
              <a:t>berkembang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suatu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masyarakat</a:t>
            </a:r>
            <a:endParaRPr lang="en-ID" dirty="0"/>
          </a:p>
          <a:p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serta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di </a:t>
            </a:r>
            <a:r>
              <a:rPr lang="en-ID" dirty="0" err="1"/>
              <a:t>dalamnya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455"/>
          <a:ext cx="8229600" cy="3203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19400" y="1752600"/>
            <a:ext cx="1097280" cy="837565"/>
          </a:xfrm>
          <a:prstGeom prst="ellipse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3048000" y="1905000"/>
            <a:ext cx="8528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S</a:t>
            </a:r>
            <a:r>
              <a:rPr lang="en-US" sz="1000">
                <a:solidFill>
                  <a:schemeClr val="bg1"/>
                </a:solidFill>
              </a:rPr>
              <a:t>OSIAL BUDAYA </a:t>
            </a:r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7" name="Rectangles 6"/>
          <p:cNvSpPr/>
          <p:nvPr/>
        </p:nvSpPr>
        <p:spPr>
          <a:xfrm>
            <a:off x="2590800" y="4876800"/>
            <a:ext cx="4343400" cy="9144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3221990" y="5105400"/>
            <a:ext cx="3407410" cy="7264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>
                <a:solidFill>
                  <a:schemeClr val="bg1"/>
                </a:solidFill>
              </a:rPr>
              <a:t>SIKAP DAN PERILAKU 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Komponen</a:t>
            </a:r>
            <a:r>
              <a:rPr lang="en-ID" dirty="0"/>
              <a:t> Sosial </a:t>
            </a:r>
            <a:r>
              <a:rPr lang="en-ID" dirty="0" err="1"/>
              <a:t>Budaya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897" y="1447800"/>
            <a:ext cx="7514791" cy="4800600"/>
          </a:xfrm>
        </p:spPr>
        <p:txBody>
          <a:bodyPr/>
          <a:lstStyle/>
          <a:p>
            <a:r>
              <a:rPr lang="en-ID" dirty="0"/>
              <a:t>Sosial → </a:t>
            </a:r>
            <a:r>
              <a:rPr lang="en-ID" dirty="0" err="1"/>
              <a:t>Berhubungan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antarindividu</a:t>
            </a:r>
            <a:r>
              <a:rPr lang="en-ID" dirty="0"/>
              <a:t> dan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,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peran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dan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.</a:t>
            </a:r>
            <a:endParaRPr lang="en-ID" dirty="0"/>
          </a:p>
          <a:p>
            <a:r>
              <a:rPr lang="sv-SE" dirty="0"/>
              <a:t>Budaya → Berkaitan dengan nilai, norma, tradisi, bahasa, seni, dan kebiasaan yang diwariskan dari generasi ke generasi.</a:t>
            </a:r>
            <a:endParaRPr lang="en-ID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FUNGSI SOSIAL BUDAYA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D" dirty="0"/>
              <a:t>Fungsi Sosial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MasyarakatMenjadi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dan </a:t>
            </a:r>
            <a:r>
              <a:rPr lang="en-ID" dirty="0" err="1"/>
              <a:t>bersikap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identitas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bangsa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keteraturan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norma</a:t>
            </a:r>
            <a:r>
              <a:rPr lang="en-ID" dirty="0"/>
              <a:t> dan aturan.</a:t>
            </a:r>
            <a:endParaRPr lang="en-ID" dirty="0"/>
          </a:p>
          <a:p>
            <a:r>
              <a:rPr lang="en-ID" dirty="0" err="1"/>
              <a:t>Memfasilitasi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dan </a:t>
            </a:r>
            <a:r>
              <a:rPr lang="en-ID" dirty="0" err="1"/>
              <a:t>inovasi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.</a:t>
            </a:r>
            <a:endParaRPr lang="en-ID" dirty="0"/>
          </a:p>
          <a:p>
            <a:pPr marL="82550" indent="0">
              <a:buNone/>
            </a:pPr>
            <a:endParaRPr lang="en-ID" dirty="0"/>
          </a:p>
          <a:p>
            <a:pPr marL="82550" indent="0">
              <a:buNone/>
            </a:pPr>
            <a:r>
              <a:rPr lang="en-ID" dirty="0"/>
              <a:t>Konsep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berkembang</a:t>
            </a:r>
            <a:r>
              <a:rPr lang="en-ID" dirty="0"/>
              <a:t> dan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berubah</a:t>
            </a:r>
            <a:r>
              <a:rPr lang="en-ID" dirty="0"/>
              <a:t> </a:t>
            </a:r>
            <a:r>
              <a:rPr lang="en-ID" dirty="0" err="1"/>
              <a:t>seiring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akibat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globalisasi</a:t>
            </a:r>
            <a:r>
              <a:rPr lang="en-ID" dirty="0"/>
              <a:t>, </a:t>
            </a:r>
            <a:r>
              <a:rPr lang="en-ID" dirty="0" err="1"/>
              <a:t>teknologi</a:t>
            </a:r>
            <a:r>
              <a:rPr lang="en-ID" dirty="0"/>
              <a:t>, serta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lain.</a:t>
            </a:r>
            <a:endParaRPr lang="en-ID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3200" dirty="0" err="1"/>
              <a:t>Hubungan</a:t>
            </a:r>
            <a:r>
              <a:rPr lang="en-ID" sz="3200" dirty="0"/>
              <a:t> Sosial </a:t>
            </a:r>
            <a:r>
              <a:rPr lang="en-ID" sz="3200" dirty="0" err="1"/>
              <a:t>Budaya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Sikap</a:t>
            </a:r>
            <a:r>
              <a:rPr lang="en-ID" sz="3200" dirty="0"/>
              <a:t>, Nilai, dan </a:t>
            </a:r>
            <a:r>
              <a:rPr lang="en-ID" sz="3200" dirty="0" err="1"/>
              <a:t>Perilaku</a:t>
            </a:r>
            <a:endParaRPr lang="en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D" dirty="0"/>
              <a:t>Nilai Sosial </a:t>
            </a:r>
            <a:r>
              <a:rPr lang="en-ID" dirty="0" err="1"/>
              <a:t>Budaya</a:t>
            </a:r>
            <a:r>
              <a:rPr lang="en-ID" dirty="0"/>
              <a:t> → Membentuk </a:t>
            </a:r>
            <a:r>
              <a:rPr lang="en-ID" dirty="0" err="1"/>
              <a:t>Sikap</a:t>
            </a:r>
            <a:r>
              <a:rPr lang="en-ID" dirty="0"/>
              <a:t> dan </a:t>
            </a:r>
            <a:r>
              <a:rPr lang="en-ID" dirty="0" err="1"/>
              <a:t>Perilaku</a:t>
            </a:r>
            <a:endParaRPr lang="en-ID" dirty="0"/>
          </a:p>
          <a:p>
            <a:r>
              <a:rPr lang="en-ID" dirty="0"/>
              <a:t>Norma Sosial → </a:t>
            </a:r>
            <a:r>
              <a:rPr lang="en-ID" dirty="0" err="1"/>
              <a:t>Mengarahkan</a:t>
            </a:r>
            <a:r>
              <a:rPr lang="en-ID" dirty="0"/>
              <a:t> </a:t>
            </a:r>
            <a:r>
              <a:rPr lang="en-ID" dirty="0" err="1"/>
              <a:t>Perilaku</a:t>
            </a:r>
            <a:endParaRPr lang="en-ID" dirty="0"/>
          </a:p>
          <a:p>
            <a:r>
              <a:rPr lang="en-ID" dirty="0"/>
              <a:t>Perubahan Sosial </a:t>
            </a:r>
            <a:r>
              <a:rPr lang="en-ID" dirty="0" err="1"/>
              <a:t>Budaya</a:t>
            </a:r>
            <a:r>
              <a:rPr lang="en-ID" dirty="0"/>
              <a:t> →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Sikap</a:t>
            </a:r>
            <a:r>
              <a:rPr lang="en-ID" dirty="0"/>
              <a:t> dan </a:t>
            </a:r>
            <a:r>
              <a:rPr lang="en-ID" dirty="0" err="1"/>
              <a:t>Perilaku</a:t>
            </a:r>
            <a:endParaRPr lang="en-ID" dirty="0"/>
          </a:p>
          <a:p>
            <a:endParaRPr lang="en-ID" dirty="0"/>
          </a:p>
          <a:p>
            <a:pPr marL="82550" indent="0">
              <a:buNone/>
            </a:pPr>
            <a:r>
              <a:rPr lang="en-ID" dirty="0"/>
              <a:t>Kesimpulan ; </a:t>
            </a:r>
            <a:endParaRPr lang="en-ID" dirty="0"/>
          </a:p>
          <a:p>
            <a:r>
              <a:rPr lang="en-ID" dirty="0"/>
              <a:t>Sosial </a:t>
            </a:r>
            <a:r>
              <a:rPr lang="en-ID" dirty="0" err="1"/>
              <a:t>budaya</a:t>
            </a:r>
            <a:r>
              <a:rPr lang="en-ID" dirty="0"/>
              <a:t> membentuk </a:t>
            </a:r>
            <a:r>
              <a:rPr lang="en-ID" dirty="0" err="1"/>
              <a:t>nilai</a:t>
            </a:r>
            <a:r>
              <a:rPr lang="en-ID" dirty="0"/>
              <a:t> dan </a:t>
            </a:r>
            <a:r>
              <a:rPr lang="en-ID" dirty="0" err="1"/>
              <a:t>norma</a:t>
            </a:r>
            <a:r>
              <a:rPr lang="en-ID" dirty="0"/>
              <a:t> yang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sikap</a:t>
            </a:r>
            <a:r>
              <a:rPr lang="en-ID" dirty="0"/>
              <a:t> serta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 </a:t>
            </a:r>
            <a:endParaRPr lang="en-ID" dirty="0"/>
          </a:p>
          <a:p>
            <a:r>
              <a:rPr lang="en-ID" dirty="0"/>
              <a:t>Perubahan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juga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menyebabkan</a:t>
            </a:r>
            <a:r>
              <a:rPr lang="en-ID" dirty="0"/>
              <a:t> </a:t>
            </a:r>
            <a:r>
              <a:rPr lang="en-ID" dirty="0" err="1"/>
              <a:t>pergeseran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sikap</a:t>
            </a:r>
            <a:r>
              <a:rPr lang="en-ID" dirty="0"/>
              <a:t> dan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PENGERTIAN NILAI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baik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seseorang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err="1"/>
              <a:t>Nilai</a:t>
            </a:r>
            <a:r>
              <a:rPr lang="en-US" i="1" dirty="0"/>
              <a:t> </a:t>
            </a:r>
            <a:r>
              <a:rPr lang="en-US" i="1" dirty="0" err="1"/>
              <a:t>memiliki</a:t>
            </a:r>
            <a:r>
              <a:rPr lang="en-US" i="1" dirty="0"/>
              <a:t> </a:t>
            </a:r>
            <a:r>
              <a:rPr lang="en-US" i="1" dirty="0" err="1"/>
              <a:t>ciri-ciri</a:t>
            </a:r>
            <a:r>
              <a:rPr lang="en-US" i="1" dirty="0"/>
              <a:t> 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en-US" i="1" dirty="0" err="1"/>
              <a:t>Ciri-ciri</a:t>
            </a:r>
            <a:r>
              <a:rPr lang="en-US" i="1" dirty="0"/>
              <a:t> </a:t>
            </a:r>
            <a:r>
              <a:rPr lang="en-US" i="1" dirty="0" err="1"/>
              <a:t>nilai</a:t>
            </a:r>
            <a:r>
              <a:rPr lang="en-US" i="1" dirty="0"/>
              <a:t>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sebagai</a:t>
            </a:r>
            <a:r>
              <a:rPr lang="en-US" i="1" dirty="0"/>
              <a:t> </a:t>
            </a:r>
            <a:r>
              <a:rPr lang="en-US" i="1" dirty="0" err="1"/>
              <a:t>berikut</a:t>
            </a:r>
            <a:r>
              <a:rPr lang="en-US" i="1" dirty="0"/>
              <a:t> :</a:t>
            </a:r>
            <a:endParaRPr lang="en-US" i="1" dirty="0"/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/>
              <a:t>1)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.</a:t>
            </a:r>
            <a:endParaRPr lang="en-US" dirty="0"/>
          </a:p>
          <a:p>
            <a:pPr lvl="0">
              <a:buNone/>
            </a:pPr>
            <a:r>
              <a:rPr lang="en-US" dirty="0"/>
              <a:t>2)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</a:t>
            </a:r>
            <a:endParaRPr lang="en-US" dirty="0"/>
          </a:p>
          <a:p>
            <a:pPr lvl="0">
              <a:buNone/>
            </a:pPr>
            <a:r>
              <a:rPr lang="en-US" dirty="0"/>
              <a:t>3)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diperlihatkan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yangkonsisten</a:t>
            </a:r>
            <a:r>
              <a:rPr lang="en-US" dirty="0"/>
              <a:t>.</a:t>
            </a:r>
            <a:endParaRPr lang="en-US" dirty="0"/>
          </a:p>
          <a:p>
            <a:pPr lvl="0">
              <a:buNone/>
            </a:pPr>
            <a:r>
              <a:rPr lang="en-US" dirty="0"/>
              <a:t>4)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internal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>5)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emosional</a:t>
            </a:r>
            <a:endParaRPr lang="en-US" dirty="0"/>
          </a:p>
          <a:p>
            <a:pPr>
              <a:buNone/>
            </a:pPr>
            <a:endParaRPr lang="en-US" i="1" dirty="0"/>
          </a:p>
          <a:p>
            <a:pPr>
              <a:buNone/>
            </a:pPr>
            <a:r>
              <a:rPr lang="en-US" i="1" dirty="0" err="1"/>
              <a:t>Fungsi</a:t>
            </a:r>
            <a:r>
              <a:rPr lang="en-US" i="1" dirty="0"/>
              <a:t> </a:t>
            </a:r>
            <a:r>
              <a:rPr lang="en-US" i="1" dirty="0" err="1"/>
              <a:t>nilai</a:t>
            </a:r>
            <a:r>
              <a:rPr lang="en-US" i="1" dirty="0"/>
              <a:t> :</a:t>
            </a:r>
            <a:r>
              <a:rPr lang="en-US" dirty="0"/>
              <a:t> </a:t>
            </a:r>
            <a:endParaRPr lang="en-US" dirty="0"/>
          </a:p>
          <a:p>
            <a:pPr>
              <a:buNone/>
            </a:pP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filter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dialami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r>
              <a:rPr lang="en-US" dirty="0" err="1"/>
              <a:t>Fungsi</a:t>
            </a:r>
            <a:r>
              <a:rPr lang="en-US" dirty="0"/>
              <a:t> filter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rasa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lain.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3100" i="1" dirty="0" err="1"/>
              <a:t>Nilai</a:t>
            </a:r>
            <a:r>
              <a:rPr lang="en-US" sz="3100" i="1" dirty="0"/>
              <a:t> </a:t>
            </a:r>
            <a:r>
              <a:rPr lang="en-US" sz="3100" i="1" dirty="0" err="1"/>
              <a:t>Dalam</a:t>
            </a:r>
            <a:r>
              <a:rPr lang="en-US" sz="3100" i="1" dirty="0"/>
              <a:t> </a:t>
            </a:r>
            <a:r>
              <a:rPr lang="en-US" sz="3100" i="1" dirty="0" err="1"/>
              <a:t>Keperawatan</a:t>
            </a:r>
            <a:r>
              <a:rPr lang="en-US" sz="3100" i="1" dirty="0"/>
              <a:t> </a:t>
            </a:r>
            <a:r>
              <a:rPr lang="en-US" sz="3100" i="1" dirty="0" err="1"/>
              <a:t>Profesional</a:t>
            </a:r>
            <a:r>
              <a:rPr lang="en-US" i="1" dirty="0"/>
              <a:t> 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yang paling fundamental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(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).</a:t>
            </a:r>
            <a:endParaRPr lang="en-US" dirty="0"/>
          </a:p>
          <a:p>
            <a:pPr>
              <a:buNone/>
            </a:pPr>
            <a:endParaRPr lang="en-US" u="sng" dirty="0"/>
          </a:p>
          <a:p>
            <a:pPr>
              <a:buNone/>
            </a:pPr>
            <a:r>
              <a:rPr lang="en-US" u="sng" dirty="0" err="1"/>
              <a:t>Nilai</a:t>
            </a:r>
            <a:r>
              <a:rPr lang="en-US" u="sng" dirty="0"/>
              <a:t> </a:t>
            </a:r>
            <a:r>
              <a:rPr lang="en-US" u="sng" dirty="0" err="1"/>
              <a:t>advokasi</a:t>
            </a:r>
            <a:r>
              <a:rPr lang="en-US" dirty="0"/>
              <a:t> </a:t>
            </a:r>
            <a:endParaRPr lang="en-US" dirty="0"/>
          </a:p>
          <a:p>
            <a:r>
              <a:rPr lang="en-US" dirty="0" err="1"/>
              <a:t>Mendukung</a:t>
            </a:r>
            <a:r>
              <a:rPr lang="en-US" dirty="0"/>
              <a:t>, </a:t>
            </a:r>
            <a:r>
              <a:rPr lang="en-US" dirty="0" err="1"/>
              <a:t>menjunjung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i="1" dirty="0" err="1"/>
              <a:t>Nilai</a:t>
            </a:r>
            <a:r>
              <a:rPr lang="en-US" sz="3200" i="1" dirty="0"/>
              <a:t> </a:t>
            </a:r>
            <a:r>
              <a:rPr lang="en-US" sz="3200" i="1" dirty="0" err="1"/>
              <a:t>dan</a:t>
            </a:r>
            <a:r>
              <a:rPr lang="en-US" sz="3200" i="1" dirty="0"/>
              <a:t> </a:t>
            </a:r>
            <a:r>
              <a:rPr lang="en-US" sz="3200" i="1" dirty="0" err="1"/>
              <a:t>Perilaku</a:t>
            </a:r>
            <a:r>
              <a:rPr lang="en-US" sz="3200" i="1" dirty="0"/>
              <a:t> </a:t>
            </a:r>
            <a:r>
              <a:rPr lang="en-US" sz="3200" i="1" dirty="0" err="1"/>
              <a:t>Keperawatan</a:t>
            </a:r>
            <a:r>
              <a:rPr lang="en-US" sz="3200" i="1" dirty="0"/>
              <a:t> </a:t>
            </a:r>
            <a:r>
              <a:rPr lang="en-US" sz="3200" i="1" dirty="0" err="1"/>
              <a:t>Essensial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/>
              <a:t>Altruism</a:t>
            </a:r>
            <a:r>
              <a:rPr lang="en-US" dirty="0"/>
              <a:t> : </a:t>
            </a:r>
            <a:r>
              <a:rPr lang="en-US" dirty="0" err="1"/>
              <a:t>Peduli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lain.</a:t>
            </a:r>
            <a:endParaRPr lang="en-US" dirty="0"/>
          </a:p>
          <a:p>
            <a:r>
              <a:rPr lang="en-US" u="sng" dirty="0" err="1"/>
              <a:t>Persamaan</a:t>
            </a:r>
            <a:r>
              <a:rPr lang="en-US" dirty="0"/>
              <a:t> :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status yang </a:t>
            </a:r>
            <a:r>
              <a:rPr lang="en-US" dirty="0" err="1"/>
              <a:t>sama</a:t>
            </a:r>
            <a:r>
              <a:rPr lang="en-US" dirty="0"/>
              <a:t>.</a:t>
            </a:r>
            <a:endParaRPr lang="en-US" dirty="0"/>
          </a:p>
          <a:p>
            <a:r>
              <a:rPr lang="en-US" u="sng" dirty="0" err="1"/>
              <a:t>Kebebasan</a:t>
            </a:r>
            <a:r>
              <a:rPr lang="en-US" dirty="0"/>
              <a:t> :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.</a:t>
            </a:r>
            <a:r>
              <a:rPr lang="en-US" u="sng" dirty="0"/>
              <a:t> </a:t>
            </a:r>
            <a:endParaRPr lang="en-US" dirty="0"/>
          </a:p>
          <a:p>
            <a:r>
              <a:rPr lang="en-US" u="sng" dirty="0" err="1"/>
              <a:t>Martabat</a:t>
            </a:r>
            <a:r>
              <a:rPr lang="en-US" u="sng" dirty="0"/>
              <a:t> </a:t>
            </a:r>
            <a:r>
              <a:rPr lang="en-US" u="sng" dirty="0" err="1"/>
              <a:t>Manusia</a:t>
            </a:r>
            <a:r>
              <a:rPr lang="en-US" dirty="0"/>
              <a:t> : </a:t>
            </a:r>
            <a:r>
              <a:rPr lang="en-US" dirty="0" err="1"/>
              <a:t>Mewarisi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keunikan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  <a:endParaRPr lang="en-US" dirty="0"/>
          </a:p>
          <a:p>
            <a:r>
              <a:rPr lang="en-US" u="sng" dirty="0" err="1"/>
              <a:t>Keadilan</a:t>
            </a:r>
            <a:r>
              <a:rPr lang="en-US" dirty="0"/>
              <a:t> : </a:t>
            </a:r>
            <a:r>
              <a:rPr lang="en-US" dirty="0" err="1"/>
              <a:t>Menjunjung</a:t>
            </a:r>
            <a:r>
              <a:rPr lang="en-US" dirty="0"/>
              <a:t> moral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legal.</a:t>
            </a:r>
            <a:endParaRPr lang="en-US" dirty="0"/>
          </a:p>
          <a:p>
            <a:r>
              <a:rPr lang="en-US" u="sng" dirty="0" err="1"/>
              <a:t>Kebenaran</a:t>
            </a:r>
            <a:r>
              <a:rPr lang="en-US" dirty="0"/>
              <a:t> : </a:t>
            </a:r>
            <a:r>
              <a:rPr lang="en-US" dirty="0" err="1"/>
              <a:t>Jujur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 </a:t>
            </a:r>
            <a:r>
              <a:rPr lang="en-US" sz="3200" dirty="0" err="1"/>
              <a:t>praktek</a:t>
            </a:r>
            <a:r>
              <a:rPr lang="en-US" sz="3200" dirty="0"/>
              <a:t> </a:t>
            </a:r>
            <a:r>
              <a:rPr lang="en-US" sz="3200" dirty="0" err="1"/>
              <a:t>perawat</a:t>
            </a:r>
            <a:r>
              <a:rPr lang="en-US" sz="3200" dirty="0"/>
              <a:t> </a:t>
            </a:r>
            <a:r>
              <a:rPr lang="en-US" sz="3200" dirty="0" err="1"/>
              <a:t>profesional</a:t>
            </a:r>
            <a:r>
              <a:rPr lang="en-US" sz="3200" dirty="0"/>
              <a:t> </a:t>
            </a:r>
            <a:r>
              <a:rPr lang="en-US" sz="3200" dirty="0" err="1"/>
              <a:t>diperlukan</a:t>
            </a:r>
            <a:r>
              <a:rPr lang="en-US" sz="3200" dirty="0"/>
              <a:t> </a:t>
            </a:r>
            <a:r>
              <a:rPr lang="en-US" sz="3200" dirty="0" err="1"/>
              <a:t>nilai-nilai</a:t>
            </a:r>
            <a:r>
              <a:rPr lang="en-US" sz="3200" dirty="0"/>
              <a:t> yang </a:t>
            </a:r>
            <a:r>
              <a:rPr lang="en-US" sz="3200" dirty="0" err="1"/>
              <a:t>sesuai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kode</a:t>
            </a:r>
            <a:r>
              <a:rPr lang="en-US" sz="3200" dirty="0"/>
              <a:t> </a:t>
            </a:r>
            <a:r>
              <a:rPr lang="en-US" sz="3200" dirty="0" err="1"/>
              <a:t>etik</a:t>
            </a:r>
            <a:r>
              <a:rPr lang="en-US" sz="3200" dirty="0"/>
              <a:t> </a:t>
            </a:r>
            <a:r>
              <a:rPr lang="en-US" sz="3200" dirty="0" err="1"/>
              <a:t>profesi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martabat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prasangka</a:t>
            </a:r>
            <a:endParaRPr lang="en-US" dirty="0"/>
          </a:p>
          <a:p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privasi</a:t>
            </a:r>
            <a:endParaRPr lang="en-US" dirty="0"/>
          </a:p>
          <a:p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tindakannya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–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:</a:t>
            </a:r>
            <a:endParaRPr lang="en-US" dirty="0"/>
          </a:p>
          <a:p>
            <a:r>
              <a:rPr lang="en-US" dirty="0" err="1"/>
              <a:t>Kejujuran</a:t>
            </a:r>
            <a:endParaRPr lang="en-US" dirty="0"/>
          </a:p>
          <a:p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lembut</a:t>
            </a:r>
            <a:endParaRPr lang="en-US" dirty="0"/>
          </a:p>
          <a:p>
            <a:r>
              <a:rPr lang="en-US" dirty="0" err="1"/>
              <a:t>Ketepatan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tindakan</a:t>
            </a:r>
            <a:endParaRPr lang="en-US" dirty="0"/>
          </a:p>
          <a:p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</a:t>
            </a:r>
            <a:endParaRPr lang="en-US" dirty="0"/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Macam-Macam</a:t>
            </a:r>
            <a:r>
              <a:rPr lang="en-US" i="1" dirty="0"/>
              <a:t> </a:t>
            </a:r>
            <a:r>
              <a:rPr lang="en-US" i="1" dirty="0" err="1"/>
              <a:t>Nilai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/>
          </a:p>
          <a:p>
            <a:pPr marL="514350" indent="-514350">
              <a:buAutoNum type="arabicParenR"/>
            </a:pPr>
            <a:r>
              <a:rPr lang="en-US" dirty="0" err="1"/>
              <a:t>Nilai</a:t>
            </a:r>
            <a:r>
              <a:rPr lang="en-US" dirty="0"/>
              <a:t> Personal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Profesional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200" b="1" dirty="0"/>
              <a:t>Cara </a:t>
            </a:r>
            <a:r>
              <a:rPr lang="en-US" sz="3200" b="1" dirty="0" err="1"/>
              <a:t>Pembentukan</a:t>
            </a:r>
            <a:r>
              <a:rPr lang="en-US" sz="3200" b="1" dirty="0"/>
              <a:t>/ </a:t>
            </a:r>
            <a:r>
              <a:rPr lang="en-US" sz="3200" b="1" dirty="0" err="1"/>
              <a:t>Pembelajaran</a:t>
            </a:r>
            <a:r>
              <a:rPr lang="en-US" sz="3200" b="1" dirty="0"/>
              <a:t> </a:t>
            </a:r>
            <a:r>
              <a:rPr lang="en-US" sz="3200" b="1" dirty="0" err="1"/>
              <a:t>Nilai</a:t>
            </a:r>
            <a:r>
              <a:rPr lang="en-US" sz="3200" b="1" dirty="0"/>
              <a:t>.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dirty="0"/>
              <a:t>1)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/ </a:t>
            </a:r>
            <a:r>
              <a:rPr lang="en-US" dirty="0" err="1"/>
              <a:t>teladan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lain.</a:t>
            </a:r>
            <a:endParaRPr lang="en-US" dirty="0"/>
          </a:p>
          <a:p>
            <a:pPr lvl="0">
              <a:buNone/>
            </a:pPr>
            <a:r>
              <a:rPr lang="en-US" dirty="0"/>
              <a:t>2) </a:t>
            </a:r>
            <a:r>
              <a:rPr lang="en-US" dirty="0" err="1"/>
              <a:t>Meyakinkan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membujuk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.</a:t>
            </a:r>
            <a:endParaRPr lang="en-US" dirty="0"/>
          </a:p>
          <a:p>
            <a:pPr lvl="0">
              <a:buNone/>
            </a:pPr>
            <a:r>
              <a:rPr lang="en-US" dirty="0"/>
              <a:t>3)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/ </a:t>
            </a:r>
            <a:r>
              <a:rPr lang="en-US" dirty="0" err="1"/>
              <a:t>kultural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agama.</a:t>
            </a:r>
            <a:endParaRPr lang="en-US" dirty="0"/>
          </a:p>
          <a:p>
            <a:pPr lvl="0">
              <a:buNone/>
            </a:pPr>
            <a:r>
              <a:rPr lang="en-US" dirty="0"/>
              <a:t>4)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.</a:t>
            </a:r>
            <a:endParaRPr lang="en-US" dirty="0"/>
          </a:p>
          <a:p>
            <a:pPr lvl="0">
              <a:buNone/>
            </a:pPr>
            <a:r>
              <a:rPr lang="en-US" dirty="0"/>
              <a:t>5)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endParaRPr lang="en-US" dirty="0"/>
          </a:p>
          <a:p>
            <a:pPr lvl="0">
              <a:buNone/>
            </a:pPr>
            <a:r>
              <a:rPr lang="en-US" dirty="0"/>
              <a:t>6)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ganjaran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/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tidakbaik</a:t>
            </a:r>
            <a:r>
              <a:rPr lang="en-US" dirty="0"/>
              <a:t>/ </a:t>
            </a:r>
            <a:r>
              <a:rPr lang="en-US" dirty="0" err="1"/>
              <a:t>salah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6873</Words>
  <Application>WPS Presentation</Application>
  <PresentationFormat>On-screen Show (4:3)</PresentationFormat>
  <Paragraphs>182</Paragraphs>
  <Slides>22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6</vt:i4>
      </vt:variant>
      <vt:variant>
        <vt:lpstr>幻灯片标题</vt:lpstr>
      </vt:variant>
      <vt:variant>
        <vt:i4>22</vt:i4>
      </vt:variant>
    </vt:vector>
  </HeadingPairs>
  <TitlesOfParts>
    <vt:vector size="45" baseType="lpstr">
      <vt:lpstr>Arial</vt:lpstr>
      <vt:lpstr>SimSun</vt:lpstr>
      <vt:lpstr>Wingdings</vt:lpstr>
      <vt:lpstr>Wingdings 3</vt:lpstr>
      <vt:lpstr>Verdana</vt:lpstr>
      <vt:lpstr>Wingdings 2</vt:lpstr>
      <vt:lpstr>Wingdings</vt:lpstr>
      <vt:lpstr>Lucida Sans Unicode</vt:lpstr>
      <vt:lpstr>Microsoft YaHei</vt:lpstr>
      <vt:lpstr>Arial Unicode MS</vt:lpstr>
      <vt:lpstr>Calibri</vt:lpstr>
      <vt:lpstr>Tw Cen MT</vt:lpstr>
      <vt:lpstr>Trebuchet MS</vt:lpstr>
      <vt:lpstr>Franklin Gothic Book</vt:lpstr>
      <vt:lpstr>Franklin Gothic Medium</vt:lpstr>
      <vt:lpstr>Perpetua</vt:lpstr>
      <vt:lpstr>Gill Sans MT</vt:lpstr>
      <vt:lpstr>Concourse</vt:lpstr>
      <vt:lpstr>Median</vt:lpstr>
      <vt:lpstr>Opulent</vt:lpstr>
      <vt:lpstr>Trek</vt:lpstr>
      <vt:lpstr>Equity</vt:lpstr>
      <vt:lpstr>Solstice</vt:lpstr>
      <vt:lpstr>KONSEP UMUM NILAI, NORMA ,AGAMA DAN BUDAYA</vt:lpstr>
      <vt:lpstr>PowerPoint 演示文稿</vt:lpstr>
      <vt:lpstr>PENGERTIAN NILAI</vt:lpstr>
      <vt:lpstr>Nilai memiliki ciri-ciri : </vt:lpstr>
      <vt:lpstr>Nilai Dalam Keperawatan Profesional   </vt:lpstr>
      <vt:lpstr>Nilai dan Perilaku Keperawatan Essensial </vt:lpstr>
      <vt:lpstr> praktek perawat profesional diperlukan nilai-nilai yang sesuai dengan kode etik profesi </vt:lpstr>
      <vt:lpstr>Macam-Macam Nilai </vt:lpstr>
      <vt:lpstr>Cara Pembentukan/ Pembelajaran Nilai. </vt:lpstr>
      <vt:lpstr>PENGEMBANGAN DAN TRANSMISI NILAI-NILAI </vt:lpstr>
      <vt:lpstr>NORMA</vt:lpstr>
      <vt:lpstr>Ciri-Ciri Norma</vt:lpstr>
      <vt:lpstr>Jenis-Jenis Norma:</vt:lpstr>
      <vt:lpstr>Fungsi Norma dalam Masyarakat </vt:lpstr>
      <vt:lpstr>DEFINISI AGAMA</vt:lpstr>
      <vt:lpstr>MANFAAT AGAMA</vt:lpstr>
      <vt:lpstr>MANFAAT AGAMA</vt:lpstr>
      <vt:lpstr>Hubungan Agama dengan Nilai dan Norma </vt:lpstr>
      <vt:lpstr>Konsep sosial budaya</vt:lpstr>
      <vt:lpstr>Komponen Sosial Budaya</vt:lpstr>
      <vt:lpstr>FUNGSI SOSIAL BUDAYA</vt:lpstr>
      <vt:lpstr>Hubungan Sosial Budaya dengan Sikap, Nilai, dan Perilaku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UMUM NILAI,MORAL DAN ETIKA</dc:title>
  <dc:creator>DIRECTOR</dc:creator>
  <cp:lastModifiedBy>girisusilo adi</cp:lastModifiedBy>
  <cp:revision>22</cp:revision>
  <dcterms:created xsi:type="dcterms:W3CDTF">2016-09-06T03:32:00Z</dcterms:created>
  <dcterms:modified xsi:type="dcterms:W3CDTF">2026-02-13T08:39:20Z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E10EC8E085BE470BBD7EA5F5E95D8907_13</vt:lpwstr>
  </property>
  <property fmtid="{D5CDD505-2E9C-101B-9397-08002B2CF9AE}" pid="3" name="KSOProductBuildVer">
    <vt:lpwstr>1033-12.2.0.23196</vt:lpwstr>
  </property>
</Properties>
</file>