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2F4A-BF4C-91F4-0AEF-8067FE334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D4C54-CFAD-DE7D-8C14-B91E4544A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7958F-90C6-49D3-8229-658B1C06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EA72-2235-FF22-3426-29CDE7F7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1D3D6-4AE4-6BCF-2E5E-0E45036A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75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7843-CBAE-CC9F-FBB7-975E42C0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6E7F7-2088-D93F-CB62-48129601E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5F276-3595-7CC6-BF51-B265AFA0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4C8FF-A27A-3F59-03FB-D452D59A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1889D-2739-7908-47E6-77C5CD58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312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193E2-4188-1F11-6497-9A144D71E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54AE9-00AE-A745-E6DF-DB64828BA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6D2BC-C566-C4EA-E2ED-949D568D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94781-C960-2F36-8107-16B3A75D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99396-FB33-C4AC-EEF7-9E3BE7FA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385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60C2-95EC-E858-05E0-9AF8AA16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336BB-7506-8A42-5177-5AE89DA8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85B31-8DE8-FA0E-4AB7-FC26E3E0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A04D-F1F9-C131-8927-A759A3FD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AECC4-1C8E-D0F4-3492-AA92E7D6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160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3BFE-0985-1EEC-4967-7E1736A9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DC03D-24DF-49E8-A331-B975C8C28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8E2A9-AD36-BD5F-BC8C-9E14F2E8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2BE58-0CB1-396B-1D05-137C0EE5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E7EB4-539B-BEEF-DB13-DD380C4F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1695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257B-3025-E219-A87C-C6F38CB1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0441A-D2EC-271C-0F0F-AE2E066A9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CD4B-0DC2-200A-8478-15C270518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58075-F4F8-26E9-6EBF-8C51455F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33FF1-678C-43EA-C09D-7F692E21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2E74B-5AC9-A9F3-21F1-814A0239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01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18B4-03BC-B50F-EDFB-E4BC0B9C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DB8E0-E983-DD08-02B4-D07E9F086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1D785-873A-3E17-FBAA-A9BC43448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31F54-6BC8-F4CC-BDA6-CEA033D19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945E7-082B-1D29-72C3-CD5D8038B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9C33D7-8658-A763-8DB6-8E836260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3D83E3-DDC5-533C-67E7-091DD0DE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7D68A-55FA-ED17-811F-0652B05E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329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772B-3CE7-C95A-C254-F0D35A2A3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3D233-CFA5-8484-EC73-03D761D8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A15B1-B1FA-BC54-2D9A-FDA4B645B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0D6D8-7297-4B18-2625-25B85566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172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5CBD5-D953-46BC-C119-E4494597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A2E9F-BEED-AC54-E198-BF5B986B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C7D73-E173-5D96-A33E-9D12E933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829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1931-4A80-6EF2-FC49-97CE0A05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41B42-BD29-2A8F-716A-5EC139558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5AEBC-396B-23C1-B83C-F90539969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FB699-7CA8-3913-8CA3-E1739B8E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6550D-9A62-4EEB-0F63-88B5E5F5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45505-3066-53F7-4C69-A03C5615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148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9997-A873-24F4-99AD-39809FCC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8D622-3143-9BD7-82CE-078F0463D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C4309-9667-9C3E-4FAD-F65600AD2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7748B-46AA-98C0-7ADB-8147F48A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D8900-E6FF-E7B4-482F-BDAB836D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61C9E-7095-F7DB-4DD9-811CEA86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116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88827-45AC-39D1-303E-F1D7417C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4FEAC-10F4-0D06-F547-C72E4E5F9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60D24-D89A-FF6A-6183-A9B2E942E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C39F-3AF8-49B3-B90C-A7EE9B69E8E5}" type="datetimeFigureOut">
              <a:rPr lang="en-ID" smtClean="0"/>
              <a:t>17/09/2025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F9513-14F5-B4C2-D0EC-B2421CBE0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9477-E237-A22F-E7A7-300D55D0A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8B6E-C06F-405E-979B-42A5D6BCF6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61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90D13-5AA2-88CD-B172-EEB9DD930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04" b="1286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197154-76B6-6827-7EA8-09C4FA554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ID" b="0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FALSAFAH DAN PARADIGMA KEPERAWATAN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FE880-11BE-76C6-7BA3-97A3852F2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ID" sz="1700">
                <a:solidFill>
                  <a:srgbClr val="FFFFFF"/>
                </a:solidFill>
              </a:rPr>
              <a:t>Oleh </a:t>
            </a:r>
          </a:p>
          <a:p>
            <a:r>
              <a:rPr lang="en-ID" sz="1700">
                <a:solidFill>
                  <a:srgbClr val="FFFFFF"/>
                </a:solidFill>
              </a:rPr>
              <a:t>SUYAMTO</a:t>
            </a:r>
          </a:p>
          <a:p>
            <a:r>
              <a:rPr lang="en-ID" sz="1700">
                <a:solidFill>
                  <a:srgbClr val="FFFFFF"/>
                </a:solidFill>
              </a:rPr>
              <a:t>STIKES NOTOKUSUMO YOGYAKARTA</a:t>
            </a:r>
          </a:p>
        </p:txBody>
      </p:sp>
    </p:spTree>
    <p:extLst>
      <p:ext uri="{BB962C8B-B14F-4D97-AF65-F5344CB8AC3E}">
        <p14:creationId xmlns:p14="http://schemas.microsoft.com/office/powerpoint/2010/main" val="525711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D8B16-F165-0BA2-5D1F-30841B2A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ID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TEORI KEPERAWATAN</a:t>
            </a:r>
            <a:endParaRPr lang="en-ID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A73E-3440-B7E4-6B22-FB7029FF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426" y="0"/>
            <a:ext cx="6180574" cy="67610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Teori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sekelompok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konsep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membentuk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sebuah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pola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nyata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pernyataan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menjelaskan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proses,peristiwa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kejadian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didasari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fakta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diobservasi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kurang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absolut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bukti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langsung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Teori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menurut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Barnum ( 1990 )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usaha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menguraikan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menjelaskan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fenomena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mengenai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Teori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digunakan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menyusun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model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konsep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model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mengandung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arti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aplikasi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struktur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itu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memungkinkan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menerapkan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sara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mereka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bekerja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batas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kewenangan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seorang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ID" sz="1800" dirty="0">
                <a:solidFill>
                  <a:schemeClr val="bg1"/>
                </a:solidFill>
              </a:rPr>
            </a:br>
            <a:endParaRPr lang="en-ID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05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70676-09E1-64F7-936E-D11E1182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en-ID" sz="37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KARAKTERISTIK KEPERAWATAN</a:t>
            </a:r>
            <a:endParaRPr lang="en-ID" sz="370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09252-FB2C-8E34-36F2-505A9851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376" y="377893"/>
            <a:ext cx="6032665" cy="5319272"/>
          </a:xfrm>
        </p:spPr>
        <p:txBody>
          <a:bodyPr>
            <a:normAutofit/>
          </a:bodyPr>
          <a:lstStyle/>
          <a:p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Mengidentifikasi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menjabarkan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konsep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khusus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berhubungan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nyata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teori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didasarkan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kenyataan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Digunakan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alasan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sesuai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kenyataan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Teori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konsisten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mengembangkan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model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konsep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Teori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sederhana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sifatnya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umum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digunakan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kondisi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apapun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praktek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Teori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digunakan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penelitian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digunakan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pedoman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praktek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2000" dirty="0">
              <a:solidFill>
                <a:schemeClr val="bg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615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F788-6A44-41CC-129C-E8A20231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400" b="1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</a:rPr>
              <a:t>F</a:t>
            </a:r>
            <a:r>
              <a:rPr lang="en-ID" sz="4400" b="1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AKTOR PENGARUH TEORI KEPERAWATAN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72867-8975-8DB9-E094-A7290EB02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53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5F873-99FE-803A-B81D-2856D40D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1153572"/>
            <a:ext cx="4042581" cy="4461163"/>
          </a:xfrm>
        </p:spPr>
        <p:txBody>
          <a:bodyPr>
            <a:normAutofit/>
          </a:bodyPr>
          <a:lstStyle/>
          <a:p>
            <a:r>
              <a:rPr lang="en-ID" sz="2800" b="1" i="1" dirty="0">
                <a:effectLst/>
                <a:latin typeface="Open Sans" panose="020B0606030504020204" pitchFamily="34" charset="0"/>
              </a:rPr>
              <a:t>1.</a:t>
            </a:r>
            <a:r>
              <a:rPr lang="en-ID" sz="1800" b="1" i="1" dirty="0">
                <a:effectLst/>
                <a:latin typeface="Open Sans" panose="020B0606030504020204" pitchFamily="34" charset="0"/>
              </a:rPr>
              <a:t> </a:t>
            </a:r>
            <a:r>
              <a:rPr lang="en-ID" sz="4000" b="1" i="1" dirty="0" err="1">
                <a:effectLst/>
                <a:latin typeface="Open Sans" panose="020B0606030504020204" pitchFamily="34" charset="0"/>
              </a:rPr>
              <a:t>Kebudayaan</a:t>
            </a:r>
            <a:br>
              <a:rPr lang="en-ID" sz="4000" b="1" i="1" dirty="0">
                <a:effectLst/>
                <a:latin typeface="Open Sans" panose="020B0606030504020204" pitchFamily="34" charset="0"/>
              </a:rPr>
            </a:br>
            <a:endParaRPr lang="en-ID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5DA74-5A75-5185-6BCD-6ECA6A56E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 algn="just">
              <a:buFont typeface="+mj-lt"/>
              <a:buAutoNum type="alphaLcPeriod"/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Pandangan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menyatakan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bahwa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baik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bila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dilakukan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oleh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seorang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wanita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Pernyataan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itu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mulai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bergeser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/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berubah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seiring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perkembangan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profesi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mandiri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dimana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perawat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dokter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mitra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kerja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menjalankan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tim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.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5433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3FBFB-7411-33EE-0D78-BE054F93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D" b="0" i="0" dirty="0">
                <a:effectLst/>
                <a:latin typeface="Open Sans" panose="020B0606030504020204" pitchFamily="34" charset="0"/>
              </a:rPr>
              <a:t>2.Sistem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pendidikan</a:t>
            </a:r>
            <a:endParaRPr lang="en-ID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077E4-8F76-2725-9AEB-30E829826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Perkembangan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sistem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yangtelah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memiliki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sitem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pendidikan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terarah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sesuai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kebutuhan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rumah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sakit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sehingga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teori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juga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berkembang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orientasi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.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90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57D3B-E616-9046-FB49-F8191614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ID" sz="3100" b="1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ID" sz="31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Pengembangan</a:t>
            </a:r>
            <a:r>
              <a:rPr lang="en-ID" sz="3100" b="1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1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ilmu</a:t>
            </a:r>
            <a:r>
              <a:rPr lang="en-ID" sz="3100" b="1" i="0" dirty="0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1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Open Sans" panose="020B0606030504020204" pitchFamily="34" charset="0"/>
              </a:rPr>
              <a:t>keperawatan</a:t>
            </a:r>
            <a:endParaRPr lang="en-ID" sz="3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13AA3-BCFE-FD43-FEA2-F23F127F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43345"/>
            <a:ext cx="5257799" cy="6137564"/>
          </a:xfrm>
        </p:spPr>
        <p:txBody>
          <a:bodyPr anchor="t"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Ditandai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adanya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pengelompokkan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ilmu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dasar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ilmu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klinik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ilmu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komunitas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cabang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ilmu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terus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menerus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berkembang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tertutup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kemungkinan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perkembangan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sub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spesialis</a:t>
            </a:r>
            <a:br>
              <a:rPr lang="en-ID" dirty="0"/>
            </a:b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0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B65D6-40C8-E725-DCF4-DCD8774A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algn="ctr"/>
            <a:r>
              <a:rPr lang="en-ID" b="1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Bentuk</a:t>
            </a:r>
            <a:r>
              <a:rPr lang="en-ID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Asuhan</a:t>
            </a:r>
            <a:r>
              <a:rPr lang="en-ID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Keperawatan</a:t>
            </a:r>
            <a:endParaRPr lang="en-ID" dirty="0">
              <a:solidFill>
                <a:srgbClr val="C000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073A-37C0-03DC-A6A4-4DC434CCD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907684"/>
          </a:xfrm>
        </p:spPr>
        <p:txBody>
          <a:bodyPr>
            <a:normAutofit/>
          </a:bodyPr>
          <a:lstStyle/>
          <a:p>
            <a:pPr algn="just"/>
            <a:r>
              <a:rPr lang="en-ID" sz="2000" b="0" i="0" dirty="0" err="1">
                <a:effectLst/>
                <a:latin typeface="Open Sans" panose="020B0606030504020204" pitchFamily="34" charset="0"/>
              </a:rPr>
              <a:t>Manusia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memiliki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ketidakmampuan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memenuhi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kebutuhan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dasar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manusia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ID" sz="2000" b="0" i="0" dirty="0" err="1">
                <a:effectLst/>
                <a:latin typeface="Open Sans" panose="020B0606030504020204" pitchFamily="34" charset="0"/>
              </a:rPr>
              <a:t>Manusia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memiliki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ketidakmauan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memenuhi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kebutuhan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dasar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diberikan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melalui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bersifat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bantuan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pemberian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motivasi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untuk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membengkitkan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semangat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hidup,proses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pemenuhan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kebutuhan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dasar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terapi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psikologis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dimiliki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ID" sz="2000" b="0" i="0" dirty="0" err="1">
                <a:effectLst/>
                <a:latin typeface="Open Sans" panose="020B0606030504020204" pitchFamily="34" charset="0"/>
              </a:rPr>
              <a:t>Klien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memiliki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ketidaktahuan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memenuhi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kebutuhan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dasar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menusia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diberikan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melalui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pendidikan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  <a:endParaRPr lang="en-ID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7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FC5B9-7B83-7841-DAFA-D62A5217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ID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KONSEP SEHAT SAKIT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74415-8CD6-3B5D-D1CF-42088E7F8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5635338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b="0" i="0" dirty="0" err="1">
                <a:effectLst/>
                <a:latin typeface="Open Sans" panose="020B0606030504020204" pitchFamily="34" charset="0"/>
              </a:rPr>
              <a:t>Komponen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memandang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bahwa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bentuk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diberikan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manusia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rentang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sehat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sakit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b="0" i="0" dirty="0">
                <a:effectLst/>
                <a:latin typeface="Open Sans" panose="020B0606030504020204" pitchFamily="34" charset="0"/>
              </a:rPr>
              <a:t>Sejahtera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sehat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sehat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sakit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sakit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matiSekali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normal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kronis</a:t>
            </a:r>
            <a:endParaRPr lang="en-ID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54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4A3A2-0A6C-F8D7-0B77-E3D37517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pPr algn="ctr"/>
            <a:r>
              <a:rPr lang="en-ID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RENTANG SEHAT</a:t>
            </a:r>
            <a:endParaRPr lang="en-ID" b="1" dirty="0">
              <a:solidFill>
                <a:srgbClr val="00206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0991F-5A12-76C0-A7A9-4871A33E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ID" sz="2200" b="0" i="0">
                <a:effectLst/>
                <a:latin typeface="Open Sans" panose="020B0606030504020204" pitchFamily="34" charset="0"/>
              </a:rPr>
              <a:t> Batasan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sehat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diartikan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bahwa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suatu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keadaan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yang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sempurna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baik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secara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fisik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, mental,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sosial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, dan spiritual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serta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hnya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bebas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penyakit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kelemahan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(WHO, 1947).</a:t>
            </a:r>
          </a:p>
          <a:p>
            <a:r>
              <a:rPr lang="en-ID" sz="2200" b="0" i="0">
                <a:effectLst/>
                <a:latin typeface="Open Sans" panose="020B0606030504020204" pitchFamily="34" charset="0"/>
              </a:rPr>
              <a:t>Dari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pengertian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tersebut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,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diketahui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karakteristik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sehat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sebenarnya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adalah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: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Kemampuan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merefleksikan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perhatian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pada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individu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manusia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200" b="0" i="0" err="1">
                <a:effectLst/>
                <a:latin typeface="Open Sans" panose="020B0606030504020204" pitchFamily="34" charset="0"/>
              </a:rPr>
              <a:t>Memiliki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pandangan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sehat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konteks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lingkungan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,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baik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secara</a:t>
            </a:r>
            <a:r>
              <a:rPr lang="en-ID" sz="2200" b="0" i="0">
                <a:effectLst/>
                <a:latin typeface="Open Sans" panose="020B0606030504020204" pitchFamily="34" charset="0"/>
              </a:rPr>
              <a:t> internal </a:t>
            </a:r>
            <a:r>
              <a:rPr lang="en-ID" sz="2200" b="0" i="0" err="1">
                <a:effectLst/>
                <a:latin typeface="Open Sans" panose="020B0606030504020204" pitchFamily="34" charset="0"/>
              </a:rPr>
              <a:t>maupun</a:t>
            </a:r>
            <a:endParaRPr lang="en-ID" sz="2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332BD108-8889-F32B-2F56-AA8E3CC05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E7B2E-D728-BC31-541C-814ED008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en-ID" sz="37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FAKTOR PENGARUH STATUS KESEHATAN</a:t>
            </a:r>
            <a:endParaRPr lang="en-ID" sz="37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45D1A-7937-9197-2ACC-921872242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6948054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b="1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1.PERKEMBANGAN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ID" sz="2000" dirty="0" err="1">
                <a:latin typeface="Open Sans" panose="020B0606030504020204" pitchFamily="34" charset="0"/>
              </a:rPr>
              <a:t>P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erubahan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status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ditentukan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oleh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faktor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usia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(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pertumbuhan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perkembangan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imunitas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). </a:t>
            </a:r>
          </a:p>
          <a:p>
            <a:pPr marL="0" indent="0">
              <a:buNone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Apabila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seseorang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merespon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baik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perubahan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memiliki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baik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ID" sz="2000" b="0" i="0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2.SOSIAL KULTURAL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sosial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kultural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mempengaruhi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pemikiran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/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keyakinan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sehingga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menimbulkan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perubahan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perilaku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77020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5B657C-AB94-41F2-A8D4-DB248DE8A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3DB92-2D70-D482-4133-D0451B79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58614"/>
            <a:ext cx="4150804" cy="1431000"/>
          </a:xfrm>
        </p:spPr>
        <p:txBody>
          <a:bodyPr anchor="t">
            <a:normAutofit/>
          </a:bodyPr>
          <a:lstStyle/>
          <a:p>
            <a:r>
              <a:rPr lang="en-ID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FALSAFAH KEPERAWATAN</a:t>
            </a:r>
          </a:p>
        </p:txBody>
      </p:sp>
      <p:pic>
        <p:nvPicPr>
          <p:cNvPr id="5" name="Picture 4" descr="Putih dengan kuda hitam tutul dalam latar belakang hitam">
            <a:extLst>
              <a:ext uri="{FF2B5EF4-FFF2-40B4-BE49-F238E27FC236}">
                <a16:creationId xmlns:a16="http://schemas.microsoft.com/office/drawing/2014/main" id="{6ECA1421-AB9C-D975-E7A9-8F6C62D18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1" r="5998" b="-3"/>
          <a:stretch/>
        </p:blipFill>
        <p:spPr>
          <a:xfrm>
            <a:off x="1745307" y="2212356"/>
            <a:ext cx="3217333" cy="3217333"/>
          </a:xfrm>
          <a:prstGeom prst="rect">
            <a:avLst/>
          </a:prstGeom>
        </p:spPr>
      </p:pic>
      <p:grpSp>
        <p:nvGrpSpPr>
          <p:cNvPr id="18" name="Graphic 38">
            <a:extLst>
              <a:ext uri="{FF2B5EF4-FFF2-40B4-BE49-F238E27FC236}">
                <a16:creationId xmlns:a16="http://schemas.microsoft.com/office/drawing/2014/main" id="{81BD5961-0F42-4962-9733-6F5C6D1DD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25334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77DBFCE-421C-448D-BDEC-87B2A63E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8354B52-C962-453E-A165-83A1CDA97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4058C-95D7-DB94-D109-640DA350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630" y="1130846"/>
            <a:ext cx="5939411" cy="5356456"/>
          </a:xfrm>
        </p:spPr>
        <p:txBody>
          <a:bodyPr>
            <a:normAutofit/>
          </a:bodyPr>
          <a:lstStyle/>
          <a:p>
            <a:pPr algn="just"/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Falsafah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hakekat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esensi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kerangka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praktek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Hakekat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makhluk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bio,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psiko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spiritual.</a:t>
            </a:r>
            <a:endParaRPr lang="en-ID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DDA534-C87C-457B-A8D4-2E01B549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05795" y="5289458"/>
            <a:ext cx="1640978" cy="1568550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6B2D6A-AC91-48DF-9D3B-66A73340F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F11EA9A-4CE3-4945-AD28-762CE8C57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5F72145-93EF-4DDF-AFE8-E3E9B492E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F8EAB71-8BF5-4FA0-B2AF-3FB855D3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B78A2ED-E49A-45B2-BBB7-61ECAD27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1D7E95C-F230-428B-8BBA-A1B0A4B8B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A670EDF-AA75-4F70-86B5-3F8256597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A334E92-AEF2-4AD3-9363-D3A0100ED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8450097-D3EF-481E-BEE0-805CA19BF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30E6FEF-A4DC-4CC4-85FC-51AF883F5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A595BD-2D2F-4953-907B-9B017A21F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2CB18FC-DB17-4CCA-8099-BFA281A85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5A6AFA-6A85-4179-BCA6-0E021DD05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707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97166-7852-9A3D-2B3D-740FF5A2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6" y="168997"/>
            <a:ext cx="5410198" cy="881784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7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FAKTOR PENGARUH STATUS KESEHATAN</a:t>
            </a:r>
            <a:endParaRPr lang="en-ID" sz="3700" dirty="0">
              <a:solidFill>
                <a:srgbClr val="002060"/>
              </a:solidFill>
            </a:endParaRPr>
          </a:p>
        </p:txBody>
      </p:sp>
      <p:pic>
        <p:nvPicPr>
          <p:cNvPr id="5" name="Picture 4" descr="Patung kecil dalam berdoa dengan bunga di sekitarnya">
            <a:extLst>
              <a:ext uri="{FF2B5EF4-FFF2-40B4-BE49-F238E27FC236}">
                <a16:creationId xmlns:a16="http://schemas.microsoft.com/office/drawing/2014/main" id="{B2A17596-1459-0EB1-307C-F37CEE8E0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4" r="3119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3138-E198-5998-BCCD-B78D0B166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63" y="1219768"/>
            <a:ext cx="6373091" cy="5278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3.PENGALAMAN MASA LALU.</a:t>
            </a:r>
          </a:p>
          <a:p>
            <a:pPr marL="0" indent="0" algn="just">
              <a:buNone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Diketahui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jika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ada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pengalaman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diinginkan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pengalaman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buruk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sehingga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berdampak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besar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status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selanjutnya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ID" sz="2000" b="0" i="0" dirty="0">
                <a:effectLst/>
                <a:latin typeface="Open Sans" panose="020B0606030504020204" pitchFamily="34" charset="0"/>
              </a:rPr>
              <a:t>Harapan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seseorang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tentang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dirinya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 Harapan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menghasilkan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status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tingkat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lebih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baik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secara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fisik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maupun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psikologis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karena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melalui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harapan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timbul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motivasi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bergaya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hidup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sehat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selalu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menghindari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hal-hal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mempengaruhi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status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dirinya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ID" sz="2000" b="0" i="0" dirty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4.KETURUNAN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Walaupun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terlalu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besar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tetapi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mempengaruhi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respon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berbagai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penyakit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852048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80652-1E4D-6AE0-A5C1-86C99A2BD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836" y="365125"/>
            <a:ext cx="5908962" cy="743239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7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FAKTOR PENGARUH STATUS KESEHATAN</a:t>
            </a:r>
            <a:endParaRPr lang="en-ID" sz="3700" dirty="0">
              <a:solidFill>
                <a:srgbClr val="002060"/>
              </a:solidFill>
            </a:endParaRPr>
          </a:p>
        </p:txBody>
      </p:sp>
      <p:pic>
        <p:nvPicPr>
          <p:cNvPr id="5" name="Picture 4" descr="Cathedral Ceiling dalam desain Sunlight kuning">
            <a:extLst>
              <a:ext uri="{FF2B5EF4-FFF2-40B4-BE49-F238E27FC236}">
                <a16:creationId xmlns:a16="http://schemas.microsoft.com/office/drawing/2014/main" id="{04887CE0-8A2D-5D55-6FDB-E7365075E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8" r="16960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BAC6-880E-71A8-E35B-11A17BF4C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73478"/>
            <a:ext cx="5805055" cy="52182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5.LINGKUNGAN.</a:t>
            </a:r>
          </a:p>
          <a:p>
            <a:pPr marL="0" indent="0" algn="just">
              <a:buNone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lingkungan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dimaksud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adalah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lingkungan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fisik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seperti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sanitasi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lingkungan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kebersihan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tempat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pembuangan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air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limbah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kotoran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serta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rumah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kurang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memenuhi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persyaratan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sehingga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mempengaruhi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perilaku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hidup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sehat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merubah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status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endParaRPr lang="en-ID" sz="2000" b="0" i="0" dirty="0"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6.PELAYANAN.</a:t>
            </a:r>
          </a:p>
          <a:p>
            <a:pPr marL="0" indent="0" algn="just">
              <a:buNone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berupa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tempat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sistem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mempengaruhi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status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Dijumpai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bila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tempat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terlalu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jauh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kualitas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kurang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baik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.</a:t>
            </a:r>
            <a:br>
              <a:rPr lang="en-ID" sz="2000" dirty="0"/>
            </a:br>
            <a:br>
              <a:rPr lang="en-ID" sz="2000" dirty="0"/>
            </a:b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64714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F3AC9-8E26-2FBD-73E9-23DBB42B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93354"/>
            <a:ext cx="4840010" cy="715530"/>
          </a:xfrm>
        </p:spPr>
        <p:txBody>
          <a:bodyPr>
            <a:normAutofit/>
          </a:bodyPr>
          <a:lstStyle/>
          <a:p>
            <a:pPr algn="ctr"/>
            <a:r>
              <a:rPr lang="en-ID" b="0" i="0" dirty="0">
                <a:effectLst/>
                <a:latin typeface="Open Sans" panose="020B0606030504020204" pitchFamily="34" charset="0"/>
              </a:rPr>
              <a:t>RENTANG SAKIT</a:t>
            </a:r>
            <a:endParaRPr lang="en-ID" dirty="0"/>
          </a:p>
        </p:txBody>
      </p:sp>
      <p:pic>
        <p:nvPicPr>
          <p:cNvPr id="5" name="Picture 4" descr="Penampang batang tanaman di bawah mikroskop">
            <a:extLst>
              <a:ext uri="{FF2B5EF4-FFF2-40B4-BE49-F238E27FC236}">
                <a16:creationId xmlns:a16="http://schemas.microsoft.com/office/drawing/2014/main" id="{2E92C4D1-AB6D-793C-0527-BFB93BD41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4" r="1562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2F8CF-7ECB-3289-F8A0-4176A28A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215" y="808884"/>
            <a:ext cx="6116549" cy="575817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Sakit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pada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dasarnya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merupakan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keadaan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terganggunya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seseorang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proses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tumbuh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kembang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fungsi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tubuh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secara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keseluruhan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atau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sebagian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serta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terganggunya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proses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penyesuaian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manusia</a:t>
            </a:r>
            <a:endParaRPr lang="en-ID" sz="2000" b="0" i="0" dirty="0"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Sakit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juga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bisa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diartikan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totalitas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keadaaan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organisme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sistem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biologis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adaptasi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sosial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(Parsons, 1972)</a:t>
            </a:r>
          </a:p>
          <a:p>
            <a:pPr algn="just">
              <a:lnSpc>
                <a:spcPct val="150000"/>
              </a:lnSpc>
            </a:pPr>
            <a:r>
              <a:rPr lang="en-ID" sz="2000" b="0" i="0" dirty="0" err="1">
                <a:effectLst/>
                <a:latin typeface="Open Sans" panose="020B0606030504020204" pitchFamily="34" charset="0"/>
              </a:rPr>
              <a:t>Penyakit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digambarkan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gangguan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fungsi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tubuh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mengakibatkan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berkurangnya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kapasitas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tubuh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sehingga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responnya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berupa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sa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932479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ulungan handuk pantai">
            <a:extLst>
              <a:ext uri="{FF2B5EF4-FFF2-40B4-BE49-F238E27FC236}">
                <a16:creationId xmlns:a16="http://schemas.microsoft.com/office/drawing/2014/main" id="{F26D4C45-8C50-DC72-9543-71EF1CF53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75" r="23359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D233A-AD0F-399A-C879-69DEE42C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807561"/>
          </a:xfrm>
        </p:spPr>
        <p:txBody>
          <a:bodyPr anchor="ctr">
            <a:normAutofit fontScale="90000"/>
          </a:bodyPr>
          <a:lstStyle/>
          <a:p>
            <a:r>
              <a:rPr lang="en-ID" sz="4000" b="1" i="0" dirty="0">
                <a:effectLst/>
                <a:latin typeface="Open Sans" panose="020B0606030504020204" pitchFamily="34" charset="0"/>
              </a:rPr>
              <a:t>TAHAPAN PROSES SAKIT</a:t>
            </a:r>
            <a:endParaRPr lang="en-ID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FA438-A35F-5858-173A-98A068F4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2884929"/>
            <a:ext cx="5199884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1</a:t>
            </a:r>
            <a:r>
              <a:rPr lang="en-ID" sz="2000" b="1" i="1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.Tahap gejala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Tahap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asumsi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sakit</a:t>
            </a:r>
            <a:br>
              <a:rPr lang="en-ID" sz="2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</a:br>
            <a:r>
              <a:rPr lang="en-ID" sz="2000" b="0" i="0" dirty="0" err="1">
                <a:effectLst/>
                <a:latin typeface="Open Sans" panose="020B0606030504020204" pitchFamily="34" charset="0"/>
              </a:rPr>
              <a:t>tahap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kontak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kesehatanTahap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ketergantunganTahap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penyembuhan</a:t>
            </a:r>
            <a:br>
              <a:rPr lang="en-ID" sz="2000" b="0" i="0" dirty="0">
                <a:effectLst/>
                <a:latin typeface="Open Sans" panose="020B0606030504020204" pitchFamily="34" charset="0"/>
              </a:rPr>
            </a:br>
            <a:endParaRPr lang="en-ID" sz="2000" b="0" i="0" dirty="0">
              <a:effectLst/>
              <a:latin typeface="Open Sans" panose="020B0606030504020204" pitchFamily="34" charset="0"/>
            </a:endParaRPr>
          </a:p>
          <a:p>
            <a:br>
              <a:rPr lang="en-ID" sz="2000" dirty="0"/>
            </a:br>
            <a:br>
              <a:rPr lang="en-ID" sz="2000" dirty="0"/>
            </a:b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506287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E052E-8BCF-EECC-9AE8-93A94108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ID" dirty="0">
                <a:latin typeface="Open Sans" panose="020B0606030504020204" pitchFamily="34" charset="0"/>
              </a:rPr>
              <a:t>2.</a:t>
            </a:r>
            <a:r>
              <a:rPr lang="en-ID" b="1" i="0" dirty="0">
                <a:effectLst/>
                <a:latin typeface="Open Sans" panose="020B0606030504020204" pitchFamily="34" charset="0"/>
              </a:rPr>
              <a:t>TAHAP GEJALA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BBE71-01C2-186E-B630-B142C19B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ID" sz="2000" b="1" i="0" dirty="0" err="1">
                <a:effectLst/>
                <a:latin typeface="Open Sans" panose="020B0606030504020204" pitchFamily="34" charset="0"/>
              </a:rPr>
              <a:t>Merupakan</a:t>
            </a:r>
            <a:r>
              <a:rPr lang="en-ID" sz="20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effectLst/>
                <a:latin typeface="Open Sans" panose="020B0606030504020204" pitchFamily="34" charset="0"/>
              </a:rPr>
              <a:t>tahap</a:t>
            </a:r>
            <a:r>
              <a:rPr lang="en-ID" sz="20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effectLst/>
                <a:latin typeface="Open Sans" panose="020B0606030504020204" pitchFamily="34" charset="0"/>
              </a:rPr>
              <a:t>awal</a:t>
            </a:r>
            <a:r>
              <a:rPr lang="en-ID" sz="20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1" i="0" dirty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2000" b="1" i="0" dirty="0">
                <a:effectLst/>
                <a:latin typeface="Open Sans" panose="020B0606030504020204" pitchFamily="34" charset="0"/>
              </a:rPr>
              <a:t> proses </a:t>
            </a:r>
            <a:r>
              <a:rPr lang="en-ID" sz="2000" b="1" i="0" dirty="0" err="1">
                <a:effectLst/>
                <a:latin typeface="Open Sans" panose="020B0606030504020204" pitchFamily="34" charset="0"/>
              </a:rPr>
              <a:t>sakit</a:t>
            </a:r>
            <a:r>
              <a:rPr lang="en-ID" sz="2000" b="1" i="0" dirty="0">
                <a:effectLst/>
                <a:latin typeface="Open Sans" panose="020B0606030504020204" pitchFamily="34" charset="0"/>
              </a:rPr>
              <a:t>.</a:t>
            </a:r>
            <a:br>
              <a:rPr lang="en-ID" sz="2000" b="0" i="0" dirty="0">
                <a:effectLst/>
                <a:latin typeface="Open Sans" panose="020B0606030504020204" pitchFamily="34" charset="0"/>
              </a:rPr>
            </a:br>
            <a:r>
              <a:rPr lang="en-ID" sz="2000" b="0" i="0" dirty="0" err="1">
                <a:effectLst/>
                <a:latin typeface="Open Sans" panose="020B0606030504020204" pitchFamily="34" charset="0"/>
              </a:rPr>
              <a:t>Muncul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perasaan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nyaman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: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misal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panas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nyeri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mual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dllmanifestasi</a:t>
            </a:r>
            <a:r>
              <a:rPr lang="en-ID" sz="20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effectLst/>
                <a:latin typeface="Open Sans" panose="020B0606030504020204" pitchFamily="34" charset="0"/>
              </a:rPr>
              <a:t>klinik</a:t>
            </a:r>
            <a:br>
              <a:rPr lang="en-ID" sz="2000" b="0" i="0" dirty="0">
                <a:effectLst/>
                <a:latin typeface="Open Sans" panose="020B0606030504020204" pitchFamily="34" charset="0"/>
              </a:rPr>
            </a:br>
            <a:endParaRPr lang="en-ID" sz="2000" b="0" i="0" dirty="0">
              <a:effectLst/>
              <a:latin typeface="Open Sans" panose="020B0606030504020204" pitchFamily="34" charset="0"/>
            </a:endParaRPr>
          </a:p>
          <a:p>
            <a:endParaRPr lang="en-ID" sz="2000" dirty="0"/>
          </a:p>
        </p:txBody>
      </p:sp>
      <p:pic>
        <p:nvPicPr>
          <p:cNvPr id="5" name="Picture 4" descr="Gulungan handuk pantai">
            <a:extLst>
              <a:ext uri="{FF2B5EF4-FFF2-40B4-BE49-F238E27FC236}">
                <a16:creationId xmlns:a16="http://schemas.microsoft.com/office/drawing/2014/main" id="{760C8F8B-66BD-452C-ED10-F03FDC90B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9" r="2397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9133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2CB753-41F0-0958-4729-83897CC0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02140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ID" sz="4000" b="1" dirty="0">
                <a:solidFill>
                  <a:srgbClr val="002060"/>
                </a:solidFill>
                <a:latin typeface="Open Sans" panose="020B0606030504020204" pitchFamily="34" charset="0"/>
              </a:rPr>
              <a:t>3.</a:t>
            </a:r>
            <a:r>
              <a:rPr lang="en-ID" sz="4000" b="1" i="0" dirty="0">
                <a:solidFill>
                  <a:srgbClr val="002060"/>
                </a:solidFill>
                <a:effectLst/>
                <a:latin typeface="Open Sans" panose="020B0606030504020204" pitchFamily="34" charset="0"/>
              </a:rPr>
              <a:t>ASUMSI THDP SAKIT</a:t>
            </a:r>
            <a:endParaRPr lang="en-ID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775A-0DA8-DCA0-7BAC-DE5956609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6" y="1371600"/>
            <a:ext cx="5624946" cy="4984749"/>
          </a:xfrm>
        </p:spPr>
        <p:txBody>
          <a:bodyPr anchor="ctr">
            <a:normAutofit/>
          </a:bodyPr>
          <a:lstStyle/>
          <a:p>
            <a:pPr algn="just"/>
            <a:r>
              <a:rPr lang="en-ID" sz="1900" b="1" i="0" dirty="0" err="1">
                <a:effectLst/>
                <a:latin typeface="Open Sans" panose="020B0606030504020204" pitchFamily="34" charset="0"/>
              </a:rPr>
              <a:t>Seseorang</a:t>
            </a:r>
            <a:r>
              <a:rPr lang="en-ID" sz="19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1" i="0" dirty="0" err="1">
                <a:effectLst/>
                <a:latin typeface="Open Sans" panose="020B0606030504020204" pitchFamily="34" charset="0"/>
              </a:rPr>
              <a:t>melakukan</a:t>
            </a:r>
            <a:r>
              <a:rPr lang="en-ID" sz="19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1" i="0" dirty="0" err="1">
                <a:effectLst/>
                <a:latin typeface="Open Sans" panose="020B0606030504020204" pitchFamily="34" charset="0"/>
              </a:rPr>
              <a:t>interpretasi</a:t>
            </a:r>
            <a:r>
              <a:rPr lang="en-ID" sz="19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1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19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1" i="0" dirty="0" err="1">
                <a:effectLst/>
                <a:latin typeface="Open Sans" panose="020B0606030504020204" pitchFamily="34" charset="0"/>
              </a:rPr>
              <a:t>sakit</a:t>
            </a:r>
            <a:br>
              <a:rPr lang="en-ID" sz="1900" b="0" i="0" dirty="0">
                <a:effectLst/>
                <a:latin typeface="Open Sans" panose="020B0606030504020204" pitchFamily="34" charset="0"/>
              </a:rPr>
            </a:br>
            <a:r>
              <a:rPr lang="en-ID" sz="1900" b="0" i="0" dirty="0" err="1">
                <a:effectLst/>
                <a:latin typeface="Open Sans" panose="020B0606030504020204" pitchFamily="34" charset="0"/>
              </a:rPr>
              <a:t>Merespon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dalam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bentuk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emosi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terhadap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gejala yang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dirasakan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cemas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 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selanjutnya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konsultasi</a:t>
            </a:r>
            <a:endParaRPr lang="en-ID" sz="1900" b="0" i="0" dirty="0">
              <a:effectLst/>
              <a:latin typeface="Open Sans" panose="020B0606030504020204" pitchFamily="34" charset="0"/>
            </a:endParaRPr>
          </a:p>
          <a:p>
            <a:pPr algn="just"/>
            <a:endParaRPr lang="en-ID" sz="1900" b="0" i="0" dirty="0">
              <a:effectLst/>
              <a:latin typeface="Open Sans" panose="020B0606030504020204" pitchFamily="34" charset="0"/>
            </a:endParaRPr>
          </a:p>
          <a:p>
            <a:pPr algn="just"/>
            <a:r>
              <a:rPr lang="en-ID" sz="1900" b="0" i="0" dirty="0" err="1">
                <a:effectLst/>
                <a:latin typeface="Open Sans" panose="020B0606030504020204" pitchFamily="34" charset="0"/>
              </a:rPr>
              <a:t>Tahap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berakhir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bila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ditemukan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gejala yang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pasti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dan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terjadi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perubahan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dari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sakitnya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endParaRPr lang="en-ID" sz="1900" b="0" i="0" dirty="0">
              <a:effectLst/>
              <a:latin typeface="Open Sans" panose="020B0606030504020204" pitchFamily="34" charset="0"/>
            </a:endParaRPr>
          </a:p>
          <a:p>
            <a:pPr algn="just"/>
            <a:endParaRPr lang="en-ID" sz="1900" dirty="0">
              <a:latin typeface="Open Sans" panose="020B0606030504020204" pitchFamily="34" charset="0"/>
            </a:endParaRPr>
          </a:p>
          <a:p>
            <a:pPr algn="just"/>
            <a:r>
              <a:rPr lang="en-ID" sz="1900" b="0" i="0" dirty="0">
                <a:effectLst/>
                <a:latin typeface="Open Sans" panose="020B0606030504020204" pitchFamily="34" charset="0"/>
              </a:rPr>
              <a:t>Proses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ini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dipengaruhi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oleh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beberapa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faktor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misal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: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pengetahuan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pengalaman</a:t>
            </a:r>
            <a:r>
              <a:rPr lang="en-ID" sz="1900" b="0" i="0" dirty="0">
                <a:effectLst/>
                <a:latin typeface="Open Sans" panose="020B0606030504020204" pitchFamily="34" charset="0"/>
              </a:rPr>
              <a:t> masa </a:t>
            </a:r>
            <a:r>
              <a:rPr lang="en-ID" sz="1900" b="0" i="0" dirty="0" err="1">
                <a:effectLst/>
                <a:latin typeface="Open Sans" panose="020B0606030504020204" pitchFamily="34" charset="0"/>
              </a:rPr>
              <a:t>lalu</a:t>
            </a:r>
            <a:br>
              <a:rPr lang="en-ID" sz="1900" b="0" i="0" dirty="0">
                <a:effectLst/>
                <a:latin typeface="Open Sans" panose="020B0606030504020204" pitchFamily="34" charset="0"/>
              </a:rPr>
            </a:br>
            <a:endParaRPr lang="en-ID" sz="1900" b="0" i="0" dirty="0">
              <a:effectLst/>
              <a:latin typeface="Open Sans" panose="020B0606030504020204" pitchFamily="34" charset="0"/>
            </a:endParaRPr>
          </a:p>
        </p:txBody>
      </p:sp>
      <p:pic>
        <p:nvPicPr>
          <p:cNvPr id="5" name="Picture 4" descr="Close-up sabuk seni bela diri">
            <a:extLst>
              <a:ext uri="{FF2B5EF4-FFF2-40B4-BE49-F238E27FC236}">
                <a16:creationId xmlns:a16="http://schemas.microsoft.com/office/drawing/2014/main" id="{9646335E-3B3D-9150-42BD-AD7EB63A1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91" r="2160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5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45A52-27C4-2845-B490-4D859892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ID" b="1" dirty="0">
                <a:solidFill>
                  <a:srgbClr val="C00000"/>
                </a:solidFill>
                <a:latin typeface="Open Sans" panose="020B0606030504020204" pitchFamily="34" charset="0"/>
              </a:rPr>
              <a:t>4.</a:t>
            </a:r>
            <a:r>
              <a:rPr lang="en-ID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KONTAK DENGAN PELAYANAN KESEHATAN</a:t>
            </a:r>
            <a:endParaRPr lang="en-ID" b="1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0D5B-4AB7-F6B8-1F7D-1BE68798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655672"/>
            <a:ext cx="5217173" cy="5483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hubungan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Kesehatan</a:t>
            </a:r>
          </a:p>
          <a:p>
            <a:pPr marL="0" indent="0" algn="just">
              <a:buNone/>
            </a:pP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keluarga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meminta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nasihat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profesi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dokter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dll</a:t>
            </a:r>
            <a:endParaRPr lang="en-ID" sz="20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Pencarian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informasi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mencari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pembenaran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penyakitnya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Jika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tanda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gejal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dirasakan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lagi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merasa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sembuh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tapi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jika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masih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terasa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tanda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gejala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sama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kembali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kesehatan</a:t>
            </a:r>
            <a:b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endParaRPr lang="en-ID" sz="20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endParaRPr lang="en-ID" sz="2000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2401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C9CA4-C4B8-4F7D-E454-24D04154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ID" sz="2800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5.KETERGANTUNGAN</a:t>
            </a:r>
            <a:endParaRPr lang="en-ID" sz="2800" b="1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38832-73CE-3362-15F3-58182956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48847"/>
            <a:ext cx="5217173" cy="5233337"/>
          </a:xfrm>
        </p:spPr>
        <p:txBody>
          <a:bodyPr>
            <a:normAutofit/>
          </a:bodyPr>
          <a:lstStyle/>
          <a:p>
            <a:pPr algn="just"/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setelah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seseorang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dianggap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mengalami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penyakit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mendapatkan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bantuan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pengobatan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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kondisi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menjadi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tergantung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sz="22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Tingkat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ketergantungan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tergantung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kebutuhan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dipengaruhi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tingkat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penyakit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ID" sz="22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Dilakukan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proses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berlangsung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Dan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perlu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dikaji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tingkat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ketergantungan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-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bisa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mandiri</a:t>
            </a:r>
            <a:b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endParaRPr lang="en-ID" sz="22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endParaRPr lang="en-ID" sz="2200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4565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BA260-B540-064A-186A-29FC13C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ID" sz="41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6.PENYEMBUHAN</a:t>
            </a:r>
            <a:endParaRPr lang="en-ID" sz="4100" dirty="0">
              <a:solidFill>
                <a:schemeClr val="bg1"/>
              </a:solidFill>
            </a:endParaRP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3698-FF67-DB0E-5DFB-616BB8B2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575361"/>
            <a:ext cx="4974771" cy="585314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tahap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terakhir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menuju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proses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kembalinya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beradaptasi</a:t>
            </a:r>
            <a:endParaRPr lang="en-ID" sz="22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Melepas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selama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sakit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kembali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berperan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sebelum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sakit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berfungsi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Tenaga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berperan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membantu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klien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meningkatkan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kemandirian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harapan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menuju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kesejahteraan</a:t>
            </a:r>
            <a:endParaRPr lang="en-ID" sz="22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ID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7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BF188-91AC-6BD1-623F-5CB9FE6B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>
            <a:normAutofit/>
          </a:bodyPr>
          <a:lstStyle/>
          <a:p>
            <a:pPr algn="ctr"/>
            <a:r>
              <a:rPr lang="en-ID" b="1" i="0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DAMPAK SAKIT</a:t>
            </a:r>
            <a:endParaRPr lang="en-ID" dirty="0">
              <a:solidFill>
                <a:srgbClr val="C00000"/>
              </a:solidFill>
            </a:endParaRPr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2911-C467-DD07-84D1-8C423EABF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r>
              <a:rPr lang="en-ID" sz="22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22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kebiasaan</a:t>
            </a:r>
            <a:r>
              <a:rPr lang="en-ID" sz="22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2200" b="1" dirty="0">
                <a:solidFill>
                  <a:schemeClr val="bg1"/>
                </a:solidFill>
                <a:latin typeface="Open Sans" panose="020B0606030504020204" pitchFamily="34" charset="0"/>
              </a:rPr>
              <a:t>, </a:t>
            </a:r>
            <a:r>
              <a:rPr lang="en-ID" sz="22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Privasi</a:t>
            </a:r>
            <a:r>
              <a:rPr lang="en-ID" sz="22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terganggu</a:t>
            </a:r>
            <a:r>
              <a:rPr lang="en-ID" sz="22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1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Otonomi</a:t>
            </a:r>
            <a:br>
              <a:rPr lang="en-ID" sz="2200" dirty="0">
                <a:solidFill>
                  <a:schemeClr val="bg1"/>
                </a:solidFill>
              </a:rPr>
            </a:br>
            <a:r>
              <a:rPr lang="en-ID" sz="2200" b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2200" b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peran</a:t>
            </a:r>
            <a:r>
              <a:rPr lang="en-ID" sz="2200" b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200" b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keluarga</a:t>
            </a:r>
            <a:r>
              <a:rPr lang="en-ID" sz="2200" b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Gangguan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psikologis</a:t>
            </a:r>
            <a:endParaRPr lang="en-ID" sz="22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keuangan</a:t>
            </a:r>
            <a:endParaRPr lang="en-ID" sz="22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Kesepian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karena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perpisahan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kebiasaan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Privasi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terganggu</a:t>
            </a:r>
            <a:endParaRPr lang="en-ID" sz="22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Otonomi</a:t>
            </a:r>
            <a:endParaRPr lang="en-ID" sz="22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gaya</a:t>
            </a:r>
            <a:r>
              <a:rPr lang="en-ID" sz="22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2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hidup</a:t>
            </a:r>
            <a:endParaRPr lang="en-ID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238B9647-5E67-ECE3-B630-F4D994E07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AE6DF-DDAC-C897-8069-516BB480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n-ID" sz="3700" b="1" i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Esensi</a:t>
            </a:r>
            <a:r>
              <a:rPr lang="en-ID" sz="37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700" b="1" i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37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700" b="1" i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falsafah</a:t>
            </a:r>
            <a:r>
              <a:rPr lang="en-ID" sz="37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3700" b="1" i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keperawatan</a:t>
            </a:r>
            <a:endParaRPr lang="en-ID" sz="3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3466-F5DD-F945-CF5F-CE49BFA85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348" y="685805"/>
            <a:ext cx="5709694" cy="5841604"/>
          </a:xfrm>
        </p:spPr>
        <p:txBody>
          <a:bodyPr>
            <a:normAutofit/>
          </a:bodyPr>
          <a:lstStyle/>
          <a:p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Memandang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utuh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holistik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)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harus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dipenuhi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segala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kebutuhannya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baik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bio,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psiko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spiritual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komprehensif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diberikan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langsung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manusiawi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Setiap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orang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berhak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mendapatkan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perawatan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tanpa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perbedaan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suku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status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agam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ekonomi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integral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dimana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perawat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bekerja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lingkup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bekerjasama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lain.</a:t>
            </a:r>
          </a:p>
          <a:p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Pasien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mitra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selalu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aktif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pelayanan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bukan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penerima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jasa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pasif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CD255-9357-4F11-FA65-B45AC8A3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SEMANGAT BELAJAR </a:t>
            </a:r>
            <a:br>
              <a:rPr lang="en-US" sz="4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TUNJUKAN PRESTASIMU PROFESI PERAWAT MAJU BERSAMAU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542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3C071-DFC5-8D31-BB39-AF3AD21E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ID" sz="37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PARADIGMA KEPERAWATAN</a:t>
            </a:r>
            <a:endParaRPr lang="en-ID" sz="3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35C37387-FC74-4DFB-841A-B7688148C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79558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D8A01F-F541-4FE1-9384-7A5B686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067F35E-69E0-4628-B498-7058AF51F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9FE21DE-050D-4E27-A007-AAE4EF84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EF10EC-D135-4F55-A642-AFA283DD9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3491269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4" descr="Ilustrasi hitam dan putih dari palem dan mur tanaman">
            <a:extLst>
              <a:ext uri="{FF2B5EF4-FFF2-40B4-BE49-F238E27FC236}">
                <a16:creationId xmlns:a16="http://schemas.microsoft.com/office/drawing/2014/main" id="{ED098B27-C27D-2D34-9855-6FAC04ABE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2" r="8553" b="-4"/>
          <a:stretch/>
        </p:blipFill>
        <p:spPr>
          <a:xfrm>
            <a:off x="496583" y="518615"/>
            <a:ext cx="5112647" cy="5786651"/>
          </a:xfrm>
          <a:prstGeom prst="rect">
            <a:avLst/>
          </a:prstGeom>
        </p:spPr>
      </p:pic>
      <p:grpSp>
        <p:nvGrpSpPr>
          <p:cNvPr id="23" name="Graphic 4">
            <a:extLst>
              <a:ext uri="{FF2B5EF4-FFF2-40B4-BE49-F238E27FC236}">
                <a16:creationId xmlns:a16="http://schemas.microsoft.com/office/drawing/2014/main" id="{8546F01E-28C6-4D97-ACC0-50485CD54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3770" y="463798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B0908F7-1F79-4980-843B-7010EE8E8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3653996-A332-4C70-839A-B246E0543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F15CE8-59C3-4EB5-9C7C-4BAAC5F7D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61B38B2-7390-4304-A200-E656AE089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0DCEB4-FD1D-4E15-A000-1A9CB77DA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CE85A3-7077-4FEE-B140-C20B1A230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4748CC5-5652-4C4F-A5CE-41DA8383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7D79CB-5BE7-49A3-8C81-100690235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F449AC0-C0F3-4D2F-9134-78DDFD1B2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7A8DFB0-41C7-4703-BCC0-902265911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1A0CFB7-B9CE-4B04-92B5-FE295DF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7344B6F-954A-49BE-B5E9-19A09DC6B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263CDF5-777C-406D-B2B2-0FF351D11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FBE52-7D7B-8EE9-910B-DB044A89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pPr algn="just"/>
            <a:r>
              <a:rPr lang="en-ID" sz="20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Paradigma</a:t>
            </a:r>
            <a:r>
              <a:rPr lang="en-ID" sz="20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pandangan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fundamental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tentang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persoalan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cabang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ilmu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pengetahuan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(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Masterman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1970 )</a:t>
            </a:r>
          </a:p>
          <a:p>
            <a:endParaRPr lang="en-ID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ID" sz="20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Paradigma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perangkat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bantuan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nilai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tinggi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sangat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menentukan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bagi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penggunanya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pola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pandang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khas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melihat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memikirkan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memberi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makna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menyikapi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memilih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tindakan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mengenai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kenyataan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fenomena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0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ID" sz="20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8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mpilan mikroskopis alga">
            <a:extLst>
              <a:ext uri="{FF2B5EF4-FFF2-40B4-BE49-F238E27FC236}">
                <a16:creationId xmlns:a16="http://schemas.microsoft.com/office/drawing/2014/main" id="{19F496E6-5A47-71DE-59DF-5E61D8230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3" b="484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3968F-BD22-32EE-40AB-8912A9B3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2" y="2037441"/>
            <a:ext cx="4391024" cy="707886"/>
          </a:xfrm>
        </p:spPr>
        <p:txBody>
          <a:bodyPr anchor="t">
            <a:normAutofit/>
          </a:bodyPr>
          <a:lstStyle/>
          <a:p>
            <a:r>
              <a:rPr lang="en-ID" sz="22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KOMPONEN PARADIGMA KEPERAWATAN</a:t>
            </a:r>
            <a:endParaRPr lang="en-ID" sz="2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D267-8440-9CBC-1DA3-901FED52C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63" y="2926800"/>
            <a:ext cx="4391024" cy="22910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24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24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24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Kesehatan </a:t>
            </a:r>
            <a:r>
              <a:rPr lang="en-ID" sz="24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24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rentang</a:t>
            </a:r>
            <a:r>
              <a:rPr lang="en-ID" sz="24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sehat</a:t>
            </a:r>
            <a:r>
              <a:rPr lang="en-ID" sz="24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24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sakit</a:t>
            </a:r>
            <a:endParaRPr lang="en-ID" sz="2400" b="0" i="0" dirty="0">
              <a:solidFill>
                <a:schemeClr val="bg1">
                  <a:alpha val="8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24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Lingkungan</a:t>
            </a:r>
            <a:r>
              <a:rPr lang="en-ID" sz="24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ID" sz="2400" b="1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endParaRPr lang="en-ID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sabuk seni bela diri">
            <a:extLst>
              <a:ext uri="{FF2B5EF4-FFF2-40B4-BE49-F238E27FC236}">
                <a16:creationId xmlns:a16="http://schemas.microsoft.com/office/drawing/2014/main" id="{A82CE615-EE7A-528D-0BCA-65F8085F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31" b="4100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1BF4DD63-CE83-4A2A-994E-8598C22E6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8C2D1-3798-FA89-DD49-ADA8A9F8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3" y="1647650"/>
            <a:ext cx="4391024" cy="707886"/>
          </a:xfrm>
        </p:spPr>
        <p:txBody>
          <a:bodyPr anchor="t">
            <a:normAutofit/>
          </a:bodyPr>
          <a:lstStyle/>
          <a:p>
            <a:r>
              <a:rPr lang="en-ID" sz="37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KONSEP MANUSIA</a:t>
            </a:r>
            <a:endParaRPr lang="en-ID" sz="37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9A4B7-56AB-D604-DE90-8CDFB2ABB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6" y="2355537"/>
            <a:ext cx="5268913" cy="408682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bertindak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klien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makhluk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bio,psiko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spritual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terjadi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kesatuan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aspek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jasmani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rohani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sifat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unik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tingkat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perkembangan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masing-masing (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Konsorsium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Ilmu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Kesehatan, 1992 )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bertindak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klien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konteks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paradigma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bersifat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individu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kelompok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sz="1800" b="0" i="0" dirty="0" err="1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sz="1800" b="0" i="0" dirty="0">
                <a:solidFill>
                  <a:schemeClr val="bg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.</a:t>
            </a:r>
            <a:endParaRPr lang="en-ID" sz="18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7393A7-D6DA-410B-8699-AA56B57B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C44C88-69E3-42EE-86E8-9B45F712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4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ACA5F-8799-ED47-58FB-51C7C7B8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ID" b="1" i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Klien</a:t>
            </a:r>
            <a:r>
              <a:rPr lang="en-ID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bersifat</a:t>
            </a:r>
            <a:r>
              <a:rPr lang="en-ID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individu</a:t>
            </a:r>
            <a:r>
              <a:rPr lang="en-ID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C3B81-F429-1F30-6F2D-FDBA07D3C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48847"/>
            <a:ext cx="5217173" cy="651217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Klien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bersifat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individu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Sasaran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pemenuhan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kebutuhan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dasarnya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bio,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psiko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spiritual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proses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pemenuhan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kebutuhan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manusianya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arah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kemandirian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Klien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bersifat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keluarga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kelompok.Sekelompok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individu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saling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berhubungan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berinteraksi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lingkungan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sendiri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sehingga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memberikan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perawatan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selalu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memandang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aspek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keluarga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Tujuan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perawatan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membantu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meningkatkan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keluarga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mampu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menyelesaikan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tugas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secara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mandiriKlien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bersifat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Melalui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mudah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dipengaruhi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adanya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pelayanan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pendidikan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tempat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rekreasi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komunikasi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ID" sz="1800" dirty="0">
                <a:solidFill>
                  <a:schemeClr val="bg1"/>
                </a:solidFill>
              </a:rPr>
            </a:br>
            <a:endParaRPr lang="en-ID" sz="1800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966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E6066-B6C5-3EB5-199A-DE614170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ID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MANUSIA SEBAGAI SISTEM</a:t>
            </a:r>
            <a:endParaRPr lang="en-ID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8B194-5F67-91BD-B114-9ED09DB49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48847"/>
            <a:ext cx="5217173" cy="5890617"/>
          </a:xfrm>
        </p:spPr>
        <p:txBody>
          <a:bodyPr>
            <a:normAutofit/>
          </a:bodyPr>
          <a:lstStyle/>
          <a:p>
            <a:pPr algn="just"/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terbuka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mempengaruhi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dipengaruhi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oleh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lingkungan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baik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fisik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psikologis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spiritual.</a:t>
            </a:r>
          </a:p>
          <a:p>
            <a:pPr algn="just"/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adaptif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merespon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lingkungan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selalu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menunjukkan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perilaku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adaptif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maladaptif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sebagai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personal, interpersonal, dan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sosial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Manusia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persepsi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pola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kepribadian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tumbuh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kembang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sama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interaksi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komunikasi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bebeda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serta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memiliki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kehidupan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bermasyarakat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terutama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pengambilan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keputusan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otoritas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masalah</a:t>
            </a:r>
            <a:r>
              <a:rPr lang="en-ID" sz="1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8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keseha</a:t>
            </a:r>
            <a:r>
              <a:rPr lang="en-ID" sz="15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tan</a:t>
            </a:r>
            <a:r>
              <a:rPr lang="en-ID" sz="15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ID" sz="1500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endParaRPr lang="en-ID" sz="1500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427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75030-2286-BEBF-1EE5-17DB8948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txBody>
          <a:bodyPr>
            <a:normAutofit/>
          </a:bodyPr>
          <a:lstStyle/>
          <a:p>
            <a:pPr algn="ctr"/>
            <a:r>
              <a:rPr lang="en-ID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KONSEP KEPERAWATAN</a:t>
            </a:r>
            <a:endParaRPr lang="en-ID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F97AA-79A7-5670-5FB3-48D97898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93964"/>
            <a:ext cx="4974771" cy="641465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D" b="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Konsep</a:t>
            </a:r>
            <a:r>
              <a:rPr lang="en-ID" b="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keperawatan</a:t>
            </a:r>
            <a:r>
              <a:rPr lang="en-ID" b="0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bentuk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pelayanan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bersifat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profesional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memenuhi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kebutuhan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dasar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ditujukan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kepada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individu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keluarga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rentang</a:t>
            </a:r>
            <a:r>
              <a:rPr lang="en-ID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sehat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AC972BF3034C4DADC9379E8AF7A390" ma:contentTypeVersion="3" ma:contentTypeDescription="Create a new document." ma:contentTypeScope="" ma:versionID="55023ff58a1c6f1e4cf27171a7526d68">
  <xsd:schema xmlns:xsd="http://www.w3.org/2001/XMLSchema" xmlns:xs="http://www.w3.org/2001/XMLSchema" xmlns:p="http://schemas.microsoft.com/office/2006/metadata/properties" xmlns:ns3="32cc1202-3f28-4711-8f1b-38c6c9573e49" targetNamespace="http://schemas.microsoft.com/office/2006/metadata/properties" ma:root="true" ma:fieldsID="0d76a5f395fad214dcd090ef190cd659" ns3:_="">
    <xsd:import namespace="32cc1202-3f28-4711-8f1b-38c6c9573e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c1202-3f28-4711-8f1b-38c6c9573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2A97B1-83DD-4981-9B78-8957D32746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cc1202-3f28-4711-8f1b-38c6c9573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A7836F-7798-426D-ABE2-05C69500CE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F8E86D-BD10-4565-ACF4-CB10118EF5A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2cc1202-3f28-4711-8f1b-38c6c9573e4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1507</Words>
  <Application>Microsoft Office PowerPoint</Application>
  <PresentationFormat>Widescreen</PresentationFormat>
  <Paragraphs>132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Office Theme</vt:lpstr>
      <vt:lpstr>FALSAFAH DAN PARADIGMA KEPERAWATAN</vt:lpstr>
      <vt:lpstr>FALSAFAH KEPERAWATAN</vt:lpstr>
      <vt:lpstr>Esensi merupakan falsafah keperawatan</vt:lpstr>
      <vt:lpstr>PARADIGMA KEPERAWATAN</vt:lpstr>
      <vt:lpstr>KOMPONEN PARADIGMA KEPERAWATAN</vt:lpstr>
      <vt:lpstr>KONSEP MANUSIA</vt:lpstr>
      <vt:lpstr>Klien bersifat individu.</vt:lpstr>
      <vt:lpstr>MANUSIA SEBAGAI SISTEM</vt:lpstr>
      <vt:lpstr>KONSEP KEPERAWATAN</vt:lpstr>
      <vt:lpstr>TEORI KEPERAWATAN</vt:lpstr>
      <vt:lpstr>KARAKTERISTIK KEPERAWATAN</vt:lpstr>
      <vt:lpstr>FAKTOR PENGARUH TEORI KEPERAWATAN</vt:lpstr>
      <vt:lpstr>1. Kebudayaan </vt:lpstr>
      <vt:lpstr>2.Sistem pendidikan</vt:lpstr>
      <vt:lpstr>3. Pengembangan ilmu keperawatan</vt:lpstr>
      <vt:lpstr>Bentuk Asuhan Keperawatan</vt:lpstr>
      <vt:lpstr>KONSEP SEHAT SAKIT</vt:lpstr>
      <vt:lpstr>RENTANG SEHAT</vt:lpstr>
      <vt:lpstr>FAKTOR PENGARUH STATUS KESEHATAN</vt:lpstr>
      <vt:lpstr>FAKTOR PENGARUH STATUS KESEHATAN</vt:lpstr>
      <vt:lpstr>FAKTOR PENGARUH STATUS KESEHATAN</vt:lpstr>
      <vt:lpstr>RENTANG SAKIT</vt:lpstr>
      <vt:lpstr>TAHAPAN PROSES SAKIT</vt:lpstr>
      <vt:lpstr>2.TAHAP GEJALA</vt:lpstr>
      <vt:lpstr>3.ASUMSI THDP SAKIT</vt:lpstr>
      <vt:lpstr>4.KONTAK DENGAN PELAYANAN KESEHATAN</vt:lpstr>
      <vt:lpstr>5.KETERGANTUNGAN</vt:lpstr>
      <vt:lpstr> 6.PENYEMBUHAN</vt:lpstr>
      <vt:lpstr>DAMPAK SAKIT</vt:lpstr>
      <vt:lpstr>SEMANGAT BELAJAR  TUNJUKAN PRESTASIMU PROFESI PERAWAT MAJU BERSAMAU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FALSAFAH DAN PARADIGMA KEPERAWATAN</dc:title>
  <dc:creator>hasto nsp</dc:creator>
  <cp:lastModifiedBy>hasto nsp</cp:lastModifiedBy>
  <cp:revision>8</cp:revision>
  <dcterms:created xsi:type="dcterms:W3CDTF">2023-09-14T03:49:40Z</dcterms:created>
  <dcterms:modified xsi:type="dcterms:W3CDTF">2025-09-17T06:07:35Z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0x010100E1AC972BF3034C4DADC9379E8AF7A390</vt:lpwstr>
  </property>
</Properties>
</file>