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0" r:id="rId4"/>
    <p:sldMasterId id="2147483702" r:id="rId5"/>
    <p:sldMasterId id="2147483719" r:id="rId6"/>
    <p:sldMasterId id="2147483738" r:id="rId7"/>
  </p:sldMasterIdLst>
  <p:notesMasterIdLst>
    <p:notesMasterId r:id="rId42"/>
  </p:notesMasterIdLst>
  <p:handoutMasterIdLst>
    <p:handoutMasterId r:id="rId43"/>
  </p:handoutMasterIdLst>
  <p:sldIdLst>
    <p:sldId id="256" r:id="rId8"/>
    <p:sldId id="258" r:id="rId9"/>
    <p:sldId id="259" r:id="rId10"/>
    <p:sldId id="311" r:id="rId11"/>
    <p:sldId id="260" r:id="rId12"/>
    <p:sldId id="301" r:id="rId13"/>
    <p:sldId id="266" r:id="rId14"/>
    <p:sldId id="300" r:id="rId15"/>
    <p:sldId id="274" r:id="rId16"/>
    <p:sldId id="303" r:id="rId17"/>
    <p:sldId id="304" r:id="rId18"/>
    <p:sldId id="308" r:id="rId19"/>
    <p:sldId id="310" r:id="rId20"/>
    <p:sldId id="306" r:id="rId21"/>
    <p:sldId id="305" r:id="rId22"/>
    <p:sldId id="279" r:id="rId23"/>
    <p:sldId id="280" r:id="rId24"/>
    <p:sldId id="281" r:id="rId25"/>
    <p:sldId id="282" r:id="rId26"/>
    <p:sldId id="283" r:id="rId27"/>
    <p:sldId id="284" r:id="rId28"/>
    <p:sldId id="285" r:id="rId29"/>
    <p:sldId id="286" r:id="rId30"/>
    <p:sldId id="287" r:id="rId31"/>
    <p:sldId id="295" r:id="rId32"/>
    <p:sldId id="296" r:id="rId33"/>
    <p:sldId id="288" r:id="rId34"/>
    <p:sldId id="289" r:id="rId35"/>
    <p:sldId id="290" r:id="rId36"/>
    <p:sldId id="291" r:id="rId37"/>
    <p:sldId id="292" r:id="rId38"/>
    <p:sldId id="293" r:id="rId39"/>
    <p:sldId id="294" r:id="rId40"/>
    <p:sldId id="298" r:id="rId41"/>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3" autoAdjust="0"/>
    <p:restoredTop sz="94660"/>
  </p:normalViewPr>
  <p:slideViewPr>
    <p:cSldViewPr>
      <p:cViewPr varScale="1">
        <p:scale>
          <a:sx n="61" d="100"/>
          <a:sy n="61" d="100"/>
        </p:scale>
        <p:origin x="1448"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EE4CB781-48FF-430C-9BA1-5A20D4C19344}" type="datetimeFigureOut">
              <a:rPr lang="en-US" smtClean="0"/>
              <a:pPr/>
              <a:t>10/9/2025</a:t>
            </a:fld>
            <a:endParaRPr lang="en-US"/>
          </a:p>
        </p:txBody>
      </p:sp>
      <p:sp>
        <p:nvSpPr>
          <p:cNvPr id="4" name="Footer Placehold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94D8EEB3-B8BF-4971-AADC-DDDA8C245AA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C4B32B22-D009-420F-BA21-7D62F1CFCEB4}" type="datetimeFigureOut">
              <a:rPr lang="en-US" smtClean="0"/>
              <a:pPr/>
              <a:t>10/9/2025</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49B66864-270A-444A-AE6D-4430A5359F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B33D7-EF40-4123-9E8D-3BF41A641D65}" type="slidenum">
              <a:rPr lang="en-US"/>
              <a:pPr/>
              <a:t>2</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C614D8-7E5D-4CCF-AF1A-E4C6CFFD34AB}" type="slidenum">
              <a:rPr lang="en-US"/>
              <a:pPr/>
              <a:t>3</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3ABC8-E3EB-48AF-BCB6-AD4CE67EDDB7}" type="slidenum">
              <a:rPr lang="en-US"/>
              <a:pPr/>
              <a:t>5</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69D004-2F58-4CD4-9158-691A5EB975C8}" type="slidenum">
              <a:rPr lang="en-US"/>
              <a:pPr/>
              <a:t>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91DCA4-084B-452C-8690-5269A3CCED0A}" type="slidenum">
              <a:rPr lang="en-US"/>
              <a:pPr/>
              <a:t>34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37315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706897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963319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498651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137386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1B6C-9DAB-4074-A3EB-F010ADD58AE8}"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75262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604565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8062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80292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830211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6666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041605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395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4048206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078659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566907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866112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431001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89790DF6-440E-4FF9-95F3-D2CE60B1E77B}" type="slidenum">
              <a:rPr lang="en-US" smtClean="0"/>
              <a:pPr/>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98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9398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2392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9573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1B6C-9DAB-4074-A3EB-F010ADD58AE8}"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576658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1B6C-9DAB-4074-A3EB-F010ADD58AE8}"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174791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1B6C-9DAB-4074-A3EB-F010ADD58AE8}" type="datetimeFigureOut">
              <a:rPr lang="en-US" smtClean="0"/>
              <a:pPr/>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30339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5453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7452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8600922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4103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746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505729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150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396391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1B6C-9DAB-4074-A3EB-F010ADD58AE8}"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816217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1B6C-9DAB-4074-A3EB-F010ADD58AE8}"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4201318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421B6C-9DAB-4074-A3EB-F010ADD58AE8}" type="datetimeFigureOut">
              <a:rPr lang="en-US" smtClean="0"/>
              <a:pPr/>
              <a:t>10/9/2025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487732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790DF6-440E-4FF9-95F3-D2CE60B1E77B}" type="slidenum">
              <a:rPr lang="en-US" smtClean="0"/>
              <a:pPr/>
              <a:t>‹#›</a:t>
            </a:fld>
            <a:endParaRPr lang="en-US"/>
          </a:p>
        </p:txBody>
      </p:sp>
    </p:spTree>
    <p:extLst>
      <p:ext uri="{BB962C8B-B14F-4D97-AF65-F5344CB8AC3E}">
        <p14:creationId xmlns:p14="http://schemas.microsoft.com/office/powerpoint/2010/main" val="659970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4274805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20484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421B6C-9DAB-4074-A3EB-F010ADD58AE8}"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90DF6-440E-4FF9-95F3-D2CE60B1E77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456137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9266971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336947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518915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8983536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1B6C-9DAB-4074-A3EB-F010ADD58AE8}"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045152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1B6C-9DAB-4074-A3EB-F010ADD58AE8}"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239829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1B6C-9DAB-4074-A3EB-F010ADD58AE8}" type="datetimeFigureOut">
              <a:rPr lang="en-US" smtClean="0"/>
              <a:pPr/>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343331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052420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16551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421B6C-9DAB-4074-A3EB-F010ADD58AE8}"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90DF6-440E-4FF9-95F3-D2CE60B1E77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3007671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493944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4279773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560355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7750021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9371450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1510677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3654662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2120869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31204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1B6C-9DAB-4074-A3EB-F010ADD58AE8}" type="datetimeFigureOut">
              <a:rPr lang="en-US" smtClean="0"/>
              <a:pPr/>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90DF6-440E-4FF9-95F3-D2CE60B1E77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2865190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1B6C-9DAB-4074-A3EB-F010ADD58AE8}"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9272311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1B6C-9DAB-4074-A3EB-F010ADD58AE8}"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5923886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4421B6C-9DAB-4074-A3EB-F010ADD58AE8}" type="datetimeFigureOut">
              <a:rPr lang="en-US" smtClean="0"/>
              <a:pPr/>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9770828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3647105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7827458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9350329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2871607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32948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93090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4421B6C-9DAB-4074-A3EB-F010ADD58AE8}"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9739089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4421B6C-9DAB-4074-A3EB-F010ADD58AE8}"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9434107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972702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4471989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6817715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5084477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40873889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5143214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5133064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1B6C-9DAB-4074-A3EB-F010ADD58AE8}"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79962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1B6C-9DAB-4074-A3EB-F010ADD58AE8}"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168353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1B6C-9DAB-4074-A3EB-F010ADD58AE8}" type="datetimeFigureOut">
              <a:rPr lang="en-US" smtClean="0"/>
              <a:pPr/>
              <a:t>10/9/2025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8826142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0507921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1365491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19675999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9790DF6-440E-4FF9-95F3-D2CE60B1E77B}"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36397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2085302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9790DF6-440E-4FF9-95F3-D2CE60B1E77B}"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2638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4421B6C-9DAB-4074-A3EB-F010ADD58AE8}"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24701466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1B6C-9DAB-4074-A3EB-F010ADD58AE8}"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790DF6-440E-4FF9-95F3-D2CE60B1E77B}" type="slidenum">
              <a:rPr lang="en-US" smtClean="0"/>
              <a:pPr/>
              <a:t>‹#›</a:t>
            </a:fld>
            <a:endParaRPr lang="en-US"/>
          </a:p>
        </p:txBody>
      </p:sp>
    </p:spTree>
    <p:extLst>
      <p:ext uri="{BB962C8B-B14F-4D97-AF65-F5344CB8AC3E}">
        <p14:creationId xmlns:p14="http://schemas.microsoft.com/office/powerpoint/2010/main" val="3910665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image" Target="../media/image4.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theme" Target="../theme/theme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theme" Target="../theme/theme7.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1B6C-9DAB-4074-A3EB-F010ADD58AE8}" type="datetimeFigureOut">
              <a:rPr lang="en-US" smtClean="0"/>
              <a:pPr/>
              <a:t>10/9/2025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90DF6-440E-4FF9-95F3-D2CE60B1E7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4421B6C-9DAB-4074-A3EB-F010ADD58AE8}" type="datetimeFigureOut">
              <a:rPr lang="en-US" smtClean="0"/>
              <a:pPr/>
              <a:t>10/9/2025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9790DF6-440E-4FF9-95F3-D2CE60B1E77B}" type="slidenum">
              <a:rPr lang="en-US" smtClean="0"/>
              <a:pPr/>
              <a:t>‹#›</a:t>
            </a:fld>
            <a:endParaRPr lang="en-US"/>
          </a:p>
        </p:txBody>
      </p:sp>
    </p:spTree>
    <p:extLst>
      <p:ext uri="{BB962C8B-B14F-4D97-AF65-F5344CB8AC3E}">
        <p14:creationId xmlns:p14="http://schemas.microsoft.com/office/powerpoint/2010/main" val="26210021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4421B6C-9DAB-4074-A3EB-F010ADD58AE8}" type="datetimeFigureOut">
              <a:rPr lang="en-US" smtClean="0"/>
              <a:pPr/>
              <a:t>10/9/2025</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89790DF6-440E-4FF9-95F3-D2CE60B1E77B}" type="slidenum">
              <a:rPr lang="en-US" smtClean="0"/>
              <a:pPr/>
              <a:t>‹#›</a:t>
            </a:fld>
            <a:endParaRPr lang="en-US"/>
          </a:p>
        </p:txBody>
      </p:sp>
    </p:spTree>
    <p:extLst>
      <p:ext uri="{BB962C8B-B14F-4D97-AF65-F5344CB8AC3E}">
        <p14:creationId xmlns:p14="http://schemas.microsoft.com/office/powerpoint/2010/main" val="28421181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4421B6C-9DAB-4074-A3EB-F010ADD58AE8}" type="datetimeFigureOut">
              <a:rPr lang="en-US" smtClean="0"/>
              <a:pPr/>
              <a:t>10/9/2025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9790DF6-440E-4FF9-95F3-D2CE60B1E77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04828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421B6C-9DAB-4074-A3EB-F010ADD58AE8}" type="datetimeFigureOut">
              <a:rPr lang="en-US" smtClean="0"/>
              <a:pPr/>
              <a:t>10/9/2025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9790DF6-440E-4FF9-95F3-D2CE60B1E77B}" type="slidenum">
              <a:rPr lang="en-US" smtClean="0"/>
              <a:pPr/>
              <a:t>‹#›</a:t>
            </a:fld>
            <a:endParaRPr lang="en-US"/>
          </a:p>
        </p:txBody>
      </p:sp>
    </p:spTree>
    <p:extLst>
      <p:ext uri="{BB962C8B-B14F-4D97-AF65-F5344CB8AC3E}">
        <p14:creationId xmlns:p14="http://schemas.microsoft.com/office/powerpoint/2010/main" val="409018151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4421B6C-9DAB-4074-A3EB-F010ADD58AE8}" type="datetimeFigureOut">
              <a:rPr lang="en-US" smtClean="0"/>
              <a:pPr/>
              <a:t>10/9/2025</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9790DF6-440E-4FF9-95F3-D2CE60B1E77B}" type="slidenum">
              <a:rPr lang="en-US" smtClean="0"/>
              <a:pPr/>
              <a:t>‹#›</a:t>
            </a:fld>
            <a:endParaRPr lang="en-US"/>
          </a:p>
        </p:txBody>
      </p:sp>
    </p:spTree>
    <p:extLst>
      <p:ext uri="{BB962C8B-B14F-4D97-AF65-F5344CB8AC3E}">
        <p14:creationId xmlns:p14="http://schemas.microsoft.com/office/powerpoint/2010/main" val="413477499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4421B6C-9DAB-4074-A3EB-F010ADD58AE8}" type="datetimeFigureOut">
              <a:rPr lang="en-US" smtClean="0"/>
              <a:pPr/>
              <a:t>10/9/2025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9790DF6-440E-4FF9-95F3-D2CE60B1E77B}" type="slidenum">
              <a:rPr lang="en-US" smtClean="0"/>
              <a:pPr/>
              <a:t>‹#›</a:t>
            </a:fld>
            <a:endParaRPr lang="en-US"/>
          </a:p>
        </p:txBody>
      </p:sp>
    </p:spTree>
    <p:extLst>
      <p:ext uri="{BB962C8B-B14F-4D97-AF65-F5344CB8AC3E}">
        <p14:creationId xmlns:p14="http://schemas.microsoft.com/office/powerpoint/2010/main" val="427668312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2.png"/><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ETIKA KEPERAWATAN</a:t>
            </a:r>
          </a:p>
        </p:txBody>
      </p:sp>
      <p:sp>
        <p:nvSpPr>
          <p:cNvPr id="3" name="Subtitle 2"/>
          <p:cNvSpPr>
            <a:spLocks noGrp="1"/>
          </p:cNvSpPr>
          <p:nvPr>
            <p:ph type="subTitle" idx="1"/>
          </p:nvPr>
        </p:nvSpPr>
        <p:spPr>
          <a:xfrm>
            <a:off x="1371600" y="4286256"/>
            <a:ext cx="6400800" cy="1352544"/>
          </a:xfrm>
        </p:spPr>
        <p:txBody>
          <a:bodyPr/>
          <a:lstStyle/>
          <a:p>
            <a:r>
              <a:rPr lang="en-US" dirty="0" err="1">
                <a:solidFill>
                  <a:schemeClr val="tx1"/>
                </a:solidFill>
              </a:rPr>
              <a:t>Giri</a:t>
            </a:r>
            <a:r>
              <a:rPr lang="en-US" dirty="0">
                <a:solidFill>
                  <a:schemeClr val="tx1"/>
                </a:solidFill>
              </a:rPr>
              <a:t> Susilo Adi </a:t>
            </a:r>
          </a:p>
        </p:txBody>
      </p:sp>
      <p:pic>
        <p:nvPicPr>
          <p:cNvPr id="74754" name="Picture 2" descr="http://3.bp.blogspot.com/-SRFQUHPr_WU/TW-8x9Hi4UI/AAAAAAAAAAY/j8trQDpqduA/s760/nurse.jpg"/>
          <p:cNvPicPr>
            <a:picLocks noChangeAspect="1" noChangeArrowheads="1"/>
          </p:cNvPicPr>
          <p:nvPr/>
        </p:nvPicPr>
        <p:blipFill>
          <a:blip r:embed="rId2"/>
          <a:srcRect/>
          <a:stretch>
            <a:fillRect/>
          </a:stretch>
        </p:blipFill>
        <p:spPr bwMode="auto">
          <a:xfrm>
            <a:off x="6215074" y="3571876"/>
            <a:ext cx="2619375" cy="3048001"/>
          </a:xfrm>
          <a:prstGeom prst="rect">
            <a:avLst/>
          </a:prstGeom>
          <a:noFill/>
        </p:spPr>
      </p:pic>
      <p:pic>
        <p:nvPicPr>
          <p:cNvPr id="74756" name="Picture 4" descr="http://jurnalberita.com/wp-content/uploads/2011/03/Perawat1.jpg"/>
          <p:cNvPicPr>
            <a:picLocks noChangeAspect="1" noChangeArrowheads="1"/>
          </p:cNvPicPr>
          <p:nvPr/>
        </p:nvPicPr>
        <p:blipFill>
          <a:blip r:embed="rId3"/>
          <a:srcRect/>
          <a:stretch>
            <a:fillRect/>
          </a:stretch>
        </p:blipFill>
        <p:spPr bwMode="auto">
          <a:xfrm>
            <a:off x="5975307" y="0"/>
            <a:ext cx="3168694" cy="2428868"/>
          </a:xfrm>
          <a:prstGeom prst="rect">
            <a:avLst/>
          </a:prstGeom>
          <a:noFill/>
        </p:spPr>
      </p:pic>
      <p:pic>
        <p:nvPicPr>
          <p:cNvPr id="74760" name="Picture 8" descr="http://fielenfermeiro.files.wordpress.com/2009/09/florence_nightingale.jpg"/>
          <p:cNvPicPr>
            <a:picLocks noChangeAspect="1" noChangeArrowheads="1"/>
          </p:cNvPicPr>
          <p:nvPr/>
        </p:nvPicPr>
        <p:blipFill>
          <a:blip r:embed="rId4"/>
          <a:srcRect/>
          <a:stretch>
            <a:fillRect/>
          </a:stretch>
        </p:blipFill>
        <p:spPr bwMode="auto">
          <a:xfrm>
            <a:off x="0" y="3377728"/>
            <a:ext cx="2714612" cy="3480272"/>
          </a:xfrm>
          <a:prstGeom prst="rect">
            <a:avLst/>
          </a:prstGeom>
          <a:noFill/>
        </p:spPr>
      </p:pic>
      <p:pic>
        <p:nvPicPr>
          <p:cNvPr id="74762" name="Picture 10" descr="http://thefuturisticlovers.files.wordpress.com/2011/08/peraturan-kode-etik1.jpg"/>
          <p:cNvPicPr>
            <a:picLocks noChangeAspect="1" noChangeArrowheads="1"/>
          </p:cNvPicPr>
          <p:nvPr/>
        </p:nvPicPr>
        <p:blipFill>
          <a:blip r:embed="rId5"/>
          <a:srcRect/>
          <a:stretch>
            <a:fillRect/>
          </a:stretch>
        </p:blipFill>
        <p:spPr bwMode="auto">
          <a:xfrm>
            <a:off x="428596" y="214290"/>
            <a:ext cx="2643206" cy="227367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381000" y="609600"/>
            <a:ext cx="7543800" cy="1295400"/>
          </a:xfrm>
        </p:spPr>
        <p:txBody>
          <a:bodyPr rtlCol="0">
            <a:normAutofit fontScale="90000"/>
          </a:bodyPr>
          <a:lstStyle/>
          <a:p>
            <a:pPr eaLnBrk="1" fontAlgn="auto" hangingPunct="1">
              <a:spcAft>
                <a:spcPts val="0"/>
              </a:spcAft>
              <a:defRPr/>
            </a:pPr>
            <a:r>
              <a:rPr lang="en-US"/>
              <a:t>INTI PROFESI</a:t>
            </a:r>
            <a:br>
              <a:rPr lang="en-US"/>
            </a:br>
            <a:br>
              <a:rPr lang="en-US"/>
            </a:br>
            <a:r>
              <a:rPr lang="en-US" sz="3200">
                <a:sym typeface="Wingdings" panose="05000000000000000000" pitchFamily="2" charset="2"/>
              </a:rPr>
              <a:t> Pelayanan pada manusia</a:t>
            </a:r>
            <a:endParaRPr lang="en-US"/>
          </a:p>
        </p:txBody>
      </p:sp>
      <p:sp>
        <p:nvSpPr>
          <p:cNvPr id="5" name="Rectangle 4"/>
          <p:cNvSpPr/>
          <p:nvPr/>
        </p:nvSpPr>
        <p:spPr>
          <a:xfrm>
            <a:off x="533400" y="2514600"/>
            <a:ext cx="2438400" cy="9144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Profesi</a:t>
            </a:r>
            <a:r>
              <a:rPr lang="en-US" sz="2400" dirty="0">
                <a:solidFill>
                  <a:schemeClr val="tx1"/>
                </a:solidFill>
              </a:rPr>
              <a:t> </a:t>
            </a:r>
            <a:r>
              <a:rPr lang="en-US" sz="2400" dirty="0" err="1">
                <a:solidFill>
                  <a:schemeClr val="tx1"/>
                </a:solidFill>
              </a:rPr>
              <a:t>Keperawatan</a:t>
            </a:r>
            <a:r>
              <a:rPr lang="en-US" sz="2400" dirty="0">
                <a:solidFill>
                  <a:schemeClr val="tx1"/>
                </a:solidFill>
              </a:rPr>
              <a:t> </a:t>
            </a:r>
          </a:p>
        </p:txBody>
      </p:sp>
      <p:sp>
        <p:nvSpPr>
          <p:cNvPr id="6" name="Rectangle 5"/>
          <p:cNvSpPr/>
          <p:nvPr/>
        </p:nvSpPr>
        <p:spPr>
          <a:xfrm>
            <a:off x="4648200" y="2590800"/>
            <a:ext cx="2438400" cy="9144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Manusia</a:t>
            </a:r>
            <a:r>
              <a:rPr lang="en-US" sz="2400" dirty="0">
                <a:solidFill>
                  <a:schemeClr val="tx1"/>
                </a:solidFill>
              </a:rPr>
              <a:t> </a:t>
            </a:r>
            <a:r>
              <a:rPr lang="en-US" sz="2400" dirty="0" err="1">
                <a:solidFill>
                  <a:schemeClr val="tx1"/>
                </a:solidFill>
              </a:rPr>
              <a:t>sebagai</a:t>
            </a:r>
            <a:r>
              <a:rPr lang="en-US" sz="2400" dirty="0">
                <a:solidFill>
                  <a:schemeClr val="tx1"/>
                </a:solidFill>
              </a:rPr>
              <a:t> </a:t>
            </a:r>
            <a:r>
              <a:rPr lang="en-US" sz="2400" dirty="0" err="1">
                <a:solidFill>
                  <a:schemeClr val="tx1"/>
                </a:solidFill>
              </a:rPr>
              <a:t>klien</a:t>
            </a:r>
            <a:endParaRPr lang="en-US" sz="2400" dirty="0">
              <a:solidFill>
                <a:schemeClr val="tx1"/>
              </a:solidFill>
            </a:endParaRPr>
          </a:p>
        </p:txBody>
      </p:sp>
      <p:sp>
        <p:nvSpPr>
          <p:cNvPr id="3077" name="TextBox 6"/>
          <p:cNvSpPr txBox="1">
            <a:spLocks noChangeArrowheads="1"/>
          </p:cNvSpPr>
          <p:nvPr/>
        </p:nvSpPr>
        <p:spPr bwMode="auto">
          <a:xfrm>
            <a:off x="1981200" y="4648200"/>
            <a:ext cx="3657600" cy="1200150"/>
          </a:xfrm>
          <a:prstGeom prst="rect">
            <a:avLst/>
          </a:prstGeom>
          <a:noFill/>
          <a:ln w="9525">
            <a:noFill/>
            <a:miter lim="800000"/>
          </a:ln>
        </p:spPr>
        <p:txBody>
          <a:bodyPr>
            <a:spAutoFit/>
          </a:bodyPr>
          <a:lstStyle/>
          <a:p>
            <a:pPr algn="ctr"/>
            <a:r>
              <a:rPr lang="en-US" sz="2400"/>
              <a:t>Terdapat tanggung jawab moral, etik, dan hak asasi manusia</a:t>
            </a:r>
          </a:p>
        </p:txBody>
      </p:sp>
      <p:sp>
        <p:nvSpPr>
          <p:cNvPr id="8" name="Right Arrow 7"/>
          <p:cNvSpPr/>
          <p:nvPr/>
        </p:nvSpPr>
        <p:spPr>
          <a:xfrm>
            <a:off x="3200400" y="2819400"/>
            <a:ext cx="1219200" cy="381000"/>
          </a:xfrm>
          <a:prstGeom prst="right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p:cNvSpPr/>
          <p:nvPr/>
        </p:nvSpPr>
        <p:spPr>
          <a:xfrm>
            <a:off x="3657600" y="3429000"/>
            <a:ext cx="228600" cy="1066800"/>
          </a:xfrm>
          <a:prstGeom prst="down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838200"/>
            <a:ext cx="7543800" cy="1295400"/>
          </a:xfrm>
        </p:spPr>
        <p:txBody>
          <a:bodyPr/>
          <a:lstStyle/>
          <a:p>
            <a:pPr eaLnBrk="1" hangingPunct="1"/>
            <a:r>
              <a:rPr lang="en-US" sz="3600" dirty="0">
                <a:solidFill>
                  <a:schemeClr val="tx2">
                    <a:lumMod val="75000"/>
                  </a:schemeClr>
                </a:solidFill>
              </a:rPr>
              <a:t>MEMBERIKAN JAMINAN PELAYANAN YANG BERMUTU DAN AMAN</a:t>
            </a:r>
          </a:p>
        </p:txBody>
      </p:sp>
      <p:sp>
        <p:nvSpPr>
          <p:cNvPr id="3" name="Rounded Rectangle 2"/>
          <p:cNvSpPr/>
          <p:nvPr/>
        </p:nvSpPr>
        <p:spPr>
          <a:xfrm>
            <a:off x="1447800" y="3505200"/>
            <a:ext cx="2667000" cy="10668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Dikawal</a:t>
            </a:r>
            <a:r>
              <a:rPr lang="en-US" sz="2400" dirty="0">
                <a:solidFill>
                  <a:schemeClr val="tx1"/>
                </a:solidFill>
              </a:rPr>
              <a:t> </a:t>
            </a:r>
            <a:r>
              <a:rPr lang="en-US" sz="2400" dirty="0" err="1">
                <a:solidFill>
                  <a:schemeClr val="tx1"/>
                </a:solidFill>
              </a:rPr>
              <a:t>dengan</a:t>
            </a:r>
            <a:endParaRPr lang="en-US" sz="2400" dirty="0">
              <a:solidFill>
                <a:schemeClr val="tx1"/>
              </a:solidFill>
            </a:endParaRPr>
          </a:p>
        </p:txBody>
      </p:sp>
      <p:sp>
        <p:nvSpPr>
          <p:cNvPr id="4" name="Rounded Rectangle 3"/>
          <p:cNvSpPr/>
          <p:nvPr/>
        </p:nvSpPr>
        <p:spPr>
          <a:xfrm>
            <a:off x="5029200" y="4876800"/>
            <a:ext cx="2667000" cy="16764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rPr>
              <a:t>Perundang-undangan</a:t>
            </a:r>
            <a:r>
              <a:rPr lang="en-US" sz="2400" dirty="0">
                <a:solidFill>
                  <a:srgbClr val="FF0000"/>
                </a:solidFill>
              </a:rPr>
              <a:t> yang </a:t>
            </a:r>
            <a:r>
              <a:rPr lang="en-US" sz="2400" dirty="0" err="1">
                <a:solidFill>
                  <a:srgbClr val="FF0000"/>
                </a:solidFill>
              </a:rPr>
              <a:t>mengatur</a:t>
            </a:r>
            <a:r>
              <a:rPr lang="en-US" sz="2400" dirty="0">
                <a:solidFill>
                  <a:srgbClr val="FF0000"/>
                </a:solidFill>
              </a:rPr>
              <a:t> </a:t>
            </a:r>
            <a:r>
              <a:rPr lang="en-US" sz="2400" dirty="0" err="1">
                <a:solidFill>
                  <a:srgbClr val="FF0000"/>
                </a:solidFill>
              </a:rPr>
              <a:t>praktik</a:t>
            </a:r>
            <a:r>
              <a:rPr lang="en-US" sz="2400" dirty="0">
                <a:solidFill>
                  <a:srgbClr val="FF0000"/>
                </a:solidFill>
              </a:rPr>
              <a:t> </a:t>
            </a:r>
            <a:r>
              <a:rPr lang="en-US" sz="2400" dirty="0" err="1">
                <a:solidFill>
                  <a:srgbClr val="FF0000"/>
                </a:solidFill>
              </a:rPr>
              <a:t>keperawatan</a:t>
            </a:r>
            <a:endParaRPr lang="en-US" sz="2400" dirty="0">
              <a:solidFill>
                <a:srgbClr val="FF0000"/>
              </a:solidFill>
            </a:endParaRPr>
          </a:p>
        </p:txBody>
      </p:sp>
      <p:sp>
        <p:nvSpPr>
          <p:cNvPr id="5" name="Rounded Rectangle 4"/>
          <p:cNvSpPr/>
          <p:nvPr/>
        </p:nvSpPr>
        <p:spPr>
          <a:xfrm>
            <a:off x="5029200" y="3505200"/>
            <a:ext cx="2667000" cy="10668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rPr>
              <a:t>Standar</a:t>
            </a:r>
            <a:r>
              <a:rPr lang="en-US" sz="2400" dirty="0">
                <a:solidFill>
                  <a:srgbClr val="FF0000"/>
                </a:solidFill>
              </a:rPr>
              <a:t> </a:t>
            </a:r>
            <a:r>
              <a:rPr lang="en-US" sz="2400" dirty="0" err="1">
                <a:solidFill>
                  <a:srgbClr val="FF0000"/>
                </a:solidFill>
              </a:rPr>
              <a:t>profesi</a:t>
            </a:r>
            <a:r>
              <a:rPr lang="en-US" sz="2400" dirty="0">
                <a:solidFill>
                  <a:srgbClr val="FF0000"/>
                </a:solidFill>
              </a:rPr>
              <a:t> </a:t>
            </a:r>
            <a:r>
              <a:rPr lang="en-US" sz="2400" dirty="0" err="1">
                <a:solidFill>
                  <a:srgbClr val="FF0000"/>
                </a:solidFill>
              </a:rPr>
              <a:t>dan</a:t>
            </a:r>
            <a:r>
              <a:rPr lang="en-US" sz="2400" dirty="0">
                <a:solidFill>
                  <a:srgbClr val="FF0000"/>
                </a:solidFill>
              </a:rPr>
              <a:t> </a:t>
            </a:r>
            <a:r>
              <a:rPr lang="en-US" sz="2400" dirty="0" err="1">
                <a:solidFill>
                  <a:srgbClr val="FF0000"/>
                </a:solidFill>
              </a:rPr>
              <a:t>praktik</a:t>
            </a:r>
            <a:endParaRPr lang="en-US" sz="2400" dirty="0">
              <a:solidFill>
                <a:srgbClr val="FF0000"/>
              </a:solidFill>
            </a:endParaRPr>
          </a:p>
        </p:txBody>
      </p:sp>
      <p:sp>
        <p:nvSpPr>
          <p:cNvPr id="6" name="Rounded Rectangle 5"/>
          <p:cNvSpPr/>
          <p:nvPr/>
        </p:nvSpPr>
        <p:spPr>
          <a:xfrm>
            <a:off x="5029200" y="2209800"/>
            <a:ext cx="2667000" cy="10668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rPr>
              <a:t>Kode</a:t>
            </a:r>
            <a:r>
              <a:rPr lang="en-US" sz="2400" dirty="0">
                <a:solidFill>
                  <a:srgbClr val="FF0000"/>
                </a:solidFill>
              </a:rPr>
              <a:t> </a:t>
            </a:r>
            <a:r>
              <a:rPr lang="en-US" sz="2400" dirty="0" err="1">
                <a:solidFill>
                  <a:srgbClr val="FF0000"/>
                </a:solidFill>
              </a:rPr>
              <a:t>etik</a:t>
            </a:r>
            <a:endParaRPr lang="en-US" sz="2400" dirty="0">
              <a:solidFill>
                <a:srgbClr val="FF0000"/>
              </a:solidFill>
            </a:endParaRPr>
          </a:p>
        </p:txBody>
      </p:sp>
      <p:cxnSp>
        <p:nvCxnSpPr>
          <p:cNvPr id="8" name="Straight Connector 7"/>
          <p:cNvCxnSpPr>
            <a:stCxn id="3" idx="3"/>
            <a:endCxn id="5" idx="1"/>
          </p:cNvCxnSpPr>
          <p:nvPr/>
        </p:nvCxnSpPr>
        <p:spPr>
          <a:xfrm>
            <a:off x="4114800" y="4038600"/>
            <a:ext cx="914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 idx="3"/>
            <a:endCxn id="6" idx="1"/>
          </p:cNvCxnSpPr>
          <p:nvPr/>
        </p:nvCxnSpPr>
        <p:spPr>
          <a:xfrm flipV="1">
            <a:off x="4114800" y="2743200"/>
            <a:ext cx="914400"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 idx="3"/>
          </p:cNvCxnSpPr>
          <p:nvPr/>
        </p:nvCxnSpPr>
        <p:spPr>
          <a:xfrm>
            <a:off x="4114800" y="4038600"/>
            <a:ext cx="838200" cy="15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normAutofit fontScale="92500"/>
          </a:bodyPr>
          <a:lstStyle/>
          <a:p>
            <a:pPr marL="365760" indent="-255905" eaLnBrk="1" fontAlgn="auto" hangingPunct="1">
              <a:lnSpc>
                <a:spcPct val="150000"/>
              </a:lnSpc>
              <a:spcAft>
                <a:spcPts val="0"/>
              </a:spcAft>
              <a:buFont typeface="Wingdings 3" panose="05040102010807070707"/>
              <a:buChar char=""/>
              <a:defRPr/>
            </a:pPr>
            <a:r>
              <a:rPr lang="en-US" sz="2800" dirty="0" err="1"/>
              <a:t>Memiliki</a:t>
            </a:r>
            <a:r>
              <a:rPr lang="en-US" sz="2800" dirty="0"/>
              <a:t> </a:t>
            </a:r>
            <a:r>
              <a:rPr lang="en-US" sz="2800" dirty="0" err="1"/>
              <a:t>Ilmu</a:t>
            </a:r>
            <a:r>
              <a:rPr lang="en-US" sz="2800" dirty="0"/>
              <a:t> </a:t>
            </a:r>
            <a:r>
              <a:rPr lang="en-US" sz="2800" dirty="0" err="1"/>
              <a:t>pengetahuan</a:t>
            </a:r>
            <a:endParaRPr lang="en-US" sz="2800" dirty="0"/>
          </a:p>
          <a:p>
            <a:pPr marL="365760" indent="-255905" eaLnBrk="1" fontAlgn="auto" hangingPunct="1">
              <a:lnSpc>
                <a:spcPct val="150000"/>
              </a:lnSpc>
              <a:spcAft>
                <a:spcPts val="0"/>
              </a:spcAft>
              <a:buFont typeface="Wingdings 3" panose="05040102010807070707"/>
              <a:buChar char=""/>
              <a:defRPr/>
            </a:pPr>
            <a:r>
              <a:rPr lang="en-US" sz="2800" dirty="0" err="1"/>
              <a:t>Melalui</a:t>
            </a:r>
            <a:r>
              <a:rPr lang="en-US" sz="2800" dirty="0"/>
              <a:t> </a:t>
            </a:r>
            <a:r>
              <a:rPr lang="en-US" sz="2800" dirty="0" err="1"/>
              <a:t>pendidikan</a:t>
            </a:r>
            <a:r>
              <a:rPr lang="en-US" sz="2800" dirty="0"/>
              <a:t> </a:t>
            </a:r>
            <a:r>
              <a:rPr lang="en-US" sz="2800" dirty="0" err="1"/>
              <a:t>tinggi</a:t>
            </a:r>
            <a:r>
              <a:rPr lang="en-US" sz="2800" dirty="0"/>
              <a:t> (minimal </a:t>
            </a:r>
            <a:r>
              <a:rPr lang="en-US" sz="2800" dirty="0" err="1"/>
              <a:t>jenjang</a:t>
            </a:r>
            <a:r>
              <a:rPr lang="en-US" sz="2800" dirty="0"/>
              <a:t> strata 1 </a:t>
            </a:r>
            <a:r>
              <a:rPr lang="en-US" sz="2800" dirty="0" err="1"/>
              <a:t>profesi</a:t>
            </a:r>
            <a:r>
              <a:rPr lang="en-US" sz="2800" dirty="0"/>
              <a:t>)</a:t>
            </a:r>
          </a:p>
          <a:p>
            <a:pPr marL="365760" indent="-255905" eaLnBrk="1" fontAlgn="auto" hangingPunct="1">
              <a:lnSpc>
                <a:spcPct val="150000"/>
              </a:lnSpc>
              <a:spcAft>
                <a:spcPts val="0"/>
              </a:spcAft>
              <a:buFont typeface="Wingdings 3" panose="05040102010807070707"/>
              <a:buChar char=""/>
              <a:defRPr/>
            </a:pPr>
            <a:r>
              <a:rPr lang="en-US" sz="2800" dirty="0" err="1"/>
              <a:t>Melakukan</a:t>
            </a:r>
            <a:r>
              <a:rPr lang="en-US" sz="2800" dirty="0"/>
              <a:t> </a:t>
            </a:r>
            <a:r>
              <a:rPr lang="en-US" sz="2800" dirty="0" err="1"/>
              <a:t>praktik</a:t>
            </a:r>
            <a:r>
              <a:rPr lang="en-US" sz="2800" dirty="0"/>
              <a:t> </a:t>
            </a:r>
            <a:r>
              <a:rPr lang="en-US" sz="2800" dirty="0" err="1"/>
              <a:t>profesi</a:t>
            </a:r>
            <a:r>
              <a:rPr lang="en-US" sz="2800" dirty="0"/>
              <a:t> </a:t>
            </a:r>
            <a:r>
              <a:rPr lang="en-US" sz="2800" dirty="0" err="1"/>
              <a:t>menggunakan</a:t>
            </a:r>
            <a:r>
              <a:rPr lang="en-US" sz="2800" dirty="0"/>
              <a:t> </a:t>
            </a:r>
            <a:r>
              <a:rPr lang="en-US" sz="2800" dirty="0" err="1"/>
              <a:t>metodologi</a:t>
            </a:r>
            <a:endParaRPr lang="en-US" sz="2800" dirty="0"/>
          </a:p>
          <a:p>
            <a:pPr marL="365760" indent="-255905" eaLnBrk="1" fontAlgn="auto" hangingPunct="1">
              <a:lnSpc>
                <a:spcPct val="150000"/>
              </a:lnSpc>
              <a:spcAft>
                <a:spcPts val="0"/>
              </a:spcAft>
              <a:buFont typeface="Wingdings 3" panose="05040102010807070707"/>
              <a:buChar char=""/>
              <a:defRPr/>
            </a:pPr>
            <a:r>
              <a:rPr lang="en-US" sz="2800" dirty="0" err="1"/>
              <a:t>Melakukan</a:t>
            </a:r>
            <a:r>
              <a:rPr lang="en-US" sz="2800" dirty="0"/>
              <a:t> </a:t>
            </a:r>
            <a:r>
              <a:rPr lang="en-US" sz="2800" dirty="0" err="1"/>
              <a:t>pengendalian</a:t>
            </a:r>
            <a:r>
              <a:rPr lang="en-US" sz="2800" dirty="0"/>
              <a:t> </a:t>
            </a:r>
            <a:r>
              <a:rPr lang="en-US" sz="2800" dirty="0" err="1"/>
              <a:t>secara</a:t>
            </a:r>
            <a:r>
              <a:rPr lang="en-US" sz="2800" dirty="0"/>
              <a:t> </a:t>
            </a:r>
            <a:r>
              <a:rPr lang="en-US" sz="2800" dirty="0" err="1"/>
              <a:t>otonom</a:t>
            </a:r>
            <a:r>
              <a:rPr lang="en-US" sz="2800" dirty="0"/>
              <a:t> </a:t>
            </a:r>
            <a:r>
              <a:rPr lang="en-US" sz="2800" dirty="0" err="1"/>
              <a:t>melalui</a:t>
            </a:r>
            <a:r>
              <a:rPr lang="en-US" sz="2800" dirty="0"/>
              <a:t> </a:t>
            </a:r>
            <a:r>
              <a:rPr lang="en-US" sz="2800" dirty="0" err="1"/>
              <a:t>mekanisme</a:t>
            </a:r>
            <a:r>
              <a:rPr lang="en-US" sz="2800" dirty="0"/>
              <a:t> </a:t>
            </a:r>
            <a:r>
              <a:rPr lang="en-US" sz="2800" dirty="0" err="1"/>
              <a:t>kredensialing</a:t>
            </a:r>
            <a:endParaRPr lang="en-US" sz="2800" dirty="0"/>
          </a:p>
          <a:p>
            <a:pPr marL="365760" indent="-255905" eaLnBrk="1" fontAlgn="auto" hangingPunct="1">
              <a:lnSpc>
                <a:spcPct val="150000"/>
              </a:lnSpc>
              <a:spcAft>
                <a:spcPts val="0"/>
              </a:spcAft>
              <a:buFont typeface="Wingdings 3" panose="05040102010807070707"/>
              <a:buChar char=""/>
              <a:defRPr/>
            </a:pPr>
            <a:r>
              <a:rPr lang="en-US" sz="2800" dirty="0" err="1"/>
              <a:t>Memiliki</a:t>
            </a:r>
            <a:r>
              <a:rPr lang="en-US" sz="2800" dirty="0"/>
              <a:t> </a:t>
            </a:r>
            <a:r>
              <a:rPr lang="en-US" sz="2800" dirty="0" err="1"/>
              <a:t>Kode</a:t>
            </a:r>
            <a:r>
              <a:rPr lang="en-US" sz="2800" dirty="0"/>
              <a:t> </a:t>
            </a:r>
            <a:r>
              <a:rPr lang="en-US" sz="2800" dirty="0" err="1"/>
              <a:t>etik</a:t>
            </a:r>
            <a:r>
              <a:rPr lang="en-US" sz="2800" dirty="0"/>
              <a:t> </a:t>
            </a:r>
            <a:r>
              <a:rPr lang="en-US" sz="2800" dirty="0" err="1"/>
              <a:t>profesi</a:t>
            </a:r>
            <a:endParaRPr lang="en-US" sz="2800" dirty="0"/>
          </a:p>
        </p:txBody>
      </p:sp>
      <p:sp>
        <p:nvSpPr>
          <p:cNvPr id="3075" name="Titl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eaLnBrk="1" hangingPunct="1"/>
            <a:r>
              <a:rPr lang="en-US"/>
              <a:t>CIRI UTAMA PROFESI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457200" y="1143000"/>
            <a:ext cx="8229600" cy="4983163"/>
          </a:xfrm>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p:spPr>
        <p:txBody>
          <a:bodyPr/>
          <a:lstStyle/>
          <a:p>
            <a:pPr eaLnBrk="1" hangingPunct="1"/>
            <a:r>
              <a:rPr lang="en-US" dirty="0" err="1"/>
              <a:t>Bukan</a:t>
            </a:r>
            <a:r>
              <a:rPr lang="en-US" dirty="0"/>
              <a:t> </a:t>
            </a:r>
            <a:r>
              <a:rPr lang="en-US" dirty="0" err="1"/>
              <a:t>sekedar</a:t>
            </a:r>
            <a:r>
              <a:rPr lang="en-US" dirty="0"/>
              <a:t> </a:t>
            </a:r>
            <a:r>
              <a:rPr lang="en-US" dirty="0" err="1"/>
              <a:t>pekerjaan</a:t>
            </a:r>
            <a:r>
              <a:rPr lang="en-US" dirty="0"/>
              <a:t> (</a:t>
            </a:r>
            <a:r>
              <a:rPr lang="en-US" dirty="0" err="1"/>
              <a:t>vokasi</a:t>
            </a:r>
            <a:r>
              <a:rPr lang="en-US" dirty="0"/>
              <a:t>)</a:t>
            </a:r>
          </a:p>
          <a:p>
            <a:pPr eaLnBrk="1" hangingPunct="1"/>
            <a:r>
              <a:rPr lang="en-US" dirty="0" err="1"/>
              <a:t>Melakukan</a:t>
            </a:r>
            <a:r>
              <a:rPr lang="en-US" dirty="0"/>
              <a:t> </a:t>
            </a:r>
            <a:r>
              <a:rPr lang="en-US" dirty="0" err="1"/>
              <a:t>pekerjaan</a:t>
            </a:r>
            <a:r>
              <a:rPr lang="en-US" dirty="0"/>
              <a:t> yang </a:t>
            </a:r>
            <a:r>
              <a:rPr lang="en-US" dirty="0" err="1"/>
              <a:t>khas</a:t>
            </a:r>
            <a:r>
              <a:rPr lang="en-US" dirty="0"/>
              <a:t> </a:t>
            </a:r>
            <a:r>
              <a:rPr lang="en-US" dirty="0" err="1"/>
              <a:t>dan</a:t>
            </a:r>
            <a:r>
              <a:rPr lang="en-US" dirty="0"/>
              <a:t> </a:t>
            </a:r>
            <a:r>
              <a:rPr lang="en-US" dirty="0" err="1"/>
              <a:t>berdasar</a:t>
            </a:r>
            <a:r>
              <a:rPr lang="en-US" dirty="0"/>
              <a:t> </a:t>
            </a:r>
            <a:r>
              <a:rPr lang="en-US" dirty="0" err="1"/>
              <a:t>ilmu</a:t>
            </a:r>
            <a:r>
              <a:rPr lang="en-US" dirty="0"/>
              <a:t> </a:t>
            </a:r>
            <a:r>
              <a:rPr lang="en-US" dirty="0" err="1"/>
              <a:t>profesi</a:t>
            </a:r>
            <a:r>
              <a:rPr lang="en-US" dirty="0"/>
              <a:t> </a:t>
            </a:r>
            <a:r>
              <a:rPr lang="en-US" dirty="0" err="1"/>
              <a:t>terkait</a:t>
            </a:r>
            <a:r>
              <a:rPr lang="en-US" dirty="0"/>
              <a:t> </a:t>
            </a:r>
            <a:r>
              <a:rPr lang="en-US" dirty="0" err="1"/>
              <a:t>serta</a:t>
            </a:r>
            <a:r>
              <a:rPr lang="en-US" dirty="0"/>
              <a:t> </a:t>
            </a:r>
            <a:r>
              <a:rPr lang="en-US" dirty="0" err="1"/>
              <a:t>memperoleh</a:t>
            </a:r>
            <a:r>
              <a:rPr lang="en-US" dirty="0"/>
              <a:t> </a:t>
            </a:r>
            <a:r>
              <a:rPr lang="en-US" dirty="0" err="1"/>
              <a:t>penghargaan</a:t>
            </a:r>
            <a:r>
              <a:rPr lang="en-US" dirty="0"/>
              <a:t> </a:t>
            </a:r>
            <a:r>
              <a:rPr lang="en-US" dirty="0" err="1"/>
              <a:t>profesional</a:t>
            </a:r>
            <a:r>
              <a:rPr lang="en-US" dirty="0"/>
              <a:t> </a:t>
            </a:r>
            <a:r>
              <a:rPr lang="en-US" dirty="0" err="1"/>
              <a:t>atas</a:t>
            </a:r>
            <a:r>
              <a:rPr lang="en-US" dirty="0"/>
              <a:t> </a:t>
            </a:r>
            <a:r>
              <a:rPr lang="en-US" dirty="0" err="1"/>
              <a:t>pekerjaannya</a:t>
            </a:r>
            <a:r>
              <a:rPr lang="en-US" dirty="0"/>
              <a:t> </a:t>
            </a:r>
            <a:r>
              <a:rPr lang="en-US" dirty="0" err="1"/>
              <a:t>tersebut</a:t>
            </a:r>
            <a:endParaRPr lang="en-US" dirty="0"/>
          </a:p>
          <a:p>
            <a:pPr eaLnBrk="1" hangingPunct="1"/>
            <a:r>
              <a:rPr lang="en-US" dirty="0" err="1"/>
              <a:t>Memerlukan</a:t>
            </a:r>
            <a:r>
              <a:rPr lang="en-US" dirty="0"/>
              <a:t>:</a:t>
            </a:r>
          </a:p>
          <a:p>
            <a:pPr lvl="1" eaLnBrk="1" hangingPunct="1"/>
            <a:r>
              <a:rPr lang="en-US" dirty="0" err="1"/>
              <a:t>Keahlian</a:t>
            </a:r>
            <a:r>
              <a:rPr lang="en-US" dirty="0"/>
              <a:t> (</a:t>
            </a:r>
            <a:r>
              <a:rPr lang="en-US" i="1" dirty="0"/>
              <a:t>expertise</a:t>
            </a:r>
            <a:r>
              <a:rPr lang="en-US" dirty="0"/>
              <a:t>)</a:t>
            </a:r>
          </a:p>
          <a:p>
            <a:pPr lvl="1" eaLnBrk="1" hangingPunct="1"/>
            <a:r>
              <a:rPr lang="en-US" dirty="0" err="1"/>
              <a:t>Tanggung</a:t>
            </a:r>
            <a:r>
              <a:rPr lang="en-US" dirty="0"/>
              <a:t> </a:t>
            </a:r>
            <a:r>
              <a:rPr lang="en-US" dirty="0" err="1"/>
              <a:t>jawab</a:t>
            </a:r>
            <a:r>
              <a:rPr lang="en-US" dirty="0"/>
              <a:t> (</a:t>
            </a:r>
            <a:r>
              <a:rPr lang="en-US" i="1" dirty="0"/>
              <a:t>responsibility</a:t>
            </a:r>
            <a:r>
              <a:rPr lang="en-US" dirty="0"/>
              <a:t>)</a:t>
            </a:r>
          </a:p>
          <a:p>
            <a:pPr lvl="1" eaLnBrk="1" hangingPunct="1"/>
            <a:r>
              <a:rPr lang="en-US" dirty="0" err="1"/>
              <a:t>Kesejawatan</a:t>
            </a:r>
            <a:r>
              <a:rPr lang="en-US" dirty="0"/>
              <a:t> (</a:t>
            </a:r>
            <a:r>
              <a:rPr lang="en-US" i="1" dirty="0" err="1"/>
              <a:t>corporateness</a:t>
            </a:r>
            <a:r>
              <a:rPr lang="en-US" dirty="0"/>
              <a:t>)</a:t>
            </a:r>
          </a:p>
          <a:p>
            <a:pPr lvl="1" eaLnBrk="1" hangingPunct="1"/>
            <a:endParaRPr lang="en-US" dirty="0"/>
          </a:p>
        </p:txBody>
      </p:sp>
      <p:sp>
        <p:nvSpPr>
          <p:cNvPr id="4099" name="Rectangle 2"/>
          <p:cNvSpPr>
            <a:spLocks noGrp="1" noChangeArrowheads="1"/>
          </p:cNvSpPr>
          <p:nvPr>
            <p:ph type="title"/>
          </p:nvPr>
        </p:nvSpPr>
        <p:spPr/>
        <p:txBody>
          <a:bodyPr/>
          <a:lstStyle/>
          <a:p>
            <a:pPr eaLnBrk="1" hangingPunct="1"/>
            <a:r>
              <a:rPr lang="en-US" dirty="0"/>
              <a:t>PROFESI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38400" y="533400"/>
            <a:ext cx="4267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p:txBody>
          <a:bodyPr/>
          <a:lstStyle/>
          <a:p>
            <a:pPr eaLnBrk="1" hangingPunct="1"/>
            <a:r>
              <a:rPr lang="en-US" sz="3600" dirty="0"/>
              <a:t>DIMENSI PROFESI</a:t>
            </a:r>
          </a:p>
        </p:txBody>
      </p:sp>
      <p:sp>
        <p:nvSpPr>
          <p:cNvPr id="18434" name="Slide Number Placeholder 26"/>
          <p:cNvSpPr>
            <a:spLocks noGrp="1"/>
          </p:cNvSpPr>
          <p:nvPr>
            <p:ph type="sldNum" sz="quarter" idx="12"/>
          </p:nvPr>
        </p:nvSpPr>
        <p:spPr bwMode="auto">
          <a:ln>
            <a:miter lim="800000"/>
          </a:ln>
        </p:spPr>
        <p:txBody>
          <a:bodyPr wrap="square" numCol="1" anchorCtr="0" compatLnSpc="1"/>
          <a:lstStyle/>
          <a:p>
            <a:pPr>
              <a:defRPr/>
            </a:pPr>
            <a:fld id="{6EFE5C92-2900-4838-80C9-25DE394E674D}" type="slidenum">
              <a:rPr lang="en-US" altLang="en-US"/>
              <a:t>14</a:t>
            </a:fld>
            <a:endParaRPr lang="en-US" altLang="en-US"/>
          </a:p>
        </p:txBody>
      </p:sp>
      <p:sp>
        <p:nvSpPr>
          <p:cNvPr id="4" name="Rectangle 3"/>
          <p:cNvSpPr/>
          <p:nvPr/>
        </p:nvSpPr>
        <p:spPr>
          <a:xfrm>
            <a:off x="2895600" y="1752600"/>
            <a:ext cx="2971800" cy="838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Profesi</a:t>
            </a:r>
            <a:r>
              <a:rPr lang="en-US" sz="2400" dirty="0">
                <a:solidFill>
                  <a:schemeClr val="tx1"/>
                </a:solidFill>
              </a:rPr>
              <a:t> </a:t>
            </a:r>
            <a:r>
              <a:rPr lang="en-US" sz="2400" dirty="0" err="1">
                <a:solidFill>
                  <a:schemeClr val="tx1"/>
                </a:solidFill>
              </a:rPr>
              <a:t>Keperawatan</a:t>
            </a:r>
            <a:endParaRPr lang="en-US" sz="2400" dirty="0">
              <a:solidFill>
                <a:schemeClr val="tx1"/>
              </a:solidFill>
            </a:endParaRPr>
          </a:p>
        </p:txBody>
      </p:sp>
      <p:sp>
        <p:nvSpPr>
          <p:cNvPr id="5" name="Rectangle 4"/>
          <p:cNvSpPr/>
          <p:nvPr/>
        </p:nvSpPr>
        <p:spPr>
          <a:xfrm>
            <a:off x="2895600" y="3352800"/>
            <a:ext cx="2971800" cy="838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Pelayanan</a:t>
            </a:r>
            <a:r>
              <a:rPr lang="en-US" sz="2400" dirty="0">
                <a:solidFill>
                  <a:schemeClr val="tx1"/>
                </a:solidFill>
              </a:rPr>
              <a:t> </a:t>
            </a:r>
            <a:r>
              <a:rPr lang="en-US" sz="2400" dirty="0" err="1">
                <a:solidFill>
                  <a:schemeClr val="tx1"/>
                </a:solidFill>
              </a:rPr>
              <a:t>kepada</a:t>
            </a:r>
            <a:r>
              <a:rPr lang="en-US" sz="2400" dirty="0">
                <a:solidFill>
                  <a:schemeClr val="tx1"/>
                </a:solidFill>
              </a:rPr>
              <a:t> </a:t>
            </a:r>
            <a:r>
              <a:rPr lang="en-US" sz="2400" dirty="0" err="1">
                <a:solidFill>
                  <a:schemeClr val="tx1"/>
                </a:solidFill>
              </a:rPr>
              <a:t>Manusia</a:t>
            </a:r>
            <a:endParaRPr lang="en-US" sz="2400" dirty="0">
              <a:solidFill>
                <a:schemeClr val="tx1"/>
              </a:solidFill>
            </a:endParaRPr>
          </a:p>
        </p:txBody>
      </p:sp>
      <p:sp>
        <p:nvSpPr>
          <p:cNvPr id="6" name="Rectangle 5"/>
          <p:cNvSpPr/>
          <p:nvPr/>
        </p:nvSpPr>
        <p:spPr>
          <a:xfrm>
            <a:off x="914400" y="5257800"/>
            <a:ext cx="2057400" cy="838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Disiplin</a:t>
            </a:r>
            <a:r>
              <a:rPr lang="en-US" sz="2400" dirty="0">
                <a:solidFill>
                  <a:schemeClr val="tx1"/>
                </a:solidFill>
              </a:rPr>
              <a:t> </a:t>
            </a:r>
          </a:p>
        </p:txBody>
      </p:sp>
      <p:sp>
        <p:nvSpPr>
          <p:cNvPr id="7" name="Rectangle 6"/>
          <p:cNvSpPr/>
          <p:nvPr/>
        </p:nvSpPr>
        <p:spPr>
          <a:xfrm>
            <a:off x="3352800" y="5257800"/>
            <a:ext cx="2057400" cy="838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Etik</a:t>
            </a:r>
            <a:r>
              <a:rPr lang="en-US" sz="2400" dirty="0">
                <a:solidFill>
                  <a:schemeClr val="tx1"/>
                </a:solidFill>
              </a:rPr>
              <a:t> </a:t>
            </a:r>
          </a:p>
        </p:txBody>
      </p:sp>
      <p:sp>
        <p:nvSpPr>
          <p:cNvPr id="8" name="Rectangle 7"/>
          <p:cNvSpPr/>
          <p:nvPr/>
        </p:nvSpPr>
        <p:spPr>
          <a:xfrm>
            <a:off x="5867400" y="5257800"/>
            <a:ext cx="2057400" cy="838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Hukum</a:t>
            </a:r>
            <a:r>
              <a:rPr lang="en-US" sz="2400" dirty="0">
                <a:solidFill>
                  <a:schemeClr val="tx1"/>
                </a:solidFill>
              </a:rPr>
              <a:t> </a:t>
            </a:r>
          </a:p>
        </p:txBody>
      </p:sp>
      <p:cxnSp>
        <p:nvCxnSpPr>
          <p:cNvPr id="10" name="Straight Arrow Connector 9"/>
          <p:cNvCxnSpPr/>
          <p:nvPr/>
        </p:nvCxnSpPr>
        <p:spPr>
          <a:xfrm rot="5400000">
            <a:off x="4039394" y="2971006"/>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0"/>
            <a:endCxn id="5" idx="2"/>
          </p:cNvCxnSpPr>
          <p:nvPr/>
        </p:nvCxnSpPr>
        <p:spPr>
          <a:xfrm rot="5400000" flipH="1" flipV="1">
            <a:off x="3848101" y="4724400"/>
            <a:ext cx="10668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0"/>
          </p:cNvCxnSpPr>
          <p:nvPr/>
        </p:nvCxnSpPr>
        <p:spPr>
          <a:xfrm rot="5400000" flipH="1" flipV="1">
            <a:off x="2152650" y="4057650"/>
            <a:ext cx="990600" cy="14097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0"/>
          </p:cNvCxnSpPr>
          <p:nvPr/>
        </p:nvCxnSpPr>
        <p:spPr>
          <a:xfrm rot="16200000" flipV="1">
            <a:off x="5657850" y="4019550"/>
            <a:ext cx="990600" cy="1485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2667000" cy="533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Manusia</a:t>
            </a:r>
            <a:r>
              <a:rPr lang="en-US" dirty="0">
                <a:solidFill>
                  <a:schemeClr val="tx1"/>
                </a:solidFill>
              </a:rPr>
              <a:t> </a:t>
            </a:r>
            <a:r>
              <a:rPr lang="en-US" dirty="0" err="1">
                <a:solidFill>
                  <a:schemeClr val="tx1"/>
                </a:solidFill>
              </a:rPr>
              <a:t>sebagai</a:t>
            </a:r>
            <a:r>
              <a:rPr lang="en-US" dirty="0">
                <a:solidFill>
                  <a:schemeClr val="tx1"/>
                </a:solidFill>
              </a:rPr>
              <a:t> </a:t>
            </a:r>
            <a:r>
              <a:rPr lang="en-US" dirty="0" err="1">
                <a:solidFill>
                  <a:schemeClr val="tx1"/>
                </a:solidFill>
              </a:rPr>
              <a:t>klien</a:t>
            </a:r>
            <a:endParaRPr lang="en-US" dirty="0">
              <a:solidFill>
                <a:schemeClr val="tx1"/>
              </a:solidFill>
            </a:endParaRPr>
          </a:p>
        </p:txBody>
      </p:sp>
      <p:sp>
        <p:nvSpPr>
          <p:cNvPr id="5" name="Rectangle 4"/>
          <p:cNvSpPr/>
          <p:nvPr/>
        </p:nvSpPr>
        <p:spPr>
          <a:xfrm>
            <a:off x="4724400" y="381000"/>
            <a:ext cx="2667000" cy="533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Profesi</a:t>
            </a:r>
            <a:r>
              <a:rPr lang="en-US" dirty="0">
                <a:solidFill>
                  <a:schemeClr val="tx1"/>
                </a:solidFill>
              </a:rPr>
              <a:t> </a:t>
            </a:r>
            <a:r>
              <a:rPr lang="en-US" dirty="0" err="1">
                <a:solidFill>
                  <a:schemeClr val="tx1"/>
                </a:solidFill>
              </a:rPr>
              <a:t>keperawatan</a:t>
            </a:r>
            <a:endParaRPr lang="en-US" dirty="0">
              <a:solidFill>
                <a:schemeClr val="tx1"/>
              </a:solidFill>
            </a:endParaRPr>
          </a:p>
        </p:txBody>
      </p:sp>
      <p:sp>
        <p:nvSpPr>
          <p:cNvPr id="6" name="Rectangle 5"/>
          <p:cNvSpPr/>
          <p:nvPr/>
        </p:nvSpPr>
        <p:spPr>
          <a:xfrm>
            <a:off x="4724400" y="1219200"/>
            <a:ext cx="2667000" cy="1219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Melaksanakan</a:t>
            </a:r>
            <a:r>
              <a:rPr lang="en-US" dirty="0">
                <a:solidFill>
                  <a:schemeClr val="tx1"/>
                </a:solidFill>
              </a:rPr>
              <a:t> </a:t>
            </a:r>
            <a:r>
              <a:rPr lang="en-US" dirty="0" err="1">
                <a:solidFill>
                  <a:schemeClr val="tx1"/>
                </a:solidFill>
              </a:rPr>
              <a:t>praktik</a:t>
            </a:r>
            <a:r>
              <a:rPr lang="en-US" dirty="0">
                <a:solidFill>
                  <a:schemeClr val="tx1"/>
                </a:solidFill>
              </a:rPr>
              <a:t> </a:t>
            </a:r>
            <a:r>
              <a:rPr lang="en-US" dirty="0" err="1">
                <a:solidFill>
                  <a:schemeClr val="tx1"/>
                </a:solidFill>
              </a:rPr>
              <a:t>keperawatan</a:t>
            </a:r>
            <a:r>
              <a:rPr lang="en-US" dirty="0">
                <a:solidFill>
                  <a:schemeClr val="tx1"/>
                </a:solidFill>
              </a:rPr>
              <a:t> </a:t>
            </a:r>
            <a:r>
              <a:rPr lang="en-US" dirty="0" err="1">
                <a:solidFill>
                  <a:schemeClr val="tx1"/>
                </a:solidFill>
              </a:rPr>
              <a:t>sesuai</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ilmu</a:t>
            </a:r>
            <a:r>
              <a:rPr lang="en-US" dirty="0">
                <a:solidFill>
                  <a:schemeClr val="tx1"/>
                </a:solidFill>
              </a:rPr>
              <a:t> </a:t>
            </a:r>
            <a:r>
              <a:rPr lang="en-US" dirty="0" err="1">
                <a:solidFill>
                  <a:schemeClr val="tx1"/>
                </a:solidFill>
              </a:rPr>
              <a:t>keperawatan</a:t>
            </a:r>
            <a:endParaRPr lang="en-US" dirty="0">
              <a:solidFill>
                <a:schemeClr val="tx1"/>
              </a:solidFill>
            </a:endParaRPr>
          </a:p>
        </p:txBody>
      </p:sp>
      <p:sp>
        <p:nvSpPr>
          <p:cNvPr id="7" name="Rectangle 6"/>
          <p:cNvSpPr/>
          <p:nvPr/>
        </p:nvSpPr>
        <p:spPr>
          <a:xfrm>
            <a:off x="609600" y="2286000"/>
            <a:ext cx="3505200" cy="1143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Terdapat</a:t>
            </a:r>
            <a:r>
              <a:rPr lang="en-US" dirty="0">
                <a:solidFill>
                  <a:schemeClr val="tx1"/>
                </a:solidFill>
              </a:rPr>
              <a:t> </a:t>
            </a:r>
            <a:r>
              <a:rPr lang="en-US" dirty="0" err="1">
                <a:solidFill>
                  <a:schemeClr val="tx1"/>
                </a:solidFill>
              </a:rPr>
              <a:t>tanggung</a:t>
            </a:r>
            <a:r>
              <a:rPr lang="en-US" dirty="0">
                <a:solidFill>
                  <a:schemeClr val="tx1"/>
                </a:solidFill>
              </a:rPr>
              <a:t> </a:t>
            </a:r>
            <a:r>
              <a:rPr lang="en-US" dirty="0" err="1">
                <a:solidFill>
                  <a:schemeClr val="tx1"/>
                </a:solidFill>
              </a:rPr>
              <a:t>jawab</a:t>
            </a:r>
            <a:r>
              <a:rPr lang="en-US" dirty="0">
                <a:solidFill>
                  <a:schemeClr val="tx1"/>
                </a:solidFill>
              </a:rPr>
              <a:t> moral, </a:t>
            </a:r>
            <a:r>
              <a:rPr lang="en-US" dirty="0" err="1">
                <a:solidFill>
                  <a:schemeClr val="tx1"/>
                </a:solidFill>
              </a:rPr>
              <a:t>etik</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hak</a:t>
            </a:r>
            <a:r>
              <a:rPr lang="en-US" dirty="0">
                <a:solidFill>
                  <a:schemeClr val="tx1"/>
                </a:solidFill>
              </a:rPr>
              <a:t> </a:t>
            </a:r>
            <a:r>
              <a:rPr lang="en-US" dirty="0" err="1">
                <a:solidFill>
                  <a:schemeClr val="tx1"/>
                </a:solidFill>
              </a:rPr>
              <a:t>asasi</a:t>
            </a:r>
            <a:r>
              <a:rPr lang="en-US" dirty="0">
                <a:solidFill>
                  <a:schemeClr val="tx1"/>
                </a:solidFill>
              </a:rPr>
              <a:t> </a:t>
            </a:r>
            <a:r>
              <a:rPr lang="en-US" dirty="0" err="1">
                <a:solidFill>
                  <a:schemeClr val="tx1"/>
                </a:solidFill>
              </a:rPr>
              <a:t>manusia</a:t>
            </a:r>
            <a:r>
              <a:rPr lang="en-US" dirty="0">
                <a:solidFill>
                  <a:schemeClr val="tx1"/>
                </a:solidFill>
              </a:rPr>
              <a:t> </a:t>
            </a:r>
            <a:r>
              <a:rPr lang="en-US" dirty="0" err="1">
                <a:solidFill>
                  <a:schemeClr val="tx1"/>
                </a:solidFill>
              </a:rPr>
              <a:t>sebagai</a:t>
            </a:r>
            <a:r>
              <a:rPr lang="en-US" dirty="0">
                <a:solidFill>
                  <a:schemeClr val="tx1"/>
                </a:solidFill>
              </a:rPr>
              <a:t> </a:t>
            </a:r>
            <a:r>
              <a:rPr lang="en-US" dirty="0" err="1">
                <a:solidFill>
                  <a:schemeClr val="tx1"/>
                </a:solidFill>
              </a:rPr>
              <a:t>pemberi</a:t>
            </a:r>
            <a:r>
              <a:rPr lang="en-US" dirty="0">
                <a:solidFill>
                  <a:schemeClr val="tx1"/>
                </a:solidFill>
              </a:rPr>
              <a:t> </a:t>
            </a:r>
            <a:r>
              <a:rPr lang="en-US" dirty="0" err="1">
                <a:solidFill>
                  <a:schemeClr val="tx1"/>
                </a:solidFill>
              </a:rPr>
              <a:t>pelayanan</a:t>
            </a:r>
            <a:endParaRPr lang="en-US" dirty="0">
              <a:solidFill>
                <a:schemeClr val="tx1"/>
              </a:solidFill>
            </a:endParaRPr>
          </a:p>
        </p:txBody>
      </p:sp>
      <p:sp>
        <p:nvSpPr>
          <p:cNvPr id="8" name="Rectangle 7"/>
          <p:cNvSpPr/>
          <p:nvPr/>
        </p:nvSpPr>
        <p:spPr>
          <a:xfrm>
            <a:off x="4648200" y="2667000"/>
            <a:ext cx="2971800"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Dibuat</a:t>
            </a:r>
            <a:r>
              <a:rPr lang="en-US" dirty="0">
                <a:solidFill>
                  <a:schemeClr val="tx1"/>
                </a:solidFill>
              </a:rPr>
              <a:t> </a:t>
            </a:r>
            <a:r>
              <a:rPr lang="en-US" dirty="0" err="1">
                <a:solidFill>
                  <a:schemeClr val="tx1"/>
                </a:solidFill>
              </a:rPr>
              <a:t>standar</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dapat</a:t>
            </a:r>
            <a:r>
              <a:rPr lang="en-US" dirty="0">
                <a:solidFill>
                  <a:schemeClr val="tx1"/>
                </a:solidFill>
              </a:rPr>
              <a:t> </a:t>
            </a:r>
            <a:r>
              <a:rPr lang="en-US" dirty="0" err="1">
                <a:solidFill>
                  <a:schemeClr val="tx1"/>
                </a:solidFill>
              </a:rPr>
              <a:t>dipublikasikan</a:t>
            </a:r>
            <a:r>
              <a:rPr lang="en-US" dirty="0">
                <a:solidFill>
                  <a:schemeClr val="tx1"/>
                </a:solidFill>
              </a:rPr>
              <a:t> </a:t>
            </a:r>
            <a:r>
              <a:rPr lang="en-US" dirty="0" err="1">
                <a:solidFill>
                  <a:schemeClr val="tx1"/>
                </a:solidFill>
              </a:rPr>
              <a:t>dalam</a:t>
            </a:r>
            <a:r>
              <a:rPr lang="en-US" dirty="0">
                <a:solidFill>
                  <a:schemeClr val="tx1"/>
                </a:solidFill>
              </a:rPr>
              <a:t> </a:t>
            </a:r>
            <a:r>
              <a:rPr lang="en-US" dirty="0" err="1">
                <a:solidFill>
                  <a:schemeClr val="tx1"/>
                </a:solidFill>
              </a:rPr>
              <a:t>praktik</a:t>
            </a:r>
            <a:endParaRPr lang="en-US" dirty="0">
              <a:solidFill>
                <a:schemeClr val="tx1"/>
              </a:solidFill>
            </a:endParaRPr>
          </a:p>
        </p:txBody>
      </p:sp>
      <p:sp>
        <p:nvSpPr>
          <p:cNvPr id="9" name="Rectangle 8"/>
          <p:cNvSpPr/>
          <p:nvPr/>
        </p:nvSpPr>
        <p:spPr>
          <a:xfrm>
            <a:off x="838200" y="3886200"/>
            <a:ext cx="2667000" cy="533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Credentialing </a:t>
            </a:r>
          </a:p>
        </p:txBody>
      </p:sp>
      <p:sp>
        <p:nvSpPr>
          <p:cNvPr id="10" name="Rectangle 9"/>
          <p:cNvSpPr/>
          <p:nvPr/>
        </p:nvSpPr>
        <p:spPr>
          <a:xfrm>
            <a:off x="4800600" y="3886200"/>
            <a:ext cx="2819400" cy="685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Pengawalan</a:t>
            </a:r>
            <a:r>
              <a:rPr lang="en-US" dirty="0">
                <a:solidFill>
                  <a:schemeClr val="tx1"/>
                </a:solidFill>
              </a:rPr>
              <a:t> </a:t>
            </a:r>
            <a:r>
              <a:rPr lang="en-US" dirty="0" err="1">
                <a:solidFill>
                  <a:schemeClr val="tx1"/>
                </a:solidFill>
              </a:rPr>
              <a:t>kualitas</a:t>
            </a:r>
            <a:r>
              <a:rPr lang="en-US" dirty="0">
                <a:solidFill>
                  <a:schemeClr val="tx1"/>
                </a:solidFill>
              </a:rPr>
              <a:t> </a:t>
            </a:r>
            <a:r>
              <a:rPr lang="en-US" dirty="0" err="1">
                <a:solidFill>
                  <a:schemeClr val="tx1"/>
                </a:solidFill>
              </a:rPr>
              <a:t>pelayanan</a:t>
            </a:r>
            <a:endParaRPr lang="en-US" dirty="0">
              <a:solidFill>
                <a:schemeClr val="tx1"/>
              </a:solidFill>
            </a:endParaRPr>
          </a:p>
        </p:txBody>
      </p:sp>
      <p:sp>
        <p:nvSpPr>
          <p:cNvPr id="11" name="Rectangle 10"/>
          <p:cNvSpPr/>
          <p:nvPr/>
        </p:nvSpPr>
        <p:spPr>
          <a:xfrm>
            <a:off x="228600" y="4724400"/>
            <a:ext cx="1295400" cy="533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Sertifikasi</a:t>
            </a:r>
            <a:r>
              <a:rPr lang="en-US" dirty="0">
                <a:solidFill>
                  <a:schemeClr val="tx1"/>
                </a:solidFill>
              </a:rPr>
              <a:t> </a:t>
            </a:r>
          </a:p>
        </p:txBody>
      </p:sp>
      <p:sp>
        <p:nvSpPr>
          <p:cNvPr id="12" name="Rectangle 11"/>
          <p:cNvSpPr/>
          <p:nvPr/>
        </p:nvSpPr>
        <p:spPr>
          <a:xfrm>
            <a:off x="1752600" y="4724400"/>
            <a:ext cx="1295400" cy="609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Registrasi</a:t>
            </a:r>
            <a:r>
              <a:rPr lang="en-US" dirty="0">
                <a:solidFill>
                  <a:schemeClr val="tx1"/>
                </a:solidFill>
              </a:rPr>
              <a:t> </a:t>
            </a:r>
          </a:p>
        </p:txBody>
      </p:sp>
      <p:sp>
        <p:nvSpPr>
          <p:cNvPr id="13" name="Rectangle 12"/>
          <p:cNvSpPr/>
          <p:nvPr/>
        </p:nvSpPr>
        <p:spPr>
          <a:xfrm>
            <a:off x="3200400" y="4724400"/>
            <a:ext cx="1295400" cy="533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Lisensi</a:t>
            </a:r>
            <a:r>
              <a:rPr lang="en-US" dirty="0">
                <a:solidFill>
                  <a:schemeClr val="tx1"/>
                </a:solidFill>
              </a:rPr>
              <a:t>  </a:t>
            </a:r>
          </a:p>
        </p:txBody>
      </p:sp>
      <p:sp>
        <p:nvSpPr>
          <p:cNvPr id="14" name="Rectangle 13"/>
          <p:cNvSpPr/>
          <p:nvPr/>
        </p:nvSpPr>
        <p:spPr>
          <a:xfrm>
            <a:off x="228600" y="5562600"/>
            <a:ext cx="1295400" cy="609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Ijazah</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sertifikat</a:t>
            </a:r>
            <a:r>
              <a:rPr lang="en-US" dirty="0">
                <a:solidFill>
                  <a:schemeClr val="tx1"/>
                </a:solidFill>
              </a:rPr>
              <a:t>  </a:t>
            </a:r>
          </a:p>
        </p:txBody>
      </p:sp>
      <p:sp>
        <p:nvSpPr>
          <p:cNvPr id="15" name="Rectangle 14"/>
          <p:cNvSpPr/>
          <p:nvPr/>
        </p:nvSpPr>
        <p:spPr>
          <a:xfrm>
            <a:off x="1752600" y="5562600"/>
            <a:ext cx="1295400" cy="533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STR</a:t>
            </a:r>
          </a:p>
        </p:txBody>
      </p:sp>
      <p:sp>
        <p:nvSpPr>
          <p:cNvPr id="16" name="Rectangle 15"/>
          <p:cNvSpPr/>
          <p:nvPr/>
        </p:nvSpPr>
        <p:spPr>
          <a:xfrm>
            <a:off x="2514600" y="6324600"/>
            <a:ext cx="1295400" cy="381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Bekerja</a:t>
            </a:r>
            <a:r>
              <a:rPr lang="en-US" dirty="0">
                <a:solidFill>
                  <a:schemeClr val="tx1"/>
                </a:solidFill>
              </a:rPr>
              <a:t> </a:t>
            </a:r>
          </a:p>
        </p:txBody>
      </p:sp>
      <p:sp>
        <p:nvSpPr>
          <p:cNvPr id="17" name="Rectangle 16"/>
          <p:cNvSpPr/>
          <p:nvPr/>
        </p:nvSpPr>
        <p:spPr>
          <a:xfrm>
            <a:off x="4572000" y="4876800"/>
            <a:ext cx="1676400" cy="1676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perundang</a:t>
            </a:r>
            <a:r>
              <a:rPr lang="en-US" dirty="0">
                <a:solidFill>
                  <a:schemeClr val="tx1"/>
                </a:solidFill>
              </a:rPr>
              <a:t>- </a:t>
            </a:r>
            <a:r>
              <a:rPr lang="en-US" dirty="0" err="1">
                <a:solidFill>
                  <a:schemeClr val="tx1"/>
                </a:solidFill>
              </a:rPr>
              <a:t>undangan</a:t>
            </a:r>
            <a:r>
              <a:rPr lang="en-US" dirty="0">
                <a:solidFill>
                  <a:schemeClr val="tx1"/>
                </a:solidFill>
              </a:rPr>
              <a:t> yang </a:t>
            </a:r>
            <a:r>
              <a:rPr lang="en-US" dirty="0" err="1">
                <a:solidFill>
                  <a:schemeClr val="tx1"/>
                </a:solidFill>
              </a:rPr>
              <a:t>mengatur</a:t>
            </a:r>
            <a:r>
              <a:rPr lang="en-US" dirty="0">
                <a:solidFill>
                  <a:schemeClr val="tx1"/>
                </a:solidFill>
              </a:rPr>
              <a:t> </a:t>
            </a:r>
            <a:r>
              <a:rPr lang="en-US" dirty="0" err="1">
                <a:solidFill>
                  <a:schemeClr val="tx1"/>
                </a:solidFill>
              </a:rPr>
              <a:t>praktik</a:t>
            </a:r>
            <a:r>
              <a:rPr lang="en-US" dirty="0">
                <a:solidFill>
                  <a:schemeClr val="tx1"/>
                </a:solidFill>
              </a:rPr>
              <a:t> </a:t>
            </a:r>
            <a:r>
              <a:rPr lang="en-US" dirty="0" err="1">
                <a:solidFill>
                  <a:schemeClr val="tx1"/>
                </a:solidFill>
              </a:rPr>
              <a:t>keperawatan</a:t>
            </a:r>
            <a:r>
              <a:rPr lang="en-US" dirty="0">
                <a:solidFill>
                  <a:schemeClr val="tx1"/>
                </a:solidFill>
              </a:rPr>
              <a:t> </a:t>
            </a:r>
          </a:p>
        </p:txBody>
      </p:sp>
      <p:sp>
        <p:nvSpPr>
          <p:cNvPr id="18" name="Rectangle 17"/>
          <p:cNvSpPr/>
          <p:nvPr/>
        </p:nvSpPr>
        <p:spPr>
          <a:xfrm>
            <a:off x="6324600" y="4876800"/>
            <a:ext cx="1295400" cy="609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Kode</a:t>
            </a:r>
            <a:r>
              <a:rPr lang="en-US" dirty="0">
                <a:solidFill>
                  <a:schemeClr val="tx1"/>
                </a:solidFill>
              </a:rPr>
              <a:t> </a:t>
            </a:r>
            <a:r>
              <a:rPr lang="en-US" dirty="0" err="1">
                <a:solidFill>
                  <a:schemeClr val="tx1"/>
                </a:solidFill>
              </a:rPr>
              <a:t>etik</a:t>
            </a:r>
            <a:r>
              <a:rPr lang="en-US" dirty="0">
                <a:solidFill>
                  <a:schemeClr val="tx1"/>
                </a:solidFill>
              </a:rPr>
              <a:t> </a:t>
            </a:r>
            <a:r>
              <a:rPr lang="en-US" dirty="0" err="1">
                <a:solidFill>
                  <a:schemeClr val="tx1"/>
                </a:solidFill>
              </a:rPr>
              <a:t>profesi</a:t>
            </a:r>
            <a:endParaRPr lang="en-US" dirty="0">
              <a:solidFill>
                <a:schemeClr val="tx1"/>
              </a:solidFill>
            </a:endParaRPr>
          </a:p>
        </p:txBody>
      </p:sp>
      <p:sp>
        <p:nvSpPr>
          <p:cNvPr id="19" name="Rectangle 18"/>
          <p:cNvSpPr/>
          <p:nvPr/>
        </p:nvSpPr>
        <p:spPr>
          <a:xfrm>
            <a:off x="7772400" y="4953000"/>
            <a:ext cx="1295400" cy="1752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Standar</a:t>
            </a:r>
            <a:r>
              <a:rPr lang="en-US" dirty="0">
                <a:solidFill>
                  <a:schemeClr val="tx1"/>
                </a:solidFill>
              </a:rPr>
              <a:t> </a:t>
            </a:r>
            <a:r>
              <a:rPr lang="en-US" dirty="0" err="1">
                <a:solidFill>
                  <a:schemeClr val="tx1"/>
                </a:solidFill>
              </a:rPr>
              <a:t>profesi</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praktik</a:t>
            </a:r>
            <a:r>
              <a:rPr lang="en-US" dirty="0">
                <a:solidFill>
                  <a:schemeClr val="tx1"/>
                </a:solidFill>
              </a:rPr>
              <a:t> </a:t>
            </a:r>
            <a:r>
              <a:rPr lang="en-US" dirty="0" err="1">
                <a:solidFill>
                  <a:schemeClr val="tx1"/>
                </a:solidFill>
              </a:rPr>
              <a:t>keperawatan</a:t>
            </a:r>
            <a:r>
              <a:rPr lang="en-US" dirty="0">
                <a:solidFill>
                  <a:schemeClr val="tx1"/>
                </a:solidFill>
              </a:rPr>
              <a:t> </a:t>
            </a:r>
          </a:p>
        </p:txBody>
      </p:sp>
      <p:sp>
        <p:nvSpPr>
          <p:cNvPr id="21" name="Down Arrow 20"/>
          <p:cNvSpPr/>
          <p:nvPr/>
        </p:nvSpPr>
        <p:spPr>
          <a:xfrm>
            <a:off x="3810000" y="762000"/>
            <a:ext cx="152400" cy="13716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Arrow Connector 22"/>
          <p:cNvCxnSpPr>
            <a:stCxn id="5" idx="2"/>
            <a:endCxn id="6" idx="0"/>
          </p:cNvCxnSpPr>
          <p:nvPr/>
        </p:nvCxnSpPr>
        <p:spPr>
          <a:xfrm rot="5400000">
            <a:off x="5905501" y="1066800"/>
            <a:ext cx="3048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42807" y="2590006"/>
            <a:ext cx="30480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3"/>
          </p:cNvCxnSpPr>
          <p:nvPr/>
        </p:nvCxnSpPr>
        <p:spPr>
          <a:xfrm>
            <a:off x="7620000" y="3124200"/>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7354888" y="3924300"/>
            <a:ext cx="1598612"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6705601" y="4724400"/>
            <a:ext cx="3048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57800" y="4648200"/>
            <a:ext cx="2667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5143501" y="4762500"/>
            <a:ext cx="2286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7811294" y="4761706"/>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2362201" y="3657600"/>
            <a:ext cx="4572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667000" y="3429000"/>
            <a:ext cx="25908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90600" y="4495800"/>
            <a:ext cx="2667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2286794" y="4571206"/>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875507" y="4609306"/>
            <a:ext cx="22860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3544094" y="4609306"/>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800894" y="5371306"/>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2324894" y="5447506"/>
            <a:ext cx="228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3048794" y="5790406"/>
            <a:ext cx="1066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Left-Right Arrow 39"/>
          <p:cNvSpPr/>
          <p:nvPr/>
        </p:nvSpPr>
        <p:spPr>
          <a:xfrm>
            <a:off x="3352800" y="533400"/>
            <a:ext cx="1143000" cy="22860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p:spPr>
        <p:txBody>
          <a:bodyPr>
            <a:normAutofit/>
          </a:bodyPr>
          <a:lstStyle/>
          <a:p>
            <a:r>
              <a:rPr lang="en-US" dirty="0" err="1"/>
              <a:t>Tujuan</a:t>
            </a:r>
            <a:r>
              <a:rPr lang="en-US" dirty="0"/>
              <a:t> </a:t>
            </a:r>
            <a:r>
              <a:rPr lang="en-US" dirty="0" err="1"/>
              <a:t>Kode</a:t>
            </a:r>
            <a:r>
              <a:rPr lang="en-US" dirty="0"/>
              <a:t> </a:t>
            </a:r>
            <a:r>
              <a:rPr lang="en-US" dirty="0" err="1"/>
              <a:t>Etik</a:t>
            </a:r>
            <a:r>
              <a:rPr lang="en-US" dirty="0"/>
              <a:t> </a:t>
            </a:r>
          </a:p>
        </p:txBody>
      </p:sp>
      <p:sp>
        <p:nvSpPr>
          <p:cNvPr id="3" name="Content Placeholder 2"/>
          <p:cNvSpPr>
            <a:spLocks noGrp="1"/>
          </p:cNvSpPr>
          <p:nvPr>
            <p:ph idx="1"/>
          </p:nvPr>
        </p:nvSpPr>
        <p:spPr>
          <a:xfrm>
            <a:off x="214282" y="714356"/>
            <a:ext cx="8929718" cy="6143644"/>
          </a:xfrm>
        </p:spPr>
        <p:txBody>
          <a:bodyPr>
            <a:normAutofit lnSpcReduction="10000"/>
          </a:bodyPr>
          <a:lstStyle/>
          <a:p>
            <a:pPr>
              <a:buNone/>
            </a:pPr>
            <a:r>
              <a:rPr lang="en-US" dirty="0"/>
              <a:t>1.  </a:t>
            </a:r>
            <a:r>
              <a:rPr lang="en-US" dirty="0" err="1"/>
              <a:t>Sebagai</a:t>
            </a:r>
            <a:r>
              <a:rPr lang="en-US" dirty="0"/>
              <a:t> </a:t>
            </a:r>
            <a:r>
              <a:rPr lang="en-US" dirty="0" err="1"/>
              <a:t>aturan</a:t>
            </a:r>
            <a:r>
              <a:rPr lang="en-US" dirty="0"/>
              <a:t> </a:t>
            </a:r>
            <a:r>
              <a:rPr lang="en-US" dirty="0" err="1"/>
              <a:t>dasar</a:t>
            </a:r>
            <a:r>
              <a:rPr lang="en-US" dirty="0"/>
              <a:t> </a:t>
            </a:r>
            <a:r>
              <a:rPr lang="en-US" dirty="0" err="1"/>
              <a:t>terhadap</a:t>
            </a:r>
            <a:r>
              <a:rPr lang="en-US" dirty="0"/>
              <a:t> </a:t>
            </a:r>
            <a:r>
              <a:rPr lang="en-US" dirty="0" err="1"/>
              <a:t>hubungan</a:t>
            </a:r>
            <a:r>
              <a:rPr lang="en-US" dirty="0"/>
              <a:t> </a:t>
            </a:r>
            <a:r>
              <a:rPr lang="en-US" dirty="0" err="1"/>
              <a:t>antara</a:t>
            </a:r>
            <a:r>
              <a:rPr lang="en-US" dirty="0"/>
              <a:t> </a:t>
            </a:r>
            <a:r>
              <a:rPr lang="en-US" dirty="0" err="1"/>
              <a:t>perawat</a:t>
            </a:r>
            <a:r>
              <a:rPr lang="en-US" dirty="0"/>
              <a:t>, </a:t>
            </a:r>
            <a:r>
              <a:rPr lang="en-US" dirty="0" err="1"/>
              <a:t>klien</a:t>
            </a:r>
            <a:r>
              <a:rPr lang="en-US" dirty="0"/>
              <a:t>, </a:t>
            </a:r>
            <a:r>
              <a:rPr lang="en-US" dirty="0" err="1"/>
              <a:t>tenaga</a:t>
            </a:r>
            <a:r>
              <a:rPr lang="en-US" dirty="0"/>
              <a:t> </a:t>
            </a:r>
            <a:r>
              <a:rPr lang="en-US" dirty="0" err="1"/>
              <a:t>kesehatan</a:t>
            </a:r>
            <a:r>
              <a:rPr lang="en-US" dirty="0"/>
              <a:t>, </a:t>
            </a:r>
            <a:r>
              <a:rPr lang="en-US" dirty="0" err="1"/>
              <a:t>masyarakat</a:t>
            </a:r>
            <a:r>
              <a:rPr lang="en-US" dirty="0"/>
              <a:t>, </a:t>
            </a:r>
            <a:r>
              <a:rPr lang="en-US" dirty="0" err="1"/>
              <a:t>dan</a:t>
            </a:r>
            <a:r>
              <a:rPr lang="en-US" dirty="0"/>
              <a:t> </a:t>
            </a:r>
            <a:r>
              <a:rPr lang="en-US" dirty="0" err="1"/>
              <a:t>profesi</a:t>
            </a:r>
            <a:r>
              <a:rPr lang="en-US" dirty="0"/>
              <a:t>.</a:t>
            </a:r>
          </a:p>
          <a:p>
            <a:pPr>
              <a:buNone/>
            </a:pPr>
            <a:r>
              <a:rPr lang="en-US" dirty="0"/>
              <a:t>2.  </a:t>
            </a:r>
            <a:r>
              <a:rPr lang="en-US" dirty="0" err="1"/>
              <a:t>Sebagai</a:t>
            </a:r>
            <a:r>
              <a:rPr lang="en-US" dirty="0"/>
              <a:t> </a:t>
            </a:r>
            <a:r>
              <a:rPr lang="en-US" dirty="0" err="1"/>
              <a:t>standar</a:t>
            </a:r>
            <a:r>
              <a:rPr lang="en-US" dirty="0"/>
              <a:t> </a:t>
            </a:r>
            <a:r>
              <a:rPr lang="en-US" dirty="0" err="1"/>
              <a:t>untuk</a:t>
            </a:r>
            <a:r>
              <a:rPr lang="en-US" dirty="0"/>
              <a:t> </a:t>
            </a:r>
            <a:r>
              <a:rPr lang="en-US" dirty="0" err="1"/>
              <a:t>mengeluarkan</a:t>
            </a:r>
            <a:r>
              <a:rPr lang="en-US" dirty="0"/>
              <a:t> </a:t>
            </a:r>
            <a:r>
              <a:rPr lang="en-US" dirty="0" err="1"/>
              <a:t>perawat</a:t>
            </a:r>
            <a:r>
              <a:rPr lang="en-US" dirty="0"/>
              <a:t> yang </a:t>
            </a:r>
            <a:r>
              <a:rPr lang="en-US" dirty="0" err="1"/>
              <a:t>tidak</a:t>
            </a:r>
            <a:r>
              <a:rPr lang="en-US" dirty="0"/>
              <a:t> </a:t>
            </a:r>
            <a:r>
              <a:rPr lang="en-US" dirty="0" err="1"/>
              <a:t>menaati</a:t>
            </a:r>
            <a:r>
              <a:rPr lang="en-US" dirty="0"/>
              <a:t> </a:t>
            </a:r>
            <a:r>
              <a:rPr lang="en-US" dirty="0" err="1"/>
              <a:t>peraturan</a:t>
            </a:r>
            <a:r>
              <a:rPr lang="en-US" dirty="0"/>
              <a:t> </a:t>
            </a:r>
            <a:r>
              <a:rPr lang="en-US" dirty="0" err="1"/>
              <a:t>dan</a:t>
            </a:r>
            <a:r>
              <a:rPr lang="en-US" dirty="0"/>
              <a:t> </a:t>
            </a:r>
            <a:r>
              <a:rPr lang="en-US" dirty="0" err="1"/>
              <a:t>untuk</a:t>
            </a:r>
            <a:r>
              <a:rPr lang="en-US" dirty="0"/>
              <a:t> </a:t>
            </a:r>
            <a:r>
              <a:rPr lang="en-US" dirty="0" err="1"/>
              <a:t>melindungi</a:t>
            </a:r>
            <a:r>
              <a:rPr lang="en-US" dirty="0"/>
              <a:t> </a:t>
            </a:r>
            <a:r>
              <a:rPr lang="en-US" dirty="0" err="1"/>
              <a:t>perawat</a:t>
            </a:r>
            <a:r>
              <a:rPr lang="en-US" dirty="0"/>
              <a:t> yang </a:t>
            </a:r>
            <a:r>
              <a:rPr lang="en-US" dirty="0" err="1"/>
              <a:t>menjadi</a:t>
            </a:r>
            <a:r>
              <a:rPr lang="en-US" dirty="0"/>
              <a:t> </a:t>
            </a:r>
            <a:r>
              <a:rPr lang="en-US" dirty="0" err="1"/>
              <a:t>pihak</a:t>
            </a:r>
            <a:r>
              <a:rPr lang="en-US" dirty="0"/>
              <a:t> </a:t>
            </a:r>
            <a:r>
              <a:rPr lang="en-US" dirty="0" err="1"/>
              <a:t>tertuduh</a:t>
            </a:r>
            <a:r>
              <a:rPr lang="en-US" dirty="0"/>
              <a:t> </a:t>
            </a:r>
            <a:r>
              <a:rPr lang="en-US" dirty="0" err="1"/>
              <a:t>secara</a:t>
            </a:r>
            <a:r>
              <a:rPr lang="en-US" dirty="0"/>
              <a:t> </a:t>
            </a:r>
            <a:r>
              <a:rPr lang="en-US" dirty="0" err="1"/>
              <a:t>tidak</a:t>
            </a:r>
            <a:r>
              <a:rPr lang="en-US" dirty="0"/>
              <a:t> </a:t>
            </a:r>
            <a:r>
              <a:rPr lang="en-US" dirty="0" err="1"/>
              <a:t>adil</a:t>
            </a:r>
            <a:r>
              <a:rPr lang="en-US" dirty="0"/>
              <a:t>.</a:t>
            </a:r>
          </a:p>
          <a:p>
            <a:pPr>
              <a:buNone/>
            </a:pPr>
            <a:r>
              <a:rPr lang="en-US" dirty="0"/>
              <a:t>3.  </a:t>
            </a:r>
            <a:r>
              <a:rPr lang="en-US" dirty="0" err="1"/>
              <a:t>Sebagai</a:t>
            </a:r>
            <a:r>
              <a:rPr lang="en-US" dirty="0"/>
              <a:t> </a:t>
            </a:r>
            <a:r>
              <a:rPr lang="en-US" dirty="0" err="1"/>
              <a:t>dasar</a:t>
            </a:r>
            <a:r>
              <a:rPr lang="en-US" dirty="0"/>
              <a:t> </a:t>
            </a:r>
            <a:r>
              <a:rPr lang="en-US" dirty="0" err="1"/>
              <a:t>pengembangan</a:t>
            </a:r>
            <a:r>
              <a:rPr lang="en-US" dirty="0"/>
              <a:t> </a:t>
            </a:r>
            <a:r>
              <a:rPr lang="en-US" dirty="0" err="1"/>
              <a:t>kurikulum</a:t>
            </a:r>
            <a:r>
              <a:rPr lang="en-US" dirty="0"/>
              <a:t> </a:t>
            </a:r>
            <a:r>
              <a:rPr lang="en-US" dirty="0" err="1"/>
              <a:t>pendidikan</a:t>
            </a:r>
            <a:r>
              <a:rPr lang="en-US" dirty="0"/>
              <a:t> </a:t>
            </a:r>
            <a:r>
              <a:rPr lang="en-US" dirty="0" err="1"/>
              <a:t>keperawatan</a:t>
            </a:r>
            <a:r>
              <a:rPr lang="en-US" dirty="0"/>
              <a:t> </a:t>
            </a:r>
            <a:r>
              <a:rPr lang="en-US" dirty="0" err="1"/>
              <a:t>dan</a:t>
            </a:r>
            <a:r>
              <a:rPr lang="en-US" dirty="0"/>
              <a:t> </a:t>
            </a:r>
            <a:r>
              <a:rPr lang="en-US" dirty="0" err="1"/>
              <a:t>untuk</a:t>
            </a:r>
            <a:r>
              <a:rPr lang="en-US" dirty="0"/>
              <a:t> </a:t>
            </a:r>
            <a:r>
              <a:rPr lang="en-US" dirty="0" err="1"/>
              <a:t>mengorientasikan</a:t>
            </a:r>
            <a:r>
              <a:rPr lang="en-US" dirty="0"/>
              <a:t> </a:t>
            </a:r>
            <a:r>
              <a:rPr lang="en-US" dirty="0" err="1"/>
              <a:t>lulusan</a:t>
            </a:r>
            <a:r>
              <a:rPr lang="en-US" dirty="0"/>
              <a:t> </a:t>
            </a:r>
            <a:r>
              <a:rPr lang="en-US" dirty="0" err="1"/>
              <a:t>baru</a:t>
            </a:r>
            <a:r>
              <a:rPr lang="en-US" dirty="0"/>
              <a:t> </a:t>
            </a:r>
            <a:r>
              <a:rPr lang="en-US" dirty="0" err="1"/>
              <a:t>pendidikan</a:t>
            </a:r>
            <a:r>
              <a:rPr lang="en-US" dirty="0"/>
              <a:t> </a:t>
            </a:r>
            <a:r>
              <a:rPr lang="en-US" dirty="0" err="1"/>
              <a:t>keperawatan</a:t>
            </a:r>
            <a:r>
              <a:rPr lang="en-US" dirty="0"/>
              <a:t> </a:t>
            </a:r>
            <a:r>
              <a:rPr lang="en-US" dirty="0" err="1"/>
              <a:t>dalam</a:t>
            </a:r>
            <a:r>
              <a:rPr lang="en-US" dirty="0"/>
              <a:t> </a:t>
            </a:r>
            <a:r>
              <a:rPr lang="en-US" dirty="0" err="1"/>
              <a:t>memasuki</a:t>
            </a:r>
            <a:r>
              <a:rPr lang="en-US" dirty="0"/>
              <a:t> </a:t>
            </a:r>
            <a:r>
              <a:rPr lang="en-US" dirty="0" err="1"/>
              <a:t>jajaran</a:t>
            </a:r>
            <a:r>
              <a:rPr lang="en-US" dirty="0"/>
              <a:t> </a:t>
            </a:r>
            <a:r>
              <a:rPr lang="en-US" dirty="0" err="1"/>
              <a:t>praktik</a:t>
            </a:r>
            <a:r>
              <a:rPr lang="en-US" dirty="0"/>
              <a:t> </a:t>
            </a:r>
            <a:r>
              <a:rPr lang="en-US" dirty="0" err="1"/>
              <a:t>keperawatan</a:t>
            </a:r>
            <a:r>
              <a:rPr lang="en-US" dirty="0"/>
              <a:t>.</a:t>
            </a:r>
          </a:p>
          <a:p>
            <a:pPr>
              <a:buNone/>
            </a:pPr>
            <a:r>
              <a:rPr lang="en-US" dirty="0"/>
              <a:t>4.  </a:t>
            </a:r>
            <a:r>
              <a:rPr lang="en-US" dirty="0" err="1"/>
              <a:t>Membantu</a:t>
            </a:r>
            <a:r>
              <a:rPr lang="en-US" dirty="0"/>
              <a:t> </a:t>
            </a:r>
            <a:r>
              <a:rPr lang="en-US" dirty="0" err="1"/>
              <a:t>masyarakat</a:t>
            </a:r>
            <a:r>
              <a:rPr lang="en-US" dirty="0"/>
              <a:t> </a:t>
            </a:r>
            <a:r>
              <a:rPr lang="en-US" dirty="0" err="1"/>
              <a:t>dalam</a:t>
            </a:r>
            <a:r>
              <a:rPr lang="en-US" dirty="0"/>
              <a:t> </a:t>
            </a:r>
            <a:r>
              <a:rPr lang="en-US" dirty="0" err="1"/>
              <a:t>memahami</a:t>
            </a:r>
            <a:r>
              <a:rPr lang="en-US" dirty="0"/>
              <a:t> </a:t>
            </a:r>
            <a:r>
              <a:rPr lang="en-US" dirty="0" err="1"/>
              <a:t>perilaku</a:t>
            </a:r>
            <a:r>
              <a:rPr lang="en-US" dirty="0"/>
              <a:t> </a:t>
            </a:r>
            <a:r>
              <a:rPr lang="en-US" dirty="0" err="1"/>
              <a:t>keperawatan</a:t>
            </a:r>
            <a:r>
              <a:rPr lang="en-US" dirty="0"/>
              <a:t> </a:t>
            </a:r>
            <a:r>
              <a:rPr lang="en-US" dirty="0" err="1"/>
              <a:t>profesional</a:t>
            </a:r>
            <a:r>
              <a:rPr lang="en-US" dirty="0"/>
              <a:t>.</a:t>
            </a:r>
          </a:p>
          <a:p>
            <a:pPr>
              <a:buNone/>
            </a:pPr>
            <a:r>
              <a:rPr lang="en-US" dirty="0" err="1"/>
              <a:t>Untuk</a:t>
            </a:r>
            <a:r>
              <a:rPr lang="en-US" dirty="0"/>
              <a:t> </a:t>
            </a:r>
            <a:r>
              <a:rPr lang="en-US" dirty="0" err="1"/>
              <a:t>dapat</a:t>
            </a:r>
            <a:r>
              <a:rPr lang="en-US" dirty="0"/>
              <a:t> </a:t>
            </a:r>
            <a:r>
              <a:rPr lang="en-US" dirty="0" err="1"/>
              <a:t>mengambil</a:t>
            </a:r>
            <a:r>
              <a:rPr lang="en-US" dirty="0"/>
              <a:t> </a:t>
            </a:r>
            <a:r>
              <a:rPr lang="en-US" dirty="0" err="1"/>
              <a:t>keputusan</a:t>
            </a:r>
            <a:r>
              <a:rPr lang="en-US" dirty="0"/>
              <a:t> </a:t>
            </a:r>
            <a:r>
              <a:rPr lang="en-US" dirty="0" err="1"/>
              <a:t>dan</a:t>
            </a:r>
            <a:r>
              <a:rPr lang="en-US" dirty="0"/>
              <a:t> </a:t>
            </a:r>
            <a:r>
              <a:rPr lang="en-US" dirty="0" err="1"/>
              <a:t>tindakan</a:t>
            </a:r>
            <a:r>
              <a:rPr lang="en-US" dirty="0"/>
              <a:t> yang </a:t>
            </a:r>
            <a:r>
              <a:rPr lang="en-US" dirty="0" err="1"/>
              <a:t>tepat</a:t>
            </a:r>
            <a:r>
              <a:rPr lang="en-US" dirty="0"/>
              <a:t> </a:t>
            </a:r>
            <a:r>
              <a:rPr lang="en-US" dirty="0" err="1"/>
              <a:t>terhadap</a:t>
            </a:r>
            <a:r>
              <a:rPr lang="en-US" dirty="0"/>
              <a:t> </a:t>
            </a:r>
            <a:r>
              <a:rPr lang="en-US" dirty="0" err="1"/>
              <a:t>masalah</a:t>
            </a:r>
            <a:r>
              <a:rPr lang="en-US" dirty="0"/>
              <a:t> yang </a:t>
            </a:r>
            <a:r>
              <a:rPr lang="en-US" dirty="0" err="1"/>
              <a:t>menyangkut</a:t>
            </a:r>
            <a:r>
              <a:rPr lang="en-US" dirty="0"/>
              <a:t> </a:t>
            </a:r>
            <a:r>
              <a:rPr lang="en-US" dirty="0" err="1"/>
              <a:t>etika</a:t>
            </a:r>
            <a:r>
              <a:rPr lang="en-US" dirty="0"/>
              <a:t>, </a:t>
            </a:r>
            <a:r>
              <a:rPr lang="en-US" dirty="0" err="1"/>
              <a:t>perawat</a:t>
            </a:r>
            <a:r>
              <a:rPr lang="en-US" dirty="0"/>
              <a:t> </a:t>
            </a:r>
            <a:r>
              <a:rPr lang="en-US" dirty="0" err="1"/>
              <a:t>harus</a:t>
            </a:r>
            <a:r>
              <a:rPr lang="en-US" dirty="0"/>
              <a:t> </a:t>
            </a:r>
            <a:r>
              <a:rPr lang="en-US" dirty="0" err="1">
                <a:solidFill>
                  <a:srgbClr val="FF0000"/>
                </a:solidFill>
              </a:rPr>
              <a:t>banyak</a:t>
            </a:r>
            <a:r>
              <a:rPr lang="en-US" dirty="0">
                <a:solidFill>
                  <a:srgbClr val="FF0000"/>
                </a:solidFill>
              </a:rPr>
              <a:t> </a:t>
            </a:r>
            <a:r>
              <a:rPr lang="en-US" dirty="0" err="1">
                <a:solidFill>
                  <a:srgbClr val="FF0000"/>
                </a:solidFill>
              </a:rPr>
              <a:t>berlatih</a:t>
            </a:r>
            <a:r>
              <a:rPr lang="en-US" dirty="0">
                <a:solidFill>
                  <a:srgbClr val="FF0000"/>
                </a:solidFill>
              </a:rPr>
              <a:t> </a:t>
            </a:r>
            <a:r>
              <a:rPr lang="en-US" dirty="0" err="1">
                <a:solidFill>
                  <a:srgbClr val="FF0000"/>
                </a:solidFill>
              </a:rPr>
              <a:t>mencoba</a:t>
            </a:r>
            <a:r>
              <a:rPr lang="en-US" dirty="0">
                <a:solidFill>
                  <a:srgbClr val="FF0000"/>
                </a:solidFill>
              </a:rPr>
              <a:t> </a:t>
            </a:r>
            <a:r>
              <a:rPr lang="en-US" dirty="0" err="1">
                <a:solidFill>
                  <a:srgbClr val="FF0000"/>
                </a:solidFill>
              </a:rPr>
              <a:t>menganalisis</a:t>
            </a:r>
            <a:r>
              <a:rPr lang="en-US" dirty="0">
                <a:solidFill>
                  <a:srgbClr val="FF0000"/>
                </a:solidFill>
              </a:rPr>
              <a:t> </a:t>
            </a:r>
            <a:r>
              <a:rPr lang="en-US" dirty="0" err="1">
                <a:solidFill>
                  <a:srgbClr val="FF0000"/>
                </a:solidFill>
              </a:rPr>
              <a:t>masalah</a:t>
            </a:r>
            <a:r>
              <a:rPr lang="en-US" dirty="0">
                <a:solidFill>
                  <a:srgbClr val="FF0000"/>
                </a:solidFill>
              </a:rPr>
              <a:t> </a:t>
            </a:r>
            <a:r>
              <a:rPr lang="en-US" dirty="0" err="1">
                <a:solidFill>
                  <a:srgbClr val="FF0000"/>
                </a:solidFill>
              </a:rPr>
              <a:t>etis</a:t>
            </a:r>
            <a:r>
              <a:rPr lang="en-US" dirty="0">
                <a:solidFill>
                  <a:srgbClr val="FF0000"/>
                </a:solidFill>
              </a:rPr>
              <a:t> </a:t>
            </a:r>
            <a:r>
              <a:rPr lang="en-US" dirty="0"/>
              <a:t>yang </a:t>
            </a:r>
            <a:r>
              <a:rPr lang="en-US" dirty="0" err="1"/>
              <a:t>dapat</a:t>
            </a:r>
            <a:r>
              <a:rPr lang="en-US" dirty="0"/>
              <a:t> </a:t>
            </a:r>
            <a:r>
              <a:rPr lang="en-US" dirty="0" err="1"/>
              <a:t>diperoleh</a:t>
            </a:r>
            <a:r>
              <a:rPr lang="en-US" dirty="0"/>
              <a:t> </a:t>
            </a:r>
            <a:r>
              <a:rPr lang="en-US" dirty="0" err="1"/>
              <a:t>dari</a:t>
            </a:r>
            <a:r>
              <a:rPr lang="en-US" dirty="0"/>
              <a:t> </a:t>
            </a:r>
            <a:r>
              <a:rPr lang="en-US" dirty="0" err="1"/>
              <a:t>berbagai</a:t>
            </a:r>
            <a:r>
              <a:rPr lang="en-US" dirty="0"/>
              <a:t> </a:t>
            </a:r>
            <a:r>
              <a:rPr lang="en-US" dirty="0" err="1"/>
              <a:t>buku</a:t>
            </a:r>
            <a:r>
              <a:rPr lang="en-US" dirty="0"/>
              <a:t>, </a:t>
            </a:r>
            <a:r>
              <a:rPr lang="en-US" dirty="0" err="1"/>
              <a:t>jurnal</a:t>
            </a:r>
            <a:r>
              <a:rPr lang="en-US" dirty="0"/>
              <a:t>, </a:t>
            </a:r>
            <a:r>
              <a:rPr lang="en-US" dirty="0" err="1"/>
              <a:t>artikel</a:t>
            </a:r>
            <a:r>
              <a:rPr lang="en-US" dirty="0"/>
              <a:t>, </a:t>
            </a:r>
            <a:r>
              <a:rPr lang="en-US" dirty="0" err="1"/>
              <a:t>atau</a:t>
            </a:r>
            <a:r>
              <a:rPr lang="en-US" dirty="0"/>
              <a:t> </a:t>
            </a:r>
            <a:r>
              <a:rPr lang="en-US" dirty="0" err="1"/>
              <a:t>kaset</a:t>
            </a:r>
            <a:r>
              <a:rPr lang="en-US" dirty="0"/>
              <a:t> video.       </a:t>
            </a:r>
          </a:p>
          <a:p>
            <a:pPr algn="r">
              <a:buNone/>
            </a:pPr>
            <a:r>
              <a:rPr lang="en-US" sz="2600" dirty="0" err="1"/>
              <a:t>Kozier</a:t>
            </a:r>
            <a:r>
              <a:rPr lang="en-US" sz="2600" dirty="0"/>
              <a:t>, </a:t>
            </a:r>
            <a:r>
              <a:rPr lang="en-US" sz="2600" dirty="0" err="1"/>
              <a:t>Erb</a:t>
            </a:r>
            <a:r>
              <a:rPr lang="en-US" sz="2600" dirty="0"/>
              <a:t>, 1990</a:t>
            </a:r>
          </a:p>
          <a:p>
            <a:pPr algn="r">
              <a:buNone/>
            </a:pPr>
            <a:endParaRPr lang="en-US" sz="2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643998" cy="857232"/>
          </a:xfrm>
        </p:spPr>
        <p:txBody>
          <a:bodyPr>
            <a:normAutofit/>
          </a:bodyPr>
          <a:lstStyle/>
          <a:p>
            <a:r>
              <a:rPr lang="en-US" sz="2400" dirty="0" err="1"/>
              <a:t>Kode</a:t>
            </a:r>
            <a:r>
              <a:rPr lang="en-US" sz="2400" dirty="0"/>
              <a:t> </a:t>
            </a:r>
            <a:r>
              <a:rPr lang="en-US" sz="2400" dirty="0" err="1"/>
              <a:t>etik</a:t>
            </a:r>
            <a:r>
              <a:rPr lang="en-US" sz="2400" dirty="0"/>
              <a:t> </a:t>
            </a:r>
            <a:r>
              <a:rPr lang="en-US" sz="2400" dirty="0" err="1"/>
              <a:t>keperawatan</a:t>
            </a:r>
            <a:r>
              <a:rPr lang="en-US" sz="2400" dirty="0"/>
              <a:t> </a:t>
            </a:r>
            <a:r>
              <a:rPr lang="en-US" sz="2400" dirty="0" err="1"/>
              <a:t>menurut</a:t>
            </a:r>
            <a:r>
              <a:rPr lang="en-US" sz="2400" dirty="0"/>
              <a:t> </a:t>
            </a:r>
            <a:br>
              <a:rPr lang="en-US" sz="2400" dirty="0"/>
            </a:br>
            <a:r>
              <a:rPr lang="en-US" sz="2400" i="1" dirty="0"/>
              <a:t>American Nurses Association (ANA)</a:t>
            </a:r>
            <a:endParaRPr lang="en-US" sz="2400" dirty="0"/>
          </a:p>
        </p:txBody>
      </p:sp>
      <p:sp>
        <p:nvSpPr>
          <p:cNvPr id="3" name="Content Placeholder 2"/>
          <p:cNvSpPr>
            <a:spLocks noGrp="1"/>
          </p:cNvSpPr>
          <p:nvPr>
            <p:ph idx="1"/>
          </p:nvPr>
        </p:nvSpPr>
        <p:spPr>
          <a:xfrm>
            <a:off x="0" y="857232"/>
            <a:ext cx="9144000" cy="6000768"/>
          </a:xfrm>
        </p:spPr>
        <p:txBody>
          <a:bodyPr>
            <a:normAutofit fontScale="62500" lnSpcReduction="20000"/>
          </a:bodyPr>
          <a:lstStyle/>
          <a:p>
            <a:pPr>
              <a:buNone/>
            </a:pPr>
            <a:r>
              <a:rPr lang="en-US" dirty="0"/>
              <a:t>1)    </a:t>
            </a:r>
            <a:r>
              <a:rPr lang="en-US" dirty="0" err="1"/>
              <a:t>Perawat</a:t>
            </a:r>
            <a:r>
              <a:rPr lang="en-US" dirty="0"/>
              <a:t> </a:t>
            </a:r>
            <a:r>
              <a:rPr lang="en-US" dirty="0" err="1"/>
              <a:t>memberikan</a:t>
            </a:r>
            <a:r>
              <a:rPr lang="en-US" dirty="0"/>
              <a:t> </a:t>
            </a:r>
            <a:r>
              <a:rPr lang="en-US" dirty="0" err="1"/>
              <a:t>pelayanan</a:t>
            </a:r>
            <a:r>
              <a:rPr lang="en-US" dirty="0"/>
              <a:t> </a:t>
            </a:r>
            <a:r>
              <a:rPr lang="en-US" dirty="0" err="1"/>
              <a:t>dengan</a:t>
            </a:r>
            <a:r>
              <a:rPr lang="en-US" dirty="0"/>
              <a:t> </a:t>
            </a:r>
            <a:r>
              <a:rPr lang="en-US" dirty="0" err="1"/>
              <a:t>penuh</a:t>
            </a:r>
            <a:r>
              <a:rPr lang="en-US" dirty="0"/>
              <a:t> </a:t>
            </a:r>
            <a:r>
              <a:rPr lang="en-US" dirty="0" err="1">
                <a:solidFill>
                  <a:srgbClr val="FF0000"/>
                </a:solidFill>
              </a:rPr>
              <a:t>hormat</a:t>
            </a:r>
            <a:r>
              <a:rPr lang="en-US" dirty="0">
                <a:solidFill>
                  <a:srgbClr val="FF0000"/>
                </a:solidFill>
              </a:rPr>
              <a:t> </a:t>
            </a:r>
            <a:r>
              <a:rPr lang="en-US" dirty="0" err="1">
                <a:solidFill>
                  <a:srgbClr val="FF0000"/>
                </a:solidFill>
              </a:rPr>
              <a:t>bagi</a:t>
            </a:r>
            <a:r>
              <a:rPr lang="en-US" dirty="0">
                <a:solidFill>
                  <a:srgbClr val="FF0000"/>
                </a:solidFill>
              </a:rPr>
              <a:t> </a:t>
            </a:r>
            <a:r>
              <a:rPr lang="en-US" dirty="0" err="1">
                <a:solidFill>
                  <a:srgbClr val="FF0000"/>
                </a:solidFill>
              </a:rPr>
              <a:t>martabat</a:t>
            </a:r>
            <a:r>
              <a:rPr lang="en-US" dirty="0">
                <a:solidFill>
                  <a:srgbClr val="FF0000"/>
                </a:solidFill>
              </a:rPr>
              <a:t> </a:t>
            </a:r>
            <a:r>
              <a:rPr lang="en-US" dirty="0" err="1">
                <a:solidFill>
                  <a:srgbClr val="FF0000"/>
                </a:solidFill>
              </a:rPr>
              <a:t>kemanusiaan</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keunikan</a:t>
            </a:r>
            <a:r>
              <a:rPr lang="en-US" dirty="0">
                <a:solidFill>
                  <a:srgbClr val="FF0000"/>
                </a:solidFill>
              </a:rPr>
              <a:t> </a:t>
            </a:r>
            <a:r>
              <a:rPr lang="en-US" dirty="0" err="1">
                <a:solidFill>
                  <a:srgbClr val="FF0000"/>
                </a:solidFill>
              </a:rPr>
              <a:t>klien</a:t>
            </a:r>
            <a:r>
              <a:rPr lang="en-US" dirty="0">
                <a:solidFill>
                  <a:srgbClr val="FF0000"/>
                </a:solidFill>
              </a:rPr>
              <a:t> </a:t>
            </a:r>
            <a:r>
              <a:rPr lang="en-US" dirty="0"/>
              <a:t>yang </a:t>
            </a:r>
            <a:r>
              <a:rPr lang="en-US" dirty="0" err="1"/>
              <a:t>tidak</a:t>
            </a:r>
            <a:r>
              <a:rPr lang="en-US" dirty="0"/>
              <a:t> </a:t>
            </a:r>
            <a:r>
              <a:rPr lang="en-US" dirty="0" err="1"/>
              <a:t>dibatasi</a:t>
            </a:r>
            <a:r>
              <a:rPr lang="en-US" dirty="0"/>
              <a:t> </a:t>
            </a:r>
            <a:r>
              <a:rPr lang="en-US" dirty="0" err="1"/>
              <a:t>oleh</a:t>
            </a:r>
            <a:r>
              <a:rPr lang="en-US" dirty="0"/>
              <a:t> </a:t>
            </a:r>
            <a:r>
              <a:rPr lang="en-US" dirty="0" err="1"/>
              <a:t>pertimbangan</a:t>
            </a:r>
            <a:r>
              <a:rPr lang="en-US" dirty="0"/>
              <a:t> status </a:t>
            </a:r>
            <a:r>
              <a:rPr lang="en-US" dirty="0" err="1"/>
              <a:t>sosial</a:t>
            </a:r>
            <a:r>
              <a:rPr lang="en-US" dirty="0"/>
              <a:t> </a:t>
            </a:r>
            <a:r>
              <a:rPr lang="en-US" dirty="0" err="1"/>
              <a:t>atau</a:t>
            </a:r>
            <a:r>
              <a:rPr lang="en-US" dirty="0"/>
              <a:t> </a:t>
            </a:r>
            <a:r>
              <a:rPr lang="en-US" dirty="0" err="1"/>
              <a:t>ekonomi</a:t>
            </a:r>
            <a:r>
              <a:rPr lang="en-US" dirty="0"/>
              <a:t>, </a:t>
            </a:r>
            <a:r>
              <a:rPr lang="en-US" dirty="0" err="1"/>
              <a:t>atribut</a:t>
            </a:r>
            <a:r>
              <a:rPr lang="en-US" dirty="0"/>
              <a:t> personal </a:t>
            </a:r>
            <a:r>
              <a:rPr lang="en-US" dirty="0" err="1"/>
              <a:t>atau</a:t>
            </a:r>
            <a:r>
              <a:rPr lang="en-US" dirty="0"/>
              <a:t> </a:t>
            </a:r>
            <a:r>
              <a:rPr lang="en-US" dirty="0" err="1"/>
              <a:t>corak</a:t>
            </a:r>
            <a:r>
              <a:rPr lang="en-US" dirty="0"/>
              <a:t> </a:t>
            </a:r>
            <a:r>
              <a:rPr lang="en-US" dirty="0" err="1"/>
              <a:t>masalah</a:t>
            </a:r>
            <a:r>
              <a:rPr lang="en-US" dirty="0"/>
              <a:t> </a:t>
            </a:r>
            <a:r>
              <a:rPr lang="en-US" dirty="0" err="1"/>
              <a:t>kesehatannya</a:t>
            </a:r>
            <a:r>
              <a:rPr lang="en-US" dirty="0"/>
              <a:t>.</a:t>
            </a:r>
          </a:p>
          <a:p>
            <a:pPr>
              <a:buNone/>
            </a:pPr>
            <a:r>
              <a:rPr lang="en-US" dirty="0"/>
              <a:t>2)    </a:t>
            </a:r>
            <a:r>
              <a:rPr lang="en-US" dirty="0" err="1"/>
              <a:t>Perawat</a:t>
            </a:r>
            <a:r>
              <a:rPr lang="en-US" dirty="0"/>
              <a:t> </a:t>
            </a:r>
            <a:r>
              <a:rPr lang="en-US" dirty="0" err="1">
                <a:solidFill>
                  <a:srgbClr val="FF0000"/>
                </a:solidFill>
              </a:rPr>
              <a:t>melindungi</a:t>
            </a:r>
            <a:r>
              <a:rPr lang="en-US" dirty="0">
                <a:solidFill>
                  <a:srgbClr val="FF0000"/>
                </a:solidFill>
              </a:rPr>
              <a:t> </a:t>
            </a:r>
            <a:r>
              <a:rPr lang="en-US" dirty="0" err="1">
                <a:solidFill>
                  <a:srgbClr val="FF0000"/>
                </a:solidFill>
              </a:rPr>
              <a:t>hak</a:t>
            </a:r>
            <a:r>
              <a:rPr lang="en-US" dirty="0">
                <a:solidFill>
                  <a:srgbClr val="FF0000"/>
                </a:solidFill>
              </a:rPr>
              <a:t> </a:t>
            </a:r>
            <a:r>
              <a:rPr lang="en-US" dirty="0" err="1">
                <a:solidFill>
                  <a:srgbClr val="FF0000"/>
                </a:solidFill>
              </a:rPr>
              <a:t>klien</a:t>
            </a:r>
            <a:r>
              <a:rPr lang="en-US" dirty="0">
                <a:solidFill>
                  <a:srgbClr val="FF0000"/>
                </a:solidFill>
              </a:rPr>
              <a:t> </a:t>
            </a:r>
            <a:r>
              <a:rPr lang="en-US" dirty="0" err="1">
                <a:solidFill>
                  <a:srgbClr val="FF0000"/>
                </a:solidFill>
              </a:rPr>
              <a:t>akan</a:t>
            </a:r>
            <a:r>
              <a:rPr lang="en-US" dirty="0">
                <a:solidFill>
                  <a:srgbClr val="FF0000"/>
                </a:solidFill>
              </a:rPr>
              <a:t> </a:t>
            </a:r>
            <a:r>
              <a:rPr lang="en-US" dirty="0" err="1">
                <a:solidFill>
                  <a:srgbClr val="FF0000"/>
                </a:solidFill>
              </a:rPr>
              <a:t>privasi</a:t>
            </a:r>
            <a:r>
              <a:rPr lang="en-US" dirty="0">
                <a:solidFill>
                  <a:srgbClr val="FF0000"/>
                </a:solidFill>
              </a:rPr>
              <a:t> </a:t>
            </a:r>
            <a:r>
              <a:rPr lang="en-US" dirty="0" err="1"/>
              <a:t>dengan</a:t>
            </a:r>
            <a:r>
              <a:rPr lang="en-US" dirty="0"/>
              <a:t> </a:t>
            </a:r>
            <a:r>
              <a:rPr lang="en-US" dirty="0" err="1"/>
              <a:t>memegang</a:t>
            </a:r>
            <a:r>
              <a:rPr lang="en-US" dirty="0"/>
              <a:t> </a:t>
            </a:r>
            <a:r>
              <a:rPr lang="en-US" dirty="0" err="1"/>
              <a:t>teguh</a:t>
            </a:r>
            <a:r>
              <a:rPr lang="en-US" dirty="0"/>
              <a:t> </a:t>
            </a:r>
            <a:r>
              <a:rPr lang="en-US" dirty="0" err="1"/>
              <a:t>informasi</a:t>
            </a:r>
            <a:r>
              <a:rPr lang="en-US" dirty="0"/>
              <a:t> yang </a:t>
            </a:r>
            <a:r>
              <a:rPr lang="en-US" dirty="0" err="1"/>
              <a:t>bersifat</a:t>
            </a:r>
            <a:r>
              <a:rPr lang="en-US" dirty="0"/>
              <a:t> </a:t>
            </a:r>
            <a:r>
              <a:rPr lang="en-US" dirty="0" err="1"/>
              <a:t>rahasia</a:t>
            </a:r>
            <a:r>
              <a:rPr lang="en-US" dirty="0"/>
              <a:t>.</a:t>
            </a:r>
          </a:p>
          <a:p>
            <a:pPr>
              <a:buNone/>
            </a:pPr>
            <a:r>
              <a:rPr lang="en-US" dirty="0"/>
              <a:t>3)    </a:t>
            </a:r>
            <a:r>
              <a:rPr lang="en-US" dirty="0" err="1"/>
              <a:t>Perawat</a:t>
            </a:r>
            <a:r>
              <a:rPr lang="en-US" dirty="0"/>
              <a:t> </a:t>
            </a:r>
            <a:r>
              <a:rPr lang="en-US" dirty="0" err="1"/>
              <a:t>melindungi</a:t>
            </a:r>
            <a:r>
              <a:rPr lang="en-US" dirty="0"/>
              <a:t> </a:t>
            </a:r>
            <a:r>
              <a:rPr lang="en-US" dirty="0" err="1"/>
              <a:t>klien</a:t>
            </a:r>
            <a:r>
              <a:rPr lang="en-US" dirty="0"/>
              <a:t> </a:t>
            </a:r>
            <a:r>
              <a:rPr lang="en-US" dirty="0" err="1"/>
              <a:t>dan</a:t>
            </a:r>
            <a:r>
              <a:rPr lang="en-US" dirty="0"/>
              <a:t> </a:t>
            </a:r>
            <a:r>
              <a:rPr lang="en-US" dirty="0" err="1"/>
              <a:t>publik</a:t>
            </a:r>
            <a:r>
              <a:rPr lang="en-US" dirty="0"/>
              <a:t> </a:t>
            </a:r>
            <a:r>
              <a:rPr lang="en-US" dirty="0" err="1"/>
              <a:t>bila</a:t>
            </a:r>
            <a:r>
              <a:rPr lang="en-US" dirty="0"/>
              <a:t> </a:t>
            </a:r>
            <a:r>
              <a:rPr lang="en-US" dirty="0" err="1"/>
              <a:t>kesehatan</a:t>
            </a:r>
            <a:r>
              <a:rPr lang="en-US" dirty="0"/>
              <a:t> </a:t>
            </a:r>
            <a:r>
              <a:rPr lang="en-US" dirty="0" err="1"/>
              <a:t>dan</a:t>
            </a:r>
            <a:r>
              <a:rPr lang="en-US" dirty="0"/>
              <a:t> </a:t>
            </a:r>
            <a:r>
              <a:rPr lang="en-US" dirty="0" err="1"/>
              <a:t>keselamatannya</a:t>
            </a:r>
            <a:r>
              <a:rPr lang="en-US" dirty="0"/>
              <a:t> </a:t>
            </a:r>
            <a:r>
              <a:rPr lang="en-US" dirty="0" err="1"/>
              <a:t>terancam</a:t>
            </a:r>
            <a:r>
              <a:rPr lang="en-US" dirty="0"/>
              <a:t> </a:t>
            </a:r>
            <a:r>
              <a:rPr lang="en-US" dirty="0" err="1"/>
              <a:t>oleh</a:t>
            </a:r>
            <a:r>
              <a:rPr lang="en-US" dirty="0"/>
              <a:t> </a:t>
            </a:r>
            <a:r>
              <a:rPr lang="en-US" dirty="0" err="1"/>
              <a:t>praktek</a:t>
            </a:r>
            <a:r>
              <a:rPr lang="en-US" dirty="0"/>
              <a:t> </a:t>
            </a:r>
            <a:r>
              <a:rPr lang="en-US" dirty="0" err="1"/>
              <a:t>seseorang</a:t>
            </a:r>
            <a:r>
              <a:rPr lang="en-US" dirty="0"/>
              <a:t> yang </a:t>
            </a:r>
            <a:r>
              <a:rPr lang="en-US" dirty="0" err="1"/>
              <a:t>tidak</a:t>
            </a:r>
            <a:r>
              <a:rPr lang="en-US" dirty="0"/>
              <a:t> </a:t>
            </a:r>
            <a:r>
              <a:rPr lang="en-US" dirty="0" err="1"/>
              <a:t>berkompoten</a:t>
            </a:r>
            <a:r>
              <a:rPr lang="en-US" dirty="0"/>
              <a:t>, </a:t>
            </a:r>
            <a:r>
              <a:rPr lang="en-US" dirty="0" err="1"/>
              <a:t>tidak</a:t>
            </a:r>
            <a:r>
              <a:rPr lang="en-US" dirty="0"/>
              <a:t> </a:t>
            </a:r>
            <a:r>
              <a:rPr lang="en-US" dirty="0" err="1"/>
              <a:t>etis</a:t>
            </a:r>
            <a:r>
              <a:rPr lang="en-US" dirty="0"/>
              <a:t> </a:t>
            </a:r>
            <a:r>
              <a:rPr lang="en-US" dirty="0" err="1"/>
              <a:t>atau</a:t>
            </a:r>
            <a:r>
              <a:rPr lang="en-US" dirty="0"/>
              <a:t> illegal.</a:t>
            </a:r>
          </a:p>
          <a:p>
            <a:pPr>
              <a:buNone/>
            </a:pPr>
            <a:r>
              <a:rPr lang="en-US" dirty="0"/>
              <a:t>4)   </a:t>
            </a:r>
            <a:r>
              <a:rPr lang="en-US" dirty="0" err="1"/>
              <a:t>Perawat</a:t>
            </a:r>
            <a:r>
              <a:rPr lang="en-US" dirty="0"/>
              <a:t> </a:t>
            </a:r>
            <a:r>
              <a:rPr lang="en-US" dirty="0" err="1"/>
              <a:t>memikul</a:t>
            </a:r>
            <a:r>
              <a:rPr lang="en-US" dirty="0"/>
              <a:t> </a:t>
            </a:r>
            <a:r>
              <a:rPr lang="en-US" dirty="0" err="1"/>
              <a:t>tanggung</a:t>
            </a:r>
            <a:r>
              <a:rPr lang="en-US" dirty="0"/>
              <a:t> </a:t>
            </a:r>
            <a:r>
              <a:rPr lang="en-US" dirty="0" err="1"/>
              <a:t>jawab</a:t>
            </a:r>
            <a:r>
              <a:rPr lang="en-US" dirty="0"/>
              <a:t> </a:t>
            </a:r>
            <a:r>
              <a:rPr lang="en-US" dirty="0" err="1"/>
              <a:t>atas</a:t>
            </a:r>
            <a:r>
              <a:rPr lang="en-US" dirty="0"/>
              <a:t> </a:t>
            </a:r>
            <a:r>
              <a:rPr lang="en-US" dirty="0" err="1"/>
              <a:t>pertimbangan</a:t>
            </a:r>
            <a:r>
              <a:rPr lang="en-US" dirty="0"/>
              <a:t> </a:t>
            </a:r>
            <a:r>
              <a:rPr lang="en-US" dirty="0" err="1"/>
              <a:t>dan</a:t>
            </a:r>
            <a:r>
              <a:rPr lang="en-US" dirty="0"/>
              <a:t> </a:t>
            </a:r>
            <a:r>
              <a:rPr lang="en-US" dirty="0" err="1"/>
              <a:t>tindakan</a:t>
            </a:r>
            <a:r>
              <a:rPr lang="en-US" dirty="0"/>
              <a:t> </a:t>
            </a:r>
            <a:r>
              <a:rPr lang="en-US" dirty="0" err="1"/>
              <a:t>perawatan</a:t>
            </a:r>
            <a:r>
              <a:rPr lang="en-US" dirty="0"/>
              <a:t> yang </a:t>
            </a:r>
            <a:r>
              <a:rPr lang="en-US" dirty="0" err="1"/>
              <a:t>dijalankan</a:t>
            </a:r>
            <a:r>
              <a:rPr lang="en-US" dirty="0"/>
              <a:t> </a:t>
            </a:r>
            <a:r>
              <a:rPr lang="en-US" dirty="0" err="1"/>
              <a:t>masing-masing</a:t>
            </a:r>
            <a:r>
              <a:rPr lang="en-US" dirty="0"/>
              <a:t> </a:t>
            </a:r>
            <a:r>
              <a:rPr lang="en-US" dirty="0" err="1"/>
              <a:t>individu</a:t>
            </a:r>
            <a:r>
              <a:rPr lang="en-US" dirty="0"/>
              <a:t>.</a:t>
            </a:r>
          </a:p>
          <a:p>
            <a:pPr>
              <a:buNone/>
            </a:pPr>
            <a:r>
              <a:rPr lang="en-US" dirty="0"/>
              <a:t>5)    </a:t>
            </a:r>
            <a:r>
              <a:rPr lang="en-US" dirty="0" err="1"/>
              <a:t>Perawat</a:t>
            </a:r>
            <a:r>
              <a:rPr lang="en-US" dirty="0"/>
              <a:t> </a:t>
            </a:r>
            <a:r>
              <a:rPr lang="en-US" dirty="0" err="1"/>
              <a:t>memelihara</a:t>
            </a:r>
            <a:r>
              <a:rPr lang="en-US" dirty="0"/>
              <a:t> </a:t>
            </a:r>
            <a:r>
              <a:rPr lang="en-US" dirty="0" err="1">
                <a:solidFill>
                  <a:srgbClr val="FF0000"/>
                </a:solidFill>
              </a:rPr>
              <a:t>kompetensi</a:t>
            </a:r>
            <a:r>
              <a:rPr lang="en-US" dirty="0">
                <a:solidFill>
                  <a:srgbClr val="FF0000"/>
                </a:solidFill>
              </a:rPr>
              <a:t> </a:t>
            </a:r>
            <a:r>
              <a:rPr lang="en-US" dirty="0" err="1">
                <a:solidFill>
                  <a:srgbClr val="FF0000"/>
                </a:solidFill>
              </a:rPr>
              <a:t>keperawatan</a:t>
            </a:r>
            <a:r>
              <a:rPr lang="en-US" dirty="0"/>
              <a:t>.</a:t>
            </a:r>
          </a:p>
          <a:p>
            <a:pPr>
              <a:buNone/>
            </a:pPr>
            <a:r>
              <a:rPr lang="en-US" dirty="0"/>
              <a:t>6)   </a:t>
            </a:r>
            <a:r>
              <a:rPr lang="en-US" dirty="0" err="1"/>
              <a:t>Perawat</a:t>
            </a:r>
            <a:r>
              <a:rPr lang="en-US" dirty="0"/>
              <a:t> </a:t>
            </a:r>
            <a:r>
              <a:rPr lang="en-US" dirty="0" err="1"/>
              <a:t>melaksanakan</a:t>
            </a:r>
            <a:r>
              <a:rPr lang="en-US" dirty="0"/>
              <a:t> </a:t>
            </a:r>
            <a:r>
              <a:rPr lang="en-US" dirty="0" err="1"/>
              <a:t>pertimbangan</a:t>
            </a:r>
            <a:r>
              <a:rPr lang="en-US" dirty="0"/>
              <a:t> yang </a:t>
            </a:r>
            <a:r>
              <a:rPr lang="en-US" dirty="0" err="1"/>
              <a:t>beralasan</a:t>
            </a:r>
            <a:r>
              <a:rPr lang="en-US" dirty="0"/>
              <a:t> </a:t>
            </a:r>
            <a:r>
              <a:rPr lang="en-US" dirty="0" err="1"/>
              <a:t>dan</a:t>
            </a:r>
            <a:r>
              <a:rPr lang="en-US" dirty="0"/>
              <a:t> </a:t>
            </a:r>
            <a:r>
              <a:rPr lang="en-US" dirty="0" err="1"/>
              <a:t>menggunakan</a:t>
            </a:r>
            <a:r>
              <a:rPr lang="en-US" dirty="0"/>
              <a:t> </a:t>
            </a:r>
            <a:r>
              <a:rPr lang="en-US" dirty="0" err="1"/>
              <a:t>kompetensi</a:t>
            </a:r>
            <a:r>
              <a:rPr lang="en-US" dirty="0"/>
              <a:t> </a:t>
            </a:r>
            <a:r>
              <a:rPr lang="en-US" dirty="0" err="1"/>
              <a:t>dan</a:t>
            </a:r>
            <a:r>
              <a:rPr lang="en-US" dirty="0"/>
              <a:t> </a:t>
            </a:r>
            <a:r>
              <a:rPr lang="en-US" dirty="0" err="1"/>
              <a:t>kualifikasi</a:t>
            </a:r>
            <a:r>
              <a:rPr lang="en-US" dirty="0"/>
              <a:t> </a:t>
            </a:r>
            <a:r>
              <a:rPr lang="en-US" dirty="0" err="1"/>
              <a:t>individu</a:t>
            </a:r>
            <a:r>
              <a:rPr lang="en-US" dirty="0"/>
              <a:t> </a:t>
            </a:r>
            <a:r>
              <a:rPr lang="en-US" dirty="0" err="1"/>
              <a:t>sebagai</a:t>
            </a:r>
            <a:r>
              <a:rPr lang="en-US" dirty="0"/>
              <a:t> </a:t>
            </a:r>
            <a:r>
              <a:rPr lang="en-US" dirty="0" err="1"/>
              <a:t>kriteria</a:t>
            </a:r>
            <a:r>
              <a:rPr lang="en-US" dirty="0"/>
              <a:t> </a:t>
            </a:r>
            <a:r>
              <a:rPr lang="en-US" dirty="0" err="1"/>
              <a:t>dalam</a:t>
            </a:r>
            <a:r>
              <a:rPr lang="en-US" dirty="0"/>
              <a:t> </a:t>
            </a:r>
            <a:r>
              <a:rPr lang="en-US" dirty="0" err="1"/>
              <a:t>mengusahakan</a:t>
            </a:r>
            <a:r>
              <a:rPr lang="en-US" dirty="0"/>
              <a:t> </a:t>
            </a:r>
            <a:r>
              <a:rPr lang="en-US" dirty="0" err="1"/>
              <a:t>konsultasi</a:t>
            </a:r>
            <a:r>
              <a:rPr lang="en-US" dirty="0"/>
              <a:t>, </a:t>
            </a:r>
            <a:r>
              <a:rPr lang="en-US" dirty="0" err="1"/>
              <a:t>menerima</a:t>
            </a:r>
            <a:r>
              <a:rPr lang="en-US" dirty="0"/>
              <a:t> </a:t>
            </a:r>
            <a:r>
              <a:rPr lang="en-US" dirty="0" err="1"/>
              <a:t>tanggung</a:t>
            </a:r>
            <a:r>
              <a:rPr lang="en-US" dirty="0"/>
              <a:t> </a:t>
            </a:r>
            <a:r>
              <a:rPr lang="en-US" dirty="0" err="1"/>
              <a:t>jawab</a:t>
            </a:r>
            <a:r>
              <a:rPr lang="en-US" dirty="0"/>
              <a:t> </a:t>
            </a:r>
            <a:r>
              <a:rPr lang="en-US" dirty="0" err="1"/>
              <a:t>dan</a:t>
            </a:r>
            <a:r>
              <a:rPr lang="en-US" dirty="0"/>
              <a:t> </a:t>
            </a:r>
            <a:r>
              <a:rPr lang="en-US" dirty="0" err="1"/>
              <a:t>melimpahkan</a:t>
            </a:r>
            <a:r>
              <a:rPr lang="en-US" dirty="0"/>
              <a:t> </a:t>
            </a:r>
            <a:r>
              <a:rPr lang="en-US" dirty="0" err="1"/>
              <a:t>kegiatan</a:t>
            </a:r>
            <a:r>
              <a:rPr lang="en-US" dirty="0"/>
              <a:t> </a:t>
            </a:r>
            <a:r>
              <a:rPr lang="en-US" dirty="0" err="1"/>
              <a:t>keperawatan</a:t>
            </a:r>
            <a:r>
              <a:rPr lang="en-US" dirty="0"/>
              <a:t> </a:t>
            </a:r>
            <a:r>
              <a:rPr lang="en-US" dirty="0" err="1"/>
              <a:t>kepada</a:t>
            </a:r>
            <a:r>
              <a:rPr lang="en-US" dirty="0"/>
              <a:t> </a:t>
            </a:r>
            <a:r>
              <a:rPr lang="en-US" dirty="0" err="1"/>
              <a:t>orang</a:t>
            </a:r>
            <a:r>
              <a:rPr lang="en-US" dirty="0"/>
              <a:t> lain.</a:t>
            </a:r>
          </a:p>
          <a:p>
            <a:pPr>
              <a:buNone/>
            </a:pPr>
            <a:r>
              <a:rPr lang="en-US" dirty="0"/>
              <a:t>7)    </a:t>
            </a:r>
            <a:r>
              <a:rPr lang="en-US" dirty="0" err="1"/>
              <a:t>Perawat</a:t>
            </a:r>
            <a:r>
              <a:rPr lang="en-US" dirty="0"/>
              <a:t> </a:t>
            </a:r>
            <a:r>
              <a:rPr lang="en-US" dirty="0" err="1"/>
              <a:t>turut</a:t>
            </a:r>
            <a:r>
              <a:rPr lang="en-US" dirty="0"/>
              <a:t> </a:t>
            </a:r>
            <a:r>
              <a:rPr lang="en-US" dirty="0" err="1"/>
              <a:t>serta</a:t>
            </a:r>
            <a:r>
              <a:rPr lang="en-US" dirty="0"/>
              <a:t> </a:t>
            </a:r>
            <a:r>
              <a:rPr lang="en-US" dirty="0" err="1"/>
              <a:t>beraktivitas</a:t>
            </a:r>
            <a:r>
              <a:rPr lang="en-US" dirty="0"/>
              <a:t> </a:t>
            </a:r>
            <a:r>
              <a:rPr lang="en-US" dirty="0" err="1"/>
              <a:t>dalam</a:t>
            </a:r>
            <a:r>
              <a:rPr lang="en-US" dirty="0"/>
              <a:t> </a:t>
            </a:r>
            <a:r>
              <a:rPr lang="en-US" dirty="0" err="1"/>
              <a:t>membantu</a:t>
            </a:r>
            <a:r>
              <a:rPr lang="en-US" dirty="0"/>
              <a:t> </a:t>
            </a:r>
            <a:r>
              <a:rPr lang="en-US" dirty="0" err="1"/>
              <a:t>pengembangan</a:t>
            </a:r>
            <a:r>
              <a:rPr lang="en-US" dirty="0"/>
              <a:t> </a:t>
            </a:r>
            <a:r>
              <a:rPr lang="en-US" dirty="0" err="1"/>
              <a:t>pengetahuan</a:t>
            </a:r>
            <a:r>
              <a:rPr lang="en-US" dirty="0"/>
              <a:t> </a:t>
            </a:r>
            <a:r>
              <a:rPr lang="en-US" dirty="0" err="1"/>
              <a:t>profesi</a:t>
            </a:r>
            <a:r>
              <a:rPr lang="en-US" dirty="0"/>
              <a:t>.</a:t>
            </a:r>
          </a:p>
          <a:p>
            <a:pPr>
              <a:buNone/>
            </a:pPr>
            <a:r>
              <a:rPr lang="en-US" dirty="0"/>
              <a:t>8)    </a:t>
            </a:r>
            <a:r>
              <a:rPr lang="en-US" dirty="0" err="1"/>
              <a:t>Perawat</a:t>
            </a:r>
            <a:r>
              <a:rPr lang="en-US" dirty="0"/>
              <a:t> </a:t>
            </a:r>
            <a:r>
              <a:rPr lang="en-US" dirty="0" err="1"/>
              <a:t>turut</a:t>
            </a:r>
            <a:r>
              <a:rPr lang="en-US" dirty="0"/>
              <a:t> </a:t>
            </a:r>
            <a:r>
              <a:rPr lang="en-US" dirty="0" err="1"/>
              <a:t>serta</a:t>
            </a:r>
            <a:r>
              <a:rPr lang="en-US" dirty="0"/>
              <a:t> </a:t>
            </a:r>
            <a:r>
              <a:rPr lang="en-US" dirty="0" err="1"/>
              <a:t>dalam</a:t>
            </a:r>
            <a:r>
              <a:rPr lang="en-US" dirty="0"/>
              <a:t> </a:t>
            </a:r>
            <a:r>
              <a:rPr lang="en-US" dirty="0" err="1"/>
              <a:t>upaya-upaya</a:t>
            </a:r>
            <a:r>
              <a:rPr lang="en-US" dirty="0"/>
              <a:t> </a:t>
            </a:r>
            <a:r>
              <a:rPr lang="en-US" dirty="0" err="1"/>
              <a:t>profesi</a:t>
            </a:r>
            <a:r>
              <a:rPr lang="en-US" dirty="0"/>
              <a:t> </a:t>
            </a:r>
            <a:r>
              <a:rPr lang="en-US" dirty="0" err="1"/>
              <a:t>untuk</a:t>
            </a:r>
            <a:r>
              <a:rPr lang="en-US" dirty="0"/>
              <a:t> </a:t>
            </a:r>
            <a:r>
              <a:rPr lang="en-US" dirty="0" err="1"/>
              <a:t>melaksanakan</a:t>
            </a:r>
            <a:r>
              <a:rPr lang="en-US" dirty="0"/>
              <a:t> </a:t>
            </a:r>
            <a:r>
              <a:rPr lang="en-US" dirty="0" err="1"/>
              <a:t>dan</a:t>
            </a:r>
            <a:r>
              <a:rPr lang="en-US" dirty="0"/>
              <a:t> </a:t>
            </a:r>
            <a:r>
              <a:rPr lang="en-US" dirty="0" err="1"/>
              <a:t>meningkatkan</a:t>
            </a:r>
            <a:r>
              <a:rPr lang="en-US" dirty="0"/>
              <a:t> </a:t>
            </a:r>
            <a:r>
              <a:rPr lang="en-US" dirty="0" err="1"/>
              <a:t>standar</a:t>
            </a:r>
            <a:r>
              <a:rPr lang="en-US" dirty="0"/>
              <a:t> </a:t>
            </a:r>
            <a:r>
              <a:rPr lang="en-US" dirty="0" err="1"/>
              <a:t>keperawatan</a:t>
            </a:r>
            <a:r>
              <a:rPr lang="en-US" dirty="0"/>
              <a:t>.</a:t>
            </a:r>
          </a:p>
          <a:p>
            <a:pPr>
              <a:buNone/>
            </a:pPr>
            <a:r>
              <a:rPr lang="en-US" dirty="0"/>
              <a:t>9)    </a:t>
            </a:r>
            <a:r>
              <a:rPr lang="en-US" dirty="0" err="1"/>
              <a:t>Perawat</a:t>
            </a:r>
            <a:r>
              <a:rPr lang="en-US" dirty="0"/>
              <a:t> </a:t>
            </a:r>
            <a:r>
              <a:rPr lang="en-US" dirty="0" err="1"/>
              <a:t>turut</a:t>
            </a:r>
            <a:r>
              <a:rPr lang="en-US" dirty="0"/>
              <a:t> </a:t>
            </a:r>
            <a:r>
              <a:rPr lang="en-US" dirty="0" err="1"/>
              <a:t>serta</a:t>
            </a:r>
            <a:r>
              <a:rPr lang="en-US" dirty="0"/>
              <a:t> </a:t>
            </a:r>
            <a:r>
              <a:rPr lang="en-US" dirty="0" err="1"/>
              <a:t>dalam</a:t>
            </a:r>
            <a:r>
              <a:rPr lang="en-US" dirty="0"/>
              <a:t> </a:t>
            </a:r>
            <a:r>
              <a:rPr lang="en-US" dirty="0" err="1"/>
              <a:t>upaya-upaya</a:t>
            </a:r>
            <a:r>
              <a:rPr lang="en-US" dirty="0"/>
              <a:t> </a:t>
            </a:r>
            <a:r>
              <a:rPr lang="en-US" dirty="0" err="1"/>
              <a:t>profesi</a:t>
            </a:r>
            <a:r>
              <a:rPr lang="en-US" dirty="0"/>
              <a:t> </a:t>
            </a:r>
            <a:r>
              <a:rPr lang="en-US" dirty="0" err="1"/>
              <a:t>untuk</a:t>
            </a:r>
            <a:r>
              <a:rPr lang="en-US" dirty="0"/>
              <a:t> </a:t>
            </a:r>
            <a:r>
              <a:rPr lang="en-US" dirty="0" err="1"/>
              <a:t>membentuk</a:t>
            </a:r>
            <a:r>
              <a:rPr lang="en-US" dirty="0"/>
              <a:t> </a:t>
            </a:r>
            <a:r>
              <a:rPr lang="en-US" dirty="0" err="1"/>
              <a:t>dan</a:t>
            </a:r>
            <a:r>
              <a:rPr lang="en-US" dirty="0"/>
              <a:t> </a:t>
            </a:r>
            <a:r>
              <a:rPr lang="en-US" dirty="0" err="1"/>
              <a:t>membina</a:t>
            </a:r>
            <a:r>
              <a:rPr lang="en-US" dirty="0"/>
              <a:t> </a:t>
            </a:r>
            <a:r>
              <a:rPr lang="en-US" dirty="0" err="1"/>
              <a:t>kondisi</a:t>
            </a:r>
            <a:r>
              <a:rPr lang="en-US" dirty="0"/>
              <a:t> </a:t>
            </a:r>
            <a:r>
              <a:rPr lang="en-US" dirty="0" err="1"/>
              <a:t>kerja</a:t>
            </a:r>
            <a:r>
              <a:rPr lang="en-US" dirty="0"/>
              <a:t> yang </a:t>
            </a:r>
            <a:r>
              <a:rPr lang="en-US" dirty="0" err="1"/>
              <a:t>mendukung</a:t>
            </a:r>
            <a:r>
              <a:rPr lang="en-US" dirty="0"/>
              <a:t> </a:t>
            </a:r>
            <a:r>
              <a:rPr lang="en-US" dirty="0" err="1"/>
              <a:t>pelayanan</a:t>
            </a:r>
            <a:r>
              <a:rPr lang="en-US" dirty="0"/>
              <a:t> </a:t>
            </a:r>
            <a:r>
              <a:rPr lang="en-US" dirty="0" err="1"/>
              <a:t>keperawatan</a:t>
            </a:r>
            <a:r>
              <a:rPr lang="en-US" dirty="0"/>
              <a:t> yang </a:t>
            </a:r>
            <a:r>
              <a:rPr lang="en-US" dirty="0" err="1"/>
              <a:t>berkualitas</a:t>
            </a:r>
            <a:r>
              <a:rPr lang="en-US" dirty="0"/>
              <a:t>.</a:t>
            </a:r>
          </a:p>
          <a:p>
            <a:pPr>
              <a:buNone/>
            </a:pPr>
            <a:r>
              <a:rPr lang="en-US" dirty="0"/>
              <a:t>10)  </a:t>
            </a:r>
            <a:r>
              <a:rPr lang="en-US" dirty="0" err="1"/>
              <a:t>Perawat</a:t>
            </a:r>
            <a:r>
              <a:rPr lang="en-US" dirty="0"/>
              <a:t> </a:t>
            </a:r>
            <a:r>
              <a:rPr lang="en-US" dirty="0" err="1"/>
              <a:t>turut</a:t>
            </a:r>
            <a:r>
              <a:rPr lang="en-US" dirty="0"/>
              <a:t> </a:t>
            </a:r>
            <a:r>
              <a:rPr lang="en-US" dirty="0" err="1"/>
              <a:t>serta</a:t>
            </a:r>
            <a:r>
              <a:rPr lang="en-US" dirty="0"/>
              <a:t> </a:t>
            </a:r>
            <a:r>
              <a:rPr lang="en-US" dirty="0" err="1"/>
              <a:t>dalam</a:t>
            </a:r>
            <a:r>
              <a:rPr lang="en-US" dirty="0"/>
              <a:t> </a:t>
            </a:r>
            <a:r>
              <a:rPr lang="en-US" dirty="0" err="1"/>
              <a:t>upaya-upaya</a:t>
            </a:r>
            <a:r>
              <a:rPr lang="en-US" dirty="0"/>
              <a:t> </a:t>
            </a:r>
            <a:r>
              <a:rPr lang="en-US" dirty="0" err="1"/>
              <a:t>profesi</a:t>
            </a:r>
            <a:r>
              <a:rPr lang="en-US" dirty="0"/>
              <a:t> </a:t>
            </a:r>
            <a:r>
              <a:rPr lang="en-US" dirty="0" err="1"/>
              <a:t>untuk</a:t>
            </a:r>
            <a:r>
              <a:rPr lang="en-US" dirty="0"/>
              <a:t> </a:t>
            </a:r>
            <a:r>
              <a:rPr lang="en-US" dirty="0" err="1"/>
              <a:t>melindungi</a:t>
            </a:r>
            <a:r>
              <a:rPr lang="en-US" dirty="0"/>
              <a:t> </a:t>
            </a:r>
            <a:r>
              <a:rPr lang="en-US" dirty="0" err="1"/>
              <a:t>publik</a:t>
            </a:r>
            <a:r>
              <a:rPr lang="en-US" dirty="0"/>
              <a:t> </a:t>
            </a:r>
            <a:r>
              <a:rPr lang="en-US" dirty="0" err="1"/>
              <a:t>terhadap</a:t>
            </a:r>
            <a:r>
              <a:rPr lang="en-US" dirty="0"/>
              <a:t> </a:t>
            </a:r>
            <a:r>
              <a:rPr lang="en-US" dirty="0" err="1"/>
              <a:t>informasi</a:t>
            </a:r>
            <a:r>
              <a:rPr lang="en-US" dirty="0"/>
              <a:t> </a:t>
            </a:r>
            <a:r>
              <a:rPr lang="en-US" dirty="0" err="1"/>
              <a:t>dan</a:t>
            </a:r>
            <a:r>
              <a:rPr lang="en-US" dirty="0"/>
              <a:t> </a:t>
            </a:r>
            <a:r>
              <a:rPr lang="en-US" dirty="0" err="1"/>
              <a:t>gambaran</a:t>
            </a:r>
            <a:r>
              <a:rPr lang="en-US" dirty="0"/>
              <a:t> yang </a:t>
            </a:r>
            <a:r>
              <a:rPr lang="en-US" dirty="0" err="1"/>
              <a:t>salah</a:t>
            </a:r>
            <a:r>
              <a:rPr lang="en-US" dirty="0"/>
              <a:t> </a:t>
            </a:r>
            <a:r>
              <a:rPr lang="en-US" dirty="0" err="1"/>
              <a:t>serta</a:t>
            </a:r>
            <a:r>
              <a:rPr lang="en-US" dirty="0"/>
              <a:t> </a:t>
            </a:r>
            <a:r>
              <a:rPr lang="en-US" dirty="0" err="1"/>
              <a:t>mempertahankan</a:t>
            </a:r>
            <a:r>
              <a:rPr lang="en-US" dirty="0"/>
              <a:t> </a:t>
            </a:r>
            <a:r>
              <a:rPr lang="en-US" dirty="0" err="1"/>
              <a:t>integritas</a:t>
            </a:r>
            <a:r>
              <a:rPr lang="en-US" dirty="0"/>
              <a:t> </a:t>
            </a:r>
            <a:r>
              <a:rPr lang="en-US" dirty="0" err="1"/>
              <a:t>perawat</a:t>
            </a:r>
            <a:r>
              <a:rPr lang="en-US" dirty="0"/>
              <a:t>.</a:t>
            </a:r>
          </a:p>
          <a:p>
            <a:pPr>
              <a:buNone/>
            </a:pPr>
            <a:r>
              <a:rPr lang="en-US" dirty="0"/>
              <a:t>11)  </a:t>
            </a:r>
            <a:r>
              <a:rPr lang="en-US" dirty="0" err="1"/>
              <a:t>Perawat</a:t>
            </a:r>
            <a:r>
              <a:rPr lang="en-US" dirty="0"/>
              <a:t> </a:t>
            </a:r>
            <a:r>
              <a:rPr lang="en-US" dirty="0" err="1"/>
              <a:t>bekerja</a:t>
            </a:r>
            <a:r>
              <a:rPr lang="en-US" dirty="0"/>
              <a:t> </a:t>
            </a:r>
            <a:r>
              <a:rPr lang="en-US" dirty="0" err="1"/>
              <a:t>sama</a:t>
            </a:r>
            <a:r>
              <a:rPr lang="en-US" dirty="0"/>
              <a:t> </a:t>
            </a:r>
            <a:r>
              <a:rPr lang="en-US" dirty="0" err="1"/>
              <a:t>dengan</a:t>
            </a:r>
            <a:r>
              <a:rPr lang="en-US" dirty="0"/>
              <a:t> </a:t>
            </a:r>
            <a:r>
              <a:rPr lang="en-US" dirty="0" err="1"/>
              <a:t>anggota</a:t>
            </a:r>
            <a:r>
              <a:rPr lang="en-US" dirty="0"/>
              <a:t> </a:t>
            </a:r>
            <a:r>
              <a:rPr lang="en-US" dirty="0" err="1"/>
              <a:t>profesi</a:t>
            </a:r>
            <a:r>
              <a:rPr lang="en-US" dirty="0"/>
              <a:t> </a:t>
            </a:r>
            <a:r>
              <a:rPr lang="en-US" dirty="0" err="1"/>
              <a:t>kesehatan</a:t>
            </a:r>
            <a:r>
              <a:rPr lang="en-US" dirty="0"/>
              <a:t> </a:t>
            </a:r>
            <a:r>
              <a:rPr lang="en-US" dirty="0" err="1"/>
              <a:t>atau</a:t>
            </a:r>
            <a:r>
              <a:rPr lang="en-US" dirty="0"/>
              <a:t> </a:t>
            </a:r>
            <a:r>
              <a:rPr lang="en-US" dirty="0" err="1"/>
              <a:t>warga</a:t>
            </a:r>
            <a:r>
              <a:rPr lang="en-US" dirty="0"/>
              <a:t> </a:t>
            </a:r>
            <a:r>
              <a:rPr lang="en-US" dirty="0" err="1"/>
              <a:t>masyarakat</a:t>
            </a:r>
            <a:r>
              <a:rPr lang="en-US" dirty="0"/>
              <a:t> </a:t>
            </a:r>
            <a:r>
              <a:rPr lang="en-US" dirty="0" err="1"/>
              <a:t>lainnya</a:t>
            </a:r>
            <a:r>
              <a:rPr lang="en-US" dirty="0"/>
              <a:t> </a:t>
            </a:r>
            <a:r>
              <a:rPr lang="en-US" dirty="0" err="1"/>
              <a:t>dalam</a:t>
            </a:r>
            <a:r>
              <a:rPr lang="en-US" dirty="0"/>
              <a:t> </a:t>
            </a:r>
            <a:r>
              <a:rPr lang="en-US" dirty="0" err="1"/>
              <a:t>meningkatkan</a:t>
            </a:r>
            <a:r>
              <a:rPr lang="en-US" dirty="0"/>
              <a:t> </a:t>
            </a:r>
            <a:r>
              <a:rPr lang="en-US" dirty="0" err="1"/>
              <a:t>upaya-upaya</a:t>
            </a:r>
            <a:r>
              <a:rPr lang="en-US" dirty="0"/>
              <a:t> </a:t>
            </a:r>
            <a:r>
              <a:rPr lang="en-US" dirty="0" err="1"/>
              <a:t>masyarakat</a:t>
            </a:r>
            <a:r>
              <a:rPr lang="en-US" dirty="0"/>
              <a:t> </a:t>
            </a:r>
            <a:r>
              <a:rPr lang="en-US" dirty="0" err="1"/>
              <a:t>dan</a:t>
            </a:r>
            <a:r>
              <a:rPr lang="en-US" dirty="0"/>
              <a:t> </a:t>
            </a:r>
            <a:r>
              <a:rPr lang="en-US" dirty="0" err="1"/>
              <a:t>nasional</a:t>
            </a:r>
            <a:r>
              <a:rPr lang="en-US" dirty="0"/>
              <a:t> </a:t>
            </a:r>
            <a:r>
              <a:rPr lang="en-US" dirty="0" err="1"/>
              <a:t>untuk</a:t>
            </a:r>
            <a:r>
              <a:rPr lang="en-US" dirty="0"/>
              <a:t> </a:t>
            </a:r>
            <a:r>
              <a:rPr lang="en-US" dirty="0" err="1"/>
              <a:t>memenuhi</a:t>
            </a:r>
            <a:r>
              <a:rPr lang="en-US" dirty="0"/>
              <a:t> </a:t>
            </a:r>
            <a:r>
              <a:rPr lang="en-US" dirty="0" err="1"/>
              <a:t>kebutuhan</a:t>
            </a:r>
            <a:r>
              <a:rPr lang="en-US" dirty="0"/>
              <a:t> </a:t>
            </a:r>
            <a:r>
              <a:rPr lang="en-US" dirty="0" err="1"/>
              <a:t>kesehatan</a:t>
            </a:r>
            <a:r>
              <a:rPr lang="en-US" dirty="0"/>
              <a:t> public. </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Kode</a:t>
            </a:r>
            <a:r>
              <a:rPr lang="en-US" b="1" dirty="0"/>
              <a:t> </a:t>
            </a:r>
            <a:r>
              <a:rPr lang="en-US" b="1" dirty="0" err="1"/>
              <a:t>Etik</a:t>
            </a:r>
            <a:r>
              <a:rPr lang="en-US" b="1" dirty="0"/>
              <a:t> </a:t>
            </a:r>
            <a:r>
              <a:rPr lang="en-US" b="1" dirty="0" err="1"/>
              <a:t>Keperawatan</a:t>
            </a:r>
            <a:r>
              <a:rPr lang="en-US" b="1" dirty="0"/>
              <a:t> </a:t>
            </a:r>
            <a:r>
              <a:rPr lang="en-US" b="1" dirty="0" err="1"/>
              <a:t>Menurut</a:t>
            </a:r>
            <a:r>
              <a:rPr lang="en-US" b="1" dirty="0"/>
              <a:t> </a:t>
            </a:r>
            <a:r>
              <a:rPr lang="en-US" b="1" i="1" dirty="0"/>
              <a:t>International Council of Nurses </a:t>
            </a:r>
            <a:r>
              <a:rPr lang="en-US" b="1" dirty="0"/>
              <a:t>(ICN)</a:t>
            </a:r>
            <a:endParaRPr lang="en-US" dirty="0"/>
          </a:p>
        </p:txBody>
      </p:sp>
      <p:sp>
        <p:nvSpPr>
          <p:cNvPr id="3" name="Content Placeholder 2"/>
          <p:cNvSpPr>
            <a:spLocks noGrp="1"/>
          </p:cNvSpPr>
          <p:nvPr>
            <p:ph idx="1"/>
          </p:nvPr>
        </p:nvSpPr>
        <p:spPr>
          <a:xfrm>
            <a:off x="214282" y="1600200"/>
            <a:ext cx="8929718" cy="5257800"/>
          </a:xfrm>
        </p:spPr>
        <p:txBody>
          <a:bodyPr>
            <a:normAutofit fontScale="77500" lnSpcReduction="20000"/>
          </a:bodyPr>
          <a:lstStyle/>
          <a:p>
            <a:pPr>
              <a:buNone/>
            </a:pPr>
            <a:r>
              <a:rPr lang="en-US" b="1" dirty="0">
                <a:solidFill>
                  <a:srgbClr val="FF0000"/>
                </a:solidFill>
              </a:rPr>
              <a:t>1. </a:t>
            </a:r>
            <a:r>
              <a:rPr lang="en-US" b="1" dirty="0" err="1">
                <a:solidFill>
                  <a:srgbClr val="FF0000"/>
                </a:solidFill>
              </a:rPr>
              <a:t>Tanggung</a:t>
            </a:r>
            <a:r>
              <a:rPr lang="en-US" b="1" dirty="0">
                <a:solidFill>
                  <a:srgbClr val="FF0000"/>
                </a:solidFill>
              </a:rPr>
              <a:t> </a:t>
            </a:r>
            <a:r>
              <a:rPr lang="en-US" b="1" dirty="0" err="1">
                <a:solidFill>
                  <a:srgbClr val="FF0000"/>
                </a:solidFill>
              </a:rPr>
              <a:t>jawab</a:t>
            </a:r>
            <a:r>
              <a:rPr lang="en-US" b="1" dirty="0">
                <a:solidFill>
                  <a:srgbClr val="FF0000"/>
                </a:solidFill>
              </a:rPr>
              <a:t> </a:t>
            </a:r>
            <a:r>
              <a:rPr lang="en-US" b="1" dirty="0" err="1">
                <a:solidFill>
                  <a:srgbClr val="FF0000"/>
                </a:solidFill>
              </a:rPr>
              <a:t>utama</a:t>
            </a:r>
            <a:r>
              <a:rPr lang="en-US" b="1" dirty="0">
                <a:solidFill>
                  <a:srgbClr val="FF0000"/>
                </a:solidFill>
              </a:rPr>
              <a:t> </a:t>
            </a:r>
            <a:r>
              <a:rPr lang="en-US" b="1" dirty="0" err="1">
                <a:solidFill>
                  <a:srgbClr val="FF0000"/>
                </a:solidFill>
              </a:rPr>
              <a:t>perawat</a:t>
            </a:r>
            <a:r>
              <a:rPr lang="en-US" b="1" dirty="0">
                <a:solidFill>
                  <a:srgbClr val="FF0000"/>
                </a:solidFill>
              </a:rPr>
              <a:t> :</a:t>
            </a:r>
          </a:p>
          <a:p>
            <a:pPr>
              <a:buNone/>
            </a:pPr>
            <a:r>
              <a:rPr lang="en-US" dirty="0"/>
              <a:t>	</a:t>
            </a:r>
            <a:r>
              <a:rPr lang="en-US" dirty="0" err="1"/>
              <a:t>Tanggung</a:t>
            </a:r>
            <a:r>
              <a:rPr lang="en-US" dirty="0"/>
              <a:t> </a:t>
            </a:r>
            <a:r>
              <a:rPr lang="en-US" dirty="0" err="1"/>
              <a:t>jawab</a:t>
            </a:r>
            <a:r>
              <a:rPr lang="en-US" dirty="0"/>
              <a:t> </a:t>
            </a:r>
            <a:r>
              <a:rPr lang="en-US" dirty="0" err="1"/>
              <a:t>utama</a:t>
            </a:r>
            <a:r>
              <a:rPr lang="en-US" dirty="0"/>
              <a:t> </a:t>
            </a:r>
            <a:r>
              <a:rPr lang="en-US" dirty="0" err="1"/>
              <a:t>perawat</a:t>
            </a:r>
            <a:r>
              <a:rPr lang="en-US" dirty="0"/>
              <a:t> </a:t>
            </a:r>
            <a:r>
              <a:rPr lang="en-US" dirty="0" err="1"/>
              <a:t>adalah</a:t>
            </a:r>
            <a:r>
              <a:rPr lang="en-US" dirty="0"/>
              <a:t> </a:t>
            </a:r>
            <a:r>
              <a:rPr lang="en-US" dirty="0" err="1"/>
              <a:t>meningkatkan</a:t>
            </a:r>
            <a:r>
              <a:rPr lang="en-US" dirty="0"/>
              <a:t> </a:t>
            </a:r>
            <a:r>
              <a:rPr lang="en-US" dirty="0" err="1"/>
              <a:t>kesehatan</a:t>
            </a:r>
            <a:r>
              <a:rPr lang="en-US" dirty="0"/>
              <a:t>, </a:t>
            </a:r>
            <a:r>
              <a:rPr lang="en-US" dirty="0" err="1"/>
              <a:t>mencegah</a:t>
            </a:r>
            <a:r>
              <a:rPr lang="en-US" dirty="0"/>
              <a:t> </a:t>
            </a:r>
            <a:r>
              <a:rPr lang="en-US" dirty="0" err="1"/>
              <a:t>timbulnya</a:t>
            </a:r>
            <a:r>
              <a:rPr lang="en-US" dirty="0"/>
              <a:t> </a:t>
            </a:r>
            <a:r>
              <a:rPr lang="en-US" dirty="0" err="1"/>
              <a:t>penyakit</a:t>
            </a:r>
            <a:r>
              <a:rPr lang="en-US" dirty="0"/>
              <a:t>, </a:t>
            </a:r>
            <a:r>
              <a:rPr lang="en-US" dirty="0" err="1"/>
              <a:t>memelihara</a:t>
            </a:r>
            <a:r>
              <a:rPr lang="en-US" dirty="0"/>
              <a:t> </a:t>
            </a:r>
            <a:r>
              <a:rPr lang="en-US" dirty="0" err="1"/>
              <a:t>kesehatan</a:t>
            </a:r>
            <a:r>
              <a:rPr lang="en-US" dirty="0"/>
              <a:t> </a:t>
            </a:r>
            <a:r>
              <a:rPr lang="en-US" dirty="0" err="1"/>
              <a:t>dan</a:t>
            </a:r>
            <a:r>
              <a:rPr lang="en-US" dirty="0"/>
              <a:t> </a:t>
            </a:r>
            <a:r>
              <a:rPr lang="en-US" dirty="0" err="1"/>
              <a:t>mengurangi</a:t>
            </a:r>
            <a:r>
              <a:rPr lang="en-US" dirty="0"/>
              <a:t> </a:t>
            </a:r>
            <a:r>
              <a:rPr lang="en-US" dirty="0" err="1"/>
              <a:t>penderitaan</a:t>
            </a:r>
            <a:r>
              <a:rPr lang="en-US" dirty="0"/>
              <a:t>. </a:t>
            </a:r>
            <a:r>
              <a:rPr lang="en-US" dirty="0" err="1"/>
              <a:t>Untuk</a:t>
            </a:r>
            <a:r>
              <a:rPr lang="en-US" dirty="0"/>
              <a:t> </a:t>
            </a:r>
            <a:r>
              <a:rPr lang="en-US" dirty="0" err="1"/>
              <a:t>melaksanakan</a:t>
            </a:r>
            <a:r>
              <a:rPr lang="en-US" dirty="0"/>
              <a:t> </a:t>
            </a:r>
            <a:r>
              <a:rPr lang="en-US" dirty="0" err="1"/>
              <a:t>tanggung</a:t>
            </a:r>
            <a:r>
              <a:rPr lang="en-US" dirty="0"/>
              <a:t> </a:t>
            </a:r>
            <a:r>
              <a:rPr lang="en-US" dirty="0" err="1"/>
              <a:t>jawab</a:t>
            </a:r>
            <a:r>
              <a:rPr lang="en-US" dirty="0"/>
              <a:t> </a:t>
            </a:r>
            <a:r>
              <a:rPr lang="en-US" dirty="0" err="1"/>
              <a:t>utama</a:t>
            </a:r>
            <a:r>
              <a:rPr lang="en-US" dirty="0"/>
              <a:t> </a:t>
            </a:r>
            <a:r>
              <a:rPr lang="en-US" dirty="0" err="1"/>
              <a:t>tersebut</a:t>
            </a:r>
            <a:r>
              <a:rPr lang="en-US" dirty="0"/>
              <a:t>, </a:t>
            </a:r>
            <a:r>
              <a:rPr lang="en-US" dirty="0" err="1"/>
              <a:t>perawat</a:t>
            </a:r>
            <a:r>
              <a:rPr lang="en-US" dirty="0"/>
              <a:t> </a:t>
            </a:r>
            <a:r>
              <a:rPr lang="en-US" dirty="0" err="1"/>
              <a:t>harus</a:t>
            </a:r>
            <a:r>
              <a:rPr lang="en-US" dirty="0"/>
              <a:t> </a:t>
            </a:r>
            <a:r>
              <a:rPr lang="en-US" dirty="0" err="1"/>
              <a:t>meyakini</a:t>
            </a:r>
            <a:r>
              <a:rPr lang="en-US" dirty="0"/>
              <a:t> </a:t>
            </a:r>
            <a:r>
              <a:rPr lang="en-US" dirty="0" err="1"/>
              <a:t>bahwa</a:t>
            </a:r>
            <a:r>
              <a:rPr lang="en-US" dirty="0"/>
              <a:t> :</a:t>
            </a:r>
          </a:p>
          <a:p>
            <a:pPr>
              <a:buNone/>
            </a:pPr>
            <a:r>
              <a:rPr lang="en-US" dirty="0"/>
              <a:t>	a)  </a:t>
            </a:r>
            <a:r>
              <a:rPr lang="en-US" dirty="0" err="1">
                <a:solidFill>
                  <a:srgbClr val="FF0000"/>
                </a:solidFill>
              </a:rPr>
              <a:t>Kebutuhan</a:t>
            </a:r>
            <a:r>
              <a:rPr lang="en-US" dirty="0">
                <a:solidFill>
                  <a:srgbClr val="FF0000"/>
                </a:solidFill>
              </a:rPr>
              <a:t> </a:t>
            </a:r>
            <a:r>
              <a:rPr lang="en-US" dirty="0" err="1">
                <a:solidFill>
                  <a:srgbClr val="FF0000"/>
                </a:solidFill>
              </a:rPr>
              <a:t>terhadap</a:t>
            </a:r>
            <a:r>
              <a:rPr lang="en-US" dirty="0">
                <a:solidFill>
                  <a:srgbClr val="FF0000"/>
                </a:solidFill>
              </a:rPr>
              <a:t> </a:t>
            </a:r>
            <a:r>
              <a:rPr lang="en-US" dirty="0" err="1">
                <a:solidFill>
                  <a:srgbClr val="FF0000"/>
                </a:solidFill>
              </a:rPr>
              <a:t>pelayanan</a:t>
            </a:r>
            <a:r>
              <a:rPr lang="en-US" dirty="0">
                <a:solidFill>
                  <a:srgbClr val="FF0000"/>
                </a:solidFill>
              </a:rPr>
              <a:t> </a:t>
            </a:r>
            <a:r>
              <a:rPr lang="en-US" dirty="0" err="1">
                <a:solidFill>
                  <a:srgbClr val="FF0000"/>
                </a:solidFill>
              </a:rPr>
              <a:t>keperawatan</a:t>
            </a:r>
            <a:r>
              <a:rPr lang="en-US" dirty="0">
                <a:solidFill>
                  <a:srgbClr val="FF0000"/>
                </a:solidFill>
              </a:rPr>
              <a:t> </a:t>
            </a:r>
            <a:r>
              <a:rPr lang="en-US" dirty="0" err="1"/>
              <a:t>di</a:t>
            </a:r>
            <a:r>
              <a:rPr lang="en-US" dirty="0"/>
              <a:t> </a:t>
            </a:r>
            <a:r>
              <a:rPr lang="en-US" dirty="0" err="1"/>
              <a:t>berbagai</a:t>
            </a:r>
            <a:r>
              <a:rPr lang="en-US" dirty="0"/>
              <a:t> </a:t>
            </a:r>
            <a:r>
              <a:rPr lang="en-US" dirty="0" err="1"/>
              <a:t>tempat</a:t>
            </a:r>
            <a:r>
              <a:rPr lang="en-US" dirty="0"/>
              <a:t> </a:t>
            </a:r>
            <a:r>
              <a:rPr lang="en-US" dirty="0" err="1"/>
              <a:t>adalah</a:t>
            </a:r>
            <a:r>
              <a:rPr lang="en-US" dirty="0"/>
              <a:t> </a:t>
            </a:r>
            <a:r>
              <a:rPr lang="en-US" dirty="0" err="1"/>
              <a:t>sama</a:t>
            </a:r>
            <a:r>
              <a:rPr lang="en-US" dirty="0"/>
              <a:t>.</a:t>
            </a:r>
          </a:p>
          <a:p>
            <a:pPr>
              <a:buNone/>
            </a:pPr>
            <a:r>
              <a:rPr lang="en-US" dirty="0"/>
              <a:t>	b) </a:t>
            </a:r>
            <a:r>
              <a:rPr lang="en-US" dirty="0" err="1">
                <a:solidFill>
                  <a:srgbClr val="FF0000"/>
                </a:solidFill>
              </a:rPr>
              <a:t>Pelaksanaan</a:t>
            </a:r>
            <a:r>
              <a:rPr lang="en-US" dirty="0">
                <a:solidFill>
                  <a:srgbClr val="FF0000"/>
                </a:solidFill>
              </a:rPr>
              <a:t> </a:t>
            </a:r>
            <a:r>
              <a:rPr lang="en-US" dirty="0" err="1">
                <a:solidFill>
                  <a:srgbClr val="FF0000"/>
                </a:solidFill>
              </a:rPr>
              <a:t>praktik</a:t>
            </a:r>
            <a:r>
              <a:rPr lang="en-US" dirty="0">
                <a:solidFill>
                  <a:srgbClr val="FF0000"/>
                </a:solidFill>
              </a:rPr>
              <a:t> </a:t>
            </a:r>
            <a:r>
              <a:rPr lang="en-US" dirty="0" err="1">
                <a:solidFill>
                  <a:srgbClr val="FF0000"/>
                </a:solidFill>
              </a:rPr>
              <a:t>keperawatan</a:t>
            </a:r>
            <a:r>
              <a:rPr lang="en-US" dirty="0">
                <a:solidFill>
                  <a:srgbClr val="FF0000"/>
                </a:solidFill>
              </a:rPr>
              <a:t> </a:t>
            </a:r>
            <a:r>
              <a:rPr lang="en-US" dirty="0" err="1"/>
              <a:t>dititik</a:t>
            </a:r>
            <a:r>
              <a:rPr lang="en-US" dirty="0"/>
              <a:t> </a:t>
            </a:r>
            <a:r>
              <a:rPr lang="en-US" dirty="0" err="1"/>
              <a:t>beratkan</a:t>
            </a:r>
            <a:r>
              <a:rPr lang="en-US" dirty="0"/>
              <a:t> </a:t>
            </a:r>
            <a:r>
              <a:rPr lang="en-US" dirty="0" err="1"/>
              <a:t>pada</a:t>
            </a:r>
            <a:r>
              <a:rPr lang="en-US" dirty="0"/>
              <a:t> </a:t>
            </a:r>
            <a:r>
              <a:rPr lang="en-US" dirty="0" err="1"/>
              <a:t>penghargaan</a:t>
            </a:r>
            <a:r>
              <a:rPr lang="en-US" dirty="0"/>
              <a:t> </a:t>
            </a:r>
            <a:r>
              <a:rPr lang="en-US" dirty="0" err="1"/>
              <a:t>terhadap</a:t>
            </a:r>
            <a:r>
              <a:rPr lang="en-US" dirty="0"/>
              <a:t> </a:t>
            </a:r>
            <a:r>
              <a:rPr lang="en-US" dirty="0" err="1"/>
              <a:t>kehidupan</a:t>
            </a:r>
            <a:r>
              <a:rPr lang="en-US" dirty="0"/>
              <a:t> yang </a:t>
            </a:r>
            <a:r>
              <a:rPr lang="en-US" dirty="0" err="1"/>
              <a:t>bermartabat</a:t>
            </a:r>
            <a:r>
              <a:rPr lang="en-US" dirty="0"/>
              <a:t> </a:t>
            </a:r>
            <a:r>
              <a:rPr lang="en-US" dirty="0" err="1"/>
              <a:t>dan</a:t>
            </a:r>
            <a:r>
              <a:rPr lang="en-US" dirty="0"/>
              <a:t> </a:t>
            </a:r>
            <a:r>
              <a:rPr lang="en-US" dirty="0" err="1"/>
              <a:t>menjunjung</a:t>
            </a:r>
            <a:r>
              <a:rPr lang="en-US" dirty="0"/>
              <a:t> </a:t>
            </a:r>
            <a:r>
              <a:rPr lang="en-US" dirty="0" err="1"/>
              <a:t>tinggi</a:t>
            </a:r>
            <a:r>
              <a:rPr lang="en-US" dirty="0"/>
              <a:t> </a:t>
            </a:r>
            <a:r>
              <a:rPr lang="en-US" dirty="0" err="1"/>
              <a:t>hak</a:t>
            </a:r>
            <a:r>
              <a:rPr lang="en-US" dirty="0"/>
              <a:t> </a:t>
            </a:r>
            <a:r>
              <a:rPr lang="en-US" dirty="0" err="1"/>
              <a:t>asasimanusia</a:t>
            </a:r>
            <a:r>
              <a:rPr lang="en-US" dirty="0"/>
              <a:t>.</a:t>
            </a:r>
          </a:p>
          <a:p>
            <a:pPr>
              <a:buNone/>
            </a:pPr>
            <a:r>
              <a:rPr lang="en-US" dirty="0"/>
              <a:t>	c) </a:t>
            </a:r>
            <a:r>
              <a:rPr lang="en-US" dirty="0" err="1"/>
              <a:t>Dalam</a:t>
            </a:r>
            <a:r>
              <a:rPr lang="en-US" dirty="0"/>
              <a:t> </a:t>
            </a:r>
            <a:r>
              <a:rPr lang="en-US" dirty="0" err="1"/>
              <a:t>melaksanakan</a:t>
            </a:r>
            <a:r>
              <a:rPr lang="en-US" dirty="0"/>
              <a:t> </a:t>
            </a:r>
            <a:r>
              <a:rPr lang="en-US" dirty="0" err="1"/>
              <a:t>pelayanan</a:t>
            </a:r>
            <a:r>
              <a:rPr lang="en-US" dirty="0"/>
              <a:t> </a:t>
            </a:r>
            <a:r>
              <a:rPr lang="en-US" dirty="0" err="1"/>
              <a:t>kesehatan</a:t>
            </a:r>
            <a:r>
              <a:rPr lang="en-US" dirty="0"/>
              <a:t> </a:t>
            </a:r>
            <a:r>
              <a:rPr lang="en-US" dirty="0" err="1"/>
              <a:t>dan</a:t>
            </a:r>
            <a:r>
              <a:rPr lang="en-US" dirty="0"/>
              <a:t> /</a:t>
            </a:r>
            <a:r>
              <a:rPr lang="en-US" dirty="0" err="1"/>
              <a:t>atau</a:t>
            </a:r>
            <a:r>
              <a:rPr lang="en-US" dirty="0"/>
              <a:t> </a:t>
            </a:r>
            <a:r>
              <a:rPr lang="en-US" dirty="0" err="1"/>
              <a:t>keperawatan</a:t>
            </a:r>
            <a:r>
              <a:rPr lang="en-US" dirty="0"/>
              <a:t> </a:t>
            </a:r>
            <a:r>
              <a:rPr lang="en-US" dirty="0" err="1"/>
              <a:t>kepada</a:t>
            </a:r>
            <a:r>
              <a:rPr lang="en-US" dirty="0"/>
              <a:t> </a:t>
            </a:r>
            <a:r>
              <a:rPr lang="en-US" dirty="0" err="1"/>
              <a:t>individu</a:t>
            </a:r>
            <a:r>
              <a:rPr lang="en-US" dirty="0"/>
              <a:t>, </a:t>
            </a:r>
            <a:r>
              <a:rPr lang="en-US" dirty="0" err="1"/>
              <a:t>keluarga</a:t>
            </a:r>
            <a:r>
              <a:rPr lang="en-US" dirty="0"/>
              <a:t>, </a:t>
            </a:r>
            <a:r>
              <a:rPr lang="en-US" dirty="0" err="1"/>
              <a:t>kelompok</a:t>
            </a:r>
            <a:r>
              <a:rPr lang="en-US" dirty="0"/>
              <a:t> </a:t>
            </a:r>
            <a:r>
              <a:rPr lang="en-US" dirty="0" err="1"/>
              <a:t>dan</a:t>
            </a:r>
            <a:r>
              <a:rPr lang="en-US" dirty="0"/>
              <a:t> </a:t>
            </a:r>
            <a:r>
              <a:rPr lang="en-US" dirty="0" err="1"/>
              <a:t>masyarakat</a:t>
            </a:r>
            <a:r>
              <a:rPr lang="en-US" dirty="0"/>
              <a:t>, </a:t>
            </a:r>
            <a:r>
              <a:rPr lang="en-US" dirty="0" err="1"/>
              <a:t>perawat</a:t>
            </a:r>
            <a:r>
              <a:rPr lang="en-US" dirty="0"/>
              <a:t> </a:t>
            </a:r>
            <a:r>
              <a:rPr lang="en-US" dirty="0" err="1">
                <a:solidFill>
                  <a:srgbClr val="FF0000"/>
                </a:solidFill>
              </a:rPr>
              <a:t>mengikutsertakan</a:t>
            </a:r>
            <a:r>
              <a:rPr lang="en-US" dirty="0">
                <a:solidFill>
                  <a:srgbClr val="FF0000"/>
                </a:solidFill>
              </a:rPr>
              <a:t> </a:t>
            </a:r>
            <a:r>
              <a:rPr lang="en-US" dirty="0" err="1">
                <a:solidFill>
                  <a:srgbClr val="FF0000"/>
                </a:solidFill>
              </a:rPr>
              <a:t>kelompok</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instansi</a:t>
            </a:r>
            <a:r>
              <a:rPr lang="en-US" dirty="0">
                <a:solidFill>
                  <a:srgbClr val="FF0000"/>
                </a:solidFill>
              </a:rPr>
              <a:t> </a:t>
            </a:r>
            <a:r>
              <a:rPr lang="en-US" dirty="0" err="1">
                <a:solidFill>
                  <a:srgbClr val="FF0000"/>
                </a:solidFill>
              </a:rPr>
              <a:t>terkait</a:t>
            </a:r>
            <a:r>
              <a:rPr lang="en-US" dirty="0"/>
              <a:t>.</a:t>
            </a:r>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401080" cy="5911873"/>
          </a:xfrm>
        </p:spPr>
        <p:txBody>
          <a:bodyPr>
            <a:normAutofit/>
          </a:bodyPr>
          <a:lstStyle/>
          <a:p>
            <a:pPr>
              <a:buNone/>
            </a:pPr>
            <a:r>
              <a:rPr lang="en-US" b="1" dirty="0">
                <a:solidFill>
                  <a:srgbClr val="FF0000"/>
                </a:solidFill>
              </a:rPr>
              <a:t>2</a:t>
            </a:r>
            <a:r>
              <a:rPr lang="en-US" b="1" dirty="0"/>
              <a:t>. </a:t>
            </a:r>
            <a:r>
              <a:rPr lang="en-US" b="1" dirty="0" err="1">
                <a:solidFill>
                  <a:srgbClr val="FF0000"/>
                </a:solidFill>
              </a:rPr>
              <a:t>Perawat</a:t>
            </a:r>
            <a:r>
              <a:rPr lang="en-US" b="1" dirty="0">
                <a:solidFill>
                  <a:srgbClr val="FF0000"/>
                </a:solidFill>
              </a:rPr>
              <a:t>, </a:t>
            </a:r>
            <a:r>
              <a:rPr lang="en-US" b="1" dirty="0" err="1">
                <a:solidFill>
                  <a:srgbClr val="FF0000"/>
                </a:solidFill>
              </a:rPr>
              <a:t>individu</a:t>
            </a:r>
            <a:r>
              <a:rPr lang="en-US" b="1" dirty="0">
                <a:solidFill>
                  <a:srgbClr val="FF0000"/>
                </a:solidFill>
              </a:rPr>
              <a:t>, </a:t>
            </a:r>
            <a:r>
              <a:rPr lang="en-US" b="1" dirty="0" err="1">
                <a:solidFill>
                  <a:srgbClr val="FF0000"/>
                </a:solidFill>
              </a:rPr>
              <a:t>dan</a:t>
            </a:r>
            <a:r>
              <a:rPr lang="en-US" b="1" dirty="0">
                <a:solidFill>
                  <a:srgbClr val="FF0000"/>
                </a:solidFill>
              </a:rPr>
              <a:t> </a:t>
            </a:r>
            <a:r>
              <a:rPr lang="en-US" b="1" dirty="0" err="1">
                <a:solidFill>
                  <a:srgbClr val="FF0000"/>
                </a:solidFill>
              </a:rPr>
              <a:t>anggota</a:t>
            </a:r>
            <a:r>
              <a:rPr lang="en-US" b="1" dirty="0">
                <a:solidFill>
                  <a:srgbClr val="FF0000"/>
                </a:solidFill>
              </a:rPr>
              <a:t> </a:t>
            </a:r>
            <a:r>
              <a:rPr lang="en-US" b="1" dirty="0" err="1">
                <a:solidFill>
                  <a:srgbClr val="FF0000"/>
                </a:solidFill>
              </a:rPr>
              <a:t>kelompok</a:t>
            </a:r>
            <a:r>
              <a:rPr lang="en-US" b="1" dirty="0">
                <a:solidFill>
                  <a:srgbClr val="FF0000"/>
                </a:solidFill>
              </a:rPr>
              <a:t> </a:t>
            </a:r>
            <a:r>
              <a:rPr lang="en-US" b="1" dirty="0" err="1">
                <a:solidFill>
                  <a:srgbClr val="FF0000"/>
                </a:solidFill>
              </a:rPr>
              <a:t>masyarakat</a:t>
            </a:r>
            <a:r>
              <a:rPr lang="en-US" b="1" dirty="0">
                <a:solidFill>
                  <a:srgbClr val="FF0000"/>
                </a:solidFill>
              </a:rPr>
              <a:t>.</a:t>
            </a:r>
          </a:p>
          <a:p>
            <a:pPr>
              <a:buNone/>
            </a:pPr>
            <a:r>
              <a:rPr lang="en-US" dirty="0"/>
              <a:t>	</a:t>
            </a:r>
            <a:r>
              <a:rPr lang="en-US" sz="2400" dirty="0" err="1"/>
              <a:t>Tanggung</a:t>
            </a:r>
            <a:r>
              <a:rPr lang="en-US" sz="2400" dirty="0"/>
              <a:t> </a:t>
            </a:r>
            <a:r>
              <a:rPr lang="en-US" sz="2400" dirty="0" err="1"/>
              <a:t>jawab</a:t>
            </a:r>
            <a:r>
              <a:rPr lang="en-US" sz="2400" dirty="0"/>
              <a:t> </a:t>
            </a:r>
            <a:r>
              <a:rPr lang="en-US" sz="2400" dirty="0" err="1"/>
              <a:t>utama</a:t>
            </a:r>
            <a:r>
              <a:rPr lang="en-US" sz="2400" dirty="0"/>
              <a:t> </a:t>
            </a:r>
            <a:r>
              <a:rPr lang="en-US" sz="2400" dirty="0" err="1"/>
              <a:t>perawat</a:t>
            </a:r>
            <a:r>
              <a:rPr lang="en-US" sz="2400" dirty="0"/>
              <a:t> </a:t>
            </a:r>
            <a:r>
              <a:rPr lang="en-US" sz="2400" dirty="0" err="1"/>
              <a:t>adalah</a:t>
            </a:r>
            <a:r>
              <a:rPr lang="en-US" sz="2400" dirty="0"/>
              <a:t> </a:t>
            </a:r>
            <a:r>
              <a:rPr lang="en-US" sz="2400" dirty="0" err="1"/>
              <a:t>melaksanakan</a:t>
            </a:r>
            <a:r>
              <a:rPr lang="en-US" sz="2400" dirty="0"/>
              <a:t> </a:t>
            </a:r>
            <a:r>
              <a:rPr lang="en-US" sz="2400" dirty="0" err="1"/>
              <a:t>asuhan</a:t>
            </a:r>
            <a:r>
              <a:rPr lang="en-US" sz="2400" dirty="0"/>
              <a:t> </a:t>
            </a:r>
            <a:r>
              <a:rPr lang="en-US" sz="2400" dirty="0" err="1"/>
              <a:t>keperawatan</a:t>
            </a:r>
            <a:r>
              <a:rPr lang="en-US" sz="2400" dirty="0"/>
              <a:t> </a:t>
            </a:r>
            <a:r>
              <a:rPr lang="en-US" sz="2400" dirty="0" err="1"/>
              <a:t>sesuai</a:t>
            </a:r>
            <a:r>
              <a:rPr lang="en-US" sz="2400" dirty="0"/>
              <a:t> </a:t>
            </a:r>
            <a:r>
              <a:rPr lang="en-US" sz="2400" dirty="0" err="1"/>
              <a:t>dengan</a:t>
            </a:r>
            <a:r>
              <a:rPr lang="en-US" sz="2400" dirty="0"/>
              <a:t> </a:t>
            </a:r>
            <a:r>
              <a:rPr lang="en-US" sz="2400" dirty="0" err="1"/>
              <a:t>kebutuhan</a:t>
            </a:r>
            <a:r>
              <a:rPr lang="en-US" sz="2400" dirty="0"/>
              <a:t> </a:t>
            </a:r>
            <a:r>
              <a:rPr lang="en-US" sz="2400" dirty="0" err="1"/>
              <a:t>masyuarakat</a:t>
            </a:r>
            <a:r>
              <a:rPr lang="en-US" sz="2400" dirty="0"/>
              <a:t>. </a:t>
            </a:r>
            <a:r>
              <a:rPr lang="en-US" sz="2400" dirty="0" err="1"/>
              <a:t>Oleh</a:t>
            </a:r>
            <a:r>
              <a:rPr lang="en-US" sz="2400" dirty="0"/>
              <a:t> </a:t>
            </a:r>
            <a:r>
              <a:rPr lang="en-US" sz="2400" dirty="0" err="1"/>
              <a:t>karena</a:t>
            </a:r>
            <a:r>
              <a:rPr lang="en-US" sz="2400" dirty="0"/>
              <a:t> </a:t>
            </a:r>
            <a:r>
              <a:rPr lang="en-US" sz="2400" dirty="0" err="1"/>
              <a:t>itu</a:t>
            </a:r>
            <a:r>
              <a:rPr lang="en-US" sz="2400" dirty="0"/>
              <a:t> , </a:t>
            </a:r>
            <a:r>
              <a:rPr lang="en-US" sz="2400" dirty="0" err="1"/>
              <a:t>dalam</a:t>
            </a:r>
            <a:r>
              <a:rPr lang="en-US" sz="2400" dirty="0"/>
              <a:t> </a:t>
            </a:r>
            <a:r>
              <a:rPr lang="en-US" sz="2400" dirty="0" err="1"/>
              <a:t>menjalankan</a:t>
            </a:r>
            <a:r>
              <a:rPr lang="en-US" sz="2400" dirty="0"/>
              <a:t> </a:t>
            </a:r>
            <a:r>
              <a:rPr lang="en-US" sz="2400" dirty="0" err="1"/>
              <a:t>tugas</a:t>
            </a:r>
            <a:r>
              <a:rPr lang="en-US" sz="2400" dirty="0"/>
              <a:t>, </a:t>
            </a:r>
            <a:r>
              <a:rPr lang="en-US" sz="2400" dirty="0" err="1"/>
              <a:t>perawat</a:t>
            </a:r>
            <a:r>
              <a:rPr lang="en-US" sz="2400" dirty="0"/>
              <a:t> </a:t>
            </a:r>
            <a:r>
              <a:rPr lang="en-US" sz="2400" dirty="0" err="1"/>
              <a:t>perlu</a:t>
            </a:r>
            <a:r>
              <a:rPr lang="en-US" sz="2400" dirty="0"/>
              <a:t> </a:t>
            </a:r>
            <a:r>
              <a:rPr lang="en-US" sz="2400" dirty="0" err="1"/>
              <a:t>meningkatkan</a:t>
            </a:r>
            <a:r>
              <a:rPr lang="en-US" sz="2400" dirty="0"/>
              <a:t> </a:t>
            </a:r>
            <a:r>
              <a:rPr lang="en-US" sz="2400" dirty="0" err="1"/>
              <a:t>keadaan</a:t>
            </a:r>
            <a:r>
              <a:rPr lang="en-US" sz="2400" dirty="0"/>
              <a:t> </a:t>
            </a:r>
            <a:r>
              <a:rPr lang="en-US" sz="2400" dirty="0" err="1"/>
              <a:t>lingkungan</a:t>
            </a:r>
            <a:r>
              <a:rPr lang="en-US" sz="2400" dirty="0"/>
              <a:t> </a:t>
            </a:r>
            <a:r>
              <a:rPr lang="en-US" sz="2400" dirty="0" err="1"/>
              <a:t>kesehatan</a:t>
            </a:r>
            <a:r>
              <a:rPr lang="en-US" sz="2400" dirty="0"/>
              <a:t> </a:t>
            </a:r>
            <a:r>
              <a:rPr lang="en-US" sz="2400" dirty="0" err="1"/>
              <a:t>dengan</a:t>
            </a:r>
            <a:r>
              <a:rPr lang="en-US" sz="2400" dirty="0"/>
              <a:t> </a:t>
            </a:r>
            <a:r>
              <a:rPr lang="en-US" sz="2400" dirty="0" err="1"/>
              <a:t>menghargai</a:t>
            </a:r>
            <a:r>
              <a:rPr lang="en-US" sz="2400" dirty="0"/>
              <a:t> </a:t>
            </a:r>
            <a:r>
              <a:rPr lang="en-US" sz="2400" dirty="0" err="1"/>
              <a:t>nilai-nilai</a:t>
            </a:r>
            <a:r>
              <a:rPr lang="en-US" sz="2400" dirty="0"/>
              <a:t> yang </a:t>
            </a:r>
            <a:r>
              <a:rPr lang="en-US" sz="2400" dirty="0" err="1"/>
              <a:t>ada</a:t>
            </a:r>
            <a:r>
              <a:rPr lang="en-US" sz="2400" dirty="0"/>
              <a:t> </a:t>
            </a:r>
            <a:r>
              <a:rPr lang="en-US" sz="2400" dirty="0" err="1"/>
              <a:t>di</a:t>
            </a:r>
            <a:r>
              <a:rPr lang="en-US" sz="2400" dirty="0"/>
              <a:t> </a:t>
            </a:r>
            <a:r>
              <a:rPr lang="en-US" sz="2400" dirty="0" err="1"/>
              <a:t>masyarakat</a:t>
            </a:r>
            <a:r>
              <a:rPr lang="en-US" sz="2400" dirty="0"/>
              <a:t>, </a:t>
            </a:r>
            <a:r>
              <a:rPr lang="en-US" sz="2400" dirty="0" err="1"/>
              <a:t>menghargai</a:t>
            </a:r>
            <a:r>
              <a:rPr lang="en-US" sz="2400" dirty="0"/>
              <a:t> </a:t>
            </a:r>
            <a:r>
              <a:rPr lang="en-US" sz="2400" dirty="0" err="1"/>
              <a:t>aadat</a:t>
            </a:r>
            <a:r>
              <a:rPr lang="en-US" sz="2400" dirty="0"/>
              <a:t> </a:t>
            </a:r>
            <a:r>
              <a:rPr lang="en-US" sz="2400" dirty="0" err="1"/>
              <a:t>kebiasaan</a:t>
            </a:r>
            <a:r>
              <a:rPr lang="en-US" sz="2400" dirty="0"/>
              <a:t> </a:t>
            </a:r>
            <a:r>
              <a:rPr lang="en-US" sz="2400" dirty="0" err="1"/>
              <a:t>serta</a:t>
            </a:r>
            <a:r>
              <a:rPr lang="en-US" sz="2400" dirty="0"/>
              <a:t> </a:t>
            </a:r>
            <a:r>
              <a:rPr lang="en-US" sz="2400" dirty="0" err="1"/>
              <a:t>kepercayaan</a:t>
            </a:r>
            <a:r>
              <a:rPr lang="en-US" sz="2400" dirty="0"/>
              <a:t> </a:t>
            </a:r>
            <a:r>
              <a:rPr lang="en-US" sz="2400" dirty="0" err="1"/>
              <a:t>individu</a:t>
            </a:r>
            <a:r>
              <a:rPr lang="en-US" sz="2400" dirty="0"/>
              <a:t>, </a:t>
            </a:r>
            <a:r>
              <a:rPr lang="en-US" sz="2400" dirty="0" err="1"/>
              <a:t>keluarga</a:t>
            </a:r>
            <a:r>
              <a:rPr lang="en-US" sz="2400" dirty="0"/>
              <a:t>, </a:t>
            </a:r>
            <a:r>
              <a:rPr lang="en-US" sz="2400" dirty="0" err="1"/>
              <a:t>kelompok</a:t>
            </a:r>
            <a:r>
              <a:rPr lang="en-US" sz="2400" dirty="0"/>
              <a:t> </a:t>
            </a:r>
            <a:r>
              <a:rPr lang="en-US" sz="2400" dirty="0" err="1"/>
              <a:t>dan</a:t>
            </a:r>
            <a:r>
              <a:rPr lang="en-US" sz="2400" dirty="0"/>
              <a:t> </a:t>
            </a:r>
            <a:r>
              <a:rPr lang="en-US" sz="2400" dirty="0" err="1"/>
              <a:t>masyarakat</a:t>
            </a:r>
            <a:r>
              <a:rPr lang="en-US" sz="2400" dirty="0"/>
              <a:t> yang </a:t>
            </a:r>
            <a:r>
              <a:rPr lang="en-US" sz="2400" dirty="0" err="1"/>
              <a:t>menjadi</a:t>
            </a:r>
            <a:r>
              <a:rPr lang="en-US" sz="2400" dirty="0"/>
              <a:t> </a:t>
            </a:r>
            <a:r>
              <a:rPr lang="en-US" sz="2400" dirty="0" err="1"/>
              <a:t>pasien</a:t>
            </a:r>
            <a:r>
              <a:rPr lang="en-US" sz="2400" dirty="0"/>
              <a:t> </a:t>
            </a:r>
            <a:r>
              <a:rPr lang="en-US" sz="2400" dirty="0" err="1"/>
              <a:t>atau</a:t>
            </a:r>
            <a:r>
              <a:rPr lang="en-US" sz="2400" dirty="0"/>
              <a:t> </a:t>
            </a:r>
            <a:r>
              <a:rPr lang="en-US" sz="2400" dirty="0" err="1"/>
              <a:t>kliennya</a:t>
            </a:r>
            <a:r>
              <a:rPr lang="en-US" sz="2400" dirty="0"/>
              <a:t>. </a:t>
            </a:r>
            <a:r>
              <a:rPr lang="en-US" sz="2400" dirty="0" err="1"/>
              <a:t>Perawat</a:t>
            </a:r>
            <a:r>
              <a:rPr lang="en-US" sz="2400" dirty="0"/>
              <a:t> </a:t>
            </a:r>
            <a:r>
              <a:rPr lang="en-US" sz="2400" dirty="0" err="1"/>
              <a:t>dapat</a:t>
            </a:r>
            <a:r>
              <a:rPr lang="en-US" sz="2400" dirty="0"/>
              <a:t> </a:t>
            </a:r>
            <a:r>
              <a:rPr lang="en-US" sz="2400" dirty="0" err="1"/>
              <a:t>memegang</a:t>
            </a:r>
            <a:r>
              <a:rPr lang="en-US" sz="2400" dirty="0"/>
              <a:t> </a:t>
            </a:r>
            <a:r>
              <a:rPr lang="en-US" sz="2400" dirty="0" err="1"/>
              <a:t>teguh</a:t>
            </a:r>
            <a:r>
              <a:rPr lang="en-US" sz="2400" dirty="0"/>
              <a:t> </a:t>
            </a:r>
            <a:r>
              <a:rPr lang="en-US" sz="2400" dirty="0" err="1"/>
              <a:t>rahasia</a:t>
            </a:r>
            <a:r>
              <a:rPr lang="en-US" sz="2400" dirty="0"/>
              <a:t> </a:t>
            </a:r>
            <a:r>
              <a:rPr lang="en-US" sz="2400" dirty="0" err="1"/>
              <a:t>pribadi</a:t>
            </a:r>
            <a:r>
              <a:rPr lang="en-US" sz="2400" dirty="0"/>
              <a:t> (</a:t>
            </a:r>
            <a:r>
              <a:rPr lang="en-US" sz="2400" dirty="0" err="1"/>
              <a:t>privasi</a:t>
            </a:r>
            <a:r>
              <a:rPr lang="en-US" sz="2400" dirty="0"/>
              <a:t>) </a:t>
            </a:r>
            <a:r>
              <a:rPr lang="en-US" sz="2400" dirty="0" err="1"/>
              <a:t>dan</a:t>
            </a:r>
            <a:r>
              <a:rPr lang="en-US" sz="2400" dirty="0"/>
              <a:t> </a:t>
            </a:r>
            <a:r>
              <a:rPr lang="en-US" sz="2400" dirty="0" err="1"/>
              <a:t>hanya</a:t>
            </a:r>
            <a:r>
              <a:rPr lang="en-US" sz="2400" dirty="0"/>
              <a:t> </a:t>
            </a:r>
            <a:r>
              <a:rPr lang="en-US" sz="2400" dirty="0" err="1"/>
              <a:t>dapat</a:t>
            </a:r>
            <a:r>
              <a:rPr lang="en-US" sz="2400" dirty="0"/>
              <a:t> </a:t>
            </a:r>
            <a:r>
              <a:rPr lang="en-US" sz="2400" dirty="0" err="1"/>
              <a:t>memberikan</a:t>
            </a:r>
            <a:r>
              <a:rPr lang="en-US" sz="2400" dirty="0"/>
              <a:t> </a:t>
            </a:r>
            <a:r>
              <a:rPr lang="en-US" sz="2400" dirty="0" err="1"/>
              <a:t>keterangan</a:t>
            </a:r>
            <a:r>
              <a:rPr lang="en-US" sz="2400" dirty="0"/>
              <a:t> </a:t>
            </a:r>
            <a:r>
              <a:rPr lang="en-US" sz="2400" dirty="0" err="1"/>
              <a:t>bila</a:t>
            </a:r>
            <a:r>
              <a:rPr lang="en-US" sz="2400" dirty="0"/>
              <a:t> </a:t>
            </a:r>
            <a:r>
              <a:rPr lang="en-US" sz="2400" dirty="0" err="1"/>
              <a:t>diperlukaan</a:t>
            </a:r>
            <a:r>
              <a:rPr lang="en-US" sz="2400" dirty="0"/>
              <a:t> </a:t>
            </a:r>
            <a:r>
              <a:rPr lang="en-US" sz="2400" dirty="0" err="1"/>
              <a:t>oleh</a:t>
            </a:r>
            <a:r>
              <a:rPr lang="en-US" sz="2400" dirty="0"/>
              <a:t> </a:t>
            </a:r>
            <a:r>
              <a:rPr lang="en-US" sz="2400" dirty="0" err="1"/>
              <a:t>pihak</a:t>
            </a:r>
            <a:r>
              <a:rPr lang="en-US" sz="2400" dirty="0"/>
              <a:t> yang </a:t>
            </a:r>
            <a:r>
              <a:rPr lang="en-US" sz="2400" dirty="0" err="1"/>
              <a:t>berkepentingan</a:t>
            </a:r>
            <a:r>
              <a:rPr lang="en-US" sz="2400" dirty="0"/>
              <a:t> </a:t>
            </a:r>
            <a:r>
              <a:rPr lang="en-US" sz="2400" dirty="0" err="1"/>
              <a:t>atau</a:t>
            </a:r>
            <a:r>
              <a:rPr lang="en-US" sz="2400" dirty="0"/>
              <a:t> </a:t>
            </a:r>
            <a:r>
              <a:rPr lang="en-US" sz="2400" dirty="0" err="1"/>
              <a:t>pengadilan</a:t>
            </a:r>
            <a:r>
              <a:rPr lang="en-US" dirty="0"/>
              <a:t>.</a:t>
            </a:r>
          </a:p>
          <a:p>
            <a:endParaRPr lang="en-US" dirty="0"/>
          </a:p>
        </p:txBody>
      </p:sp>
      <mc:AlternateContent xmlns:mc="http://schemas.openxmlformats.org/markup-compatibility/2006">
        <mc:Choice xmlns:pslz="http://schemas.microsoft.com/office/powerpoint/2016/slidezoom" Requires="pslz">
          <p:graphicFrame>
            <p:nvGraphicFramePr>
              <p:cNvPr id="4" name="Slide Zoom 3">
                <a:extLst>
                  <a:ext uri="{FF2B5EF4-FFF2-40B4-BE49-F238E27FC236}">
                    <a16:creationId xmlns:a16="http://schemas.microsoft.com/office/drawing/2014/main" id="{E5407F71-0089-49A2-A63C-947F759C4874}"/>
                  </a:ext>
                </a:extLst>
              </p:cNvPr>
              <p:cNvGraphicFramePr>
                <a:graphicFrameLocks noChangeAspect="1"/>
              </p:cNvGraphicFramePr>
              <p:nvPr>
                <p:extLst>
                  <p:ext uri="{D42A27DB-BD31-4B8C-83A1-F6EECF244321}">
                    <p14:modId xmlns:p14="http://schemas.microsoft.com/office/powerpoint/2010/main" val="1257982265"/>
                  </p:ext>
                </p:extLst>
              </p:nvPr>
            </p:nvGraphicFramePr>
            <p:xfrm>
              <a:off x="-3896710" y="-479167"/>
              <a:ext cx="2286000" cy="1714500"/>
            </p:xfrm>
            <a:graphic>
              <a:graphicData uri="http://schemas.microsoft.com/office/powerpoint/2016/slidezoom">
                <pslz:sldZm>
                  <pslz:sldZmObj sldId="282" cId="0">
                    <pslz:zmPr id="{DCDEAA4B-5409-4796-9665-6582338EE63E}"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4" name="Slide Zoom 3">
                <a:hlinkClick r:id="rId3" action="ppaction://hlinksldjump"/>
                <a:extLst>
                  <a:ext uri="{FF2B5EF4-FFF2-40B4-BE49-F238E27FC236}">
                    <a16:creationId xmlns:a16="http://schemas.microsoft.com/office/drawing/2014/main" id="{E5407F71-0089-49A2-A63C-947F759C4874}"/>
                  </a:ext>
                </a:extLst>
              </p:cNvPr>
              <p:cNvPicPr>
                <a:picLocks noGrp="1" noRot="1" noChangeAspect="1" noMove="1" noResize="1" noEditPoints="1" noAdjustHandles="1" noChangeArrowheads="1" noChangeShapeType="1"/>
              </p:cNvPicPr>
              <p:nvPr/>
            </p:nvPicPr>
            <p:blipFill>
              <a:blip r:embed="rId2"/>
              <a:stretch>
                <a:fillRect/>
              </a:stretch>
            </p:blipFill>
            <p:spPr>
              <a:xfrm>
                <a:off x="-3896710" y="-479167"/>
                <a:ext cx="2286000" cy="1714500"/>
              </a:xfrm>
              <a:prstGeom prst="rect">
                <a:avLst/>
              </a:prstGeom>
              <a:ln w="3175">
                <a:solidFill>
                  <a:prstClr val="ltGray"/>
                </a:solidFill>
              </a:ln>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3850" y="274638"/>
            <a:ext cx="8820150" cy="706437"/>
          </a:xfrm>
          <a:prstGeom prst="rect">
            <a:avLst/>
          </a:prstGeom>
          <a:noFill/>
          <a:ln w="9525">
            <a:noFill/>
            <a:miter lim="800000"/>
            <a:headEnd/>
            <a:tailEnd/>
          </a:ln>
        </p:spPr>
        <p:txBody>
          <a:bodyPr anchor="ctr"/>
          <a:lstStyle/>
          <a:p>
            <a:pPr algn="ctr"/>
            <a:r>
              <a:rPr lang="en-US" sz="4400" b="1" dirty="0"/>
              <a:t>ETIKA</a:t>
            </a:r>
          </a:p>
        </p:txBody>
      </p:sp>
      <p:sp>
        <p:nvSpPr>
          <p:cNvPr id="11267" name="Rectangle 3"/>
          <p:cNvSpPr>
            <a:spLocks noChangeArrowheads="1"/>
          </p:cNvSpPr>
          <p:nvPr/>
        </p:nvSpPr>
        <p:spPr bwMode="auto">
          <a:xfrm>
            <a:off x="0" y="981075"/>
            <a:ext cx="9144000" cy="5616575"/>
          </a:xfrm>
          <a:prstGeom prst="rect">
            <a:avLst/>
          </a:prstGeom>
          <a:noFill/>
          <a:ln w="9525">
            <a:noFill/>
            <a:miter lim="800000"/>
            <a:headEnd/>
            <a:tailEnd/>
          </a:ln>
        </p:spPr>
        <p:txBody>
          <a:bodyPr/>
          <a:lstStyle/>
          <a:p>
            <a:pPr marL="342900" indent="-342900">
              <a:spcBef>
                <a:spcPct val="5000"/>
              </a:spcBef>
              <a:buFontTx/>
              <a:buChar char="•"/>
            </a:pPr>
            <a:r>
              <a:rPr lang="sv-SE" sz="4000" dirty="0"/>
              <a:t>Etika adalah </a:t>
            </a:r>
            <a:r>
              <a:rPr lang="sv-SE" sz="4000" dirty="0">
                <a:solidFill>
                  <a:srgbClr val="FF0000"/>
                </a:solidFill>
              </a:rPr>
              <a:t>cabang filsafat </a:t>
            </a:r>
            <a:r>
              <a:rPr lang="sv-SE" sz="4000" dirty="0"/>
              <a:t>yang mengkaji </a:t>
            </a:r>
            <a:r>
              <a:rPr lang="sv-SE" sz="4000" dirty="0">
                <a:solidFill>
                  <a:srgbClr val="FF0000"/>
                </a:solidFill>
              </a:rPr>
              <a:t>nilai</a:t>
            </a:r>
            <a:r>
              <a:rPr lang="sv-SE" sz="4000" dirty="0"/>
              <a:t> apa yang berkaitan dengan kebaikan dan apakah itu perilaku baik.</a:t>
            </a:r>
          </a:p>
          <a:p>
            <a:pPr marL="342900" indent="-342900">
              <a:spcBef>
                <a:spcPct val="5000"/>
              </a:spcBef>
              <a:buFontTx/>
              <a:buChar char="•"/>
            </a:pPr>
            <a:r>
              <a:rPr lang="sv-SE" sz="4000" dirty="0"/>
              <a:t> Cabang ini meliputi apa dan bagaimana hidup yang baik, menjadi orang yang baik, berbuat baik, dan menginginkan hal-hal yang baik dalam hidup</a:t>
            </a:r>
            <a:r>
              <a:rPr lang="en-US" sz="40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472518" cy="6215106"/>
          </a:xfrm>
        </p:spPr>
        <p:txBody>
          <a:bodyPr>
            <a:normAutofit/>
          </a:bodyPr>
          <a:lstStyle/>
          <a:p>
            <a:pPr>
              <a:buNone/>
            </a:pPr>
            <a:r>
              <a:rPr lang="en-US" b="1" dirty="0">
                <a:solidFill>
                  <a:srgbClr val="FF0000"/>
                </a:solidFill>
              </a:rPr>
              <a:t>3.Perawat </a:t>
            </a:r>
            <a:r>
              <a:rPr lang="en-US" b="1" dirty="0" err="1">
                <a:solidFill>
                  <a:srgbClr val="FF0000"/>
                </a:solidFill>
              </a:rPr>
              <a:t>dan</a:t>
            </a:r>
            <a:r>
              <a:rPr lang="en-US" b="1" dirty="0">
                <a:solidFill>
                  <a:srgbClr val="FF0000"/>
                </a:solidFill>
              </a:rPr>
              <a:t> </a:t>
            </a:r>
            <a:r>
              <a:rPr lang="en-US" b="1" dirty="0" err="1">
                <a:solidFill>
                  <a:srgbClr val="FF0000"/>
                </a:solidFill>
              </a:rPr>
              <a:t>pelaksanaan</a:t>
            </a:r>
            <a:r>
              <a:rPr lang="en-US" b="1" dirty="0">
                <a:solidFill>
                  <a:srgbClr val="FF0000"/>
                </a:solidFill>
              </a:rPr>
              <a:t> </a:t>
            </a:r>
            <a:r>
              <a:rPr lang="en-US" b="1" dirty="0" err="1">
                <a:solidFill>
                  <a:srgbClr val="FF0000"/>
                </a:solidFill>
              </a:rPr>
              <a:t>praktik</a:t>
            </a:r>
            <a:r>
              <a:rPr lang="en-US" b="1" dirty="0">
                <a:solidFill>
                  <a:srgbClr val="FF0000"/>
                </a:solidFill>
              </a:rPr>
              <a:t> </a:t>
            </a:r>
            <a:r>
              <a:rPr lang="en-US" b="1" dirty="0" err="1">
                <a:solidFill>
                  <a:srgbClr val="FF0000"/>
                </a:solidFill>
              </a:rPr>
              <a:t>keperawatan</a:t>
            </a:r>
            <a:endParaRPr lang="en-US" b="1" dirty="0">
              <a:solidFill>
                <a:srgbClr val="FF0000"/>
              </a:solidFill>
            </a:endParaRPr>
          </a:p>
          <a:p>
            <a:pPr>
              <a:buNone/>
            </a:pPr>
            <a:r>
              <a:rPr lang="en-US" dirty="0"/>
              <a:t>	</a:t>
            </a:r>
            <a:r>
              <a:rPr lang="en-US" dirty="0" err="1"/>
              <a:t>Perawat</a:t>
            </a:r>
            <a:r>
              <a:rPr lang="en-US" dirty="0"/>
              <a:t> </a:t>
            </a:r>
            <a:r>
              <a:rPr lang="en-US" dirty="0" err="1"/>
              <a:t>memegang</a:t>
            </a:r>
            <a:r>
              <a:rPr lang="en-US" dirty="0"/>
              <a:t> </a:t>
            </a:r>
            <a:r>
              <a:rPr lang="en-US" dirty="0" err="1"/>
              <a:t>peranan</a:t>
            </a:r>
            <a:r>
              <a:rPr lang="en-US" dirty="0"/>
              <a:t> </a:t>
            </a:r>
            <a:r>
              <a:rPr lang="en-US" dirty="0" err="1"/>
              <a:t>penting</a:t>
            </a:r>
            <a:r>
              <a:rPr lang="en-US" dirty="0"/>
              <a:t> </a:t>
            </a:r>
            <a:r>
              <a:rPr lang="en-US" dirty="0" err="1"/>
              <a:t>dalam</a:t>
            </a:r>
            <a:r>
              <a:rPr lang="en-US" dirty="0"/>
              <a:t> </a:t>
            </a:r>
            <a:r>
              <a:rPr lang="en-US" dirty="0" err="1"/>
              <a:t>menentukan</a:t>
            </a:r>
            <a:r>
              <a:rPr lang="en-US" dirty="0"/>
              <a:t> </a:t>
            </a:r>
            <a:r>
              <a:rPr lang="en-US" dirty="0" err="1"/>
              <a:t>dan</a:t>
            </a:r>
            <a:r>
              <a:rPr lang="en-US" dirty="0"/>
              <a:t> </a:t>
            </a:r>
            <a:r>
              <a:rPr lang="en-US" dirty="0" err="1"/>
              <a:t>melaksanakan</a:t>
            </a:r>
            <a:r>
              <a:rPr lang="en-US" dirty="0"/>
              <a:t> </a:t>
            </a:r>
            <a:r>
              <a:rPr lang="en-US" dirty="0" err="1"/>
              <a:t>standar</a:t>
            </a:r>
            <a:r>
              <a:rPr lang="en-US" dirty="0"/>
              <a:t> </a:t>
            </a:r>
            <a:r>
              <a:rPr lang="en-US" dirty="0" err="1"/>
              <a:t>praktik</a:t>
            </a:r>
            <a:r>
              <a:rPr lang="en-US" dirty="0"/>
              <a:t> </a:t>
            </a:r>
            <a:r>
              <a:rPr lang="en-US" dirty="0" err="1"/>
              <a:t>keperawatan</a:t>
            </a:r>
            <a:r>
              <a:rPr lang="en-US" dirty="0"/>
              <a:t> </a:t>
            </a:r>
            <a:r>
              <a:rPr lang="en-US" dirty="0" err="1"/>
              <a:t>untuk</a:t>
            </a:r>
            <a:r>
              <a:rPr lang="en-US" dirty="0"/>
              <a:t> </a:t>
            </a:r>
            <a:r>
              <a:rPr lang="en-US" dirty="0" err="1"/>
              <a:t>mencapai</a:t>
            </a:r>
            <a:r>
              <a:rPr lang="en-US" dirty="0"/>
              <a:t> </a:t>
            </a:r>
            <a:r>
              <a:rPr lang="en-US" dirty="0" err="1"/>
              <a:t>kemampuan</a:t>
            </a:r>
            <a:r>
              <a:rPr lang="en-US" dirty="0"/>
              <a:t> yang </a:t>
            </a:r>
            <a:r>
              <a:rPr lang="en-US" dirty="0" err="1"/>
              <a:t>sesuai</a:t>
            </a:r>
            <a:r>
              <a:rPr lang="en-US" dirty="0"/>
              <a:t> </a:t>
            </a:r>
            <a:r>
              <a:rPr lang="en-US" dirty="0" err="1"/>
              <a:t>dengan</a:t>
            </a:r>
            <a:r>
              <a:rPr lang="en-US" dirty="0"/>
              <a:t> </a:t>
            </a:r>
            <a:r>
              <a:rPr lang="en-US" dirty="0" err="1"/>
              <a:t>standar</a:t>
            </a:r>
            <a:r>
              <a:rPr lang="en-US" dirty="0"/>
              <a:t> </a:t>
            </a:r>
            <a:r>
              <a:rPr lang="en-US" dirty="0" err="1"/>
              <a:t>pendidikan</a:t>
            </a:r>
            <a:r>
              <a:rPr lang="en-US" dirty="0"/>
              <a:t> </a:t>
            </a:r>
            <a:r>
              <a:rPr lang="en-US" dirty="0" err="1"/>
              <a:t>keperawatan</a:t>
            </a:r>
            <a:r>
              <a:rPr lang="en-US" dirty="0"/>
              <a:t>. </a:t>
            </a:r>
            <a:r>
              <a:rPr lang="en-US" dirty="0" err="1"/>
              <a:t>Perawat</a:t>
            </a:r>
            <a:r>
              <a:rPr lang="en-US" dirty="0"/>
              <a:t> </a:t>
            </a:r>
            <a:r>
              <a:rPr lang="en-US" dirty="0" err="1"/>
              <a:t>dapat</a:t>
            </a:r>
            <a:r>
              <a:rPr lang="en-US" dirty="0"/>
              <a:t> </a:t>
            </a:r>
            <a:r>
              <a:rPr lang="en-US" dirty="0" err="1"/>
              <a:t>mengembangkan</a:t>
            </a:r>
            <a:r>
              <a:rPr lang="en-US" dirty="0"/>
              <a:t> </a:t>
            </a:r>
            <a:r>
              <a:rPr lang="en-US" dirty="0" err="1"/>
              <a:t>pengetahuan</a:t>
            </a:r>
            <a:r>
              <a:rPr lang="en-US" dirty="0"/>
              <a:t> yang </a:t>
            </a:r>
            <a:r>
              <a:rPr lang="en-US" dirty="0" err="1"/>
              <a:t>dimilikinya</a:t>
            </a:r>
            <a:r>
              <a:rPr lang="en-US" dirty="0"/>
              <a:t> </a:t>
            </a:r>
            <a:r>
              <a:rPr lang="en-US" dirty="0" err="1"/>
              <a:t>secara</a:t>
            </a:r>
            <a:r>
              <a:rPr lang="en-US" dirty="0"/>
              <a:t> </a:t>
            </a:r>
            <a:r>
              <a:rPr lang="en-US" dirty="0" err="1"/>
              <a:t>aktif</a:t>
            </a:r>
            <a:r>
              <a:rPr lang="en-US" dirty="0"/>
              <a:t> </a:t>
            </a:r>
            <a:r>
              <a:rPr lang="en-US" dirty="0" err="1"/>
              <a:t>untuk</a:t>
            </a:r>
            <a:r>
              <a:rPr lang="en-US" dirty="0"/>
              <a:t> </a:t>
            </a:r>
            <a:r>
              <a:rPr lang="en-US" dirty="0" err="1"/>
              <a:t>menopang</a:t>
            </a:r>
            <a:r>
              <a:rPr lang="en-US" dirty="0"/>
              <a:t> </a:t>
            </a:r>
            <a:r>
              <a:rPr lang="en-US" dirty="0" err="1"/>
              <a:t>perannya</a:t>
            </a:r>
            <a:r>
              <a:rPr lang="en-US" dirty="0"/>
              <a:t> </a:t>
            </a:r>
            <a:r>
              <a:rPr lang="en-US" dirty="0" err="1"/>
              <a:t>dalam</a:t>
            </a:r>
            <a:r>
              <a:rPr lang="en-US" dirty="0"/>
              <a:t> </a:t>
            </a:r>
            <a:r>
              <a:rPr lang="en-US" dirty="0" err="1"/>
              <a:t>situasi</a:t>
            </a:r>
            <a:r>
              <a:rPr lang="en-US" dirty="0"/>
              <a:t> </a:t>
            </a:r>
            <a:r>
              <a:rPr lang="en-US" dirty="0" err="1"/>
              <a:t>tertentu</a:t>
            </a:r>
            <a:r>
              <a:rPr lang="en-US" dirty="0"/>
              <a:t>. </a:t>
            </a:r>
            <a:r>
              <a:rPr lang="en-US" dirty="0" err="1"/>
              <a:t>Perawat</a:t>
            </a:r>
            <a:r>
              <a:rPr lang="en-US" dirty="0"/>
              <a:t> </a:t>
            </a:r>
            <a:r>
              <a:rPr lang="en-US" dirty="0" err="1"/>
              <a:t>sebagai</a:t>
            </a:r>
            <a:r>
              <a:rPr lang="en-US" dirty="0"/>
              <a:t> </a:t>
            </a:r>
            <a:r>
              <a:rPr lang="en-US" dirty="0" err="1"/>
              <a:t>anggota</a:t>
            </a:r>
            <a:r>
              <a:rPr lang="en-US" dirty="0"/>
              <a:t> </a:t>
            </a:r>
            <a:r>
              <a:rPr lang="en-US" dirty="0" err="1"/>
              <a:t>profesi</a:t>
            </a:r>
            <a:r>
              <a:rPr lang="en-US" dirty="0"/>
              <a:t>, </a:t>
            </a:r>
            <a:r>
              <a:rPr lang="en-US" dirty="0" err="1"/>
              <a:t>setiap</a:t>
            </a:r>
            <a:r>
              <a:rPr lang="en-US" dirty="0"/>
              <a:t> </a:t>
            </a:r>
            <a:r>
              <a:rPr lang="en-US" dirty="0" err="1"/>
              <a:t>saat</a:t>
            </a:r>
            <a:r>
              <a:rPr lang="en-US" dirty="0"/>
              <a:t> </a:t>
            </a:r>
            <a:r>
              <a:rPr lang="en-US" dirty="0" err="1"/>
              <a:t>dapat</a:t>
            </a:r>
            <a:r>
              <a:rPr lang="en-US" dirty="0"/>
              <a:t> </a:t>
            </a:r>
            <a:r>
              <a:rPr lang="en-US" dirty="0" err="1"/>
              <a:t>mempertahankan</a:t>
            </a:r>
            <a:r>
              <a:rPr lang="en-US" dirty="0"/>
              <a:t> </a:t>
            </a:r>
            <a:r>
              <a:rPr lang="en-US" dirty="0" err="1"/>
              <a:t>sikap</a:t>
            </a:r>
            <a:r>
              <a:rPr lang="en-US" dirty="0"/>
              <a:t> </a:t>
            </a:r>
            <a:r>
              <a:rPr lang="en-US" dirty="0" err="1"/>
              <a:t>sesuai</a:t>
            </a:r>
            <a:r>
              <a:rPr lang="en-US" dirty="0"/>
              <a:t> </a:t>
            </a:r>
            <a:r>
              <a:rPr lang="en-US" dirty="0" err="1"/>
              <a:t>dengan</a:t>
            </a:r>
            <a:r>
              <a:rPr lang="en-US" dirty="0"/>
              <a:t> </a:t>
            </a:r>
            <a:r>
              <a:rPr lang="en-US" dirty="0" err="1"/>
              <a:t>standar</a:t>
            </a:r>
            <a:r>
              <a:rPr lang="en-US" dirty="0"/>
              <a:t> </a:t>
            </a:r>
            <a:r>
              <a:rPr lang="en-US" dirty="0" err="1"/>
              <a:t>profesi</a:t>
            </a:r>
            <a:r>
              <a:rPr lang="en-US" dirty="0"/>
              <a:t> </a:t>
            </a:r>
            <a:r>
              <a:rPr lang="en-US" dirty="0" err="1"/>
              <a:t>keperawatan</a:t>
            </a:r>
            <a:r>
              <a:rPr lang="en-US" dirty="0"/>
              <a: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5983311"/>
          </a:xfrm>
        </p:spPr>
        <p:txBody>
          <a:bodyPr>
            <a:normAutofit/>
          </a:bodyPr>
          <a:lstStyle/>
          <a:p>
            <a:pPr>
              <a:buNone/>
            </a:pPr>
            <a:r>
              <a:rPr lang="en-US" b="1" dirty="0">
                <a:solidFill>
                  <a:srgbClr val="FF0000"/>
                </a:solidFill>
              </a:rPr>
              <a:t>4. </a:t>
            </a:r>
            <a:r>
              <a:rPr lang="en-US" b="1" dirty="0" err="1">
                <a:solidFill>
                  <a:srgbClr val="FF0000"/>
                </a:solidFill>
              </a:rPr>
              <a:t>Perawat</a:t>
            </a:r>
            <a:r>
              <a:rPr lang="en-US" b="1" dirty="0">
                <a:solidFill>
                  <a:srgbClr val="FF0000"/>
                </a:solidFill>
              </a:rPr>
              <a:t> </a:t>
            </a:r>
            <a:r>
              <a:rPr lang="en-US" b="1" dirty="0" err="1">
                <a:solidFill>
                  <a:srgbClr val="FF0000"/>
                </a:solidFill>
              </a:rPr>
              <a:t>dan</a:t>
            </a:r>
            <a:r>
              <a:rPr lang="en-US" b="1" dirty="0">
                <a:solidFill>
                  <a:srgbClr val="FF0000"/>
                </a:solidFill>
              </a:rPr>
              <a:t> </a:t>
            </a:r>
            <a:r>
              <a:rPr lang="en-US" b="1" dirty="0" err="1">
                <a:solidFill>
                  <a:srgbClr val="FF0000"/>
                </a:solidFill>
              </a:rPr>
              <a:t>lingkungan</a:t>
            </a:r>
            <a:r>
              <a:rPr lang="en-US" b="1" dirty="0">
                <a:solidFill>
                  <a:srgbClr val="FF0000"/>
                </a:solidFill>
              </a:rPr>
              <a:t> </a:t>
            </a:r>
            <a:r>
              <a:rPr lang="en-US" b="1" dirty="0" err="1">
                <a:solidFill>
                  <a:srgbClr val="FF0000"/>
                </a:solidFill>
              </a:rPr>
              <a:t>masyarakat</a:t>
            </a:r>
            <a:endParaRPr lang="en-US" b="1" dirty="0">
              <a:solidFill>
                <a:srgbClr val="FF0000"/>
              </a:solidFill>
            </a:endParaRPr>
          </a:p>
          <a:p>
            <a:pPr>
              <a:buNone/>
            </a:pPr>
            <a:r>
              <a:rPr lang="en-US" dirty="0"/>
              <a:t>	</a:t>
            </a:r>
            <a:r>
              <a:rPr lang="en-US" dirty="0" err="1"/>
              <a:t>Perawat</a:t>
            </a:r>
            <a:r>
              <a:rPr lang="en-US" dirty="0"/>
              <a:t> </a:t>
            </a:r>
            <a:r>
              <a:rPr lang="en-US" dirty="0" err="1"/>
              <a:t>dapat</a:t>
            </a:r>
            <a:r>
              <a:rPr lang="en-US" dirty="0"/>
              <a:t> </a:t>
            </a:r>
            <a:r>
              <a:rPr lang="en-US" dirty="0" err="1"/>
              <a:t>memprakarsai</a:t>
            </a:r>
            <a:r>
              <a:rPr lang="en-US" dirty="0"/>
              <a:t> </a:t>
            </a:r>
            <a:r>
              <a:rPr lang="en-US" dirty="0" err="1"/>
              <a:t>pembaharuan</a:t>
            </a:r>
            <a:r>
              <a:rPr lang="en-US" dirty="0"/>
              <a:t>, </a:t>
            </a:r>
            <a:r>
              <a:rPr lang="en-US" dirty="0" err="1"/>
              <a:t>tanggap</a:t>
            </a:r>
            <a:r>
              <a:rPr lang="en-US" dirty="0"/>
              <a:t>, </a:t>
            </a:r>
            <a:r>
              <a:rPr lang="en-US" dirty="0" err="1"/>
              <a:t>mempunyai</a:t>
            </a:r>
            <a:r>
              <a:rPr lang="en-US" dirty="0"/>
              <a:t> </a:t>
            </a:r>
            <a:r>
              <a:rPr lang="en-US" dirty="0" err="1"/>
              <a:t>inisiatif</a:t>
            </a:r>
            <a:r>
              <a:rPr lang="en-US" dirty="0"/>
              <a:t>, </a:t>
            </a:r>
            <a:r>
              <a:rPr lang="en-US" dirty="0" err="1"/>
              <a:t>dan</a:t>
            </a:r>
            <a:r>
              <a:rPr lang="en-US" dirty="0"/>
              <a:t> </a:t>
            </a:r>
            <a:r>
              <a:rPr lang="en-US" dirty="0" err="1"/>
              <a:t>dapat</a:t>
            </a:r>
            <a:r>
              <a:rPr lang="en-US" dirty="0"/>
              <a:t> </a:t>
            </a:r>
            <a:r>
              <a:rPr lang="en-US" dirty="0" err="1"/>
              <a:t>berperan</a:t>
            </a:r>
            <a:r>
              <a:rPr lang="en-US" dirty="0"/>
              <a:t> </a:t>
            </a:r>
            <a:r>
              <a:rPr lang="en-US" dirty="0" err="1"/>
              <a:t>serta</a:t>
            </a:r>
            <a:r>
              <a:rPr lang="en-US" dirty="0"/>
              <a:t> </a:t>
            </a:r>
            <a:r>
              <a:rPr lang="en-US" dirty="0" err="1"/>
              <a:t>secara</a:t>
            </a:r>
            <a:r>
              <a:rPr lang="en-US" dirty="0"/>
              <a:t> </a:t>
            </a:r>
            <a:r>
              <a:rPr lang="en-US" dirty="0" err="1"/>
              <a:t>aktif</a:t>
            </a:r>
            <a:r>
              <a:rPr lang="en-US" dirty="0"/>
              <a:t> </a:t>
            </a:r>
            <a:r>
              <a:rPr lang="en-US" dirty="0" err="1"/>
              <a:t>dalam</a:t>
            </a:r>
            <a:r>
              <a:rPr lang="en-US" dirty="0"/>
              <a:t> </a:t>
            </a:r>
            <a:r>
              <a:rPr lang="en-US" dirty="0" err="1"/>
              <a:t>menentukan</a:t>
            </a:r>
            <a:r>
              <a:rPr lang="en-US" dirty="0"/>
              <a:t> </a:t>
            </a:r>
            <a:r>
              <a:rPr lang="en-US" dirty="0" err="1"/>
              <a:t>masalah</a:t>
            </a:r>
            <a:r>
              <a:rPr lang="en-US" dirty="0"/>
              <a:t> </a:t>
            </a:r>
            <a:r>
              <a:rPr lang="en-US" dirty="0" err="1"/>
              <a:t>kesehatan</a:t>
            </a:r>
            <a:r>
              <a:rPr lang="en-US" dirty="0"/>
              <a:t> </a:t>
            </a:r>
            <a:r>
              <a:rPr lang="en-US" dirty="0" err="1"/>
              <a:t>dan</a:t>
            </a:r>
            <a:r>
              <a:rPr lang="en-US" dirty="0"/>
              <a:t> </a:t>
            </a:r>
            <a:r>
              <a:rPr lang="en-US" dirty="0" err="1"/>
              <a:t>masalah</a:t>
            </a:r>
            <a:r>
              <a:rPr lang="en-US" dirty="0"/>
              <a:t> </a:t>
            </a:r>
            <a:r>
              <a:rPr lang="en-US" dirty="0" err="1"/>
              <a:t>sosial</a:t>
            </a:r>
            <a:r>
              <a:rPr lang="en-US" dirty="0"/>
              <a:t> yang </a:t>
            </a:r>
            <a:r>
              <a:rPr lang="en-US" dirty="0" err="1"/>
              <a:t>terjadi</a:t>
            </a:r>
            <a:r>
              <a:rPr lang="en-US" dirty="0"/>
              <a:t> </a:t>
            </a:r>
            <a:r>
              <a:rPr lang="en-US" dirty="0" err="1"/>
              <a:t>di</a:t>
            </a:r>
            <a:r>
              <a:rPr lang="en-US" dirty="0"/>
              <a:t> </a:t>
            </a:r>
            <a:r>
              <a:rPr lang="en-US" dirty="0" err="1"/>
              <a:t>masyarakat</a:t>
            </a:r>
            <a:r>
              <a:rPr lang="en-US" dirty="0"/>
              <a:t>.</a:t>
            </a:r>
          </a:p>
          <a:p>
            <a:pPr>
              <a:buNone/>
            </a:pPr>
            <a:r>
              <a:rPr lang="en-US" b="1" dirty="0">
                <a:solidFill>
                  <a:srgbClr val="FF0000"/>
                </a:solidFill>
              </a:rPr>
              <a:t>5. </a:t>
            </a:r>
            <a:r>
              <a:rPr lang="en-US" b="1" dirty="0" err="1">
                <a:solidFill>
                  <a:srgbClr val="FF0000"/>
                </a:solidFill>
              </a:rPr>
              <a:t>Perawat</a:t>
            </a:r>
            <a:r>
              <a:rPr lang="en-US" b="1" dirty="0">
                <a:solidFill>
                  <a:srgbClr val="FF0000"/>
                </a:solidFill>
              </a:rPr>
              <a:t> </a:t>
            </a:r>
            <a:r>
              <a:rPr lang="en-US" b="1" dirty="0" err="1">
                <a:solidFill>
                  <a:srgbClr val="FF0000"/>
                </a:solidFill>
              </a:rPr>
              <a:t>dan</a:t>
            </a:r>
            <a:r>
              <a:rPr lang="en-US" b="1" dirty="0">
                <a:solidFill>
                  <a:srgbClr val="FF0000"/>
                </a:solidFill>
              </a:rPr>
              <a:t> </a:t>
            </a:r>
            <a:r>
              <a:rPr lang="en-US" b="1" dirty="0" err="1">
                <a:solidFill>
                  <a:srgbClr val="FF0000"/>
                </a:solidFill>
              </a:rPr>
              <a:t>sejawat</a:t>
            </a:r>
            <a:endParaRPr lang="en-US" b="1" dirty="0">
              <a:solidFill>
                <a:srgbClr val="FF0000"/>
              </a:solidFill>
            </a:endParaRPr>
          </a:p>
          <a:p>
            <a:pPr>
              <a:buNone/>
            </a:pPr>
            <a:r>
              <a:rPr lang="en-US" dirty="0"/>
              <a:t>	</a:t>
            </a:r>
            <a:r>
              <a:rPr lang="en-US" dirty="0" err="1"/>
              <a:t>Perawat</a:t>
            </a:r>
            <a:r>
              <a:rPr lang="en-US" dirty="0"/>
              <a:t> </a:t>
            </a:r>
            <a:r>
              <a:rPr lang="en-US" dirty="0" err="1"/>
              <a:t>dapat</a:t>
            </a:r>
            <a:r>
              <a:rPr lang="en-US" dirty="0"/>
              <a:t> </a:t>
            </a:r>
            <a:r>
              <a:rPr lang="en-US" dirty="0" err="1"/>
              <a:t>menopang</a:t>
            </a:r>
            <a:r>
              <a:rPr lang="en-US" dirty="0"/>
              <a:t> </a:t>
            </a:r>
            <a:r>
              <a:rPr lang="en-US" dirty="0" err="1"/>
              <a:t>hubungan</a:t>
            </a:r>
            <a:r>
              <a:rPr lang="en-US" dirty="0"/>
              <a:t> </a:t>
            </a:r>
            <a:r>
              <a:rPr lang="en-US" dirty="0" err="1"/>
              <a:t>kerja</a:t>
            </a:r>
            <a:r>
              <a:rPr lang="en-US" dirty="0"/>
              <a:t> </a:t>
            </a:r>
            <a:r>
              <a:rPr lang="en-US" dirty="0" err="1"/>
              <a:t>sama</a:t>
            </a:r>
            <a:r>
              <a:rPr lang="en-US" dirty="0"/>
              <a:t> </a:t>
            </a:r>
            <a:r>
              <a:rPr lang="en-US" dirty="0" err="1"/>
              <a:t>dengan</a:t>
            </a:r>
            <a:r>
              <a:rPr lang="en-US" dirty="0"/>
              <a:t> </a:t>
            </a:r>
            <a:r>
              <a:rPr lang="en-US" dirty="0" err="1"/>
              <a:t>teman</a:t>
            </a:r>
            <a:r>
              <a:rPr lang="en-US" dirty="0"/>
              <a:t> </a:t>
            </a:r>
            <a:r>
              <a:rPr lang="en-US" dirty="0" err="1"/>
              <a:t>kerja</a:t>
            </a:r>
            <a:r>
              <a:rPr lang="en-US" dirty="0"/>
              <a:t>, </a:t>
            </a:r>
            <a:r>
              <a:rPr lang="en-US" dirty="0" err="1"/>
              <a:t>baik</a:t>
            </a:r>
            <a:r>
              <a:rPr lang="en-US" dirty="0"/>
              <a:t> </a:t>
            </a:r>
            <a:r>
              <a:rPr lang="en-US" dirty="0" err="1"/>
              <a:t>tenaga</a:t>
            </a:r>
            <a:r>
              <a:rPr lang="en-US" dirty="0"/>
              <a:t> </a:t>
            </a:r>
            <a:r>
              <a:rPr lang="en-US" dirty="0" err="1"/>
              <a:t>keperawatan</a:t>
            </a:r>
            <a:r>
              <a:rPr lang="en-US" dirty="0"/>
              <a:t> </a:t>
            </a:r>
            <a:r>
              <a:rPr lang="en-US" dirty="0" err="1"/>
              <a:t>maupun</a:t>
            </a:r>
            <a:r>
              <a:rPr lang="en-US" dirty="0"/>
              <a:t> </a:t>
            </a:r>
            <a:r>
              <a:rPr lang="en-US" dirty="0" err="1"/>
              <a:t>tenaga</a:t>
            </a:r>
            <a:r>
              <a:rPr lang="en-US" dirty="0"/>
              <a:t> </a:t>
            </a:r>
            <a:r>
              <a:rPr lang="en-US" dirty="0" err="1"/>
              <a:t>profesi</a:t>
            </a:r>
            <a:r>
              <a:rPr lang="en-US" dirty="0"/>
              <a:t> lain </a:t>
            </a:r>
            <a:r>
              <a:rPr lang="en-US" dirty="0" err="1"/>
              <a:t>di</a:t>
            </a:r>
            <a:r>
              <a:rPr lang="en-US" dirty="0"/>
              <a:t> </a:t>
            </a:r>
            <a:r>
              <a:rPr lang="en-US" dirty="0" err="1"/>
              <a:t>keperawatan</a:t>
            </a:r>
            <a:r>
              <a:rPr lang="en-US" dirty="0"/>
              <a:t>. </a:t>
            </a:r>
            <a:r>
              <a:rPr lang="en-US" dirty="0" err="1"/>
              <a:t>Perawat</a:t>
            </a:r>
            <a:r>
              <a:rPr lang="en-US" dirty="0"/>
              <a:t> </a:t>
            </a:r>
            <a:r>
              <a:rPr lang="en-US" dirty="0" err="1"/>
              <a:t>dapat</a:t>
            </a:r>
            <a:r>
              <a:rPr lang="en-US" dirty="0"/>
              <a:t> </a:t>
            </a:r>
            <a:r>
              <a:rPr lang="en-US" dirty="0" err="1"/>
              <a:t>melindungi</a:t>
            </a:r>
            <a:r>
              <a:rPr lang="en-US" dirty="0"/>
              <a:t> </a:t>
            </a:r>
            <a:r>
              <a:rPr lang="en-US" dirty="0" err="1"/>
              <a:t>dan</a:t>
            </a:r>
            <a:r>
              <a:rPr lang="en-US" dirty="0"/>
              <a:t> </a:t>
            </a:r>
            <a:r>
              <a:rPr lang="en-US" dirty="0" err="1"/>
              <a:t>menjamin</a:t>
            </a:r>
            <a:r>
              <a:rPr lang="en-US" dirty="0"/>
              <a:t> </a:t>
            </a:r>
            <a:r>
              <a:rPr lang="en-US" dirty="0" err="1"/>
              <a:t>seseorang</a:t>
            </a:r>
            <a:r>
              <a:rPr lang="en-US" dirty="0"/>
              <a:t>, </a:t>
            </a:r>
            <a:r>
              <a:rPr lang="en-US" dirty="0" err="1"/>
              <a:t>bila</a:t>
            </a:r>
            <a:r>
              <a:rPr lang="en-US" dirty="0"/>
              <a:t> </a:t>
            </a:r>
            <a:r>
              <a:rPr lang="en-US" dirty="0" err="1"/>
              <a:t>dalam</a:t>
            </a:r>
            <a:r>
              <a:rPr lang="en-US" dirty="0"/>
              <a:t> </a:t>
            </a:r>
            <a:r>
              <a:rPr lang="en-US" dirty="0" err="1"/>
              <a:t>masa</a:t>
            </a:r>
            <a:r>
              <a:rPr lang="en-US" dirty="0"/>
              <a:t> </a:t>
            </a:r>
            <a:r>
              <a:rPr lang="en-US" dirty="0" err="1"/>
              <a:t>perawatannya</a:t>
            </a:r>
            <a:r>
              <a:rPr lang="en-US" dirty="0"/>
              <a:t> </a:t>
            </a:r>
            <a:r>
              <a:rPr lang="en-US" dirty="0" err="1"/>
              <a:t>merasa</a:t>
            </a:r>
            <a:r>
              <a:rPr lang="en-US" dirty="0"/>
              <a:t> </a:t>
            </a:r>
            <a:r>
              <a:rPr lang="en-US" dirty="0" err="1"/>
              <a:t>terancam</a:t>
            </a:r>
            <a:r>
              <a:rPr lang="en-US" dirty="0"/>
              <a:t>.</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a:bodyPr>
          <a:lstStyle/>
          <a:p>
            <a:pPr>
              <a:buNone/>
            </a:pPr>
            <a:r>
              <a:rPr lang="en-US" b="1" dirty="0">
                <a:solidFill>
                  <a:srgbClr val="FF0000"/>
                </a:solidFill>
              </a:rPr>
              <a:t>6. </a:t>
            </a:r>
            <a:r>
              <a:rPr lang="en-US" b="1" dirty="0" err="1">
                <a:solidFill>
                  <a:srgbClr val="FF0000"/>
                </a:solidFill>
              </a:rPr>
              <a:t>Perawat</a:t>
            </a:r>
            <a:r>
              <a:rPr lang="en-US" b="1" dirty="0">
                <a:solidFill>
                  <a:srgbClr val="FF0000"/>
                </a:solidFill>
              </a:rPr>
              <a:t> </a:t>
            </a:r>
            <a:r>
              <a:rPr lang="en-US" b="1" dirty="0" err="1">
                <a:solidFill>
                  <a:srgbClr val="FF0000"/>
                </a:solidFill>
              </a:rPr>
              <a:t>dan</a:t>
            </a:r>
            <a:r>
              <a:rPr lang="en-US" b="1" dirty="0">
                <a:solidFill>
                  <a:srgbClr val="FF0000"/>
                </a:solidFill>
              </a:rPr>
              <a:t> </a:t>
            </a:r>
            <a:r>
              <a:rPr lang="en-US" b="1" dirty="0" err="1">
                <a:solidFill>
                  <a:srgbClr val="FF0000"/>
                </a:solidFill>
              </a:rPr>
              <a:t>profesi</a:t>
            </a:r>
            <a:r>
              <a:rPr lang="en-US" b="1" dirty="0">
                <a:solidFill>
                  <a:srgbClr val="FF0000"/>
                </a:solidFill>
              </a:rPr>
              <a:t> </a:t>
            </a:r>
            <a:r>
              <a:rPr lang="en-US" b="1" dirty="0" err="1">
                <a:solidFill>
                  <a:srgbClr val="FF0000"/>
                </a:solidFill>
              </a:rPr>
              <a:t>keperawatan</a:t>
            </a:r>
            <a:endParaRPr lang="en-US" b="1" dirty="0">
              <a:solidFill>
                <a:srgbClr val="FF0000"/>
              </a:solidFill>
            </a:endParaRPr>
          </a:p>
          <a:p>
            <a:pPr>
              <a:buNone/>
            </a:pPr>
            <a:r>
              <a:rPr lang="en-US" dirty="0"/>
              <a:t>	</a:t>
            </a:r>
            <a:r>
              <a:rPr lang="en-US" dirty="0" err="1"/>
              <a:t>Perawat</a:t>
            </a:r>
            <a:r>
              <a:rPr lang="en-US" dirty="0"/>
              <a:t> </a:t>
            </a:r>
            <a:r>
              <a:rPr lang="en-US" dirty="0" err="1"/>
              <a:t>memainkan</a:t>
            </a:r>
            <a:r>
              <a:rPr lang="en-US" dirty="0"/>
              <a:t> </a:t>
            </a:r>
            <a:r>
              <a:rPr lang="en-US" dirty="0" err="1"/>
              <a:t>peran</a:t>
            </a:r>
            <a:r>
              <a:rPr lang="en-US" dirty="0"/>
              <a:t> yang </a:t>
            </a:r>
            <a:r>
              <a:rPr lang="en-US" dirty="0" err="1"/>
              <a:t>besar</a:t>
            </a:r>
            <a:r>
              <a:rPr lang="en-US" dirty="0"/>
              <a:t> </a:t>
            </a:r>
            <a:r>
              <a:rPr lang="en-US" dirty="0" err="1"/>
              <a:t>dalam</a:t>
            </a:r>
            <a:r>
              <a:rPr lang="en-US" dirty="0"/>
              <a:t> </a:t>
            </a:r>
            <a:r>
              <a:rPr lang="en-US" dirty="0" err="1"/>
              <a:t>menentukan</a:t>
            </a:r>
            <a:r>
              <a:rPr lang="en-US" dirty="0"/>
              <a:t> </a:t>
            </a:r>
            <a:r>
              <a:rPr lang="en-US" dirty="0" err="1"/>
              <a:t>pelaksanaan</a:t>
            </a:r>
            <a:r>
              <a:rPr lang="en-US" dirty="0"/>
              <a:t> </a:t>
            </a:r>
            <a:r>
              <a:rPr lang="en-US" dirty="0" err="1"/>
              <a:t>standar</a:t>
            </a:r>
            <a:r>
              <a:rPr lang="en-US" dirty="0"/>
              <a:t> </a:t>
            </a:r>
            <a:r>
              <a:rPr lang="en-US" dirty="0" err="1"/>
              <a:t>praktik</a:t>
            </a:r>
            <a:r>
              <a:rPr lang="en-US" dirty="0"/>
              <a:t> </a:t>
            </a:r>
            <a:r>
              <a:rPr lang="en-US" dirty="0" err="1"/>
              <a:t>keperawatan</a:t>
            </a:r>
            <a:r>
              <a:rPr lang="en-US" dirty="0"/>
              <a:t> </a:t>
            </a:r>
            <a:r>
              <a:rPr lang="en-US" dirty="0" err="1"/>
              <a:t>dan</a:t>
            </a:r>
            <a:r>
              <a:rPr lang="en-US" dirty="0"/>
              <a:t> </a:t>
            </a:r>
            <a:r>
              <a:rPr lang="en-US" dirty="0" err="1"/>
              <a:t>pendidikan</a:t>
            </a:r>
            <a:r>
              <a:rPr lang="en-US" dirty="0"/>
              <a:t> </a:t>
            </a:r>
            <a:r>
              <a:rPr lang="en-US" dirty="0" err="1"/>
              <a:t>keperawatan</a:t>
            </a:r>
            <a:r>
              <a:rPr lang="en-US" dirty="0"/>
              <a:t>. </a:t>
            </a:r>
            <a:r>
              <a:rPr lang="en-US" dirty="0" err="1"/>
              <a:t>Perawat</a:t>
            </a:r>
            <a:r>
              <a:rPr lang="en-US" dirty="0"/>
              <a:t> </a:t>
            </a:r>
            <a:r>
              <a:rPr lang="en-US" dirty="0" err="1"/>
              <a:t>diharapkan</a:t>
            </a:r>
            <a:r>
              <a:rPr lang="en-US" dirty="0"/>
              <a:t> </a:t>
            </a:r>
            <a:r>
              <a:rPr lang="en-US" dirty="0" err="1"/>
              <a:t>ikut</a:t>
            </a:r>
            <a:r>
              <a:rPr lang="en-US" dirty="0"/>
              <a:t> </a:t>
            </a:r>
            <a:r>
              <a:rPr lang="en-US" dirty="0" err="1"/>
              <a:t>aktif</a:t>
            </a:r>
            <a:r>
              <a:rPr lang="en-US" dirty="0"/>
              <a:t> </a:t>
            </a:r>
            <a:r>
              <a:rPr lang="en-US" dirty="0" err="1"/>
              <a:t>dalam</a:t>
            </a:r>
            <a:r>
              <a:rPr lang="en-US" dirty="0"/>
              <a:t> </a:t>
            </a:r>
            <a:r>
              <a:rPr lang="en-US" dirty="0" err="1"/>
              <a:t>mengembangkan</a:t>
            </a:r>
            <a:r>
              <a:rPr lang="en-US" dirty="0"/>
              <a:t> </a:t>
            </a:r>
            <a:r>
              <a:rPr lang="en-US" dirty="0" err="1"/>
              <a:t>pengetahuan</a:t>
            </a:r>
            <a:r>
              <a:rPr lang="en-US" dirty="0"/>
              <a:t> </a:t>
            </a:r>
            <a:r>
              <a:rPr lang="en-US" dirty="0" err="1"/>
              <a:t>dalam</a:t>
            </a:r>
            <a:r>
              <a:rPr lang="en-US" dirty="0"/>
              <a:t> </a:t>
            </a:r>
            <a:r>
              <a:rPr lang="en-US" dirty="0" err="1"/>
              <a:t>menopang</a:t>
            </a:r>
            <a:r>
              <a:rPr lang="en-US" dirty="0"/>
              <a:t> </a:t>
            </a:r>
            <a:r>
              <a:rPr lang="en-US" dirty="0" err="1"/>
              <a:t>pelaksanaan</a:t>
            </a:r>
            <a:r>
              <a:rPr lang="en-US" dirty="0"/>
              <a:t> </a:t>
            </a:r>
            <a:r>
              <a:rPr lang="en-US" dirty="0" err="1"/>
              <a:t>perawatan</a:t>
            </a:r>
            <a:r>
              <a:rPr lang="en-US" dirty="0"/>
              <a:t> </a:t>
            </a:r>
            <a:r>
              <a:rPr lang="en-US" dirty="0" err="1"/>
              <a:t>secara</a:t>
            </a:r>
            <a:r>
              <a:rPr lang="en-US" dirty="0"/>
              <a:t> </a:t>
            </a:r>
            <a:r>
              <a:rPr lang="en-US" dirty="0" err="1"/>
              <a:t>profesional</a:t>
            </a:r>
            <a:r>
              <a:rPr lang="en-US" dirty="0"/>
              <a:t>. </a:t>
            </a:r>
            <a:r>
              <a:rPr lang="en-US" dirty="0" err="1"/>
              <a:t>Perawat</a:t>
            </a:r>
            <a:r>
              <a:rPr lang="en-US" dirty="0"/>
              <a:t> </a:t>
            </a:r>
            <a:r>
              <a:rPr lang="en-US" dirty="0" err="1"/>
              <a:t>sebagai</a:t>
            </a:r>
            <a:r>
              <a:rPr lang="en-US" dirty="0"/>
              <a:t> </a:t>
            </a:r>
            <a:r>
              <a:rPr lang="en-US" dirty="0" err="1"/>
              <a:t>anggota</a:t>
            </a:r>
            <a:r>
              <a:rPr lang="en-US" dirty="0"/>
              <a:t> </a:t>
            </a:r>
            <a:r>
              <a:rPr lang="en-US" dirty="0" err="1"/>
              <a:t>profesi</a:t>
            </a:r>
            <a:r>
              <a:rPr lang="en-US" dirty="0"/>
              <a:t> </a:t>
            </a:r>
            <a:r>
              <a:rPr lang="en-US" dirty="0" err="1"/>
              <a:t>berpartisipasi</a:t>
            </a:r>
            <a:r>
              <a:rPr lang="en-US" dirty="0"/>
              <a:t> </a:t>
            </a:r>
            <a:r>
              <a:rPr lang="en-US" dirty="0" err="1"/>
              <a:t>dalam</a:t>
            </a:r>
            <a:r>
              <a:rPr lang="en-US" dirty="0"/>
              <a:t> </a:t>
            </a:r>
            <a:r>
              <a:rPr lang="en-US" dirty="0" err="1"/>
              <a:t>memelihara</a:t>
            </a:r>
            <a:r>
              <a:rPr lang="en-US" dirty="0"/>
              <a:t> </a:t>
            </a:r>
            <a:r>
              <a:rPr lang="en-US" dirty="0" err="1"/>
              <a:t>kestabilan</a:t>
            </a:r>
            <a:r>
              <a:rPr lang="en-US" dirty="0"/>
              <a:t> </a:t>
            </a:r>
            <a:r>
              <a:rPr lang="en-US" dirty="0" err="1"/>
              <a:t>sosial</a:t>
            </a:r>
            <a:r>
              <a:rPr lang="en-US" dirty="0"/>
              <a:t> </a:t>
            </a:r>
            <a:r>
              <a:rPr lang="en-US" dirty="0" err="1"/>
              <a:t>dan</a:t>
            </a:r>
            <a:r>
              <a:rPr lang="en-US" dirty="0"/>
              <a:t> </a:t>
            </a:r>
            <a:r>
              <a:rPr lang="en-US" dirty="0" err="1"/>
              <a:t>ekonomi</a:t>
            </a:r>
            <a:r>
              <a:rPr lang="en-US" dirty="0"/>
              <a:t> </a:t>
            </a:r>
            <a:r>
              <a:rPr lang="en-US" dirty="0" err="1"/>
              <a:t>sesuai</a:t>
            </a:r>
            <a:r>
              <a:rPr lang="en-US" dirty="0"/>
              <a:t> </a:t>
            </a:r>
            <a:r>
              <a:rPr lang="en-US" dirty="0" err="1"/>
              <a:t>dengan</a:t>
            </a:r>
            <a:r>
              <a:rPr lang="en-US" dirty="0"/>
              <a:t> </a:t>
            </a:r>
            <a:r>
              <a:rPr lang="en-US" dirty="0" err="1"/>
              <a:t>kondisi</a:t>
            </a:r>
            <a:r>
              <a:rPr lang="en-US" dirty="0"/>
              <a:t> </a:t>
            </a:r>
            <a:r>
              <a:rPr lang="en-US" dirty="0" err="1"/>
              <a:t>pelaksanaan</a:t>
            </a:r>
            <a:r>
              <a:rPr lang="en-US" dirty="0"/>
              <a:t> </a:t>
            </a:r>
            <a:r>
              <a:rPr lang="en-US" dirty="0" err="1"/>
              <a:t>praktik</a:t>
            </a:r>
            <a:r>
              <a:rPr lang="en-US" dirty="0"/>
              <a:t> </a:t>
            </a:r>
            <a:r>
              <a:rPr lang="en-US" dirty="0" err="1"/>
              <a:t>keperawatan</a:t>
            </a:r>
            <a:r>
              <a:rPr lang="en-US" dirty="0"/>
              <a:t>.</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584591"/>
          </a:xfrm>
        </p:spPr>
        <p:txBody>
          <a:bodyPr>
            <a:noAutofit/>
          </a:bodyPr>
          <a:lstStyle/>
          <a:p>
            <a:r>
              <a:rPr lang="en-US" sz="4000" b="1" dirty="0"/>
              <a:t>KODE ETIK PERAWAT INDONESIA</a:t>
            </a:r>
            <a:br>
              <a:rPr lang="en-US" sz="4000" b="1" dirty="0"/>
            </a:br>
            <a:r>
              <a:rPr lang="en-US" sz="4000" b="1" dirty="0"/>
              <a:t> </a:t>
            </a:r>
            <a:br>
              <a:rPr lang="en-US" sz="3600" dirty="0"/>
            </a:br>
            <a:r>
              <a:rPr lang="en-US" sz="3600" dirty="0" err="1"/>
              <a:t>Keputusan</a:t>
            </a:r>
            <a:r>
              <a:rPr lang="en-US" sz="3600" dirty="0"/>
              <a:t>  </a:t>
            </a:r>
            <a:r>
              <a:rPr lang="en-US" sz="3600" dirty="0" err="1"/>
              <a:t>Pengurus</a:t>
            </a:r>
            <a:r>
              <a:rPr lang="en-US" sz="3600" dirty="0"/>
              <a:t> </a:t>
            </a:r>
            <a:r>
              <a:rPr lang="en-US" sz="3600" dirty="0" err="1"/>
              <a:t>Pusat</a:t>
            </a:r>
            <a:r>
              <a:rPr lang="en-US" sz="3600" dirty="0"/>
              <a:t> PPNI</a:t>
            </a:r>
            <a:br>
              <a:rPr lang="en-US" sz="3600" dirty="0"/>
            </a:br>
            <a:r>
              <a:rPr lang="en-US" sz="3600" dirty="0"/>
              <a:t>No.:023/PP.PPNI/SK/K/XII/2009</a:t>
            </a:r>
            <a:br>
              <a:rPr lang="en-US" sz="2800" dirty="0"/>
            </a:br>
            <a:br>
              <a:rPr lang="en-US" sz="2800" dirty="0"/>
            </a:br>
            <a:endParaRPr lang="en-US" sz="2800" dirty="0"/>
          </a:p>
        </p:txBody>
      </p:sp>
      <p:pic>
        <p:nvPicPr>
          <p:cNvPr id="1026" name="Picture 2"/>
          <p:cNvPicPr>
            <a:picLocks noChangeAspect="1" noChangeArrowheads="1"/>
          </p:cNvPicPr>
          <p:nvPr/>
        </p:nvPicPr>
        <p:blipFill>
          <a:blip r:embed="rId2"/>
          <a:srcRect/>
          <a:stretch>
            <a:fillRect/>
          </a:stretch>
        </p:blipFill>
        <p:spPr bwMode="auto">
          <a:xfrm>
            <a:off x="533360" y="214290"/>
            <a:ext cx="1357322" cy="135732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725470"/>
          </a:xfrm>
        </p:spPr>
        <p:txBody>
          <a:bodyPr>
            <a:normAutofit fontScale="90000"/>
          </a:bodyPr>
          <a:lstStyle/>
          <a:p>
            <a:r>
              <a:rPr lang="en-US" b="1" dirty="0"/>
              <a:t>MUKADIMAH</a:t>
            </a:r>
            <a:endParaRPr lang="en-US" dirty="0"/>
          </a:p>
        </p:txBody>
      </p:sp>
      <p:sp>
        <p:nvSpPr>
          <p:cNvPr id="3" name="Content Placeholder 2"/>
          <p:cNvSpPr>
            <a:spLocks noGrp="1"/>
          </p:cNvSpPr>
          <p:nvPr>
            <p:ph idx="1"/>
          </p:nvPr>
        </p:nvSpPr>
        <p:spPr>
          <a:xfrm>
            <a:off x="142844" y="785794"/>
            <a:ext cx="8786874" cy="6072206"/>
          </a:xfrm>
        </p:spPr>
        <p:txBody>
          <a:bodyPr>
            <a:normAutofit fontScale="85000" lnSpcReduction="10000"/>
          </a:bodyPr>
          <a:lstStyle/>
          <a:p>
            <a:pPr>
              <a:buNone/>
            </a:pPr>
            <a:r>
              <a:rPr lang="en-US" dirty="0"/>
              <a:t>	</a:t>
            </a:r>
            <a:r>
              <a:rPr lang="en-US" dirty="0" err="1"/>
              <a:t>Sebagai</a:t>
            </a:r>
            <a:r>
              <a:rPr lang="en-US" dirty="0"/>
              <a:t> </a:t>
            </a:r>
            <a:r>
              <a:rPr lang="en-US" dirty="0" err="1"/>
              <a:t>profesi</a:t>
            </a:r>
            <a:r>
              <a:rPr lang="en-US" dirty="0"/>
              <a:t> yang </a:t>
            </a:r>
            <a:r>
              <a:rPr lang="en-US" dirty="0" err="1"/>
              <a:t>turut</a:t>
            </a:r>
            <a:r>
              <a:rPr lang="en-US" dirty="0"/>
              <a:t> </a:t>
            </a:r>
            <a:r>
              <a:rPr lang="en-US" dirty="0" err="1"/>
              <a:t>serta</a:t>
            </a:r>
            <a:r>
              <a:rPr lang="en-US" dirty="0"/>
              <a:t> </a:t>
            </a:r>
            <a:r>
              <a:rPr lang="en-US" dirty="0" err="1"/>
              <a:t>mengusahakan</a:t>
            </a:r>
            <a:r>
              <a:rPr lang="en-US" dirty="0"/>
              <a:t> </a:t>
            </a:r>
            <a:r>
              <a:rPr lang="en-US" dirty="0" err="1"/>
              <a:t>tercapainya</a:t>
            </a:r>
            <a:r>
              <a:rPr lang="en-US" dirty="0"/>
              <a:t> </a:t>
            </a:r>
            <a:r>
              <a:rPr lang="en-US" dirty="0" err="1"/>
              <a:t>kesejahteraan</a:t>
            </a:r>
            <a:r>
              <a:rPr lang="en-US" dirty="0"/>
              <a:t> </a:t>
            </a:r>
            <a:r>
              <a:rPr lang="en-US" dirty="0" err="1"/>
              <a:t>fisik,material</a:t>
            </a:r>
            <a:r>
              <a:rPr lang="en-US" dirty="0"/>
              <a:t> </a:t>
            </a:r>
            <a:r>
              <a:rPr lang="en-US" dirty="0" err="1"/>
              <a:t>dan</a:t>
            </a:r>
            <a:r>
              <a:rPr lang="en-US" dirty="0"/>
              <a:t> mental spiritual </a:t>
            </a:r>
            <a:r>
              <a:rPr lang="en-US" dirty="0" err="1"/>
              <a:t>untuk</a:t>
            </a:r>
            <a:r>
              <a:rPr lang="en-US" dirty="0"/>
              <a:t> </a:t>
            </a:r>
            <a:r>
              <a:rPr lang="en-US" dirty="0" err="1"/>
              <a:t>mahluk</a:t>
            </a:r>
            <a:r>
              <a:rPr lang="en-US" dirty="0"/>
              <a:t> </a:t>
            </a:r>
            <a:r>
              <a:rPr lang="en-US" dirty="0" err="1"/>
              <a:t>insani</a:t>
            </a:r>
            <a:r>
              <a:rPr lang="en-US" dirty="0"/>
              <a:t> </a:t>
            </a:r>
            <a:r>
              <a:rPr lang="en-US" dirty="0" err="1"/>
              <a:t>dalam</a:t>
            </a:r>
            <a:r>
              <a:rPr lang="en-US" dirty="0"/>
              <a:t> </a:t>
            </a:r>
            <a:r>
              <a:rPr lang="en-US" dirty="0" err="1"/>
              <a:t>wilayah</a:t>
            </a:r>
            <a:r>
              <a:rPr lang="en-US" dirty="0"/>
              <a:t> </a:t>
            </a:r>
            <a:r>
              <a:rPr lang="en-US" dirty="0" err="1"/>
              <a:t>republik</a:t>
            </a:r>
            <a:r>
              <a:rPr lang="en-US" dirty="0"/>
              <a:t> Indonesia, </a:t>
            </a:r>
            <a:r>
              <a:rPr lang="en-US" dirty="0" err="1"/>
              <a:t>maka</a:t>
            </a:r>
            <a:r>
              <a:rPr lang="en-US" dirty="0"/>
              <a:t> </a:t>
            </a:r>
            <a:r>
              <a:rPr lang="en-US" dirty="0" err="1"/>
              <a:t>kehidupan</a:t>
            </a:r>
            <a:r>
              <a:rPr lang="en-US" dirty="0"/>
              <a:t> </a:t>
            </a:r>
            <a:r>
              <a:rPr lang="en-US" dirty="0" err="1"/>
              <a:t>profesi</a:t>
            </a:r>
            <a:r>
              <a:rPr lang="en-US" dirty="0"/>
              <a:t> </a:t>
            </a:r>
            <a:r>
              <a:rPr lang="en-US" dirty="0" err="1"/>
              <a:t>keperawatan</a:t>
            </a:r>
            <a:r>
              <a:rPr lang="en-US" dirty="0"/>
              <a:t> </a:t>
            </a:r>
            <a:r>
              <a:rPr lang="en-US" dirty="0" err="1"/>
              <a:t>di</a:t>
            </a:r>
            <a:r>
              <a:rPr lang="en-US" dirty="0"/>
              <a:t> Indonesia </a:t>
            </a:r>
            <a:r>
              <a:rPr lang="en-US" dirty="0" err="1"/>
              <a:t>selalu</a:t>
            </a:r>
            <a:r>
              <a:rPr lang="en-US" dirty="0"/>
              <a:t> </a:t>
            </a:r>
            <a:r>
              <a:rPr lang="en-US" dirty="0" err="1"/>
              <a:t>berpedoman</a:t>
            </a:r>
            <a:r>
              <a:rPr lang="en-US" dirty="0"/>
              <a:t> </a:t>
            </a:r>
            <a:r>
              <a:rPr lang="en-US" dirty="0" err="1"/>
              <a:t>kepada</a:t>
            </a:r>
            <a:r>
              <a:rPr lang="en-US" dirty="0"/>
              <a:t> </a:t>
            </a:r>
            <a:r>
              <a:rPr lang="en-US" dirty="0" err="1"/>
              <a:t>sumber</a:t>
            </a:r>
            <a:r>
              <a:rPr lang="en-US" dirty="0"/>
              <a:t> </a:t>
            </a:r>
            <a:r>
              <a:rPr lang="en-US" dirty="0" err="1"/>
              <a:t>asalnya</a:t>
            </a:r>
            <a:r>
              <a:rPr lang="en-US" dirty="0"/>
              <a:t> </a:t>
            </a:r>
            <a:r>
              <a:rPr lang="en-US" dirty="0" err="1"/>
              <a:t>yaitu</a:t>
            </a:r>
            <a:r>
              <a:rPr lang="en-US" dirty="0"/>
              <a:t> </a:t>
            </a:r>
            <a:r>
              <a:rPr lang="en-US" dirty="0" err="1">
                <a:solidFill>
                  <a:srgbClr val="FF0000"/>
                </a:solidFill>
              </a:rPr>
              <a:t>kebutuhan</a:t>
            </a:r>
            <a:r>
              <a:rPr lang="en-US" dirty="0">
                <a:solidFill>
                  <a:srgbClr val="FF0000"/>
                </a:solidFill>
              </a:rPr>
              <a:t> </a:t>
            </a:r>
            <a:r>
              <a:rPr lang="en-US" dirty="0" err="1">
                <a:solidFill>
                  <a:srgbClr val="FF0000"/>
                </a:solidFill>
              </a:rPr>
              <a:t>masyarakat</a:t>
            </a:r>
            <a:r>
              <a:rPr lang="en-US" dirty="0">
                <a:solidFill>
                  <a:srgbClr val="FF0000"/>
                </a:solidFill>
              </a:rPr>
              <a:t> Indonesia </a:t>
            </a:r>
            <a:r>
              <a:rPr lang="en-US" dirty="0" err="1">
                <a:solidFill>
                  <a:srgbClr val="FF0000"/>
                </a:solidFill>
              </a:rPr>
              <a:t>akan</a:t>
            </a:r>
            <a:r>
              <a:rPr lang="en-US" dirty="0">
                <a:solidFill>
                  <a:srgbClr val="FF0000"/>
                </a:solidFill>
              </a:rPr>
              <a:t> </a:t>
            </a:r>
            <a:r>
              <a:rPr lang="en-US" dirty="0" err="1">
                <a:solidFill>
                  <a:srgbClr val="FF0000"/>
                </a:solidFill>
              </a:rPr>
              <a:t>pelayanan</a:t>
            </a:r>
            <a:r>
              <a:rPr lang="en-US" dirty="0">
                <a:solidFill>
                  <a:srgbClr val="FF0000"/>
                </a:solidFill>
              </a:rPr>
              <a:t> </a:t>
            </a:r>
            <a:r>
              <a:rPr lang="en-US" dirty="0" err="1">
                <a:solidFill>
                  <a:srgbClr val="FF0000"/>
                </a:solidFill>
              </a:rPr>
              <a:t>keperawatan</a:t>
            </a:r>
            <a:r>
              <a:rPr lang="en-US" dirty="0"/>
              <a:t>.</a:t>
            </a:r>
          </a:p>
          <a:p>
            <a:pPr>
              <a:buNone/>
            </a:pPr>
            <a:endParaRPr lang="en-US" sz="900" dirty="0"/>
          </a:p>
          <a:p>
            <a:pPr>
              <a:buNone/>
            </a:pPr>
            <a:r>
              <a:rPr lang="en-US" dirty="0"/>
              <a:t>	</a:t>
            </a:r>
            <a:r>
              <a:rPr lang="en-US" dirty="0" err="1"/>
              <a:t>Warga</a:t>
            </a:r>
            <a:r>
              <a:rPr lang="en-US" dirty="0"/>
              <a:t> </a:t>
            </a:r>
            <a:r>
              <a:rPr lang="en-US" dirty="0" err="1"/>
              <a:t>keperawatan</a:t>
            </a:r>
            <a:r>
              <a:rPr lang="en-US" dirty="0"/>
              <a:t> </a:t>
            </a:r>
            <a:r>
              <a:rPr lang="en-US" dirty="0" err="1"/>
              <a:t>di</a:t>
            </a:r>
            <a:r>
              <a:rPr lang="en-US" dirty="0"/>
              <a:t> Indonesia </a:t>
            </a:r>
            <a:r>
              <a:rPr lang="en-US" dirty="0" err="1"/>
              <a:t>menyadari</a:t>
            </a:r>
            <a:r>
              <a:rPr lang="en-US" dirty="0"/>
              <a:t> </a:t>
            </a:r>
            <a:r>
              <a:rPr lang="en-US" dirty="0" err="1"/>
              <a:t>bahwa</a:t>
            </a:r>
            <a:r>
              <a:rPr lang="en-US" dirty="0"/>
              <a:t> </a:t>
            </a:r>
            <a:r>
              <a:rPr lang="en-US" dirty="0" err="1"/>
              <a:t>kebutuhan</a:t>
            </a:r>
            <a:r>
              <a:rPr lang="en-US" dirty="0"/>
              <a:t> </a:t>
            </a:r>
            <a:r>
              <a:rPr lang="en-US" dirty="0" err="1"/>
              <a:t>akan</a:t>
            </a:r>
            <a:r>
              <a:rPr lang="en-US" dirty="0"/>
              <a:t> </a:t>
            </a:r>
            <a:r>
              <a:rPr lang="en-US" dirty="0" err="1"/>
              <a:t>keperawatan</a:t>
            </a:r>
            <a:r>
              <a:rPr lang="en-US" dirty="0"/>
              <a:t> </a:t>
            </a:r>
            <a:r>
              <a:rPr lang="en-US" dirty="0" err="1"/>
              <a:t>bersipat</a:t>
            </a:r>
            <a:r>
              <a:rPr lang="en-US" dirty="0"/>
              <a:t> universal </a:t>
            </a:r>
            <a:r>
              <a:rPr lang="en-US" dirty="0" err="1"/>
              <a:t>bagi</a:t>
            </a:r>
            <a:r>
              <a:rPr lang="en-US" dirty="0"/>
              <a:t> </a:t>
            </a:r>
            <a:r>
              <a:rPr lang="en-US" dirty="0" err="1"/>
              <a:t>klien</a:t>
            </a:r>
            <a:r>
              <a:rPr lang="en-US" dirty="0"/>
              <a:t> (</a:t>
            </a:r>
            <a:r>
              <a:rPr lang="en-US" dirty="0" err="1"/>
              <a:t>individu,keluarga,kelompok</a:t>
            </a:r>
            <a:r>
              <a:rPr lang="en-US" dirty="0"/>
              <a:t> </a:t>
            </a:r>
            <a:r>
              <a:rPr lang="en-US" dirty="0" err="1"/>
              <a:t>dan</a:t>
            </a:r>
            <a:r>
              <a:rPr lang="en-US" dirty="0"/>
              <a:t> </a:t>
            </a:r>
            <a:r>
              <a:rPr lang="en-US" dirty="0" err="1"/>
              <a:t>masyarakat</a:t>
            </a:r>
            <a:r>
              <a:rPr lang="en-US" dirty="0"/>
              <a:t>.), </a:t>
            </a:r>
            <a:r>
              <a:rPr lang="en-US" dirty="0" err="1"/>
              <a:t>sehingga</a:t>
            </a:r>
            <a:r>
              <a:rPr lang="en-US" dirty="0"/>
              <a:t> </a:t>
            </a:r>
            <a:r>
              <a:rPr lang="en-US" dirty="0" err="1"/>
              <a:t>pelayanan</a:t>
            </a:r>
            <a:r>
              <a:rPr lang="en-US" dirty="0"/>
              <a:t> yang </a:t>
            </a:r>
            <a:r>
              <a:rPr lang="en-US" dirty="0" err="1"/>
              <a:t>di</a:t>
            </a:r>
            <a:r>
              <a:rPr lang="en-US" dirty="0"/>
              <a:t> </a:t>
            </a:r>
            <a:r>
              <a:rPr lang="en-US" dirty="0" err="1"/>
              <a:t>berikan</a:t>
            </a:r>
            <a:r>
              <a:rPr lang="en-US" dirty="0"/>
              <a:t> </a:t>
            </a:r>
            <a:r>
              <a:rPr lang="en-US" dirty="0" err="1"/>
              <a:t>oleh</a:t>
            </a:r>
            <a:r>
              <a:rPr lang="en-US" dirty="0"/>
              <a:t> </a:t>
            </a:r>
            <a:r>
              <a:rPr lang="en-US" dirty="0" err="1"/>
              <a:t>perawat</a:t>
            </a:r>
            <a:r>
              <a:rPr lang="en-US" dirty="0"/>
              <a:t> </a:t>
            </a:r>
            <a:r>
              <a:rPr lang="en-US" dirty="0" err="1"/>
              <a:t>selalu</a:t>
            </a:r>
            <a:r>
              <a:rPr lang="en-US" dirty="0"/>
              <a:t> </a:t>
            </a:r>
            <a:r>
              <a:rPr lang="en-US" dirty="0" err="1"/>
              <a:t>berdasarkan</a:t>
            </a:r>
            <a:r>
              <a:rPr lang="en-US" dirty="0"/>
              <a:t> </a:t>
            </a:r>
            <a:r>
              <a:rPr lang="en-US" dirty="0" err="1"/>
              <a:t>kepada</a:t>
            </a:r>
            <a:r>
              <a:rPr lang="en-US" dirty="0"/>
              <a:t> </a:t>
            </a:r>
            <a:r>
              <a:rPr lang="en-US" dirty="0" err="1">
                <a:solidFill>
                  <a:srgbClr val="FF0000"/>
                </a:solidFill>
              </a:rPr>
              <a:t>cita</a:t>
            </a:r>
            <a:r>
              <a:rPr lang="en-US" dirty="0">
                <a:solidFill>
                  <a:srgbClr val="FF0000"/>
                </a:solidFill>
              </a:rPr>
              <a:t> </a:t>
            </a:r>
            <a:r>
              <a:rPr lang="en-US" dirty="0" err="1">
                <a:solidFill>
                  <a:srgbClr val="FF0000"/>
                </a:solidFill>
              </a:rPr>
              <a:t>cita</a:t>
            </a:r>
            <a:r>
              <a:rPr lang="en-US" dirty="0">
                <a:solidFill>
                  <a:srgbClr val="FF0000"/>
                </a:solidFill>
              </a:rPr>
              <a:t> yang </a:t>
            </a:r>
            <a:r>
              <a:rPr lang="en-US" dirty="0" err="1">
                <a:solidFill>
                  <a:srgbClr val="FF0000"/>
                </a:solidFill>
              </a:rPr>
              <a:t>luhur,niat</a:t>
            </a:r>
            <a:r>
              <a:rPr lang="en-US" dirty="0">
                <a:solidFill>
                  <a:srgbClr val="FF0000"/>
                </a:solidFill>
              </a:rPr>
              <a:t> yang </a:t>
            </a:r>
            <a:r>
              <a:rPr lang="en-US" dirty="0" err="1">
                <a:solidFill>
                  <a:srgbClr val="FF0000"/>
                </a:solidFill>
              </a:rPr>
              <a:t>murni</a:t>
            </a:r>
            <a:r>
              <a:rPr lang="en-US" dirty="0">
                <a:solidFill>
                  <a:srgbClr val="FF0000"/>
                </a:solidFill>
              </a:rPr>
              <a:t> </a:t>
            </a:r>
            <a:r>
              <a:rPr lang="en-US" dirty="0" err="1">
                <a:solidFill>
                  <a:srgbClr val="FF0000"/>
                </a:solidFill>
              </a:rPr>
              <a:t>untuk</a:t>
            </a:r>
            <a:r>
              <a:rPr lang="en-US" dirty="0">
                <a:solidFill>
                  <a:srgbClr val="FF0000"/>
                </a:solidFill>
              </a:rPr>
              <a:t> </a:t>
            </a:r>
            <a:r>
              <a:rPr lang="en-US" dirty="0" err="1">
                <a:solidFill>
                  <a:srgbClr val="FF0000"/>
                </a:solidFill>
              </a:rPr>
              <a:t>keselamatan</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kesejahteraan</a:t>
            </a:r>
            <a:r>
              <a:rPr lang="en-US" dirty="0">
                <a:solidFill>
                  <a:srgbClr val="FF0000"/>
                </a:solidFill>
              </a:rPr>
              <a:t> </a:t>
            </a:r>
            <a:r>
              <a:rPr lang="en-US" dirty="0" err="1">
                <a:solidFill>
                  <a:srgbClr val="FF0000"/>
                </a:solidFill>
              </a:rPr>
              <a:t>umat</a:t>
            </a:r>
            <a:r>
              <a:rPr lang="en-US" dirty="0">
                <a:solidFill>
                  <a:srgbClr val="FF0000"/>
                </a:solidFill>
              </a:rPr>
              <a:t> </a:t>
            </a:r>
            <a:r>
              <a:rPr lang="en-US" dirty="0" err="1">
                <a:solidFill>
                  <a:srgbClr val="FF0000"/>
                </a:solidFill>
              </a:rPr>
              <a:t>tanpa</a:t>
            </a:r>
            <a:r>
              <a:rPr lang="en-US" dirty="0">
                <a:solidFill>
                  <a:srgbClr val="FF0000"/>
                </a:solidFill>
              </a:rPr>
              <a:t> </a:t>
            </a:r>
            <a:r>
              <a:rPr lang="en-US" dirty="0" err="1">
                <a:solidFill>
                  <a:srgbClr val="FF0000"/>
                </a:solidFill>
              </a:rPr>
              <a:t>membedakan</a:t>
            </a:r>
            <a:r>
              <a:rPr lang="en-US" dirty="0">
                <a:solidFill>
                  <a:srgbClr val="FF0000"/>
                </a:solidFill>
              </a:rPr>
              <a:t> </a:t>
            </a:r>
            <a:r>
              <a:rPr lang="en-US" dirty="0" err="1">
                <a:solidFill>
                  <a:srgbClr val="FF0000"/>
                </a:solidFill>
              </a:rPr>
              <a:t>kebangsaan,kesukuan,warna</a:t>
            </a:r>
            <a:r>
              <a:rPr lang="en-US" dirty="0">
                <a:solidFill>
                  <a:srgbClr val="FF0000"/>
                </a:solidFill>
              </a:rPr>
              <a:t> </a:t>
            </a:r>
            <a:r>
              <a:rPr lang="en-US" dirty="0" err="1">
                <a:solidFill>
                  <a:srgbClr val="FF0000"/>
                </a:solidFill>
              </a:rPr>
              <a:t>kulit</a:t>
            </a:r>
            <a:r>
              <a:rPr lang="en-US" dirty="0">
                <a:solidFill>
                  <a:srgbClr val="FF0000"/>
                </a:solidFill>
              </a:rPr>
              <a:t>, </a:t>
            </a:r>
            <a:r>
              <a:rPr lang="en-US" dirty="0" err="1">
                <a:solidFill>
                  <a:srgbClr val="FF0000"/>
                </a:solidFill>
              </a:rPr>
              <a:t>umur,jenis</a:t>
            </a:r>
            <a:r>
              <a:rPr lang="en-US" dirty="0">
                <a:solidFill>
                  <a:srgbClr val="FF0000"/>
                </a:solidFill>
              </a:rPr>
              <a:t> </a:t>
            </a:r>
            <a:r>
              <a:rPr lang="en-US" dirty="0" err="1">
                <a:solidFill>
                  <a:srgbClr val="FF0000"/>
                </a:solidFill>
              </a:rPr>
              <a:t>kelamin</a:t>
            </a:r>
            <a:r>
              <a:rPr lang="en-US" dirty="0">
                <a:solidFill>
                  <a:srgbClr val="FF0000"/>
                </a:solidFill>
              </a:rPr>
              <a:t>, </a:t>
            </a:r>
            <a:r>
              <a:rPr lang="en-US" dirty="0" err="1">
                <a:solidFill>
                  <a:srgbClr val="FF0000"/>
                </a:solidFill>
              </a:rPr>
              <a:t>aliran</a:t>
            </a:r>
            <a:r>
              <a:rPr lang="en-US" dirty="0">
                <a:solidFill>
                  <a:srgbClr val="FF0000"/>
                </a:solidFill>
              </a:rPr>
              <a:t> </a:t>
            </a:r>
            <a:r>
              <a:rPr lang="en-US" dirty="0" err="1">
                <a:solidFill>
                  <a:srgbClr val="FF0000"/>
                </a:solidFill>
              </a:rPr>
              <a:t>politik</a:t>
            </a:r>
            <a:r>
              <a:rPr lang="en-US" dirty="0">
                <a:solidFill>
                  <a:srgbClr val="FF0000"/>
                </a:solidFill>
              </a:rPr>
              <a:t> </a:t>
            </a:r>
            <a:r>
              <a:rPr lang="en-US" dirty="0" err="1">
                <a:solidFill>
                  <a:srgbClr val="FF0000"/>
                </a:solidFill>
              </a:rPr>
              <a:t>dan</a:t>
            </a:r>
            <a:r>
              <a:rPr lang="en-US" dirty="0">
                <a:solidFill>
                  <a:srgbClr val="FF0000"/>
                </a:solidFill>
              </a:rPr>
              <a:t> agama yang </a:t>
            </a:r>
            <a:r>
              <a:rPr lang="en-US" dirty="0" err="1">
                <a:solidFill>
                  <a:srgbClr val="FF0000"/>
                </a:solidFill>
              </a:rPr>
              <a:t>di</a:t>
            </a:r>
            <a:r>
              <a:rPr lang="en-US" dirty="0">
                <a:solidFill>
                  <a:srgbClr val="FF0000"/>
                </a:solidFill>
              </a:rPr>
              <a:t> </a:t>
            </a:r>
            <a:r>
              <a:rPr lang="en-US" dirty="0" err="1">
                <a:solidFill>
                  <a:srgbClr val="FF0000"/>
                </a:solidFill>
              </a:rPr>
              <a:t>anut</a:t>
            </a:r>
            <a:r>
              <a:rPr lang="en-US" dirty="0">
                <a:solidFill>
                  <a:srgbClr val="FF0000"/>
                </a:solidFill>
              </a:rPr>
              <a:t> </a:t>
            </a:r>
            <a:r>
              <a:rPr lang="en-US" dirty="0" err="1">
                <a:solidFill>
                  <a:srgbClr val="FF0000"/>
                </a:solidFill>
              </a:rPr>
              <a:t>serta</a:t>
            </a:r>
            <a:r>
              <a:rPr lang="en-US" dirty="0">
                <a:solidFill>
                  <a:srgbClr val="FF0000"/>
                </a:solidFill>
              </a:rPr>
              <a:t> </a:t>
            </a:r>
            <a:r>
              <a:rPr lang="en-US" dirty="0" err="1">
                <a:solidFill>
                  <a:srgbClr val="FF0000"/>
                </a:solidFill>
              </a:rPr>
              <a:t>kedudukan</a:t>
            </a:r>
            <a:r>
              <a:rPr lang="en-US" dirty="0">
                <a:solidFill>
                  <a:srgbClr val="FF0000"/>
                </a:solidFill>
              </a:rPr>
              <a:t> </a:t>
            </a:r>
            <a:r>
              <a:rPr lang="en-US" dirty="0" err="1">
                <a:solidFill>
                  <a:srgbClr val="FF0000"/>
                </a:solidFill>
              </a:rPr>
              <a:t>sosial</a:t>
            </a:r>
            <a:r>
              <a:rPr lang="en-US" dirty="0">
                <a:solidFill>
                  <a:srgbClr val="FF0000"/>
                </a:solidFill>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643578"/>
            <a:ext cx="8229600" cy="642942"/>
          </a:xfrm>
          <a:ln>
            <a:solidFill>
              <a:schemeClr val="tx1">
                <a:lumMod val="95000"/>
                <a:lumOff val="5000"/>
              </a:schemeClr>
            </a:solidFill>
          </a:ln>
        </p:spPr>
        <p:txBody>
          <a:bodyPr>
            <a:normAutofit/>
          </a:bodyPr>
          <a:lstStyle/>
          <a:p>
            <a:r>
              <a:rPr lang="en-US" sz="3200" dirty="0"/>
              <a:t>PROMOTIF, PREVENTIF, KURATIF, REHABILITATIF</a:t>
            </a:r>
          </a:p>
        </p:txBody>
      </p:sp>
      <p:sp>
        <p:nvSpPr>
          <p:cNvPr id="3" name="Content Placeholder 2"/>
          <p:cNvSpPr>
            <a:spLocks noGrp="1"/>
          </p:cNvSpPr>
          <p:nvPr>
            <p:ph idx="1"/>
          </p:nvPr>
        </p:nvSpPr>
        <p:spPr>
          <a:xfrm>
            <a:off x="357158" y="357167"/>
            <a:ext cx="8429684" cy="4000528"/>
          </a:xfrm>
          <a:ln>
            <a:solidFill>
              <a:schemeClr val="tx1">
                <a:lumMod val="95000"/>
                <a:lumOff val="5000"/>
              </a:schemeClr>
            </a:solidFill>
          </a:ln>
        </p:spPr>
        <p:txBody>
          <a:bodyPr/>
          <a:lstStyle/>
          <a:p>
            <a:pPr>
              <a:spcBef>
                <a:spcPts val="0"/>
              </a:spcBef>
            </a:pPr>
            <a:r>
              <a:rPr lang="en-US" dirty="0" err="1"/>
              <a:t>Dalam</a:t>
            </a:r>
            <a:r>
              <a:rPr lang="en-US" dirty="0"/>
              <a:t> </a:t>
            </a:r>
            <a:r>
              <a:rPr lang="en-US" dirty="0" err="1"/>
              <a:t>melaksanakan</a:t>
            </a:r>
            <a:r>
              <a:rPr lang="en-US" dirty="0"/>
              <a:t> </a:t>
            </a:r>
            <a:r>
              <a:rPr lang="en-US" dirty="0" err="1"/>
              <a:t>tugas</a:t>
            </a:r>
            <a:r>
              <a:rPr lang="en-US" dirty="0"/>
              <a:t> </a:t>
            </a:r>
            <a:r>
              <a:rPr lang="en-US" dirty="0" err="1"/>
              <a:t>pelayanan</a:t>
            </a:r>
            <a:r>
              <a:rPr lang="en-US" dirty="0"/>
              <a:t> </a:t>
            </a:r>
            <a:r>
              <a:rPr lang="en-US" dirty="0" err="1"/>
              <a:t>keperawatan</a:t>
            </a:r>
            <a:r>
              <a:rPr lang="en-US" dirty="0"/>
              <a:t> </a:t>
            </a:r>
            <a:r>
              <a:rPr lang="en-US" dirty="0" err="1"/>
              <a:t>kepada</a:t>
            </a:r>
            <a:r>
              <a:rPr lang="en-US" dirty="0"/>
              <a:t> </a:t>
            </a:r>
            <a:r>
              <a:rPr lang="en-US" dirty="0" err="1"/>
              <a:t>klien,cakupan</a:t>
            </a:r>
            <a:r>
              <a:rPr lang="en-US" dirty="0"/>
              <a:t> </a:t>
            </a:r>
            <a:r>
              <a:rPr lang="en-US" dirty="0" err="1"/>
              <a:t>tanggung</a:t>
            </a:r>
            <a:r>
              <a:rPr lang="en-US" dirty="0"/>
              <a:t> </a:t>
            </a:r>
            <a:r>
              <a:rPr lang="en-US" dirty="0" err="1"/>
              <a:t>jawab</a:t>
            </a:r>
            <a:r>
              <a:rPr lang="en-US" dirty="0"/>
              <a:t> </a:t>
            </a:r>
            <a:r>
              <a:rPr lang="en-US" dirty="0" err="1"/>
              <a:t>perawat</a:t>
            </a:r>
            <a:r>
              <a:rPr lang="en-US" dirty="0"/>
              <a:t> Indonesia </a:t>
            </a:r>
            <a:r>
              <a:rPr lang="en-US" dirty="0" err="1"/>
              <a:t>adalah</a:t>
            </a:r>
            <a:r>
              <a:rPr lang="en-US" dirty="0"/>
              <a:t> </a:t>
            </a:r>
            <a:r>
              <a:rPr lang="en-US" dirty="0" err="1">
                <a:solidFill>
                  <a:srgbClr val="FF0000"/>
                </a:solidFill>
              </a:rPr>
              <a:t>meningkatkan</a:t>
            </a:r>
            <a:r>
              <a:rPr lang="en-US" dirty="0">
                <a:solidFill>
                  <a:srgbClr val="FF0000"/>
                </a:solidFill>
              </a:rPr>
              <a:t> </a:t>
            </a:r>
            <a:r>
              <a:rPr lang="en-US" dirty="0" err="1">
                <a:solidFill>
                  <a:srgbClr val="FF0000"/>
                </a:solidFill>
              </a:rPr>
              <a:t>derajat</a:t>
            </a:r>
            <a:r>
              <a:rPr lang="en-US" dirty="0">
                <a:solidFill>
                  <a:srgbClr val="FF0000"/>
                </a:solidFill>
              </a:rPr>
              <a:t> </a:t>
            </a:r>
            <a:r>
              <a:rPr lang="en-US" dirty="0" err="1">
                <a:solidFill>
                  <a:srgbClr val="FF0000"/>
                </a:solidFill>
              </a:rPr>
              <a:t>kesehatan</a:t>
            </a:r>
            <a:r>
              <a:rPr lang="en-US" dirty="0">
                <a:solidFill>
                  <a:srgbClr val="FF0000"/>
                </a:solidFill>
              </a:rPr>
              <a:t>, </a:t>
            </a:r>
            <a:r>
              <a:rPr lang="en-US" dirty="0" err="1">
                <a:solidFill>
                  <a:srgbClr val="FF0000"/>
                </a:solidFill>
              </a:rPr>
              <a:t>mencegah</a:t>
            </a:r>
            <a:r>
              <a:rPr lang="en-US" dirty="0">
                <a:solidFill>
                  <a:srgbClr val="FF0000"/>
                </a:solidFill>
              </a:rPr>
              <a:t> </a:t>
            </a:r>
            <a:r>
              <a:rPr lang="en-US" dirty="0" err="1">
                <a:solidFill>
                  <a:srgbClr val="FF0000"/>
                </a:solidFill>
              </a:rPr>
              <a:t>terjadinya</a:t>
            </a:r>
            <a:r>
              <a:rPr lang="en-US" dirty="0">
                <a:solidFill>
                  <a:srgbClr val="FF0000"/>
                </a:solidFill>
              </a:rPr>
              <a:t> </a:t>
            </a:r>
            <a:r>
              <a:rPr lang="en-US" dirty="0" err="1">
                <a:solidFill>
                  <a:srgbClr val="FF0000"/>
                </a:solidFill>
              </a:rPr>
              <a:t>penyakit</a:t>
            </a:r>
            <a:r>
              <a:rPr lang="en-US" dirty="0">
                <a:solidFill>
                  <a:srgbClr val="FF0000"/>
                </a:solidFill>
              </a:rPr>
              <a:t>, </a:t>
            </a:r>
            <a:r>
              <a:rPr lang="en-US" dirty="0" err="1">
                <a:solidFill>
                  <a:srgbClr val="FF0000"/>
                </a:solidFill>
              </a:rPr>
              <a:t>mengurangi</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menghilangkan</a:t>
            </a:r>
            <a:r>
              <a:rPr lang="en-US" dirty="0">
                <a:solidFill>
                  <a:srgbClr val="FF0000"/>
                </a:solidFill>
              </a:rPr>
              <a:t> </a:t>
            </a:r>
            <a:r>
              <a:rPr lang="en-US" dirty="0" err="1">
                <a:solidFill>
                  <a:srgbClr val="FF0000"/>
                </a:solidFill>
              </a:rPr>
              <a:t>penderitaan</a:t>
            </a:r>
            <a:r>
              <a:rPr lang="en-US" dirty="0">
                <a:solidFill>
                  <a:srgbClr val="FF0000"/>
                </a:solidFill>
              </a:rPr>
              <a:t> </a:t>
            </a:r>
            <a:r>
              <a:rPr lang="en-US" dirty="0" err="1">
                <a:solidFill>
                  <a:srgbClr val="FF0000"/>
                </a:solidFill>
              </a:rPr>
              <a:t>serta</a:t>
            </a:r>
            <a:r>
              <a:rPr lang="en-US" dirty="0">
                <a:solidFill>
                  <a:srgbClr val="FF0000"/>
                </a:solidFill>
              </a:rPr>
              <a:t> </a:t>
            </a:r>
            <a:r>
              <a:rPr lang="en-US" dirty="0" err="1">
                <a:solidFill>
                  <a:srgbClr val="FF0000"/>
                </a:solidFill>
              </a:rPr>
              <a:t>memulihkan</a:t>
            </a:r>
            <a:r>
              <a:rPr lang="en-US" dirty="0">
                <a:solidFill>
                  <a:srgbClr val="FF0000"/>
                </a:solidFill>
              </a:rPr>
              <a:t> </a:t>
            </a:r>
            <a:r>
              <a:rPr lang="en-US" dirty="0" err="1">
                <a:solidFill>
                  <a:srgbClr val="FF0000"/>
                </a:solidFill>
              </a:rPr>
              <a:t>kesehatan</a:t>
            </a:r>
            <a:r>
              <a:rPr lang="en-US" dirty="0"/>
              <a:t> </a:t>
            </a:r>
            <a:r>
              <a:rPr lang="en-US" dirty="0" err="1"/>
              <a:t>dilaksanakan</a:t>
            </a:r>
            <a:r>
              <a:rPr lang="en-US" dirty="0"/>
              <a:t> </a:t>
            </a:r>
            <a:r>
              <a:rPr lang="en-US" dirty="0" err="1"/>
              <a:t>atas</a:t>
            </a:r>
            <a:r>
              <a:rPr lang="en-US" dirty="0"/>
              <a:t> </a:t>
            </a:r>
            <a:r>
              <a:rPr lang="en-US" dirty="0" err="1"/>
              <a:t>dasar</a:t>
            </a:r>
            <a:r>
              <a:rPr lang="en-US" dirty="0"/>
              <a:t> </a:t>
            </a:r>
            <a:r>
              <a:rPr lang="en-US" dirty="0" err="1"/>
              <a:t>pelayanan</a:t>
            </a:r>
            <a:r>
              <a:rPr lang="en-US" dirty="0"/>
              <a:t> yang </a:t>
            </a:r>
            <a:r>
              <a:rPr lang="en-US" dirty="0" err="1"/>
              <a:t>paripurna</a:t>
            </a:r>
            <a:r>
              <a:rPr lang="en-US" dirty="0"/>
              <a:t>.</a:t>
            </a:r>
          </a:p>
        </p:txBody>
      </p:sp>
      <p:sp>
        <p:nvSpPr>
          <p:cNvPr id="4" name="Up Arrow 3"/>
          <p:cNvSpPr/>
          <p:nvPr/>
        </p:nvSpPr>
        <p:spPr>
          <a:xfrm>
            <a:off x="3714744" y="4429132"/>
            <a:ext cx="1143008" cy="1071570"/>
          </a:xfrm>
          <a:prstGeom prst="up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5016"/>
            <a:ext cx="8229600" cy="725470"/>
          </a:xfrm>
        </p:spPr>
        <p:txBody>
          <a:bodyPr>
            <a:normAutofit/>
          </a:bodyPr>
          <a:lstStyle/>
          <a:p>
            <a:r>
              <a:rPr lang="en-US" sz="3200" dirty="0" err="1">
                <a:solidFill>
                  <a:srgbClr val="FF0000"/>
                </a:solidFill>
              </a:rPr>
              <a:t>Ilmu</a:t>
            </a:r>
            <a:r>
              <a:rPr lang="en-US" sz="3200" dirty="0">
                <a:solidFill>
                  <a:srgbClr val="FF0000"/>
                </a:solidFill>
              </a:rPr>
              <a:t> </a:t>
            </a:r>
            <a:r>
              <a:rPr lang="en-US" sz="3200" dirty="0" err="1">
                <a:solidFill>
                  <a:srgbClr val="FF0000"/>
                </a:solidFill>
              </a:rPr>
              <a:t>dan</a:t>
            </a:r>
            <a:r>
              <a:rPr lang="en-US" sz="3200" dirty="0">
                <a:solidFill>
                  <a:srgbClr val="FF0000"/>
                </a:solidFill>
              </a:rPr>
              <a:t> </a:t>
            </a:r>
            <a:r>
              <a:rPr lang="en-US" sz="3200" dirty="0" err="1">
                <a:solidFill>
                  <a:srgbClr val="FF0000"/>
                </a:solidFill>
              </a:rPr>
              <a:t>keterampilan</a:t>
            </a:r>
            <a:r>
              <a:rPr lang="en-US" sz="3200" dirty="0">
                <a:solidFill>
                  <a:srgbClr val="FF0000"/>
                </a:solidFill>
              </a:rPr>
              <a:t> yang </a:t>
            </a:r>
            <a:r>
              <a:rPr lang="en-US" sz="3200" dirty="0" err="1">
                <a:solidFill>
                  <a:srgbClr val="FF0000"/>
                </a:solidFill>
              </a:rPr>
              <a:t>memenuhi</a:t>
            </a:r>
            <a:r>
              <a:rPr lang="en-US" sz="3200" dirty="0">
                <a:solidFill>
                  <a:srgbClr val="FF0000"/>
                </a:solidFill>
              </a:rPr>
              <a:t> </a:t>
            </a:r>
            <a:r>
              <a:rPr lang="en-US" sz="3200" dirty="0" err="1">
                <a:solidFill>
                  <a:srgbClr val="FF0000"/>
                </a:solidFill>
              </a:rPr>
              <a:t>standar</a:t>
            </a:r>
            <a:endParaRPr lang="en-US" sz="3200" dirty="0"/>
          </a:p>
        </p:txBody>
      </p:sp>
      <p:sp>
        <p:nvSpPr>
          <p:cNvPr id="3" name="Content Placeholder 2"/>
          <p:cNvSpPr>
            <a:spLocks noGrp="1"/>
          </p:cNvSpPr>
          <p:nvPr>
            <p:ph idx="1"/>
          </p:nvPr>
        </p:nvSpPr>
        <p:spPr>
          <a:xfrm>
            <a:off x="500034" y="285728"/>
            <a:ext cx="8229600" cy="4525963"/>
          </a:xfrm>
          <a:ln>
            <a:solidFill>
              <a:schemeClr val="tx1">
                <a:lumMod val="95000"/>
                <a:lumOff val="5000"/>
              </a:schemeClr>
            </a:solidFill>
          </a:ln>
        </p:spPr>
        <p:txBody>
          <a:bodyPr>
            <a:normAutofit lnSpcReduction="10000"/>
          </a:bodyPr>
          <a:lstStyle/>
          <a:p>
            <a:pPr>
              <a:spcBef>
                <a:spcPts val="0"/>
              </a:spcBef>
            </a:pPr>
            <a:r>
              <a:rPr lang="en-US" dirty="0" err="1"/>
              <a:t>Dalam</a:t>
            </a:r>
            <a:r>
              <a:rPr lang="en-US" dirty="0"/>
              <a:t> </a:t>
            </a:r>
            <a:r>
              <a:rPr lang="en-US" dirty="0" err="1"/>
              <a:t>melaksanakan</a:t>
            </a:r>
            <a:r>
              <a:rPr lang="en-US" dirty="0"/>
              <a:t> </a:t>
            </a:r>
            <a:r>
              <a:rPr lang="en-US" dirty="0" err="1"/>
              <a:t>tugas</a:t>
            </a:r>
            <a:r>
              <a:rPr lang="en-US" dirty="0"/>
              <a:t> </a:t>
            </a:r>
            <a:r>
              <a:rPr lang="en-US" dirty="0" err="1"/>
              <a:t>profesional</a:t>
            </a:r>
            <a:r>
              <a:rPr lang="en-US" dirty="0"/>
              <a:t> yang </a:t>
            </a:r>
            <a:r>
              <a:rPr lang="en-US" dirty="0" err="1"/>
              <a:t>berdaya</a:t>
            </a:r>
            <a:r>
              <a:rPr lang="en-US" dirty="0"/>
              <a:t> </a:t>
            </a:r>
            <a:r>
              <a:rPr lang="en-US" dirty="0" err="1"/>
              <a:t>guna</a:t>
            </a:r>
            <a:r>
              <a:rPr lang="en-US" dirty="0"/>
              <a:t> </a:t>
            </a:r>
            <a:r>
              <a:rPr lang="en-US" dirty="0" err="1"/>
              <a:t>dan</a:t>
            </a:r>
            <a:r>
              <a:rPr lang="en-US" dirty="0"/>
              <a:t> </a:t>
            </a:r>
            <a:r>
              <a:rPr lang="en-US" dirty="0" err="1"/>
              <a:t>berhasil</a:t>
            </a:r>
            <a:r>
              <a:rPr lang="en-US" dirty="0"/>
              <a:t> </a:t>
            </a:r>
            <a:r>
              <a:rPr lang="en-US" dirty="0" err="1"/>
              <a:t>guna</a:t>
            </a:r>
            <a:r>
              <a:rPr lang="en-US" dirty="0"/>
              <a:t> </a:t>
            </a:r>
            <a:r>
              <a:rPr lang="en-US" dirty="0" err="1"/>
              <a:t>para</a:t>
            </a:r>
            <a:r>
              <a:rPr lang="en-US" dirty="0"/>
              <a:t> </a:t>
            </a:r>
            <a:r>
              <a:rPr lang="en-US" dirty="0" err="1"/>
              <a:t>perawat</a:t>
            </a:r>
            <a:r>
              <a:rPr lang="en-US" dirty="0"/>
              <a:t> </a:t>
            </a:r>
            <a:r>
              <a:rPr lang="en-US" dirty="0" err="1"/>
              <a:t>mampu</a:t>
            </a:r>
            <a:r>
              <a:rPr lang="en-US" dirty="0"/>
              <a:t> </a:t>
            </a:r>
            <a:r>
              <a:rPr lang="en-US" dirty="0" err="1"/>
              <a:t>dan</a:t>
            </a:r>
            <a:r>
              <a:rPr lang="en-US" dirty="0"/>
              <a:t> </a:t>
            </a:r>
            <a:r>
              <a:rPr lang="en-US" dirty="0" err="1"/>
              <a:t>ikhlas</a:t>
            </a:r>
            <a:r>
              <a:rPr lang="en-US" dirty="0"/>
              <a:t> </a:t>
            </a:r>
            <a:r>
              <a:rPr lang="en-US" dirty="0" err="1"/>
              <a:t>memberikan</a:t>
            </a:r>
            <a:r>
              <a:rPr lang="en-US" dirty="0"/>
              <a:t> </a:t>
            </a:r>
            <a:r>
              <a:rPr lang="en-US" dirty="0" err="1"/>
              <a:t>pelayanan</a:t>
            </a:r>
            <a:r>
              <a:rPr lang="en-US" dirty="0"/>
              <a:t> yang </a:t>
            </a:r>
            <a:r>
              <a:rPr lang="en-US" dirty="0" err="1"/>
              <a:t>bermutu</a:t>
            </a:r>
            <a:r>
              <a:rPr lang="en-US" dirty="0"/>
              <a:t> </a:t>
            </a:r>
            <a:r>
              <a:rPr lang="en-US" dirty="0" err="1"/>
              <a:t>dengan</a:t>
            </a:r>
            <a:r>
              <a:rPr lang="en-US" dirty="0"/>
              <a:t> </a:t>
            </a:r>
            <a:r>
              <a:rPr lang="en-US" dirty="0" err="1">
                <a:solidFill>
                  <a:srgbClr val="FF0000"/>
                </a:solidFill>
              </a:rPr>
              <a:t>memelihara</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meningkatkan</a:t>
            </a:r>
            <a:r>
              <a:rPr lang="en-US" dirty="0">
                <a:solidFill>
                  <a:srgbClr val="FF0000"/>
                </a:solidFill>
              </a:rPr>
              <a:t> </a:t>
            </a:r>
            <a:r>
              <a:rPr lang="en-US" dirty="0" err="1">
                <a:solidFill>
                  <a:srgbClr val="FF0000"/>
                </a:solidFill>
              </a:rPr>
              <a:t>integritas</a:t>
            </a:r>
            <a:r>
              <a:rPr lang="en-US" dirty="0">
                <a:solidFill>
                  <a:srgbClr val="FF0000"/>
                </a:solidFill>
              </a:rPr>
              <a:t> </a:t>
            </a:r>
            <a:r>
              <a:rPr lang="en-US" dirty="0" err="1">
                <a:solidFill>
                  <a:srgbClr val="FF0000"/>
                </a:solidFill>
              </a:rPr>
              <a:t>pribadi</a:t>
            </a:r>
            <a:r>
              <a:rPr lang="en-US" dirty="0">
                <a:solidFill>
                  <a:srgbClr val="FF0000"/>
                </a:solidFill>
              </a:rPr>
              <a:t> yang </a:t>
            </a:r>
            <a:r>
              <a:rPr lang="en-US" dirty="0" err="1">
                <a:solidFill>
                  <a:srgbClr val="FF0000"/>
                </a:solidFill>
              </a:rPr>
              <a:t>luhur</a:t>
            </a:r>
            <a:r>
              <a:rPr lang="en-US" dirty="0">
                <a:solidFill>
                  <a:srgbClr val="FF0000"/>
                </a:solidFill>
              </a:rPr>
              <a:t> </a:t>
            </a:r>
            <a:r>
              <a:rPr lang="en-US" dirty="0" err="1"/>
              <a:t>dengan</a:t>
            </a:r>
            <a:r>
              <a:rPr lang="en-US" dirty="0"/>
              <a:t> </a:t>
            </a:r>
            <a:r>
              <a:rPr lang="en-US" dirty="0" err="1">
                <a:solidFill>
                  <a:srgbClr val="FF0000"/>
                </a:solidFill>
              </a:rPr>
              <a:t>ilmu</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keterampilan</a:t>
            </a:r>
            <a:r>
              <a:rPr lang="en-US" dirty="0">
                <a:solidFill>
                  <a:srgbClr val="FF0000"/>
                </a:solidFill>
              </a:rPr>
              <a:t> yang </a:t>
            </a:r>
            <a:r>
              <a:rPr lang="en-US" dirty="0" err="1">
                <a:solidFill>
                  <a:srgbClr val="FF0000"/>
                </a:solidFill>
              </a:rPr>
              <a:t>memenuhi</a:t>
            </a:r>
            <a:r>
              <a:rPr lang="en-US" dirty="0">
                <a:solidFill>
                  <a:srgbClr val="FF0000"/>
                </a:solidFill>
              </a:rPr>
              <a:t> </a:t>
            </a:r>
            <a:r>
              <a:rPr lang="en-US" dirty="0" err="1">
                <a:solidFill>
                  <a:srgbClr val="FF0000"/>
                </a:solidFill>
              </a:rPr>
              <a:t>standar</a:t>
            </a:r>
            <a:r>
              <a:rPr lang="en-US" dirty="0">
                <a:solidFill>
                  <a:srgbClr val="FF0000"/>
                </a:solidFill>
              </a:rPr>
              <a:t> </a:t>
            </a:r>
            <a:r>
              <a:rPr lang="en-US" dirty="0" err="1"/>
              <a:t>serta</a:t>
            </a:r>
            <a:r>
              <a:rPr lang="en-US" dirty="0"/>
              <a:t> </a:t>
            </a:r>
            <a:r>
              <a:rPr lang="en-US" dirty="0" err="1"/>
              <a:t>dengan</a:t>
            </a:r>
            <a:r>
              <a:rPr lang="en-US" dirty="0"/>
              <a:t> </a:t>
            </a:r>
            <a:r>
              <a:rPr lang="en-US" dirty="0" err="1"/>
              <a:t>kesadaran</a:t>
            </a:r>
            <a:r>
              <a:rPr lang="en-US" dirty="0"/>
              <a:t> </a:t>
            </a:r>
            <a:r>
              <a:rPr lang="en-US" dirty="0" err="1"/>
              <a:t>bahwa</a:t>
            </a:r>
            <a:r>
              <a:rPr lang="en-US" dirty="0"/>
              <a:t> </a:t>
            </a:r>
            <a:r>
              <a:rPr lang="en-US" dirty="0" err="1"/>
              <a:t>pelayanan</a:t>
            </a:r>
            <a:r>
              <a:rPr lang="en-US" dirty="0"/>
              <a:t> yang </a:t>
            </a:r>
            <a:r>
              <a:rPr lang="en-US" dirty="0" err="1"/>
              <a:t>diberikan</a:t>
            </a:r>
            <a:r>
              <a:rPr lang="en-US" dirty="0"/>
              <a:t> </a:t>
            </a:r>
            <a:r>
              <a:rPr lang="en-US" dirty="0" err="1"/>
              <a:t>merupakan</a:t>
            </a:r>
            <a:r>
              <a:rPr lang="en-US" dirty="0"/>
              <a:t> </a:t>
            </a:r>
            <a:r>
              <a:rPr lang="en-US" dirty="0" err="1"/>
              <a:t>bagian</a:t>
            </a:r>
            <a:r>
              <a:rPr lang="en-US" dirty="0"/>
              <a:t> </a:t>
            </a:r>
            <a:r>
              <a:rPr lang="en-US" dirty="0" err="1"/>
              <a:t>dari</a:t>
            </a:r>
            <a:r>
              <a:rPr lang="en-US" dirty="0"/>
              <a:t> </a:t>
            </a:r>
            <a:r>
              <a:rPr lang="en-US" dirty="0" err="1"/>
              <a:t>upaya</a:t>
            </a:r>
            <a:r>
              <a:rPr lang="en-US" dirty="0"/>
              <a:t> </a:t>
            </a:r>
            <a:r>
              <a:rPr lang="en-US" dirty="0" err="1"/>
              <a:t>kesehatan</a:t>
            </a:r>
            <a:r>
              <a:rPr lang="en-US" dirty="0"/>
              <a:t> </a:t>
            </a:r>
            <a:r>
              <a:rPr lang="en-US" dirty="0" err="1"/>
              <a:t>secara</a:t>
            </a:r>
            <a:r>
              <a:rPr lang="en-US" dirty="0"/>
              <a:t> </a:t>
            </a:r>
            <a:r>
              <a:rPr lang="en-US" dirty="0" err="1"/>
              <a:t>menyeluruh</a:t>
            </a:r>
            <a:r>
              <a:rPr lang="en-US" dirty="0"/>
              <a:t>.</a:t>
            </a:r>
          </a:p>
        </p:txBody>
      </p:sp>
      <p:sp>
        <p:nvSpPr>
          <p:cNvPr id="4" name="Up Arrow 3"/>
          <p:cNvSpPr/>
          <p:nvPr/>
        </p:nvSpPr>
        <p:spPr>
          <a:xfrm>
            <a:off x="4143372" y="4929198"/>
            <a:ext cx="714380" cy="71438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spcBef>
                <a:spcPts val="0"/>
              </a:spcBef>
            </a:pPr>
            <a:endParaRPr lang="en-US" sz="2400" dirty="0"/>
          </a:p>
          <a:p>
            <a:pPr>
              <a:spcBef>
                <a:spcPts val="0"/>
              </a:spcBef>
            </a:pPr>
            <a:endParaRPr lang="en-US" sz="2400" dirty="0"/>
          </a:p>
          <a:p>
            <a:pPr>
              <a:spcBef>
                <a:spcPts val="0"/>
              </a:spcBef>
            </a:pPr>
            <a:r>
              <a:rPr lang="en-US" dirty="0" err="1"/>
              <a:t>Dengan</a:t>
            </a:r>
            <a:r>
              <a:rPr lang="en-US" dirty="0"/>
              <a:t> </a:t>
            </a:r>
            <a:r>
              <a:rPr lang="en-US" dirty="0" err="1"/>
              <a:t>bimbingan</a:t>
            </a:r>
            <a:r>
              <a:rPr lang="en-US" dirty="0"/>
              <a:t> </a:t>
            </a:r>
            <a:r>
              <a:rPr lang="en-US" dirty="0" err="1"/>
              <a:t>Tuhan</a:t>
            </a:r>
            <a:r>
              <a:rPr lang="en-US" dirty="0"/>
              <a:t> Yang </a:t>
            </a:r>
            <a:r>
              <a:rPr lang="en-US" dirty="0" err="1"/>
              <a:t>Maha</a:t>
            </a:r>
            <a:r>
              <a:rPr lang="en-US" dirty="0"/>
              <a:t> </a:t>
            </a:r>
            <a:r>
              <a:rPr lang="en-US" dirty="0" err="1"/>
              <a:t>Esa</a:t>
            </a:r>
            <a:r>
              <a:rPr lang="en-US" dirty="0"/>
              <a:t>, </a:t>
            </a:r>
            <a:r>
              <a:rPr lang="en-US" dirty="0" err="1"/>
              <a:t>dalam</a:t>
            </a:r>
            <a:r>
              <a:rPr lang="en-US" dirty="0"/>
              <a:t> </a:t>
            </a:r>
            <a:r>
              <a:rPr lang="en-US" dirty="0" err="1"/>
              <a:t>melaksanakan</a:t>
            </a:r>
            <a:r>
              <a:rPr lang="en-US" dirty="0"/>
              <a:t> </a:t>
            </a:r>
            <a:r>
              <a:rPr lang="en-US" dirty="0" err="1"/>
              <a:t>tugas</a:t>
            </a:r>
            <a:r>
              <a:rPr lang="en-US" dirty="0"/>
              <a:t> </a:t>
            </a:r>
            <a:r>
              <a:rPr lang="en-US" dirty="0" err="1"/>
              <a:t>pengabdian</a:t>
            </a:r>
            <a:r>
              <a:rPr lang="en-US" dirty="0"/>
              <a:t> </a:t>
            </a:r>
            <a:r>
              <a:rPr lang="en-US" dirty="0" err="1"/>
              <a:t>untuk</a:t>
            </a:r>
            <a:r>
              <a:rPr lang="en-US" dirty="0"/>
              <a:t> </a:t>
            </a:r>
            <a:r>
              <a:rPr lang="en-US" dirty="0" err="1"/>
              <a:t>kepentingan</a:t>
            </a:r>
            <a:r>
              <a:rPr lang="en-US" dirty="0"/>
              <a:t> </a:t>
            </a:r>
            <a:r>
              <a:rPr lang="en-US" dirty="0" err="1"/>
              <a:t>kemanusiaan</a:t>
            </a:r>
            <a:r>
              <a:rPr lang="en-US" dirty="0"/>
              <a:t>, </a:t>
            </a:r>
            <a:r>
              <a:rPr lang="en-US" dirty="0" err="1"/>
              <a:t>bangsa</a:t>
            </a:r>
            <a:r>
              <a:rPr lang="en-US" dirty="0"/>
              <a:t> </a:t>
            </a:r>
            <a:r>
              <a:rPr lang="en-US" dirty="0" err="1"/>
              <a:t>dan</a:t>
            </a:r>
            <a:r>
              <a:rPr lang="en-US" dirty="0"/>
              <a:t> </a:t>
            </a:r>
            <a:r>
              <a:rPr lang="en-US" dirty="0" err="1"/>
              <a:t>tanah</a:t>
            </a:r>
            <a:r>
              <a:rPr lang="en-US" dirty="0"/>
              <a:t> air, </a:t>
            </a:r>
            <a:r>
              <a:rPr lang="en-US" dirty="0" err="1"/>
              <a:t>persatuan</a:t>
            </a:r>
            <a:r>
              <a:rPr lang="en-US" dirty="0"/>
              <a:t> </a:t>
            </a:r>
            <a:r>
              <a:rPr lang="en-US" dirty="0" err="1"/>
              <a:t>perawat</a:t>
            </a:r>
            <a:r>
              <a:rPr lang="en-US" dirty="0"/>
              <a:t> </a:t>
            </a:r>
            <a:r>
              <a:rPr lang="en-US" dirty="0" err="1"/>
              <a:t>nasional</a:t>
            </a:r>
            <a:r>
              <a:rPr lang="en-US" dirty="0"/>
              <a:t> Indonesia </a:t>
            </a:r>
            <a:r>
              <a:rPr lang="en-US" dirty="0" err="1"/>
              <a:t>menyadari</a:t>
            </a:r>
            <a:r>
              <a:rPr lang="en-US" dirty="0"/>
              <a:t> </a:t>
            </a:r>
            <a:r>
              <a:rPr lang="en-US" dirty="0" err="1"/>
              <a:t>bahwa</a:t>
            </a:r>
            <a:r>
              <a:rPr lang="en-US" dirty="0"/>
              <a:t> </a:t>
            </a:r>
            <a:r>
              <a:rPr lang="en-US" dirty="0" err="1"/>
              <a:t>perawat</a:t>
            </a:r>
            <a:r>
              <a:rPr lang="en-US" dirty="0"/>
              <a:t> Indonesia yang </a:t>
            </a:r>
            <a:r>
              <a:rPr lang="en-US" dirty="0" err="1"/>
              <a:t>berjiwa</a:t>
            </a:r>
            <a:r>
              <a:rPr lang="en-US" dirty="0"/>
              <a:t> </a:t>
            </a:r>
            <a:r>
              <a:rPr lang="en-US" dirty="0" err="1"/>
              <a:t>pancasila</a:t>
            </a:r>
            <a:r>
              <a:rPr lang="en-US" dirty="0"/>
              <a:t> </a:t>
            </a:r>
            <a:r>
              <a:rPr lang="en-US" dirty="0" err="1"/>
              <a:t>dan</a:t>
            </a:r>
            <a:r>
              <a:rPr lang="en-US" dirty="0"/>
              <a:t> </a:t>
            </a:r>
            <a:r>
              <a:rPr lang="en-US" dirty="0" err="1"/>
              <a:t>berlandaskan</a:t>
            </a:r>
            <a:r>
              <a:rPr lang="en-US" dirty="0"/>
              <a:t> UUD 1945 </a:t>
            </a:r>
            <a:r>
              <a:rPr lang="en-US" dirty="0" err="1"/>
              <a:t>merasa</a:t>
            </a:r>
            <a:r>
              <a:rPr lang="en-US" dirty="0"/>
              <a:t> </a:t>
            </a:r>
            <a:r>
              <a:rPr lang="en-US" dirty="0" err="1"/>
              <a:t>terpanggil</a:t>
            </a:r>
            <a:r>
              <a:rPr lang="en-US" dirty="0"/>
              <a:t> </a:t>
            </a:r>
            <a:r>
              <a:rPr lang="en-US" dirty="0" err="1"/>
              <a:t>untuk</a:t>
            </a:r>
            <a:r>
              <a:rPr lang="en-US" dirty="0"/>
              <a:t> </a:t>
            </a:r>
            <a:r>
              <a:rPr lang="en-US" dirty="0" err="1">
                <a:solidFill>
                  <a:srgbClr val="FF0000"/>
                </a:solidFill>
              </a:rPr>
              <a:t>menunaikan</a:t>
            </a:r>
            <a:r>
              <a:rPr lang="en-US" dirty="0">
                <a:solidFill>
                  <a:srgbClr val="FF0000"/>
                </a:solidFill>
              </a:rPr>
              <a:t> </a:t>
            </a:r>
            <a:r>
              <a:rPr lang="en-US" dirty="0" err="1">
                <a:solidFill>
                  <a:srgbClr val="FF0000"/>
                </a:solidFill>
              </a:rPr>
              <a:t>kewajiban</a:t>
            </a:r>
            <a:r>
              <a:rPr lang="en-US" dirty="0">
                <a:solidFill>
                  <a:srgbClr val="FF0000"/>
                </a:solidFill>
              </a:rPr>
              <a:t> </a:t>
            </a:r>
            <a:r>
              <a:rPr lang="en-US" dirty="0" err="1">
                <a:solidFill>
                  <a:srgbClr val="FF0000"/>
                </a:solidFill>
              </a:rPr>
              <a:t>dalam</a:t>
            </a:r>
            <a:r>
              <a:rPr lang="en-US" dirty="0">
                <a:solidFill>
                  <a:srgbClr val="FF0000"/>
                </a:solidFill>
              </a:rPr>
              <a:t> </a:t>
            </a:r>
            <a:r>
              <a:rPr lang="en-US" dirty="0" err="1">
                <a:solidFill>
                  <a:srgbClr val="FF0000"/>
                </a:solidFill>
              </a:rPr>
              <a:t>bidang</a:t>
            </a:r>
            <a:r>
              <a:rPr lang="en-US" dirty="0">
                <a:solidFill>
                  <a:srgbClr val="FF0000"/>
                </a:solidFill>
              </a:rPr>
              <a:t> </a:t>
            </a:r>
            <a:r>
              <a:rPr lang="en-US" dirty="0" err="1">
                <a:solidFill>
                  <a:srgbClr val="FF0000"/>
                </a:solidFill>
              </a:rPr>
              <a:t>keperawatan</a:t>
            </a:r>
            <a:r>
              <a:rPr lang="en-US" dirty="0">
                <a:solidFill>
                  <a:srgbClr val="FF0000"/>
                </a:solidFill>
              </a:rPr>
              <a:t> </a:t>
            </a:r>
            <a:r>
              <a:rPr lang="en-US" dirty="0" err="1"/>
              <a:t>dengan</a:t>
            </a:r>
            <a:r>
              <a:rPr lang="en-US" dirty="0"/>
              <a:t> </a:t>
            </a:r>
            <a:r>
              <a:rPr lang="en-US" dirty="0" err="1">
                <a:solidFill>
                  <a:srgbClr val="FF0000"/>
                </a:solidFill>
              </a:rPr>
              <a:t>penuh</a:t>
            </a:r>
            <a:r>
              <a:rPr lang="en-US" dirty="0">
                <a:solidFill>
                  <a:srgbClr val="FF0000"/>
                </a:solidFill>
              </a:rPr>
              <a:t> </a:t>
            </a:r>
            <a:r>
              <a:rPr lang="en-US" dirty="0" err="1">
                <a:solidFill>
                  <a:srgbClr val="FF0000"/>
                </a:solidFill>
              </a:rPr>
              <a:t>tanggung</a:t>
            </a:r>
            <a:r>
              <a:rPr lang="en-US" dirty="0">
                <a:solidFill>
                  <a:srgbClr val="FF0000"/>
                </a:solidFill>
              </a:rPr>
              <a:t> </a:t>
            </a:r>
            <a:r>
              <a:rPr lang="en-US" dirty="0" err="1">
                <a:solidFill>
                  <a:srgbClr val="FF0000"/>
                </a:solidFill>
              </a:rPr>
              <a:t>jawab</a:t>
            </a:r>
            <a:r>
              <a:rPr lang="en-US" dirty="0"/>
              <a:t>, </a:t>
            </a:r>
            <a:r>
              <a:rPr lang="en-US" dirty="0" err="1"/>
              <a:t>berpedoman</a:t>
            </a:r>
            <a:r>
              <a:rPr lang="en-US" dirty="0"/>
              <a:t> </a:t>
            </a:r>
            <a:r>
              <a:rPr lang="en-US" dirty="0" err="1"/>
              <a:t>kepada</a:t>
            </a:r>
            <a:r>
              <a:rPr lang="en-US" dirty="0"/>
              <a:t> </a:t>
            </a:r>
            <a:r>
              <a:rPr lang="en-US" dirty="0" err="1"/>
              <a:t>dasar-dasar</a:t>
            </a:r>
            <a:r>
              <a:rPr lang="en-US" dirty="0"/>
              <a:t> </a:t>
            </a:r>
            <a:r>
              <a:rPr lang="en-US" dirty="0" err="1"/>
              <a:t>seperti</a:t>
            </a:r>
            <a:r>
              <a:rPr lang="en-US" dirty="0"/>
              <a:t> </a:t>
            </a:r>
            <a:r>
              <a:rPr lang="en-US" dirty="0" err="1"/>
              <a:t>tertera</a:t>
            </a:r>
            <a:r>
              <a:rPr lang="en-US" dirty="0"/>
              <a:t> </a:t>
            </a:r>
            <a:r>
              <a:rPr lang="en-US" dirty="0" err="1"/>
              <a:t>di</a:t>
            </a:r>
            <a:r>
              <a:rPr lang="en-US" dirty="0"/>
              <a:t> </a:t>
            </a:r>
            <a:r>
              <a:rPr lang="en-US" dirty="0" err="1"/>
              <a:t>bawah</a:t>
            </a:r>
            <a:r>
              <a:rPr lang="en-US" dirty="0"/>
              <a:t> </a:t>
            </a:r>
            <a:r>
              <a:rPr lang="en-US" dirty="0" err="1"/>
              <a:t>ini</a:t>
            </a:r>
            <a:r>
              <a:rPr lang="en-US"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6842"/>
          </a:xfrm>
        </p:spPr>
        <p:txBody>
          <a:bodyPr>
            <a:normAutofit fontScale="90000"/>
          </a:bodyPr>
          <a:lstStyle/>
          <a:p>
            <a:r>
              <a:rPr lang="en-US" b="1" dirty="0"/>
              <a:t>PERAWAT DAN KLIEN</a:t>
            </a:r>
            <a:endParaRPr lang="en-US" dirty="0"/>
          </a:p>
        </p:txBody>
      </p:sp>
      <p:sp>
        <p:nvSpPr>
          <p:cNvPr id="3" name="Content Placeholder 2"/>
          <p:cNvSpPr>
            <a:spLocks noGrp="1"/>
          </p:cNvSpPr>
          <p:nvPr>
            <p:ph idx="1"/>
          </p:nvPr>
        </p:nvSpPr>
        <p:spPr>
          <a:xfrm>
            <a:off x="0" y="714356"/>
            <a:ext cx="9144000" cy="6143644"/>
          </a:xfrm>
        </p:spPr>
        <p:txBody>
          <a:bodyPr>
            <a:normAutofit fontScale="85000" lnSpcReduction="10000"/>
          </a:bodyPr>
          <a:lstStyle/>
          <a:p>
            <a:pPr marL="514350" indent="-514350">
              <a:buFont typeface="+mj-lt"/>
              <a:buAutoNum type="arabicPeriod"/>
            </a:pPr>
            <a:r>
              <a:rPr lang="en-US" dirty="0" err="1"/>
              <a:t>Perawat</a:t>
            </a:r>
            <a:r>
              <a:rPr lang="en-US" dirty="0"/>
              <a:t> </a:t>
            </a:r>
            <a:r>
              <a:rPr lang="en-US" dirty="0" err="1"/>
              <a:t>dalam</a:t>
            </a:r>
            <a:r>
              <a:rPr lang="en-US" dirty="0"/>
              <a:t> </a:t>
            </a:r>
            <a:r>
              <a:rPr lang="en-US" dirty="0" err="1"/>
              <a:t>memberikan</a:t>
            </a:r>
            <a:r>
              <a:rPr lang="en-US" dirty="0"/>
              <a:t> </a:t>
            </a:r>
            <a:r>
              <a:rPr lang="en-US" dirty="0" err="1"/>
              <a:t>pelayanan</a:t>
            </a:r>
            <a:r>
              <a:rPr lang="en-US" dirty="0"/>
              <a:t> </a:t>
            </a:r>
            <a:r>
              <a:rPr lang="en-US" dirty="0" err="1"/>
              <a:t>keperawatan</a:t>
            </a:r>
            <a:r>
              <a:rPr lang="en-US" dirty="0"/>
              <a:t> </a:t>
            </a:r>
            <a:r>
              <a:rPr lang="en-US" dirty="0" err="1">
                <a:solidFill>
                  <a:srgbClr val="FF0000"/>
                </a:solidFill>
              </a:rPr>
              <a:t>menghargai</a:t>
            </a:r>
            <a:r>
              <a:rPr lang="en-US" dirty="0">
                <a:solidFill>
                  <a:srgbClr val="FF0000"/>
                </a:solidFill>
              </a:rPr>
              <a:t>  </a:t>
            </a:r>
            <a:r>
              <a:rPr lang="en-US" dirty="0" err="1">
                <a:solidFill>
                  <a:srgbClr val="FF0000"/>
                </a:solidFill>
              </a:rPr>
              <a:t>harkat</a:t>
            </a:r>
            <a:r>
              <a:rPr lang="en-US" dirty="0">
                <a:solidFill>
                  <a:srgbClr val="FF0000"/>
                </a:solidFill>
              </a:rPr>
              <a:t> </a:t>
            </a:r>
            <a:r>
              <a:rPr lang="en-US" dirty="0" err="1">
                <a:solidFill>
                  <a:srgbClr val="FF0000"/>
                </a:solidFill>
              </a:rPr>
              <a:t>dan</a:t>
            </a:r>
            <a:r>
              <a:rPr lang="en-US" dirty="0">
                <a:solidFill>
                  <a:srgbClr val="FF0000"/>
                </a:solidFill>
              </a:rPr>
              <a:t> </a:t>
            </a:r>
            <a:r>
              <a:rPr lang="en-US" dirty="0" err="1">
                <a:solidFill>
                  <a:srgbClr val="FF0000"/>
                </a:solidFill>
              </a:rPr>
              <a:t>martabat</a:t>
            </a:r>
            <a:r>
              <a:rPr lang="en-US" dirty="0">
                <a:solidFill>
                  <a:srgbClr val="FF0000"/>
                </a:solidFill>
              </a:rPr>
              <a:t> </a:t>
            </a:r>
            <a:r>
              <a:rPr lang="en-US" dirty="0" err="1">
                <a:solidFill>
                  <a:srgbClr val="FF0000"/>
                </a:solidFill>
              </a:rPr>
              <a:t>manusia</a:t>
            </a:r>
            <a:r>
              <a:rPr lang="en-US" dirty="0">
                <a:solidFill>
                  <a:srgbClr val="FF0000"/>
                </a:solidFill>
              </a:rPr>
              <a:t> </a:t>
            </a:r>
            <a:r>
              <a:rPr lang="en-US" dirty="0"/>
              <a:t>,</a:t>
            </a:r>
            <a:r>
              <a:rPr lang="en-US" dirty="0" err="1"/>
              <a:t>keunikan</a:t>
            </a:r>
            <a:r>
              <a:rPr lang="en-US" dirty="0"/>
              <a:t> </a:t>
            </a:r>
            <a:r>
              <a:rPr lang="en-US" dirty="0" err="1"/>
              <a:t>klien</a:t>
            </a:r>
            <a:r>
              <a:rPr lang="en-US" dirty="0"/>
              <a:t>, </a:t>
            </a:r>
            <a:r>
              <a:rPr lang="en-US" dirty="0" err="1"/>
              <a:t>dan</a:t>
            </a:r>
            <a:r>
              <a:rPr lang="en-US" dirty="0"/>
              <a:t> </a:t>
            </a:r>
            <a:r>
              <a:rPr lang="en-US" dirty="0" err="1"/>
              <a:t>tidak</a:t>
            </a:r>
            <a:r>
              <a:rPr lang="en-US" dirty="0"/>
              <a:t> </a:t>
            </a:r>
            <a:r>
              <a:rPr lang="en-US" dirty="0" err="1"/>
              <a:t>terpengaruh</a:t>
            </a:r>
            <a:r>
              <a:rPr lang="en-US" dirty="0"/>
              <a:t> </a:t>
            </a:r>
            <a:r>
              <a:rPr lang="en-US" dirty="0" err="1"/>
              <a:t>oleh</a:t>
            </a:r>
            <a:r>
              <a:rPr lang="en-US" dirty="0"/>
              <a:t> </a:t>
            </a:r>
            <a:r>
              <a:rPr lang="en-US" dirty="0" err="1"/>
              <a:t>pertimbangan</a:t>
            </a:r>
            <a:r>
              <a:rPr lang="en-US" dirty="0"/>
              <a:t> </a:t>
            </a:r>
            <a:r>
              <a:rPr lang="en-US" dirty="0" err="1"/>
              <a:t>kebangsaan</a:t>
            </a:r>
            <a:r>
              <a:rPr lang="en-US" dirty="0"/>
              <a:t> </a:t>
            </a:r>
            <a:r>
              <a:rPr lang="en-US" dirty="0" err="1"/>
              <a:t>kesukuan,warna</a:t>
            </a:r>
            <a:r>
              <a:rPr lang="en-US" dirty="0"/>
              <a:t> </a:t>
            </a:r>
            <a:r>
              <a:rPr lang="en-US" dirty="0" err="1"/>
              <a:t>kulit</a:t>
            </a:r>
            <a:r>
              <a:rPr lang="en-US" dirty="0"/>
              <a:t> ,</a:t>
            </a:r>
            <a:r>
              <a:rPr lang="en-US" dirty="0" err="1"/>
              <a:t>umur</a:t>
            </a:r>
            <a:r>
              <a:rPr lang="en-US" dirty="0"/>
              <a:t> ,</a:t>
            </a:r>
            <a:r>
              <a:rPr lang="en-US" dirty="0" err="1"/>
              <a:t>jenis</a:t>
            </a:r>
            <a:r>
              <a:rPr lang="en-US" dirty="0"/>
              <a:t> </a:t>
            </a:r>
            <a:r>
              <a:rPr lang="en-US" dirty="0" err="1"/>
              <a:t>kelamin,aliran</a:t>
            </a:r>
            <a:r>
              <a:rPr lang="en-US" dirty="0"/>
              <a:t> </a:t>
            </a:r>
            <a:r>
              <a:rPr lang="en-US" dirty="0" err="1"/>
              <a:t>politik</a:t>
            </a:r>
            <a:r>
              <a:rPr lang="en-US" dirty="0"/>
              <a:t> </a:t>
            </a:r>
            <a:r>
              <a:rPr lang="en-US" dirty="0" err="1"/>
              <a:t>dan</a:t>
            </a:r>
            <a:r>
              <a:rPr lang="en-US" dirty="0"/>
              <a:t> agama yang </a:t>
            </a:r>
            <a:r>
              <a:rPr lang="en-US" dirty="0" err="1"/>
              <a:t>di</a:t>
            </a:r>
            <a:r>
              <a:rPr lang="en-US" dirty="0"/>
              <a:t> </a:t>
            </a:r>
            <a:r>
              <a:rPr lang="en-US" dirty="0" err="1"/>
              <a:t>anut</a:t>
            </a:r>
            <a:r>
              <a:rPr lang="en-US" dirty="0"/>
              <a:t> </a:t>
            </a:r>
            <a:r>
              <a:rPr lang="en-US" dirty="0" err="1"/>
              <a:t>serta</a:t>
            </a:r>
            <a:r>
              <a:rPr lang="en-US" dirty="0"/>
              <a:t> </a:t>
            </a:r>
            <a:r>
              <a:rPr lang="en-US" dirty="0" err="1"/>
              <a:t>kedudukan</a:t>
            </a:r>
            <a:r>
              <a:rPr lang="en-US" dirty="0"/>
              <a:t> </a:t>
            </a:r>
            <a:r>
              <a:rPr lang="en-US" dirty="0" err="1"/>
              <a:t>sosial</a:t>
            </a:r>
            <a:r>
              <a:rPr lang="en-US" dirty="0"/>
              <a:t>.</a:t>
            </a:r>
          </a:p>
          <a:p>
            <a:pPr marL="514350" indent="-514350">
              <a:buFont typeface="+mj-lt"/>
              <a:buAutoNum type="arabicPeriod"/>
            </a:pPr>
            <a:r>
              <a:rPr lang="en-US" dirty="0" err="1"/>
              <a:t>Perawat</a:t>
            </a:r>
            <a:r>
              <a:rPr lang="en-US" dirty="0"/>
              <a:t> </a:t>
            </a:r>
            <a:r>
              <a:rPr lang="en-US" dirty="0" err="1"/>
              <a:t>dalam</a:t>
            </a:r>
            <a:r>
              <a:rPr lang="en-US" dirty="0"/>
              <a:t> </a:t>
            </a:r>
            <a:r>
              <a:rPr lang="en-US" dirty="0" err="1"/>
              <a:t>memberikan</a:t>
            </a:r>
            <a:r>
              <a:rPr lang="en-US" dirty="0"/>
              <a:t> </a:t>
            </a:r>
            <a:r>
              <a:rPr lang="en-US" dirty="0" err="1"/>
              <a:t>pelayanan</a:t>
            </a:r>
            <a:r>
              <a:rPr lang="en-US" dirty="0"/>
              <a:t> </a:t>
            </a:r>
            <a:r>
              <a:rPr lang="en-US" dirty="0" err="1"/>
              <a:t>keperawatan</a:t>
            </a:r>
            <a:r>
              <a:rPr lang="en-US" dirty="0"/>
              <a:t> </a:t>
            </a:r>
            <a:r>
              <a:rPr lang="en-US" dirty="0" err="1"/>
              <a:t>senantiasa</a:t>
            </a:r>
            <a:r>
              <a:rPr lang="en-US" dirty="0"/>
              <a:t> </a:t>
            </a:r>
            <a:r>
              <a:rPr lang="en-US" dirty="0" err="1"/>
              <a:t>memelihara</a:t>
            </a:r>
            <a:r>
              <a:rPr lang="en-US" dirty="0"/>
              <a:t> </a:t>
            </a:r>
            <a:r>
              <a:rPr lang="en-US" dirty="0" err="1"/>
              <a:t>suasana</a:t>
            </a:r>
            <a:r>
              <a:rPr lang="en-US" dirty="0"/>
              <a:t> </a:t>
            </a:r>
            <a:r>
              <a:rPr lang="en-US" dirty="0" err="1"/>
              <a:t>lingkungan</a:t>
            </a:r>
            <a:r>
              <a:rPr lang="en-US" dirty="0"/>
              <a:t> yang </a:t>
            </a:r>
            <a:r>
              <a:rPr lang="en-US" dirty="0" err="1"/>
              <a:t>menghormati</a:t>
            </a:r>
            <a:r>
              <a:rPr lang="en-US" dirty="0"/>
              <a:t> </a:t>
            </a:r>
            <a:r>
              <a:rPr lang="en-US" dirty="0" err="1"/>
              <a:t>nilai-nilai</a:t>
            </a:r>
            <a:r>
              <a:rPr lang="en-US" dirty="0"/>
              <a:t> </a:t>
            </a:r>
            <a:r>
              <a:rPr lang="en-US" dirty="0" err="1"/>
              <a:t>budaya</a:t>
            </a:r>
            <a:r>
              <a:rPr lang="en-US" dirty="0"/>
              <a:t> </a:t>
            </a:r>
            <a:r>
              <a:rPr lang="en-US" dirty="0" err="1"/>
              <a:t>adat-istiadat</a:t>
            </a:r>
            <a:r>
              <a:rPr lang="en-US" dirty="0"/>
              <a:t> </a:t>
            </a:r>
            <a:r>
              <a:rPr lang="en-US" dirty="0" err="1"/>
              <a:t>dan</a:t>
            </a:r>
            <a:r>
              <a:rPr lang="en-US" dirty="0"/>
              <a:t> </a:t>
            </a:r>
            <a:r>
              <a:rPr lang="en-US" dirty="0" err="1"/>
              <a:t>kelangsungan</a:t>
            </a:r>
            <a:r>
              <a:rPr lang="en-US" dirty="0"/>
              <a:t> </a:t>
            </a:r>
            <a:r>
              <a:rPr lang="en-US" dirty="0" err="1"/>
              <a:t>hidup</a:t>
            </a:r>
            <a:r>
              <a:rPr lang="en-US" dirty="0"/>
              <a:t> </a:t>
            </a:r>
            <a:r>
              <a:rPr lang="en-US" dirty="0" err="1"/>
              <a:t>beragama</a:t>
            </a:r>
            <a:r>
              <a:rPr lang="en-US" dirty="0"/>
              <a:t> </a:t>
            </a:r>
            <a:r>
              <a:rPr lang="en-US" dirty="0" err="1"/>
              <a:t>dari</a:t>
            </a:r>
            <a:r>
              <a:rPr lang="en-US" dirty="0"/>
              <a:t> </a:t>
            </a:r>
            <a:r>
              <a:rPr lang="en-US" dirty="0" err="1"/>
              <a:t>klien</a:t>
            </a:r>
            <a:r>
              <a:rPr lang="en-US" dirty="0"/>
              <a:t>.</a:t>
            </a:r>
          </a:p>
          <a:p>
            <a:pPr marL="514350" indent="-514350">
              <a:buFont typeface="+mj-lt"/>
              <a:buAutoNum type="arabicPeriod"/>
            </a:pPr>
            <a:r>
              <a:rPr lang="en-US" dirty="0" err="1"/>
              <a:t>Tanggung</a:t>
            </a:r>
            <a:r>
              <a:rPr lang="en-US" dirty="0"/>
              <a:t> </a:t>
            </a:r>
            <a:r>
              <a:rPr lang="en-US" dirty="0" err="1"/>
              <a:t>jawab</a:t>
            </a:r>
            <a:r>
              <a:rPr lang="en-US" dirty="0"/>
              <a:t> </a:t>
            </a:r>
            <a:r>
              <a:rPr lang="en-US" dirty="0" err="1"/>
              <a:t>utama</a:t>
            </a:r>
            <a:r>
              <a:rPr lang="en-US" dirty="0"/>
              <a:t> </a:t>
            </a:r>
            <a:r>
              <a:rPr lang="en-US" dirty="0" err="1"/>
              <a:t>perawat</a:t>
            </a:r>
            <a:r>
              <a:rPr lang="en-US" dirty="0"/>
              <a:t> </a:t>
            </a:r>
            <a:r>
              <a:rPr lang="en-US" dirty="0" err="1"/>
              <a:t>adalah</a:t>
            </a:r>
            <a:r>
              <a:rPr lang="en-US" dirty="0"/>
              <a:t> </a:t>
            </a:r>
            <a:r>
              <a:rPr lang="en-US" dirty="0" err="1"/>
              <a:t>kepada</a:t>
            </a:r>
            <a:r>
              <a:rPr lang="en-US" dirty="0"/>
              <a:t> </a:t>
            </a:r>
            <a:r>
              <a:rPr lang="en-US" dirty="0" err="1"/>
              <a:t>mereka</a:t>
            </a:r>
            <a:r>
              <a:rPr lang="en-US" dirty="0"/>
              <a:t> yang </a:t>
            </a:r>
            <a:r>
              <a:rPr lang="en-US" dirty="0" err="1"/>
              <a:t>membutuhkan</a:t>
            </a:r>
            <a:r>
              <a:rPr lang="en-US" dirty="0"/>
              <a:t> </a:t>
            </a:r>
            <a:r>
              <a:rPr lang="en-US" dirty="0" err="1">
                <a:solidFill>
                  <a:srgbClr val="FF0000"/>
                </a:solidFill>
              </a:rPr>
              <a:t>asuhan</a:t>
            </a:r>
            <a:r>
              <a:rPr lang="en-US" dirty="0">
                <a:solidFill>
                  <a:srgbClr val="FF0000"/>
                </a:solidFill>
              </a:rPr>
              <a:t> </a:t>
            </a:r>
            <a:r>
              <a:rPr lang="en-US" dirty="0" err="1">
                <a:solidFill>
                  <a:srgbClr val="FF0000"/>
                </a:solidFill>
              </a:rPr>
              <a:t>keperawatan</a:t>
            </a:r>
            <a:r>
              <a:rPr lang="en-US" dirty="0"/>
              <a:t>.</a:t>
            </a:r>
          </a:p>
          <a:p>
            <a:pPr marL="514350" indent="-514350">
              <a:buFont typeface="+mj-lt"/>
              <a:buAutoNum type="arabicPeriod"/>
            </a:pPr>
            <a:r>
              <a:rPr lang="en-US" dirty="0" err="1"/>
              <a:t>Perawat</a:t>
            </a:r>
            <a:r>
              <a:rPr lang="en-US" dirty="0"/>
              <a:t> </a:t>
            </a:r>
            <a:r>
              <a:rPr lang="en-US" dirty="0" err="1"/>
              <a:t>wajib</a:t>
            </a:r>
            <a:r>
              <a:rPr lang="en-US" dirty="0"/>
              <a:t> </a:t>
            </a:r>
            <a:r>
              <a:rPr lang="en-US" dirty="0" err="1">
                <a:solidFill>
                  <a:srgbClr val="FF0000"/>
                </a:solidFill>
              </a:rPr>
              <a:t>merahasiakan</a:t>
            </a:r>
            <a:r>
              <a:rPr lang="en-US" dirty="0"/>
              <a:t> </a:t>
            </a:r>
            <a:r>
              <a:rPr lang="en-US" dirty="0" err="1"/>
              <a:t>segala</a:t>
            </a:r>
            <a:r>
              <a:rPr lang="en-US" dirty="0"/>
              <a:t> </a:t>
            </a:r>
            <a:r>
              <a:rPr lang="en-US" dirty="0" err="1"/>
              <a:t>sesuatu</a:t>
            </a:r>
            <a:r>
              <a:rPr lang="en-US" dirty="0"/>
              <a:t> yang </a:t>
            </a:r>
            <a:r>
              <a:rPr lang="en-US" dirty="0" err="1"/>
              <a:t>diketahui</a:t>
            </a:r>
            <a:r>
              <a:rPr lang="en-US" dirty="0"/>
              <a:t> </a:t>
            </a:r>
            <a:r>
              <a:rPr lang="en-US" dirty="0" err="1"/>
              <a:t>sehubungan</a:t>
            </a:r>
            <a:r>
              <a:rPr lang="en-US" dirty="0"/>
              <a:t> </a:t>
            </a:r>
            <a:r>
              <a:rPr lang="en-US" dirty="0" err="1"/>
              <a:t>dengan</a:t>
            </a:r>
            <a:r>
              <a:rPr lang="en-US" dirty="0"/>
              <a:t> </a:t>
            </a:r>
            <a:r>
              <a:rPr lang="en-US" dirty="0" err="1"/>
              <a:t>tugas</a:t>
            </a:r>
            <a:r>
              <a:rPr lang="en-US" dirty="0"/>
              <a:t>  yang </a:t>
            </a:r>
            <a:r>
              <a:rPr lang="en-US" dirty="0" err="1"/>
              <a:t>di</a:t>
            </a:r>
            <a:r>
              <a:rPr lang="en-US" dirty="0"/>
              <a:t> </a:t>
            </a:r>
            <a:r>
              <a:rPr lang="en-US" dirty="0" err="1"/>
              <a:t>percayakan</a:t>
            </a:r>
            <a:r>
              <a:rPr lang="en-US" dirty="0"/>
              <a:t> </a:t>
            </a:r>
            <a:r>
              <a:rPr lang="en-US" dirty="0" err="1"/>
              <a:t>kepadanya</a:t>
            </a:r>
            <a:r>
              <a:rPr lang="en-US" dirty="0"/>
              <a:t> </a:t>
            </a:r>
            <a:r>
              <a:rPr lang="en-US" dirty="0" err="1"/>
              <a:t>kecuali</a:t>
            </a:r>
            <a:r>
              <a:rPr lang="en-US" dirty="0"/>
              <a:t> </a:t>
            </a:r>
            <a:r>
              <a:rPr lang="en-US" dirty="0" err="1"/>
              <a:t>jika</a:t>
            </a:r>
            <a:r>
              <a:rPr lang="en-US" dirty="0"/>
              <a:t> </a:t>
            </a:r>
            <a:r>
              <a:rPr lang="en-US" dirty="0" err="1"/>
              <a:t>di</a:t>
            </a:r>
            <a:r>
              <a:rPr lang="en-US" dirty="0"/>
              <a:t> </a:t>
            </a:r>
            <a:r>
              <a:rPr lang="en-US" dirty="0" err="1"/>
              <a:t>perlukan</a:t>
            </a:r>
            <a:r>
              <a:rPr lang="en-US" dirty="0"/>
              <a:t> </a:t>
            </a:r>
            <a:r>
              <a:rPr lang="en-US" dirty="0" err="1"/>
              <a:t>oleh</a:t>
            </a:r>
            <a:r>
              <a:rPr lang="en-US" dirty="0"/>
              <a:t> yang </a:t>
            </a:r>
            <a:r>
              <a:rPr lang="en-US" dirty="0" err="1"/>
              <a:t>berwenang</a:t>
            </a:r>
            <a:r>
              <a:rPr lang="en-US" dirty="0"/>
              <a:t> </a:t>
            </a:r>
            <a:r>
              <a:rPr lang="en-US" dirty="0" err="1"/>
              <a:t>sesuai</a:t>
            </a:r>
            <a:r>
              <a:rPr lang="en-US" dirty="0"/>
              <a:t> </a:t>
            </a:r>
            <a:r>
              <a:rPr lang="en-US" dirty="0" err="1"/>
              <a:t>ketentuan</a:t>
            </a:r>
            <a:r>
              <a:rPr lang="en-US" dirty="0"/>
              <a:t> </a:t>
            </a:r>
            <a:r>
              <a:rPr lang="en-US" dirty="0" err="1"/>
              <a:t>hukum</a:t>
            </a:r>
            <a:r>
              <a:rPr lang="en-US" dirty="0"/>
              <a:t> yang </a:t>
            </a:r>
            <a:r>
              <a:rPr lang="en-US" dirty="0" err="1"/>
              <a:t>berlaku</a:t>
            </a:r>
            <a:r>
              <a:rPr lang="en-US"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b="1" dirty="0"/>
              <a:t>PERAWAT DAN PRAKTEK</a:t>
            </a:r>
            <a:endParaRPr lang="en-US" dirty="0"/>
          </a:p>
        </p:txBody>
      </p:sp>
      <p:sp>
        <p:nvSpPr>
          <p:cNvPr id="3" name="Content Placeholder 2"/>
          <p:cNvSpPr>
            <a:spLocks noGrp="1"/>
          </p:cNvSpPr>
          <p:nvPr>
            <p:ph idx="1"/>
          </p:nvPr>
        </p:nvSpPr>
        <p:spPr>
          <a:xfrm>
            <a:off x="0" y="1071546"/>
            <a:ext cx="9144000" cy="5572164"/>
          </a:xfrm>
        </p:spPr>
        <p:txBody>
          <a:bodyPr>
            <a:normAutofit fontScale="92500"/>
          </a:bodyPr>
          <a:lstStyle/>
          <a:p>
            <a:pPr marL="514350" indent="-514350">
              <a:buFont typeface="+mj-lt"/>
              <a:buAutoNum type="arabicPeriod"/>
            </a:pPr>
            <a:r>
              <a:rPr lang="en-US" dirty="0" err="1"/>
              <a:t>Perawat</a:t>
            </a:r>
            <a:r>
              <a:rPr lang="en-US" dirty="0"/>
              <a:t> </a:t>
            </a:r>
            <a:r>
              <a:rPr lang="en-US" dirty="0" err="1"/>
              <a:t>memelihara</a:t>
            </a:r>
            <a:r>
              <a:rPr lang="en-US" dirty="0"/>
              <a:t> </a:t>
            </a:r>
            <a:r>
              <a:rPr lang="en-US" dirty="0" err="1"/>
              <a:t>dan</a:t>
            </a:r>
            <a:r>
              <a:rPr lang="en-US" dirty="0"/>
              <a:t> </a:t>
            </a:r>
            <a:r>
              <a:rPr lang="en-US" dirty="0" err="1"/>
              <a:t>meningkatkan</a:t>
            </a:r>
            <a:r>
              <a:rPr lang="en-US" dirty="0"/>
              <a:t> </a:t>
            </a:r>
            <a:r>
              <a:rPr lang="en-US" dirty="0" err="1">
                <a:solidFill>
                  <a:srgbClr val="FF0000"/>
                </a:solidFill>
              </a:rPr>
              <a:t>kompetensi</a:t>
            </a:r>
            <a:r>
              <a:rPr lang="en-US" dirty="0">
                <a:solidFill>
                  <a:srgbClr val="FF0000"/>
                </a:solidFill>
              </a:rPr>
              <a:t> </a:t>
            </a:r>
            <a:r>
              <a:rPr lang="en-US" dirty="0" err="1">
                <a:solidFill>
                  <a:srgbClr val="FF0000"/>
                </a:solidFill>
              </a:rPr>
              <a:t>di</a:t>
            </a:r>
            <a:r>
              <a:rPr lang="en-US" dirty="0">
                <a:solidFill>
                  <a:srgbClr val="FF0000"/>
                </a:solidFill>
              </a:rPr>
              <a:t> </a:t>
            </a:r>
            <a:r>
              <a:rPr lang="en-US" dirty="0" err="1">
                <a:solidFill>
                  <a:srgbClr val="FF0000"/>
                </a:solidFill>
              </a:rPr>
              <a:t>bidang</a:t>
            </a:r>
            <a:r>
              <a:rPr lang="en-US" dirty="0">
                <a:solidFill>
                  <a:srgbClr val="FF0000"/>
                </a:solidFill>
              </a:rPr>
              <a:t> </a:t>
            </a:r>
            <a:r>
              <a:rPr lang="en-US" dirty="0" err="1">
                <a:solidFill>
                  <a:srgbClr val="FF0000"/>
                </a:solidFill>
              </a:rPr>
              <a:t>keperawatan</a:t>
            </a:r>
            <a:r>
              <a:rPr lang="en-US" dirty="0">
                <a:solidFill>
                  <a:srgbClr val="FF0000"/>
                </a:solidFill>
              </a:rPr>
              <a:t> </a:t>
            </a:r>
            <a:r>
              <a:rPr lang="en-US" dirty="0" err="1"/>
              <a:t>melalui</a:t>
            </a:r>
            <a:r>
              <a:rPr lang="en-US" dirty="0"/>
              <a:t> </a:t>
            </a:r>
            <a:r>
              <a:rPr lang="en-US" dirty="0" err="1"/>
              <a:t>belajar</a:t>
            </a:r>
            <a:r>
              <a:rPr lang="en-US" dirty="0"/>
              <a:t> </a:t>
            </a:r>
            <a:r>
              <a:rPr lang="en-US" dirty="0" err="1"/>
              <a:t>terus</a:t>
            </a:r>
            <a:r>
              <a:rPr lang="en-US" dirty="0"/>
              <a:t> </a:t>
            </a:r>
            <a:r>
              <a:rPr lang="en-US" dirty="0" err="1"/>
              <a:t>menerus</a:t>
            </a:r>
            <a:r>
              <a:rPr lang="en-US" dirty="0"/>
              <a:t>.</a:t>
            </a:r>
          </a:p>
          <a:p>
            <a:pPr marL="514350" indent="-514350">
              <a:buFont typeface="+mj-lt"/>
              <a:buAutoNum type="arabicPeriod"/>
            </a:pPr>
            <a:r>
              <a:rPr lang="en-US" dirty="0" err="1"/>
              <a:t>Perawat</a:t>
            </a:r>
            <a:r>
              <a:rPr lang="en-US" dirty="0"/>
              <a:t> </a:t>
            </a:r>
            <a:r>
              <a:rPr lang="en-US" dirty="0" err="1"/>
              <a:t>senantiasa</a:t>
            </a:r>
            <a:r>
              <a:rPr lang="en-US" dirty="0"/>
              <a:t> </a:t>
            </a:r>
            <a:r>
              <a:rPr lang="en-US" dirty="0" err="1">
                <a:solidFill>
                  <a:srgbClr val="FF0000"/>
                </a:solidFill>
              </a:rPr>
              <a:t>memelihara</a:t>
            </a:r>
            <a:r>
              <a:rPr lang="en-US" dirty="0">
                <a:solidFill>
                  <a:srgbClr val="FF0000"/>
                </a:solidFill>
              </a:rPr>
              <a:t> </a:t>
            </a:r>
            <a:r>
              <a:rPr lang="en-US" dirty="0" err="1">
                <a:solidFill>
                  <a:srgbClr val="FF0000"/>
                </a:solidFill>
              </a:rPr>
              <a:t>mutu</a:t>
            </a:r>
            <a:r>
              <a:rPr lang="en-US" dirty="0">
                <a:solidFill>
                  <a:srgbClr val="FF0000"/>
                </a:solidFill>
              </a:rPr>
              <a:t> </a:t>
            </a:r>
            <a:r>
              <a:rPr lang="en-US" dirty="0" err="1">
                <a:solidFill>
                  <a:srgbClr val="FF0000"/>
                </a:solidFill>
              </a:rPr>
              <a:t>pelayanan</a:t>
            </a:r>
            <a:r>
              <a:rPr lang="en-US" dirty="0">
                <a:solidFill>
                  <a:srgbClr val="FF0000"/>
                </a:solidFill>
              </a:rPr>
              <a:t> </a:t>
            </a:r>
            <a:r>
              <a:rPr lang="en-US" dirty="0" err="1">
                <a:solidFill>
                  <a:srgbClr val="FF0000"/>
                </a:solidFill>
              </a:rPr>
              <a:t>keperawatan</a:t>
            </a:r>
            <a:r>
              <a:rPr lang="en-US" dirty="0">
                <a:solidFill>
                  <a:srgbClr val="FF0000"/>
                </a:solidFill>
              </a:rPr>
              <a:t> </a:t>
            </a:r>
            <a:r>
              <a:rPr lang="en-US" dirty="0"/>
              <a:t>yang </a:t>
            </a:r>
            <a:r>
              <a:rPr lang="en-US" dirty="0" err="1"/>
              <a:t>tinggi</a:t>
            </a:r>
            <a:r>
              <a:rPr lang="en-US" dirty="0"/>
              <a:t> </a:t>
            </a:r>
            <a:r>
              <a:rPr lang="en-US" dirty="0" err="1"/>
              <a:t>di</a:t>
            </a:r>
            <a:r>
              <a:rPr lang="en-US" dirty="0"/>
              <a:t> </a:t>
            </a:r>
            <a:r>
              <a:rPr lang="en-US" dirty="0" err="1"/>
              <a:t>sertai</a:t>
            </a:r>
            <a:r>
              <a:rPr lang="en-US" dirty="0"/>
              <a:t> </a:t>
            </a:r>
            <a:r>
              <a:rPr lang="en-US" dirty="0" err="1"/>
              <a:t>kejujuran</a:t>
            </a:r>
            <a:r>
              <a:rPr lang="en-US" dirty="0"/>
              <a:t> </a:t>
            </a:r>
            <a:r>
              <a:rPr lang="en-US" dirty="0" err="1"/>
              <a:t>profesional</a:t>
            </a:r>
            <a:r>
              <a:rPr lang="en-US" dirty="0"/>
              <a:t> </a:t>
            </a:r>
            <a:r>
              <a:rPr lang="en-US" dirty="0" err="1"/>
              <a:t>dalam</a:t>
            </a:r>
            <a:r>
              <a:rPr lang="en-US" dirty="0"/>
              <a:t> </a:t>
            </a:r>
            <a:r>
              <a:rPr lang="en-US" dirty="0" err="1"/>
              <a:t>menerapkan</a:t>
            </a:r>
            <a:r>
              <a:rPr lang="en-US" dirty="0"/>
              <a:t> </a:t>
            </a:r>
            <a:r>
              <a:rPr lang="en-US" dirty="0" err="1"/>
              <a:t>pengetahuan</a:t>
            </a:r>
            <a:r>
              <a:rPr lang="en-US" dirty="0"/>
              <a:t> </a:t>
            </a:r>
            <a:r>
              <a:rPr lang="en-US" dirty="0" err="1"/>
              <a:t>serta</a:t>
            </a:r>
            <a:r>
              <a:rPr lang="en-US" dirty="0"/>
              <a:t> </a:t>
            </a:r>
            <a:r>
              <a:rPr lang="en-US" dirty="0" err="1"/>
              <a:t>keterampilan</a:t>
            </a:r>
            <a:r>
              <a:rPr lang="en-US" dirty="0"/>
              <a:t> </a:t>
            </a:r>
            <a:r>
              <a:rPr lang="en-US" dirty="0" err="1"/>
              <a:t>keperawatan</a:t>
            </a:r>
            <a:r>
              <a:rPr lang="en-US" dirty="0"/>
              <a:t> </a:t>
            </a:r>
            <a:r>
              <a:rPr lang="en-US" dirty="0" err="1"/>
              <a:t>sesuai</a:t>
            </a:r>
            <a:r>
              <a:rPr lang="en-US" dirty="0"/>
              <a:t> </a:t>
            </a:r>
            <a:r>
              <a:rPr lang="en-US" dirty="0" err="1"/>
              <a:t>dengan</a:t>
            </a:r>
            <a:r>
              <a:rPr lang="en-US" dirty="0"/>
              <a:t> </a:t>
            </a:r>
            <a:r>
              <a:rPr lang="en-US" dirty="0" err="1"/>
              <a:t>kebutuhan</a:t>
            </a:r>
            <a:r>
              <a:rPr lang="en-US" dirty="0"/>
              <a:t> </a:t>
            </a:r>
            <a:r>
              <a:rPr lang="en-US" dirty="0" err="1"/>
              <a:t>klien</a:t>
            </a:r>
            <a:r>
              <a:rPr lang="en-US" dirty="0"/>
              <a:t>.</a:t>
            </a:r>
          </a:p>
          <a:p>
            <a:pPr marL="514350" indent="-514350">
              <a:buFont typeface="+mj-lt"/>
              <a:buAutoNum type="arabicPeriod"/>
            </a:pPr>
            <a:r>
              <a:rPr lang="en-US" dirty="0" err="1"/>
              <a:t>Perawat</a:t>
            </a:r>
            <a:r>
              <a:rPr lang="en-US" dirty="0"/>
              <a:t> </a:t>
            </a:r>
            <a:r>
              <a:rPr lang="en-US" dirty="0" err="1"/>
              <a:t>dalam</a:t>
            </a:r>
            <a:r>
              <a:rPr lang="en-US" dirty="0"/>
              <a:t> </a:t>
            </a:r>
            <a:r>
              <a:rPr lang="en-US" dirty="0" err="1">
                <a:solidFill>
                  <a:srgbClr val="FF0000"/>
                </a:solidFill>
              </a:rPr>
              <a:t>membuat</a:t>
            </a:r>
            <a:r>
              <a:rPr lang="en-US" dirty="0">
                <a:solidFill>
                  <a:srgbClr val="FF0000"/>
                </a:solidFill>
              </a:rPr>
              <a:t> </a:t>
            </a:r>
            <a:r>
              <a:rPr lang="en-US" dirty="0" err="1">
                <a:solidFill>
                  <a:srgbClr val="FF0000"/>
                </a:solidFill>
              </a:rPr>
              <a:t>keputusan</a:t>
            </a:r>
            <a:r>
              <a:rPr lang="en-US" dirty="0">
                <a:solidFill>
                  <a:srgbClr val="FF0000"/>
                </a:solidFill>
              </a:rPr>
              <a:t> </a:t>
            </a:r>
            <a:r>
              <a:rPr lang="en-US" dirty="0" err="1"/>
              <a:t>didasarkan</a:t>
            </a:r>
            <a:r>
              <a:rPr lang="en-US" dirty="0"/>
              <a:t> </a:t>
            </a:r>
            <a:r>
              <a:rPr lang="en-US" dirty="0" err="1"/>
              <a:t>pada</a:t>
            </a:r>
            <a:r>
              <a:rPr lang="en-US" dirty="0"/>
              <a:t> </a:t>
            </a:r>
            <a:r>
              <a:rPr lang="en-US" dirty="0" err="1"/>
              <a:t>informasi</a:t>
            </a:r>
            <a:r>
              <a:rPr lang="en-US" dirty="0"/>
              <a:t> yang </a:t>
            </a:r>
            <a:r>
              <a:rPr lang="en-US" dirty="0" err="1"/>
              <a:t>adekuat</a:t>
            </a:r>
            <a:r>
              <a:rPr lang="en-US" dirty="0"/>
              <a:t> </a:t>
            </a:r>
            <a:r>
              <a:rPr lang="en-US" dirty="0" err="1"/>
              <a:t>dan</a:t>
            </a:r>
            <a:r>
              <a:rPr lang="en-US" dirty="0"/>
              <a:t> </a:t>
            </a:r>
            <a:r>
              <a:rPr lang="en-US" dirty="0" err="1"/>
              <a:t>mempertimbangkan</a:t>
            </a:r>
            <a:r>
              <a:rPr lang="en-US" dirty="0"/>
              <a:t> </a:t>
            </a:r>
            <a:r>
              <a:rPr lang="en-US" dirty="0" err="1"/>
              <a:t>kemampuan</a:t>
            </a:r>
            <a:r>
              <a:rPr lang="en-US" dirty="0"/>
              <a:t> </a:t>
            </a:r>
            <a:r>
              <a:rPr lang="en-US" dirty="0" err="1"/>
              <a:t>serta</a:t>
            </a:r>
            <a:r>
              <a:rPr lang="en-US" dirty="0"/>
              <a:t> </a:t>
            </a:r>
            <a:r>
              <a:rPr lang="en-US" dirty="0" err="1"/>
              <a:t>kualifikasi</a:t>
            </a:r>
            <a:r>
              <a:rPr lang="en-US" dirty="0"/>
              <a:t> </a:t>
            </a:r>
            <a:r>
              <a:rPr lang="en-US" dirty="0" err="1"/>
              <a:t>seseorang</a:t>
            </a:r>
            <a:r>
              <a:rPr lang="en-US" dirty="0"/>
              <a:t> </a:t>
            </a:r>
            <a:r>
              <a:rPr lang="en-US" dirty="0" err="1"/>
              <a:t>bila</a:t>
            </a:r>
            <a:r>
              <a:rPr lang="en-US" dirty="0"/>
              <a:t> </a:t>
            </a:r>
            <a:r>
              <a:rPr lang="en-US" dirty="0" err="1"/>
              <a:t>melakukan</a:t>
            </a:r>
            <a:r>
              <a:rPr lang="en-US" dirty="0"/>
              <a:t> </a:t>
            </a:r>
            <a:r>
              <a:rPr lang="en-US" dirty="0" err="1"/>
              <a:t>konsultasi</a:t>
            </a:r>
            <a:r>
              <a:rPr lang="en-US" dirty="0"/>
              <a:t> </a:t>
            </a:r>
            <a:r>
              <a:rPr lang="en-US" dirty="0" err="1"/>
              <a:t>menerima</a:t>
            </a:r>
            <a:r>
              <a:rPr lang="en-US" dirty="0"/>
              <a:t> </a:t>
            </a:r>
            <a:r>
              <a:rPr lang="en-US" dirty="0" err="1"/>
              <a:t>delegasi</a:t>
            </a:r>
            <a:r>
              <a:rPr lang="en-US" dirty="0"/>
              <a:t> </a:t>
            </a:r>
            <a:r>
              <a:rPr lang="en-US" dirty="0" err="1"/>
              <a:t>dan</a:t>
            </a:r>
            <a:r>
              <a:rPr lang="en-US" dirty="0"/>
              <a:t> </a:t>
            </a:r>
            <a:r>
              <a:rPr lang="en-US" dirty="0" err="1"/>
              <a:t>memberikan</a:t>
            </a:r>
            <a:r>
              <a:rPr lang="en-US" dirty="0"/>
              <a:t> </a:t>
            </a:r>
            <a:r>
              <a:rPr lang="en-US" dirty="0" err="1"/>
              <a:t>delegasi</a:t>
            </a:r>
            <a:r>
              <a:rPr lang="en-US" dirty="0"/>
              <a:t> </a:t>
            </a:r>
            <a:r>
              <a:rPr lang="en-US" dirty="0" err="1"/>
              <a:t>kepada</a:t>
            </a:r>
            <a:r>
              <a:rPr lang="en-US" dirty="0"/>
              <a:t> </a:t>
            </a:r>
            <a:r>
              <a:rPr lang="en-US" dirty="0" err="1"/>
              <a:t>orang</a:t>
            </a:r>
            <a:r>
              <a:rPr lang="en-US" dirty="0"/>
              <a:t> lain.</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0" y="260350"/>
            <a:ext cx="9144000" cy="6337300"/>
          </a:xfrm>
          <a:prstGeom prst="rect">
            <a:avLst/>
          </a:prstGeom>
          <a:noFill/>
          <a:ln w="9525">
            <a:noFill/>
            <a:miter lim="800000"/>
            <a:headEnd/>
            <a:tailEnd/>
          </a:ln>
        </p:spPr>
        <p:txBody>
          <a:bodyPr/>
          <a:lstStyle/>
          <a:p>
            <a:pPr marL="342900" indent="-342900">
              <a:spcBef>
                <a:spcPct val="20000"/>
              </a:spcBef>
              <a:buFontTx/>
              <a:buChar char="•"/>
            </a:pPr>
            <a:r>
              <a:rPr lang="en-GB" sz="3200" dirty="0" err="1"/>
              <a:t>Kata</a:t>
            </a:r>
            <a:r>
              <a:rPr lang="en-GB" sz="3200" dirty="0"/>
              <a:t> </a:t>
            </a:r>
            <a:r>
              <a:rPr lang="en-GB" sz="3200" dirty="0" err="1"/>
              <a:t>etik</a:t>
            </a:r>
            <a:r>
              <a:rPr lang="en-GB" sz="3200" dirty="0"/>
              <a:t> </a:t>
            </a:r>
            <a:r>
              <a:rPr lang="en-GB" sz="3200" dirty="0" err="1"/>
              <a:t>atau</a:t>
            </a:r>
            <a:r>
              <a:rPr lang="en-GB" sz="3200" dirty="0"/>
              <a:t> </a:t>
            </a:r>
            <a:r>
              <a:rPr lang="en-GB" sz="3200" dirty="0" err="1"/>
              <a:t>etika</a:t>
            </a:r>
            <a:r>
              <a:rPr lang="en-GB" sz="3200" dirty="0"/>
              <a:t> </a:t>
            </a:r>
            <a:r>
              <a:rPr lang="en-GB" sz="3200" dirty="0" err="1"/>
              <a:t>berasal</a:t>
            </a:r>
            <a:r>
              <a:rPr lang="en-GB" sz="3200" dirty="0"/>
              <a:t> </a:t>
            </a:r>
            <a:r>
              <a:rPr lang="en-GB" sz="3200" dirty="0" err="1"/>
              <a:t>dari</a:t>
            </a:r>
            <a:r>
              <a:rPr lang="en-GB" sz="3200" dirty="0"/>
              <a:t> </a:t>
            </a:r>
            <a:r>
              <a:rPr lang="en-GB" sz="3200" dirty="0" err="1"/>
              <a:t>kata</a:t>
            </a:r>
            <a:r>
              <a:rPr lang="en-GB" sz="3200" dirty="0"/>
              <a:t> </a:t>
            </a:r>
            <a:r>
              <a:rPr lang="en-GB" sz="3200" i="1" dirty="0">
                <a:solidFill>
                  <a:srgbClr val="FF0000"/>
                </a:solidFill>
              </a:rPr>
              <a:t>mores</a:t>
            </a:r>
            <a:r>
              <a:rPr lang="en-GB" sz="3200" dirty="0"/>
              <a:t> (Latin)</a:t>
            </a:r>
            <a:r>
              <a:rPr lang="en-GB" sz="3200" i="1" dirty="0"/>
              <a:t> </a:t>
            </a:r>
            <a:r>
              <a:rPr lang="en-GB" sz="3200" dirty="0" err="1"/>
              <a:t>dan</a:t>
            </a:r>
            <a:r>
              <a:rPr lang="en-GB" sz="3200" dirty="0"/>
              <a:t> </a:t>
            </a:r>
            <a:r>
              <a:rPr lang="en-GB" sz="3200" i="1" dirty="0">
                <a:solidFill>
                  <a:srgbClr val="FF0000"/>
                </a:solidFill>
              </a:rPr>
              <a:t>ethos</a:t>
            </a:r>
            <a:r>
              <a:rPr lang="en-GB" sz="3200" dirty="0"/>
              <a:t> (</a:t>
            </a:r>
            <a:r>
              <a:rPr lang="en-GB" sz="3200" dirty="0" err="1"/>
              <a:t>Yunani</a:t>
            </a:r>
            <a:r>
              <a:rPr lang="en-GB" sz="3200" dirty="0"/>
              <a:t>); </a:t>
            </a:r>
            <a:r>
              <a:rPr lang="en-GB" sz="3200" i="1" dirty="0">
                <a:solidFill>
                  <a:srgbClr val="FF0000"/>
                </a:solidFill>
              </a:rPr>
              <a:t>mores of community</a:t>
            </a:r>
            <a:r>
              <a:rPr lang="en-GB" sz="3200" dirty="0">
                <a:solidFill>
                  <a:srgbClr val="FF0000"/>
                </a:solidFill>
              </a:rPr>
              <a:t> </a:t>
            </a:r>
            <a:r>
              <a:rPr lang="en-GB" sz="3200" dirty="0"/>
              <a:t>(</a:t>
            </a:r>
            <a:r>
              <a:rPr lang="en-GB" sz="3200" dirty="0" err="1"/>
              <a:t>kebiasaan</a:t>
            </a:r>
            <a:r>
              <a:rPr lang="en-GB" sz="3200" dirty="0"/>
              <a:t>, </a:t>
            </a:r>
            <a:r>
              <a:rPr lang="en-GB" sz="3200" dirty="0" err="1"/>
              <a:t>adat</a:t>
            </a:r>
            <a:r>
              <a:rPr lang="en-GB" sz="3200" dirty="0"/>
              <a:t> </a:t>
            </a:r>
            <a:r>
              <a:rPr lang="en-GB" sz="3200" dirty="0" err="1"/>
              <a:t>istiadat</a:t>
            </a:r>
            <a:r>
              <a:rPr lang="en-GB" sz="3200" dirty="0"/>
              <a:t> </a:t>
            </a:r>
            <a:r>
              <a:rPr lang="en-GB" sz="3200" dirty="0" err="1"/>
              <a:t>masyarakat</a:t>
            </a:r>
            <a:r>
              <a:rPr lang="en-GB" sz="3200" dirty="0"/>
              <a:t>) </a:t>
            </a:r>
            <a:r>
              <a:rPr lang="en-GB" sz="3200" dirty="0" err="1"/>
              <a:t>dan</a:t>
            </a:r>
            <a:r>
              <a:rPr lang="en-GB" sz="3200" dirty="0"/>
              <a:t> </a:t>
            </a:r>
            <a:r>
              <a:rPr lang="en-GB" sz="3200" i="1" dirty="0">
                <a:solidFill>
                  <a:srgbClr val="FF0000"/>
                </a:solidFill>
              </a:rPr>
              <a:t>ethos</a:t>
            </a:r>
            <a:r>
              <a:rPr lang="en-GB" sz="3200" dirty="0">
                <a:solidFill>
                  <a:srgbClr val="FF0000"/>
                </a:solidFill>
              </a:rPr>
              <a:t> </a:t>
            </a:r>
            <a:r>
              <a:rPr lang="en-GB" sz="3200" i="1" dirty="0">
                <a:solidFill>
                  <a:srgbClr val="FF0000"/>
                </a:solidFill>
              </a:rPr>
              <a:t>of the people</a:t>
            </a:r>
            <a:r>
              <a:rPr lang="en-GB" sz="3200" dirty="0"/>
              <a:t> (</a:t>
            </a:r>
            <a:r>
              <a:rPr lang="en-GB" sz="3200" dirty="0" err="1"/>
              <a:t>akhlak</a:t>
            </a:r>
            <a:r>
              <a:rPr lang="en-GB" sz="3200" dirty="0"/>
              <a:t> </a:t>
            </a:r>
            <a:r>
              <a:rPr lang="en-GB" sz="3200" dirty="0" err="1"/>
              <a:t>manusia</a:t>
            </a:r>
            <a:r>
              <a:rPr lang="en-GB" sz="3200" dirty="0"/>
              <a:t>). </a:t>
            </a:r>
          </a:p>
          <a:p>
            <a:pPr marL="342900" indent="-342900">
              <a:spcBef>
                <a:spcPct val="20000"/>
              </a:spcBef>
              <a:buFontTx/>
              <a:buChar char="•"/>
            </a:pPr>
            <a:r>
              <a:rPr lang="en-GB" sz="3600" dirty="0"/>
              <a:t>Etika merupakan </a:t>
            </a:r>
            <a:r>
              <a:rPr lang="en-GB" sz="3600" dirty="0" err="1"/>
              <a:t>telaah</a:t>
            </a:r>
            <a:r>
              <a:rPr lang="en-GB" sz="3600" dirty="0"/>
              <a:t> </a:t>
            </a:r>
            <a:r>
              <a:rPr lang="en-GB" sz="3600" dirty="0" err="1"/>
              <a:t>tentang</a:t>
            </a:r>
            <a:r>
              <a:rPr lang="en-GB" sz="3600" dirty="0"/>
              <a:t> </a:t>
            </a:r>
            <a:r>
              <a:rPr lang="en-GB" sz="3600" dirty="0" err="1">
                <a:solidFill>
                  <a:srgbClr val="FF0000"/>
                </a:solidFill>
              </a:rPr>
              <a:t>pertimbangan</a:t>
            </a:r>
            <a:r>
              <a:rPr lang="en-GB" sz="3600" dirty="0">
                <a:solidFill>
                  <a:srgbClr val="FF0000"/>
                </a:solidFill>
              </a:rPr>
              <a:t> </a:t>
            </a:r>
            <a:r>
              <a:rPr lang="en-GB" sz="3600" dirty="0" err="1">
                <a:solidFill>
                  <a:srgbClr val="FF0000"/>
                </a:solidFill>
              </a:rPr>
              <a:t>untuk</a:t>
            </a:r>
            <a:r>
              <a:rPr lang="en-GB" sz="3600" dirty="0">
                <a:solidFill>
                  <a:srgbClr val="FF0000"/>
                </a:solidFill>
              </a:rPr>
              <a:t> </a:t>
            </a:r>
            <a:r>
              <a:rPr lang="en-GB" sz="3600" dirty="0" err="1">
                <a:solidFill>
                  <a:srgbClr val="FF0000"/>
                </a:solidFill>
              </a:rPr>
              <a:t>menyetujui</a:t>
            </a:r>
            <a:r>
              <a:rPr lang="en-GB" sz="3600" dirty="0">
                <a:solidFill>
                  <a:srgbClr val="FF0000"/>
                </a:solidFill>
              </a:rPr>
              <a:t> </a:t>
            </a:r>
            <a:r>
              <a:rPr lang="en-GB" sz="3600" dirty="0" err="1">
                <a:solidFill>
                  <a:srgbClr val="FF0000"/>
                </a:solidFill>
              </a:rPr>
              <a:t>atau</a:t>
            </a:r>
            <a:r>
              <a:rPr lang="en-GB" sz="3600" dirty="0">
                <a:solidFill>
                  <a:srgbClr val="FF0000"/>
                </a:solidFill>
              </a:rPr>
              <a:t> </a:t>
            </a:r>
            <a:r>
              <a:rPr lang="en-GB" sz="3600" dirty="0" err="1">
                <a:solidFill>
                  <a:srgbClr val="FF0000"/>
                </a:solidFill>
              </a:rPr>
              <a:t>tidak</a:t>
            </a:r>
            <a:r>
              <a:rPr lang="en-GB" sz="3600" dirty="0">
                <a:solidFill>
                  <a:srgbClr val="FF0000"/>
                </a:solidFill>
              </a:rPr>
              <a:t> </a:t>
            </a:r>
            <a:r>
              <a:rPr lang="en-GB" sz="3600" dirty="0" err="1">
                <a:solidFill>
                  <a:srgbClr val="FF0000"/>
                </a:solidFill>
              </a:rPr>
              <a:t>menyetujui</a:t>
            </a:r>
            <a:r>
              <a:rPr lang="en-GB" sz="3600" dirty="0">
                <a:solidFill>
                  <a:srgbClr val="FF0000"/>
                </a:solidFill>
              </a:rPr>
              <a:t> </a:t>
            </a:r>
            <a:r>
              <a:rPr lang="en-GB" sz="3600" dirty="0" err="1">
                <a:solidFill>
                  <a:srgbClr val="FF0000"/>
                </a:solidFill>
              </a:rPr>
              <a:t>sikap</a:t>
            </a:r>
            <a:r>
              <a:rPr lang="en-GB" sz="3600" dirty="0"/>
              <a:t> dan/</a:t>
            </a:r>
            <a:r>
              <a:rPr lang="en-GB" sz="3600" dirty="0" err="1"/>
              <a:t>atau</a:t>
            </a:r>
            <a:r>
              <a:rPr lang="en-GB" sz="3600" dirty="0"/>
              <a:t> </a:t>
            </a:r>
            <a:r>
              <a:rPr lang="en-GB" sz="3600" dirty="0" err="1"/>
              <a:t>tindakan</a:t>
            </a:r>
            <a:r>
              <a:rPr lang="en-GB" sz="3600" dirty="0"/>
              <a:t> </a:t>
            </a:r>
            <a:r>
              <a:rPr lang="en-GB" sz="3600" dirty="0" err="1"/>
              <a:t>manusia</a:t>
            </a:r>
            <a:r>
              <a:rPr lang="en-GB" sz="3600" dirty="0"/>
              <a:t> </a:t>
            </a:r>
            <a:r>
              <a:rPr lang="en-GB" sz="3600" dirty="0" err="1"/>
              <a:t>berdasarkan</a:t>
            </a:r>
            <a:r>
              <a:rPr lang="en-GB" sz="3600" dirty="0"/>
              <a:t> </a:t>
            </a:r>
            <a:r>
              <a:rPr lang="en-GB" sz="3600" b="1" dirty="0" err="1"/>
              <a:t>benar</a:t>
            </a:r>
            <a:r>
              <a:rPr lang="en-GB" sz="3600" b="1" dirty="0"/>
              <a:t>–salah</a:t>
            </a:r>
            <a:r>
              <a:rPr lang="en-GB" sz="3600" dirty="0"/>
              <a:t> </a:t>
            </a:r>
            <a:r>
              <a:rPr lang="en-GB" sz="3600" dirty="0" err="1"/>
              <a:t>atau</a:t>
            </a:r>
            <a:r>
              <a:rPr lang="en-GB" sz="3600" dirty="0"/>
              <a:t> </a:t>
            </a:r>
            <a:r>
              <a:rPr lang="en-GB" sz="3600" b="1" dirty="0" err="1"/>
              <a:t>baik</a:t>
            </a:r>
            <a:r>
              <a:rPr lang="en-GB" sz="3600" b="1" dirty="0"/>
              <a:t>–</a:t>
            </a:r>
            <a:r>
              <a:rPr lang="en-GB" sz="3600" b="1" dirty="0" err="1"/>
              <a:t>buruk</a:t>
            </a:r>
            <a:r>
              <a:rPr lang="en-GB" sz="3600" dirty="0" err="1"/>
              <a:t>nya</a:t>
            </a:r>
            <a:r>
              <a:rPr lang="en-GB" sz="3600" dirty="0"/>
              <a:t> </a:t>
            </a:r>
            <a:r>
              <a:rPr lang="en-GB" sz="3600" dirty="0" err="1"/>
              <a:t>sikap</a:t>
            </a:r>
            <a:r>
              <a:rPr lang="en-GB" sz="3600" dirty="0"/>
              <a:t> dan/</a:t>
            </a:r>
            <a:r>
              <a:rPr lang="en-GB" sz="3600" dirty="0" err="1"/>
              <a:t>atau</a:t>
            </a:r>
            <a:r>
              <a:rPr lang="en-GB" sz="3600" dirty="0"/>
              <a:t> </a:t>
            </a:r>
            <a:r>
              <a:rPr lang="en-GB" sz="3600" dirty="0" err="1"/>
              <a:t>tindakan</a:t>
            </a:r>
            <a:r>
              <a:rPr lang="en-GB" sz="3600" dirty="0"/>
              <a:t> </a:t>
            </a:r>
            <a:r>
              <a:rPr lang="en-GB" sz="3600" dirty="0" err="1"/>
              <a:t>itu</a:t>
            </a:r>
            <a:endParaRPr lang="en-GB"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PERAWAT DAN MASYARAKAT</a:t>
            </a:r>
            <a:endParaRPr lang="en-US" dirty="0"/>
          </a:p>
        </p:txBody>
      </p:sp>
      <p:sp>
        <p:nvSpPr>
          <p:cNvPr id="3" name="Content Placeholder 2"/>
          <p:cNvSpPr>
            <a:spLocks noGrp="1"/>
          </p:cNvSpPr>
          <p:nvPr>
            <p:ph idx="1"/>
          </p:nvPr>
        </p:nvSpPr>
        <p:spPr/>
        <p:txBody>
          <a:bodyPr/>
          <a:lstStyle/>
          <a:p>
            <a:r>
              <a:rPr lang="en-US" sz="4400" dirty="0" err="1"/>
              <a:t>Perawat</a:t>
            </a:r>
            <a:r>
              <a:rPr lang="en-US" sz="4400" dirty="0"/>
              <a:t> </a:t>
            </a:r>
            <a:r>
              <a:rPr lang="en-US" sz="4400" dirty="0" err="1"/>
              <a:t>mengemban</a:t>
            </a:r>
            <a:r>
              <a:rPr lang="en-US" sz="4400" dirty="0"/>
              <a:t> </a:t>
            </a:r>
            <a:r>
              <a:rPr lang="en-US" sz="4400" dirty="0" err="1"/>
              <a:t>tanggung</a:t>
            </a:r>
            <a:r>
              <a:rPr lang="en-US" sz="4400" dirty="0"/>
              <a:t> </a:t>
            </a:r>
            <a:r>
              <a:rPr lang="en-US" sz="4400" dirty="0" err="1"/>
              <a:t>jawab</a:t>
            </a:r>
            <a:r>
              <a:rPr lang="en-US" sz="4400" dirty="0"/>
              <a:t> </a:t>
            </a:r>
            <a:r>
              <a:rPr lang="en-US" sz="4400" dirty="0" err="1">
                <a:solidFill>
                  <a:srgbClr val="FF0000"/>
                </a:solidFill>
              </a:rPr>
              <a:t>bersama</a:t>
            </a:r>
            <a:r>
              <a:rPr lang="en-US" sz="4400" dirty="0">
                <a:solidFill>
                  <a:srgbClr val="FF0000"/>
                </a:solidFill>
              </a:rPr>
              <a:t> </a:t>
            </a:r>
            <a:r>
              <a:rPr lang="en-US" sz="4400" dirty="0" err="1">
                <a:solidFill>
                  <a:srgbClr val="FF0000"/>
                </a:solidFill>
              </a:rPr>
              <a:t>masyarakat</a:t>
            </a:r>
            <a:r>
              <a:rPr lang="en-US" sz="4400" dirty="0">
                <a:solidFill>
                  <a:srgbClr val="FF0000"/>
                </a:solidFill>
              </a:rPr>
              <a:t> </a:t>
            </a:r>
            <a:r>
              <a:rPr lang="en-US" sz="4400" dirty="0" err="1"/>
              <a:t>untuk</a:t>
            </a:r>
            <a:r>
              <a:rPr lang="en-US" sz="4400" dirty="0"/>
              <a:t> </a:t>
            </a:r>
            <a:r>
              <a:rPr lang="en-US" sz="4400" dirty="0" err="1"/>
              <a:t>memprakarsai</a:t>
            </a:r>
            <a:r>
              <a:rPr lang="en-US" sz="4400" dirty="0"/>
              <a:t> </a:t>
            </a:r>
            <a:r>
              <a:rPr lang="en-US" sz="4400" dirty="0" err="1"/>
              <a:t>dan</a:t>
            </a:r>
            <a:r>
              <a:rPr lang="en-US" sz="4400" dirty="0"/>
              <a:t> </a:t>
            </a:r>
            <a:r>
              <a:rPr lang="en-US" sz="4400" dirty="0" err="1"/>
              <a:t>mendukung</a:t>
            </a:r>
            <a:r>
              <a:rPr lang="en-US" sz="4400" dirty="0"/>
              <a:t> </a:t>
            </a:r>
            <a:r>
              <a:rPr lang="en-US" sz="4400" dirty="0" err="1"/>
              <a:t>berbagai</a:t>
            </a:r>
            <a:r>
              <a:rPr lang="en-US" sz="4400" dirty="0"/>
              <a:t> </a:t>
            </a:r>
            <a:r>
              <a:rPr lang="en-US" sz="4400" dirty="0" err="1"/>
              <a:t>kegiatan</a:t>
            </a:r>
            <a:r>
              <a:rPr lang="en-US" sz="4400" dirty="0"/>
              <a:t> </a:t>
            </a:r>
            <a:r>
              <a:rPr lang="en-US" sz="4400" dirty="0" err="1"/>
              <a:t>dalam</a:t>
            </a:r>
            <a:r>
              <a:rPr lang="en-US" sz="4400" dirty="0"/>
              <a:t> </a:t>
            </a:r>
            <a:r>
              <a:rPr lang="en-US" sz="4400" dirty="0" err="1">
                <a:solidFill>
                  <a:srgbClr val="FF0000"/>
                </a:solidFill>
              </a:rPr>
              <a:t>memenuhi</a:t>
            </a:r>
            <a:r>
              <a:rPr lang="en-US" sz="4400" dirty="0">
                <a:solidFill>
                  <a:srgbClr val="FF0000"/>
                </a:solidFill>
              </a:rPr>
              <a:t> </a:t>
            </a:r>
            <a:r>
              <a:rPr lang="en-US" sz="4400" dirty="0" err="1">
                <a:solidFill>
                  <a:srgbClr val="FF0000"/>
                </a:solidFill>
              </a:rPr>
              <a:t>kebutuhan</a:t>
            </a:r>
            <a:r>
              <a:rPr lang="en-US" sz="4400" dirty="0">
                <a:solidFill>
                  <a:srgbClr val="FF0000"/>
                </a:solidFill>
              </a:rPr>
              <a:t> </a:t>
            </a:r>
            <a:r>
              <a:rPr lang="en-US" sz="4400" dirty="0" err="1">
                <a:solidFill>
                  <a:srgbClr val="FF0000"/>
                </a:solidFill>
              </a:rPr>
              <a:t>kesehatan</a:t>
            </a:r>
            <a:r>
              <a:rPr lang="en-US" sz="4400" dirty="0">
                <a:solidFill>
                  <a:srgbClr val="FF0000"/>
                </a:solidFill>
              </a:rPr>
              <a:t> </a:t>
            </a:r>
            <a:r>
              <a:rPr lang="en-US" sz="4400" dirty="0" err="1">
                <a:solidFill>
                  <a:srgbClr val="FF0000"/>
                </a:solidFill>
              </a:rPr>
              <a:t>masyarakat</a:t>
            </a:r>
            <a:r>
              <a:rPr lang="en-US"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b="1" dirty="0"/>
              <a:t>PERAWAT DAN TEMAN SEJAWAT</a:t>
            </a:r>
            <a:endParaRPr lang="en-US" dirty="0"/>
          </a:p>
        </p:txBody>
      </p:sp>
      <p:sp>
        <p:nvSpPr>
          <p:cNvPr id="3" name="Content Placeholder 2"/>
          <p:cNvSpPr>
            <a:spLocks noGrp="1"/>
          </p:cNvSpPr>
          <p:nvPr>
            <p:ph idx="1"/>
          </p:nvPr>
        </p:nvSpPr>
        <p:spPr>
          <a:xfrm>
            <a:off x="214282" y="1214422"/>
            <a:ext cx="8929718" cy="5643578"/>
          </a:xfrm>
        </p:spPr>
        <p:txBody>
          <a:bodyPr>
            <a:normAutofit/>
          </a:bodyPr>
          <a:lstStyle/>
          <a:p>
            <a:pPr marL="514350" indent="-514350">
              <a:buAutoNum type="arabicPeriod"/>
            </a:pPr>
            <a:r>
              <a:rPr lang="en-US" dirty="0" err="1"/>
              <a:t>Perawat</a:t>
            </a:r>
            <a:r>
              <a:rPr lang="en-US" dirty="0"/>
              <a:t> </a:t>
            </a:r>
            <a:r>
              <a:rPr lang="en-US" dirty="0" err="1"/>
              <a:t>senantiasa</a:t>
            </a:r>
            <a:r>
              <a:rPr lang="en-US" dirty="0"/>
              <a:t> </a:t>
            </a:r>
            <a:r>
              <a:rPr lang="en-US" dirty="0" err="1">
                <a:solidFill>
                  <a:srgbClr val="FF0000"/>
                </a:solidFill>
              </a:rPr>
              <a:t>memelihara</a:t>
            </a:r>
            <a:r>
              <a:rPr lang="en-US" dirty="0">
                <a:solidFill>
                  <a:srgbClr val="FF0000"/>
                </a:solidFill>
              </a:rPr>
              <a:t> </a:t>
            </a:r>
            <a:r>
              <a:rPr lang="en-US" dirty="0" err="1">
                <a:solidFill>
                  <a:srgbClr val="FF0000"/>
                </a:solidFill>
              </a:rPr>
              <a:t>hubungan</a:t>
            </a:r>
            <a:r>
              <a:rPr lang="en-US" dirty="0">
                <a:solidFill>
                  <a:srgbClr val="FF0000"/>
                </a:solidFill>
              </a:rPr>
              <a:t> </a:t>
            </a:r>
            <a:r>
              <a:rPr lang="en-US" dirty="0" err="1">
                <a:solidFill>
                  <a:srgbClr val="FF0000"/>
                </a:solidFill>
              </a:rPr>
              <a:t>baik</a:t>
            </a:r>
            <a:r>
              <a:rPr lang="en-US" dirty="0">
                <a:solidFill>
                  <a:srgbClr val="FF0000"/>
                </a:solidFill>
              </a:rPr>
              <a:t> </a:t>
            </a:r>
            <a:r>
              <a:rPr lang="en-US" dirty="0" err="1"/>
              <a:t>dengan</a:t>
            </a:r>
            <a:r>
              <a:rPr lang="en-US" dirty="0"/>
              <a:t> </a:t>
            </a:r>
            <a:r>
              <a:rPr lang="en-US" dirty="0" err="1"/>
              <a:t>sesama</a:t>
            </a:r>
            <a:r>
              <a:rPr lang="en-US" dirty="0"/>
              <a:t> </a:t>
            </a:r>
            <a:r>
              <a:rPr lang="en-US" dirty="0" err="1"/>
              <a:t>perawat</a:t>
            </a:r>
            <a:r>
              <a:rPr lang="en-US" dirty="0"/>
              <a:t> </a:t>
            </a:r>
            <a:r>
              <a:rPr lang="en-US" dirty="0" err="1"/>
              <a:t>maupun</a:t>
            </a:r>
            <a:r>
              <a:rPr lang="en-US" dirty="0"/>
              <a:t> </a:t>
            </a:r>
            <a:r>
              <a:rPr lang="en-US" dirty="0" err="1"/>
              <a:t>dengan</a:t>
            </a:r>
            <a:r>
              <a:rPr lang="en-US" dirty="0"/>
              <a:t> </a:t>
            </a:r>
            <a:r>
              <a:rPr lang="en-US" dirty="0" err="1"/>
              <a:t>tenaga</a:t>
            </a:r>
            <a:r>
              <a:rPr lang="en-US" dirty="0"/>
              <a:t> </a:t>
            </a:r>
            <a:r>
              <a:rPr lang="en-US" dirty="0" err="1"/>
              <a:t>kesehatan</a:t>
            </a:r>
            <a:r>
              <a:rPr lang="en-US" dirty="0"/>
              <a:t> </a:t>
            </a:r>
            <a:r>
              <a:rPr lang="en-US" dirty="0" err="1"/>
              <a:t>lainnya,dan</a:t>
            </a:r>
            <a:r>
              <a:rPr lang="en-US" dirty="0"/>
              <a:t> </a:t>
            </a:r>
            <a:r>
              <a:rPr lang="en-US" dirty="0" err="1"/>
              <a:t>dalam</a:t>
            </a:r>
            <a:r>
              <a:rPr lang="en-US" dirty="0"/>
              <a:t> </a:t>
            </a:r>
            <a:r>
              <a:rPr lang="en-US" dirty="0" err="1"/>
              <a:t>memelihara</a:t>
            </a:r>
            <a:r>
              <a:rPr lang="en-US" dirty="0"/>
              <a:t> </a:t>
            </a:r>
            <a:r>
              <a:rPr lang="en-US" dirty="0" err="1"/>
              <a:t>keserasian</a:t>
            </a:r>
            <a:r>
              <a:rPr lang="en-US" dirty="0"/>
              <a:t> </a:t>
            </a:r>
            <a:r>
              <a:rPr lang="en-US" dirty="0" err="1"/>
              <a:t>suasana</a:t>
            </a:r>
            <a:r>
              <a:rPr lang="en-US" dirty="0"/>
              <a:t> </a:t>
            </a:r>
            <a:r>
              <a:rPr lang="en-US" dirty="0" err="1"/>
              <a:t>lingkungan</a:t>
            </a:r>
            <a:r>
              <a:rPr lang="en-US" dirty="0"/>
              <a:t> </a:t>
            </a:r>
            <a:r>
              <a:rPr lang="en-US" dirty="0" err="1"/>
              <a:t>kerja</a:t>
            </a:r>
            <a:r>
              <a:rPr lang="en-US" dirty="0"/>
              <a:t> </a:t>
            </a:r>
            <a:r>
              <a:rPr lang="en-US" dirty="0" err="1"/>
              <a:t>maupun</a:t>
            </a:r>
            <a:r>
              <a:rPr lang="en-US" dirty="0"/>
              <a:t> </a:t>
            </a:r>
            <a:r>
              <a:rPr lang="en-US" dirty="0" err="1"/>
              <a:t>dalam</a:t>
            </a:r>
            <a:r>
              <a:rPr lang="en-US" dirty="0"/>
              <a:t> </a:t>
            </a:r>
            <a:r>
              <a:rPr lang="en-US" dirty="0" err="1"/>
              <a:t>mencapai</a:t>
            </a:r>
            <a:r>
              <a:rPr lang="en-US" dirty="0"/>
              <a:t> </a:t>
            </a:r>
            <a:r>
              <a:rPr lang="en-US" dirty="0" err="1"/>
              <a:t>tujuan</a:t>
            </a:r>
            <a:r>
              <a:rPr lang="en-US" dirty="0"/>
              <a:t> </a:t>
            </a:r>
            <a:r>
              <a:rPr lang="en-US" dirty="0" err="1"/>
              <a:t>pelayanan</a:t>
            </a:r>
            <a:r>
              <a:rPr lang="en-US" dirty="0"/>
              <a:t> </a:t>
            </a:r>
            <a:r>
              <a:rPr lang="en-US" dirty="0" err="1"/>
              <a:t>kesehatan</a:t>
            </a:r>
            <a:r>
              <a:rPr lang="en-US" dirty="0"/>
              <a:t> </a:t>
            </a:r>
            <a:r>
              <a:rPr lang="en-US" dirty="0" err="1"/>
              <a:t>secara</a:t>
            </a:r>
            <a:r>
              <a:rPr lang="en-US" dirty="0"/>
              <a:t> </a:t>
            </a:r>
            <a:r>
              <a:rPr lang="en-US" dirty="0" err="1"/>
              <a:t>menyeluruh</a:t>
            </a:r>
            <a:r>
              <a:rPr lang="en-US" dirty="0"/>
              <a:t>.</a:t>
            </a:r>
          </a:p>
          <a:p>
            <a:pPr marL="514350" indent="-514350">
              <a:buAutoNum type="arabicPeriod"/>
            </a:pPr>
            <a:r>
              <a:rPr lang="en-US" dirty="0" err="1"/>
              <a:t>Perawat</a:t>
            </a:r>
            <a:r>
              <a:rPr lang="en-US" dirty="0"/>
              <a:t> </a:t>
            </a:r>
            <a:r>
              <a:rPr lang="en-US" dirty="0" err="1"/>
              <a:t>bertindak</a:t>
            </a:r>
            <a:r>
              <a:rPr lang="en-US" dirty="0"/>
              <a:t> </a:t>
            </a:r>
            <a:r>
              <a:rPr lang="en-US" dirty="0" err="1">
                <a:solidFill>
                  <a:srgbClr val="FF0000"/>
                </a:solidFill>
              </a:rPr>
              <a:t>melindungi</a:t>
            </a:r>
            <a:r>
              <a:rPr lang="en-US" dirty="0">
                <a:solidFill>
                  <a:srgbClr val="FF0000"/>
                </a:solidFill>
              </a:rPr>
              <a:t> </a:t>
            </a:r>
            <a:r>
              <a:rPr lang="en-US" dirty="0" err="1">
                <a:solidFill>
                  <a:srgbClr val="FF0000"/>
                </a:solidFill>
              </a:rPr>
              <a:t>klien</a:t>
            </a:r>
            <a:r>
              <a:rPr lang="en-US" dirty="0">
                <a:solidFill>
                  <a:srgbClr val="FF0000"/>
                </a:solidFill>
              </a:rPr>
              <a:t> </a:t>
            </a:r>
            <a:r>
              <a:rPr lang="en-US" dirty="0" err="1"/>
              <a:t>dari</a:t>
            </a:r>
            <a:r>
              <a:rPr lang="en-US" dirty="0"/>
              <a:t> </a:t>
            </a:r>
            <a:r>
              <a:rPr lang="en-US" dirty="0" err="1"/>
              <a:t>tenaga</a:t>
            </a:r>
            <a:r>
              <a:rPr lang="en-US" dirty="0"/>
              <a:t> </a:t>
            </a:r>
            <a:r>
              <a:rPr lang="en-US" dirty="0" err="1"/>
              <a:t>kesehatan</a:t>
            </a:r>
            <a:r>
              <a:rPr lang="en-US" dirty="0"/>
              <a:t> yang </a:t>
            </a:r>
            <a:r>
              <a:rPr lang="en-US" dirty="0" err="1"/>
              <a:t>memberikan</a:t>
            </a:r>
            <a:r>
              <a:rPr lang="en-US" dirty="0"/>
              <a:t> </a:t>
            </a:r>
            <a:r>
              <a:rPr lang="en-US" dirty="0" err="1"/>
              <a:t>pelayanan</a:t>
            </a:r>
            <a:r>
              <a:rPr lang="en-US" dirty="0"/>
              <a:t> </a:t>
            </a:r>
            <a:r>
              <a:rPr lang="en-US" dirty="0" err="1"/>
              <a:t>kesehatan</a:t>
            </a:r>
            <a:r>
              <a:rPr lang="en-US" dirty="0"/>
              <a:t> </a:t>
            </a:r>
            <a:r>
              <a:rPr lang="en-US" dirty="0" err="1"/>
              <a:t>secara</a:t>
            </a:r>
            <a:r>
              <a:rPr lang="en-US" dirty="0"/>
              <a:t> </a:t>
            </a:r>
            <a:r>
              <a:rPr lang="en-US" dirty="0" err="1"/>
              <a:t>tidak</a:t>
            </a:r>
            <a:r>
              <a:rPr lang="en-US" dirty="0"/>
              <a:t> </a:t>
            </a:r>
            <a:r>
              <a:rPr lang="en-US" dirty="0" err="1"/>
              <a:t>kompeten</a:t>
            </a:r>
            <a:r>
              <a:rPr lang="en-US" dirty="0"/>
              <a:t> ,</a:t>
            </a:r>
            <a:r>
              <a:rPr lang="en-US" dirty="0" err="1"/>
              <a:t>tidak</a:t>
            </a:r>
            <a:r>
              <a:rPr lang="en-US" dirty="0"/>
              <a:t> </a:t>
            </a:r>
            <a:r>
              <a:rPr lang="en-US" dirty="0" err="1"/>
              <a:t>etis</a:t>
            </a:r>
            <a:r>
              <a:rPr lang="en-US" dirty="0"/>
              <a:t> </a:t>
            </a:r>
            <a:r>
              <a:rPr lang="en-US" dirty="0" err="1"/>
              <a:t>dan</a:t>
            </a:r>
            <a:r>
              <a:rPr lang="en-US" dirty="0"/>
              <a:t> illegal.</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b="1" dirty="0"/>
              <a:t>PERAWAT DAN PROFESI</a:t>
            </a:r>
            <a:endParaRPr lang="en-US" dirty="0"/>
          </a:p>
        </p:txBody>
      </p:sp>
      <p:sp>
        <p:nvSpPr>
          <p:cNvPr id="3" name="Content Placeholder 2"/>
          <p:cNvSpPr>
            <a:spLocks noGrp="1"/>
          </p:cNvSpPr>
          <p:nvPr>
            <p:ph idx="1"/>
          </p:nvPr>
        </p:nvSpPr>
        <p:spPr>
          <a:xfrm>
            <a:off x="0" y="1357298"/>
            <a:ext cx="9144000" cy="5500702"/>
          </a:xfrm>
        </p:spPr>
        <p:txBody>
          <a:bodyPr>
            <a:normAutofit/>
          </a:bodyPr>
          <a:lstStyle/>
          <a:p>
            <a:pPr marL="514350" indent="-514350">
              <a:buFont typeface="+mj-lt"/>
              <a:buAutoNum type="arabicPeriod"/>
            </a:pPr>
            <a:r>
              <a:rPr lang="en-US" sz="2400" dirty="0" err="1"/>
              <a:t>Perawat</a:t>
            </a:r>
            <a:r>
              <a:rPr lang="en-US" sz="2400" dirty="0"/>
              <a:t> </a:t>
            </a:r>
            <a:r>
              <a:rPr lang="en-US" sz="2400" dirty="0" err="1"/>
              <a:t>mempunyai</a:t>
            </a:r>
            <a:r>
              <a:rPr lang="en-US" sz="2400" dirty="0"/>
              <a:t> </a:t>
            </a:r>
            <a:r>
              <a:rPr lang="en-US" sz="2400" dirty="0" err="1"/>
              <a:t>peran</a:t>
            </a:r>
            <a:r>
              <a:rPr lang="en-US" sz="2400" dirty="0"/>
              <a:t> </a:t>
            </a:r>
            <a:r>
              <a:rPr lang="en-US" sz="2400" dirty="0" err="1"/>
              <a:t>utama</a:t>
            </a:r>
            <a:r>
              <a:rPr lang="en-US" sz="2400" dirty="0"/>
              <a:t> </a:t>
            </a:r>
            <a:r>
              <a:rPr lang="en-US" sz="2400" dirty="0" err="1"/>
              <a:t>dalam</a:t>
            </a:r>
            <a:r>
              <a:rPr lang="en-US" sz="2400" dirty="0"/>
              <a:t> </a:t>
            </a:r>
            <a:r>
              <a:rPr lang="en-US" sz="2400" dirty="0" err="1"/>
              <a:t>menentukan</a:t>
            </a:r>
            <a:r>
              <a:rPr lang="en-US" sz="2400" dirty="0"/>
              <a:t> </a:t>
            </a:r>
            <a:r>
              <a:rPr lang="en-US" sz="2400" dirty="0" err="1">
                <a:solidFill>
                  <a:srgbClr val="FF0000"/>
                </a:solidFill>
              </a:rPr>
              <a:t>standar</a:t>
            </a:r>
            <a:r>
              <a:rPr lang="en-US" sz="2400" dirty="0">
                <a:solidFill>
                  <a:srgbClr val="FF0000"/>
                </a:solidFill>
              </a:rPr>
              <a:t> </a:t>
            </a:r>
            <a:r>
              <a:rPr lang="en-US" sz="2400" dirty="0" err="1">
                <a:solidFill>
                  <a:srgbClr val="FF0000"/>
                </a:solidFill>
              </a:rPr>
              <a:t>pendidikan</a:t>
            </a:r>
            <a:r>
              <a:rPr lang="en-US" sz="2400" dirty="0">
                <a:solidFill>
                  <a:srgbClr val="FF0000"/>
                </a:solidFill>
              </a:rPr>
              <a:t> </a:t>
            </a:r>
            <a:r>
              <a:rPr lang="en-US" sz="2400" dirty="0" err="1">
                <a:solidFill>
                  <a:srgbClr val="FF0000"/>
                </a:solidFill>
              </a:rPr>
              <a:t>dan</a:t>
            </a:r>
            <a:r>
              <a:rPr lang="en-US" sz="2400" dirty="0">
                <a:solidFill>
                  <a:srgbClr val="FF0000"/>
                </a:solidFill>
              </a:rPr>
              <a:t> </a:t>
            </a:r>
            <a:r>
              <a:rPr lang="en-US" sz="2400" dirty="0" err="1">
                <a:solidFill>
                  <a:srgbClr val="FF0000"/>
                </a:solidFill>
              </a:rPr>
              <a:t>pelayanan</a:t>
            </a:r>
            <a:r>
              <a:rPr lang="en-US" sz="2400" dirty="0">
                <a:solidFill>
                  <a:srgbClr val="FF0000"/>
                </a:solidFill>
              </a:rPr>
              <a:t> </a:t>
            </a:r>
            <a:r>
              <a:rPr lang="en-US" sz="2400" dirty="0" err="1">
                <a:solidFill>
                  <a:srgbClr val="FF0000"/>
                </a:solidFill>
              </a:rPr>
              <a:t>keperawatan</a:t>
            </a:r>
            <a:r>
              <a:rPr lang="en-US" sz="2400" dirty="0"/>
              <a:t> </a:t>
            </a:r>
            <a:r>
              <a:rPr lang="en-US" sz="2400" dirty="0" err="1"/>
              <a:t>serta</a:t>
            </a:r>
            <a:r>
              <a:rPr lang="en-US" sz="2400" dirty="0"/>
              <a:t> </a:t>
            </a:r>
            <a:r>
              <a:rPr lang="en-US" sz="2400" dirty="0" err="1"/>
              <a:t>menerapkan</a:t>
            </a:r>
            <a:r>
              <a:rPr lang="en-US" sz="2400" dirty="0"/>
              <a:t> </a:t>
            </a:r>
            <a:r>
              <a:rPr lang="en-US" sz="2400" dirty="0" err="1"/>
              <a:t>dalam</a:t>
            </a:r>
            <a:r>
              <a:rPr lang="en-US" sz="2400" dirty="0"/>
              <a:t> </a:t>
            </a:r>
            <a:r>
              <a:rPr lang="en-US" sz="2400" dirty="0" err="1"/>
              <a:t>kegiatan</a:t>
            </a:r>
            <a:r>
              <a:rPr lang="en-US" sz="2400" dirty="0"/>
              <a:t> </a:t>
            </a:r>
            <a:r>
              <a:rPr lang="en-US" sz="2400" dirty="0" err="1"/>
              <a:t>pelayanan</a:t>
            </a:r>
            <a:r>
              <a:rPr lang="en-US" sz="2400" dirty="0"/>
              <a:t> </a:t>
            </a:r>
            <a:r>
              <a:rPr lang="en-US" sz="2400" dirty="0" err="1"/>
              <a:t>dan</a:t>
            </a:r>
            <a:r>
              <a:rPr lang="en-US" sz="2400" dirty="0"/>
              <a:t> </a:t>
            </a:r>
            <a:r>
              <a:rPr lang="en-US" sz="2400" dirty="0" err="1"/>
              <a:t>pendidikan</a:t>
            </a:r>
            <a:r>
              <a:rPr lang="en-US" sz="2400" dirty="0"/>
              <a:t> </a:t>
            </a:r>
            <a:r>
              <a:rPr lang="en-US" sz="2400" dirty="0" err="1"/>
              <a:t>keperawatan</a:t>
            </a:r>
            <a:r>
              <a:rPr lang="en-US" sz="2400" dirty="0"/>
              <a:t> .</a:t>
            </a:r>
          </a:p>
          <a:p>
            <a:pPr marL="514350" indent="-514350">
              <a:buFont typeface="+mj-lt"/>
              <a:buAutoNum type="arabicPeriod"/>
            </a:pPr>
            <a:r>
              <a:rPr lang="en-US" sz="2400" dirty="0" err="1"/>
              <a:t>Perawat</a:t>
            </a:r>
            <a:r>
              <a:rPr lang="en-US" sz="2400" dirty="0"/>
              <a:t> </a:t>
            </a:r>
            <a:r>
              <a:rPr lang="en-US" sz="2400" dirty="0" err="1"/>
              <a:t>berperan</a:t>
            </a:r>
            <a:r>
              <a:rPr lang="en-US" sz="2400" dirty="0"/>
              <a:t> </a:t>
            </a:r>
            <a:r>
              <a:rPr lang="en-US" sz="2400" dirty="0" err="1"/>
              <a:t>aktif</a:t>
            </a:r>
            <a:r>
              <a:rPr lang="en-US" sz="2400" dirty="0"/>
              <a:t> </a:t>
            </a:r>
            <a:r>
              <a:rPr lang="en-US" sz="2400" dirty="0" err="1"/>
              <a:t>dalam</a:t>
            </a:r>
            <a:r>
              <a:rPr lang="en-US" sz="2400" dirty="0"/>
              <a:t> </a:t>
            </a:r>
            <a:r>
              <a:rPr lang="en-US" sz="2400" dirty="0" err="1"/>
              <a:t>berbagai</a:t>
            </a:r>
            <a:r>
              <a:rPr lang="en-US" sz="2400" dirty="0"/>
              <a:t> </a:t>
            </a:r>
            <a:r>
              <a:rPr lang="en-US" sz="2400" dirty="0" err="1">
                <a:solidFill>
                  <a:srgbClr val="FF0000"/>
                </a:solidFill>
              </a:rPr>
              <a:t>kegiatan</a:t>
            </a:r>
            <a:r>
              <a:rPr lang="en-US" sz="2400" dirty="0">
                <a:solidFill>
                  <a:srgbClr val="FF0000"/>
                </a:solidFill>
              </a:rPr>
              <a:t> </a:t>
            </a:r>
            <a:r>
              <a:rPr lang="en-US" sz="2400" dirty="0" err="1">
                <a:solidFill>
                  <a:srgbClr val="FF0000"/>
                </a:solidFill>
              </a:rPr>
              <a:t>pengembangan</a:t>
            </a:r>
            <a:r>
              <a:rPr lang="en-US" sz="2400" dirty="0">
                <a:solidFill>
                  <a:srgbClr val="FF0000"/>
                </a:solidFill>
              </a:rPr>
              <a:t> </a:t>
            </a:r>
            <a:r>
              <a:rPr lang="en-US" sz="2400" dirty="0" err="1">
                <a:solidFill>
                  <a:srgbClr val="FF0000"/>
                </a:solidFill>
              </a:rPr>
              <a:t>profesi</a:t>
            </a:r>
            <a:r>
              <a:rPr lang="en-US" sz="2400" dirty="0">
                <a:solidFill>
                  <a:srgbClr val="FF0000"/>
                </a:solidFill>
              </a:rPr>
              <a:t> </a:t>
            </a:r>
            <a:r>
              <a:rPr lang="en-US" sz="2400" dirty="0" err="1">
                <a:solidFill>
                  <a:srgbClr val="FF0000"/>
                </a:solidFill>
              </a:rPr>
              <a:t>keperawatan</a:t>
            </a:r>
            <a:r>
              <a:rPr lang="en-US" sz="2400" dirty="0">
                <a:solidFill>
                  <a:srgbClr val="FF0000"/>
                </a:solidFill>
              </a:rPr>
              <a:t> .</a:t>
            </a:r>
          </a:p>
          <a:p>
            <a:pPr marL="514350" indent="-514350">
              <a:buFont typeface="+mj-lt"/>
              <a:buAutoNum type="arabicPeriod"/>
            </a:pPr>
            <a:r>
              <a:rPr lang="en-US" sz="2400" dirty="0" err="1"/>
              <a:t>Perawat</a:t>
            </a:r>
            <a:r>
              <a:rPr lang="en-US" sz="2400" dirty="0"/>
              <a:t> </a:t>
            </a:r>
            <a:r>
              <a:rPr lang="en-US" sz="2400" dirty="0" err="1">
                <a:solidFill>
                  <a:srgbClr val="FF0000"/>
                </a:solidFill>
              </a:rPr>
              <a:t>berpartisifasi</a:t>
            </a:r>
            <a:r>
              <a:rPr lang="en-US" sz="2400" dirty="0">
                <a:solidFill>
                  <a:srgbClr val="FF0000"/>
                </a:solidFill>
              </a:rPr>
              <a:t> </a:t>
            </a:r>
            <a:r>
              <a:rPr lang="en-US" sz="2400" dirty="0" err="1">
                <a:solidFill>
                  <a:srgbClr val="FF0000"/>
                </a:solidFill>
              </a:rPr>
              <a:t>aktif</a:t>
            </a:r>
            <a:r>
              <a:rPr lang="en-US" sz="2400" dirty="0">
                <a:solidFill>
                  <a:srgbClr val="FF0000"/>
                </a:solidFill>
              </a:rPr>
              <a:t> </a:t>
            </a:r>
            <a:r>
              <a:rPr lang="en-US" sz="2400" dirty="0" err="1">
                <a:solidFill>
                  <a:srgbClr val="FF0000"/>
                </a:solidFill>
              </a:rPr>
              <a:t>dalam</a:t>
            </a:r>
            <a:r>
              <a:rPr lang="en-US" sz="2400" dirty="0">
                <a:solidFill>
                  <a:srgbClr val="FF0000"/>
                </a:solidFill>
              </a:rPr>
              <a:t> </a:t>
            </a:r>
            <a:r>
              <a:rPr lang="en-US" sz="2400" dirty="0" err="1">
                <a:solidFill>
                  <a:srgbClr val="FF0000"/>
                </a:solidFill>
              </a:rPr>
              <a:t>upaya</a:t>
            </a:r>
            <a:r>
              <a:rPr lang="en-US" sz="2400" dirty="0">
                <a:solidFill>
                  <a:srgbClr val="FF0000"/>
                </a:solidFill>
              </a:rPr>
              <a:t> </a:t>
            </a:r>
            <a:r>
              <a:rPr lang="en-US" sz="2400" dirty="0" err="1">
                <a:solidFill>
                  <a:srgbClr val="FF0000"/>
                </a:solidFill>
              </a:rPr>
              <a:t>profesi</a:t>
            </a:r>
            <a:r>
              <a:rPr lang="en-US" sz="2400" dirty="0">
                <a:solidFill>
                  <a:srgbClr val="FF0000"/>
                </a:solidFill>
              </a:rPr>
              <a:t> </a:t>
            </a:r>
            <a:r>
              <a:rPr lang="en-US" sz="2400" dirty="0" err="1"/>
              <a:t>untuk</a:t>
            </a:r>
            <a:r>
              <a:rPr lang="en-US" sz="2400" dirty="0"/>
              <a:t> </a:t>
            </a:r>
            <a:r>
              <a:rPr lang="en-US" sz="2400" dirty="0" err="1"/>
              <a:t>membangun</a:t>
            </a:r>
            <a:r>
              <a:rPr lang="en-US" sz="2400" dirty="0"/>
              <a:t> </a:t>
            </a:r>
            <a:r>
              <a:rPr lang="en-US" sz="2400" dirty="0" err="1"/>
              <a:t>dan</a:t>
            </a:r>
            <a:r>
              <a:rPr lang="en-US" sz="2400" dirty="0"/>
              <a:t> </a:t>
            </a:r>
            <a:r>
              <a:rPr lang="en-US" sz="2400" dirty="0" err="1"/>
              <a:t>memelihara</a:t>
            </a:r>
            <a:r>
              <a:rPr lang="en-US" sz="2400" dirty="0"/>
              <a:t> </a:t>
            </a:r>
            <a:r>
              <a:rPr lang="en-US" sz="2400" dirty="0" err="1"/>
              <a:t>kondisi</a:t>
            </a:r>
            <a:r>
              <a:rPr lang="en-US" sz="2400" dirty="0"/>
              <a:t> </a:t>
            </a:r>
            <a:r>
              <a:rPr lang="en-US" sz="2400" dirty="0" err="1"/>
              <a:t>kerja</a:t>
            </a:r>
            <a:r>
              <a:rPr lang="en-US" sz="2400" dirty="0"/>
              <a:t> yang </a:t>
            </a:r>
            <a:r>
              <a:rPr lang="en-US" sz="2400" dirty="0" err="1"/>
              <a:t>kondusif</a:t>
            </a:r>
            <a:r>
              <a:rPr lang="en-US" sz="2400" dirty="0"/>
              <a:t> </a:t>
            </a:r>
            <a:r>
              <a:rPr lang="en-US" sz="2400" dirty="0" err="1"/>
              <a:t>demi</a:t>
            </a:r>
            <a:r>
              <a:rPr lang="en-US" sz="2400" dirty="0"/>
              <a:t> </a:t>
            </a:r>
            <a:r>
              <a:rPr lang="en-US" sz="2400" dirty="0" err="1"/>
              <a:t>terwujudnya</a:t>
            </a:r>
            <a:r>
              <a:rPr lang="en-US" sz="2400" dirty="0"/>
              <a:t> </a:t>
            </a:r>
            <a:r>
              <a:rPr lang="en-US" sz="2400" dirty="0" err="1"/>
              <a:t>asuhan</a:t>
            </a:r>
            <a:r>
              <a:rPr lang="en-US" sz="2400" dirty="0"/>
              <a:t> </a:t>
            </a:r>
            <a:r>
              <a:rPr lang="en-US" sz="2400" dirty="0" err="1"/>
              <a:t>keperawatan</a:t>
            </a:r>
            <a:r>
              <a:rPr lang="en-US" sz="2400" dirty="0"/>
              <a:t> yang </a:t>
            </a:r>
            <a:r>
              <a:rPr lang="en-US" sz="2400" dirty="0" err="1"/>
              <a:t>bermutu</a:t>
            </a:r>
            <a:r>
              <a:rPr lang="en-US" sz="2400" dirty="0"/>
              <a:t> </a:t>
            </a:r>
            <a:r>
              <a:rPr lang="en-US" sz="2400" dirty="0" err="1"/>
              <a:t>tinggi</a:t>
            </a:r>
            <a:r>
              <a:rPr lang="en-US" sz="2400" dirty="0"/>
              <a:t>.</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dirty="0" err="1"/>
              <a:t>Contoh</a:t>
            </a:r>
            <a:r>
              <a:rPr lang="en-US" dirty="0"/>
              <a:t> </a:t>
            </a:r>
            <a:r>
              <a:rPr lang="en-US" dirty="0" err="1"/>
              <a:t>Pelanggaran</a:t>
            </a:r>
            <a:endParaRPr lang="en-US" dirty="0"/>
          </a:p>
        </p:txBody>
      </p:sp>
      <p:sp>
        <p:nvSpPr>
          <p:cNvPr id="3" name="Content Placeholder 2"/>
          <p:cNvSpPr>
            <a:spLocks noGrp="1"/>
          </p:cNvSpPr>
          <p:nvPr>
            <p:ph idx="1"/>
          </p:nvPr>
        </p:nvSpPr>
        <p:spPr>
          <a:xfrm>
            <a:off x="0" y="1214422"/>
            <a:ext cx="9144000" cy="5286412"/>
          </a:xfrm>
        </p:spPr>
        <p:txBody>
          <a:bodyPr>
            <a:normAutofit/>
          </a:bodyPr>
          <a:lstStyle/>
          <a:p>
            <a:r>
              <a:rPr lang="en-US" sz="2800" dirty="0" err="1">
                <a:solidFill>
                  <a:srgbClr val="FF0000"/>
                </a:solidFill>
              </a:rPr>
              <a:t>Memaksa</a:t>
            </a:r>
            <a:r>
              <a:rPr lang="en-US" sz="2800" dirty="0">
                <a:solidFill>
                  <a:srgbClr val="FF0000"/>
                </a:solidFill>
              </a:rPr>
              <a:t> </a:t>
            </a:r>
            <a:r>
              <a:rPr lang="en-US" sz="2800" dirty="0" err="1">
                <a:solidFill>
                  <a:srgbClr val="FF0000"/>
                </a:solidFill>
              </a:rPr>
              <a:t>pasien</a:t>
            </a:r>
            <a:r>
              <a:rPr lang="en-US" sz="2800" dirty="0">
                <a:solidFill>
                  <a:srgbClr val="FF0000"/>
                </a:solidFill>
              </a:rPr>
              <a:t> </a:t>
            </a:r>
            <a:r>
              <a:rPr lang="en-US" sz="2800" dirty="0" err="1"/>
              <a:t>untuk</a:t>
            </a:r>
            <a:r>
              <a:rPr lang="en-US" sz="2800" dirty="0"/>
              <a:t> </a:t>
            </a:r>
            <a:r>
              <a:rPr lang="en-US" sz="2800" dirty="0" err="1"/>
              <a:t>menerima</a:t>
            </a:r>
            <a:r>
              <a:rPr lang="en-US" sz="2800" dirty="0"/>
              <a:t> </a:t>
            </a:r>
            <a:r>
              <a:rPr lang="en-US" sz="2800" dirty="0" err="1"/>
              <a:t>atau</a:t>
            </a:r>
            <a:r>
              <a:rPr lang="en-US" sz="2800" dirty="0"/>
              <a:t> </a:t>
            </a:r>
            <a:r>
              <a:rPr lang="en-US" sz="2800" dirty="0" err="1"/>
              <a:t>menyetujui</a:t>
            </a:r>
            <a:r>
              <a:rPr lang="en-US" sz="2800" dirty="0"/>
              <a:t> </a:t>
            </a:r>
            <a:r>
              <a:rPr lang="en-US" sz="2800" dirty="0" err="1"/>
              <a:t>suatu</a:t>
            </a:r>
            <a:r>
              <a:rPr lang="en-US" sz="2800" dirty="0"/>
              <a:t> </a:t>
            </a:r>
            <a:r>
              <a:rPr lang="en-US" sz="2800" dirty="0" err="1"/>
              <a:t>tindakan</a:t>
            </a:r>
            <a:r>
              <a:rPr lang="en-US" sz="2800" dirty="0"/>
              <a:t> </a:t>
            </a:r>
            <a:r>
              <a:rPr lang="en-US" sz="2800" dirty="0" err="1"/>
              <a:t>medis</a:t>
            </a:r>
            <a:r>
              <a:rPr lang="en-US" sz="2800" dirty="0"/>
              <a:t> </a:t>
            </a:r>
            <a:r>
              <a:rPr lang="en-US" sz="2800" dirty="0" err="1"/>
              <a:t>di</a:t>
            </a:r>
            <a:r>
              <a:rPr lang="en-US" sz="2800" dirty="0"/>
              <a:t> </a:t>
            </a:r>
            <a:r>
              <a:rPr lang="en-US" sz="2800" dirty="0" err="1"/>
              <a:t>mana</a:t>
            </a:r>
            <a:r>
              <a:rPr lang="en-US" sz="2800" dirty="0"/>
              <a:t> </a:t>
            </a:r>
            <a:r>
              <a:rPr lang="en-US" sz="2800" dirty="0" err="1"/>
              <a:t>sebenarnya</a:t>
            </a:r>
            <a:r>
              <a:rPr lang="en-US" sz="2800" dirty="0"/>
              <a:t> </a:t>
            </a:r>
            <a:r>
              <a:rPr lang="en-US" sz="2800" dirty="0" err="1"/>
              <a:t>hak</a:t>
            </a:r>
            <a:r>
              <a:rPr lang="en-US" sz="2800" dirty="0"/>
              <a:t> </a:t>
            </a:r>
            <a:r>
              <a:rPr lang="en-US" sz="2800" dirty="0" err="1"/>
              <a:t>pasien</a:t>
            </a:r>
            <a:r>
              <a:rPr lang="en-US" sz="2800" dirty="0"/>
              <a:t> </a:t>
            </a:r>
            <a:r>
              <a:rPr lang="en-US" sz="2800" dirty="0" err="1"/>
              <a:t>memberikan</a:t>
            </a:r>
            <a:r>
              <a:rPr lang="en-US" sz="2800" dirty="0"/>
              <a:t> </a:t>
            </a:r>
            <a:r>
              <a:rPr lang="en-US" sz="2800" dirty="0" err="1"/>
              <a:t>persetujuan</a:t>
            </a:r>
            <a:r>
              <a:rPr lang="en-US" sz="2800" dirty="0"/>
              <a:t> </a:t>
            </a:r>
            <a:r>
              <a:rPr lang="en-US" sz="2800" dirty="0" err="1"/>
              <a:t>atau</a:t>
            </a:r>
            <a:r>
              <a:rPr lang="en-US" sz="2800" dirty="0"/>
              <a:t> </a:t>
            </a:r>
            <a:r>
              <a:rPr lang="en-US" sz="2800" dirty="0" err="1"/>
              <a:t>penolakan</a:t>
            </a:r>
            <a:r>
              <a:rPr lang="en-US" sz="2800" dirty="0"/>
              <a:t> </a:t>
            </a:r>
            <a:r>
              <a:rPr lang="en-US" sz="2800" dirty="0" err="1"/>
              <a:t>terhadap</a:t>
            </a:r>
            <a:r>
              <a:rPr lang="en-US" sz="2800" dirty="0"/>
              <a:t> </a:t>
            </a:r>
            <a:r>
              <a:rPr lang="en-US" sz="2800" dirty="0" err="1"/>
              <a:t>tindakan</a:t>
            </a:r>
            <a:r>
              <a:rPr lang="en-US" sz="2800" dirty="0"/>
              <a:t> </a:t>
            </a:r>
            <a:r>
              <a:rPr lang="en-US" sz="2800" dirty="0" err="1"/>
              <a:t>medis</a:t>
            </a:r>
            <a:r>
              <a:rPr lang="en-US" sz="2800" dirty="0"/>
              <a:t> </a:t>
            </a:r>
            <a:r>
              <a:rPr lang="en-US" sz="2800" dirty="0" err="1"/>
              <a:t>atas</a:t>
            </a:r>
            <a:r>
              <a:rPr lang="en-US" sz="2800" dirty="0"/>
              <a:t> </a:t>
            </a:r>
            <a:r>
              <a:rPr lang="en-US" sz="2800" dirty="0" err="1"/>
              <a:t>dirinya</a:t>
            </a:r>
            <a:r>
              <a:rPr lang="en-US" sz="2800" dirty="0"/>
              <a:t> </a:t>
            </a:r>
            <a:r>
              <a:rPr lang="en-US" sz="2800" dirty="0" err="1"/>
              <a:t>atau</a:t>
            </a:r>
            <a:r>
              <a:rPr lang="en-US" sz="2800" dirty="0"/>
              <a:t> </a:t>
            </a:r>
            <a:r>
              <a:rPr lang="en-US" sz="2800" dirty="0" err="1"/>
              <a:t>keluarganya</a:t>
            </a:r>
            <a:r>
              <a:rPr lang="en-US" sz="2800" dirty="0"/>
              <a:t>.</a:t>
            </a:r>
          </a:p>
          <a:p>
            <a:r>
              <a:rPr lang="en-US" sz="2800" dirty="0" err="1">
                <a:solidFill>
                  <a:srgbClr val="FF0000"/>
                </a:solidFill>
              </a:rPr>
              <a:t>Membuka</a:t>
            </a:r>
            <a:r>
              <a:rPr lang="en-US" sz="2800" dirty="0">
                <a:solidFill>
                  <a:srgbClr val="FF0000"/>
                </a:solidFill>
              </a:rPr>
              <a:t> </a:t>
            </a:r>
            <a:r>
              <a:rPr lang="en-US" sz="2800" dirty="0" err="1">
                <a:solidFill>
                  <a:srgbClr val="FF0000"/>
                </a:solidFill>
              </a:rPr>
              <a:t>atau</a:t>
            </a:r>
            <a:r>
              <a:rPr lang="en-US" sz="2800" dirty="0">
                <a:solidFill>
                  <a:srgbClr val="FF0000"/>
                </a:solidFill>
              </a:rPr>
              <a:t> </a:t>
            </a:r>
            <a:r>
              <a:rPr lang="en-US" sz="2800" dirty="0" err="1">
                <a:solidFill>
                  <a:srgbClr val="FF0000"/>
                </a:solidFill>
              </a:rPr>
              <a:t>memberikan</a:t>
            </a:r>
            <a:r>
              <a:rPr lang="en-US" sz="2800" dirty="0">
                <a:solidFill>
                  <a:srgbClr val="FF0000"/>
                </a:solidFill>
              </a:rPr>
              <a:t> </a:t>
            </a:r>
            <a:r>
              <a:rPr lang="en-US" sz="2800" dirty="0" err="1">
                <a:solidFill>
                  <a:srgbClr val="FF0000"/>
                </a:solidFill>
              </a:rPr>
              <a:t>informasi</a:t>
            </a:r>
            <a:r>
              <a:rPr lang="en-US" sz="2800" dirty="0">
                <a:solidFill>
                  <a:srgbClr val="FF0000"/>
                </a:solidFill>
              </a:rPr>
              <a:t> </a:t>
            </a:r>
            <a:r>
              <a:rPr lang="en-US" sz="2800" dirty="0" err="1">
                <a:solidFill>
                  <a:srgbClr val="FF0000"/>
                </a:solidFill>
              </a:rPr>
              <a:t>medis</a:t>
            </a:r>
            <a:r>
              <a:rPr lang="en-US" sz="2800" dirty="0"/>
              <a:t> ( </a:t>
            </a:r>
            <a:r>
              <a:rPr lang="en-US" sz="2800" dirty="0" err="1"/>
              <a:t>jenis</a:t>
            </a:r>
            <a:r>
              <a:rPr lang="en-US" sz="2800" dirty="0"/>
              <a:t> </a:t>
            </a:r>
            <a:r>
              <a:rPr lang="en-US" sz="2800" dirty="0" err="1"/>
              <a:t>penyakit</a:t>
            </a:r>
            <a:r>
              <a:rPr lang="en-US" sz="2800" dirty="0"/>
              <a:t>, </a:t>
            </a:r>
            <a:r>
              <a:rPr lang="en-US" sz="2800" dirty="0" err="1"/>
              <a:t>penyebab</a:t>
            </a:r>
            <a:r>
              <a:rPr lang="en-US" sz="2800" dirty="0"/>
              <a:t> </a:t>
            </a:r>
            <a:r>
              <a:rPr lang="en-US" sz="2800" dirty="0" err="1"/>
              <a:t>dll</a:t>
            </a:r>
            <a:r>
              <a:rPr lang="en-US" sz="2800" dirty="0"/>
              <a:t>) </a:t>
            </a:r>
            <a:r>
              <a:rPr lang="en-US" sz="2800" dirty="0" err="1"/>
              <a:t>pasien</a:t>
            </a:r>
            <a:r>
              <a:rPr lang="en-US" sz="2800" dirty="0"/>
              <a:t> </a:t>
            </a:r>
            <a:r>
              <a:rPr lang="en-US" sz="2800" dirty="0" err="1"/>
              <a:t>kepada</a:t>
            </a:r>
            <a:r>
              <a:rPr lang="en-US" sz="2800" dirty="0"/>
              <a:t> </a:t>
            </a:r>
            <a:r>
              <a:rPr lang="en-US" sz="2800" dirty="0" err="1"/>
              <a:t>orang</a:t>
            </a:r>
            <a:r>
              <a:rPr lang="en-US" sz="2800" dirty="0"/>
              <a:t> lain yang </a:t>
            </a:r>
            <a:r>
              <a:rPr lang="en-US" sz="2800" dirty="0" err="1"/>
              <a:t>tidak</a:t>
            </a:r>
            <a:r>
              <a:rPr lang="en-US" sz="2800" dirty="0"/>
              <a:t> </a:t>
            </a:r>
            <a:r>
              <a:rPr lang="en-US" sz="2800" dirty="0" err="1"/>
              <a:t>berkepentingan</a:t>
            </a:r>
            <a:r>
              <a:rPr lang="en-US" sz="2800" dirty="0"/>
              <a:t> </a:t>
            </a:r>
          </a:p>
          <a:p>
            <a:r>
              <a:rPr lang="en-US" sz="2800" dirty="0" err="1">
                <a:solidFill>
                  <a:srgbClr val="FF0000"/>
                </a:solidFill>
              </a:rPr>
              <a:t>Membedakan</a:t>
            </a:r>
            <a:r>
              <a:rPr lang="en-US" sz="2800" dirty="0">
                <a:solidFill>
                  <a:srgbClr val="FF0000"/>
                </a:solidFill>
              </a:rPr>
              <a:t> </a:t>
            </a:r>
            <a:r>
              <a:rPr lang="en-US" sz="2800" dirty="0" err="1">
                <a:solidFill>
                  <a:srgbClr val="FF0000"/>
                </a:solidFill>
              </a:rPr>
              <a:t>pasien</a:t>
            </a:r>
            <a:r>
              <a:rPr lang="en-US" sz="2800" dirty="0">
                <a:solidFill>
                  <a:srgbClr val="FF0000"/>
                </a:solidFill>
              </a:rPr>
              <a:t> </a:t>
            </a:r>
            <a:r>
              <a:rPr lang="en-US" sz="2800" dirty="0" err="1"/>
              <a:t>atas</a:t>
            </a:r>
            <a:r>
              <a:rPr lang="en-US" sz="2800" dirty="0"/>
              <a:t> </a:t>
            </a:r>
            <a:r>
              <a:rPr lang="en-US" sz="2800" dirty="0" err="1"/>
              <a:t>dasar</a:t>
            </a:r>
            <a:r>
              <a:rPr lang="en-US" sz="2800" dirty="0"/>
              <a:t> </a:t>
            </a:r>
            <a:r>
              <a:rPr lang="en-US" sz="2800" dirty="0" err="1"/>
              <a:t>ras</a:t>
            </a:r>
            <a:r>
              <a:rPr lang="en-US" sz="2800" dirty="0"/>
              <a:t>, </a:t>
            </a:r>
            <a:r>
              <a:rPr lang="en-US" sz="2800" dirty="0" err="1"/>
              <a:t>keyakinan</a:t>
            </a:r>
            <a:r>
              <a:rPr lang="en-US" sz="2800" dirty="0"/>
              <a:t>, </a:t>
            </a:r>
            <a:r>
              <a:rPr lang="en-US" sz="2800" dirty="0" err="1"/>
              <a:t>umur</a:t>
            </a:r>
            <a:r>
              <a:rPr lang="en-US" sz="2800" dirty="0"/>
              <a:t> </a:t>
            </a:r>
            <a:r>
              <a:rPr lang="en-US" sz="2800" dirty="0" err="1"/>
              <a:t>dan</a:t>
            </a:r>
            <a:r>
              <a:rPr lang="en-US" sz="2800" dirty="0"/>
              <a:t> </a:t>
            </a:r>
            <a:r>
              <a:rPr lang="en-US" sz="2800" dirty="0" err="1"/>
              <a:t>faktor</a:t>
            </a:r>
            <a:r>
              <a:rPr lang="en-US" sz="2800" dirty="0"/>
              <a:t> lain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nl-NL" sz="4000">
                <a:solidFill>
                  <a:schemeClr val="tx2"/>
                </a:solidFill>
              </a:rPr>
              <a:t>Beberapa contoh bidang etik yang menjadi kasus hukum:</a:t>
            </a:r>
            <a:r>
              <a:rPr lang="en-US" sz="4000">
                <a:solidFill>
                  <a:schemeClr val="tx2"/>
                </a:solidFill>
              </a:rPr>
              <a:t> </a:t>
            </a:r>
          </a:p>
        </p:txBody>
      </p:sp>
      <p:sp>
        <p:nvSpPr>
          <p:cNvPr id="76803" name="Rectangle 5"/>
          <p:cNvSpPr>
            <a:spLocks noChangeArrowheads="1"/>
          </p:cNvSpPr>
          <p:nvPr/>
        </p:nvSpPr>
        <p:spPr bwMode="auto">
          <a:xfrm>
            <a:off x="179388" y="1700213"/>
            <a:ext cx="8964612" cy="4824412"/>
          </a:xfrm>
          <a:prstGeom prst="rect">
            <a:avLst/>
          </a:prstGeom>
          <a:noFill/>
          <a:ln w="9525">
            <a:noFill/>
            <a:miter lim="800000"/>
            <a:headEnd/>
            <a:tailEnd/>
          </a:ln>
        </p:spPr>
        <p:txBody>
          <a:bodyPr/>
          <a:lstStyle/>
          <a:p>
            <a:pPr>
              <a:spcBef>
                <a:spcPct val="20000"/>
              </a:spcBef>
            </a:pPr>
            <a:endParaRPr lang="nl-NL" sz="4000" i="1" dirty="0"/>
          </a:p>
          <a:p>
            <a:pPr marL="342900" indent="-342900">
              <a:spcBef>
                <a:spcPct val="20000"/>
              </a:spcBef>
              <a:buFontTx/>
              <a:buChar char="•"/>
            </a:pPr>
            <a:r>
              <a:rPr lang="nl-NL" sz="4000" i="1" dirty="0"/>
              <a:t>under treatment, </a:t>
            </a:r>
          </a:p>
          <a:p>
            <a:pPr marL="342900" indent="-342900">
              <a:spcBef>
                <a:spcPct val="20000"/>
              </a:spcBef>
              <a:buFontTx/>
              <a:buChar char="•"/>
            </a:pPr>
            <a:r>
              <a:rPr lang="nl-NL" sz="4000" dirty="0"/>
              <a:t>tidak menerima pasien dalam keadaan </a:t>
            </a:r>
            <a:r>
              <a:rPr lang="nl-NL" sz="4000" i="1" dirty="0"/>
              <a:t>terminal, </a:t>
            </a:r>
          </a:p>
          <a:p>
            <a:pPr marL="342900" indent="-342900">
              <a:spcBef>
                <a:spcPct val="20000"/>
              </a:spcBef>
              <a:buFontTx/>
              <a:buChar char="•"/>
            </a:pPr>
            <a:r>
              <a:rPr lang="nl-NL" sz="4000" i="1" dirty="0"/>
              <a:t>abortus, </a:t>
            </a:r>
          </a:p>
          <a:p>
            <a:pPr marL="342900" indent="-342900">
              <a:spcBef>
                <a:spcPct val="20000"/>
              </a:spcBef>
              <a:buFontTx/>
              <a:buChar char="•"/>
            </a:pPr>
            <a:r>
              <a:rPr lang="nl-NL" sz="4000" dirty="0"/>
              <a:t>penghentian alat bantu napas, </a:t>
            </a:r>
          </a:p>
          <a:p>
            <a:pPr marL="342900" indent="-342900">
              <a:spcBef>
                <a:spcPct val="20000"/>
              </a:spcBef>
              <a:buFontTx/>
              <a:buChar char="•"/>
            </a:pPr>
            <a:r>
              <a:rPr lang="nl-NL" sz="4000" dirty="0"/>
              <a:t>bayi tabung </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AED9E1-4C39-424A-B928-7D5477E1B9CE}"/>
              </a:ext>
            </a:extLst>
          </p:cNvPr>
          <p:cNvSpPr txBox="1"/>
          <p:nvPr/>
        </p:nvSpPr>
        <p:spPr>
          <a:xfrm>
            <a:off x="179512" y="517149"/>
            <a:ext cx="8784976" cy="2092881"/>
          </a:xfrm>
          <a:prstGeom prst="rect">
            <a:avLst/>
          </a:prstGeom>
          <a:noFill/>
        </p:spPr>
        <p:txBody>
          <a:bodyPr wrap="square">
            <a:spAutoFit/>
          </a:bodyPr>
          <a:lstStyle/>
          <a:p>
            <a:pPr algn="just"/>
            <a:r>
              <a:rPr lang="en-ID" sz="2800" dirty="0"/>
              <a:t>Etika </a:t>
            </a:r>
            <a:r>
              <a:rPr lang="en-ID" sz="2800" dirty="0" err="1"/>
              <a:t>secara</a:t>
            </a:r>
            <a:r>
              <a:rPr lang="en-ID" sz="2800" dirty="0"/>
              <a:t> </a:t>
            </a:r>
            <a:r>
              <a:rPr lang="en-ID" sz="2800" dirty="0" err="1"/>
              <a:t>umum</a:t>
            </a:r>
            <a:r>
              <a:rPr lang="en-ID" sz="2800" dirty="0"/>
              <a:t> adalah </a:t>
            </a:r>
            <a:r>
              <a:rPr lang="en-ID" sz="2800" dirty="0" err="1"/>
              <a:t>ilmu</a:t>
            </a:r>
            <a:r>
              <a:rPr lang="en-ID" sz="2800" dirty="0"/>
              <a:t> yang </a:t>
            </a:r>
            <a:r>
              <a:rPr lang="en-ID" sz="2800" dirty="0" err="1"/>
              <a:t>membahas</a:t>
            </a:r>
            <a:r>
              <a:rPr lang="en-ID" sz="2800" dirty="0"/>
              <a:t> </a:t>
            </a:r>
            <a:r>
              <a:rPr lang="en-ID" sz="2800" dirty="0" err="1"/>
              <a:t>prinsip</a:t>
            </a:r>
            <a:r>
              <a:rPr lang="en-ID" sz="2800" dirty="0"/>
              <a:t> dan aturan </a:t>
            </a:r>
            <a:r>
              <a:rPr lang="en-ID" sz="2800" dirty="0" err="1"/>
              <a:t>mengenai</a:t>
            </a:r>
            <a:r>
              <a:rPr lang="en-ID" sz="2800" dirty="0"/>
              <a:t> </a:t>
            </a:r>
            <a:r>
              <a:rPr lang="en-ID" sz="2800" dirty="0" err="1"/>
              <a:t>perilaku</a:t>
            </a:r>
            <a:r>
              <a:rPr lang="en-ID" sz="2800" dirty="0"/>
              <a:t> </a:t>
            </a:r>
            <a:r>
              <a:rPr lang="en-ID" sz="2800" dirty="0" err="1"/>
              <a:t>manusia</a:t>
            </a:r>
            <a:r>
              <a:rPr lang="en-ID" sz="2800" dirty="0"/>
              <a:t> yang </a:t>
            </a:r>
            <a:r>
              <a:rPr lang="en-ID" sz="2800" dirty="0" err="1"/>
              <a:t>benar</a:t>
            </a:r>
            <a:r>
              <a:rPr lang="en-ID" sz="2800" dirty="0"/>
              <a:t> serta </a:t>
            </a:r>
            <a:r>
              <a:rPr lang="en-ID" sz="2800" dirty="0" err="1"/>
              <a:t>nilai-nilai</a:t>
            </a:r>
            <a:r>
              <a:rPr lang="en-ID" sz="2800" dirty="0"/>
              <a:t> </a:t>
            </a:r>
            <a:r>
              <a:rPr lang="en-ID" sz="2800" dirty="0" err="1"/>
              <a:t>baik</a:t>
            </a:r>
            <a:r>
              <a:rPr lang="en-ID" sz="2800" dirty="0"/>
              <a:t> dan </a:t>
            </a:r>
            <a:r>
              <a:rPr lang="en-ID" sz="2800" dirty="0" err="1"/>
              <a:t>buruk</a:t>
            </a:r>
            <a:r>
              <a:rPr lang="en-ID" sz="2800" dirty="0"/>
              <a:t> dalam </a:t>
            </a:r>
            <a:r>
              <a:rPr lang="en-ID" sz="2800" dirty="0" err="1"/>
              <a:t>masyarakat</a:t>
            </a:r>
            <a:r>
              <a:rPr lang="en-ID" sz="2800" dirty="0"/>
              <a:t>.</a:t>
            </a:r>
          </a:p>
          <a:p>
            <a:endParaRPr lang="en-ID" sz="2800" dirty="0"/>
          </a:p>
          <a:p>
            <a:endParaRPr lang="en-ID" dirty="0"/>
          </a:p>
        </p:txBody>
      </p:sp>
      <p:sp>
        <p:nvSpPr>
          <p:cNvPr id="5" name="Rectangle 2">
            <a:extLst>
              <a:ext uri="{FF2B5EF4-FFF2-40B4-BE49-F238E27FC236}">
                <a16:creationId xmlns:a16="http://schemas.microsoft.com/office/drawing/2014/main" id="{59D764C7-91D4-48E6-8DAA-393EDFE3C0CE}"/>
              </a:ext>
            </a:extLst>
          </p:cNvPr>
          <p:cNvSpPr>
            <a:spLocks noChangeArrowheads="1"/>
          </p:cNvSpPr>
          <p:nvPr/>
        </p:nvSpPr>
        <p:spPr bwMode="auto">
          <a:xfrm>
            <a:off x="89756" y="2492896"/>
            <a:ext cx="8964488"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Arial" panose="020B0604020202020204" pitchFamily="34" charset="0"/>
              </a:rPr>
              <a:t>Sikap</a:t>
            </a:r>
            <a:r>
              <a:rPr kumimoji="0" lang="en-US" altLang="en-US" sz="2400" b="1" i="0" u="none" strike="noStrike" cap="none" normalizeH="0" baseline="0" dirty="0">
                <a:ln>
                  <a:noFill/>
                </a:ln>
                <a:solidFill>
                  <a:schemeClr val="tx1"/>
                </a:solidFill>
                <a:effectLst/>
                <a:latin typeface="Arial" panose="020B0604020202020204" pitchFamily="34" charset="0"/>
              </a:rPr>
              <a:t> </a:t>
            </a:r>
            <a:r>
              <a:rPr kumimoji="0" lang="en-US" altLang="en-US" sz="2400" b="1" i="0" u="none" strike="noStrike" cap="none" normalizeH="0" baseline="0" dirty="0" err="1">
                <a:ln>
                  <a:noFill/>
                </a:ln>
                <a:solidFill>
                  <a:schemeClr val="tx1"/>
                </a:solidFill>
                <a:effectLst/>
                <a:latin typeface="Arial" panose="020B0604020202020204" pitchFamily="34" charset="0"/>
              </a:rPr>
              <a:t>Hormat</a:t>
            </a:r>
            <a:r>
              <a:rPr kumimoji="0" lang="en-US" altLang="en-US" sz="2400" b="1" i="0" u="none" strike="noStrike" cap="none" normalizeH="0" baseline="0" dirty="0">
                <a:ln>
                  <a:noFill/>
                </a:ln>
                <a:solidFill>
                  <a:schemeClr val="tx1"/>
                </a:solidFill>
                <a:effectLst/>
                <a:latin typeface="Arial" panose="020B0604020202020204" pitchFamily="34" charset="0"/>
              </a:rPr>
              <a: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Menunjukkan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sikap</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hormat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kepada</a:t>
            </a:r>
            <a:r>
              <a:rPr kumimoji="0" lang="en-US" altLang="en-US" sz="2400" b="0" i="0" u="none" strike="noStrike" cap="none" normalizeH="0" baseline="0" dirty="0">
                <a:ln>
                  <a:noFill/>
                </a:ln>
                <a:solidFill>
                  <a:schemeClr val="tx1"/>
                </a:solidFill>
                <a:effectLst/>
                <a:latin typeface="Arial" panose="020B0604020202020204" pitchFamily="34" charset="0"/>
              </a:rPr>
              <a:t> orang lain, </a:t>
            </a:r>
            <a:r>
              <a:rPr kumimoji="0" lang="en-US" altLang="en-US" sz="2400" b="0" i="0" u="none" strike="noStrike" cap="none" normalizeH="0" baseline="0" dirty="0" err="1">
                <a:ln>
                  <a:noFill/>
                </a:ln>
                <a:solidFill>
                  <a:schemeClr val="tx1"/>
                </a:solidFill>
                <a:effectLst/>
                <a:latin typeface="Arial" panose="020B0604020202020204" pitchFamily="34" charset="0"/>
              </a:rPr>
              <a:t>menjaga</a:t>
            </a:r>
            <a:r>
              <a:rPr kumimoji="0" lang="en-US" altLang="en-US" sz="2400" b="0" i="0" u="none" strike="noStrike" cap="none" normalizeH="0" baseline="0" dirty="0">
                <a:ln>
                  <a:noFill/>
                </a:ln>
                <a:solidFill>
                  <a:schemeClr val="tx1"/>
                </a:solidFill>
                <a:effectLst/>
                <a:latin typeface="Arial" panose="020B0604020202020204" pitchFamily="34" charset="0"/>
              </a:rPr>
              <a:t> nada </a:t>
            </a:r>
            <a:r>
              <a:rPr kumimoji="0" lang="en-US" altLang="en-US" sz="2400" b="0" i="0" u="none" strike="noStrike" cap="none" normalizeH="0" baseline="0" dirty="0" err="1">
                <a:ln>
                  <a:noFill/>
                </a:ln>
                <a:solidFill>
                  <a:schemeClr val="tx1"/>
                </a:solidFill>
                <a:effectLst/>
                <a:latin typeface="Arial" panose="020B0604020202020204" pitchFamily="34" charset="0"/>
              </a:rPr>
              <a:t>bicara</a:t>
            </a:r>
            <a:r>
              <a:rPr kumimoji="0" lang="en-US" altLang="en-US" sz="2400" b="0" i="0" u="none" strike="noStrike" cap="none" normalizeH="0" baseline="0" dirty="0">
                <a:ln>
                  <a:noFill/>
                </a:ln>
                <a:solidFill>
                  <a:schemeClr val="tx1"/>
                </a:solidFill>
                <a:effectLst/>
                <a:latin typeface="Arial" panose="020B0604020202020204" pitchFamily="34" charset="0"/>
              </a:rPr>
              <a:t>, dan </a:t>
            </a:r>
            <a:r>
              <a:rPr kumimoji="0" lang="en-US" altLang="en-US" sz="2400" b="0" i="0" u="none" strike="noStrike" cap="none" normalizeH="0" baseline="0" dirty="0" err="1">
                <a:ln>
                  <a:noFill/>
                </a:ln>
                <a:solidFill>
                  <a:schemeClr val="tx1"/>
                </a:solidFill>
                <a:effectLst/>
                <a:latin typeface="Arial" panose="020B0604020202020204" pitchFamily="34" charset="0"/>
              </a:rPr>
              <a:t>berusaha</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bersikap</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sederhana</a:t>
            </a:r>
            <a:r>
              <a:rPr kumimoji="0" lang="en-US" altLang="en-US" sz="2400" b="0" i="0" u="none" strike="noStrike" cap="none" normalizeH="0" baseline="0" dirty="0">
                <a:ln>
                  <a:noFill/>
                </a:ln>
                <a:solidFill>
                  <a:schemeClr val="tx1"/>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err="1">
                <a:ln>
                  <a:noFill/>
                </a:ln>
                <a:solidFill>
                  <a:schemeClr val="tx1"/>
                </a:solidFill>
                <a:effectLst/>
                <a:latin typeface="Arial" panose="020B0604020202020204" pitchFamily="34" charset="0"/>
              </a:rPr>
              <a:t>Menghargai</a:t>
            </a:r>
            <a:r>
              <a:rPr kumimoji="0" lang="en-US" altLang="en-US" sz="2400" b="1" i="0" u="none" strike="noStrike" cap="none" normalizeH="0" baseline="0" dirty="0">
                <a:ln>
                  <a:noFill/>
                </a:ln>
                <a:solidFill>
                  <a:schemeClr val="tx1"/>
                </a:solidFill>
                <a:effectLst/>
                <a:latin typeface="Arial" panose="020B0604020202020204" pitchFamily="34" charset="0"/>
              </a:rPr>
              <a:t> </a:t>
            </a:r>
            <a:r>
              <a:rPr kumimoji="0" lang="en-US" altLang="en-US" sz="2400" b="1" i="0" u="none" strike="noStrike" cap="none" normalizeH="0" baseline="0" dirty="0" err="1">
                <a:ln>
                  <a:noFill/>
                </a:ln>
                <a:solidFill>
                  <a:schemeClr val="tx1"/>
                </a:solidFill>
                <a:effectLst/>
                <a:latin typeface="Arial" panose="020B0604020202020204" pitchFamily="34" charset="0"/>
              </a:rPr>
              <a:t>Perbedaan</a:t>
            </a:r>
            <a:r>
              <a:rPr kumimoji="0" lang="en-US" altLang="en-US" sz="2400" b="1" i="0" u="none" strike="noStrike" cap="none" normalizeH="0" baseline="0" dirty="0">
                <a:ln>
                  <a:noFill/>
                </a:ln>
                <a:solidFill>
                  <a:schemeClr val="tx1"/>
                </a:solidFill>
                <a:effectLst/>
                <a:latin typeface="Arial" panose="020B0604020202020204" pitchFamily="34" charset="0"/>
              </a:rPr>
              <a: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Menghargai</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perbedaan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pendapat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antarindividu</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err="1">
                <a:ln>
                  <a:noFill/>
                </a:ln>
                <a:solidFill>
                  <a:schemeClr val="tx1"/>
                </a:solidFill>
                <a:effectLst/>
                <a:latin typeface="Arial" panose="020B0604020202020204" pitchFamily="34" charset="0"/>
              </a:rPr>
              <a:t>Berperilaku</a:t>
            </a:r>
            <a:r>
              <a:rPr kumimoji="0" lang="en-US" altLang="en-US" sz="2400" b="1" i="0" u="none" strike="noStrike" cap="none" normalizeH="0" baseline="0" dirty="0">
                <a:ln>
                  <a:noFill/>
                </a:ln>
                <a:solidFill>
                  <a:schemeClr val="tx1"/>
                </a:solidFill>
                <a:effectLst/>
                <a:latin typeface="Arial" panose="020B0604020202020204" pitchFamily="34" charset="0"/>
              </a:rPr>
              <a:t> </a:t>
            </a:r>
            <a:r>
              <a:rPr kumimoji="0" lang="en-US" altLang="en-US" sz="2400" b="1" i="0" u="none" strike="noStrike" cap="none" normalizeH="0" baseline="0" dirty="0" err="1">
                <a:ln>
                  <a:noFill/>
                </a:ln>
                <a:solidFill>
                  <a:schemeClr val="tx1"/>
                </a:solidFill>
                <a:effectLst/>
                <a:latin typeface="Arial" panose="020B0604020202020204" pitchFamily="34" charset="0"/>
              </a:rPr>
              <a:t>Sopan</a:t>
            </a:r>
            <a:r>
              <a:rPr kumimoji="0" lang="en-US" altLang="en-US" sz="2400" b="1" i="0" u="none" strike="noStrike" cap="none" normalizeH="0" baseline="0" dirty="0">
                <a:ln>
                  <a:noFill/>
                </a:ln>
                <a:solidFill>
                  <a:schemeClr val="tx1"/>
                </a:solidFill>
                <a:effectLst/>
                <a:latin typeface="Arial" panose="020B0604020202020204" pitchFamily="34" charset="0"/>
              </a:rPr>
              <a: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Berperilaku</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sopan</a:t>
            </a:r>
            <a:r>
              <a:rPr kumimoji="0" lang="en-US" altLang="en-US" sz="2400" b="0" i="0" u="none" strike="noStrike" cap="none" normalizeH="0" baseline="0" dirty="0">
                <a:ln>
                  <a:noFill/>
                </a:ln>
                <a:solidFill>
                  <a:schemeClr val="tx1"/>
                </a:solidFill>
                <a:effectLst/>
                <a:latin typeface="Arial" panose="020B0604020202020204" pitchFamily="34" charset="0"/>
              </a:rPr>
              <a:t> di </a:t>
            </a:r>
            <a:r>
              <a:rPr kumimoji="0" lang="en-US" altLang="en-US" sz="2400" b="0" i="0" u="none" strike="noStrike" cap="none" normalizeH="0" baseline="0" dirty="0" err="1">
                <a:ln>
                  <a:noFill/>
                </a:ln>
                <a:solidFill>
                  <a:schemeClr val="tx1"/>
                </a:solidFill>
                <a:effectLst/>
                <a:latin typeface="Arial" panose="020B0604020202020204" pitchFamily="34" charset="0"/>
              </a:rPr>
              <a:t>berbagai</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lingkungan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seperti</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rumah</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kantor</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atau</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sekolah</a:t>
            </a:r>
            <a:r>
              <a:rPr kumimoji="0" lang="en-US" altLang="en-US" sz="2400" b="0" i="0" u="none" strike="noStrike" cap="none" normalizeH="0" baseline="0" dirty="0">
                <a:ln>
                  <a:noFill/>
                </a:ln>
                <a:solidFill>
                  <a:schemeClr val="tx1"/>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err="1">
                <a:ln>
                  <a:noFill/>
                </a:ln>
                <a:solidFill>
                  <a:schemeClr val="tx1"/>
                </a:solidFill>
                <a:effectLst/>
                <a:latin typeface="Arial" panose="020B0604020202020204" pitchFamily="34" charset="0"/>
              </a:rPr>
              <a:t>Membantu</a:t>
            </a:r>
            <a:r>
              <a:rPr kumimoji="0" lang="en-US" altLang="en-US" sz="2400" b="1" i="0" u="none" strike="noStrike" cap="none" normalizeH="0" baseline="0" dirty="0">
                <a:ln>
                  <a:noFill/>
                </a:ln>
                <a:solidFill>
                  <a:schemeClr val="tx1"/>
                </a:solidFill>
                <a:effectLst/>
                <a:latin typeface="Arial" panose="020B0604020202020204" pitchFamily="34" charset="0"/>
              </a:rPr>
              <a:t> Orang Lain: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Memberikan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bantuan</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kepada</a:t>
            </a:r>
            <a:r>
              <a:rPr kumimoji="0" lang="en-US" altLang="en-US" sz="2400" b="0" i="0" u="none" strike="noStrike" cap="none" normalizeH="0" baseline="0" dirty="0">
                <a:ln>
                  <a:noFill/>
                </a:ln>
                <a:solidFill>
                  <a:schemeClr val="tx1"/>
                </a:solidFill>
                <a:effectLst/>
                <a:latin typeface="Arial" panose="020B0604020202020204" pitchFamily="34" charset="0"/>
              </a:rPr>
              <a:t> orang lain yang </a:t>
            </a:r>
            <a:r>
              <a:rPr kumimoji="0" lang="en-US" altLang="en-US" sz="2400" b="0" i="0" u="none" strike="noStrike" cap="none" normalizeH="0" baseline="0" dirty="0" err="1">
                <a:ln>
                  <a:noFill/>
                </a:ln>
                <a:solidFill>
                  <a:schemeClr val="tx1"/>
                </a:solidFill>
                <a:effectLst/>
                <a:latin typeface="Arial" panose="020B0604020202020204" pitchFamily="34" charset="0"/>
              </a:rPr>
              <a:t>membutuhkan</a:t>
            </a:r>
            <a:r>
              <a:rPr kumimoji="0" lang="en-US" altLang="en-US" sz="2400" b="0" i="0" u="none" strike="noStrike" cap="none" normalizeH="0" baseline="0" dirty="0">
                <a:ln>
                  <a:noFill/>
                </a:ln>
                <a:solidFill>
                  <a:schemeClr val="tx1"/>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err="1">
                <a:ln>
                  <a:noFill/>
                </a:ln>
                <a:solidFill>
                  <a:schemeClr val="tx1"/>
                </a:solidFill>
                <a:effectLst/>
                <a:latin typeface="Arial" panose="020B0604020202020204" pitchFamily="34" charset="0"/>
              </a:rPr>
              <a:t>Etiket</a:t>
            </a:r>
            <a:r>
              <a:rPr kumimoji="0" lang="en-US" altLang="en-US" sz="2400" b="1" i="0" u="none" strike="noStrike" cap="none" normalizeH="0" baseline="0" dirty="0">
                <a:ln>
                  <a:noFill/>
                </a:ln>
                <a:solidFill>
                  <a:schemeClr val="tx1"/>
                </a:solidFill>
                <a:effectLst/>
                <a:latin typeface="Arial" panose="020B0604020202020204" pitchFamily="34" charset="0"/>
              </a:rPr>
              <a:t> di </a:t>
            </a:r>
            <a:r>
              <a:rPr kumimoji="0" lang="en-US" altLang="en-US" sz="2400" b="1" i="0" u="none" strike="noStrike" cap="none" normalizeH="0" baseline="0" dirty="0" err="1">
                <a:ln>
                  <a:noFill/>
                </a:ln>
                <a:solidFill>
                  <a:schemeClr val="tx1"/>
                </a:solidFill>
                <a:effectLst/>
                <a:latin typeface="Arial" panose="020B0604020202020204" pitchFamily="34" charset="0"/>
              </a:rPr>
              <a:t>Tempat</a:t>
            </a:r>
            <a:r>
              <a:rPr kumimoji="0" lang="en-US" altLang="en-US" sz="2400" b="1" i="0" u="none" strike="noStrike" cap="none" normalizeH="0" baseline="0" dirty="0">
                <a:ln>
                  <a:noFill/>
                </a:ln>
                <a:solidFill>
                  <a:schemeClr val="tx1"/>
                </a:solidFill>
                <a:effectLst/>
                <a:latin typeface="Arial" panose="020B0604020202020204" pitchFamily="34" charset="0"/>
              </a:rPr>
              <a:t> </a:t>
            </a:r>
            <a:r>
              <a:rPr kumimoji="0" lang="en-US" altLang="en-US" sz="2400" b="1" i="0" u="none" strike="noStrike" cap="none" normalizeH="0" baseline="0" dirty="0" err="1">
                <a:ln>
                  <a:noFill/>
                </a:ln>
                <a:solidFill>
                  <a:schemeClr val="tx1"/>
                </a:solidFill>
                <a:effectLst/>
                <a:latin typeface="Arial" panose="020B0604020202020204" pitchFamily="34" charset="0"/>
              </a:rPr>
              <a:t>Umum</a:t>
            </a:r>
            <a:r>
              <a:rPr kumimoji="0" lang="en-US" altLang="en-US" sz="2400" b="1" i="0" u="none" strike="noStrike" cap="none" normalizeH="0" baseline="0" dirty="0">
                <a:ln>
                  <a:noFill/>
                </a:ln>
                <a:solidFill>
                  <a:schemeClr val="tx1"/>
                </a:solidFill>
                <a:effectLst/>
                <a:latin typeface="Arial" panose="020B0604020202020204" pitchFamily="34" charset="0"/>
              </a:rPr>
              <a:t>:</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Membuang</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sampah</a:t>
            </a:r>
            <a:r>
              <a:rPr kumimoji="0" lang="en-US" altLang="en-US" sz="2400" b="0" i="0" u="none" strike="noStrike" cap="none" normalizeH="0" baseline="0" dirty="0">
                <a:ln>
                  <a:noFill/>
                </a:ln>
                <a:solidFill>
                  <a:schemeClr val="tx1"/>
                </a:solidFill>
                <a:effectLst/>
                <a:latin typeface="Arial" panose="020B0604020202020204" pitchFamily="34" charset="0"/>
              </a:rPr>
              <a:t> pada </a:t>
            </a:r>
            <a:r>
              <a:rPr kumimoji="0" lang="en-US" altLang="en-US" sz="2400" b="0" i="0" u="none" strike="noStrike" cap="none" normalizeH="0" baseline="0" dirty="0" err="1">
                <a:ln>
                  <a:noFill/>
                </a:ln>
                <a:solidFill>
                  <a:schemeClr val="tx1"/>
                </a:solidFill>
                <a:effectLst/>
                <a:latin typeface="Arial" panose="020B0604020202020204" pitchFamily="34" charset="0"/>
              </a:rPr>
              <a:t>tempatnya</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menjaga</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ketertiban</a:t>
            </a:r>
            <a:r>
              <a:rPr kumimoji="0" lang="en-US" altLang="en-US" sz="2400" b="0" i="0" u="none" strike="noStrike" cap="none" normalizeH="0" baseline="0" dirty="0">
                <a:ln>
                  <a:noFill/>
                </a:ln>
                <a:solidFill>
                  <a:schemeClr val="tx1"/>
                </a:solidFill>
                <a:effectLst/>
                <a:latin typeface="Arial" panose="020B0604020202020204" pitchFamily="34" charset="0"/>
              </a:rPr>
              <a:t>, dan </a:t>
            </a:r>
            <a:r>
              <a:rPr kumimoji="0" lang="en-US" altLang="en-US" sz="2400" b="0" i="0" u="none" strike="noStrike" cap="none" normalizeH="0" baseline="0" dirty="0" err="1">
                <a:ln>
                  <a:noFill/>
                </a:ln>
                <a:solidFill>
                  <a:schemeClr val="tx1"/>
                </a:solidFill>
                <a:effectLst/>
                <a:latin typeface="Arial" panose="020B0604020202020204" pitchFamily="34" charset="0"/>
              </a:rPr>
              <a:t>tidak</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merusak</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fasilitas</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umum</a:t>
            </a:r>
            <a:r>
              <a:rPr kumimoji="0" lang="en-US" altLang="en-US" sz="2400" b="0" i="0" u="none" strike="noStrike" cap="none" normalizeH="0" baseline="0" dirty="0">
                <a:ln>
                  <a:noFill/>
                </a:ln>
                <a:solidFill>
                  <a:schemeClr val="tx1"/>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082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250825" y="274638"/>
            <a:ext cx="8893175" cy="490537"/>
          </a:xfrm>
          <a:prstGeom prst="rect">
            <a:avLst/>
          </a:prstGeom>
          <a:noFill/>
          <a:ln w="9525">
            <a:noFill/>
            <a:miter lim="800000"/>
            <a:headEnd/>
            <a:tailEnd/>
          </a:ln>
        </p:spPr>
        <p:txBody>
          <a:bodyPr anchor="ctr"/>
          <a:lstStyle/>
          <a:p>
            <a:pPr algn="ctr"/>
            <a:r>
              <a:rPr lang="en-GB" sz="4000" b="1" dirty="0" err="1"/>
              <a:t>Ada</a:t>
            </a:r>
            <a:r>
              <a:rPr lang="en-GB" sz="4000" b="1" dirty="0"/>
              <a:t> 2 (</a:t>
            </a:r>
            <a:r>
              <a:rPr lang="en-GB" sz="4000" b="1" dirty="0" err="1"/>
              <a:t>dua</a:t>
            </a:r>
            <a:r>
              <a:rPr lang="en-GB" sz="4000" b="1" dirty="0"/>
              <a:t>) </a:t>
            </a:r>
            <a:r>
              <a:rPr lang="en-GB" sz="4000" b="1" dirty="0" err="1"/>
              <a:t>arah</a:t>
            </a:r>
            <a:r>
              <a:rPr lang="en-GB" sz="4000" b="1" dirty="0"/>
              <a:t> </a:t>
            </a:r>
            <a:r>
              <a:rPr lang="en-GB" sz="4000" b="1" dirty="0" err="1"/>
              <a:t>dalam</a:t>
            </a:r>
            <a:r>
              <a:rPr lang="en-GB" sz="4000" b="1" dirty="0"/>
              <a:t> </a:t>
            </a:r>
            <a:r>
              <a:rPr lang="en-GB" sz="4000" b="1" dirty="0" err="1"/>
              <a:t>telaah</a:t>
            </a:r>
            <a:r>
              <a:rPr lang="en-GB" sz="4000" b="1" dirty="0"/>
              <a:t> </a:t>
            </a:r>
            <a:r>
              <a:rPr lang="en-GB" sz="4000" b="1" dirty="0" err="1"/>
              <a:t>etika</a:t>
            </a:r>
            <a:r>
              <a:rPr lang="en-US" sz="4000" b="1" dirty="0"/>
              <a:t> </a:t>
            </a:r>
          </a:p>
        </p:txBody>
      </p:sp>
      <p:sp>
        <p:nvSpPr>
          <p:cNvPr id="15363" name="Rectangle 5"/>
          <p:cNvSpPr>
            <a:spLocks noChangeArrowheads="1"/>
          </p:cNvSpPr>
          <p:nvPr/>
        </p:nvSpPr>
        <p:spPr bwMode="auto">
          <a:xfrm>
            <a:off x="0" y="1341438"/>
            <a:ext cx="9144000" cy="5516562"/>
          </a:xfrm>
          <a:prstGeom prst="rect">
            <a:avLst/>
          </a:prstGeom>
          <a:noFill/>
          <a:ln w="9525">
            <a:noFill/>
            <a:miter lim="800000"/>
            <a:headEnd/>
            <a:tailEnd/>
          </a:ln>
        </p:spPr>
        <p:txBody>
          <a:bodyPr/>
          <a:lstStyle/>
          <a:p>
            <a:pPr marL="342900" indent="-342900">
              <a:buFontTx/>
              <a:buChar char="•"/>
            </a:pPr>
            <a:r>
              <a:rPr lang="en-GB" sz="3600" dirty="0" err="1"/>
              <a:t>Pertama</a:t>
            </a:r>
            <a:r>
              <a:rPr lang="en-GB" sz="3600" dirty="0"/>
              <a:t>, </a:t>
            </a:r>
            <a:r>
              <a:rPr lang="en-GB" sz="3600" dirty="0" err="1"/>
              <a:t>yaitu</a:t>
            </a:r>
            <a:r>
              <a:rPr lang="en-GB" sz="3600" dirty="0"/>
              <a:t> </a:t>
            </a:r>
            <a:r>
              <a:rPr lang="en-GB" sz="3600" dirty="0" err="1"/>
              <a:t>memberikan</a:t>
            </a:r>
            <a:r>
              <a:rPr lang="en-GB" sz="3600" dirty="0"/>
              <a:t> </a:t>
            </a:r>
            <a:r>
              <a:rPr lang="en-GB" sz="3600" dirty="0" err="1">
                <a:solidFill>
                  <a:srgbClr val="FF0000"/>
                </a:solidFill>
              </a:rPr>
              <a:t>analisis</a:t>
            </a:r>
            <a:r>
              <a:rPr lang="en-GB" sz="3600" dirty="0">
                <a:solidFill>
                  <a:srgbClr val="FF0000"/>
                </a:solidFill>
              </a:rPr>
              <a:t> </a:t>
            </a:r>
            <a:r>
              <a:rPr lang="en-GB" sz="3600" dirty="0" err="1">
                <a:solidFill>
                  <a:srgbClr val="FF0000"/>
                </a:solidFill>
              </a:rPr>
              <a:t>dan</a:t>
            </a:r>
            <a:r>
              <a:rPr lang="en-GB" sz="3600" dirty="0">
                <a:solidFill>
                  <a:srgbClr val="FF0000"/>
                </a:solidFill>
              </a:rPr>
              <a:t> </a:t>
            </a:r>
            <a:r>
              <a:rPr lang="en-GB" sz="3600" dirty="0" err="1">
                <a:solidFill>
                  <a:srgbClr val="FF0000"/>
                </a:solidFill>
              </a:rPr>
              <a:t>penjelasan</a:t>
            </a:r>
            <a:r>
              <a:rPr lang="en-GB" sz="3600" dirty="0">
                <a:solidFill>
                  <a:srgbClr val="FF0000"/>
                </a:solidFill>
              </a:rPr>
              <a:t> </a:t>
            </a:r>
            <a:r>
              <a:rPr lang="en-GB" sz="3600" dirty="0" err="1">
                <a:solidFill>
                  <a:srgbClr val="FF0000"/>
                </a:solidFill>
              </a:rPr>
              <a:t>psikologis/sosiologis</a:t>
            </a:r>
            <a:r>
              <a:rPr lang="en-GB" sz="3600" dirty="0"/>
              <a:t> </a:t>
            </a:r>
            <a:r>
              <a:rPr lang="en-GB" sz="3600" dirty="0" err="1"/>
              <a:t>atas</a:t>
            </a:r>
            <a:r>
              <a:rPr lang="en-GB" sz="3600" dirty="0"/>
              <a:t> </a:t>
            </a:r>
            <a:r>
              <a:rPr lang="en-GB" sz="3600" dirty="0" err="1"/>
              <a:t>pertimbangan</a:t>
            </a:r>
            <a:r>
              <a:rPr lang="en-GB" sz="3600" dirty="0"/>
              <a:t> </a:t>
            </a:r>
            <a:r>
              <a:rPr lang="en-GB" sz="3600" dirty="0" err="1"/>
              <a:t>untuk</a:t>
            </a:r>
            <a:r>
              <a:rPr lang="en-GB" sz="3600" dirty="0"/>
              <a:t> </a:t>
            </a:r>
            <a:r>
              <a:rPr lang="en-GB" sz="3600" dirty="0" err="1"/>
              <a:t>menyetujui</a:t>
            </a:r>
            <a:r>
              <a:rPr lang="en-GB" sz="3600" dirty="0"/>
              <a:t> </a:t>
            </a:r>
            <a:r>
              <a:rPr lang="en-GB" sz="3600" dirty="0" err="1"/>
              <a:t>atau</a:t>
            </a:r>
            <a:r>
              <a:rPr lang="en-GB" sz="3600" dirty="0"/>
              <a:t> </a:t>
            </a:r>
            <a:r>
              <a:rPr lang="en-GB" sz="3600" dirty="0" err="1"/>
              <a:t>tidak</a:t>
            </a:r>
            <a:r>
              <a:rPr lang="en-GB" sz="3600" dirty="0"/>
              <a:t> </a:t>
            </a:r>
            <a:r>
              <a:rPr lang="en-GB" sz="3600" dirty="0" err="1"/>
              <a:t>menyetujui</a:t>
            </a:r>
            <a:r>
              <a:rPr lang="en-GB" sz="3600" dirty="0"/>
              <a:t> </a:t>
            </a:r>
            <a:r>
              <a:rPr lang="en-GB" sz="3600" dirty="0" err="1"/>
              <a:t>sikap</a:t>
            </a:r>
            <a:r>
              <a:rPr lang="en-GB" sz="3600" dirty="0"/>
              <a:t> </a:t>
            </a:r>
            <a:r>
              <a:rPr lang="en-GB" sz="3600" dirty="0" err="1"/>
              <a:t>atau</a:t>
            </a:r>
            <a:r>
              <a:rPr lang="en-GB" sz="3600" dirty="0"/>
              <a:t> </a:t>
            </a:r>
            <a:r>
              <a:rPr lang="en-GB" sz="3600" dirty="0" err="1"/>
              <a:t>tindakan</a:t>
            </a:r>
            <a:r>
              <a:rPr lang="en-GB" sz="3600" dirty="0"/>
              <a:t> </a:t>
            </a:r>
            <a:r>
              <a:rPr lang="en-GB" sz="3600" dirty="0" err="1"/>
              <a:t>manusia</a:t>
            </a:r>
            <a:r>
              <a:rPr lang="en-GB" sz="3600" dirty="0"/>
              <a:t> </a:t>
            </a:r>
            <a:r>
              <a:rPr lang="en-GB" sz="3600" dirty="0" err="1"/>
              <a:t>berdasarkan</a:t>
            </a:r>
            <a:r>
              <a:rPr lang="en-GB" sz="3600" dirty="0"/>
              <a:t> </a:t>
            </a:r>
            <a:r>
              <a:rPr lang="en-GB" sz="3600" dirty="0" err="1"/>
              <a:t>benar-salah</a:t>
            </a:r>
            <a:r>
              <a:rPr lang="en-GB" sz="3600" dirty="0"/>
              <a:t> </a:t>
            </a:r>
            <a:r>
              <a:rPr lang="en-GB" sz="3600" dirty="0" err="1"/>
              <a:t>atau</a:t>
            </a:r>
            <a:r>
              <a:rPr lang="en-GB" sz="3600" dirty="0"/>
              <a:t> </a:t>
            </a:r>
            <a:r>
              <a:rPr lang="en-GB" sz="3600" dirty="0" err="1"/>
              <a:t>baik-buruknya</a:t>
            </a:r>
            <a:r>
              <a:rPr lang="en-GB" sz="3600" dirty="0"/>
              <a:t> </a:t>
            </a:r>
            <a:r>
              <a:rPr lang="en-GB" sz="3600" dirty="0" err="1"/>
              <a:t>sikap</a:t>
            </a:r>
            <a:r>
              <a:rPr lang="en-GB" sz="3600" dirty="0"/>
              <a:t> </a:t>
            </a:r>
            <a:r>
              <a:rPr lang="en-GB" sz="3600" dirty="0" err="1"/>
              <a:t>atau</a:t>
            </a:r>
            <a:r>
              <a:rPr lang="en-GB" sz="3600" dirty="0"/>
              <a:t> </a:t>
            </a:r>
            <a:r>
              <a:rPr lang="en-GB" sz="3600" dirty="0" err="1"/>
              <a:t>tindakan</a:t>
            </a:r>
            <a:r>
              <a:rPr lang="en-GB" sz="3600" dirty="0"/>
              <a:t> </a:t>
            </a:r>
            <a:r>
              <a:rPr lang="en-GB" sz="3600" dirty="0" err="1"/>
              <a:t>itu</a:t>
            </a:r>
            <a:r>
              <a:rPr lang="en-GB" sz="3600" dirty="0"/>
              <a:t>. </a:t>
            </a:r>
          </a:p>
          <a:p>
            <a:pPr marL="342900" indent="-342900">
              <a:buFontTx/>
              <a:buChar char="•"/>
            </a:pPr>
            <a:r>
              <a:rPr lang="en-GB" sz="3600" dirty="0" err="1"/>
              <a:t>Kedua</a:t>
            </a:r>
            <a:r>
              <a:rPr lang="en-GB" sz="3600" dirty="0"/>
              <a:t>, </a:t>
            </a:r>
            <a:r>
              <a:rPr lang="en-GB" sz="3600" dirty="0" err="1">
                <a:solidFill>
                  <a:srgbClr val="FF0000"/>
                </a:solidFill>
              </a:rPr>
              <a:t>menyarankan</a:t>
            </a:r>
            <a:r>
              <a:rPr lang="en-GB" sz="3600" dirty="0">
                <a:solidFill>
                  <a:srgbClr val="FF0000"/>
                </a:solidFill>
              </a:rPr>
              <a:t> </a:t>
            </a:r>
            <a:r>
              <a:rPr lang="en-GB" sz="3600" dirty="0" err="1">
                <a:solidFill>
                  <a:srgbClr val="FF0000"/>
                </a:solidFill>
              </a:rPr>
              <a:t>tindakan</a:t>
            </a:r>
            <a:r>
              <a:rPr lang="en-GB" sz="3600" dirty="0">
                <a:solidFill>
                  <a:srgbClr val="FF0000"/>
                </a:solidFill>
              </a:rPr>
              <a:t>, </a:t>
            </a:r>
            <a:r>
              <a:rPr lang="en-GB" sz="3600" dirty="0" err="1">
                <a:solidFill>
                  <a:srgbClr val="FF0000"/>
                </a:solidFill>
              </a:rPr>
              <a:t>tujuan</a:t>
            </a:r>
            <a:r>
              <a:rPr lang="en-GB" sz="3600" dirty="0">
                <a:solidFill>
                  <a:srgbClr val="FF0000"/>
                </a:solidFill>
              </a:rPr>
              <a:t> </a:t>
            </a:r>
            <a:r>
              <a:rPr lang="en-GB" sz="3600" dirty="0" err="1">
                <a:solidFill>
                  <a:srgbClr val="FF0000"/>
                </a:solidFill>
              </a:rPr>
              <a:t>atau</a:t>
            </a:r>
            <a:r>
              <a:rPr lang="en-GB" sz="3600" dirty="0">
                <a:solidFill>
                  <a:srgbClr val="FF0000"/>
                </a:solidFill>
              </a:rPr>
              <a:t> </a:t>
            </a:r>
            <a:r>
              <a:rPr lang="en-GB" sz="3600" dirty="0" err="1">
                <a:solidFill>
                  <a:srgbClr val="FF0000"/>
                </a:solidFill>
              </a:rPr>
              <a:t>gaya</a:t>
            </a:r>
            <a:r>
              <a:rPr lang="en-GB" sz="3600" dirty="0">
                <a:solidFill>
                  <a:srgbClr val="FF0000"/>
                </a:solidFill>
              </a:rPr>
              <a:t> </a:t>
            </a:r>
            <a:r>
              <a:rPr lang="en-GB" sz="3600" dirty="0" err="1">
                <a:solidFill>
                  <a:srgbClr val="FF0000"/>
                </a:solidFill>
              </a:rPr>
              <a:t>hidup</a:t>
            </a:r>
            <a:r>
              <a:rPr lang="en-GB" sz="3600" dirty="0"/>
              <a:t> </a:t>
            </a:r>
            <a:r>
              <a:rPr lang="en-GB" sz="3600" dirty="0" err="1"/>
              <a:t>berdasarkan</a:t>
            </a:r>
            <a:r>
              <a:rPr lang="en-GB" sz="3600" dirty="0"/>
              <a:t> </a:t>
            </a:r>
            <a:r>
              <a:rPr lang="en-GB" sz="3600" dirty="0" err="1"/>
              <a:t>pertimbangan</a:t>
            </a:r>
            <a:r>
              <a:rPr lang="en-GB" sz="3600" dirty="0"/>
              <a:t> </a:t>
            </a:r>
            <a:r>
              <a:rPr lang="en-GB" sz="3600" dirty="0" err="1"/>
              <a:t>tersebut</a:t>
            </a:r>
            <a:r>
              <a:rPr lang="en-GB" sz="3600" dirty="0"/>
              <a:t>. </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92275" y="274638"/>
            <a:ext cx="5327650" cy="850900"/>
          </a:xfrm>
        </p:spPr>
        <p:txBody>
          <a:bodyPr/>
          <a:lstStyle/>
          <a:p>
            <a:pPr eaLnBrk="1" hangingPunct="1"/>
            <a:r>
              <a:rPr lang="id-ID" dirty="0">
                <a:solidFill>
                  <a:srgbClr val="FF0000"/>
                </a:solidFill>
              </a:rPr>
              <a:t>DEFINISI</a:t>
            </a:r>
            <a:endParaRPr lang="en-GB" dirty="0">
              <a:solidFill>
                <a:srgbClr val="FF0000"/>
              </a:solidFill>
            </a:endParaRPr>
          </a:p>
        </p:txBody>
      </p:sp>
      <p:sp>
        <p:nvSpPr>
          <p:cNvPr id="3075" name="Rectangle 3"/>
          <p:cNvSpPr>
            <a:spLocks noGrp="1" noChangeArrowheads="1"/>
          </p:cNvSpPr>
          <p:nvPr>
            <p:ph type="body" idx="1"/>
          </p:nvPr>
        </p:nvSpPr>
        <p:spPr>
          <a:xfrm>
            <a:off x="2411413" y="1052513"/>
            <a:ext cx="6286500" cy="5400675"/>
          </a:xfrm>
          <a:solidFill>
            <a:srgbClr val="1E1363"/>
          </a:solidFill>
        </p:spPr>
        <p:txBody>
          <a:bodyPr/>
          <a:lstStyle/>
          <a:p>
            <a:pPr eaLnBrk="1" hangingPunct="1">
              <a:lnSpc>
                <a:spcPct val="80000"/>
              </a:lnSpc>
            </a:pPr>
            <a:r>
              <a:rPr lang="sv-SE" sz="2800" dirty="0">
                <a:solidFill>
                  <a:schemeClr val="bg1"/>
                </a:solidFill>
              </a:rPr>
              <a:t>Keperawatan merupakan salah satu profesi yang </a:t>
            </a:r>
            <a:r>
              <a:rPr lang="id-ID" sz="2800" dirty="0">
                <a:solidFill>
                  <a:schemeClr val="bg1"/>
                </a:solidFill>
              </a:rPr>
              <a:t>bergerak pada </a:t>
            </a:r>
            <a:r>
              <a:rPr lang="sv-SE" sz="2800" dirty="0">
                <a:solidFill>
                  <a:schemeClr val="bg1"/>
                </a:solidFill>
              </a:rPr>
              <a:t>bidang kesejaht</a:t>
            </a:r>
            <a:r>
              <a:rPr lang="id-ID" sz="2800" dirty="0">
                <a:solidFill>
                  <a:schemeClr val="bg1"/>
                </a:solidFill>
              </a:rPr>
              <a:t>e</a:t>
            </a:r>
            <a:r>
              <a:rPr lang="sv-SE" sz="2800" dirty="0">
                <a:solidFill>
                  <a:schemeClr val="bg1"/>
                </a:solidFill>
              </a:rPr>
              <a:t>raan manusia yaitu dengan memberikan bantuan kepada individu yang sehat maupun yang sakit untuk</a:t>
            </a:r>
            <a:r>
              <a:rPr lang="id-ID" sz="2800" dirty="0">
                <a:solidFill>
                  <a:schemeClr val="bg1"/>
                </a:solidFill>
              </a:rPr>
              <a:t> </a:t>
            </a:r>
            <a:r>
              <a:rPr lang="sv-SE" sz="2800" dirty="0">
                <a:solidFill>
                  <a:schemeClr val="bg1"/>
                </a:solidFill>
              </a:rPr>
              <a:t>dapat menjalankan fungsi hidup sehari</a:t>
            </a:r>
            <a:r>
              <a:rPr lang="id-ID" sz="2800" dirty="0">
                <a:solidFill>
                  <a:schemeClr val="bg1"/>
                </a:solidFill>
              </a:rPr>
              <a:t>-hari</a:t>
            </a:r>
          </a:p>
          <a:p>
            <a:pPr eaLnBrk="1" hangingPunct="1">
              <a:lnSpc>
                <a:spcPct val="80000"/>
              </a:lnSpc>
            </a:pPr>
            <a:r>
              <a:rPr lang="en-GB" sz="2800" dirty="0" err="1">
                <a:solidFill>
                  <a:schemeClr val="bg1"/>
                </a:solidFill>
              </a:rPr>
              <a:t>Etika</a:t>
            </a:r>
            <a:r>
              <a:rPr lang="en-GB" sz="2800" dirty="0">
                <a:solidFill>
                  <a:schemeClr val="bg1"/>
                </a:solidFill>
              </a:rPr>
              <a:t> </a:t>
            </a:r>
            <a:r>
              <a:rPr lang="en-GB" sz="2800" dirty="0" err="1">
                <a:solidFill>
                  <a:schemeClr val="bg1"/>
                </a:solidFill>
              </a:rPr>
              <a:t>adalah</a:t>
            </a:r>
            <a:r>
              <a:rPr lang="en-GB" sz="2800" dirty="0">
                <a:solidFill>
                  <a:schemeClr val="bg1"/>
                </a:solidFill>
              </a:rPr>
              <a:t> </a:t>
            </a:r>
            <a:r>
              <a:rPr lang="en-GB" sz="2800" dirty="0" err="1">
                <a:solidFill>
                  <a:schemeClr val="bg1"/>
                </a:solidFill>
              </a:rPr>
              <a:t>peraturan</a:t>
            </a:r>
            <a:r>
              <a:rPr lang="en-GB" sz="2800" dirty="0">
                <a:solidFill>
                  <a:schemeClr val="bg1"/>
                </a:solidFill>
              </a:rPr>
              <a:t> </a:t>
            </a:r>
            <a:r>
              <a:rPr lang="en-GB" sz="2800" dirty="0" err="1">
                <a:solidFill>
                  <a:schemeClr val="bg1"/>
                </a:solidFill>
              </a:rPr>
              <a:t>atau</a:t>
            </a:r>
            <a:r>
              <a:rPr lang="en-GB" sz="2800" dirty="0">
                <a:solidFill>
                  <a:schemeClr val="bg1"/>
                </a:solidFill>
              </a:rPr>
              <a:t> </a:t>
            </a:r>
            <a:r>
              <a:rPr lang="en-GB" sz="2800" dirty="0" err="1">
                <a:solidFill>
                  <a:schemeClr val="bg1"/>
                </a:solidFill>
              </a:rPr>
              <a:t>norma</a:t>
            </a:r>
            <a:r>
              <a:rPr lang="en-GB" sz="2800" dirty="0">
                <a:solidFill>
                  <a:schemeClr val="bg1"/>
                </a:solidFill>
              </a:rPr>
              <a:t> yang </a:t>
            </a:r>
            <a:r>
              <a:rPr lang="en-GB" sz="2800" dirty="0" err="1">
                <a:solidFill>
                  <a:schemeClr val="bg1"/>
                </a:solidFill>
              </a:rPr>
              <a:t>dapat</a:t>
            </a:r>
            <a:r>
              <a:rPr lang="en-GB" sz="2800" dirty="0">
                <a:solidFill>
                  <a:schemeClr val="bg1"/>
                </a:solidFill>
              </a:rPr>
              <a:t> </a:t>
            </a:r>
            <a:r>
              <a:rPr lang="en-GB" sz="2800" dirty="0" err="1">
                <a:solidFill>
                  <a:schemeClr val="bg1"/>
                </a:solidFill>
              </a:rPr>
              <a:t>digunakan</a:t>
            </a:r>
            <a:r>
              <a:rPr lang="en-GB" sz="2800" dirty="0">
                <a:solidFill>
                  <a:schemeClr val="bg1"/>
                </a:solidFill>
              </a:rPr>
              <a:t> </a:t>
            </a:r>
            <a:r>
              <a:rPr lang="en-GB" sz="2800" dirty="0" err="1">
                <a:solidFill>
                  <a:schemeClr val="bg1"/>
                </a:solidFill>
              </a:rPr>
              <a:t>sebagai</a:t>
            </a:r>
            <a:r>
              <a:rPr lang="en-GB" sz="2800" dirty="0">
                <a:solidFill>
                  <a:schemeClr val="bg1"/>
                </a:solidFill>
              </a:rPr>
              <a:t> </a:t>
            </a:r>
            <a:r>
              <a:rPr lang="en-GB" sz="2800" dirty="0" err="1">
                <a:solidFill>
                  <a:schemeClr val="bg1"/>
                </a:solidFill>
              </a:rPr>
              <a:t>acuan</a:t>
            </a:r>
            <a:r>
              <a:rPr lang="en-GB" sz="2800" dirty="0">
                <a:solidFill>
                  <a:schemeClr val="bg1"/>
                </a:solidFill>
              </a:rPr>
              <a:t> </a:t>
            </a:r>
            <a:r>
              <a:rPr lang="en-GB" sz="2800" dirty="0" err="1">
                <a:solidFill>
                  <a:schemeClr val="bg1"/>
                </a:solidFill>
              </a:rPr>
              <a:t>bagi</a:t>
            </a:r>
            <a:r>
              <a:rPr lang="en-GB" sz="2800" dirty="0">
                <a:solidFill>
                  <a:schemeClr val="bg1"/>
                </a:solidFill>
              </a:rPr>
              <a:t> </a:t>
            </a:r>
            <a:r>
              <a:rPr lang="en-GB" sz="2800" dirty="0" err="1">
                <a:solidFill>
                  <a:schemeClr val="bg1"/>
                </a:solidFill>
              </a:rPr>
              <a:t>perlaku</a:t>
            </a:r>
            <a:r>
              <a:rPr lang="id-ID" sz="2800" dirty="0">
                <a:solidFill>
                  <a:schemeClr val="bg1"/>
                </a:solidFill>
              </a:rPr>
              <a:t>an</a:t>
            </a:r>
            <a:r>
              <a:rPr lang="en-GB" sz="2800" dirty="0">
                <a:solidFill>
                  <a:schemeClr val="bg1"/>
                </a:solidFill>
              </a:rPr>
              <a:t> </a:t>
            </a:r>
            <a:r>
              <a:rPr lang="en-GB" sz="2800" dirty="0" err="1">
                <a:solidFill>
                  <a:schemeClr val="bg1"/>
                </a:solidFill>
              </a:rPr>
              <a:t>seseorang</a:t>
            </a:r>
            <a:r>
              <a:rPr lang="en-GB" sz="2800" dirty="0">
                <a:solidFill>
                  <a:schemeClr val="bg1"/>
                </a:solidFill>
              </a:rPr>
              <a:t> yang </a:t>
            </a:r>
            <a:r>
              <a:rPr lang="en-GB" sz="2800" dirty="0" err="1">
                <a:solidFill>
                  <a:schemeClr val="bg1"/>
                </a:solidFill>
              </a:rPr>
              <a:t>berkaitan</a:t>
            </a:r>
            <a:r>
              <a:rPr lang="en-GB" sz="2800" dirty="0">
                <a:solidFill>
                  <a:schemeClr val="bg1"/>
                </a:solidFill>
              </a:rPr>
              <a:t> </a:t>
            </a:r>
            <a:r>
              <a:rPr lang="en-GB" sz="2800" dirty="0" err="1">
                <a:solidFill>
                  <a:schemeClr val="bg1"/>
                </a:solidFill>
              </a:rPr>
              <a:t>dengan</a:t>
            </a:r>
            <a:r>
              <a:rPr lang="en-GB" sz="2800" dirty="0">
                <a:solidFill>
                  <a:schemeClr val="bg1"/>
                </a:solidFill>
              </a:rPr>
              <a:t> </a:t>
            </a:r>
            <a:r>
              <a:rPr lang="en-GB" sz="2800" dirty="0" err="1">
                <a:solidFill>
                  <a:schemeClr val="bg1"/>
                </a:solidFill>
              </a:rPr>
              <a:t>tindakan</a:t>
            </a:r>
            <a:r>
              <a:rPr lang="en-GB" sz="2800" dirty="0">
                <a:solidFill>
                  <a:schemeClr val="bg1"/>
                </a:solidFill>
              </a:rPr>
              <a:t> yang </a:t>
            </a:r>
            <a:r>
              <a:rPr lang="en-GB" sz="2800" dirty="0" err="1">
                <a:solidFill>
                  <a:schemeClr val="bg1"/>
                </a:solidFill>
              </a:rPr>
              <a:t>baik</a:t>
            </a:r>
            <a:r>
              <a:rPr lang="en-GB" sz="2800" dirty="0">
                <a:solidFill>
                  <a:schemeClr val="bg1"/>
                </a:solidFill>
              </a:rPr>
              <a:t> </a:t>
            </a:r>
            <a:r>
              <a:rPr lang="en-GB" sz="2800" dirty="0" err="1">
                <a:solidFill>
                  <a:schemeClr val="bg1"/>
                </a:solidFill>
              </a:rPr>
              <a:t>dan</a:t>
            </a:r>
            <a:r>
              <a:rPr lang="en-GB" sz="2800" dirty="0">
                <a:solidFill>
                  <a:schemeClr val="bg1"/>
                </a:solidFill>
              </a:rPr>
              <a:t> </a:t>
            </a:r>
            <a:r>
              <a:rPr lang="en-GB" sz="2800" dirty="0" err="1">
                <a:solidFill>
                  <a:schemeClr val="bg1"/>
                </a:solidFill>
              </a:rPr>
              <a:t>buruk</a:t>
            </a:r>
            <a:r>
              <a:rPr lang="en-GB" sz="2800" dirty="0">
                <a:solidFill>
                  <a:schemeClr val="bg1"/>
                </a:solidFill>
              </a:rPr>
              <a:t> yang </a:t>
            </a:r>
            <a:r>
              <a:rPr lang="en-GB" sz="2800" dirty="0" err="1">
                <a:solidFill>
                  <a:schemeClr val="bg1"/>
                </a:solidFill>
              </a:rPr>
              <a:t>dilakukan</a:t>
            </a:r>
            <a:r>
              <a:rPr lang="en-GB" sz="2800" dirty="0">
                <a:solidFill>
                  <a:schemeClr val="bg1"/>
                </a:solidFill>
              </a:rPr>
              <a:t> </a:t>
            </a:r>
            <a:r>
              <a:rPr lang="en-GB" sz="2800" dirty="0" err="1">
                <a:solidFill>
                  <a:schemeClr val="bg1"/>
                </a:solidFill>
              </a:rPr>
              <a:t>seseorang</a:t>
            </a:r>
            <a:r>
              <a:rPr lang="en-GB" sz="2800" dirty="0">
                <a:solidFill>
                  <a:schemeClr val="bg1"/>
                </a:solidFill>
              </a:rPr>
              <a:t> </a:t>
            </a:r>
            <a:r>
              <a:rPr lang="en-GB" sz="2800" dirty="0" err="1">
                <a:solidFill>
                  <a:schemeClr val="bg1"/>
                </a:solidFill>
              </a:rPr>
              <a:t>dan</a:t>
            </a:r>
            <a:r>
              <a:rPr lang="en-GB" sz="2800" dirty="0">
                <a:solidFill>
                  <a:schemeClr val="bg1"/>
                </a:solidFill>
              </a:rPr>
              <a:t> </a:t>
            </a:r>
            <a:r>
              <a:rPr lang="en-GB" sz="2800" dirty="0" err="1">
                <a:solidFill>
                  <a:schemeClr val="bg1"/>
                </a:solidFill>
              </a:rPr>
              <a:t>merupakan</a:t>
            </a:r>
            <a:r>
              <a:rPr lang="en-GB" sz="2800" dirty="0">
                <a:solidFill>
                  <a:schemeClr val="bg1"/>
                </a:solidFill>
              </a:rPr>
              <a:t> </a:t>
            </a:r>
            <a:r>
              <a:rPr lang="en-GB" sz="2800" dirty="0" err="1">
                <a:solidFill>
                  <a:schemeClr val="bg1"/>
                </a:solidFill>
              </a:rPr>
              <a:t>suatu</a:t>
            </a:r>
            <a:r>
              <a:rPr lang="en-GB" sz="2800" dirty="0">
                <a:solidFill>
                  <a:schemeClr val="bg1"/>
                </a:solidFill>
              </a:rPr>
              <a:t> </a:t>
            </a:r>
            <a:r>
              <a:rPr lang="en-GB" sz="2800" dirty="0" err="1">
                <a:solidFill>
                  <a:schemeClr val="bg1"/>
                </a:solidFill>
              </a:rPr>
              <a:t>kewajiban</a:t>
            </a:r>
            <a:r>
              <a:rPr lang="id-ID" sz="2800" dirty="0">
                <a:solidFill>
                  <a:schemeClr val="bg1"/>
                </a:solidFill>
              </a:rPr>
              <a:t> </a:t>
            </a:r>
            <a:r>
              <a:rPr lang="en-GB" sz="2800" dirty="0" err="1">
                <a:solidFill>
                  <a:schemeClr val="bg1"/>
                </a:solidFill>
              </a:rPr>
              <a:t>dan</a:t>
            </a:r>
            <a:r>
              <a:rPr lang="en-GB" sz="2800" dirty="0">
                <a:solidFill>
                  <a:schemeClr val="bg1"/>
                </a:solidFill>
              </a:rPr>
              <a:t> </a:t>
            </a:r>
            <a:r>
              <a:rPr lang="en-GB" sz="2800" dirty="0" err="1">
                <a:solidFill>
                  <a:schemeClr val="bg1"/>
                </a:solidFill>
              </a:rPr>
              <a:t>tanggungjawa</a:t>
            </a:r>
            <a:r>
              <a:rPr lang="id-ID" sz="2800" dirty="0">
                <a:solidFill>
                  <a:schemeClr val="bg1"/>
                </a:solidFill>
              </a:rPr>
              <a:t>b </a:t>
            </a:r>
            <a:endParaRPr lang="en-GB" sz="2800" dirty="0">
              <a:solidFill>
                <a:schemeClr val="bg1"/>
              </a:solidFill>
            </a:endParaRPr>
          </a:p>
        </p:txBody>
      </p:sp>
      <p:pic>
        <p:nvPicPr>
          <p:cNvPr id="3076" name="Picture 4"/>
          <p:cNvPicPr>
            <a:picLocks noChangeAspect="1" noChangeArrowheads="1"/>
          </p:cNvPicPr>
          <p:nvPr/>
        </p:nvPicPr>
        <p:blipFill>
          <a:blip r:embed="rId2"/>
          <a:srcRect/>
          <a:stretch>
            <a:fillRect/>
          </a:stretch>
        </p:blipFill>
        <p:spPr bwMode="auto">
          <a:xfrm>
            <a:off x="0" y="0"/>
            <a:ext cx="2376488"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0"/>
            <a:ext cx="9144000" cy="6858000"/>
          </a:xfrm>
          <a:solidFill>
            <a:srgbClr val="00B050"/>
          </a:solidFill>
        </p:spPr>
        <p:txBody>
          <a:bodyPr/>
          <a:lstStyle/>
          <a:p>
            <a:pPr eaLnBrk="1" hangingPunct="1"/>
            <a:endParaRPr lang="id-ID" dirty="0"/>
          </a:p>
          <a:p>
            <a:pPr eaLnBrk="1" hangingPunct="1"/>
            <a:r>
              <a:rPr lang="en-GB" dirty="0" err="1">
                <a:solidFill>
                  <a:schemeClr val="bg1"/>
                </a:solidFill>
              </a:rPr>
              <a:t>Etik</a:t>
            </a:r>
            <a:r>
              <a:rPr lang="id-ID" dirty="0">
                <a:solidFill>
                  <a:schemeClr val="bg1"/>
                </a:solidFill>
              </a:rPr>
              <a:t>a</a:t>
            </a:r>
            <a:r>
              <a:rPr lang="en-GB" dirty="0">
                <a:solidFill>
                  <a:schemeClr val="bg1"/>
                </a:solidFill>
              </a:rPr>
              <a:t> </a:t>
            </a:r>
            <a:r>
              <a:rPr lang="en-GB" dirty="0" err="1">
                <a:solidFill>
                  <a:schemeClr val="bg1"/>
                </a:solidFill>
              </a:rPr>
              <a:t>Keperawatan</a:t>
            </a:r>
            <a:br>
              <a:rPr lang="en-GB" dirty="0">
                <a:solidFill>
                  <a:schemeClr val="bg1"/>
                </a:solidFill>
              </a:rPr>
            </a:br>
            <a:r>
              <a:rPr lang="en-GB" dirty="0" err="1">
                <a:solidFill>
                  <a:schemeClr val="bg1"/>
                </a:solidFill>
              </a:rPr>
              <a:t>Etik</a:t>
            </a:r>
            <a:r>
              <a:rPr lang="id-ID" dirty="0">
                <a:solidFill>
                  <a:schemeClr val="bg1"/>
                </a:solidFill>
              </a:rPr>
              <a:t>a</a:t>
            </a:r>
            <a:r>
              <a:rPr lang="en-GB" dirty="0">
                <a:solidFill>
                  <a:schemeClr val="bg1"/>
                </a:solidFill>
              </a:rPr>
              <a:t> </a:t>
            </a:r>
            <a:r>
              <a:rPr lang="en-GB" dirty="0" err="1">
                <a:solidFill>
                  <a:schemeClr val="bg1"/>
                </a:solidFill>
              </a:rPr>
              <a:t>keperawatan</a:t>
            </a:r>
            <a:r>
              <a:rPr lang="en-GB" dirty="0">
                <a:solidFill>
                  <a:schemeClr val="bg1"/>
                </a:solidFill>
              </a:rPr>
              <a:t> </a:t>
            </a:r>
            <a:r>
              <a:rPr lang="en-GB" dirty="0" err="1">
                <a:solidFill>
                  <a:schemeClr val="bg1"/>
                </a:solidFill>
              </a:rPr>
              <a:t>adalah</a:t>
            </a:r>
            <a:r>
              <a:rPr lang="en-GB" dirty="0">
                <a:solidFill>
                  <a:schemeClr val="bg1"/>
                </a:solidFill>
              </a:rPr>
              <a:t> </a:t>
            </a:r>
            <a:r>
              <a:rPr lang="en-GB" dirty="0" err="1">
                <a:solidFill>
                  <a:schemeClr val="bg1"/>
                </a:solidFill>
              </a:rPr>
              <a:t>norma-norma</a:t>
            </a:r>
            <a:r>
              <a:rPr lang="en-GB" dirty="0">
                <a:solidFill>
                  <a:schemeClr val="bg1"/>
                </a:solidFill>
              </a:rPr>
              <a:t> yang</a:t>
            </a:r>
            <a:r>
              <a:rPr lang="id-ID" dirty="0">
                <a:solidFill>
                  <a:schemeClr val="bg1"/>
                </a:solidFill>
              </a:rPr>
              <a:t> dianut </a:t>
            </a:r>
            <a:r>
              <a:rPr lang="en-GB" dirty="0">
                <a:solidFill>
                  <a:schemeClr val="bg1"/>
                </a:solidFill>
              </a:rPr>
              <a:t> </a:t>
            </a:r>
            <a:r>
              <a:rPr lang="en-GB" dirty="0" err="1">
                <a:solidFill>
                  <a:schemeClr val="bg1"/>
                </a:solidFill>
              </a:rPr>
              <a:t>perawat</a:t>
            </a:r>
            <a:r>
              <a:rPr lang="en-GB" dirty="0">
                <a:solidFill>
                  <a:schemeClr val="bg1"/>
                </a:solidFill>
              </a:rPr>
              <a:t> </a:t>
            </a:r>
            <a:r>
              <a:rPr lang="en-GB" dirty="0" err="1">
                <a:solidFill>
                  <a:schemeClr val="bg1"/>
                </a:solidFill>
              </a:rPr>
              <a:t>dalam</a:t>
            </a:r>
            <a:r>
              <a:rPr lang="en-GB" dirty="0">
                <a:solidFill>
                  <a:schemeClr val="bg1"/>
                </a:solidFill>
              </a:rPr>
              <a:t> </a:t>
            </a:r>
            <a:r>
              <a:rPr lang="en-GB" dirty="0" err="1">
                <a:solidFill>
                  <a:schemeClr val="bg1"/>
                </a:solidFill>
              </a:rPr>
              <a:t>bertingkah</a:t>
            </a:r>
            <a:r>
              <a:rPr lang="en-GB" dirty="0">
                <a:solidFill>
                  <a:schemeClr val="bg1"/>
                </a:solidFill>
              </a:rPr>
              <a:t> </a:t>
            </a:r>
            <a:r>
              <a:rPr lang="en-GB" dirty="0" err="1">
                <a:solidFill>
                  <a:schemeClr val="bg1"/>
                </a:solidFill>
              </a:rPr>
              <a:t>laku</a:t>
            </a:r>
            <a:r>
              <a:rPr lang="en-GB" dirty="0">
                <a:solidFill>
                  <a:schemeClr val="bg1"/>
                </a:solidFill>
              </a:rPr>
              <a:t> </a:t>
            </a:r>
            <a:r>
              <a:rPr lang="en-GB" dirty="0" err="1">
                <a:solidFill>
                  <a:schemeClr val="bg1"/>
                </a:solidFill>
              </a:rPr>
              <a:t>dengan</a:t>
            </a:r>
            <a:r>
              <a:rPr lang="en-GB" dirty="0">
                <a:solidFill>
                  <a:schemeClr val="bg1"/>
                </a:solidFill>
              </a:rPr>
              <a:t> </a:t>
            </a:r>
            <a:r>
              <a:rPr lang="en-GB" dirty="0" err="1">
                <a:solidFill>
                  <a:schemeClr val="bg1"/>
                </a:solidFill>
              </a:rPr>
              <a:t>pasien</a:t>
            </a:r>
            <a:r>
              <a:rPr lang="en-GB" dirty="0">
                <a:solidFill>
                  <a:schemeClr val="bg1"/>
                </a:solidFill>
              </a:rPr>
              <a:t>, </a:t>
            </a:r>
            <a:r>
              <a:rPr lang="en-GB" dirty="0" err="1">
                <a:solidFill>
                  <a:schemeClr val="bg1"/>
                </a:solidFill>
              </a:rPr>
              <a:t>keluarga</a:t>
            </a:r>
            <a:r>
              <a:rPr lang="en-GB" dirty="0">
                <a:solidFill>
                  <a:schemeClr val="bg1"/>
                </a:solidFill>
              </a:rPr>
              <a:t>, </a:t>
            </a:r>
            <a:r>
              <a:rPr lang="en-GB" dirty="0" err="1">
                <a:solidFill>
                  <a:schemeClr val="bg1"/>
                </a:solidFill>
              </a:rPr>
              <a:t>kolega</a:t>
            </a:r>
            <a:r>
              <a:rPr lang="en-GB" dirty="0">
                <a:solidFill>
                  <a:schemeClr val="bg1"/>
                </a:solidFill>
              </a:rPr>
              <a:t>, </a:t>
            </a:r>
            <a:r>
              <a:rPr lang="en-GB" dirty="0" err="1">
                <a:solidFill>
                  <a:schemeClr val="bg1"/>
                </a:solidFill>
              </a:rPr>
              <a:t>atau</a:t>
            </a:r>
            <a:r>
              <a:rPr lang="en-GB" dirty="0">
                <a:solidFill>
                  <a:schemeClr val="bg1"/>
                </a:solidFill>
              </a:rPr>
              <a:t> </a:t>
            </a:r>
            <a:r>
              <a:rPr lang="en-GB" dirty="0" err="1">
                <a:solidFill>
                  <a:schemeClr val="bg1"/>
                </a:solidFill>
              </a:rPr>
              <a:t>tenaga</a:t>
            </a:r>
            <a:r>
              <a:rPr lang="en-GB" dirty="0">
                <a:solidFill>
                  <a:schemeClr val="bg1"/>
                </a:solidFill>
              </a:rPr>
              <a:t> </a:t>
            </a:r>
            <a:r>
              <a:rPr lang="en-GB" dirty="0" err="1">
                <a:solidFill>
                  <a:schemeClr val="bg1"/>
                </a:solidFill>
              </a:rPr>
              <a:t>kesehatan</a:t>
            </a:r>
            <a:r>
              <a:rPr lang="en-GB" dirty="0">
                <a:solidFill>
                  <a:schemeClr val="bg1"/>
                </a:solidFill>
              </a:rPr>
              <a:t> </a:t>
            </a:r>
            <a:r>
              <a:rPr lang="en-GB" dirty="0" err="1">
                <a:solidFill>
                  <a:schemeClr val="bg1"/>
                </a:solidFill>
              </a:rPr>
              <a:t>lainnya</a:t>
            </a:r>
            <a:r>
              <a:rPr lang="en-GB" dirty="0">
                <a:solidFill>
                  <a:schemeClr val="bg1"/>
                </a:solidFill>
              </a:rPr>
              <a:t> </a:t>
            </a:r>
            <a:r>
              <a:rPr lang="en-GB" dirty="0" err="1">
                <a:solidFill>
                  <a:schemeClr val="bg1"/>
                </a:solidFill>
              </a:rPr>
              <a:t>di</a:t>
            </a:r>
            <a:r>
              <a:rPr lang="en-GB" dirty="0">
                <a:solidFill>
                  <a:schemeClr val="bg1"/>
                </a:solidFill>
              </a:rPr>
              <a:t> </a:t>
            </a:r>
            <a:r>
              <a:rPr lang="en-GB" dirty="0" err="1">
                <a:solidFill>
                  <a:schemeClr val="bg1"/>
                </a:solidFill>
              </a:rPr>
              <a:t>suatu</a:t>
            </a:r>
            <a:r>
              <a:rPr lang="en-GB" dirty="0">
                <a:solidFill>
                  <a:schemeClr val="bg1"/>
                </a:solidFill>
              </a:rPr>
              <a:t> </a:t>
            </a:r>
            <a:r>
              <a:rPr lang="en-GB" dirty="0" err="1">
                <a:solidFill>
                  <a:schemeClr val="bg1"/>
                </a:solidFill>
              </a:rPr>
              <a:t>pelayanan</a:t>
            </a:r>
            <a:r>
              <a:rPr lang="en-GB" dirty="0">
                <a:solidFill>
                  <a:schemeClr val="bg1"/>
                </a:solidFill>
              </a:rPr>
              <a:t> </a:t>
            </a:r>
            <a:r>
              <a:rPr lang="en-GB" dirty="0" err="1">
                <a:solidFill>
                  <a:schemeClr val="bg1"/>
                </a:solidFill>
              </a:rPr>
              <a:t>keperawatan</a:t>
            </a:r>
            <a:r>
              <a:rPr lang="en-GB" dirty="0">
                <a:solidFill>
                  <a:schemeClr val="bg1"/>
                </a:solidFill>
              </a:rPr>
              <a:t> yang </a:t>
            </a:r>
            <a:r>
              <a:rPr lang="en-GB" dirty="0" err="1">
                <a:solidFill>
                  <a:schemeClr val="bg1"/>
                </a:solidFill>
              </a:rPr>
              <a:t>bersifat</a:t>
            </a:r>
            <a:r>
              <a:rPr lang="en-GB" dirty="0">
                <a:solidFill>
                  <a:schemeClr val="bg1"/>
                </a:solidFill>
              </a:rPr>
              <a:t> </a:t>
            </a:r>
            <a:r>
              <a:rPr lang="en-GB" dirty="0" err="1">
                <a:solidFill>
                  <a:schemeClr val="bg1"/>
                </a:solidFill>
              </a:rPr>
              <a:t>profesional</a:t>
            </a:r>
            <a:r>
              <a:rPr lang="en-GB" dirty="0">
                <a:solidFill>
                  <a:schemeClr val="bg1"/>
                </a:solidFill>
              </a:rPr>
              <a:t>. </a:t>
            </a:r>
            <a:endParaRPr lang="id-ID" dirty="0">
              <a:solidFill>
                <a:schemeClr val="bg1"/>
              </a:solidFill>
            </a:endParaRPr>
          </a:p>
          <a:p>
            <a:pPr eaLnBrk="1" hangingPunct="1"/>
            <a:r>
              <a:rPr lang="en-GB" dirty="0">
                <a:solidFill>
                  <a:schemeClr val="bg1"/>
                </a:solidFill>
              </a:rPr>
              <a:t>P</a:t>
            </a:r>
            <a:r>
              <a:rPr lang="id-ID" dirty="0">
                <a:solidFill>
                  <a:schemeClr val="bg1"/>
                </a:solidFill>
              </a:rPr>
              <a:t>e</a:t>
            </a:r>
            <a:r>
              <a:rPr lang="en-GB" dirty="0" err="1">
                <a:solidFill>
                  <a:schemeClr val="bg1"/>
                </a:solidFill>
              </a:rPr>
              <a:t>rilaku</a:t>
            </a:r>
            <a:r>
              <a:rPr lang="en-GB" dirty="0">
                <a:solidFill>
                  <a:schemeClr val="bg1"/>
                </a:solidFill>
              </a:rPr>
              <a:t> </a:t>
            </a:r>
            <a:r>
              <a:rPr lang="en-GB" dirty="0" err="1">
                <a:solidFill>
                  <a:schemeClr val="bg1"/>
                </a:solidFill>
              </a:rPr>
              <a:t>etik</a:t>
            </a:r>
            <a:r>
              <a:rPr lang="en-GB" dirty="0">
                <a:solidFill>
                  <a:schemeClr val="bg1"/>
                </a:solidFill>
              </a:rPr>
              <a:t> </a:t>
            </a:r>
            <a:r>
              <a:rPr lang="en-GB" dirty="0" err="1">
                <a:solidFill>
                  <a:schemeClr val="bg1"/>
                </a:solidFill>
              </a:rPr>
              <a:t>akan</a:t>
            </a:r>
            <a:r>
              <a:rPr lang="en-GB" dirty="0">
                <a:solidFill>
                  <a:schemeClr val="bg1"/>
                </a:solidFill>
              </a:rPr>
              <a:t> </a:t>
            </a:r>
            <a:r>
              <a:rPr lang="en-GB" dirty="0" err="1">
                <a:solidFill>
                  <a:schemeClr val="bg1"/>
                </a:solidFill>
              </a:rPr>
              <a:t>dibentuk</a:t>
            </a:r>
            <a:r>
              <a:rPr lang="en-GB" dirty="0">
                <a:solidFill>
                  <a:schemeClr val="bg1"/>
                </a:solidFill>
              </a:rPr>
              <a:t> </a:t>
            </a:r>
            <a:r>
              <a:rPr lang="en-GB" dirty="0" err="1">
                <a:solidFill>
                  <a:schemeClr val="bg1"/>
                </a:solidFill>
              </a:rPr>
              <a:t>oleh</a:t>
            </a:r>
            <a:r>
              <a:rPr lang="en-GB" dirty="0">
                <a:solidFill>
                  <a:schemeClr val="bg1"/>
                </a:solidFill>
              </a:rPr>
              <a:t> </a:t>
            </a:r>
            <a:r>
              <a:rPr lang="en-GB" dirty="0" err="1">
                <a:solidFill>
                  <a:schemeClr val="bg1"/>
                </a:solidFill>
              </a:rPr>
              <a:t>nilai-nilai</a:t>
            </a:r>
            <a:r>
              <a:rPr lang="en-GB" dirty="0">
                <a:solidFill>
                  <a:schemeClr val="bg1"/>
                </a:solidFill>
              </a:rPr>
              <a:t> </a:t>
            </a:r>
            <a:r>
              <a:rPr lang="en-GB" dirty="0" err="1">
                <a:solidFill>
                  <a:schemeClr val="bg1"/>
                </a:solidFill>
              </a:rPr>
              <a:t>dari</a:t>
            </a:r>
            <a:r>
              <a:rPr lang="en-GB" dirty="0">
                <a:solidFill>
                  <a:schemeClr val="bg1"/>
                </a:solidFill>
              </a:rPr>
              <a:t> </a:t>
            </a:r>
            <a:r>
              <a:rPr lang="en-GB" dirty="0" err="1">
                <a:solidFill>
                  <a:schemeClr val="bg1"/>
                </a:solidFill>
              </a:rPr>
              <a:t>pasien</a:t>
            </a:r>
            <a:r>
              <a:rPr lang="en-GB" dirty="0">
                <a:solidFill>
                  <a:schemeClr val="bg1"/>
                </a:solidFill>
              </a:rPr>
              <a:t>, </a:t>
            </a:r>
            <a:r>
              <a:rPr lang="en-GB" dirty="0" err="1">
                <a:solidFill>
                  <a:schemeClr val="bg1"/>
                </a:solidFill>
              </a:rPr>
              <a:t>perawat</a:t>
            </a:r>
            <a:r>
              <a:rPr lang="en-GB" dirty="0">
                <a:solidFill>
                  <a:schemeClr val="bg1"/>
                </a:solidFill>
              </a:rPr>
              <a:t> </a:t>
            </a:r>
            <a:r>
              <a:rPr lang="en-GB" dirty="0" err="1">
                <a:solidFill>
                  <a:schemeClr val="bg1"/>
                </a:solidFill>
              </a:rPr>
              <a:t>dan</a:t>
            </a:r>
            <a:r>
              <a:rPr lang="en-GB" dirty="0">
                <a:solidFill>
                  <a:schemeClr val="bg1"/>
                </a:solidFill>
              </a:rPr>
              <a:t> </a:t>
            </a:r>
            <a:r>
              <a:rPr lang="en-GB" dirty="0" err="1">
                <a:solidFill>
                  <a:schemeClr val="bg1"/>
                </a:solidFill>
              </a:rPr>
              <a:t>interaksi</a:t>
            </a:r>
            <a:r>
              <a:rPr lang="en-GB" dirty="0">
                <a:solidFill>
                  <a:schemeClr val="bg1"/>
                </a:solidFill>
              </a:rPr>
              <a:t> </a:t>
            </a:r>
            <a:r>
              <a:rPr lang="en-GB" dirty="0" err="1">
                <a:solidFill>
                  <a:schemeClr val="bg1"/>
                </a:solidFill>
              </a:rPr>
              <a:t>sosial</a:t>
            </a:r>
            <a:r>
              <a:rPr lang="en-GB" dirty="0">
                <a:solidFill>
                  <a:schemeClr val="bg1"/>
                </a:solidFill>
              </a:rPr>
              <a:t> </a:t>
            </a:r>
            <a:r>
              <a:rPr lang="en-GB" dirty="0" err="1">
                <a:solidFill>
                  <a:schemeClr val="bg1"/>
                </a:solidFill>
              </a:rPr>
              <a:t>dalam</a:t>
            </a:r>
            <a:r>
              <a:rPr lang="en-GB" dirty="0">
                <a:solidFill>
                  <a:schemeClr val="bg1"/>
                </a:solidFill>
              </a:rPr>
              <a:t> </a:t>
            </a:r>
            <a:r>
              <a:rPr lang="en-GB" dirty="0" err="1">
                <a:solidFill>
                  <a:schemeClr val="bg1"/>
                </a:solidFill>
              </a:rPr>
              <a:t>lingkungan</a:t>
            </a:r>
            <a:r>
              <a:rPr lang="en-GB" sz="2400" dirty="0">
                <a:solidFill>
                  <a:schemeClr val="bg1"/>
                </a:solidFill>
              </a:rPr>
              <a:t>.</a:t>
            </a:r>
            <a:br>
              <a:rPr lang="en-GB" sz="2400" dirty="0">
                <a:solidFill>
                  <a:schemeClr val="bg1"/>
                </a:solidFill>
              </a:rPr>
            </a:br>
            <a:br>
              <a:rPr lang="en-GB" sz="2400" dirty="0">
                <a:solidFill>
                  <a:schemeClr val="bg1"/>
                </a:solidFill>
              </a:rPr>
            </a:br>
            <a:endParaRPr lang="en-GB" sz="28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C23AF9-BC66-476A-A077-23E918A874D6}"/>
              </a:ext>
            </a:extLst>
          </p:cNvPr>
          <p:cNvSpPr txBox="1"/>
          <p:nvPr/>
        </p:nvSpPr>
        <p:spPr>
          <a:xfrm>
            <a:off x="467544" y="1861967"/>
            <a:ext cx="8064896" cy="4832092"/>
          </a:xfrm>
          <a:prstGeom prst="rect">
            <a:avLst/>
          </a:prstGeom>
          <a:noFill/>
        </p:spPr>
        <p:txBody>
          <a:bodyPr wrap="square">
            <a:spAutoFit/>
          </a:bodyPr>
          <a:lstStyle/>
          <a:p>
            <a:r>
              <a:rPr lang="en-ID" sz="2800" dirty="0"/>
              <a:t>Etika </a:t>
            </a:r>
            <a:r>
              <a:rPr lang="en-ID" sz="2800" dirty="0" err="1"/>
              <a:t>profesi</a:t>
            </a:r>
            <a:r>
              <a:rPr lang="en-ID" sz="2800" dirty="0"/>
              <a:t> keperawatan merupakan </a:t>
            </a:r>
            <a:r>
              <a:rPr lang="en-ID" sz="2800" dirty="0" err="1"/>
              <a:t>alat</a:t>
            </a:r>
            <a:r>
              <a:rPr lang="en-ID" sz="2800" dirty="0"/>
              <a:t> </a:t>
            </a:r>
            <a:r>
              <a:rPr lang="en-ID" sz="2800" dirty="0" err="1"/>
              <a:t>untuk</a:t>
            </a:r>
            <a:r>
              <a:rPr lang="en-ID" sz="2800" dirty="0"/>
              <a:t> </a:t>
            </a:r>
            <a:r>
              <a:rPr lang="en-ID" sz="2800" dirty="0" err="1"/>
              <a:t>mengukur</a:t>
            </a:r>
            <a:r>
              <a:rPr lang="en-ID" sz="2800" dirty="0"/>
              <a:t> </a:t>
            </a:r>
            <a:r>
              <a:rPr lang="en-ID" sz="2800" dirty="0" err="1"/>
              <a:t>perilaku</a:t>
            </a:r>
            <a:r>
              <a:rPr lang="en-ID" sz="2800" dirty="0"/>
              <a:t> moral dalam keperawatan. Dalam </a:t>
            </a:r>
            <a:r>
              <a:rPr lang="en-ID" sz="2800" dirty="0" err="1"/>
              <a:t>penyusunan</a:t>
            </a:r>
            <a:r>
              <a:rPr lang="en-ID" sz="2800" dirty="0"/>
              <a:t> </a:t>
            </a:r>
            <a:r>
              <a:rPr lang="en-ID" sz="2800" dirty="0" err="1"/>
              <a:t>alat</a:t>
            </a:r>
            <a:r>
              <a:rPr lang="en-ID" sz="2800" dirty="0"/>
              <a:t> </a:t>
            </a:r>
            <a:r>
              <a:rPr lang="en-ID" sz="2800" dirty="0" err="1"/>
              <a:t>ukur</a:t>
            </a:r>
            <a:r>
              <a:rPr lang="en-ID" sz="2800" dirty="0"/>
              <a:t> </a:t>
            </a:r>
            <a:r>
              <a:rPr lang="en-ID" sz="2800" dirty="0" err="1"/>
              <a:t>ini</a:t>
            </a:r>
            <a:r>
              <a:rPr lang="en-ID" sz="2800" dirty="0"/>
              <a:t>, </a:t>
            </a:r>
            <a:r>
              <a:rPr lang="en-ID" sz="2800" dirty="0" err="1"/>
              <a:t>keputusan</a:t>
            </a:r>
            <a:r>
              <a:rPr lang="en-ID" sz="2800" dirty="0"/>
              <a:t> </a:t>
            </a:r>
            <a:r>
              <a:rPr lang="en-ID" sz="2800" dirty="0" err="1"/>
              <a:t>diambil</a:t>
            </a:r>
            <a:r>
              <a:rPr lang="en-ID" sz="2800" dirty="0"/>
              <a:t> </a:t>
            </a:r>
            <a:r>
              <a:rPr lang="en-ID" sz="2800" dirty="0" err="1"/>
              <a:t>berdasarkan</a:t>
            </a:r>
            <a:r>
              <a:rPr lang="en-ID" sz="2800" dirty="0"/>
              <a:t> </a:t>
            </a:r>
            <a:r>
              <a:rPr lang="en-ID" sz="2800" dirty="0" err="1"/>
              <a:t>kode</a:t>
            </a:r>
            <a:r>
              <a:rPr lang="en-ID" sz="2800" dirty="0"/>
              <a:t> </a:t>
            </a:r>
            <a:r>
              <a:rPr lang="en-ID" sz="2800" dirty="0" err="1"/>
              <a:t>etik</a:t>
            </a:r>
            <a:r>
              <a:rPr lang="en-ID" sz="2800" dirty="0"/>
              <a:t> </a:t>
            </a:r>
            <a:r>
              <a:rPr lang="en-ID" sz="2800" dirty="0" err="1"/>
              <a:t>sebagai</a:t>
            </a:r>
            <a:r>
              <a:rPr lang="en-ID" sz="2800" dirty="0"/>
              <a:t> </a:t>
            </a:r>
            <a:r>
              <a:rPr lang="en-ID" sz="2800" dirty="0" err="1"/>
              <a:t>standar</a:t>
            </a:r>
            <a:r>
              <a:rPr lang="en-ID" sz="2800" dirty="0"/>
              <a:t> yang </a:t>
            </a:r>
            <a:r>
              <a:rPr lang="en-ID" sz="2800" dirty="0" err="1"/>
              <a:t>mengukur</a:t>
            </a:r>
            <a:r>
              <a:rPr lang="en-ID" sz="2800" dirty="0"/>
              <a:t> dan </a:t>
            </a:r>
            <a:r>
              <a:rPr lang="en-ID" sz="2800" dirty="0" err="1"/>
              <a:t>mengevaluasi</a:t>
            </a:r>
            <a:r>
              <a:rPr lang="en-ID" sz="2800" dirty="0"/>
              <a:t> </a:t>
            </a:r>
            <a:r>
              <a:rPr lang="en-ID" sz="2800" dirty="0" err="1"/>
              <a:t>perilaku</a:t>
            </a:r>
            <a:r>
              <a:rPr lang="en-ID" sz="2800" dirty="0"/>
              <a:t> moral </a:t>
            </a:r>
            <a:r>
              <a:rPr lang="en-ID" sz="2800" dirty="0" err="1"/>
              <a:t>perawat</a:t>
            </a:r>
            <a:r>
              <a:rPr lang="en-ID" sz="2800" dirty="0"/>
              <a:t>.</a:t>
            </a:r>
          </a:p>
          <a:p>
            <a:endParaRPr lang="en-ID" sz="2800" dirty="0"/>
          </a:p>
          <a:p>
            <a:r>
              <a:rPr lang="en-ID" sz="2800" dirty="0"/>
              <a:t> </a:t>
            </a:r>
            <a:r>
              <a:rPr lang="en-ID" sz="2800" dirty="0" err="1"/>
              <a:t>Secara</a:t>
            </a:r>
            <a:r>
              <a:rPr lang="en-ID" sz="2800" dirty="0"/>
              <a:t> </a:t>
            </a:r>
            <a:r>
              <a:rPr lang="en-ID" sz="2800" dirty="0" err="1"/>
              <a:t>umum</a:t>
            </a:r>
            <a:r>
              <a:rPr lang="en-ID" sz="2800" dirty="0"/>
              <a:t> </a:t>
            </a:r>
            <a:r>
              <a:rPr lang="en-ID" sz="2800" dirty="0" err="1"/>
              <a:t>tujuan</a:t>
            </a:r>
            <a:r>
              <a:rPr lang="en-ID" sz="2800" dirty="0"/>
              <a:t> </a:t>
            </a:r>
            <a:r>
              <a:rPr lang="en-ID" sz="2800" dirty="0" err="1"/>
              <a:t>etika</a:t>
            </a:r>
            <a:r>
              <a:rPr lang="en-ID" sz="2800" dirty="0"/>
              <a:t> </a:t>
            </a:r>
            <a:r>
              <a:rPr lang="en-ID" sz="2800" dirty="0" err="1"/>
              <a:t>profesi</a:t>
            </a:r>
            <a:r>
              <a:rPr lang="en-ID" sz="2800" dirty="0"/>
              <a:t> keperawatan adalah </a:t>
            </a:r>
            <a:r>
              <a:rPr lang="en-ID" sz="2800" dirty="0" err="1"/>
              <a:t>menciptakan</a:t>
            </a:r>
            <a:r>
              <a:rPr lang="en-ID" sz="2800" dirty="0"/>
              <a:t> dan </a:t>
            </a:r>
            <a:r>
              <a:rPr lang="en-ID" sz="2800" dirty="0" err="1"/>
              <a:t>mempertahankan</a:t>
            </a:r>
            <a:r>
              <a:rPr lang="en-ID" sz="2800" dirty="0"/>
              <a:t> </a:t>
            </a:r>
            <a:r>
              <a:rPr lang="en-ID" sz="2800" dirty="0" err="1"/>
              <a:t>kepercayaan</a:t>
            </a:r>
            <a:r>
              <a:rPr lang="en-ID" sz="2800" dirty="0"/>
              <a:t> klien </a:t>
            </a:r>
            <a:r>
              <a:rPr lang="en-ID" sz="2800" dirty="0" err="1"/>
              <a:t>kepada</a:t>
            </a:r>
            <a:r>
              <a:rPr lang="en-ID" sz="2800" dirty="0"/>
              <a:t> </a:t>
            </a:r>
            <a:r>
              <a:rPr lang="en-ID" sz="2800" dirty="0" err="1"/>
              <a:t>perawat</a:t>
            </a:r>
            <a:r>
              <a:rPr lang="en-ID" sz="2800" dirty="0"/>
              <a:t>, </a:t>
            </a:r>
            <a:r>
              <a:rPr lang="en-ID" sz="2800" dirty="0" err="1"/>
              <a:t>kepercayaan</a:t>
            </a:r>
            <a:r>
              <a:rPr lang="en-ID" sz="2800" dirty="0"/>
              <a:t> di </a:t>
            </a:r>
            <a:r>
              <a:rPr lang="en-ID" sz="2800" dirty="0" err="1"/>
              <a:t>antara</a:t>
            </a:r>
            <a:r>
              <a:rPr lang="en-ID" sz="2800" dirty="0"/>
              <a:t> </a:t>
            </a:r>
            <a:r>
              <a:rPr lang="en-ID" sz="2800" dirty="0" err="1"/>
              <a:t>sesama</a:t>
            </a:r>
            <a:r>
              <a:rPr lang="en-ID" sz="2800" dirty="0"/>
              <a:t> </a:t>
            </a:r>
            <a:r>
              <a:rPr lang="en-ID" sz="2800" dirty="0" err="1"/>
              <a:t>perawat</a:t>
            </a:r>
            <a:r>
              <a:rPr lang="en-ID" sz="2800" dirty="0"/>
              <a:t>, dan </a:t>
            </a:r>
            <a:r>
              <a:rPr lang="en-ID" sz="2800" dirty="0" err="1"/>
              <a:t>kepercayaan</a:t>
            </a:r>
            <a:r>
              <a:rPr lang="en-ID" sz="2800" dirty="0"/>
              <a:t> </a:t>
            </a:r>
            <a:r>
              <a:rPr lang="en-ID" sz="2800" dirty="0" err="1"/>
              <a:t>masyarakat</a:t>
            </a:r>
            <a:r>
              <a:rPr lang="en-ID" sz="2800" dirty="0"/>
              <a:t> </a:t>
            </a:r>
            <a:r>
              <a:rPr lang="en-ID" sz="2800" dirty="0" err="1"/>
              <a:t>kepada</a:t>
            </a:r>
            <a:r>
              <a:rPr lang="en-ID" sz="2800" dirty="0"/>
              <a:t> </a:t>
            </a:r>
            <a:r>
              <a:rPr lang="en-ID" sz="2800" dirty="0" err="1"/>
              <a:t>profesi</a:t>
            </a:r>
            <a:r>
              <a:rPr lang="en-ID" sz="2800" dirty="0"/>
              <a:t> </a:t>
            </a:r>
            <a:r>
              <a:rPr lang="en-ID" sz="2800" dirty="0" err="1"/>
              <a:t>keparawatan</a:t>
            </a:r>
            <a:r>
              <a:rPr lang="en-ID" sz="2800" dirty="0"/>
              <a:t>.</a:t>
            </a:r>
          </a:p>
        </p:txBody>
      </p:sp>
      <p:sp>
        <p:nvSpPr>
          <p:cNvPr id="4" name="TextBox 3">
            <a:extLst>
              <a:ext uri="{FF2B5EF4-FFF2-40B4-BE49-F238E27FC236}">
                <a16:creationId xmlns:a16="http://schemas.microsoft.com/office/drawing/2014/main" id="{D522FB31-1A4A-47B3-9B98-DE6D21BE66BD}"/>
              </a:ext>
            </a:extLst>
          </p:cNvPr>
          <p:cNvSpPr txBox="1"/>
          <p:nvPr/>
        </p:nvSpPr>
        <p:spPr>
          <a:xfrm>
            <a:off x="1763688" y="404664"/>
            <a:ext cx="5112568" cy="369332"/>
          </a:xfrm>
          <a:prstGeom prst="rect">
            <a:avLst/>
          </a:prstGeom>
          <a:noFill/>
        </p:spPr>
        <p:txBody>
          <a:bodyPr wrap="square" rtlCol="0">
            <a:spAutoFit/>
          </a:bodyPr>
          <a:lstStyle/>
          <a:p>
            <a:r>
              <a:rPr lang="en-US" dirty="0"/>
              <a:t>ETIKA KEPERAWATAN </a:t>
            </a:r>
            <a:endParaRPr lang="en-ID" dirty="0"/>
          </a:p>
        </p:txBody>
      </p:sp>
    </p:spTree>
    <p:extLst>
      <p:ext uri="{BB962C8B-B14F-4D97-AF65-F5344CB8AC3E}">
        <p14:creationId xmlns:p14="http://schemas.microsoft.com/office/powerpoint/2010/main" val="277524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000" dirty="0"/>
              <a:t>KODE ETIK </a:t>
            </a:r>
            <a:r>
              <a:rPr lang="en-US" sz="4000" dirty="0" err="1"/>
              <a:t>dan</a:t>
            </a:r>
            <a:r>
              <a:rPr lang="en-US" sz="4000" dirty="0"/>
              <a:t> ETIKA PROFESI </a:t>
            </a:r>
            <a:r>
              <a:rPr lang="en-US" sz="4000" dirty="0" err="1"/>
              <a:t>di</a:t>
            </a:r>
            <a:r>
              <a:rPr lang="en-US" sz="4000" dirty="0"/>
              <a:t> RS</a:t>
            </a:r>
          </a:p>
        </p:txBody>
      </p:sp>
      <p:sp>
        <p:nvSpPr>
          <p:cNvPr id="46083" name="Rectangle 3"/>
          <p:cNvSpPr>
            <a:spLocks noChangeArrowheads="1"/>
          </p:cNvSpPr>
          <p:nvPr/>
        </p:nvSpPr>
        <p:spPr bwMode="auto">
          <a:xfrm>
            <a:off x="179388" y="1600200"/>
            <a:ext cx="8964612" cy="5068888"/>
          </a:xfrm>
          <a:prstGeom prst="rect">
            <a:avLst/>
          </a:prstGeom>
          <a:noFill/>
          <a:ln w="9525">
            <a:noFill/>
            <a:miter lim="800000"/>
            <a:headEnd/>
            <a:tailEnd/>
          </a:ln>
        </p:spPr>
        <p:txBody>
          <a:bodyPr/>
          <a:lstStyle/>
          <a:p>
            <a:pPr marL="342900" indent="-342900">
              <a:spcBef>
                <a:spcPct val="20000"/>
              </a:spcBef>
              <a:buFontTx/>
              <a:buChar char="•"/>
            </a:pPr>
            <a:r>
              <a:rPr lang="en-US" sz="3200"/>
              <a:t>RS di Indonesia terikat pada Kode Etik Rumah Sakit Indonesia (KODERSI)</a:t>
            </a:r>
          </a:p>
          <a:p>
            <a:pPr marL="342900" indent="-342900">
              <a:spcBef>
                <a:spcPct val="20000"/>
              </a:spcBef>
              <a:buFontTx/>
              <a:buChar char="•"/>
            </a:pPr>
            <a:r>
              <a:rPr lang="en-US" sz="3200"/>
              <a:t>Bagi asosiasi profesi, etika adalah kesepakatan bersama dan pedoman untuk diterapkan dan dipatuhi semua anggota asosiasi tentang apa yang dinilai baik dan buruk dalam pelaksanaan dan pelayanan profesi itu. Dikenal Kode Etik Kedokteran Indonesia (KODEKI), Kode Etik Perawat dsb.</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7.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2119</Words>
  <Application>Microsoft Office PowerPoint</Application>
  <PresentationFormat>On-screen Show (4:3)</PresentationFormat>
  <Paragraphs>155</Paragraphs>
  <Slides>34</Slides>
  <Notes>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Calibri Light</vt:lpstr>
      <vt:lpstr>Century Gothic</vt:lpstr>
      <vt:lpstr>Gill Sans MT</vt:lpstr>
      <vt:lpstr>Trebuchet MS</vt:lpstr>
      <vt:lpstr>Tw Cen MT</vt:lpstr>
      <vt:lpstr>Wingdings 3</vt:lpstr>
      <vt:lpstr>Office Theme</vt:lpstr>
      <vt:lpstr>Ion</vt:lpstr>
      <vt:lpstr>Gallery</vt:lpstr>
      <vt:lpstr>Retrospect</vt:lpstr>
      <vt:lpstr>Facet</vt:lpstr>
      <vt:lpstr>Droplet</vt:lpstr>
      <vt:lpstr>Wisp</vt:lpstr>
      <vt:lpstr>ETIKA KEPERAWATAN</vt:lpstr>
      <vt:lpstr>PowerPoint Presentation</vt:lpstr>
      <vt:lpstr>PowerPoint Presentation</vt:lpstr>
      <vt:lpstr>PowerPoint Presentation</vt:lpstr>
      <vt:lpstr>PowerPoint Presentation</vt:lpstr>
      <vt:lpstr>DEFINISI</vt:lpstr>
      <vt:lpstr>PowerPoint Presentation</vt:lpstr>
      <vt:lpstr>PowerPoint Presentation</vt:lpstr>
      <vt:lpstr>PowerPoint Presentation</vt:lpstr>
      <vt:lpstr>INTI PROFESI   Pelayanan pada manusia</vt:lpstr>
      <vt:lpstr>MEMBERIKAN JAMINAN PELAYANAN YANG BERMUTU DAN AMAN</vt:lpstr>
      <vt:lpstr>CIRI UTAMA PROFESI</vt:lpstr>
      <vt:lpstr>PROFESI</vt:lpstr>
      <vt:lpstr>DIMENSI PROFESI</vt:lpstr>
      <vt:lpstr>PowerPoint Presentation</vt:lpstr>
      <vt:lpstr>Tujuan Kode Etik </vt:lpstr>
      <vt:lpstr>Kode etik keperawatan menurut  American Nurses Association (ANA)</vt:lpstr>
      <vt:lpstr>Kode Etik Keperawatan Menurut International Council of Nurses (ICN)</vt:lpstr>
      <vt:lpstr>PowerPoint Presentation</vt:lpstr>
      <vt:lpstr>PowerPoint Presentation</vt:lpstr>
      <vt:lpstr>PowerPoint Presentation</vt:lpstr>
      <vt:lpstr>PowerPoint Presentation</vt:lpstr>
      <vt:lpstr>KODE ETIK PERAWAT INDONESIA   Keputusan  Pengurus Pusat PPNI No.:023/PP.PPNI/SK/K/XII/2009  </vt:lpstr>
      <vt:lpstr>MUKADIMAH</vt:lpstr>
      <vt:lpstr>PROMOTIF, PREVENTIF, KURATIF, REHABILITATIF</vt:lpstr>
      <vt:lpstr>Ilmu dan keterampilan yang memenuhi standar</vt:lpstr>
      <vt:lpstr>PowerPoint Presentation</vt:lpstr>
      <vt:lpstr>PERAWAT DAN KLIEN</vt:lpstr>
      <vt:lpstr>PERAWAT DAN PRAKTEK</vt:lpstr>
      <vt:lpstr>PERAWAT DAN MASYARAKAT</vt:lpstr>
      <vt:lpstr>PERAWAT DAN TEMAN SEJAWAT</vt:lpstr>
      <vt:lpstr>PERAWAT DAN PROFESI</vt:lpstr>
      <vt:lpstr>Contoh Pelanggaran</vt:lpstr>
      <vt:lpstr>PowerPoint Presentation</vt:lpstr>
    </vt:vector>
  </TitlesOfParts>
  <Company>RSE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DIKLAT1</dc:creator>
  <cp:lastModifiedBy>HP</cp:lastModifiedBy>
  <cp:revision>32</cp:revision>
  <dcterms:created xsi:type="dcterms:W3CDTF">2011-09-26T00:13:30Z</dcterms:created>
  <dcterms:modified xsi:type="dcterms:W3CDTF">2025-10-09T04:38:29Z</dcterms:modified>
</cp:coreProperties>
</file>