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3"/>
    <p:sldMasterId id="2147483678" r:id="rId4"/>
    <p:sldMasterId id="2147483696" r:id="rId5"/>
    <p:sldMasterId id="2147483713" r:id="rId6"/>
    <p:sldMasterId id="2147483731" r:id="rId7"/>
    <p:sldMasterId id="2147483749" r:id="rId8"/>
    <p:sldMasterId id="2147483761" r:id="rId9"/>
  </p:sldMasterIdLst>
  <p:sldIdLst>
    <p:sldId id="256" r:id="rId10"/>
    <p:sldId id="258" r:id="rId11"/>
    <p:sldId id="282" r:id="rId12"/>
    <p:sldId id="259" r:id="rId13"/>
    <p:sldId id="284" r:id="rId14"/>
    <p:sldId id="260" r:id="rId15"/>
    <p:sldId id="261" r:id="rId16"/>
    <p:sldId id="262" r:id="rId17"/>
    <p:sldId id="267" r:id="rId18"/>
    <p:sldId id="268" r:id="rId19"/>
    <p:sldId id="271" r:id="rId20"/>
    <p:sldId id="272" r:id="rId21"/>
    <p:sldId id="273" r:id="rId22"/>
    <p:sldId id="274" r:id="rId23"/>
    <p:sldId id="275" r:id="rId24"/>
    <p:sldId id="287" r:id="rId25"/>
    <p:sldId id="288" r:id="rId26"/>
    <p:sldId id="289" r:id="rId27"/>
    <p:sldId id="290" r:id="rId28"/>
    <p:sldId id="291" r:id="rId29"/>
    <p:sldId id="293" r:id="rId30"/>
    <p:sldId id="294" r:id="rId31"/>
    <p:sldId id="295" r:id="rId32"/>
    <p:sldId id="296" r:id="rId33"/>
    <p:sldId id="297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298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1" d="100"/>
          <a:sy n="61" d="100"/>
        </p:scale>
        <p:origin x="73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6" Type="http://schemas.openxmlformats.org/officeDocument/2006/relationships/commentAuthors" Target="commentAuthors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33.xml"/><Relationship Id="rId41" Type="http://schemas.openxmlformats.org/officeDocument/2006/relationships/slide" Target="slides/slide32.xml"/><Relationship Id="rId40" Type="http://schemas.openxmlformats.org/officeDocument/2006/relationships/slide" Target="slides/slide31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5" Type="http://schemas.openxmlformats.org/officeDocument/2006/relationships/slide" Target="slides/slide26.xml"/><Relationship Id="rId34" Type="http://schemas.openxmlformats.org/officeDocument/2006/relationships/slide" Target="slides/slide25.xml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1-10T20:55:31.143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848"/>
            <a:ext cx="3122163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612" y="802200"/>
            <a:ext cx="380512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6" y="1487999"/>
            <a:ext cx="3804674" cy="1775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010" y="3585518"/>
            <a:ext cx="381967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010" y="4270332"/>
            <a:ext cx="3819675" cy="1785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6" y="801390"/>
            <a:ext cx="4095643" cy="524949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554" y="3575324"/>
            <a:ext cx="3112047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44463" y="1698332"/>
            <a:ext cx="4357752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4676" y="0"/>
            <a:ext cx="3489324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5" y="2336402"/>
            <a:ext cx="4197666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314" y="3601941"/>
            <a:ext cx="4199254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4358641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463" y="320040"/>
            <a:ext cx="685800" cy="320040"/>
          </a:xfrm>
        </p:spPr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86" y="2349926"/>
            <a:ext cx="3113815" cy="247277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686" y="794719"/>
            <a:ext cx="4095643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0" y="0"/>
            <a:ext cx="9421759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5228134" y="1699589"/>
            <a:ext cx="3286552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3609" y="2349924"/>
            <a:ext cx="3112047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258" y="802808"/>
            <a:ext cx="4118291" cy="52548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  <a:endParaRPr lang="en-US" sz="12200" dirty="0"/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  <a:endParaRPr lang="en-US" sz="12200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>
              <a:fillRect/>
            </a:stretch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>
              <a:fillRect/>
            </a:stretch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  <a:endParaRPr lang="en-US" sz="72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  <a:endParaRPr lang="en-US" sz="72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283114" y="1168329"/>
            <a:ext cx="6586124" cy="4537816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2055278"/>
            <a:ext cx="6428445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091" y="3941492"/>
            <a:ext cx="6428445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2403476" y="1158902"/>
            <a:ext cx="4317684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48" y="2028827"/>
            <a:ext cx="4162952" cy="1732474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148" y="3843338"/>
            <a:ext cx="4162952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068"/>
            <a:ext cx="3122163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014" y="804029"/>
            <a:ext cx="4091674" cy="24593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283" y="3585104"/>
            <a:ext cx="4094404" cy="24706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8" Type="http://schemas.openxmlformats.org/officeDocument/2006/relationships/theme" Target="../theme/theme3.xml"/><Relationship Id="rId17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7" Type="http://schemas.openxmlformats.org/officeDocument/2006/relationships/theme" Target="../theme/theme4.xml"/><Relationship Id="rId16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0.xml"/><Relationship Id="rId8" Type="http://schemas.openxmlformats.org/officeDocument/2006/relationships/slideLayout" Target="../slideLayouts/slideLayout69.xml"/><Relationship Id="rId7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8" Type="http://schemas.openxmlformats.org/officeDocument/2006/relationships/theme" Target="../theme/theme5.xml"/><Relationship Id="rId17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1.xml"/><Relationship Id="rId20" Type="http://schemas.openxmlformats.org/officeDocument/2006/relationships/theme" Target="../theme/theme6.xml"/><Relationship Id="rId2" Type="http://schemas.openxmlformats.org/officeDocument/2006/relationships/slideLayout" Target="../slideLayouts/slideLayout80.xml"/><Relationship Id="rId19" Type="http://schemas.openxmlformats.org/officeDocument/2006/relationships/image" Target="../media/image8.png"/><Relationship Id="rId18" Type="http://schemas.openxmlformats.org/officeDocument/2006/relationships/image" Target="../media/image7.png"/><Relationship Id="rId17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7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6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5.xml"/><Relationship Id="rId8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8.xml"/><Relationship Id="rId17" Type="http://schemas.openxmlformats.org/officeDocument/2006/relationships/theme" Target="../theme/theme8.xml"/><Relationship Id="rId16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>
              <a:fillRect/>
            </a:stretch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>
              <a:fillRect/>
            </a:stretch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554" y="2349925"/>
            <a:ext cx="3112047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687" y="794719"/>
            <a:ext cx="4079089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227064"/>
            <a:ext cx="7854696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8976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325" y="3746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Komunikasi dalam praktik kolaborasi</a:t>
            </a:r>
            <a:endParaRPr lang="en-US" alt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11170" y="5654040"/>
            <a:ext cx="6400800" cy="603250"/>
          </a:xfrm>
        </p:spPr>
        <p:txBody>
          <a:bodyPr/>
          <a:lstStyle/>
          <a:p>
            <a:r>
              <a:rPr lang="en-US"/>
              <a:t>By : Giri Susilo Adi 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Komunikasi Antarprofesi (Kolaboratif)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415" y="2015733"/>
            <a:ext cx="8450316" cy="3450613"/>
          </a:xfrm>
        </p:spPr>
        <p:txBody>
          <a:bodyPr wrap="square">
            <a:normAutofit fontScale="92500" lnSpcReduction="20000"/>
          </a:bodyPr>
          <a:lstStyle/>
          <a:p>
            <a:endParaRPr dirty="0"/>
          </a:p>
          <a:p>
            <a:pPr>
              <a:spcAft>
                <a:spcPts val="500"/>
              </a:spcAft>
            </a:pPr>
            <a:r>
              <a:rPr sz="2800" dirty="0" err="1"/>
              <a:t>Dilakukan</a:t>
            </a:r>
            <a:r>
              <a:rPr sz="2800" dirty="0"/>
              <a:t> </a:t>
            </a:r>
            <a:r>
              <a:rPr sz="2800" dirty="0" err="1"/>
              <a:t>antara</a:t>
            </a:r>
            <a:r>
              <a:rPr sz="2800" dirty="0"/>
              <a:t> </a:t>
            </a:r>
            <a:r>
              <a:rPr sz="2800" dirty="0" err="1"/>
              <a:t>perawat</a:t>
            </a:r>
            <a:r>
              <a:rPr sz="2800" dirty="0"/>
              <a:t> </a:t>
            </a:r>
            <a:r>
              <a:rPr sz="2800" dirty="0" err="1"/>
              <a:t>dengan</a:t>
            </a:r>
            <a:r>
              <a:rPr sz="2800" dirty="0"/>
              <a:t> </a:t>
            </a:r>
            <a:r>
              <a:rPr sz="2800" dirty="0" err="1"/>
              <a:t>dokter</a:t>
            </a:r>
            <a:r>
              <a:rPr sz="2800" dirty="0"/>
              <a:t>, </a:t>
            </a:r>
            <a:r>
              <a:rPr sz="2800" dirty="0" err="1"/>
              <a:t>apoteker</a:t>
            </a:r>
            <a:r>
              <a:rPr sz="2800" dirty="0"/>
              <a:t>, </a:t>
            </a:r>
            <a:r>
              <a:rPr sz="2800" dirty="0" err="1"/>
              <a:t>ahli</a:t>
            </a:r>
            <a:r>
              <a:rPr sz="2800" dirty="0"/>
              <a:t> </a:t>
            </a:r>
            <a:r>
              <a:rPr sz="2800" dirty="0" err="1"/>
              <a:t>gizi</a:t>
            </a:r>
            <a:r>
              <a:rPr sz="2800" dirty="0"/>
              <a:t>, dan </a:t>
            </a:r>
            <a:r>
              <a:rPr sz="2800" dirty="0" err="1"/>
              <a:t>lainnya</a:t>
            </a:r>
            <a:r>
              <a:rPr sz="2800" dirty="0"/>
              <a:t>.</a:t>
            </a:r>
            <a:endParaRPr sz="2800" dirty="0"/>
          </a:p>
          <a:p>
            <a:pPr>
              <a:spcAft>
                <a:spcPts val="500"/>
              </a:spcAft>
            </a:pPr>
            <a:r>
              <a:rPr sz="2800" dirty="0" err="1"/>
              <a:t>Tujuan</a:t>
            </a:r>
            <a:r>
              <a:rPr sz="2800" dirty="0"/>
              <a:t>: </a:t>
            </a:r>
            <a:r>
              <a:rPr sz="2800" dirty="0" err="1"/>
              <a:t>meningkatkan</a:t>
            </a:r>
            <a:r>
              <a:rPr sz="2800" dirty="0"/>
              <a:t> </a:t>
            </a:r>
            <a:r>
              <a:rPr sz="2800" dirty="0" err="1"/>
              <a:t>keselamatan</a:t>
            </a:r>
            <a:r>
              <a:rPr sz="2800" dirty="0"/>
              <a:t> </a:t>
            </a:r>
            <a:r>
              <a:rPr sz="2800" dirty="0" err="1"/>
              <a:t>pasien</a:t>
            </a:r>
            <a:r>
              <a:rPr sz="2800" dirty="0"/>
              <a:t> dan </a:t>
            </a:r>
            <a:r>
              <a:rPr sz="2800" dirty="0" err="1"/>
              <a:t>efektivitas</a:t>
            </a:r>
            <a:r>
              <a:rPr sz="2800" dirty="0"/>
              <a:t> </a:t>
            </a:r>
            <a:r>
              <a:rPr sz="2800" dirty="0" err="1"/>
              <a:t>tim.</a:t>
            </a:r>
            <a:endParaRPr sz="2800" dirty="0"/>
          </a:p>
          <a:p>
            <a:pPr>
              <a:spcAft>
                <a:spcPts val="500"/>
              </a:spcAft>
            </a:pPr>
            <a:r>
              <a:rPr sz="2800" dirty="0" err="1"/>
              <a:t>Gunakan</a:t>
            </a:r>
            <a:r>
              <a:rPr sz="2800" dirty="0"/>
              <a:t> </a:t>
            </a:r>
            <a:r>
              <a:rPr sz="2800" dirty="0" err="1"/>
              <a:t>pendekatan</a:t>
            </a:r>
            <a:r>
              <a:rPr sz="2800" dirty="0"/>
              <a:t> </a:t>
            </a:r>
            <a:r>
              <a:rPr sz="2800" dirty="0" err="1"/>
              <a:t>komunikasi</a:t>
            </a:r>
            <a:r>
              <a:rPr sz="2800" dirty="0"/>
              <a:t> </a:t>
            </a:r>
            <a:r>
              <a:rPr sz="2800" dirty="0" err="1"/>
              <a:t>terbuka</a:t>
            </a:r>
            <a:r>
              <a:rPr sz="2800" dirty="0"/>
              <a:t> dan </a:t>
            </a:r>
            <a:r>
              <a:rPr sz="2800" dirty="0" err="1"/>
              <a:t>saling</a:t>
            </a:r>
            <a:r>
              <a:rPr sz="2800" dirty="0"/>
              <a:t> </a:t>
            </a:r>
            <a:r>
              <a:rPr sz="2800" dirty="0" err="1"/>
              <a:t>menghargai</a:t>
            </a:r>
            <a:r>
              <a:rPr sz="2800" dirty="0"/>
              <a:t>.</a:t>
            </a:r>
            <a:endParaRPr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Hambatan Komunikasi di Lingkungan Keperawatan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234" y="2490135"/>
            <a:ext cx="7229367" cy="3444997"/>
          </a:xfrm>
        </p:spPr>
        <p:txBody>
          <a:bodyPr wrap="square"/>
          <a:lstStyle/>
          <a:p>
            <a:endParaRPr dirty="0"/>
          </a:p>
          <a:p>
            <a:pPr>
              <a:spcAft>
                <a:spcPts val="500"/>
              </a:spcAft>
            </a:pPr>
            <a:r>
              <a:rPr sz="2800" dirty="0" err="1"/>
              <a:t>Perbedaan</a:t>
            </a:r>
            <a:r>
              <a:rPr sz="2800" dirty="0"/>
              <a:t> </a:t>
            </a:r>
            <a:r>
              <a:rPr sz="2800" dirty="0" err="1"/>
              <a:t>bahasa</a:t>
            </a:r>
            <a:r>
              <a:rPr sz="2800" dirty="0"/>
              <a:t> dan </a:t>
            </a:r>
            <a:r>
              <a:rPr sz="2800" dirty="0" err="1"/>
              <a:t>budaya</a:t>
            </a:r>
            <a:r>
              <a:rPr sz="2800" dirty="0"/>
              <a:t>.</a:t>
            </a:r>
            <a:endParaRPr sz="2800" dirty="0"/>
          </a:p>
          <a:p>
            <a:pPr>
              <a:spcAft>
                <a:spcPts val="500"/>
              </a:spcAft>
            </a:pPr>
            <a:r>
              <a:rPr sz="2800" dirty="0" err="1"/>
              <a:t>Kelelahan</a:t>
            </a:r>
            <a:r>
              <a:rPr sz="2800" dirty="0"/>
              <a:t> dan </a:t>
            </a:r>
            <a:r>
              <a:rPr sz="2800" dirty="0" err="1"/>
              <a:t>stres</a:t>
            </a:r>
            <a:r>
              <a:rPr sz="2800" dirty="0"/>
              <a:t> kerja.</a:t>
            </a:r>
            <a:endParaRPr sz="2800" dirty="0"/>
          </a:p>
          <a:p>
            <a:pPr>
              <a:spcAft>
                <a:spcPts val="500"/>
              </a:spcAft>
            </a:pPr>
            <a:r>
              <a:rPr sz="2800" dirty="0" err="1"/>
              <a:t>Hierarki</a:t>
            </a:r>
            <a:r>
              <a:rPr sz="2800" dirty="0"/>
              <a:t> dalam </a:t>
            </a:r>
            <a:r>
              <a:rPr sz="2800" dirty="0" err="1"/>
              <a:t>organisasi</a:t>
            </a:r>
            <a:r>
              <a:rPr sz="2800" dirty="0"/>
              <a:t> </a:t>
            </a:r>
            <a:r>
              <a:rPr sz="2800" dirty="0" err="1"/>
              <a:t>kesehatan</a:t>
            </a:r>
            <a:r>
              <a:rPr sz="2800" dirty="0"/>
              <a:t>.</a:t>
            </a:r>
            <a:endParaRPr sz="2800" dirty="0"/>
          </a:p>
          <a:p>
            <a:pPr>
              <a:spcAft>
                <a:spcPts val="500"/>
              </a:spcAft>
            </a:pPr>
            <a:r>
              <a:rPr sz="2800" dirty="0" err="1"/>
              <a:t>Kurangnya</a:t>
            </a:r>
            <a:r>
              <a:rPr sz="2800" dirty="0"/>
              <a:t> </a:t>
            </a:r>
            <a:r>
              <a:rPr sz="2800" dirty="0" err="1"/>
              <a:t>waktu</a:t>
            </a:r>
            <a:r>
              <a:rPr sz="2800" dirty="0"/>
              <a:t> dan </a:t>
            </a:r>
            <a:r>
              <a:rPr sz="2800" dirty="0" err="1"/>
              <a:t>keterampilan</a:t>
            </a:r>
            <a:r>
              <a:rPr sz="2800" dirty="0"/>
              <a:t> </a:t>
            </a:r>
            <a:r>
              <a:rPr sz="2800" dirty="0" err="1"/>
              <a:t>komunikasi</a:t>
            </a:r>
            <a:r>
              <a:rPr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Strategi Mengatasi Hambatan Komunikasi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/>
          <a:p>
            <a:pPr>
              <a:spcAft>
                <a:spcPts val="500"/>
              </a:spcAft>
            </a:pPr>
            <a:r>
              <a:t>Pelatihan komunikasi efektif bagi perawat.</a:t>
            </a:r>
          </a:p>
          <a:p>
            <a:pPr>
              <a:spcAft>
                <a:spcPts val="500"/>
              </a:spcAft>
            </a:pPr>
            <a:r>
              <a:t>Refleksi diri dan empati terhadap pasien.</a:t>
            </a:r>
          </a:p>
          <a:p>
            <a:pPr>
              <a:spcAft>
                <a:spcPts val="500"/>
              </a:spcAft>
            </a:pPr>
            <a:r>
              <a:t>Gunakan media komunikasi yang tepat.</a:t>
            </a:r>
          </a:p>
          <a:p>
            <a:pPr>
              <a:spcAft>
                <a:spcPts val="500"/>
              </a:spcAft>
            </a:pPr>
            <a:r>
              <a:t>Bangun budaya saling menghargai dalam tim.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Etika dan Profesionalisme dalam Komunikasi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500"/>
              </a:spcAft>
            </a:pPr>
            <a:r>
              <a:rPr sz="2800" dirty="0" err="1"/>
              <a:t>Menjaga</a:t>
            </a:r>
            <a:r>
              <a:rPr sz="2800" dirty="0"/>
              <a:t> </a:t>
            </a:r>
            <a:r>
              <a:rPr sz="2800" dirty="0" err="1"/>
              <a:t>kerahasiaan</a:t>
            </a:r>
            <a:r>
              <a:rPr sz="2800" dirty="0"/>
              <a:t> </a:t>
            </a:r>
            <a:r>
              <a:rPr sz="2800" dirty="0" err="1"/>
              <a:t>informasi</a:t>
            </a:r>
            <a:r>
              <a:rPr sz="2800" dirty="0"/>
              <a:t> </a:t>
            </a:r>
            <a:r>
              <a:rPr sz="2800" dirty="0" err="1"/>
              <a:t>pasien</a:t>
            </a:r>
            <a:r>
              <a:rPr sz="2800" dirty="0"/>
              <a:t>.</a:t>
            </a:r>
            <a:endParaRPr sz="2800" dirty="0"/>
          </a:p>
          <a:p>
            <a:pPr>
              <a:spcAft>
                <a:spcPts val="500"/>
              </a:spcAft>
            </a:pPr>
            <a:r>
              <a:rPr sz="2800" dirty="0" err="1"/>
              <a:t>Bersikap</a:t>
            </a:r>
            <a:r>
              <a:rPr sz="2800" dirty="0"/>
              <a:t> </a:t>
            </a:r>
            <a:r>
              <a:rPr sz="2800" dirty="0" err="1"/>
              <a:t>sopan</a:t>
            </a:r>
            <a:r>
              <a:rPr sz="2800" dirty="0"/>
              <a:t>, </a:t>
            </a:r>
            <a:r>
              <a:rPr sz="2800" dirty="0" err="1"/>
              <a:t>jujur</a:t>
            </a:r>
            <a:r>
              <a:rPr sz="2800" dirty="0"/>
              <a:t>, dan </a:t>
            </a:r>
            <a:r>
              <a:rPr sz="2800" dirty="0" err="1"/>
              <a:t>empatik</a:t>
            </a:r>
            <a:r>
              <a:rPr sz="2800" dirty="0"/>
              <a:t>.</a:t>
            </a:r>
            <a:endParaRPr sz="2800" dirty="0"/>
          </a:p>
          <a:p>
            <a:pPr>
              <a:spcAft>
                <a:spcPts val="500"/>
              </a:spcAft>
            </a:pPr>
            <a:r>
              <a:rPr sz="2800" dirty="0" err="1"/>
              <a:t>Tidak</a:t>
            </a:r>
            <a:r>
              <a:rPr sz="2800" dirty="0"/>
              <a:t> </a:t>
            </a:r>
            <a:r>
              <a:rPr sz="2800" dirty="0" err="1"/>
              <a:t>menyebarkan</a:t>
            </a:r>
            <a:r>
              <a:rPr sz="2800" dirty="0"/>
              <a:t> </a:t>
            </a:r>
            <a:r>
              <a:rPr sz="2800" dirty="0" err="1"/>
              <a:t>informasi</a:t>
            </a:r>
            <a:r>
              <a:rPr sz="2800" dirty="0"/>
              <a:t> </a:t>
            </a:r>
            <a:r>
              <a:rPr sz="2800" dirty="0" err="1"/>
              <a:t>tanpa</a:t>
            </a:r>
            <a:r>
              <a:rPr sz="2800" dirty="0"/>
              <a:t> </a:t>
            </a:r>
            <a:r>
              <a:rPr sz="2800" dirty="0" err="1"/>
              <a:t>izin</a:t>
            </a:r>
            <a:r>
              <a:rPr sz="2800" dirty="0"/>
              <a:t>.</a:t>
            </a:r>
            <a:endParaRPr sz="2800" dirty="0"/>
          </a:p>
          <a:p>
            <a:pPr>
              <a:spcAft>
                <a:spcPts val="500"/>
              </a:spcAft>
            </a:pPr>
            <a:r>
              <a:rPr sz="2800" dirty="0" err="1"/>
              <a:t>Berpegang</a:t>
            </a:r>
            <a:r>
              <a:rPr sz="2800" dirty="0"/>
              <a:t> pada </a:t>
            </a:r>
            <a:r>
              <a:rPr sz="2800" dirty="0" err="1"/>
              <a:t>kode</a:t>
            </a:r>
            <a:r>
              <a:rPr sz="2800" dirty="0"/>
              <a:t> </a:t>
            </a:r>
            <a:r>
              <a:rPr sz="2800" dirty="0" err="1"/>
              <a:t>etik</a:t>
            </a:r>
            <a:r>
              <a:rPr sz="2800" dirty="0"/>
              <a:t> keperawatan.</a:t>
            </a:r>
            <a:endParaRPr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Peran Teknologi dalam Komunikasi Keperawatan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662" y="2490135"/>
            <a:ext cx="7302939" cy="3444997"/>
          </a:xfrm>
        </p:spPr>
        <p:txBody>
          <a:bodyPr wrap="square"/>
          <a:lstStyle/>
          <a:p>
            <a:endParaRPr dirty="0"/>
          </a:p>
          <a:p>
            <a:pPr>
              <a:spcAft>
                <a:spcPts val="500"/>
              </a:spcAft>
            </a:pPr>
            <a:r>
              <a:rPr sz="2800" dirty="0" err="1"/>
              <a:t>Pemanfaatan</a:t>
            </a:r>
            <a:r>
              <a:rPr sz="2800" dirty="0"/>
              <a:t> </a:t>
            </a:r>
            <a:r>
              <a:rPr sz="2800" dirty="0" err="1"/>
              <a:t>rekam</a:t>
            </a:r>
            <a:r>
              <a:rPr sz="2800" dirty="0"/>
              <a:t> </a:t>
            </a:r>
            <a:r>
              <a:rPr sz="2800" dirty="0" err="1"/>
              <a:t>medis</a:t>
            </a:r>
            <a:r>
              <a:rPr sz="2800" dirty="0"/>
              <a:t> </a:t>
            </a:r>
            <a:r>
              <a:rPr sz="2800" dirty="0" err="1"/>
              <a:t>elektronik</a:t>
            </a:r>
            <a:r>
              <a:rPr sz="2800" dirty="0"/>
              <a:t> (EHR).</a:t>
            </a:r>
            <a:endParaRPr sz="2800" dirty="0"/>
          </a:p>
          <a:p>
            <a:pPr>
              <a:spcAft>
                <a:spcPts val="500"/>
              </a:spcAft>
            </a:pPr>
            <a:r>
              <a:rPr lang="en-US" sz="2800" dirty="0"/>
              <a:t>T</a:t>
            </a:r>
            <a:r>
              <a:rPr sz="2800" dirty="0"/>
              <a:t>elehealth dan </a:t>
            </a:r>
            <a:r>
              <a:rPr sz="2800" dirty="0" err="1"/>
              <a:t>konsultasi</a:t>
            </a:r>
            <a:r>
              <a:rPr sz="2800" dirty="0"/>
              <a:t> daring.</a:t>
            </a:r>
            <a:endParaRPr sz="2800" dirty="0"/>
          </a:p>
          <a:p>
            <a:pPr>
              <a:spcAft>
                <a:spcPts val="500"/>
              </a:spcAft>
            </a:pPr>
            <a:r>
              <a:rPr sz="2800" dirty="0" err="1">
                <a:solidFill>
                  <a:srgbClr val="FF0000"/>
                </a:solidFill>
              </a:rPr>
              <a:t>Peningkatan</a:t>
            </a:r>
            <a:r>
              <a:rPr sz="2800" dirty="0">
                <a:solidFill>
                  <a:srgbClr val="FF0000"/>
                </a:solidFill>
              </a:rPr>
              <a:t> </a:t>
            </a:r>
            <a:r>
              <a:rPr sz="2800" dirty="0" err="1">
                <a:solidFill>
                  <a:srgbClr val="FF0000"/>
                </a:solidFill>
              </a:rPr>
              <a:t>efisiensi</a:t>
            </a:r>
            <a:r>
              <a:rPr sz="2800" dirty="0">
                <a:solidFill>
                  <a:srgbClr val="FF0000"/>
                </a:solidFill>
              </a:rPr>
              <a:t> </a:t>
            </a:r>
            <a:r>
              <a:rPr sz="2800" dirty="0" err="1">
                <a:solidFill>
                  <a:srgbClr val="FF0000"/>
                </a:solidFill>
              </a:rPr>
              <a:t>komunikasi</a:t>
            </a:r>
            <a:r>
              <a:rPr sz="2800" dirty="0">
                <a:solidFill>
                  <a:srgbClr val="FF0000"/>
                </a:solidFill>
              </a:rPr>
              <a:t> </a:t>
            </a:r>
            <a:r>
              <a:rPr sz="2800" dirty="0" err="1">
                <a:solidFill>
                  <a:srgbClr val="FF0000"/>
                </a:solidFill>
              </a:rPr>
              <a:t>antarprofesi</a:t>
            </a:r>
            <a:r>
              <a:rPr sz="2800" dirty="0"/>
              <a:t>.</a:t>
            </a:r>
            <a:endParaRPr sz="2800" dirty="0"/>
          </a:p>
          <a:p>
            <a:pPr>
              <a:spcAft>
                <a:spcPts val="500"/>
              </a:spcAft>
            </a:pPr>
            <a:r>
              <a:rPr sz="2800" dirty="0" err="1"/>
              <a:t>antangan</a:t>
            </a:r>
            <a:r>
              <a:rPr sz="2800" dirty="0"/>
              <a:t>: </a:t>
            </a:r>
            <a:r>
              <a:rPr sz="2800" dirty="0" err="1"/>
              <a:t>menjaga</a:t>
            </a:r>
            <a:r>
              <a:rPr sz="2800" dirty="0"/>
              <a:t> </a:t>
            </a:r>
            <a:r>
              <a:rPr sz="2800" dirty="0" err="1"/>
              <a:t>privasi</a:t>
            </a:r>
            <a:r>
              <a:rPr sz="2800" dirty="0"/>
              <a:t> dan </a:t>
            </a:r>
            <a:r>
              <a:rPr sz="2800" dirty="0" err="1"/>
              <a:t>keamanan</a:t>
            </a:r>
            <a:r>
              <a:rPr sz="2800" dirty="0"/>
              <a:t> data.</a:t>
            </a:r>
            <a:endParaRPr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Model Komunikasi SBAR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1586" y="803186"/>
            <a:ext cx="4719145" cy="5248622"/>
          </a:xfrm>
        </p:spPr>
        <p:txBody>
          <a:bodyPr wrap="square"/>
          <a:lstStyle/>
          <a:p>
            <a:endParaRPr dirty="0"/>
          </a:p>
          <a:p>
            <a:pPr>
              <a:spcAft>
                <a:spcPts val="500"/>
              </a:spcAft>
            </a:pPr>
            <a:r>
              <a:rPr dirty="0"/>
              <a:t>S (Situation): </a:t>
            </a:r>
            <a:r>
              <a:rPr dirty="0" err="1"/>
              <a:t>keadaan</a:t>
            </a:r>
            <a:r>
              <a:rPr dirty="0"/>
              <a:t> </a:t>
            </a:r>
            <a:r>
              <a:rPr dirty="0" err="1"/>
              <a:t>pasien</a:t>
            </a:r>
            <a:r>
              <a:rPr dirty="0"/>
              <a:t> </a:t>
            </a:r>
            <a:r>
              <a:rPr dirty="0" err="1"/>
              <a:t>saat</a:t>
            </a:r>
            <a:r>
              <a:rPr dirty="0"/>
              <a:t> </a:t>
            </a:r>
            <a:r>
              <a:rPr dirty="0" err="1"/>
              <a:t>ini</a:t>
            </a:r>
            <a:r>
              <a:rPr dirty="0"/>
              <a:t>.</a:t>
            </a:r>
            <a:endParaRPr dirty="0"/>
          </a:p>
          <a:p>
            <a:pPr>
              <a:spcAft>
                <a:spcPts val="500"/>
              </a:spcAft>
            </a:pPr>
            <a:r>
              <a:rPr dirty="0"/>
              <a:t>B (Background): </a:t>
            </a:r>
            <a:r>
              <a:rPr dirty="0" err="1"/>
              <a:t>riwayat</a:t>
            </a:r>
            <a:r>
              <a:rPr dirty="0"/>
              <a:t> </a:t>
            </a:r>
            <a:r>
              <a:rPr dirty="0" err="1"/>
              <a:t>atau</a:t>
            </a:r>
            <a:r>
              <a:rPr dirty="0"/>
              <a:t> </a:t>
            </a:r>
            <a:r>
              <a:rPr dirty="0" err="1"/>
              <a:t>latar</a:t>
            </a:r>
            <a:r>
              <a:rPr dirty="0"/>
              <a:t> </a:t>
            </a:r>
            <a:r>
              <a:rPr dirty="0" err="1"/>
              <a:t>belakang</a:t>
            </a:r>
            <a:r>
              <a:rPr dirty="0"/>
              <a:t> </a:t>
            </a:r>
            <a:r>
              <a:rPr dirty="0" err="1"/>
              <a:t>klinis</a:t>
            </a:r>
            <a:r>
              <a:rPr dirty="0"/>
              <a:t>.</a:t>
            </a:r>
            <a:endParaRPr dirty="0"/>
          </a:p>
          <a:p>
            <a:pPr>
              <a:spcAft>
                <a:spcPts val="500"/>
              </a:spcAft>
            </a:pPr>
            <a:r>
              <a:rPr dirty="0"/>
              <a:t>A (Assessment): </a:t>
            </a:r>
            <a:r>
              <a:rPr dirty="0" err="1"/>
              <a:t>hasil</a:t>
            </a:r>
            <a:r>
              <a:rPr dirty="0"/>
              <a:t> </a:t>
            </a:r>
            <a:r>
              <a:rPr dirty="0" err="1"/>
              <a:t>penilaian</a:t>
            </a:r>
            <a:r>
              <a:rPr dirty="0"/>
              <a:t> </a:t>
            </a:r>
            <a:r>
              <a:rPr dirty="0" err="1"/>
              <a:t>perawat</a:t>
            </a:r>
            <a:r>
              <a:rPr dirty="0"/>
              <a:t>.</a:t>
            </a:r>
            <a:endParaRPr dirty="0"/>
          </a:p>
          <a:p>
            <a:pPr>
              <a:spcAft>
                <a:spcPts val="500"/>
              </a:spcAft>
            </a:pPr>
            <a:r>
              <a:rPr dirty="0"/>
              <a:t>R (Recommendation): </a:t>
            </a:r>
            <a:r>
              <a:rPr dirty="0" err="1"/>
              <a:t>rekomendasi</a:t>
            </a:r>
            <a:r>
              <a:rPr dirty="0"/>
              <a:t> </a:t>
            </a:r>
            <a:r>
              <a:rPr dirty="0" err="1"/>
              <a:t>tindakan</a:t>
            </a:r>
            <a:r>
              <a:rPr dirty="0"/>
              <a:t> </a:t>
            </a:r>
            <a:r>
              <a:rPr dirty="0" err="1"/>
              <a:t>selanjutnya</a:t>
            </a:r>
            <a:r>
              <a:rPr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Komunikasi dalam Konteks Kolaborasi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696190" cy="4195481"/>
          </a:xfrm>
        </p:spPr>
        <p:txBody>
          <a:bodyPr wrap="square"/>
          <a:lstStyle/>
          <a:p>
            <a:endParaRPr dirty="0"/>
          </a:p>
          <a:p>
            <a:pPr>
              <a:spcAft>
                <a:spcPts val="500"/>
              </a:spcAft>
            </a:pPr>
            <a:r>
              <a:rPr sz="2400" dirty="0" err="1"/>
              <a:t>Kolaborasi</a:t>
            </a:r>
            <a:r>
              <a:rPr sz="2400" dirty="0"/>
              <a:t> </a:t>
            </a:r>
            <a:r>
              <a:rPr sz="2400" dirty="0" err="1"/>
              <a:t>interprofesional</a:t>
            </a:r>
            <a:r>
              <a:rPr sz="2400" dirty="0"/>
              <a:t> </a:t>
            </a:r>
            <a:r>
              <a:rPr sz="2400" dirty="0" err="1"/>
              <a:t>melibatkan</a:t>
            </a:r>
            <a:r>
              <a:rPr sz="2400" dirty="0"/>
              <a:t> </a:t>
            </a:r>
            <a:r>
              <a:rPr sz="2400" dirty="0" err="1"/>
              <a:t>dokter</a:t>
            </a:r>
            <a:r>
              <a:rPr sz="2400" dirty="0"/>
              <a:t>, </a:t>
            </a:r>
            <a:r>
              <a:rPr sz="2400" dirty="0" err="1"/>
              <a:t>perawat</a:t>
            </a:r>
            <a:r>
              <a:rPr sz="2400" dirty="0"/>
              <a:t>, </a:t>
            </a:r>
            <a:r>
              <a:rPr sz="2400" dirty="0" err="1"/>
              <a:t>apoteker</a:t>
            </a:r>
            <a:r>
              <a:rPr sz="2400" dirty="0"/>
              <a:t>, </a:t>
            </a:r>
            <a:r>
              <a:rPr sz="2400" dirty="0" err="1"/>
              <a:t>ahli</a:t>
            </a:r>
            <a:r>
              <a:rPr sz="2400" dirty="0"/>
              <a:t> </a:t>
            </a:r>
            <a:r>
              <a:rPr sz="2400" dirty="0" err="1"/>
              <a:t>gizi</a:t>
            </a:r>
            <a:r>
              <a:rPr sz="2400" dirty="0"/>
              <a:t>, </a:t>
            </a:r>
            <a:r>
              <a:rPr sz="2400" dirty="0" err="1"/>
              <a:t>fisioterapis</a:t>
            </a:r>
            <a:r>
              <a:rPr sz="2400" dirty="0"/>
              <a:t>, dan </a:t>
            </a:r>
            <a:r>
              <a:rPr sz="2400" dirty="0" err="1"/>
              <a:t>lainnya</a:t>
            </a:r>
            <a:r>
              <a:rPr sz="2400" dirty="0"/>
              <a:t>.</a:t>
            </a:r>
            <a:endParaRPr sz="2400" dirty="0"/>
          </a:p>
          <a:p>
            <a:pPr>
              <a:spcAft>
                <a:spcPts val="500"/>
              </a:spcAft>
            </a:pPr>
            <a:r>
              <a:rPr sz="2400" dirty="0" err="1"/>
              <a:t>Tujuan</a:t>
            </a:r>
            <a:r>
              <a:rPr sz="2400" dirty="0"/>
              <a:t> </a:t>
            </a:r>
            <a:r>
              <a:rPr sz="2400" dirty="0" err="1"/>
              <a:t>utama</a:t>
            </a:r>
            <a:r>
              <a:rPr sz="2400" dirty="0"/>
              <a:t>: </a:t>
            </a:r>
            <a:r>
              <a:rPr sz="2400" dirty="0" err="1"/>
              <a:t>pelayanan</a:t>
            </a:r>
            <a:r>
              <a:rPr sz="2400" dirty="0"/>
              <a:t> </a:t>
            </a:r>
            <a:r>
              <a:rPr sz="2400" dirty="0" err="1"/>
              <a:t>pasien</a:t>
            </a:r>
            <a:r>
              <a:rPr sz="2400" dirty="0"/>
              <a:t> yang </a:t>
            </a:r>
            <a:r>
              <a:rPr sz="2400" dirty="0" err="1"/>
              <a:t>terpadu</a:t>
            </a:r>
            <a:r>
              <a:rPr sz="2400" dirty="0"/>
              <a:t> dan </a:t>
            </a:r>
            <a:r>
              <a:rPr sz="2400" dirty="0" err="1"/>
              <a:t>berkesinambungan</a:t>
            </a:r>
            <a:r>
              <a:rPr sz="2400" dirty="0"/>
              <a:t>.</a:t>
            </a:r>
            <a:endParaRPr sz="2400" dirty="0"/>
          </a:p>
          <a:p>
            <a:pPr>
              <a:spcAft>
                <a:spcPts val="500"/>
              </a:spcAft>
            </a:pPr>
            <a:r>
              <a:rPr sz="2400" dirty="0" err="1"/>
              <a:t>Perawat</a:t>
            </a:r>
            <a:r>
              <a:rPr sz="2400" dirty="0"/>
              <a:t> </a:t>
            </a:r>
            <a:r>
              <a:rPr sz="2400" dirty="0" err="1"/>
              <a:t>berperan</a:t>
            </a:r>
            <a:r>
              <a:rPr sz="2400" dirty="0"/>
              <a:t> </a:t>
            </a:r>
            <a:r>
              <a:rPr sz="2400" dirty="0" err="1"/>
              <a:t>sebagai</a:t>
            </a:r>
            <a:r>
              <a:rPr sz="2400" dirty="0"/>
              <a:t> </a:t>
            </a:r>
            <a:r>
              <a:rPr sz="2400" dirty="0" err="1"/>
              <a:t>penghubung</a:t>
            </a:r>
            <a:r>
              <a:rPr sz="2400" dirty="0"/>
              <a:t> dan </a:t>
            </a:r>
            <a:r>
              <a:rPr sz="2400" dirty="0" err="1"/>
              <a:t>koordinator</a:t>
            </a:r>
            <a:r>
              <a:rPr sz="2400" dirty="0"/>
              <a:t> </a:t>
            </a:r>
            <a:r>
              <a:rPr sz="2400" dirty="0" err="1"/>
              <a:t>komunikasi</a:t>
            </a:r>
            <a:r>
              <a:rPr sz="2400" dirty="0"/>
              <a:t> </a:t>
            </a:r>
            <a:r>
              <a:rPr sz="2400" dirty="0" err="1"/>
              <a:t>antarprofesi</a:t>
            </a:r>
            <a:r>
              <a:rPr sz="2400" dirty="0"/>
              <a:t>.</a:t>
            </a:r>
            <a:endParaRPr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Model Kesehatan dalam Praktik Kolaboratif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67" y="2666999"/>
            <a:ext cx="8213834" cy="3733799"/>
          </a:xfrm>
        </p:spPr>
        <p:txBody>
          <a:bodyPr wrap="square"/>
          <a:lstStyle/>
          <a:p>
            <a:endParaRPr dirty="0"/>
          </a:p>
          <a:p>
            <a:pPr>
              <a:spcAft>
                <a:spcPts val="500"/>
              </a:spcAft>
            </a:pPr>
            <a:r>
              <a:rPr dirty="0"/>
              <a:t>Model bio-</a:t>
            </a:r>
            <a:r>
              <a:rPr dirty="0" err="1"/>
              <a:t>psiko</a:t>
            </a:r>
            <a:r>
              <a:rPr dirty="0"/>
              <a:t>-</a:t>
            </a:r>
            <a:r>
              <a:rPr dirty="0" err="1"/>
              <a:t>sosial</a:t>
            </a:r>
            <a:r>
              <a:rPr dirty="0"/>
              <a:t>-spiritual </a:t>
            </a:r>
            <a:r>
              <a:rPr dirty="0" err="1"/>
              <a:t>menekankan</a:t>
            </a:r>
            <a:r>
              <a:rPr dirty="0"/>
              <a:t> pada </a:t>
            </a:r>
            <a:r>
              <a:rPr dirty="0" err="1"/>
              <a:t>keutuhan</a:t>
            </a:r>
            <a:r>
              <a:rPr dirty="0"/>
              <a:t> </a:t>
            </a:r>
            <a:r>
              <a:rPr dirty="0" err="1"/>
              <a:t>manusia</a:t>
            </a:r>
            <a:r>
              <a:rPr dirty="0"/>
              <a:t>.</a:t>
            </a:r>
            <a:endParaRPr dirty="0"/>
          </a:p>
          <a:p>
            <a:pPr>
              <a:spcAft>
                <a:spcPts val="500"/>
              </a:spcAft>
            </a:pPr>
            <a:r>
              <a:rPr dirty="0" err="1"/>
              <a:t>Kolaborasi</a:t>
            </a:r>
            <a:r>
              <a:rPr dirty="0"/>
              <a:t> </a:t>
            </a:r>
            <a:r>
              <a:rPr dirty="0" err="1"/>
              <a:t>memastikan</a:t>
            </a:r>
            <a:r>
              <a:rPr dirty="0"/>
              <a:t> aspek </a:t>
            </a:r>
            <a:r>
              <a:rPr dirty="0" err="1"/>
              <a:t>fisik</a:t>
            </a:r>
            <a:r>
              <a:rPr dirty="0"/>
              <a:t>, </a:t>
            </a:r>
            <a:r>
              <a:rPr dirty="0" err="1"/>
              <a:t>psikologis</a:t>
            </a:r>
            <a:r>
              <a:rPr dirty="0"/>
              <a:t>, </a:t>
            </a:r>
            <a:r>
              <a:rPr dirty="0" err="1"/>
              <a:t>sosial</a:t>
            </a:r>
            <a:r>
              <a:rPr dirty="0"/>
              <a:t>, dan spiritual </a:t>
            </a:r>
            <a:r>
              <a:rPr dirty="0" err="1"/>
              <a:t>pasien</a:t>
            </a:r>
            <a:r>
              <a:rPr dirty="0"/>
              <a:t> </a:t>
            </a:r>
            <a:r>
              <a:rPr dirty="0" err="1"/>
              <a:t>diperhatikan</a:t>
            </a:r>
            <a:r>
              <a:rPr dirty="0"/>
              <a:t>.</a:t>
            </a:r>
            <a:endParaRPr dirty="0"/>
          </a:p>
          <a:p>
            <a:pPr>
              <a:spcAft>
                <a:spcPts val="500"/>
              </a:spcAft>
            </a:pPr>
            <a:r>
              <a:rPr dirty="0"/>
              <a:t>Komunikasi </a:t>
            </a:r>
            <a:r>
              <a:rPr dirty="0" err="1"/>
              <a:t>efektif</a:t>
            </a:r>
            <a:r>
              <a:rPr dirty="0"/>
              <a:t> </a:t>
            </a:r>
            <a:r>
              <a:rPr dirty="0" err="1"/>
              <a:t>menjadi</a:t>
            </a:r>
            <a:r>
              <a:rPr dirty="0"/>
              <a:t> </a:t>
            </a:r>
            <a:r>
              <a:rPr dirty="0" err="1"/>
              <a:t>kunci</a:t>
            </a:r>
            <a:r>
              <a:rPr dirty="0"/>
              <a:t> </a:t>
            </a:r>
            <a:r>
              <a:rPr dirty="0" err="1"/>
              <a:t>integrasi</a:t>
            </a:r>
            <a:r>
              <a:rPr dirty="0"/>
              <a:t> </a:t>
            </a:r>
            <a:r>
              <a:rPr dirty="0" err="1"/>
              <a:t>seluruh</a:t>
            </a:r>
            <a:r>
              <a:rPr dirty="0"/>
              <a:t> aspek </a:t>
            </a:r>
            <a:r>
              <a:rPr dirty="0" err="1"/>
              <a:t>tersebut</a:t>
            </a:r>
            <a:r>
              <a:rPr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Prinsip Komunikasi Efektif Antarprofesi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786" y="2490135"/>
            <a:ext cx="7872248" cy="3444997"/>
          </a:xfrm>
        </p:spPr>
        <p:txBody>
          <a:bodyPr wrap="square"/>
          <a:lstStyle/>
          <a:p>
            <a:endParaRPr dirty="0"/>
          </a:p>
          <a:p>
            <a:pPr>
              <a:spcAft>
                <a:spcPts val="500"/>
              </a:spcAft>
            </a:pPr>
            <a:r>
              <a:rPr dirty="0" err="1"/>
              <a:t>Kejelasan</a:t>
            </a:r>
            <a:r>
              <a:rPr dirty="0"/>
              <a:t> (clarity) dan </a:t>
            </a:r>
            <a:r>
              <a:rPr dirty="0" err="1"/>
              <a:t>ketepatan</a:t>
            </a:r>
            <a:r>
              <a:rPr dirty="0"/>
              <a:t> (accuracy).</a:t>
            </a:r>
            <a:endParaRPr dirty="0"/>
          </a:p>
          <a:p>
            <a:pPr>
              <a:spcAft>
                <a:spcPts val="500"/>
              </a:spcAft>
            </a:pPr>
            <a:r>
              <a:rPr dirty="0" err="1"/>
              <a:t>Menghormati</a:t>
            </a:r>
            <a:r>
              <a:rPr dirty="0"/>
              <a:t> </a:t>
            </a:r>
            <a:r>
              <a:rPr dirty="0" err="1"/>
              <a:t>peran</a:t>
            </a:r>
            <a:r>
              <a:rPr dirty="0"/>
              <a:t> </a:t>
            </a:r>
            <a:r>
              <a:rPr dirty="0" err="1"/>
              <a:t>profesi</a:t>
            </a:r>
            <a:r>
              <a:rPr dirty="0"/>
              <a:t> lain (respect).</a:t>
            </a:r>
            <a:endParaRPr dirty="0"/>
          </a:p>
          <a:p>
            <a:pPr>
              <a:spcAft>
                <a:spcPts val="500"/>
              </a:spcAft>
            </a:pPr>
            <a:r>
              <a:rPr dirty="0" err="1"/>
              <a:t>Tepat</a:t>
            </a:r>
            <a:r>
              <a:rPr dirty="0"/>
              <a:t> </a:t>
            </a:r>
            <a:r>
              <a:rPr dirty="0" err="1"/>
              <a:t>waktu</a:t>
            </a:r>
            <a:r>
              <a:rPr dirty="0"/>
              <a:t> dan </a:t>
            </a:r>
            <a:r>
              <a:rPr dirty="0" err="1"/>
              <a:t>responsif</a:t>
            </a:r>
            <a:r>
              <a:rPr dirty="0"/>
              <a:t> (timeliness).</a:t>
            </a:r>
            <a:endParaRPr dirty="0"/>
          </a:p>
          <a:p>
            <a:pPr>
              <a:spcAft>
                <a:spcPts val="500"/>
              </a:spcAft>
            </a:pPr>
            <a:r>
              <a:rPr dirty="0" err="1"/>
              <a:t>Gunakan</a:t>
            </a:r>
            <a:r>
              <a:rPr dirty="0"/>
              <a:t> model SBAR (Situation, Background, Assessment, Recommendation).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Strategi Membangun Kolaborasi Efektif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379" y="2133600"/>
            <a:ext cx="7641021" cy="3777622"/>
          </a:xfrm>
        </p:spPr>
        <p:txBody>
          <a:bodyPr wrap="square">
            <a:normAutofit lnSpcReduction="10000"/>
          </a:bodyPr>
          <a:lstStyle/>
          <a:p>
            <a:endParaRPr dirty="0"/>
          </a:p>
          <a:p>
            <a:pPr>
              <a:spcAft>
                <a:spcPts val="500"/>
              </a:spcAft>
            </a:pPr>
            <a:r>
              <a:rPr sz="2400" dirty="0" err="1"/>
              <a:t>Membangun</a:t>
            </a:r>
            <a:r>
              <a:rPr sz="2400" dirty="0"/>
              <a:t> </a:t>
            </a:r>
            <a:r>
              <a:rPr sz="2400" dirty="0" err="1"/>
              <a:t>kepercayaan</a:t>
            </a:r>
            <a:r>
              <a:rPr sz="2400" dirty="0"/>
              <a:t> dan </a:t>
            </a:r>
            <a:r>
              <a:rPr sz="2400" dirty="0" err="1"/>
              <a:t>saling</a:t>
            </a:r>
            <a:r>
              <a:rPr sz="2400" dirty="0"/>
              <a:t> </a:t>
            </a:r>
            <a:r>
              <a:rPr sz="2400" dirty="0" err="1"/>
              <a:t>menghargai</a:t>
            </a:r>
            <a:r>
              <a:rPr sz="2400" dirty="0"/>
              <a:t>.</a:t>
            </a:r>
            <a:endParaRPr sz="2400" dirty="0"/>
          </a:p>
          <a:p>
            <a:pPr>
              <a:spcAft>
                <a:spcPts val="500"/>
              </a:spcAft>
            </a:pPr>
            <a:r>
              <a:rPr sz="2400" dirty="0" err="1"/>
              <a:t>Meningkatkan</a:t>
            </a:r>
            <a:r>
              <a:rPr sz="2400" dirty="0"/>
              <a:t> </a:t>
            </a:r>
            <a:r>
              <a:rPr sz="2400" dirty="0" err="1"/>
              <a:t>kemampuan</a:t>
            </a:r>
            <a:r>
              <a:rPr sz="2400" dirty="0"/>
              <a:t> </a:t>
            </a:r>
            <a:r>
              <a:rPr sz="2400" dirty="0" err="1"/>
              <a:t>mendengar</a:t>
            </a:r>
            <a:r>
              <a:rPr sz="2400" dirty="0"/>
              <a:t> </a:t>
            </a:r>
            <a:r>
              <a:rPr sz="2400" dirty="0" err="1"/>
              <a:t>aktif</a:t>
            </a:r>
            <a:r>
              <a:rPr sz="2400" dirty="0"/>
              <a:t> (active listening).</a:t>
            </a:r>
            <a:endParaRPr sz="2400" dirty="0"/>
          </a:p>
          <a:p>
            <a:pPr>
              <a:spcAft>
                <a:spcPts val="500"/>
              </a:spcAft>
            </a:pPr>
            <a:r>
              <a:rPr sz="2400" dirty="0" err="1"/>
              <a:t>Berkomunikasi</a:t>
            </a:r>
            <a:r>
              <a:rPr sz="2400" dirty="0"/>
              <a:t> </a:t>
            </a:r>
            <a:r>
              <a:rPr sz="2400" dirty="0" err="1"/>
              <a:t>secara</a:t>
            </a:r>
            <a:r>
              <a:rPr sz="2400" dirty="0"/>
              <a:t> </a:t>
            </a:r>
            <a:r>
              <a:rPr sz="2400" dirty="0" err="1"/>
              <a:t>asertif</a:t>
            </a:r>
            <a:r>
              <a:rPr sz="2400" dirty="0"/>
              <a:t> </a:t>
            </a:r>
            <a:r>
              <a:rPr sz="2400" dirty="0" err="1"/>
              <a:t>tanpa</a:t>
            </a:r>
            <a:r>
              <a:rPr sz="2400" dirty="0"/>
              <a:t> </a:t>
            </a:r>
            <a:r>
              <a:rPr sz="2400" dirty="0" err="1"/>
              <a:t>mengancam</a:t>
            </a:r>
            <a:r>
              <a:rPr sz="2400" dirty="0"/>
              <a:t>.</a:t>
            </a:r>
            <a:endParaRPr sz="2400" dirty="0"/>
          </a:p>
          <a:p>
            <a:pPr>
              <a:spcAft>
                <a:spcPts val="500"/>
              </a:spcAft>
            </a:pPr>
            <a:r>
              <a:rPr sz="2400" dirty="0" err="1"/>
              <a:t>Melibatkan</a:t>
            </a:r>
            <a:r>
              <a:rPr sz="2400" dirty="0"/>
              <a:t> </a:t>
            </a:r>
            <a:r>
              <a:rPr sz="2400" dirty="0" err="1"/>
              <a:t>semua</a:t>
            </a:r>
            <a:r>
              <a:rPr sz="2400" dirty="0"/>
              <a:t> </a:t>
            </a:r>
            <a:r>
              <a:rPr sz="2400" dirty="0" err="1"/>
              <a:t>anggota</a:t>
            </a:r>
            <a:r>
              <a:rPr sz="2400" dirty="0"/>
              <a:t> </a:t>
            </a:r>
            <a:r>
              <a:rPr sz="2400" dirty="0" err="1"/>
              <a:t>tim</a:t>
            </a:r>
            <a:r>
              <a:rPr sz="2400" dirty="0"/>
              <a:t> dalam </a:t>
            </a:r>
            <a:r>
              <a:rPr sz="2400" dirty="0" err="1"/>
              <a:t>pengambilan</a:t>
            </a:r>
            <a:r>
              <a:rPr sz="2400" dirty="0"/>
              <a:t> </a:t>
            </a:r>
            <a:r>
              <a:rPr sz="2400" dirty="0" err="1"/>
              <a:t>keputusan</a:t>
            </a:r>
            <a:r>
              <a:rPr sz="2400" dirty="0"/>
              <a:t>.</a:t>
            </a:r>
            <a:endParaRPr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Pendahuluan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821" y="1331259"/>
            <a:ext cx="8333469" cy="5216686"/>
          </a:xfrm>
        </p:spPr>
        <p:txBody>
          <a:bodyPr wrap="square"/>
          <a:lstStyle/>
          <a:p>
            <a:endParaRPr dirty="0"/>
          </a:p>
          <a:p>
            <a:pPr>
              <a:spcAft>
                <a:spcPts val="500"/>
              </a:spcAft>
            </a:pPr>
            <a:r>
              <a:rPr dirty="0"/>
              <a:t>Komunikasi merupakan inti </a:t>
            </a:r>
            <a:r>
              <a:rPr dirty="0" err="1"/>
              <a:t>dari</a:t>
            </a:r>
            <a:r>
              <a:rPr dirty="0"/>
              <a:t> </a:t>
            </a:r>
            <a:r>
              <a:rPr dirty="0" err="1"/>
              <a:t>praktik</a:t>
            </a:r>
            <a:r>
              <a:rPr dirty="0"/>
              <a:t> keperawatan </a:t>
            </a:r>
            <a:r>
              <a:rPr dirty="0" err="1"/>
              <a:t>profesional</a:t>
            </a:r>
            <a:r>
              <a:rPr dirty="0"/>
              <a:t>.</a:t>
            </a:r>
            <a:endParaRPr dirty="0"/>
          </a:p>
          <a:p>
            <a:pPr>
              <a:spcAft>
                <a:spcPts val="500"/>
              </a:spcAft>
            </a:pPr>
            <a:r>
              <a:rPr dirty="0" err="1"/>
              <a:t>Keberhasilan</a:t>
            </a:r>
            <a:r>
              <a:rPr dirty="0"/>
              <a:t> </a:t>
            </a:r>
            <a:r>
              <a:rPr dirty="0" err="1"/>
              <a:t>asuhan</a:t>
            </a:r>
            <a:r>
              <a:rPr dirty="0"/>
              <a:t> keperawatan sangat </a:t>
            </a:r>
            <a:r>
              <a:rPr dirty="0" err="1"/>
              <a:t>ditentukan</a:t>
            </a:r>
            <a:r>
              <a:rPr dirty="0"/>
              <a:t> oleh </a:t>
            </a:r>
            <a:r>
              <a:rPr dirty="0" err="1"/>
              <a:t>efektivitas</a:t>
            </a:r>
            <a:r>
              <a:rPr dirty="0"/>
              <a:t> </a:t>
            </a:r>
            <a:r>
              <a:rPr dirty="0" err="1"/>
              <a:t>komunikasi</a:t>
            </a:r>
            <a:r>
              <a:rPr dirty="0"/>
              <a:t>.</a:t>
            </a:r>
            <a:endParaRPr dirty="0"/>
          </a:p>
          <a:p>
            <a:pPr>
              <a:spcAft>
                <a:spcPts val="500"/>
              </a:spcAft>
            </a:pPr>
            <a:r>
              <a:rPr dirty="0" err="1"/>
              <a:t>Perawat</a:t>
            </a:r>
            <a:r>
              <a:rPr dirty="0"/>
              <a:t> </a:t>
            </a:r>
            <a:r>
              <a:rPr dirty="0" err="1"/>
              <a:t>harus</a:t>
            </a:r>
            <a:r>
              <a:rPr dirty="0"/>
              <a:t> </a:t>
            </a:r>
            <a:r>
              <a:rPr dirty="0" err="1"/>
              <a:t>mampu</a:t>
            </a:r>
            <a:r>
              <a:rPr dirty="0"/>
              <a:t> </a:t>
            </a:r>
            <a:r>
              <a:rPr dirty="0" err="1"/>
              <a:t>berkomunikasi</a:t>
            </a:r>
            <a:r>
              <a:rPr dirty="0"/>
              <a:t> </a:t>
            </a:r>
            <a:r>
              <a:rPr dirty="0" err="1"/>
              <a:t>dengan</a:t>
            </a:r>
            <a:r>
              <a:rPr dirty="0"/>
              <a:t> </a:t>
            </a:r>
            <a:r>
              <a:rPr dirty="0" err="1"/>
              <a:t>pasien</a:t>
            </a:r>
            <a:r>
              <a:rPr dirty="0"/>
              <a:t>, </a:t>
            </a:r>
            <a:r>
              <a:rPr dirty="0" err="1"/>
              <a:t>keluarga</a:t>
            </a:r>
            <a:r>
              <a:rPr dirty="0"/>
              <a:t>, </a:t>
            </a:r>
            <a:r>
              <a:rPr dirty="0">
                <a:solidFill>
                  <a:srgbClr val="FF0000"/>
                </a:solidFill>
              </a:rPr>
              <a:t>dan </a:t>
            </a:r>
            <a:r>
              <a:rPr dirty="0" err="1">
                <a:solidFill>
                  <a:srgbClr val="FF0000"/>
                </a:solidFill>
              </a:rPr>
              <a:t>tim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kesehatan</a:t>
            </a:r>
            <a:r>
              <a:rPr dirty="0">
                <a:solidFill>
                  <a:srgbClr val="FF0000"/>
                </a:solidFill>
              </a:rPr>
              <a:t>.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Etika dan Profesionalisme dalam Komunikasi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endParaRPr dirty="0"/>
          </a:p>
          <a:p>
            <a:pPr>
              <a:spcAft>
                <a:spcPts val="500"/>
              </a:spcAft>
            </a:pPr>
            <a:r>
              <a:rPr sz="2800" dirty="0" err="1"/>
              <a:t>Menjaga</a:t>
            </a:r>
            <a:r>
              <a:rPr sz="2800" dirty="0"/>
              <a:t> </a:t>
            </a:r>
            <a:r>
              <a:rPr sz="2800" dirty="0" err="1"/>
              <a:t>kerahasiaan</a:t>
            </a:r>
            <a:r>
              <a:rPr sz="2800" dirty="0"/>
              <a:t> </a:t>
            </a:r>
            <a:r>
              <a:rPr sz="2800" dirty="0" err="1"/>
              <a:t>informasi</a:t>
            </a:r>
            <a:r>
              <a:rPr sz="2800" dirty="0"/>
              <a:t> </a:t>
            </a:r>
            <a:r>
              <a:rPr sz="2800" dirty="0" err="1"/>
              <a:t>pasien</a:t>
            </a:r>
            <a:r>
              <a:rPr sz="2800" dirty="0"/>
              <a:t>.</a:t>
            </a:r>
            <a:endParaRPr sz="2800" dirty="0"/>
          </a:p>
          <a:p>
            <a:pPr>
              <a:spcAft>
                <a:spcPts val="500"/>
              </a:spcAft>
            </a:pPr>
            <a:r>
              <a:rPr sz="2800" dirty="0" err="1"/>
              <a:t>Menghindari</a:t>
            </a:r>
            <a:r>
              <a:rPr sz="2800" dirty="0"/>
              <a:t> </a:t>
            </a:r>
            <a:r>
              <a:rPr sz="2800" dirty="0" err="1"/>
              <a:t>komunikasi</a:t>
            </a:r>
            <a:r>
              <a:rPr sz="2800" dirty="0"/>
              <a:t> </a:t>
            </a:r>
            <a:r>
              <a:rPr sz="2800" dirty="0" err="1"/>
              <a:t>destruktif</a:t>
            </a:r>
            <a:r>
              <a:rPr sz="2800" dirty="0"/>
              <a:t> dan </a:t>
            </a:r>
            <a:r>
              <a:rPr sz="2800" dirty="0" err="1"/>
              <a:t>gosip</a:t>
            </a:r>
            <a:r>
              <a:rPr sz="2800" dirty="0"/>
              <a:t> </a:t>
            </a:r>
            <a:r>
              <a:rPr sz="2800" dirty="0" err="1"/>
              <a:t>profesional</a:t>
            </a:r>
            <a:r>
              <a:rPr sz="2800" dirty="0"/>
              <a:t>.</a:t>
            </a:r>
            <a:endParaRPr sz="2800" dirty="0"/>
          </a:p>
          <a:p>
            <a:pPr>
              <a:spcAft>
                <a:spcPts val="500"/>
              </a:spcAft>
            </a:pPr>
            <a:r>
              <a:rPr sz="2800" dirty="0" err="1"/>
              <a:t>Menunjukkan</a:t>
            </a:r>
            <a:r>
              <a:rPr sz="2800" dirty="0"/>
              <a:t> </a:t>
            </a:r>
            <a:r>
              <a:rPr sz="2800" dirty="0" err="1"/>
              <a:t>empati</a:t>
            </a:r>
            <a:r>
              <a:rPr sz="2800" dirty="0"/>
              <a:t> dan rasa </a:t>
            </a:r>
            <a:r>
              <a:rPr sz="2800" dirty="0" err="1"/>
              <a:t>tanggung</a:t>
            </a:r>
            <a:r>
              <a:rPr sz="2800" dirty="0"/>
              <a:t> </a:t>
            </a:r>
            <a:r>
              <a:rPr sz="2800" dirty="0" err="1"/>
              <a:t>jawab</a:t>
            </a:r>
            <a:r>
              <a:rPr sz="2800" dirty="0"/>
              <a:t>.</a:t>
            </a:r>
            <a:endParaRPr sz="2800" dirty="0"/>
          </a:p>
          <a:p>
            <a:pPr>
              <a:spcAft>
                <a:spcPts val="500"/>
              </a:spcAft>
            </a:pPr>
            <a:r>
              <a:rPr sz="2800" dirty="0" err="1"/>
              <a:t>Menegakkan</a:t>
            </a:r>
            <a:r>
              <a:rPr sz="2800" dirty="0"/>
              <a:t> </a:t>
            </a:r>
            <a:r>
              <a:rPr sz="2800" dirty="0" err="1"/>
              <a:t>kode</a:t>
            </a:r>
            <a:r>
              <a:rPr sz="2800" dirty="0"/>
              <a:t> </a:t>
            </a:r>
            <a:r>
              <a:rPr sz="2800" dirty="0" err="1"/>
              <a:t>etik</a:t>
            </a:r>
            <a:r>
              <a:rPr sz="2800" dirty="0"/>
              <a:t> </a:t>
            </a:r>
            <a:r>
              <a:rPr sz="2800" dirty="0" err="1"/>
              <a:t>profesi</a:t>
            </a:r>
            <a:r>
              <a:rPr sz="2800" dirty="0"/>
              <a:t> </a:t>
            </a:r>
            <a:r>
              <a:rPr sz="2800" dirty="0" err="1"/>
              <a:t>perawat</a:t>
            </a:r>
            <a:r>
              <a:rPr sz="2800" dirty="0"/>
              <a:t>.</a:t>
            </a:r>
            <a:endParaRPr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Hambatan Umum dalam Kolaborasi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291" y="2015733"/>
            <a:ext cx="8471338" cy="3450613"/>
          </a:xfrm>
        </p:spPr>
        <p:txBody>
          <a:bodyPr wrap="square"/>
          <a:lstStyle/>
          <a:p>
            <a:endParaRPr dirty="0"/>
          </a:p>
          <a:p>
            <a:pPr>
              <a:spcAft>
                <a:spcPts val="500"/>
              </a:spcAft>
            </a:pPr>
            <a:r>
              <a:rPr dirty="0"/>
              <a:t> </a:t>
            </a:r>
            <a:r>
              <a:rPr sz="2800" dirty="0" err="1"/>
              <a:t>Perbedaan</a:t>
            </a:r>
            <a:r>
              <a:rPr sz="2800" dirty="0"/>
              <a:t> </a:t>
            </a:r>
            <a:r>
              <a:rPr sz="2800" dirty="0" err="1"/>
              <a:t>persepsi</a:t>
            </a:r>
            <a:r>
              <a:rPr sz="2800" dirty="0"/>
              <a:t> </a:t>
            </a:r>
            <a:r>
              <a:rPr sz="2800" dirty="0" err="1"/>
              <a:t>antarprofesi</a:t>
            </a:r>
            <a:r>
              <a:rPr sz="2800" dirty="0"/>
              <a:t>.</a:t>
            </a:r>
            <a:endParaRPr sz="2800" dirty="0"/>
          </a:p>
          <a:p>
            <a:pPr>
              <a:spcAft>
                <a:spcPts val="500"/>
              </a:spcAft>
            </a:pPr>
            <a:r>
              <a:rPr sz="2800" dirty="0" err="1"/>
              <a:t>Hierarki</a:t>
            </a:r>
            <a:r>
              <a:rPr sz="2800" dirty="0"/>
              <a:t> dan ego </a:t>
            </a:r>
            <a:r>
              <a:rPr sz="2800" dirty="0" err="1"/>
              <a:t>profesional</a:t>
            </a:r>
            <a:r>
              <a:rPr sz="2800" dirty="0"/>
              <a:t>.</a:t>
            </a:r>
            <a:endParaRPr sz="2800" dirty="0"/>
          </a:p>
          <a:p>
            <a:pPr marL="0" indent="0">
              <a:spcAft>
                <a:spcPts val="500"/>
              </a:spcAft>
              <a:buNone/>
            </a:pPr>
            <a:r>
              <a:rPr sz="2800" dirty="0"/>
              <a:t> </a:t>
            </a:r>
            <a:r>
              <a:rPr sz="2800" dirty="0" err="1"/>
              <a:t>Kurangnya</a:t>
            </a:r>
            <a:r>
              <a:rPr sz="2800" dirty="0"/>
              <a:t> </a:t>
            </a:r>
            <a:r>
              <a:rPr sz="2800" dirty="0" err="1"/>
              <a:t>keterampilan</a:t>
            </a:r>
            <a:r>
              <a:rPr sz="2800" dirty="0"/>
              <a:t> </a:t>
            </a:r>
            <a:r>
              <a:rPr sz="2800" dirty="0" err="1"/>
              <a:t>komunikasi</a:t>
            </a:r>
            <a:r>
              <a:rPr sz="2800" dirty="0"/>
              <a:t>.</a:t>
            </a:r>
            <a:endParaRPr sz="2800" dirty="0"/>
          </a:p>
          <a:p>
            <a:pPr>
              <a:spcAft>
                <a:spcPts val="500"/>
              </a:spcAft>
            </a:pPr>
            <a:r>
              <a:rPr sz="2800" dirty="0" err="1"/>
              <a:t>Kendala</a:t>
            </a:r>
            <a:r>
              <a:rPr sz="2800" dirty="0"/>
              <a:t> </a:t>
            </a:r>
            <a:r>
              <a:rPr sz="2800" dirty="0" err="1"/>
              <a:t>waktu</a:t>
            </a:r>
            <a:r>
              <a:rPr sz="2800" dirty="0"/>
              <a:t> dan </a:t>
            </a:r>
            <a:r>
              <a:rPr sz="2800" dirty="0" err="1"/>
              <a:t>beban</a:t>
            </a:r>
            <a:r>
              <a:rPr sz="2800" dirty="0"/>
              <a:t> kerja </a:t>
            </a:r>
            <a:r>
              <a:rPr sz="2800" dirty="0" err="1"/>
              <a:t>tinggi</a:t>
            </a:r>
            <a:r>
              <a:rPr sz="2800" dirty="0"/>
              <a:t>.</a:t>
            </a:r>
            <a:endParaRPr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Pendekatan Adaptif dan Solusi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>
            <a:normAutofit lnSpcReduction="10000"/>
          </a:bodyPr>
          <a:lstStyle/>
          <a:p>
            <a:endParaRPr dirty="0"/>
          </a:p>
          <a:p>
            <a:pPr>
              <a:spcAft>
                <a:spcPts val="500"/>
              </a:spcAft>
            </a:pPr>
            <a:r>
              <a:rPr sz="2400" dirty="0" err="1"/>
              <a:t>Pelatihan</a:t>
            </a:r>
            <a:r>
              <a:rPr sz="2400" dirty="0"/>
              <a:t> </a:t>
            </a:r>
            <a:r>
              <a:rPr sz="2400" dirty="0" err="1"/>
              <a:t>komunikasi</a:t>
            </a:r>
            <a:r>
              <a:rPr sz="2400" dirty="0"/>
              <a:t> </a:t>
            </a:r>
            <a:r>
              <a:rPr sz="2400" dirty="0" err="1"/>
              <a:t>antarprofesi</a:t>
            </a:r>
            <a:r>
              <a:rPr sz="2400" dirty="0"/>
              <a:t> (interprofessional education).</a:t>
            </a:r>
            <a:endParaRPr sz="2400" dirty="0"/>
          </a:p>
          <a:p>
            <a:pPr>
              <a:spcAft>
                <a:spcPts val="500"/>
              </a:spcAft>
            </a:pPr>
            <a:r>
              <a:rPr sz="2400" dirty="0" err="1"/>
              <a:t>Simulasi</a:t>
            </a:r>
            <a:r>
              <a:rPr sz="2400" dirty="0"/>
              <a:t> </a:t>
            </a:r>
            <a:r>
              <a:rPr sz="2400" dirty="0" err="1"/>
              <a:t>klinik</a:t>
            </a:r>
            <a:r>
              <a:rPr sz="2400" dirty="0"/>
              <a:t> </a:t>
            </a:r>
            <a:r>
              <a:rPr sz="2400" dirty="0" err="1"/>
              <a:t>berbasis</a:t>
            </a:r>
            <a:r>
              <a:rPr sz="2400" dirty="0"/>
              <a:t> </a:t>
            </a:r>
            <a:r>
              <a:rPr sz="2400" dirty="0" err="1"/>
              <a:t>kasus</a:t>
            </a:r>
            <a:r>
              <a:rPr sz="2400" dirty="0"/>
              <a:t>.</a:t>
            </a:r>
            <a:endParaRPr sz="2400" dirty="0"/>
          </a:p>
          <a:p>
            <a:pPr>
              <a:spcAft>
                <a:spcPts val="500"/>
              </a:spcAft>
            </a:pPr>
            <a:r>
              <a:rPr sz="2400" dirty="0" err="1"/>
              <a:t>Refleksi</a:t>
            </a:r>
            <a:r>
              <a:rPr sz="2400" dirty="0"/>
              <a:t> dan </a:t>
            </a:r>
            <a:r>
              <a:rPr sz="2400" dirty="0" err="1"/>
              <a:t>evaluasi</a:t>
            </a:r>
            <a:r>
              <a:rPr sz="2400" dirty="0"/>
              <a:t> </a:t>
            </a:r>
            <a:r>
              <a:rPr sz="2400" dirty="0" err="1"/>
              <a:t>komunikasi</a:t>
            </a:r>
            <a:r>
              <a:rPr sz="2400" dirty="0"/>
              <a:t> </a:t>
            </a:r>
            <a:r>
              <a:rPr sz="2400" dirty="0" err="1"/>
              <a:t>tim.</a:t>
            </a:r>
            <a:endParaRPr sz="2400" dirty="0"/>
          </a:p>
          <a:p>
            <a:pPr>
              <a:spcAft>
                <a:spcPts val="500"/>
              </a:spcAft>
            </a:pPr>
            <a:r>
              <a:rPr sz="2400" dirty="0" err="1"/>
              <a:t>Membangun</a:t>
            </a:r>
            <a:r>
              <a:rPr sz="2400" dirty="0"/>
              <a:t> </a:t>
            </a:r>
            <a:r>
              <a:rPr sz="2400" dirty="0" err="1"/>
              <a:t>budaya</a:t>
            </a:r>
            <a:r>
              <a:rPr sz="2400" dirty="0"/>
              <a:t> </a:t>
            </a:r>
            <a:r>
              <a:rPr sz="2400" dirty="0" err="1"/>
              <a:t>terbuka</a:t>
            </a:r>
            <a:r>
              <a:rPr sz="2400" dirty="0"/>
              <a:t> dan </a:t>
            </a:r>
            <a:r>
              <a:rPr sz="2400" dirty="0" err="1"/>
              <a:t>saling</a:t>
            </a:r>
            <a:r>
              <a:rPr sz="2400" dirty="0"/>
              <a:t> </a:t>
            </a:r>
            <a:r>
              <a:rPr sz="2400" dirty="0" err="1"/>
              <a:t>menghargai</a:t>
            </a:r>
            <a:r>
              <a:rPr sz="2400" dirty="0"/>
              <a:t>.</a:t>
            </a:r>
            <a:endParaRPr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Studi Kasus Kolaborasi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>
            <a:normAutofit/>
          </a:bodyPr>
          <a:lstStyle/>
          <a:p>
            <a:pPr>
              <a:spcAft>
                <a:spcPts val="500"/>
              </a:spcAft>
            </a:pPr>
            <a:r>
              <a:rPr sz="2800" dirty="0" err="1"/>
              <a:t>Pasien</a:t>
            </a:r>
            <a:r>
              <a:rPr sz="2800" dirty="0"/>
              <a:t> </a:t>
            </a:r>
            <a:r>
              <a:rPr sz="2800" dirty="0" err="1"/>
              <a:t>dengan</a:t>
            </a:r>
            <a:r>
              <a:rPr sz="2800" dirty="0"/>
              <a:t> </a:t>
            </a:r>
            <a:r>
              <a:rPr sz="2800" dirty="0" err="1"/>
              <a:t>penyakit</a:t>
            </a:r>
            <a:r>
              <a:rPr sz="2800" dirty="0"/>
              <a:t> </a:t>
            </a:r>
            <a:r>
              <a:rPr sz="2800" dirty="0" err="1"/>
              <a:t>kronis</a:t>
            </a:r>
            <a:r>
              <a:rPr sz="2800" dirty="0"/>
              <a:t> </a:t>
            </a:r>
            <a:r>
              <a:rPr sz="2800" dirty="0" err="1"/>
              <a:t>membutuhkan</a:t>
            </a:r>
            <a:r>
              <a:rPr sz="2800" dirty="0"/>
              <a:t> </a:t>
            </a:r>
            <a:r>
              <a:rPr sz="2800" dirty="0" err="1"/>
              <a:t>koordinasi</a:t>
            </a:r>
            <a:r>
              <a:rPr sz="2800" dirty="0"/>
              <a:t> </a:t>
            </a:r>
            <a:r>
              <a:rPr sz="2800" dirty="0" err="1"/>
              <a:t>antara</a:t>
            </a:r>
            <a:r>
              <a:rPr sz="2800" dirty="0"/>
              <a:t> </a:t>
            </a:r>
            <a:r>
              <a:rPr sz="2800" dirty="0" err="1"/>
              <a:t>perawat</a:t>
            </a:r>
            <a:r>
              <a:rPr sz="2800" dirty="0"/>
              <a:t>, </a:t>
            </a:r>
            <a:r>
              <a:rPr sz="2800" dirty="0" err="1"/>
              <a:t>dokter</a:t>
            </a:r>
            <a:r>
              <a:rPr sz="2800" dirty="0"/>
              <a:t>, dan </a:t>
            </a:r>
            <a:r>
              <a:rPr sz="2800" dirty="0" err="1"/>
              <a:t>apoteker</a:t>
            </a:r>
            <a:r>
              <a:rPr sz="2800" dirty="0"/>
              <a:t>.</a:t>
            </a:r>
            <a:endParaRPr sz="2800" dirty="0"/>
          </a:p>
          <a:p>
            <a:pPr>
              <a:spcAft>
                <a:spcPts val="500"/>
              </a:spcAft>
            </a:pPr>
            <a:r>
              <a:rPr sz="2800" dirty="0" err="1"/>
              <a:t>Perawat</a:t>
            </a:r>
            <a:r>
              <a:rPr sz="2800" dirty="0"/>
              <a:t> </a:t>
            </a:r>
            <a:r>
              <a:rPr sz="2800" dirty="0" err="1"/>
              <a:t>mengidentifikasi</a:t>
            </a:r>
            <a:r>
              <a:rPr sz="2800" dirty="0"/>
              <a:t> </a:t>
            </a:r>
            <a:r>
              <a:rPr sz="2800" dirty="0" err="1"/>
              <a:t>efek</a:t>
            </a:r>
            <a:r>
              <a:rPr sz="2800" dirty="0"/>
              <a:t> </a:t>
            </a:r>
            <a:r>
              <a:rPr sz="2800" dirty="0" err="1"/>
              <a:t>samping</a:t>
            </a:r>
            <a:r>
              <a:rPr sz="2800" dirty="0"/>
              <a:t> </a:t>
            </a:r>
            <a:r>
              <a:rPr sz="2800" dirty="0" err="1"/>
              <a:t>obat</a:t>
            </a:r>
            <a:r>
              <a:rPr sz="2800" dirty="0"/>
              <a:t> dan </a:t>
            </a:r>
            <a:r>
              <a:rPr sz="2800" dirty="0" err="1"/>
              <a:t>mengkomunikasikannya</a:t>
            </a:r>
            <a:r>
              <a:rPr sz="2800" dirty="0"/>
              <a:t> </a:t>
            </a:r>
            <a:r>
              <a:rPr sz="2800" dirty="0" err="1"/>
              <a:t>ke</a:t>
            </a:r>
            <a:r>
              <a:rPr sz="2800" dirty="0"/>
              <a:t> </a:t>
            </a:r>
            <a:r>
              <a:rPr sz="2800" dirty="0" err="1"/>
              <a:t>dokter</a:t>
            </a:r>
            <a:r>
              <a:rPr sz="2800" dirty="0"/>
              <a:t>.</a:t>
            </a:r>
            <a:endParaRPr sz="2800" dirty="0"/>
          </a:p>
          <a:p>
            <a:pPr>
              <a:spcAft>
                <a:spcPts val="500"/>
              </a:spcAft>
            </a:pPr>
            <a:r>
              <a:rPr sz="2800" dirty="0"/>
              <a:t>Hasil: </a:t>
            </a:r>
            <a:r>
              <a:rPr sz="2800" dirty="0" err="1"/>
              <a:t>penyesuaian</a:t>
            </a:r>
            <a:r>
              <a:rPr sz="2800" dirty="0"/>
              <a:t> </a:t>
            </a:r>
            <a:r>
              <a:rPr sz="2800" dirty="0" err="1"/>
              <a:t>dosis</a:t>
            </a:r>
            <a:r>
              <a:rPr sz="2800" dirty="0"/>
              <a:t> dan </a:t>
            </a:r>
            <a:r>
              <a:rPr sz="2800" dirty="0" err="1"/>
              <a:t>peningkatan</a:t>
            </a:r>
            <a:r>
              <a:rPr sz="2800" dirty="0"/>
              <a:t> </a:t>
            </a:r>
            <a:r>
              <a:rPr sz="2800" dirty="0" err="1"/>
              <a:t>kepuasan</a:t>
            </a:r>
            <a:r>
              <a:rPr sz="2800" dirty="0"/>
              <a:t> </a:t>
            </a:r>
            <a:r>
              <a:rPr sz="2800" dirty="0" err="1"/>
              <a:t>pasien</a:t>
            </a:r>
            <a:r>
              <a:rPr sz="2800" dirty="0"/>
              <a:t>.</a:t>
            </a:r>
            <a:endParaRPr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Analisis Kasus (Diskusi Mahasiswa)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048" y="2015733"/>
            <a:ext cx="8586951" cy="3450613"/>
          </a:xfrm>
        </p:spPr>
        <p:txBody>
          <a:bodyPr wrap="square"/>
          <a:lstStyle/>
          <a:p>
            <a:endParaRPr dirty="0"/>
          </a:p>
          <a:p>
            <a:pPr>
              <a:spcAft>
                <a:spcPts val="500"/>
              </a:spcAft>
            </a:pPr>
            <a:r>
              <a:rPr sz="2400" dirty="0" err="1"/>
              <a:t>Bagaimana</a:t>
            </a:r>
            <a:r>
              <a:rPr sz="2400" dirty="0"/>
              <a:t> strategi </a:t>
            </a:r>
            <a:r>
              <a:rPr sz="2400" dirty="0" err="1"/>
              <a:t>komunikasi</a:t>
            </a:r>
            <a:r>
              <a:rPr sz="2400" dirty="0"/>
              <a:t> </a:t>
            </a:r>
            <a:r>
              <a:rPr sz="2400" dirty="0" err="1"/>
              <a:t>efektif</a:t>
            </a:r>
            <a:r>
              <a:rPr sz="2400" dirty="0"/>
              <a:t> </a:t>
            </a:r>
            <a:r>
              <a:rPr sz="2400" dirty="0" err="1"/>
              <a:t>dapat</a:t>
            </a:r>
            <a:r>
              <a:rPr sz="2400" dirty="0"/>
              <a:t> </a:t>
            </a:r>
            <a:r>
              <a:rPr sz="2400" dirty="0" err="1"/>
              <a:t>meningkatkan</a:t>
            </a:r>
            <a:r>
              <a:rPr sz="2400" dirty="0"/>
              <a:t> </a:t>
            </a:r>
            <a:r>
              <a:rPr sz="2400" dirty="0" err="1"/>
              <a:t>keselamatan</a:t>
            </a:r>
            <a:r>
              <a:rPr sz="2400" dirty="0"/>
              <a:t> </a:t>
            </a:r>
            <a:r>
              <a:rPr sz="2400" dirty="0" err="1"/>
              <a:t>pasien</a:t>
            </a:r>
            <a:r>
              <a:rPr sz="2400" dirty="0"/>
              <a:t>?</a:t>
            </a:r>
            <a:endParaRPr sz="2400" dirty="0"/>
          </a:p>
          <a:p>
            <a:pPr>
              <a:spcAft>
                <a:spcPts val="500"/>
              </a:spcAft>
            </a:pPr>
            <a:r>
              <a:rPr sz="2400" dirty="0"/>
              <a:t>Identifikasi </a:t>
            </a:r>
            <a:r>
              <a:rPr sz="2400" dirty="0" err="1"/>
              <a:t>hambatan</a:t>
            </a:r>
            <a:r>
              <a:rPr sz="2400" dirty="0"/>
              <a:t> </a:t>
            </a:r>
            <a:r>
              <a:rPr sz="2400" dirty="0" err="1"/>
              <a:t>komunikasi</a:t>
            </a:r>
            <a:r>
              <a:rPr sz="2400" dirty="0"/>
              <a:t> pada </a:t>
            </a:r>
            <a:r>
              <a:rPr sz="2400" dirty="0" err="1"/>
              <a:t>kasus</a:t>
            </a:r>
            <a:r>
              <a:rPr sz="2400" dirty="0"/>
              <a:t> di </a:t>
            </a:r>
            <a:r>
              <a:rPr sz="2400" dirty="0" err="1"/>
              <a:t>atas</a:t>
            </a:r>
            <a:r>
              <a:rPr sz="2400" dirty="0"/>
              <a:t>.</a:t>
            </a:r>
            <a:endParaRPr sz="2400" dirty="0"/>
          </a:p>
          <a:p>
            <a:pPr>
              <a:spcAft>
                <a:spcPts val="500"/>
              </a:spcAft>
            </a:pPr>
            <a:r>
              <a:rPr sz="2400" dirty="0" err="1"/>
              <a:t>Apa</a:t>
            </a:r>
            <a:r>
              <a:rPr sz="2400" dirty="0"/>
              <a:t> </a:t>
            </a:r>
            <a:r>
              <a:rPr sz="2400" dirty="0" err="1"/>
              <a:t>peran</a:t>
            </a:r>
            <a:r>
              <a:rPr sz="2400" dirty="0"/>
              <a:t> </a:t>
            </a:r>
            <a:r>
              <a:rPr sz="2400" dirty="0" err="1"/>
              <a:t>perawat</a:t>
            </a:r>
            <a:r>
              <a:rPr sz="2400" dirty="0"/>
              <a:t> dalam </a:t>
            </a:r>
            <a:r>
              <a:rPr sz="2400" dirty="0" err="1"/>
              <a:t>memperkuat</a:t>
            </a:r>
            <a:r>
              <a:rPr sz="2400" dirty="0"/>
              <a:t> </a:t>
            </a:r>
            <a:r>
              <a:rPr sz="2400" dirty="0" err="1"/>
              <a:t>kolaborasi</a:t>
            </a:r>
            <a:r>
              <a:rPr sz="2400" dirty="0"/>
              <a:t> </a:t>
            </a:r>
            <a:r>
              <a:rPr sz="2400" dirty="0" err="1"/>
              <a:t>tim</a:t>
            </a:r>
            <a:r>
              <a:rPr sz="2400" dirty="0"/>
              <a:t>?</a:t>
            </a:r>
            <a:endParaRPr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Evaluasi Komunikasi Kolaboratif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948438" cy="4195481"/>
          </a:xfrm>
        </p:spPr>
        <p:txBody>
          <a:bodyPr wrap="square"/>
          <a:lstStyle/>
          <a:p>
            <a:endParaRPr dirty="0"/>
          </a:p>
          <a:p>
            <a:pPr>
              <a:spcAft>
                <a:spcPts val="500"/>
              </a:spcAft>
            </a:pPr>
            <a:r>
              <a:rPr sz="2400" dirty="0" err="1"/>
              <a:t>Indikator</a:t>
            </a:r>
            <a:r>
              <a:rPr sz="2400" dirty="0"/>
              <a:t> </a:t>
            </a:r>
            <a:r>
              <a:rPr sz="2400" dirty="0" err="1"/>
              <a:t>keberhasilan</a:t>
            </a:r>
            <a:r>
              <a:rPr sz="2400" dirty="0"/>
              <a:t>: </a:t>
            </a:r>
            <a:r>
              <a:rPr sz="2400" dirty="0" err="1"/>
              <a:t>efektivitas</a:t>
            </a:r>
            <a:r>
              <a:rPr sz="2400" dirty="0"/>
              <a:t> </a:t>
            </a:r>
            <a:r>
              <a:rPr sz="2400" dirty="0" err="1"/>
              <a:t>tim</a:t>
            </a:r>
            <a:r>
              <a:rPr sz="2400" dirty="0"/>
              <a:t>, </a:t>
            </a:r>
            <a:r>
              <a:rPr sz="2400" dirty="0" err="1"/>
              <a:t>kepuasan</a:t>
            </a:r>
            <a:r>
              <a:rPr sz="2400" dirty="0"/>
              <a:t> </a:t>
            </a:r>
            <a:r>
              <a:rPr sz="2400" dirty="0" err="1"/>
              <a:t>pasien</a:t>
            </a:r>
            <a:r>
              <a:rPr sz="2400" dirty="0"/>
              <a:t>, dan </a:t>
            </a:r>
            <a:r>
              <a:rPr sz="2400" dirty="0" err="1"/>
              <a:t>keamanan</a:t>
            </a:r>
            <a:r>
              <a:rPr sz="2400" dirty="0"/>
              <a:t> </a:t>
            </a:r>
            <a:r>
              <a:rPr sz="2400" dirty="0" err="1"/>
              <a:t>layanan</a:t>
            </a:r>
            <a:r>
              <a:rPr sz="2400" dirty="0"/>
              <a:t>.</a:t>
            </a:r>
            <a:endParaRPr sz="2400" dirty="0"/>
          </a:p>
          <a:p>
            <a:pPr>
              <a:spcAft>
                <a:spcPts val="500"/>
              </a:spcAft>
            </a:pPr>
            <a:r>
              <a:rPr sz="2400" dirty="0" err="1"/>
              <a:t>Umpan</a:t>
            </a:r>
            <a:r>
              <a:rPr sz="2400" dirty="0"/>
              <a:t> </a:t>
            </a:r>
            <a:r>
              <a:rPr sz="2400" dirty="0" err="1"/>
              <a:t>balik</a:t>
            </a:r>
            <a:r>
              <a:rPr sz="2400" dirty="0"/>
              <a:t> </a:t>
            </a:r>
            <a:r>
              <a:rPr sz="2400" dirty="0" err="1"/>
              <a:t>dari</a:t>
            </a:r>
            <a:r>
              <a:rPr sz="2400" dirty="0"/>
              <a:t> </a:t>
            </a:r>
            <a:r>
              <a:rPr sz="2400" dirty="0" err="1"/>
              <a:t>rekan</a:t>
            </a:r>
            <a:r>
              <a:rPr sz="2400" dirty="0"/>
              <a:t> </a:t>
            </a:r>
            <a:r>
              <a:rPr sz="2400" dirty="0" err="1"/>
              <a:t>sejawat</a:t>
            </a:r>
            <a:r>
              <a:rPr sz="2400" dirty="0"/>
              <a:t>.</a:t>
            </a:r>
            <a:endParaRPr sz="2400" dirty="0"/>
          </a:p>
          <a:p>
            <a:pPr>
              <a:spcAft>
                <a:spcPts val="500"/>
              </a:spcAft>
            </a:pPr>
            <a:r>
              <a:rPr sz="2400" dirty="0" err="1"/>
              <a:t>Refleksi</a:t>
            </a:r>
            <a:r>
              <a:rPr sz="2400" dirty="0"/>
              <a:t> </a:t>
            </a:r>
            <a:r>
              <a:rPr sz="2400" dirty="0" err="1"/>
              <a:t>diri</a:t>
            </a:r>
            <a:r>
              <a:rPr sz="2400" dirty="0"/>
              <a:t> </a:t>
            </a:r>
            <a:r>
              <a:rPr sz="2400" dirty="0" err="1"/>
              <a:t>perawat</a:t>
            </a:r>
            <a:r>
              <a:rPr sz="2400" dirty="0"/>
              <a:t> </a:t>
            </a:r>
            <a:r>
              <a:rPr sz="2400" dirty="0" err="1"/>
              <a:t>terhadap</a:t>
            </a:r>
            <a:r>
              <a:rPr sz="2400" dirty="0"/>
              <a:t> </a:t>
            </a:r>
            <a:r>
              <a:rPr sz="2400" dirty="0" err="1"/>
              <a:t>peran</a:t>
            </a:r>
            <a:r>
              <a:rPr sz="2400" dirty="0"/>
              <a:t> </a:t>
            </a:r>
            <a:r>
              <a:rPr sz="2400" dirty="0" err="1"/>
              <a:t>komunikasi</a:t>
            </a:r>
            <a:r>
              <a:rPr sz="2400" dirty="0"/>
              <a:t>.</a:t>
            </a:r>
            <a:endParaRPr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05" y="452755"/>
            <a:ext cx="8092440" cy="1400810"/>
          </a:xfrm>
        </p:spPr>
        <p:txBody>
          <a:bodyPr/>
          <a:lstStyle/>
          <a:p>
            <a:r>
              <a:rPr sz="3200"/>
              <a:t>Faktor Utama yang Mempengaruhi Komunikasi Interprofesi</a:t>
            </a:r>
            <a:endParaRPr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" y="1798955"/>
            <a:ext cx="8120380" cy="4449445"/>
          </a:xfrm>
        </p:spPr>
        <p:txBody>
          <a:bodyPr/>
          <a:lstStyle/>
          <a:p>
            <a:r>
              <a:rPr sz="2800"/>
              <a:t>1. Faktor individu</a:t>
            </a:r>
            <a:endParaRPr sz="2800"/>
          </a:p>
          <a:p>
            <a:r>
              <a:rPr sz="2800"/>
              <a:t>2. Faktor psikologis</a:t>
            </a:r>
            <a:endParaRPr sz="2800"/>
          </a:p>
          <a:p>
            <a:r>
              <a:rPr sz="2800"/>
              <a:t>3. Faktor sosial dan budaya</a:t>
            </a:r>
            <a:endParaRPr sz="2800"/>
          </a:p>
          <a:p>
            <a:r>
              <a:rPr sz="2800"/>
              <a:t>4. Faktor organisasi</a:t>
            </a:r>
            <a:endParaRPr sz="2800"/>
          </a:p>
          <a:p>
            <a:r>
              <a:rPr sz="2800"/>
              <a:t>5. Faktor lingkungan kerja</a:t>
            </a:r>
            <a:endParaRPr sz="2800"/>
          </a:p>
          <a:p>
            <a:r>
              <a:rPr sz="2800"/>
              <a:t>6. Faktor teknologi dan sistem informasi</a:t>
            </a:r>
            <a:endParaRPr sz="2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Faktor Individu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Perbedaan usia, jenis kelamin, pendidikan, dan pengalaman</a:t>
            </a:r>
          </a:p>
          <a:p>
            <a:r>
              <a:t>- Kemampuan berkomunikasi verbal dan nonverbal</a:t>
            </a:r>
          </a:p>
          <a:p>
            <a:r>
              <a:t>- Kepribadian (ekstrovert vs introvert)</a:t>
            </a:r>
          </a:p>
          <a:p>
            <a:r>
              <a:t>- Sikap saling menghargai antarprofesi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Faktor Psikologis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Emosi dan stres kerja</a:t>
            </a:r>
          </a:p>
          <a:p>
            <a:r>
              <a:t>- Motivasi dalam bekerja</a:t>
            </a:r>
          </a:p>
          <a:p>
            <a:r>
              <a:t>- Rasa percaya diri dan empati</a:t>
            </a:r>
          </a:p>
          <a:p>
            <a:r>
              <a:t>- Persepsi terhadap profesi lain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Faktor Sosial dan Budaya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 Perbedaan nilai, norma, dan adat kerja</a:t>
            </a:r>
          </a:p>
          <a:p>
            <a:r>
              <a:t>Hierarki dan status sosial dalam tim kesehatan</a:t>
            </a:r>
          </a:p>
          <a:p>
            <a:r>
              <a:t>Bahasa dan terminologi medis yang berbeda</a:t>
            </a:r>
          </a:p>
          <a:p>
            <a:r>
              <a:t>Etika komunikasi lintas profesi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Pendahuluan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03" y="1261241"/>
            <a:ext cx="8965325" cy="5307725"/>
          </a:xfrm>
        </p:spPr>
        <p:txBody>
          <a:bodyPr wrap="square"/>
          <a:lstStyle/>
          <a:p>
            <a:endParaRPr dirty="0"/>
          </a:p>
          <a:p>
            <a:pPr>
              <a:spcAft>
                <a:spcPts val="500"/>
              </a:spcAft>
            </a:pPr>
            <a:r>
              <a:rPr dirty="0"/>
              <a:t>Komunikasi merupakan </a:t>
            </a:r>
            <a:r>
              <a:rPr dirty="0" err="1"/>
              <a:t>dasar</a:t>
            </a:r>
            <a:r>
              <a:rPr dirty="0"/>
              <a:t> </a:t>
            </a:r>
            <a:r>
              <a:rPr dirty="0" err="1"/>
              <a:t>dari</a:t>
            </a:r>
            <a:r>
              <a:rPr dirty="0"/>
              <a:t> </a:t>
            </a:r>
            <a:r>
              <a:rPr dirty="0" err="1"/>
              <a:t>interaksi</a:t>
            </a:r>
            <a:r>
              <a:rPr dirty="0"/>
              <a:t> </a:t>
            </a:r>
            <a:r>
              <a:rPr dirty="0" err="1"/>
              <a:t>profesional</a:t>
            </a:r>
            <a:r>
              <a:rPr dirty="0"/>
              <a:t> dalam </a:t>
            </a:r>
            <a:r>
              <a:rPr dirty="0" err="1"/>
              <a:t>pelayanan</a:t>
            </a:r>
            <a:r>
              <a:rPr dirty="0"/>
              <a:t> </a:t>
            </a:r>
            <a:r>
              <a:rPr dirty="0" err="1"/>
              <a:t>kesehatan</a:t>
            </a:r>
            <a:r>
              <a:rPr dirty="0"/>
              <a:t>.</a:t>
            </a:r>
            <a:endParaRPr dirty="0"/>
          </a:p>
          <a:p>
            <a:pPr>
              <a:spcAft>
                <a:spcPts val="500"/>
              </a:spcAft>
            </a:pPr>
            <a:r>
              <a:rPr dirty="0" err="1"/>
              <a:t>Kolaborasi</a:t>
            </a:r>
            <a:r>
              <a:rPr dirty="0"/>
              <a:t> adalah kerja </a:t>
            </a:r>
            <a:r>
              <a:rPr dirty="0" err="1"/>
              <a:t>sama</a:t>
            </a:r>
            <a:r>
              <a:rPr dirty="0"/>
              <a:t> </a:t>
            </a:r>
            <a:r>
              <a:rPr dirty="0" err="1"/>
              <a:t>antarprofesi</a:t>
            </a:r>
            <a:r>
              <a:rPr dirty="0"/>
              <a:t> </a:t>
            </a:r>
            <a:r>
              <a:rPr dirty="0" err="1"/>
              <a:t>kesehatan</a:t>
            </a:r>
            <a:r>
              <a:rPr dirty="0"/>
              <a:t> </a:t>
            </a:r>
            <a:r>
              <a:rPr dirty="0" err="1"/>
              <a:t>untuk</a:t>
            </a:r>
            <a:r>
              <a:rPr dirty="0"/>
              <a:t> </a:t>
            </a:r>
            <a:r>
              <a:rPr dirty="0" err="1"/>
              <a:t>mencapai</a:t>
            </a:r>
            <a:r>
              <a:rPr dirty="0"/>
              <a:t> </a:t>
            </a:r>
            <a:r>
              <a:rPr dirty="0" err="1"/>
              <a:t>tujuan</a:t>
            </a:r>
            <a:r>
              <a:rPr dirty="0"/>
              <a:t> </a:t>
            </a:r>
            <a:r>
              <a:rPr dirty="0" err="1"/>
              <a:t>pasien</a:t>
            </a:r>
            <a:r>
              <a:rPr dirty="0"/>
              <a:t> </a:t>
            </a:r>
            <a:r>
              <a:rPr dirty="0" err="1"/>
              <a:t>secara</a:t>
            </a:r>
            <a:r>
              <a:rPr dirty="0"/>
              <a:t> </a:t>
            </a:r>
            <a:r>
              <a:rPr dirty="0" err="1"/>
              <a:t>holistik</a:t>
            </a:r>
            <a:r>
              <a:rPr dirty="0"/>
              <a:t>.</a:t>
            </a:r>
            <a:endParaRPr dirty="0"/>
          </a:p>
          <a:p>
            <a:pPr>
              <a:spcAft>
                <a:spcPts val="500"/>
              </a:spcAft>
            </a:pPr>
            <a:r>
              <a:rPr dirty="0" err="1"/>
              <a:t>Kualitas</a:t>
            </a:r>
            <a:r>
              <a:rPr dirty="0"/>
              <a:t> </a:t>
            </a:r>
            <a:r>
              <a:rPr dirty="0" err="1"/>
              <a:t>komunikasi</a:t>
            </a:r>
            <a:r>
              <a:rPr dirty="0"/>
              <a:t> </a:t>
            </a:r>
            <a:r>
              <a:rPr dirty="0" err="1"/>
              <a:t>menentukan</a:t>
            </a:r>
            <a:r>
              <a:rPr dirty="0"/>
              <a:t> </a:t>
            </a:r>
            <a:r>
              <a:rPr dirty="0" err="1"/>
              <a:t>efektivitas</a:t>
            </a:r>
            <a:r>
              <a:rPr dirty="0"/>
              <a:t> </a:t>
            </a:r>
            <a:r>
              <a:rPr dirty="0" err="1"/>
              <a:t>tim</a:t>
            </a:r>
            <a:r>
              <a:rPr dirty="0"/>
              <a:t> dan </a:t>
            </a:r>
            <a:r>
              <a:rPr dirty="0" err="1"/>
              <a:t>keselamatan</a:t>
            </a:r>
            <a:r>
              <a:rPr dirty="0"/>
              <a:t> </a:t>
            </a:r>
            <a:r>
              <a:rPr dirty="0" err="1"/>
              <a:t>pasien</a:t>
            </a:r>
            <a:r>
              <a:rPr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Faktor Organisasi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Struktur organisasi rumah sakit</a:t>
            </a:r>
          </a:p>
          <a:p>
            <a:r>
              <a:t>- Gaya kepemimpinan (otoriter, partisipatif, kolaboratif)</a:t>
            </a:r>
          </a:p>
          <a:p>
            <a:r>
              <a:t>- Dukungan manajemen terhadap kolaborasi</a:t>
            </a:r>
          </a:p>
          <a:p>
            <a:r>
              <a:t>- Kebijakan dan SOP komunikasi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Faktor Lingkungan Kerja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Tekanan kerja tinggi dan beban tugas berat</a:t>
            </a:r>
          </a:p>
          <a:p>
            <a:r>
              <a:t>- Gangguan fisik (kebisingan, waktu kerja panjang)</a:t>
            </a:r>
          </a:p>
          <a:p>
            <a:r>
              <a:t>- Budaya kerja yang kurang mendukung keterbukaan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Faktor Teknologi dan Sistem Informasi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Sistem dokumentasi elektronik (EMR/EHR)</a:t>
            </a:r>
          </a:p>
          <a:p>
            <a:r>
              <a:t>Akses informasi pasien</a:t>
            </a:r>
          </a:p>
          <a:p>
            <a:r>
              <a:t>Penggunaan aplikasi komunikasi (WhatsApp, e-reporting)</a:t>
            </a:r>
          </a:p>
          <a:p>
            <a:r>
              <a:t>Keterampilan digital antarprofesi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783020"/>
          </a:xfrm>
        </p:spPr>
        <p:txBody>
          <a:bodyPr/>
          <a:lstStyle/>
          <a:p>
            <a:r>
              <a:rPr dirty="0"/>
              <a:t>Kesimpulan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320" y="1369768"/>
            <a:ext cx="7704667" cy="4118464"/>
          </a:xfrm>
        </p:spPr>
        <p:txBody>
          <a:bodyPr wrap="square">
            <a:normAutofit/>
          </a:bodyPr>
          <a:lstStyle/>
          <a:p>
            <a:endParaRPr dirty="0"/>
          </a:p>
          <a:p>
            <a:pPr>
              <a:spcAft>
                <a:spcPts val="500"/>
              </a:spcAft>
            </a:pPr>
            <a:r>
              <a:rPr dirty="0"/>
              <a:t>Komunikasi </a:t>
            </a:r>
            <a:r>
              <a:rPr dirty="0" err="1"/>
              <a:t>efektif</a:t>
            </a:r>
            <a:r>
              <a:rPr dirty="0"/>
              <a:t> adalah </a:t>
            </a:r>
            <a:r>
              <a:rPr dirty="0" err="1"/>
              <a:t>fondasi</a:t>
            </a:r>
            <a:r>
              <a:rPr dirty="0"/>
              <a:t> </a:t>
            </a:r>
            <a:r>
              <a:rPr dirty="0" err="1"/>
              <a:t>utama</a:t>
            </a:r>
            <a:r>
              <a:rPr dirty="0"/>
              <a:t> dalam </a:t>
            </a:r>
            <a:r>
              <a:rPr dirty="0" err="1"/>
              <a:t>kolaborasi</a:t>
            </a:r>
            <a:r>
              <a:rPr dirty="0"/>
              <a:t> </a:t>
            </a:r>
            <a:r>
              <a:rPr dirty="0" err="1"/>
              <a:t>tim</a:t>
            </a:r>
            <a:r>
              <a:rPr dirty="0"/>
              <a:t> </a:t>
            </a:r>
            <a:r>
              <a:rPr dirty="0" err="1"/>
              <a:t>kesehatan</a:t>
            </a:r>
            <a:r>
              <a:rPr dirty="0"/>
              <a:t>.</a:t>
            </a:r>
            <a:endParaRPr dirty="0"/>
          </a:p>
          <a:p>
            <a:pPr>
              <a:spcAft>
                <a:spcPts val="500"/>
              </a:spcAft>
            </a:pPr>
            <a:r>
              <a:rPr dirty="0" err="1"/>
              <a:t>Perawat</a:t>
            </a:r>
            <a:r>
              <a:rPr dirty="0"/>
              <a:t> </a:t>
            </a:r>
            <a:r>
              <a:rPr dirty="0" err="1"/>
              <a:t>memiliki</a:t>
            </a:r>
            <a:r>
              <a:rPr dirty="0"/>
              <a:t> </a:t>
            </a:r>
            <a:r>
              <a:rPr dirty="0" err="1"/>
              <a:t>peran</a:t>
            </a:r>
            <a:r>
              <a:rPr dirty="0"/>
              <a:t> </a:t>
            </a:r>
            <a:r>
              <a:rPr dirty="0" err="1"/>
              <a:t>sentral</a:t>
            </a:r>
            <a:r>
              <a:rPr dirty="0"/>
              <a:t> </a:t>
            </a:r>
            <a:r>
              <a:rPr dirty="0" err="1"/>
              <a:t>sebagai</a:t>
            </a:r>
            <a:r>
              <a:rPr dirty="0"/>
              <a:t> </a:t>
            </a:r>
            <a:r>
              <a:rPr dirty="0" err="1"/>
              <a:t>penghubung</a:t>
            </a:r>
            <a:r>
              <a:rPr dirty="0"/>
              <a:t> </a:t>
            </a:r>
            <a:r>
              <a:rPr dirty="0" err="1"/>
              <a:t>antarprofesi</a:t>
            </a:r>
            <a:r>
              <a:rPr dirty="0"/>
              <a:t>.</a:t>
            </a:r>
            <a:endParaRPr dirty="0"/>
          </a:p>
          <a:p>
            <a:pPr>
              <a:spcAft>
                <a:spcPts val="500"/>
              </a:spcAft>
            </a:pPr>
            <a:r>
              <a:rPr dirty="0" err="1"/>
              <a:t>Pendekatan</a:t>
            </a:r>
            <a:r>
              <a:rPr dirty="0"/>
              <a:t> bio-</a:t>
            </a:r>
            <a:r>
              <a:rPr dirty="0" err="1"/>
              <a:t>psiko</a:t>
            </a:r>
            <a:r>
              <a:rPr dirty="0"/>
              <a:t>-</a:t>
            </a:r>
            <a:r>
              <a:rPr dirty="0" err="1"/>
              <a:t>sosial</a:t>
            </a:r>
            <a:r>
              <a:rPr dirty="0"/>
              <a:t>-spiritual </a:t>
            </a:r>
            <a:r>
              <a:rPr dirty="0" err="1"/>
              <a:t>memperkuat</a:t>
            </a:r>
            <a:r>
              <a:rPr dirty="0"/>
              <a:t> </a:t>
            </a:r>
            <a:r>
              <a:rPr dirty="0" err="1"/>
              <a:t>pelayanan</a:t>
            </a:r>
            <a:r>
              <a:rPr dirty="0"/>
              <a:t> </a:t>
            </a:r>
            <a:r>
              <a:rPr dirty="0" err="1"/>
              <a:t>holistik</a:t>
            </a:r>
            <a:r>
              <a:rPr dirty="0"/>
              <a:t>.</a:t>
            </a:r>
            <a:endParaRPr dirty="0"/>
          </a:p>
          <a:p>
            <a:pPr>
              <a:spcAft>
                <a:spcPts val="500"/>
              </a:spcAft>
            </a:pPr>
            <a:r>
              <a:rPr dirty="0"/>
              <a:t>Komunikasi </a:t>
            </a:r>
            <a:r>
              <a:rPr dirty="0" err="1"/>
              <a:t>profesional</a:t>
            </a:r>
            <a:r>
              <a:rPr dirty="0"/>
              <a:t> </a:t>
            </a:r>
            <a:r>
              <a:rPr dirty="0" err="1"/>
              <a:t>meningkatkan</a:t>
            </a:r>
            <a:r>
              <a:rPr dirty="0"/>
              <a:t> </a:t>
            </a:r>
            <a:r>
              <a:rPr dirty="0" err="1"/>
              <a:t>keselamatan</a:t>
            </a:r>
            <a:r>
              <a:rPr dirty="0"/>
              <a:t> dan </a:t>
            </a:r>
            <a:r>
              <a:rPr dirty="0" err="1"/>
              <a:t>kualitas</a:t>
            </a:r>
            <a:r>
              <a:rPr dirty="0"/>
              <a:t> </a:t>
            </a:r>
            <a:r>
              <a:rPr dirty="0" err="1"/>
              <a:t>asuhan</a:t>
            </a:r>
            <a:r>
              <a:rPr dirty="0"/>
              <a:t> keperawatan.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Konsep Dasar Komunikasi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/>
          <a:p>
            <a:pPr>
              <a:spcAft>
                <a:spcPts val="500"/>
              </a:spcAft>
            </a:pPr>
            <a:r>
              <a:t>Komunikasi adalah proses penyampaian pesan antara dua atau lebih individu.</a:t>
            </a:r>
          </a:p>
          <a:p>
            <a:pPr>
              <a:spcAft>
                <a:spcPts val="500"/>
              </a:spcAft>
            </a:pPr>
            <a:r>
              <a:t>Melibatkan pengirim, pesan, media, penerima, dan umpan balik.</a:t>
            </a:r>
          </a:p>
          <a:p>
            <a:pPr>
              <a:spcAft>
                <a:spcPts val="500"/>
              </a:spcAft>
            </a:pPr>
            <a:r>
              <a:t>Tujuan utama: memahami, memengaruhi, dan menciptakan hubungan terapeutik.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1" y="325822"/>
            <a:ext cx="7765321" cy="1326321"/>
          </a:xfrm>
        </p:spPr>
        <p:txBody>
          <a:bodyPr>
            <a:normAutofit/>
          </a:bodyPr>
          <a:lstStyle/>
          <a:p>
            <a:r>
              <a:rPr dirty="0"/>
              <a:t>Konsep Dasar Komunikasi dalam Keperawatan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352" y="1843815"/>
            <a:ext cx="8555420" cy="4152335"/>
          </a:xfrm>
        </p:spPr>
        <p:txBody>
          <a:bodyPr wrap="square">
            <a:normAutofit/>
          </a:bodyPr>
          <a:lstStyle/>
          <a:p>
            <a:endParaRPr dirty="0"/>
          </a:p>
          <a:p>
            <a:pPr>
              <a:spcAft>
                <a:spcPts val="500"/>
              </a:spcAft>
            </a:pPr>
            <a:r>
              <a:rPr sz="2800" dirty="0"/>
              <a:t>Komunikasi verbal dan nonverbal </a:t>
            </a:r>
            <a:r>
              <a:rPr sz="2800" dirty="0" err="1"/>
              <a:t>sebagai</a:t>
            </a:r>
            <a:r>
              <a:rPr sz="2800" dirty="0"/>
              <a:t> </a:t>
            </a:r>
            <a:r>
              <a:rPr sz="2800" dirty="0" err="1"/>
              <a:t>sarana</a:t>
            </a:r>
            <a:r>
              <a:rPr sz="2800" dirty="0"/>
              <a:t> </a:t>
            </a:r>
            <a:r>
              <a:rPr sz="2800" dirty="0" err="1"/>
              <a:t>utama</a:t>
            </a:r>
            <a:r>
              <a:rPr sz="2800" dirty="0"/>
              <a:t> </a:t>
            </a:r>
            <a:r>
              <a:rPr sz="2800" dirty="0" err="1"/>
              <a:t>pelayanan</a:t>
            </a:r>
            <a:r>
              <a:rPr sz="2800" dirty="0"/>
              <a:t>.</a:t>
            </a:r>
            <a:endParaRPr sz="2800" dirty="0"/>
          </a:p>
          <a:p>
            <a:pPr>
              <a:spcAft>
                <a:spcPts val="500"/>
              </a:spcAft>
            </a:pPr>
            <a:r>
              <a:rPr sz="2800" dirty="0"/>
              <a:t>Komunikasi </a:t>
            </a:r>
            <a:r>
              <a:rPr sz="2800" dirty="0" err="1"/>
              <a:t>terapeutik</a:t>
            </a:r>
            <a:r>
              <a:rPr sz="2800" dirty="0"/>
              <a:t> </a:t>
            </a:r>
            <a:r>
              <a:rPr sz="2800" dirty="0" err="1"/>
              <a:t>membangun</a:t>
            </a:r>
            <a:r>
              <a:rPr sz="2800" dirty="0"/>
              <a:t> </a:t>
            </a:r>
            <a:r>
              <a:rPr sz="2800" dirty="0" err="1"/>
              <a:t>hubungan</a:t>
            </a:r>
            <a:r>
              <a:rPr sz="2800" dirty="0"/>
              <a:t> </a:t>
            </a:r>
            <a:r>
              <a:rPr sz="2800" dirty="0" err="1"/>
              <a:t>saling</a:t>
            </a:r>
            <a:r>
              <a:rPr sz="2800" dirty="0"/>
              <a:t> </a:t>
            </a:r>
            <a:r>
              <a:rPr sz="2800" dirty="0" err="1"/>
              <a:t>percaya</a:t>
            </a:r>
            <a:r>
              <a:rPr sz="2800" dirty="0"/>
              <a:t>.</a:t>
            </a:r>
            <a:endParaRPr sz="2800" dirty="0"/>
          </a:p>
          <a:p>
            <a:pPr>
              <a:spcAft>
                <a:spcPts val="500"/>
              </a:spcAft>
            </a:pPr>
            <a:r>
              <a:rPr sz="2800" dirty="0" err="1"/>
              <a:t>Hambatan</a:t>
            </a:r>
            <a:r>
              <a:rPr sz="2800" dirty="0"/>
              <a:t> </a:t>
            </a:r>
            <a:r>
              <a:rPr sz="2800" dirty="0" err="1"/>
              <a:t>komunikasi</a:t>
            </a:r>
            <a:r>
              <a:rPr sz="2800" dirty="0"/>
              <a:t>: </a:t>
            </a:r>
            <a:r>
              <a:rPr sz="2800" dirty="0" err="1"/>
              <a:t>bahasa</a:t>
            </a:r>
            <a:r>
              <a:rPr sz="2800" dirty="0"/>
              <a:t>, </a:t>
            </a:r>
            <a:r>
              <a:rPr sz="2800" dirty="0" err="1"/>
              <a:t>emosi</a:t>
            </a:r>
            <a:r>
              <a:rPr sz="2800" dirty="0"/>
              <a:t>, </a:t>
            </a:r>
            <a:r>
              <a:rPr sz="2800" dirty="0" err="1"/>
              <a:t>persepsi</a:t>
            </a:r>
            <a:r>
              <a:rPr sz="2800" dirty="0"/>
              <a:t>, status </a:t>
            </a:r>
            <a:r>
              <a:rPr sz="2800" dirty="0" err="1"/>
              <a:t>sosial</a:t>
            </a:r>
            <a:r>
              <a:rPr sz="2800" dirty="0"/>
              <a:t>, </a:t>
            </a:r>
            <a:r>
              <a:rPr sz="2800" dirty="0" err="1"/>
              <a:t>budaya</a:t>
            </a:r>
            <a:r>
              <a:rPr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589915"/>
          </a:xfrm>
        </p:spPr>
        <p:txBody>
          <a:bodyPr>
            <a:normAutofit fontScale="90000"/>
          </a:bodyPr>
          <a:lstStyle/>
          <a:p>
            <a:r>
              <a:t>Komponen Proses Komunikasi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5119"/>
            <a:ext cx="8229600" cy="5452745"/>
          </a:xfrm>
        </p:spPr>
        <p:txBody>
          <a:bodyPr wrap="square">
            <a:normAutofit fontScale="97500"/>
          </a:bodyPr>
          <a:lstStyle/>
          <a:p>
            <a:r>
              <a:rPr sz="2800" dirty="0" err="1"/>
              <a:t>Pengirim</a:t>
            </a:r>
            <a:r>
              <a:rPr sz="2800" dirty="0"/>
              <a:t> (sender): </a:t>
            </a:r>
            <a:r>
              <a:rPr sz="2800" dirty="0" err="1"/>
              <a:t>perawat</a:t>
            </a:r>
            <a:r>
              <a:rPr sz="2800" dirty="0"/>
              <a:t> </a:t>
            </a:r>
            <a:r>
              <a:rPr sz="2800" dirty="0" err="1"/>
              <a:t>sebagai</a:t>
            </a:r>
            <a:r>
              <a:rPr sz="2800" dirty="0"/>
              <a:t> </a:t>
            </a:r>
            <a:r>
              <a:rPr sz="2800" dirty="0" err="1"/>
              <a:t>komunikator</a:t>
            </a:r>
            <a:r>
              <a:rPr sz="2800" dirty="0"/>
              <a:t>.</a:t>
            </a:r>
            <a:endParaRPr sz="2800" dirty="0"/>
          </a:p>
          <a:p>
            <a:pPr>
              <a:spcAft>
                <a:spcPts val="500"/>
              </a:spcAft>
            </a:pPr>
            <a:r>
              <a:rPr sz="2800" dirty="0" err="1"/>
              <a:t>Pesan</a:t>
            </a:r>
            <a:r>
              <a:rPr sz="2800" dirty="0"/>
              <a:t> (message): </a:t>
            </a:r>
            <a:r>
              <a:rPr sz="2800" dirty="0" err="1"/>
              <a:t>informasi</a:t>
            </a:r>
            <a:r>
              <a:rPr sz="2800" dirty="0"/>
              <a:t> </a:t>
            </a:r>
            <a:r>
              <a:rPr sz="2800" dirty="0" err="1"/>
              <a:t>atau</a:t>
            </a:r>
            <a:r>
              <a:rPr sz="2800" dirty="0"/>
              <a:t> ide yang </a:t>
            </a:r>
            <a:r>
              <a:rPr sz="2800" dirty="0" err="1"/>
              <a:t>disampaikan</a:t>
            </a:r>
            <a:r>
              <a:rPr sz="2800" dirty="0"/>
              <a:t>.</a:t>
            </a:r>
            <a:endParaRPr sz="2800" dirty="0"/>
          </a:p>
          <a:p>
            <a:pPr>
              <a:spcAft>
                <a:spcPts val="500"/>
              </a:spcAft>
            </a:pPr>
            <a:r>
              <a:rPr sz="2800" dirty="0"/>
              <a:t>Media (channel): verbal, nonverbal, tulisan, </a:t>
            </a:r>
            <a:r>
              <a:rPr sz="2800" dirty="0" err="1"/>
              <a:t>atau</a:t>
            </a:r>
            <a:r>
              <a:rPr sz="2800" dirty="0"/>
              <a:t> </a:t>
            </a:r>
            <a:r>
              <a:rPr sz="2800" dirty="0" err="1"/>
              <a:t>elektronik</a:t>
            </a:r>
            <a:r>
              <a:rPr sz="2800" dirty="0"/>
              <a:t>.</a:t>
            </a:r>
            <a:endParaRPr sz="2800" dirty="0"/>
          </a:p>
          <a:p>
            <a:pPr>
              <a:spcAft>
                <a:spcPts val="500"/>
              </a:spcAft>
            </a:pPr>
            <a:r>
              <a:rPr sz="2800" dirty="0" err="1"/>
              <a:t>Penerima</a:t>
            </a:r>
            <a:r>
              <a:rPr sz="2800" dirty="0"/>
              <a:t> (receiver): </a:t>
            </a:r>
            <a:r>
              <a:rPr sz="2800" dirty="0" err="1"/>
              <a:t>pasien</a:t>
            </a:r>
            <a:r>
              <a:rPr sz="2800" dirty="0"/>
              <a:t>, </a:t>
            </a:r>
            <a:r>
              <a:rPr sz="2800" dirty="0" err="1"/>
              <a:t>keluarga</a:t>
            </a:r>
            <a:r>
              <a:rPr sz="2800" dirty="0"/>
              <a:t>, </a:t>
            </a:r>
            <a:r>
              <a:rPr sz="2800" dirty="0" err="1"/>
              <a:t>atau</a:t>
            </a:r>
            <a:r>
              <a:rPr sz="2800" dirty="0"/>
              <a:t> </a:t>
            </a:r>
            <a:r>
              <a:rPr sz="2800" dirty="0" err="1"/>
              <a:t>tenaga</a:t>
            </a:r>
            <a:r>
              <a:rPr sz="2800" dirty="0"/>
              <a:t> </a:t>
            </a:r>
            <a:r>
              <a:rPr sz="2800" dirty="0" err="1"/>
              <a:t>kesehatan</a:t>
            </a:r>
            <a:r>
              <a:rPr sz="2800" dirty="0"/>
              <a:t> lain.</a:t>
            </a:r>
            <a:endParaRPr sz="2800" dirty="0"/>
          </a:p>
          <a:p>
            <a:pPr>
              <a:spcAft>
                <a:spcPts val="500"/>
              </a:spcAft>
            </a:pPr>
            <a:r>
              <a:rPr sz="2800" dirty="0" err="1"/>
              <a:t>Umpan</a:t>
            </a:r>
            <a:r>
              <a:rPr sz="2800" dirty="0"/>
              <a:t> </a:t>
            </a:r>
            <a:r>
              <a:rPr sz="2800" dirty="0" err="1"/>
              <a:t>balik</a:t>
            </a:r>
            <a:r>
              <a:rPr sz="2800" dirty="0"/>
              <a:t> (feedback): </a:t>
            </a:r>
            <a:r>
              <a:rPr sz="2800" dirty="0" err="1"/>
              <a:t>respon</a:t>
            </a:r>
            <a:r>
              <a:rPr sz="2800" dirty="0"/>
              <a:t> </a:t>
            </a:r>
            <a:r>
              <a:rPr sz="2800" dirty="0" err="1"/>
              <a:t>terhadap</a:t>
            </a:r>
            <a:r>
              <a:rPr sz="2800" dirty="0"/>
              <a:t> </a:t>
            </a:r>
            <a:r>
              <a:rPr sz="2800" dirty="0" err="1"/>
              <a:t>pesan</a:t>
            </a:r>
            <a:r>
              <a:rPr sz="2800" dirty="0"/>
              <a:t>.</a:t>
            </a:r>
            <a:endParaRPr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10887"/>
          </a:xfrm>
        </p:spPr>
        <p:txBody>
          <a:bodyPr>
            <a:normAutofit fontScale="90000"/>
          </a:bodyPr>
          <a:lstStyle/>
          <a:p>
            <a:r>
              <a:rPr dirty="0" err="1"/>
              <a:t>Jenis-Jenis</a:t>
            </a:r>
            <a:r>
              <a:rPr dirty="0"/>
              <a:t> Komunikasi dalam Keperawatan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681655"/>
            <a:ext cx="7704667" cy="4519448"/>
          </a:xfrm>
        </p:spPr>
        <p:txBody>
          <a:bodyPr wrap="square">
            <a:normAutofit/>
          </a:bodyPr>
          <a:lstStyle/>
          <a:p>
            <a:endParaRPr dirty="0"/>
          </a:p>
          <a:p>
            <a:pPr>
              <a:spcAft>
                <a:spcPts val="500"/>
              </a:spcAft>
            </a:pPr>
            <a:r>
              <a:rPr sz="2800" dirty="0"/>
              <a:t>Komunikasi verbal: kata-kata </a:t>
            </a:r>
            <a:r>
              <a:rPr sz="2800" dirty="0" err="1"/>
              <a:t>lisan</a:t>
            </a:r>
            <a:r>
              <a:rPr sz="2800" dirty="0"/>
              <a:t> </a:t>
            </a:r>
            <a:r>
              <a:rPr sz="2800" dirty="0" err="1"/>
              <a:t>atau</a:t>
            </a:r>
            <a:r>
              <a:rPr sz="2800" dirty="0"/>
              <a:t> tulisan.</a:t>
            </a:r>
            <a:endParaRPr sz="2800" dirty="0"/>
          </a:p>
          <a:p>
            <a:pPr>
              <a:spcAft>
                <a:spcPts val="500"/>
              </a:spcAft>
            </a:pPr>
            <a:r>
              <a:rPr sz="2800" dirty="0"/>
              <a:t>Komunikasi nonverbal: </a:t>
            </a:r>
            <a:r>
              <a:rPr sz="2800" dirty="0" err="1"/>
              <a:t>ekspresi</a:t>
            </a:r>
            <a:r>
              <a:rPr sz="2800" dirty="0"/>
              <a:t> </a:t>
            </a:r>
            <a:r>
              <a:rPr sz="2800" dirty="0" err="1"/>
              <a:t>wajah</a:t>
            </a:r>
            <a:r>
              <a:rPr sz="2800" dirty="0"/>
              <a:t>, </a:t>
            </a:r>
            <a:r>
              <a:rPr sz="2800" dirty="0" err="1"/>
              <a:t>gerak</a:t>
            </a:r>
            <a:r>
              <a:rPr sz="2800" dirty="0"/>
              <a:t> </a:t>
            </a:r>
            <a:r>
              <a:rPr sz="2800" dirty="0" err="1"/>
              <a:t>tubuh</a:t>
            </a:r>
            <a:r>
              <a:rPr sz="2800" dirty="0"/>
              <a:t>, nada </a:t>
            </a:r>
            <a:r>
              <a:rPr sz="2800" dirty="0" err="1"/>
              <a:t>suara</a:t>
            </a:r>
            <a:r>
              <a:rPr sz="2800" dirty="0"/>
              <a:t>.</a:t>
            </a:r>
            <a:endParaRPr sz="2800" dirty="0"/>
          </a:p>
          <a:p>
            <a:pPr>
              <a:spcAft>
                <a:spcPts val="500"/>
              </a:spcAft>
            </a:pPr>
            <a:r>
              <a:rPr sz="2800" dirty="0"/>
              <a:t>Komunikasi </a:t>
            </a:r>
            <a:r>
              <a:rPr sz="2800" dirty="0" err="1"/>
              <a:t>tertulis</a:t>
            </a:r>
            <a:r>
              <a:rPr sz="2800" dirty="0"/>
              <a:t>: </a:t>
            </a:r>
            <a:r>
              <a:rPr sz="2800" dirty="0" err="1"/>
              <a:t>catatan</a:t>
            </a:r>
            <a:r>
              <a:rPr sz="2800" dirty="0"/>
              <a:t> keperawatan, </a:t>
            </a:r>
            <a:r>
              <a:rPr sz="2800" dirty="0" err="1"/>
              <a:t>laporan</a:t>
            </a:r>
            <a:r>
              <a:rPr sz="2800" dirty="0"/>
              <a:t> </a:t>
            </a:r>
            <a:r>
              <a:rPr sz="2800" dirty="0" err="1"/>
              <a:t>medis</a:t>
            </a:r>
            <a:r>
              <a:rPr sz="2800" dirty="0"/>
              <a:t>.</a:t>
            </a:r>
            <a:endParaRPr sz="2800" dirty="0"/>
          </a:p>
          <a:p>
            <a:pPr>
              <a:spcAft>
                <a:spcPts val="500"/>
              </a:spcAft>
            </a:pPr>
            <a:r>
              <a:rPr sz="2800" dirty="0"/>
              <a:t>Komunikasi </a:t>
            </a:r>
            <a:r>
              <a:rPr sz="2800" dirty="0" err="1"/>
              <a:t>elektronik</a:t>
            </a:r>
            <a:r>
              <a:rPr sz="2800" dirty="0"/>
              <a:t>: </a:t>
            </a:r>
            <a:r>
              <a:rPr sz="2800" dirty="0" err="1"/>
              <a:t>penggunaan</a:t>
            </a:r>
            <a:r>
              <a:rPr sz="2800" dirty="0"/>
              <a:t> </a:t>
            </a:r>
            <a:r>
              <a:rPr sz="2800" dirty="0" err="1"/>
              <a:t>sistem</a:t>
            </a:r>
            <a:r>
              <a:rPr sz="2800" dirty="0"/>
              <a:t> </a:t>
            </a:r>
            <a:r>
              <a:rPr sz="2800" dirty="0" err="1"/>
              <a:t>informasi</a:t>
            </a:r>
            <a:r>
              <a:rPr sz="2800" dirty="0"/>
              <a:t> </a:t>
            </a:r>
            <a:r>
              <a:rPr sz="2800" dirty="0" err="1"/>
              <a:t>kesehatan</a:t>
            </a:r>
            <a:r>
              <a:rPr sz="2800" dirty="0"/>
              <a:t>.</a:t>
            </a:r>
            <a:endParaRPr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Tingkat Komunikasi dalam Keperawatan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60590"/>
            <a:ext cx="8029904" cy="3880773"/>
          </a:xfrm>
        </p:spPr>
        <p:txBody>
          <a:bodyPr wrap="square">
            <a:normAutofit/>
          </a:bodyPr>
          <a:lstStyle/>
          <a:p>
            <a:endParaRPr dirty="0"/>
          </a:p>
          <a:p>
            <a:pPr>
              <a:spcAft>
                <a:spcPts val="500"/>
              </a:spcAft>
            </a:pPr>
            <a:r>
              <a:rPr sz="2400" dirty="0"/>
              <a:t>Intrapersonal: </a:t>
            </a:r>
            <a:r>
              <a:rPr sz="2400" dirty="0" err="1"/>
              <a:t>komunikasi</a:t>
            </a:r>
            <a:r>
              <a:rPr sz="2400" dirty="0"/>
              <a:t> </a:t>
            </a:r>
            <a:r>
              <a:rPr sz="2400" dirty="0" err="1"/>
              <a:t>dengan</a:t>
            </a:r>
            <a:r>
              <a:rPr sz="2400" dirty="0"/>
              <a:t> </a:t>
            </a:r>
            <a:r>
              <a:rPr sz="2400" dirty="0" err="1"/>
              <a:t>diri</a:t>
            </a:r>
            <a:r>
              <a:rPr sz="2400" dirty="0"/>
              <a:t> </a:t>
            </a:r>
            <a:r>
              <a:rPr sz="2400" dirty="0" err="1"/>
              <a:t>sendiri</a:t>
            </a:r>
            <a:r>
              <a:rPr sz="2400" dirty="0"/>
              <a:t>.</a:t>
            </a:r>
            <a:endParaRPr sz="2400" dirty="0"/>
          </a:p>
          <a:p>
            <a:pPr>
              <a:spcAft>
                <a:spcPts val="500"/>
              </a:spcAft>
            </a:pPr>
            <a:r>
              <a:rPr sz="2400" dirty="0"/>
              <a:t>Interpersonal: </a:t>
            </a:r>
            <a:r>
              <a:rPr sz="2400" dirty="0" err="1"/>
              <a:t>komunikasi</a:t>
            </a:r>
            <a:r>
              <a:rPr sz="2400" dirty="0"/>
              <a:t> </a:t>
            </a:r>
            <a:r>
              <a:rPr sz="2400" dirty="0" err="1"/>
              <a:t>antara</a:t>
            </a:r>
            <a:r>
              <a:rPr sz="2400" dirty="0"/>
              <a:t> </a:t>
            </a:r>
            <a:r>
              <a:rPr sz="2400" dirty="0" err="1"/>
              <a:t>dua</a:t>
            </a:r>
            <a:r>
              <a:rPr sz="2400" dirty="0"/>
              <a:t> </a:t>
            </a:r>
            <a:r>
              <a:rPr sz="2400" dirty="0" err="1"/>
              <a:t>individu</a:t>
            </a:r>
            <a:r>
              <a:rPr sz="2400" dirty="0"/>
              <a:t>.</a:t>
            </a:r>
            <a:endParaRPr sz="2400" dirty="0"/>
          </a:p>
          <a:p>
            <a:pPr>
              <a:spcAft>
                <a:spcPts val="500"/>
              </a:spcAft>
            </a:pPr>
            <a:r>
              <a:rPr sz="2400" dirty="0" err="1">
                <a:solidFill>
                  <a:srgbClr val="FF0000"/>
                </a:solidFill>
              </a:rPr>
              <a:t>Kelompok</a:t>
            </a:r>
            <a:r>
              <a:rPr sz="2400" dirty="0">
                <a:solidFill>
                  <a:srgbClr val="FF0000"/>
                </a:solidFill>
              </a:rPr>
              <a:t> </a:t>
            </a:r>
            <a:r>
              <a:rPr sz="2400" dirty="0" err="1">
                <a:solidFill>
                  <a:srgbClr val="FF0000"/>
                </a:solidFill>
              </a:rPr>
              <a:t>kecil</a:t>
            </a:r>
            <a:r>
              <a:rPr sz="2400" dirty="0">
                <a:solidFill>
                  <a:srgbClr val="FF0000"/>
                </a:solidFill>
              </a:rPr>
              <a:t>: </a:t>
            </a:r>
            <a:r>
              <a:rPr sz="2400" dirty="0" err="1">
                <a:solidFill>
                  <a:srgbClr val="FF0000"/>
                </a:solidFill>
              </a:rPr>
              <a:t>komunikasi</a:t>
            </a:r>
            <a:r>
              <a:rPr sz="2400" dirty="0">
                <a:solidFill>
                  <a:srgbClr val="FF0000"/>
                </a:solidFill>
              </a:rPr>
              <a:t> dalam </a:t>
            </a:r>
            <a:r>
              <a:rPr sz="2400" dirty="0" err="1">
                <a:solidFill>
                  <a:srgbClr val="FF0000"/>
                </a:solidFill>
              </a:rPr>
              <a:t>tim</a:t>
            </a:r>
            <a:r>
              <a:rPr sz="2400" dirty="0">
                <a:solidFill>
                  <a:srgbClr val="FF0000"/>
                </a:solidFill>
              </a:rPr>
              <a:t> keperawatan.</a:t>
            </a:r>
            <a:endParaRPr sz="2400" dirty="0">
              <a:solidFill>
                <a:srgbClr val="FF0000"/>
              </a:solidFill>
            </a:endParaRPr>
          </a:p>
          <a:p>
            <a:pPr>
              <a:spcAft>
                <a:spcPts val="500"/>
              </a:spcAft>
            </a:pPr>
            <a:r>
              <a:rPr sz="2400" dirty="0" err="1"/>
              <a:t>Publik</a:t>
            </a:r>
            <a:r>
              <a:rPr sz="2400" dirty="0"/>
              <a:t>: </a:t>
            </a:r>
            <a:r>
              <a:rPr sz="2400" dirty="0" err="1"/>
              <a:t>komunikasi</a:t>
            </a:r>
            <a:r>
              <a:rPr sz="2400" dirty="0"/>
              <a:t> </a:t>
            </a:r>
            <a:r>
              <a:rPr sz="2400" dirty="0" err="1"/>
              <a:t>edukatif</a:t>
            </a:r>
            <a:r>
              <a:rPr sz="2400" dirty="0"/>
              <a:t> </a:t>
            </a:r>
            <a:r>
              <a:rPr sz="2400" dirty="0" err="1"/>
              <a:t>kepada</a:t>
            </a:r>
            <a:r>
              <a:rPr sz="2400" dirty="0"/>
              <a:t> </a:t>
            </a:r>
            <a:r>
              <a:rPr sz="2400" dirty="0" err="1"/>
              <a:t>masyarakat</a:t>
            </a:r>
            <a:r>
              <a:rPr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Komunikasi Antarperawat dan Tim Keperawatan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35" y="2667000"/>
            <a:ext cx="8245366" cy="3332816"/>
          </a:xfrm>
        </p:spPr>
        <p:txBody>
          <a:bodyPr wrap="square"/>
          <a:lstStyle/>
          <a:p>
            <a:pPr>
              <a:spcAft>
                <a:spcPts val="500"/>
              </a:spcAft>
            </a:pPr>
            <a:r>
              <a:rPr sz="2800" dirty="0" err="1"/>
              <a:t>Bertukar</a:t>
            </a:r>
            <a:r>
              <a:rPr sz="2800" dirty="0"/>
              <a:t> </a:t>
            </a:r>
            <a:r>
              <a:rPr sz="2800" dirty="0" err="1"/>
              <a:t>informasi</a:t>
            </a:r>
            <a:r>
              <a:rPr sz="2800" dirty="0"/>
              <a:t> </a:t>
            </a:r>
            <a:r>
              <a:rPr sz="2800" dirty="0" err="1"/>
              <a:t>terkait</a:t>
            </a:r>
            <a:r>
              <a:rPr sz="2800" dirty="0"/>
              <a:t> </a:t>
            </a:r>
            <a:r>
              <a:rPr sz="2800" dirty="0" err="1"/>
              <a:t>kondisi</a:t>
            </a:r>
            <a:r>
              <a:rPr sz="2800" dirty="0"/>
              <a:t> </a:t>
            </a:r>
            <a:r>
              <a:rPr sz="2800" dirty="0" err="1"/>
              <a:t>pasien</a:t>
            </a:r>
            <a:r>
              <a:rPr sz="2800" dirty="0"/>
              <a:t>.</a:t>
            </a:r>
            <a:endParaRPr sz="2800" dirty="0"/>
          </a:p>
          <a:p>
            <a:pPr>
              <a:spcAft>
                <a:spcPts val="500"/>
              </a:spcAft>
            </a:pPr>
            <a:r>
              <a:rPr sz="2800" dirty="0" err="1"/>
              <a:t>Menjaga</a:t>
            </a:r>
            <a:r>
              <a:rPr sz="2800" dirty="0"/>
              <a:t> </a:t>
            </a:r>
            <a:r>
              <a:rPr sz="2800" dirty="0" err="1"/>
              <a:t>kesinambungan</a:t>
            </a:r>
            <a:r>
              <a:rPr sz="2800" dirty="0"/>
              <a:t> </a:t>
            </a:r>
            <a:r>
              <a:rPr sz="2800" dirty="0" err="1"/>
              <a:t>asuhan</a:t>
            </a:r>
            <a:r>
              <a:rPr sz="2800" dirty="0"/>
              <a:t>.</a:t>
            </a:r>
            <a:endParaRPr sz="2800" dirty="0"/>
          </a:p>
          <a:p>
            <a:pPr>
              <a:spcAft>
                <a:spcPts val="500"/>
              </a:spcAft>
            </a:pPr>
            <a:r>
              <a:rPr sz="2800" dirty="0" err="1"/>
              <a:t>Menggunakan</a:t>
            </a:r>
            <a:r>
              <a:rPr sz="2800" dirty="0"/>
              <a:t> format </a:t>
            </a:r>
            <a:r>
              <a:rPr sz="2800" dirty="0" err="1"/>
              <a:t>laporan</a:t>
            </a:r>
            <a:r>
              <a:rPr sz="2800" dirty="0"/>
              <a:t> yang </a:t>
            </a:r>
            <a:r>
              <a:rPr sz="2800" dirty="0" err="1"/>
              <a:t>jelas</a:t>
            </a:r>
            <a:r>
              <a:rPr sz="2800" dirty="0"/>
              <a:t> (</a:t>
            </a:r>
            <a:r>
              <a:rPr sz="2800" dirty="0" err="1"/>
              <a:t>misal</a:t>
            </a:r>
            <a:r>
              <a:rPr sz="2800" dirty="0"/>
              <a:t>: SBAR).</a:t>
            </a:r>
            <a:endParaRPr sz="2800" dirty="0"/>
          </a:p>
          <a:p>
            <a:pPr>
              <a:spcAft>
                <a:spcPts val="500"/>
              </a:spcAft>
            </a:pPr>
            <a:r>
              <a:rPr sz="2800" dirty="0" err="1"/>
              <a:t>Menghormati</a:t>
            </a:r>
            <a:r>
              <a:rPr sz="2800" dirty="0"/>
              <a:t> </a:t>
            </a:r>
            <a:r>
              <a:rPr sz="2800" dirty="0" err="1"/>
              <a:t>rekan</a:t>
            </a:r>
            <a:r>
              <a:rPr sz="2800" dirty="0"/>
              <a:t> </a:t>
            </a:r>
            <a:r>
              <a:rPr sz="2800" dirty="0" err="1"/>
              <a:t>sejawat</a:t>
            </a:r>
            <a:r>
              <a:rPr sz="2800" dirty="0"/>
              <a:t> dan </a:t>
            </a:r>
            <a:r>
              <a:rPr sz="2800" dirty="0" err="1"/>
              <a:t>menjaga</a:t>
            </a:r>
            <a:r>
              <a:rPr sz="2800" dirty="0"/>
              <a:t> </a:t>
            </a:r>
            <a:r>
              <a:rPr sz="2800" dirty="0" err="1"/>
              <a:t>profesionalisme</a:t>
            </a:r>
            <a:r>
              <a:rPr dirty="0"/>
              <a:t>.</a:t>
            </a:r>
            <a:endParaRPr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7022</Words>
  <Application>WPS Presentation</Application>
  <PresentationFormat>On-screen Show (4:3)</PresentationFormat>
  <Paragraphs>220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33</vt:i4>
      </vt:variant>
    </vt:vector>
  </HeadingPairs>
  <TitlesOfParts>
    <vt:vector size="57" baseType="lpstr">
      <vt:lpstr>Arial</vt:lpstr>
      <vt:lpstr>SimSun</vt:lpstr>
      <vt:lpstr>Wingdings</vt:lpstr>
      <vt:lpstr>Wingdings 3</vt:lpstr>
      <vt:lpstr>Arial</vt:lpstr>
      <vt:lpstr>Gill Sans MT</vt:lpstr>
      <vt:lpstr>Microsoft YaHei</vt:lpstr>
      <vt:lpstr>Arial Unicode MS</vt:lpstr>
      <vt:lpstr>Calibri</vt:lpstr>
      <vt:lpstr>Century Gothic</vt:lpstr>
      <vt:lpstr>Bookman Old Style</vt:lpstr>
      <vt:lpstr>Rockwell</vt:lpstr>
      <vt:lpstr>Trebuchet MS</vt:lpstr>
      <vt:lpstr>Corbel</vt:lpstr>
      <vt:lpstr>Garamond</vt:lpstr>
      <vt:lpstr>Calibri Light</vt:lpstr>
      <vt:lpstr>Gallery</vt:lpstr>
      <vt:lpstr>Ion</vt:lpstr>
      <vt:lpstr>Damask</vt:lpstr>
      <vt:lpstr>Facet</vt:lpstr>
      <vt:lpstr>Parallax</vt:lpstr>
      <vt:lpstr>Organic</vt:lpstr>
      <vt:lpstr>Atlas</vt:lpstr>
      <vt:lpstr>Wisp</vt:lpstr>
      <vt:lpstr>Komunikasi dalam praktik kolaborasi</vt:lpstr>
      <vt:lpstr>Pendahuluan</vt:lpstr>
      <vt:lpstr>Pendahuluan</vt:lpstr>
      <vt:lpstr>Konsep Dasar Komunikasi</vt:lpstr>
      <vt:lpstr>Konsep Dasar Komunikasi dalam Keperawatan</vt:lpstr>
      <vt:lpstr>Komponen Proses Komunikasi</vt:lpstr>
      <vt:lpstr>Jenis-Jenis Komunikasi dalam Keperawatan</vt:lpstr>
      <vt:lpstr>Tingkat Komunikasi dalam Keperawatan</vt:lpstr>
      <vt:lpstr>Komunikasi Antarperawat dan Tim Keperawatan</vt:lpstr>
      <vt:lpstr>Komunikasi Antarprofesi (Kolaboratif)</vt:lpstr>
      <vt:lpstr>Hambatan Komunikasi di Lingkungan Keperawatan</vt:lpstr>
      <vt:lpstr>Strategi Mengatasi Hambatan Komunikasi</vt:lpstr>
      <vt:lpstr>Etika dan Profesionalisme dalam Komunikasi</vt:lpstr>
      <vt:lpstr>Peran Teknologi dalam Komunikasi Keperawatan</vt:lpstr>
      <vt:lpstr>Model Komunikasi SBAR</vt:lpstr>
      <vt:lpstr>Komunikasi dalam Konteks Kolaborasi</vt:lpstr>
      <vt:lpstr>Model Kesehatan dalam Praktik Kolaboratif</vt:lpstr>
      <vt:lpstr>Prinsip Komunikasi Efektif Antarprofesi</vt:lpstr>
      <vt:lpstr>Strategi Membangun Kolaborasi Efektif</vt:lpstr>
      <vt:lpstr>Etika dan Profesionalisme dalam Komunikasi</vt:lpstr>
      <vt:lpstr>Hambatan Umum dalam Kolaborasi</vt:lpstr>
      <vt:lpstr>Pendekatan Adaptif dan Solusi</vt:lpstr>
      <vt:lpstr>Studi Kasus Kolaborasi</vt:lpstr>
      <vt:lpstr>Analisis Kasus (Diskusi Mahasiswa)</vt:lpstr>
      <vt:lpstr>Evaluasi Komunikasi Kolaboratif</vt:lpstr>
      <vt:lpstr>Faktor Utama yang Mempengaruhi Komunikasi Interprofesi</vt:lpstr>
      <vt:lpstr>Faktor Individu</vt:lpstr>
      <vt:lpstr>Faktor Psikologis</vt:lpstr>
      <vt:lpstr>Faktor Sosial dan Budaya</vt:lpstr>
      <vt:lpstr>Faktor Organisasi</vt:lpstr>
      <vt:lpstr>Faktor Lingkungan Kerja</vt:lpstr>
      <vt:lpstr>Faktor Teknologi dan Sistem Informasi</vt:lpstr>
      <vt:lpstr>Kesimpulan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Komunikasi dalam praktik kolaborasi</dc:title>
  <dc:creator/>
  <dc:description>generated using python-pptx</dc:description>
  <cp:lastModifiedBy>girisusilo adi</cp:lastModifiedBy>
  <cp:revision>8</cp:revision>
  <dcterms:created xsi:type="dcterms:W3CDTF">2013-01-27T09:14:00Z</dcterms:created>
  <dcterms:modified xsi:type="dcterms:W3CDTF">2025-11-11T08:27:12Z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02D5F190B08D4E048677165277901130_13</vt:lpwstr>
  </property>
  <property fmtid="{D5CDD505-2E9C-101B-9397-08002B2CF9AE}" pid="3" name="KSOProductBuildVer">
    <vt:lpwstr>1033-12.2.0.23155</vt:lpwstr>
  </property>
</Properties>
</file>