
<file path=[Content_Types].xml><?xml version="1.0" encoding="utf-8"?>
<Types xmlns="http://schemas.openxmlformats.org/package/2006/content-types">
  <Default Extension="xml" ContentType="application/xml"/>
  <Default Extension="jpeg" ContentType="image/jpeg"/>
  <Default Extension="JPG" ContentType="image/.jpg"/>
  <Default Extension="rels" ContentType="application/vnd.openxmlformats-package.relationshi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authors.xml" ContentType="application/vnd.ms-powerpoint.authors+xml"/>
  <Override PartName="/ppt/handoutMasters/handoutMaster1.xml" ContentType="application/vnd.openxmlformats-officedocument.presentationml.handoutMaster+xml"/>
  <Override PartName="/ppt/media/image6.webp" ContentType="image/webp"/>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
  </p:notesMasterIdLst>
  <p:handoutMasterIdLst>
    <p:handoutMasterId r:id="rId38"/>
  </p:handoutMasterIdLst>
  <p:sldIdLst>
    <p:sldId id="257" r:id="rId3"/>
    <p:sldId id="256" r:id="rId5"/>
    <p:sldId id="286" r:id="rId6"/>
    <p:sldId id="288" r:id="rId7"/>
    <p:sldId id="290" r:id="rId8"/>
    <p:sldId id="294" r:id="rId9"/>
    <p:sldId id="297" r:id="rId10"/>
    <p:sldId id="298" r:id="rId11"/>
    <p:sldId id="299" r:id="rId12"/>
    <p:sldId id="275" r:id="rId13"/>
    <p:sldId id="300" r:id="rId14"/>
    <p:sldId id="308" r:id="rId15"/>
    <p:sldId id="310" r:id="rId16"/>
    <p:sldId id="312" r:id="rId17"/>
    <p:sldId id="314" r:id="rId18"/>
    <p:sldId id="316" r:id="rId19"/>
    <p:sldId id="259" r:id="rId20"/>
    <p:sldId id="261" r:id="rId21"/>
    <p:sldId id="317" r:id="rId22"/>
    <p:sldId id="304" r:id="rId23"/>
    <p:sldId id="318" r:id="rId24"/>
    <p:sldId id="260" r:id="rId25"/>
    <p:sldId id="262" r:id="rId26"/>
    <p:sldId id="283" r:id="rId27"/>
    <p:sldId id="279" r:id="rId28"/>
    <p:sldId id="319" r:id="rId29"/>
    <p:sldId id="266" r:id="rId30"/>
    <p:sldId id="280" r:id="rId31"/>
    <p:sldId id="282" r:id="rId32"/>
    <p:sldId id="285" r:id="rId33"/>
    <p:sldId id="289" r:id="rId34"/>
    <p:sldId id="291" r:id="rId35"/>
    <p:sldId id="293" r:id="rId36"/>
    <p:sldId id="296"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69012ECD-51FC-41F1-AA8D-1B2483CD663E}"/>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5646" autoAdjust="0"/>
  </p:normalViewPr>
  <p:slideViewPr>
    <p:cSldViewPr snapToGrid="0">
      <p:cViewPr varScale="1">
        <p:scale>
          <a:sx n="66" d="100"/>
          <a:sy n="66" d="100"/>
        </p:scale>
        <p:origin x="668" y="44"/>
      </p:cViewPr>
      <p:guideLst/>
    </p:cSldViewPr>
  </p:slideViewPr>
  <p:outlineViewPr>
    <p:cViewPr>
      <p:scale>
        <a:sx n="33" d="100"/>
        <a:sy n="33" d="100"/>
      </p:scale>
      <p:origin x="0" y="-5760"/>
    </p:cViewPr>
  </p:outlineViewPr>
  <p:notesTextViewPr>
    <p:cViewPr>
      <p:scale>
        <a:sx n="1" d="1"/>
        <a:sy n="1" d="1"/>
      </p:scale>
      <p:origin x="0" y="0"/>
    </p:cViewPr>
  </p:notesTextViewPr>
  <p:sorterViewPr>
    <p:cViewPr varScale="1">
      <p:scale>
        <a:sx n="100" d="100"/>
        <a:sy n="100" d="100"/>
      </p:scale>
      <p:origin x="0" y="-7325"/>
    </p:cViewPr>
  </p:sorterViewPr>
  <p:notesViewPr>
    <p:cSldViewPr snapToGrid="0">
      <p:cViewPr varScale="1">
        <p:scale>
          <a:sx n="58" d="100"/>
          <a:sy n="58" d="100"/>
        </p:scale>
        <p:origin x="2371" y="67"/>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5" Type="http://schemas.openxmlformats.org/officeDocument/2006/relationships/customXml" Target="../customXml/item3.xml"/><Relationship Id="rId44" Type="http://schemas.openxmlformats.org/officeDocument/2006/relationships/customXml" Target="../customXml/item2.xml"/><Relationship Id="rId43" Type="http://schemas.openxmlformats.org/officeDocument/2006/relationships/customXml" Target="../customXml/item1.xml"/><Relationship Id="rId42" Type="http://schemas.microsoft.com/office/2018/10/relationships/authors" Target="authors.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notesMaster" Target="notesMasters/notesMaster1.xml"/><Relationship Id="rId39" Type="http://schemas.openxmlformats.org/officeDocument/2006/relationships/presProps" Target="presProps.xml"/><Relationship Id="rId38" Type="http://schemas.openxmlformats.org/officeDocument/2006/relationships/handoutMaster" Target="handoutMasters/handoutMaster1.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8190EA-5EEC-4300-B6AE-D9734C6C648E}" type="datetimeFigureOut">
              <a:rPr lang="en-US" smtClean="0"/>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FF3A6F-DEFA-45E0-9496-BEE7C2C6F3D0}" type="slidenum">
              <a:rPr lang="en-US" smtClean="0"/>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p:cNvGrpSpPr/>
          <p:nvPr userDrawn="1"/>
        </p:nvGrpSpPr>
        <p:grpSpPr>
          <a:xfrm>
            <a:off x="0" y="-3419"/>
            <a:ext cx="12192000" cy="6861419"/>
            <a:chOff x="0" y="-3419"/>
            <a:chExt cx="12192000" cy="6861419"/>
          </a:xfrm>
        </p:grpSpPr>
        <p:sp>
          <p:nvSpPr>
            <p:cNvPr id="5" name="Oval 4"/>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p:cNvGrpSpPr/>
            <p:nvPr userDrawn="1"/>
          </p:nvGrpSpPr>
          <p:grpSpPr>
            <a:xfrm>
              <a:off x="8264427" y="-3419"/>
              <a:ext cx="3927573" cy="3165022"/>
              <a:chOff x="9857014" y="13834"/>
              <a:chExt cx="2334986" cy="1881641"/>
            </a:xfrm>
          </p:grpSpPr>
          <p:sp>
            <p:nvSpPr>
              <p:cNvPr id="15" name="Freeform 14"/>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Chart ">
    <p:bg>
      <p:bgPr>
        <a:solidFill>
          <a:schemeClr val="accent2"/>
        </a:solidFill>
        <a:effectLst/>
      </p:bgPr>
    </p:bg>
    <p:spTree>
      <p:nvGrpSpPr>
        <p:cNvPr id="1" name=""/>
        <p:cNvGrpSpPr/>
        <p:nvPr/>
      </p:nvGrpSpPr>
      <p:grpSpPr>
        <a:xfrm>
          <a:off x="0" y="0"/>
          <a:ext cx="0" cy="0"/>
          <a:chOff x="0" y="0"/>
          <a:chExt cx="0" cy="0"/>
        </a:xfrm>
      </p:grpSpPr>
      <p:grpSp>
        <p:nvGrpSpPr>
          <p:cNvPr id="9" name="Group 8"/>
          <p:cNvGrpSpPr/>
          <p:nvPr userDrawn="1"/>
        </p:nvGrpSpPr>
        <p:grpSpPr>
          <a:xfrm rot="16200000">
            <a:off x="10772262" y="152641"/>
            <a:ext cx="1572380" cy="1267097"/>
            <a:chOff x="7413403" y="4976359"/>
            <a:chExt cx="2334986" cy="1881641"/>
          </a:xfrm>
        </p:grpSpPr>
        <p:sp>
          <p:nvSpPr>
            <p:cNvPr id="13" name="Freeform 12"/>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p:cNvSpPr>
            <a:spLocks noGrp="1"/>
          </p:cNvSpPr>
          <p:nvPr>
            <p:ph type="title" hasCustomPrompt="1"/>
          </p:nvPr>
        </p:nvSpPr>
        <p:spPr>
          <a:xfrm>
            <a:off x="1167492" y="136526"/>
            <a:ext cx="9779183" cy="1570038"/>
          </a:xfrm>
        </p:spPr>
        <p:txBody>
          <a:bodyPr anchor="b">
            <a:noAutofit/>
          </a:bodyPr>
          <a:lstStyle>
            <a:lvl1pPr>
              <a:defRPr sz="4200" b="1">
                <a:latin typeface="+mj-lt"/>
              </a:defRPr>
            </a:lvl1pPr>
          </a:lstStyle>
          <a:p>
            <a:r>
              <a:rPr lang="en-US" dirty="0"/>
              <a:t>Click to add title</a:t>
            </a:r>
            <a:endParaRPr lang="en-US" dirty="0"/>
          </a:p>
        </p:txBody>
      </p:sp>
      <p:sp>
        <p:nvSpPr>
          <p:cNvPr id="3" name="Content Placeholder 2"/>
          <p:cNvSpPr>
            <a:spLocks noGrp="1"/>
          </p:cNvSpPr>
          <p:nvPr>
            <p:ph idx="1" hasCustomPrompt="1"/>
          </p:nvPr>
        </p:nvSpPr>
        <p:spPr>
          <a:xfrm>
            <a:off x="1167493" y="2084832"/>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10" name="Date Placeholder 3"/>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endParaRPr lang="en-US" dirty="0"/>
          </a:p>
        </p:txBody>
      </p:sp>
      <p:sp>
        <p:nvSpPr>
          <p:cNvPr id="11"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p:cNvGrpSpPr/>
          <p:nvPr userDrawn="1"/>
        </p:nvGrpSpPr>
        <p:grpSpPr>
          <a:xfrm>
            <a:off x="0" y="-1"/>
            <a:ext cx="12192001" cy="6864796"/>
            <a:chOff x="0" y="-1"/>
            <a:chExt cx="12192001" cy="6864796"/>
          </a:xfrm>
        </p:grpSpPr>
        <p:sp>
          <p:nvSpPr>
            <p:cNvPr id="4" name="Rectangle 3"/>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userDrawn="1"/>
          </p:nvGrpSpPr>
          <p:grpSpPr>
            <a:xfrm>
              <a:off x="8264427" y="3685939"/>
              <a:ext cx="3927573" cy="3178856"/>
              <a:chOff x="9857014" y="13834"/>
              <a:chExt cx="2334986" cy="1881641"/>
            </a:xfrm>
          </p:grpSpPr>
          <p:sp>
            <p:nvSpPr>
              <p:cNvPr id="15" name="Freeform 14"/>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p:cNvSpPr>
            <a:spLocks noGrp="1"/>
          </p:cNvSpPr>
          <p:nvPr>
            <p:ph type="ctrTitle" hasCustomPrompt="1"/>
          </p:nvPr>
        </p:nvSpPr>
        <p:spPr>
          <a:xfrm>
            <a:off x="1167494" y="252549"/>
            <a:ext cx="6220278" cy="3262811"/>
          </a:xfrm>
        </p:spPr>
        <p:txBody>
          <a:bodyPr anchor="b">
            <a:noAutofit/>
          </a:bodyPr>
          <a:lstStyle>
            <a:lvl1pPr algn="l">
              <a:defRPr sz="6000" b="1">
                <a:latin typeface="+mj-lt"/>
              </a:defRPr>
            </a:lvl1pPr>
          </a:lstStyle>
          <a:p>
            <a:r>
              <a:rPr lang="en-US" dirty="0"/>
              <a:t>Click to add title</a:t>
            </a:r>
            <a:endParaRPr lang="en-US" dirty="0"/>
          </a:p>
        </p:txBody>
      </p:sp>
      <p:sp>
        <p:nvSpPr>
          <p:cNvPr id="3" name="Subtitle 2"/>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9C348-6DA8-493D-9D3B-D80DFD29B2EC}"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6E00-7FE1-41F3-BCE2-8D58A8B303D4}"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D4C9C348-6DA8-493D-9D3B-D80DFD29B2E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6E00-7FE1-41F3-BCE2-8D58A8B303D4}" type="slidenum">
              <a:rPr lang="en-US" smtClean="0"/>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endParaRPr lang="en-US"/>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Content Placeholder 4"/>
          <p:cNvSpPr>
            <a:spLocks noGrp="1"/>
          </p:cNvSpPr>
          <p:nvPr>
            <p:ph sz="quarter" idx="3"/>
          </p:nvPr>
        </p:nvSpPr>
        <p:spPr>
          <a:xfrm>
            <a:off x="609600" y="3938589"/>
            <a:ext cx="5384800" cy="2187575"/>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Content Placeholder 5"/>
          <p:cNvSpPr>
            <a:spLocks noGrp="1"/>
          </p:cNvSpPr>
          <p:nvPr>
            <p:ph sz="quarter" idx="4"/>
          </p:nvPr>
        </p:nvSpPr>
        <p:spPr>
          <a:xfrm>
            <a:off x="6197600" y="3938589"/>
            <a:ext cx="5384800" cy="2187575"/>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8F1FCE25-E2EB-45E3-8C2A-55012BEC55D2}" type="slidenum">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p:cNvGrpSpPr/>
          <p:nvPr userDrawn="1"/>
        </p:nvGrpSpPr>
        <p:grpSpPr>
          <a:xfrm>
            <a:off x="1" y="0"/>
            <a:ext cx="12191999" cy="6858000"/>
            <a:chOff x="1" y="0"/>
            <a:chExt cx="12191999" cy="6858000"/>
          </a:xfrm>
        </p:grpSpPr>
        <p:sp>
          <p:nvSpPr>
            <p:cNvPr id="4" name="Freeform 3"/>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p:cNvGrpSpPr/>
            <p:nvPr userDrawn="1"/>
          </p:nvGrpSpPr>
          <p:grpSpPr>
            <a:xfrm>
              <a:off x="8082092" y="5590903"/>
              <a:ext cx="1572380" cy="1267097"/>
              <a:chOff x="7413403" y="4976359"/>
              <a:chExt cx="2334986" cy="1881641"/>
            </a:xfrm>
          </p:grpSpPr>
          <p:sp>
            <p:nvSpPr>
              <p:cNvPr id="7" name="Freeform 6"/>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p:cNvSpPr>
            <a:spLocks noGrp="1"/>
          </p:cNvSpPr>
          <p:nvPr>
            <p:ph type="title" hasCustomPrompt="1"/>
          </p:nvPr>
        </p:nvSpPr>
        <p:spPr>
          <a:xfrm>
            <a:off x="1158864" y="102021"/>
            <a:ext cx="9779183" cy="1744415"/>
          </a:xfrm>
        </p:spPr>
        <p:txBody>
          <a:bodyPr anchor="b">
            <a:noAutofit/>
          </a:bodyPr>
          <a:lstStyle>
            <a:lvl1pPr>
              <a:defRPr sz="4200" b="1">
                <a:latin typeface="+mj-lt"/>
              </a:defRPr>
            </a:lvl1pPr>
          </a:lstStyle>
          <a:p>
            <a:r>
              <a:rPr lang="en-US" dirty="0"/>
              <a:t>Click to add title</a:t>
            </a:r>
            <a:endParaRPr lang="en-US" dirty="0"/>
          </a:p>
        </p:txBody>
      </p:sp>
      <p:sp>
        <p:nvSpPr>
          <p:cNvPr id="3" name="Content Placeholder 2"/>
          <p:cNvSpPr>
            <a:spLocks noGrp="1"/>
          </p:cNvSpPr>
          <p:nvPr>
            <p:ph idx="1" hasCustomPrompt="1"/>
          </p:nvPr>
        </p:nvSpPr>
        <p:spPr>
          <a:xfrm>
            <a:off x="1158865"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10" name="Date Placeholder 3"/>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endParaRPr lang="en-US" dirty="0"/>
          </a:p>
        </p:txBody>
      </p:sp>
      <p:sp>
        <p:nvSpPr>
          <p:cNvPr id="11"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Right Image">
    <p:spTree>
      <p:nvGrpSpPr>
        <p:cNvPr id="1" name=""/>
        <p:cNvGrpSpPr/>
        <p:nvPr/>
      </p:nvGrpSpPr>
      <p:grpSpPr>
        <a:xfrm>
          <a:off x="0" y="0"/>
          <a:ext cx="0" cy="0"/>
          <a:chOff x="0" y="0"/>
          <a:chExt cx="0" cy="0"/>
        </a:xfrm>
      </p:grpSpPr>
      <p:grpSp>
        <p:nvGrpSpPr>
          <p:cNvPr id="13" name="Group 12"/>
          <p:cNvGrpSpPr/>
          <p:nvPr userDrawn="1"/>
        </p:nvGrpSpPr>
        <p:grpSpPr>
          <a:xfrm flipH="1">
            <a:off x="1" y="0"/>
            <a:ext cx="12191999" cy="6858000"/>
            <a:chOff x="1" y="0"/>
            <a:chExt cx="12191999" cy="6858000"/>
          </a:xfrm>
        </p:grpSpPr>
        <p:sp>
          <p:nvSpPr>
            <p:cNvPr id="4" name="Freeform 3"/>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p:cNvGrpSpPr/>
            <p:nvPr userDrawn="1"/>
          </p:nvGrpSpPr>
          <p:grpSpPr>
            <a:xfrm>
              <a:off x="8082092" y="5590903"/>
              <a:ext cx="1572380" cy="1267097"/>
              <a:chOff x="7413403" y="4976359"/>
              <a:chExt cx="2334986" cy="1881641"/>
            </a:xfrm>
          </p:grpSpPr>
          <p:sp>
            <p:nvSpPr>
              <p:cNvPr id="7" name="Freeform 6"/>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p:cNvSpPr>
            <a:spLocks noGrp="1"/>
          </p:cNvSpPr>
          <p:nvPr>
            <p:ph type="title" hasCustomPrompt="1"/>
          </p:nvPr>
        </p:nvSpPr>
        <p:spPr>
          <a:xfrm>
            <a:off x="1167492" y="1371600"/>
            <a:ext cx="5486400" cy="4114800"/>
          </a:xfrm>
        </p:spPr>
        <p:txBody>
          <a:bodyPr anchor="ctr" anchorCtr="0">
            <a:noAutofit/>
          </a:bodyPr>
          <a:lstStyle>
            <a:lvl1pPr>
              <a:defRPr sz="6000" b="1">
                <a:latin typeface="+mj-lt"/>
              </a:defRPr>
            </a:lvl1pPr>
          </a:lstStyle>
          <a:p>
            <a:r>
              <a:rPr lang="en-US" dirty="0"/>
              <a:t>Click to add title</a:t>
            </a:r>
            <a:endParaRPr lang="en-US" dirty="0"/>
          </a:p>
        </p:txBody>
      </p:sp>
      <p:sp>
        <p:nvSpPr>
          <p:cNvPr id="15" name="Picture Placeholder 14"/>
          <p:cNvSpPr>
            <a:spLocks noGrp="1"/>
          </p:cNvSpPr>
          <p:nvPr>
            <p:ph type="pic" sz="quarter" idx="10"/>
          </p:nvPr>
        </p:nvSpPr>
        <p:spPr>
          <a:xfrm>
            <a:off x="7183438" y="1168400"/>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endParaRPr lang="en-US" dirty="0"/>
          </a:p>
        </p:txBody>
      </p:sp>
      <p:sp>
        <p:nvSpPr>
          <p:cNvPr id="11"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Left Image">
    <p:spTree>
      <p:nvGrpSpPr>
        <p:cNvPr id="1" name=""/>
        <p:cNvGrpSpPr/>
        <p:nvPr/>
      </p:nvGrpSpPr>
      <p:grpSpPr>
        <a:xfrm>
          <a:off x="0" y="0"/>
          <a:ext cx="0" cy="0"/>
          <a:chOff x="0" y="0"/>
          <a:chExt cx="0" cy="0"/>
        </a:xfrm>
      </p:grpSpPr>
      <p:grpSp>
        <p:nvGrpSpPr>
          <p:cNvPr id="13" name="Group 12"/>
          <p:cNvGrpSpPr/>
          <p:nvPr userDrawn="1"/>
        </p:nvGrpSpPr>
        <p:grpSpPr>
          <a:xfrm>
            <a:off x="1" y="0"/>
            <a:ext cx="12191999" cy="6858000"/>
            <a:chOff x="1" y="0"/>
            <a:chExt cx="12191999" cy="6858000"/>
          </a:xfrm>
        </p:grpSpPr>
        <p:sp>
          <p:nvSpPr>
            <p:cNvPr id="4" name="Freeform 3"/>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p:cNvGrpSpPr/>
            <p:nvPr userDrawn="1"/>
          </p:nvGrpSpPr>
          <p:grpSpPr>
            <a:xfrm>
              <a:off x="8082092" y="5590903"/>
              <a:ext cx="1572380" cy="1267097"/>
              <a:chOff x="7413403" y="4976359"/>
              <a:chExt cx="2334986" cy="1881641"/>
            </a:xfrm>
          </p:grpSpPr>
          <p:sp>
            <p:nvSpPr>
              <p:cNvPr id="7" name="Freeform 6"/>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p:cNvSpPr>
            <a:spLocks noGrp="1"/>
          </p:cNvSpPr>
          <p:nvPr>
            <p:ph type="title" hasCustomPrompt="1"/>
          </p:nvPr>
        </p:nvSpPr>
        <p:spPr>
          <a:xfrm>
            <a:off x="5943600" y="457200"/>
            <a:ext cx="5120640" cy="3200400"/>
          </a:xfrm>
        </p:spPr>
        <p:txBody>
          <a:bodyPr anchor="b" anchorCtr="0">
            <a:noAutofit/>
          </a:bodyPr>
          <a:lstStyle>
            <a:lvl1pPr>
              <a:defRPr sz="6000" b="1">
                <a:latin typeface="+mj-lt"/>
              </a:defRPr>
            </a:lvl1pPr>
          </a:lstStyle>
          <a:p>
            <a:r>
              <a:rPr lang="en-US" dirty="0"/>
              <a:t>Click to add title</a:t>
            </a:r>
            <a:endParaRPr lang="en-US" dirty="0"/>
          </a:p>
        </p:txBody>
      </p:sp>
      <p:sp>
        <p:nvSpPr>
          <p:cNvPr id="3" name="Subtitle 2"/>
          <p:cNvSpPr>
            <a:spLocks noGrp="1"/>
          </p:cNvSpPr>
          <p:nvPr>
            <p:ph type="subTitle" idx="1" hasCustomPrompt="1"/>
          </p:nvPr>
        </p:nvSpPr>
        <p:spPr>
          <a:xfrm>
            <a:off x="5943598" y="3657600"/>
            <a:ext cx="5120640" cy="1828800"/>
          </a:xfrm>
        </p:spPr>
        <p:txBody>
          <a:bodyPr anchor="t" anchorCtr="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endParaRPr lang="en-US" dirty="0"/>
          </a:p>
        </p:txBody>
      </p:sp>
      <p:sp>
        <p:nvSpPr>
          <p:cNvPr id="15" name="Picture Placeholder 14"/>
          <p:cNvSpPr>
            <a:spLocks noGrp="1"/>
          </p:cNvSpPr>
          <p:nvPr>
            <p:ph type="pic" sz="quarter" idx="10"/>
          </p:nvPr>
        </p:nvSpPr>
        <p:spPr>
          <a:xfrm>
            <a:off x="904238" y="1157224"/>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endParaRPr lang="en-US" dirty="0"/>
          </a:p>
        </p:txBody>
      </p:sp>
      <p:sp>
        <p:nvSpPr>
          <p:cNvPr id="11"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0" y="-1"/>
            <a:ext cx="12208822" cy="6858003"/>
            <a:chOff x="0" y="-1"/>
            <a:chExt cx="12208822" cy="6858003"/>
          </a:xfrm>
        </p:grpSpPr>
        <p:sp>
          <p:nvSpPr>
            <p:cNvPr id="7" name="Rectangle 6"/>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dirty="0"/>
              <a:t>Click to add title</a:t>
            </a:r>
            <a:endParaRPr lang="en-US" dirty="0"/>
          </a:p>
        </p:txBody>
      </p:sp>
      <p:sp>
        <p:nvSpPr>
          <p:cNvPr id="3" name="Content Placeholder 2"/>
          <p:cNvSpPr>
            <a:spLocks noGrp="1"/>
          </p:cNvSpPr>
          <p:nvPr>
            <p:ph idx="14" hasCustomPrompt="1"/>
          </p:nvPr>
        </p:nvSpPr>
        <p:spPr>
          <a:xfrm>
            <a:off x="1166087" y="2652713"/>
            <a:ext cx="9780587" cy="3436936"/>
          </a:xfrm>
        </p:spPr>
        <p:txBody>
          <a:bodyPr>
            <a:normAutofit/>
          </a:bodyPr>
          <a:lstStyle>
            <a:lvl1pPr marL="342900" indent="-283210">
              <a:spcBef>
                <a:spcPts val="1000"/>
              </a:spcBef>
              <a:buFont typeface="Arial" panose="020B0604020202020204" pitchFamily="34" charset="0"/>
              <a:buChar char="•"/>
              <a:defRPr sz="2000">
                <a:solidFill>
                  <a:schemeClr val="bg1"/>
                </a:solidFill>
                <a:latin typeface="+mn-lt"/>
              </a:defRPr>
            </a:lvl1pPr>
            <a:lvl2pPr marL="567055" indent="-283210">
              <a:spcBef>
                <a:spcPts val="1000"/>
              </a:spcBef>
              <a:buFont typeface="Arial" panose="020B0604020202020204" pitchFamily="34" charset="0"/>
              <a:buChar char="•"/>
              <a:defRPr sz="2000">
                <a:solidFill>
                  <a:schemeClr val="bg1"/>
                </a:solidFill>
                <a:latin typeface="+mn-lt"/>
              </a:defRPr>
            </a:lvl2pPr>
            <a:lvl3pPr marL="850265" indent="-283210">
              <a:spcBef>
                <a:spcPts val="1000"/>
              </a:spcBef>
              <a:buFont typeface="Arial" panose="020B0604020202020204" pitchFamily="34" charset="0"/>
              <a:buChar char="•"/>
              <a:defRPr sz="2000">
                <a:solidFill>
                  <a:schemeClr val="bg1"/>
                </a:solidFill>
                <a:latin typeface="+mn-lt"/>
              </a:defRPr>
            </a:lvl3pPr>
            <a:lvl4pPr marL="1097280" indent="-283210">
              <a:spcBef>
                <a:spcPts val="1000"/>
              </a:spcBef>
              <a:buFont typeface="Arial" panose="020B0604020202020204" pitchFamily="34" charset="0"/>
              <a:buChar char="•"/>
              <a:defRPr sz="2000">
                <a:solidFill>
                  <a:schemeClr val="bg1"/>
                </a:solidFill>
                <a:latin typeface="+mn-lt"/>
              </a:defRPr>
            </a:lvl4pPr>
            <a:lvl5pPr marL="1371600" indent="-283210">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endParaRPr lang="en-US" dirty="0"/>
          </a:p>
        </p:txBody>
      </p:sp>
      <p:sp>
        <p:nvSpPr>
          <p:cNvPr id="5" name="Footer Placeholder 4"/>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p:cNvGrpSpPr/>
          <p:nvPr userDrawn="1"/>
        </p:nvGrpSpPr>
        <p:grpSpPr>
          <a:xfrm>
            <a:off x="0" y="0"/>
            <a:ext cx="12192000" cy="6858000"/>
            <a:chOff x="0" y="0"/>
            <a:chExt cx="12192000" cy="6858000"/>
          </a:xfrm>
        </p:grpSpPr>
        <p:sp>
          <p:nvSpPr>
            <p:cNvPr id="23" name="Freeform 22"/>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p:cNvGrpSpPr/>
            <p:nvPr userDrawn="1"/>
          </p:nvGrpSpPr>
          <p:grpSpPr>
            <a:xfrm rot="16200000">
              <a:off x="8286528" y="2207195"/>
              <a:ext cx="3032351" cy="2443610"/>
              <a:chOff x="9857014" y="13834"/>
              <a:chExt cx="2334986" cy="1881641"/>
            </a:xfrm>
          </p:grpSpPr>
          <p:sp>
            <p:nvSpPr>
              <p:cNvPr id="15" name="Freeform 14"/>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p:cNvSpPr>
            <a:spLocks noGrp="1"/>
          </p:cNvSpPr>
          <p:nvPr>
            <p:ph type="ctrTitle" hasCustomPrompt="1"/>
          </p:nvPr>
        </p:nvSpPr>
        <p:spPr>
          <a:xfrm>
            <a:off x="1167494" y="177553"/>
            <a:ext cx="6245912" cy="3269447"/>
          </a:xfrm>
        </p:spPr>
        <p:txBody>
          <a:bodyPr bIns="0" anchor="b">
            <a:noAutofit/>
          </a:bodyPr>
          <a:lstStyle>
            <a:lvl1pPr algn="l">
              <a:defRPr sz="6000" b="1">
                <a:solidFill>
                  <a:schemeClr val="bg1"/>
                </a:solidFill>
                <a:latin typeface="+mj-lt"/>
              </a:defRPr>
            </a:lvl1pPr>
          </a:lstStyle>
          <a:p>
            <a:r>
              <a:rPr lang="en-US" dirty="0"/>
              <a:t>Click to add title</a:t>
            </a:r>
            <a:endParaRPr lang="en-US" dirty="0"/>
          </a:p>
        </p:txBody>
      </p:sp>
      <p:sp>
        <p:nvSpPr>
          <p:cNvPr id="3" name="Subtitle 2"/>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p:cNvGrpSpPr/>
          <p:nvPr userDrawn="1"/>
        </p:nvGrpSpPr>
        <p:grpSpPr>
          <a:xfrm>
            <a:off x="1" y="0"/>
            <a:ext cx="12191999" cy="6858000"/>
            <a:chOff x="1" y="0"/>
            <a:chExt cx="12191999" cy="6858000"/>
          </a:xfrm>
        </p:grpSpPr>
        <p:sp>
          <p:nvSpPr>
            <p:cNvPr id="4" name="Freeform 3"/>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p:cNvGrpSpPr/>
            <p:nvPr userDrawn="1"/>
          </p:nvGrpSpPr>
          <p:grpSpPr>
            <a:xfrm>
              <a:off x="8082092" y="5590903"/>
              <a:ext cx="1572380" cy="1267097"/>
              <a:chOff x="7413403" y="4976359"/>
              <a:chExt cx="2334986" cy="1881641"/>
            </a:xfrm>
          </p:grpSpPr>
          <p:sp>
            <p:nvSpPr>
              <p:cNvPr id="7" name="Freeform 6"/>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dirty="0"/>
              <a:t>Click to add title</a:t>
            </a:r>
            <a:endParaRPr lang="en-US" dirty="0"/>
          </a:p>
        </p:txBody>
      </p:sp>
      <p:sp>
        <p:nvSpPr>
          <p:cNvPr id="3" name="Content Placeholder 2"/>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210" indent="-283210">
              <a:spcBef>
                <a:spcPts val="1000"/>
              </a:spcBef>
              <a:buFont typeface="Arial" panose="020B0604020202020204" pitchFamily="34" charset="0"/>
              <a:buChar char="•"/>
              <a:defRPr sz="2000">
                <a:latin typeface="+mn-lt"/>
              </a:defRPr>
            </a:lvl2pPr>
            <a:lvl3pPr marL="567055" indent="-283210">
              <a:spcBef>
                <a:spcPts val="1000"/>
              </a:spcBef>
              <a:buFont typeface="Arial" panose="020B0604020202020204" pitchFamily="34" charset="0"/>
              <a:buChar char="•"/>
              <a:defRPr sz="2000">
                <a:latin typeface="+mn-lt"/>
              </a:defRPr>
            </a:lvl3pPr>
            <a:lvl4pPr marL="850265" indent="-283210">
              <a:spcBef>
                <a:spcPts val="1000"/>
              </a:spcBef>
              <a:buFont typeface="Arial" panose="020B0604020202020204" pitchFamily="34" charset="0"/>
              <a:buChar char="•"/>
              <a:defRPr sz="2000">
                <a:latin typeface="+mn-lt"/>
              </a:defRPr>
            </a:lvl4pPr>
            <a:lvl5pPr marL="1134110" indent="-283210">
              <a:spcBef>
                <a:spcPts val="1000"/>
              </a:spcBef>
              <a:buFont typeface="Arial" panose="020B0604020202020204" pitchFamily="34" charset="0"/>
              <a:buChar char="•"/>
              <a:defRPr sz="2000">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13" name="Content Placeholder 2"/>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210" indent="-283210">
              <a:spcBef>
                <a:spcPts val="1000"/>
              </a:spcBef>
              <a:buFont typeface="Arial" panose="020B0604020202020204" pitchFamily="34" charset="0"/>
              <a:buChar char="•"/>
              <a:defRPr sz="2000">
                <a:latin typeface="+mn-lt"/>
              </a:defRPr>
            </a:lvl2pPr>
            <a:lvl3pPr marL="567055" indent="-283210">
              <a:spcBef>
                <a:spcPts val="1000"/>
              </a:spcBef>
              <a:buFont typeface="Arial" panose="020B0604020202020204" pitchFamily="34" charset="0"/>
              <a:buChar char="•"/>
              <a:defRPr sz="2000">
                <a:latin typeface="+mn-lt"/>
              </a:defRPr>
            </a:lvl3pPr>
            <a:lvl4pPr marL="850265" indent="-283210">
              <a:spcBef>
                <a:spcPts val="1000"/>
              </a:spcBef>
              <a:buFont typeface="Arial" panose="020B0604020202020204" pitchFamily="34" charset="0"/>
              <a:buChar char="•"/>
              <a:defRPr sz="2000">
                <a:latin typeface="+mn-lt"/>
              </a:defRPr>
            </a:lvl4pPr>
            <a:lvl5pPr marL="1134110" indent="-283210">
              <a:spcBef>
                <a:spcPts val="1000"/>
              </a:spcBef>
              <a:buFont typeface="Arial" panose="020B0604020202020204" pitchFamily="34" charset="0"/>
              <a:buChar char="•"/>
              <a:defRPr sz="2000">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10" name="Date Placeholder 3"/>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endParaRPr lang="en-US" dirty="0"/>
          </a:p>
        </p:txBody>
      </p:sp>
      <p:sp>
        <p:nvSpPr>
          <p:cNvPr id="11"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p:bg>
      <p:bgPr>
        <a:solidFill>
          <a:schemeClr val="accent1"/>
        </a:solidFill>
        <a:effectLst/>
      </p:bgPr>
    </p:bg>
    <p:spTree>
      <p:nvGrpSpPr>
        <p:cNvPr id="1" name=""/>
        <p:cNvGrpSpPr/>
        <p:nvPr/>
      </p:nvGrpSpPr>
      <p:grpSpPr>
        <a:xfrm>
          <a:off x="0" y="0"/>
          <a:ext cx="0" cy="0"/>
          <a:chOff x="0" y="0"/>
          <a:chExt cx="0" cy="0"/>
        </a:xfrm>
      </p:grpSpPr>
      <p:grpSp>
        <p:nvGrpSpPr>
          <p:cNvPr id="6" name="Group 5"/>
          <p:cNvGrpSpPr/>
          <p:nvPr userDrawn="1"/>
        </p:nvGrpSpPr>
        <p:grpSpPr>
          <a:xfrm>
            <a:off x="1" y="1"/>
            <a:ext cx="12191999" cy="6857999"/>
            <a:chOff x="1" y="1"/>
            <a:chExt cx="12191999" cy="6857999"/>
          </a:xfrm>
        </p:grpSpPr>
        <p:sp>
          <p:nvSpPr>
            <p:cNvPr id="4" name="Freeform 3"/>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dirty="0"/>
              <a:t>Click to add title</a:t>
            </a:r>
            <a:endParaRPr lang="en-US" dirty="0"/>
          </a:p>
        </p:txBody>
      </p:sp>
      <p:sp>
        <p:nvSpPr>
          <p:cNvPr id="14" name="Content Placeholder 2"/>
          <p:cNvSpPr>
            <a:spLocks noGrp="1"/>
          </p:cNvSpPr>
          <p:nvPr>
            <p:ph idx="12" hasCustomPrompt="1"/>
          </p:nvPr>
        </p:nvSpPr>
        <p:spPr>
          <a:xfrm>
            <a:off x="1167493" y="2023984"/>
            <a:ext cx="4663440" cy="3332832"/>
          </a:xfrm>
        </p:spPr>
        <p:txBody>
          <a:bodyPr>
            <a:normAutofit/>
          </a:bodyPr>
          <a:lstStyle>
            <a:lvl1pPr marL="530225" indent="-530225">
              <a:spcBef>
                <a:spcPts val="1000"/>
              </a:spcBef>
              <a:buFont typeface="+mj-lt"/>
              <a:buAutoNum type="arabicPeriod"/>
              <a:defRPr sz="2000">
                <a:solidFill>
                  <a:schemeClr val="bg1"/>
                </a:solidFill>
                <a:latin typeface="+mn-lt"/>
              </a:defRPr>
            </a:lvl1pPr>
            <a:lvl2pPr marL="1097280" indent="-530225">
              <a:spcBef>
                <a:spcPts val="1000"/>
              </a:spcBef>
              <a:buFont typeface="+mj-lt"/>
              <a:buAutoNum type="alphaLcPeriod"/>
              <a:defRPr sz="2000">
                <a:solidFill>
                  <a:schemeClr val="bg1"/>
                </a:solidFill>
                <a:latin typeface="+mn-lt"/>
              </a:defRPr>
            </a:lvl2pPr>
            <a:lvl3pPr marL="1645920" indent="-530225">
              <a:spcBef>
                <a:spcPts val="1000"/>
              </a:spcBef>
              <a:buFont typeface="+mj-lt"/>
              <a:buAutoNum type="arabicParenR"/>
              <a:defRPr sz="2000">
                <a:solidFill>
                  <a:schemeClr val="bg1"/>
                </a:solidFill>
                <a:latin typeface="+mn-lt"/>
              </a:defRPr>
            </a:lvl3pPr>
            <a:lvl4pPr marL="1920240" indent="-530225">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9" name="Content Placeholder 2"/>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210" indent="-283210">
              <a:spcBef>
                <a:spcPts val="1000"/>
              </a:spcBef>
              <a:buFont typeface="Arial" panose="020B0604020202020204" pitchFamily="34" charset="0"/>
              <a:buChar char="•"/>
              <a:defRPr sz="2000">
                <a:solidFill>
                  <a:schemeClr val="bg1"/>
                </a:solidFill>
                <a:latin typeface="+mn-lt"/>
              </a:defRPr>
            </a:lvl2pPr>
            <a:lvl3pPr marL="567055" indent="-283210">
              <a:spcBef>
                <a:spcPts val="1000"/>
              </a:spcBef>
              <a:buFont typeface="Arial" panose="020B0604020202020204" pitchFamily="34" charset="0"/>
              <a:buChar char="•"/>
              <a:defRPr sz="2000">
                <a:solidFill>
                  <a:schemeClr val="bg1"/>
                </a:solidFill>
                <a:latin typeface="+mn-lt"/>
              </a:defRPr>
            </a:lvl3pPr>
            <a:lvl4pPr marL="850265" indent="-283210">
              <a:spcBef>
                <a:spcPts val="1000"/>
              </a:spcBef>
              <a:buFont typeface="Arial" panose="020B0604020202020204" pitchFamily="34" charset="0"/>
              <a:buChar char="•"/>
              <a:defRPr sz="2000">
                <a:solidFill>
                  <a:schemeClr val="bg1"/>
                </a:solidFill>
                <a:latin typeface="+mn-lt"/>
              </a:defRPr>
            </a:lvl4pPr>
            <a:lvl5pPr marL="1134110" indent="-283210">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10" name="Date Placeholder 3"/>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endParaRPr lang="en-US" dirty="0"/>
          </a:p>
        </p:txBody>
      </p:sp>
      <p:sp>
        <p:nvSpPr>
          <p:cNvPr id="11"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dirty="0"/>
          </a:p>
        </p:txBody>
      </p:sp>
      <p:sp>
        <p:nvSpPr>
          <p:cNvPr id="12" name="Slide Number Placeholder 5"/>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and Image 2">
    <p:spTree>
      <p:nvGrpSpPr>
        <p:cNvPr id="1" name=""/>
        <p:cNvGrpSpPr/>
        <p:nvPr/>
      </p:nvGrpSpPr>
      <p:grpSpPr>
        <a:xfrm>
          <a:off x="0" y="0"/>
          <a:ext cx="0" cy="0"/>
          <a:chOff x="0" y="0"/>
          <a:chExt cx="0" cy="0"/>
        </a:xfrm>
      </p:grpSpPr>
      <p:grpSp>
        <p:nvGrpSpPr>
          <p:cNvPr id="14" name="Group 13"/>
          <p:cNvGrpSpPr/>
          <p:nvPr userDrawn="1"/>
        </p:nvGrpSpPr>
        <p:grpSpPr>
          <a:xfrm>
            <a:off x="-2364" y="0"/>
            <a:ext cx="12194364" cy="6858000"/>
            <a:chOff x="-2364" y="0"/>
            <a:chExt cx="12194364" cy="6858000"/>
          </a:xfrm>
        </p:grpSpPr>
        <p:sp>
          <p:nvSpPr>
            <p:cNvPr id="4" name="Freeform 3"/>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p:cNvGrpSpPr/>
            <p:nvPr userDrawn="1"/>
          </p:nvGrpSpPr>
          <p:grpSpPr>
            <a:xfrm>
              <a:off x="2587417" y="5590903"/>
              <a:ext cx="1572380" cy="1267097"/>
              <a:chOff x="7413403" y="4976359"/>
              <a:chExt cx="2334986" cy="1881641"/>
            </a:xfrm>
          </p:grpSpPr>
          <p:sp>
            <p:nvSpPr>
              <p:cNvPr id="7" name="Freeform 6"/>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p:cNvSpPr>
            <a:spLocks noGrp="1"/>
          </p:cNvSpPr>
          <p:nvPr>
            <p:ph type="title" hasCustomPrompt="1"/>
          </p:nvPr>
        </p:nvSpPr>
        <p:spPr>
          <a:xfrm>
            <a:off x="5549489" y="457199"/>
            <a:ext cx="5943599" cy="1920240"/>
          </a:xfrm>
        </p:spPr>
        <p:txBody>
          <a:bodyPr anchor="b">
            <a:noAutofit/>
          </a:bodyPr>
          <a:lstStyle>
            <a:lvl1pPr>
              <a:defRPr sz="4200" b="1">
                <a:latin typeface="+mj-lt"/>
              </a:defRPr>
            </a:lvl1pPr>
          </a:lstStyle>
          <a:p>
            <a:r>
              <a:rPr lang="en-US" dirty="0"/>
              <a:t>Click to add title</a:t>
            </a:r>
            <a:endParaRPr lang="en-US" dirty="0"/>
          </a:p>
        </p:txBody>
      </p:sp>
      <p:sp>
        <p:nvSpPr>
          <p:cNvPr id="15" name="Content Placeholder 2"/>
          <p:cNvSpPr>
            <a:spLocks noGrp="1" noChangeAspect="1"/>
          </p:cNvSpPr>
          <p:nvPr>
            <p:ph idx="17" hasCustomPrompt="1"/>
          </p:nvPr>
        </p:nvSpPr>
        <p:spPr>
          <a:xfrm>
            <a:off x="823108" y="640080"/>
            <a:ext cx="4297680" cy="4297680"/>
          </a:xfrm>
          <a:prstGeom prst="ellipse">
            <a:avLst/>
          </a:prstGeom>
          <a:solidFill>
            <a:schemeClr val="accent2"/>
          </a:solidFill>
        </p:spPr>
        <p:txBody>
          <a:bodyPr anchor="ctr" anchorCtr="0">
            <a:noAutofit/>
          </a:bodyPr>
          <a:lstStyle>
            <a:lvl1pPr marL="0" indent="0" algn="ctr">
              <a:buFont typeface="Arial" panose="020B0604020202020204" pitchFamily="34" charset="0"/>
              <a:buNone/>
              <a:defRPr sz="2000">
                <a:latin typeface="+mn-lt"/>
              </a:defRPr>
            </a:lvl1pPr>
            <a:lvl2pPr marL="347980" indent="0" algn="ctr">
              <a:buFont typeface="Arial" panose="020B0604020202020204" pitchFamily="34" charset="0"/>
              <a:buNone/>
              <a:defRPr sz="2000">
                <a:latin typeface="+mn-lt"/>
              </a:defRPr>
            </a:lvl2pPr>
            <a:lvl3pPr marL="685800" indent="0" algn="ctr">
              <a:buFont typeface="Arial" panose="020B0604020202020204" pitchFamily="34" charset="0"/>
              <a:buNone/>
              <a:defRPr sz="2000">
                <a:latin typeface="+mn-lt"/>
              </a:defRPr>
            </a:lvl3pPr>
            <a:lvl4pPr marL="914400" indent="0" algn="ctr">
              <a:buFont typeface="Arial" panose="020B0604020202020204" pitchFamily="34" charset="0"/>
              <a:buNone/>
              <a:defRPr sz="2000">
                <a:latin typeface="+mn-lt"/>
              </a:defRPr>
            </a:lvl4pPr>
            <a:lvl5pPr marL="1143000" indent="0" algn="ctr">
              <a:buFont typeface="Arial" panose="020B0604020202020204" pitchFamily="34" charset="0"/>
              <a:buNone/>
              <a:defRPr sz="2000">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10" name="Date Placeholder 3"/>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r>
              <a:rPr lang="en-US" dirty="0"/>
              <a:t>9/8/20XX</a:t>
            </a:r>
            <a:endParaRPr lang="en-US" dirty="0"/>
          </a:p>
        </p:txBody>
      </p:sp>
      <p:sp>
        <p:nvSpPr>
          <p:cNvPr id="11"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fld>
            <a:endParaRPr lang="en-US" dirty="0"/>
          </a:p>
        </p:txBody>
      </p:sp>
      <p:sp>
        <p:nvSpPr>
          <p:cNvPr id="3" name="Content Placeholder 2"/>
          <p:cNvSpPr>
            <a:spLocks noGrp="1"/>
          </p:cNvSpPr>
          <p:nvPr>
            <p:ph idx="15" hasCustomPrompt="1"/>
          </p:nvPr>
        </p:nvSpPr>
        <p:spPr>
          <a:xfrm>
            <a:off x="5549490" y="2706369"/>
            <a:ext cx="5943600" cy="3383279"/>
          </a:xfrm>
        </p:spPr>
        <p:txBody>
          <a:bodyPr>
            <a:normAutofit/>
          </a:bodyPr>
          <a:lstStyle>
            <a:lvl1pPr marL="283210" indent="-283210">
              <a:spcBef>
                <a:spcPts val="1000"/>
              </a:spcBef>
              <a:buFont typeface="Arial" panose="020B0604020202020204" pitchFamily="34" charset="0"/>
              <a:buChar char="•"/>
              <a:defRPr sz="2000">
                <a:solidFill>
                  <a:schemeClr val="tx1"/>
                </a:solidFill>
                <a:latin typeface="+mn-lt"/>
              </a:defRPr>
            </a:lvl1pPr>
            <a:lvl2pPr marL="567055" indent="-283210">
              <a:spcBef>
                <a:spcPts val="1000"/>
              </a:spcBef>
              <a:buFont typeface="Arial" panose="020B0604020202020204" pitchFamily="34" charset="0"/>
              <a:buChar char="•"/>
              <a:defRPr sz="2000">
                <a:solidFill>
                  <a:schemeClr val="tx1"/>
                </a:solidFill>
                <a:latin typeface="+mn-lt"/>
              </a:defRPr>
            </a:lvl2pPr>
            <a:lvl3pPr marL="850265" indent="-283210">
              <a:spcBef>
                <a:spcPts val="1000"/>
              </a:spcBef>
              <a:buFont typeface="Arial" panose="020B0604020202020204" pitchFamily="34" charset="0"/>
              <a:buChar char="•"/>
              <a:defRPr sz="2000">
                <a:solidFill>
                  <a:schemeClr val="tx1"/>
                </a:solidFill>
                <a:latin typeface="+mn-lt"/>
              </a:defRPr>
            </a:lvl3pPr>
            <a:lvl4pPr marL="1134110" indent="-283210">
              <a:spcBef>
                <a:spcPts val="1000"/>
              </a:spcBef>
              <a:buFont typeface="Arial" panose="020B0604020202020204" pitchFamily="34" charset="0"/>
              <a:buChar char="•"/>
              <a:defRPr sz="2000">
                <a:solidFill>
                  <a:schemeClr val="tx1"/>
                </a:solidFill>
                <a:latin typeface="+mn-lt"/>
              </a:defRPr>
            </a:lvl4pPr>
            <a:lvl5pPr marL="1463040" indent="-283210">
              <a:spcBef>
                <a:spcPts val="1000"/>
              </a:spcBef>
              <a:buFont typeface="Arial" panose="020B0604020202020204" pitchFamily="34" charset="0"/>
              <a:buChar char="•"/>
              <a:defRPr sz="2000">
                <a:solidFill>
                  <a:schemeClr val="tx1"/>
                </a:solidFill>
                <a:latin typeface="+mn-lt"/>
              </a:defRPr>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endParaRPr lang="en-US" dirty="0"/>
          </a:p>
        </p:txBody>
      </p:sp>
      <p:sp>
        <p:nvSpPr>
          <p:cNvPr id="6" name="Slide Number Placeholder 5"/>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lvl1pPr algn="l" defTabSz="914400" rtl="0" eaLnBrk="1" latinLnBrk="0" hangingPunct="1">
        <a:lnSpc>
          <a:spcPct val="8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image" Target="../media/image6.webp"/></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84" y="589935"/>
            <a:ext cx="8947355" cy="666565"/>
          </a:xfrm>
        </p:spPr>
        <p:txBody>
          <a:bodyPr/>
          <a:lstStyle/>
          <a:p>
            <a:pPr algn="ctr"/>
            <a:r>
              <a:rPr lang="en-US" sz="3200" dirty="0"/>
              <a:t>FUNGSI MANAJEMAN : PENGARAHAN </a:t>
            </a:r>
            <a:endParaRPr lang="en-US" sz="3200" dirty="0"/>
          </a:p>
        </p:txBody>
      </p:sp>
      <p:sp>
        <p:nvSpPr>
          <p:cNvPr id="3" name="Content Placeholder 2"/>
          <p:cNvSpPr>
            <a:spLocks noGrp="1"/>
          </p:cNvSpPr>
          <p:nvPr>
            <p:ph idx="1"/>
          </p:nvPr>
        </p:nvSpPr>
        <p:spPr>
          <a:xfrm>
            <a:off x="1158864" y="2017467"/>
            <a:ext cx="3806425" cy="883049"/>
          </a:xfrm>
        </p:spPr>
        <p:txBody>
          <a:bodyPr vert="horz" lIns="91440" tIns="45720" rIns="91440" bIns="45720" rtlCol="0" anchor="t">
            <a:normAutofit/>
          </a:bodyPr>
          <a:lstStyle/>
          <a:p>
            <a:r>
              <a:rPr lang="en-US" dirty="0"/>
              <a:t>GIRI SUSILO ADI </a:t>
            </a:r>
            <a:endParaRPr lang="en-US" dirty="0"/>
          </a:p>
        </p:txBody>
      </p:sp>
      <p:pic>
        <p:nvPicPr>
          <p:cNvPr id="5" name="Picture 4"/>
          <p:cNvPicPr>
            <a:picLocks noChangeAspect="1"/>
          </p:cNvPicPr>
          <p:nvPr/>
        </p:nvPicPr>
        <p:blipFill>
          <a:blip r:embed="rId1"/>
          <a:stretch>
            <a:fillRect/>
          </a:stretch>
        </p:blipFill>
        <p:spPr>
          <a:xfrm>
            <a:off x="4600575" y="2662237"/>
            <a:ext cx="4799064" cy="307980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4800601" y="908051"/>
            <a:ext cx="3743325" cy="936625"/>
          </a:xfrm>
          <a:prstGeom prst="rect">
            <a:avLst/>
          </a:prstGeom>
          <a:solidFill>
            <a:schemeClr val="bg1"/>
          </a:solidFill>
          <a:ln w="9525">
            <a:solidFill>
              <a:schemeClr val="tx1"/>
            </a:solidFill>
            <a:miter lim="800000"/>
          </a:ln>
        </p:spPr>
        <p:txBody>
          <a:bodyPr wrap="none" anchor="ctr"/>
          <a:lstStyle/>
          <a:p>
            <a:pPr algn="ctr"/>
            <a:r>
              <a:rPr lang="id-ID" sz="3200" b="1"/>
              <a:t>INTERAKSI</a:t>
            </a:r>
            <a:endParaRPr lang="en-US" sz="3200" b="1"/>
          </a:p>
        </p:txBody>
      </p:sp>
      <p:sp>
        <p:nvSpPr>
          <p:cNvPr id="5123" name="Rectangle 8"/>
          <p:cNvSpPr>
            <a:spLocks noChangeArrowheads="1"/>
          </p:cNvSpPr>
          <p:nvPr/>
        </p:nvSpPr>
        <p:spPr bwMode="auto">
          <a:xfrm>
            <a:off x="6816726" y="3860801"/>
            <a:ext cx="2951163" cy="1152525"/>
          </a:xfrm>
          <a:prstGeom prst="rect">
            <a:avLst/>
          </a:prstGeom>
          <a:solidFill>
            <a:srgbClr val="F9A5E9"/>
          </a:solidFill>
          <a:ln w="38100">
            <a:solidFill>
              <a:schemeClr val="tx1"/>
            </a:solidFill>
            <a:miter lim="800000"/>
          </a:ln>
        </p:spPr>
        <p:txBody>
          <a:bodyPr wrap="none" anchor="ctr"/>
          <a:lstStyle/>
          <a:p>
            <a:pPr algn="ctr"/>
            <a:r>
              <a:rPr lang="id-ID" sz="2400">
                <a:solidFill>
                  <a:schemeClr val="bg2"/>
                </a:solidFill>
              </a:rPr>
              <a:t>Pasien / keluarga</a:t>
            </a:r>
            <a:endParaRPr lang="en-US" sz="2400">
              <a:solidFill>
                <a:schemeClr val="bg2"/>
              </a:solidFill>
            </a:endParaRPr>
          </a:p>
        </p:txBody>
      </p:sp>
      <p:sp>
        <p:nvSpPr>
          <p:cNvPr id="5124" name="Rectangle 14"/>
          <p:cNvSpPr>
            <a:spLocks noChangeArrowheads="1"/>
          </p:cNvSpPr>
          <p:nvPr/>
        </p:nvSpPr>
        <p:spPr bwMode="auto">
          <a:xfrm>
            <a:off x="1847851" y="2276475"/>
            <a:ext cx="3095625" cy="1296988"/>
          </a:xfrm>
          <a:prstGeom prst="rect">
            <a:avLst/>
          </a:prstGeom>
          <a:solidFill>
            <a:schemeClr val="folHlink"/>
          </a:solidFill>
          <a:ln w="38100">
            <a:solidFill>
              <a:schemeClr val="tx1"/>
            </a:solidFill>
            <a:miter lim="800000"/>
          </a:ln>
        </p:spPr>
        <p:txBody>
          <a:bodyPr wrap="none" anchor="ctr"/>
          <a:lstStyle/>
          <a:p>
            <a:pPr>
              <a:buFontTx/>
              <a:buChar char="•"/>
            </a:pPr>
            <a:endParaRPr lang="id-ID"/>
          </a:p>
          <a:p>
            <a:pPr>
              <a:buFontTx/>
              <a:buChar char="•"/>
            </a:pPr>
            <a:r>
              <a:rPr lang="id-ID" sz="2000"/>
              <a:t> </a:t>
            </a:r>
            <a:r>
              <a:rPr lang="id-ID" sz="2000">
                <a:solidFill>
                  <a:schemeClr val="bg2"/>
                </a:solidFill>
              </a:rPr>
              <a:t>Perawat</a:t>
            </a:r>
            <a:endParaRPr lang="id-ID" sz="2000">
              <a:solidFill>
                <a:schemeClr val="bg2"/>
              </a:solidFill>
            </a:endParaRPr>
          </a:p>
          <a:p>
            <a:pPr>
              <a:buFontTx/>
              <a:buChar char="•"/>
            </a:pPr>
            <a:r>
              <a:rPr lang="id-ID">
                <a:solidFill>
                  <a:schemeClr val="bg2"/>
                </a:solidFill>
              </a:rPr>
              <a:t> </a:t>
            </a:r>
            <a:r>
              <a:rPr lang="id-ID" sz="2000">
                <a:solidFill>
                  <a:schemeClr val="bg2"/>
                </a:solidFill>
              </a:rPr>
              <a:t>Kelompok Perawat</a:t>
            </a:r>
            <a:endParaRPr lang="id-ID" sz="2000">
              <a:solidFill>
                <a:schemeClr val="bg2"/>
              </a:solidFill>
            </a:endParaRPr>
          </a:p>
          <a:p>
            <a:pPr>
              <a:buFontTx/>
              <a:buChar char="•"/>
            </a:pPr>
            <a:r>
              <a:rPr lang="id-ID" sz="2000">
                <a:solidFill>
                  <a:schemeClr val="bg2"/>
                </a:solidFill>
              </a:rPr>
              <a:t> Staf lain</a:t>
            </a:r>
            <a:endParaRPr lang="id-ID" sz="2000">
              <a:solidFill>
                <a:schemeClr val="bg2"/>
              </a:solidFill>
            </a:endParaRPr>
          </a:p>
          <a:p>
            <a:endParaRPr lang="en-US" sz="2000"/>
          </a:p>
        </p:txBody>
      </p:sp>
      <p:sp>
        <p:nvSpPr>
          <p:cNvPr id="5125" name="Rectangle 18"/>
          <p:cNvSpPr>
            <a:spLocks noChangeArrowheads="1"/>
          </p:cNvSpPr>
          <p:nvPr/>
        </p:nvSpPr>
        <p:spPr bwMode="auto">
          <a:xfrm>
            <a:off x="1992313" y="4797426"/>
            <a:ext cx="2881312" cy="1223963"/>
          </a:xfrm>
          <a:prstGeom prst="rect">
            <a:avLst/>
          </a:prstGeom>
          <a:solidFill>
            <a:srgbClr val="F2F4AA"/>
          </a:solidFill>
          <a:ln w="38100">
            <a:solidFill>
              <a:schemeClr val="tx1"/>
            </a:solidFill>
            <a:miter lim="800000"/>
          </a:ln>
        </p:spPr>
        <p:txBody>
          <a:bodyPr wrap="none" anchor="ctr"/>
          <a:lstStyle/>
          <a:p>
            <a:pPr algn="ctr"/>
            <a:r>
              <a:rPr lang="id-ID" sz="2000" b="1" dirty="0">
                <a:solidFill>
                  <a:schemeClr val="bg2"/>
                </a:solidFill>
              </a:rPr>
              <a:t>Tim kesehatan lain/</a:t>
            </a:r>
            <a:endParaRPr lang="id-ID" sz="2000" b="1" dirty="0">
              <a:solidFill>
                <a:schemeClr val="bg2"/>
              </a:solidFill>
            </a:endParaRPr>
          </a:p>
          <a:p>
            <a:pPr algn="ctr"/>
            <a:r>
              <a:rPr lang="id-ID" sz="2000" b="1" dirty="0"/>
              <a:t>penunjang</a:t>
            </a:r>
            <a:endParaRPr lang="en-US" sz="2000" b="1" dirty="0"/>
          </a:p>
        </p:txBody>
      </p:sp>
      <p:sp>
        <p:nvSpPr>
          <p:cNvPr id="5126" name="WordArt 19"/>
          <p:cNvSpPr>
            <a:spLocks noChangeArrowheads="1" noChangeShapeType="1" noTextEdit="1"/>
          </p:cNvSpPr>
          <p:nvPr/>
        </p:nvSpPr>
        <p:spPr bwMode="auto">
          <a:xfrm>
            <a:off x="1919288" y="260350"/>
            <a:ext cx="2476500" cy="5715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ln>
                <a:solidFill>
                  <a:srgbClr val="0066CC"/>
                </a:solidFill>
                <a:effectLst>
                  <a:outerShdw dist="35921" dir="2700000" algn="ctr" rotWithShape="0">
                    <a:srgbClr val="990000"/>
                  </a:outerShdw>
                </a:effectLst>
                <a:latin typeface="Impact" panose="020B0806030902050204"/>
              </a:rPr>
              <a:t>Pendahuluan</a:t>
            </a:r>
            <a:endParaRPr lang="en-US" sz="3600" kern="10">
              <a:ln w="19050">
                <a:solidFill>
                  <a:srgbClr val="99CCFF"/>
                </a:solidFill>
                <a:round/>
              </a:ln>
              <a:solidFill>
                <a:srgbClr val="0066CC"/>
              </a:solidFill>
              <a:effectLst>
                <a:outerShdw dist="35921" dir="2700000" algn="ctr" rotWithShape="0">
                  <a:srgbClr val="990000"/>
                </a:outerShdw>
              </a:effectLst>
              <a:latin typeface="Impact" panose="020B0806030902050204"/>
            </a:endParaRPr>
          </a:p>
        </p:txBody>
      </p:sp>
      <p:sp>
        <p:nvSpPr>
          <p:cNvPr id="5127" name="Line 20"/>
          <p:cNvSpPr>
            <a:spLocks noChangeShapeType="1"/>
          </p:cNvSpPr>
          <p:nvPr/>
        </p:nvSpPr>
        <p:spPr bwMode="auto">
          <a:xfrm>
            <a:off x="3287713" y="3644901"/>
            <a:ext cx="0" cy="1154113"/>
          </a:xfrm>
          <a:prstGeom prst="line">
            <a:avLst/>
          </a:prstGeom>
          <a:noFill/>
          <a:ln w="57150">
            <a:solidFill>
              <a:schemeClr val="tx1"/>
            </a:solidFill>
            <a:round/>
            <a:tailEnd type="triangle" w="med" len="med"/>
          </a:ln>
        </p:spPr>
        <p:txBody>
          <a:bodyPr/>
          <a:lstStyle/>
          <a:p>
            <a:endParaRPr lang="en-US"/>
          </a:p>
        </p:txBody>
      </p:sp>
      <p:sp>
        <p:nvSpPr>
          <p:cNvPr id="5128" name="Line 22"/>
          <p:cNvSpPr>
            <a:spLocks noChangeShapeType="1"/>
          </p:cNvSpPr>
          <p:nvPr/>
        </p:nvSpPr>
        <p:spPr bwMode="auto">
          <a:xfrm flipH="1" flipV="1">
            <a:off x="3287713" y="3573463"/>
            <a:ext cx="0" cy="1079500"/>
          </a:xfrm>
          <a:prstGeom prst="line">
            <a:avLst/>
          </a:prstGeom>
          <a:noFill/>
          <a:ln w="57150">
            <a:solidFill>
              <a:schemeClr val="tx1"/>
            </a:solidFill>
            <a:round/>
            <a:tailEnd type="triangle" w="med" len="med"/>
          </a:ln>
        </p:spPr>
        <p:txBody>
          <a:bodyPr/>
          <a:lstStyle/>
          <a:p>
            <a:endParaRPr lang="en-US"/>
          </a:p>
        </p:txBody>
      </p:sp>
      <p:sp>
        <p:nvSpPr>
          <p:cNvPr id="5129" name="Line 23"/>
          <p:cNvSpPr>
            <a:spLocks noChangeShapeType="1"/>
          </p:cNvSpPr>
          <p:nvPr/>
        </p:nvSpPr>
        <p:spPr bwMode="auto">
          <a:xfrm>
            <a:off x="4943476" y="5589588"/>
            <a:ext cx="3313113" cy="0"/>
          </a:xfrm>
          <a:prstGeom prst="line">
            <a:avLst/>
          </a:prstGeom>
          <a:noFill/>
          <a:ln w="57150">
            <a:solidFill>
              <a:schemeClr val="tx1"/>
            </a:solidFill>
            <a:round/>
          </a:ln>
        </p:spPr>
        <p:txBody>
          <a:bodyPr/>
          <a:lstStyle/>
          <a:p>
            <a:endParaRPr lang="en-US"/>
          </a:p>
        </p:txBody>
      </p:sp>
      <p:sp>
        <p:nvSpPr>
          <p:cNvPr id="5130" name="Line 24"/>
          <p:cNvSpPr>
            <a:spLocks noChangeShapeType="1"/>
          </p:cNvSpPr>
          <p:nvPr/>
        </p:nvSpPr>
        <p:spPr bwMode="auto">
          <a:xfrm flipV="1">
            <a:off x="5016500" y="2781300"/>
            <a:ext cx="3094038" cy="0"/>
          </a:xfrm>
          <a:prstGeom prst="line">
            <a:avLst/>
          </a:prstGeom>
          <a:noFill/>
          <a:ln w="57150">
            <a:solidFill>
              <a:schemeClr val="tx1"/>
            </a:solidFill>
            <a:round/>
          </a:ln>
        </p:spPr>
        <p:txBody>
          <a:bodyPr/>
          <a:lstStyle/>
          <a:p>
            <a:endParaRPr lang="en-US"/>
          </a:p>
        </p:txBody>
      </p:sp>
      <p:sp>
        <p:nvSpPr>
          <p:cNvPr id="5131" name="Line 25"/>
          <p:cNvSpPr>
            <a:spLocks noChangeShapeType="1"/>
          </p:cNvSpPr>
          <p:nvPr/>
        </p:nvSpPr>
        <p:spPr bwMode="auto">
          <a:xfrm flipV="1">
            <a:off x="8256588" y="5084764"/>
            <a:ext cx="0" cy="504825"/>
          </a:xfrm>
          <a:prstGeom prst="line">
            <a:avLst/>
          </a:prstGeom>
          <a:noFill/>
          <a:ln w="57150">
            <a:solidFill>
              <a:schemeClr val="tx1"/>
            </a:solidFill>
            <a:round/>
            <a:tailEnd type="triangle" w="med" len="med"/>
          </a:ln>
        </p:spPr>
        <p:txBody>
          <a:bodyPr/>
          <a:lstStyle/>
          <a:p>
            <a:endParaRPr lang="en-US"/>
          </a:p>
        </p:txBody>
      </p:sp>
      <p:sp>
        <p:nvSpPr>
          <p:cNvPr id="5132" name="Line 26"/>
          <p:cNvSpPr>
            <a:spLocks noChangeShapeType="1"/>
          </p:cNvSpPr>
          <p:nvPr/>
        </p:nvSpPr>
        <p:spPr bwMode="auto">
          <a:xfrm flipH="1">
            <a:off x="8110539" y="2781301"/>
            <a:ext cx="1587" cy="1008063"/>
          </a:xfrm>
          <a:prstGeom prst="line">
            <a:avLst/>
          </a:prstGeom>
          <a:noFill/>
          <a:ln w="57150">
            <a:solidFill>
              <a:schemeClr val="tx1"/>
            </a:solidFill>
            <a:round/>
            <a:tailEnd type="triangle" w="med" len="med"/>
          </a:ln>
        </p:spPr>
        <p:txBody>
          <a:bodyPr/>
          <a:lstStyle/>
          <a:p>
            <a:endParaRPr lang="en-US"/>
          </a:p>
        </p:txBody>
      </p:sp>
      <p:sp>
        <p:nvSpPr>
          <p:cNvPr id="5133" name="Line 29"/>
          <p:cNvSpPr>
            <a:spLocks noChangeShapeType="1"/>
          </p:cNvSpPr>
          <p:nvPr/>
        </p:nvSpPr>
        <p:spPr bwMode="auto">
          <a:xfrm flipH="1" flipV="1">
            <a:off x="4872038" y="5589588"/>
            <a:ext cx="647700" cy="0"/>
          </a:xfrm>
          <a:prstGeom prst="line">
            <a:avLst/>
          </a:prstGeom>
          <a:noFill/>
          <a:ln w="57150">
            <a:solidFill>
              <a:schemeClr val="tx1"/>
            </a:solidFill>
            <a:round/>
            <a:tailEnd type="triangle" w="med" len="med"/>
          </a:ln>
        </p:spPr>
        <p:txBody>
          <a:bodyPr/>
          <a:lstStyle/>
          <a:p>
            <a:endParaRPr lang="en-US"/>
          </a:p>
        </p:txBody>
      </p:sp>
      <p:sp>
        <p:nvSpPr>
          <p:cNvPr id="5134" name="Line 31"/>
          <p:cNvSpPr>
            <a:spLocks noChangeShapeType="1"/>
          </p:cNvSpPr>
          <p:nvPr/>
        </p:nvSpPr>
        <p:spPr bwMode="auto">
          <a:xfrm flipH="1">
            <a:off x="4943475" y="2781300"/>
            <a:ext cx="865188" cy="0"/>
          </a:xfrm>
          <a:prstGeom prst="line">
            <a:avLst/>
          </a:prstGeom>
          <a:noFill/>
          <a:ln w="57150">
            <a:solidFill>
              <a:schemeClr val="tx1"/>
            </a:solidFill>
            <a:round/>
            <a:tailEnd type="triangle" w="med" len="med"/>
          </a:ln>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86200" y="685800"/>
            <a:ext cx="5181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Footer Placeholder 4"/>
          <p:cNvSpPr>
            <a:spLocks noGrp="1"/>
          </p:cNvSpPr>
          <p:nvPr>
            <p:ph type="ftr" sz="quarter" idx="11"/>
          </p:nvPr>
        </p:nvSpPr>
        <p:spPr>
          <a:xfrm>
            <a:off x="3124200" y="6356350"/>
            <a:ext cx="2895600" cy="365125"/>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5123" name="Slide Number Placeholder 5"/>
          <p:cNvSpPr>
            <a:spLocks noGrp="1"/>
          </p:cNvSpPr>
          <p:nvPr>
            <p:ph type="sldNum" sz="quarter" idx="12"/>
          </p:nvPr>
        </p:nvSpPr>
        <p:spPr>
          <a:xfrm>
            <a:off x="6553200" y="6356350"/>
            <a:ext cx="2133600" cy="365125"/>
          </a:xfrm>
          <a:prstGeom prst="rect">
            <a:avLst/>
          </a:prstGeom>
          <a:noFill/>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FAB6E00-7FE1-41F3-BCE2-8D58A8B303D4}" type="slidenum">
              <a:rPr lang="en-US" smtClean="0"/>
            </a:fld>
            <a:endParaRPr lang="en-US"/>
          </a:p>
        </p:txBody>
      </p:sp>
      <p:sp>
        <p:nvSpPr>
          <p:cNvPr id="5124" name="Rectangle 2"/>
          <p:cNvSpPr>
            <a:spLocks noGrp="1" noChangeArrowheads="1"/>
          </p:cNvSpPr>
          <p:nvPr>
            <p:ph type="title"/>
          </p:nvPr>
        </p:nvSpPr>
        <p:spPr>
          <a:xfrm>
            <a:off x="2674939" y="617539"/>
            <a:ext cx="7793037" cy="866775"/>
          </a:xfrm>
        </p:spPr>
        <p:txBody>
          <a:bodyPr/>
          <a:lstStyle/>
          <a:p>
            <a:pPr eaLnBrk="1" hangingPunct="1"/>
            <a:r>
              <a:rPr lang="en-US" b="1"/>
              <a:t>DEFINISI KONFLIK</a:t>
            </a:r>
            <a:endParaRPr lang="id-ID" b="1"/>
          </a:p>
        </p:txBody>
      </p:sp>
      <p:sp>
        <p:nvSpPr>
          <p:cNvPr id="5125" name="Rectangle 3"/>
          <p:cNvSpPr>
            <a:spLocks noGrp="1" noChangeArrowheads="1"/>
          </p:cNvSpPr>
          <p:nvPr>
            <p:ph type="body" idx="1"/>
          </p:nvPr>
        </p:nvSpPr>
        <p:spPr>
          <a:xfrm>
            <a:off x="2706688" y="1773239"/>
            <a:ext cx="7772400" cy="4751387"/>
          </a:xfrm>
        </p:spPr>
        <p:txBody>
          <a:bodyPr/>
          <a:lstStyle/>
          <a:p>
            <a:pPr eaLnBrk="1" hangingPunct="1"/>
            <a:r>
              <a:rPr lang="id-ID" dirty="0"/>
              <a:t>Secara bahasa a</a:t>
            </a:r>
            <a:r>
              <a:rPr lang="en-US" dirty="0" err="1"/>
              <a:t>rtinya</a:t>
            </a:r>
            <a:r>
              <a:rPr lang="en-US" dirty="0"/>
              <a:t> </a:t>
            </a:r>
            <a:r>
              <a:rPr lang="en-US" dirty="0" err="1"/>
              <a:t>saling</a:t>
            </a:r>
            <a:r>
              <a:rPr lang="en-US" dirty="0"/>
              <a:t> </a:t>
            </a:r>
            <a:r>
              <a:rPr lang="en-US" dirty="0" err="1"/>
              <a:t>bertabrakan</a:t>
            </a:r>
            <a:r>
              <a:rPr lang="en-US" dirty="0"/>
              <a:t>, </a:t>
            </a:r>
            <a:r>
              <a:rPr lang="en-US" dirty="0" err="1"/>
              <a:t>ketidaksesuaian</a:t>
            </a:r>
            <a:r>
              <a:rPr lang="en-US" dirty="0"/>
              <a:t>, </a:t>
            </a:r>
            <a:r>
              <a:rPr lang="en-US" dirty="0" err="1"/>
              <a:t>perseteruan</a:t>
            </a:r>
            <a:r>
              <a:rPr lang="en-US" dirty="0"/>
              <a:t>, </a:t>
            </a:r>
            <a:r>
              <a:rPr lang="en-US" dirty="0" err="1"/>
              <a:t>perkelahian</a:t>
            </a:r>
            <a:r>
              <a:rPr lang="en-US" dirty="0"/>
              <a:t>, </a:t>
            </a:r>
            <a:r>
              <a:rPr lang="en-US" dirty="0" err="1"/>
              <a:t>interaksi</a:t>
            </a:r>
            <a:r>
              <a:rPr lang="en-US" dirty="0"/>
              <a:t> yang </a:t>
            </a:r>
            <a:r>
              <a:rPr lang="en-US" dirty="0" err="1"/>
              <a:t>antagonis</a:t>
            </a:r>
            <a:r>
              <a:rPr lang="en-US" dirty="0"/>
              <a:t>/ </a:t>
            </a:r>
            <a:r>
              <a:rPr lang="en-US" dirty="0" err="1"/>
              <a:t>bertentangan</a:t>
            </a:r>
            <a:endParaRPr lang="en-US" dirty="0"/>
          </a:p>
          <a:p>
            <a:pPr eaLnBrk="1" hangingPunct="1"/>
            <a:endParaRPr lang="en-US" dirty="0"/>
          </a:p>
          <a:p>
            <a:pPr eaLnBrk="1" hangingPunct="1"/>
            <a:r>
              <a:rPr lang="en-US" dirty="0" err="1"/>
              <a:t>Konflik</a:t>
            </a:r>
            <a:r>
              <a:rPr lang="en-US" dirty="0"/>
              <a:t> </a:t>
            </a:r>
            <a:r>
              <a:rPr lang="en-US" dirty="0" err="1"/>
              <a:t>timbul</a:t>
            </a:r>
            <a:r>
              <a:rPr lang="en-US" dirty="0"/>
              <a:t> : “DIMANA-KAPAN DAN SIAPA”  SAJA</a:t>
            </a:r>
            <a:endParaRPr lang="en-US" dirty="0"/>
          </a:p>
          <a:p>
            <a:pPr eaLnBrk="1" hangingPunct="1">
              <a:buFont typeface="Wingdings" panose="05000000000000000000" pitchFamily="2" charset="2"/>
              <a:buNone/>
            </a:pPr>
            <a:endParaRPr lang="en-US" dirty="0"/>
          </a:p>
          <a:p>
            <a:pPr eaLnBrk="1" hangingPunct="1">
              <a:buFont typeface="Wingdings" panose="05000000000000000000" pitchFamily="2" charset="2"/>
              <a:buNone/>
            </a:pPr>
            <a:endParaRPr lang="en-US" dirty="0"/>
          </a:p>
          <a:p>
            <a:pPr eaLnBrk="1" hangingPunct="1">
              <a:buFont typeface="Wingdings" panose="05000000000000000000" pitchFamily="2" charset="2"/>
              <a:buNone/>
            </a:pPr>
            <a:endParaRPr lang="en-US" sz="1800" dirty="0"/>
          </a:p>
          <a:p>
            <a:pPr eaLnBrk="1" hangingPunct="1">
              <a:buFont typeface="Wingdings" panose="05000000000000000000" pitchFamily="2" charset="2"/>
              <a:buNone/>
            </a:pPr>
            <a:endParaRPr lang="en-US" sz="1800" dirty="0"/>
          </a:p>
        </p:txBody>
      </p:sp>
    </p:spTree>
  </p:cSld>
  <p:clrMapOvr>
    <a:masterClrMapping/>
  </p:clrMapOvr>
  <p:transition>
    <p:cover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sz="3600"/>
              <a:t>PENGERTIAN KONFLIK</a:t>
            </a:r>
            <a:endParaRPr lang="en-US" sz="3600"/>
          </a:p>
        </p:txBody>
      </p:sp>
      <p:sp>
        <p:nvSpPr>
          <p:cNvPr id="3" name="Content Placeholder 2"/>
          <p:cNvSpPr>
            <a:spLocks noGrp="1"/>
          </p:cNvSpPr>
          <p:nvPr>
            <p:ph idx="1"/>
          </p:nvPr>
        </p:nvSpPr>
        <p:spPr/>
        <p:txBody>
          <a:bodyPr rtlCol="0">
            <a:normAutofit/>
          </a:bodyPr>
          <a:lstStyle/>
          <a:p>
            <a:pPr>
              <a:defRPr/>
            </a:pPr>
            <a:r>
              <a:rPr lang="en-US" sz="3600" dirty="0">
                <a:solidFill>
                  <a:schemeClr val="accent1"/>
                </a:solidFill>
              </a:rPr>
              <a:t>APA ITU KONFLIK ?</a:t>
            </a:r>
            <a:endParaRPr lang="en-US" sz="3600" dirty="0">
              <a:solidFill>
                <a:schemeClr val="accent1"/>
              </a:solidFill>
            </a:endParaRPr>
          </a:p>
          <a:p>
            <a:pPr lvl="1">
              <a:defRPr/>
            </a:pPr>
            <a:r>
              <a:rPr lang="en-US" dirty="0" err="1">
                <a:ea typeface="+mn-ea"/>
              </a:rPr>
              <a:t>Suatu</a:t>
            </a:r>
            <a:r>
              <a:rPr lang="en-US" dirty="0">
                <a:ea typeface="+mn-ea"/>
              </a:rPr>
              <a:t> </a:t>
            </a:r>
            <a:r>
              <a:rPr lang="en-US" dirty="0" err="1">
                <a:ea typeface="+mn-ea"/>
              </a:rPr>
              <a:t>kondisi</a:t>
            </a:r>
            <a:r>
              <a:rPr lang="en-US" dirty="0">
                <a:ea typeface="+mn-ea"/>
              </a:rPr>
              <a:t> </a:t>
            </a:r>
            <a:r>
              <a:rPr lang="en-US" dirty="0" err="1">
                <a:ea typeface="+mn-ea"/>
              </a:rPr>
              <a:t>tanpa</a:t>
            </a:r>
            <a:r>
              <a:rPr lang="en-US" dirty="0">
                <a:ea typeface="+mn-ea"/>
              </a:rPr>
              <a:t> </a:t>
            </a:r>
            <a:r>
              <a:rPr lang="en-US" dirty="0" err="1">
                <a:ea typeface="+mn-ea"/>
              </a:rPr>
              <a:t>adanya</a:t>
            </a:r>
            <a:r>
              <a:rPr lang="en-US" dirty="0">
                <a:ea typeface="+mn-ea"/>
              </a:rPr>
              <a:t> </a:t>
            </a:r>
            <a:r>
              <a:rPr lang="en-US" dirty="0" err="1">
                <a:solidFill>
                  <a:srgbClr val="FF6600"/>
                </a:solidFill>
                <a:ea typeface="+mn-ea"/>
              </a:rPr>
              <a:t>keharmonisan</a:t>
            </a:r>
            <a:r>
              <a:rPr lang="en-US" dirty="0">
                <a:solidFill>
                  <a:srgbClr val="FF6600"/>
                </a:solidFill>
                <a:ea typeface="+mn-ea"/>
              </a:rPr>
              <a:t>.</a:t>
            </a:r>
            <a:endParaRPr lang="en-US" dirty="0">
              <a:solidFill>
                <a:srgbClr val="FF6600"/>
              </a:solidFill>
              <a:ea typeface="+mn-ea"/>
            </a:endParaRPr>
          </a:p>
          <a:p>
            <a:pPr lvl="1">
              <a:defRPr/>
            </a:pPr>
            <a:r>
              <a:rPr lang="en-US" dirty="0" err="1">
                <a:ea typeface="+mn-ea"/>
              </a:rPr>
              <a:t>Suatu</a:t>
            </a:r>
            <a:r>
              <a:rPr lang="en-US" dirty="0">
                <a:ea typeface="+mn-ea"/>
              </a:rPr>
              <a:t> </a:t>
            </a:r>
            <a:r>
              <a:rPr lang="en-US" dirty="0" err="1">
                <a:ea typeface="+mn-ea"/>
              </a:rPr>
              <a:t>kondisi</a:t>
            </a:r>
            <a:r>
              <a:rPr lang="en-US" dirty="0">
                <a:ea typeface="+mn-ea"/>
              </a:rPr>
              <a:t> </a:t>
            </a:r>
            <a:r>
              <a:rPr lang="en-US" dirty="0" err="1">
                <a:ea typeface="+mn-ea"/>
              </a:rPr>
              <a:t>dimana</a:t>
            </a:r>
            <a:r>
              <a:rPr lang="en-US" dirty="0">
                <a:ea typeface="+mn-ea"/>
              </a:rPr>
              <a:t> </a:t>
            </a:r>
            <a:r>
              <a:rPr lang="en-US" dirty="0" err="1">
                <a:ea typeface="+mn-ea"/>
              </a:rPr>
              <a:t>terjadi</a:t>
            </a:r>
            <a:r>
              <a:rPr lang="en-US" dirty="0">
                <a:ea typeface="+mn-ea"/>
              </a:rPr>
              <a:t> </a:t>
            </a:r>
            <a:r>
              <a:rPr lang="en-US" dirty="0" err="1">
                <a:ea typeface="+mn-ea"/>
              </a:rPr>
              <a:t>suatu</a:t>
            </a:r>
            <a:r>
              <a:rPr lang="en-US" dirty="0">
                <a:ea typeface="+mn-ea"/>
              </a:rPr>
              <a:t> </a:t>
            </a:r>
            <a:r>
              <a:rPr lang="en-US" dirty="0" err="1">
                <a:solidFill>
                  <a:srgbClr val="FF6600"/>
                </a:solidFill>
                <a:ea typeface="+mn-ea"/>
              </a:rPr>
              <a:t>pertentangan</a:t>
            </a:r>
            <a:r>
              <a:rPr lang="en-US" dirty="0">
                <a:ea typeface="+mn-ea"/>
              </a:rPr>
              <a:t>.</a:t>
            </a:r>
            <a:endParaRPr lang="en-US" dirty="0">
              <a:ea typeface="+mn-ea"/>
            </a:endParaRPr>
          </a:p>
          <a:p>
            <a:pPr lvl="1">
              <a:defRPr/>
            </a:pPr>
            <a:r>
              <a:rPr lang="en-US" dirty="0" err="1">
                <a:ea typeface="+mn-ea"/>
              </a:rPr>
              <a:t>Suatu</a:t>
            </a:r>
            <a:r>
              <a:rPr lang="en-US" dirty="0">
                <a:ea typeface="+mn-ea"/>
              </a:rPr>
              <a:t> </a:t>
            </a:r>
            <a:r>
              <a:rPr lang="en-US" dirty="0" err="1">
                <a:ea typeface="+mn-ea"/>
              </a:rPr>
              <a:t>kondisi</a:t>
            </a:r>
            <a:r>
              <a:rPr lang="en-US" dirty="0">
                <a:ea typeface="+mn-ea"/>
              </a:rPr>
              <a:t> </a:t>
            </a:r>
            <a:r>
              <a:rPr lang="en-US" dirty="0" err="1">
                <a:ea typeface="+mn-ea"/>
              </a:rPr>
              <a:t>dimana</a:t>
            </a:r>
            <a:r>
              <a:rPr lang="en-US" dirty="0">
                <a:ea typeface="+mn-ea"/>
              </a:rPr>
              <a:t> </a:t>
            </a:r>
            <a:r>
              <a:rPr lang="en-US" dirty="0" err="1">
                <a:ea typeface="+mn-ea"/>
              </a:rPr>
              <a:t>tidak</a:t>
            </a:r>
            <a:r>
              <a:rPr lang="en-US" dirty="0">
                <a:ea typeface="+mn-ea"/>
              </a:rPr>
              <a:t> </a:t>
            </a:r>
            <a:r>
              <a:rPr lang="en-US" dirty="0" err="1">
                <a:ea typeface="+mn-ea"/>
              </a:rPr>
              <a:t>ada</a:t>
            </a:r>
            <a:r>
              <a:rPr lang="en-US" dirty="0">
                <a:ea typeface="+mn-ea"/>
              </a:rPr>
              <a:t> </a:t>
            </a:r>
            <a:r>
              <a:rPr lang="en-US" dirty="0" err="1">
                <a:solidFill>
                  <a:srgbClr val="FF6600"/>
                </a:solidFill>
                <a:ea typeface="+mn-ea"/>
              </a:rPr>
              <a:t>kesepakatan</a:t>
            </a:r>
            <a:r>
              <a:rPr lang="en-US" dirty="0">
                <a:solidFill>
                  <a:srgbClr val="FF6600"/>
                </a:solidFill>
                <a:ea typeface="+mn-ea"/>
              </a:rPr>
              <a:t>.</a:t>
            </a:r>
            <a:endParaRPr lang="en-US" dirty="0">
              <a:solidFill>
                <a:srgbClr val="FF6600"/>
              </a:solidFill>
              <a:ea typeface="+mn-ea"/>
            </a:endParaRPr>
          </a:p>
          <a:p>
            <a:pPr lvl="1">
              <a:defRPr/>
            </a:pPr>
            <a:r>
              <a:rPr lang="en-US" dirty="0" err="1">
                <a:solidFill>
                  <a:srgbClr val="FF6600"/>
                </a:solidFill>
                <a:ea typeface="+mn-ea"/>
              </a:rPr>
              <a:t>Konflik</a:t>
            </a:r>
            <a:r>
              <a:rPr lang="en-US" dirty="0">
                <a:solidFill>
                  <a:srgbClr val="FF6600"/>
                </a:solidFill>
                <a:ea typeface="+mn-ea"/>
              </a:rPr>
              <a:t> </a:t>
            </a:r>
            <a:r>
              <a:rPr lang="en-US" dirty="0" err="1">
                <a:ea typeface="+mn-ea"/>
              </a:rPr>
              <a:t>merupakan</a:t>
            </a:r>
            <a:r>
              <a:rPr lang="en-US" dirty="0">
                <a:ea typeface="+mn-ea"/>
              </a:rPr>
              <a:t> </a:t>
            </a:r>
            <a:r>
              <a:rPr lang="en-US" dirty="0" err="1">
                <a:ea typeface="+mn-ea"/>
              </a:rPr>
              <a:t>kondisi</a:t>
            </a:r>
            <a:r>
              <a:rPr lang="en-US" dirty="0">
                <a:ea typeface="+mn-ea"/>
              </a:rPr>
              <a:t> yang </a:t>
            </a:r>
            <a:r>
              <a:rPr lang="en-US" dirty="0" err="1">
                <a:solidFill>
                  <a:srgbClr val="FF6600"/>
                </a:solidFill>
                <a:ea typeface="+mn-ea"/>
              </a:rPr>
              <a:t>dinamis</a:t>
            </a:r>
            <a:r>
              <a:rPr lang="en-US" dirty="0">
                <a:solidFill>
                  <a:srgbClr val="FF6600"/>
                </a:solidFill>
                <a:ea typeface="+mn-ea"/>
              </a:rPr>
              <a:t>.</a:t>
            </a:r>
            <a:r>
              <a:rPr lang="en-US" dirty="0">
                <a:solidFill>
                  <a:schemeClr val="accent2"/>
                </a:solidFill>
                <a:ea typeface="+mn-ea"/>
              </a:rPr>
              <a:t>(</a:t>
            </a:r>
            <a:r>
              <a:rPr lang="en-US" dirty="0" err="1">
                <a:solidFill>
                  <a:schemeClr val="accent2"/>
                </a:solidFill>
                <a:ea typeface="+mn-ea"/>
              </a:rPr>
              <a:t>konflik</a:t>
            </a:r>
            <a:r>
              <a:rPr lang="en-US" dirty="0">
                <a:solidFill>
                  <a:schemeClr val="accent2"/>
                </a:solidFill>
                <a:ea typeface="+mn-ea"/>
              </a:rPr>
              <a:t> </a:t>
            </a:r>
            <a:r>
              <a:rPr lang="en-US" dirty="0" err="1">
                <a:solidFill>
                  <a:schemeClr val="accent2"/>
                </a:solidFill>
                <a:ea typeface="+mn-ea"/>
              </a:rPr>
              <a:t>tergantung</a:t>
            </a:r>
            <a:r>
              <a:rPr lang="en-US" dirty="0">
                <a:solidFill>
                  <a:schemeClr val="accent2"/>
                </a:solidFill>
                <a:ea typeface="+mn-ea"/>
              </a:rPr>
              <a:t> </a:t>
            </a:r>
            <a:r>
              <a:rPr lang="en-US" dirty="0" err="1">
                <a:solidFill>
                  <a:schemeClr val="accent2"/>
                </a:solidFill>
                <a:ea typeface="+mn-ea"/>
              </a:rPr>
              <a:t>perkembangan</a:t>
            </a:r>
            <a:r>
              <a:rPr lang="en-US" dirty="0">
                <a:solidFill>
                  <a:schemeClr val="accent2"/>
                </a:solidFill>
                <a:ea typeface="+mn-ea"/>
              </a:rPr>
              <a:t> </a:t>
            </a:r>
            <a:r>
              <a:rPr lang="en-US" dirty="0" err="1">
                <a:solidFill>
                  <a:schemeClr val="accent2"/>
                </a:solidFill>
                <a:ea typeface="+mn-ea"/>
              </a:rPr>
              <a:t>lingkungan</a:t>
            </a:r>
            <a:r>
              <a:rPr lang="en-US" dirty="0">
                <a:solidFill>
                  <a:schemeClr val="accent2"/>
                </a:solidFill>
                <a:ea typeface="+mn-ea"/>
              </a:rPr>
              <a:t> </a:t>
            </a:r>
            <a:r>
              <a:rPr lang="en-US" dirty="0" err="1">
                <a:solidFill>
                  <a:schemeClr val="accent2"/>
                </a:solidFill>
                <a:ea typeface="+mn-ea"/>
              </a:rPr>
              <a:t>strtegis</a:t>
            </a:r>
            <a:r>
              <a:rPr lang="en-US" dirty="0">
                <a:solidFill>
                  <a:schemeClr val="accent2"/>
                </a:solidFill>
                <a:ea typeface="+mn-ea"/>
              </a:rPr>
              <a:t>).</a:t>
            </a:r>
            <a:endParaRPr lang="en-US" dirty="0">
              <a:solidFill>
                <a:schemeClr val="accent2"/>
              </a:solidFill>
              <a:ea typeface="+mn-ea"/>
            </a:endParaRPr>
          </a:p>
          <a:p>
            <a:pPr lvl="1">
              <a:defRPr/>
            </a:pPr>
            <a:r>
              <a:rPr lang="en-US" dirty="0">
                <a:ea typeface="+mn-ea"/>
              </a:rPr>
              <a:t>     </a:t>
            </a:r>
            <a:endParaRPr lang="en-US" dirty="0">
              <a:ea typeface="+mn-ea"/>
            </a:endParaRPr>
          </a:p>
          <a:p>
            <a:pPr lvl="1">
              <a:defRPr/>
            </a:pPr>
            <a:endParaRPr lang="en-US" dirty="0">
              <a:ea typeface="+mn-ea"/>
            </a:endParaRPr>
          </a:p>
        </p:txBody>
      </p:sp>
      <p:pic>
        <p:nvPicPr>
          <p:cNvPr id="4" name="Picture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7534276" y="4791058"/>
            <a:ext cx="2676525" cy="17811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sz="3600" dirty="0"/>
              <a:t>PENGERTIAN KONFLIK</a:t>
            </a:r>
            <a:endParaRPr lang="en-US" sz="3600" dirty="0"/>
          </a:p>
        </p:txBody>
      </p:sp>
      <p:sp>
        <p:nvSpPr>
          <p:cNvPr id="3" name="Content Placeholder 2"/>
          <p:cNvSpPr>
            <a:spLocks noGrp="1"/>
          </p:cNvSpPr>
          <p:nvPr>
            <p:ph idx="1"/>
          </p:nvPr>
        </p:nvSpPr>
        <p:spPr/>
        <p:txBody>
          <a:bodyPr rtlCol="0">
            <a:normAutofit/>
          </a:bodyPr>
          <a:lstStyle/>
          <a:p>
            <a:pPr>
              <a:defRPr/>
            </a:pPr>
            <a:r>
              <a:rPr lang="en-US" dirty="0"/>
              <a:t>KONFLIK DALAM ORGANISASI</a:t>
            </a:r>
            <a:endParaRPr lang="en-US" dirty="0"/>
          </a:p>
          <a:p>
            <a:pPr>
              <a:defRPr/>
            </a:pPr>
            <a:r>
              <a:rPr lang="en-US" dirty="0" err="1"/>
              <a:t>Suatu</a:t>
            </a:r>
            <a:r>
              <a:rPr lang="en-US" dirty="0"/>
              <a:t> </a:t>
            </a:r>
            <a:r>
              <a:rPr lang="en-US" dirty="0" err="1"/>
              <a:t>kondisi</a:t>
            </a:r>
            <a:r>
              <a:rPr lang="en-US" dirty="0"/>
              <a:t> </a:t>
            </a:r>
            <a:r>
              <a:rPr lang="en-US" dirty="0" err="1"/>
              <a:t>dalam</a:t>
            </a:r>
            <a:r>
              <a:rPr lang="en-US" dirty="0"/>
              <a:t> </a:t>
            </a:r>
            <a:r>
              <a:rPr lang="en-US" dirty="0" err="1"/>
              <a:t>organisasi</a:t>
            </a:r>
            <a:r>
              <a:rPr lang="en-US" dirty="0"/>
              <a:t> </a:t>
            </a:r>
            <a:r>
              <a:rPr lang="en-US" dirty="0" err="1"/>
              <a:t>dimana</a:t>
            </a:r>
            <a:r>
              <a:rPr lang="en-US" dirty="0"/>
              <a:t> </a:t>
            </a:r>
            <a:r>
              <a:rPr lang="en-US" dirty="0" err="1"/>
              <a:t>terdapat</a:t>
            </a:r>
            <a:r>
              <a:rPr lang="en-US" dirty="0"/>
              <a:t> </a:t>
            </a:r>
            <a:r>
              <a:rPr lang="en-US" dirty="0" err="1"/>
              <a:t>perbedaan</a:t>
            </a:r>
            <a:r>
              <a:rPr lang="en-US" dirty="0"/>
              <a:t> </a:t>
            </a:r>
            <a:r>
              <a:rPr lang="en-US" dirty="0" err="1"/>
              <a:t>pendapat</a:t>
            </a:r>
            <a:r>
              <a:rPr lang="en-US" dirty="0"/>
              <a:t> </a:t>
            </a:r>
            <a:r>
              <a:rPr lang="en-US" dirty="0" err="1"/>
              <a:t>atau</a:t>
            </a:r>
            <a:r>
              <a:rPr lang="en-US" dirty="0"/>
              <a:t> </a:t>
            </a:r>
            <a:r>
              <a:rPr lang="en-US" dirty="0" err="1"/>
              <a:t>pertentangan</a:t>
            </a:r>
            <a:r>
              <a:rPr lang="en-US" dirty="0"/>
              <a:t> </a:t>
            </a:r>
            <a:r>
              <a:rPr lang="en-US" dirty="0" err="1"/>
              <a:t>dalam</a:t>
            </a:r>
            <a:r>
              <a:rPr lang="en-US" dirty="0"/>
              <a:t> </a:t>
            </a:r>
            <a:r>
              <a:rPr lang="en-US" dirty="0" err="1"/>
              <a:t>menjalankan</a:t>
            </a:r>
            <a:r>
              <a:rPr lang="en-US" dirty="0"/>
              <a:t> </a:t>
            </a:r>
            <a:r>
              <a:rPr lang="en-US" dirty="0" err="1"/>
              <a:t>tugas</a:t>
            </a:r>
            <a:r>
              <a:rPr lang="en-US" dirty="0"/>
              <a:t> </a:t>
            </a:r>
            <a:r>
              <a:rPr lang="en-US" dirty="0" err="1"/>
              <a:t>untuk</a:t>
            </a:r>
            <a:r>
              <a:rPr lang="en-US" dirty="0"/>
              <a:t> </a:t>
            </a:r>
            <a:r>
              <a:rPr lang="en-US" dirty="0" err="1"/>
              <a:t>melaksanakan</a:t>
            </a:r>
            <a:r>
              <a:rPr lang="en-US" dirty="0"/>
              <a:t> </a:t>
            </a:r>
            <a:r>
              <a:rPr lang="en-US" dirty="0" err="1"/>
              <a:t>visi</a:t>
            </a:r>
            <a:r>
              <a:rPr lang="en-US" dirty="0"/>
              <a:t> </a:t>
            </a:r>
            <a:r>
              <a:rPr lang="en-US" dirty="0" err="1"/>
              <a:t>dan</a:t>
            </a:r>
            <a:r>
              <a:rPr lang="en-US" dirty="0"/>
              <a:t> </a:t>
            </a:r>
            <a:r>
              <a:rPr lang="en-US" dirty="0" err="1"/>
              <a:t>misi</a:t>
            </a:r>
            <a:r>
              <a:rPr lang="en-US" dirty="0"/>
              <a:t> </a:t>
            </a:r>
            <a:r>
              <a:rPr lang="en-US" dirty="0" err="1"/>
              <a:t>organisasi</a:t>
            </a:r>
            <a:r>
              <a:rPr lang="en-US" dirty="0"/>
              <a:t>.</a:t>
            </a:r>
            <a:endParaRPr lang="en-US" dirty="0"/>
          </a:p>
          <a:p>
            <a:pPr>
              <a:defRPr/>
            </a:pPr>
            <a:r>
              <a:rPr lang="en-US" dirty="0" err="1"/>
              <a:t>Konflik</a:t>
            </a:r>
            <a:r>
              <a:rPr lang="en-US" dirty="0"/>
              <a:t> </a:t>
            </a:r>
            <a:r>
              <a:rPr lang="en-US" dirty="0" err="1"/>
              <a:t>merupakan</a:t>
            </a:r>
            <a:r>
              <a:rPr lang="en-US" dirty="0"/>
              <a:t> </a:t>
            </a:r>
            <a:r>
              <a:rPr lang="en-US" dirty="0" err="1"/>
              <a:t>hambatan</a:t>
            </a:r>
            <a:r>
              <a:rPr lang="en-US" dirty="0"/>
              <a:t> </a:t>
            </a:r>
            <a:r>
              <a:rPr lang="en-US" dirty="0" err="1"/>
              <a:t>dalam</a:t>
            </a:r>
            <a:r>
              <a:rPr lang="en-US" dirty="0"/>
              <a:t> proses </a:t>
            </a:r>
            <a:r>
              <a:rPr lang="en-US" dirty="0" err="1"/>
              <a:t>pelaksanaan</a:t>
            </a:r>
            <a:r>
              <a:rPr lang="en-US" dirty="0"/>
              <a:t> </a:t>
            </a:r>
            <a:r>
              <a:rPr lang="en-US" dirty="0" err="1"/>
              <a:t>tugas</a:t>
            </a:r>
            <a:r>
              <a:rPr lang="en-US" dirty="0"/>
              <a:t> </a:t>
            </a:r>
            <a:r>
              <a:rPr lang="en-US" dirty="0" err="1"/>
              <a:t>guna</a:t>
            </a:r>
            <a:r>
              <a:rPr lang="en-US" dirty="0"/>
              <a:t> </a:t>
            </a:r>
            <a:r>
              <a:rPr lang="en-US" dirty="0" err="1"/>
              <a:t>pencapaian</a:t>
            </a:r>
            <a:r>
              <a:rPr lang="en-US" dirty="0"/>
              <a:t> </a:t>
            </a:r>
            <a:r>
              <a:rPr lang="en-US" dirty="0" err="1"/>
              <a:t>tujuan</a:t>
            </a:r>
            <a:r>
              <a:rPr lang="en-US" dirty="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sz="3600" dirty="0"/>
              <a:t>UNSUR-UNSUR</a:t>
            </a:r>
            <a:br>
              <a:rPr lang="en-US" sz="3600" dirty="0"/>
            </a:br>
            <a:r>
              <a:rPr lang="en-US" sz="3600" dirty="0"/>
              <a:t>KONFLIK</a:t>
            </a:r>
            <a:endParaRPr lang="en-US" sz="3600" dirty="0"/>
          </a:p>
        </p:txBody>
      </p:sp>
      <p:sp>
        <p:nvSpPr>
          <p:cNvPr id="19458" name="Content Placeholder 2"/>
          <p:cNvSpPr>
            <a:spLocks noGrp="1"/>
          </p:cNvSpPr>
          <p:nvPr>
            <p:ph idx="1"/>
          </p:nvPr>
        </p:nvSpPr>
        <p:spPr/>
        <p:txBody>
          <a:bodyPr/>
          <a:lstStyle/>
          <a:p>
            <a:pPr eaLnBrk="1" hangingPunct="1"/>
            <a:r>
              <a:rPr lang="en-US" dirty="0"/>
              <a:t>AKTOR : Minimal </a:t>
            </a:r>
            <a:r>
              <a:rPr lang="en-US" dirty="0" err="1"/>
              <a:t>terdapat</a:t>
            </a:r>
            <a:r>
              <a:rPr lang="en-US" dirty="0"/>
              <a:t> </a:t>
            </a:r>
            <a:r>
              <a:rPr lang="en-US" dirty="0" err="1"/>
              <a:t>dua</a:t>
            </a:r>
            <a:r>
              <a:rPr lang="en-US" dirty="0"/>
              <a:t> </a:t>
            </a:r>
            <a:r>
              <a:rPr lang="en-US" dirty="0" err="1"/>
              <a:t>pihak</a:t>
            </a:r>
            <a:r>
              <a:rPr lang="en-US" dirty="0"/>
              <a:t> yang </a:t>
            </a:r>
            <a:r>
              <a:rPr lang="en-US" dirty="0" err="1"/>
              <a:t>bersengketa</a:t>
            </a:r>
            <a:r>
              <a:rPr lang="en-US" dirty="0"/>
              <a:t>.</a:t>
            </a:r>
            <a:endParaRPr lang="en-US" dirty="0"/>
          </a:p>
          <a:p>
            <a:pPr eaLnBrk="1" hangingPunct="1"/>
            <a:r>
              <a:rPr lang="en-US" dirty="0"/>
              <a:t>OBYEK : </a:t>
            </a:r>
            <a:r>
              <a:rPr lang="en-US" dirty="0" err="1"/>
              <a:t>Terdapat</a:t>
            </a:r>
            <a:r>
              <a:rPr lang="en-US" dirty="0"/>
              <a:t> </a:t>
            </a:r>
            <a:r>
              <a:rPr lang="en-US" dirty="0" err="1"/>
              <a:t>obyek</a:t>
            </a:r>
            <a:r>
              <a:rPr lang="en-US" dirty="0"/>
              <a:t> yang </a:t>
            </a:r>
            <a:r>
              <a:rPr lang="en-US" dirty="0" err="1"/>
              <a:t>dipertentangkan</a:t>
            </a:r>
            <a:r>
              <a:rPr lang="en-US" dirty="0"/>
              <a:t>.(</a:t>
            </a:r>
            <a:r>
              <a:rPr lang="en-US" dirty="0" err="1"/>
              <a:t>kebijakan</a:t>
            </a:r>
            <a:r>
              <a:rPr lang="en-US" dirty="0"/>
              <a:t>, </a:t>
            </a:r>
            <a:r>
              <a:rPr lang="en-US" dirty="0" err="1"/>
              <a:t>tatalaksana</a:t>
            </a:r>
            <a:r>
              <a:rPr lang="en-US" dirty="0"/>
              <a:t> </a:t>
            </a:r>
            <a:r>
              <a:rPr lang="en-US" dirty="0" err="1"/>
              <a:t>dan</a:t>
            </a:r>
            <a:r>
              <a:rPr lang="en-US" dirty="0"/>
              <a:t> </a:t>
            </a:r>
            <a:r>
              <a:rPr lang="en-US" dirty="0" err="1"/>
              <a:t>tatacara,tujuan,hasil</a:t>
            </a:r>
            <a:r>
              <a:rPr lang="en-US" dirty="0"/>
              <a:t>).</a:t>
            </a:r>
            <a:endParaRPr lang="en-US" dirty="0"/>
          </a:p>
          <a:p>
            <a:pPr eaLnBrk="1" hangingPunct="1"/>
            <a:r>
              <a:rPr lang="en-US" dirty="0"/>
              <a:t>SITUASI : </a:t>
            </a:r>
            <a:r>
              <a:rPr lang="en-US" dirty="0" err="1"/>
              <a:t>Aturan</a:t>
            </a:r>
            <a:r>
              <a:rPr lang="en-US" dirty="0"/>
              <a:t> yang </a:t>
            </a:r>
            <a:r>
              <a:rPr lang="en-US" dirty="0" err="1"/>
              <a:t>berlaku</a:t>
            </a:r>
            <a:r>
              <a:rPr lang="en-US" dirty="0"/>
              <a:t>, </a:t>
            </a:r>
            <a:r>
              <a:rPr lang="en-US" dirty="0" err="1"/>
              <a:t>budaya</a:t>
            </a:r>
            <a:r>
              <a:rPr lang="en-US" dirty="0"/>
              <a:t> </a:t>
            </a:r>
            <a:r>
              <a:rPr lang="en-US" dirty="0" err="1"/>
              <a:t>kerja</a:t>
            </a:r>
            <a:r>
              <a:rPr lang="en-US" dirty="0"/>
              <a:t> yang </a:t>
            </a:r>
            <a:r>
              <a:rPr lang="en-US" dirty="0" err="1"/>
              <a:t>berlaku</a:t>
            </a:r>
            <a:r>
              <a:rPr lang="en-US" dirty="0"/>
              <a:t>.</a:t>
            </a:r>
            <a:endParaRPr lang="en-US" dirty="0"/>
          </a:p>
          <a:p>
            <a:pPr eaLnBrk="1" hangingPunct="1"/>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sz="3600">
                <a:solidFill>
                  <a:srgbClr val="CCFFCC"/>
                </a:solidFill>
              </a:rPr>
              <a:t>PENYEBAB KONFLIK</a:t>
            </a:r>
            <a:endParaRPr lang="en-US" sz="3600">
              <a:solidFill>
                <a:srgbClr val="CCFFCC"/>
              </a:solidFill>
            </a:endParaRPr>
          </a:p>
        </p:txBody>
      </p:sp>
      <p:sp>
        <p:nvSpPr>
          <p:cNvPr id="3" name="Content Placeholder 2"/>
          <p:cNvSpPr>
            <a:spLocks noGrp="1"/>
          </p:cNvSpPr>
          <p:nvPr>
            <p:ph idx="1"/>
          </p:nvPr>
        </p:nvSpPr>
        <p:spPr/>
        <p:txBody>
          <a:bodyPr rtlCol="0">
            <a:normAutofit/>
          </a:bodyPr>
          <a:lstStyle/>
          <a:p>
            <a:pPr>
              <a:defRPr/>
            </a:pPr>
            <a:r>
              <a:rPr lang="en-US" dirty="0"/>
              <a:t>ADANYA  PERBEDAAN  KEPENTINGAN.</a:t>
            </a:r>
            <a:endParaRPr lang="en-US" dirty="0"/>
          </a:p>
          <a:p>
            <a:pPr>
              <a:defRPr/>
            </a:pPr>
            <a:r>
              <a:rPr lang="en-US" dirty="0"/>
              <a:t>ADANYA PERBEDAAN PENGERTIAN/PEMAHAMAN.</a:t>
            </a:r>
            <a:endParaRPr lang="en-US" dirty="0"/>
          </a:p>
          <a:p>
            <a:pPr>
              <a:defRPr/>
            </a:pPr>
            <a:r>
              <a:rPr lang="en-US" dirty="0"/>
              <a:t>ADANYA  PERBEDAAN  CARA PANDANG.</a:t>
            </a:r>
            <a:endParaRPr lang="en-US" dirty="0"/>
          </a:p>
          <a:p>
            <a:pPr>
              <a:defRPr/>
            </a:pPr>
            <a:r>
              <a:rPr lang="en-US" dirty="0"/>
              <a:t>ADANYA  KETIDAK  JELASAN  TUJUAN.</a:t>
            </a:r>
            <a:endParaRPr lang="en-US" dirty="0"/>
          </a:p>
          <a:p>
            <a:pPr>
              <a:defRPr/>
            </a:pPr>
            <a:r>
              <a:rPr lang="en-US" dirty="0"/>
              <a:t>ADANYA  PERBEDAAN  PERATURAN YANG DIANUT.</a:t>
            </a:r>
            <a:endParaRPr lang="en-US" dirty="0"/>
          </a:p>
          <a:p>
            <a:pPr>
              <a:defRPr/>
            </a:pPr>
            <a:r>
              <a:rPr lang="en-US" dirty="0"/>
              <a:t>ADANYA PERUBAHAN SITUASI BARU.</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sz="3600" dirty="0"/>
              <a:t>MANAJEMEN KONFLIK</a:t>
            </a:r>
            <a:endParaRPr lang="en-US" sz="3600" dirty="0"/>
          </a:p>
        </p:txBody>
      </p:sp>
      <p:sp>
        <p:nvSpPr>
          <p:cNvPr id="3" name="Content Placeholder 2"/>
          <p:cNvSpPr>
            <a:spLocks noGrp="1"/>
          </p:cNvSpPr>
          <p:nvPr>
            <p:ph idx="1"/>
          </p:nvPr>
        </p:nvSpPr>
        <p:spPr/>
        <p:txBody>
          <a:bodyPr rtlCol="0">
            <a:normAutofit/>
          </a:bodyPr>
          <a:lstStyle/>
          <a:p>
            <a:pPr>
              <a:defRPr/>
            </a:pPr>
            <a:r>
              <a:rPr lang="en-US" dirty="0" err="1">
                <a:ea typeface="+mn-ea"/>
                <a:cs typeface="+mn-cs"/>
              </a:rPr>
              <a:t>Manajemen</a:t>
            </a:r>
            <a:r>
              <a:rPr lang="en-US" dirty="0">
                <a:ea typeface="+mn-ea"/>
                <a:cs typeface="+mn-cs"/>
              </a:rPr>
              <a:t> </a:t>
            </a:r>
            <a:r>
              <a:rPr lang="en-US" dirty="0" err="1">
                <a:ea typeface="+mn-ea"/>
                <a:cs typeface="+mn-cs"/>
              </a:rPr>
              <a:t>adalah</a:t>
            </a:r>
            <a:r>
              <a:rPr lang="en-US" dirty="0">
                <a:ea typeface="+mn-ea"/>
                <a:cs typeface="+mn-cs"/>
              </a:rPr>
              <a:t> </a:t>
            </a:r>
            <a:r>
              <a:rPr lang="en-US" dirty="0" err="1">
                <a:ea typeface="+mn-ea"/>
                <a:cs typeface="+mn-cs"/>
              </a:rPr>
              <a:t>Kegiatan</a:t>
            </a:r>
            <a:r>
              <a:rPr lang="en-US" dirty="0">
                <a:ea typeface="+mn-ea"/>
                <a:cs typeface="+mn-cs"/>
              </a:rPr>
              <a:t> </a:t>
            </a:r>
            <a:r>
              <a:rPr lang="en-US" dirty="0" err="1">
                <a:ea typeface="+mn-ea"/>
                <a:cs typeface="+mn-cs"/>
              </a:rPr>
              <a:t>mengelola</a:t>
            </a:r>
            <a:r>
              <a:rPr lang="en-US" dirty="0">
                <a:ea typeface="+mn-ea"/>
                <a:cs typeface="+mn-cs"/>
              </a:rPr>
              <a:t> </a:t>
            </a:r>
            <a:r>
              <a:rPr lang="en-US" dirty="0" err="1">
                <a:ea typeface="+mn-ea"/>
                <a:cs typeface="+mn-cs"/>
              </a:rPr>
              <a:t>sumberdaya</a:t>
            </a:r>
            <a:r>
              <a:rPr lang="en-US" dirty="0">
                <a:ea typeface="+mn-ea"/>
                <a:cs typeface="+mn-cs"/>
              </a:rPr>
              <a:t> </a:t>
            </a:r>
            <a:r>
              <a:rPr lang="en-US" dirty="0" err="1">
                <a:ea typeface="+mn-ea"/>
                <a:cs typeface="+mn-cs"/>
              </a:rPr>
              <a:t>secara</a:t>
            </a:r>
            <a:r>
              <a:rPr lang="en-US" dirty="0">
                <a:ea typeface="+mn-ea"/>
                <a:cs typeface="+mn-cs"/>
              </a:rPr>
              <a:t> </a:t>
            </a:r>
            <a:r>
              <a:rPr lang="en-US" dirty="0" err="1">
                <a:ea typeface="+mn-ea"/>
                <a:cs typeface="+mn-cs"/>
              </a:rPr>
              <a:t>effisien</a:t>
            </a:r>
            <a:r>
              <a:rPr lang="en-US" dirty="0">
                <a:ea typeface="+mn-ea"/>
                <a:cs typeface="+mn-cs"/>
              </a:rPr>
              <a:t> </a:t>
            </a:r>
            <a:r>
              <a:rPr lang="en-US" dirty="0" err="1">
                <a:ea typeface="+mn-ea"/>
                <a:cs typeface="+mn-cs"/>
              </a:rPr>
              <a:t>untuk</a:t>
            </a:r>
            <a:r>
              <a:rPr lang="en-US" dirty="0">
                <a:ea typeface="+mn-ea"/>
                <a:cs typeface="+mn-cs"/>
              </a:rPr>
              <a:t> </a:t>
            </a:r>
            <a:r>
              <a:rPr lang="en-US" dirty="0" err="1">
                <a:ea typeface="+mn-ea"/>
                <a:cs typeface="+mn-cs"/>
              </a:rPr>
              <a:t>mencapai</a:t>
            </a:r>
            <a:r>
              <a:rPr lang="en-US" dirty="0">
                <a:ea typeface="+mn-ea"/>
                <a:cs typeface="+mn-cs"/>
              </a:rPr>
              <a:t> </a:t>
            </a:r>
            <a:r>
              <a:rPr lang="en-US" dirty="0" err="1">
                <a:ea typeface="+mn-ea"/>
                <a:cs typeface="+mn-cs"/>
              </a:rPr>
              <a:t>Tujuan</a:t>
            </a:r>
            <a:r>
              <a:rPr lang="en-US" dirty="0">
                <a:ea typeface="+mn-ea"/>
                <a:cs typeface="+mn-cs"/>
              </a:rPr>
              <a:t> </a:t>
            </a:r>
            <a:r>
              <a:rPr lang="en-US" dirty="0" err="1">
                <a:ea typeface="+mn-ea"/>
                <a:cs typeface="+mn-cs"/>
              </a:rPr>
              <a:t>Organisasi</a:t>
            </a:r>
            <a:r>
              <a:rPr lang="en-US" dirty="0">
                <a:ea typeface="+mn-ea"/>
                <a:cs typeface="+mn-cs"/>
              </a:rPr>
              <a:t>.</a:t>
            </a:r>
            <a:endParaRPr lang="en-US" dirty="0">
              <a:ea typeface="+mn-ea"/>
              <a:cs typeface="+mn-cs"/>
            </a:endParaRPr>
          </a:p>
          <a:p>
            <a:pPr>
              <a:defRPr/>
            </a:pPr>
            <a:r>
              <a:rPr lang="en-US" dirty="0" err="1">
                <a:ea typeface="+mn-ea"/>
                <a:cs typeface="+mn-cs"/>
              </a:rPr>
              <a:t>Manajemen</a:t>
            </a:r>
            <a:r>
              <a:rPr lang="en-US" dirty="0">
                <a:ea typeface="+mn-ea"/>
                <a:cs typeface="+mn-cs"/>
              </a:rPr>
              <a:t> </a:t>
            </a:r>
            <a:r>
              <a:rPr lang="en-US" dirty="0" err="1">
                <a:ea typeface="+mn-ea"/>
                <a:cs typeface="+mn-cs"/>
              </a:rPr>
              <a:t>Konflik</a:t>
            </a:r>
            <a:r>
              <a:rPr lang="en-US" dirty="0">
                <a:ea typeface="+mn-ea"/>
                <a:cs typeface="+mn-cs"/>
              </a:rPr>
              <a:t> </a:t>
            </a:r>
            <a:r>
              <a:rPr lang="en-US" dirty="0" err="1">
                <a:ea typeface="+mn-ea"/>
                <a:cs typeface="+mn-cs"/>
              </a:rPr>
              <a:t>adalah</a:t>
            </a:r>
            <a:r>
              <a:rPr lang="en-US" dirty="0">
                <a:ea typeface="+mn-ea"/>
                <a:cs typeface="+mn-cs"/>
              </a:rPr>
              <a:t> </a:t>
            </a:r>
            <a:r>
              <a:rPr lang="en-US" dirty="0" err="1">
                <a:ea typeface="+mn-ea"/>
                <a:cs typeface="+mn-cs"/>
              </a:rPr>
              <a:t>usaha-usaha</a:t>
            </a:r>
            <a:r>
              <a:rPr lang="en-US" dirty="0">
                <a:ea typeface="+mn-ea"/>
                <a:cs typeface="+mn-cs"/>
              </a:rPr>
              <a:t> yang </a:t>
            </a:r>
            <a:r>
              <a:rPr lang="en-US" dirty="0" err="1">
                <a:ea typeface="+mn-ea"/>
                <a:cs typeface="+mn-cs"/>
              </a:rPr>
              <a:t>perlu</a:t>
            </a:r>
            <a:r>
              <a:rPr lang="en-US" dirty="0">
                <a:ea typeface="+mn-ea"/>
                <a:cs typeface="+mn-cs"/>
              </a:rPr>
              <a:t> </a:t>
            </a:r>
            <a:r>
              <a:rPr lang="en-US" dirty="0" err="1">
                <a:ea typeface="+mn-ea"/>
                <a:cs typeface="+mn-cs"/>
              </a:rPr>
              <a:t>dilakukan</a:t>
            </a:r>
            <a:r>
              <a:rPr lang="en-US" dirty="0">
                <a:ea typeface="+mn-ea"/>
                <a:cs typeface="+mn-cs"/>
              </a:rPr>
              <a:t> </a:t>
            </a:r>
            <a:r>
              <a:rPr lang="en-US" dirty="0" err="1">
                <a:ea typeface="+mn-ea"/>
                <a:cs typeface="+mn-cs"/>
              </a:rPr>
              <a:t>dalam</a:t>
            </a:r>
            <a:r>
              <a:rPr lang="en-US" dirty="0">
                <a:ea typeface="+mn-ea"/>
                <a:cs typeface="+mn-cs"/>
              </a:rPr>
              <a:t> </a:t>
            </a:r>
            <a:r>
              <a:rPr lang="en-US" dirty="0" err="1">
                <a:ea typeface="+mn-ea"/>
                <a:cs typeface="+mn-cs"/>
              </a:rPr>
              <a:t>rangka</a:t>
            </a:r>
            <a:r>
              <a:rPr lang="en-US" dirty="0">
                <a:ea typeface="+mn-ea"/>
                <a:cs typeface="+mn-cs"/>
              </a:rPr>
              <a:t> :</a:t>
            </a:r>
            <a:r>
              <a:rPr lang="en-US" dirty="0" err="1">
                <a:ea typeface="+mn-ea"/>
                <a:cs typeface="+mn-cs"/>
              </a:rPr>
              <a:t>mencegah</a:t>
            </a:r>
            <a:r>
              <a:rPr lang="en-US" dirty="0">
                <a:ea typeface="+mn-ea"/>
                <a:cs typeface="+mn-cs"/>
              </a:rPr>
              <a:t>, </a:t>
            </a:r>
            <a:r>
              <a:rPr lang="en-US" dirty="0" err="1">
                <a:ea typeface="+mn-ea"/>
                <a:cs typeface="+mn-cs"/>
              </a:rPr>
              <a:t>menghindari</a:t>
            </a:r>
            <a:r>
              <a:rPr lang="en-US" dirty="0">
                <a:ea typeface="+mn-ea"/>
                <a:cs typeface="+mn-cs"/>
              </a:rPr>
              <a:t> </a:t>
            </a:r>
            <a:r>
              <a:rPr lang="en-US" dirty="0" err="1">
                <a:ea typeface="+mn-ea"/>
                <a:cs typeface="+mn-cs"/>
              </a:rPr>
              <a:t>terjadinya</a:t>
            </a:r>
            <a:r>
              <a:rPr lang="en-US" dirty="0">
                <a:ea typeface="+mn-ea"/>
                <a:cs typeface="+mn-cs"/>
              </a:rPr>
              <a:t> </a:t>
            </a:r>
            <a:r>
              <a:rPr lang="en-US" dirty="0" err="1">
                <a:ea typeface="+mn-ea"/>
                <a:cs typeface="+mn-cs"/>
              </a:rPr>
              <a:t>konflik</a:t>
            </a:r>
            <a:r>
              <a:rPr lang="en-US" dirty="0">
                <a:ea typeface="+mn-ea"/>
                <a:cs typeface="+mn-cs"/>
              </a:rPr>
              <a:t>; </a:t>
            </a:r>
            <a:r>
              <a:rPr lang="en-US" dirty="0" err="1">
                <a:ea typeface="+mn-ea"/>
                <a:cs typeface="+mn-cs"/>
              </a:rPr>
              <a:t>mengurangi</a:t>
            </a:r>
            <a:r>
              <a:rPr lang="en-US" dirty="0">
                <a:ea typeface="+mn-ea"/>
                <a:cs typeface="+mn-cs"/>
              </a:rPr>
              <a:t> </a:t>
            </a:r>
            <a:r>
              <a:rPr lang="en-US" dirty="0" err="1">
                <a:ea typeface="+mn-ea"/>
                <a:cs typeface="+mn-cs"/>
              </a:rPr>
              <a:t>resiko</a:t>
            </a:r>
            <a:r>
              <a:rPr lang="en-US" dirty="0">
                <a:ea typeface="+mn-ea"/>
                <a:cs typeface="+mn-cs"/>
              </a:rPr>
              <a:t> </a:t>
            </a:r>
            <a:r>
              <a:rPr lang="en-US" dirty="0" err="1">
                <a:ea typeface="+mn-ea"/>
                <a:cs typeface="+mn-cs"/>
              </a:rPr>
              <a:t>dan</a:t>
            </a:r>
            <a:r>
              <a:rPr lang="en-US" dirty="0">
                <a:ea typeface="+mn-ea"/>
                <a:cs typeface="+mn-cs"/>
              </a:rPr>
              <a:t> </a:t>
            </a:r>
            <a:r>
              <a:rPr lang="en-US" dirty="0" err="1">
                <a:ea typeface="+mn-ea"/>
                <a:cs typeface="+mn-cs"/>
              </a:rPr>
              <a:t>menyelesaikan</a:t>
            </a:r>
            <a:r>
              <a:rPr lang="en-US" dirty="0">
                <a:ea typeface="+mn-ea"/>
                <a:cs typeface="+mn-cs"/>
              </a:rPr>
              <a:t> </a:t>
            </a:r>
            <a:r>
              <a:rPr lang="en-US" dirty="0" err="1">
                <a:ea typeface="+mn-ea"/>
                <a:cs typeface="+mn-cs"/>
              </a:rPr>
              <a:t>konflik</a:t>
            </a:r>
            <a:r>
              <a:rPr lang="en-US" dirty="0">
                <a:ea typeface="+mn-ea"/>
                <a:cs typeface="+mn-cs"/>
              </a:rPr>
              <a:t> </a:t>
            </a:r>
            <a:r>
              <a:rPr lang="en-US" dirty="0" err="1">
                <a:ea typeface="+mn-ea"/>
                <a:cs typeface="+mn-cs"/>
              </a:rPr>
              <a:t>sehingga</a:t>
            </a:r>
            <a:r>
              <a:rPr lang="en-US" dirty="0">
                <a:ea typeface="+mn-ea"/>
                <a:cs typeface="+mn-cs"/>
              </a:rPr>
              <a:t> </a:t>
            </a:r>
            <a:r>
              <a:rPr lang="en-US" dirty="0" err="1">
                <a:ea typeface="+mn-ea"/>
                <a:cs typeface="+mn-cs"/>
              </a:rPr>
              <a:t>tidak</a:t>
            </a:r>
            <a:r>
              <a:rPr lang="en-US" dirty="0">
                <a:ea typeface="+mn-ea"/>
                <a:cs typeface="+mn-cs"/>
              </a:rPr>
              <a:t> </a:t>
            </a:r>
            <a:r>
              <a:rPr lang="en-US" dirty="0" err="1">
                <a:ea typeface="+mn-ea"/>
                <a:cs typeface="+mn-cs"/>
              </a:rPr>
              <a:t>mengganggu</a:t>
            </a:r>
            <a:r>
              <a:rPr lang="en-US" dirty="0">
                <a:ea typeface="+mn-ea"/>
                <a:cs typeface="+mn-cs"/>
              </a:rPr>
              <a:t> </a:t>
            </a:r>
            <a:r>
              <a:rPr lang="en-US" dirty="0" err="1">
                <a:ea typeface="+mn-ea"/>
                <a:cs typeface="+mn-cs"/>
              </a:rPr>
              <a:t>kinerja</a:t>
            </a:r>
            <a:r>
              <a:rPr lang="en-US" dirty="0">
                <a:ea typeface="+mn-ea"/>
                <a:cs typeface="+mn-cs"/>
              </a:rPr>
              <a:t> </a:t>
            </a:r>
            <a:r>
              <a:rPr lang="en-US" dirty="0" err="1">
                <a:ea typeface="+mn-ea"/>
                <a:cs typeface="+mn-cs"/>
              </a:rPr>
              <a:t>organisasi</a:t>
            </a:r>
            <a:r>
              <a:rPr lang="en-US" dirty="0">
                <a:ea typeface="+mn-ea"/>
                <a:cs typeface="+mn-cs"/>
              </a:rPr>
              <a:t>.</a:t>
            </a:r>
            <a:endParaRPr lang="en-US" dirty="0">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a:solidFill>
                  <a:schemeClr val="bg1"/>
                </a:solidFill>
              </a:rPr>
              <a:t>Konflik</a:t>
            </a:r>
            <a:r>
              <a:rPr lang="en-US" sz="3200" dirty="0">
                <a:solidFill>
                  <a:schemeClr val="bg1"/>
                </a:solidFill>
              </a:rPr>
              <a:t> </a:t>
            </a:r>
            <a:r>
              <a:rPr lang="en-US" sz="3200" dirty="0" err="1">
                <a:solidFill>
                  <a:schemeClr val="bg1"/>
                </a:solidFill>
              </a:rPr>
              <a:t>dapat</a:t>
            </a:r>
            <a:r>
              <a:rPr lang="en-US" sz="3200" dirty="0">
                <a:solidFill>
                  <a:schemeClr val="bg1"/>
                </a:solidFill>
              </a:rPr>
              <a:t> </a:t>
            </a:r>
            <a:r>
              <a:rPr lang="en-US" sz="3200" dirty="0" err="1">
                <a:solidFill>
                  <a:schemeClr val="bg1"/>
                </a:solidFill>
              </a:rPr>
              <a:t>dibedakan</a:t>
            </a:r>
            <a:r>
              <a:rPr lang="en-US" sz="3200" dirty="0">
                <a:solidFill>
                  <a:schemeClr val="bg1"/>
                </a:solidFill>
              </a:rPr>
              <a:t> </a:t>
            </a:r>
            <a:r>
              <a:rPr lang="en-US" sz="3200" dirty="0" err="1">
                <a:solidFill>
                  <a:schemeClr val="bg1"/>
                </a:solidFill>
              </a:rPr>
              <a:t>menjadi</a:t>
            </a:r>
            <a:r>
              <a:rPr lang="en-US" sz="3200" dirty="0">
                <a:solidFill>
                  <a:schemeClr val="bg1"/>
                </a:solidFill>
              </a:rPr>
              <a:t> 3 </a:t>
            </a:r>
            <a:r>
              <a:rPr lang="en-US" sz="3200" dirty="0" err="1">
                <a:solidFill>
                  <a:schemeClr val="bg1"/>
                </a:solidFill>
              </a:rPr>
              <a:t>jenis</a:t>
            </a:r>
            <a:r>
              <a:rPr lang="en-US" sz="3200" dirty="0">
                <a:solidFill>
                  <a:schemeClr val="bg1"/>
                </a:solidFill>
              </a:rPr>
              <a:t> </a:t>
            </a:r>
            <a:r>
              <a:rPr lang="en-US" sz="3200" dirty="0" err="1">
                <a:solidFill>
                  <a:schemeClr val="bg1"/>
                </a:solidFill>
              </a:rPr>
              <a:t>berdasar</a:t>
            </a:r>
            <a:r>
              <a:rPr lang="en-US" sz="3200" dirty="0">
                <a:solidFill>
                  <a:schemeClr val="bg1"/>
                </a:solidFill>
              </a:rPr>
              <a:t> </a:t>
            </a:r>
            <a:r>
              <a:rPr lang="en-US" sz="3200" dirty="0" err="1">
                <a:solidFill>
                  <a:schemeClr val="bg1"/>
                </a:solidFill>
              </a:rPr>
              <a:t>orang</a:t>
            </a:r>
            <a:r>
              <a:rPr lang="en-US" sz="3200" dirty="0">
                <a:solidFill>
                  <a:schemeClr val="bg1"/>
                </a:solidFill>
              </a:rPr>
              <a:t> </a:t>
            </a:r>
            <a:r>
              <a:rPr lang="en-US" sz="3200" dirty="0" err="1">
                <a:solidFill>
                  <a:schemeClr val="bg1"/>
                </a:solidFill>
              </a:rPr>
              <a:t>yg</a:t>
            </a:r>
            <a:r>
              <a:rPr lang="en-US" sz="3200" dirty="0">
                <a:solidFill>
                  <a:schemeClr val="bg1"/>
                </a:solidFill>
              </a:rPr>
              <a:t> </a:t>
            </a:r>
            <a:r>
              <a:rPr lang="en-US" sz="3200" dirty="0" err="1">
                <a:solidFill>
                  <a:schemeClr val="bg1"/>
                </a:solidFill>
              </a:rPr>
              <a:t>terlibat</a:t>
            </a:r>
            <a:br>
              <a:rPr lang="en-US" sz="3200" dirty="0">
                <a:solidFill>
                  <a:schemeClr val="bg1"/>
                </a:solidFill>
              </a:rPr>
            </a:br>
            <a:endParaRPr lang="en-US" sz="3200" dirty="0">
              <a:solidFill>
                <a:schemeClr val="bg1"/>
              </a:solidFill>
            </a:endParaRPr>
          </a:p>
        </p:txBody>
      </p:sp>
      <p:sp>
        <p:nvSpPr>
          <p:cNvPr id="3" name="Content Placeholder 2"/>
          <p:cNvSpPr>
            <a:spLocks noGrp="1"/>
          </p:cNvSpPr>
          <p:nvPr>
            <p:ph idx="1"/>
          </p:nvPr>
        </p:nvSpPr>
        <p:spPr/>
        <p:txBody>
          <a:bodyPr/>
          <a:lstStyle/>
          <a:p>
            <a:pPr>
              <a:buNone/>
            </a:pPr>
            <a:r>
              <a:rPr lang="en-US" dirty="0"/>
              <a:t>1. </a:t>
            </a:r>
            <a:r>
              <a:rPr lang="en-US" dirty="0">
                <a:solidFill>
                  <a:schemeClr val="bg1"/>
                </a:solidFill>
              </a:rPr>
              <a:t>Intrapersonal</a:t>
            </a:r>
            <a:endParaRPr lang="en-US" dirty="0">
              <a:solidFill>
                <a:schemeClr val="bg1"/>
              </a:solidFill>
            </a:endParaRPr>
          </a:p>
          <a:p>
            <a:pPr>
              <a:buNone/>
            </a:pPr>
            <a:r>
              <a:rPr lang="en-US" dirty="0">
                <a:solidFill>
                  <a:schemeClr val="bg1"/>
                </a:solidFill>
              </a:rPr>
              <a:t>2. Interpersonal</a:t>
            </a:r>
            <a:endParaRPr lang="en-US" dirty="0">
              <a:solidFill>
                <a:schemeClr val="bg1"/>
              </a:solidFill>
            </a:endParaRPr>
          </a:p>
          <a:p>
            <a:pPr>
              <a:buNone/>
            </a:pPr>
            <a:r>
              <a:rPr lang="en-US" dirty="0">
                <a:solidFill>
                  <a:schemeClr val="bg1"/>
                </a:solidFill>
              </a:rPr>
              <a:t>3. Intergroup ( </a:t>
            </a:r>
            <a:r>
              <a:rPr lang="en-US" dirty="0" err="1">
                <a:solidFill>
                  <a:schemeClr val="bg1"/>
                </a:solidFill>
              </a:rPr>
              <a:t>Antar</a:t>
            </a:r>
            <a:r>
              <a:rPr lang="en-US" dirty="0">
                <a:solidFill>
                  <a:schemeClr val="bg1"/>
                </a:solidFill>
              </a:rPr>
              <a:t> </a:t>
            </a:r>
            <a:r>
              <a:rPr lang="en-US" dirty="0" err="1">
                <a:solidFill>
                  <a:schemeClr val="bg1"/>
                </a:solidFill>
              </a:rPr>
              <a:t>Kelompok</a:t>
            </a:r>
            <a:r>
              <a:rPr lang="en-US" dirty="0">
                <a:solidFill>
                  <a:schemeClr val="bg1"/>
                </a:solidFill>
              </a:rPr>
              <a:t> )</a:t>
            </a:r>
            <a:endParaRPr lang="en-US" dirty="0">
              <a:solidFill>
                <a:schemeClr val="bg1"/>
              </a:solidFill>
            </a:endParaRPr>
          </a:p>
          <a:p>
            <a:endParaRPr lang="en-US"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id-ID"/>
              <a:t>Jenis- jenis Konflik</a:t>
            </a:r>
            <a:endParaRPr lang="id-ID"/>
          </a:p>
        </p:txBody>
      </p:sp>
      <p:sp>
        <p:nvSpPr>
          <p:cNvPr id="7171" name="Content Placeholder 2"/>
          <p:cNvSpPr>
            <a:spLocks noGrp="1"/>
          </p:cNvSpPr>
          <p:nvPr>
            <p:ph idx="1"/>
          </p:nvPr>
        </p:nvSpPr>
        <p:spPr/>
        <p:txBody>
          <a:bodyPr/>
          <a:lstStyle/>
          <a:p>
            <a:pPr marL="514350" indent="-514350">
              <a:buFont typeface="Wingdings 2" panose="05020102010507070707" pitchFamily="18" charset="2"/>
              <a:buAutoNum type="arabicPeriod"/>
            </a:pPr>
            <a:r>
              <a:rPr lang="id-ID"/>
              <a:t>Konflik dilihat dari fungsi:</a:t>
            </a:r>
            <a:endParaRPr lang="id-ID"/>
          </a:p>
          <a:p>
            <a:pPr marL="914400" lvl="1" indent="-514350">
              <a:buFont typeface="Wingdings 2" panose="05020102010507070707" pitchFamily="18" charset="2"/>
              <a:buAutoNum type="arabicPeriod"/>
            </a:pPr>
            <a:r>
              <a:rPr lang="id-ID"/>
              <a:t>Functional conflict (konflik yang fungsional)</a:t>
            </a:r>
            <a:endParaRPr lang="id-ID"/>
          </a:p>
          <a:p>
            <a:pPr marL="914400" lvl="1" indent="-514350"/>
            <a:r>
              <a:rPr lang="id-ID"/>
              <a:t>	: konflik yang mendukung tujuan kelompok, memperbaiki kinerja kelompok</a:t>
            </a:r>
            <a:endParaRPr lang="id-ID"/>
          </a:p>
          <a:p>
            <a:pPr marL="914400" lvl="1" indent="-514350"/>
            <a:r>
              <a:rPr lang="id-ID"/>
              <a:t>2. Dysfunctional conflict (konflik yang disfungsional)</a:t>
            </a:r>
            <a:endParaRPr lang="id-ID"/>
          </a:p>
          <a:p>
            <a:pPr marL="914400" lvl="1" indent="-514350"/>
            <a:r>
              <a:rPr lang="id-ID"/>
              <a:t>	: konflik yang merintangi tercapainya tujuan kelompok</a:t>
            </a:r>
            <a:endParaRPr lang="id-ID"/>
          </a:p>
          <a:p>
            <a:pPr marL="914400" lvl="1" indent="-514350"/>
            <a:endParaRPr lang="id-ID"/>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5"/>
          <p:cNvSpPr>
            <a:spLocks noGrp="1"/>
          </p:cNvSpPr>
          <p:nvPr>
            <p:ph type="sldNum" sz="quarter" idx="12"/>
          </p:nvPr>
        </p:nvSpPr>
        <p:spPr>
          <a:xfrm>
            <a:off x="6553200" y="6356350"/>
            <a:ext cx="2133600" cy="365125"/>
          </a:xfrm>
          <a:prstGeom prst="rect">
            <a:avLst/>
          </a:prstGeom>
          <a:noFill/>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FAB6E00-7FE1-41F3-BCE2-8D58A8B303D4}" type="slidenum">
              <a:rPr lang="en-US" smtClean="0"/>
            </a:fld>
            <a:endParaRPr lang="en-US" dirty="0"/>
          </a:p>
        </p:txBody>
      </p:sp>
      <p:sp>
        <p:nvSpPr>
          <p:cNvPr id="14340" name="Rectangle 2"/>
          <p:cNvSpPr>
            <a:spLocks noGrp="1" noChangeArrowheads="1"/>
          </p:cNvSpPr>
          <p:nvPr>
            <p:ph type="title"/>
          </p:nvPr>
        </p:nvSpPr>
        <p:spPr/>
        <p:txBody>
          <a:bodyPr/>
          <a:lstStyle/>
          <a:p>
            <a:pPr eaLnBrk="1" hangingPunct="1"/>
            <a:r>
              <a:rPr lang="en-US"/>
              <a:t>Memahami FUNGSI KONFLIK</a:t>
            </a:r>
            <a:endParaRPr lang="en-US"/>
          </a:p>
        </p:txBody>
      </p:sp>
      <p:sp>
        <p:nvSpPr>
          <p:cNvPr id="14341" name="Rectangle 3"/>
          <p:cNvSpPr>
            <a:spLocks noGrp="1" noChangeArrowheads="1"/>
          </p:cNvSpPr>
          <p:nvPr>
            <p:ph type="body" idx="1"/>
          </p:nvPr>
        </p:nvSpPr>
        <p:spPr/>
        <p:txBody>
          <a:bodyPr>
            <a:normAutofit/>
          </a:bodyPr>
          <a:lstStyle/>
          <a:p>
            <a:pPr marL="609600" indent="-609600">
              <a:buFont typeface="Wingdings" panose="05000000000000000000" pitchFamily="2" charset="2"/>
              <a:buAutoNum type="arabicPeriod"/>
            </a:pPr>
            <a:r>
              <a:rPr lang="en-US" dirty="0" err="1"/>
              <a:t>Sbg</a:t>
            </a:r>
            <a:r>
              <a:rPr lang="en-US" dirty="0"/>
              <a:t> </a:t>
            </a:r>
            <a:r>
              <a:rPr lang="en-US" dirty="0" err="1"/>
              <a:t>Alat</a:t>
            </a:r>
            <a:r>
              <a:rPr lang="en-US" dirty="0"/>
              <a:t> KOHESI</a:t>
            </a:r>
            <a:endParaRPr lang="en-US" dirty="0"/>
          </a:p>
          <a:p>
            <a:pPr marL="990600" lvl="1" indent="-533400"/>
            <a:r>
              <a:rPr lang="en-US" dirty="0" err="1"/>
              <a:t>Organisasi</a:t>
            </a:r>
            <a:r>
              <a:rPr lang="en-US" dirty="0"/>
              <a:t> </a:t>
            </a:r>
            <a:r>
              <a:rPr lang="en-US" dirty="0" err="1"/>
              <a:t>kompak</a:t>
            </a:r>
            <a:r>
              <a:rPr lang="en-US" dirty="0"/>
              <a:t> </a:t>
            </a:r>
            <a:r>
              <a:rPr lang="en-US" dirty="0" err="1"/>
              <a:t>ketika</a:t>
            </a:r>
            <a:r>
              <a:rPr lang="en-US" dirty="0"/>
              <a:t> </a:t>
            </a:r>
            <a:r>
              <a:rPr lang="en-US" dirty="0" err="1"/>
              <a:t>menghadapi</a:t>
            </a:r>
            <a:r>
              <a:rPr lang="en-US" dirty="0"/>
              <a:t> </a:t>
            </a:r>
            <a:r>
              <a:rPr lang="en-US" dirty="0" err="1"/>
              <a:t>lawan</a:t>
            </a:r>
            <a:endParaRPr lang="en-US" dirty="0"/>
          </a:p>
          <a:p>
            <a:pPr marL="990600" lvl="1" indent="-533400"/>
            <a:r>
              <a:rPr lang="en-US" dirty="0" err="1"/>
              <a:t>Jangan</a:t>
            </a:r>
            <a:r>
              <a:rPr lang="en-US" dirty="0"/>
              <a:t> </a:t>
            </a:r>
            <a:r>
              <a:rPr lang="en-US" dirty="0" err="1"/>
              <a:t>menjelekkan</a:t>
            </a:r>
            <a:r>
              <a:rPr lang="en-US" dirty="0"/>
              <a:t> </a:t>
            </a:r>
            <a:r>
              <a:rPr lang="en-US" dirty="0" err="1"/>
              <a:t>organisasi</a:t>
            </a:r>
            <a:r>
              <a:rPr lang="en-US" dirty="0"/>
              <a:t> lain</a:t>
            </a:r>
            <a:endParaRPr lang="en-US" dirty="0"/>
          </a:p>
          <a:p>
            <a:pPr marL="990600" lvl="1" indent="-533400"/>
            <a:r>
              <a:rPr lang="en-US" dirty="0" err="1"/>
              <a:t>Persepsi</a:t>
            </a:r>
            <a:r>
              <a:rPr lang="en-US" dirty="0"/>
              <a:t> : BERPACU UTK PRESTASI     </a:t>
            </a:r>
            <a:endParaRPr lang="en-US" dirty="0"/>
          </a:p>
          <a:p>
            <a:pPr>
              <a:buNone/>
            </a:pPr>
            <a:r>
              <a:rPr lang="en-US" dirty="0"/>
              <a:t>2. </a:t>
            </a:r>
            <a:r>
              <a:rPr lang="en-US" dirty="0" err="1"/>
              <a:t>Sbg</a:t>
            </a:r>
            <a:r>
              <a:rPr lang="en-US" dirty="0"/>
              <a:t> ALAT PENIMBUL KREATIVITAS</a:t>
            </a:r>
            <a:endParaRPr lang="en-US" dirty="0"/>
          </a:p>
          <a:p>
            <a:pPr lvl="1"/>
            <a:r>
              <a:rPr lang="en-US" dirty="0" err="1"/>
              <a:t>Tugas</a:t>
            </a:r>
            <a:r>
              <a:rPr lang="en-US" dirty="0"/>
              <a:t> </a:t>
            </a:r>
            <a:r>
              <a:rPr lang="en-US" dirty="0" err="1"/>
              <a:t>pemimpin</a:t>
            </a:r>
            <a:r>
              <a:rPr lang="en-US" dirty="0"/>
              <a:t> </a:t>
            </a:r>
            <a:r>
              <a:rPr lang="en-US" dirty="0">
                <a:sym typeface="Wingdings" panose="05000000000000000000" pitchFamily="2" charset="2"/>
              </a:rPr>
              <a:t> </a:t>
            </a:r>
            <a:r>
              <a:rPr lang="en-US" dirty="0" err="1">
                <a:sym typeface="Wingdings" panose="05000000000000000000" pitchFamily="2" charset="2"/>
              </a:rPr>
              <a:t>menyediakan</a:t>
            </a:r>
            <a:r>
              <a:rPr lang="en-US" dirty="0">
                <a:sym typeface="Wingdings" panose="05000000000000000000" pitchFamily="2" charset="2"/>
              </a:rPr>
              <a:t> forum </a:t>
            </a:r>
            <a:r>
              <a:rPr lang="en-US" dirty="0" err="1">
                <a:sym typeface="Wingdings" panose="05000000000000000000" pitchFamily="2" charset="2"/>
              </a:rPr>
              <a:t>bagi</a:t>
            </a:r>
            <a:r>
              <a:rPr lang="en-US" dirty="0">
                <a:sym typeface="Wingdings" panose="05000000000000000000" pitchFamily="2" charset="2"/>
              </a:rPr>
              <a:t> </a:t>
            </a:r>
            <a:r>
              <a:rPr lang="en-US" dirty="0" err="1">
                <a:sym typeface="Wingdings" panose="05000000000000000000" pitchFamily="2" charset="2"/>
              </a:rPr>
              <a:t>anggota</a:t>
            </a:r>
            <a:r>
              <a:rPr lang="en-US" dirty="0">
                <a:sym typeface="Wingdings" panose="05000000000000000000" pitchFamily="2" charset="2"/>
              </a:rPr>
              <a:t> </a:t>
            </a:r>
            <a:r>
              <a:rPr lang="en-US" dirty="0" err="1">
                <a:sym typeface="Wingdings" panose="05000000000000000000" pitchFamily="2" charset="2"/>
              </a:rPr>
              <a:t>organisasi</a:t>
            </a:r>
            <a:r>
              <a:rPr lang="en-US" dirty="0">
                <a:sym typeface="Wingdings" panose="05000000000000000000" pitchFamily="2" charset="2"/>
              </a:rPr>
              <a:t> yang </a:t>
            </a:r>
            <a:r>
              <a:rPr lang="en-US" dirty="0" err="1">
                <a:sym typeface="Wingdings" panose="05000000000000000000" pitchFamily="2" charset="2"/>
              </a:rPr>
              <a:t>berbeda</a:t>
            </a:r>
            <a:r>
              <a:rPr lang="en-US" dirty="0">
                <a:sym typeface="Wingdings" panose="05000000000000000000" pitchFamily="2" charset="2"/>
              </a:rPr>
              <a:t> </a:t>
            </a:r>
            <a:r>
              <a:rPr lang="en-US" dirty="0" err="1">
                <a:sym typeface="Wingdings" panose="05000000000000000000" pitchFamily="2" charset="2"/>
              </a:rPr>
              <a:t>pendapat</a:t>
            </a:r>
            <a:r>
              <a:rPr lang="en-US" dirty="0">
                <a:sym typeface="Wingdings" panose="05000000000000000000" pitchFamily="2" charset="2"/>
              </a:rPr>
              <a:t> </a:t>
            </a:r>
            <a:r>
              <a:rPr lang="en-US" dirty="0" err="1">
                <a:sym typeface="Wingdings" panose="05000000000000000000" pitchFamily="2" charset="2"/>
              </a:rPr>
              <a:t>dalam</a:t>
            </a:r>
            <a:r>
              <a:rPr lang="en-US" dirty="0">
                <a:sym typeface="Wingdings" panose="05000000000000000000" pitchFamily="2" charset="2"/>
              </a:rPr>
              <a:t> </a:t>
            </a:r>
            <a:r>
              <a:rPr lang="en-US" dirty="0" err="1">
                <a:sym typeface="Wingdings" panose="05000000000000000000" pitchFamily="2" charset="2"/>
              </a:rPr>
              <a:t>bentuk</a:t>
            </a:r>
            <a:r>
              <a:rPr lang="en-US" dirty="0">
                <a:sym typeface="Wingdings" panose="05000000000000000000" pitchFamily="2" charset="2"/>
              </a:rPr>
              <a:t> DISKUSI</a:t>
            </a:r>
            <a:endParaRPr lang="en-US" dirty="0">
              <a:sym typeface="Wingdings" panose="05000000000000000000" pitchFamily="2" charset="2"/>
            </a:endParaRPr>
          </a:p>
          <a:p>
            <a:pPr lvl="1"/>
            <a:r>
              <a:rPr lang="en-US" dirty="0" err="1">
                <a:sym typeface="Wingdings" panose="05000000000000000000" pitchFamily="2" charset="2"/>
              </a:rPr>
              <a:t>Hasil</a:t>
            </a:r>
            <a:r>
              <a:rPr lang="en-US" dirty="0">
                <a:sym typeface="Wingdings" panose="05000000000000000000" pitchFamily="2" charset="2"/>
              </a:rPr>
              <a:t> </a:t>
            </a:r>
            <a:r>
              <a:rPr lang="en-US" dirty="0" err="1">
                <a:sym typeface="Wingdings" panose="05000000000000000000" pitchFamily="2" charset="2"/>
              </a:rPr>
              <a:t>diskusi</a:t>
            </a:r>
            <a:r>
              <a:rPr lang="en-US" dirty="0">
                <a:sym typeface="Wingdings" panose="05000000000000000000" pitchFamily="2" charset="2"/>
              </a:rPr>
              <a:t>  IDE BARU </a:t>
            </a:r>
            <a:r>
              <a:rPr lang="en-US" dirty="0" err="1">
                <a:sym typeface="Wingdings" panose="05000000000000000000" pitchFamily="2" charset="2"/>
              </a:rPr>
              <a:t>sbg</a:t>
            </a:r>
            <a:r>
              <a:rPr lang="en-US" dirty="0">
                <a:sym typeface="Wingdings" panose="05000000000000000000" pitchFamily="2" charset="2"/>
              </a:rPr>
              <a:t> </a:t>
            </a:r>
            <a:r>
              <a:rPr lang="en-US" dirty="0" err="1">
                <a:sym typeface="Wingdings" panose="05000000000000000000" pitchFamily="2" charset="2"/>
              </a:rPr>
              <a:t>wujud</a:t>
            </a:r>
            <a:r>
              <a:rPr lang="en-US" dirty="0">
                <a:sym typeface="Wingdings" panose="05000000000000000000" pitchFamily="2" charset="2"/>
              </a:rPr>
              <a:t> </a:t>
            </a:r>
            <a:r>
              <a:rPr lang="en-US" dirty="0" err="1">
                <a:sym typeface="Wingdings" panose="05000000000000000000" pitchFamily="2" charset="2"/>
              </a:rPr>
              <a:t>kreativitas</a:t>
            </a:r>
            <a:endParaRPr lang="en-US" dirty="0"/>
          </a:p>
          <a:p>
            <a:pPr marL="990600" lvl="1" indent="-533400"/>
            <a:endParaRPr lang="en-US" dirty="0"/>
          </a:p>
        </p:txBody>
      </p:sp>
    </p:spTree>
  </p:cSld>
  <p:clrMapOvr>
    <a:masterClrMapping/>
  </p:clrMapOvr>
  <p:transition>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273" y="4721338"/>
            <a:ext cx="11693101" cy="1989178"/>
          </a:xfrm>
        </p:spPr>
        <p:txBody>
          <a:bodyPr/>
          <a:lstStyle/>
          <a:p>
            <a:r>
              <a:rPr lang="en-ID" sz="2800" b="0" i="0" u="none" strike="noStrike" baseline="0" dirty="0" err="1">
                <a:solidFill>
                  <a:srgbClr val="000000"/>
                </a:solidFill>
                <a:latin typeface="Times New Roman" panose="02020603050405020304" pitchFamily="18" charset="0"/>
              </a:rPr>
              <a:t>Sumber</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daya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manusia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menjadi</a:t>
            </a:r>
            <a:r>
              <a:rPr lang="en-ID" sz="2800" b="0" i="0" u="none" strike="noStrike" baseline="0" dirty="0">
                <a:solidFill>
                  <a:srgbClr val="000000"/>
                </a:solidFill>
                <a:latin typeface="Times New Roman" panose="02020603050405020304" pitchFamily="18" charset="0"/>
              </a:rPr>
              <a:t> modal </a:t>
            </a:r>
            <a:r>
              <a:rPr lang="en-ID" sz="2800" b="0" i="0" u="none" strike="noStrike" baseline="0" dirty="0" err="1">
                <a:solidFill>
                  <a:srgbClr val="000000"/>
                </a:solidFill>
                <a:latin typeface="Times New Roman" panose="02020603050405020304" pitchFamily="18" charset="0"/>
              </a:rPr>
              <a:t>utama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dalam</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terselenggaranya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roda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organisasi</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pelayanan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kesehatan</a:t>
            </a:r>
            <a:r>
              <a:rPr lang="en-ID" sz="2800" b="0" i="0" u="none" strike="noStrike" baseline="0" dirty="0">
                <a:solidFill>
                  <a:srgbClr val="000000"/>
                </a:solidFill>
                <a:latin typeface="Times New Roman" panose="02020603050405020304" pitchFamily="18" charset="0"/>
              </a:rPr>
              <a:t>.</a:t>
            </a:r>
            <a:br>
              <a:rPr lang="en-ID" sz="2800" b="0" dirty="0">
                <a:solidFill>
                  <a:srgbClr val="000000"/>
                </a:solidFill>
                <a:latin typeface="Times New Roman" panose="02020603050405020304" pitchFamily="18" charset="0"/>
              </a:rPr>
            </a:br>
            <a:br>
              <a:rPr lang="en-ID" sz="2800" b="0" dirty="0">
                <a:solidFill>
                  <a:srgbClr val="000000"/>
                </a:solidFill>
                <a:latin typeface="Times New Roman" panose="02020603050405020304" pitchFamily="18" charset="0"/>
              </a:rPr>
            </a:br>
            <a:r>
              <a:rPr lang="en-ID" sz="2800" b="0" i="0" u="none" strike="noStrike" baseline="0" dirty="0" err="1">
                <a:solidFill>
                  <a:srgbClr val="000000"/>
                </a:solidFill>
                <a:latin typeface="Times New Roman" panose="02020603050405020304" pitchFamily="18" charset="0"/>
              </a:rPr>
              <a:t>Seorang</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manajer</a:t>
            </a:r>
            <a:r>
              <a:rPr lang="en-ID" sz="2800" b="0" i="0" u="none" strike="noStrike" baseline="0" dirty="0">
                <a:solidFill>
                  <a:srgbClr val="000000"/>
                </a:solidFill>
                <a:latin typeface="Times New Roman" panose="02020603050405020304" pitchFamily="18" charset="0"/>
              </a:rPr>
              <a:t> keperawatan </a:t>
            </a:r>
            <a:r>
              <a:rPr lang="en-ID" sz="2800" b="0" i="0" u="none" strike="noStrike" baseline="0" dirty="0" err="1">
                <a:solidFill>
                  <a:srgbClr val="000000"/>
                </a:solidFill>
                <a:latin typeface="Times New Roman" panose="02020603050405020304" pitchFamily="18" charset="0"/>
              </a:rPr>
              <a:t>harus</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dapat</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mengelola</a:t>
            </a:r>
            <a:r>
              <a:rPr lang="en-ID" sz="2800" b="0" i="0" u="none" strike="noStrike" baseline="0" dirty="0">
                <a:solidFill>
                  <a:srgbClr val="000000"/>
                </a:solidFill>
                <a:latin typeface="Times New Roman" panose="02020603050405020304" pitchFamily="18" charset="0"/>
              </a:rPr>
              <a:t> SDM agar </a:t>
            </a:r>
            <a:r>
              <a:rPr lang="en-ID" sz="2800" b="0" i="0" u="none" strike="noStrike" baseline="0" dirty="0" err="1">
                <a:solidFill>
                  <a:srgbClr val="000000"/>
                </a:solidFill>
                <a:latin typeface="Times New Roman" panose="02020603050405020304" pitchFamily="18" charset="0"/>
              </a:rPr>
              <a:t>dapat</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bekerja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efektif</a:t>
            </a:r>
            <a:r>
              <a:rPr lang="en-ID" sz="2800" b="0" i="0" u="none" strike="noStrike" baseline="0" dirty="0">
                <a:solidFill>
                  <a:srgbClr val="000000"/>
                </a:solidFill>
                <a:latin typeface="Times New Roman" panose="02020603050405020304" pitchFamily="18" charset="0"/>
              </a:rPr>
              <a:t> dan </a:t>
            </a:r>
            <a:r>
              <a:rPr lang="en-ID" sz="2800" b="0" i="0" u="none" strike="noStrike" baseline="0" dirty="0" err="1">
                <a:solidFill>
                  <a:srgbClr val="000000"/>
                </a:solidFill>
                <a:latin typeface="Times New Roman" panose="02020603050405020304" pitchFamily="18" charset="0"/>
              </a:rPr>
              <a:t>efisien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dalam</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mencapai</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tujuan</a:t>
            </a:r>
            <a:r>
              <a:rPr lang="en-ID" sz="2800" b="0" i="0" u="none" strike="noStrike" baseline="0" dirty="0">
                <a:solidFill>
                  <a:srgbClr val="000000"/>
                </a:solidFill>
                <a:latin typeface="Times New Roman" panose="02020603050405020304" pitchFamily="18" charset="0"/>
              </a:rPr>
              <a:t> yang </a:t>
            </a:r>
            <a:r>
              <a:rPr lang="en-ID" sz="2800" b="0" i="0" u="none" strike="noStrike" baseline="0" dirty="0" err="1">
                <a:solidFill>
                  <a:srgbClr val="000000"/>
                </a:solidFill>
                <a:latin typeface="Times New Roman" panose="02020603050405020304" pitchFamily="18" charset="0"/>
              </a:rPr>
              <a:t>telah</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ditetapkan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melalui</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fungsi</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penggerakan</a:t>
            </a:r>
            <a:r>
              <a:rPr lang="en-ID" sz="2800" b="0" i="0" u="none" strike="noStrike" baseline="0" dirty="0">
                <a:solidFill>
                  <a:srgbClr val="000000"/>
                </a:solidFill>
                <a:latin typeface="Times New Roman" panose="02020603050405020304" pitchFamily="18" charset="0"/>
              </a:rPr>
              <a:t>. </a:t>
            </a:r>
            <a:br>
              <a:rPr lang="en-ID" sz="2800" b="0" i="0" u="none" strike="noStrike" baseline="0" dirty="0">
                <a:solidFill>
                  <a:srgbClr val="000000"/>
                </a:solidFill>
                <a:latin typeface="Times New Roman" panose="02020603050405020304" pitchFamily="18" charset="0"/>
              </a:rPr>
            </a:br>
            <a:br>
              <a:rPr lang="en-ID" sz="2800" b="0" i="0" u="none" strike="noStrike" baseline="0" dirty="0">
                <a:solidFill>
                  <a:srgbClr val="000000"/>
                </a:solidFill>
                <a:latin typeface="Times New Roman" panose="02020603050405020304" pitchFamily="18" charset="0"/>
              </a:rPr>
            </a:br>
            <a:r>
              <a:rPr lang="en-ID" sz="2800" b="0" i="0" u="none" strike="noStrike" baseline="0" dirty="0" err="1">
                <a:solidFill>
                  <a:srgbClr val="000000"/>
                </a:solidFill>
                <a:latin typeface="Times New Roman" panose="02020603050405020304" pitchFamily="18" charset="0"/>
              </a:rPr>
              <a:t>Pengarahan</a:t>
            </a:r>
            <a:r>
              <a:rPr lang="en-ID" sz="2800" b="0" i="0" u="none" strike="noStrike" baseline="0" dirty="0">
                <a:solidFill>
                  <a:srgbClr val="000000"/>
                </a:solidFill>
                <a:latin typeface="Times New Roman" panose="02020603050405020304" pitchFamily="18" charset="0"/>
              </a:rPr>
              <a:t> / </a:t>
            </a:r>
            <a:r>
              <a:rPr lang="en-ID" sz="2800" b="0" i="0" u="none" strike="noStrike" baseline="0" dirty="0" err="1">
                <a:solidFill>
                  <a:srgbClr val="000000"/>
                </a:solidFill>
                <a:latin typeface="Times New Roman" panose="02020603050405020304" pitchFamily="18" charset="0"/>
              </a:rPr>
              <a:t>p</a:t>
            </a:r>
            <a:r>
              <a:rPr lang="en-ID" sz="2800" b="0" dirty="0" err="1">
                <a:solidFill>
                  <a:srgbClr val="000000"/>
                </a:solidFill>
                <a:latin typeface="Times New Roman" panose="02020603050405020304" pitchFamily="18" charset="0"/>
              </a:rPr>
              <a:t>enggerakan</a:t>
            </a:r>
            <a:r>
              <a:rPr lang="en-ID" sz="2800" b="0" dirty="0">
                <a:solidFill>
                  <a:srgbClr val="000000"/>
                </a:solidFill>
                <a:latin typeface="Times New Roman" panose="02020603050405020304" pitchFamily="18" charset="0"/>
              </a:rPr>
              <a:t> / </a:t>
            </a:r>
            <a:r>
              <a:rPr lang="en-ID" sz="2800" b="0" i="0" u="none" strike="noStrike" baseline="0" dirty="0">
                <a:solidFill>
                  <a:srgbClr val="000000"/>
                </a:solidFill>
                <a:latin typeface="Times New Roman" panose="02020603050405020304" pitchFamily="18" charset="0"/>
              </a:rPr>
              <a:t>actuating yaitu </a:t>
            </a:r>
            <a:r>
              <a:rPr lang="en-ID" sz="2800" b="0" i="0" u="none" strike="noStrike" baseline="0" dirty="0" err="1">
                <a:solidFill>
                  <a:srgbClr val="000000"/>
                </a:solidFill>
                <a:latin typeface="Times New Roman" panose="02020603050405020304" pitchFamily="18" charset="0"/>
              </a:rPr>
              <a:t>sebagai</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upaya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atasan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untuk</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menggerakkan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bawahan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Pengarahan</a:t>
            </a:r>
            <a:r>
              <a:rPr lang="en-ID" sz="2800" b="0" i="0" u="none" strike="noStrike" baseline="0" dirty="0">
                <a:solidFill>
                  <a:srgbClr val="000000"/>
                </a:solidFill>
                <a:latin typeface="Times New Roman" panose="02020603050405020304" pitchFamily="18" charset="0"/>
              </a:rPr>
              <a:t> merupakan </a:t>
            </a:r>
            <a:r>
              <a:rPr lang="en-ID" sz="2800" b="0" i="0" u="none" strike="noStrike" baseline="0" dirty="0" err="1">
                <a:solidFill>
                  <a:srgbClr val="000000"/>
                </a:solidFill>
                <a:latin typeface="Times New Roman" panose="02020603050405020304" pitchFamily="18" charset="0"/>
              </a:rPr>
              <a:t>hubungan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manusia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dalam</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kepemimpinan</a:t>
            </a:r>
            <a:r>
              <a:rPr lang="en-ID" sz="2800" b="0" i="0" u="none" strike="noStrike" baseline="0" dirty="0">
                <a:solidFill>
                  <a:srgbClr val="000000"/>
                </a:solidFill>
                <a:latin typeface="Times New Roman" panose="02020603050405020304" pitchFamily="18" charset="0"/>
              </a:rPr>
              <a:t> yang </a:t>
            </a:r>
            <a:r>
              <a:rPr lang="en-ID" sz="2800" b="0" i="0" u="none" strike="noStrike" baseline="0" dirty="0" err="1">
                <a:solidFill>
                  <a:srgbClr val="000000"/>
                </a:solidFill>
                <a:latin typeface="Times New Roman" panose="02020603050405020304" pitchFamily="18" charset="0"/>
              </a:rPr>
              <a:t>mengikat</a:t>
            </a:r>
            <a:r>
              <a:rPr lang="en-ID" sz="2800" b="0" i="0" u="none" strike="noStrike" baseline="0" dirty="0">
                <a:solidFill>
                  <a:srgbClr val="000000"/>
                </a:solidFill>
                <a:latin typeface="Times New Roman" panose="02020603050405020304" pitchFamily="18" charset="0"/>
              </a:rPr>
              <a:t>. Para </a:t>
            </a:r>
            <a:r>
              <a:rPr lang="en-ID" sz="2800" b="0" i="0" u="none" strike="noStrike" baseline="0" dirty="0" err="1">
                <a:solidFill>
                  <a:srgbClr val="000000"/>
                </a:solidFill>
                <a:latin typeface="Times New Roman" panose="02020603050405020304" pitchFamily="18" charset="0"/>
              </a:rPr>
              <a:t>bawahan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digerakkan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supaya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mereka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bersedia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menyumbangkan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tenaganya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untuk</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secara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bersama-sama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mencapai</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tujuan</a:t>
            </a:r>
            <a:r>
              <a:rPr lang="en-ID" sz="2800" b="0" i="0" u="none" strike="noStrike" baseline="0" dirty="0">
                <a:solidFill>
                  <a:srgbClr val="000000"/>
                </a:solidFill>
                <a:latin typeface="Times New Roman" panose="02020603050405020304" pitchFamily="18" charset="0"/>
              </a:rPr>
              <a:t> suatu </a:t>
            </a:r>
            <a:r>
              <a:rPr lang="en-ID" sz="2800" b="0" i="0" u="none" strike="noStrike" baseline="0" dirty="0" err="1">
                <a:solidFill>
                  <a:srgbClr val="000000"/>
                </a:solidFill>
                <a:latin typeface="Times New Roman" panose="02020603050405020304" pitchFamily="18" charset="0"/>
              </a:rPr>
              <a:t>organisasi</a:t>
            </a:r>
            <a:r>
              <a:rPr lang="en-ID" sz="2800" b="0" i="0" u="none" strike="noStrike" baseline="0" dirty="0">
                <a:solidFill>
                  <a:srgbClr val="000000"/>
                </a:solidFill>
                <a:latin typeface="Times New Roman" panose="02020603050405020304" pitchFamily="18" charset="0"/>
              </a:rPr>
              <a:t>. </a:t>
            </a:r>
            <a:br>
              <a:rPr lang="en-ID" sz="2800" b="0" i="0" u="none" strike="noStrike" baseline="0" dirty="0">
                <a:solidFill>
                  <a:srgbClr val="000000"/>
                </a:solidFill>
                <a:latin typeface="Times New Roman" panose="02020603050405020304" pitchFamily="18" charset="0"/>
              </a:rPr>
            </a:br>
            <a:br>
              <a:rPr lang="en-ID" sz="2800" b="0" i="0" u="none" strike="noStrike" baseline="0" dirty="0">
                <a:solidFill>
                  <a:srgbClr val="000000"/>
                </a:solidFill>
                <a:latin typeface="Times New Roman" panose="02020603050405020304" pitchFamily="18" charset="0"/>
              </a:rPr>
            </a:br>
            <a:r>
              <a:rPr lang="en-ID" sz="2800" b="0" i="0" u="none" strike="noStrike" baseline="0" dirty="0" err="1">
                <a:solidFill>
                  <a:srgbClr val="000000"/>
                </a:solidFill>
                <a:latin typeface="Times New Roman" panose="02020603050405020304" pitchFamily="18" charset="0"/>
              </a:rPr>
              <a:t>Penagarahan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efektif</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jika</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bawahan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dapat</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melkasnakan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kegiaatan</a:t>
            </a:r>
            <a:r>
              <a:rPr lang="en-ID" sz="2800" b="0" i="0" u="none" strike="noStrike" baseline="0" dirty="0">
                <a:solidFill>
                  <a:srgbClr val="000000"/>
                </a:solidFill>
                <a:latin typeface="Times New Roman" panose="02020603050405020304" pitchFamily="18" charset="0"/>
              </a:rPr>
              <a:t> yang </a:t>
            </a:r>
            <a:r>
              <a:rPr lang="en-ID" sz="2800" b="0" i="0" u="none" strike="noStrike" baseline="0" dirty="0" err="1">
                <a:solidFill>
                  <a:srgbClr val="000000"/>
                </a:solidFill>
                <a:latin typeface="Times New Roman" panose="02020603050405020304" pitchFamily="18" charset="0"/>
              </a:rPr>
              <a:t>diarahkan</a:t>
            </a:r>
            <a:r>
              <a:rPr lang="en-ID" sz="2800" b="0" i="0" u="none" strike="noStrike" baseline="0" dirty="0">
                <a:solidFill>
                  <a:srgbClr val="000000"/>
                </a:solidFill>
                <a:latin typeface="Times New Roman" panose="02020603050405020304" pitchFamily="18" charset="0"/>
              </a:rPr>
              <a:t> </a:t>
            </a:r>
            <a:r>
              <a:rPr lang="en-ID" sz="2800" b="0" i="0" u="none" strike="noStrike" baseline="0" dirty="0" err="1">
                <a:solidFill>
                  <a:srgbClr val="000000"/>
                </a:solidFill>
                <a:latin typeface="Times New Roman" panose="02020603050405020304" pitchFamily="18" charset="0"/>
              </a:rPr>
              <a:t>pimpinan</a:t>
            </a:r>
            <a:r>
              <a:rPr lang="en-ID" sz="2800" b="0" i="0" u="none" strike="noStrike" baseline="0" dirty="0">
                <a:solidFill>
                  <a:srgbClr val="000000"/>
                </a:solidFill>
                <a:latin typeface="Times New Roman" panose="02020603050405020304" pitchFamily="18" charset="0"/>
              </a:rPr>
              <a:t> </a:t>
            </a:r>
            <a:br>
              <a:rPr lang="en-ID" sz="2800" b="0" i="0" u="none" strike="noStrike" baseline="0" dirty="0">
                <a:solidFill>
                  <a:srgbClr val="000000"/>
                </a:solidFill>
                <a:latin typeface="Times New Roman" panose="02020603050405020304" pitchFamily="18" charset="0"/>
              </a:rPr>
            </a:br>
            <a:endParaRPr lang="en-US" sz="2800" dirty="0"/>
          </a:p>
        </p:txBody>
      </p:sp>
      <p:sp>
        <p:nvSpPr>
          <p:cNvPr id="3" name="TextBox 2"/>
          <p:cNvSpPr txBox="1"/>
          <p:nvPr/>
        </p:nvSpPr>
        <p:spPr>
          <a:xfrm>
            <a:off x="3028335" y="147484"/>
            <a:ext cx="4709652" cy="523220"/>
          </a:xfrm>
          <a:prstGeom prst="rect">
            <a:avLst/>
          </a:prstGeom>
          <a:noFill/>
        </p:spPr>
        <p:txBody>
          <a:bodyPr wrap="square" rtlCol="0">
            <a:spAutoFit/>
          </a:bodyPr>
          <a:lstStyle/>
          <a:p>
            <a:pPr algn="ctr"/>
            <a:r>
              <a:rPr lang="en-US" sz="2800" b="1" dirty="0"/>
              <a:t>PENDAHULUAN</a:t>
            </a:r>
            <a:r>
              <a:rPr lang="en-US" dirty="0"/>
              <a:t> </a:t>
            </a:r>
            <a:endParaRPr lang="en-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xfrm>
            <a:off x="3124200" y="6356350"/>
            <a:ext cx="2895600" cy="365125"/>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16387" name="Slide Number Placeholder 5"/>
          <p:cNvSpPr>
            <a:spLocks noGrp="1"/>
          </p:cNvSpPr>
          <p:nvPr>
            <p:ph type="sldNum" sz="quarter" idx="12"/>
          </p:nvPr>
        </p:nvSpPr>
        <p:spPr>
          <a:xfrm>
            <a:off x="6553200" y="6356350"/>
            <a:ext cx="2133600" cy="365125"/>
          </a:xfrm>
          <a:prstGeom prst="rect">
            <a:avLst/>
          </a:prstGeom>
          <a:noFill/>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FAB6E00-7FE1-41F3-BCE2-8D58A8B303D4}" type="slidenum">
              <a:rPr lang="en-US" smtClean="0"/>
            </a:fld>
            <a:endParaRPr lang="en-US"/>
          </a:p>
        </p:txBody>
      </p:sp>
      <p:sp>
        <p:nvSpPr>
          <p:cNvPr id="16388" name="Rectangle 3"/>
          <p:cNvSpPr>
            <a:spLocks noGrp="1" noChangeArrowheads="1"/>
          </p:cNvSpPr>
          <p:nvPr>
            <p:ph type="body" idx="1"/>
          </p:nvPr>
        </p:nvSpPr>
        <p:spPr/>
        <p:txBody>
          <a:bodyPr/>
          <a:lstStyle/>
          <a:p>
            <a:pPr eaLnBrk="1" hangingPunct="1">
              <a:buFont typeface="Wingdings" panose="05000000000000000000" pitchFamily="2" charset="2"/>
              <a:buNone/>
            </a:pPr>
            <a:r>
              <a:rPr lang="en-US" dirty="0"/>
              <a:t>3. </a:t>
            </a:r>
            <a:r>
              <a:rPr lang="en-US" dirty="0" err="1"/>
              <a:t>Sbg</a:t>
            </a:r>
            <a:r>
              <a:rPr lang="en-US" dirty="0"/>
              <a:t> ALAT PELEPAS/KATUP</a:t>
            </a:r>
            <a:endParaRPr lang="en-US" dirty="0"/>
          </a:p>
          <a:p>
            <a:pPr lvl="1" eaLnBrk="1" hangingPunct="1"/>
            <a:r>
              <a:rPr lang="en-US" dirty="0" err="1"/>
              <a:t>Sbg</a:t>
            </a:r>
            <a:r>
              <a:rPr lang="en-US" dirty="0"/>
              <a:t> </a:t>
            </a:r>
            <a:r>
              <a:rPr lang="en-US" dirty="0" err="1"/>
              <a:t>pemimpin</a:t>
            </a:r>
            <a:r>
              <a:rPr lang="en-US" dirty="0"/>
              <a:t> </a:t>
            </a:r>
            <a:r>
              <a:rPr lang="en-US" dirty="0">
                <a:sym typeface="Wingdings" panose="05000000000000000000" pitchFamily="2" charset="2"/>
              </a:rPr>
              <a:t> </a:t>
            </a:r>
            <a:r>
              <a:rPr lang="en-US" dirty="0" err="1">
                <a:sym typeface="Wingdings" panose="05000000000000000000" pitchFamily="2" charset="2"/>
              </a:rPr>
              <a:t>perlu</a:t>
            </a:r>
            <a:r>
              <a:rPr lang="en-US" dirty="0">
                <a:sym typeface="Wingdings" panose="05000000000000000000" pitchFamily="2" charset="2"/>
              </a:rPr>
              <a:t> </a:t>
            </a:r>
            <a:r>
              <a:rPr lang="en-US" dirty="0" err="1">
                <a:sym typeface="Wingdings" panose="05000000000000000000" pitchFamily="2" charset="2"/>
              </a:rPr>
              <a:t>memberi</a:t>
            </a:r>
            <a:r>
              <a:rPr lang="en-US" dirty="0">
                <a:sym typeface="Wingdings" panose="05000000000000000000" pitchFamily="2" charset="2"/>
              </a:rPr>
              <a:t> </a:t>
            </a:r>
            <a:r>
              <a:rPr lang="en-US" dirty="0" err="1">
                <a:sym typeface="Wingdings" panose="05000000000000000000" pitchFamily="2" charset="2"/>
              </a:rPr>
              <a:t>kesempatan</a:t>
            </a:r>
            <a:r>
              <a:rPr lang="en-US" dirty="0">
                <a:sym typeface="Wingdings" panose="05000000000000000000" pitchFamily="2" charset="2"/>
              </a:rPr>
              <a:t> </a:t>
            </a:r>
            <a:r>
              <a:rPr lang="en-US" dirty="0" err="1">
                <a:sym typeface="Wingdings" panose="05000000000000000000" pitchFamily="2" charset="2"/>
              </a:rPr>
              <a:t>staf</a:t>
            </a:r>
            <a:r>
              <a:rPr lang="en-US" dirty="0">
                <a:sym typeface="Wingdings" panose="05000000000000000000" pitchFamily="2" charset="2"/>
              </a:rPr>
              <a:t> </a:t>
            </a:r>
            <a:r>
              <a:rPr lang="en-US" dirty="0" err="1">
                <a:sym typeface="Wingdings" panose="05000000000000000000" pitchFamily="2" charset="2"/>
              </a:rPr>
              <a:t>untuk</a:t>
            </a:r>
            <a:r>
              <a:rPr lang="en-US" dirty="0">
                <a:sym typeface="Wingdings" panose="05000000000000000000" pitchFamily="2" charset="2"/>
              </a:rPr>
              <a:t> </a:t>
            </a:r>
            <a:r>
              <a:rPr lang="en-US" dirty="0" err="1">
                <a:sym typeface="Wingdings" panose="05000000000000000000" pitchFamily="2" charset="2"/>
              </a:rPr>
              <a:t>menyampaikan</a:t>
            </a:r>
            <a:r>
              <a:rPr lang="en-US" dirty="0">
                <a:sym typeface="Wingdings" panose="05000000000000000000" pitchFamily="2" charset="2"/>
              </a:rPr>
              <a:t> PERMASALAHAN</a:t>
            </a:r>
            <a:endParaRPr lang="en-US" dirty="0">
              <a:sym typeface="Wingdings" panose="05000000000000000000" pitchFamily="2" charset="2"/>
            </a:endParaRPr>
          </a:p>
          <a:p>
            <a:pPr>
              <a:buNone/>
            </a:pPr>
            <a:r>
              <a:rPr lang="en-US" dirty="0"/>
              <a:t>4. </a:t>
            </a:r>
            <a:r>
              <a:rPr lang="en-US" dirty="0" err="1"/>
              <a:t>Sbg</a:t>
            </a:r>
            <a:r>
              <a:rPr lang="en-US" dirty="0"/>
              <a:t> ALAT KESEIMBANGAN</a:t>
            </a:r>
            <a:endParaRPr lang="en-US" dirty="0"/>
          </a:p>
          <a:p>
            <a:pPr lvl="1"/>
            <a:r>
              <a:rPr lang="en-US" dirty="0" err="1"/>
              <a:t>Organisasi</a:t>
            </a:r>
            <a:r>
              <a:rPr lang="en-US" dirty="0"/>
              <a:t> </a:t>
            </a:r>
            <a:r>
              <a:rPr lang="en-US" dirty="0" err="1"/>
              <a:t>perlu</a:t>
            </a:r>
            <a:r>
              <a:rPr lang="en-US" dirty="0"/>
              <a:t> </a:t>
            </a:r>
            <a:r>
              <a:rPr lang="en-US" dirty="0" err="1"/>
              <a:t>memelihara</a:t>
            </a:r>
            <a:r>
              <a:rPr lang="en-US" dirty="0"/>
              <a:t> agar </a:t>
            </a:r>
            <a:r>
              <a:rPr lang="en-US" dirty="0" err="1"/>
              <a:t>konflik</a:t>
            </a:r>
            <a:r>
              <a:rPr lang="en-US" dirty="0"/>
              <a:t> </a:t>
            </a:r>
            <a:r>
              <a:rPr lang="en-US" dirty="0" err="1"/>
              <a:t>terbatas</a:t>
            </a:r>
            <a:r>
              <a:rPr lang="en-US" dirty="0"/>
              <a:t> </a:t>
            </a:r>
            <a:r>
              <a:rPr lang="en-US" dirty="0" err="1"/>
              <a:t>menjadi</a:t>
            </a:r>
            <a:r>
              <a:rPr lang="en-US" dirty="0"/>
              <a:t> HIDUP</a:t>
            </a:r>
            <a:endParaRPr lang="en-US" dirty="0"/>
          </a:p>
          <a:p>
            <a:pPr lvl="1"/>
            <a:r>
              <a:rPr lang="en-US" dirty="0"/>
              <a:t>MENCEGAH MONOTON</a:t>
            </a:r>
            <a:endParaRPr lang="en-US" dirty="0"/>
          </a:p>
          <a:p>
            <a:pPr lvl="1" eaLnBrk="1" hangingPunct="1"/>
            <a:endParaRPr lang="en-US" dirty="0"/>
          </a:p>
        </p:txBody>
      </p:sp>
    </p:spTree>
  </p:cSld>
  <p:clrMapOvr>
    <a:masterClrMapping/>
  </p:clrMapOvr>
  <p:transition>
    <p:cover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3"/>
          <p:cNvSpPr>
            <a:spLocks noGrp="1" noChangeArrowheads="1"/>
          </p:cNvSpPr>
          <p:nvPr>
            <p:ph type="body" idx="1"/>
          </p:nvPr>
        </p:nvSpPr>
        <p:spPr/>
        <p:txBody>
          <a:bodyPr>
            <a:normAutofit lnSpcReduction="10000"/>
          </a:bodyPr>
          <a:lstStyle/>
          <a:p>
            <a:pPr eaLnBrk="1" hangingPunct="1">
              <a:buFont typeface="Wingdings" panose="05000000000000000000" pitchFamily="2" charset="2"/>
              <a:buNone/>
            </a:pPr>
            <a:r>
              <a:rPr lang="en-US"/>
              <a:t>Konflik terjadi akibat perbedaan :</a:t>
            </a:r>
            <a:endParaRPr lang="en-US"/>
          </a:p>
          <a:p>
            <a:pPr eaLnBrk="1" hangingPunct="1"/>
            <a:r>
              <a:rPr lang="en-US"/>
              <a:t>Prinsip/Nilai</a:t>
            </a:r>
            <a:endParaRPr lang="en-US"/>
          </a:p>
          <a:p>
            <a:pPr eaLnBrk="1" hangingPunct="1"/>
            <a:r>
              <a:rPr lang="en-US"/>
              <a:t>Fakta</a:t>
            </a:r>
            <a:endParaRPr lang="en-US"/>
          </a:p>
          <a:p>
            <a:pPr eaLnBrk="1" hangingPunct="1"/>
            <a:r>
              <a:rPr lang="en-US"/>
              <a:t>Sentimen / subyektivitas</a:t>
            </a:r>
            <a:endParaRPr lang="en-US"/>
          </a:p>
          <a:p>
            <a:pPr eaLnBrk="1" hangingPunct="1"/>
            <a:r>
              <a:rPr lang="en-US"/>
              <a:t>Harapan</a:t>
            </a:r>
            <a:endParaRPr lang="en-US"/>
          </a:p>
          <a:p>
            <a:pPr eaLnBrk="1" hangingPunct="1"/>
            <a:r>
              <a:rPr lang="en-US"/>
              <a:t>Kompensasi</a:t>
            </a:r>
            <a:endParaRPr lang="en-US"/>
          </a:p>
          <a:p>
            <a:pPr eaLnBrk="1" hangingPunct="1">
              <a:buFont typeface="Wingdings" panose="05000000000000000000" pitchFamily="2" charset="2"/>
              <a:buNone/>
            </a:pPr>
            <a:r>
              <a:rPr lang="en-US">
                <a:sym typeface="Wingdings" panose="05000000000000000000" pitchFamily="2" charset="2"/>
              </a:rPr>
              <a:t> 85% akibat SENTIMEN</a:t>
            </a:r>
            <a:endParaRPr lang="en-US"/>
          </a:p>
        </p:txBody>
      </p:sp>
      <p:sp>
        <p:nvSpPr>
          <p:cNvPr id="18437" name="Rectangle 4"/>
          <p:cNvSpPr>
            <a:spLocks noGrp="1" noChangeArrowheads="1"/>
          </p:cNvSpPr>
          <p:nvPr>
            <p:ph type="title"/>
          </p:nvPr>
        </p:nvSpPr>
        <p:spPr/>
        <p:txBody>
          <a:bodyPr/>
          <a:lstStyle/>
          <a:p>
            <a:pPr eaLnBrk="1" hangingPunct="1"/>
            <a:r>
              <a:rPr lang="en-US"/>
              <a:t>Memahami </a:t>
            </a:r>
            <a:r>
              <a:rPr lang="id-ID"/>
              <a:t>Pemicu</a:t>
            </a:r>
            <a:r>
              <a:rPr lang="en-US"/>
              <a:t> KONFLIK</a:t>
            </a:r>
            <a:endParaRPr lang="en-US"/>
          </a:p>
        </p:txBody>
      </p:sp>
    </p:spTree>
  </p:cSld>
  <p:clrMapOvr>
    <a:masterClrMapping/>
  </p:clrMapOvr>
  <p:transition>
    <p:comb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lstStyle/>
          <a:p>
            <a:r>
              <a:rPr lang="en-US" dirty="0" err="1"/>
              <a:t>Proses</a:t>
            </a:r>
            <a:r>
              <a:rPr lang="en-US" dirty="0"/>
              <a:t> </a:t>
            </a:r>
            <a:r>
              <a:rPr lang="en-US" dirty="0" err="1"/>
              <a:t>konflik</a:t>
            </a:r>
            <a:r>
              <a:rPr lang="en-US" dirty="0"/>
              <a:t> </a:t>
            </a:r>
            <a:endParaRPr lang="en-US" dirty="0"/>
          </a:p>
        </p:txBody>
      </p:sp>
      <p:sp>
        <p:nvSpPr>
          <p:cNvPr id="3" name="Content Placeholder 2"/>
          <p:cNvSpPr>
            <a:spLocks noGrp="1"/>
          </p:cNvSpPr>
          <p:nvPr>
            <p:ph idx="1"/>
          </p:nvPr>
        </p:nvSpPr>
        <p:spPr>
          <a:xfrm>
            <a:off x="1981200" y="762000"/>
            <a:ext cx="8382000" cy="5410200"/>
          </a:xfrm>
        </p:spPr>
        <p:txBody>
          <a:bodyPr>
            <a:noAutofit/>
          </a:bodyPr>
          <a:lstStyle/>
          <a:p>
            <a:pPr>
              <a:buNone/>
            </a:pPr>
            <a:r>
              <a:rPr lang="en-US" sz="1800" dirty="0"/>
              <a:t> </a:t>
            </a:r>
            <a:r>
              <a:rPr lang="en-US" sz="2400" dirty="0" err="1"/>
              <a:t>Konflik</a:t>
            </a:r>
            <a:r>
              <a:rPr lang="en-US" sz="2400" dirty="0"/>
              <a:t> </a:t>
            </a:r>
            <a:r>
              <a:rPr lang="en-US" sz="2400" dirty="0" err="1"/>
              <a:t>Laten</a:t>
            </a:r>
            <a:endParaRPr lang="en-US" sz="2400" dirty="0"/>
          </a:p>
          <a:p>
            <a:r>
              <a:rPr lang="en-US" sz="2400" dirty="0" err="1"/>
              <a:t>Tahapan</a:t>
            </a:r>
            <a:r>
              <a:rPr lang="en-US" sz="2400" dirty="0"/>
              <a:t> </a:t>
            </a:r>
            <a:r>
              <a:rPr lang="en-US" sz="2400" dirty="0" err="1"/>
              <a:t>konflik</a:t>
            </a:r>
            <a:r>
              <a:rPr lang="en-US" sz="2400" dirty="0"/>
              <a:t> yang </a:t>
            </a:r>
            <a:r>
              <a:rPr lang="en-US" sz="2400" dirty="0" err="1"/>
              <a:t>terjadi</a:t>
            </a:r>
            <a:r>
              <a:rPr lang="en-US" sz="2400" dirty="0"/>
              <a:t> </a:t>
            </a:r>
            <a:r>
              <a:rPr lang="en-US" sz="2400" dirty="0" err="1"/>
              <a:t>terus</a:t>
            </a:r>
            <a:r>
              <a:rPr lang="en-US" sz="2400" dirty="0"/>
              <a:t> </a:t>
            </a:r>
            <a:r>
              <a:rPr lang="en-US" sz="2400" dirty="0" err="1"/>
              <a:t>menerus</a:t>
            </a:r>
            <a:r>
              <a:rPr lang="en-US" sz="2400" dirty="0"/>
              <a:t> (</a:t>
            </a:r>
            <a:r>
              <a:rPr lang="en-US" sz="2400" dirty="0" err="1"/>
              <a:t>laten</a:t>
            </a:r>
            <a:r>
              <a:rPr lang="en-US" sz="2400" dirty="0"/>
              <a:t>) </a:t>
            </a:r>
            <a:r>
              <a:rPr lang="en-US" sz="2400" dirty="0" err="1"/>
              <a:t>dalam</a:t>
            </a:r>
            <a:r>
              <a:rPr lang="en-US" sz="2400" dirty="0"/>
              <a:t> </a:t>
            </a:r>
            <a:r>
              <a:rPr lang="en-US" sz="2400" dirty="0" err="1"/>
              <a:t>suatu</a:t>
            </a:r>
            <a:r>
              <a:rPr lang="en-US" sz="2400" dirty="0"/>
              <a:t> </a:t>
            </a:r>
            <a:r>
              <a:rPr lang="en-US" sz="2400" dirty="0" err="1"/>
              <a:t>organisasi</a:t>
            </a:r>
            <a:r>
              <a:rPr lang="en-US" sz="2400" dirty="0"/>
              <a:t>. </a:t>
            </a:r>
            <a:r>
              <a:rPr lang="en-US" sz="2400" dirty="0" err="1"/>
              <a:t>Misalnya</a:t>
            </a:r>
            <a:r>
              <a:rPr lang="en-US" sz="2400" dirty="0"/>
              <a:t>, </a:t>
            </a:r>
            <a:r>
              <a:rPr lang="en-US" sz="2400" dirty="0" err="1"/>
              <a:t>kondisi</a:t>
            </a:r>
            <a:r>
              <a:rPr lang="en-US" sz="2400" dirty="0"/>
              <a:t> </a:t>
            </a:r>
            <a:r>
              <a:rPr lang="en-US" sz="2400" dirty="0" err="1"/>
              <a:t>tentang</a:t>
            </a:r>
            <a:r>
              <a:rPr lang="en-US" sz="2400" dirty="0"/>
              <a:t> </a:t>
            </a:r>
            <a:r>
              <a:rPr lang="en-US" sz="2400" dirty="0" err="1"/>
              <a:t>keterbataan</a:t>
            </a:r>
            <a:r>
              <a:rPr lang="en-US" sz="2400" dirty="0"/>
              <a:t> </a:t>
            </a:r>
            <a:r>
              <a:rPr lang="en-US" sz="2400" dirty="0" err="1"/>
              <a:t>staf</a:t>
            </a:r>
            <a:r>
              <a:rPr lang="en-US" sz="2400" dirty="0"/>
              <a:t> </a:t>
            </a:r>
            <a:r>
              <a:rPr lang="en-US" sz="2400" dirty="0" err="1"/>
              <a:t>dan</a:t>
            </a:r>
            <a:r>
              <a:rPr lang="en-US" sz="2400" dirty="0"/>
              <a:t> </a:t>
            </a:r>
            <a:r>
              <a:rPr lang="en-US" sz="2400" dirty="0" err="1"/>
              <a:t>perubahan</a:t>
            </a:r>
            <a:r>
              <a:rPr lang="en-US" sz="2400" dirty="0"/>
              <a:t> yang </a:t>
            </a:r>
            <a:r>
              <a:rPr lang="en-US" sz="2400" dirty="0" err="1"/>
              <a:t>cepat</a:t>
            </a:r>
            <a:r>
              <a:rPr lang="en-US" sz="2400" dirty="0"/>
              <a:t>. </a:t>
            </a:r>
            <a:r>
              <a:rPr lang="en-US" sz="2400" dirty="0" err="1"/>
              <a:t>Kondisi</a:t>
            </a:r>
            <a:r>
              <a:rPr lang="en-US" sz="2400" dirty="0"/>
              <a:t> </a:t>
            </a:r>
            <a:r>
              <a:rPr lang="en-US" sz="2400" dirty="0" err="1"/>
              <a:t>tersebut</a:t>
            </a:r>
            <a:r>
              <a:rPr lang="en-US" sz="2400" dirty="0"/>
              <a:t> </a:t>
            </a:r>
            <a:r>
              <a:rPr lang="en-US" sz="2400" dirty="0" err="1"/>
              <a:t>memicu</a:t>
            </a:r>
            <a:r>
              <a:rPr lang="en-US" sz="2400" dirty="0"/>
              <a:t> </a:t>
            </a:r>
            <a:r>
              <a:rPr lang="en-US" sz="2400" dirty="0" err="1"/>
              <a:t>pada</a:t>
            </a:r>
            <a:r>
              <a:rPr lang="en-US" sz="2400" dirty="0"/>
              <a:t> </a:t>
            </a:r>
            <a:r>
              <a:rPr lang="en-US" sz="2400" dirty="0" err="1"/>
              <a:t>ketidak</a:t>
            </a:r>
            <a:r>
              <a:rPr lang="en-US" sz="2400" dirty="0"/>
              <a:t> </a:t>
            </a:r>
            <a:r>
              <a:rPr lang="en-US" sz="2400" dirty="0" err="1"/>
              <a:t>stabilan</a:t>
            </a:r>
            <a:r>
              <a:rPr lang="en-US" sz="2400" dirty="0"/>
              <a:t> </a:t>
            </a:r>
            <a:r>
              <a:rPr lang="en-US" sz="2400" dirty="0" err="1"/>
              <a:t>suatu</a:t>
            </a:r>
            <a:r>
              <a:rPr lang="en-US" sz="2400" dirty="0"/>
              <a:t> </a:t>
            </a:r>
            <a:r>
              <a:rPr lang="en-US" sz="2400" dirty="0" err="1"/>
              <a:t>organisasi</a:t>
            </a:r>
            <a:r>
              <a:rPr lang="en-US" sz="2400" dirty="0"/>
              <a:t> </a:t>
            </a:r>
            <a:r>
              <a:rPr lang="en-US" sz="2400" dirty="0" err="1"/>
              <a:t>dan</a:t>
            </a:r>
            <a:r>
              <a:rPr lang="en-US" sz="2400" dirty="0"/>
              <a:t> </a:t>
            </a:r>
            <a:r>
              <a:rPr lang="en-US" sz="2400" dirty="0" err="1"/>
              <a:t>kualitas</a:t>
            </a:r>
            <a:r>
              <a:rPr lang="en-US" sz="2400" dirty="0"/>
              <a:t> </a:t>
            </a:r>
            <a:r>
              <a:rPr lang="en-US" sz="2400" dirty="0" err="1"/>
              <a:t>produksi</a:t>
            </a:r>
            <a:r>
              <a:rPr lang="en-US" sz="2400" dirty="0"/>
              <a:t>.</a:t>
            </a:r>
            <a:endParaRPr lang="en-US" sz="2400" dirty="0"/>
          </a:p>
          <a:p>
            <a:pPr>
              <a:buNone/>
            </a:pPr>
            <a:endParaRPr lang="en-US" sz="2400" dirty="0"/>
          </a:p>
          <a:p>
            <a:pPr>
              <a:buNone/>
            </a:pPr>
            <a:r>
              <a:rPr lang="en-US" sz="2400" dirty="0"/>
              <a:t> </a:t>
            </a:r>
            <a:r>
              <a:rPr lang="en-US" sz="2400" dirty="0" err="1"/>
              <a:t>Konflik</a:t>
            </a:r>
            <a:r>
              <a:rPr lang="en-US" sz="2400" dirty="0"/>
              <a:t> yang </a:t>
            </a:r>
            <a:r>
              <a:rPr lang="en-US" sz="2400" dirty="0" err="1"/>
              <a:t>dirasakan</a:t>
            </a:r>
            <a:r>
              <a:rPr lang="en-US" sz="2400" dirty="0"/>
              <a:t> ( felt </a:t>
            </a:r>
            <a:r>
              <a:rPr lang="en-US" sz="2400" dirty="0" err="1"/>
              <a:t>konflik</a:t>
            </a:r>
            <a:r>
              <a:rPr lang="en-US" sz="2400" dirty="0"/>
              <a:t>)</a:t>
            </a:r>
            <a:endParaRPr lang="en-US" sz="2400" dirty="0"/>
          </a:p>
          <a:p>
            <a:r>
              <a:rPr lang="en-US" sz="2400" dirty="0" err="1"/>
              <a:t>Konflik</a:t>
            </a:r>
            <a:r>
              <a:rPr lang="en-US" sz="2400" dirty="0"/>
              <a:t> yang </a:t>
            </a:r>
            <a:r>
              <a:rPr lang="en-US" sz="2400" dirty="0" err="1"/>
              <a:t>terjadi</a:t>
            </a:r>
            <a:r>
              <a:rPr lang="en-US" sz="2400" dirty="0"/>
              <a:t> </a:t>
            </a:r>
            <a:r>
              <a:rPr lang="en-US" sz="2400" dirty="0" err="1"/>
              <a:t>karena</a:t>
            </a:r>
            <a:r>
              <a:rPr lang="en-US" sz="2400" dirty="0"/>
              <a:t> </a:t>
            </a:r>
            <a:r>
              <a:rPr lang="en-US" sz="2400" dirty="0" err="1"/>
              <a:t>adanya</a:t>
            </a:r>
            <a:r>
              <a:rPr lang="en-US" sz="2400" dirty="0"/>
              <a:t> </a:t>
            </a:r>
            <a:r>
              <a:rPr lang="en-US" sz="2400" dirty="0" err="1"/>
              <a:t>suatu</a:t>
            </a:r>
            <a:r>
              <a:rPr lang="en-US" sz="2400" dirty="0"/>
              <a:t> yang </a:t>
            </a:r>
            <a:r>
              <a:rPr lang="en-US" sz="2400" dirty="0" err="1"/>
              <a:t>dirasakan</a:t>
            </a:r>
            <a:r>
              <a:rPr lang="en-US" sz="2400" dirty="0"/>
              <a:t> </a:t>
            </a:r>
            <a:r>
              <a:rPr lang="en-US" sz="2400" dirty="0" err="1"/>
              <a:t>sebagai</a:t>
            </a:r>
            <a:r>
              <a:rPr lang="en-US" sz="2400" dirty="0"/>
              <a:t> </a:t>
            </a:r>
            <a:r>
              <a:rPr lang="en-US" sz="2400" dirty="0" err="1"/>
              <a:t>ancaman</a:t>
            </a:r>
            <a:r>
              <a:rPr lang="en-US" sz="2400" dirty="0"/>
              <a:t>, </a:t>
            </a:r>
            <a:r>
              <a:rPr lang="en-US" sz="2400" dirty="0" err="1"/>
              <a:t>ketakutan</a:t>
            </a:r>
            <a:r>
              <a:rPr lang="en-US" sz="2400" dirty="0"/>
              <a:t>, </a:t>
            </a:r>
            <a:r>
              <a:rPr lang="en-US" sz="2400" dirty="0" err="1"/>
              <a:t>tidak</a:t>
            </a:r>
            <a:r>
              <a:rPr lang="en-US" sz="2400" dirty="0"/>
              <a:t> </a:t>
            </a:r>
            <a:r>
              <a:rPr lang="en-US" sz="2400" dirty="0" err="1"/>
              <a:t>percaya</a:t>
            </a:r>
            <a:r>
              <a:rPr lang="en-US" sz="2400" dirty="0"/>
              <a:t>, </a:t>
            </a:r>
            <a:r>
              <a:rPr lang="en-US" sz="2400" dirty="0" err="1"/>
              <a:t>dan</a:t>
            </a:r>
            <a:r>
              <a:rPr lang="en-US" sz="2400" dirty="0"/>
              <a:t> </a:t>
            </a:r>
            <a:r>
              <a:rPr lang="en-US" sz="2400" dirty="0" err="1"/>
              <a:t>marah</a:t>
            </a:r>
            <a:r>
              <a:rPr lang="en-US" sz="2400" dirty="0"/>
              <a:t>. </a:t>
            </a:r>
            <a:r>
              <a:rPr lang="en-US" sz="2400" dirty="0" err="1"/>
              <a:t>Konflik</a:t>
            </a:r>
            <a:r>
              <a:rPr lang="en-US" sz="2400" dirty="0"/>
              <a:t> </a:t>
            </a:r>
            <a:r>
              <a:rPr lang="en-US" sz="2400" dirty="0" err="1"/>
              <a:t>ini</a:t>
            </a:r>
            <a:r>
              <a:rPr lang="en-US" sz="2400" dirty="0"/>
              <a:t> </a:t>
            </a:r>
            <a:r>
              <a:rPr lang="en-US" sz="2400" dirty="0" err="1"/>
              <a:t>disebut</a:t>
            </a:r>
            <a:r>
              <a:rPr lang="en-US" sz="2400" dirty="0"/>
              <a:t> </a:t>
            </a:r>
            <a:r>
              <a:rPr lang="en-US" sz="2400" dirty="0" err="1"/>
              <a:t>juga</a:t>
            </a:r>
            <a:r>
              <a:rPr lang="en-US" sz="2400" dirty="0"/>
              <a:t> </a:t>
            </a:r>
            <a:r>
              <a:rPr lang="en-US" sz="2400" dirty="0" err="1"/>
              <a:t>sebagai</a:t>
            </a:r>
            <a:r>
              <a:rPr lang="en-US" sz="2400" dirty="0"/>
              <a:t> </a:t>
            </a:r>
            <a:r>
              <a:rPr lang="en-US" sz="2400" dirty="0" err="1"/>
              <a:t>konflik</a:t>
            </a:r>
            <a:r>
              <a:rPr lang="en-US" sz="2400" dirty="0"/>
              <a:t> </a:t>
            </a:r>
            <a:r>
              <a:rPr lang="en-US" sz="2400" i="1" dirty="0"/>
              <a:t>“</a:t>
            </a:r>
            <a:r>
              <a:rPr lang="en-US" sz="2400" i="1" dirty="0" err="1"/>
              <a:t>affectives</a:t>
            </a:r>
            <a:r>
              <a:rPr lang="en-US" sz="2400" i="1" dirty="0"/>
              <a:t>”</a:t>
            </a:r>
            <a:r>
              <a:rPr lang="en-US" sz="2400" dirty="0"/>
              <a:t>. </a:t>
            </a:r>
            <a:endParaRPr lang="en-US" sz="2400" dirty="0"/>
          </a:p>
          <a:p>
            <a:pPr>
              <a:buNone/>
            </a:pPr>
            <a:endParaRPr lang="en-US" sz="2400" dirty="0"/>
          </a:p>
          <a:p>
            <a:pPr>
              <a:buNone/>
            </a:pPr>
            <a:r>
              <a:rPr lang="en-US" sz="2400" dirty="0"/>
              <a:t> </a:t>
            </a:r>
            <a:r>
              <a:rPr lang="en-US" sz="2400" dirty="0" err="1"/>
              <a:t>Konflik</a:t>
            </a:r>
            <a:r>
              <a:rPr lang="en-US" sz="2400" dirty="0"/>
              <a:t> yang </a:t>
            </a:r>
            <a:r>
              <a:rPr lang="en-US" sz="2400" dirty="0" err="1"/>
              <a:t>nampak</a:t>
            </a:r>
            <a:r>
              <a:rPr lang="en-US" sz="2400" dirty="0"/>
              <a:t> / </a:t>
            </a:r>
            <a:r>
              <a:rPr lang="en-US" sz="2400" dirty="0" err="1"/>
              <a:t>sengaja</a:t>
            </a:r>
            <a:r>
              <a:rPr lang="en-US" sz="2400" dirty="0"/>
              <a:t> </a:t>
            </a:r>
            <a:r>
              <a:rPr lang="en-US" sz="2400" dirty="0" err="1"/>
              <a:t>ditimbulkan</a:t>
            </a:r>
            <a:endParaRPr lang="en-US" sz="2400" dirty="0"/>
          </a:p>
          <a:p>
            <a:r>
              <a:rPr lang="en-US" sz="2400" dirty="0" err="1"/>
              <a:t>Konflik</a:t>
            </a:r>
            <a:r>
              <a:rPr lang="en-US" sz="2400" dirty="0"/>
              <a:t> yang </a:t>
            </a:r>
            <a:r>
              <a:rPr lang="en-US" sz="2400" dirty="0" err="1"/>
              <a:t>sengaja</a:t>
            </a:r>
            <a:r>
              <a:rPr lang="en-US" sz="2400" dirty="0"/>
              <a:t> </a:t>
            </a:r>
            <a:r>
              <a:rPr lang="en-US" sz="2400" dirty="0" err="1"/>
              <a:t>dimunculkan</a:t>
            </a:r>
            <a:r>
              <a:rPr lang="en-US" sz="2400" dirty="0"/>
              <a:t> </a:t>
            </a:r>
            <a:r>
              <a:rPr lang="en-US" sz="2400" dirty="0" err="1"/>
              <a:t>untuk</a:t>
            </a:r>
            <a:r>
              <a:rPr lang="en-US" sz="2400" dirty="0"/>
              <a:t> </a:t>
            </a:r>
            <a:r>
              <a:rPr lang="en-US" sz="2400" dirty="0" err="1"/>
              <a:t>mencari</a:t>
            </a:r>
            <a:r>
              <a:rPr lang="en-US" sz="2400" dirty="0"/>
              <a:t> </a:t>
            </a:r>
            <a:r>
              <a:rPr lang="en-US" sz="2400" dirty="0" err="1"/>
              <a:t>solusi</a:t>
            </a:r>
            <a:r>
              <a:rPr lang="en-US" sz="2400" dirty="0"/>
              <a:t>. </a:t>
            </a:r>
            <a:r>
              <a:rPr lang="en-US" sz="2400" dirty="0" err="1"/>
              <a:t>Tindakan</a:t>
            </a:r>
            <a:r>
              <a:rPr lang="en-US" sz="2400" dirty="0"/>
              <a:t> yang </a:t>
            </a:r>
            <a:r>
              <a:rPr lang="en-US" sz="2400" dirty="0" err="1"/>
              <a:t>dilaksanakan</a:t>
            </a:r>
            <a:r>
              <a:rPr lang="en-US" sz="2400" dirty="0"/>
              <a:t> </a:t>
            </a:r>
            <a:r>
              <a:rPr lang="en-US" sz="2400" dirty="0" err="1"/>
              <a:t>mungkin</a:t>
            </a:r>
            <a:r>
              <a:rPr lang="en-US" sz="2400" dirty="0"/>
              <a:t> </a:t>
            </a:r>
            <a:r>
              <a:rPr lang="en-US" sz="2400" dirty="0" err="1"/>
              <a:t>menghindar</a:t>
            </a:r>
            <a:r>
              <a:rPr lang="en-US" sz="2400" dirty="0"/>
              <a:t>, </a:t>
            </a:r>
            <a:r>
              <a:rPr lang="en-US" sz="2400" dirty="0" err="1"/>
              <a:t>kompetisi</a:t>
            </a:r>
            <a:r>
              <a:rPr lang="en-US" sz="2400" dirty="0"/>
              <a:t>, </a:t>
            </a:r>
            <a:r>
              <a:rPr lang="en-US" sz="2400" dirty="0" err="1"/>
              <a:t>debat</a:t>
            </a:r>
            <a:r>
              <a:rPr lang="en-US" sz="2400" dirty="0"/>
              <a:t> </a:t>
            </a:r>
            <a:r>
              <a:rPr lang="en-US" sz="2400" dirty="0" err="1"/>
              <a:t>atau</a:t>
            </a:r>
            <a:r>
              <a:rPr lang="en-US" sz="2400" dirty="0"/>
              <a:t> </a:t>
            </a:r>
            <a:r>
              <a:rPr lang="en-US" sz="2400" dirty="0" err="1"/>
              <a:t>mencari</a:t>
            </a:r>
            <a:r>
              <a:rPr lang="en-US" sz="2400" dirty="0"/>
              <a:t> </a:t>
            </a:r>
            <a:r>
              <a:rPr lang="en-US" sz="2400" dirty="0" err="1"/>
              <a:t>penyelesaian</a:t>
            </a:r>
            <a:r>
              <a:rPr lang="en-US" sz="2400" dirty="0"/>
              <a:t> </a:t>
            </a:r>
            <a:r>
              <a:rPr lang="en-US" sz="1800" dirty="0" err="1"/>
              <a:t>konflik</a:t>
            </a:r>
            <a:r>
              <a:rPr lang="en-US" sz="1800" dirty="0"/>
              <a:t>. </a:t>
            </a:r>
            <a:endParaRPr lang="en-US" sz="1800" dirty="0"/>
          </a:p>
          <a:p>
            <a:endParaRPr lang="en-US"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err="1"/>
              <a:t>Resolusi</a:t>
            </a:r>
            <a:r>
              <a:rPr lang="en-US" dirty="0"/>
              <a:t> </a:t>
            </a:r>
            <a:r>
              <a:rPr lang="en-US" dirty="0" err="1"/>
              <a:t>konflik</a:t>
            </a:r>
            <a:endParaRPr lang="en-US" dirty="0"/>
          </a:p>
          <a:p>
            <a:r>
              <a:rPr lang="en-US" dirty="0" err="1"/>
              <a:t>Resolusi</a:t>
            </a:r>
            <a:r>
              <a:rPr lang="en-US" dirty="0"/>
              <a:t> </a:t>
            </a:r>
            <a:r>
              <a:rPr lang="en-US" dirty="0" err="1"/>
              <a:t>konflik</a:t>
            </a:r>
            <a:r>
              <a:rPr lang="en-US" dirty="0"/>
              <a:t> </a:t>
            </a:r>
            <a:r>
              <a:rPr lang="en-US" dirty="0" err="1"/>
              <a:t>adalah</a:t>
            </a:r>
            <a:r>
              <a:rPr lang="en-US" dirty="0"/>
              <a:t> </a:t>
            </a:r>
            <a:r>
              <a:rPr lang="en-US" dirty="0" err="1"/>
              <a:t>suatu</a:t>
            </a:r>
            <a:r>
              <a:rPr lang="en-US" dirty="0"/>
              <a:t> </a:t>
            </a:r>
            <a:r>
              <a:rPr lang="en-US" dirty="0" err="1"/>
              <a:t>penyelesaian</a:t>
            </a:r>
            <a:r>
              <a:rPr lang="en-US" dirty="0"/>
              <a:t> </a:t>
            </a:r>
            <a:r>
              <a:rPr lang="en-US" dirty="0" err="1"/>
              <a:t>masalah</a:t>
            </a:r>
            <a:r>
              <a:rPr lang="en-US" dirty="0"/>
              <a:t> </a:t>
            </a:r>
            <a:r>
              <a:rPr lang="en-US" dirty="0" err="1"/>
              <a:t>dengan</a:t>
            </a:r>
            <a:r>
              <a:rPr lang="en-US" dirty="0"/>
              <a:t> </a:t>
            </a:r>
            <a:r>
              <a:rPr lang="en-US" dirty="0" err="1"/>
              <a:t>cara</a:t>
            </a:r>
            <a:r>
              <a:rPr lang="en-US" dirty="0"/>
              <a:t> </a:t>
            </a:r>
            <a:r>
              <a:rPr lang="en-US" dirty="0" err="1"/>
              <a:t>memuaskan</a:t>
            </a:r>
            <a:r>
              <a:rPr lang="en-US" dirty="0"/>
              <a:t> </a:t>
            </a:r>
            <a:r>
              <a:rPr lang="en-US" dirty="0" err="1"/>
              <a:t>semua</a:t>
            </a:r>
            <a:r>
              <a:rPr lang="en-US" dirty="0"/>
              <a:t> </a:t>
            </a:r>
            <a:r>
              <a:rPr lang="en-US" dirty="0" err="1"/>
              <a:t>orang</a:t>
            </a:r>
            <a:r>
              <a:rPr lang="en-US" dirty="0"/>
              <a:t> yang </a:t>
            </a:r>
            <a:r>
              <a:rPr lang="en-US" dirty="0" err="1"/>
              <a:t>terlibat</a:t>
            </a:r>
            <a:r>
              <a:rPr lang="en-US" dirty="0"/>
              <a:t> </a:t>
            </a:r>
            <a:r>
              <a:rPr lang="en-US" dirty="0" err="1"/>
              <a:t>di</a:t>
            </a:r>
            <a:r>
              <a:rPr lang="en-US" dirty="0"/>
              <a:t> </a:t>
            </a:r>
            <a:r>
              <a:rPr lang="en-US" dirty="0" err="1"/>
              <a:t>dalamnya</a:t>
            </a:r>
            <a:r>
              <a:rPr lang="en-US" dirty="0"/>
              <a:t> </a:t>
            </a:r>
            <a:r>
              <a:rPr lang="en-US" dirty="0" err="1"/>
              <a:t>dengan</a:t>
            </a:r>
            <a:r>
              <a:rPr lang="en-US" dirty="0"/>
              <a:t> </a:t>
            </a:r>
            <a:r>
              <a:rPr lang="en-US" dirty="0" err="1"/>
              <a:t>prinsip</a:t>
            </a:r>
            <a:r>
              <a:rPr lang="en-US" dirty="0"/>
              <a:t> </a:t>
            </a:r>
            <a:r>
              <a:rPr lang="en-US" i="1" dirty="0"/>
              <a:t>“win-win solution” </a:t>
            </a:r>
            <a:r>
              <a:rPr lang="en-US" dirty="0"/>
              <a:t>.</a:t>
            </a:r>
            <a:endParaRPr lang="en-US" dirty="0"/>
          </a:p>
          <a:p>
            <a:pPr>
              <a:buNone/>
            </a:pPr>
            <a:endParaRPr lang="en-US" dirty="0"/>
          </a:p>
          <a:p>
            <a:pPr>
              <a:buNone/>
            </a:pPr>
            <a:r>
              <a:rPr lang="en-US" dirty="0" err="1"/>
              <a:t>Konflik</a:t>
            </a:r>
            <a:r>
              <a:rPr lang="en-US" dirty="0"/>
              <a:t> </a:t>
            </a:r>
            <a:r>
              <a:rPr lang="en-US" i="1" dirty="0"/>
              <a:t>“</a:t>
            </a:r>
            <a:r>
              <a:rPr lang="en-US" i="1" dirty="0" err="1"/>
              <a:t>Aftermatch</a:t>
            </a:r>
            <a:r>
              <a:rPr lang="en-US" i="1" dirty="0"/>
              <a:t>”</a:t>
            </a:r>
            <a:endParaRPr lang="en-US" dirty="0"/>
          </a:p>
          <a:p>
            <a:r>
              <a:rPr lang="en-US" dirty="0" err="1"/>
              <a:t>Konflik</a:t>
            </a:r>
            <a:r>
              <a:rPr lang="en-US" dirty="0"/>
              <a:t> yang </a:t>
            </a:r>
            <a:r>
              <a:rPr lang="en-US" dirty="0" err="1"/>
              <a:t>terjadi</a:t>
            </a:r>
            <a:r>
              <a:rPr lang="en-US" dirty="0"/>
              <a:t> </a:t>
            </a:r>
            <a:r>
              <a:rPr lang="en-US" dirty="0" err="1"/>
              <a:t>akibat</a:t>
            </a:r>
            <a:r>
              <a:rPr lang="en-US" dirty="0"/>
              <a:t> </a:t>
            </a:r>
            <a:r>
              <a:rPr lang="en-US" dirty="0" err="1"/>
              <a:t>dari</a:t>
            </a:r>
            <a:r>
              <a:rPr lang="en-US" dirty="0"/>
              <a:t> </a:t>
            </a:r>
            <a:r>
              <a:rPr lang="en-US" dirty="0" err="1"/>
              <a:t>tidak</a:t>
            </a:r>
            <a:r>
              <a:rPr lang="en-US" dirty="0"/>
              <a:t> </a:t>
            </a:r>
            <a:r>
              <a:rPr lang="en-US" dirty="0" err="1"/>
              <a:t>terselesaikannya</a:t>
            </a:r>
            <a:r>
              <a:rPr lang="en-US" dirty="0"/>
              <a:t> </a:t>
            </a:r>
            <a:r>
              <a:rPr lang="en-US" dirty="0" err="1"/>
              <a:t>konflik</a:t>
            </a:r>
            <a:r>
              <a:rPr lang="en-US" dirty="0"/>
              <a:t> yang </a:t>
            </a:r>
            <a:r>
              <a:rPr lang="en-US" dirty="0" err="1"/>
              <a:t>pertama</a:t>
            </a:r>
            <a:r>
              <a:rPr lang="en-US" dirty="0"/>
              <a:t>. </a:t>
            </a:r>
            <a:r>
              <a:rPr lang="en-US" dirty="0" err="1"/>
              <a:t>Konflik</a:t>
            </a:r>
            <a:r>
              <a:rPr lang="en-US" dirty="0"/>
              <a:t> </a:t>
            </a:r>
            <a:r>
              <a:rPr lang="en-US" dirty="0" err="1"/>
              <a:t>ini</a:t>
            </a:r>
            <a:r>
              <a:rPr lang="en-US" dirty="0"/>
              <a:t> </a:t>
            </a:r>
            <a:r>
              <a:rPr lang="en-US" dirty="0" err="1"/>
              <a:t>akan</a:t>
            </a:r>
            <a:r>
              <a:rPr lang="en-US" dirty="0"/>
              <a:t> </a:t>
            </a:r>
            <a:r>
              <a:rPr lang="en-US" dirty="0" err="1"/>
              <a:t>menjadi</a:t>
            </a:r>
            <a:r>
              <a:rPr lang="en-US" dirty="0"/>
              <a:t> </a:t>
            </a:r>
            <a:r>
              <a:rPr lang="en-US" dirty="0" err="1"/>
              <a:t>masalah</a:t>
            </a:r>
            <a:r>
              <a:rPr lang="en-US" dirty="0"/>
              <a:t> </a:t>
            </a:r>
            <a:r>
              <a:rPr lang="en-US" dirty="0" err="1"/>
              <a:t>besar</a:t>
            </a:r>
            <a:r>
              <a:rPr lang="en-US" dirty="0"/>
              <a:t> </a:t>
            </a:r>
            <a:r>
              <a:rPr lang="en-US" dirty="0" err="1"/>
              <a:t>kalau</a:t>
            </a:r>
            <a:r>
              <a:rPr lang="en-US" dirty="0"/>
              <a:t> </a:t>
            </a:r>
            <a:r>
              <a:rPr lang="en-US" dirty="0" err="1"/>
              <a:t>tidak</a:t>
            </a:r>
            <a:r>
              <a:rPr lang="en-US" dirty="0"/>
              <a:t> </a:t>
            </a:r>
            <a:r>
              <a:rPr lang="en-US" dirty="0" err="1"/>
              <a:t>segera</a:t>
            </a:r>
            <a:r>
              <a:rPr lang="en-US" dirty="0"/>
              <a:t> </a:t>
            </a:r>
            <a:r>
              <a:rPr lang="en-US" dirty="0" err="1"/>
              <a:t>diatasi</a:t>
            </a:r>
            <a:r>
              <a:rPr lang="en-US" dirty="0"/>
              <a:t> </a:t>
            </a:r>
            <a:r>
              <a:rPr lang="en-US" dirty="0" err="1"/>
              <a:t>atau</a:t>
            </a:r>
            <a:r>
              <a:rPr lang="en-US" dirty="0"/>
              <a:t> </a:t>
            </a:r>
            <a:r>
              <a:rPr lang="en-US" dirty="0" err="1"/>
              <a:t>dikurangi</a:t>
            </a:r>
            <a:r>
              <a:rPr lang="en-US" dirty="0"/>
              <a:t> </a:t>
            </a:r>
            <a:r>
              <a:rPr lang="en-US" dirty="0" err="1"/>
              <a:t>penyebab</a:t>
            </a:r>
            <a:r>
              <a:rPr lang="en-US" dirty="0"/>
              <a:t> </a:t>
            </a:r>
            <a:r>
              <a:rPr lang="en-US" dirty="0" err="1"/>
              <a:t>dari</a:t>
            </a:r>
            <a:r>
              <a:rPr lang="en-US" dirty="0"/>
              <a:t> </a:t>
            </a:r>
            <a:r>
              <a:rPr lang="en-US" dirty="0" err="1"/>
              <a:t>konflik</a:t>
            </a:r>
            <a:r>
              <a:rPr lang="en-US" dirty="0"/>
              <a:t> yang </a:t>
            </a:r>
            <a:r>
              <a:rPr lang="en-US" dirty="0" err="1"/>
              <a:t>sama</a:t>
            </a:r>
            <a:r>
              <a:rPr lang="en-US" dirty="0"/>
              <a:t>.</a:t>
            </a:r>
            <a:endParaRPr lang="en-US" dirty="0"/>
          </a:p>
          <a:p>
            <a:endParaRPr lang="en-US"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dirty="0"/>
              <a:t>	</a:t>
            </a:r>
            <a:r>
              <a:rPr lang="en-US" b="1" dirty="0" err="1"/>
              <a:t>Penyebab</a:t>
            </a:r>
            <a:r>
              <a:rPr lang="en-US" b="1" dirty="0"/>
              <a:t>	</a:t>
            </a:r>
            <a:r>
              <a:rPr lang="en-US" b="1" dirty="0" err="1"/>
              <a:t>Konflik</a:t>
            </a:r>
            <a:r>
              <a:rPr lang="en-US" dirty="0"/>
              <a:t> </a:t>
            </a:r>
            <a:endParaRPr lang="en-US" dirty="0"/>
          </a:p>
        </p:txBody>
      </p:sp>
      <p:sp>
        <p:nvSpPr>
          <p:cNvPr id="11267" name="Rectangle 3"/>
          <p:cNvSpPr>
            <a:spLocks noGrp="1" noChangeArrowheads="1"/>
          </p:cNvSpPr>
          <p:nvPr>
            <p:ph type="body" idx="1"/>
          </p:nvPr>
        </p:nvSpPr>
        <p:spPr>
          <a:xfrm>
            <a:off x="1981201" y="1600201"/>
            <a:ext cx="8435975" cy="4525963"/>
          </a:xfrm>
          <a:ln w="28575">
            <a:solidFill>
              <a:schemeClr val="tx1"/>
            </a:solidFill>
          </a:ln>
        </p:spPr>
        <p:txBody>
          <a:bodyPr/>
          <a:lstStyle/>
          <a:p>
            <a:pPr marL="628650" indent="-628650"/>
            <a:r>
              <a:rPr lang="id-ID" dirty="0"/>
              <a:t>a.	</a:t>
            </a:r>
            <a:r>
              <a:rPr lang="en-US" dirty="0"/>
              <a:t>Batasan </a:t>
            </a:r>
            <a:r>
              <a:rPr lang="en-US" dirty="0" err="1"/>
              <a:t>pekerjaan</a:t>
            </a:r>
            <a:r>
              <a:rPr lang="id-ID" dirty="0"/>
              <a:t> (uraian tugas)</a:t>
            </a:r>
            <a:r>
              <a:rPr lang="en-US" dirty="0"/>
              <a:t> yang </a:t>
            </a:r>
            <a:r>
              <a:rPr lang="en-US" dirty="0" err="1"/>
              <a:t>tidak</a:t>
            </a:r>
            <a:r>
              <a:rPr lang="en-US" dirty="0"/>
              <a:t> </a:t>
            </a:r>
            <a:r>
              <a:rPr lang="id-ID" dirty="0"/>
              <a:t> </a:t>
            </a:r>
            <a:r>
              <a:rPr lang="en-US" dirty="0" err="1"/>
              <a:t>jelas</a:t>
            </a:r>
            <a:endParaRPr lang="en-US" dirty="0"/>
          </a:p>
          <a:p>
            <a:pPr marL="628650" indent="-628650"/>
            <a:r>
              <a:rPr lang="en-US" dirty="0"/>
              <a:t>b. </a:t>
            </a:r>
            <a:r>
              <a:rPr lang="id-ID" dirty="0"/>
              <a:t>  </a:t>
            </a:r>
            <a:r>
              <a:rPr lang="en-US" dirty="0" err="1">
                <a:solidFill>
                  <a:srgbClr val="FF0066"/>
                </a:solidFill>
              </a:rPr>
              <a:t>Hambatan</a:t>
            </a:r>
            <a:r>
              <a:rPr lang="en-US" dirty="0">
                <a:solidFill>
                  <a:srgbClr val="FF0066"/>
                </a:solidFill>
              </a:rPr>
              <a:t> </a:t>
            </a:r>
            <a:r>
              <a:rPr lang="en-US" dirty="0" err="1">
                <a:solidFill>
                  <a:srgbClr val="FF0066"/>
                </a:solidFill>
              </a:rPr>
              <a:t>komunikasi</a:t>
            </a:r>
            <a:endParaRPr lang="en-US" dirty="0">
              <a:solidFill>
                <a:srgbClr val="FF0066"/>
              </a:solidFill>
            </a:endParaRPr>
          </a:p>
          <a:p>
            <a:pPr marL="628650" indent="-628650"/>
            <a:r>
              <a:rPr lang="en-US" dirty="0"/>
              <a:t>c. </a:t>
            </a:r>
            <a:r>
              <a:rPr lang="id-ID" dirty="0"/>
              <a:t>  </a:t>
            </a:r>
            <a:r>
              <a:rPr lang="en-US" dirty="0" err="1"/>
              <a:t>Tekanan</a:t>
            </a:r>
            <a:r>
              <a:rPr lang="en-US" dirty="0"/>
              <a:t> </a:t>
            </a:r>
            <a:r>
              <a:rPr lang="en-US" dirty="0" err="1"/>
              <a:t>waktu</a:t>
            </a:r>
            <a:endParaRPr lang="en-US" dirty="0"/>
          </a:p>
          <a:p>
            <a:pPr marL="628650" indent="-628650"/>
            <a:r>
              <a:rPr lang="en-US" dirty="0"/>
              <a:t>d. </a:t>
            </a:r>
            <a:r>
              <a:rPr lang="id-ID" dirty="0"/>
              <a:t>  </a:t>
            </a:r>
            <a:r>
              <a:rPr lang="en-US" dirty="0" err="1"/>
              <a:t>Standar</a:t>
            </a:r>
            <a:r>
              <a:rPr lang="en-US" dirty="0"/>
              <a:t>, </a:t>
            </a:r>
            <a:r>
              <a:rPr lang="en-US" dirty="0" err="1"/>
              <a:t>peraturan</a:t>
            </a:r>
            <a:r>
              <a:rPr lang="en-US" dirty="0"/>
              <a:t> dan </a:t>
            </a:r>
            <a:r>
              <a:rPr lang="en-US" dirty="0" err="1"/>
              <a:t>kebijakan</a:t>
            </a:r>
            <a:r>
              <a:rPr lang="en-US" dirty="0"/>
              <a:t> yang </a:t>
            </a:r>
            <a:r>
              <a:rPr lang="en-US" dirty="0" err="1"/>
              <a:t>tid</a:t>
            </a:r>
            <a:r>
              <a:rPr lang="id-ID" dirty="0"/>
              <a:t>ak rasional</a:t>
            </a:r>
            <a:endParaRPr lang="id-ID" dirty="0"/>
          </a:p>
          <a:p>
            <a:pPr marL="628650" indent="-628650"/>
            <a:r>
              <a:rPr lang="en-US" dirty="0"/>
              <a:t>e. </a:t>
            </a:r>
            <a:r>
              <a:rPr lang="id-ID" dirty="0"/>
              <a:t>  </a:t>
            </a:r>
            <a:r>
              <a:rPr lang="en-US" dirty="0" err="1"/>
              <a:t>Pertikaian</a:t>
            </a:r>
            <a:r>
              <a:rPr lang="en-US" dirty="0"/>
              <a:t> </a:t>
            </a:r>
            <a:r>
              <a:rPr lang="en-US" dirty="0" err="1"/>
              <a:t>antar</a:t>
            </a:r>
            <a:r>
              <a:rPr lang="en-US" dirty="0"/>
              <a:t> </a:t>
            </a:r>
            <a:r>
              <a:rPr lang="en-US" dirty="0" err="1"/>
              <a:t>pribadi</a:t>
            </a:r>
            <a:endParaRPr lang="id-ID" dirty="0"/>
          </a:p>
          <a:p>
            <a:pPr marL="628650" indent="-628650">
              <a:buFontTx/>
              <a:buAutoNum type="alphaLcPeriod" startAt="6"/>
            </a:pPr>
            <a:r>
              <a:rPr lang="en-US" dirty="0" err="1"/>
              <a:t>Perbedaan</a:t>
            </a:r>
            <a:r>
              <a:rPr lang="en-US" dirty="0"/>
              <a:t> status</a:t>
            </a:r>
            <a:endParaRPr lang="id-ID" dirty="0"/>
          </a:p>
          <a:p>
            <a:pPr marL="628650" indent="-628650">
              <a:buFontTx/>
              <a:buAutoNum type="alphaLcPeriod" startAt="6"/>
            </a:pPr>
            <a:r>
              <a:rPr lang="en-US" dirty="0"/>
              <a:t>Harapan yang </a:t>
            </a:r>
            <a:r>
              <a:rPr lang="en-US" dirty="0" err="1"/>
              <a:t>tidak</a:t>
            </a:r>
            <a:r>
              <a:rPr lang="en-US" dirty="0"/>
              <a:t> </a:t>
            </a:r>
            <a:r>
              <a:rPr lang="en-US" dirty="0" err="1"/>
              <a:t>terwujud</a:t>
            </a:r>
            <a:r>
              <a:rPr lang="en-US" dirty="0"/>
              <a:t>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711450" y="260350"/>
            <a:ext cx="6192838" cy="641350"/>
          </a:xfrm>
          <a:prstGeom prst="rect">
            <a:avLst/>
          </a:prstGeom>
          <a:noFill/>
          <a:ln w="9525">
            <a:noFill/>
            <a:miter lim="800000"/>
          </a:ln>
        </p:spPr>
        <p:txBody>
          <a:bodyPr>
            <a:spAutoFit/>
          </a:bodyPr>
          <a:lstStyle/>
          <a:p>
            <a:r>
              <a:rPr lang="en-US" sz="3600"/>
              <a:t>Transisi Pemikiran Konflik</a:t>
            </a:r>
            <a:endParaRPr lang="en-US" sz="3600"/>
          </a:p>
        </p:txBody>
      </p:sp>
      <p:sp>
        <p:nvSpPr>
          <p:cNvPr id="8195" name="Rectangle 3"/>
          <p:cNvSpPr>
            <a:spLocks noChangeArrowheads="1"/>
          </p:cNvSpPr>
          <p:nvPr/>
        </p:nvSpPr>
        <p:spPr bwMode="auto">
          <a:xfrm>
            <a:off x="1847850" y="1125538"/>
            <a:ext cx="8496300" cy="5016758"/>
          </a:xfrm>
          <a:prstGeom prst="rect">
            <a:avLst/>
          </a:prstGeom>
          <a:noFill/>
          <a:ln w="9525">
            <a:noFill/>
            <a:miter lim="800000"/>
          </a:ln>
        </p:spPr>
        <p:txBody>
          <a:bodyPr>
            <a:spAutoFit/>
          </a:bodyPr>
          <a:lstStyle/>
          <a:p>
            <a:r>
              <a:rPr lang="en-US" sz="2800" b="1" dirty="0" err="1"/>
              <a:t>Perkembangan</a:t>
            </a:r>
            <a:r>
              <a:rPr lang="en-US" sz="2800" b="1" dirty="0"/>
              <a:t> </a:t>
            </a:r>
            <a:r>
              <a:rPr lang="en-US" sz="2800" b="1" dirty="0" err="1"/>
              <a:t>pandangan</a:t>
            </a:r>
            <a:r>
              <a:rPr lang="en-US" sz="2800" b="1" dirty="0"/>
              <a:t> </a:t>
            </a:r>
            <a:r>
              <a:rPr lang="en-US" sz="2800" b="1" dirty="0" err="1"/>
              <a:t>ttg</a:t>
            </a:r>
            <a:r>
              <a:rPr lang="en-US" sz="2800" b="1" dirty="0"/>
              <a:t> </a:t>
            </a:r>
            <a:r>
              <a:rPr lang="en-US" sz="2800" b="1" dirty="0" err="1"/>
              <a:t>Konflik</a:t>
            </a:r>
            <a:r>
              <a:rPr lang="en-US" sz="2800" b="1" dirty="0"/>
              <a:t> </a:t>
            </a:r>
            <a:r>
              <a:rPr lang="en-US" sz="2800" b="1" dirty="0" err="1"/>
              <a:t>dibagi</a:t>
            </a:r>
            <a:r>
              <a:rPr lang="en-US" sz="2800" b="1" dirty="0"/>
              <a:t> </a:t>
            </a:r>
            <a:r>
              <a:rPr lang="en-US" sz="2800" b="1" dirty="0" err="1"/>
              <a:t>menjadi</a:t>
            </a:r>
            <a:r>
              <a:rPr lang="en-US" sz="2800" b="1" dirty="0"/>
              <a:t>:</a:t>
            </a:r>
            <a:endParaRPr lang="en-US" sz="2800" b="1" dirty="0"/>
          </a:p>
          <a:p>
            <a:r>
              <a:rPr lang="en-US" sz="2400" dirty="0"/>
              <a:t>1.Pandangan </a:t>
            </a:r>
            <a:r>
              <a:rPr lang="en-US" sz="2400" dirty="0" err="1"/>
              <a:t>Tradisional</a:t>
            </a:r>
            <a:r>
              <a:rPr lang="en-US" sz="2400" dirty="0"/>
              <a:t> (1930 – 1940 an)</a:t>
            </a:r>
            <a:endParaRPr lang="en-US" sz="2400" dirty="0"/>
          </a:p>
          <a:p>
            <a:pPr lvl="1">
              <a:buFont typeface="Wingdings" panose="05000000000000000000" pitchFamily="2" charset="2"/>
              <a:buChar char="ü"/>
            </a:pPr>
            <a:r>
              <a:rPr lang="en-US" sz="2400" dirty="0"/>
              <a:t>	</a:t>
            </a:r>
            <a:r>
              <a:rPr lang="en-US" sz="2400" dirty="0" err="1"/>
              <a:t>Keyakinan</a:t>
            </a:r>
            <a:r>
              <a:rPr lang="en-US" sz="2400" dirty="0"/>
              <a:t> </a:t>
            </a:r>
            <a:r>
              <a:rPr lang="en-US" sz="2400" dirty="0" err="1"/>
              <a:t>bahwa</a:t>
            </a:r>
            <a:r>
              <a:rPr lang="en-US" sz="2400" dirty="0"/>
              <a:t> </a:t>
            </a:r>
            <a:r>
              <a:rPr lang="en-US" sz="2400" dirty="0" err="1"/>
              <a:t>semua</a:t>
            </a:r>
            <a:r>
              <a:rPr lang="en-US" sz="2400" dirty="0"/>
              <a:t> </a:t>
            </a:r>
            <a:r>
              <a:rPr lang="en-US" sz="2400" dirty="0" err="1"/>
              <a:t>konflik</a:t>
            </a:r>
            <a:r>
              <a:rPr lang="en-US" sz="2400" dirty="0"/>
              <a:t> </a:t>
            </a:r>
            <a:r>
              <a:rPr lang="en-US" sz="2400" dirty="0" err="1"/>
              <a:t>membahayakan</a:t>
            </a:r>
            <a:r>
              <a:rPr lang="en-US" sz="2400" dirty="0"/>
              <a:t> </a:t>
            </a:r>
            <a:r>
              <a:rPr lang="en-US" sz="2400" dirty="0" err="1"/>
              <a:t>dan</a:t>
            </a:r>
            <a:r>
              <a:rPr lang="en-US" sz="2400" dirty="0"/>
              <a:t> 	</a:t>
            </a:r>
            <a:r>
              <a:rPr lang="en-US" sz="2400" dirty="0" err="1"/>
              <a:t>harus</a:t>
            </a:r>
            <a:r>
              <a:rPr lang="en-US" sz="2400" dirty="0"/>
              <a:t> </a:t>
            </a:r>
            <a:r>
              <a:rPr lang="en-US" sz="2400" dirty="0" err="1"/>
              <a:t>dihindari</a:t>
            </a:r>
            <a:endParaRPr lang="en-US" sz="2400" dirty="0"/>
          </a:p>
          <a:p>
            <a:r>
              <a:rPr lang="en-US" sz="2400" dirty="0"/>
              <a:t>2.Pandangan </a:t>
            </a:r>
            <a:r>
              <a:rPr lang="en-US" sz="2400" dirty="0" err="1"/>
              <a:t>Hubungan</a:t>
            </a:r>
            <a:r>
              <a:rPr lang="en-US" sz="2400" dirty="0"/>
              <a:t> </a:t>
            </a:r>
            <a:r>
              <a:rPr lang="en-US" sz="2400" dirty="0" err="1"/>
              <a:t>Manusia</a:t>
            </a:r>
            <a:r>
              <a:rPr lang="en-US" sz="2400" dirty="0"/>
              <a:t> (1940 – 1970an)</a:t>
            </a:r>
            <a:endParaRPr lang="en-US" sz="2400" dirty="0"/>
          </a:p>
          <a:p>
            <a:pPr lvl="1">
              <a:buFont typeface="Wingdings" panose="05000000000000000000" pitchFamily="2" charset="2"/>
              <a:buChar char="ü"/>
            </a:pPr>
            <a:r>
              <a:rPr lang="en-US" sz="2400" dirty="0"/>
              <a:t>	</a:t>
            </a:r>
            <a:r>
              <a:rPr lang="en-US" sz="2400" dirty="0" err="1"/>
              <a:t>Keyakinan</a:t>
            </a:r>
            <a:r>
              <a:rPr lang="en-US" sz="2400" dirty="0"/>
              <a:t> </a:t>
            </a:r>
            <a:r>
              <a:rPr lang="en-US" sz="2400" dirty="0" err="1"/>
              <a:t>bahwa</a:t>
            </a:r>
            <a:r>
              <a:rPr lang="en-US" sz="2400" dirty="0"/>
              <a:t> </a:t>
            </a:r>
            <a:r>
              <a:rPr lang="en-US" sz="2400" dirty="0" err="1"/>
              <a:t>konflik</a:t>
            </a:r>
            <a:r>
              <a:rPr lang="en-US" sz="2400" dirty="0"/>
              <a:t> </a:t>
            </a:r>
            <a:r>
              <a:rPr lang="en-US" sz="2400" dirty="0" err="1"/>
              <a:t>merupakan</a:t>
            </a:r>
            <a:r>
              <a:rPr lang="en-US" sz="2400" dirty="0"/>
              <a:t> </a:t>
            </a:r>
            <a:r>
              <a:rPr lang="en-US" sz="2400" dirty="0" err="1"/>
              <a:t>hasil</a:t>
            </a:r>
            <a:r>
              <a:rPr lang="en-US" sz="2400" dirty="0"/>
              <a:t> </a:t>
            </a:r>
            <a:r>
              <a:rPr lang="en-US" sz="2400" dirty="0" err="1"/>
              <a:t>alamiah</a:t>
            </a:r>
            <a:r>
              <a:rPr lang="en-US" sz="2400" dirty="0"/>
              <a:t> 	</a:t>
            </a:r>
            <a:r>
              <a:rPr lang="en-US" sz="2400" dirty="0" err="1"/>
              <a:t>dan</a:t>
            </a:r>
            <a:r>
              <a:rPr lang="en-US" sz="2400" dirty="0"/>
              <a:t> </a:t>
            </a:r>
            <a:r>
              <a:rPr lang="en-US" sz="2400" dirty="0" err="1"/>
              <a:t>tidak</a:t>
            </a:r>
            <a:r>
              <a:rPr lang="en-US" sz="2400" dirty="0"/>
              <a:t> </a:t>
            </a:r>
            <a:r>
              <a:rPr lang="en-US" sz="2400" dirty="0" err="1"/>
              <a:t>terhidarkan</a:t>
            </a:r>
            <a:r>
              <a:rPr lang="en-US" sz="2400" dirty="0"/>
              <a:t> </a:t>
            </a:r>
            <a:r>
              <a:rPr lang="en-US" sz="2400" dirty="0" err="1"/>
              <a:t>oleh</a:t>
            </a:r>
            <a:r>
              <a:rPr lang="en-US" sz="2400" dirty="0"/>
              <a:t> </a:t>
            </a:r>
            <a:r>
              <a:rPr lang="en-US" sz="2400" dirty="0" err="1"/>
              <a:t>kelompok</a:t>
            </a:r>
            <a:endParaRPr lang="en-US" sz="2400" dirty="0"/>
          </a:p>
          <a:p>
            <a:pPr lvl="1">
              <a:buFont typeface="Wingdings" panose="05000000000000000000" pitchFamily="2" charset="2"/>
              <a:buNone/>
            </a:pPr>
            <a:endParaRPr lang="en-US" sz="2400" dirty="0">
              <a:solidFill>
                <a:srgbClr val="CC9900"/>
              </a:solidFill>
            </a:endParaRPr>
          </a:p>
          <a:p>
            <a:r>
              <a:rPr lang="en-US" sz="2400" dirty="0"/>
              <a:t>3.Pandangan </a:t>
            </a:r>
            <a:r>
              <a:rPr lang="en-US" sz="2400" dirty="0" err="1"/>
              <a:t>Interaksionis</a:t>
            </a:r>
            <a:endParaRPr lang="en-US" sz="2400" dirty="0"/>
          </a:p>
          <a:p>
            <a:pPr lvl="1">
              <a:buFont typeface="Wingdings" panose="05000000000000000000" pitchFamily="2" charset="2"/>
              <a:buChar char="ü"/>
            </a:pPr>
            <a:r>
              <a:rPr lang="en-US" sz="2400" dirty="0"/>
              <a:t>	</a:t>
            </a:r>
            <a:r>
              <a:rPr lang="en-US" sz="2400" dirty="0" err="1"/>
              <a:t>Keyakinan</a:t>
            </a:r>
            <a:r>
              <a:rPr lang="en-US" sz="2400" dirty="0"/>
              <a:t> </a:t>
            </a:r>
            <a:r>
              <a:rPr lang="en-US" sz="2400" dirty="0" err="1"/>
              <a:t>bahwa</a:t>
            </a:r>
            <a:r>
              <a:rPr lang="en-US" sz="2400" dirty="0"/>
              <a:t> </a:t>
            </a:r>
            <a:r>
              <a:rPr lang="en-US" sz="2400" dirty="0" err="1"/>
              <a:t>konflik</a:t>
            </a:r>
            <a:r>
              <a:rPr lang="en-US" sz="2400" dirty="0"/>
              <a:t> </a:t>
            </a:r>
            <a:r>
              <a:rPr lang="en-US" sz="2400" dirty="0" err="1"/>
              <a:t>tidak</a:t>
            </a:r>
            <a:r>
              <a:rPr lang="en-US" sz="2400" dirty="0"/>
              <a:t> </a:t>
            </a:r>
            <a:r>
              <a:rPr lang="en-US" sz="2400" dirty="0" err="1"/>
              <a:t>hanya</a:t>
            </a:r>
            <a:r>
              <a:rPr lang="en-US" sz="2400" dirty="0"/>
              <a:t> </a:t>
            </a:r>
            <a:r>
              <a:rPr lang="en-US" sz="2400" dirty="0" err="1"/>
              <a:t>menjadi</a:t>
            </a:r>
            <a:r>
              <a:rPr lang="en-US" sz="2400" dirty="0"/>
              <a:t> 	</a:t>
            </a:r>
            <a:r>
              <a:rPr lang="en-US" sz="2400" dirty="0" err="1"/>
              <a:t>kekuatan</a:t>
            </a:r>
            <a:r>
              <a:rPr lang="en-US" sz="2400" dirty="0"/>
              <a:t> </a:t>
            </a:r>
            <a:r>
              <a:rPr lang="en-US" sz="2400" dirty="0" err="1"/>
              <a:t>positif</a:t>
            </a:r>
            <a:r>
              <a:rPr lang="en-US" sz="2400" dirty="0"/>
              <a:t> </a:t>
            </a:r>
            <a:r>
              <a:rPr lang="en-US" sz="2400" dirty="0" err="1"/>
              <a:t>dalam</a:t>
            </a:r>
            <a:r>
              <a:rPr lang="en-US" sz="2400" dirty="0"/>
              <a:t> </a:t>
            </a:r>
            <a:r>
              <a:rPr lang="en-US" sz="2400" dirty="0" err="1"/>
              <a:t>kelompok</a:t>
            </a:r>
            <a:r>
              <a:rPr lang="en-US" sz="2400" dirty="0"/>
              <a:t> </a:t>
            </a:r>
            <a:r>
              <a:rPr lang="en-US" sz="2400" dirty="0" err="1"/>
              <a:t>namun</a:t>
            </a:r>
            <a:r>
              <a:rPr lang="en-US" sz="2400" dirty="0"/>
              <a:t> </a:t>
            </a:r>
            <a:r>
              <a:rPr lang="en-US" sz="2400" dirty="0" err="1"/>
              <a:t>konflik</a:t>
            </a:r>
            <a:r>
              <a:rPr lang="en-US" sz="2400" dirty="0"/>
              <a:t> </a:t>
            </a:r>
            <a:r>
              <a:rPr lang="en-US" sz="2400" dirty="0" err="1"/>
              <a:t>juga</a:t>
            </a:r>
            <a:r>
              <a:rPr lang="en-US" sz="2400" dirty="0"/>
              <a:t> 	</a:t>
            </a:r>
            <a:r>
              <a:rPr lang="en-US" sz="2400" dirty="0" err="1"/>
              <a:t>sangat</a:t>
            </a:r>
            <a:r>
              <a:rPr lang="en-US" sz="2400" dirty="0"/>
              <a:t> </a:t>
            </a:r>
            <a:r>
              <a:rPr lang="en-US" sz="2400" dirty="0" err="1"/>
              <a:t>diperlukan</a:t>
            </a:r>
            <a:r>
              <a:rPr lang="en-US" sz="2400" dirty="0"/>
              <a:t> agar </a:t>
            </a:r>
            <a:r>
              <a:rPr lang="en-US" sz="2400" dirty="0" err="1"/>
              <a:t>kelompok</a:t>
            </a:r>
            <a:r>
              <a:rPr lang="en-US" sz="2400" dirty="0"/>
              <a:t> </a:t>
            </a:r>
            <a:r>
              <a:rPr lang="en-US" sz="2400" dirty="0" err="1"/>
              <a:t>berkinerja</a:t>
            </a:r>
            <a:r>
              <a:rPr lang="en-US" sz="2400" dirty="0"/>
              <a:t> </a:t>
            </a:r>
            <a:r>
              <a:rPr lang="en-US" sz="2400" dirty="0" err="1"/>
              <a:t>efektif</a:t>
            </a:r>
            <a:r>
              <a:rPr lang="en-US" sz="2400" dirty="0"/>
              <a:t>.</a:t>
            </a:r>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5"/>
          <p:cNvSpPr>
            <a:spLocks noGrp="1"/>
          </p:cNvSpPr>
          <p:nvPr>
            <p:ph type="ftr" sz="quarter" idx="11"/>
          </p:nvPr>
        </p:nvSpPr>
        <p:spPr>
          <a:noFill/>
        </p:spPr>
        <p:txBody>
          <a:bodyPr/>
          <a:lstStyle/>
          <a:p>
            <a:r>
              <a:rPr lang="en-US"/>
              <a:t>Manajemen Konflik</a:t>
            </a:r>
            <a:endParaRPr lang="en-US"/>
          </a:p>
        </p:txBody>
      </p:sp>
      <p:sp>
        <p:nvSpPr>
          <p:cNvPr id="11267" name="Slide Number Placeholder 6"/>
          <p:cNvSpPr>
            <a:spLocks noGrp="1"/>
          </p:cNvSpPr>
          <p:nvPr>
            <p:ph type="sldNum" sz="quarter" idx="12"/>
          </p:nvPr>
        </p:nvSpPr>
        <p:spPr>
          <a:noFill/>
        </p:spPr>
        <p:txBody>
          <a:bodyPr/>
          <a:lstStyle/>
          <a:p>
            <a:fld id="{D602978C-9185-49ED-8EBA-A21D7AA3C61D}" type="slidenum">
              <a:rPr lang="en-US" smtClean="0"/>
            </a:fld>
            <a:endParaRPr lang="en-US"/>
          </a:p>
        </p:txBody>
      </p:sp>
      <p:sp>
        <p:nvSpPr>
          <p:cNvPr id="11268" name="Rectangle 2"/>
          <p:cNvSpPr>
            <a:spLocks noGrp="1" noChangeArrowheads="1"/>
          </p:cNvSpPr>
          <p:nvPr>
            <p:ph type="title"/>
          </p:nvPr>
        </p:nvSpPr>
        <p:spPr>
          <a:xfrm>
            <a:off x="2674939" y="617538"/>
            <a:ext cx="7793037" cy="939800"/>
          </a:xfrm>
        </p:spPr>
        <p:txBody>
          <a:bodyPr/>
          <a:lstStyle/>
          <a:p>
            <a:pPr eaLnBrk="1" hangingPunct="1"/>
            <a:r>
              <a:rPr lang="en-US" sz="2800"/>
              <a:t>Pandangan lama dan baru tentang konflik</a:t>
            </a:r>
            <a:endParaRPr lang="id-ID" sz="2800"/>
          </a:p>
        </p:txBody>
      </p:sp>
      <p:sp>
        <p:nvSpPr>
          <p:cNvPr id="11269" name="Rectangle 3"/>
          <p:cNvSpPr>
            <a:spLocks noGrp="1" noChangeArrowheads="1"/>
          </p:cNvSpPr>
          <p:nvPr>
            <p:ph type="body" sz="half" idx="1"/>
          </p:nvPr>
        </p:nvSpPr>
        <p:spPr/>
        <p:txBody>
          <a:bodyPr/>
          <a:lstStyle/>
          <a:p>
            <a:pPr eaLnBrk="1" hangingPunct="1">
              <a:buFont typeface="Wingdings" panose="05000000000000000000" pitchFamily="2" charset="2"/>
              <a:buNone/>
            </a:pPr>
            <a:r>
              <a:rPr lang="en-US" sz="2400"/>
              <a:t>Pandangan Lama</a:t>
            </a:r>
            <a:endParaRPr lang="en-US" sz="2400"/>
          </a:p>
          <a:p>
            <a:pPr eaLnBrk="1" hangingPunct="1"/>
            <a:r>
              <a:rPr lang="en-US" sz="1800"/>
              <a:t>Konflik dapat dihindarkan</a:t>
            </a:r>
            <a:endParaRPr lang="en-US" sz="1800"/>
          </a:p>
          <a:p>
            <a:pPr eaLnBrk="1" hangingPunct="1"/>
            <a:r>
              <a:rPr lang="en-US" sz="1800"/>
              <a:t>Konflik disebabkan :</a:t>
            </a:r>
            <a:endParaRPr lang="en-US" sz="1800"/>
          </a:p>
          <a:p>
            <a:pPr lvl="1" eaLnBrk="1" hangingPunct="1"/>
            <a:r>
              <a:rPr lang="en-US" sz="1600"/>
              <a:t>kesalahan manaj</a:t>
            </a:r>
            <a:r>
              <a:rPr lang="id-ID" sz="1600"/>
              <a:t>emen</a:t>
            </a:r>
            <a:endParaRPr lang="en-US" sz="1600"/>
          </a:p>
          <a:p>
            <a:pPr lvl="1" eaLnBrk="1" hangingPunct="1"/>
            <a:r>
              <a:rPr lang="en-US" sz="1600"/>
              <a:t>Pengacau</a:t>
            </a:r>
            <a:endParaRPr lang="en-US" sz="1600"/>
          </a:p>
          <a:p>
            <a:pPr eaLnBrk="1" hangingPunct="1"/>
            <a:r>
              <a:rPr lang="en-US" sz="1800"/>
              <a:t>Konflik mengganggu organisasi dan menghalangi pelaksanaan optimal</a:t>
            </a:r>
            <a:endParaRPr lang="en-US" sz="1800"/>
          </a:p>
          <a:p>
            <a:pPr eaLnBrk="1" hangingPunct="1"/>
            <a:r>
              <a:rPr lang="en-US" sz="1800"/>
              <a:t>Tugas manaj</a:t>
            </a:r>
            <a:r>
              <a:rPr lang="id-ID" sz="1800"/>
              <a:t>er</a:t>
            </a:r>
            <a:r>
              <a:rPr lang="en-US" sz="1800"/>
              <a:t> menghilangkan konflik</a:t>
            </a:r>
            <a:endParaRPr lang="en-US" sz="1800"/>
          </a:p>
          <a:p>
            <a:pPr eaLnBrk="1" hangingPunct="1"/>
            <a:r>
              <a:rPr lang="en-US" sz="1800"/>
              <a:t>Organisasi optimal membutuhkan penghapusan konflik</a:t>
            </a:r>
            <a:endParaRPr lang="id-ID" sz="1800"/>
          </a:p>
        </p:txBody>
      </p:sp>
      <p:sp>
        <p:nvSpPr>
          <p:cNvPr id="11270" name="Rectangle 4"/>
          <p:cNvSpPr>
            <a:spLocks noGrp="1" noChangeArrowheads="1"/>
          </p:cNvSpPr>
          <p:nvPr>
            <p:ph type="body" sz="half" idx="2"/>
          </p:nvPr>
        </p:nvSpPr>
        <p:spPr/>
        <p:txBody>
          <a:bodyPr/>
          <a:lstStyle/>
          <a:p>
            <a:pPr eaLnBrk="1" hangingPunct="1">
              <a:buFont typeface="Wingdings" panose="05000000000000000000" pitchFamily="2" charset="2"/>
              <a:buNone/>
            </a:pPr>
            <a:r>
              <a:rPr lang="en-US" sz="2400"/>
              <a:t>Pandangan Baru</a:t>
            </a:r>
            <a:endParaRPr lang="en-US" sz="2400"/>
          </a:p>
          <a:p>
            <a:pPr eaLnBrk="1" hangingPunct="1"/>
            <a:r>
              <a:rPr lang="en-US" sz="1800"/>
              <a:t>Konflik tidak dapat dihindarkan</a:t>
            </a:r>
            <a:endParaRPr lang="en-US" sz="1800"/>
          </a:p>
          <a:p>
            <a:pPr eaLnBrk="1" hangingPunct="1"/>
            <a:r>
              <a:rPr lang="en-US" sz="1800"/>
              <a:t>Konflik timbul :</a:t>
            </a:r>
            <a:endParaRPr lang="en-US" sz="1800"/>
          </a:p>
          <a:p>
            <a:pPr lvl="1" eaLnBrk="1" hangingPunct="1"/>
            <a:r>
              <a:rPr lang="en-US" sz="1600"/>
              <a:t>Str</a:t>
            </a:r>
            <a:r>
              <a:rPr lang="id-ID" sz="1600"/>
              <a:t>uktur</a:t>
            </a:r>
            <a:r>
              <a:rPr lang="en-US" sz="1600"/>
              <a:t> organisasi</a:t>
            </a:r>
            <a:endParaRPr lang="en-US" sz="1600"/>
          </a:p>
          <a:p>
            <a:pPr lvl="1" eaLnBrk="1" hangingPunct="1"/>
            <a:r>
              <a:rPr lang="en-US" sz="1600"/>
              <a:t>Perbedaan tujuan</a:t>
            </a:r>
            <a:endParaRPr lang="en-US" sz="1600"/>
          </a:p>
          <a:p>
            <a:pPr lvl="1" eaLnBrk="1" hangingPunct="1"/>
            <a:r>
              <a:rPr lang="en-US" sz="1600"/>
              <a:t>Perbedaan persepsi dan nilai-nilai pribadi</a:t>
            </a:r>
            <a:endParaRPr lang="en-US" sz="1600"/>
          </a:p>
          <a:p>
            <a:pPr eaLnBrk="1" hangingPunct="1"/>
            <a:r>
              <a:rPr lang="en-US" sz="1800"/>
              <a:t>Konflik dapat membantu atau menghambat</a:t>
            </a:r>
            <a:endParaRPr lang="en-US" sz="1800"/>
          </a:p>
          <a:p>
            <a:pPr eaLnBrk="1" hangingPunct="1"/>
            <a:r>
              <a:rPr lang="en-US" sz="1800"/>
              <a:t>Tugas manaj</a:t>
            </a:r>
            <a:r>
              <a:rPr lang="id-ID" sz="1800"/>
              <a:t>er </a:t>
            </a:r>
            <a:r>
              <a:rPr lang="en-US" sz="1800"/>
              <a:t>mengelola tingkat konflik dan penyelesaiannya</a:t>
            </a:r>
            <a:endParaRPr lang="en-US" sz="1800"/>
          </a:p>
          <a:p>
            <a:pPr eaLnBrk="1" hangingPunct="1"/>
            <a:r>
              <a:rPr lang="en-US" sz="1800"/>
              <a:t>Kegiatan organisasi optimal perlu tingkat konflik moderat</a:t>
            </a:r>
            <a:endParaRPr lang="id-ID" sz="1800"/>
          </a:p>
        </p:txBody>
      </p:sp>
    </p:spTree>
  </p:cSld>
  <p:clrMapOvr>
    <a:masterClrMapping/>
  </p:clrMapOvr>
  <p:transition>
    <p:cover dir="l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52800" y="457200"/>
            <a:ext cx="51054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Title 1"/>
          <p:cNvSpPr>
            <a:spLocks noGrp="1"/>
          </p:cNvSpPr>
          <p:nvPr>
            <p:ph type="title"/>
          </p:nvPr>
        </p:nvSpPr>
        <p:spPr>
          <a:xfrm>
            <a:off x="1981200" y="274638"/>
            <a:ext cx="8229600" cy="1249362"/>
          </a:xfrm>
          <a:solidFill>
            <a:schemeClr val="accent3"/>
          </a:solidFill>
        </p:spPr>
        <p:txBody>
          <a:bodyPr/>
          <a:lstStyle/>
          <a:p>
            <a:r>
              <a:rPr lang="id-ID" dirty="0"/>
              <a:t>Pengelolaan konflik</a:t>
            </a:r>
            <a:endParaRPr lang="id-ID" dirty="0"/>
          </a:p>
        </p:txBody>
      </p:sp>
      <p:sp>
        <p:nvSpPr>
          <p:cNvPr id="3" name="Content Placeholder 2"/>
          <p:cNvSpPr>
            <a:spLocks noGrp="1"/>
          </p:cNvSpPr>
          <p:nvPr>
            <p:ph idx="1"/>
          </p:nvPr>
        </p:nvSpPr>
        <p:spPr/>
        <p:txBody>
          <a:bodyPr>
            <a:normAutofit fontScale="92500" lnSpcReduction="20000"/>
          </a:bodyPr>
          <a:lstStyle/>
          <a:p>
            <a:pPr marL="514350" indent="-514350">
              <a:buClr>
                <a:schemeClr val="accent3"/>
              </a:buClr>
              <a:defRPr/>
            </a:pPr>
            <a:r>
              <a:rPr lang="en-US" dirty="0"/>
              <a:t>1. </a:t>
            </a:r>
            <a:r>
              <a:rPr lang="id-ID" dirty="0"/>
              <a:t>Memahami masalah</a:t>
            </a:r>
            <a:endParaRPr lang="id-ID" dirty="0"/>
          </a:p>
          <a:p>
            <a:pPr marL="514350" indent="-514350">
              <a:buClr>
                <a:schemeClr val="accent3"/>
              </a:buClr>
              <a:defRPr/>
            </a:pPr>
            <a:r>
              <a:rPr lang="id-ID" dirty="0"/>
              <a:t>	- hindari salah mendeteksi: tidak peduli masalah atau menganggap ada masalah tapi sbenarnya tidak ada</a:t>
            </a:r>
            <a:endParaRPr lang="id-ID" dirty="0"/>
          </a:p>
          <a:p>
            <a:pPr marL="514350" indent="-514350">
              <a:buClr>
                <a:schemeClr val="accent3"/>
              </a:buClr>
              <a:defRPr/>
            </a:pPr>
            <a:r>
              <a:rPr lang="id-ID" dirty="0"/>
              <a:t>2. Diagnosis</a:t>
            </a:r>
            <a:endParaRPr lang="id-ID" dirty="0"/>
          </a:p>
          <a:p>
            <a:pPr marL="514350" indent="-514350">
              <a:buClr>
                <a:schemeClr val="accent3"/>
              </a:buClr>
              <a:defRPr/>
            </a:pPr>
            <a:r>
              <a:rPr lang="id-ID" dirty="0"/>
              <a:t>	- kenali siap, apa, mengapa, dimana dan bagaimana alternatif mengatasi konflik</a:t>
            </a:r>
            <a:endParaRPr lang="id-ID" dirty="0"/>
          </a:p>
          <a:p>
            <a:pPr marL="514350" indent="-514350">
              <a:buClr>
                <a:schemeClr val="accent3"/>
              </a:buClr>
              <a:defRPr/>
            </a:pPr>
            <a:r>
              <a:rPr lang="id-ID" dirty="0"/>
              <a:t>3. Menyepakati solusi</a:t>
            </a:r>
            <a:endParaRPr lang="id-ID" dirty="0"/>
          </a:p>
          <a:p>
            <a:pPr marL="514350" indent="-514350">
              <a:buClr>
                <a:schemeClr val="accent3"/>
              </a:buClr>
              <a:defRPr/>
            </a:pPr>
            <a:r>
              <a:rPr lang="id-ID" dirty="0"/>
              <a:t>4. Pelaksanaan solusi</a:t>
            </a:r>
            <a:endParaRPr lang="id-ID" dirty="0"/>
          </a:p>
          <a:p>
            <a:pPr marL="514350" indent="-514350">
              <a:buClr>
                <a:schemeClr val="accent3"/>
              </a:buClr>
              <a:defRPr/>
            </a:pPr>
            <a:r>
              <a:rPr lang="id-ID" dirty="0"/>
              <a:t>5. Evaluasi</a:t>
            </a:r>
            <a:endParaRPr lang="id-ID" dirty="0"/>
          </a:p>
          <a:p>
            <a:pPr marL="914400" lvl="1" indent="-514350">
              <a:buFont typeface="Wingdings 2" panose="05020102010507070707"/>
              <a:buAutoNum type="arabicPeriod"/>
              <a:defRPr/>
            </a:pPr>
            <a:endParaRPr lang="id-ID"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524000" y="274638"/>
            <a:ext cx="9144000" cy="1143000"/>
          </a:xfrm>
        </p:spPr>
        <p:txBody>
          <a:bodyPr/>
          <a:lstStyle/>
          <a:p>
            <a:pPr eaLnBrk="1" hangingPunct="1"/>
            <a:r>
              <a:rPr lang="en-US" sz="3600"/>
              <a:t>Konflik Fungsional vs Konflik Disfungsional</a:t>
            </a:r>
            <a:endParaRPr lang="en-US" sz="3600"/>
          </a:p>
        </p:txBody>
      </p:sp>
      <p:sp>
        <p:nvSpPr>
          <p:cNvPr id="9219" name="Rectangle 3"/>
          <p:cNvSpPr>
            <a:spLocks noGrp="1" noChangeArrowheads="1"/>
          </p:cNvSpPr>
          <p:nvPr>
            <p:ph type="body" idx="1"/>
          </p:nvPr>
        </p:nvSpPr>
        <p:spPr>
          <a:xfrm>
            <a:off x="1981200" y="1412876"/>
            <a:ext cx="8229600" cy="5184775"/>
          </a:xfrm>
        </p:spPr>
        <p:txBody>
          <a:bodyPr/>
          <a:lstStyle/>
          <a:p>
            <a:pPr eaLnBrk="1" hangingPunct="1">
              <a:buFont typeface="Wingdings" panose="05000000000000000000" pitchFamily="2" charset="2"/>
              <a:buChar char="Ø"/>
            </a:pPr>
            <a:r>
              <a:rPr lang="en-US"/>
              <a:t>Pandangan interaksionis tidak berpendapat bahwa semua konflik baik, mereka membagi konflik menjadi :</a:t>
            </a:r>
            <a:endParaRPr lang="en-US"/>
          </a:p>
          <a:p>
            <a:pPr lvl="1" eaLnBrk="1" hangingPunct="1">
              <a:buFont typeface="Wingdings" panose="05000000000000000000" pitchFamily="2" charset="2"/>
              <a:buChar char="ü"/>
            </a:pPr>
            <a:r>
              <a:rPr lang="en-US" b="1"/>
              <a:t>	Konflik Fungsional</a:t>
            </a:r>
            <a:endParaRPr lang="en-US" b="1"/>
          </a:p>
          <a:p>
            <a:pPr eaLnBrk="1" hangingPunct="1">
              <a:buFontTx/>
              <a:buNone/>
            </a:pPr>
            <a:r>
              <a:rPr lang="en-US"/>
              <a:t>		Konflik yg mendukung sasaran 	kelompok  	dan memperbaiki	 kinerjanya</a:t>
            </a:r>
            <a:endParaRPr lang="en-US"/>
          </a:p>
          <a:p>
            <a:pPr eaLnBrk="1" hangingPunct="1">
              <a:buFontTx/>
              <a:buNone/>
            </a:pPr>
            <a:endParaRPr lang="en-US"/>
          </a:p>
          <a:p>
            <a:pPr lvl="1" eaLnBrk="1" hangingPunct="1">
              <a:buFont typeface="Wingdings" panose="05000000000000000000" pitchFamily="2" charset="2"/>
              <a:buChar char="ü"/>
            </a:pPr>
            <a:r>
              <a:rPr lang="en-US" b="1"/>
              <a:t>  Konflik Disfungsional</a:t>
            </a:r>
            <a:endParaRPr lang="en-US" b="1"/>
          </a:p>
          <a:p>
            <a:pPr eaLnBrk="1" hangingPunct="1">
              <a:buFontTx/>
              <a:buNone/>
            </a:pPr>
            <a:r>
              <a:rPr lang="en-US"/>
              <a:t>	     Konflik yg menghambat kinerja 	kelompok</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p:txBody>
          <a:bodyPr/>
          <a:lstStyle/>
          <a:p>
            <a:pPr eaLnBrk="1" hangingPunct="1"/>
            <a:r>
              <a:rPr lang="id-ID" dirty="0"/>
              <a:t> Aspek Konflik</a:t>
            </a:r>
            <a:endParaRPr lang="en-US" dirty="0"/>
          </a:p>
        </p:txBody>
      </p:sp>
      <p:sp>
        <p:nvSpPr>
          <p:cNvPr id="10243" name="Rectangle 5"/>
          <p:cNvSpPr>
            <a:spLocks noGrp="1" noChangeArrowheads="1"/>
          </p:cNvSpPr>
          <p:nvPr>
            <p:ph type="body" sz="half" idx="1"/>
          </p:nvPr>
        </p:nvSpPr>
        <p:spPr>
          <a:xfrm>
            <a:off x="1919289" y="2133601"/>
            <a:ext cx="3889375" cy="3959225"/>
          </a:xfrm>
          <a:ln w="38100">
            <a:solidFill>
              <a:schemeClr val="tx1"/>
            </a:solidFill>
          </a:ln>
        </p:spPr>
        <p:txBody>
          <a:bodyPr/>
          <a:lstStyle/>
          <a:p>
            <a:pPr marL="533400" indent="-533400">
              <a:lnSpc>
                <a:spcPct val="80000"/>
              </a:lnSpc>
              <a:buNone/>
            </a:pPr>
            <a:r>
              <a:rPr lang="id-ID" sz="2400" b="1"/>
              <a:t>Positif</a:t>
            </a:r>
            <a:endParaRPr lang="id-ID" sz="2400" b="1"/>
          </a:p>
          <a:p>
            <a:pPr marL="533400" indent="-533400">
              <a:lnSpc>
                <a:spcPct val="80000"/>
              </a:lnSpc>
              <a:buFontTx/>
              <a:buAutoNum type="arabicPeriod"/>
            </a:pPr>
            <a:r>
              <a:rPr lang="id-ID" sz="2000"/>
              <a:t>S</a:t>
            </a:r>
            <a:r>
              <a:rPr lang="en-US" sz="2000"/>
              <a:t>aling memahami  perbedaan pekerjaan </a:t>
            </a:r>
            <a:endParaRPr lang="id-ID" sz="2000"/>
          </a:p>
          <a:p>
            <a:pPr marL="533400" indent="-533400">
              <a:lnSpc>
                <a:spcPct val="80000"/>
              </a:lnSpc>
              <a:buFontTx/>
              <a:buAutoNum type="arabicPeriod"/>
            </a:pPr>
            <a:r>
              <a:rPr lang="id-ID" sz="2000"/>
              <a:t>S</a:t>
            </a:r>
            <a:r>
              <a:rPr lang="en-US" sz="2000"/>
              <a:t>aluran baru untuk komunikasi</a:t>
            </a:r>
            <a:endParaRPr lang="id-ID" sz="2000"/>
          </a:p>
          <a:p>
            <a:pPr marL="533400" indent="-533400">
              <a:lnSpc>
                <a:spcPct val="80000"/>
              </a:lnSpc>
              <a:buFontTx/>
              <a:buAutoNum type="arabicPeriod"/>
            </a:pPr>
            <a:r>
              <a:rPr lang="id-ID" sz="2000"/>
              <a:t>S</a:t>
            </a:r>
            <a:r>
              <a:rPr lang="sv-SE" sz="2000"/>
              <a:t>emangat baru pada staf</a:t>
            </a:r>
            <a:endParaRPr lang="id-ID" sz="2000"/>
          </a:p>
          <a:p>
            <a:pPr marL="533400" indent="-533400">
              <a:lnSpc>
                <a:spcPct val="80000"/>
              </a:lnSpc>
              <a:buFontTx/>
              <a:buAutoNum type="arabicPeriod"/>
            </a:pPr>
            <a:r>
              <a:rPr lang="id-ID" sz="2000"/>
              <a:t>K</a:t>
            </a:r>
            <a:r>
              <a:rPr lang="en-US" sz="2000"/>
              <a:t>esempatan untuk menyalurkan emosi</a:t>
            </a:r>
            <a:endParaRPr lang="id-ID" sz="2000"/>
          </a:p>
          <a:p>
            <a:pPr marL="533400" indent="-533400">
              <a:lnSpc>
                <a:spcPct val="80000"/>
              </a:lnSpc>
              <a:buFontTx/>
              <a:buAutoNum type="arabicPeriod"/>
            </a:pPr>
            <a:r>
              <a:rPr lang="en-US" sz="2000"/>
              <a:t>Menghasilkan distribusi sumber tenaga yang lebih merata dalam organisasi</a:t>
            </a:r>
            <a:br>
              <a:rPr lang="en-US" sz="2000"/>
            </a:br>
            <a:br>
              <a:rPr lang="en-US" sz="2000"/>
            </a:br>
            <a:endParaRPr lang="en-US" sz="2000"/>
          </a:p>
        </p:txBody>
      </p:sp>
      <p:sp>
        <p:nvSpPr>
          <p:cNvPr id="10244" name="Rectangle 6"/>
          <p:cNvSpPr>
            <a:spLocks noGrp="1" noChangeArrowheads="1"/>
          </p:cNvSpPr>
          <p:nvPr>
            <p:ph type="body" sz="half" idx="2"/>
          </p:nvPr>
        </p:nvSpPr>
        <p:spPr>
          <a:xfrm>
            <a:off x="6167439" y="2133600"/>
            <a:ext cx="4321175" cy="3887788"/>
          </a:xfrm>
          <a:ln w="38100">
            <a:solidFill>
              <a:schemeClr val="tx1"/>
            </a:solidFill>
          </a:ln>
        </p:spPr>
        <p:txBody>
          <a:bodyPr/>
          <a:lstStyle/>
          <a:p>
            <a:pPr marL="381000" indent="-381000">
              <a:lnSpc>
                <a:spcPct val="80000"/>
              </a:lnSpc>
              <a:buNone/>
            </a:pPr>
            <a:r>
              <a:rPr lang="id-ID" sz="2400"/>
              <a:t>Destruktif (negatif)</a:t>
            </a:r>
            <a:endParaRPr lang="id-ID" sz="2400"/>
          </a:p>
          <a:p>
            <a:pPr marL="381000" indent="-381000">
              <a:lnSpc>
                <a:spcPct val="80000"/>
              </a:lnSpc>
            </a:pPr>
            <a:r>
              <a:rPr lang="id-ID" sz="2000"/>
              <a:t>P</a:t>
            </a:r>
            <a:r>
              <a:rPr lang="en-US" sz="2000"/>
              <a:t>enurunan efektivitas kerja</a:t>
            </a:r>
            <a:endParaRPr lang="id-ID" sz="2000"/>
          </a:p>
          <a:p>
            <a:pPr marL="800100" lvl="1" indent="-342900">
              <a:lnSpc>
                <a:spcPct val="80000"/>
              </a:lnSpc>
            </a:pPr>
            <a:r>
              <a:rPr lang="en-US"/>
              <a:t>penolakan, </a:t>
            </a:r>
            <a:endParaRPr lang="id-ID"/>
          </a:p>
          <a:p>
            <a:pPr marL="800100" lvl="1" indent="-342900">
              <a:lnSpc>
                <a:spcPct val="80000"/>
              </a:lnSpc>
            </a:pPr>
            <a:r>
              <a:rPr lang="en-US"/>
              <a:t>resistensi terhadap perubahan, </a:t>
            </a:r>
            <a:endParaRPr lang="id-ID"/>
          </a:p>
          <a:p>
            <a:pPr marL="800100" lvl="1" indent="-342900">
              <a:lnSpc>
                <a:spcPct val="80000"/>
              </a:lnSpc>
            </a:pPr>
            <a:r>
              <a:rPr lang="en-US"/>
              <a:t>apatis, </a:t>
            </a:r>
            <a:endParaRPr lang="id-ID"/>
          </a:p>
          <a:p>
            <a:pPr marL="800100" lvl="1" indent="-342900">
              <a:lnSpc>
                <a:spcPct val="80000"/>
              </a:lnSpc>
            </a:pPr>
            <a:r>
              <a:rPr lang="en-US"/>
              <a:t>acuh tak acuh, </a:t>
            </a:r>
            <a:endParaRPr lang="id-ID"/>
          </a:p>
          <a:p>
            <a:pPr marL="800100" lvl="1" indent="-342900">
              <a:lnSpc>
                <a:spcPct val="80000"/>
              </a:lnSpc>
            </a:pPr>
            <a:r>
              <a:rPr lang="en-US"/>
              <a:t>bahkan mungkin muncul luapan emosi destruktif, </a:t>
            </a:r>
            <a:endParaRPr lang="id-ID"/>
          </a:p>
          <a:p>
            <a:pPr marL="800100" lvl="1" indent="-342900">
              <a:lnSpc>
                <a:spcPct val="80000"/>
              </a:lnSpc>
            </a:pPr>
            <a:r>
              <a:rPr lang="en-US"/>
              <a:t>demonstrasi</a:t>
            </a:r>
            <a:r>
              <a:rPr lang="en-US" sz="1800"/>
              <a:t>.</a:t>
            </a:r>
            <a:endParaRPr lang="en-US"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0981" y="260554"/>
            <a:ext cx="9674942" cy="968477"/>
          </a:xfrm>
        </p:spPr>
        <p:txBody>
          <a:bodyPr/>
          <a:lstStyle/>
          <a:p>
            <a:r>
              <a:rPr lang="sv-SE" sz="2800" b="0" i="0" u="none" strike="noStrike" baseline="0" dirty="0">
                <a:solidFill>
                  <a:srgbClr val="000000"/>
                </a:solidFill>
              </a:rPr>
              <a:t>TUJUAN PENGARAHAN DALAM MANAJEMEN KEPERAWATAN </a:t>
            </a:r>
            <a:endParaRPr lang="en-US" sz="2800" dirty="0"/>
          </a:p>
        </p:txBody>
      </p:sp>
      <p:sp>
        <p:nvSpPr>
          <p:cNvPr id="5" name="TextBox 4"/>
          <p:cNvSpPr txBox="1"/>
          <p:nvPr/>
        </p:nvSpPr>
        <p:spPr>
          <a:xfrm>
            <a:off x="658762" y="1052051"/>
            <a:ext cx="11779045" cy="5262979"/>
          </a:xfrm>
          <a:prstGeom prst="rect">
            <a:avLst/>
          </a:prstGeom>
          <a:noFill/>
        </p:spPr>
        <p:txBody>
          <a:bodyPr wrap="square" rtlCol="0">
            <a:spAutoFit/>
          </a:bodyPr>
          <a:lstStyle/>
          <a:p>
            <a:pPr algn="l"/>
            <a:endParaRPr lang="en-ID" sz="1800" b="0" i="0" u="none" strike="noStrike" baseline="0" dirty="0">
              <a:solidFill>
                <a:srgbClr val="000000"/>
              </a:solidFill>
            </a:endParaRPr>
          </a:p>
          <a:p>
            <a:pPr marL="342900" indent="-342900">
              <a:buFont typeface="Arial" panose="020B0604020202020204" pitchFamily="34" charset="0"/>
              <a:buChar char="•"/>
            </a:pPr>
            <a:r>
              <a:rPr lang="fi-FI" sz="2000" b="1" i="0" u="none" strike="noStrike" baseline="0" dirty="0">
                <a:solidFill>
                  <a:srgbClr val="C00000"/>
                </a:solidFill>
              </a:rPr>
              <a:t>Menciptakan kerja sama yang lebih efisien</a:t>
            </a:r>
            <a:endParaRPr lang="fi-FI" sz="2000" b="1" i="0" u="none" strike="noStrike" baseline="0" dirty="0">
              <a:solidFill>
                <a:srgbClr val="C00000"/>
              </a:solidFill>
            </a:endParaRPr>
          </a:p>
          <a:p>
            <a:r>
              <a:rPr lang="en-ID" sz="2000" b="0" i="0" u="none" strike="noStrike" baseline="0" dirty="0">
                <a:solidFill>
                  <a:srgbClr val="000000"/>
                </a:solidFill>
                <a:latin typeface="Times New Roman" panose="02020603050405020304" pitchFamily="18" charset="0"/>
              </a:rPr>
              <a:t>Komunikasi </a:t>
            </a:r>
            <a:r>
              <a:rPr lang="en-ID" sz="2000" b="0" i="0" u="none" strike="noStrike" baseline="0" dirty="0" err="1">
                <a:solidFill>
                  <a:srgbClr val="000000"/>
                </a:solidFill>
                <a:latin typeface="Times New Roman" panose="02020603050405020304" pitchFamily="18" charset="0"/>
              </a:rPr>
              <a:t>antara</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atasan</a:t>
            </a:r>
            <a:r>
              <a:rPr lang="en-ID" sz="2000" b="0" i="0" u="none" strike="noStrike" baseline="0" dirty="0">
                <a:solidFill>
                  <a:srgbClr val="000000"/>
                </a:solidFill>
                <a:latin typeface="Times New Roman" panose="02020603050405020304" pitchFamily="18" charset="0"/>
              </a:rPr>
              <a:t> dan </a:t>
            </a:r>
            <a:r>
              <a:rPr lang="en-ID" sz="2000" b="0" i="0" u="none" strike="noStrike" baseline="0" dirty="0" err="1">
                <a:solidFill>
                  <a:srgbClr val="000000"/>
                </a:solidFill>
                <a:latin typeface="Times New Roman" panose="02020603050405020304" pitchFamily="18" charset="0"/>
              </a:rPr>
              <a:t>bawahan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berpotensi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menjadi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lebih</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baik</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efisiensi</a:t>
            </a:r>
            <a:r>
              <a:rPr lang="en-ID" sz="2000" b="0" i="0" u="none" strike="noStrike" baseline="0" dirty="0">
                <a:solidFill>
                  <a:srgbClr val="000000"/>
                </a:solidFill>
                <a:latin typeface="Times New Roman" panose="02020603050405020304" pitchFamily="18" charset="0"/>
              </a:rPr>
              <a:t> kerja </a:t>
            </a:r>
            <a:r>
              <a:rPr lang="en-ID" sz="2000" b="0" i="0" u="none" strike="noStrike" baseline="0" dirty="0" err="1">
                <a:solidFill>
                  <a:srgbClr val="000000"/>
                </a:solidFill>
                <a:latin typeface="Times New Roman" panose="02020603050405020304" pitchFamily="18" charset="0"/>
              </a:rPr>
              <a:t>dapat</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tercapai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dengan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kontribusi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kepala</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ruang</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dalam</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menggerakkan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bawahannya</a:t>
            </a:r>
            <a:r>
              <a:rPr lang="en-ID" sz="2000" b="0" i="0" u="none" strike="noStrike" baseline="0" dirty="0">
                <a:solidFill>
                  <a:srgbClr val="000000"/>
                </a:solidFill>
                <a:latin typeface="Times New Roman" panose="02020603050405020304" pitchFamily="18" charset="0"/>
              </a:rPr>
              <a:t> </a:t>
            </a:r>
            <a:endParaRPr lang="en-ID" sz="20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endParaRPr lang="en-ID" sz="2000" dirty="0">
              <a:solidFill>
                <a:srgbClr val="000000"/>
              </a:solidFill>
              <a:latin typeface="Times New Roman" panose="02020603050405020304" pitchFamily="18" charset="0"/>
            </a:endParaRPr>
          </a:p>
          <a:p>
            <a:pPr marL="285750" indent="-285750">
              <a:buFont typeface="Arial" panose="020B0604020202020204" pitchFamily="34" charset="0"/>
              <a:buChar char="•"/>
            </a:pPr>
            <a:r>
              <a:rPr lang="nl-NL" sz="2000" b="0" i="0" u="none" strike="noStrike" baseline="0" dirty="0">
                <a:solidFill>
                  <a:srgbClr val="C00000"/>
                </a:solidFill>
              </a:rPr>
              <a:t>Mengembangkan kemampuan dan ketrampilan staf </a:t>
            </a:r>
            <a:endParaRPr lang="nl-NL" sz="2000" b="0" i="0" u="none" strike="noStrike" baseline="0" dirty="0">
              <a:solidFill>
                <a:srgbClr val="C00000"/>
              </a:solidFill>
            </a:endParaRPr>
          </a:p>
          <a:p>
            <a:r>
              <a:rPr lang="en-ID" sz="2000" b="0" i="0" u="none" strike="noStrike" baseline="0" dirty="0" err="1">
                <a:solidFill>
                  <a:srgbClr val="000000"/>
                </a:solidFill>
                <a:latin typeface="Times New Roman" panose="02020603050405020304" pitchFamily="18" charset="0"/>
              </a:rPr>
              <a:t>Supervisi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pendelegasian</a:t>
            </a:r>
            <a:r>
              <a:rPr lang="en-ID" sz="2000" b="0" i="0" u="none" strike="noStrike" baseline="0" dirty="0">
                <a:solidFill>
                  <a:srgbClr val="000000"/>
                </a:solidFill>
                <a:latin typeface="Times New Roman" panose="02020603050405020304" pitchFamily="18" charset="0"/>
              </a:rPr>
              <a:t> merupakan </a:t>
            </a:r>
            <a:r>
              <a:rPr lang="en-ID" sz="2000" b="0" i="0" u="none" strike="noStrike" baseline="0" dirty="0" err="1">
                <a:solidFill>
                  <a:srgbClr val="000000"/>
                </a:solidFill>
                <a:latin typeface="Times New Roman" panose="02020603050405020304" pitchFamily="18" charset="0"/>
              </a:rPr>
              <a:t>sebagian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kegiatan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terkait</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dengan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fungsi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pengarahan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Kegiatan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tersebut</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memberikan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peluang</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bagi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bawahan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untuk</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mengerjakan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tugas</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sesuai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dengan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tanggung</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jawabnya</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secara</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mandiri</a:t>
            </a:r>
            <a:r>
              <a:rPr lang="en-ID" sz="2000" b="0" i="0" u="none" strike="noStrike" baseline="0" dirty="0">
                <a:solidFill>
                  <a:srgbClr val="000000"/>
                </a:solidFill>
                <a:latin typeface="Times New Roman" panose="02020603050405020304" pitchFamily="18" charset="0"/>
              </a:rPr>
              <a:t> </a:t>
            </a:r>
            <a:endParaRPr lang="en-ID" sz="2000" b="0" i="0" u="none" strike="noStrike" baseline="0" dirty="0">
              <a:solidFill>
                <a:srgbClr val="000000"/>
              </a:solidFill>
              <a:latin typeface="Times New Roman" panose="02020603050405020304" pitchFamily="18" charset="0"/>
            </a:endParaRPr>
          </a:p>
          <a:p>
            <a:pPr algn="l"/>
            <a:endParaRPr lang="en-ID" sz="2000" b="0" i="0" u="none" strike="noStrike" baseline="0" dirty="0">
              <a:solidFill>
                <a:srgbClr val="000000"/>
              </a:solidFill>
            </a:endParaRPr>
          </a:p>
          <a:p>
            <a:pPr marL="285750" indent="-285750">
              <a:buFont typeface="Arial" panose="020B0604020202020204" pitchFamily="34" charset="0"/>
              <a:buChar char="•"/>
            </a:pPr>
            <a:r>
              <a:rPr lang="fi-FI" sz="2000" b="0" i="0" u="none" strike="noStrike" baseline="0" dirty="0">
                <a:solidFill>
                  <a:srgbClr val="C00000"/>
                </a:solidFill>
              </a:rPr>
              <a:t>Menumbuhkan rasa memiliki dan menyukai pekerjaan </a:t>
            </a:r>
            <a:endParaRPr lang="fi-FI" sz="2000" b="0" i="0" u="none" strike="noStrike" baseline="0" dirty="0">
              <a:solidFill>
                <a:srgbClr val="C00000"/>
              </a:solidFill>
            </a:endParaRPr>
          </a:p>
          <a:p>
            <a:r>
              <a:rPr lang="en-ID" sz="2000" b="0" i="0" u="none" strike="noStrike" baseline="0" dirty="0" err="1">
                <a:solidFill>
                  <a:srgbClr val="000000"/>
                </a:solidFill>
                <a:latin typeface="Times New Roman" panose="02020603050405020304" pitchFamily="18" charset="0"/>
              </a:rPr>
              <a:t>Pengarahan</a:t>
            </a:r>
            <a:r>
              <a:rPr lang="en-ID" sz="2000" b="0" i="0" u="none" strike="noStrike" baseline="0" dirty="0">
                <a:solidFill>
                  <a:srgbClr val="000000"/>
                </a:solidFill>
                <a:latin typeface="Times New Roman" panose="02020603050405020304" pitchFamily="18" charset="0"/>
              </a:rPr>
              <a:t> yang </a:t>
            </a:r>
            <a:r>
              <a:rPr lang="en-ID" sz="2000" b="0" i="0" u="none" strike="noStrike" baseline="0" dirty="0" err="1">
                <a:solidFill>
                  <a:srgbClr val="000000"/>
                </a:solidFill>
                <a:latin typeface="Times New Roman" panose="02020603050405020304" pitchFamily="18" charset="0"/>
              </a:rPr>
              <a:t>dilakukan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kepala</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ruang</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ketika</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perawat</a:t>
            </a:r>
            <a:r>
              <a:rPr lang="en-ID" sz="2000" b="0" i="0" u="none" strike="noStrike" baseline="0" dirty="0">
                <a:solidFill>
                  <a:srgbClr val="000000"/>
                </a:solidFill>
                <a:latin typeface="Times New Roman" panose="02020603050405020304" pitchFamily="18" charset="0"/>
              </a:rPr>
              <a:t> melakukan </a:t>
            </a:r>
            <a:r>
              <a:rPr lang="en-ID" sz="2000" b="0" i="0" u="none" strike="noStrike" baseline="0" dirty="0" err="1">
                <a:solidFill>
                  <a:srgbClr val="000000"/>
                </a:solidFill>
                <a:latin typeface="Times New Roman" panose="02020603050405020304" pitchFamily="18" charset="0"/>
              </a:rPr>
              <a:t>kesalahan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memberi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motivasi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saat</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motivasi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menurun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memberi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apresiasi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saat</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kinerja</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baik</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akan</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dapat</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meningkatkan</a:t>
            </a:r>
            <a:r>
              <a:rPr lang="en-ID" sz="2000" b="0" i="0" u="none" strike="noStrike" baseline="0" dirty="0">
                <a:solidFill>
                  <a:srgbClr val="000000"/>
                </a:solidFill>
                <a:latin typeface="Times New Roman" panose="02020603050405020304" pitchFamily="18" charset="0"/>
              </a:rPr>
              <a:t> rasa </a:t>
            </a:r>
            <a:r>
              <a:rPr lang="en-ID" sz="2000" b="0" i="0" u="none" strike="noStrike" baseline="0" dirty="0" err="1">
                <a:solidFill>
                  <a:srgbClr val="000000"/>
                </a:solidFill>
                <a:latin typeface="Times New Roman" panose="02020603050405020304" pitchFamily="18" charset="0"/>
              </a:rPr>
              <a:t>memiliki</a:t>
            </a:r>
            <a:r>
              <a:rPr lang="en-ID" sz="2000" b="0" i="0" u="none" strike="noStrike" baseline="0" dirty="0">
                <a:solidFill>
                  <a:srgbClr val="000000"/>
                </a:solidFill>
                <a:latin typeface="Times New Roman" panose="02020603050405020304" pitchFamily="18" charset="0"/>
              </a:rPr>
              <a:t> dan </a:t>
            </a:r>
            <a:r>
              <a:rPr lang="en-ID" sz="2000" b="0" i="0" u="none" strike="noStrike" baseline="0" dirty="0" err="1">
                <a:solidFill>
                  <a:srgbClr val="000000"/>
                </a:solidFill>
                <a:latin typeface="Times New Roman" panose="02020603050405020304" pitchFamily="18" charset="0"/>
              </a:rPr>
              <a:t>menyukai</a:t>
            </a:r>
            <a:r>
              <a:rPr lang="en-ID" sz="2000" b="0" i="0" u="none" strike="noStrike" baseline="0" dirty="0">
                <a:solidFill>
                  <a:srgbClr val="000000"/>
                </a:solidFill>
                <a:latin typeface="Times New Roman" panose="02020603050405020304" pitchFamily="18" charset="0"/>
              </a:rPr>
              <a:t> </a:t>
            </a:r>
            <a:r>
              <a:rPr lang="en-ID" sz="2000" b="0" i="0" u="none" strike="noStrike" baseline="0" dirty="0" err="1">
                <a:solidFill>
                  <a:srgbClr val="000000"/>
                </a:solidFill>
                <a:latin typeface="Times New Roman" panose="02020603050405020304" pitchFamily="18" charset="0"/>
              </a:rPr>
              <a:t>pekerjaan</a:t>
            </a:r>
            <a:r>
              <a:rPr lang="en-ID" sz="2000" b="0" i="0" u="none" strike="noStrike" baseline="0" dirty="0">
                <a:solidFill>
                  <a:srgbClr val="000000"/>
                </a:solidFill>
                <a:latin typeface="Times New Roman" panose="02020603050405020304" pitchFamily="18" charset="0"/>
              </a:rPr>
              <a:t> </a:t>
            </a:r>
            <a:endParaRPr lang="en-ID" sz="2000" b="0" i="0" u="none" strike="noStrike" baseline="0" dirty="0">
              <a:solidFill>
                <a:srgbClr val="000000"/>
              </a:solidFill>
              <a:latin typeface="Times New Roman" panose="02020603050405020304" pitchFamily="18" charset="0"/>
            </a:endParaRPr>
          </a:p>
          <a:p>
            <a:pPr algn="l"/>
            <a:endParaRPr lang="en-ID" sz="2000" b="0" i="0" u="none" strike="noStrike" baseline="0" dirty="0">
              <a:solidFill>
                <a:srgbClr val="000000"/>
              </a:solidFill>
              <a:latin typeface="Times New Roman" panose="02020603050405020304" pitchFamily="18" charset="0"/>
            </a:endParaRPr>
          </a:p>
          <a:p>
            <a:pPr marL="285750" indent="-285750">
              <a:buFont typeface="Arial" panose="020B0604020202020204" pitchFamily="34" charset="0"/>
              <a:buChar char="•"/>
            </a:pPr>
            <a:r>
              <a:rPr lang="en-ID" sz="2000" b="0" i="0" u="none" strike="noStrike" baseline="0" dirty="0" err="1">
                <a:solidFill>
                  <a:srgbClr val="C00000"/>
                </a:solidFill>
                <a:latin typeface="Times New Roman" panose="02020603050405020304" pitchFamily="18" charset="0"/>
              </a:rPr>
              <a:t>Mengusahakan</a:t>
            </a:r>
            <a:r>
              <a:rPr lang="en-ID" sz="2000" b="0" i="0" u="none" strike="noStrike" baseline="0" dirty="0">
                <a:solidFill>
                  <a:srgbClr val="C00000"/>
                </a:solidFill>
                <a:latin typeface="Times New Roman" panose="02020603050405020304" pitchFamily="18" charset="0"/>
              </a:rPr>
              <a:t> </a:t>
            </a:r>
            <a:r>
              <a:rPr lang="en-ID" sz="2000" b="0" i="0" u="none" strike="noStrike" baseline="0" dirty="0" err="1">
                <a:solidFill>
                  <a:srgbClr val="C00000"/>
                </a:solidFill>
                <a:latin typeface="Times New Roman" panose="02020603050405020304" pitchFamily="18" charset="0"/>
              </a:rPr>
              <a:t>suasana</a:t>
            </a:r>
            <a:r>
              <a:rPr lang="en-ID" sz="2000" b="0" i="0" u="none" strike="noStrike" baseline="0" dirty="0">
                <a:solidFill>
                  <a:srgbClr val="C00000"/>
                </a:solidFill>
                <a:latin typeface="Times New Roman" panose="02020603050405020304" pitchFamily="18" charset="0"/>
              </a:rPr>
              <a:t> </a:t>
            </a:r>
            <a:r>
              <a:rPr lang="en-ID" sz="2000" b="0" i="0" u="none" strike="noStrike" baseline="0" dirty="0" err="1">
                <a:solidFill>
                  <a:srgbClr val="C00000"/>
                </a:solidFill>
                <a:latin typeface="Times New Roman" panose="02020603050405020304" pitchFamily="18" charset="0"/>
              </a:rPr>
              <a:t>lingkungan</a:t>
            </a:r>
            <a:r>
              <a:rPr lang="en-ID" sz="2000" b="0" i="0" u="none" strike="noStrike" baseline="0" dirty="0">
                <a:solidFill>
                  <a:srgbClr val="C00000"/>
                </a:solidFill>
                <a:latin typeface="Times New Roman" panose="02020603050405020304" pitchFamily="18" charset="0"/>
              </a:rPr>
              <a:t> kerja yang </a:t>
            </a:r>
            <a:r>
              <a:rPr lang="en-ID" sz="2000" b="0" i="0" u="none" strike="noStrike" baseline="0" dirty="0" err="1">
                <a:solidFill>
                  <a:srgbClr val="C00000"/>
                </a:solidFill>
                <a:latin typeface="Times New Roman" panose="02020603050405020304" pitchFamily="18" charset="0"/>
              </a:rPr>
              <a:t>dapat</a:t>
            </a:r>
            <a:r>
              <a:rPr lang="en-ID" sz="2000" b="0" i="0" u="none" strike="noStrike" baseline="0" dirty="0">
                <a:solidFill>
                  <a:srgbClr val="C00000"/>
                </a:solidFill>
                <a:latin typeface="Times New Roman" panose="02020603050405020304" pitchFamily="18" charset="0"/>
              </a:rPr>
              <a:t> </a:t>
            </a:r>
            <a:r>
              <a:rPr lang="en-ID" sz="2000" b="0" i="0" u="none" strike="noStrike" baseline="0" dirty="0" err="1">
                <a:solidFill>
                  <a:srgbClr val="C00000"/>
                </a:solidFill>
                <a:latin typeface="Times New Roman" panose="02020603050405020304" pitchFamily="18" charset="0"/>
              </a:rPr>
              <a:t>meningkatkan</a:t>
            </a:r>
            <a:r>
              <a:rPr lang="en-ID" sz="2000" b="0" i="0" u="none" strike="noStrike" baseline="0" dirty="0">
                <a:solidFill>
                  <a:srgbClr val="C00000"/>
                </a:solidFill>
                <a:latin typeface="Times New Roman" panose="02020603050405020304" pitchFamily="18" charset="0"/>
              </a:rPr>
              <a:t> </a:t>
            </a:r>
            <a:r>
              <a:rPr lang="en-ID" sz="2000" b="0" i="0" u="none" strike="noStrike" baseline="0" dirty="0" err="1">
                <a:solidFill>
                  <a:srgbClr val="C00000"/>
                </a:solidFill>
                <a:latin typeface="Times New Roman" panose="02020603050405020304" pitchFamily="18" charset="0"/>
              </a:rPr>
              <a:t>motivasi</a:t>
            </a:r>
            <a:r>
              <a:rPr lang="en-ID" sz="2000" b="0" i="0" u="none" strike="noStrike" baseline="0" dirty="0">
                <a:solidFill>
                  <a:srgbClr val="C00000"/>
                </a:solidFill>
                <a:latin typeface="Times New Roman" panose="02020603050405020304" pitchFamily="18" charset="0"/>
              </a:rPr>
              <a:t> dan </a:t>
            </a:r>
            <a:r>
              <a:rPr lang="en-ID" sz="2000" b="0" i="0" u="none" strike="noStrike" baseline="0" dirty="0" err="1">
                <a:solidFill>
                  <a:srgbClr val="C00000"/>
                </a:solidFill>
                <a:latin typeface="Times New Roman" panose="02020603050405020304" pitchFamily="18" charset="0"/>
              </a:rPr>
              <a:t>prestasi</a:t>
            </a:r>
            <a:r>
              <a:rPr lang="en-ID" sz="2000" b="0" i="0" u="none" strike="noStrike" baseline="0" dirty="0">
                <a:solidFill>
                  <a:srgbClr val="C00000"/>
                </a:solidFill>
                <a:latin typeface="Times New Roman" panose="02020603050405020304" pitchFamily="18" charset="0"/>
              </a:rPr>
              <a:t> kerja </a:t>
            </a:r>
            <a:r>
              <a:rPr lang="en-ID" sz="2000" b="0" i="0" u="none" strike="noStrike" baseline="0" dirty="0" err="1">
                <a:solidFill>
                  <a:srgbClr val="C00000"/>
                </a:solidFill>
                <a:latin typeface="Times New Roman" panose="02020603050405020304" pitchFamily="18" charset="0"/>
              </a:rPr>
              <a:t>staf</a:t>
            </a:r>
            <a:r>
              <a:rPr lang="en-ID" sz="2000" b="0" i="0" u="none" strike="noStrike" baseline="0" dirty="0">
                <a:solidFill>
                  <a:srgbClr val="C00000"/>
                </a:solidFill>
                <a:latin typeface="Times New Roman" panose="02020603050405020304" pitchFamily="18" charset="0"/>
              </a:rPr>
              <a:t> </a:t>
            </a:r>
            <a:endParaRPr lang="en-ID" sz="2000" b="0" i="0" u="none" strike="noStrike" baseline="0" dirty="0">
              <a:solidFill>
                <a:srgbClr val="C00000"/>
              </a:solidFill>
              <a:latin typeface="Times New Roman" panose="02020603050405020304" pitchFamily="18" charset="0"/>
            </a:endParaRPr>
          </a:p>
          <a:p>
            <a:pPr algn="l"/>
            <a:endParaRPr lang="en-ID" sz="2000" b="0" i="0" u="none" strike="noStrike" baseline="0" dirty="0">
              <a:solidFill>
                <a:srgbClr val="C00000"/>
              </a:solidFill>
            </a:endParaRPr>
          </a:p>
          <a:p>
            <a:pPr marL="285750" indent="-285750">
              <a:buFont typeface="Arial" panose="020B0604020202020204" pitchFamily="34" charset="0"/>
              <a:buChar char="•"/>
            </a:pPr>
            <a:r>
              <a:rPr lang="en-ID" sz="2000" b="0" i="0" u="none" strike="noStrike" baseline="0" dirty="0" err="1">
                <a:solidFill>
                  <a:srgbClr val="C00000"/>
                </a:solidFill>
              </a:rPr>
              <a:t>Pengarahan</a:t>
            </a:r>
            <a:r>
              <a:rPr lang="en-ID" sz="2000" b="0" i="0" u="none" strike="noStrike" baseline="0" dirty="0">
                <a:solidFill>
                  <a:srgbClr val="C00000"/>
                </a:solidFill>
              </a:rPr>
              <a:t> </a:t>
            </a:r>
            <a:r>
              <a:rPr lang="en-ID" sz="2000" b="0" i="0" u="none" strike="noStrike" baseline="0" dirty="0" err="1">
                <a:solidFill>
                  <a:srgbClr val="C00000"/>
                </a:solidFill>
              </a:rPr>
              <a:t>bertujuan</a:t>
            </a:r>
            <a:r>
              <a:rPr lang="en-ID" sz="2000" b="0" i="0" u="none" strike="noStrike" baseline="0" dirty="0">
                <a:solidFill>
                  <a:srgbClr val="C00000"/>
                </a:solidFill>
              </a:rPr>
              <a:t> </a:t>
            </a:r>
            <a:r>
              <a:rPr lang="en-ID" sz="2000" b="0" i="0" u="none" strike="noStrike" baseline="0" dirty="0" err="1">
                <a:solidFill>
                  <a:srgbClr val="C00000"/>
                </a:solidFill>
              </a:rPr>
              <a:t>membuat</a:t>
            </a:r>
            <a:r>
              <a:rPr lang="en-ID" sz="2000" b="0" i="0" u="none" strike="noStrike" baseline="0" dirty="0">
                <a:solidFill>
                  <a:srgbClr val="C00000"/>
                </a:solidFill>
              </a:rPr>
              <a:t> </a:t>
            </a:r>
            <a:r>
              <a:rPr lang="en-ID" sz="2000" b="0" i="0" u="none" strike="noStrike" baseline="0" dirty="0" err="1">
                <a:solidFill>
                  <a:srgbClr val="C00000"/>
                </a:solidFill>
              </a:rPr>
              <a:t>organisasi</a:t>
            </a:r>
            <a:r>
              <a:rPr lang="en-ID" sz="2000" b="0" i="0" u="none" strike="noStrike" baseline="0" dirty="0">
                <a:solidFill>
                  <a:srgbClr val="C00000"/>
                </a:solidFill>
              </a:rPr>
              <a:t> </a:t>
            </a:r>
            <a:r>
              <a:rPr lang="en-ID" sz="2000" b="0" i="0" u="none" strike="noStrike" baseline="0" dirty="0" err="1">
                <a:solidFill>
                  <a:srgbClr val="C00000"/>
                </a:solidFill>
              </a:rPr>
              <a:t>berkembang</a:t>
            </a:r>
            <a:r>
              <a:rPr lang="en-ID" sz="2000" b="0" i="0" u="none" strike="noStrike" baseline="0" dirty="0">
                <a:solidFill>
                  <a:srgbClr val="C00000"/>
                </a:solidFill>
              </a:rPr>
              <a:t> </a:t>
            </a:r>
            <a:r>
              <a:rPr lang="en-ID" sz="2000" b="0" i="0" u="none" strike="noStrike" baseline="0" dirty="0" err="1">
                <a:solidFill>
                  <a:srgbClr val="C00000"/>
                </a:solidFill>
              </a:rPr>
              <a:t>lebih</a:t>
            </a:r>
            <a:r>
              <a:rPr lang="en-ID" sz="2000" b="0" i="0" u="none" strike="noStrike" baseline="0" dirty="0">
                <a:solidFill>
                  <a:srgbClr val="C00000"/>
                </a:solidFill>
              </a:rPr>
              <a:t> </a:t>
            </a:r>
            <a:r>
              <a:rPr lang="en-ID" sz="2000" b="0" i="0" u="none" strike="noStrike" baseline="0" dirty="0" err="1">
                <a:solidFill>
                  <a:srgbClr val="C00000"/>
                </a:solidFill>
              </a:rPr>
              <a:t>dinamis</a:t>
            </a:r>
            <a:r>
              <a:rPr lang="en-ID" sz="2000" b="0" i="0" u="none" strike="noStrike" baseline="0" dirty="0">
                <a:solidFill>
                  <a:srgbClr val="C00000"/>
                </a:solidFill>
              </a:rPr>
              <a:t> </a:t>
            </a:r>
            <a:endParaRPr lang="en-ID" sz="2000" b="0" i="0" u="none" strike="noStrike" baseline="0" dirty="0">
              <a:solidFill>
                <a:srgbClr val="C00000"/>
              </a:solidFill>
            </a:endParaRPr>
          </a:p>
          <a:p>
            <a:endParaRPr lang="nl-NL" sz="1800" b="0" i="0" u="none" strike="noStrike" baseline="0"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dirty="0" err="1"/>
              <a:t>Jenis-jenis</a:t>
            </a:r>
            <a:r>
              <a:rPr lang="en-US" dirty="0"/>
              <a:t> </a:t>
            </a:r>
            <a:r>
              <a:rPr lang="en-US" dirty="0" err="1"/>
              <a:t>Konflik</a:t>
            </a:r>
            <a:endParaRPr lang="en-US" dirty="0"/>
          </a:p>
        </p:txBody>
      </p:sp>
      <p:sp>
        <p:nvSpPr>
          <p:cNvPr id="12291" name="Rectangle 3"/>
          <p:cNvSpPr>
            <a:spLocks noGrp="1" noChangeArrowheads="1"/>
          </p:cNvSpPr>
          <p:nvPr>
            <p:ph type="body" idx="1"/>
          </p:nvPr>
        </p:nvSpPr>
        <p:spPr/>
        <p:txBody>
          <a:bodyPr>
            <a:normAutofit fontScale="92500" lnSpcReduction="10000"/>
          </a:bodyPr>
          <a:lstStyle/>
          <a:p>
            <a:pPr marL="533400" indent="-533400">
              <a:buFontTx/>
              <a:buAutoNum type="alphaLcPeriod"/>
            </a:pPr>
            <a:r>
              <a:rPr lang="en-US" sz="2400"/>
              <a:t>Konflik Tugas</a:t>
            </a:r>
            <a:endParaRPr lang="en-US" sz="2400"/>
          </a:p>
          <a:p>
            <a:pPr marL="914400" lvl="1" indent="-457200">
              <a:buFont typeface="Wingdings" panose="05000000000000000000" pitchFamily="2" charset="2"/>
              <a:buChar char="ü"/>
            </a:pPr>
            <a:r>
              <a:rPr lang="en-US" sz="2000"/>
              <a:t>Konflik yang berhubungan dengan isi dan sasaran pekerjaan</a:t>
            </a:r>
            <a:endParaRPr lang="en-US" sz="2000"/>
          </a:p>
          <a:p>
            <a:pPr marL="914400" lvl="1" indent="-457200"/>
            <a:endParaRPr lang="en-US" sz="2000"/>
          </a:p>
          <a:p>
            <a:pPr marL="533400" indent="-533400">
              <a:buFontTx/>
              <a:buAutoNum type="alphaLcPeriod" startAt="2"/>
            </a:pPr>
            <a:r>
              <a:rPr lang="en-US" sz="2400"/>
              <a:t>Konflik Proses</a:t>
            </a:r>
            <a:endParaRPr lang="en-US" sz="2400"/>
          </a:p>
          <a:p>
            <a:pPr marL="914400" lvl="1" indent="-457200">
              <a:buFont typeface="Wingdings" panose="05000000000000000000" pitchFamily="2" charset="2"/>
              <a:buChar char="ü"/>
            </a:pPr>
            <a:r>
              <a:rPr lang="en-US" sz="2000"/>
              <a:t>Konflik yang berhubungan dengan cara melakukan pekerjaan</a:t>
            </a:r>
            <a:endParaRPr lang="en-US" sz="2000"/>
          </a:p>
          <a:p>
            <a:pPr marL="914400" lvl="1" indent="-457200"/>
            <a:endParaRPr lang="en-US" sz="2000"/>
          </a:p>
          <a:p>
            <a:pPr marL="533400" indent="-533400">
              <a:buFontTx/>
              <a:buAutoNum type="alphaLcPeriod" startAt="3"/>
            </a:pPr>
            <a:r>
              <a:rPr lang="en-US" sz="2400">
                <a:solidFill>
                  <a:srgbClr val="FF0066"/>
                </a:solidFill>
              </a:rPr>
              <a:t>Konflik Hubungan</a:t>
            </a:r>
            <a:endParaRPr lang="en-US" sz="2400">
              <a:solidFill>
                <a:srgbClr val="FF0066"/>
              </a:solidFill>
            </a:endParaRPr>
          </a:p>
          <a:p>
            <a:pPr marL="914400" lvl="1" indent="-457200">
              <a:buFont typeface="Wingdings" panose="05000000000000000000" pitchFamily="2" charset="2"/>
              <a:buChar char="ü"/>
            </a:pPr>
            <a:r>
              <a:rPr lang="en-US" sz="2000">
                <a:solidFill>
                  <a:srgbClr val="FF0066"/>
                </a:solidFill>
              </a:rPr>
              <a:t>Konflik yang didasarkan atas hubungan personal.</a:t>
            </a:r>
            <a:endParaRPr lang="en-US" sz="2000">
              <a:solidFill>
                <a:srgbClr val="FF0066"/>
              </a:solidFill>
            </a:endParaRPr>
          </a:p>
          <a:p>
            <a:pPr marL="533400" indent="-533400"/>
            <a:r>
              <a:rPr lang="en-US" sz="2400">
                <a:solidFill>
                  <a:srgbClr val="FF0066"/>
                </a:solidFill>
              </a:rPr>
              <a:t>	</a:t>
            </a:r>
            <a:r>
              <a:rPr lang="en-US" sz="2400">
                <a:solidFill>
                  <a:srgbClr val="FF0066"/>
                </a:solidFill>
                <a:sym typeface="Wingdings" panose="05000000000000000000" pitchFamily="2" charset="2"/>
              </a:rPr>
              <a:t> </a:t>
            </a:r>
            <a:r>
              <a:rPr lang="en-US" sz="2400">
                <a:solidFill>
                  <a:srgbClr val="FF0066"/>
                </a:solidFill>
              </a:rPr>
              <a:t>Berdasarkan penelitian konflik hubungan hampir selalu menghasilkan konflik disfungsional</a:t>
            </a:r>
            <a:endParaRPr lang="en-US" sz="2400">
              <a:solidFill>
                <a:srgbClr val="FF0066"/>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Grp="1" noChangeArrowheads="1"/>
          </p:cNvSpPr>
          <p:nvPr>
            <p:ph sz="quarter" idx="1"/>
          </p:nvPr>
        </p:nvSpPr>
        <p:spPr>
          <a:xfrm>
            <a:off x="1703388" y="981076"/>
            <a:ext cx="4464050" cy="2303463"/>
          </a:xfrm>
          <a:ln w="12700">
            <a:solidFill>
              <a:schemeClr val="tx1"/>
            </a:solidFill>
          </a:ln>
        </p:spPr>
        <p:txBody>
          <a:bodyPr/>
          <a:lstStyle/>
          <a:p>
            <a:pPr marL="457200" indent="-457200">
              <a:buFontTx/>
              <a:buAutoNum type="arabicPeriod"/>
            </a:pPr>
            <a:r>
              <a:rPr lang="id-ID" sz="2400" dirty="0"/>
              <a:t>Menghindar:</a:t>
            </a:r>
            <a:endParaRPr lang="id-ID" sz="2400" dirty="0"/>
          </a:p>
          <a:p>
            <a:pPr marL="457200" indent="-457200"/>
            <a:r>
              <a:rPr lang="id-ID" sz="1800" dirty="0"/>
              <a:t>J</a:t>
            </a:r>
            <a:r>
              <a:rPr lang="sv-SE" sz="1800" dirty="0"/>
              <a:t>ika isu atau masalah yang memicu konflik   tidak terlalu penting</a:t>
            </a:r>
            <a:r>
              <a:rPr lang="en-US" sz="1800" dirty="0"/>
              <a:t> </a:t>
            </a:r>
            <a:endParaRPr lang="id-ID" sz="1800" dirty="0"/>
          </a:p>
          <a:p>
            <a:pPr marL="457200" indent="-457200"/>
            <a:r>
              <a:rPr lang="id-ID" sz="1800" dirty="0"/>
              <a:t>Manajer kep: </a:t>
            </a:r>
            <a:r>
              <a:rPr lang="sv-SE" sz="1800" dirty="0"/>
              <a:t>“Biarlah kedua pihak mengambil waktu untuk memikirkan hal ini dan menentukan tanggal untuk melakukan	diskusi”</a:t>
            </a:r>
            <a:endParaRPr lang="en-US" sz="1800" dirty="0"/>
          </a:p>
        </p:txBody>
      </p:sp>
      <p:sp>
        <p:nvSpPr>
          <p:cNvPr id="16387" name="Rectangle 7"/>
          <p:cNvSpPr>
            <a:spLocks noGrp="1" noChangeArrowheads="1"/>
          </p:cNvSpPr>
          <p:nvPr>
            <p:ph sz="quarter" idx="2"/>
          </p:nvPr>
        </p:nvSpPr>
        <p:spPr>
          <a:xfrm>
            <a:off x="6600826" y="1052513"/>
            <a:ext cx="3743325" cy="1439862"/>
          </a:xfrm>
          <a:ln w="19050">
            <a:solidFill>
              <a:schemeClr val="tx1"/>
            </a:solidFill>
          </a:ln>
        </p:spPr>
        <p:txBody>
          <a:bodyPr/>
          <a:lstStyle/>
          <a:p>
            <a:pPr marL="457200" indent="-457200">
              <a:buFontTx/>
              <a:buAutoNum type="arabicPeriod" startAt="3"/>
            </a:pPr>
            <a:r>
              <a:rPr lang="sv-SE" sz="2400" dirty="0"/>
              <a:t>Kompetisi</a:t>
            </a:r>
            <a:r>
              <a:rPr lang="en-US" sz="2400" dirty="0"/>
              <a:t> ( win-lose)</a:t>
            </a:r>
            <a:endParaRPr lang="id-ID" sz="2400" dirty="0"/>
          </a:p>
          <a:p>
            <a:pPr marL="457200" indent="-457200"/>
            <a:r>
              <a:rPr lang="en-US" sz="1800" dirty="0" err="1"/>
              <a:t>Persaingan</a:t>
            </a:r>
            <a:endParaRPr lang="en-US" sz="1800" dirty="0"/>
          </a:p>
          <a:p>
            <a:pPr marL="457200" indent="-457200"/>
            <a:r>
              <a:rPr lang="en-US" sz="1800" dirty="0" err="1"/>
              <a:t>Menang-kalah</a:t>
            </a:r>
            <a:endParaRPr lang="en-US" sz="2400" dirty="0"/>
          </a:p>
        </p:txBody>
      </p:sp>
      <p:sp>
        <p:nvSpPr>
          <p:cNvPr id="16388" name="Rectangle 8"/>
          <p:cNvSpPr>
            <a:spLocks noGrp="1" noChangeArrowheads="1"/>
          </p:cNvSpPr>
          <p:nvPr>
            <p:ph sz="quarter" idx="3"/>
          </p:nvPr>
        </p:nvSpPr>
        <p:spPr>
          <a:xfrm>
            <a:off x="1774826" y="3716339"/>
            <a:ext cx="4392613" cy="2592387"/>
          </a:xfrm>
          <a:ln w="12700">
            <a:solidFill>
              <a:schemeClr val="tx1"/>
            </a:solidFill>
          </a:ln>
        </p:spPr>
        <p:txBody>
          <a:bodyPr/>
          <a:lstStyle/>
          <a:p>
            <a:pPr marL="457200" indent="-457200">
              <a:buNone/>
            </a:pPr>
            <a:r>
              <a:rPr lang="id-ID" sz="2400" dirty="0"/>
              <a:t>2.	</a:t>
            </a:r>
            <a:r>
              <a:rPr lang="sv-SE" sz="2400" dirty="0"/>
              <a:t>Mengakomodasi</a:t>
            </a:r>
            <a:r>
              <a:rPr lang="id-ID" sz="2400" dirty="0"/>
              <a:t>:</a:t>
            </a:r>
            <a:endParaRPr lang="id-ID" sz="2400" dirty="0"/>
          </a:p>
          <a:p>
            <a:pPr marL="457200" indent="-457200"/>
            <a:endParaRPr lang="id-ID" sz="1800" dirty="0"/>
          </a:p>
          <a:p>
            <a:pPr marL="457200" indent="-457200"/>
            <a:r>
              <a:rPr lang="id-ID" sz="1800" dirty="0"/>
              <a:t>Memungkinkan timbul kerja sama</a:t>
            </a:r>
            <a:r>
              <a:rPr lang="en-US" sz="2400" dirty="0"/>
              <a:t> </a:t>
            </a:r>
            <a:endParaRPr lang="en-US" sz="2400" dirty="0"/>
          </a:p>
          <a:p>
            <a:pPr marL="457200" indent="-457200"/>
            <a:r>
              <a:rPr lang="en-US" sz="2400" dirty="0" err="1"/>
              <a:t>Mengalah</a:t>
            </a:r>
            <a:endParaRPr lang="en-US" sz="2400" dirty="0"/>
          </a:p>
        </p:txBody>
      </p:sp>
      <p:sp>
        <p:nvSpPr>
          <p:cNvPr id="16389" name="Rectangle 9"/>
          <p:cNvSpPr>
            <a:spLocks noGrp="1" noChangeArrowheads="1"/>
          </p:cNvSpPr>
          <p:nvPr>
            <p:ph sz="quarter" idx="4"/>
          </p:nvPr>
        </p:nvSpPr>
        <p:spPr>
          <a:xfrm>
            <a:off x="6600825" y="2708275"/>
            <a:ext cx="3816350" cy="1657350"/>
          </a:xfrm>
          <a:ln w="19050">
            <a:solidFill>
              <a:schemeClr val="tx1"/>
            </a:solidFill>
          </a:ln>
        </p:spPr>
        <p:txBody>
          <a:bodyPr/>
          <a:lstStyle/>
          <a:p>
            <a:pPr marL="457200" indent="-457200">
              <a:buFontTx/>
              <a:buAutoNum type="arabicPeriod" startAt="4"/>
            </a:pPr>
            <a:r>
              <a:rPr lang="sv-SE" sz="2400" dirty="0"/>
              <a:t>Kompromi</a:t>
            </a:r>
            <a:r>
              <a:rPr lang="id-ID" sz="2400" dirty="0"/>
              <a:t>/</a:t>
            </a:r>
            <a:r>
              <a:rPr lang="sv-SE" sz="2400" dirty="0"/>
              <a:t>Negosiasi</a:t>
            </a:r>
            <a:endParaRPr lang="id-ID" sz="2400" dirty="0"/>
          </a:p>
          <a:p>
            <a:pPr marL="457200" indent="-457200"/>
            <a:r>
              <a:rPr lang="id-ID" sz="1600" dirty="0"/>
              <a:t>M</a:t>
            </a:r>
            <a:r>
              <a:rPr lang="sv-SE" sz="1600" dirty="0"/>
              <a:t>enawarkan sesuatu</a:t>
            </a:r>
            <a:endParaRPr lang="id-ID" sz="1600" dirty="0"/>
          </a:p>
          <a:p>
            <a:pPr marL="457200" indent="-457200"/>
            <a:r>
              <a:rPr lang="id-ID" sz="1600" dirty="0"/>
              <a:t>S</a:t>
            </a:r>
            <a:r>
              <a:rPr lang="sv-SE" sz="1600" dirty="0"/>
              <a:t>aling memberi dan menerima</a:t>
            </a:r>
            <a:endParaRPr lang="id-ID" sz="1600" dirty="0"/>
          </a:p>
          <a:p>
            <a:pPr marL="457200" indent="-457200"/>
            <a:r>
              <a:rPr lang="en-US" sz="1600" dirty="0"/>
              <a:t>Lose-lose</a:t>
            </a:r>
            <a:endParaRPr lang="id-ID" sz="1600" dirty="0"/>
          </a:p>
          <a:p>
            <a:pPr marL="457200" indent="-457200"/>
            <a:r>
              <a:rPr lang="id-ID" sz="1600" dirty="0"/>
              <a:t>M</a:t>
            </a:r>
            <a:r>
              <a:rPr lang="sv-SE" sz="1600" dirty="0"/>
              <a:t>enguntungkan</a:t>
            </a:r>
            <a:r>
              <a:rPr lang="id-ID" sz="1600" dirty="0"/>
              <a:t> </a:t>
            </a:r>
            <a:r>
              <a:rPr lang="sv-SE" sz="1600" dirty="0"/>
              <a:t>semua	pihak</a:t>
            </a:r>
            <a:r>
              <a:rPr lang="en-US" sz="1600" dirty="0"/>
              <a:t> </a:t>
            </a:r>
            <a:endParaRPr lang="en-US" sz="1600" dirty="0"/>
          </a:p>
        </p:txBody>
      </p:sp>
      <p:sp>
        <p:nvSpPr>
          <p:cNvPr id="16390" name="WordArt 4"/>
          <p:cNvSpPr>
            <a:spLocks noChangeArrowheads="1" noChangeShapeType="1" noTextEdit="1"/>
          </p:cNvSpPr>
          <p:nvPr/>
        </p:nvSpPr>
        <p:spPr bwMode="auto">
          <a:xfrm>
            <a:off x="3432176" y="0"/>
            <a:ext cx="5953125" cy="692150"/>
          </a:xfrm>
          <a:prstGeom prst="rect">
            <a:avLst/>
          </a:prstGeom>
        </p:spPr>
        <p:txBody>
          <a:bodyPr wrap="none" fromWordArt="1">
            <a:prstTxWarp prst="textPlain">
              <a:avLst>
                <a:gd name="adj" fmla="val 50000"/>
              </a:avLst>
            </a:prstTxWarp>
          </a:bodyPr>
          <a:lstStyle/>
          <a:p>
            <a:pPr algn="ctr"/>
            <a:r>
              <a:rPr lang="en-US" sz="3600" kern="10" dirty="0" err="1">
                <a:ln w="19050">
                  <a:solidFill>
                    <a:srgbClr val="99CCFF"/>
                  </a:solidFill>
                  <a:round/>
                </a:ln>
                <a:solidFill>
                  <a:srgbClr val="0066CC"/>
                </a:solidFill>
                <a:effectLst>
                  <a:outerShdw dist="35921" dir="2700000" algn="ctr" rotWithShape="0">
                    <a:srgbClr val="990000"/>
                  </a:outerShdw>
                </a:effectLst>
                <a:latin typeface="Impact" panose="020B0806030902050204"/>
              </a:rPr>
              <a:t>Strategi</a:t>
            </a:r>
            <a:r>
              <a:rPr lang="en-US" sz="3600" kern="10" dirty="0">
                <a:ln w="19050">
                  <a:solidFill>
                    <a:srgbClr val="99CCFF"/>
                  </a:solidFill>
                  <a:round/>
                </a:ln>
                <a:solidFill>
                  <a:srgbClr val="0066CC"/>
                </a:solidFill>
                <a:effectLst>
                  <a:outerShdw dist="35921" dir="2700000" algn="ctr" rotWithShape="0">
                    <a:srgbClr val="990000"/>
                  </a:outerShdw>
                </a:effectLst>
                <a:latin typeface="Impact" panose="020B0806030902050204"/>
              </a:rPr>
              <a:t> </a:t>
            </a:r>
            <a:r>
              <a:rPr lang="en-US" sz="3600" kern="10" dirty="0" err="1">
                <a:ln w="19050">
                  <a:solidFill>
                    <a:srgbClr val="99CCFF"/>
                  </a:solidFill>
                  <a:round/>
                </a:ln>
                <a:solidFill>
                  <a:srgbClr val="0066CC"/>
                </a:solidFill>
                <a:effectLst>
                  <a:outerShdw dist="35921" dir="2700000" algn="ctr" rotWithShape="0">
                    <a:srgbClr val="990000"/>
                  </a:outerShdw>
                </a:effectLst>
                <a:latin typeface="Impact" panose="020B0806030902050204"/>
              </a:rPr>
              <a:t>Penyelesaian</a:t>
            </a:r>
            <a:r>
              <a:rPr lang="en-US" sz="3600" kern="10" dirty="0">
                <a:ln w="19050">
                  <a:solidFill>
                    <a:srgbClr val="99CCFF"/>
                  </a:solidFill>
                  <a:round/>
                </a:ln>
                <a:solidFill>
                  <a:srgbClr val="0066CC"/>
                </a:solidFill>
                <a:effectLst>
                  <a:outerShdw dist="35921" dir="2700000" algn="ctr" rotWithShape="0">
                    <a:srgbClr val="990000"/>
                  </a:outerShdw>
                </a:effectLst>
                <a:latin typeface="Impact" panose="020B0806030902050204"/>
              </a:rPr>
              <a:t> </a:t>
            </a:r>
            <a:r>
              <a:rPr lang="en-US" sz="3600" kern="10" dirty="0" err="1">
                <a:ln w="19050">
                  <a:solidFill>
                    <a:srgbClr val="99CCFF"/>
                  </a:solidFill>
                  <a:round/>
                </a:ln>
                <a:solidFill>
                  <a:srgbClr val="0066CC"/>
                </a:solidFill>
                <a:effectLst>
                  <a:outerShdw dist="35921" dir="2700000" algn="ctr" rotWithShape="0">
                    <a:srgbClr val="990000"/>
                  </a:outerShdw>
                </a:effectLst>
                <a:latin typeface="Impact" panose="020B0806030902050204"/>
              </a:rPr>
              <a:t>Konflik</a:t>
            </a:r>
            <a:endParaRPr lang="en-US" sz="3600" kern="10" dirty="0">
              <a:ln w="19050">
                <a:solidFill>
                  <a:srgbClr val="99CCFF"/>
                </a:solidFill>
                <a:round/>
              </a:ln>
              <a:solidFill>
                <a:srgbClr val="0066CC"/>
              </a:solidFill>
              <a:effectLst>
                <a:outerShdw dist="35921" dir="2700000" algn="ctr" rotWithShape="0">
                  <a:srgbClr val="990000"/>
                </a:outerShdw>
              </a:effectLst>
              <a:latin typeface="Impact" panose="020B0806030902050204"/>
            </a:endParaRPr>
          </a:p>
        </p:txBody>
      </p:sp>
      <p:sp>
        <p:nvSpPr>
          <p:cNvPr id="16391" name="Rectangle 10"/>
          <p:cNvSpPr>
            <a:spLocks noChangeArrowheads="1"/>
          </p:cNvSpPr>
          <p:nvPr/>
        </p:nvSpPr>
        <p:spPr bwMode="auto">
          <a:xfrm>
            <a:off x="6600826" y="4652964"/>
            <a:ext cx="3744913" cy="1728787"/>
          </a:xfrm>
          <a:prstGeom prst="rect">
            <a:avLst/>
          </a:prstGeom>
          <a:noFill/>
          <a:ln w="19050">
            <a:solidFill>
              <a:schemeClr val="tx1"/>
            </a:solidFill>
            <a:miter lim="800000"/>
          </a:ln>
        </p:spPr>
        <p:txBody>
          <a:bodyPr/>
          <a:lstStyle/>
          <a:p>
            <a:pPr marL="271780" indent="-271780">
              <a:spcBef>
                <a:spcPct val="20000"/>
              </a:spcBef>
              <a:buFontTx/>
              <a:buAutoNum type="arabicPeriod" startAt="5"/>
            </a:pPr>
            <a:r>
              <a:rPr lang="sv-SE" sz="2000" dirty="0"/>
              <a:t>Kolaborasi</a:t>
            </a:r>
            <a:r>
              <a:rPr lang="id-ID" sz="2000" dirty="0"/>
              <a:t>:</a:t>
            </a:r>
            <a:endParaRPr lang="id-ID" sz="2000" dirty="0"/>
          </a:p>
          <a:p>
            <a:pPr marL="271780" indent="-271780">
              <a:spcBef>
                <a:spcPct val="20000"/>
              </a:spcBef>
              <a:buFontTx/>
              <a:buChar char="•"/>
            </a:pPr>
            <a:r>
              <a:rPr lang="en-US" dirty="0" err="1"/>
              <a:t>msuyawarahmufakat</a:t>
            </a:r>
            <a:endParaRPr lang="en-US" sz="2400" dirty="0"/>
          </a:p>
          <a:p>
            <a:pPr marL="271780" indent="-271780">
              <a:spcBef>
                <a:spcPct val="20000"/>
              </a:spcBef>
              <a:buFontTx/>
              <a:buChar char="•"/>
            </a:pPr>
            <a:r>
              <a:rPr lang="en-US" sz="2400" dirty="0"/>
              <a:t>Win-win</a:t>
            </a:r>
            <a:endParaRPr lang="en-US" sz="2400" dirty="0"/>
          </a:p>
        </p:txBody>
      </p:sp>
      <p:pic>
        <p:nvPicPr>
          <p:cNvPr id="3" name="Picture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flipH="1">
            <a:off x="4876801" y="3089276"/>
            <a:ext cx="1930211" cy="111125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l" eaLnBrk="1" hangingPunct="1"/>
            <a:r>
              <a:rPr lang="sv-SE" sz="3200" b="1" dirty="0"/>
              <a:t>Keterampilan Pencegahan  Terjadi </a:t>
            </a:r>
            <a:r>
              <a:rPr lang="id-ID" sz="3200" b="1" dirty="0"/>
              <a:t>	</a:t>
            </a:r>
            <a:r>
              <a:rPr lang="sv-SE" sz="3200" b="1" dirty="0"/>
              <a:t>Konflik</a:t>
            </a:r>
            <a:r>
              <a:rPr lang="en-US" sz="4000" dirty="0"/>
              <a:t> </a:t>
            </a:r>
            <a:endParaRPr lang="en-US" sz="4000" dirty="0"/>
          </a:p>
        </p:txBody>
      </p:sp>
      <p:sp>
        <p:nvSpPr>
          <p:cNvPr id="17411" name="Rectangle 3"/>
          <p:cNvSpPr>
            <a:spLocks noGrp="1" noChangeArrowheads="1"/>
          </p:cNvSpPr>
          <p:nvPr>
            <p:ph type="body" sz="half" idx="1"/>
          </p:nvPr>
        </p:nvSpPr>
        <p:spPr>
          <a:xfrm>
            <a:off x="1992313" y="1412875"/>
            <a:ext cx="8424862" cy="5289550"/>
          </a:xfrm>
          <a:ln w="28575">
            <a:solidFill>
              <a:schemeClr val="tx1"/>
            </a:solidFill>
          </a:ln>
        </p:spPr>
        <p:txBody>
          <a:bodyPr/>
          <a:lstStyle/>
          <a:p>
            <a:pPr marL="533400" indent="-533400">
              <a:buFontTx/>
              <a:buAutoNum type="alphaLcPeriod"/>
            </a:pPr>
            <a:r>
              <a:rPr lang="sv-SE" sz="2400"/>
              <a:t>Membuat aturan yang jelas dan harus diketahui oleh semua pihak</a:t>
            </a:r>
            <a:endParaRPr lang="id-ID" sz="2400"/>
          </a:p>
          <a:p>
            <a:pPr marL="533400" indent="-533400">
              <a:buFontTx/>
              <a:buAutoNum type="alphaLcPeriod"/>
            </a:pPr>
            <a:r>
              <a:rPr lang="sv-SE" sz="2400"/>
              <a:t>Menciptakan suasana yang mendukung dengan banyak pilihan</a:t>
            </a:r>
            <a:r>
              <a:rPr lang="en-US" sz="2400"/>
              <a:t> </a:t>
            </a:r>
            <a:endParaRPr lang="id-ID" sz="2400"/>
          </a:p>
          <a:p>
            <a:pPr marL="533400" indent="-533400">
              <a:buFontTx/>
              <a:buAutoNum type="alphaLcPeriod"/>
            </a:pPr>
            <a:r>
              <a:rPr lang="sv-SE" sz="2400"/>
              <a:t>Mengungkapkan bahwa mereka dihargai</a:t>
            </a:r>
            <a:endParaRPr lang="id-ID" sz="2400"/>
          </a:p>
          <a:p>
            <a:pPr marL="533400" indent="-533400">
              <a:buFontTx/>
              <a:buAutoNum type="alphaLcPeriod"/>
            </a:pPr>
            <a:r>
              <a:rPr lang="sv-SE" sz="2400"/>
              <a:t>Menekankan pemecahan masalah secara damai </a:t>
            </a:r>
            <a:endParaRPr lang="id-ID" sz="2400"/>
          </a:p>
          <a:p>
            <a:pPr marL="533400" indent="-533400">
              <a:buFontTx/>
              <a:buAutoNum type="alphaLcPeriod"/>
            </a:pPr>
            <a:r>
              <a:rPr lang="sv-SE" sz="2400"/>
              <a:t>Menghadapi konflik dengan tenang </a:t>
            </a:r>
            <a:endParaRPr lang="id-ID" sz="2400"/>
          </a:p>
          <a:p>
            <a:pPr marL="533400" indent="-533400">
              <a:buFontTx/>
              <a:buAutoNum type="alphaLcPeriod"/>
            </a:pPr>
            <a:r>
              <a:rPr lang="sv-SE" sz="2400"/>
              <a:t>Memainkan peran yang tidak menimbulkan stres </a:t>
            </a:r>
            <a:endParaRPr lang="id-ID" sz="2400"/>
          </a:p>
          <a:p>
            <a:pPr marL="533400" indent="-533400">
              <a:buFontTx/>
              <a:buAutoNum type="alphaLcPeriod"/>
            </a:pPr>
            <a:r>
              <a:rPr lang="sv-SE" sz="2400"/>
              <a:t>Mepertimbangkan waktu terbaik untuk semuanya dan jangan menunda waktu yang tidak menentu</a:t>
            </a:r>
            <a:endParaRPr lang="id-ID" sz="2400"/>
          </a:p>
          <a:p>
            <a:pPr marL="533400" indent="-533400">
              <a:buFontTx/>
              <a:buAutoNum type="alphaLcPeriod"/>
            </a:pPr>
            <a:r>
              <a:rPr lang="sv-SE" sz="2400"/>
              <a:t>Me</a:t>
            </a:r>
            <a:r>
              <a:rPr lang="id-ID" sz="2400"/>
              <a:t>mf</a:t>
            </a:r>
            <a:r>
              <a:rPr lang="sv-SE" sz="2400"/>
              <a:t>okuskan pada masalah dan bukan kepribadian.</a:t>
            </a:r>
            <a:endParaRPr lang="id-ID" sz="2400"/>
          </a:p>
          <a:p>
            <a:pPr marL="533400" indent="-533400">
              <a:buFontTx/>
              <a:buAutoNum type="alphaLcPeriod"/>
            </a:pPr>
            <a:r>
              <a:rPr lang="sv-SE" sz="2400"/>
              <a:t>Mempertahankan komunikasi dua arah</a:t>
            </a:r>
            <a:endParaRPr lang="en-US" sz="2400"/>
          </a:p>
          <a:p>
            <a:pPr marL="533400" indent="-533400">
              <a:buFontTx/>
              <a:buAutoNum type="alphaLcPeriod"/>
            </a:pPr>
            <a:endParaRPr lang="en-US" sz="2400"/>
          </a:p>
          <a:p>
            <a:pPr marL="533400" indent="-533400"/>
            <a:endParaRPr lang="en-US" sz="2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a:xfrm>
            <a:off x="1981200" y="1052514"/>
            <a:ext cx="8229600" cy="5184775"/>
          </a:xfrm>
          <a:ln w="38100">
            <a:solidFill>
              <a:schemeClr val="tx1"/>
            </a:solidFill>
          </a:ln>
        </p:spPr>
        <p:txBody>
          <a:bodyPr/>
          <a:lstStyle/>
          <a:p>
            <a:pPr marL="609600" indent="-609600">
              <a:buFontTx/>
              <a:buAutoNum type="alphaLcPeriod" startAt="10"/>
            </a:pPr>
            <a:r>
              <a:rPr lang="sv-SE" sz="2400"/>
              <a:t>Menekankan pada kesamaan kepentingan</a:t>
            </a:r>
            <a:endParaRPr lang="id-ID" sz="2400"/>
          </a:p>
          <a:p>
            <a:pPr marL="609600" indent="-609600">
              <a:buFontTx/>
              <a:buAutoNum type="alphaLcPeriod" startAt="10"/>
            </a:pPr>
            <a:r>
              <a:rPr lang="sv-SE" sz="2400"/>
              <a:t>Menghindari penolakan berlebihan.</a:t>
            </a:r>
            <a:endParaRPr lang="id-ID" sz="2400"/>
          </a:p>
          <a:p>
            <a:pPr marL="609600" indent="-609600">
              <a:buFontTx/>
              <a:buAutoNum type="alphaLcPeriod" startAt="10"/>
            </a:pPr>
            <a:r>
              <a:rPr lang="sv-SE" sz="2400"/>
              <a:t>Mengetahui hambatan untuk kerjasama.</a:t>
            </a:r>
            <a:endParaRPr lang="id-ID" sz="2400"/>
          </a:p>
          <a:p>
            <a:pPr marL="609600" indent="-609600">
              <a:buFontTx/>
              <a:buAutoNum type="alphaLcPeriod" startAt="10"/>
            </a:pPr>
            <a:r>
              <a:rPr lang="sv-SE" sz="2400"/>
              <a:t>Membedakan perilaku yang menentang deng</a:t>
            </a:r>
            <a:r>
              <a:rPr lang="id-ID" sz="2400"/>
              <a:t>a</a:t>
            </a:r>
            <a:r>
              <a:rPr lang="sv-SE" sz="2400"/>
              <a:t>n perilaku normal dalam kesalahan kerja.</a:t>
            </a:r>
            <a:endParaRPr lang="id-ID" sz="2400"/>
          </a:p>
          <a:p>
            <a:pPr marL="609600" indent="-609600">
              <a:buFontTx/>
              <a:buAutoNum type="alphaLcPeriod" startAt="10"/>
            </a:pPr>
            <a:r>
              <a:rPr lang="sv-SE" sz="2400"/>
              <a:t>Menguatkan dalam menghadapi orang yang marah.</a:t>
            </a:r>
            <a:endParaRPr lang="id-ID" sz="2400"/>
          </a:p>
          <a:p>
            <a:pPr marL="609600" indent="-609600">
              <a:buFontTx/>
              <a:buAutoNum type="alphaLcPeriod" startAt="10"/>
            </a:pPr>
            <a:r>
              <a:rPr lang="sv-SE" sz="2400"/>
              <a:t>Menetapkan siapa yang memiliki masalah</a:t>
            </a:r>
            <a:endParaRPr lang="id-ID" sz="2400"/>
          </a:p>
          <a:p>
            <a:pPr marL="609600" indent="-609600">
              <a:buFontTx/>
              <a:buAutoNum type="alphaLcPeriod" startAt="10"/>
            </a:pPr>
            <a:r>
              <a:rPr lang="sv-SE" sz="2400"/>
              <a:t>Menetapkan kebutuhan yang terlalaikan.</a:t>
            </a:r>
            <a:endParaRPr lang="id-ID" sz="2400"/>
          </a:p>
          <a:p>
            <a:pPr marL="609600" indent="-609600">
              <a:buFontTx/>
              <a:buAutoNum type="alphaLcPeriod" startAt="10"/>
            </a:pPr>
            <a:r>
              <a:rPr lang="sv-SE" sz="2400"/>
              <a:t>Membangun kepercayaan dengan mendengarkan dan</a:t>
            </a:r>
            <a:endParaRPr lang="id-ID" sz="2400"/>
          </a:p>
          <a:p>
            <a:pPr marL="609600" indent="-609600"/>
            <a:r>
              <a:rPr lang="id-ID" sz="2400"/>
              <a:t>	</a:t>
            </a:r>
            <a:r>
              <a:rPr lang="sv-SE" sz="2400"/>
              <a:t>mengklarifikasi.</a:t>
            </a:r>
            <a:endParaRPr lang="id-ID" sz="2400"/>
          </a:p>
          <a:p>
            <a:pPr marL="609600" indent="-609600"/>
            <a:r>
              <a:rPr lang="id-ID" sz="2400"/>
              <a:t>r.	</a:t>
            </a:r>
            <a:r>
              <a:rPr lang="sv-SE" sz="2400"/>
              <a:t>Merundingkan kembali prosedur pemecahan masalah</a:t>
            </a:r>
            <a:r>
              <a:rPr lang="en-US" sz="2400"/>
              <a:t> </a:t>
            </a:r>
            <a:endParaRPr lang="en-US" sz="2400"/>
          </a:p>
        </p:txBody>
      </p:sp>
      <p:sp>
        <p:nvSpPr>
          <p:cNvPr id="18435" name="WordArt 3"/>
          <p:cNvSpPr>
            <a:spLocks noChangeArrowheads="1" noChangeShapeType="1" noTextEdit="1"/>
          </p:cNvSpPr>
          <p:nvPr/>
        </p:nvSpPr>
        <p:spPr bwMode="auto">
          <a:xfrm>
            <a:off x="1992314" y="188913"/>
            <a:ext cx="2028825" cy="5715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ln>
                <a:solidFill>
                  <a:srgbClr val="0066CC"/>
                </a:solidFill>
                <a:effectLst>
                  <a:outerShdw dist="35921" dir="2700000" algn="ctr" rotWithShape="0">
                    <a:srgbClr val="990000"/>
                  </a:outerShdw>
                </a:effectLst>
                <a:latin typeface="Impact" panose="020B0806030902050204"/>
              </a:rPr>
              <a:t>Lanjutan ....</a:t>
            </a:r>
            <a:endParaRPr lang="en-US" sz="3600" kern="10">
              <a:ln w="19050">
                <a:solidFill>
                  <a:srgbClr val="99CCFF"/>
                </a:solidFill>
                <a:round/>
              </a:ln>
              <a:solidFill>
                <a:srgbClr val="0066CC"/>
              </a:solidFill>
              <a:effectLst>
                <a:outerShdw dist="35921" dir="2700000" algn="ctr" rotWithShape="0">
                  <a:srgbClr val="990000"/>
                </a:outerShdw>
              </a:effectLst>
              <a:latin typeface="Impact" panose="020B0806030902050204"/>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167494" y="252549"/>
            <a:ext cx="6220278" cy="3262811"/>
          </a:xfrm>
        </p:spPr>
        <p:txBody>
          <a:bodyPr/>
          <a:lstStyle/>
          <a:p>
            <a:r>
              <a:rPr lang="en-US" dirty="0"/>
              <a:t>Thank you</a:t>
            </a:r>
            <a:endParaRPr lang="en-US" dirty="0"/>
          </a:p>
        </p:txBody>
      </p:sp>
      <p:sp>
        <p:nvSpPr>
          <p:cNvPr id="5" name="Subtitle 4"/>
          <p:cNvSpPr>
            <a:spLocks noGrp="1"/>
          </p:cNvSpPr>
          <p:nvPr>
            <p:ph type="subTitle" idx="1"/>
          </p:nvPr>
        </p:nvSpPr>
        <p:spPr>
          <a:xfrm>
            <a:off x="1167493" y="3685939"/>
            <a:ext cx="6220277" cy="2919512"/>
          </a:xfrm>
        </p:spPr>
        <p:txBody>
          <a:bodyPr/>
          <a:lstStyle/>
          <a:p>
            <a:r>
              <a:rPr lang="en-US" dirty="0"/>
              <a:t>Brita Tamm</a:t>
            </a:r>
            <a:endParaRPr lang="en-US" dirty="0"/>
          </a:p>
          <a:p>
            <a:r>
              <a:rPr lang="en-US" dirty="0"/>
              <a:t>502-555-0152</a:t>
            </a:r>
            <a:endParaRPr lang="en-US" dirty="0"/>
          </a:p>
          <a:p>
            <a:r>
              <a:rPr lang="en-US" dirty="0"/>
              <a:t>brita@firstupconsultants.com</a:t>
            </a:r>
            <a:endParaRPr lang="en-US" dirty="0"/>
          </a:p>
          <a:p>
            <a:r>
              <a:rPr lang="en-US" dirty="0"/>
              <a:t>www.firstupconsultants.com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1" y="221226"/>
            <a:ext cx="5348748" cy="914400"/>
          </a:xfrm>
        </p:spPr>
        <p:txBody>
          <a:bodyPr/>
          <a:lstStyle/>
          <a:p>
            <a:pPr algn="ctr"/>
            <a:r>
              <a:rPr lang="en-ID" sz="2800" b="0" i="0" u="none" strike="noStrike" baseline="0" dirty="0">
                <a:solidFill>
                  <a:srgbClr val="000000"/>
                </a:solidFill>
              </a:rPr>
              <a:t>UNSUR </a:t>
            </a:r>
            <a:r>
              <a:rPr lang="en-ID" sz="2800" b="0" i="0" u="none" strike="noStrike" baseline="0" dirty="0" err="1">
                <a:solidFill>
                  <a:srgbClr val="000000"/>
                </a:solidFill>
              </a:rPr>
              <a:t>UNSUR</a:t>
            </a:r>
            <a:r>
              <a:rPr lang="en-ID" sz="2800" b="0" i="0" u="none" strike="noStrike" baseline="0" dirty="0">
                <a:solidFill>
                  <a:srgbClr val="000000"/>
                </a:solidFill>
              </a:rPr>
              <a:t> PENGARAHAN </a:t>
            </a:r>
            <a:endParaRPr lang="en-US" sz="2800" dirty="0"/>
          </a:p>
        </p:txBody>
      </p:sp>
      <p:sp>
        <p:nvSpPr>
          <p:cNvPr id="3" name="Subtitle 2"/>
          <p:cNvSpPr>
            <a:spLocks noGrp="1"/>
          </p:cNvSpPr>
          <p:nvPr>
            <p:ph type="subTitle" idx="1"/>
          </p:nvPr>
        </p:nvSpPr>
        <p:spPr>
          <a:xfrm>
            <a:off x="658761" y="1799302"/>
            <a:ext cx="10031851" cy="3087329"/>
          </a:xfrm>
        </p:spPr>
        <p:txBody>
          <a:bodyPr/>
          <a:lstStyle/>
          <a:p>
            <a:pPr algn="l"/>
            <a:endParaRPr lang="en-ID" sz="1800" b="0" i="0" u="none" strike="noStrike" baseline="0" dirty="0">
              <a:solidFill>
                <a:srgbClr val="000000"/>
              </a:solidFill>
              <a:latin typeface="Times New Roman" panose="02020603050405020304" pitchFamily="18" charset="0"/>
            </a:endParaRPr>
          </a:p>
          <a:p>
            <a:r>
              <a:rPr lang="en-ID" b="0" i="0" u="none" strike="noStrike" baseline="0" dirty="0">
                <a:solidFill>
                  <a:srgbClr val="000000"/>
                </a:solidFill>
                <a:latin typeface="Times New Roman" panose="02020603050405020304" pitchFamily="18" charset="0"/>
              </a:rPr>
              <a:t>1. Kepemimpinan </a:t>
            </a:r>
            <a:endParaRPr lang="en-ID" b="0" i="0" u="none" strike="noStrike" baseline="0" dirty="0">
              <a:solidFill>
                <a:srgbClr val="000000"/>
              </a:solidFill>
              <a:latin typeface="Times New Roman" panose="02020603050405020304" pitchFamily="18" charset="0"/>
            </a:endParaRPr>
          </a:p>
          <a:p>
            <a:r>
              <a:rPr lang="en-ID" b="0" i="0" u="none" strike="noStrike" baseline="0" dirty="0">
                <a:solidFill>
                  <a:srgbClr val="000000"/>
                </a:solidFill>
                <a:latin typeface="Times New Roman" panose="02020603050405020304" pitchFamily="18" charset="0"/>
              </a:rPr>
              <a:t>2. </a:t>
            </a:r>
            <a:r>
              <a:rPr lang="en-ID" b="0" i="0" u="none" strike="noStrike" baseline="0" dirty="0" err="1">
                <a:solidFill>
                  <a:srgbClr val="000000"/>
                </a:solidFill>
                <a:latin typeface="Times New Roman" panose="02020603050405020304" pitchFamily="18" charset="0"/>
              </a:rPr>
              <a:t>Motivasi</a:t>
            </a:r>
            <a:r>
              <a:rPr lang="en-ID" b="0" i="0" u="none" strike="noStrike" baseline="0" dirty="0">
                <a:solidFill>
                  <a:srgbClr val="000000"/>
                </a:solidFill>
                <a:latin typeface="Times New Roman" panose="02020603050405020304" pitchFamily="18" charset="0"/>
              </a:rPr>
              <a:t> </a:t>
            </a:r>
            <a:endParaRPr lang="en-ID" b="0" i="0" u="none" strike="noStrike" baseline="0" dirty="0">
              <a:solidFill>
                <a:srgbClr val="000000"/>
              </a:solidFill>
              <a:latin typeface="Times New Roman" panose="02020603050405020304" pitchFamily="18" charset="0"/>
            </a:endParaRPr>
          </a:p>
          <a:p>
            <a:r>
              <a:rPr lang="en-ID" b="0" i="0" u="none" strike="noStrike" baseline="0" dirty="0">
                <a:solidFill>
                  <a:srgbClr val="000000"/>
                </a:solidFill>
                <a:latin typeface="Times New Roman" panose="02020603050405020304" pitchFamily="18" charset="0"/>
              </a:rPr>
              <a:t>3. Komunikasi </a:t>
            </a:r>
            <a:endParaRPr lang="en-ID" b="0" i="0" u="none" strike="noStrike" baseline="0" dirty="0">
              <a:solidFill>
                <a:srgbClr val="000000"/>
              </a:solidFill>
              <a:latin typeface="Times New Roman" panose="02020603050405020304" pitchFamily="18" charset="0"/>
            </a:endParaRPr>
          </a:p>
          <a:p>
            <a:endParaRPr lang="en-US" dirty="0"/>
          </a:p>
        </p:txBody>
      </p:sp>
      <p:pic>
        <p:nvPicPr>
          <p:cNvPr id="5" name="Picture 4"/>
          <p:cNvPicPr>
            <a:picLocks noChangeAspect="1"/>
          </p:cNvPicPr>
          <p:nvPr/>
        </p:nvPicPr>
        <p:blipFill>
          <a:blip r:embed="rId1"/>
          <a:stretch>
            <a:fillRect/>
          </a:stretch>
        </p:blipFill>
        <p:spPr>
          <a:xfrm>
            <a:off x="7477226" y="1799302"/>
            <a:ext cx="3716956" cy="274079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264310" y="136526"/>
            <a:ext cx="2566623" cy="905693"/>
          </a:xfrm>
        </p:spPr>
        <p:txBody>
          <a:bodyPr/>
          <a:lstStyle/>
          <a:p>
            <a:r>
              <a:rPr lang="en-US" dirty="0"/>
              <a:t>MOTIVASI </a:t>
            </a:r>
            <a:endParaRPr lang="en-US" dirty="0"/>
          </a:p>
        </p:txBody>
      </p:sp>
      <p:sp>
        <p:nvSpPr>
          <p:cNvPr id="3" name="Content Placeholder 2"/>
          <p:cNvSpPr>
            <a:spLocks noGrp="1"/>
          </p:cNvSpPr>
          <p:nvPr>
            <p:ph idx="1"/>
          </p:nvPr>
        </p:nvSpPr>
        <p:spPr>
          <a:xfrm>
            <a:off x="378542" y="1227571"/>
            <a:ext cx="11434916" cy="5212558"/>
          </a:xfrm>
        </p:spPr>
        <p:txBody>
          <a:bodyPr>
            <a:normAutofit/>
          </a:bodyPr>
          <a:lstStyle/>
          <a:p>
            <a:pPr marL="342900" indent="-342900">
              <a:buFont typeface="Arial" panose="020B0604020202020204" pitchFamily="34" charset="0"/>
              <a:buChar char="•"/>
            </a:pPr>
            <a:r>
              <a:rPr lang="en-ID" sz="2400" b="0" i="0" u="none" strike="noStrike" baseline="0" dirty="0" err="1">
                <a:solidFill>
                  <a:srgbClr val="000000"/>
                </a:solidFill>
                <a:latin typeface="Times New Roman" panose="02020603050405020304" pitchFamily="18" charset="0"/>
              </a:rPr>
              <a:t>Motivasi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menjadi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unsur</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penting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fungsi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pengarahan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dalam</a:t>
            </a:r>
            <a:r>
              <a:rPr lang="en-ID" sz="2400" b="0" i="0" u="none" strike="noStrike" baseline="0" dirty="0">
                <a:solidFill>
                  <a:srgbClr val="000000"/>
                </a:solidFill>
                <a:latin typeface="Times New Roman" panose="02020603050405020304" pitchFamily="18" charset="0"/>
              </a:rPr>
              <a:t> keperawatan </a:t>
            </a:r>
            <a:endParaRPr lang="en-ID" sz="2400" b="0" i="0" u="none" strike="noStrike" baseline="0" dirty="0">
              <a:solidFill>
                <a:srgbClr val="000000"/>
              </a:solidFill>
              <a:latin typeface="Times New Roman" panose="02020603050405020304" pitchFamily="18" charset="0"/>
            </a:endParaRPr>
          </a:p>
          <a:p>
            <a:pPr marL="342900" indent="-342900">
              <a:buFont typeface="Arial" panose="020B0604020202020204" pitchFamily="34" charset="0"/>
              <a:buChar char="•"/>
            </a:pPr>
            <a:r>
              <a:rPr lang="en-ID" sz="2400" b="0" i="0" u="none" strike="noStrike" baseline="0" dirty="0">
                <a:solidFill>
                  <a:srgbClr val="000000"/>
                </a:solidFill>
                <a:latin typeface="Times New Roman" panose="02020603050405020304" pitchFamily="18" charset="0"/>
              </a:rPr>
              <a:t>Kinerja </a:t>
            </a:r>
            <a:r>
              <a:rPr lang="en-ID" sz="2400" b="0" i="0" u="none" strike="noStrike" baseline="0" dirty="0" err="1">
                <a:solidFill>
                  <a:srgbClr val="000000"/>
                </a:solidFill>
                <a:latin typeface="Times New Roman" panose="02020603050405020304" pitchFamily="18" charset="0"/>
              </a:rPr>
              <a:t>perawat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baik</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bukan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hanya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karena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perawat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bersedia</a:t>
            </a:r>
            <a:r>
              <a:rPr lang="en-ID" sz="2400" b="0" i="0" u="none" strike="noStrike" baseline="0" dirty="0">
                <a:solidFill>
                  <a:srgbClr val="000000"/>
                </a:solidFill>
                <a:latin typeface="Times New Roman" panose="02020603050405020304" pitchFamily="18" charset="0"/>
              </a:rPr>
              <a:t> melakukan dan </a:t>
            </a:r>
            <a:r>
              <a:rPr lang="en-ID" sz="2400" b="0" i="0" u="none" strike="noStrike" baseline="0" dirty="0" err="1">
                <a:solidFill>
                  <a:srgbClr val="000000"/>
                </a:solidFill>
                <a:latin typeface="Times New Roman" panose="02020603050405020304" pitchFamily="18" charset="0"/>
              </a:rPr>
              <a:t>menyelesaikan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tindakan</a:t>
            </a:r>
            <a:r>
              <a:rPr lang="en-ID" sz="2400" b="0" i="0" u="none" strike="noStrike" baseline="0" dirty="0">
                <a:solidFill>
                  <a:srgbClr val="000000"/>
                </a:solidFill>
                <a:latin typeface="Times New Roman" panose="02020603050405020304" pitchFamily="18" charset="0"/>
              </a:rPr>
              <a:t> keperawatan </a:t>
            </a:r>
            <a:r>
              <a:rPr lang="en-ID" sz="2400" b="0" i="0" u="none" strike="noStrike" baseline="0" dirty="0" err="1">
                <a:solidFill>
                  <a:srgbClr val="000000"/>
                </a:solidFill>
                <a:latin typeface="Times New Roman" panose="02020603050405020304" pitchFamily="18" charset="0"/>
              </a:rPr>
              <a:t>secara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rutin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saja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tetapi</a:t>
            </a:r>
            <a:r>
              <a:rPr lang="en-ID" sz="2400" b="0" i="0" u="none" strike="noStrike" baseline="0" dirty="0">
                <a:solidFill>
                  <a:srgbClr val="000000"/>
                </a:solidFill>
                <a:latin typeface="Times New Roman" panose="02020603050405020304" pitchFamily="18" charset="0"/>
              </a:rPr>
              <a:t> yang </a:t>
            </a:r>
            <a:r>
              <a:rPr lang="en-ID" sz="2400" b="0" i="0" u="none" strike="noStrike" baseline="0" dirty="0" err="1">
                <a:solidFill>
                  <a:srgbClr val="000000"/>
                </a:solidFill>
                <a:latin typeface="Times New Roman" panose="02020603050405020304" pitchFamily="18" charset="0"/>
              </a:rPr>
              <a:t>terpenting</a:t>
            </a:r>
            <a:r>
              <a:rPr lang="en-ID" sz="2400" b="0" i="0" u="none" strike="noStrike" baseline="0" dirty="0">
                <a:solidFill>
                  <a:srgbClr val="000000"/>
                </a:solidFill>
                <a:latin typeface="Times New Roman" panose="02020603050405020304" pitchFamily="18" charset="0"/>
              </a:rPr>
              <a:t> adalah </a:t>
            </a:r>
            <a:r>
              <a:rPr lang="en-ID" sz="2400" b="0" i="0" u="none" strike="noStrike" baseline="0" dirty="0" err="1">
                <a:solidFill>
                  <a:srgbClr val="000000"/>
                </a:solidFill>
                <a:latin typeface="Times New Roman" panose="02020603050405020304" pitchFamily="18" charset="0"/>
              </a:rPr>
              <a:t>perawat</a:t>
            </a:r>
            <a:r>
              <a:rPr lang="en-ID" sz="2400" b="0" i="0" u="none" strike="noStrike" baseline="0" dirty="0">
                <a:solidFill>
                  <a:srgbClr val="000000"/>
                </a:solidFill>
                <a:latin typeface="Times New Roman" panose="02020603050405020304" pitchFamily="18" charset="0"/>
              </a:rPr>
              <a:t> melakukan </a:t>
            </a:r>
            <a:r>
              <a:rPr lang="en-ID" sz="2400" b="0" i="0" u="none" strike="noStrike" baseline="0" dirty="0" err="1">
                <a:solidFill>
                  <a:srgbClr val="000000"/>
                </a:solidFill>
                <a:latin typeface="Times New Roman" panose="02020603050405020304" pitchFamily="18" charset="0"/>
              </a:rPr>
              <a:t>tindakan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didasari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dorongan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atau</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motivasi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diri</a:t>
            </a:r>
            <a:r>
              <a:rPr lang="en-ID" sz="2400" b="0" i="0" u="none" strike="noStrike" baseline="0" dirty="0">
                <a:solidFill>
                  <a:srgbClr val="000000"/>
                </a:solidFill>
                <a:latin typeface="Times New Roman" panose="02020603050405020304" pitchFamily="18" charset="0"/>
              </a:rPr>
              <a:t> </a:t>
            </a:r>
            <a:endParaRPr lang="en-ID" sz="2400" b="0" i="0" u="none" strike="noStrike" baseline="0" dirty="0">
              <a:solidFill>
                <a:srgbClr val="000000"/>
              </a:solidFill>
              <a:latin typeface="Times New Roman" panose="02020603050405020304" pitchFamily="18" charset="0"/>
            </a:endParaRPr>
          </a:p>
          <a:p>
            <a:pPr marL="342900" indent="-342900">
              <a:buFont typeface="Arial" panose="020B0604020202020204" pitchFamily="34" charset="0"/>
              <a:buChar char="•"/>
            </a:pPr>
            <a:r>
              <a:rPr lang="en-ID" sz="2400" b="0" i="0" u="none" strike="noStrike" baseline="0" dirty="0" err="1">
                <a:solidFill>
                  <a:srgbClr val="000000"/>
                </a:solidFill>
                <a:latin typeface="Times New Roman" panose="02020603050405020304" pitchFamily="18" charset="0"/>
              </a:rPr>
              <a:t>Motivasi</a:t>
            </a:r>
            <a:r>
              <a:rPr lang="en-ID" sz="2400" b="0" i="0" u="none" strike="noStrike" baseline="0" dirty="0">
                <a:solidFill>
                  <a:srgbClr val="000000"/>
                </a:solidFill>
                <a:latin typeface="Times New Roman" panose="02020603050405020304" pitchFamily="18" charset="0"/>
              </a:rPr>
              <a:t> internal yang </a:t>
            </a:r>
            <a:r>
              <a:rPr lang="en-ID" sz="2400" b="0" i="0" u="none" strike="noStrike" baseline="0" dirty="0" err="1">
                <a:solidFill>
                  <a:srgbClr val="000000"/>
                </a:solidFill>
                <a:latin typeface="Times New Roman" panose="02020603050405020304" pitchFamily="18" charset="0"/>
              </a:rPr>
              <a:t>kuat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akan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memberikan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dampak</a:t>
            </a:r>
            <a:r>
              <a:rPr lang="en-ID" sz="2400" b="0" i="0" u="none" strike="noStrike" baseline="0" dirty="0">
                <a:solidFill>
                  <a:srgbClr val="000000"/>
                </a:solidFill>
                <a:latin typeface="Times New Roman" panose="02020603050405020304" pitchFamily="18" charset="0"/>
              </a:rPr>
              <a:t> yang </a:t>
            </a:r>
            <a:r>
              <a:rPr lang="en-ID" sz="2400" b="0" i="0" u="none" strike="noStrike" baseline="0" dirty="0" err="1">
                <a:solidFill>
                  <a:srgbClr val="000000"/>
                </a:solidFill>
                <a:latin typeface="Times New Roman" panose="02020603050405020304" pitchFamily="18" charset="0"/>
              </a:rPr>
              <a:t>langgeng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bagi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seorang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perawat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dalam</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melaksanakan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kegiatan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secara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efektif</a:t>
            </a:r>
            <a:r>
              <a:rPr lang="en-ID" sz="2400" b="0" i="0" u="none" strike="noStrike" baseline="0" dirty="0">
                <a:solidFill>
                  <a:srgbClr val="000000"/>
                </a:solidFill>
                <a:latin typeface="Times New Roman" panose="02020603050405020304" pitchFamily="18" charset="0"/>
              </a:rPr>
              <a:t> dan </a:t>
            </a:r>
            <a:r>
              <a:rPr lang="en-ID" sz="2400" b="0" i="0" u="none" strike="noStrike" baseline="0" dirty="0" err="1">
                <a:solidFill>
                  <a:srgbClr val="000000"/>
                </a:solidFill>
                <a:latin typeface="Times New Roman" panose="02020603050405020304" pitchFamily="18" charset="0"/>
              </a:rPr>
              <a:t>efisien</a:t>
            </a:r>
            <a:r>
              <a:rPr lang="en-ID" sz="2400" b="0" i="0" u="none" strike="noStrike" baseline="0" dirty="0">
                <a:solidFill>
                  <a:srgbClr val="000000"/>
                </a:solidFill>
                <a:latin typeface="Times New Roman" panose="02020603050405020304" pitchFamily="18" charset="0"/>
              </a:rPr>
              <a:t> </a:t>
            </a:r>
            <a:endParaRPr lang="en-ID" sz="2400" b="0" i="0" u="none" strike="noStrike" baseline="0" dirty="0">
              <a:solidFill>
                <a:srgbClr val="000000"/>
              </a:solidFill>
              <a:latin typeface="Times New Roman" panose="02020603050405020304" pitchFamily="18" charset="0"/>
            </a:endParaRPr>
          </a:p>
          <a:p>
            <a:pPr marL="342900" indent="-342900">
              <a:buFont typeface="Arial" panose="020B0604020202020204" pitchFamily="34" charset="0"/>
              <a:buChar char="•"/>
            </a:pPr>
            <a:r>
              <a:rPr lang="en-ID" sz="2400" b="0" i="0" u="none" strike="noStrike" baseline="0" dirty="0" err="1">
                <a:solidFill>
                  <a:srgbClr val="000000"/>
                </a:solidFill>
                <a:latin typeface="Times New Roman" panose="02020603050405020304" pitchFamily="18" charset="0"/>
              </a:rPr>
              <a:t>motivasi</a:t>
            </a:r>
            <a:r>
              <a:rPr lang="en-ID" sz="2400" b="0" i="0" u="none" strike="noStrike" baseline="0" dirty="0">
                <a:solidFill>
                  <a:srgbClr val="000000"/>
                </a:solidFill>
                <a:latin typeface="Times New Roman" panose="02020603050405020304" pitchFamily="18" charset="0"/>
              </a:rPr>
              <a:t> adalah </a:t>
            </a:r>
            <a:r>
              <a:rPr lang="en-ID" sz="2400" b="0" i="0" u="none" strike="noStrike" baseline="0" dirty="0" err="1">
                <a:solidFill>
                  <a:srgbClr val="000000"/>
                </a:solidFill>
                <a:latin typeface="Times New Roman" panose="02020603050405020304" pitchFamily="18" charset="0"/>
              </a:rPr>
              <a:t>hal</a:t>
            </a:r>
            <a:r>
              <a:rPr lang="en-ID" sz="2400" b="0" i="0" u="none" strike="noStrike" baseline="0" dirty="0">
                <a:solidFill>
                  <a:srgbClr val="000000"/>
                </a:solidFill>
                <a:latin typeface="Times New Roman" panose="02020603050405020304" pitchFamily="18" charset="0"/>
              </a:rPr>
              <a:t> yang </a:t>
            </a:r>
            <a:r>
              <a:rPr lang="en-ID" sz="2400" b="0" i="0" u="none" strike="noStrike" baseline="0" dirty="0" err="1">
                <a:solidFill>
                  <a:srgbClr val="000000"/>
                </a:solidFill>
                <a:latin typeface="Times New Roman" panose="02020603050405020304" pitchFamily="18" charset="0"/>
              </a:rPr>
              <a:t>menyebabkan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menyalurkan</a:t>
            </a:r>
            <a:r>
              <a:rPr lang="en-ID" sz="2400" b="0" i="0" u="none" strike="noStrike" baseline="0" dirty="0">
                <a:solidFill>
                  <a:srgbClr val="000000"/>
                </a:solidFill>
                <a:latin typeface="Times New Roman" panose="02020603050405020304" pitchFamily="18" charset="0"/>
              </a:rPr>
              <a:t>, dan </a:t>
            </a:r>
            <a:r>
              <a:rPr lang="en-ID" sz="2400" b="0" i="0" u="none" strike="noStrike" baseline="0" dirty="0" err="1">
                <a:solidFill>
                  <a:srgbClr val="000000"/>
                </a:solidFill>
                <a:latin typeface="Times New Roman" panose="02020603050405020304" pitchFamily="18" charset="0"/>
              </a:rPr>
              <a:t>mendukung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perilaku</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manusia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supaya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mau</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bekerja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giat</a:t>
            </a:r>
            <a:r>
              <a:rPr lang="en-ID" sz="2400" b="0" i="0" u="none" strike="noStrike" baseline="0" dirty="0">
                <a:solidFill>
                  <a:srgbClr val="000000"/>
                </a:solidFill>
                <a:latin typeface="Times New Roman" panose="02020603050405020304" pitchFamily="18" charset="0"/>
              </a:rPr>
              <a:t> dan </a:t>
            </a:r>
            <a:r>
              <a:rPr lang="en-ID" sz="2400" b="0" i="0" u="none" strike="noStrike" baseline="0" dirty="0" err="1">
                <a:solidFill>
                  <a:srgbClr val="000000"/>
                </a:solidFill>
                <a:latin typeface="Times New Roman" panose="02020603050405020304" pitchFamily="18" charset="0"/>
              </a:rPr>
              <a:t>antusias</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untuk</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mencapai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hasil</a:t>
            </a:r>
            <a:r>
              <a:rPr lang="en-ID" sz="2400" b="0" i="0" u="none" strike="noStrike" baseline="0" dirty="0">
                <a:solidFill>
                  <a:srgbClr val="000000"/>
                </a:solidFill>
                <a:latin typeface="Times New Roman" panose="02020603050405020304" pitchFamily="18" charset="0"/>
              </a:rPr>
              <a:t> yang optimal. </a:t>
            </a:r>
            <a:endParaRPr lang="en-ID" sz="2400" b="0" i="0" u="none" strike="noStrike" baseline="0" dirty="0">
              <a:solidFill>
                <a:srgbClr val="000000"/>
              </a:solidFill>
              <a:latin typeface="Times New Roman" panose="02020603050405020304" pitchFamily="18" charset="0"/>
            </a:endParaRPr>
          </a:p>
          <a:p>
            <a:pPr marL="342900" indent="-342900">
              <a:buFont typeface="Arial" panose="020B0604020202020204" pitchFamily="34" charset="0"/>
              <a:buChar char="•"/>
            </a:pPr>
            <a:r>
              <a:rPr lang="en-ID" sz="2400" b="0" i="0" u="none" strike="noStrike" baseline="0" dirty="0" err="1">
                <a:solidFill>
                  <a:srgbClr val="000000"/>
                </a:solidFill>
                <a:latin typeface="Times New Roman" panose="02020603050405020304" pitchFamily="18" charset="0"/>
              </a:rPr>
              <a:t>Seorang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manajer</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perawat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harus</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mengenali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motivasi</a:t>
            </a:r>
            <a:r>
              <a:rPr lang="en-ID" sz="2400" b="0" i="0" u="none" strike="noStrike" baseline="0" dirty="0">
                <a:solidFill>
                  <a:srgbClr val="000000"/>
                </a:solidFill>
                <a:latin typeface="Times New Roman" panose="02020603050405020304" pitchFamily="18" charset="0"/>
              </a:rPr>
              <a:t> dan </a:t>
            </a:r>
            <a:r>
              <a:rPr lang="en-ID" sz="2400" b="0" i="0" u="none" strike="noStrike" baseline="0" dirty="0" err="1">
                <a:solidFill>
                  <a:srgbClr val="000000"/>
                </a:solidFill>
                <a:latin typeface="Times New Roman" panose="02020603050405020304" pitchFamily="18" charset="0"/>
              </a:rPr>
              <a:t>kebutuhan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staf</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supaya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dapat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memicu</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kinerja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perawat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dalam</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melaksanakan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asuhan</a:t>
            </a:r>
            <a:r>
              <a:rPr lang="en-ID" sz="2400" b="0" i="0" u="none" strike="noStrike" baseline="0" dirty="0">
                <a:solidFill>
                  <a:srgbClr val="000000"/>
                </a:solidFill>
                <a:latin typeface="Times New Roman" panose="02020603050405020304" pitchFamily="18" charset="0"/>
              </a:rPr>
              <a:t> keperawatan yang </a:t>
            </a:r>
            <a:r>
              <a:rPr lang="en-ID" sz="2400" b="0" i="0" u="none" strike="noStrike" baseline="0" dirty="0" err="1">
                <a:solidFill>
                  <a:srgbClr val="000000"/>
                </a:solidFill>
                <a:latin typeface="Times New Roman" panose="02020603050405020304" pitchFamily="18" charset="0"/>
              </a:rPr>
              <a:t>efisien</a:t>
            </a:r>
            <a:r>
              <a:rPr lang="en-ID" sz="2400" b="0" i="0" u="none" strike="noStrike" baseline="0" dirty="0">
                <a:solidFill>
                  <a:srgbClr val="000000"/>
                </a:solidFill>
                <a:latin typeface="Times New Roman" panose="02020603050405020304" pitchFamily="18" charset="0"/>
              </a:rPr>
              <a:t> dan </a:t>
            </a:r>
            <a:r>
              <a:rPr lang="en-ID" sz="2400" b="0" i="0" u="none" strike="noStrike" baseline="0" dirty="0" err="1">
                <a:solidFill>
                  <a:srgbClr val="000000"/>
                </a:solidFill>
                <a:latin typeface="Times New Roman" panose="02020603050405020304" pitchFamily="18" charset="0"/>
              </a:rPr>
              <a:t>efektif</a:t>
            </a:r>
            <a:r>
              <a:rPr lang="en-ID" sz="2400" b="0" i="0" u="none" strike="noStrike" baseline="0" dirty="0">
                <a:solidFill>
                  <a:srgbClr val="000000"/>
                </a:solidFill>
                <a:latin typeface="Times New Roman" panose="02020603050405020304" pitchFamily="18" charset="0"/>
              </a:rPr>
              <a:t>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0083" y="219712"/>
            <a:ext cx="4912034" cy="627297"/>
          </a:xfrm>
        </p:spPr>
        <p:txBody>
          <a:bodyPr/>
          <a:lstStyle/>
          <a:p>
            <a:pPr algn="ctr"/>
            <a:r>
              <a:rPr lang="en-US" sz="2400" dirty="0"/>
              <a:t>KOMUNIKASI </a:t>
            </a:r>
            <a:endParaRPr lang="en-US" sz="2400" dirty="0"/>
          </a:p>
        </p:txBody>
      </p:sp>
      <p:sp>
        <p:nvSpPr>
          <p:cNvPr id="4" name="Content Placeholder 3"/>
          <p:cNvSpPr>
            <a:spLocks noGrp="1"/>
          </p:cNvSpPr>
          <p:nvPr>
            <p:ph idx="15"/>
          </p:nvPr>
        </p:nvSpPr>
        <p:spPr>
          <a:xfrm>
            <a:off x="528279" y="1025371"/>
            <a:ext cx="11135442" cy="5709725"/>
          </a:xfrm>
        </p:spPr>
        <p:txBody>
          <a:bodyPr>
            <a:normAutofit/>
          </a:bodyPr>
          <a:lstStyle/>
          <a:p>
            <a:r>
              <a:rPr lang="en-ID" sz="2400" b="0" i="0" u="none" strike="noStrike" baseline="0" dirty="0">
                <a:solidFill>
                  <a:srgbClr val="000000"/>
                </a:solidFill>
                <a:latin typeface="Times New Roman" panose="02020603050405020304" pitchFamily="18" charset="0"/>
              </a:rPr>
              <a:t>Komunikasi merupakan </a:t>
            </a:r>
            <a:r>
              <a:rPr lang="en-ID" sz="2400" b="0" i="0" u="none" strike="noStrike" baseline="0" dirty="0" err="1">
                <a:solidFill>
                  <a:srgbClr val="000000"/>
                </a:solidFill>
                <a:latin typeface="Times New Roman" panose="02020603050405020304" pitchFamily="18" charset="0"/>
              </a:rPr>
              <a:t>unsur</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penting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dalam</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menggerakkan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atau</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mengarahkan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bawahan</a:t>
            </a:r>
            <a:r>
              <a:rPr lang="en-ID" sz="2400" b="0" i="0" u="none" strike="noStrike" baseline="0" dirty="0">
                <a:solidFill>
                  <a:srgbClr val="000000"/>
                </a:solidFill>
                <a:latin typeface="Times New Roman" panose="02020603050405020304" pitchFamily="18" charset="0"/>
              </a:rPr>
              <a:t>.</a:t>
            </a:r>
            <a:endParaRPr lang="en-ID" sz="2400" b="0" i="0" u="none" strike="noStrike" baseline="0" dirty="0">
              <a:solidFill>
                <a:srgbClr val="000000"/>
              </a:solidFill>
              <a:latin typeface="Times New Roman" panose="02020603050405020304" pitchFamily="18" charset="0"/>
            </a:endParaRPr>
          </a:p>
          <a:p>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Penerapan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komunikasi</a:t>
            </a:r>
            <a:r>
              <a:rPr lang="en-ID" sz="2400" b="0" i="0" u="none" strike="noStrike" baseline="0" dirty="0">
                <a:solidFill>
                  <a:srgbClr val="000000"/>
                </a:solidFill>
                <a:latin typeface="Times New Roman" panose="02020603050405020304" pitchFamily="18" charset="0"/>
              </a:rPr>
              <a:t> yang </a:t>
            </a:r>
            <a:r>
              <a:rPr lang="en-ID" sz="2400" b="0" i="0" u="none" strike="noStrike" baseline="0" dirty="0" err="1">
                <a:solidFill>
                  <a:srgbClr val="000000"/>
                </a:solidFill>
                <a:latin typeface="Times New Roman" panose="02020603050405020304" pitchFamily="18" charset="0"/>
              </a:rPr>
              <a:t>baik</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antara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manajer</a:t>
            </a:r>
            <a:r>
              <a:rPr lang="en-ID" sz="2400" b="0" i="0" u="none" strike="noStrike" baseline="0" dirty="0">
                <a:solidFill>
                  <a:srgbClr val="000000"/>
                </a:solidFill>
                <a:latin typeface="Times New Roman" panose="02020603050405020304" pitchFamily="18" charset="0"/>
              </a:rPr>
              <a:t> dan </a:t>
            </a:r>
            <a:r>
              <a:rPr lang="en-ID" sz="2400" b="0" i="0" u="none" strike="noStrike" baseline="0" dirty="0" err="1">
                <a:solidFill>
                  <a:srgbClr val="000000"/>
                </a:solidFill>
                <a:latin typeface="Times New Roman" panose="02020603050405020304" pitchFamily="18" charset="0"/>
              </a:rPr>
              <a:t>pelaksana</a:t>
            </a:r>
            <a:r>
              <a:rPr lang="en-ID" sz="2400" b="0" i="0" u="none" strike="noStrike" baseline="0" dirty="0">
                <a:solidFill>
                  <a:srgbClr val="000000"/>
                </a:solidFill>
                <a:latin typeface="Times New Roman" panose="02020603050405020304" pitchFamily="18" charset="0"/>
              </a:rPr>
              <a:t> keperawatan </a:t>
            </a:r>
            <a:r>
              <a:rPr lang="en-ID" sz="2400" b="0" i="0" u="none" strike="noStrike" baseline="0" dirty="0" err="1">
                <a:solidFill>
                  <a:srgbClr val="000000"/>
                </a:solidFill>
                <a:latin typeface="Times New Roman" panose="02020603050405020304" pitchFamily="18" charset="0"/>
              </a:rPr>
              <a:t>dapat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menghindari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persepsi</a:t>
            </a:r>
            <a:r>
              <a:rPr lang="en-ID" sz="2400" b="0" i="0" u="none" strike="noStrike" baseline="0" dirty="0">
                <a:solidFill>
                  <a:srgbClr val="000000"/>
                </a:solidFill>
                <a:latin typeface="Times New Roman" panose="02020603050405020304" pitchFamily="18" charset="0"/>
              </a:rPr>
              <a:t> salah (</a:t>
            </a:r>
            <a:r>
              <a:rPr lang="en-ID" sz="2400" b="0" i="0" u="none" strike="noStrike" baseline="0" dirty="0" err="1">
                <a:solidFill>
                  <a:srgbClr val="000000"/>
                </a:solidFill>
                <a:latin typeface="Times New Roman" panose="02020603050405020304" pitchFamily="18" charset="0"/>
              </a:rPr>
              <a:t>missperception</a:t>
            </a:r>
            <a:r>
              <a:rPr lang="en-ID" sz="2400" b="0" i="0" u="none" strike="noStrike" baseline="0" dirty="0">
                <a:solidFill>
                  <a:srgbClr val="000000"/>
                </a:solidFill>
                <a:latin typeface="Times New Roman" panose="02020603050405020304" pitchFamily="18" charset="0"/>
              </a:rPr>
              <a:t>). </a:t>
            </a:r>
            <a:endParaRPr lang="en-ID" sz="2400" b="0" i="0" u="none" strike="noStrike" baseline="0" dirty="0">
              <a:solidFill>
                <a:srgbClr val="000000"/>
              </a:solidFill>
              <a:latin typeface="Times New Roman" panose="02020603050405020304" pitchFamily="18" charset="0"/>
            </a:endParaRPr>
          </a:p>
          <a:p>
            <a:r>
              <a:rPr lang="en-ID" sz="2400" b="0" i="0" u="none" strike="noStrike" baseline="0" dirty="0">
                <a:solidFill>
                  <a:srgbClr val="000000"/>
                </a:solidFill>
                <a:latin typeface="Times New Roman" panose="02020603050405020304" pitchFamily="18" charset="0"/>
              </a:rPr>
              <a:t>Komunikasi </a:t>
            </a:r>
            <a:r>
              <a:rPr lang="en-ID" sz="2400" b="0" i="0" u="none" strike="noStrike" baseline="0" dirty="0" err="1">
                <a:solidFill>
                  <a:srgbClr val="000000"/>
                </a:solidFill>
                <a:latin typeface="Times New Roman" panose="02020603050405020304" pitchFamily="18" charset="0"/>
              </a:rPr>
              <a:t>bisa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dilakukan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secara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vertikal</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atas</a:t>
            </a:r>
            <a:r>
              <a:rPr lang="en-ID" sz="2400" b="0" i="0" u="none" strike="noStrike" baseline="0" dirty="0">
                <a:solidFill>
                  <a:srgbClr val="000000"/>
                </a:solidFill>
                <a:latin typeface="Times New Roman" panose="02020603050405020304" pitchFamily="18" charset="0"/>
              </a:rPr>
              <a:t>–</a:t>
            </a:r>
            <a:r>
              <a:rPr lang="en-ID" sz="2400" b="0" i="0" u="none" strike="noStrike" baseline="0" dirty="0" err="1">
                <a:solidFill>
                  <a:srgbClr val="000000"/>
                </a:solidFill>
                <a:latin typeface="Times New Roman" panose="02020603050405020304" pitchFamily="18" charset="0"/>
              </a:rPr>
              <a:t>bawah</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maupun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horisontal</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samping</a:t>
            </a:r>
            <a:r>
              <a:rPr lang="en-ID" sz="2400" b="0" i="0" u="none" strike="noStrike" baseline="0" dirty="0">
                <a:solidFill>
                  <a:srgbClr val="000000"/>
                </a:solidFill>
                <a:latin typeface="Times New Roman" panose="02020603050405020304" pitchFamily="18" charset="0"/>
              </a:rPr>
              <a:t>).</a:t>
            </a:r>
            <a:endParaRPr lang="en-ID" sz="2400" b="0" i="0" u="none" strike="noStrike" baseline="0" dirty="0">
              <a:solidFill>
                <a:srgbClr val="000000"/>
              </a:solidFill>
              <a:latin typeface="Times New Roman" panose="02020603050405020304" pitchFamily="18" charset="0"/>
            </a:endParaRPr>
          </a:p>
          <a:p>
            <a:r>
              <a:rPr lang="en-ID" sz="2400" b="0" i="0" u="none" strike="noStrike" baseline="0" dirty="0">
                <a:solidFill>
                  <a:srgbClr val="000000"/>
                </a:solidFill>
                <a:latin typeface="Times New Roman" panose="02020603050405020304" pitchFamily="18" charset="0"/>
              </a:rPr>
              <a:t>. Komunikasi </a:t>
            </a:r>
            <a:r>
              <a:rPr lang="en-ID" sz="2400" b="0" i="0" u="none" strike="noStrike" baseline="0" dirty="0" err="1">
                <a:solidFill>
                  <a:srgbClr val="000000"/>
                </a:solidFill>
                <a:latin typeface="Times New Roman" panose="02020603050405020304" pitchFamily="18" charset="0"/>
              </a:rPr>
              <a:t>bisa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dilakukan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secara</a:t>
            </a:r>
            <a:r>
              <a:rPr lang="en-ID" sz="2400" b="0" i="0" u="none" strike="noStrike" baseline="0" dirty="0">
                <a:solidFill>
                  <a:srgbClr val="000000"/>
                </a:solidFill>
                <a:latin typeface="Times New Roman" panose="02020603050405020304" pitchFamily="18" charset="0"/>
              </a:rPr>
              <a:t> verbal </a:t>
            </a:r>
            <a:r>
              <a:rPr lang="en-ID" sz="2400" b="0" i="0" u="none" strike="noStrike" baseline="0" dirty="0" err="1">
                <a:solidFill>
                  <a:srgbClr val="000000"/>
                </a:solidFill>
                <a:latin typeface="Times New Roman" panose="02020603050405020304" pitchFamily="18" charset="0"/>
              </a:rPr>
              <a:t>maupun</a:t>
            </a:r>
            <a:r>
              <a:rPr lang="en-ID" sz="2400" b="0" i="0" u="none" strike="noStrike" baseline="0" dirty="0">
                <a:solidFill>
                  <a:srgbClr val="000000"/>
                </a:solidFill>
                <a:latin typeface="Times New Roman" panose="02020603050405020304" pitchFamily="18" charset="0"/>
              </a:rPr>
              <a:t> non verbal. </a:t>
            </a:r>
            <a:endParaRPr lang="en-ID" sz="2400" b="0" i="0" u="none" strike="noStrike" baseline="0" dirty="0">
              <a:solidFill>
                <a:srgbClr val="000000"/>
              </a:solidFill>
              <a:latin typeface="Times New Roman" panose="02020603050405020304" pitchFamily="18" charset="0"/>
            </a:endParaRPr>
          </a:p>
          <a:p>
            <a:r>
              <a:rPr lang="en-ID" sz="2400" b="0" i="0" u="none" strike="noStrike" baseline="0" dirty="0" err="1">
                <a:solidFill>
                  <a:srgbClr val="000000"/>
                </a:solidFill>
                <a:latin typeface="Times New Roman" panose="02020603050405020304" pitchFamily="18" charset="0"/>
              </a:rPr>
              <a:t>Seorang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manajer</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perawat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diharapkan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dapat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mengikuti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perkembangan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teknologi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informasi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dengan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menggunakan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berbagai</a:t>
            </a:r>
            <a:r>
              <a:rPr lang="en-ID" sz="2400" b="0" i="0" u="none" strike="noStrike" baseline="0" dirty="0">
                <a:solidFill>
                  <a:srgbClr val="000000"/>
                </a:solidFill>
                <a:latin typeface="Times New Roman" panose="02020603050405020304" pitchFamily="18" charset="0"/>
              </a:rPr>
              <a:t> media modern </a:t>
            </a:r>
            <a:r>
              <a:rPr lang="en-ID" sz="2400" b="0" i="0" u="none" strike="noStrike" baseline="0" dirty="0" err="1">
                <a:solidFill>
                  <a:srgbClr val="000000"/>
                </a:solidFill>
                <a:latin typeface="Times New Roman" panose="02020603050405020304" pitchFamily="18" charset="0"/>
              </a:rPr>
              <a:t>sebagai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sarana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mendapatkan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informasi</a:t>
            </a:r>
            <a:r>
              <a:rPr lang="en-ID" sz="2400" b="0" i="0" u="none" strike="noStrike" baseline="0" dirty="0">
                <a:solidFill>
                  <a:srgbClr val="000000"/>
                </a:solidFill>
                <a:latin typeface="Times New Roman" panose="02020603050405020304" pitchFamily="18" charset="0"/>
              </a:rPr>
              <a:t> dan melakukan </a:t>
            </a:r>
            <a:r>
              <a:rPr lang="en-ID" sz="2400" b="0" i="0" u="none" strike="noStrike" baseline="0" dirty="0" err="1">
                <a:solidFill>
                  <a:srgbClr val="000000"/>
                </a:solidFill>
                <a:latin typeface="Times New Roman" panose="02020603050405020304" pitchFamily="18" charset="0"/>
              </a:rPr>
              <a:t>komunikasi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secara</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efektif</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walaupun</a:t>
            </a:r>
            <a:r>
              <a:rPr lang="en-ID" sz="2400" b="0" i="0" u="none" strike="noStrike" baseline="0" dirty="0">
                <a:solidFill>
                  <a:srgbClr val="000000"/>
                </a:solidFill>
                <a:latin typeface="Times New Roman" panose="02020603050405020304" pitchFamily="18" charset="0"/>
              </a:rPr>
              <a:t> pada </a:t>
            </a:r>
            <a:r>
              <a:rPr lang="en-ID" sz="2400" b="0" i="0" u="none" strike="noStrike" baseline="0" dirty="0" err="1">
                <a:solidFill>
                  <a:srgbClr val="000000"/>
                </a:solidFill>
                <a:latin typeface="Times New Roman" panose="02020603050405020304" pitchFamily="18" charset="0"/>
              </a:rPr>
              <a:t>saat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pimpinan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tidak</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berada</a:t>
            </a:r>
            <a:r>
              <a:rPr lang="en-ID" sz="2400" b="0" i="0" u="none" strike="noStrike" baseline="0" dirty="0">
                <a:solidFill>
                  <a:srgbClr val="000000"/>
                </a:solidFill>
                <a:latin typeface="Times New Roman" panose="02020603050405020304" pitchFamily="18" charset="0"/>
              </a:rPr>
              <a:t> di </a:t>
            </a:r>
            <a:r>
              <a:rPr lang="en-ID" sz="2400" b="0" i="0" u="none" strike="noStrike" baseline="0" dirty="0" err="1">
                <a:solidFill>
                  <a:srgbClr val="000000"/>
                </a:solidFill>
                <a:latin typeface="Times New Roman" panose="02020603050405020304" pitchFamily="18" charset="0"/>
              </a:rPr>
              <a:t>tempat</a:t>
            </a:r>
            <a:r>
              <a:rPr lang="en-ID" sz="2400" b="0" i="0" u="none" strike="noStrike" baseline="0" dirty="0">
                <a:solidFill>
                  <a:srgbClr val="000000"/>
                </a:solidFill>
                <a:latin typeface="Times New Roman" panose="02020603050405020304" pitchFamily="18" charset="0"/>
              </a:rPr>
              <a:t>. </a:t>
            </a:r>
            <a:endParaRPr lang="en-ID" sz="2400" b="0" i="0" u="none" strike="noStrike" baseline="0" dirty="0">
              <a:solidFill>
                <a:srgbClr val="000000"/>
              </a:solidFill>
              <a:latin typeface="Times New Roman" panose="02020603050405020304" pitchFamily="18" charset="0"/>
            </a:endParaRPr>
          </a:p>
          <a:p>
            <a:r>
              <a:rPr lang="en-ID" sz="2400" b="0" i="0" u="none" strike="noStrike" baseline="0" dirty="0" err="1">
                <a:solidFill>
                  <a:srgbClr val="000000"/>
                </a:solidFill>
                <a:latin typeface="Times New Roman" panose="02020603050405020304" pitchFamily="18" charset="0"/>
              </a:rPr>
              <a:t>Implementasi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komunikasi</a:t>
            </a:r>
            <a:r>
              <a:rPr lang="en-ID" sz="2400" b="0" i="0" u="none" strike="noStrike" baseline="0" dirty="0">
                <a:solidFill>
                  <a:srgbClr val="000000"/>
                </a:solidFill>
                <a:latin typeface="Times New Roman" panose="02020603050405020304" pitchFamily="18" charset="0"/>
              </a:rPr>
              <a:t> di </a:t>
            </a:r>
            <a:r>
              <a:rPr lang="en-ID" sz="2400" b="0" i="0" u="none" strike="noStrike" baseline="0" dirty="0" err="1">
                <a:solidFill>
                  <a:srgbClr val="000000"/>
                </a:solidFill>
                <a:latin typeface="Times New Roman" panose="02020603050405020304" pitchFamily="18" charset="0"/>
              </a:rPr>
              <a:t>dalam</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ruang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rawat</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inap</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dilakukan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melalui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kegiatan</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operan</a:t>
            </a:r>
            <a:r>
              <a:rPr lang="en-ID" sz="2400" b="0" i="0" u="none" strike="noStrike" baseline="0" dirty="0">
                <a:solidFill>
                  <a:srgbClr val="000000"/>
                </a:solidFill>
                <a:latin typeface="Times New Roman" panose="02020603050405020304" pitchFamily="18" charset="0"/>
              </a:rPr>
              <a:t>/</a:t>
            </a:r>
            <a:r>
              <a:rPr lang="en-ID" sz="2400" b="0" i="0" u="none" strike="noStrike" baseline="0" dirty="0" err="1">
                <a:solidFill>
                  <a:srgbClr val="000000"/>
                </a:solidFill>
                <a:latin typeface="Times New Roman" panose="02020603050405020304" pitchFamily="18" charset="0"/>
              </a:rPr>
              <a:t>timbang</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terima</a:t>
            </a:r>
            <a:r>
              <a:rPr lang="en-ID" sz="2400" b="0" i="0" u="none" strike="noStrike" baseline="0" dirty="0">
                <a:solidFill>
                  <a:srgbClr val="000000"/>
                </a:solidFill>
                <a:latin typeface="Times New Roman" panose="02020603050405020304" pitchFamily="18" charset="0"/>
              </a:rPr>
              <a:t>, conference (pre, middle, post), </a:t>
            </a:r>
            <a:r>
              <a:rPr lang="en-ID" sz="2400" b="0" i="0" u="none" strike="noStrike" baseline="0" dirty="0" err="1">
                <a:solidFill>
                  <a:srgbClr val="000000"/>
                </a:solidFill>
                <a:latin typeface="Times New Roman" panose="02020603050405020304" pitchFamily="18" charset="0"/>
              </a:rPr>
              <a:t>diskusi</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kasus</a:t>
            </a:r>
            <a:r>
              <a:rPr lang="en-ID" sz="2400" b="0" i="0" u="none" strike="noStrike" baseline="0" dirty="0">
                <a:solidFill>
                  <a:srgbClr val="000000"/>
                </a:solidFill>
                <a:latin typeface="Times New Roman" panose="02020603050405020304" pitchFamily="18" charset="0"/>
              </a:rPr>
              <a:t>, ronde keperawatan, </a:t>
            </a:r>
            <a:r>
              <a:rPr lang="en-ID" sz="2400" b="0" i="0" u="none" strike="noStrike" baseline="0" dirty="0" err="1">
                <a:solidFill>
                  <a:srgbClr val="000000"/>
                </a:solidFill>
                <a:latin typeface="Times New Roman" panose="02020603050405020304" pitchFamily="18" charset="0"/>
              </a:rPr>
              <a:t>rapat-rapat</a:t>
            </a:r>
            <a:r>
              <a:rPr lang="en-ID" sz="2400" b="0" i="0" u="none" strike="noStrike" baseline="0" dirty="0">
                <a:solidFill>
                  <a:srgbClr val="000000"/>
                </a:solidFill>
                <a:latin typeface="Times New Roman" panose="02020603050405020304" pitchFamily="18" charset="0"/>
              </a:rPr>
              <a:t> dan </a:t>
            </a:r>
            <a:r>
              <a:rPr lang="en-ID" sz="2400" b="0" i="0" u="none" strike="noStrike" baseline="0" dirty="0" err="1">
                <a:solidFill>
                  <a:srgbClr val="000000"/>
                </a:solidFill>
                <a:latin typeface="Times New Roman" panose="02020603050405020304" pitchFamily="18" charset="0"/>
              </a:rPr>
              <a:t>aktivitas</a:t>
            </a:r>
            <a:r>
              <a:rPr lang="en-ID" sz="2400" b="0" i="0" u="none" strike="noStrike" baseline="0" dirty="0">
                <a:solidFill>
                  <a:srgbClr val="000000"/>
                </a:solidFill>
                <a:latin typeface="Times New Roman" panose="02020603050405020304" pitchFamily="18" charset="0"/>
              </a:rPr>
              <a:t> </a:t>
            </a:r>
            <a:r>
              <a:rPr lang="en-ID" sz="2400" b="0" i="0" u="none" strike="noStrike" baseline="0" dirty="0" err="1">
                <a:solidFill>
                  <a:srgbClr val="000000"/>
                </a:solidFill>
                <a:latin typeface="Times New Roman" panose="02020603050405020304" pitchFamily="18" charset="0"/>
              </a:rPr>
              <a:t>lainnya</a:t>
            </a:r>
            <a:r>
              <a:rPr lang="en-ID" sz="2400" b="0" i="0" u="none" strike="noStrike" baseline="0" dirty="0">
                <a:solidFill>
                  <a:srgbClr val="000000"/>
                </a:solidFill>
                <a:latin typeface="Times New Roman" panose="02020603050405020304" pitchFamily="18" charset="0"/>
              </a:rPr>
              <a:t>.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146" y="201560"/>
            <a:ext cx="10401707" cy="585020"/>
          </a:xfrm>
        </p:spPr>
        <p:txBody>
          <a:bodyPr/>
          <a:lstStyle/>
          <a:p>
            <a:pPr algn="ctr"/>
            <a:r>
              <a:rPr lang="en-ID" sz="2800" dirty="0" err="1"/>
              <a:t>Kolaborasi</a:t>
            </a:r>
            <a:r>
              <a:rPr lang="en-ID" sz="2800" dirty="0"/>
              <a:t> </a:t>
            </a:r>
            <a:r>
              <a:rPr lang="en-ID" sz="2800" dirty="0" err="1"/>
              <a:t>interprofesional</a:t>
            </a:r>
            <a:r>
              <a:rPr lang="en-ID" sz="2800" dirty="0"/>
              <a:t> </a:t>
            </a:r>
            <a:endParaRPr lang="en-ID" sz="2800" dirty="0"/>
          </a:p>
        </p:txBody>
      </p:sp>
      <p:sp>
        <p:nvSpPr>
          <p:cNvPr id="4" name="Content Placeholder 3"/>
          <p:cNvSpPr>
            <a:spLocks noGrp="1"/>
          </p:cNvSpPr>
          <p:nvPr>
            <p:ph idx="15"/>
          </p:nvPr>
        </p:nvSpPr>
        <p:spPr>
          <a:xfrm>
            <a:off x="619432" y="875071"/>
            <a:ext cx="10804832" cy="4483509"/>
          </a:xfrm>
        </p:spPr>
        <p:txBody>
          <a:bodyPr>
            <a:noAutofit/>
          </a:bodyPr>
          <a:lstStyle/>
          <a:p>
            <a:r>
              <a:rPr lang="en-ID" sz="2400" dirty="0"/>
              <a:t> Interprofessional Collaboration (IPC)merupakan </a:t>
            </a:r>
            <a:r>
              <a:rPr lang="en-ID" sz="2400" dirty="0" err="1"/>
              <a:t>kemitraan</a:t>
            </a:r>
            <a:r>
              <a:rPr lang="en-ID" sz="2400" dirty="0"/>
              <a:t> </a:t>
            </a:r>
            <a:r>
              <a:rPr lang="en-ID" sz="2400" dirty="0" err="1"/>
              <a:t>antar</a:t>
            </a:r>
            <a:r>
              <a:rPr lang="en-ID" sz="2400" dirty="0"/>
              <a:t> </a:t>
            </a:r>
            <a:r>
              <a:rPr lang="en-ID" sz="2400" dirty="0" err="1"/>
              <a:t>tenaga</a:t>
            </a:r>
            <a:r>
              <a:rPr lang="en-ID" sz="2400" dirty="0"/>
              <a:t> </a:t>
            </a:r>
            <a:r>
              <a:rPr lang="en-ID" sz="2400" dirty="0" err="1"/>
              <a:t>kesehatanyang</a:t>
            </a:r>
            <a:r>
              <a:rPr lang="en-ID" sz="2400" dirty="0"/>
              <a:t> </a:t>
            </a:r>
            <a:r>
              <a:rPr lang="en-ID" sz="2400" dirty="0" err="1"/>
              <a:t>memiliki</a:t>
            </a:r>
            <a:r>
              <a:rPr lang="en-ID" sz="2400" dirty="0"/>
              <a:t> </a:t>
            </a:r>
            <a:r>
              <a:rPr lang="en-ID" sz="2400" dirty="0" err="1"/>
              <a:t>latar</a:t>
            </a:r>
            <a:r>
              <a:rPr lang="en-ID" sz="2400" dirty="0"/>
              <a:t> </a:t>
            </a:r>
            <a:r>
              <a:rPr lang="en-ID" sz="2400" dirty="0" err="1"/>
              <a:t>belakang</a:t>
            </a:r>
            <a:r>
              <a:rPr lang="en-ID" sz="2400" dirty="0"/>
              <a:t> </a:t>
            </a:r>
            <a:r>
              <a:rPr lang="en-ID" sz="2400" dirty="0" err="1"/>
              <a:t>profesi</a:t>
            </a:r>
            <a:r>
              <a:rPr lang="en-ID" sz="2400" dirty="0"/>
              <a:t> </a:t>
            </a:r>
            <a:r>
              <a:rPr lang="en-ID" sz="2400" dirty="0" err="1"/>
              <a:t>berbeda</a:t>
            </a:r>
            <a:r>
              <a:rPr lang="en-ID" sz="2400" dirty="0"/>
              <a:t> dan </a:t>
            </a:r>
            <a:r>
              <a:rPr lang="en-ID" sz="2400" dirty="0" err="1"/>
              <a:t>saling</a:t>
            </a:r>
            <a:r>
              <a:rPr lang="en-ID" sz="2400" dirty="0"/>
              <a:t> </a:t>
            </a:r>
            <a:r>
              <a:rPr lang="en-ID" sz="2400" dirty="0" err="1"/>
              <a:t>bekerja</a:t>
            </a:r>
            <a:r>
              <a:rPr lang="en-ID" sz="2400" dirty="0"/>
              <a:t> </a:t>
            </a:r>
            <a:r>
              <a:rPr lang="en-ID" sz="2400" dirty="0" err="1"/>
              <a:t>sama</a:t>
            </a:r>
            <a:r>
              <a:rPr lang="en-ID" sz="2400" dirty="0"/>
              <a:t> </a:t>
            </a:r>
            <a:r>
              <a:rPr lang="en-ID" sz="2400" dirty="0" err="1"/>
              <a:t>untuk</a:t>
            </a:r>
            <a:r>
              <a:rPr lang="en-ID" sz="2400" dirty="0"/>
              <a:t> </a:t>
            </a:r>
            <a:r>
              <a:rPr lang="en-ID" sz="2400" dirty="0" err="1"/>
              <a:t>memecahkan</a:t>
            </a:r>
            <a:r>
              <a:rPr lang="en-ID" sz="2400" dirty="0"/>
              <a:t> masalah </a:t>
            </a:r>
            <a:r>
              <a:rPr lang="en-ID" sz="2400" dirty="0" err="1"/>
              <a:t>kesehatan</a:t>
            </a:r>
            <a:r>
              <a:rPr lang="en-ID" sz="2400" dirty="0"/>
              <a:t> dan menyediakan Pelayanan </a:t>
            </a:r>
            <a:r>
              <a:rPr lang="en-ID" sz="2400" dirty="0" err="1"/>
              <a:t>kesehatan</a:t>
            </a:r>
            <a:r>
              <a:rPr lang="en-ID" sz="2400" dirty="0"/>
              <a:t> serta </a:t>
            </a:r>
            <a:r>
              <a:rPr lang="en-ID" sz="2400" dirty="0" err="1"/>
              <a:t>mencapai</a:t>
            </a:r>
            <a:r>
              <a:rPr lang="en-ID" sz="2400" dirty="0"/>
              <a:t> </a:t>
            </a:r>
            <a:r>
              <a:rPr lang="en-ID" sz="2400" dirty="0" err="1"/>
              <a:t>tujuan</a:t>
            </a:r>
            <a:r>
              <a:rPr lang="en-ID" sz="2400" dirty="0"/>
              <a:t> </a:t>
            </a:r>
            <a:r>
              <a:rPr lang="en-ID" sz="2400" dirty="0" err="1"/>
              <a:t>bersama</a:t>
            </a:r>
            <a:endParaRPr lang="en-ID" sz="2400" dirty="0"/>
          </a:p>
          <a:p>
            <a:r>
              <a:rPr lang="en-ID" sz="2400" dirty="0" err="1"/>
              <a:t>Kolaborasi</a:t>
            </a:r>
            <a:r>
              <a:rPr lang="en-ID" sz="2400" dirty="0"/>
              <a:t> </a:t>
            </a:r>
            <a:r>
              <a:rPr lang="en-ID" sz="2400" dirty="0" err="1"/>
              <a:t>Interprofesi</a:t>
            </a:r>
            <a:r>
              <a:rPr lang="en-ID" sz="2400" dirty="0"/>
              <a:t> </a:t>
            </a:r>
            <a:r>
              <a:rPr lang="en-ID" sz="2400" dirty="0" err="1"/>
              <a:t>atau</a:t>
            </a:r>
            <a:r>
              <a:rPr lang="en-ID" sz="2400" dirty="0"/>
              <a:t> Interprofessional Collaboration (IPC) merupakan </a:t>
            </a:r>
            <a:r>
              <a:rPr lang="en-ID" sz="2400" dirty="0" err="1"/>
              <a:t>hubungan</a:t>
            </a:r>
            <a:r>
              <a:rPr lang="en-ID" sz="2400" dirty="0"/>
              <a:t> </a:t>
            </a:r>
            <a:r>
              <a:rPr lang="en-ID" sz="2400" dirty="0" err="1"/>
              <a:t>dari</a:t>
            </a:r>
            <a:r>
              <a:rPr lang="en-ID" sz="2400" dirty="0"/>
              <a:t> </a:t>
            </a:r>
            <a:r>
              <a:rPr lang="en-ID" sz="2400" dirty="0" err="1"/>
              <a:t>berbagai</a:t>
            </a:r>
            <a:r>
              <a:rPr lang="en-ID" sz="2400" dirty="0"/>
              <a:t> </a:t>
            </a:r>
            <a:r>
              <a:rPr lang="en-ID" sz="2400" dirty="0" err="1"/>
              <a:t>tenaga</a:t>
            </a:r>
            <a:r>
              <a:rPr lang="en-ID" sz="2400" dirty="0"/>
              <a:t> </a:t>
            </a:r>
            <a:r>
              <a:rPr lang="en-ID" sz="2400" dirty="0" err="1"/>
              <a:t>kesehatan</a:t>
            </a:r>
            <a:r>
              <a:rPr lang="en-ID" sz="2400" dirty="0"/>
              <a:t> yang </a:t>
            </a:r>
            <a:r>
              <a:rPr lang="en-ID" sz="2400" dirty="0" err="1"/>
              <a:t>saling</a:t>
            </a:r>
            <a:r>
              <a:rPr lang="en-ID" sz="2400" dirty="0"/>
              <a:t> </a:t>
            </a:r>
            <a:r>
              <a:rPr lang="en-ID" sz="2400" dirty="0" err="1"/>
              <a:t>berkolaborasi</a:t>
            </a:r>
            <a:r>
              <a:rPr lang="en-ID" sz="2400" dirty="0"/>
              <a:t> dan </a:t>
            </a:r>
            <a:r>
              <a:rPr lang="en-ID" sz="2400" dirty="0" err="1"/>
              <a:t>bekerjasama</a:t>
            </a:r>
            <a:r>
              <a:rPr lang="en-ID" sz="2400" dirty="0"/>
              <a:t> </a:t>
            </a:r>
            <a:r>
              <a:rPr lang="en-ID" sz="2400" dirty="0" err="1"/>
              <a:t>untuk</a:t>
            </a:r>
            <a:r>
              <a:rPr lang="en-ID" sz="2400" dirty="0"/>
              <a:t> </a:t>
            </a:r>
            <a:r>
              <a:rPr lang="en-ID" sz="2400" dirty="0" err="1"/>
              <a:t>memberikan</a:t>
            </a:r>
            <a:r>
              <a:rPr lang="en-ID" sz="2400" dirty="0"/>
              <a:t> </a:t>
            </a:r>
            <a:r>
              <a:rPr lang="en-ID" sz="2400" dirty="0" err="1"/>
              <a:t>perawatan</a:t>
            </a:r>
            <a:r>
              <a:rPr lang="en-ID" sz="2400" dirty="0"/>
              <a:t> </a:t>
            </a:r>
            <a:r>
              <a:rPr lang="en-ID" sz="2400" dirty="0" err="1"/>
              <a:t>untuk</a:t>
            </a:r>
            <a:r>
              <a:rPr lang="en-ID" sz="2400" dirty="0"/>
              <a:t> </a:t>
            </a:r>
            <a:r>
              <a:rPr lang="en-ID" sz="2400" dirty="0" err="1"/>
              <a:t>pasien</a:t>
            </a:r>
            <a:r>
              <a:rPr lang="en-ID" sz="2400" dirty="0"/>
              <a:t> serta </a:t>
            </a:r>
            <a:r>
              <a:rPr lang="en-ID" sz="2400" dirty="0" err="1"/>
              <a:t>berbagi</a:t>
            </a:r>
            <a:r>
              <a:rPr lang="en-ID" sz="2400" dirty="0"/>
              <a:t> </a:t>
            </a:r>
            <a:r>
              <a:rPr lang="en-ID" sz="2400" dirty="0" err="1"/>
              <a:t>informasi</a:t>
            </a:r>
            <a:r>
              <a:rPr lang="en-ID" sz="2400" dirty="0"/>
              <a:t> </a:t>
            </a:r>
            <a:r>
              <a:rPr lang="en-ID" sz="2400" dirty="0" err="1"/>
              <a:t>terkait</a:t>
            </a:r>
            <a:r>
              <a:rPr lang="en-ID" sz="2400" dirty="0"/>
              <a:t> </a:t>
            </a:r>
            <a:r>
              <a:rPr lang="en-ID" sz="2400" dirty="0" err="1"/>
              <a:t>dengan</a:t>
            </a:r>
            <a:r>
              <a:rPr lang="en-ID" sz="2400" dirty="0"/>
              <a:t> </a:t>
            </a:r>
            <a:r>
              <a:rPr lang="en-ID" sz="2400" dirty="0" err="1"/>
              <a:t>catatan</a:t>
            </a:r>
            <a:r>
              <a:rPr lang="en-ID" sz="2400" dirty="0"/>
              <a:t> </a:t>
            </a:r>
            <a:r>
              <a:rPr lang="en-ID" sz="2400" dirty="0" err="1"/>
              <a:t>perkembangan</a:t>
            </a:r>
            <a:r>
              <a:rPr lang="en-ID" sz="2400" dirty="0"/>
              <a:t> </a:t>
            </a:r>
            <a:r>
              <a:rPr lang="en-ID" sz="2400" dirty="0" err="1"/>
              <a:t>terintegrasi</a:t>
            </a:r>
            <a:r>
              <a:rPr lang="en-ID" sz="2400" dirty="0"/>
              <a:t> </a:t>
            </a:r>
            <a:r>
              <a:rPr lang="en-ID" sz="2400" dirty="0" err="1"/>
              <a:t>pasien</a:t>
            </a:r>
            <a:r>
              <a:rPr lang="en-ID" sz="2400" dirty="0"/>
              <a:t> yang </a:t>
            </a:r>
            <a:r>
              <a:rPr lang="en-ID" sz="2400" dirty="0" err="1"/>
              <a:t>bertujuan</a:t>
            </a:r>
            <a:r>
              <a:rPr lang="en-ID" sz="2400" dirty="0"/>
              <a:t> </a:t>
            </a:r>
            <a:r>
              <a:rPr lang="en-ID" sz="2400" dirty="0" err="1"/>
              <a:t>untuk</a:t>
            </a:r>
            <a:r>
              <a:rPr lang="en-ID" sz="2400" dirty="0"/>
              <a:t> </a:t>
            </a:r>
            <a:r>
              <a:rPr lang="en-ID" sz="2400" dirty="0" err="1"/>
              <a:t>meningkatkan</a:t>
            </a:r>
            <a:r>
              <a:rPr lang="en-ID" sz="2400" dirty="0"/>
              <a:t> </a:t>
            </a:r>
            <a:r>
              <a:rPr lang="en-ID" sz="2400" dirty="0" err="1"/>
              <a:t>keselamatan</a:t>
            </a:r>
            <a:r>
              <a:rPr lang="en-ID" sz="2400" dirty="0"/>
              <a:t> </a:t>
            </a:r>
            <a:r>
              <a:rPr lang="en-ID" sz="2400" dirty="0" err="1"/>
              <a:t>pasien</a:t>
            </a:r>
            <a:r>
              <a:rPr lang="en-ID" sz="2400" dirty="0"/>
              <a:t> dan </a:t>
            </a:r>
            <a:r>
              <a:rPr lang="en-ID" sz="2400" dirty="0" err="1"/>
              <a:t>meningkatkan</a:t>
            </a:r>
            <a:r>
              <a:rPr lang="en-ID" sz="2400" dirty="0"/>
              <a:t> </a:t>
            </a:r>
            <a:r>
              <a:rPr lang="en-ID" sz="2400" dirty="0" err="1"/>
              <a:t>kualitas</a:t>
            </a:r>
            <a:r>
              <a:rPr lang="en-ID" sz="2400" dirty="0"/>
              <a:t> </a:t>
            </a:r>
            <a:r>
              <a:rPr lang="en-ID" sz="2400" dirty="0" err="1"/>
              <a:t>pelayanan</a:t>
            </a:r>
            <a:r>
              <a:rPr lang="en-ID" sz="2400" dirty="0"/>
              <a:t> </a:t>
            </a:r>
            <a:r>
              <a:rPr lang="en-ID" sz="2400" dirty="0" err="1"/>
              <a:t>rumah</a:t>
            </a:r>
            <a:r>
              <a:rPr lang="en-ID" sz="2400" dirty="0"/>
              <a:t> </a:t>
            </a:r>
            <a:r>
              <a:rPr lang="en-ID" sz="2400" dirty="0" err="1"/>
              <a:t>sakit</a:t>
            </a:r>
            <a:endParaRPr lang="en-ID" sz="2400" dirty="0"/>
          </a:p>
          <a:p>
            <a:r>
              <a:rPr lang="en-ID" sz="2400" dirty="0"/>
              <a:t>Tenaga </a:t>
            </a:r>
            <a:r>
              <a:rPr lang="en-ID" sz="2400" dirty="0" err="1"/>
              <a:t>kesehatan</a:t>
            </a:r>
            <a:r>
              <a:rPr lang="en-ID" sz="2400" dirty="0"/>
              <a:t> </a:t>
            </a:r>
            <a:r>
              <a:rPr lang="en-ID" sz="2400" dirty="0" err="1"/>
              <a:t>harus</a:t>
            </a:r>
            <a:r>
              <a:rPr lang="en-ID" sz="2400" dirty="0"/>
              <a:t> melakukan </a:t>
            </a:r>
            <a:r>
              <a:rPr lang="en-ID" sz="2400" dirty="0" err="1"/>
              <a:t>praktek</a:t>
            </a:r>
            <a:r>
              <a:rPr lang="en-ID" sz="2400" dirty="0"/>
              <a:t> </a:t>
            </a:r>
            <a:r>
              <a:rPr lang="en-ID" sz="2400" dirty="0" err="1"/>
              <a:t>kolaboratif</a:t>
            </a:r>
            <a:r>
              <a:rPr lang="en-ID" sz="2400" dirty="0"/>
              <a:t> yang </a:t>
            </a:r>
            <a:r>
              <a:rPr lang="en-ID" sz="2400" dirty="0" err="1"/>
              <a:t>baik</a:t>
            </a:r>
            <a:r>
              <a:rPr lang="en-ID" sz="2400" dirty="0"/>
              <a:t> dan </a:t>
            </a:r>
            <a:r>
              <a:rPr lang="en-ID" sz="2400" dirty="0" err="1"/>
              <a:t>tidakmelaksanakan</a:t>
            </a:r>
            <a:r>
              <a:rPr lang="en-ID" sz="2400" dirty="0"/>
              <a:t> </a:t>
            </a:r>
            <a:r>
              <a:rPr lang="en-ID" sz="2400" dirty="0" err="1"/>
              <a:t>pelayanan</a:t>
            </a:r>
            <a:r>
              <a:rPr lang="en-ID" sz="2400" dirty="0"/>
              <a:t> </a:t>
            </a:r>
            <a:r>
              <a:rPr lang="en-ID" sz="2400" dirty="0" err="1"/>
              <a:t>kesehatan</a:t>
            </a:r>
            <a:r>
              <a:rPr lang="en-ID" sz="2400" dirty="0"/>
              <a:t> </a:t>
            </a:r>
            <a:r>
              <a:rPr lang="en-ID" sz="2400" dirty="0" err="1"/>
              <a:t>sendiri-sendiri</a:t>
            </a:r>
            <a:r>
              <a:rPr lang="en-ID" sz="2400" dirty="0"/>
              <a:t> </a:t>
            </a:r>
            <a:r>
              <a:rPr lang="en-ID" sz="2400" dirty="0" err="1"/>
              <a:t>hal</a:t>
            </a:r>
            <a:r>
              <a:rPr lang="en-ID" sz="2400" dirty="0"/>
              <a:t> </a:t>
            </a:r>
            <a:r>
              <a:rPr lang="en-ID" sz="2400" dirty="0" err="1"/>
              <a:t>ini</a:t>
            </a:r>
            <a:r>
              <a:rPr lang="en-ID" sz="2400" dirty="0"/>
              <a:t> </a:t>
            </a:r>
            <a:r>
              <a:rPr lang="en-ID" sz="2400" dirty="0" err="1"/>
              <a:t>bertujuan</a:t>
            </a:r>
            <a:r>
              <a:rPr lang="en-ID" sz="2400" dirty="0"/>
              <a:t> agar </a:t>
            </a:r>
            <a:r>
              <a:rPr lang="en-ID" sz="2400" dirty="0" err="1"/>
              <a:t>keselamatan</a:t>
            </a:r>
            <a:r>
              <a:rPr lang="en-ID" sz="2400" dirty="0"/>
              <a:t> </a:t>
            </a:r>
            <a:r>
              <a:rPr lang="en-ID" sz="2400" dirty="0" err="1"/>
              <a:t>pasienlebih</a:t>
            </a:r>
            <a:r>
              <a:rPr lang="en-ID" sz="2400" dirty="0"/>
              <a:t> </a:t>
            </a:r>
            <a:r>
              <a:rPr lang="en-ID" sz="2400" dirty="0" err="1"/>
              <a:t>terjaga</a:t>
            </a:r>
            <a:r>
              <a:rPr lang="en-ID" sz="2400" dirty="0"/>
              <a:t> di </a:t>
            </a:r>
            <a:r>
              <a:rPr lang="en-ID" sz="2400" dirty="0" err="1"/>
              <a:t>Rumah</a:t>
            </a:r>
            <a:r>
              <a:rPr lang="en-ID" sz="2400" dirty="0"/>
              <a:t> </a:t>
            </a:r>
            <a:r>
              <a:rPr lang="en-ID" sz="2400" dirty="0" err="1"/>
              <a:t>Sakit</a:t>
            </a:r>
            <a:endParaRPr lang="en-ID" sz="2400" dirty="0"/>
          </a:p>
          <a:p>
            <a:r>
              <a:rPr lang="en-ID" sz="2400" b="1" dirty="0">
                <a:solidFill>
                  <a:srgbClr val="C00000"/>
                </a:solidFill>
              </a:rPr>
              <a:t>FAKTORKOMUNIKASI SANGAT PENTING DALAM IPC </a:t>
            </a:r>
            <a:endParaRPr lang="en-ID" sz="2400" b="1"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2594" y="639096"/>
            <a:ext cx="7472516" cy="784613"/>
          </a:xfrm>
        </p:spPr>
        <p:txBody>
          <a:bodyPr/>
          <a:lstStyle/>
          <a:p>
            <a:r>
              <a:rPr lang="en-ID" sz="2800" dirty="0" err="1"/>
              <a:t>manfaat</a:t>
            </a:r>
            <a:r>
              <a:rPr lang="en-ID" sz="2800" dirty="0"/>
              <a:t> </a:t>
            </a:r>
            <a:r>
              <a:rPr lang="en-ID" sz="2800" dirty="0" err="1"/>
              <a:t>kolaborasi</a:t>
            </a:r>
            <a:r>
              <a:rPr lang="en-ID" sz="2800" dirty="0"/>
              <a:t> </a:t>
            </a:r>
            <a:r>
              <a:rPr lang="en-ID" sz="2800" dirty="0" err="1"/>
              <a:t>interprofesional</a:t>
            </a:r>
            <a:r>
              <a:rPr lang="en-ID" sz="2800" dirty="0"/>
              <a:t>,</a:t>
            </a:r>
            <a:endParaRPr lang="en-ID" sz="2800" dirty="0"/>
          </a:p>
        </p:txBody>
      </p:sp>
      <p:sp>
        <p:nvSpPr>
          <p:cNvPr id="4" name="Content Placeholder 3"/>
          <p:cNvSpPr>
            <a:spLocks noGrp="1"/>
          </p:cNvSpPr>
          <p:nvPr>
            <p:ph idx="15"/>
          </p:nvPr>
        </p:nvSpPr>
        <p:spPr>
          <a:xfrm>
            <a:off x="245807" y="1737360"/>
            <a:ext cx="11395587" cy="3383279"/>
          </a:xfrm>
        </p:spPr>
        <p:txBody>
          <a:bodyPr>
            <a:normAutofit lnSpcReduction="10000"/>
          </a:bodyPr>
          <a:lstStyle/>
          <a:p>
            <a:pPr marL="0" indent="0">
              <a:buNone/>
            </a:pPr>
            <a:endParaRPr lang="en-ID" dirty="0">
              <a:effectLst/>
            </a:endParaRPr>
          </a:p>
          <a:p>
            <a:pPr>
              <a:buFont typeface="Arial" panose="020B0604020202020204" pitchFamily="34" charset="0"/>
              <a:buChar char="•"/>
            </a:pPr>
            <a:r>
              <a:rPr lang="en-ID" sz="2800" dirty="0" err="1">
                <a:effectLst/>
              </a:rPr>
              <a:t>Menurunkan</a:t>
            </a:r>
            <a:r>
              <a:rPr lang="en-ID" sz="2800" dirty="0">
                <a:effectLst/>
              </a:rPr>
              <a:t> </a:t>
            </a:r>
            <a:r>
              <a:rPr lang="en-ID" sz="2800" dirty="0" err="1">
                <a:effectLst/>
              </a:rPr>
              <a:t>angka</a:t>
            </a:r>
            <a:r>
              <a:rPr lang="en-ID" sz="2800" dirty="0">
                <a:effectLst/>
              </a:rPr>
              <a:t> </a:t>
            </a:r>
            <a:r>
              <a:rPr lang="en-ID" sz="2800" dirty="0" err="1">
                <a:effectLst/>
              </a:rPr>
              <a:t>mortalitas</a:t>
            </a:r>
            <a:r>
              <a:rPr lang="en-ID" sz="2800" dirty="0">
                <a:effectLst/>
              </a:rPr>
              <a:t> </a:t>
            </a:r>
            <a:endParaRPr lang="en-ID" sz="2800" dirty="0">
              <a:effectLst/>
            </a:endParaRPr>
          </a:p>
          <a:p>
            <a:pPr>
              <a:buFont typeface="Arial" panose="020B0604020202020204" pitchFamily="34" charset="0"/>
              <a:buChar char="•"/>
            </a:pPr>
            <a:r>
              <a:rPr lang="en-ID" sz="2800" dirty="0" err="1">
                <a:effectLst/>
              </a:rPr>
              <a:t>Menurunkan</a:t>
            </a:r>
            <a:r>
              <a:rPr lang="en-ID" sz="2800" dirty="0">
                <a:effectLst/>
              </a:rPr>
              <a:t> </a:t>
            </a:r>
            <a:r>
              <a:rPr lang="en-ID" sz="2800" dirty="0" err="1">
                <a:effectLst/>
              </a:rPr>
              <a:t>angka</a:t>
            </a:r>
            <a:r>
              <a:rPr lang="en-ID" sz="2800" dirty="0">
                <a:effectLst/>
              </a:rPr>
              <a:t> </a:t>
            </a:r>
            <a:r>
              <a:rPr lang="en-ID" sz="2800" dirty="0" err="1">
                <a:effectLst/>
              </a:rPr>
              <a:t>komplikasi</a:t>
            </a:r>
            <a:r>
              <a:rPr lang="en-ID" sz="2800" dirty="0">
                <a:effectLst/>
              </a:rPr>
              <a:t> </a:t>
            </a:r>
            <a:endParaRPr lang="en-ID" sz="2800" dirty="0">
              <a:effectLst/>
            </a:endParaRPr>
          </a:p>
          <a:p>
            <a:pPr>
              <a:buFont typeface="Arial" panose="020B0604020202020204" pitchFamily="34" charset="0"/>
              <a:buChar char="•"/>
            </a:pPr>
            <a:r>
              <a:rPr lang="en-ID" sz="2800" dirty="0" err="1">
                <a:effectLst/>
              </a:rPr>
              <a:t>Mengurangi</a:t>
            </a:r>
            <a:r>
              <a:rPr lang="en-ID" sz="2800" dirty="0">
                <a:effectLst/>
              </a:rPr>
              <a:t> lama </a:t>
            </a:r>
            <a:r>
              <a:rPr lang="en-ID" sz="2800" dirty="0" err="1">
                <a:effectLst/>
              </a:rPr>
              <a:t>rawat</a:t>
            </a:r>
            <a:r>
              <a:rPr lang="en-ID" sz="2800" dirty="0">
                <a:effectLst/>
              </a:rPr>
              <a:t> di </a:t>
            </a:r>
            <a:r>
              <a:rPr lang="en-ID" sz="2800" dirty="0" err="1">
                <a:effectLst/>
              </a:rPr>
              <a:t>rumah</a:t>
            </a:r>
            <a:r>
              <a:rPr lang="en-ID" sz="2800" dirty="0">
                <a:effectLst/>
              </a:rPr>
              <a:t> </a:t>
            </a:r>
            <a:r>
              <a:rPr lang="en-ID" sz="2800" dirty="0" err="1">
                <a:effectLst/>
              </a:rPr>
              <a:t>sakit</a:t>
            </a:r>
            <a:r>
              <a:rPr lang="en-ID" sz="2800" dirty="0">
                <a:effectLst/>
              </a:rPr>
              <a:t> </a:t>
            </a:r>
            <a:endParaRPr lang="en-ID" sz="2800" dirty="0">
              <a:effectLst/>
            </a:endParaRPr>
          </a:p>
          <a:p>
            <a:pPr>
              <a:buFont typeface="Arial" panose="020B0604020202020204" pitchFamily="34" charset="0"/>
              <a:buChar char="•"/>
            </a:pPr>
            <a:r>
              <a:rPr lang="en-ID" sz="2800" dirty="0" err="1">
                <a:effectLst/>
              </a:rPr>
              <a:t>Mengurangi</a:t>
            </a:r>
            <a:r>
              <a:rPr lang="en-ID" sz="2800" dirty="0">
                <a:effectLst/>
              </a:rPr>
              <a:t> </a:t>
            </a:r>
            <a:r>
              <a:rPr lang="en-ID" sz="2800" dirty="0" err="1">
                <a:effectLst/>
              </a:rPr>
              <a:t>durasi</a:t>
            </a:r>
            <a:r>
              <a:rPr lang="en-ID" sz="2800" dirty="0">
                <a:effectLst/>
              </a:rPr>
              <a:t> </a:t>
            </a:r>
            <a:r>
              <a:rPr lang="en-ID" sz="2800" dirty="0" err="1">
                <a:effectLst/>
              </a:rPr>
              <a:t>pengobatan</a:t>
            </a:r>
            <a:r>
              <a:rPr lang="en-ID" sz="2800" dirty="0">
                <a:effectLst/>
              </a:rPr>
              <a:t> </a:t>
            </a:r>
            <a:endParaRPr lang="en-ID" sz="2800" dirty="0">
              <a:effectLst/>
            </a:endParaRPr>
          </a:p>
          <a:p>
            <a:pPr>
              <a:buFont typeface="Arial" panose="020B0604020202020204" pitchFamily="34" charset="0"/>
              <a:buChar char="•"/>
            </a:pPr>
            <a:r>
              <a:rPr lang="en-ID" sz="2800" dirty="0" err="1">
                <a:effectLst/>
              </a:rPr>
              <a:t>Meningkatkan</a:t>
            </a:r>
            <a:r>
              <a:rPr lang="en-ID" sz="2800" dirty="0">
                <a:effectLst/>
              </a:rPr>
              <a:t> </a:t>
            </a:r>
            <a:r>
              <a:rPr lang="en-ID" sz="2800" dirty="0" err="1">
                <a:effectLst/>
              </a:rPr>
              <a:t>kepuasan</a:t>
            </a:r>
            <a:r>
              <a:rPr lang="en-ID" sz="2800" dirty="0">
                <a:effectLst/>
              </a:rPr>
              <a:t> </a:t>
            </a:r>
            <a:r>
              <a:rPr lang="en-ID" sz="2800" dirty="0" err="1">
                <a:effectLst/>
              </a:rPr>
              <a:t>pasien</a:t>
            </a:r>
            <a:r>
              <a:rPr lang="en-ID" sz="2800" dirty="0">
                <a:effectLst/>
              </a:rPr>
              <a:t> dan </a:t>
            </a:r>
            <a:r>
              <a:rPr lang="en-ID" sz="2800" dirty="0" err="1">
                <a:effectLst/>
              </a:rPr>
              <a:t>tim</a:t>
            </a:r>
            <a:r>
              <a:rPr lang="en-ID" sz="2800" dirty="0">
                <a:effectLst/>
              </a:rPr>
              <a:t> </a:t>
            </a:r>
            <a:r>
              <a:rPr lang="en-ID" sz="2800" dirty="0" err="1">
                <a:effectLst/>
              </a:rPr>
              <a:t>profesi</a:t>
            </a:r>
            <a:r>
              <a:rPr lang="en-ID" sz="2800" dirty="0">
                <a:effectLst/>
              </a:rPr>
              <a:t> </a:t>
            </a:r>
            <a:r>
              <a:rPr lang="en-ID" sz="2800" dirty="0" err="1">
                <a:effectLst/>
              </a:rPr>
              <a:t>kesehatan</a:t>
            </a:r>
            <a:r>
              <a:rPr lang="en-ID" sz="2800" dirty="0">
                <a:effectLst/>
              </a:rPr>
              <a:t> </a:t>
            </a:r>
            <a:endParaRPr lang="en-ID" sz="2800" dirty="0">
              <a:effectLst/>
            </a:endParaRPr>
          </a:p>
          <a:p>
            <a:pPr>
              <a:buFont typeface="Arial" panose="020B0604020202020204" pitchFamily="34" charset="0"/>
              <a:buChar char="•"/>
            </a:pPr>
            <a:r>
              <a:rPr lang="en-ID" sz="2800" dirty="0" err="1">
                <a:effectLst/>
              </a:rPr>
              <a:t>Mengurangi</a:t>
            </a:r>
            <a:r>
              <a:rPr lang="en-ID" sz="2800" dirty="0">
                <a:effectLst/>
              </a:rPr>
              <a:t> </a:t>
            </a:r>
            <a:r>
              <a:rPr lang="en-ID" sz="2800" dirty="0" err="1">
                <a:effectLst/>
              </a:rPr>
              <a:t>ketegangan</a:t>
            </a:r>
            <a:r>
              <a:rPr lang="en-ID" sz="2800" dirty="0">
                <a:effectLst/>
              </a:rPr>
              <a:t> dan </a:t>
            </a:r>
            <a:r>
              <a:rPr lang="en-ID" sz="2800" dirty="0" err="1">
                <a:effectLst/>
              </a:rPr>
              <a:t>konflik</a:t>
            </a:r>
            <a:r>
              <a:rPr lang="en-ID" sz="2800" dirty="0">
                <a:effectLst/>
              </a:rPr>
              <a:t> </a:t>
            </a:r>
            <a:r>
              <a:rPr lang="en-ID" sz="2800" dirty="0" err="1">
                <a:effectLst/>
              </a:rPr>
              <a:t>diantara</a:t>
            </a:r>
            <a:r>
              <a:rPr lang="en-ID" sz="2800" dirty="0">
                <a:effectLst/>
              </a:rPr>
              <a:t> </a:t>
            </a:r>
            <a:r>
              <a:rPr lang="en-ID" sz="2800" dirty="0" err="1">
                <a:effectLst/>
              </a:rPr>
              <a:t>tim</a:t>
            </a:r>
            <a:r>
              <a:rPr lang="en-ID" sz="2800" dirty="0">
                <a:effectLst/>
              </a:rPr>
              <a:t> </a:t>
            </a:r>
            <a:r>
              <a:rPr lang="en-ID" sz="2800" dirty="0" err="1">
                <a:effectLst/>
              </a:rPr>
              <a:t>kesehatan</a:t>
            </a:r>
            <a:endParaRPr lang="en-ID" sz="2800" dirty="0">
              <a:effectLst/>
            </a:endParaRPr>
          </a:p>
          <a:p>
            <a:endParaRPr lang="en-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MANAJEMAN KONFLIK</a:t>
            </a:r>
            <a:endParaRPr lang="en-US" dirty="0"/>
          </a:p>
        </p:txBody>
      </p:sp>
      <p:sp>
        <p:nvSpPr>
          <p:cNvPr id="3" name="Content Placeholder 2"/>
          <p:cNvSpPr>
            <a:spLocks noGrp="1"/>
          </p:cNvSpPr>
          <p:nvPr>
            <p:ph idx="1"/>
          </p:nvPr>
        </p:nvSpPr>
        <p:spPr/>
        <p:txBody>
          <a:bodyPr/>
          <a:lstStyle/>
          <a:p>
            <a:pPr algn="ctr">
              <a:buNone/>
            </a:pPr>
            <a:endParaRPr lang="en-US" dirty="0"/>
          </a:p>
          <a:p>
            <a:pPr algn="ctr">
              <a:buNone/>
            </a:pPr>
            <a:endParaRPr lang="en-US" dirty="0"/>
          </a:p>
          <a:p>
            <a:pPr algn="ctr">
              <a:buNone/>
            </a:pPr>
            <a:r>
              <a:rPr lang="en-US" dirty="0"/>
              <a:t>OLEH: GIRI SUSILO ADI</a:t>
            </a:r>
            <a:endParaRPr lang="en-US" dirty="0"/>
          </a:p>
        </p:txBody>
      </p:sp>
      <p:pic>
        <p:nvPicPr>
          <p:cNvPr id="4" name="Picture 6" descr="https://ririsatria40.files.wordpress.com/2013/02/conflict-serves1.jpg"/>
          <p:cNvPicPr>
            <a:picLocks noChangeAspect="1" noChangeArrowheads="1"/>
          </p:cNvPicPr>
          <p:nvPr/>
        </p:nvPicPr>
        <p:blipFill>
          <a:blip r:embed="rId1"/>
          <a:srcRect/>
          <a:stretch>
            <a:fillRect/>
          </a:stretch>
        </p:blipFill>
        <p:spPr bwMode="auto">
          <a:xfrm>
            <a:off x="7086600" y="3879850"/>
            <a:ext cx="3385008" cy="2736216"/>
          </a:xfrm>
          <a:prstGeom prst="rect">
            <a:avLst/>
          </a:prstGeom>
          <a:noFill/>
        </p:spPr>
      </p:pic>
      <p:pic>
        <p:nvPicPr>
          <p:cNvPr id="5" name="Picture 2" descr="http://2.bp.blogspot.com/-iqNcEnYpWqU/UqgsIw9cCFI/AAAAAAAAAEk/tss69Y5T07Y/s1600/Conflict.jpg"/>
          <p:cNvPicPr>
            <a:picLocks noChangeAspect="1" noChangeArrowheads="1"/>
          </p:cNvPicPr>
          <p:nvPr/>
        </p:nvPicPr>
        <p:blipFill>
          <a:blip r:embed="rId2" cstate="print"/>
          <a:srcRect/>
          <a:stretch>
            <a:fillRect/>
          </a:stretch>
        </p:blipFill>
        <p:spPr bwMode="auto">
          <a:xfrm>
            <a:off x="1981200" y="4876800"/>
            <a:ext cx="3755832" cy="1981201"/>
          </a:xfrm>
          <a:prstGeom prst="rect">
            <a:avLst/>
          </a:prstGeom>
          <a:noFill/>
        </p:spPr>
      </p:pic>
    </p:spTree>
  </p:cSld>
  <p:clrMapOvr>
    <a:masterClrMapping/>
  </p:clrMapOvr>
</p:sld>
</file>

<file path=ppt/theme/theme1.xml><?xml version="1.0" encoding="utf-8"?>
<a:theme xmlns:a="http://schemas.openxmlformats.org/drawingml/2006/main" name="Custom">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A8381C-73EB-48EA-B45F-7B7C8C7DF409}">
  <ds:schemaRefs/>
</ds:datastoreItem>
</file>

<file path=customXml/itemProps2.xml><?xml version="1.0" encoding="utf-8"?>
<ds:datastoreItem xmlns:ds="http://schemas.openxmlformats.org/officeDocument/2006/customXml" ds:itemID="{61E98C35-9ECE-4425-BCBA-00E118C705CE}">
  <ds:schemaRefs/>
</ds:datastoreItem>
</file>

<file path=customXml/itemProps3.xml><?xml version="1.0" encoding="utf-8"?>
<ds:datastoreItem xmlns:ds="http://schemas.openxmlformats.org/officeDocument/2006/customXml" ds:itemID="{5AA6A711-2C3F-4EC0-B88B-62D740851176}">
  <ds:schemaRefs/>
</ds:datastoreItem>
</file>

<file path=docProps/app.xml><?xml version="1.0" encoding="utf-8"?>
<Properties xmlns="http://schemas.openxmlformats.org/officeDocument/2006/extended-properties" xmlns:vt="http://schemas.openxmlformats.org/officeDocument/2006/docPropsVTypes">
  <Template>Universal presentation</Template>
  <TotalTime>0</TotalTime>
  <Words>12217</Words>
  <Application>WPS Presentation</Application>
  <PresentationFormat>Widescreen</PresentationFormat>
  <Paragraphs>356</Paragraphs>
  <Slides>34</Slides>
  <Notes>7</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34</vt:i4>
      </vt:variant>
    </vt:vector>
  </HeadingPairs>
  <TitlesOfParts>
    <vt:vector size="47" baseType="lpstr">
      <vt:lpstr>Arial</vt:lpstr>
      <vt:lpstr>SimSun</vt:lpstr>
      <vt:lpstr>Wingdings</vt:lpstr>
      <vt:lpstr>Times New Roman</vt:lpstr>
      <vt:lpstr>Impact</vt:lpstr>
      <vt:lpstr>Tenorite</vt:lpstr>
      <vt:lpstr>Segoe Print</vt:lpstr>
      <vt:lpstr>Microsoft YaHei</vt:lpstr>
      <vt:lpstr>Arial Unicode MS</vt:lpstr>
      <vt:lpstr>Calibri</vt:lpstr>
      <vt:lpstr>Wingdings 2</vt:lpstr>
      <vt:lpstr>Wingdings 2</vt:lpstr>
      <vt:lpstr>Custom</vt:lpstr>
      <vt:lpstr>FUNGSI MANAJEMAN : PENGARAHAN </vt:lpstr>
      <vt:lpstr>Sumber daya manusia menjadi modal utama dalam terselenggaranya roda organisasi pelayanan kesehatan.  Seorang manajer keperawatan harus dapat mengelola SDM agar dapat bekerja efektif dan efisien dalam mencapai tujuan yang telah ditetapkan melalui fungsi penggerakan.   Pengarahan / penggerakan / actuating yaitu sebagai upaya atasan untuk menggerakkan bawahan. Pengarahan merupakan hubungan manusia dalam kepemimpinan yang mengikat. Para bawahan digerakkan supaya mereka bersedia menyumbangkan tenaganya untuk secara bersama-sama mencapai tujuan suatu organisasi.   Penagarahan efektif jika bawahan dapat melkasnakan kegiaatan yang diarahkan pimpinan  </vt:lpstr>
      <vt:lpstr>TUJUAN PENGARAHAN DALAM MANAJEMEN KEPERAWATAN </vt:lpstr>
      <vt:lpstr>UNSUR UNSUR PENGARAHAN </vt:lpstr>
      <vt:lpstr>MOTIVASI </vt:lpstr>
      <vt:lpstr>KOMUNIKASI </vt:lpstr>
      <vt:lpstr>Kolaborasi interprofesional </vt:lpstr>
      <vt:lpstr>manfaat kolaborasi interprofesional,</vt:lpstr>
      <vt:lpstr>MANAJEMAN KONFLIK</vt:lpstr>
      <vt:lpstr>PowerPoint 演示文稿</vt:lpstr>
      <vt:lpstr>DEFINISI KONFLIK</vt:lpstr>
      <vt:lpstr>PENGERTIAN KONFLIK</vt:lpstr>
      <vt:lpstr>PENGERTIAN KONFLIK</vt:lpstr>
      <vt:lpstr>UNSUR-UNSUR KONFLIK</vt:lpstr>
      <vt:lpstr>PENYEBAB KONFLIK</vt:lpstr>
      <vt:lpstr>MANAJEMEN KONFLIK</vt:lpstr>
      <vt:lpstr>Konflik dapat dibedakan menjadi 3 jenis berdasar orang yg terlibat </vt:lpstr>
      <vt:lpstr>Jenis- jenis Konflik</vt:lpstr>
      <vt:lpstr>Memahami FUNGSI KONFLIK</vt:lpstr>
      <vt:lpstr>PowerPoint 演示文稿</vt:lpstr>
      <vt:lpstr>Memahami Pemicu KONFLIK</vt:lpstr>
      <vt:lpstr>Proses konflik </vt:lpstr>
      <vt:lpstr>PowerPoint 演示文稿</vt:lpstr>
      <vt:lpstr>	Penyebab	Konflik </vt:lpstr>
      <vt:lpstr>PowerPoint 演示文稿</vt:lpstr>
      <vt:lpstr>Pandangan lama dan baru tentang konflik</vt:lpstr>
      <vt:lpstr>Pengelolaan konflik</vt:lpstr>
      <vt:lpstr>Konflik Fungsional vs Konflik Disfungsional</vt:lpstr>
      <vt:lpstr> Aspek Konflik</vt:lpstr>
      <vt:lpstr>Jenis-jenis Konflik</vt:lpstr>
      <vt:lpstr>PowerPoint 演示文稿</vt:lpstr>
      <vt:lpstr>Keterampilan Pencegahan  Terjadi 	Konflik </vt:lpstr>
      <vt:lpstr>PowerPoint 演示文稿</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Sumber daya manusia menjadi modal utama dalam terselenggaranya roda organisasi pelayanan kesehatan.  Seorang manajer keperawatan harus dapat mengelola SDM agar dapat bekerja efektif dan efisien dalam mencapai tujuan yang telah ditetapkan melalui fungsi penggerakan.  Pengarahan / enggerakan / actuating yaitu sebagai upaya atasan untuk menggerakkan bawahan. Pengarahan merupakan hubungan manusia dalam kepemimpinan yang mengikat. Para bawahan digerakkan supaya mereka bersedia menyumbangkan tenaganya untuk secara bersama-sama mencapai tujuan suatu organisasi.</dc:title>
  <dc:creator>HP</dc:creator>
  <cp:lastModifiedBy>girisusilo adi</cp:lastModifiedBy>
  <cp:revision>12</cp:revision>
  <dcterms:created xsi:type="dcterms:W3CDTF">2024-10-17T14:04:00Z</dcterms:created>
  <dcterms:modified xsi:type="dcterms:W3CDTF">2025-12-05T07:39:48Z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ICV">
    <vt:lpwstr>608E5B287E0C45D4A7E4325A1CAAC32F_13</vt:lpwstr>
  </property>
  <property fmtid="{D5CDD505-2E9C-101B-9397-08002B2CF9AE}" pid="4" name="KSOProductBuildVer">
    <vt:lpwstr>1033-12.2.0.23155</vt:lpwstr>
  </property>
</Properties>
</file>