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notesMasterIdLst>
    <p:notesMasterId r:id="rId22"/>
  </p:notesMasterIdLst>
  <p:sldIdLst>
    <p:sldId id="256" r:id="rId7"/>
    <p:sldId id="257" r:id="rId8"/>
    <p:sldId id="258" r:id="rId9"/>
    <p:sldId id="259" r:id="rId10"/>
    <p:sldId id="292" r:id="rId11"/>
    <p:sldId id="282" r:id="rId12"/>
    <p:sldId id="260" r:id="rId13"/>
    <p:sldId id="263" r:id="rId14"/>
    <p:sldId id="261" r:id="rId15"/>
    <p:sldId id="262" r:id="rId16"/>
    <p:sldId id="264" r:id="rId17"/>
    <p:sldId id="265" r:id="rId18"/>
    <p:sldId id="266" r:id="rId19"/>
    <p:sldId id="267" r:id="rId20"/>
    <p:sldId id="286" r:id="rId21"/>
    <p:sldId id="268" r:id="rId23"/>
    <p:sldId id="280" r:id="rId24"/>
    <p:sldId id="276" r:id="rId25"/>
    <p:sldId id="278" r:id="rId26"/>
    <p:sldId id="288" r:id="rId27"/>
    <p:sldId id="290" r:id="rId28"/>
    <p:sldId id="294" r:id="rId29"/>
    <p:sldId id="310" r:id="rId30"/>
    <p:sldId id="31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8AB24-60CA-427F-9640-A1B0D8DFCFC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61CBF-E559-4D80-AF83-23DF1AEA0F9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8B237F80-0A59-4C6B-8C2D-6C0E014AD1A2}" type="slidenum">
              <a:rPr lang="en-US" smtClean="0"/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3" Type="http://schemas.openxmlformats.org/officeDocument/2006/relationships/theme" Target="../theme/theme4.xml"/><Relationship Id="rId12" Type="http://schemas.openxmlformats.org/officeDocument/2006/relationships/image" Target="../media/image5.jpeg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 panose="05000000000000000000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 panose="05020102010507070707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 panose="05000000000000000000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112F2698-83E9-4959-BF8B-947BC975ACCE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303E13E2-34D8-4838-A68F-2EB21720A823}" type="slidenum">
              <a:rPr lang="en-US" smtClean="0"/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8.png"/><Relationship Id="rId3" Type="http://schemas.microsoft.com/office/2007/relationships/media" Target="../media/audio1.wav"/><Relationship Id="rId2" Type="http://schemas.openxmlformats.org/officeDocument/2006/relationships/audio" Target="../media/audio1.wav"/><Relationship Id="rId1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/>
              <a:t>SUPERVISI DALAM MANAJEMEN KEPERAWATAN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Prinsip Komunikasi Manajer Keperawatan – Gustinerz.co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2133601"/>
            <a:ext cx="9144000" cy="4293394"/>
          </a:xfrm>
          <a:prstGeom prst="rect">
            <a:avLst/>
          </a:prstGeom>
          <a:noFill/>
        </p:spPr>
      </p:pic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8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KOMPETENSI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4582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 err="1"/>
              <a:t>Seorang</a:t>
            </a:r>
            <a:r>
              <a:rPr lang="en-US" dirty="0"/>
              <a:t> supervisor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: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1.Memberikan </a:t>
            </a:r>
            <a:r>
              <a:rPr lang="en-US" dirty="0" err="1"/>
              <a:t>pengarahan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2.Memberikan saran, </a:t>
            </a:r>
            <a:r>
              <a:rPr lang="en-US" dirty="0" err="1"/>
              <a:t>nasehat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/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3.Memberikan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pelaskanaan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4.Proses </a:t>
            </a:r>
            <a:r>
              <a:rPr lang="en-US" dirty="0" err="1"/>
              <a:t>kelompok</a:t>
            </a:r>
            <a:r>
              <a:rPr lang="en-US" dirty="0"/>
              <a:t> (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)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5.Memberikan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bimbingan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6.Melakukan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perawat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7.Mengadakan </a:t>
            </a:r>
            <a:r>
              <a:rPr lang="en-US" dirty="0" err="1"/>
              <a:t>pengawasan</a:t>
            </a:r>
            <a:r>
              <a:rPr lang="en-US" dirty="0"/>
              <a:t> agar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FUNGSI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8382000" cy="5287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mengorganisir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yang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2.Fungsi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modern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factor-factor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3.Fungsi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mengkoordinasikan</a:t>
            </a:r>
            <a:r>
              <a:rPr lang="en-US" dirty="0"/>
              <a:t>, </a:t>
            </a:r>
            <a:r>
              <a:rPr lang="en-US" dirty="0" err="1"/>
              <a:t>menstimuli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4.Fungsi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(assisting), </a:t>
            </a:r>
            <a:r>
              <a:rPr lang="en-US" dirty="0" err="1"/>
              <a:t>memberi</a:t>
            </a:r>
            <a:r>
              <a:rPr lang="en-US" dirty="0"/>
              <a:t> support (supporting)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mangajak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diikutsertakan</a:t>
            </a:r>
            <a:r>
              <a:rPr lang="en-US" dirty="0"/>
              <a:t> (sharing).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534400" cy="5486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1.Didasarkan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pribadi</a:t>
            </a:r>
            <a:br>
              <a:rPr lang="en-US" dirty="0"/>
            </a:br>
            <a:r>
              <a:rPr lang="en-US" dirty="0"/>
              <a:t>2.Kegiatan yang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matang</a:t>
            </a:r>
            <a:br>
              <a:rPr lang="en-US" dirty="0"/>
            </a:br>
            <a:r>
              <a:rPr lang="en-US" dirty="0"/>
              <a:t>3.Bersifat </a:t>
            </a:r>
            <a:r>
              <a:rPr lang="en-US" dirty="0" err="1"/>
              <a:t>edukatif</a:t>
            </a:r>
            <a:r>
              <a:rPr lang="en-US" dirty="0"/>
              <a:t>, supporting </a:t>
            </a:r>
            <a:r>
              <a:rPr lang="en-US" dirty="0" err="1"/>
              <a:t>dan</a:t>
            </a:r>
            <a:r>
              <a:rPr lang="en-US" dirty="0"/>
              <a:t> informal</a:t>
            </a:r>
            <a:br>
              <a:rPr lang="en-US" dirty="0"/>
            </a:br>
            <a:r>
              <a:rPr lang="en-US" dirty="0"/>
              <a:t>4.Memberikan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br>
              <a:rPr lang="en-US" dirty="0"/>
            </a:br>
            <a:r>
              <a:rPr lang="en-US" dirty="0"/>
              <a:t>5.Membentuk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yang </a:t>
            </a:r>
            <a:r>
              <a:rPr lang="en-US" dirty="0" err="1"/>
              <a:t>demokratis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supervisor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6.Harus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sanggup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“self evaluation”.</a:t>
            </a:r>
            <a:br>
              <a:rPr lang="en-US" dirty="0"/>
            </a:br>
            <a:r>
              <a:rPr lang="en-US" dirty="0"/>
              <a:t>7.Harus </a:t>
            </a:r>
            <a:r>
              <a:rPr lang="en-US" dirty="0" err="1"/>
              <a:t>progresif</a:t>
            </a:r>
            <a:r>
              <a:rPr lang="en-US" dirty="0"/>
              <a:t>, </a:t>
            </a:r>
            <a:r>
              <a:rPr lang="en-US" dirty="0" err="1"/>
              <a:t>inovatif</a:t>
            </a:r>
            <a:r>
              <a:rPr lang="en-US" dirty="0"/>
              <a:t>,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br>
              <a:rPr lang="en-US" dirty="0"/>
            </a:br>
            <a:r>
              <a:rPr lang="en-US" dirty="0"/>
              <a:t>8.Konstruktif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9.Dapat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KARAKTERISTIK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1.mencerminkan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keprawatan</a:t>
            </a:r>
            <a:r>
              <a:rPr lang="en-US" dirty="0"/>
              <a:t> yang </a:t>
            </a:r>
            <a:r>
              <a:rPr lang="en-US" dirty="0" err="1"/>
              <a:t>sesungguhnya</a:t>
            </a:r>
            <a:br>
              <a:rPr lang="en-US" dirty="0"/>
            </a:br>
            <a:r>
              <a:rPr lang="en-US" dirty="0"/>
              <a:t>2.mencerminkan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/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yang </a:t>
            </a:r>
            <a:r>
              <a:rPr lang="en-US" dirty="0" err="1"/>
              <a:t>ada</a:t>
            </a:r>
            <a:br>
              <a:rPr lang="en-US" dirty="0"/>
            </a:br>
            <a:r>
              <a:rPr lang="en-US" dirty="0"/>
              <a:t>3.kegiatan yang </a:t>
            </a:r>
            <a:r>
              <a:rPr lang="en-US" dirty="0" err="1"/>
              <a:t>berkesinambungan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berkala</a:t>
            </a:r>
            <a:br>
              <a:rPr lang="en-US" dirty="0"/>
            </a:br>
            <a:r>
              <a:rPr lang="en-US" dirty="0"/>
              <a:t>4.dilaksanakan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</a:t>
            </a:r>
            <a:r>
              <a:rPr lang="en-US" dirty="0" err="1"/>
              <a:t>Kepala</a:t>
            </a:r>
            <a:r>
              <a:rPr lang="en-US" dirty="0"/>
              <a:t> unit/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5.Menunjukkan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SUPERVISI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4983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br>
              <a:rPr lang="en-US" dirty="0"/>
            </a:br>
            <a:br>
              <a:rPr lang="en-US" dirty="0"/>
            </a:br>
            <a:r>
              <a:rPr lang="en-US" dirty="0"/>
              <a:t>1.Langsung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modern </a:t>
            </a:r>
            <a:r>
              <a:rPr lang="en-US" dirty="0" err="1"/>
              <a:t>diharapkan</a:t>
            </a:r>
            <a:r>
              <a:rPr lang="en-US" dirty="0"/>
              <a:t> supervisor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agar </a:t>
            </a:r>
            <a:r>
              <a:rPr lang="en-US" dirty="0" err="1"/>
              <a:t>pengarahan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perintah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2.Tidak </a:t>
            </a:r>
            <a:r>
              <a:rPr lang="en-US" dirty="0" err="1"/>
              <a:t>langsung</a:t>
            </a:r>
            <a:br>
              <a:rPr lang="en-US" dirty="0"/>
            </a:b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,. Supervisor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PENERAPAN SUPERVISI DI RS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800" b="1" dirty="0"/>
              <a:t>Self Supervision </a:t>
            </a:r>
            <a:r>
              <a:rPr lang="en-US" sz="2800" b="1" dirty="0">
                <a:sym typeface="Wingdings" panose="05000000000000000000" pitchFamily="2" charset="2"/>
              </a:rPr>
              <a:t> </a:t>
            </a:r>
            <a:r>
              <a:rPr lang="en-US" sz="2800" b="1" dirty="0" err="1">
                <a:sym typeface="Wingdings" panose="05000000000000000000" pitchFamily="2" charset="2"/>
              </a:rPr>
              <a:t>mengevaluasi</a:t>
            </a: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ym typeface="Wingdings" panose="05000000000000000000" pitchFamily="2" charset="2"/>
              </a:rPr>
              <a:t>pekerjaan</a:t>
            </a: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ym typeface="Wingdings" panose="05000000000000000000" pitchFamily="2" charset="2"/>
              </a:rPr>
              <a:t>sendiri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800" b="1" dirty="0">
                <a:sym typeface="Wingdings" panose="05000000000000000000" pitchFamily="2" charset="2"/>
              </a:rPr>
              <a:t>One To One Supervision 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514350" indent="-51435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sz="2800" b="1" dirty="0"/>
              <a:t>	</a:t>
            </a:r>
            <a:r>
              <a:rPr lang="en-US" sz="2800" b="1" dirty="0" err="1"/>
              <a:t>Hubungan</a:t>
            </a:r>
            <a:r>
              <a:rPr lang="en-US" sz="2800" b="1" dirty="0"/>
              <a:t> </a:t>
            </a:r>
            <a:r>
              <a:rPr lang="en-US" sz="2800" b="1" dirty="0" err="1"/>
              <a:t>antar</a:t>
            </a:r>
            <a:r>
              <a:rPr lang="en-US" sz="2800" b="1" dirty="0"/>
              <a:t> </a:t>
            </a:r>
            <a:r>
              <a:rPr lang="en-US" sz="2800" b="1" dirty="0" err="1"/>
              <a:t>supervisi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supervisor yang </a:t>
            </a:r>
            <a:r>
              <a:rPr lang="en-US" sz="2800" b="1" dirty="0" err="1"/>
              <a:t>mengarah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tujuan</a:t>
            </a:r>
            <a:r>
              <a:rPr lang="en-US" sz="2800" b="1" dirty="0"/>
              <a:t> </a:t>
            </a:r>
            <a:r>
              <a:rPr lang="en-US" sz="2800" b="1" dirty="0" err="1"/>
              <a:t>belajar</a:t>
            </a:r>
            <a:r>
              <a:rPr lang="en-US" sz="2800" b="1" dirty="0"/>
              <a:t> </a:t>
            </a:r>
            <a:r>
              <a:rPr lang="en-US" sz="2800" b="1" dirty="0" err="1"/>
              <a:t>yg</a:t>
            </a:r>
            <a:r>
              <a:rPr lang="en-US" sz="2800" b="1" dirty="0"/>
              <a:t> </a:t>
            </a:r>
            <a:r>
              <a:rPr lang="en-US" sz="2800" b="1" dirty="0" err="1"/>
              <a:t>diinginkan</a:t>
            </a:r>
            <a:r>
              <a:rPr lang="en-US" sz="2800" b="1" dirty="0"/>
              <a:t> </a:t>
            </a:r>
            <a:endParaRPr lang="en-US" sz="2800" b="1" dirty="0"/>
          </a:p>
          <a:p>
            <a:pPr marL="514350" indent="-514350" eaLnBrk="1" hangingPunct="1">
              <a:lnSpc>
                <a:spcPct val="90000"/>
              </a:lnSpc>
              <a:buFont typeface="Arial" panose="020B0604020202020204" pitchFamily="34" charset="0"/>
              <a:buAutoNum type="arabicPeriod" startAt="3"/>
              <a:defRPr/>
            </a:pPr>
            <a:r>
              <a:rPr lang="en-US" sz="2800" b="1" dirty="0"/>
              <a:t>Group Supervision</a:t>
            </a:r>
            <a:endParaRPr lang="en-US" sz="2800" b="1" dirty="0"/>
          </a:p>
          <a:p>
            <a:pPr marL="514350" indent="-51435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sz="2800" b="1" dirty="0"/>
              <a:t>	 group </a:t>
            </a:r>
            <a:r>
              <a:rPr lang="en-US" sz="2800" b="1" dirty="0" err="1"/>
              <a:t>perawat</a:t>
            </a:r>
            <a:r>
              <a:rPr lang="en-US" sz="2800" b="1" dirty="0"/>
              <a:t> </a:t>
            </a:r>
            <a:r>
              <a:rPr lang="en-US" sz="2800" b="1" dirty="0" err="1"/>
              <a:t>bertemu</a:t>
            </a:r>
            <a:r>
              <a:rPr lang="en-US" sz="2800" b="1" dirty="0"/>
              <a:t> </a:t>
            </a:r>
            <a:r>
              <a:rPr lang="en-US" sz="2800" b="1" dirty="0" err="1"/>
              <a:t>bersama</a:t>
            </a:r>
            <a:endParaRPr lang="en-US" sz="2800" b="1" dirty="0"/>
          </a:p>
          <a:p>
            <a:pPr marL="514350" indent="-51435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sz="2800" b="1" dirty="0"/>
              <a:t>4.    Team Of Staff Supervision </a:t>
            </a:r>
            <a:endParaRPr lang="en-US" sz="2800" b="1" dirty="0"/>
          </a:p>
          <a:p>
            <a:pPr marL="514350" indent="-51435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sz="2800" b="1" dirty="0"/>
              <a:t>	 </a:t>
            </a:r>
            <a:r>
              <a:rPr lang="en-US" sz="2800" b="1" dirty="0" err="1"/>
              <a:t>Melibatkan</a:t>
            </a:r>
            <a:r>
              <a:rPr lang="en-US" sz="2800" b="1" dirty="0"/>
              <a:t> </a:t>
            </a:r>
            <a:r>
              <a:rPr lang="en-US" sz="2800" b="1" dirty="0" err="1"/>
              <a:t>kelompok</a:t>
            </a:r>
            <a:r>
              <a:rPr lang="en-US" sz="2800" b="1" dirty="0"/>
              <a:t> yang </a:t>
            </a:r>
            <a:r>
              <a:rPr lang="en-US" sz="2800" b="1" dirty="0" err="1"/>
              <a:t>bekerja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tenaga</a:t>
            </a:r>
            <a:r>
              <a:rPr lang="en-US" sz="2800" b="1" dirty="0"/>
              <a:t> </a:t>
            </a:r>
            <a:r>
              <a:rPr lang="en-US" sz="2800" b="1" dirty="0" err="1"/>
              <a:t>kesehatan</a:t>
            </a:r>
            <a:r>
              <a:rPr lang="en-US" sz="2800" b="1" dirty="0"/>
              <a:t> </a:t>
            </a:r>
            <a:endParaRPr lang="en-US" sz="28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SUPERVISOR KEPERAWATAN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534400" cy="5410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1.Kepala </a:t>
            </a:r>
            <a:r>
              <a:rPr lang="en-US" dirty="0" err="1"/>
              <a:t>ruangan</a:t>
            </a:r>
            <a:r>
              <a:rPr lang="en-US" dirty="0"/>
              <a:t>,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diunit</a:t>
            </a:r>
            <a:r>
              <a:rPr lang="en-US" dirty="0"/>
              <a:t> </a:t>
            </a:r>
            <a:r>
              <a:rPr lang="en-US" dirty="0" err="1"/>
              <a:t>kerjanya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2.Pengawas </a:t>
            </a:r>
            <a:r>
              <a:rPr lang="en-US" dirty="0" err="1"/>
              <a:t>Keperawatan</a:t>
            </a:r>
            <a:r>
              <a:rPr lang="en-US" dirty="0"/>
              <a:t>,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unit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,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areanya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,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3.Kepala </a:t>
            </a:r>
            <a:r>
              <a:rPr lang="en-US" dirty="0" err="1"/>
              <a:t>seksi</a:t>
            </a:r>
            <a:r>
              <a:rPr lang="en-US" dirty="0"/>
              <a:t>,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digabung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seksi</a:t>
            </a:r>
            <a:r>
              <a:rPr lang="en-US" dirty="0"/>
              <a:t>.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seksi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4.Kepala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, </a:t>
            </a:r>
            <a:r>
              <a:rPr lang="en-US" dirty="0" err="1"/>
              <a:t>Kabid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066800"/>
          </a:xfrm>
        </p:spPr>
        <p:txBody>
          <a:bodyPr/>
          <a:lstStyle/>
          <a:p>
            <a:pPr eaLnBrk="1" hangingPunct="1"/>
            <a:r>
              <a:rPr lang="en-US" sz="4000" b="1" i="1"/>
              <a:t>EVALUASI AKTIVITAS SUPERVISI</a:t>
            </a:r>
            <a:endParaRPr lang="en-US" sz="4000" b="1" i="1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524000"/>
            <a:ext cx="4267200" cy="4572000"/>
          </a:xfrm>
          <a:ln>
            <a:solidFill>
              <a:srgbClr val="FFFF00"/>
            </a:solidFill>
          </a:ln>
        </p:spPr>
        <p:txBody>
          <a:bodyPr rtlCol="0">
            <a:normAutofit lnSpcReduction="10000"/>
          </a:bodyPr>
          <a:lstStyle/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z="2400" b="1" dirty="0" err="1"/>
              <a:t>Disusun</a:t>
            </a:r>
            <a:r>
              <a:rPr lang="en-US" sz="2400" b="1" dirty="0"/>
              <a:t> s</a:t>
            </a:r>
            <a:r>
              <a:rPr lang="id-ID" sz="2400" b="1" dirty="0"/>
              <a:t>e</a:t>
            </a:r>
            <a:r>
              <a:rPr lang="en-US" sz="2400" b="1" dirty="0"/>
              <a:t>c</a:t>
            </a:r>
            <a:r>
              <a:rPr lang="id-ID" sz="2400" b="1" dirty="0"/>
              <a:t>a</a:t>
            </a:r>
            <a:r>
              <a:rPr lang="en-US" sz="2400" b="1" dirty="0"/>
              <a:t>r</a:t>
            </a:r>
            <a:r>
              <a:rPr lang="id-ID" sz="2400" b="1" dirty="0"/>
              <a:t>a</a:t>
            </a:r>
            <a:r>
              <a:rPr lang="en-US" sz="2400" b="1" dirty="0"/>
              <a:t> </a:t>
            </a:r>
            <a:r>
              <a:rPr lang="en-US" sz="2400" b="1" dirty="0" err="1"/>
              <a:t>terjadwal</a:t>
            </a:r>
            <a:endParaRPr lang="en-US" sz="2400" b="1" dirty="0"/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z="2400" b="1" dirty="0" err="1"/>
              <a:t>Semua</a:t>
            </a:r>
            <a:r>
              <a:rPr lang="en-US" sz="2400" b="1" dirty="0"/>
              <a:t> </a:t>
            </a:r>
            <a:r>
              <a:rPr lang="en-US" sz="2400" b="1" dirty="0" err="1"/>
              <a:t>Staf</a:t>
            </a:r>
            <a:r>
              <a:rPr lang="en-US" sz="2400" b="1" dirty="0"/>
              <a:t> </a:t>
            </a:r>
            <a:r>
              <a:rPr lang="en-US" sz="2400" b="1" dirty="0" err="1"/>
              <a:t>mengetahui</a:t>
            </a:r>
            <a:r>
              <a:rPr lang="en-US" sz="2400" b="1" dirty="0"/>
              <a:t> </a:t>
            </a:r>
            <a:r>
              <a:rPr lang="en-US" sz="2400" b="1" dirty="0" err="1"/>
              <a:t>jadwal</a:t>
            </a:r>
            <a:r>
              <a:rPr lang="en-US" sz="2400" b="1" dirty="0"/>
              <a:t> </a:t>
            </a:r>
            <a:r>
              <a:rPr lang="en-US" sz="2400" b="1" dirty="0" err="1"/>
              <a:t>supervisi</a:t>
            </a:r>
            <a:endParaRPr lang="en-US" sz="2400" b="1" dirty="0"/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z="2400" b="1" dirty="0" err="1"/>
              <a:t>Materi</a:t>
            </a:r>
            <a:r>
              <a:rPr lang="en-US" sz="2400" b="1" dirty="0"/>
              <a:t> </a:t>
            </a:r>
            <a:r>
              <a:rPr lang="en-US" sz="2400" b="1" dirty="0" err="1"/>
              <a:t>supervisi</a:t>
            </a:r>
            <a:r>
              <a:rPr lang="en-US" sz="2400" b="1" dirty="0"/>
              <a:t> </a:t>
            </a:r>
            <a:r>
              <a:rPr lang="en-US" sz="2400" b="1" dirty="0" err="1"/>
              <a:t>dipahami</a:t>
            </a:r>
            <a:r>
              <a:rPr lang="en-US" sz="2400" b="1" dirty="0"/>
              <a:t> </a:t>
            </a:r>
            <a:r>
              <a:rPr lang="en-US" sz="2400" b="1" dirty="0" err="1"/>
              <a:t>oleh</a:t>
            </a:r>
            <a:r>
              <a:rPr lang="en-US" sz="2400" b="1" dirty="0"/>
              <a:t> supervisor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staf</a:t>
            </a:r>
            <a:endParaRPr lang="en-US" sz="2400" b="1" dirty="0"/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z="2400" b="1" dirty="0"/>
              <a:t>Supervisor </a:t>
            </a:r>
            <a:r>
              <a:rPr lang="en-US" sz="2400" b="1" dirty="0" err="1"/>
              <a:t>mengorientasikan</a:t>
            </a:r>
            <a:r>
              <a:rPr lang="en-US" sz="2400" b="1" dirty="0"/>
              <a:t> </a:t>
            </a:r>
            <a:r>
              <a:rPr lang="en-US" sz="2400" b="1" dirty="0" err="1"/>
              <a:t>materi</a:t>
            </a:r>
            <a:r>
              <a:rPr lang="en-US" sz="2400" b="1" dirty="0"/>
              <a:t> </a:t>
            </a:r>
            <a:r>
              <a:rPr lang="en-US" sz="2400" b="1" dirty="0" err="1"/>
              <a:t>supervisi</a:t>
            </a:r>
            <a:r>
              <a:rPr lang="en-US" sz="2400" b="1" dirty="0"/>
              <a:t> </a:t>
            </a:r>
            <a:r>
              <a:rPr lang="en-US" sz="2400" b="1" dirty="0" err="1"/>
              <a:t>kepada</a:t>
            </a:r>
            <a:r>
              <a:rPr lang="en-US" sz="2400" b="1" dirty="0"/>
              <a:t> </a:t>
            </a:r>
            <a:r>
              <a:rPr lang="en-US" sz="2400" b="1" dirty="0" err="1"/>
              <a:t>staf</a:t>
            </a:r>
            <a:r>
              <a:rPr lang="en-US" sz="2400" b="1" dirty="0"/>
              <a:t> </a:t>
            </a:r>
            <a:r>
              <a:rPr lang="en-US" sz="2400" b="1" dirty="0" err="1"/>
              <a:t>yg</a:t>
            </a:r>
            <a:r>
              <a:rPr lang="en-US" sz="2400" b="1" dirty="0"/>
              <a:t> </a:t>
            </a:r>
            <a:r>
              <a:rPr lang="en-US" sz="2400" b="1" dirty="0" err="1"/>
              <a:t>disupervisi</a:t>
            </a:r>
            <a:endParaRPr lang="en-US" sz="2400" b="1" dirty="0"/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z="2400" b="1" dirty="0"/>
              <a:t>Supervisor </a:t>
            </a:r>
            <a:r>
              <a:rPr lang="en-US" sz="2400" b="1" dirty="0" err="1"/>
              <a:t>mengkaji</a:t>
            </a:r>
            <a:r>
              <a:rPr lang="en-US" sz="2400" b="1" dirty="0"/>
              <a:t> </a:t>
            </a:r>
            <a:r>
              <a:rPr lang="en-US" sz="2400" b="1" dirty="0" err="1"/>
              <a:t>kinerja</a:t>
            </a:r>
            <a:r>
              <a:rPr lang="en-US" sz="2400" b="1" dirty="0"/>
              <a:t> </a:t>
            </a:r>
            <a:r>
              <a:rPr lang="en-US" sz="2400" b="1" dirty="0" err="1"/>
              <a:t>sesuai</a:t>
            </a:r>
            <a:r>
              <a:rPr lang="en-US" sz="2400" b="1" dirty="0"/>
              <a:t> dg </a:t>
            </a:r>
            <a:r>
              <a:rPr lang="en-US" sz="2400" b="1" dirty="0" err="1"/>
              <a:t>materi</a:t>
            </a:r>
            <a:r>
              <a:rPr lang="en-US" sz="2400" b="1" dirty="0"/>
              <a:t> </a:t>
            </a:r>
            <a:r>
              <a:rPr lang="en-US" sz="2400" b="1" dirty="0" err="1"/>
              <a:t>supervisi</a:t>
            </a:r>
            <a:endParaRPr lang="en-US" sz="2400" b="1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343400" cy="4495800"/>
          </a:xfrm>
          <a:ln>
            <a:solidFill>
              <a:srgbClr val="FFFF00"/>
            </a:solidFill>
          </a:ln>
        </p:spPr>
        <p:txBody>
          <a:bodyPr rtlCol="0">
            <a:normAutofit lnSpcReduction="10000"/>
          </a:bodyPr>
          <a:lstStyle/>
          <a:p>
            <a:pPr marL="361950" indent="-36195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/>
              <a:t>6. Supervisor  </a:t>
            </a:r>
            <a:r>
              <a:rPr lang="en-US" sz="2400" b="1" dirty="0" err="1"/>
              <a:t>mengidentifikasi</a:t>
            </a:r>
            <a:r>
              <a:rPr lang="en-US" sz="2400" b="1" dirty="0"/>
              <a:t> </a:t>
            </a:r>
            <a:r>
              <a:rPr lang="en-US" sz="2400" b="1" dirty="0" err="1"/>
              <a:t>pencapaian</a:t>
            </a:r>
            <a:r>
              <a:rPr lang="en-US" sz="2400" b="1" dirty="0"/>
              <a:t> </a:t>
            </a:r>
            <a:r>
              <a:rPr lang="en-US" sz="2400" b="1" dirty="0" err="1"/>
              <a:t>staf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memberi</a:t>
            </a:r>
            <a:r>
              <a:rPr lang="en-US" sz="2400" b="1" dirty="0"/>
              <a:t> reinforcement.</a:t>
            </a:r>
            <a:endParaRPr lang="en-US" sz="2400" b="1" dirty="0"/>
          </a:p>
          <a:p>
            <a:pPr marL="361950" indent="-36195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/>
              <a:t>7. </a:t>
            </a:r>
            <a:r>
              <a:rPr lang="en-US" sz="2400" b="1" dirty="0" err="1"/>
              <a:t>Mengidentifikasi</a:t>
            </a:r>
            <a:r>
              <a:rPr lang="en-US" sz="2400" b="1" dirty="0"/>
              <a:t> </a:t>
            </a:r>
            <a:r>
              <a:rPr lang="en-US" sz="2400" b="1" dirty="0" err="1"/>
              <a:t>aspek</a:t>
            </a:r>
            <a:r>
              <a:rPr lang="en-US" sz="2400" b="1" dirty="0"/>
              <a:t> </a:t>
            </a:r>
            <a:r>
              <a:rPr lang="en-US" sz="2400" b="1" dirty="0" err="1"/>
              <a:t>kinerja</a:t>
            </a:r>
            <a:r>
              <a:rPr lang="en-US" sz="2400" b="1" dirty="0"/>
              <a:t> yang </a:t>
            </a:r>
            <a:r>
              <a:rPr lang="en-US" sz="2400" b="1" dirty="0" err="1"/>
              <a:t>perlu</a:t>
            </a:r>
            <a:r>
              <a:rPr lang="en-US" sz="2400" b="1" dirty="0"/>
              <a:t> </a:t>
            </a:r>
            <a:r>
              <a:rPr lang="en-US" sz="2400" b="1" dirty="0" err="1"/>
              <a:t>ditingkatkan</a:t>
            </a:r>
            <a:endParaRPr lang="en-US" sz="2400" b="1" dirty="0"/>
          </a:p>
          <a:p>
            <a:pPr marL="361950" indent="-36195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/>
              <a:t>8. </a:t>
            </a:r>
            <a:r>
              <a:rPr lang="en-US" sz="2400" b="1" dirty="0" err="1"/>
              <a:t>Memberikan</a:t>
            </a:r>
            <a:r>
              <a:rPr lang="en-US" sz="2400" b="1" dirty="0"/>
              <a:t> </a:t>
            </a:r>
            <a:r>
              <a:rPr lang="en-US" sz="2400" b="1" dirty="0" err="1"/>
              <a:t>solusi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i="1" dirty="0"/>
              <a:t>role model</a:t>
            </a:r>
            <a:r>
              <a:rPr lang="en-US" sz="2400" b="1" dirty="0"/>
              <a:t> </a:t>
            </a:r>
            <a:r>
              <a:rPr lang="en-US" sz="2400" b="1" dirty="0" err="1"/>
              <a:t>bagaimana</a:t>
            </a:r>
            <a:r>
              <a:rPr lang="en-US" sz="2400" b="1" dirty="0"/>
              <a:t> </a:t>
            </a:r>
            <a:r>
              <a:rPr lang="en-US" sz="2400" b="1" dirty="0" err="1"/>
              <a:t>meningkatkan</a:t>
            </a:r>
            <a:r>
              <a:rPr lang="en-US" sz="2400" b="1" dirty="0"/>
              <a:t> </a:t>
            </a:r>
            <a:r>
              <a:rPr lang="en-US" sz="2400" b="1" dirty="0" err="1"/>
              <a:t>kinerja</a:t>
            </a:r>
            <a:endParaRPr lang="en-US" sz="2400" b="1" dirty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/>
              <a:t>9. </a:t>
            </a:r>
            <a:r>
              <a:rPr lang="en-US" sz="2400" b="1" dirty="0" err="1"/>
              <a:t>Menjelaskan</a:t>
            </a:r>
            <a:r>
              <a:rPr lang="en-US" sz="2400" b="1" dirty="0"/>
              <a:t> </a:t>
            </a:r>
            <a:r>
              <a:rPr lang="en-US" sz="2400" b="1" dirty="0" err="1"/>
              <a:t>tindak</a:t>
            </a:r>
            <a:r>
              <a:rPr lang="en-US" sz="2400" b="1" dirty="0"/>
              <a:t> </a:t>
            </a:r>
            <a:r>
              <a:rPr lang="en-US" sz="2400" b="1" dirty="0" err="1"/>
              <a:t>lanjut</a:t>
            </a:r>
            <a:r>
              <a:rPr lang="en-US" sz="2400" b="1" dirty="0"/>
              <a:t> </a:t>
            </a:r>
            <a:endParaRPr lang="en-US" sz="2400" b="1" dirty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/>
              <a:t>10. </a:t>
            </a:r>
            <a:r>
              <a:rPr lang="en-US" sz="2400" b="1" dirty="0" err="1"/>
              <a:t>Memberikan</a:t>
            </a:r>
            <a:r>
              <a:rPr lang="en-US" sz="2400" b="1" dirty="0"/>
              <a:t> reinforcement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pencapaian</a:t>
            </a:r>
            <a:endParaRPr lang="en-US" sz="2400" b="1" dirty="0"/>
          </a:p>
        </p:txBody>
      </p:sp>
      <p:sp>
        <p:nvSpPr>
          <p:cNvPr id="3994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C754912D-9C08-412C-8264-11E0D926D1FD}" type="slidenum">
              <a:rPr lang="en-US"/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0772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>
                <a:solidFill>
                  <a:schemeClr val="tx2"/>
                </a:solidFill>
                <a:latin typeface="Constantia" panose="02030602050306030303" pitchFamily="18" charset="0"/>
              </a:rPr>
              <a:t>PENERAPAN</a:t>
            </a:r>
            <a:endParaRPr lang="en-US" sz="4000" b="1" i="1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8600" y="1371600"/>
            <a:ext cx="8686800" cy="4524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 b="1" i="1">
                <a:latin typeface="Constantia" panose="02030602050306030303" pitchFamily="18" charset="0"/>
                <a:cs typeface="Tahoma" panose="020B0604030504040204" pitchFamily="34" charset="0"/>
              </a:rPr>
              <a:t>1. </a:t>
            </a:r>
            <a:r>
              <a:rPr lang="en-US" sz="2400" b="1">
                <a:cs typeface="Arial" panose="020B0604020202020204" pitchFamily="34" charset="0"/>
              </a:rPr>
              <a:t>Dilakukan secara optimal untuk menjamin pelayanan 	sesuai dg standar mutu profesional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2. Dilaksanakan secara berjenjang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	*Karu : Manajerial dan kemampuan as. keperawatan.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	*Katim: Pengelolaan di timnya dan asuhan keperawatan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	*Perawat Pelaksana : Kemampuan melaksanakan askep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3. Disesuaikan dengan Uraian Tugas</a:t>
            </a:r>
            <a:endParaRPr lang="en-US" sz="2400" b="1">
              <a:cs typeface="Arial" panose="020B0604020202020204" pitchFamily="34" charset="0"/>
            </a:endParaRPr>
          </a:p>
          <a:p>
            <a:pPr marL="228600" indent="-228600">
              <a:spcBef>
                <a:spcPct val="50000"/>
              </a:spcBef>
            </a:pPr>
            <a:r>
              <a:rPr lang="en-US" sz="2400" b="1">
                <a:cs typeface="Arial" panose="020B0604020202020204" pitchFamily="34" charset="0"/>
              </a:rPr>
              <a:t>4. Buat Jadwal supervisi Ruangan: waktu, supervisor, yang disupervisi dan materi supervisi</a:t>
            </a:r>
            <a:endParaRPr lang="en-US" sz="2400" b="1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b="1"/>
              <a:t>Gaya Kepemimpinan Supervisor 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686800" cy="5867400"/>
          </a:xfrm>
        </p:spPr>
        <p:txBody>
          <a:bodyPr rtlCol="0">
            <a:normAutofit fontScale="6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000" b="1" dirty="0"/>
              <a:t>1. </a:t>
            </a:r>
            <a:r>
              <a:rPr lang="id-ID" sz="3000" b="1" dirty="0"/>
              <a:t>    </a:t>
            </a:r>
            <a:r>
              <a:rPr lang="en-US" sz="3800" b="1" dirty="0"/>
              <a:t>Gaya </a:t>
            </a:r>
            <a:r>
              <a:rPr lang="en-US" sz="3800" b="1" dirty="0" err="1"/>
              <a:t>Partisipatif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Mengikut</a:t>
            </a:r>
            <a:r>
              <a:rPr lang="en-US" sz="3800" b="1" dirty="0"/>
              <a:t> </a:t>
            </a:r>
            <a:r>
              <a:rPr lang="en-US" sz="3800" b="1" dirty="0" err="1"/>
              <a:t>sertakan</a:t>
            </a:r>
            <a:r>
              <a:rPr lang="en-US" sz="3800" b="1" dirty="0"/>
              <a:t> </a:t>
            </a:r>
            <a:r>
              <a:rPr lang="en-US" sz="3800" b="1" dirty="0" err="1"/>
              <a:t>bawahan</a:t>
            </a:r>
            <a:r>
              <a:rPr lang="en-US" sz="3800" b="1" dirty="0"/>
              <a:t> </a:t>
            </a:r>
            <a:r>
              <a:rPr lang="en-US" sz="3800" b="1" dirty="0" err="1"/>
              <a:t>dalam</a:t>
            </a:r>
            <a:r>
              <a:rPr lang="en-US" sz="3800" b="1" dirty="0"/>
              <a:t> </a:t>
            </a:r>
            <a:r>
              <a:rPr lang="en-US" sz="3800" b="1" dirty="0" err="1"/>
              <a:t>pemecahan</a:t>
            </a:r>
            <a:r>
              <a:rPr lang="en-US" sz="3800" b="1" dirty="0"/>
              <a:t> </a:t>
            </a:r>
            <a:r>
              <a:rPr lang="en-US" sz="3800" b="1" dirty="0" err="1"/>
              <a:t>masalah&amp;pengambilan</a:t>
            </a:r>
            <a:r>
              <a:rPr lang="en-US" sz="3800" b="1" dirty="0"/>
              <a:t> </a:t>
            </a:r>
            <a:r>
              <a:rPr lang="en-US" sz="3800" b="1" dirty="0" err="1"/>
              <a:t>keputusan</a:t>
            </a:r>
            <a:r>
              <a:rPr lang="en-US" sz="3800" b="1" dirty="0"/>
              <a:t>.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i="1" dirty="0" err="1"/>
              <a:t>Bawahan</a:t>
            </a:r>
            <a:r>
              <a:rPr lang="en-US" sz="3800" b="1" i="1" dirty="0"/>
              <a:t> </a:t>
            </a:r>
            <a:r>
              <a:rPr lang="en-US" sz="3800" b="1" i="1" dirty="0" err="1"/>
              <a:t>mampu</a:t>
            </a:r>
            <a:r>
              <a:rPr lang="en-US" sz="3800" b="1" i="1" dirty="0"/>
              <a:t> </a:t>
            </a:r>
            <a:r>
              <a:rPr lang="en-US" sz="3800" b="1" i="1" dirty="0" err="1"/>
              <a:t>melakukan</a:t>
            </a:r>
            <a:r>
              <a:rPr lang="en-US" sz="3800" b="1" i="1" dirty="0"/>
              <a:t> </a:t>
            </a:r>
            <a:r>
              <a:rPr lang="en-US" sz="3800" b="1" i="1" dirty="0" err="1"/>
              <a:t>tapi</a:t>
            </a:r>
            <a:r>
              <a:rPr lang="en-US" sz="3800" b="1" i="1" dirty="0"/>
              <a:t> </a:t>
            </a:r>
            <a:r>
              <a:rPr lang="en-US" sz="3800" b="1" i="1" dirty="0" err="1"/>
              <a:t>tdk</a:t>
            </a:r>
            <a:r>
              <a:rPr lang="en-US" sz="3800" b="1" i="1" dirty="0"/>
              <a:t> </a:t>
            </a:r>
            <a:r>
              <a:rPr lang="en-US" sz="3800" b="1" i="1" dirty="0" err="1"/>
              <a:t>mau</a:t>
            </a:r>
            <a:r>
              <a:rPr lang="en-US" sz="3800" b="1" i="1" dirty="0"/>
              <a:t>.</a:t>
            </a:r>
            <a:endParaRPr lang="en-US" sz="3800" b="1" i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2. </a:t>
            </a:r>
            <a:r>
              <a:rPr lang="id-ID" sz="3800" b="1" dirty="0"/>
              <a:t>   </a:t>
            </a:r>
            <a:r>
              <a:rPr lang="en-US" sz="3800" b="1" dirty="0"/>
              <a:t>Gaya </a:t>
            </a:r>
            <a:r>
              <a:rPr lang="en-US" sz="3800" b="1" dirty="0" err="1"/>
              <a:t>Konsultasi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Memberikan</a:t>
            </a:r>
            <a:r>
              <a:rPr lang="en-US" sz="3800" b="1" dirty="0"/>
              <a:t> </a:t>
            </a:r>
            <a:r>
              <a:rPr lang="en-US" sz="3800" b="1" dirty="0" err="1"/>
              <a:t>banyak</a:t>
            </a:r>
            <a:r>
              <a:rPr lang="en-US" sz="3800" b="1" dirty="0"/>
              <a:t> </a:t>
            </a:r>
            <a:r>
              <a:rPr lang="en-US" sz="3800" b="1" dirty="0" err="1"/>
              <a:t>arahan&amp;mengambi</a:t>
            </a:r>
            <a:r>
              <a:rPr lang="en-US" sz="3800" b="1" dirty="0"/>
              <a:t> </a:t>
            </a:r>
            <a:r>
              <a:rPr lang="en-US" sz="3800" b="1" dirty="0" err="1"/>
              <a:t>kepts</a:t>
            </a:r>
            <a:r>
              <a:rPr lang="en-US" sz="3800" b="1" dirty="0"/>
              <a:t>.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Bawahan</a:t>
            </a:r>
            <a:r>
              <a:rPr lang="en-US" sz="3800" b="1" dirty="0"/>
              <a:t> </a:t>
            </a:r>
            <a:r>
              <a:rPr lang="en-US" sz="3800" b="1" dirty="0" err="1"/>
              <a:t>tidak</a:t>
            </a:r>
            <a:r>
              <a:rPr lang="en-US" sz="3800" b="1" dirty="0"/>
              <a:t> </a:t>
            </a:r>
            <a:r>
              <a:rPr lang="en-US" sz="3800" b="1" dirty="0" err="1"/>
              <a:t>mamapu</a:t>
            </a:r>
            <a:r>
              <a:rPr lang="en-US" sz="3800" b="1" dirty="0"/>
              <a:t> </a:t>
            </a:r>
            <a:r>
              <a:rPr lang="en-US" sz="3800" b="1" dirty="0" err="1"/>
              <a:t>tapi</a:t>
            </a:r>
            <a:r>
              <a:rPr lang="en-US" sz="3800" b="1" dirty="0"/>
              <a:t> </a:t>
            </a:r>
            <a:r>
              <a:rPr lang="en-US" sz="3800" b="1" dirty="0" err="1"/>
              <a:t>mau</a:t>
            </a:r>
            <a:r>
              <a:rPr lang="en-US" sz="3800" b="1" dirty="0"/>
              <a:t> </a:t>
            </a:r>
            <a:r>
              <a:rPr lang="en-US" sz="3800" b="1" dirty="0" err="1"/>
              <a:t>mengerjakan</a:t>
            </a:r>
            <a:r>
              <a:rPr lang="en-US" sz="3800" b="1" dirty="0"/>
              <a:t> 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3.</a:t>
            </a:r>
            <a:r>
              <a:rPr lang="id-ID" sz="3800" b="1" dirty="0"/>
              <a:t>   </a:t>
            </a:r>
            <a:r>
              <a:rPr lang="en-US" sz="3800" b="1" dirty="0"/>
              <a:t> Gaya </a:t>
            </a:r>
            <a:r>
              <a:rPr lang="en-US" sz="3800" b="1" dirty="0" err="1"/>
              <a:t>Instruksi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Hanya</a:t>
            </a:r>
            <a:r>
              <a:rPr lang="en-US" sz="3800" b="1" dirty="0"/>
              <a:t> </a:t>
            </a:r>
            <a:r>
              <a:rPr lang="en-US" sz="3800" b="1" dirty="0" err="1"/>
              <a:t>memberikan</a:t>
            </a:r>
            <a:r>
              <a:rPr lang="en-US" sz="3800" b="1" dirty="0"/>
              <a:t> </a:t>
            </a:r>
            <a:r>
              <a:rPr lang="en-US" sz="3800" b="1" dirty="0" err="1"/>
              <a:t>pengarahan</a:t>
            </a:r>
            <a:r>
              <a:rPr lang="en-US" sz="3800" b="1" dirty="0"/>
              <a:t> .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Bawahan</a:t>
            </a:r>
            <a:r>
              <a:rPr lang="en-US" sz="3800" b="1" dirty="0"/>
              <a:t> </a:t>
            </a:r>
            <a:r>
              <a:rPr lang="en-US" sz="3800" b="1" dirty="0" err="1"/>
              <a:t>tidak</a:t>
            </a:r>
            <a:r>
              <a:rPr lang="en-US" sz="3800" b="1" dirty="0"/>
              <a:t> </a:t>
            </a:r>
            <a:r>
              <a:rPr lang="en-US" sz="3800" b="1" dirty="0" err="1"/>
              <a:t>mampu</a:t>
            </a:r>
            <a:r>
              <a:rPr lang="en-US" sz="3800" b="1" dirty="0"/>
              <a:t>  </a:t>
            </a:r>
            <a:r>
              <a:rPr lang="en-US" sz="3800" b="1" dirty="0" err="1"/>
              <a:t>dan</a:t>
            </a:r>
            <a:r>
              <a:rPr lang="en-US" sz="3800" b="1" dirty="0"/>
              <a:t> </a:t>
            </a:r>
            <a:r>
              <a:rPr lang="en-US" sz="3800" b="1" dirty="0" err="1"/>
              <a:t>tidak</a:t>
            </a:r>
            <a:r>
              <a:rPr lang="en-US" sz="3800" b="1" dirty="0"/>
              <a:t> </a:t>
            </a:r>
            <a:r>
              <a:rPr lang="en-US" sz="3800" b="1" dirty="0" err="1"/>
              <a:t>mau</a:t>
            </a:r>
            <a:r>
              <a:rPr lang="en-US" sz="3800" b="1" dirty="0"/>
              <a:t>. 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4. </a:t>
            </a:r>
            <a:r>
              <a:rPr lang="id-ID" sz="3800" b="1" dirty="0"/>
              <a:t>   </a:t>
            </a:r>
            <a:r>
              <a:rPr lang="en-US" sz="3800" b="1" dirty="0"/>
              <a:t>Gaya </a:t>
            </a:r>
            <a:r>
              <a:rPr lang="en-US" sz="3800" b="1" dirty="0" err="1"/>
              <a:t>Delegasi</a:t>
            </a:r>
            <a:r>
              <a:rPr lang="en-US" sz="3800" b="1" dirty="0"/>
              <a:t> </a:t>
            </a:r>
            <a:r>
              <a:rPr lang="en-US" sz="3800" b="1" dirty="0" err="1"/>
              <a:t>atau</a:t>
            </a:r>
            <a:r>
              <a:rPr lang="en-US" sz="3800" b="1" dirty="0"/>
              <a:t> </a:t>
            </a:r>
            <a:r>
              <a:rPr lang="en-US" sz="3800" b="1" dirty="0" err="1"/>
              <a:t>gaya</a:t>
            </a:r>
            <a:r>
              <a:rPr lang="en-US" sz="3800" b="1" dirty="0"/>
              <a:t> </a:t>
            </a:r>
            <a:r>
              <a:rPr lang="en-US" sz="3800" b="1" dirty="0" err="1"/>
              <a:t>bebas</a:t>
            </a:r>
            <a:r>
              <a:rPr lang="en-US" sz="3800" b="1" dirty="0"/>
              <a:t>.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Supervisor </a:t>
            </a:r>
            <a:r>
              <a:rPr lang="en-US" sz="3800" b="1" dirty="0" err="1"/>
              <a:t>dan</a:t>
            </a:r>
            <a:r>
              <a:rPr lang="en-US" sz="3800" b="1" dirty="0"/>
              <a:t> </a:t>
            </a:r>
            <a:r>
              <a:rPr lang="en-US" sz="3800" b="1" dirty="0" err="1"/>
              <a:t>bawahan</a:t>
            </a:r>
            <a:r>
              <a:rPr lang="en-US" sz="3800" b="1" dirty="0"/>
              <a:t> </a:t>
            </a:r>
            <a:r>
              <a:rPr lang="en-US" sz="3800" b="1" dirty="0" err="1"/>
              <a:t>hanya</a:t>
            </a:r>
            <a:r>
              <a:rPr lang="en-US" sz="3800" b="1" dirty="0"/>
              <a:t> </a:t>
            </a:r>
            <a:r>
              <a:rPr lang="en-US" sz="3800" b="1" dirty="0" err="1"/>
              <a:t>mendiskusikan</a:t>
            </a:r>
            <a:r>
              <a:rPr lang="en-US" sz="3800" b="1" dirty="0"/>
              <a:t> </a:t>
            </a:r>
            <a:r>
              <a:rPr lang="en-US" sz="3800" b="1" dirty="0" err="1"/>
              <a:t>batasan</a:t>
            </a:r>
            <a:r>
              <a:rPr lang="en-US" sz="3800" b="1" dirty="0"/>
              <a:t> </a:t>
            </a:r>
            <a:r>
              <a:rPr lang="en-US" sz="3800" b="1" dirty="0" err="1"/>
              <a:t>masalah</a:t>
            </a:r>
            <a:r>
              <a:rPr lang="en-US" sz="3800" b="1" dirty="0"/>
              <a:t> </a:t>
            </a:r>
            <a:r>
              <a:rPr lang="en-US" sz="3800" b="1" dirty="0" err="1"/>
              <a:t>bersama</a:t>
            </a:r>
            <a:r>
              <a:rPr lang="en-US" sz="3800" b="1" dirty="0"/>
              <a:t> </a:t>
            </a:r>
            <a:r>
              <a:rPr lang="en-US" sz="3800" b="1" dirty="0" err="1"/>
              <a:t>hingga</a:t>
            </a:r>
            <a:r>
              <a:rPr lang="en-US" sz="3800" b="1" dirty="0"/>
              <a:t> </a:t>
            </a:r>
            <a:r>
              <a:rPr lang="en-US" sz="3800" b="1" dirty="0" err="1"/>
              <a:t>tercapai</a:t>
            </a:r>
            <a:r>
              <a:rPr lang="en-US" sz="3800" b="1" dirty="0"/>
              <a:t> </a:t>
            </a:r>
            <a:r>
              <a:rPr lang="en-US" sz="3800" b="1" dirty="0" err="1"/>
              <a:t>kesepakatan</a:t>
            </a:r>
            <a:r>
              <a:rPr lang="en-US" sz="3800" b="1" dirty="0"/>
              <a:t>. 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Pengambilan</a:t>
            </a:r>
            <a:r>
              <a:rPr lang="en-US" sz="3800" b="1" dirty="0"/>
              <a:t> </a:t>
            </a:r>
            <a:r>
              <a:rPr lang="en-US" sz="3800" b="1" dirty="0" err="1"/>
              <a:t>keputusan</a:t>
            </a:r>
            <a:r>
              <a:rPr lang="en-US" sz="3800" b="1" dirty="0"/>
              <a:t> </a:t>
            </a:r>
            <a:r>
              <a:rPr lang="en-US" sz="3800" b="1" dirty="0" err="1"/>
              <a:t>diserahkan</a:t>
            </a:r>
            <a:r>
              <a:rPr lang="en-US" sz="3800" b="1" dirty="0"/>
              <a:t> </a:t>
            </a:r>
            <a:r>
              <a:rPr lang="en-US" sz="3800" b="1" dirty="0" err="1"/>
              <a:t>pada</a:t>
            </a:r>
            <a:r>
              <a:rPr lang="en-US" sz="3800" b="1" dirty="0"/>
              <a:t> </a:t>
            </a:r>
            <a:r>
              <a:rPr lang="en-US" sz="3800" b="1" dirty="0" err="1"/>
              <a:t>bawahan</a:t>
            </a:r>
            <a:r>
              <a:rPr lang="en-US" sz="3800" b="1" dirty="0"/>
              <a:t> .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r>
              <a:rPr lang="en-US" sz="3800" b="1" dirty="0" err="1"/>
              <a:t>Tepat</a:t>
            </a:r>
            <a:r>
              <a:rPr lang="en-US" sz="3800" b="1" dirty="0"/>
              <a:t> </a:t>
            </a:r>
            <a:r>
              <a:rPr lang="en-US" sz="3800" b="1" dirty="0" err="1"/>
              <a:t>untuk</a:t>
            </a:r>
            <a:r>
              <a:rPr lang="en-US" sz="3800" b="1" dirty="0"/>
              <a:t> </a:t>
            </a:r>
            <a:r>
              <a:rPr lang="en-US" sz="3800" b="1" dirty="0" err="1"/>
              <a:t>bawahan</a:t>
            </a:r>
            <a:r>
              <a:rPr lang="en-US" sz="3800" b="1" dirty="0"/>
              <a:t> yang </a:t>
            </a:r>
            <a:r>
              <a:rPr lang="en-US" sz="3800" b="1" dirty="0" err="1"/>
              <a:t>mampu</a:t>
            </a:r>
            <a:r>
              <a:rPr lang="en-US" sz="3800" b="1" dirty="0"/>
              <a:t> Dan </a:t>
            </a:r>
            <a:r>
              <a:rPr lang="en-US" sz="3800" b="1" dirty="0" err="1"/>
              <a:t>mau</a:t>
            </a:r>
            <a:r>
              <a:rPr lang="en-US" sz="3800" b="1" dirty="0"/>
              <a:t> </a:t>
            </a:r>
            <a:r>
              <a:rPr lang="en-US" sz="3800" b="1" dirty="0" err="1"/>
              <a:t>mengerjakan</a:t>
            </a:r>
            <a:r>
              <a:rPr lang="en-US" sz="3800" b="1" dirty="0"/>
              <a:t> 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3800" b="1" dirty="0"/>
              <a:t>	</a:t>
            </a:r>
            <a:endParaRPr lang="en-US" sz="3800" b="1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endParaRPr lang="en-US" sz="3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pemimpin</a:t>
            </a:r>
            <a:endParaRPr lang="en-US" dirty="0"/>
          </a:p>
          <a:p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directing </a:t>
            </a:r>
            <a:r>
              <a:rPr lang="en-US" dirty="0" err="1"/>
              <a:t>pengarahan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–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unit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sz="4000" b="1" dirty="0"/>
              <a:t>JADWAL SUPERVISI RUANG ..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86800" cy="571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466"/>
                <a:gridCol w="965200"/>
                <a:gridCol w="2091266"/>
                <a:gridCol w="2332567"/>
                <a:gridCol w="2654301"/>
              </a:tblGrid>
              <a:tr h="502681">
                <a:tc>
                  <a:txBody>
                    <a:bodyPr/>
                    <a:lstStyle/>
                    <a:p>
                      <a:r>
                        <a:rPr lang="en-US" sz="1800" b="1" dirty="0"/>
                        <a:t>No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/>
                        <a:t>Waktu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Supervisor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Yang </a:t>
                      </a:r>
                      <a:r>
                        <a:rPr lang="en-US" sz="1800" b="1" dirty="0" err="1"/>
                        <a:t>disupervisi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/>
                        <a:t>Materi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baseline="0" dirty="0" err="1"/>
                        <a:t>Supervisi</a:t>
                      </a:r>
                      <a:endParaRPr lang="en-US" sz="1800" b="1" baseline="0" dirty="0"/>
                    </a:p>
                  </a:txBody>
                  <a:tcPr/>
                </a:tc>
              </a:tr>
              <a:tr h="800218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26-7-21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Bidang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Ruangan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Perencanan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</a:t>
                      </a:r>
                      <a:r>
                        <a:rPr lang="en-US" sz="1800" dirty="0"/>
                        <a:t> MPKP</a:t>
                      </a:r>
                      <a:endParaRPr lang="en-US" sz="1800" dirty="0"/>
                    </a:p>
                  </a:txBody>
                  <a:tcPr/>
                </a:tc>
              </a:tr>
              <a:tr h="703757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27-7-21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Bidang</a:t>
                      </a:r>
                      <a:r>
                        <a:rPr lang="en-US" sz="1800" dirty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Ruangan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Pengorganisasian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</a:t>
                      </a:r>
                      <a:r>
                        <a:rPr lang="en-US" sz="1800" dirty="0"/>
                        <a:t>  MPKP</a:t>
                      </a:r>
                      <a:endParaRPr lang="en-US" sz="1800" dirty="0"/>
                    </a:p>
                  </a:txBody>
                  <a:tcPr/>
                </a:tc>
              </a:tr>
              <a:tr h="703757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2-8-21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Ruangan</a:t>
                      </a:r>
                      <a:r>
                        <a:rPr lang="en-US" sz="1800" dirty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Ketua</a:t>
                      </a:r>
                      <a:r>
                        <a:rPr lang="en-US" sz="1800" dirty="0"/>
                        <a:t> Tim 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Memimpin</a:t>
                      </a:r>
                      <a:r>
                        <a:rPr lang="en-US" sz="1800" dirty="0"/>
                        <a:t> Pre Conference</a:t>
                      </a:r>
                      <a:endParaRPr lang="en-US" sz="1800" dirty="0"/>
                    </a:p>
                  </a:txBody>
                  <a:tcPr/>
                </a:tc>
              </a:tr>
              <a:tr h="1306978"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11-8-21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Kepala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Ruangan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Ketua</a:t>
                      </a:r>
                      <a:r>
                        <a:rPr lang="en-US" sz="1800" dirty="0"/>
                        <a:t> Tim II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Melakukan</a:t>
                      </a:r>
                      <a:r>
                        <a:rPr lang="en-US" sz="1800" dirty="0"/>
                        <a:t>  </a:t>
                      </a:r>
                      <a:r>
                        <a:rPr lang="en-US" sz="1800" dirty="0" err="1"/>
                        <a:t>Supervisi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Asuhan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Keperawatan</a:t>
                      </a:r>
                      <a:r>
                        <a:rPr lang="en-US" sz="1800" dirty="0"/>
                        <a:t>  </a:t>
                      </a:r>
                      <a:r>
                        <a:rPr lang="en-US" sz="1800" dirty="0" err="1"/>
                        <a:t>masalah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Pola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Nafas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Tidak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Efektif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/>
                </a:tc>
              </a:tr>
              <a:tr h="848804"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28-7-21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Ketua</a:t>
                      </a:r>
                      <a:r>
                        <a:rPr lang="en-US" sz="1800" dirty="0"/>
                        <a:t> Tim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Perawat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Pelaksana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(Martini)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Asuhan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Keperawatan</a:t>
                      </a:r>
                      <a:r>
                        <a:rPr lang="en-US" sz="1800" baseline="0" dirty="0"/>
                        <a:t>  dg </a:t>
                      </a:r>
                      <a:r>
                        <a:rPr lang="en-US" sz="1800" baseline="0" dirty="0" err="1"/>
                        <a:t>Masalah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Cairan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/>
                </a:tc>
              </a:tr>
              <a:tr h="848804">
                <a:tc>
                  <a:txBody>
                    <a:bodyPr/>
                    <a:lstStyle/>
                    <a:p>
                      <a:r>
                        <a:rPr lang="en-US" sz="1800" dirty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30-7-21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Ketua</a:t>
                      </a:r>
                      <a:r>
                        <a:rPr lang="en-US" sz="1800" dirty="0"/>
                        <a:t> Tim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Perawat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Pelaksana</a:t>
                      </a:r>
                      <a:r>
                        <a:rPr lang="en-US" sz="1800" dirty="0"/>
                        <a:t> 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(Amir)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Asuhan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Keperawatan</a:t>
                      </a:r>
                      <a:r>
                        <a:rPr lang="en-US" sz="1800" dirty="0"/>
                        <a:t>  dg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dirty="0" err="1"/>
                        <a:t>Masalah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Nyeri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/>
              <a:t>MATERI SUPERVISI DI RUANG MPKP </a:t>
            </a:r>
            <a:endParaRPr lang="en-US" sz="4000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458200" cy="525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3124200"/>
                <a:gridCol w="1828800"/>
                <a:gridCol w="1356360"/>
                <a:gridCol w="1691640"/>
              </a:tblGrid>
              <a:tr h="7131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No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Kegiatan</a:t>
                      </a:r>
                      <a:r>
                        <a:rPr lang="en-US" sz="1800" b="1" dirty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Kepala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Ruang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Ketua</a:t>
                      </a:r>
                      <a:r>
                        <a:rPr lang="en-US" sz="1800" b="1" dirty="0"/>
                        <a:t> Tim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Perawat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Pelaksana</a:t>
                      </a:r>
                      <a:endParaRPr lang="en-US" sz="1800" b="1" dirty="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b="1" dirty="0"/>
                        <a:t>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Management Approach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b="1" dirty="0"/>
                        <a:t>A.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/>
                        <a:t>Perencanaan</a:t>
                      </a:r>
                      <a:r>
                        <a:rPr lang="en-US" sz="1800" b="1" dirty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Visi</a:t>
                      </a:r>
                      <a:r>
                        <a:rPr lang="en-US" sz="1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en-US" sz="1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Misi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Filosofi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Rencana</a:t>
                      </a:r>
                      <a:r>
                        <a:rPr lang="en-US" sz="1800" b="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Jangka</a:t>
                      </a:r>
                      <a:r>
                        <a:rPr lang="en-US" sz="1800" b="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Pendek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b="1" dirty="0"/>
                        <a:t>B.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/>
                        <a:t>Pengorganisasian</a:t>
                      </a:r>
                      <a:r>
                        <a:rPr lang="en-US" sz="1800" b="1" baseline="0" dirty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Struktur</a:t>
                      </a:r>
                      <a:r>
                        <a:rPr lang="en-US" sz="1800" b="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Organisasi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Jadwal Dinas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13153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Daftar</a:t>
                      </a:r>
                      <a:r>
                        <a:rPr lang="en-US" sz="1800" b="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0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Pasien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914400" algn="l"/>
                <a:tab pos="1371600" algn="l"/>
              </a:tabLst>
              <a:defRPr/>
            </a:pPr>
            <a:r>
              <a:rPr lang="en-US" b="1" dirty="0"/>
              <a:t>SUPERVISI KEPERAWATAN DIPERLUKAN UNTK MENCAPAI TUJUAN PELAYANAN KEPERAWATAN DI RUMAH SAKIT,</a:t>
            </a:r>
            <a:endParaRPr lang="en-US" b="1" dirty="0"/>
          </a:p>
          <a:p>
            <a:pPr eaLnBrk="1" hangingPunct="1">
              <a:defRPr/>
            </a:pPr>
            <a:r>
              <a:rPr lang="en-US" b="1" dirty="0"/>
              <a:t> SUPERVISI BUKAN BERARTI MENGHUKUM TETAPI MEMBERIKAN PENGARAHAN DAN PETUNJUK AGAR PERAWAT DAPAT MENYELESAIKAN TUGASNYA SECARA EFEKTIF DAN EFISIEN</a:t>
            </a:r>
            <a:endParaRPr lang="en-US" b="1" dirty="0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KESIMPULAN</a:t>
            </a:r>
            <a:endParaRPr lang="en-US"/>
          </a:p>
        </p:txBody>
      </p:sp>
      <p:pic>
        <p:nvPicPr>
          <p:cNvPr id="1026" name="Picture 2" descr="Manajemen proyek Manajemen proyek Manajemen konstruksi Manajer proyek, yang  lain, bermacam-macam, anak, Desain web png | PNGWi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638800" y="4552949"/>
            <a:ext cx="2455083" cy="2305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5425" y="1191260"/>
            <a:ext cx="8461375" cy="5550535"/>
          </a:xfrm>
        </p:spPr>
        <p:txBody>
          <a:bodyPr>
            <a:normAutofit fontScale="70000"/>
          </a:bodyPr>
          <a:p>
            <a:pPr algn="just"/>
            <a:r>
              <a:rPr lang="en-ID" dirty="0" err="1">
                <a:sym typeface="+mn-ea"/>
              </a:rPr>
              <a:t>Kepuasan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merupakan salah </a:t>
            </a:r>
            <a:r>
              <a:rPr lang="en-ID" dirty="0" err="1">
                <a:sym typeface="+mn-ea"/>
              </a:rPr>
              <a:t>satu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indikator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penting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harus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diperhatikan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dalam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pelayanan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. </a:t>
            </a:r>
            <a:endParaRPr lang="en-ID" dirty="0"/>
          </a:p>
          <a:p>
            <a:pPr algn="just"/>
            <a:r>
              <a:rPr lang="en-ID" dirty="0" err="1">
                <a:sym typeface="+mn-ea"/>
              </a:rPr>
              <a:t>Kepuasan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adalah </a:t>
            </a:r>
            <a:r>
              <a:rPr lang="en-ID" dirty="0" err="1">
                <a:sym typeface="+mn-ea"/>
              </a:rPr>
              <a:t>hasil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penilaian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dari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terhadap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pelayanan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dengan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membandingkan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apa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diharapkan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sesuai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dengan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kenyataan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pelayanan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diterima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disuatu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tatanan</a:t>
            </a:r>
            <a:r>
              <a:rPr lang="en-ID" dirty="0">
                <a:sym typeface="+mn-ea"/>
              </a:rPr>
              <a:t> Kesehatan </a:t>
            </a:r>
            <a:r>
              <a:rPr lang="en-ID" dirty="0" err="1">
                <a:sym typeface="+mn-ea"/>
              </a:rPr>
              <a:t>rumah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sakit</a:t>
            </a:r>
            <a:r>
              <a:rPr lang="en-ID" dirty="0">
                <a:sym typeface="+mn-ea"/>
              </a:rPr>
              <a:t>. </a:t>
            </a:r>
            <a:endParaRPr lang="en-ID" dirty="0"/>
          </a:p>
          <a:p>
            <a:pPr algn="just"/>
            <a:r>
              <a:rPr lang="en-ID" dirty="0" err="1">
                <a:sym typeface="+mn-ea"/>
              </a:rPr>
              <a:t>Bila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ditemukan</a:t>
            </a:r>
            <a:r>
              <a:rPr lang="en-ID" dirty="0">
                <a:sym typeface="+mn-ea"/>
              </a:rPr>
              <a:t> Pelayanan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dengan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tingkat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kepuasaan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berada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dibawah</a:t>
            </a:r>
            <a:r>
              <a:rPr lang="en-ID" dirty="0">
                <a:sym typeface="+mn-ea"/>
              </a:rPr>
              <a:t> 95%, </a:t>
            </a:r>
            <a:r>
              <a:rPr lang="en-ID" dirty="0" err="1">
                <a:sym typeface="+mn-ea"/>
              </a:rPr>
              <a:t>maka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dianggap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pelayanan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diberikan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tidak</a:t>
            </a:r>
            <a:r>
              <a:rPr lang="en-ID" dirty="0">
                <a:sym typeface="+mn-ea"/>
              </a:rPr>
              <a:t> memenuhi </a:t>
            </a:r>
            <a:r>
              <a:rPr lang="en-ID" dirty="0" err="1">
                <a:sym typeface="+mn-ea"/>
              </a:rPr>
              <a:t>standar</a:t>
            </a:r>
            <a:r>
              <a:rPr lang="en-ID" dirty="0">
                <a:sym typeface="+mn-ea"/>
              </a:rPr>
              <a:t> minimal </a:t>
            </a:r>
            <a:r>
              <a:rPr lang="en-ID" dirty="0" err="1">
                <a:sym typeface="+mn-ea"/>
              </a:rPr>
              <a:t>atau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tidak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berkualitas</a:t>
            </a:r>
            <a:endParaRPr lang="en-ID" dirty="0"/>
          </a:p>
          <a:p>
            <a:pPr algn="just"/>
            <a:endParaRPr lang="en-ID" dirty="0"/>
          </a:p>
          <a:p>
            <a:pPr algn="just"/>
            <a:r>
              <a:rPr lang="en-ID" dirty="0" err="1">
                <a:sym typeface="+mn-ea"/>
              </a:rPr>
              <a:t>Rendahnya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angka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kepuasan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berdampak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terhadap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perkembangan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rumah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sakit</a:t>
            </a:r>
            <a:r>
              <a:rPr lang="en-ID" dirty="0">
                <a:sym typeface="+mn-ea"/>
              </a:rPr>
              <a:t>. Pada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merasa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tidak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puas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terhadap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layanan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kesehatan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diterima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maka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memutuskan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pindah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rumah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sakit</a:t>
            </a:r>
            <a:r>
              <a:rPr lang="en-ID" dirty="0">
                <a:sym typeface="+mn-ea"/>
              </a:rPr>
              <a:t> lain yang </a:t>
            </a:r>
            <a:r>
              <a:rPr lang="en-ID" dirty="0" err="1">
                <a:sym typeface="+mn-ea"/>
              </a:rPr>
              <a:t>dapat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memberikan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pelayanan</a:t>
            </a:r>
            <a:r>
              <a:rPr lang="en-ID" dirty="0">
                <a:sym typeface="+mn-ea"/>
              </a:rPr>
              <a:t> yang </a:t>
            </a:r>
            <a:r>
              <a:rPr lang="en-ID" dirty="0" err="1">
                <a:sym typeface="+mn-ea"/>
              </a:rPr>
              <a:t>lebih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baik</a:t>
            </a:r>
            <a:r>
              <a:rPr lang="en-ID" dirty="0">
                <a:sym typeface="+mn-ea"/>
              </a:rPr>
              <a:t> </a:t>
            </a:r>
            <a:endParaRPr lang="en-ID" dirty="0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91895" y="305435"/>
            <a:ext cx="7494905" cy="1112520"/>
          </a:xfrm>
        </p:spPr>
        <p:txBody>
          <a:bodyPr>
            <a:normAutofit/>
          </a:bodyPr>
          <a:p>
            <a:pPr algn="ctr"/>
            <a:r>
              <a:rPr lang="en-US" sz="2400"/>
              <a:t>EVALUASI KEPUASAN PASIEN</a:t>
            </a:r>
            <a:r>
              <a:rPr lang="en-US"/>
              <a:t> 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040" y="1481455"/>
            <a:ext cx="8771890" cy="4526280"/>
          </a:xfrm>
        </p:spPr>
        <p:txBody>
          <a:bodyPr/>
          <a:p>
            <a:r>
              <a:rPr lang="en-ID" dirty="0" err="1">
                <a:sym typeface="+mn-ea"/>
              </a:rPr>
              <a:t>Kepuasan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pasien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dapat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diukur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dengan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berbagai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cara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seperti</a:t>
            </a:r>
            <a:r>
              <a:rPr lang="en-ID" dirty="0">
                <a:sym typeface="+mn-ea"/>
              </a:rPr>
              <a:t>: </a:t>
            </a:r>
            <a:r>
              <a:rPr lang="en-ID" dirty="0" err="1">
                <a:sym typeface="+mn-ea"/>
              </a:rPr>
              <a:t>Kuesioner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Survei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telepon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Survei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tertulis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Kelompok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fokus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Wawancara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pribadi</a:t>
            </a:r>
            <a:endParaRPr lang="en-ID" dirty="0" err="1">
              <a:sym typeface="+mn-ea"/>
            </a:endParaRPr>
          </a:p>
          <a:p>
            <a:pPr marL="109855" indent="0">
              <a:buNone/>
            </a:pPr>
            <a:endParaRPr lang="en-ID" dirty="0"/>
          </a:p>
          <a:p>
            <a:r>
              <a:rPr lang="en-ID" dirty="0">
                <a:sym typeface="+mn-ea"/>
              </a:rPr>
              <a:t>4 Metode ( </a:t>
            </a:r>
            <a:r>
              <a:rPr lang="en-ID" dirty="0" err="1">
                <a:sym typeface="+mn-ea"/>
              </a:rPr>
              <a:t>kottler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mengukur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kepuasan</a:t>
            </a:r>
            <a:r>
              <a:rPr lang="en-ID" dirty="0">
                <a:sym typeface="+mn-ea"/>
              </a:rPr>
              <a:t> }</a:t>
            </a:r>
            <a:endParaRPr lang="en-ID" dirty="0"/>
          </a:p>
          <a:p>
            <a:pPr marL="0" indent="0">
              <a:buNone/>
            </a:pPr>
            <a:r>
              <a:rPr lang="en-ID" dirty="0" err="1">
                <a:sym typeface="+mn-ea"/>
              </a:rPr>
              <a:t>Sistem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keluhan</a:t>
            </a:r>
            <a:r>
              <a:rPr lang="en-ID" dirty="0">
                <a:sym typeface="+mn-ea"/>
              </a:rPr>
              <a:t> dan saran, ghost/ mystery shopping, lost customer analysis, survey </a:t>
            </a:r>
            <a:r>
              <a:rPr lang="en-ID" dirty="0" err="1">
                <a:sym typeface="+mn-ea"/>
              </a:rPr>
              <a:t>kepausan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pelanggan</a:t>
            </a:r>
            <a:r>
              <a:rPr lang="en-ID">
                <a:sym typeface="+mn-ea"/>
              </a:rPr>
              <a:t> </a:t>
            </a:r>
            <a:endParaRPr lang="en-ID" dirty="0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sz="2665"/>
              <a:t>METODE PENGUKURAN </a:t>
            </a:r>
            <a:br>
              <a:rPr lang="en-US" sz="2665"/>
            </a:br>
            <a:r>
              <a:rPr lang="en-US" sz="2665"/>
              <a:t>KEPUASAN PASIEN </a:t>
            </a:r>
            <a:endParaRPr lang="en-US" sz="266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PENGERTIAN SUPERVISI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305800" cy="57912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Prajudi</a:t>
            </a:r>
            <a:r>
              <a:rPr lang="en-US" dirty="0"/>
              <a:t> </a:t>
            </a:r>
            <a:r>
              <a:rPr lang="en-US" dirty="0" err="1"/>
              <a:t>Atmosudiro</a:t>
            </a:r>
            <a:r>
              <a:rPr lang="en-US" dirty="0"/>
              <a:t> (1982),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Swansburg</a:t>
            </a:r>
            <a:r>
              <a:rPr lang="en-US" dirty="0"/>
              <a:t> (1999),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tugas-tugasnya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Thora</a:t>
            </a:r>
            <a:r>
              <a:rPr lang="en-US" dirty="0"/>
              <a:t> </a:t>
            </a:r>
            <a:r>
              <a:rPr lang="en-US" dirty="0" err="1"/>
              <a:t>Kron</a:t>
            </a:r>
            <a:r>
              <a:rPr lang="en-US" dirty="0"/>
              <a:t> (1987),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merencanakan</a:t>
            </a:r>
            <a:r>
              <a:rPr lang="en-US" dirty="0"/>
              <a:t>, </a:t>
            </a:r>
            <a:r>
              <a:rPr lang="en-US" dirty="0" err="1"/>
              <a:t>mengarahkan</a:t>
            </a:r>
            <a:r>
              <a:rPr lang="en-US" dirty="0"/>
              <a:t>, </a:t>
            </a:r>
            <a:r>
              <a:rPr lang="en-US" dirty="0" err="1"/>
              <a:t>membimbing</a:t>
            </a:r>
            <a:r>
              <a:rPr lang="en-US" dirty="0"/>
              <a:t>, </a:t>
            </a:r>
            <a:r>
              <a:rPr lang="en-US" dirty="0" err="1"/>
              <a:t>mengajar</a:t>
            </a:r>
            <a:r>
              <a:rPr lang="en-US" dirty="0"/>
              <a:t>, </a:t>
            </a:r>
            <a:r>
              <a:rPr lang="en-US" dirty="0" err="1"/>
              <a:t>mengobservasi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, </a:t>
            </a:r>
            <a:r>
              <a:rPr lang="en-US" dirty="0" err="1"/>
              <a:t>memperbaiki</a:t>
            </a:r>
            <a:r>
              <a:rPr lang="en-US" dirty="0"/>
              <a:t>, </a:t>
            </a:r>
            <a:r>
              <a:rPr lang="en-US" dirty="0" err="1"/>
              <a:t>mempercayai</a:t>
            </a:r>
            <a:r>
              <a:rPr lang="en-US" dirty="0"/>
              <a:t>,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sabar</a:t>
            </a:r>
            <a:r>
              <a:rPr lang="en-US" dirty="0"/>
              <a:t>,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bijaksana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terampil</a:t>
            </a:r>
            <a:r>
              <a:rPr lang="en-US" dirty="0"/>
              <a:t>,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perawat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54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yang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hanya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mengawasi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sebaik-baiknya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instruksi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digariskan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LANJUTAN….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715963"/>
          </a:xfrm>
        </p:spPr>
        <p:txBody>
          <a:bodyPr/>
          <a:lstStyle/>
          <a:p>
            <a:pPr algn="r" eaLnBrk="1" hangingPunct="1"/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096000"/>
          </a:xfrm>
          <a:ln>
            <a:solidFill>
              <a:srgbClr val="FFFF00"/>
            </a:solidFill>
          </a:ln>
        </p:spPr>
        <p:txBody>
          <a:bodyPr rtlCol="0"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Char char=""/>
              <a:defRPr/>
            </a:pPr>
            <a:r>
              <a:rPr lang="en-US" sz="2600" b="1" dirty="0" err="1"/>
              <a:t>Supervisi</a:t>
            </a:r>
            <a:r>
              <a:rPr lang="en-US" sz="2600" b="1" dirty="0"/>
              <a:t>  agar </a:t>
            </a:r>
            <a:r>
              <a:rPr lang="en-US" sz="2600" b="1" dirty="0" err="1"/>
              <a:t>visi</a:t>
            </a:r>
            <a:r>
              <a:rPr lang="en-US" sz="2600" b="1" dirty="0"/>
              <a:t>, </a:t>
            </a:r>
            <a:r>
              <a:rPr lang="en-US" sz="2600" b="1" dirty="0" err="1"/>
              <a:t>misi</a:t>
            </a:r>
            <a:r>
              <a:rPr lang="en-US" sz="2600" b="1" dirty="0"/>
              <a:t>, </a:t>
            </a:r>
            <a:r>
              <a:rPr lang="en-US" sz="2600" b="1" dirty="0" err="1"/>
              <a:t>tujuan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rencana</a:t>
            </a:r>
            <a:r>
              <a:rPr lang="en-US" sz="2600" b="1" dirty="0"/>
              <a:t>  yang </a:t>
            </a:r>
            <a:r>
              <a:rPr lang="en-US" sz="2600" b="1" dirty="0" err="1"/>
              <a:t>sudah</a:t>
            </a:r>
            <a:r>
              <a:rPr lang="en-US" sz="2600" b="1" dirty="0"/>
              <a:t> </a:t>
            </a:r>
            <a:r>
              <a:rPr lang="en-US" sz="2600" b="1" dirty="0" err="1"/>
              <a:t>ditetapkan</a:t>
            </a:r>
            <a:r>
              <a:rPr lang="en-US" sz="2600" b="1" dirty="0"/>
              <a:t> </a:t>
            </a:r>
            <a:r>
              <a:rPr lang="en-US" sz="2600" b="1" dirty="0" err="1"/>
              <a:t>dapat</a:t>
            </a:r>
            <a:r>
              <a:rPr lang="en-US" sz="2600" b="1" dirty="0"/>
              <a:t> </a:t>
            </a:r>
            <a:r>
              <a:rPr lang="en-US" sz="2600" b="1" dirty="0" err="1"/>
              <a:t>tercapai</a:t>
            </a:r>
            <a:r>
              <a:rPr lang="en-US" sz="2600" b="1" dirty="0"/>
              <a:t>.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Char char=""/>
              <a:defRPr/>
            </a:pPr>
            <a:r>
              <a:rPr lang="en-US" sz="2600" b="1" dirty="0" err="1"/>
              <a:t>Menurut</a:t>
            </a:r>
            <a:r>
              <a:rPr lang="en-US" sz="2600" b="1" dirty="0"/>
              <a:t> </a:t>
            </a:r>
            <a:r>
              <a:rPr lang="en-US" sz="2600" b="1" dirty="0" err="1"/>
              <a:t>Fayol</a:t>
            </a:r>
            <a:r>
              <a:rPr lang="en-US" sz="2600" b="1" dirty="0"/>
              <a:t>  </a:t>
            </a:r>
            <a:r>
              <a:rPr lang="en-US" sz="2600" b="1" dirty="0" err="1"/>
              <a:t>adalah</a:t>
            </a:r>
            <a:r>
              <a:rPr lang="en-US" sz="2600" b="1" dirty="0"/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Aktivitas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pembinaan</a:t>
            </a:r>
            <a:r>
              <a:rPr lang="en-US" sz="2600" b="1" dirty="0"/>
              <a:t> yang </a:t>
            </a:r>
            <a:r>
              <a:rPr lang="en-US" sz="2600" b="1" dirty="0" err="1"/>
              <a:t>direncanakan</a:t>
            </a:r>
            <a:r>
              <a:rPr lang="en-US" sz="2600" b="1" dirty="0"/>
              <a:t> </a:t>
            </a:r>
            <a:r>
              <a:rPr lang="en-US" sz="2600" b="1" dirty="0" err="1"/>
              <a:t>untuk</a:t>
            </a:r>
            <a:r>
              <a:rPr lang="en-US" sz="2600" b="1" dirty="0"/>
              <a:t> </a:t>
            </a:r>
            <a:r>
              <a:rPr lang="en-US" sz="2600" b="1" dirty="0" err="1"/>
              <a:t>memeriksa</a:t>
            </a:r>
            <a:r>
              <a:rPr lang="en-US" sz="2600" b="1" dirty="0"/>
              <a:t> </a:t>
            </a:r>
            <a:r>
              <a:rPr lang="en-US" sz="2600" b="1" dirty="0" err="1"/>
              <a:t>apakah</a:t>
            </a:r>
            <a:r>
              <a:rPr lang="en-US" sz="2600" b="1" dirty="0"/>
              <a:t> </a:t>
            </a:r>
            <a:r>
              <a:rPr lang="en-US" sz="2600" b="1" dirty="0" err="1"/>
              <a:t>kegiatan</a:t>
            </a:r>
            <a:r>
              <a:rPr lang="en-US" sz="2600" b="1" dirty="0"/>
              <a:t> </a:t>
            </a:r>
            <a:r>
              <a:rPr lang="en-US" sz="2600" b="1" dirty="0" err="1"/>
              <a:t>sesuai</a:t>
            </a:r>
            <a:r>
              <a:rPr lang="en-US" sz="2600" b="1" dirty="0"/>
              <a:t> </a:t>
            </a:r>
            <a:r>
              <a:rPr lang="en-US" sz="2600" b="1" dirty="0" err="1"/>
              <a:t>dengan</a:t>
            </a:r>
            <a:r>
              <a:rPr lang="en-US" sz="2600" b="1" dirty="0"/>
              <a:t> :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2600" b="1" dirty="0"/>
              <a:t>	1. </a:t>
            </a:r>
            <a:r>
              <a:rPr lang="en-US" sz="2600" b="1" dirty="0" err="1"/>
              <a:t>Rencana</a:t>
            </a:r>
            <a:r>
              <a:rPr lang="en-US" sz="2600" b="1" dirty="0"/>
              <a:t> yang </a:t>
            </a:r>
            <a:r>
              <a:rPr lang="en-US" sz="2600" b="1" dirty="0" err="1"/>
              <a:t>ditetapkan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2600" b="1" dirty="0"/>
              <a:t>	2. </a:t>
            </a:r>
            <a:r>
              <a:rPr lang="en-US" sz="2600" b="1" dirty="0" err="1"/>
              <a:t>Instruksi</a:t>
            </a:r>
            <a:r>
              <a:rPr lang="en-US" sz="2600" b="1" dirty="0"/>
              <a:t>/</a:t>
            </a:r>
            <a:r>
              <a:rPr lang="en-US" sz="2600" b="1" dirty="0" err="1"/>
              <a:t>kebijakan</a:t>
            </a:r>
            <a:r>
              <a:rPr lang="en-US" sz="2600" b="1" dirty="0"/>
              <a:t> yang </a:t>
            </a:r>
            <a:r>
              <a:rPr lang="en-US" sz="2600" b="1" dirty="0" err="1"/>
              <a:t>dikeluarkan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sz="2600" b="1" dirty="0"/>
              <a:t>	3. </a:t>
            </a:r>
            <a:r>
              <a:rPr lang="en-US" sz="2600" b="1" dirty="0" err="1"/>
              <a:t>Prinsip</a:t>
            </a:r>
            <a:r>
              <a:rPr lang="en-US" sz="2600" b="1" dirty="0"/>
              <a:t> yang </a:t>
            </a:r>
            <a:r>
              <a:rPr lang="en-US" sz="2600" b="1" dirty="0" err="1"/>
              <a:t>ditentukan</a:t>
            </a:r>
            <a:r>
              <a:rPr lang="en-US" sz="2600" b="1" dirty="0"/>
              <a:t>.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Char char=""/>
              <a:defRPr/>
            </a:pPr>
            <a:r>
              <a:rPr lang="en-US" sz="2600" b="1" dirty="0" err="1"/>
              <a:t>menunjukkan</a:t>
            </a:r>
            <a:r>
              <a:rPr lang="en-US" sz="2600" b="1" dirty="0"/>
              <a:t> </a:t>
            </a:r>
            <a:r>
              <a:rPr lang="en-US" sz="2600" b="1" dirty="0" err="1"/>
              <a:t>kekurangan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kesalahan</a:t>
            </a:r>
            <a:r>
              <a:rPr lang="en-US" sz="2600" b="1" dirty="0"/>
              <a:t>  agar </a:t>
            </a:r>
            <a:r>
              <a:rPr lang="en-US" sz="2600" b="1" dirty="0" err="1"/>
              <a:t>dapat</a:t>
            </a:r>
            <a:r>
              <a:rPr lang="en-US" sz="2600" b="1" dirty="0"/>
              <a:t> </a:t>
            </a:r>
            <a:r>
              <a:rPr lang="en-US" sz="2600" b="1" dirty="0" err="1"/>
              <a:t>diperbaiki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tidak</a:t>
            </a:r>
            <a:r>
              <a:rPr lang="en-US" sz="2600" b="1" dirty="0"/>
              <a:t> </a:t>
            </a:r>
            <a:r>
              <a:rPr lang="en-US" sz="2600" b="1" dirty="0" err="1"/>
              <a:t>terjadi</a:t>
            </a:r>
            <a:r>
              <a:rPr lang="en-US" sz="2600" b="1" dirty="0"/>
              <a:t> </a:t>
            </a:r>
            <a:r>
              <a:rPr lang="en-US" sz="2600" b="1" dirty="0" err="1"/>
              <a:t>lagi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Char char=""/>
              <a:defRPr/>
            </a:pPr>
            <a:r>
              <a:rPr lang="en-US" sz="2600" b="1" dirty="0" err="1"/>
              <a:t>Membantu</a:t>
            </a:r>
            <a:r>
              <a:rPr lang="en-US" sz="2600" b="1" dirty="0"/>
              <a:t> </a:t>
            </a:r>
            <a:r>
              <a:rPr lang="en-US" sz="2600" b="1" dirty="0" err="1"/>
              <a:t>tenaga</a:t>
            </a:r>
            <a:r>
              <a:rPr lang="en-US" sz="2600" b="1" dirty="0"/>
              <a:t> </a:t>
            </a:r>
            <a:r>
              <a:rPr lang="en-US" sz="2600" b="1" dirty="0" err="1"/>
              <a:t>keperawatan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staf</a:t>
            </a:r>
            <a:r>
              <a:rPr lang="en-US" sz="2600" b="1" dirty="0"/>
              <a:t> lain agar </a:t>
            </a:r>
            <a:r>
              <a:rPr lang="en-US" sz="2600" b="1" dirty="0" err="1"/>
              <a:t>bekerjasama</a:t>
            </a:r>
            <a:r>
              <a:rPr lang="en-US" sz="2600" b="1" dirty="0"/>
              <a:t> </a:t>
            </a:r>
            <a:r>
              <a:rPr lang="en-US" sz="2600" b="1" dirty="0" err="1"/>
              <a:t>secara</a:t>
            </a:r>
            <a:r>
              <a:rPr lang="en-US" sz="2600" b="1" dirty="0"/>
              <a:t> </a:t>
            </a:r>
            <a:r>
              <a:rPr lang="en-US" sz="2600" b="1" dirty="0" err="1"/>
              <a:t>efektif</a:t>
            </a:r>
            <a:r>
              <a:rPr lang="en-US" sz="2600" b="1" dirty="0"/>
              <a:t>. </a:t>
            </a:r>
            <a:endParaRPr lang="en-US" sz="2600" b="1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Char char=""/>
              <a:defRPr/>
            </a:pPr>
            <a:r>
              <a:rPr lang="en-US" sz="2600" b="1" dirty="0" err="1"/>
              <a:t>Segala</a:t>
            </a:r>
            <a:r>
              <a:rPr lang="en-US" sz="2600" b="1" dirty="0"/>
              <a:t> </a:t>
            </a:r>
            <a:r>
              <a:rPr lang="en-US" sz="2600" b="1" dirty="0" err="1"/>
              <a:t>bantuan</a:t>
            </a:r>
            <a:r>
              <a:rPr lang="en-US" sz="2600" b="1" dirty="0"/>
              <a:t>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pemimpin</a:t>
            </a:r>
            <a:r>
              <a:rPr lang="en-US" sz="2600" b="1" dirty="0"/>
              <a:t>/</a:t>
            </a:r>
            <a:r>
              <a:rPr lang="en-US" sz="2600" b="1" dirty="0" err="1"/>
              <a:t>penanggung</a:t>
            </a:r>
            <a:r>
              <a:rPr lang="en-US" sz="2600" b="1" dirty="0"/>
              <a:t> </a:t>
            </a:r>
            <a:r>
              <a:rPr lang="en-US" sz="2600" b="1" dirty="0" err="1"/>
              <a:t>jawab</a:t>
            </a:r>
            <a:r>
              <a:rPr lang="en-US" sz="2600" b="1" dirty="0"/>
              <a:t> </a:t>
            </a:r>
            <a:r>
              <a:rPr lang="en-US" sz="2600" b="1" dirty="0" err="1"/>
              <a:t>untuk</a:t>
            </a:r>
            <a:r>
              <a:rPr lang="en-US" sz="2600" b="1" dirty="0"/>
              <a:t> </a:t>
            </a:r>
            <a:r>
              <a:rPr lang="en-US" sz="2600" b="1" dirty="0" err="1"/>
              <a:t>perkembangan</a:t>
            </a:r>
            <a:r>
              <a:rPr lang="en-US" sz="2600" b="1" dirty="0"/>
              <a:t> </a:t>
            </a:r>
            <a:r>
              <a:rPr lang="en-US" sz="2600" b="1" dirty="0" err="1"/>
              <a:t>perawat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staf</a:t>
            </a:r>
            <a:r>
              <a:rPr lang="en-US" sz="2600" b="1" dirty="0"/>
              <a:t> lain.</a:t>
            </a:r>
            <a:endParaRPr lang="en-US" sz="2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fungsi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manajemen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err="1"/>
              <a:t>supervisi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bagian</a:t>
            </a:r>
            <a:r>
              <a:rPr lang="en-US" b="1" dirty="0"/>
              <a:t> yang </a:t>
            </a:r>
            <a:r>
              <a:rPr lang="en-US" b="1" dirty="0" err="1"/>
              <a:t>terpenting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seorang</a:t>
            </a:r>
            <a:r>
              <a:rPr lang="en-US" b="1" dirty="0"/>
              <a:t> </a:t>
            </a:r>
            <a:r>
              <a:rPr lang="en-US" b="1" dirty="0" err="1"/>
              <a:t>pimpinan</a:t>
            </a:r>
            <a:r>
              <a:rPr lang="en-US" b="1" dirty="0"/>
              <a:t>, </a:t>
            </a:r>
            <a:r>
              <a:rPr lang="en-US" b="1" dirty="0" err="1"/>
              <a:t>maka</a:t>
            </a:r>
            <a:r>
              <a:rPr lang="en-US" b="1" dirty="0"/>
              <a:t> </a:t>
            </a:r>
            <a:r>
              <a:rPr lang="en-US" b="1" dirty="0" err="1"/>
              <a:t>dibutuhkan</a:t>
            </a:r>
            <a:r>
              <a:rPr lang="en-US" b="1" dirty="0"/>
              <a:t>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seorang</a:t>
            </a:r>
            <a:r>
              <a:rPr lang="en-US" b="1" dirty="0"/>
              <a:t> </a:t>
            </a:r>
            <a:r>
              <a:rPr lang="en-US" b="1" dirty="0" err="1"/>
              <a:t>perawat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b="1" dirty="0"/>
              <a:t> 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manajer</a:t>
            </a:r>
            <a:r>
              <a:rPr lang="en-US" b="1" dirty="0"/>
              <a:t> </a:t>
            </a:r>
            <a:r>
              <a:rPr lang="en-US" b="1" dirty="0" err="1"/>
              <a:t>keperawatan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ketrampilan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Supervisi</a:t>
            </a:r>
            <a:r>
              <a:rPr lang="en-US" b="1" dirty="0"/>
              <a:t>.</a:t>
            </a:r>
            <a:endParaRPr lang="en-US" b="1" dirty="0"/>
          </a:p>
          <a:p>
            <a:pPr eaLnBrk="1" hangingPunct="1">
              <a:defRPr/>
            </a:pPr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266" name="AutoShape 2" descr="Manajemen Keperawatan, Pengertian dan Penjelasan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268" name="AutoShape 4" descr="Manajemen Keperawatan, Pengertian dan Penjelasan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270" name="AutoShape 6" descr="Manajemen Keperawatan, Pengertian dan Penjelasan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272" name="AutoShape 8" descr="Manajemen Keperawatan, Pengertian dan Penjelasan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274" name="AutoShape 10" descr="Manajemen Keperawatan, Pengertian dan Penjelasan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11276" name="Picture 12" descr="management and leadership nursing - Hom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320108" y="3657600"/>
            <a:ext cx="3195242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Supervisor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mengusahakan</a:t>
            </a:r>
            <a:r>
              <a:rPr lang="en-US" dirty="0"/>
              <a:t> </a:t>
            </a:r>
            <a:r>
              <a:rPr lang="en-US" dirty="0" err="1"/>
              <a:t>seoptimal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nyaman</a:t>
            </a:r>
            <a:r>
              <a:rPr lang="en-US" dirty="0"/>
              <a:t> (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)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kelayakan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agar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rasa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mengusahakan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“</a:t>
            </a:r>
            <a:r>
              <a:rPr lang="en-US" dirty="0" err="1"/>
              <a:t>kita</a:t>
            </a:r>
            <a:r>
              <a:rPr lang="en-US" dirty="0"/>
              <a:t>” </a:t>
            </a:r>
            <a:r>
              <a:rPr lang="en-US" dirty="0" err="1"/>
              <a:t>daripada</a:t>
            </a:r>
            <a:r>
              <a:rPr lang="en-US" dirty="0"/>
              <a:t> “</a:t>
            </a:r>
            <a:r>
              <a:rPr lang="en-US" dirty="0" err="1"/>
              <a:t>saya</a:t>
            </a:r>
            <a:r>
              <a:rPr lang="en-US" dirty="0"/>
              <a:t>”.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TUJUAN SUPERVISI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br>
              <a:rPr lang="en-US" dirty="0"/>
            </a:br>
            <a:br>
              <a:rPr lang="en-US" dirty="0"/>
            </a:br>
            <a:r>
              <a:rPr lang="en-US" dirty="0"/>
              <a:t>1.Mengorganisasikan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2.Melatih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3.Memberikan </a:t>
            </a:r>
            <a:r>
              <a:rPr lang="en-US" dirty="0" err="1"/>
              <a:t>arahan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agar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dirty="0"/>
              <a:t>4.Memberikan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SASARAN SUPERVISI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534400" cy="5334000"/>
          </a:xfrm>
        </p:spPr>
        <p:txBody>
          <a:bodyPr>
            <a:normAutofit/>
          </a:bodyPr>
          <a:lstStyle/>
          <a:p>
            <a:pPr>
              <a:buNone/>
            </a:pP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Pelaksanan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pola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hirarki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rencana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Staf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kontinue</a:t>
            </a:r>
            <a:r>
              <a:rPr lang="en-US" dirty="0"/>
              <a:t>/</a:t>
            </a:r>
            <a:r>
              <a:rPr lang="en-US" dirty="0" err="1"/>
              <a:t>sistematis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ekonomis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menyimpang</a:t>
            </a:r>
            <a:br>
              <a:rPr lang="en-US" dirty="0"/>
            </a:br>
            <a:r>
              <a:rPr lang="en-US" dirty="0"/>
              <a:t>6.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/rational</a:t>
            </a:r>
            <a:br>
              <a:rPr lang="en-US" dirty="0"/>
            </a:br>
            <a:r>
              <a:rPr lang="en-US" dirty="0"/>
              <a:t>7.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/</a:t>
            </a:r>
            <a:r>
              <a:rPr lang="en-US" dirty="0" err="1"/>
              <a:t>penyelewengan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10924</Words>
  <Application>WPS Presentation</Application>
  <PresentationFormat>On-screen Show (4:3)</PresentationFormat>
  <Paragraphs>308</Paragraphs>
  <Slides>24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24</vt:i4>
      </vt:variant>
    </vt:vector>
  </HeadingPairs>
  <TitlesOfParts>
    <vt:vector size="48" baseType="lpstr">
      <vt:lpstr>Arial</vt:lpstr>
      <vt:lpstr>SimSun</vt:lpstr>
      <vt:lpstr>Wingdings</vt:lpstr>
      <vt:lpstr>Wingdings 3</vt:lpstr>
      <vt:lpstr>Verdana</vt:lpstr>
      <vt:lpstr>Wingdings 2</vt:lpstr>
      <vt:lpstr>Wingdings</vt:lpstr>
      <vt:lpstr>Lucida Sans Unicode</vt:lpstr>
      <vt:lpstr>Microsoft YaHei</vt:lpstr>
      <vt:lpstr>Arial Unicode MS</vt:lpstr>
      <vt:lpstr>Calibri</vt:lpstr>
      <vt:lpstr>Constantia</vt:lpstr>
      <vt:lpstr>Tahoma</vt:lpstr>
      <vt:lpstr>Times New Roman</vt:lpstr>
      <vt:lpstr>Georgia</vt:lpstr>
      <vt:lpstr>Perpetua</vt:lpstr>
      <vt:lpstr>Franklin Gothic Book</vt:lpstr>
      <vt:lpstr>Trebuchet MS</vt:lpstr>
      <vt:lpstr>Gill Sans MT</vt:lpstr>
      <vt:lpstr>Concourse</vt:lpstr>
      <vt:lpstr>Civic</vt:lpstr>
      <vt:lpstr>Equity</vt:lpstr>
      <vt:lpstr>Opulent</vt:lpstr>
      <vt:lpstr>Solstice</vt:lpstr>
      <vt:lpstr>SUPERVISI DALAM MANAJEMEN KEPERAWATAN</vt:lpstr>
      <vt:lpstr>PENDAHULUAN</vt:lpstr>
      <vt:lpstr>PENGERTIAN SUPERVISI </vt:lpstr>
      <vt:lpstr>LANJUTAN….</vt:lpstr>
      <vt:lpstr>PowerPoint 演示文稿</vt:lpstr>
      <vt:lpstr>fungsi manajemen </vt:lpstr>
      <vt:lpstr>TUGAS Supervisor</vt:lpstr>
      <vt:lpstr>TUJUAN SUPERVISI </vt:lpstr>
      <vt:lpstr>SASARAN SUPERVISI</vt:lpstr>
      <vt:lpstr>KOMPETENSI</vt:lpstr>
      <vt:lpstr>FUNGSI </vt:lpstr>
      <vt:lpstr>Prinsip-prinsip supervisi dalam keperawatan </vt:lpstr>
      <vt:lpstr>KARAKTERISTIK </vt:lpstr>
      <vt:lpstr>CARA SUPERVISI</vt:lpstr>
      <vt:lpstr>PENERAPAN SUPERVISI DI RS</vt:lpstr>
      <vt:lpstr>SUPERVISOR KEPERAWATAN</vt:lpstr>
      <vt:lpstr>EVALUASI AKTIVITAS SUPERVISI</vt:lpstr>
      <vt:lpstr>PowerPoint 演示文稿</vt:lpstr>
      <vt:lpstr>Gaya Kepemimpinan Supervisor </vt:lpstr>
      <vt:lpstr>JADWAL SUPERVISI RUANG ..</vt:lpstr>
      <vt:lpstr>MATERI SUPERVISI DI RUANG MPKP </vt:lpstr>
      <vt:lpstr>KESIMPULAN</vt:lpstr>
      <vt:lpstr>EVALUASI KEPUASAN PASIEN </vt:lpstr>
      <vt:lpstr>METODE PENGUKURAN  KEPUASAN PASIEN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SUPERVISI DALAM MANAJEMEN KEPERAWATAN</dc:title>
  <dc:creator>DIRECTOR</dc:creator>
  <cp:lastModifiedBy>girisusilo adi</cp:lastModifiedBy>
  <cp:revision>19</cp:revision>
  <dcterms:created xsi:type="dcterms:W3CDTF">2016-11-27T10:03:00Z</dcterms:created>
  <dcterms:modified xsi:type="dcterms:W3CDTF">2025-12-12T07:21:07Z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7F9BD1DE02CF48FFA44B8B5FDB71BBA7_13</vt:lpwstr>
  </property>
  <property fmtid="{D5CDD505-2E9C-101B-9397-08002B2CF9AE}" pid="3" name="KSOProductBuildVer">
    <vt:lpwstr>1033-12.2.0.23155</vt:lpwstr>
  </property>
</Properties>
</file>