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3"/>
    <p:sldMasterId id="2147483677" r:id="rId4"/>
    <p:sldMasterId id="2147483689" r:id="rId5"/>
    <p:sldMasterId id="2147483701" r:id="rId6"/>
    <p:sldMasterId id="2147483720" r:id="rId7"/>
  </p:sldMasterIdLst>
  <p:sldIdLst>
    <p:sldId id="256" r:id="rId8"/>
    <p:sldId id="257" r:id="rId9"/>
    <p:sldId id="258" r:id="rId10"/>
    <p:sldId id="259" r:id="rId11"/>
    <p:sldId id="267" r:id="rId12"/>
    <p:sldId id="271" r:id="rId13"/>
    <p:sldId id="272" r:id="rId14"/>
    <p:sldId id="268" r:id="rId15"/>
    <p:sldId id="26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7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6.xml"/><Relationship Id="rId8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3" Type="http://schemas.openxmlformats.org/officeDocument/2006/relationships/theme" Target="../theme/theme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7.xml"/><Relationship Id="rId8" Type="http://schemas.openxmlformats.org/officeDocument/2006/relationships/slideLayout" Target="../slideLayouts/slideLayout46.xml"/><Relationship Id="rId7" Type="http://schemas.openxmlformats.org/officeDocument/2006/relationships/slideLayout" Target="../slideLayouts/slideLayout45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2.xml"/><Relationship Id="rId20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9" Type="http://schemas.openxmlformats.org/officeDocument/2006/relationships/image" Target="../media/image5.png"/><Relationship Id="rId18" Type="http://schemas.openxmlformats.org/officeDocument/2006/relationships/slideLayout" Target="../slideLayouts/slideLayout67.xml"/><Relationship Id="rId17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0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6.xml"/><Relationship Id="rId8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3.xml"/><Relationship Id="rId5" Type="http://schemas.openxmlformats.org/officeDocument/2006/relationships/slideLayout" Target="../slideLayouts/slideLayout72.xml"/><Relationship Id="rId4" Type="http://schemas.openxmlformats.org/officeDocument/2006/relationships/slideLayout" Target="../slideLayouts/slideLayout71.xml"/><Relationship Id="rId3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9.xml"/><Relationship Id="rId17" Type="http://schemas.openxmlformats.org/officeDocument/2006/relationships/theme" Target="../theme/theme6.xml"/><Relationship Id="rId16" Type="http://schemas.openxmlformats.org/officeDocument/2006/relationships/slideLayout" Target="../slideLayouts/slideLayout83.xml"/><Relationship Id="rId15" Type="http://schemas.openxmlformats.org/officeDocument/2006/relationships/slideLayout" Target="../slideLayouts/slideLayout82.xml"/><Relationship Id="rId14" Type="http://schemas.openxmlformats.org/officeDocument/2006/relationships/slideLayout" Target="../slideLayouts/slideLayout81.xml"/><Relationship Id="rId13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7.xml"/><Relationship Id="rId1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/>
          <a:srcRect t="2769" b="-2769"/>
          <a:stretch>
            <a:fillRect/>
          </a:stretch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5552" y="502906"/>
            <a:ext cx="7766936" cy="880832"/>
          </a:xfrm>
        </p:spPr>
        <p:txBody>
          <a:bodyPr/>
          <a:lstStyle/>
          <a:p>
            <a:pPr algn="ctr"/>
            <a:r>
              <a:rPr lang="id-ID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Kepemimpinan dalam manajemen keperawatan </a:t>
            </a:r>
            <a:endParaRPr lang="en-ID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080" y="1914536"/>
            <a:ext cx="7766936" cy="1096899"/>
          </a:xfrm>
        </p:spPr>
        <p:txBody>
          <a:bodyPr/>
          <a:lstStyle/>
          <a:p>
            <a:r>
              <a:rPr lang="en-US" dirty="0"/>
              <a:t>GIRI SUSILO ADI Skep.Ns.,</a:t>
            </a:r>
            <a:r>
              <a:rPr lang="en-US" dirty="0" err="1"/>
              <a:t>Mkep</a:t>
            </a:r>
            <a:r>
              <a:rPr lang="en-US" dirty="0"/>
              <a:t> </a:t>
            </a:r>
            <a:endParaRPr lang="en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291" y="172063"/>
            <a:ext cx="9520158" cy="627771"/>
          </a:xfrm>
        </p:spPr>
        <p:txBody>
          <a:bodyPr/>
          <a:lstStyle/>
          <a:p>
            <a:pPr algn="ctr"/>
            <a:r>
              <a:rPr lang="en-US" dirty="0"/>
              <a:t>GAYA KEPEMIMPINAN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8" y="1236803"/>
            <a:ext cx="11903384" cy="4669105"/>
          </a:xfrm>
        </p:spPr>
        <p:txBody>
          <a:bodyPr/>
          <a:lstStyle/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pendekatan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menyiapkan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arah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memotivasi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orang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mencapai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Gaya kepemimpinan berkaitan dengan model perilaku yang digunakan oleh seorang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ketika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bekerja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orang lain.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Gaya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merujuk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dimana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berinteraksi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sekumpulan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ciri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memengaruhi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agar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sasaran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organisasi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tercapai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pula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dikatakan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bahwa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gaya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Kepemimpinan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pola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perilaku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strategi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disukai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sering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diterapkan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Masing-masing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gaya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fi-FI" sz="1800" b="0" i="0" u="none" strike="noStrike" baseline="0" dirty="0">
                <a:latin typeface="Times New Roman" panose="02020603050405020304" pitchFamily="18" charset="0"/>
              </a:rPr>
              <a:t>kepemimpinan memiliki keunggulan dan kelemahan.</a:t>
            </a:r>
            <a:endParaRPr lang="fi-FI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perilaku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strategi,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hasil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kombinasi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falsafah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keterampilan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sifat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sikap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sering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diterapkan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ketika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mencoba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memengaruhi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kinerja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bawahannya</a:t>
            </a:r>
            <a:endParaRPr lang="en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3" y="181433"/>
            <a:ext cx="11636347" cy="676323"/>
          </a:xfrm>
        </p:spPr>
        <p:txBody>
          <a:bodyPr>
            <a:normAutofit/>
          </a:bodyPr>
          <a:lstStyle/>
          <a:p>
            <a:pPr algn="ctr"/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Gaya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diktator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/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otoriter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, /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totaliter</a:t>
            </a:r>
            <a:r>
              <a:rPr lang="en-ID" sz="2400" dirty="0">
                <a:latin typeface="Times New Roman" panose="02020603050405020304" pitchFamily="18" charset="0"/>
              </a:rPr>
              <a:t> /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tirani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44" y="995320"/>
            <a:ext cx="11773911" cy="4879498"/>
          </a:xfrm>
        </p:spPr>
        <p:txBody>
          <a:bodyPr>
            <a:normAutofit/>
          </a:bodyPr>
          <a:lstStyle/>
          <a:p>
            <a:pPr algn="l"/>
            <a:r>
              <a:rPr lang="fi-FI" b="0" i="0" u="none" strike="noStrike" baseline="0" dirty="0">
                <a:latin typeface="Times New Roman" panose="02020603050405020304" pitchFamily="18" charset="0"/>
              </a:rPr>
              <a:t>melakukan segala sesuatu berdasarkan paksaan atau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kekuasaan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mutlak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Tegasnya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menentukan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segala-galanya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baik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mengenai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aktivitas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kebijakan,keputusan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sedangkan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orang yang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dipimpinnya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hanya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menerima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instruksi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pemberitahuan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tugas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serta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harus</a:t>
            </a:r>
            <a:r>
              <a:rPr lang="en-ID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ikerjakan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tanpa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boleh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b="0" i="0" u="none" strike="noStrike" baseline="0" dirty="0" err="1">
                <a:latin typeface="Times New Roman" panose="02020603050405020304" pitchFamily="18" charset="0"/>
              </a:rPr>
              <a:t>membantah</a:t>
            </a:r>
            <a:r>
              <a:rPr lang="en-ID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b="0" i="0" u="none" strike="noStrike" baseline="0" dirty="0">
              <a:latin typeface="Times New Roman" panose="02020603050405020304" pitchFamily="18" charset="0"/>
            </a:endParaRPr>
          </a:p>
          <a:p>
            <a:endParaRPr lang="en-ID" sz="1800" dirty="0">
              <a:latin typeface="Times New Roman" panose="02020603050405020304" pitchFamily="18" charset="0"/>
            </a:endParaRPr>
          </a:p>
          <a:p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diperkenankan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bertanya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( Komunikasi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arah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)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Pengetahuan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kekuatan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boleh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kesalahan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berdasarkan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Kelemahan</a:t>
            </a:r>
            <a:r>
              <a:rPr lang="en-ID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: </a:t>
            </a:r>
            <a:endParaRPr lang="en-ID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bisa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menciptakan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lingkungan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kreatif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D" sz="1800" dirty="0" err="1">
                <a:latin typeface="Times New Roman" panose="02020603050405020304" pitchFamily="18" charset="0"/>
              </a:rPr>
              <a:t>Tidak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mengetahui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kreativitas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tim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nya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sehingga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sulit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</a:rPr>
              <a:t>berkembang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endParaRPr lang="en-ID" sz="1800" dirty="0">
              <a:latin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ID" sz="1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6" y="342420"/>
            <a:ext cx="9520158" cy="442507"/>
          </a:xfrm>
        </p:spPr>
        <p:txBody>
          <a:bodyPr/>
          <a:lstStyle/>
          <a:p>
            <a:pPr algn="ctr"/>
            <a:r>
              <a:rPr lang="en-ID" sz="1800" b="1" i="0" u="none" strike="noStrike" baseline="0" dirty="0">
                <a:latin typeface="Times New Roman" panose="02020603050405020304" pitchFamily="18" charset="0"/>
              </a:rPr>
              <a:t>Gaya Kepemimpinan </a:t>
            </a:r>
            <a:r>
              <a:rPr lang="en-ID" sz="1800" b="1" i="0" u="none" strike="noStrike" baseline="0" dirty="0" err="1">
                <a:latin typeface="Times New Roman" panose="02020603050405020304" pitchFamily="18" charset="0"/>
              </a:rPr>
              <a:t>Demokratis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49" y="996135"/>
            <a:ext cx="11968120" cy="5024339"/>
          </a:xfrm>
        </p:spPr>
        <p:txBody>
          <a:bodyPr/>
          <a:lstStyle/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berusaha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memastikan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bahwa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kelompoknya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mendapatkan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informasi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memadai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berpartisipasi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kesatuan</a:t>
            </a:r>
            <a:r>
              <a:rPr lang="en-ID" sz="180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melakukan suatu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kebijakan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cukup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berbicara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tetapi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berdasarkan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konstitusi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disepakati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Bersama .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Ciri-ciri </a:t>
            </a:r>
            <a:r>
              <a:rPr lang="en-ID" sz="18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gaya</a:t>
            </a:r>
            <a:r>
              <a:rPr lang="en-ID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kepemimpinan</a:t>
            </a:r>
            <a:r>
              <a:rPr lang="en-ID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demokratis</a:t>
            </a:r>
            <a:endParaRPr lang="en-ID" sz="18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Partisipasi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Mendorong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perdebatan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Kekuasaan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memveto</a:t>
            </a:r>
            <a:endParaRPr lang="en-ID" sz="1800" i="0" u="none" strike="noStrike" baseline="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65" y="116696"/>
            <a:ext cx="11919568" cy="506391"/>
          </a:xfrm>
        </p:spPr>
        <p:txBody>
          <a:bodyPr>
            <a:normAutofit/>
          </a:bodyPr>
          <a:lstStyle/>
          <a:p>
            <a:pPr algn="ctr"/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Gaya Kepemimpinan Laissez Faire (</a:t>
            </a: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Bebas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)</a:t>
            </a:r>
            <a:endParaRPr lang="en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34" y="623087"/>
            <a:ext cx="12057132" cy="5210456"/>
          </a:xfrm>
        </p:spPr>
        <p:txBody>
          <a:bodyPr/>
          <a:lstStyle/>
          <a:p>
            <a:pPr algn="l"/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kemampuan mempengaruhi orang lain agar bersedia bekerjasama untuk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mencapai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ditetapkan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kegiatan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nn-NO" sz="1800" b="0" i="0" u="none" strike="noStrike" baseline="0" dirty="0">
                <a:latin typeface="Times New Roman" panose="02020603050405020304" pitchFamily="18" charset="0"/>
              </a:rPr>
              <a:t>dilakukan lebih banyak diserahkan kepada bawahan,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organisasi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berjalan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sendirinya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karena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para karyawan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terdiri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orang-orang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sudah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dewasa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mengetahui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menjadi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perusahaan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sasaran-sasaran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ingin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dicapai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tugas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harus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dikerjakan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masing-masing karyawan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manajer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perlu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sering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melakukan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intervensi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perusahaan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/ Organisasi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dirty="0"/>
              <a:t>Ciri-ciri :</a:t>
            </a:r>
            <a:endParaRPr lang="en-ID" dirty="0"/>
          </a:p>
          <a:p>
            <a:pPr marL="342900" indent="-342900" algn="l">
              <a:buAutoNum type="alphaL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Manajer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melakukan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peranannya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pasif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 algn="l">
              <a:buAutoNum type="alphaLcPeriod"/>
            </a:pPr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Manajer memberikan kebebasan penuh kepada para karyawannya.</a:t>
            </a:r>
            <a:endParaRPr lang="sv-SE" sz="18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 algn="l">
              <a:buAutoNum type="alphaLcPeriod"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Manajer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menyerahkan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tanggung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jawab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pelaksanaan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pekerjaan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karyawan </a:t>
            </a:r>
            <a:endParaRPr lang="nb-NO" sz="180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nb-NO" sz="1800" b="0" i="0" u="none" strike="noStrike" baseline="0" dirty="0">
                <a:latin typeface="Times New Roman" panose="02020603050405020304" pitchFamily="18" charset="0"/>
              </a:rPr>
              <a:t>d.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Karyawan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dituntut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memiliki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keahlian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tinggi</a:t>
            </a:r>
            <a:endParaRPr lang="en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85" y="100511"/>
            <a:ext cx="11903384" cy="449747"/>
          </a:xfrm>
        </p:spPr>
        <p:txBody>
          <a:bodyPr/>
          <a:lstStyle/>
          <a:p>
            <a:pPr algn="ctr"/>
            <a:r>
              <a:rPr lang="en-ID" sz="1800" b="1" i="0" u="none" strike="noStrike" baseline="0" dirty="0">
                <a:latin typeface="Times New Roman" panose="02020603050405020304" pitchFamily="18" charset="0"/>
              </a:rPr>
              <a:t>Gaya Kepemimpinan </a:t>
            </a:r>
            <a:r>
              <a:rPr lang="en-ID" sz="1800" b="1" i="0" u="none" strike="noStrike" baseline="0" dirty="0" err="1">
                <a:latin typeface="Times New Roman" panose="02020603050405020304" pitchFamily="18" charset="0"/>
              </a:rPr>
              <a:t>Transaksional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19" y="663548"/>
            <a:ext cx="12040949" cy="5316466"/>
          </a:xfrm>
        </p:spPr>
        <p:txBody>
          <a:bodyPr/>
          <a:lstStyle/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memfokuskan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perhatiannya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</a:t>
            </a:r>
            <a:r>
              <a:rPr lang="en-ID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transaksi</a:t>
            </a:r>
            <a:r>
              <a:rPr lang="en-ID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interpersonal </a:t>
            </a:r>
            <a:r>
              <a:rPr lang="en-ID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antara</a:t>
            </a:r>
            <a:r>
              <a:rPr lang="en-ID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anggota</a:t>
            </a:r>
            <a:r>
              <a:rPr lang="en-ID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melibatkan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hubungan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pertukaran.Pertukaran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didasarkan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kesepakatan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mengenai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klarifikasi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sasaran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standar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kerja,penugasan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penghargaan</a:t>
            </a:r>
            <a:r>
              <a:rPr lang="en-ID" sz="180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mampu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mengenali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diinginkan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anggota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pekerjaannya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memastikan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apakah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mendapatkan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diinginkannya</a:t>
            </a:r>
            <a:r>
              <a:rPr lang="en-ID" sz="180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diinginkan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kinerja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sesuai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standar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ditentukan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dirty="0">
                <a:latin typeface="Times New Roman" panose="02020603050405020304" pitchFamily="18" charset="0"/>
              </a:rPr>
              <a:t>CIRI </a:t>
            </a:r>
            <a:r>
              <a:rPr lang="en-ID" sz="1800" dirty="0" err="1">
                <a:latin typeface="Times New Roman" panose="02020603050405020304" pitchFamily="18" charset="0"/>
              </a:rPr>
              <a:t>CIRI</a:t>
            </a:r>
            <a:r>
              <a:rPr lang="en-ID" sz="1800" dirty="0">
                <a:latin typeface="Times New Roman" panose="02020603050405020304" pitchFamily="18" charset="0"/>
              </a:rPr>
              <a:t> :</a:t>
            </a:r>
            <a:endParaRPr lang="en-ID" sz="180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mengetahui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diinginkan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anggota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menjelaskan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mereka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dapatkan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apabila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kerjanya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sesuai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harapan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Calibri" panose="020F0502020204030204" pitchFamily="34" charset="0"/>
              </a:rPr>
              <a:t>2.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menukar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usaha-usaha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dilakukan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anggota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imbalan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Calibri" panose="020F0502020204030204" pitchFamily="34" charset="0"/>
              </a:rPr>
              <a:t>3.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responsif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terhadap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kepentingan-kepentingan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pribadi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anggota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selama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kepentingan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sebanding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nilai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pekerjaan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dilakukan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anggota</a:t>
            </a:r>
            <a:endParaRPr lang="en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630" y="140973"/>
            <a:ext cx="11846739" cy="393102"/>
          </a:xfrm>
        </p:spPr>
        <p:txBody>
          <a:bodyPr/>
          <a:lstStyle/>
          <a:p>
            <a:pPr algn="ctr"/>
            <a:r>
              <a:rPr lang="en-ID" sz="1800" b="1" i="0" u="none" strike="noStrike" baseline="0" dirty="0">
                <a:latin typeface="Times New Roman" panose="02020603050405020304" pitchFamily="18" charset="0"/>
              </a:rPr>
              <a:t>Gaya Kepemimpinan </a:t>
            </a:r>
            <a:r>
              <a:rPr lang="en-ID" sz="1800" b="1" i="0" u="none" strike="noStrike" baseline="0" dirty="0" err="1">
                <a:latin typeface="Times New Roman" panose="02020603050405020304" pitchFamily="18" charset="0"/>
              </a:rPr>
              <a:t>Transformasional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630" y="761467"/>
            <a:ext cx="11949239" cy="5210455"/>
          </a:xfrm>
        </p:spPr>
        <p:txBody>
          <a:bodyPr/>
          <a:lstStyle/>
          <a:p>
            <a:pPr algn="l"/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kemampuan seorang pemimpin dalam bekerja dengan dan atau melalui orang lain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mentransformasikan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optimal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sumber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organisasi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rangka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mencapai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bermakna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sesuai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target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capaian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ditetapkan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endParaRPr lang="en-ID" sz="180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Kepemimpinan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transformasional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menggiring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SDM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dipimpin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arahtumbuhnya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sensitivitas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pembinaan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pengembangan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Organisasi</a:t>
            </a:r>
            <a:endParaRPr lang="en-ID" sz="180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Pengembangam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visi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bersama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pendistribusian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kewenangan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membangun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kultur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organisasi</a:t>
            </a:r>
            <a:endParaRPr lang="en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52" y="149065"/>
            <a:ext cx="11862924" cy="401194"/>
          </a:xfrm>
        </p:spPr>
        <p:txBody>
          <a:bodyPr/>
          <a:lstStyle/>
          <a:p>
            <a:pPr algn="ctr"/>
            <a:r>
              <a:rPr lang="en-ID" sz="1800" b="1" i="0" u="none" strike="noStrike" baseline="0" dirty="0">
                <a:latin typeface="Times New Roman" panose="02020603050405020304" pitchFamily="18" charset="0"/>
              </a:rPr>
              <a:t>Gaya Kepemimpinan </a:t>
            </a:r>
            <a:r>
              <a:rPr lang="en-ID" sz="1800" b="1" i="0" u="none" strike="noStrike" baseline="0" dirty="0" err="1">
                <a:latin typeface="Times New Roman" panose="02020603050405020304" pitchFamily="18" charset="0"/>
              </a:rPr>
              <a:t>Situasional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09" y="550259"/>
            <a:ext cx="12008581" cy="542975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model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gaya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memfokuskan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Gaya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situasional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diterapkan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mengukur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tingkat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kesiapan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kematangan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para karyawan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menjalankan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tugas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diberikan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gaya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situasional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perilaku pemimpin berkaitan dengan tugas kepemimpinannya dan hubungan atasan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b="1" dirty="0">
                <a:latin typeface="Times New Roman" panose="02020603050405020304" pitchFamily="18" charset="0"/>
              </a:rPr>
              <a:t>CIRI-CIRI </a:t>
            </a:r>
            <a:endParaRPr lang="en-ID" sz="1800" b="1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Mengarahkan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/</a:t>
            </a:r>
            <a:r>
              <a:rPr lang="en-ID" sz="1800" b="0" i="1" u="none" strike="noStrike" baseline="0" dirty="0">
                <a:latin typeface="Times New Roman" panose="02020603050405020304" pitchFamily="18" charset="0"/>
              </a:rPr>
              <a:t>telling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(S1): 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memberi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tahu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harus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dilakukan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kemudian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menjelaskan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bagaimana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melakukannya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Tahap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mirip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gaya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kepemimpinan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otokratis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Menjual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/</a:t>
            </a:r>
            <a:r>
              <a:rPr lang="en-ID" sz="1800" b="0" i="1" u="none" strike="noStrike" baseline="0" dirty="0">
                <a:latin typeface="Times New Roman" panose="02020603050405020304" pitchFamily="18" charset="0"/>
              </a:rPr>
              <a:t>selling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(S2): 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bertujuan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‘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menjual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’ ide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mereka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paham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serta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proses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tugas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Tahap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melibatkan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supervisi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serta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diskusi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proaktif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antara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Pemimpin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Berpartisipasi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/</a:t>
            </a:r>
            <a:r>
              <a:rPr lang="en-ID" sz="1800" b="0" i="1" u="none" strike="noStrike" baseline="0" dirty="0">
                <a:latin typeface="Times New Roman" panose="02020603050405020304" pitchFamily="18" charset="0"/>
              </a:rPr>
              <a:t>participating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(S3): Tahap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pendekatan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demokratis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memungkinkan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memberi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lebih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banyak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kelonggaran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bagi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Pemimpin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masih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mengarahkan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di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beberapa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area. Akan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tetapi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berperan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aktif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keputusan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menentukan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menyelesaikan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tugas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Mendelegasikan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/</a:t>
            </a:r>
            <a:r>
              <a:rPr lang="en-ID" sz="1800" b="0" i="1" u="none" strike="noStrike" baseline="0" dirty="0">
                <a:latin typeface="Times New Roman" panose="02020603050405020304" pitchFamily="18" charset="0"/>
              </a:rPr>
              <a:t>delegating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(S4):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tahap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terakhir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di mana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pemimpin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sepenuhnya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“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lepas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”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terhadap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kerja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bawahan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en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130" y="342265"/>
            <a:ext cx="9603105" cy="52451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6775"/>
            <a:ext cx="12192000" cy="5763260"/>
          </a:xfrm>
        </p:spPr>
        <p:txBody>
          <a:bodyPr>
            <a:normAutofit lnSpcReduction="10000"/>
          </a:bodyPr>
          <a:lstStyle/>
          <a:p>
            <a:r>
              <a:rPr lang="en-ID" dirty="0" err="1"/>
              <a:t>Manajemen</a:t>
            </a:r>
            <a:r>
              <a:rPr lang="en-ID" dirty="0"/>
              <a:t> keperawatan merupakan suatu proses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staf</a:t>
            </a:r>
            <a:r>
              <a:rPr lang="en-ID" dirty="0"/>
              <a:t> keperawatan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keperawatan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professional</a:t>
            </a:r>
            <a:endParaRPr lang="en-ID" dirty="0"/>
          </a:p>
          <a:p>
            <a:r>
              <a:rPr lang="en-ID" dirty="0" err="1"/>
              <a:t>Manajemen</a:t>
            </a:r>
            <a:r>
              <a:rPr lang="en-ID" dirty="0"/>
              <a:t> keperawatan pada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yang </a:t>
            </a:r>
            <a:r>
              <a:rPr lang="en-ID" dirty="0" err="1"/>
              <a:t>merencanakan</a:t>
            </a:r>
            <a:r>
              <a:rPr lang="en-ID" dirty="0"/>
              <a:t>, </a:t>
            </a:r>
            <a:r>
              <a:rPr lang="en-ID" dirty="0" err="1"/>
              <a:t>mengorganisasi</a:t>
            </a:r>
            <a:r>
              <a:rPr lang="en-ID" dirty="0"/>
              <a:t>, </a:t>
            </a:r>
            <a:r>
              <a:rPr lang="en-ID" dirty="0" err="1"/>
              <a:t>memimpin</a:t>
            </a:r>
            <a:r>
              <a:rPr lang="en-ID" dirty="0"/>
              <a:t> dan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sarana</a:t>
            </a:r>
            <a:r>
              <a:rPr lang="en-ID" dirty="0"/>
              <a:t> dan </a:t>
            </a:r>
            <a:r>
              <a:rPr lang="en-ID" dirty="0" err="1"/>
              <a:t>prasarana</a:t>
            </a:r>
            <a:endParaRPr lang="en-ID" dirty="0"/>
          </a:p>
          <a:p>
            <a:r>
              <a:rPr lang="en-ID" dirty="0"/>
              <a:t>Pemimpin </a:t>
            </a:r>
            <a:r>
              <a:rPr lang="en-ID" dirty="0" err="1"/>
              <a:t>dalam</a:t>
            </a:r>
            <a:r>
              <a:rPr lang="en-ID" dirty="0"/>
              <a:t> keperawatan merupakan </a:t>
            </a:r>
            <a:r>
              <a:rPr lang="en-ID" dirty="0" err="1"/>
              <a:t>seseorang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mempersatukan</a:t>
            </a:r>
            <a:r>
              <a:rPr lang="en-ID" dirty="0"/>
              <a:t> orang-orang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mengarahkannya</a:t>
            </a:r>
            <a:r>
              <a:rPr lang="en-ID" dirty="0"/>
              <a:t> </a:t>
            </a:r>
            <a:r>
              <a:rPr lang="en-ID" dirty="0" err="1"/>
              <a:t>sedemikian</a:t>
            </a:r>
            <a:r>
              <a:rPr lang="en-ID" dirty="0"/>
              <a:t> </a:t>
            </a:r>
            <a:r>
              <a:rPr lang="en-ID" dirty="0" err="1"/>
              <a:t>rupa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Kepemimpinan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keperawatan.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,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staf</a:t>
            </a:r>
            <a:r>
              <a:rPr lang="en-ID" dirty="0"/>
              <a:t>, </a:t>
            </a:r>
            <a:r>
              <a:rPr lang="en-ID" dirty="0" err="1"/>
              <a:t>ketua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,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ruangan</a:t>
            </a:r>
            <a:r>
              <a:rPr lang="en-ID" dirty="0"/>
              <a:t>,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keperawatan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ketrampilan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ketrampilan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, </a:t>
            </a:r>
            <a:r>
              <a:rPr lang="en-ID" dirty="0" err="1"/>
              <a:t>gaya</a:t>
            </a:r>
            <a:r>
              <a:rPr lang="en-ID" dirty="0"/>
              <a:t> dan </a:t>
            </a:r>
            <a:r>
              <a:rPr lang="en-ID" dirty="0" err="1"/>
              <a:t>cara-cara</a:t>
            </a:r>
            <a:r>
              <a:rPr lang="en-ID" dirty="0"/>
              <a:t> </a:t>
            </a:r>
            <a:r>
              <a:rPr lang="en-ID" dirty="0" err="1"/>
              <a:t>bagaimanaseorangdapatberperansebagaipemimipinyangefektif</a:t>
            </a:r>
            <a:endParaRPr lang="en-ID" dirty="0"/>
          </a:p>
          <a:p>
            <a:r>
              <a:rPr lang="en-US" altLang="en-US" dirty="0"/>
              <a:t>kepemimpinan yang baik, perawat dapat meningkatkan mutu asuhan keperawatan, kepuasan pasien, serta menciptakan lingkungan kerja yang kondusif.</a:t>
            </a:r>
            <a:endParaRPr lang="en-US" altLang="en-US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28" y="100512"/>
            <a:ext cx="11814372" cy="1049235"/>
          </a:xfrm>
        </p:spPr>
        <p:txBody>
          <a:bodyPr/>
          <a:lstStyle/>
          <a:p>
            <a:pPr algn="ctr"/>
            <a:r>
              <a:rPr lang="en-US" dirty="0"/>
              <a:t>DEFINISI KEPEMIMPINAN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87" y="1149746"/>
            <a:ext cx="11976213" cy="4765531"/>
          </a:xfrm>
        </p:spPr>
        <p:txBody>
          <a:bodyPr/>
          <a:lstStyle/>
          <a:p>
            <a:r>
              <a:rPr lang="en-ID" dirty="0"/>
              <a:t>suatu </a:t>
            </a:r>
            <a:r>
              <a:rPr lang="en-ID" dirty="0" err="1"/>
              <a:t>seni</a:t>
            </a:r>
            <a:r>
              <a:rPr lang="en-ID" dirty="0"/>
              <a:t> dan proses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dan </a:t>
            </a:r>
            <a:r>
              <a:rPr lang="en-ID" dirty="0" err="1"/>
              <a:t>mengarahkan</a:t>
            </a:r>
            <a:r>
              <a:rPr lang="en-ID" dirty="0"/>
              <a:t> orang lain agar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motivasi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tertentu</a:t>
            </a:r>
            <a:endParaRPr lang="en-ID" dirty="0"/>
          </a:p>
          <a:p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orang lain,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sebaik</a:t>
            </a:r>
            <a:r>
              <a:rPr lang="en-ID" dirty="0"/>
              <a:t>- </a:t>
            </a:r>
            <a:r>
              <a:rPr lang="en-ID" dirty="0" err="1"/>
              <a:t>baiknya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kemampuannya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suatu proses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mengarahkan</a:t>
            </a:r>
            <a:r>
              <a:rPr lang="en-ID" dirty="0"/>
              <a:t> dan </a:t>
            </a:r>
            <a:r>
              <a:rPr lang="en-ID" dirty="0" err="1"/>
              <a:t>memengaruhi</a:t>
            </a:r>
            <a:r>
              <a:rPr lang="en-ID" dirty="0"/>
              <a:t> para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endParaRPr lang="en-ID" dirty="0"/>
          </a:p>
          <a:p>
            <a:r>
              <a:rPr lang="en-ID" b="1" dirty="0">
                <a:solidFill>
                  <a:srgbClr val="FF0000"/>
                </a:solidFill>
              </a:rPr>
              <a:t>Kesimpulan :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mempengaruhi</a:t>
            </a:r>
            <a:r>
              <a:rPr lang="en-ID" dirty="0"/>
              <a:t> orang lain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memotivasi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pengikut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826" y="213801"/>
            <a:ext cx="11636347" cy="603495"/>
          </a:xfrm>
        </p:spPr>
        <p:txBody>
          <a:bodyPr/>
          <a:lstStyle/>
          <a:p>
            <a:pPr algn="ctr"/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013" y="873941"/>
            <a:ext cx="11984304" cy="5081798"/>
          </a:xfrm>
        </p:spPr>
        <p:txBody>
          <a:bodyPr/>
          <a:lstStyle/>
          <a:p>
            <a:r>
              <a:rPr lang="en-ID" dirty="0" err="1"/>
              <a:t>Syarat-Syarat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( </a:t>
            </a:r>
            <a:r>
              <a:rPr lang="en-ID" dirty="0" err="1"/>
              <a:t>Stoq</a:t>
            </a:r>
            <a:r>
              <a:rPr lang="en-ID" dirty="0"/>
              <a:t> Dill)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kelebihan</a:t>
            </a:r>
            <a:r>
              <a:rPr lang="en-ID" dirty="0"/>
              <a:t> yaitu: </a:t>
            </a:r>
            <a:r>
              <a:rPr lang="en-ID" dirty="0" err="1"/>
              <a:t>prestasi</a:t>
            </a:r>
            <a:r>
              <a:rPr lang="en-ID" dirty="0"/>
              <a:t>,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</a:t>
            </a:r>
            <a:r>
              <a:rPr lang="en-ID" dirty="0" err="1"/>
              <a:t>partisipasi</a:t>
            </a:r>
            <a:r>
              <a:rPr lang="en-ID" dirty="0"/>
              <a:t>, status, </a:t>
            </a:r>
            <a:r>
              <a:rPr lang="en-ID" dirty="0" err="1"/>
              <a:t>kapasitas</a:t>
            </a:r>
            <a:endParaRPr lang="en-ID" dirty="0"/>
          </a:p>
          <a:p>
            <a:r>
              <a:rPr lang="en-ID" dirty="0"/>
              <a:t>Earl Nightingale dan </a:t>
            </a:r>
            <a:r>
              <a:rPr lang="en-ID" dirty="0" err="1"/>
              <a:t>Whitf</a:t>
            </a:r>
            <a:r>
              <a:rPr lang="en-ID" dirty="0"/>
              <a:t> </a:t>
            </a:r>
            <a:r>
              <a:rPr lang="en-ID" dirty="0" err="1"/>
              <a:t>Schult</a:t>
            </a:r>
            <a:r>
              <a:rPr lang="en-ID" dirty="0"/>
              <a:t> </a:t>
            </a:r>
            <a:r>
              <a:rPr lang="en-ID" dirty="0" err="1"/>
              <a:t>mengemukakan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dan </a:t>
            </a:r>
            <a:r>
              <a:rPr lang="en-ID" dirty="0" err="1"/>
              <a:t>syarat</a:t>
            </a:r>
            <a:r>
              <a:rPr lang="en-ID" dirty="0"/>
              <a:t> yaitu: </a:t>
            </a:r>
            <a:r>
              <a:rPr lang="en-ID" dirty="0" err="1"/>
              <a:t>kemandirian</a:t>
            </a:r>
            <a:r>
              <a:rPr lang="en-ID" dirty="0"/>
              <a:t>, </a:t>
            </a:r>
            <a:r>
              <a:rPr lang="en-ID" dirty="0" err="1"/>
              <a:t>besar</a:t>
            </a:r>
            <a:r>
              <a:rPr lang="en-ID" dirty="0"/>
              <a:t> rasa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, multi </a:t>
            </a:r>
            <a:r>
              <a:rPr lang="en-ID" dirty="0" err="1"/>
              <a:t>terampil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kepandaian</a:t>
            </a:r>
            <a:r>
              <a:rPr lang="en-ID" dirty="0"/>
              <a:t> </a:t>
            </a:r>
            <a:r>
              <a:rPr lang="en-ID" dirty="0" err="1"/>
              <a:t>beraneka</a:t>
            </a:r>
            <a:r>
              <a:rPr lang="en-ID" dirty="0"/>
              <a:t> </a:t>
            </a:r>
            <a:r>
              <a:rPr lang="en-ID" dirty="0" err="1"/>
              <a:t>ragam</a:t>
            </a:r>
            <a:r>
              <a:rPr lang="en-ID" dirty="0"/>
              <a:t>, </a:t>
            </a:r>
            <a:r>
              <a:rPr lang="en-ID" dirty="0" err="1"/>
              <a:t>memiliki</a:t>
            </a:r>
            <a:r>
              <a:rPr lang="en-ID" dirty="0"/>
              <a:t> rasa </a:t>
            </a:r>
            <a:r>
              <a:rPr lang="en-ID" dirty="0" err="1"/>
              <a:t>humor</a:t>
            </a:r>
            <a:r>
              <a:rPr lang="en-ID" dirty="0"/>
              <a:t>, </a:t>
            </a:r>
            <a:r>
              <a:rPr lang="en-ID" dirty="0" err="1"/>
              <a:t>antusiasme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suka</a:t>
            </a:r>
            <a:r>
              <a:rPr lang="en-ID" dirty="0"/>
              <a:t> </a:t>
            </a:r>
            <a:r>
              <a:rPr lang="en-ID" dirty="0" err="1"/>
              <a:t>berkawan</a:t>
            </a:r>
            <a:r>
              <a:rPr lang="en-ID" dirty="0"/>
              <a:t>,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yang </a:t>
            </a:r>
            <a:r>
              <a:rPr lang="en-ID" dirty="0" err="1"/>
              <a:t>sempurna</a:t>
            </a:r>
            <a:r>
              <a:rPr lang="en-ID" dirty="0"/>
              <a:t>,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(</a:t>
            </a:r>
            <a:r>
              <a:rPr lang="en-ID" dirty="0" err="1"/>
              <a:t>beradaptasi</a:t>
            </a:r>
            <a:r>
              <a:rPr lang="en-ID" dirty="0"/>
              <a:t>), </a:t>
            </a:r>
            <a:r>
              <a:rPr lang="en-ID" dirty="0" err="1"/>
              <a:t>sabar</a:t>
            </a:r>
            <a:r>
              <a:rPr lang="en-ID" dirty="0"/>
              <a:t> dan </a:t>
            </a:r>
            <a:r>
              <a:rPr lang="en-ID" dirty="0" err="1"/>
              <a:t>ulet</a:t>
            </a:r>
            <a:r>
              <a:rPr lang="en-ID" dirty="0"/>
              <a:t>, </a:t>
            </a:r>
            <a:r>
              <a:rPr lang="en-ID" dirty="0" err="1"/>
              <a:t>komunikatif</a:t>
            </a:r>
            <a:r>
              <a:rPr lang="en-ID" dirty="0"/>
              <a:t> serta </a:t>
            </a:r>
            <a:r>
              <a:rPr lang="en-ID" dirty="0" err="1"/>
              <a:t>pandai</a:t>
            </a:r>
            <a:r>
              <a:rPr lang="en-ID" dirty="0"/>
              <a:t> </a:t>
            </a:r>
            <a:r>
              <a:rPr lang="en-ID" dirty="0" err="1"/>
              <a:t>berbicara</a:t>
            </a:r>
            <a:r>
              <a:rPr lang="en-ID" dirty="0"/>
              <a:t>, </a:t>
            </a:r>
            <a:r>
              <a:rPr lang="en-ID" dirty="0" err="1"/>
              <a:t>berjiwa</a:t>
            </a:r>
            <a:r>
              <a:rPr lang="en-ID" dirty="0"/>
              <a:t> </a:t>
            </a:r>
            <a:r>
              <a:rPr lang="en-ID" dirty="0" err="1"/>
              <a:t>wiraswasta</a:t>
            </a:r>
            <a:r>
              <a:rPr lang="en-ID" dirty="0"/>
              <a:t>,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jasmaninya</a:t>
            </a:r>
            <a:r>
              <a:rPr lang="en-ID" dirty="0"/>
              <a:t>, </a:t>
            </a:r>
            <a:r>
              <a:rPr lang="en-ID" dirty="0" err="1"/>
              <a:t>dinamis</a:t>
            </a:r>
            <a:r>
              <a:rPr lang="en-ID" dirty="0"/>
              <a:t>, </a:t>
            </a:r>
            <a:r>
              <a:rPr lang="en-ID" dirty="0" err="1"/>
              <a:t>sanggup</a:t>
            </a:r>
            <a:r>
              <a:rPr lang="en-ID" dirty="0"/>
              <a:t> dan </a:t>
            </a:r>
            <a:r>
              <a:rPr lang="en-ID" dirty="0" err="1"/>
              <a:t>berani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, </a:t>
            </a:r>
            <a:r>
              <a:rPr lang="en-ID" dirty="0" err="1"/>
              <a:t>tajam</a:t>
            </a:r>
            <a:r>
              <a:rPr lang="en-ID" dirty="0"/>
              <a:t> </a:t>
            </a:r>
            <a:r>
              <a:rPr lang="en-ID" dirty="0" err="1"/>
              <a:t>firasatnya</a:t>
            </a:r>
            <a:r>
              <a:rPr lang="en-ID" dirty="0"/>
              <a:t> dan </a:t>
            </a:r>
            <a:r>
              <a:rPr lang="en-ID" dirty="0" err="1"/>
              <a:t>adil</a:t>
            </a:r>
            <a:r>
              <a:rPr lang="en-ID" dirty="0"/>
              <a:t> </a:t>
            </a:r>
            <a:r>
              <a:rPr lang="en-ID" dirty="0" err="1"/>
              <a:t>pertimbangannya</a:t>
            </a:r>
            <a:r>
              <a:rPr lang="en-ID" dirty="0"/>
              <a:t>, </a:t>
            </a:r>
            <a:r>
              <a:rPr lang="en-ID" dirty="0" err="1"/>
              <a:t>berpengetahuan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 dan </a:t>
            </a:r>
            <a:r>
              <a:rPr lang="en-ID" dirty="0" err="1"/>
              <a:t>haus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,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motivasi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, punya </a:t>
            </a:r>
            <a:r>
              <a:rPr lang="en-ID" dirty="0" err="1"/>
              <a:t>imajinasi</a:t>
            </a:r>
            <a:r>
              <a:rPr lang="en-ID" dirty="0"/>
              <a:t> </a:t>
            </a:r>
            <a:r>
              <a:rPr lang="en-ID" dirty="0" err="1"/>
              <a:t>tinggi</a:t>
            </a:r>
            <a:endParaRPr lang="en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69" y="157158"/>
            <a:ext cx="11806280" cy="58731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REALITAS KEPEMIMPINAN </a:t>
            </a:r>
            <a:endParaRPr lang="en-ID" sz="2800" dirty="0"/>
          </a:p>
        </p:txBody>
      </p:sp>
      <p:sp>
        <p:nvSpPr>
          <p:cNvPr id="4" name="Rectangle 3"/>
          <p:cNvSpPr/>
          <p:nvPr/>
        </p:nvSpPr>
        <p:spPr>
          <a:xfrm flipV="1">
            <a:off x="922493" y="950175"/>
            <a:ext cx="2184848" cy="2100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/>
          <p:cNvSpPr/>
          <p:nvPr/>
        </p:nvSpPr>
        <p:spPr>
          <a:xfrm flipV="1">
            <a:off x="922492" y="3428999"/>
            <a:ext cx="2184849" cy="1890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/>
          <p:cNvSpPr/>
          <p:nvPr/>
        </p:nvSpPr>
        <p:spPr>
          <a:xfrm flipV="1">
            <a:off x="6036658" y="3428999"/>
            <a:ext cx="2395242" cy="1749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/>
          <p:cNvSpPr txBox="1"/>
          <p:nvPr/>
        </p:nvSpPr>
        <p:spPr>
          <a:xfrm>
            <a:off x="1092424" y="1705263"/>
            <a:ext cx="2014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PANDAI MEMIMPIN DAN MEMIMPIN </a:t>
            </a:r>
            <a:endParaRPr lang="en-ID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922492" y="4070294"/>
            <a:ext cx="2014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TIDAK PANDAI MEMIMPIN TETAPI MEMIMPIN </a:t>
            </a:r>
            <a:endParaRPr lang="en-ID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3703786"/>
            <a:ext cx="2400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PANDAI MEMIMPIN TETAPI TIDAK / DILARANG MEMIMPIN </a:t>
            </a:r>
            <a:endParaRPr lang="en-ID" dirty="0"/>
          </a:p>
        </p:txBody>
      </p:sp>
      <p:sp>
        <p:nvSpPr>
          <p:cNvPr id="11" name="Rectangle 10"/>
          <p:cNvSpPr/>
          <p:nvPr/>
        </p:nvSpPr>
        <p:spPr>
          <a:xfrm flipV="1">
            <a:off x="6036658" y="1071304"/>
            <a:ext cx="2184848" cy="2100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6096000" y="1335931"/>
            <a:ext cx="2125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TIDAK PANDAI MEMIMPIN DAN TIDAK MEMIMPIN </a:t>
            </a:r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795" y="438785"/>
            <a:ext cx="9519920" cy="591820"/>
          </a:xfrm>
        </p:spPr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Teori-Teori Kepemimpinan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475" y="767080"/>
            <a:ext cx="11702415" cy="523176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1. Teori Sifat (Trait Theory)</a:t>
            </a:r>
            <a:endParaRPr lang="en-US" altLang="en-US"/>
          </a:p>
          <a:p>
            <a:r>
              <a:rPr lang="en-US" altLang="en-US"/>
              <a:t>Menganggap kepemimpinan muncul karena sifat-sifat bawaan seperti karisma, kecerdasan, keberanian, dan kepercayaan diri.</a:t>
            </a:r>
            <a:endParaRPr lang="en-US" altLang="en-US"/>
          </a:p>
          <a:p>
            <a:r>
              <a:rPr lang="en-US" altLang="en-US"/>
              <a:t>Teori ini menekankan bahwa setiap orang adalah pemimpin (pemimpin dibawa sejak lahir bukan didapatkan) dan mereka mempunyai karakteristik tertentu yang membuat mereka lebih baik dari orang lain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2. Teori Perilaku (Behavioral Theory)</a:t>
            </a:r>
            <a:endParaRPr lang="en-US" altLang="en-US"/>
          </a:p>
          <a:p>
            <a:r>
              <a:rPr lang="en-US" altLang="en-US"/>
              <a:t>.suatu gaya kepemimpinan yang diperoleh melalui kemampuan bekerjasama, kemampuan interpersonal, kemampuan diplomasi, partisipasi social, dan prestige.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3. Teori Situasional (Situational Leadership Theory)</a:t>
            </a:r>
            <a:endParaRPr lang="en-US" altLang="en-US"/>
          </a:p>
          <a:p>
            <a:r>
              <a:rPr lang="en-US" altLang="en-US"/>
              <a:t>melaksanakan tugasnya dengan mengkombinasikan antara factor bawaaan, perilaku, dan situasi. Yang diperlukan seorang pemimpin dalam teori ini adalah kemampuan mendiagnosa melalui observasi terhadap motivasi dan kemampuan 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985" y="303530"/>
            <a:ext cx="6475095" cy="613410"/>
          </a:xfrm>
        </p:spPr>
        <p:txBody>
          <a:bodyPr/>
          <a:p>
            <a:r>
              <a:rPr lang="en-US" altLang="en-US">
                <a:sym typeface="+mn-ea"/>
              </a:rPr>
              <a:t>Teori-Teori Kepemimpinan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085" y="916940"/>
            <a:ext cx="11851640" cy="51104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4. Teori Kontingensi (Fiedler’s Contingency Theory)</a:t>
            </a:r>
            <a:endParaRPr lang="en-US" altLang="en-US"/>
          </a:p>
          <a:p>
            <a:r>
              <a:rPr lang="en-US" altLang="en-US"/>
              <a:t>Keberhasilan kepemimpinan bergantung pada kesesuaian antara gaya kepemimpinan dan situasi tertentu.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5. Teori Transformasional dan Transaksional</a:t>
            </a:r>
            <a:endParaRPr lang="en-US" altLang="en-US"/>
          </a:p>
          <a:p>
            <a:r>
              <a:rPr lang="en-US" altLang="en-US"/>
              <a:t>Transformasional: pemimpin menginspirasi, memotivasi, dan memberdayakan bawahannya untuk melampaui kepentingan pribadi demi tujuan bersama.</a:t>
            </a:r>
            <a:endParaRPr lang="en-US" altLang="en-US"/>
          </a:p>
          <a:p>
            <a:r>
              <a:rPr lang="en-US" altLang="en-US"/>
              <a:t>Transaksional: pemimpin menekankan pada imbalan dan hukuman sebagai sarana motivasi.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4.Teori Motivasi</a:t>
            </a:r>
            <a:endParaRPr lang="en-US" altLang="en-US"/>
          </a:p>
          <a:p>
            <a:r>
              <a:rPr lang="en-US" altLang="en-US"/>
              <a:t>Merupakan suatu teori kepemimpinan yang dilandasi asanya motivasi. Ada dua teori motivasi yang mempengaruhi kepemimpinan yaitu teori isi dan teori proses.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a)The Need Hierarchy (Maslow): mempunyai motivasi jika kebutuhan blm terpenuhi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b} manusia memiliki tiga kebutuhan dasar: Eksistensi (keamanan dan kebutuhan fisiologis), Relatedness (keterkaitan atau hubungan sosial), dan Growth (pertumbuhan atau aktualisasi diri). 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141" y="342421"/>
            <a:ext cx="11660623" cy="652900"/>
          </a:xfrm>
        </p:spPr>
        <p:txBody>
          <a:bodyPr/>
          <a:lstStyle/>
          <a:p>
            <a:pPr algn="ctr"/>
            <a:r>
              <a:rPr lang="en-ID" dirty="0">
                <a:effectLst/>
              </a:rPr>
              <a:t>Tipe Kepemimpinan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73" y="1190344"/>
            <a:ext cx="11984304" cy="4927235"/>
          </a:xfrm>
        </p:spPr>
        <p:txBody>
          <a:bodyPr>
            <a:normAutofit lnSpcReduction="10000"/>
          </a:bodyPr>
          <a:lstStyle/>
          <a:p>
            <a:r>
              <a:rPr lang="en-ID" dirty="0">
                <a:solidFill>
                  <a:srgbClr val="FF0000"/>
                </a:solidFill>
              </a:rPr>
              <a:t>TIPE DEMOKRATIS</a:t>
            </a:r>
            <a:endParaRPr lang="en-ID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D" dirty="0" err="1">
                <a:effectLst/>
              </a:rPr>
              <a:t>tipe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kepemimpinan</a:t>
            </a:r>
            <a:r>
              <a:rPr lang="en-ID" dirty="0">
                <a:effectLst/>
              </a:rPr>
              <a:t>  yang sangat </a:t>
            </a:r>
            <a:r>
              <a:rPr lang="en-ID" dirty="0" err="1">
                <a:effectLst/>
              </a:rPr>
              <a:t>disukai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banyak</a:t>
            </a:r>
            <a:r>
              <a:rPr lang="en-ID" dirty="0">
                <a:effectLst/>
              </a:rPr>
              <a:t> orang </a:t>
            </a:r>
            <a:r>
              <a:rPr lang="en-ID" dirty="0" err="1">
                <a:effectLst/>
              </a:rPr>
              <a:t>karena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pemimpin</a:t>
            </a:r>
            <a:r>
              <a:rPr lang="en-ID" dirty="0">
                <a:effectLst/>
              </a:rPr>
              <a:t> sangat </a:t>
            </a:r>
            <a:r>
              <a:rPr lang="en-ID" dirty="0" err="1">
                <a:effectLst/>
              </a:rPr>
              <a:t>menghargai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pendapat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bawahannya</a:t>
            </a:r>
            <a:r>
              <a:rPr lang="en-ID" dirty="0">
                <a:effectLst/>
              </a:rPr>
              <a:t> dan juga </a:t>
            </a:r>
            <a:r>
              <a:rPr lang="en-ID" dirty="0" err="1">
                <a:effectLst/>
              </a:rPr>
              <a:t>tidak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otoriter</a:t>
            </a:r>
            <a:r>
              <a:rPr lang="en-ID" dirty="0">
                <a:effectLst/>
              </a:rPr>
              <a:t>. Tipe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betul-betul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bisa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memberikan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arahan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kerja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proporsional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kepada</a:t>
            </a:r>
            <a:r>
              <a:rPr lang="en-ID" dirty="0">
                <a:effectLst/>
              </a:rPr>
              <a:t>  </a:t>
            </a:r>
            <a:r>
              <a:rPr lang="en-ID" dirty="0" err="1">
                <a:effectLst/>
              </a:rPr>
              <a:t>bawahannya</a:t>
            </a:r>
            <a:r>
              <a:rPr lang="en-ID" dirty="0">
                <a:effectLst/>
              </a:rPr>
              <a:t> agar </a:t>
            </a:r>
            <a:r>
              <a:rPr lang="en-ID" dirty="0" err="1">
                <a:effectLst/>
              </a:rPr>
              <a:t>tidak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mudah</a:t>
            </a:r>
            <a:r>
              <a:rPr lang="en-ID" dirty="0">
                <a:effectLst/>
              </a:rPr>
              <a:t> </a:t>
            </a:r>
            <a:r>
              <a:rPr lang="en-ID" b="1" i="1" dirty="0">
                <a:effectLst/>
              </a:rPr>
              <a:t>burnout</a:t>
            </a:r>
            <a:r>
              <a:rPr lang="en-ID" dirty="0">
                <a:effectLst/>
              </a:rPr>
              <a:t>.</a:t>
            </a:r>
            <a:endParaRPr lang="en-ID" dirty="0">
              <a:effectLst/>
            </a:endParaRPr>
          </a:p>
          <a:p>
            <a:pPr marL="0" indent="0">
              <a:buNone/>
            </a:pPr>
            <a:r>
              <a:rPr lang="en-ID" dirty="0">
                <a:solidFill>
                  <a:srgbClr val="FF0000"/>
                </a:solidFill>
              </a:rPr>
              <a:t>Tipe Kepemimpinan </a:t>
            </a:r>
            <a:r>
              <a:rPr lang="en-ID" dirty="0" err="1">
                <a:solidFill>
                  <a:srgbClr val="FF0000"/>
                </a:solidFill>
              </a:rPr>
              <a:t>Otoriter</a:t>
            </a:r>
            <a:endParaRPr lang="en-ID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Pemimpin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otoriter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diselesaikan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dan </a:t>
            </a:r>
            <a:r>
              <a:rPr lang="en-ID" dirty="0" err="1"/>
              <a:t>efisien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matriks</a:t>
            </a:r>
            <a:r>
              <a:rPr lang="en-ID" dirty="0"/>
              <a:t> time balance dan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produktivitas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perlakuan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karyawan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dan </a:t>
            </a:r>
            <a:r>
              <a:rPr lang="en-ID" dirty="0" err="1"/>
              <a:t>memaksakan</a:t>
            </a:r>
            <a:r>
              <a:rPr lang="en-ID" dirty="0"/>
              <a:t> </a:t>
            </a:r>
            <a:r>
              <a:rPr lang="en-ID" dirty="0" err="1"/>
              <a:t>kehendak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demi </a:t>
            </a:r>
            <a:r>
              <a:rPr lang="en-ID" dirty="0" err="1"/>
              <a:t>mencapai</a:t>
            </a:r>
            <a:r>
              <a:rPr lang="en-ID" dirty="0"/>
              <a:t> goals. Pemimpin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karyawan </a:t>
            </a:r>
            <a:r>
              <a:rPr lang="en-ID" dirty="0" err="1"/>
              <a:t>terpaksa</a:t>
            </a:r>
            <a:r>
              <a:rPr lang="en-ID" dirty="0"/>
              <a:t> </a:t>
            </a:r>
            <a:r>
              <a:rPr lang="en-ID" dirty="0" err="1"/>
              <a:t>lembur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demi </a:t>
            </a:r>
            <a:r>
              <a:rPr lang="en-ID" dirty="0" err="1"/>
              <a:t>akselerasi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profit </a:t>
            </a:r>
            <a:r>
              <a:rPr lang="en-ID" dirty="0" err="1"/>
              <a:t>perusahaan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94" y="517890"/>
            <a:ext cx="11854833" cy="873765"/>
          </a:xfrm>
        </p:spPr>
        <p:txBody>
          <a:bodyPr>
            <a:normAutofit fontScale="90000"/>
          </a:bodyPr>
          <a:lstStyle/>
          <a:p>
            <a:pPr algn="ctr"/>
            <a:r>
              <a:rPr lang="en-ID" dirty="0"/>
              <a:t>Tipe Kepemimpinan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973" y="1174159"/>
            <a:ext cx="11854833" cy="50647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D" dirty="0" err="1">
                <a:effectLst/>
              </a:rPr>
              <a:t>Karismatik</a:t>
            </a:r>
            <a:r>
              <a:rPr lang="en-ID" dirty="0">
                <a:effectLst/>
              </a:rPr>
              <a:t> </a:t>
            </a:r>
            <a:endParaRPr lang="en-ID" dirty="0">
              <a:effectLst/>
            </a:endParaRPr>
          </a:p>
          <a:p>
            <a:pPr marL="0" indent="0">
              <a:buNone/>
            </a:pPr>
            <a:r>
              <a:rPr lang="en-ID" dirty="0" err="1">
                <a:effectLst/>
              </a:rPr>
              <a:t>pemimpin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menonjolkan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gaya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kepemimpinan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berkarisma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untuk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menarik</a:t>
            </a:r>
            <a:r>
              <a:rPr lang="en-ID" dirty="0">
                <a:effectLst/>
              </a:rPr>
              <a:t> dan </a:t>
            </a:r>
            <a:r>
              <a:rPr lang="en-ID" dirty="0" err="1">
                <a:effectLst/>
              </a:rPr>
              <a:t>menginspirasi</a:t>
            </a:r>
            <a:r>
              <a:rPr lang="en-ID" dirty="0">
                <a:effectLst/>
              </a:rPr>
              <a:t> serta </a:t>
            </a:r>
            <a:r>
              <a:rPr lang="en-ID" dirty="0" err="1">
                <a:effectLst/>
              </a:rPr>
              <a:t>banyak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berkomunikasi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bawahannya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sehingga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bawahan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senang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hati</a:t>
            </a:r>
            <a:r>
              <a:rPr lang="en-ID" dirty="0">
                <a:effectLst/>
              </a:rPr>
              <a:t> melakukan </a:t>
            </a:r>
            <a:r>
              <a:rPr lang="en-ID" dirty="0" err="1">
                <a:effectLst/>
              </a:rPr>
              <a:t>apapun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dibutuhkan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pemimpin</a:t>
            </a:r>
            <a:r>
              <a:rPr lang="en-ID" dirty="0">
                <a:effectLst/>
              </a:rPr>
              <a:t>.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Tipe </a:t>
            </a:r>
            <a:r>
              <a:rPr lang="en-ID" dirty="0" err="1"/>
              <a:t>Kepemimpin</a:t>
            </a:r>
            <a:r>
              <a:rPr lang="en-ID" dirty="0"/>
              <a:t> </a:t>
            </a:r>
            <a:r>
              <a:rPr lang="en-ID" dirty="0" err="1"/>
              <a:t>Militeristik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Tipe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militeristik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sangat </a:t>
            </a:r>
            <a:r>
              <a:rPr lang="en-ID" dirty="0" err="1"/>
              <a:t>mementingkan</a:t>
            </a:r>
            <a:r>
              <a:rPr lang="en-ID" dirty="0"/>
              <a:t> </a:t>
            </a:r>
            <a:r>
              <a:rPr lang="en-ID" dirty="0" err="1"/>
              <a:t>kedisiplinan</a:t>
            </a:r>
            <a:r>
              <a:rPr lang="en-ID" dirty="0"/>
              <a:t> yang </a:t>
            </a:r>
            <a:r>
              <a:rPr lang="en-ID" dirty="0" err="1"/>
              <a:t>tinggi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senang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bawahan</a:t>
            </a:r>
            <a:r>
              <a:rPr lang="en-ID" dirty="0"/>
              <a:t> yang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begitu</a:t>
            </a:r>
            <a:r>
              <a:rPr lang="en-ID" dirty="0"/>
              <a:t> pula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teguran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ketidaknyamanan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bekerja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Tipe Kepemimpinan </a:t>
            </a:r>
            <a:r>
              <a:rPr lang="en-ID" dirty="0" err="1"/>
              <a:t>Paternalistik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Tipe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perfeksionis</a:t>
            </a:r>
            <a:r>
              <a:rPr lang="en-ID" dirty="0"/>
              <a:t> yang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memperlakukan</a:t>
            </a:r>
            <a:r>
              <a:rPr lang="en-ID" dirty="0"/>
              <a:t> </a:t>
            </a:r>
            <a:r>
              <a:rPr lang="en-ID" dirty="0" err="1"/>
              <a:t>bawahannya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pemula</a:t>
            </a:r>
            <a:r>
              <a:rPr lang="en-ID" dirty="0"/>
              <a:t> yang </a:t>
            </a:r>
            <a:r>
              <a:rPr lang="en-ID" dirty="0" err="1"/>
              <a:t>segalanya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diajarkan</a:t>
            </a:r>
            <a:r>
              <a:rPr lang="en-ID" dirty="0"/>
              <a:t>, </a:t>
            </a:r>
            <a:r>
              <a:rPr lang="en-ID" dirty="0" err="1"/>
              <a:t>dipandu</a:t>
            </a:r>
            <a:r>
              <a:rPr lang="en-ID" dirty="0"/>
              <a:t>, dan </a:t>
            </a:r>
            <a:r>
              <a:rPr lang="en-ID" dirty="0" err="1"/>
              <a:t>dikontrol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keinginannya</a:t>
            </a:r>
            <a:r>
              <a:rPr lang="en-ID" dirty="0"/>
              <a:t>. </a:t>
            </a:r>
            <a:endParaRPr lang="en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11103</Words>
  <Application>WPS Presentation</Application>
  <PresentationFormat>Widescreen</PresentationFormat>
  <Paragraphs>144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17</vt:i4>
      </vt:variant>
    </vt:vector>
  </HeadingPairs>
  <TitlesOfParts>
    <vt:vector size="38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Trebuchet MS</vt:lpstr>
      <vt:lpstr>Microsoft YaHei</vt:lpstr>
      <vt:lpstr>Arial Unicode MS</vt:lpstr>
      <vt:lpstr>Gill Sans MT</vt:lpstr>
      <vt:lpstr>Palatino Linotype</vt:lpstr>
      <vt:lpstr>Calibri Light</vt:lpstr>
      <vt:lpstr>Tw Cen MT</vt:lpstr>
      <vt:lpstr>Century Gothic</vt:lpstr>
      <vt:lpstr>Facet</vt:lpstr>
      <vt:lpstr>Gallery</vt:lpstr>
      <vt:lpstr>1_Gallery</vt:lpstr>
      <vt:lpstr>Office Theme</vt:lpstr>
      <vt:lpstr>Droplet</vt:lpstr>
      <vt:lpstr>Wisp</vt:lpstr>
      <vt:lpstr>Kepemimpinan dalam manajemen keperawatan </vt:lpstr>
      <vt:lpstr>Latar belakang </vt:lpstr>
      <vt:lpstr>DEFINISI KEPEMIMPINAN </vt:lpstr>
      <vt:lpstr>Syarat pemimpin </vt:lpstr>
      <vt:lpstr>REALITAS KEPEMIMPINAN </vt:lpstr>
      <vt:lpstr>Teori-Teori Kepemimpinan </vt:lpstr>
      <vt:lpstr>Teori-Teori Kepemimpinan</vt:lpstr>
      <vt:lpstr>Tipe Kepemimpinan</vt:lpstr>
      <vt:lpstr>Tipe Kepemimpinan </vt:lpstr>
      <vt:lpstr>GAYA KEPEMIMPINAN </vt:lpstr>
      <vt:lpstr>Gaya kepemimpinan diktator / otoriter, /totaliter /tirani.</vt:lpstr>
      <vt:lpstr>Gaya Kepemimpinan Demokratis</vt:lpstr>
      <vt:lpstr>Gaya Kepemimpinan Laissez Faire (Bebas)</vt:lpstr>
      <vt:lpstr>Gaya Kepemimpinan Transaksional</vt:lpstr>
      <vt:lpstr>Gaya Kepemimpinan Transformasional</vt:lpstr>
      <vt:lpstr>Gaya Kepemimpinan Situasional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Kepemimpinan dalam manajemen keperawatan</dc:title>
  <dc:creator>HP</dc:creator>
  <cp:lastModifiedBy>girisusilo adi</cp:lastModifiedBy>
  <cp:revision>38</cp:revision>
  <dcterms:created xsi:type="dcterms:W3CDTF">2024-09-17T01:30:00Z</dcterms:created>
  <dcterms:modified xsi:type="dcterms:W3CDTF">2025-09-26T05:56:13Z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FADA96AF08114AE497DFC8099AC47F2F_13</vt:lpwstr>
  </property>
  <property fmtid="{D5CDD505-2E9C-101B-9397-08002B2CF9AE}" pid="3" name="KSOProductBuildVer">
    <vt:lpwstr>1033-12.2.0.22549</vt:lpwstr>
  </property>
</Properties>
</file>