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34"/>
  </p:handoutMasterIdLst>
  <p:sldIdLst>
    <p:sldId id="256" r:id="rId2"/>
    <p:sldId id="257" r:id="rId3"/>
    <p:sldId id="285" r:id="rId4"/>
    <p:sldId id="284" r:id="rId5"/>
    <p:sldId id="264" r:id="rId6"/>
    <p:sldId id="258" r:id="rId7"/>
    <p:sldId id="259" r:id="rId8"/>
    <p:sldId id="283" r:id="rId9"/>
    <p:sldId id="260" r:id="rId10"/>
    <p:sldId id="261" r:id="rId11"/>
    <p:sldId id="262" r:id="rId12"/>
    <p:sldId id="263" r:id="rId13"/>
    <p:sldId id="281" r:id="rId14"/>
    <p:sldId id="282" r:id="rId15"/>
    <p:sldId id="265" r:id="rId16"/>
    <p:sldId id="266" r:id="rId17"/>
    <p:sldId id="277" r:id="rId18"/>
    <p:sldId id="278" r:id="rId19"/>
    <p:sldId id="279" r:id="rId20"/>
    <p:sldId id="280" r:id="rId21"/>
    <p:sldId id="267" r:id="rId22"/>
    <p:sldId id="268" r:id="rId23"/>
    <p:sldId id="269" r:id="rId24"/>
    <p:sldId id="270" r:id="rId25"/>
    <p:sldId id="271" r:id="rId26"/>
    <p:sldId id="272" r:id="rId27"/>
    <p:sldId id="273" r:id="rId28"/>
    <p:sldId id="274" r:id="rId29"/>
    <p:sldId id="275" r:id="rId30"/>
    <p:sldId id="276" r:id="rId31"/>
    <p:sldId id="286" r:id="rId32"/>
    <p:sldId id="287" r:id="rId33"/>
  </p:sldIdLst>
  <p:sldSz cx="9144000" cy="6858000" type="screen4x3"/>
  <p:notesSz cx="6888163" cy="100203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66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id-ID"/>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43594B77-98F2-4C73-BA62-6D30811A250F}" type="datetimeFigureOut">
              <a:rPr lang="id-ID" smtClean="0"/>
              <a:pPr/>
              <a:t>20/09/2024</a:t>
            </a:fld>
            <a:endParaRPr lang="id-ID"/>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id-ID"/>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289E3005-3971-4B1A-9817-55826ED5E743}" type="slidenum">
              <a:rPr lang="id-ID" smtClean="0"/>
              <a:pPr/>
              <a:t>‹#›</a:t>
            </a:fld>
            <a:endParaRPr lang="id-ID"/>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056819D6-00F1-4331-91CA-F1464637754D}" type="datetimeFigureOut">
              <a:rPr lang="id-ID" smtClean="0"/>
              <a:pPr/>
              <a:t>20/09/2024</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a:lstStyle/>
          <a:p>
            <a:fld id="{BA7D51D1-ADC6-43A6-9BA7-377F3E2708F0}" type="slidenum">
              <a:rPr lang="id-ID" smtClean="0"/>
              <a:pPr/>
              <a:t>‹#›</a:t>
            </a:fld>
            <a:endParaRPr lang="id-ID"/>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6819D6-00F1-4331-91CA-F1464637754D}" type="datetimeFigureOut">
              <a:rPr lang="id-ID" smtClean="0"/>
              <a:pPr/>
              <a:t>20/09/2024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A7D51D1-ADC6-43A6-9BA7-377F3E2708F0}"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6819D6-00F1-4331-91CA-F1464637754D}" type="datetimeFigureOut">
              <a:rPr lang="id-ID" smtClean="0"/>
              <a:pPr/>
              <a:t>20/09/2024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A7D51D1-ADC6-43A6-9BA7-377F3E2708F0}"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6819D6-00F1-4331-91CA-F1464637754D}" type="datetimeFigureOut">
              <a:rPr lang="id-ID" smtClean="0"/>
              <a:pPr/>
              <a:t>20/09/2024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A7D51D1-ADC6-43A6-9BA7-377F3E2708F0}"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56819D6-00F1-4331-91CA-F1464637754D}" type="datetimeFigureOut">
              <a:rPr lang="id-ID" smtClean="0"/>
              <a:pPr/>
              <a:t>20/09/2024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7924800" y="6416675"/>
            <a:ext cx="762000" cy="365125"/>
          </a:xfrm>
        </p:spPr>
        <p:txBody>
          <a:bodyPr/>
          <a:lstStyle/>
          <a:p>
            <a:fld id="{BA7D51D1-ADC6-43A6-9BA7-377F3E2708F0}"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6819D6-00F1-4331-91CA-F1464637754D}" type="datetimeFigureOut">
              <a:rPr lang="id-ID" smtClean="0"/>
              <a:pPr/>
              <a:t>20/09/2024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A7D51D1-ADC6-43A6-9BA7-377F3E2708F0}"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56819D6-00F1-4331-91CA-F1464637754D}" type="datetimeFigureOut">
              <a:rPr lang="id-ID" smtClean="0"/>
              <a:pPr/>
              <a:t>20/09/2024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A7D51D1-ADC6-43A6-9BA7-377F3E2708F0}"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56819D6-00F1-4331-91CA-F1464637754D}" type="datetimeFigureOut">
              <a:rPr lang="id-ID" smtClean="0"/>
              <a:pPr/>
              <a:t>20/09/2024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A7D51D1-ADC6-43A6-9BA7-377F3E2708F0}"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819D6-00F1-4331-91CA-F1464637754D}" type="datetimeFigureOut">
              <a:rPr lang="id-ID" smtClean="0"/>
              <a:pPr/>
              <a:t>20/09/2024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A7D51D1-ADC6-43A6-9BA7-377F3E2708F0}"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6819D6-00F1-4331-91CA-F1464637754D}" type="datetimeFigureOut">
              <a:rPr lang="id-ID" smtClean="0"/>
              <a:pPr/>
              <a:t>20/09/2024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A7D51D1-ADC6-43A6-9BA7-377F3E2708F0}"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56819D6-00F1-4331-91CA-F1464637754D}" type="datetimeFigureOut">
              <a:rPr lang="id-ID" smtClean="0"/>
              <a:pPr/>
              <a:t>20/09/2024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A7D51D1-ADC6-43A6-9BA7-377F3E2708F0}"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56819D6-00F1-4331-91CA-F1464637754D}" type="datetimeFigureOut">
              <a:rPr lang="id-ID" smtClean="0"/>
              <a:pPr/>
              <a:t>20/09/2024</a:t>
            </a:fld>
            <a:endParaRPr lang="id-ID"/>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d-ID"/>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A7D51D1-ADC6-43A6-9BA7-377F3E2708F0}"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d.wikihow.com/Menyusun-Rencana-Kerj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d.wikihow.com/Menyusun-Rencana-Kerj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d.wikihow.com/Menyusun-Rencana-Kerj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d.wikihow.com/Menyusun-Rencana-Kerj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d.wikihow.com/Menyusun-Rencana-Kerj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d.wikihow.com/Menyusun-Rencana-Kerj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d.wikihow.com/Menyusun-Rencana-Kerj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d.wikihow.com/Menyusun-Rencana-Kerj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Rencana Kerja</a:t>
            </a:r>
          </a:p>
        </p:txBody>
      </p:sp>
      <p:sp>
        <p:nvSpPr>
          <p:cNvPr id="3" name="Subtitle 2"/>
          <p:cNvSpPr>
            <a:spLocks noGrp="1"/>
          </p:cNvSpPr>
          <p:nvPr>
            <p:ph type="subTitle" idx="1"/>
          </p:nvPr>
        </p:nvSpPr>
        <p:spPr>
          <a:xfrm>
            <a:off x="642910" y="3331698"/>
            <a:ext cx="8001056" cy="1752600"/>
          </a:xfrm>
        </p:spPr>
        <p:txBody>
          <a:bodyPr>
            <a:normAutofit/>
          </a:bodyPr>
          <a:lstStyle/>
          <a:p>
            <a:r>
              <a:rPr lang="id-ID" dirty="0"/>
              <a:t>Oleh </a:t>
            </a:r>
          </a:p>
          <a:p>
            <a:r>
              <a:rPr lang="en-ID" dirty="0"/>
              <a:t>Ns. </a:t>
            </a:r>
            <a:r>
              <a:rPr lang="id-ID" dirty="0"/>
              <a:t>Suyamto </a:t>
            </a:r>
            <a:r>
              <a:rPr lang="en-ID" dirty="0"/>
              <a:t>SST., </a:t>
            </a:r>
            <a:r>
              <a:rPr lang="id-ID" dirty="0"/>
              <a:t>MPH</a:t>
            </a:r>
          </a:p>
          <a:p>
            <a:r>
              <a:rPr lang="id-ID" dirty="0"/>
              <a:t>STIKES NOTOKUSUMO YOGYAKARTA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id-ID"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id-ID" dirty="0"/>
              <a:t>Untuk rencana kerja profesional, Anda harus menulis pendahuluan dan latar belakang. </a:t>
            </a:r>
          </a:p>
          <a:p>
            <a:pPr marL="514350" indent="-514350">
              <a:buFont typeface="+mj-lt"/>
              <a:buAutoNum type="arabicPeriod"/>
            </a:pPr>
            <a:r>
              <a:rPr lang="id-ID" dirty="0"/>
              <a:t>Pendahuluan sebaiknya singkat dan menarik.</a:t>
            </a:r>
          </a:p>
          <a:p>
            <a:pPr marL="514350" indent="-514350">
              <a:buFont typeface="+mj-lt"/>
              <a:buAutoNum type="arabicPeriod"/>
            </a:pPr>
            <a:r>
              <a:rPr lang="id-ID" dirty="0"/>
              <a:t>Ingatkan atasan Anda kenapa Anda membuat rencana kerja itu. </a:t>
            </a:r>
          </a:p>
          <a:p>
            <a:pPr marL="514350" indent="-514350">
              <a:buFont typeface="+mj-lt"/>
              <a:buAutoNum type="arabicPeriod"/>
            </a:pPr>
            <a:r>
              <a:rPr lang="id-ID" dirty="0"/>
              <a:t>Kenalkan padanya rencana yang akan Anda kerjakan selama kurun waktu tertentu.</a:t>
            </a:r>
            <a:endParaRPr lang="id-ID" sz="2400" dirty="0"/>
          </a:p>
          <a:p>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3. Tentukan tujuan dan target.</a:t>
            </a:r>
            <a:endParaRPr lang="id-ID" dirty="0"/>
          </a:p>
        </p:txBody>
      </p:sp>
      <p:pic>
        <p:nvPicPr>
          <p:cNvPr id="4" name="img_15a4bb10d9" descr="Gambar berjudul Write a Work Plan Step 3">
            <a:hlinkClick r:id="rId2"/>
          </p:cNvPr>
          <p:cNvPicPr>
            <a:picLocks noGrp="1"/>
          </p:cNvPicPr>
          <p:nvPr>
            <p:ph idx="1"/>
          </p:nvPr>
        </p:nvPicPr>
        <p:blipFill>
          <a:blip r:embed="rId3"/>
          <a:srcRect/>
          <a:stretch>
            <a:fillRect/>
          </a:stretch>
        </p:blipFill>
        <p:spPr bwMode="auto">
          <a:xfrm>
            <a:off x="285720" y="1600200"/>
            <a:ext cx="8429683" cy="504351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buNone/>
            </a:pPr>
            <a:r>
              <a:rPr lang="id-ID" dirty="0"/>
              <a:t>Tujuan dan target adalah dua hal yang saling terkait. Dalam rencana kerja, keduanya sama-sama mengarah ke pencapaian hasil. </a:t>
            </a:r>
          </a:p>
          <a:p>
            <a:pPr>
              <a:buNone/>
            </a:pPr>
            <a:endParaRPr lang="id-ID" u="sng" dirty="0"/>
          </a:p>
          <a:p>
            <a:pPr>
              <a:buNone/>
            </a:pPr>
            <a:r>
              <a:rPr lang="id-ID" dirty="0"/>
              <a:t>Bedanya, </a:t>
            </a:r>
          </a:p>
          <a:p>
            <a:pPr lvl="1">
              <a:buNone/>
            </a:pPr>
            <a:r>
              <a:rPr lang="id-ID" sz="3200" dirty="0"/>
              <a:t>Tujuan bersifat umum, </a:t>
            </a:r>
          </a:p>
          <a:p>
            <a:pPr lvl="1">
              <a:buNone/>
            </a:pPr>
            <a:r>
              <a:rPr lang="id-ID" sz="3200" dirty="0"/>
              <a:t>Target lebih spesifik. </a:t>
            </a:r>
          </a:p>
          <a:p>
            <a:pPr>
              <a:buNone/>
            </a:pPr>
            <a:endParaRPr lang="id-ID" u="sng" dirty="0"/>
          </a:p>
          <a:p>
            <a:pPr>
              <a:buNone/>
            </a:pPr>
            <a:endParaRPr lang="id-ID" u="sng" dirty="0"/>
          </a:p>
          <a:p>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a:buNone/>
            </a:pPr>
            <a:r>
              <a:rPr lang="id-ID" dirty="0"/>
              <a:t>Tujuan adalah gambaran keseluruhan masalah yang di hadapi. Tuliskan apa saja hasil akhir yang Anda inginkan dari rencana kerja itu. Usahakan cakupannya luas. (Tujuan Umum)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a:buNone/>
            </a:pPr>
            <a:r>
              <a:rPr lang="id-ID" dirty="0"/>
              <a:t>Target sebaiknya spesifik dan nyata. Dengan kata lain, Anda harus bisa mencoret langkah-langkah yang ada di daftar target setelah Anda menyelesaikannya. (Tujuan Khusus)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4. Susun rencana kerja dengan target-target yang "SMART</a:t>
            </a:r>
            <a:endParaRPr lang="id-ID" dirty="0"/>
          </a:p>
        </p:txBody>
      </p:sp>
      <p:pic>
        <p:nvPicPr>
          <p:cNvPr id="4" name="img_f9c441d13b" descr="Gambar berjudul Write a Work Plan Step 4">
            <a:hlinkClick r:id="rId2"/>
          </p:cNvPr>
          <p:cNvPicPr>
            <a:picLocks noGrp="1"/>
          </p:cNvPicPr>
          <p:nvPr>
            <p:ph idx="1"/>
          </p:nvPr>
        </p:nvPicPr>
        <p:blipFill>
          <a:blip r:embed="rId3"/>
          <a:stretch>
            <a:fillRect/>
          </a:stretch>
        </p:blipFill>
        <p:spPr bwMode="auto">
          <a:xfrm>
            <a:off x="1432983" y="1600200"/>
            <a:ext cx="6278033" cy="47085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285992"/>
            <a:ext cx="8229600" cy="2000264"/>
          </a:xfrm>
        </p:spPr>
        <p:txBody>
          <a:bodyPr>
            <a:normAutofit/>
          </a:bodyPr>
          <a:lstStyle/>
          <a:p>
            <a:pPr>
              <a:buNone/>
            </a:pPr>
            <a:r>
              <a:rPr lang="id-ID" dirty="0"/>
              <a:t>SMART adalah akronim yang biasa digunakan untuk mencari hasil yang lebih nyata dan bisa dikerjakan dalam rencana kerja. </a:t>
            </a:r>
            <a:endParaRPr lang="id-ID"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1612"/>
            <a:ext cx="8229600" cy="4554551"/>
          </a:xfrm>
        </p:spPr>
        <p:txBody>
          <a:bodyPr>
            <a:normAutofit/>
          </a:bodyPr>
          <a:lstStyle/>
          <a:p>
            <a:pPr lvl="1">
              <a:buNone/>
            </a:pPr>
            <a:r>
              <a:rPr lang="id-ID" b="1" dirty="0"/>
              <a:t>Specific</a:t>
            </a:r>
            <a:r>
              <a:rPr lang="id-ID" dirty="0"/>
              <a:t> berarti terperinci. Apa tepatnya yang akan kita lakukan untuk siapa? Uraikan populasi yang akan Anda layani dan semua tindakan spesifik yang akan Anda gunakan untuk membantu mereka.</a:t>
            </a:r>
            <a:endParaRPr lang="id-ID" sz="2400" dirty="0"/>
          </a:p>
          <a:p>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1600201"/>
            <a:ext cx="8229600" cy="1614486"/>
          </a:xfrm>
        </p:spPr>
        <p:txBody>
          <a:bodyPr>
            <a:normAutofit/>
          </a:bodyPr>
          <a:lstStyle/>
          <a:p>
            <a:pPr lvl="1">
              <a:buNone/>
            </a:pPr>
            <a:r>
              <a:rPr lang="id-ID" b="1" dirty="0"/>
              <a:t>Measurable</a:t>
            </a:r>
            <a:r>
              <a:rPr lang="id-ID" dirty="0"/>
              <a:t> berarti terukur. Apakah target itu kuantitatif dan bisa diukur? Bisakah Anda menghitung hasilnya? </a:t>
            </a:r>
            <a:endParaRPr lang="id-ID"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lvl="1">
              <a:buNone/>
            </a:pPr>
            <a:r>
              <a:rPr lang="id-ID" b="1" dirty="0"/>
              <a:t>Achievable</a:t>
            </a:r>
            <a:r>
              <a:rPr lang="id-ID" dirty="0"/>
              <a:t> berarti bisa dicapai. Bisakah Anda menyelesaikannya dalam waktu yang telah ditetapkan dengan sumber daya yang Anda miliki? Mengingat segala keterbatasan yang ada, target Anda harus realistis. </a:t>
            </a:r>
            <a:endParaRPr lang="id-ID" sz="2400" dirty="0"/>
          </a:p>
          <a:p>
            <a:endParaRPr lang="id-ID" dirty="0"/>
          </a:p>
          <a:p>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Rencana kerja </a:t>
            </a:r>
          </a:p>
        </p:txBody>
      </p:sp>
      <p:sp>
        <p:nvSpPr>
          <p:cNvPr id="3" name="Content Placeholder 2"/>
          <p:cNvSpPr>
            <a:spLocks noGrp="1"/>
          </p:cNvSpPr>
          <p:nvPr>
            <p:ph idx="1"/>
          </p:nvPr>
        </p:nvSpPr>
        <p:spPr/>
        <p:txBody>
          <a:bodyPr>
            <a:normAutofit/>
          </a:bodyPr>
          <a:lstStyle/>
          <a:p>
            <a:pPr>
              <a:buNone/>
            </a:pPr>
            <a:r>
              <a:rPr lang="id-ID" dirty="0"/>
              <a:t>Rencana kerja adalah serangkaian tujuan dan proses yang bisa membantu tim dan/atau seseorang mencapai tujuan tersebut. </a:t>
            </a:r>
          </a:p>
          <a:p>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342900" lvl="1" indent="-342900">
              <a:buNone/>
            </a:pPr>
            <a:r>
              <a:rPr lang="id-ID" b="1" dirty="0"/>
              <a:t>Relevant</a:t>
            </a:r>
            <a:r>
              <a:rPr lang="id-ID" dirty="0"/>
              <a:t> adalah terkait kepentingan. Akankah target itu berdampak pada tujuan atau strategi yang Anda inginkan? </a:t>
            </a:r>
          </a:p>
          <a:p>
            <a:pPr marL="342900" lvl="1" indent="-342900">
              <a:buNone/>
            </a:pPr>
            <a:endParaRPr lang="id-ID" dirty="0"/>
          </a:p>
          <a:p>
            <a:pPr marL="342900" lvl="1" indent="-342900">
              <a:buNone/>
            </a:pPr>
            <a:r>
              <a:rPr lang="id-ID" dirty="0"/>
              <a:t>Time adalah waktu yang diperlukan dalam menyelesaikan masalah tersebut. </a:t>
            </a:r>
          </a:p>
          <a:p>
            <a:pPr marL="342900" lvl="1" indent="-342900">
              <a:buNone/>
            </a:pPr>
            <a:r>
              <a:rPr lang="id-ID" dirty="0"/>
              <a:t>Pastikan target dan metode kerja Anda memiliki keterkaitan yang jelas dan instuitif.</a:t>
            </a:r>
            <a:endParaRPr lang="id-ID" sz="2400" dirty="0"/>
          </a:p>
          <a:p>
            <a:endParaRPr lang="id-ID"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5.Cantumkan sumber daya yang Anda miliki.</a:t>
            </a:r>
            <a:endParaRPr lang="id-ID" dirty="0"/>
          </a:p>
        </p:txBody>
      </p:sp>
      <p:pic>
        <p:nvPicPr>
          <p:cNvPr id="4" name="img_2055bfe049" descr="Gambar berjudul Write a Work Plan Step 5">
            <a:hlinkClick r:id="rId2"/>
          </p:cNvPr>
          <p:cNvPicPr>
            <a:picLocks noGrp="1"/>
          </p:cNvPicPr>
          <p:nvPr>
            <p:ph idx="1"/>
          </p:nvPr>
        </p:nvPicPr>
        <p:blipFill>
          <a:blip r:embed="rId3"/>
          <a:srcRect/>
          <a:stretch>
            <a:fillRect/>
          </a:stretch>
        </p:blipFill>
        <p:spPr bwMode="auto">
          <a:xfrm>
            <a:off x="357158" y="1600200"/>
            <a:ext cx="8286807" cy="482919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28596" y="2500306"/>
            <a:ext cx="8229600" cy="2543180"/>
          </a:xfrm>
        </p:spPr>
        <p:txBody>
          <a:bodyPr>
            <a:normAutofit/>
          </a:bodyPr>
          <a:lstStyle/>
          <a:p>
            <a:pPr algn="just">
              <a:buNone/>
            </a:pPr>
            <a:r>
              <a:rPr lang="id-ID" dirty="0"/>
              <a:t>Dalam daftar ini tulis semua yang Anda</a:t>
            </a:r>
          </a:p>
          <a:p>
            <a:pPr algn="just">
              <a:buNone/>
            </a:pPr>
            <a:r>
              <a:rPr lang="id-ID" dirty="0"/>
              <a:t>butuhkan untuk mencapai tujuan dan target. </a:t>
            </a:r>
          </a:p>
          <a:p>
            <a:pPr>
              <a:buNone/>
            </a:pPr>
            <a:r>
              <a:rPr lang="id-ID" dirty="0"/>
              <a:t>Sumber daya beragam bentuknya, tergantung</a:t>
            </a:r>
          </a:p>
          <a:p>
            <a:pPr>
              <a:buNone/>
            </a:pPr>
            <a:r>
              <a:rPr lang="id-ID" dirty="0"/>
              <a:t>untuk apa rencana kerja itu Anda buat. </a:t>
            </a:r>
            <a:endParaRPr lang="id-ID"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id-ID" dirty="0"/>
          </a:p>
        </p:txBody>
      </p:sp>
      <p:pic>
        <p:nvPicPr>
          <p:cNvPr id="4" name="img_947ffe904b" descr="Gambar berjudul Write a Work Plan Step 6">
            <a:hlinkClick r:id="rId2"/>
          </p:cNvPr>
          <p:cNvPicPr>
            <a:picLocks noGrp="1"/>
          </p:cNvPicPr>
          <p:nvPr>
            <p:ph idx="1"/>
          </p:nvPr>
        </p:nvPicPr>
        <p:blipFill>
          <a:blip r:embed="rId3"/>
          <a:stretch>
            <a:fillRect/>
          </a:stretch>
        </p:blipFill>
        <p:spPr bwMode="auto">
          <a:xfrm>
            <a:off x="1432983" y="1600200"/>
            <a:ext cx="6278033" cy="47085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i="1" dirty="0"/>
              <a:t>Batasan adalah hambatan yang bisa jadi menghalangi upaya Anda mencapai tujuan dan target. Misalnya, ketika mengerjakan tugas penelitian di sekolah atau kampus, jadwal Anda ternyata terlalu padat sehingga Anda tidak bisa meneliti dan menulis dengan baik. Karena itu, batasan Anda adalah jadwal yang padat. Coba hilangkan komitmen lain sepanjang semester itu agar Anda bisa menyelesaikan rencana kerja secara efektif. </a:t>
            </a:r>
          </a:p>
          <a:p>
            <a:endParaRPr lang="id-ID"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7</a:t>
            </a:r>
            <a:r>
              <a:rPr lang="id-ID" dirty="0"/>
              <a:t>.</a:t>
            </a:r>
            <a:r>
              <a:rPr lang="id-ID" b="1" dirty="0"/>
              <a:t>Siapa yang bertanggung jawab?</a:t>
            </a:r>
            <a:endParaRPr lang="id-ID" dirty="0"/>
          </a:p>
        </p:txBody>
      </p:sp>
      <p:pic>
        <p:nvPicPr>
          <p:cNvPr id="4" name="img_3c4372b6b6" descr="Gambar berjudul Write a Work Plan Step 7">
            <a:hlinkClick r:id="rId2"/>
          </p:cNvPr>
          <p:cNvPicPr>
            <a:picLocks noGrp="1"/>
          </p:cNvPicPr>
          <p:nvPr>
            <p:ph idx="1"/>
          </p:nvPr>
        </p:nvPicPr>
        <p:blipFill>
          <a:blip r:embed="rId3"/>
          <a:srcRect/>
          <a:stretch>
            <a:fillRect/>
          </a:stretch>
        </p:blipFill>
        <p:spPr bwMode="auto">
          <a:xfrm>
            <a:off x="214282" y="1643050"/>
            <a:ext cx="8572559" cy="497207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pPr marL="514350" indent="-514350">
              <a:buFont typeface="+mj-lt"/>
              <a:buAutoNum type="arabicPeriod"/>
            </a:pPr>
            <a:r>
              <a:rPr lang="id-ID" dirty="0"/>
              <a:t>Pertanggungjawaban adalah elemen penting rencana yang baik. </a:t>
            </a:r>
          </a:p>
          <a:p>
            <a:pPr marL="514350" indent="-514350">
              <a:buFont typeface="+mj-lt"/>
              <a:buAutoNum type="arabicPeriod"/>
            </a:pPr>
            <a:r>
              <a:rPr lang="id-ID" dirty="0"/>
              <a:t>Siapa yang bertanggung jawab atas penyelesaian tiap tugas?</a:t>
            </a:r>
          </a:p>
          <a:p>
            <a:pPr marL="514350" indent="-514350">
              <a:buFont typeface="+mj-lt"/>
              <a:buAutoNum type="arabicPeriod"/>
            </a:pPr>
            <a:r>
              <a:rPr lang="id-ID" dirty="0"/>
              <a:t> Walau ada tim yang mengerjakan sebuah tugas, satu orang harus bertanggung jawab memastikan tugas itu selesai tepat waktu. </a:t>
            </a:r>
          </a:p>
          <a:p>
            <a:endParaRPr lang="id-ID"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8. </a:t>
            </a:r>
            <a:r>
              <a:rPr lang="id-ID" b="1" dirty="0"/>
              <a:t>Tulis strategi.</a:t>
            </a:r>
            <a:endParaRPr lang="id-ID" dirty="0"/>
          </a:p>
        </p:txBody>
      </p:sp>
      <p:pic>
        <p:nvPicPr>
          <p:cNvPr id="4" name="img_848ad4a1b0" descr="Gambar berjudul Write a Work Plan Step 8">
            <a:hlinkClick r:id="rId2"/>
          </p:cNvPr>
          <p:cNvPicPr>
            <a:picLocks noGrp="1"/>
          </p:cNvPicPr>
          <p:nvPr>
            <p:ph idx="1"/>
          </p:nvPr>
        </p:nvPicPr>
        <p:blipFill>
          <a:blip r:embed="rId3"/>
          <a:srcRect/>
          <a:stretch>
            <a:fillRect/>
          </a:stretch>
        </p:blipFill>
        <p:spPr bwMode="auto">
          <a:xfrm>
            <a:off x="285720" y="1214422"/>
            <a:ext cx="8501121" cy="528641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a:buNone/>
            </a:pPr>
            <a:r>
              <a:rPr lang="id-ID" dirty="0"/>
              <a:t>Amati rencana kerja Anda, kemudian putuskan bagaimana Anda menggunakan sumber daya sembari mengatasi batasan untuk mencapai tujuan dan target. </a:t>
            </a:r>
            <a:endParaRPr lang="id-ID" sz="2800" dirty="0"/>
          </a:p>
          <a:p>
            <a:endParaRPr lang="id-ID"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1600201"/>
            <a:ext cx="8229600" cy="2971808"/>
          </a:xfrm>
        </p:spPr>
        <p:txBody>
          <a:bodyPr>
            <a:normAutofit/>
          </a:bodyPr>
          <a:lstStyle/>
          <a:p>
            <a:pPr marL="971550" lvl="1" indent="-514350" algn="just">
              <a:buNone/>
            </a:pPr>
            <a:r>
              <a:rPr lang="id-ID" dirty="0"/>
              <a:t>Tulis daftar tindakan yang terperinci. </a:t>
            </a:r>
          </a:p>
          <a:p>
            <a:pPr marL="971550" lvl="1" indent="-514350" algn="just">
              <a:buNone/>
            </a:pPr>
            <a:r>
              <a:rPr lang="id-ID" dirty="0"/>
              <a:t>Kenali apa yang harus terjadi tiap jam atau hari agar tujuan Anda tercapai. </a:t>
            </a:r>
          </a:p>
          <a:p>
            <a:pPr marL="971550" lvl="1" indent="-514350" algn="just">
              <a:buNone/>
            </a:pPr>
            <a:r>
              <a:rPr lang="id-ID" dirty="0"/>
              <a:t>Cantumkan juga tindakan apa saja yang harus dilakukan oleh anggota tim lainnya. </a:t>
            </a:r>
          </a:p>
          <a:p>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Dengan membaca rencana kerja, Anda bisa memahami skala sebuah kegiatan yang akan dilakukan dan tujuan yang akan dicapai. </a:t>
            </a:r>
          </a:p>
          <a:p>
            <a:endParaRPr lang="id-ID"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43182"/>
            <a:ext cx="8229600" cy="3482981"/>
          </a:xfrm>
        </p:spPr>
        <p:txBody>
          <a:bodyPr/>
          <a:lstStyle/>
          <a:p>
            <a:pPr marL="342900" lvl="1" indent="-342900">
              <a:buNone/>
            </a:pPr>
            <a:r>
              <a:rPr lang="id-ID" dirty="0"/>
              <a:t>	Buat jadwal. Walau Anda boleh membuat jadwal kerja tentatif, kejadian atau situasi tidak terduga bisa muncul sewaktu-waktu. Karenanya, sediakan ruang di jadwal Anda untuk menghindari keterlambatan.</a:t>
            </a:r>
            <a:endParaRPr lang="id-ID" sz="2400" dirty="0"/>
          </a:p>
          <a:p>
            <a:endParaRPr lang="id-ID"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algn="ctr">
              <a:buNone/>
            </a:pPr>
            <a:r>
              <a:rPr lang="id-ID" dirty="0"/>
              <a:t> </a:t>
            </a:r>
          </a:p>
          <a:p>
            <a:pPr algn="ctr"/>
            <a:endParaRPr lang="id-ID" dirty="0"/>
          </a:p>
          <a:p>
            <a:pPr algn="ctr"/>
            <a:endParaRPr lang="id-ID" dirty="0"/>
          </a:p>
          <a:p>
            <a:pPr algn="ctr"/>
            <a:r>
              <a:rPr lang="id-ID" dirty="0"/>
              <a:t>SEKIAN TERIMA KASIH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a:t>KASUS </a:t>
            </a:r>
          </a:p>
        </p:txBody>
      </p:sp>
      <p:sp>
        <p:nvSpPr>
          <p:cNvPr id="61443" name="Content Placeholder 2"/>
          <p:cNvSpPr>
            <a:spLocks noGrp="1"/>
          </p:cNvSpPr>
          <p:nvPr>
            <p:ph idx="1"/>
          </p:nvPr>
        </p:nvSpPr>
        <p:spPr/>
        <p:txBody>
          <a:bodyPr>
            <a:normAutofit lnSpcReduction="10000"/>
          </a:bodyPr>
          <a:lstStyle/>
          <a:p>
            <a:pPr>
              <a:buFont typeface="Wingdings 2" pitchFamily="18" charset="2"/>
              <a:buNone/>
            </a:pPr>
            <a:r>
              <a:rPr lang="id-ID"/>
              <a:t>Seorang laki laki berusia 47 tahun datang ke RS Sardjito Yogyakarta. Setelah dilakukan pengkajian pada tanggal 10 Oktober 2019 didapatkan data: pasien mengeluh badannya terasa lemah, nafsu makan menurun sejak 2 hari yang lalu, mual dan muntah. Tanda tanda vital TD.90/60 mmHg, RR.18x/menit, suhu 34</a:t>
            </a:r>
            <a:r>
              <a:rPr lang="id-ID" baseline="30000"/>
              <a:t>0</a:t>
            </a:r>
            <a:r>
              <a:rPr lang="id-ID"/>
              <a:t> C, Nadi 80x/menit. Dokter menyarankan untuk rawat inap. Dan dipasang infus RL.18 tetes/menit . Buatlah Rencana Kerja dan laporan Kerja dalam melakukan asuhan keperawatan pada kasus diatas.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a:buNone/>
            </a:pPr>
            <a:r>
              <a:rPr lang="id-ID" dirty="0"/>
              <a:t>Melalui rencana kerja, Anda memecah proses jadi tugas-tugas kecil yang ringan sekaligus mengetahui apa saja yang Anda ingin capai. </a:t>
            </a:r>
          </a:p>
          <a:p>
            <a:pPr>
              <a:buNone/>
            </a:pPr>
            <a:r>
              <a:rPr lang="id-ID" dirty="0"/>
              <a:t>Pelajari cara membuat rencana kerja agar Anda lebih siap mengerjakan</a:t>
            </a:r>
          </a:p>
          <a:p>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14620"/>
            <a:ext cx="8229600" cy="1143000"/>
          </a:xfrm>
        </p:spPr>
        <p:txBody>
          <a:bodyPr/>
          <a:lstStyle/>
          <a:p>
            <a:r>
              <a:rPr lang="id-ID" b="1" dirty="0"/>
              <a:t>LANGKAH LANGKAH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1. Tentukan untuk apa rencana kerja itu Anda susun.</a:t>
            </a:r>
            <a:endParaRPr lang="id-ID" dirty="0"/>
          </a:p>
        </p:txBody>
      </p:sp>
      <p:pic>
        <p:nvPicPr>
          <p:cNvPr id="4" name="img_d06760aedb" descr="Gambar berjudul Write a Work Plan Step 1">
            <a:hlinkClick r:id="rId2"/>
          </p:cNvPr>
          <p:cNvPicPr>
            <a:picLocks noGrp="1"/>
          </p:cNvPicPr>
          <p:nvPr>
            <p:ph idx="1"/>
          </p:nvPr>
        </p:nvPicPr>
        <p:blipFill>
          <a:blip r:embed="rId3"/>
          <a:srcRect/>
          <a:stretch>
            <a:fillRect/>
          </a:stretch>
        </p:blipFill>
        <p:spPr bwMode="auto">
          <a:xfrm>
            <a:off x="500034" y="1428736"/>
            <a:ext cx="8143931" cy="469742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buNone/>
            </a:pPr>
            <a:r>
              <a:rPr lang="id-ID" dirty="0"/>
              <a:t>Ada beragam alasan kita menyusun rencana kerja. </a:t>
            </a:r>
          </a:p>
          <a:p>
            <a:pPr>
              <a:buNone/>
            </a:pPr>
            <a:r>
              <a:rPr lang="id-ID" dirty="0"/>
              <a:t>Tentukan tujuan itu dari awal agar anda bisa mempersiapkan rencana kerja dengan baik. </a:t>
            </a:r>
          </a:p>
          <a:p>
            <a:pPr>
              <a:buNone/>
            </a:pPr>
            <a:r>
              <a:rPr lang="id-ID" dirty="0"/>
              <a:t>Ingat, sebagian besar rencana kerja berlaku untuk jangka waktu tertentu, misalnya 3 x 24 jam atau sesuai tujuan. ( kurun waktu)</a:t>
            </a:r>
            <a:endParaRPr lang="id-ID" sz="2800" dirty="0"/>
          </a:p>
          <a:p>
            <a:endParaRPr lang="id-ID"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a:bodyPr>
          <a:lstStyle/>
          <a:p>
            <a:pPr lvl="1">
              <a:buNone/>
            </a:pPr>
            <a:r>
              <a:rPr lang="id-ID" dirty="0"/>
              <a:t>Di bangsal  di suatu Rumah Sakit, rencana kerja membantu atasan Anda mengetahui  tindakan  apa yang akan Anda kerjakan selama beberapa bulan ke depan. </a:t>
            </a:r>
          </a:p>
          <a:p>
            <a:pPr lvl="1">
              <a:buNone/>
            </a:pPr>
            <a:r>
              <a:rPr lang="id-ID" dirty="0"/>
              <a:t>Atasan Anda butuh informasi itu biasanya seusai  rencana kerja .</a:t>
            </a:r>
          </a:p>
          <a:p>
            <a:pPr lvl="1">
              <a:buNone/>
            </a:pPr>
            <a:r>
              <a:rPr lang="id-ID" dirty="0"/>
              <a:t>Rencana kerja juga bisa berupa hasil dari sesi perencanaan strategis yang dibuat team  dalam bangsal tersebut.</a:t>
            </a:r>
            <a:endParaRPr lang="id-ID" sz="2400" dirty="0"/>
          </a:p>
          <a:p>
            <a:pPr lvl="1">
              <a:buNone/>
            </a:pPr>
            <a:r>
              <a:rPr lang="id-ID" dirty="0"/>
              <a:t>Di dunia akademik rencana kerja cocok digunakan oleh mahasiswa untuk mengerjakan rencana kerja.</a:t>
            </a:r>
            <a:endParaRPr lang="id-ID" sz="2400" dirty="0"/>
          </a:p>
          <a:p>
            <a:pPr lvl="1">
              <a:buNone/>
            </a:pPr>
            <a:r>
              <a:rPr lang="id-ID" dirty="0"/>
              <a:t>Rencana kerja memberi Anda gambaran, apa yang Anda berniat lakukan, bagaimana Anda akan melakukannya, dan kapan Anda berencana menyelesaikannya.</a:t>
            </a:r>
            <a:endParaRPr lang="id-ID" sz="2400" dirty="0"/>
          </a:p>
          <a:p>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2.Tulis pendahuluan dan latar belakang.</a:t>
            </a:r>
            <a:endParaRPr lang="id-ID" dirty="0"/>
          </a:p>
        </p:txBody>
      </p:sp>
      <p:pic>
        <p:nvPicPr>
          <p:cNvPr id="4" name="img_9e47dc48b3" descr="Gambar berjudul Write a Work Plan Step 2">
            <a:hlinkClick r:id="rId2"/>
          </p:cNvPr>
          <p:cNvPicPr>
            <a:picLocks noGrp="1"/>
          </p:cNvPicPr>
          <p:nvPr>
            <p:ph idx="1"/>
          </p:nvPr>
        </p:nvPicPr>
        <p:blipFill>
          <a:blip r:embed="rId3"/>
          <a:stretch>
            <a:fillRect/>
          </a:stretch>
        </p:blipFill>
        <p:spPr bwMode="auto">
          <a:xfrm>
            <a:off x="1432983" y="1600200"/>
            <a:ext cx="6278033" cy="47085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376</TotalTime>
  <Words>865</Words>
  <Application>Microsoft Office PowerPoint</Application>
  <PresentationFormat>On-screen Show (4:3)</PresentationFormat>
  <Paragraphs>64</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Book Antiqua</vt:lpstr>
      <vt:lpstr>Calibri</vt:lpstr>
      <vt:lpstr>Lucida Sans</vt:lpstr>
      <vt:lpstr>Wingdings</vt:lpstr>
      <vt:lpstr>Wingdings 2</vt:lpstr>
      <vt:lpstr>Wingdings 3</vt:lpstr>
      <vt:lpstr>Apex</vt:lpstr>
      <vt:lpstr>Rencana Kerja</vt:lpstr>
      <vt:lpstr>Rencana kerja </vt:lpstr>
      <vt:lpstr>PowerPoint Presentation</vt:lpstr>
      <vt:lpstr>PowerPoint Presentation</vt:lpstr>
      <vt:lpstr>LANGKAH LANGKAH </vt:lpstr>
      <vt:lpstr>1. Tentukan untuk apa rencana kerja itu Anda susun.</vt:lpstr>
      <vt:lpstr>PowerPoint Presentation</vt:lpstr>
      <vt:lpstr>PowerPoint Presentation</vt:lpstr>
      <vt:lpstr>2.Tulis pendahuluan dan latar belakang.</vt:lpstr>
      <vt:lpstr>PowerPoint Presentation</vt:lpstr>
      <vt:lpstr>3. Tentukan tujuan dan target.</vt:lpstr>
      <vt:lpstr>PowerPoint Presentation</vt:lpstr>
      <vt:lpstr>PowerPoint Presentation</vt:lpstr>
      <vt:lpstr>PowerPoint Presentation</vt:lpstr>
      <vt:lpstr>4. Susun rencana kerja dengan target-target yang "SMART</vt:lpstr>
      <vt:lpstr>PowerPoint Presentation</vt:lpstr>
      <vt:lpstr>PowerPoint Presentation</vt:lpstr>
      <vt:lpstr>PowerPoint Presentation</vt:lpstr>
      <vt:lpstr>PowerPoint Presentation</vt:lpstr>
      <vt:lpstr>PowerPoint Presentation</vt:lpstr>
      <vt:lpstr>5.Cantumkan sumber daya yang Anda miliki.</vt:lpstr>
      <vt:lpstr>PowerPoint Presentation</vt:lpstr>
      <vt:lpstr>PowerPoint Presentation</vt:lpstr>
      <vt:lpstr>PowerPoint Presentation</vt:lpstr>
      <vt:lpstr>7.Siapa yang bertanggung jawab?</vt:lpstr>
      <vt:lpstr>PowerPoint Presentation</vt:lpstr>
      <vt:lpstr>8. Tulis strategi.</vt:lpstr>
      <vt:lpstr>PowerPoint Presentation</vt:lpstr>
      <vt:lpstr>PowerPoint Presentation</vt:lpstr>
      <vt:lpstr>PowerPoint Presentation</vt:lpstr>
      <vt:lpstr>PowerPoint Presentation</vt:lpstr>
      <vt:lpstr>KASUS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Rencana Kerja</dc:title>
  <dc:creator>City</dc:creator>
  <cp:lastModifiedBy>hasto nsp</cp:lastModifiedBy>
  <cp:revision>28</cp:revision>
  <dcterms:created xsi:type="dcterms:W3CDTF">2017-10-03T01:50:45Z</dcterms:created>
  <dcterms:modified xsi:type="dcterms:W3CDTF">2024-09-20T04:08:15Z</dcterms:modified>
</cp:coreProperties>
</file>