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65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91" r:id="rId30"/>
    <p:sldId id="277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70" d="100"/>
          <a:sy n="70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A9E2C0-7A09-4793-853C-4194FA0028C1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3331FE1-5FAA-4E47-AA4E-4006A0921CA8}">
      <dgm:prSet/>
      <dgm:spPr/>
      <dgm:t>
        <a:bodyPr/>
        <a:lstStyle/>
        <a:p>
          <a:r>
            <a:rPr lang="en-ID"/>
            <a:t>Membandingkan </a:t>
          </a:r>
          <a:r>
            <a:rPr lang="en-ID" b="1"/>
            <a:t>kinerja pelayanan keperawatan</a:t>
          </a:r>
          <a:r>
            <a:rPr lang="en-ID"/>
            <a:t> dengan </a:t>
          </a:r>
          <a:r>
            <a:rPr lang="en-ID" b="1"/>
            <a:t>standar yang telah ditetapkan</a:t>
          </a:r>
          <a:endParaRPr lang="en-US"/>
        </a:p>
      </dgm:t>
    </dgm:pt>
    <dgm:pt modelId="{6619B508-6774-45BE-9E54-4C880F6DE0E7}" type="parTrans" cxnId="{8EBA0594-E0FA-47B5-9F4D-36068A21050F}">
      <dgm:prSet/>
      <dgm:spPr/>
      <dgm:t>
        <a:bodyPr/>
        <a:lstStyle/>
        <a:p>
          <a:endParaRPr lang="en-US"/>
        </a:p>
      </dgm:t>
    </dgm:pt>
    <dgm:pt modelId="{13AFD838-42A6-4009-BC25-2F70295203E3}" type="sibTrans" cxnId="{8EBA0594-E0FA-47B5-9F4D-36068A21050F}">
      <dgm:prSet/>
      <dgm:spPr/>
      <dgm:t>
        <a:bodyPr/>
        <a:lstStyle/>
        <a:p>
          <a:endParaRPr lang="en-US"/>
        </a:p>
      </dgm:t>
    </dgm:pt>
    <dgm:pt modelId="{FF8B34B8-2280-4346-AC98-A11BE8A4B772}">
      <dgm:prSet/>
      <dgm:spPr/>
      <dgm:t>
        <a:bodyPr/>
        <a:lstStyle/>
        <a:p>
          <a:r>
            <a:rPr lang="en-ID"/>
            <a:t>Mengidentifikasi </a:t>
          </a:r>
          <a:r>
            <a:rPr lang="en-ID" b="1"/>
            <a:t>penyimpangan (gap mutu)</a:t>
          </a:r>
          <a:endParaRPr lang="en-US"/>
        </a:p>
      </dgm:t>
    </dgm:pt>
    <dgm:pt modelId="{AA5CC9A3-CE12-4F0D-A029-FB8D30BEBFE0}" type="parTrans" cxnId="{38865D6E-6368-4AA0-9A56-147AD08CF583}">
      <dgm:prSet/>
      <dgm:spPr/>
      <dgm:t>
        <a:bodyPr/>
        <a:lstStyle/>
        <a:p>
          <a:endParaRPr lang="en-US"/>
        </a:p>
      </dgm:t>
    </dgm:pt>
    <dgm:pt modelId="{EFF132C1-0C6F-4DC9-843C-DF1BED93D4A0}" type="sibTrans" cxnId="{38865D6E-6368-4AA0-9A56-147AD08CF583}">
      <dgm:prSet/>
      <dgm:spPr/>
      <dgm:t>
        <a:bodyPr/>
        <a:lstStyle/>
        <a:p>
          <a:endParaRPr lang="en-US"/>
        </a:p>
      </dgm:t>
    </dgm:pt>
    <dgm:pt modelId="{D16528B9-BF6B-48D7-9887-1C012513AC53}">
      <dgm:prSet/>
      <dgm:spPr/>
      <dgm:t>
        <a:bodyPr/>
        <a:lstStyle/>
        <a:p>
          <a:r>
            <a:rPr lang="en-ID"/>
            <a:t>Melakukan </a:t>
          </a:r>
          <a:r>
            <a:rPr lang="en-ID" b="1"/>
            <a:t>tindakan korektif dan preventif</a:t>
          </a:r>
          <a:r>
            <a:rPr lang="en-ID"/>
            <a:t> secara berkelanjutan</a:t>
          </a:r>
          <a:endParaRPr lang="en-US"/>
        </a:p>
      </dgm:t>
    </dgm:pt>
    <dgm:pt modelId="{2967D962-3E26-46D8-8961-F6F035C742AD}" type="parTrans" cxnId="{9BA0074F-2DC1-4F23-BDC9-11435BEB88D3}">
      <dgm:prSet/>
      <dgm:spPr/>
      <dgm:t>
        <a:bodyPr/>
        <a:lstStyle/>
        <a:p>
          <a:endParaRPr lang="en-US"/>
        </a:p>
      </dgm:t>
    </dgm:pt>
    <dgm:pt modelId="{4886A215-746C-4781-85E5-21019BC90ADC}" type="sibTrans" cxnId="{9BA0074F-2DC1-4F23-BDC9-11435BEB88D3}">
      <dgm:prSet/>
      <dgm:spPr/>
      <dgm:t>
        <a:bodyPr/>
        <a:lstStyle/>
        <a:p>
          <a:endParaRPr lang="en-US"/>
        </a:p>
      </dgm:t>
    </dgm:pt>
    <dgm:pt modelId="{C66C6D9C-A7A6-48D2-9829-AC12489756E2}" type="pres">
      <dgm:prSet presAssocID="{ACA9E2C0-7A09-4793-853C-4194FA0028C1}" presName="diagram" presStyleCnt="0">
        <dgm:presLayoutVars>
          <dgm:dir/>
          <dgm:resizeHandles val="exact"/>
        </dgm:presLayoutVars>
      </dgm:prSet>
      <dgm:spPr/>
    </dgm:pt>
    <dgm:pt modelId="{4D34FE07-F1CF-4CCC-9B01-E82605035F37}" type="pres">
      <dgm:prSet presAssocID="{83331FE1-5FAA-4E47-AA4E-4006A0921CA8}" presName="node" presStyleLbl="node1" presStyleIdx="0" presStyleCnt="3">
        <dgm:presLayoutVars>
          <dgm:bulletEnabled val="1"/>
        </dgm:presLayoutVars>
      </dgm:prSet>
      <dgm:spPr/>
    </dgm:pt>
    <dgm:pt modelId="{70A8CBE3-157F-4BC7-9E86-EFB7A54F44E5}" type="pres">
      <dgm:prSet presAssocID="{13AFD838-42A6-4009-BC25-2F70295203E3}" presName="sibTrans" presStyleLbl="sibTrans2D1" presStyleIdx="0" presStyleCnt="2"/>
      <dgm:spPr/>
    </dgm:pt>
    <dgm:pt modelId="{5E5F5BEF-AB8C-4C09-B0E0-C5CDE9978EFE}" type="pres">
      <dgm:prSet presAssocID="{13AFD838-42A6-4009-BC25-2F70295203E3}" presName="connectorText" presStyleLbl="sibTrans2D1" presStyleIdx="0" presStyleCnt="2"/>
      <dgm:spPr/>
    </dgm:pt>
    <dgm:pt modelId="{089CDC4B-A616-4BE4-B85B-6B5E1BD91D45}" type="pres">
      <dgm:prSet presAssocID="{FF8B34B8-2280-4346-AC98-A11BE8A4B772}" presName="node" presStyleLbl="node1" presStyleIdx="1" presStyleCnt="3">
        <dgm:presLayoutVars>
          <dgm:bulletEnabled val="1"/>
        </dgm:presLayoutVars>
      </dgm:prSet>
      <dgm:spPr/>
    </dgm:pt>
    <dgm:pt modelId="{463B7B24-A7CB-48C9-9E56-606FB288A403}" type="pres">
      <dgm:prSet presAssocID="{EFF132C1-0C6F-4DC9-843C-DF1BED93D4A0}" presName="sibTrans" presStyleLbl="sibTrans2D1" presStyleIdx="1" presStyleCnt="2"/>
      <dgm:spPr/>
    </dgm:pt>
    <dgm:pt modelId="{3E0FDA6A-3E84-4640-B698-6F04726085D8}" type="pres">
      <dgm:prSet presAssocID="{EFF132C1-0C6F-4DC9-843C-DF1BED93D4A0}" presName="connectorText" presStyleLbl="sibTrans2D1" presStyleIdx="1" presStyleCnt="2"/>
      <dgm:spPr/>
    </dgm:pt>
    <dgm:pt modelId="{49D42DFE-3DAC-434B-B1B7-8A94C10C7FED}" type="pres">
      <dgm:prSet presAssocID="{D16528B9-BF6B-48D7-9887-1C012513AC53}" presName="node" presStyleLbl="node1" presStyleIdx="2" presStyleCnt="3">
        <dgm:presLayoutVars>
          <dgm:bulletEnabled val="1"/>
        </dgm:presLayoutVars>
      </dgm:prSet>
      <dgm:spPr/>
    </dgm:pt>
  </dgm:ptLst>
  <dgm:cxnLst>
    <dgm:cxn modelId="{157E4A20-5FFC-47F7-8A41-9013578FE893}" type="presOf" srcId="{83331FE1-5FAA-4E47-AA4E-4006A0921CA8}" destId="{4D34FE07-F1CF-4CCC-9B01-E82605035F37}" srcOrd="0" destOrd="0" presId="urn:microsoft.com/office/officeart/2005/8/layout/process5"/>
    <dgm:cxn modelId="{EC2A7A34-CC9D-4D7D-A84F-9BADDDA7DD2C}" type="presOf" srcId="{EFF132C1-0C6F-4DC9-843C-DF1BED93D4A0}" destId="{3E0FDA6A-3E84-4640-B698-6F04726085D8}" srcOrd="1" destOrd="0" presId="urn:microsoft.com/office/officeart/2005/8/layout/process5"/>
    <dgm:cxn modelId="{78734965-03EC-4C55-93A9-D26D3D086F6F}" type="presOf" srcId="{D16528B9-BF6B-48D7-9887-1C012513AC53}" destId="{49D42DFE-3DAC-434B-B1B7-8A94C10C7FED}" srcOrd="0" destOrd="0" presId="urn:microsoft.com/office/officeart/2005/8/layout/process5"/>
    <dgm:cxn modelId="{38865D6E-6368-4AA0-9A56-147AD08CF583}" srcId="{ACA9E2C0-7A09-4793-853C-4194FA0028C1}" destId="{FF8B34B8-2280-4346-AC98-A11BE8A4B772}" srcOrd="1" destOrd="0" parTransId="{AA5CC9A3-CE12-4F0D-A029-FB8D30BEBFE0}" sibTransId="{EFF132C1-0C6F-4DC9-843C-DF1BED93D4A0}"/>
    <dgm:cxn modelId="{9BA0074F-2DC1-4F23-BDC9-11435BEB88D3}" srcId="{ACA9E2C0-7A09-4793-853C-4194FA0028C1}" destId="{D16528B9-BF6B-48D7-9887-1C012513AC53}" srcOrd="2" destOrd="0" parTransId="{2967D962-3E26-46D8-8961-F6F035C742AD}" sibTransId="{4886A215-746C-4781-85E5-21019BC90ADC}"/>
    <dgm:cxn modelId="{FCB08C7C-B989-4C2A-A664-136EB459FB86}" type="presOf" srcId="{EFF132C1-0C6F-4DC9-843C-DF1BED93D4A0}" destId="{463B7B24-A7CB-48C9-9E56-606FB288A403}" srcOrd="0" destOrd="0" presId="urn:microsoft.com/office/officeart/2005/8/layout/process5"/>
    <dgm:cxn modelId="{8EBA0594-E0FA-47B5-9F4D-36068A21050F}" srcId="{ACA9E2C0-7A09-4793-853C-4194FA0028C1}" destId="{83331FE1-5FAA-4E47-AA4E-4006A0921CA8}" srcOrd="0" destOrd="0" parTransId="{6619B508-6774-45BE-9E54-4C880F6DE0E7}" sibTransId="{13AFD838-42A6-4009-BC25-2F70295203E3}"/>
    <dgm:cxn modelId="{EAF30F98-272F-4FAE-8066-6879305DA322}" type="presOf" srcId="{ACA9E2C0-7A09-4793-853C-4194FA0028C1}" destId="{C66C6D9C-A7A6-48D2-9829-AC12489756E2}" srcOrd="0" destOrd="0" presId="urn:microsoft.com/office/officeart/2005/8/layout/process5"/>
    <dgm:cxn modelId="{DF7C49B7-9168-485B-9982-159953FF5A09}" type="presOf" srcId="{13AFD838-42A6-4009-BC25-2F70295203E3}" destId="{70A8CBE3-157F-4BC7-9E86-EFB7A54F44E5}" srcOrd="0" destOrd="0" presId="urn:microsoft.com/office/officeart/2005/8/layout/process5"/>
    <dgm:cxn modelId="{24FF01B9-CE3E-483A-9203-1E37225C2725}" type="presOf" srcId="{13AFD838-42A6-4009-BC25-2F70295203E3}" destId="{5E5F5BEF-AB8C-4C09-B0E0-C5CDE9978EFE}" srcOrd="1" destOrd="0" presId="urn:microsoft.com/office/officeart/2005/8/layout/process5"/>
    <dgm:cxn modelId="{131BB4DA-BF16-4F6F-A49B-E7E7EDC7B0A7}" type="presOf" srcId="{FF8B34B8-2280-4346-AC98-A11BE8A4B772}" destId="{089CDC4B-A616-4BE4-B85B-6B5E1BD91D45}" srcOrd="0" destOrd="0" presId="urn:microsoft.com/office/officeart/2005/8/layout/process5"/>
    <dgm:cxn modelId="{41BF163D-1E29-4C30-AB8D-34F15ECA5472}" type="presParOf" srcId="{C66C6D9C-A7A6-48D2-9829-AC12489756E2}" destId="{4D34FE07-F1CF-4CCC-9B01-E82605035F37}" srcOrd="0" destOrd="0" presId="urn:microsoft.com/office/officeart/2005/8/layout/process5"/>
    <dgm:cxn modelId="{3EE9FB58-BA82-43D2-9411-F61E6384C8F4}" type="presParOf" srcId="{C66C6D9C-A7A6-48D2-9829-AC12489756E2}" destId="{70A8CBE3-157F-4BC7-9E86-EFB7A54F44E5}" srcOrd="1" destOrd="0" presId="urn:microsoft.com/office/officeart/2005/8/layout/process5"/>
    <dgm:cxn modelId="{75B106E1-4BD6-490C-8419-458C55F36894}" type="presParOf" srcId="{70A8CBE3-157F-4BC7-9E86-EFB7A54F44E5}" destId="{5E5F5BEF-AB8C-4C09-B0E0-C5CDE9978EFE}" srcOrd="0" destOrd="0" presId="urn:microsoft.com/office/officeart/2005/8/layout/process5"/>
    <dgm:cxn modelId="{251F7FCA-7CAE-4015-8744-7FE5B32888C0}" type="presParOf" srcId="{C66C6D9C-A7A6-48D2-9829-AC12489756E2}" destId="{089CDC4B-A616-4BE4-B85B-6B5E1BD91D45}" srcOrd="2" destOrd="0" presId="urn:microsoft.com/office/officeart/2005/8/layout/process5"/>
    <dgm:cxn modelId="{D1F5CC74-2E95-48E1-AAA9-26A05BB11973}" type="presParOf" srcId="{C66C6D9C-A7A6-48D2-9829-AC12489756E2}" destId="{463B7B24-A7CB-48C9-9E56-606FB288A403}" srcOrd="3" destOrd="0" presId="urn:microsoft.com/office/officeart/2005/8/layout/process5"/>
    <dgm:cxn modelId="{FE0615D7-B4DE-4269-B2B4-FE4CF0DAFCF7}" type="presParOf" srcId="{463B7B24-A7CB-48C9-9E56-606FB288A403}" destId="{3E0FDA6A-3E84-4640-B698-6F04726085D8}" srcOrd="0" destOrd="0" presId="urn:microsoft.com/office/officeart/2005/8/layout/process5"/>
    <dgm:cxn modelId="{32BAC202-35D0-47B8-81BB-23899AF1C79C}" type="presParOf" srcId="{C66C6D9C-A7A6-48D2-9829-AC12489756E2}" destId="{49D42DFE-3DAC-434B-B1B7-8A94C10C7FED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4C14A06-F11A-4055-B693-1C07E093BF91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597486B-6BDA-4992-8CD2-2BE07A1506A6}">
      <dgm:prSet/>
      <dgm:spPr/>
      <dgm:t>
        <a:bodyPr/>
        <a:lstStyle/>
        <a:p>
          <a:r>
            <a:rPr lang="en-ID" b="0" i="0"/>
            <a:t>Pelayanan medis yang baik adalah praktek kedokteran (pengobatan) yang rasional yang berdasarkan ilmu pengetahuan.</a:t>
          </a:r>
          <a:endParaRPr lang="en-US"/>
        </a:p>
      </dgm:t>
    </dgm:pt>
    <dgm:pt modelId="{D1A34876-C4F7-47DC-9B98-3A68AD4FBB1E}" type="parTrans" cxnId="{4B1A8715-B4F2-4F53-A2A6-C9178B3D61D6}">
      <dgm:prSet/>
      <dgm:spPr/>
      <dgm:t>
        <a:bodyPr/>
        <a:lstStyle/>
        <a:p>
          <a:endParaRPr lang="en-US"/>
        </a:p>
      </dgm:t>
    </dgm:pt>
    <dgm:pt modelId="{72D77F9E-C8ED-41BD-A524-B440BD053ADE}" type="sibTrans" cxnId="{4B1A8715-B4F2-4F53-A2A6-C9178B3D61D6}">
      <dgm:prSet/>
      <dgm:spPr/>
      <dgm:t>
        <a:bodyPr/>
        <a:lstStyle/>
        <a:p>
          <a:endParaRPr lang="en-US"/>
        </a:p>
      </dgm:t>
    </dgm:pt>
    <dgm:pt modelId="{25E527BE-705B-4B99-A0E8-10D459B664C5}">
      <dgm:prSet/>
      <dgm:spPr/>
      <dgm:t>
        <a:bodyPr/>
        <a:lstStyle/>
        <a:p>
          <a:r>
            <a:rPr lang="en-ID" b="0" i="0"/>
            <a:t>Pelayanan medis yan baik, menekankan pencegahan</a:t>
          </a:r>
          <a:endParaRPr lang="en-US"/>
        </a:p>
      </dgm:t>
    </dgm:pt>
    <dgm:pt modelId="{0899F087-2C2C-4294-AACE-6848BF7062D0}" type="parTrans" cxnId="{74F31592-E7A6-4BC1-A903-83B57127A3D5}">
      <dgm:prSet/>
      <dgm:spPr/>
      <dgm:t>
        <a:bodyPr/>
        <a:lstStyle/>
        <a:p>
          <a:endParaRPr lang="en-US"/>
        </a:p>
      </dgm:t>
    </dgm:pt>
    <dgm:pt modelId="{077E4D87-CCF8-4B30-AE05-FE49C2BAC1F1}" type="sibTrans" cxnId="{74F31592-E7A6-4BC1-A903-83B57127A3D5}">
      <dgm:prSet/>
      <dgm:spPr/>
      <dgm:t>
        <a:bodyPr/>
        <a:lstStyle/>
        <a:p>
          <a:endParaRPr lang="en-US"/>
        </a:p>
      </dgm:t>
    </dgm:pt>
    <dgm:pt modelId="{C675AD3D-625F-440F-A50C-C81205CE059C}">
      <dgm:prSet/>
      <dgm:spPr/>
      <dgm:t>
        <a:bodyPr/>
        <a:lstStyle/>
        <a:p>
          <a:r>
            <a:rPr lang="en-ID" b="0" i="0"/>
            <a:t>Pelayanan medis yang baik, memerlukan kerjasama yang cerdik (intilligent) antara pasien yang awam dan para praktisi yang ilmiah medis</a:t>
          </a:r>
          <a:endParaRPr lang="en-US"/>
        </a:p>
      </dgm:t>
    </dgm:pt>
    <dgm:pt modelId="{E51E0BA3-BF64-4900-9D14-269E8CF1F6AA}" type="parTrans" cxnId="{B04638EB-0E0C-4BE3-A7FA-991FCCACD5C9}">
      <dgm:prSet/>
      <dgm:spPr/>
      <dgm:t>
        <a:bodyPr/>
        <a:lstStyle/>
        <a:p>
          <a:endParaRPr lang="en-US"/>
        </a:p>
      </dgm:t>
    </dgm:pt>
    <dgm:pt modelId="{0A7671CF-075A-4E96-9514-A2A843A0E28B}" type="sibTrans" cxnId="{B04638EB-0E0C-4BE3-A7FA-991FCCACD5C9}">
      <dgm:prSet/>
      <dgm:spPr/>
      <dgm:t>
        <a:bodyPr/>
        <a:lstStyle/>
        <a:p>
          <a:endParaRPr lang="en-US"/>
        </a:p>
      </dgm:t>
    </dgm:pt>
    <dgm:pt modelId="{FBBBBF79-30E4-46AD-868A-B8BB9FB95EC7}">
      <dgm:prSet/>
      <dgm:spPr/>
      <dgm:t>
        <a:bodyPr/>
        <a:lstStyle/>
        <a:p>
          <a:r>
            <a:rPr lang="en-ID" b="0" i="0"/>
            <a:t>Pelayanan medis yang baik, memerlukan individu seutuhnya</a:t>
          </a:r>
          <a:endParaRPr lang="en-US"/>
        </a:p>
      </dgm:t>
    </dgm:pt>
    <dgm:pt modelId="{C5F651A6-FDB6-46FE-B471-4F616D98811E}" type="parTrans" cxnId="{9396CCEE-F27F-47CF-B11F-36A93860C2F8}">
      <dgm:prSet/>
      <dgm:spPr/>
      <dgm:t>
        <a:bodyPr/>
        <a:lstStyle/>
        <a:p>
          <a:endParaRPr lang="en-US"/>
        </a:p>
      </dgm:t>
    </dgm:pt>
    <dgm:pt modelId="{E7E4E326-AC1C-4167-B691-24D87570FFBC}" type="sibTrans" cxnId="{9396CCEE-F27F-47CF-B11F-36A93860C2F8}">
      <dgm:prSet/>
      <dgm:spPr/>
      <dgm:t>
        <a:bodyPr/>
        <a:lstStyle/>
        <a:p>
          <a:endParaRPr lang="en-US"/>
        </a:p>
      </dgm:t>
    </dgm:pt>
    <dgm:pt modelId="{ED67276D-A661-4245-8870-E359F7C98BEC}">
      <dgm:prSet/>
      <dgm:spPr/>
      <dgm:t>
        <a:bodyPr/>
        <a:lstStyle/>
        <a:p>
          <a:r>
            <a:rPr lang="en-ID" b="0" i="0"/>
            <a:t>Pelayanan medis yang baik, mempertahankan hubungan pribadi yang akrab dan berkesinambungan antara dokter dan pasien</a:t>
          </a:r>
          <a:endParaRPr lang="en-US"/>
        </a:p>
      </dgm:t>
    </dgm:pt>
    <dgm:pt modelId="{32C1FBDC-CF88-4A18-8B94-C0D49D2C2555}" type="parTrans" cxnId="{2F114230-0D6F-45CA-80C2-6D071D82A483}">
      <dgm:prSet/>
      <dgm:spPr/>
      <dgm:t>
        <a:bodyPr/>
        <a:lstStyle/>
        <a:p>
          <a:endParaRPr lang="en-US"/>
        </a:p>
      </dgm:t>
    </dgm:pt>
    <dgm:pt modelId="{FF6CC613-F09A-4D61-8233-2A15B7BB4979}" type="sibTrans" cxnId="{2F114230-0D6F-45CA-80C2-6D071D82A483}">
      <dgm:prSet/>
      <dgm:spPr/>
      <dgm:t>
        <a:bodyPr/>
        <a:lstStyle/>
        <a:p>
          <a:endParaRPr lang="en-US"/>
        </a:p>
      </dgm:t>
    </dgm:pt>
    <dgm:pt modelId="{87BBCAA4-9844-49FA-8318-E4ACF879647F}">
      <dgm:prSet/>
      <dgm:spPr/>
      <dgm:t>
        <a:bodyPr/>
        <a:lstStyle/>
        <a:p>
          <a:r>
            <a:rPr lang="en-ID" b="0" i="0"/>
            <a:t>Pelayanan medis yang baik dikoordinasikan dengan pekerjaan kesejahteraan sosial</a:t>
          </a:r>
          <a:endParaRPr lang="en-US"/>
        </a:p>
      </dgm:t>
    </dgm:pt>
    <dgm:pt modelId="{7BD72157-925A-4ED9-9015-2087119E3231}" type="parTrans" cxnId="{554163FB-E571-40B3-9A8B-93C4272163A1}">
      <dgm:prSet/>
      <dgm:spPr/>
      <dgm:t>
        <a:bodyPr/>
        <a:lstStyle/>
        <a:p>
          <a:endParaRPr lang="en-US"/>
        </a:p>
      </dgm:t>
    </dgm:pt>
    <dgm:pt modelId="{BCCEC075-C71B-455E-A5E5-88E894E012FB}" type="sibTrans" cxnId="{554163FB-E571-40B3-9A8B-93C4272163A1}">
      <dgm:prSet/>
      <dgm:spPr/>
      <dgm:t>
        <a:bodyPr/>
        <a:lstStyle/>
        <a:p>
          <a:endParaRPr lang="en-US"/>
        </a:p>
      </dgm:t>
    </dgm:pt>
    <dgm:pt modelId="{38789D1E-24E5-4FCD-9939-A08312046C6F}">
      <dgm:prSet/>
      <dgm:spPr/>
      <dgm:t>
        <a:bodyPr/>
        <a:lstStyle/>
        <a:p>
          <a:r>
            <a:rPr lang="en-ID" b="0" i="0"/>
            <a:t>Pelayanan kesehatan yang baik, mengkordinasikan semua jenis pelayanan kesehatan</a:t>
          </a:r>
          <a:endParaRPr lang="en-US"/>
        </a:p>
      </dgm:t>
    </dgm:pt>
    <dgm:pt modelId="{98A9FD0D-84F1-4A49-AA49-1004EA74255B}" type="parTrans" cxnId="{34AA69D4-0F1E-40AE-8C06-B0B168E10179}">
      <dgm:prSet/>
      <dgm:spPr/>
      <dgm:t>
        <a:bodyPr/>
        <a:lstStyle/>
        <a:p>
          <a:endParaRPr lang="en-US"/>
        </a:p>
      </dgm:t>
    </dgm:pt>
    <dgm:pt modelId="{27B4E20C-5133-4EB8-A782-3B6B194623EC}" type="sibTrans" cxnId="{34AA69D4-0F1E-40AE-8C06-B0B168E10179}">
      <dgm:prSet/>
      <dgm:spPr/>
      <dgm:t>
        <a:bodyPr/>
        <a:lstStyle/>
        <a:p>
          <a:endParaRPr lang="en-US"/>
        </a:p>
      </dgm:t>
    </dgm:pt>
    <dgm:pt modelId="{A5940A3A-535D-404A-B3FB-BF62EDE73FAA}">
      <dgm:prSet/>
      <dgm:spPr/>
      <dgm:t>
        <a:bodyPr/>
        <a:lstStyle/>
        <a:p>
          <a:r>
            <a:rPr lang="en-ID" b="0" i="0"/>
            <a:t>Pelayanan medis yang baik termasuk pelaksanaan semua pelayanan yang diperlukan dari ilmu kedokteran modern sesuai dengan kebutuhan semua orang.</a:t>
          </a:r>
          <a:endParaRPr lang="en-US"/>
        </a:p>
      </dgm:t>
    </dgm:pt>
    <dgm:pt modelId="{48B1E715-2A6C-41AA-A2ED-70D86A1BCFAB}" type="parTrans" cxnId="{07A746D1-08AB-41CB-9813-DCA753C42EFE}">
      <dgm:prSet/>
      <dgm:spPr/>
      <dgm:t>
        <a:bodyPr/>
        <a:lstStyle/>
        <a:p>
          <a:endParaRPr lang="en-US"/>
        </a:p>
      </dgm:t>
    </dgm:pt>
    <dgm:pt modelId="{EC92981F-9B56-4232-B58B-8A8FB56A0673}" type="sibTrans" cxnId="{07A746D1-08AB-41CB-9813-DCA753C42EFE}">
      <dgm:prSet/>
      <dgm:spPr/>
      <dgm:t>
        <a:bodyPr/>
        <a:lstStyle/>
        <a:p>
          <a:endParaRPr lang="en-US"/>
        </a:p>
      </dgm:t>
    </dgm:pt>
    <dgm:pt modelId="{1709D6DA-55BD-485D-AEE8-81842B28372F}" type="pres">
      <dgm:prSet presAssocID="{44C14A06-F11A-4055-B693-1C07E093BF91}" presName="diagram" presStyleCnt="0">
        <dgm:presLayoutVars>
          <dgm:dir/>
          <dgm:resizeHandles val="exact"/>
        </dgm:presLayoutVars>
      </dgm:prSet>
      <dgm:spPr/>
    </dgm:pt>
    <dgm:pt modelId="{150ED35B-78E7-4803-B4E7-7C2DEA998A1B}" type="pres">
      <dgm:prSet presAssocID="{2597486B-6BDA-4992-8CD2-2BE07A1506A6}" presName="node" presStyleLbl="node1" presStyleIdx="0" presStyleCnt="8">
        <dgm:presLayoutVars>
          <dgm:bulletEnabled val="1"/>
        </dgm:presLayoutVars>
      </dgm:prSet>
      <dgm:spPr/>
    </dgm:pt>
    <dgm:pt modelId="{AD09ACF7-8A5A-451B-8263-663779A89F01}" type="pres">
      <dgm:prSet presAssocID="{72D77F9E-C8ED-41BD-A524-B440BD053ADE}" presName="sibTrans" presStyleCnt="0"/>
      <dgm:spPr/>
    </dgm:pt>
    <dgm:pt modelId="{7B68FD34-CFF4-4D3A-A741-45BAFC17DC2C}" type="pres">
      <dgm:prSet presAssocID="{25E527BE-705B-4B99-A0E8-10D459B664C5}" presName="node" presStyleLbl="node1" presStyleIdx="1" presStyleCnt="8" custLinFactNeighborX="-1797" custLinFactNeighborY="-2583">
        <dgm:presLayoutVars>
          <dgm:bulletEnabled val="1"/>
        </dgm:presLayoutVars>
      </dgm:prSet>
      <dgm:spPr/>
    </dgm:pt>
    <dgm:pt modelId="{98DE3589-7F5B-4BAE-921E-B54B855998C1}" type="pres">
      <dgm:prSet presAssocID="{077E4D87-CCF8-4B30-AE05-FE49C2BAC1F1}" presName="sibTrans" presStyleCnt="0"/>
      <dgm:spPr/>
    </dgm:pt>
    <dgm:pt modelId="{B34C8C14-3538-45B6-A67F-592930DC085B}" type="pres">
      <dgm:prSet presAssocID="{C675AD3D-625F-440F-A50C-C81205CE059C}" presName="node" presStyleLbl="node1" presStyleIdx="2" presStyleCnt="8">
        <dgm:presLayoutVars>
          <dgm:bulletEnabled val="1"/>
        </dgm:presLayoutVars>
      </dgm:prSet>
      <dgm:spPr/>
    </dgm:pt>
    <dgm:pt modelId="{677A5433-208A-4C7E-A69A-0B2459808DA6}" type="pres">
      <dgm:prSet presAssocID="{0A7671CF-075A-4E96-9514-A2A843A0E28B}" presName="sibTrans" presStyleCnt="0"/>
      <dgm:spPr/>
    </dgm:pt>
    <dgm:pt modelId="{C80EA1D9-10A3-4690-BE2B-5E63D3D55BD2}" type="pres">
      <dgm:prSet presAssocID="{FBBBBF79-30E4-46AD-868A-B8BB9FB95EC7}" presName="node" presStyleLbl="node1" presStyleIdx="3" presStyleCnt="8">
        <dgm:presLayoutVars>
          <dgm:bulletEnabled val="1"/>
        </dgm:presLayoutVars>
      </dgm:prSet>
      <dgm:spPr/>
    </dgm:pt>
    <dgm:pt modelId="{4AF58612-90AC-4D5E-89E2-E8CF2332F2B7}" type="pres">
      <dgm:prSet presAssocID="{E7E4E326-AC1C-4167-B691-24D87570FFBC}" presName="sibTrans" presStyleCnt="0"/>
      <dgm:spPr/>
    </dgm:pt>
    <dgm:pt modelId="{0BC691F2-BA92-4980-9D17-FF2112F8A7D5}" type="pres">
      <dgm:prSet presAssocID="{ED67276D-A661-4245-8870-E359F7C98BEC}" presName="node" presStyleLbl="node1" presStyleIdx="4" presStyleCnt="8">
        <dgm:presLayoutVars>
          <dgm:bulletEnabled val="1"/>
        </dgm:presLayoutVars>
      </dgm:prSet>
      <dgm:spPr/>
    </dgm:pt>
    <dgm:pt modelId="{414BEB6E-0028-41EE-8966-ABC795F0DACD}" type="pres">
      <dgm:prSet presAssocID="{FF6CC613-F09A-4D61-8233-2A15B7BB4979}" presName="sibTrans" presStyleCnt="0"/>
      <dgm:spPr/>
    </dgm:pt>
    <dgm:pt modelId="{36F2CD7D-B458-425C-B687-05996D633168}" type="pres">
      <dgm:prSet presAssocID="{87BBCAA4-9844-49FA-8318-E4ACF879647F}" presName="node" presStyleLbl="node1" presStyleIdx="5" presStyleCnt="8">
        <dgm:presLayoutVars>
          <dgm:bulletEnabled val="1"/>
        </dgm:presLayoutVars>
      </dgm:prSet>
      <dgm:spPr/>
    </dgm:pt>
    <dgm:pt modelId="{024F9E6F-5B1D-4866-8082-DB9D0A6A4EF7}" type="pres">
      <dgm:prSet presAssocID="{BCCEC075-C71B-455E-A5E5-88E894E012FB}" presName="sibTrans" presStyleCnt="0"/>
      <dgm:spPr/>
    </dgm:pt>
    <dgm:pt modelId="{F9ACA411-FF42-4820-A3D8-006828CBADE9}" type="pres">
      <dgm:prSet presAssocID="{38789D1E-24E5-4FCD-9939-A08312046C6F}" presName="node" presStyleLbl="node1" presStyleIdx="6" presStyleCnt="8">
        <dgm:presLayoutVars>
          <dgm:bulletEnabled val="1"/>
        </dgm:presLayoutVars>
      </dgm:prSet>
      <dgm:spPr/>
    </dgm:pt>
    <dgm:pt modelId="{F9747705-E201-40DE-B0B7-CB47324BC1AB}" type="pres">
      <dgm:prSet presAssocID="{27B4E20C-5133-4EB8-A782-3B6B194623EC}" presName="sibTrans" presStyleCnt="0"/>
      <dgm:spPr/>
    </dgm:pt>
    <dgm:pt modelId="{9B5E6E56-26A8-40F3-B257-1E6FEED082BE}" type="pres">
      <dgm:prSet presAssocID="{A5940A3A-535D-404A-B3FB-BF62EDE73FAA}" presName="node" presStyleLbl="node1" presStyleIdx="7" presStyleCnt="8">
        <dgm:presLayoutVars>
          <dgm:bulletEnabled val="1"/>
        </dgm:presLayoutVars>
      </dgm:prSet>
      <dgm:spPr/>
    </dgm:pt>
  </dgm:ptLst>
  <dgm:cxnLst>
    <dgm:cxn modelId="{4B1A8715-B4F2-4F53-A2A6-C9178B3D61D6}" srcId="{44C14A06-F11A-4055-B693-1C07E093BF91}" destId="{2597486B-6BDA-4992-8CD2-2BE07A1506A6}" srcOrd="0" destOrd="0" parTransId="{D1A34876-C4F7-47DC-9B98-3A68AD4FBB1E}" sibTransId="{72D77F9E-C8ED-41BD-A524-B440BD053ADE}"/>
    <dgm:cxn modelId="{535A0B2D-E86C-4EAC-871C-2A9A9456C200}" type="presOf" srcId="{A5940A3A-535D-404A-B3FB-BF62EDE73FAA}" destId="{9B5E6E56-26A8-40F3-B257-1E6FEED082BE}" srcOrd="0" destOrd="0" presId="urn:microsoft.com/office/officeart/2005/8/layout/default"/>
    <dgm:cxn modelId="{2F114230-0D6F-45CA-80C2-6D071D82A483}" srcId="{44C14A06-F11A-4055-B693-1C07E093BF91}" destId="{ED67276D-A661-4245-8870-E359F7C98BEC}" srcOrd="4" destOrd="0" parTransId="{32C1FBDC-CF88-4A18-8B94-C0D49D2C2555}" sibTransId="{FF6CC613-F09A-4D61-8233-2A15B7BB4979}"/>
    <dgm:cxn modelId="{80DFCA34-45CD-49B3-A7A6-B25F87362C94}" type="presOf" srcId="{44C14A06-F11A-4055-B693-1C07E093BF91}" destId="{1709D6DA-55BD-485D-AEE8-81842B28372F}" srcOrd="0" destOrd="0" presId="urn:microsoft.com/office/officeart/2005/8/layout/default"/>
    <dgm:cxn modelId="{A4A34D69-3E89-4548-ABC3-A6922DDEF67F}" type="presOf" srcId="{87BBCAA4-9844-49FA-8318-E4ACF879647F}" destId="{36F2CD7D-B458-425C-B687-05996D633168}" srcOrd="0" destOrd="0" presId="urn:microsoft.com/office/officeart/2005/8/layout/default"/>
    <dgm:cxn modelId="{D390B96E-E699-4108-990E-461525DB69BD}" type="presOf" srcId="{C675AD3D-625F-440F-A50C-C81205CE059C}" destId="{B34C8C14-3538-45B6-A67F-592930DC085B}" srcOrd="0" destOrd="0" presId="urn:microsoft.com/office/officeart/2005/8/layout/default"/>
    <dgm:cxn modelId="{0AA23477-8959-41D6-AD0C-E56DD6987B7C}" type="presOf" srcId="{38789D1E-24E5-4FCD-9939-A08312046C6F}" destId="{F9ACA411-FF42-4820-A3D8-006828CBADE9}" srcOrd="0" destOrd="0" presId="urn:microsoft.com/office/officeart/2005/8/layout/default"/>
    <dgm:cxn modelId="{74F31592-E7A6-4BC1-A903-83B57127A3D5}" srcId="{44C14A06-F11A-4055-B693-1C07E093BF91}" destId="{25E527BE-705B-4B99-A0E8-10D459B664C5}" srcOrd="1" destOrd="0" parTransId="{0899F087-2C2C-4294-AACE-6848BF7062D0}" sibTransId="{077E4D87-CCF8-4B30-AE05-FE49C2BAC1F1}"/>
    <dgm:cxn modelId="{E02EFBA8-2A6D-4E51-9363-6F90F63DDB00}" type="presOf" srcId="{2597486B-6BDA-4992-8CD2-2BE07A1506A6}" destId="{150ED35B-78E7-4803-B4E7-7C2DEA998A1B}" srcOrd="0" destOrd="0" presId="urn:microsoft.com/office/officeart/2005/8/layout/default"/>
    <dgm:cxn modelId="{D852D7B4-98F6-4417-BE5E-2559849D8A08}" type="presOf" srcId="{ED67276D-A661-4245-8870-E359F7C98BEC}" destId="{0BC691F2-BA92-4980-9D17-FF2112F8A7D5}" srcOrd="0" destOrd="0" presId="urn:microsoft.com/office/officeart/2005/8/layout/default"/>
    <dgm:cxn modelId="{3815FABA-8F4A-42DB-9766-4457EA11A223}" type="presOf" srcId="{25E527BE-705B-4B99-A0E8-10D459B664C5}" destId="{7B68FD34-CFF4-4D3A-A741-45BAFC17DC2C}" srcOrd="0" destOrd="0" presId="urn:microsoft.com/office/officeart/2005/8/layout/default"/>
    <dgm:cxn modelId="{07A746D1-08AB-41CB-9813-DCA753C42EFE}" srcId="{44C14A06-F11A-4055-B693-1C07E093BF91}" destId="{A5940A3A-535D-404A-B3FB-BF62EDE73FAA}" srcOrd="7" destOrd="0" parTransId="{48B1E715-2A6C-41AA-A2ED-70D86A1BCFAB}" sibTransId="{EC92981F-9B56-4232-B58B-8A8FB56A0673}"/>
    <dgm:cxn modelId="{34AA69D4-0F1E-40AE-8C06-B0B168E10179}" srcId="{44C14A06-F11A-4055-B693-1C07E093BF91}" destId="{38789D1E-24E5-4FCD-9939-A08312046C6F}" srcOrd="6" destOrd="0" parTransId="{98A9FD0D-84F1-4A49-AA49-1004EA74255B}" sibTransId="{27B4E20C-5133-4EB8-A782-3B6B194623EC}"/>
    <dgm:cxn modelId="{BC57DCDD-24DD-4E6B-A50B-3501EE3B11AF}" type="presOf" srcId="{FBBBBF79-30E4-46AD-868A-B8BB9FB95EC7}" destId="{C80EA1D9-10A3-4690-BE2B-5E63D3D55BD2}" srcOrd="0" destOrd="0" presId="urn:microsoft.com/office/officeart/2005/8/layout/default"/>
    <dgm:cxn modelId="{B04638EB-0E0C-4BE3-A7FA-991FCCACD5C9}" srcId="{44C14A06-F11A-4055-B693-1C07E093BF91}" destId="{C675AD3D-625F-440F-A50C-C81205CE059C}" srcOrd="2" destOrd="0" parTransId="{E51E0BA3-BF64-4900-9D14-269E8CF1F6AA}" sibTransId="{0A7671CF-075A-4E96-9514-A2A843A0E28B}"/>
    <dgm:cxn modelId="{9396CCEE-F27F-47CF-B11F-36A93860C2F8}" srcId="{44C14A06-F11A-4055-B693-1C07E093BF91}" destId="{FBBBBF79-30E4-46AD-868A-B8BB9FB95EC7}" srcOrd="3" destOrd="0" parTransId="{C5F651A6-FDB6-46FE-B471-4F616D98811E}" sibTransId="{E7E4E326-AC1C-4167-B691-24D87570FFBC}"/>
    <dgm:cxn modelId="{554163FB-E571-40B3-9A8B-93C4272163A1}" srcId="{44C14A06-F11A-4055-B693-1C07E093BF91}" destId="{87BBCAA4-9844-49FA-8318-E4ACF879647F}" srcOrd="5" destOrd="0" parTransId="{7BD72157-925A-4ED9-9015-2087119E3231}" sibTransId="{BCCEC075-C71B-455E-A5E5-88E894E012FB}"/>
    <dgm:cxn modelId="{DD46A6D1-F008-43E6-978B-F0413F35DBEE}" type="presParOf" srcId="{1709D6DA-55BD-485D-AEE8-81842B28372F}" destId="{150ED35B-78E7-4803-B4E7-7C2DEA998A1B}" srcOrd="0" destOrd="0" presId="urn:microsoft.com/office/officeart/2005/8/layout/default"/>
    <dgm:cxn modelId="{8864614A-8757-4294-8E62-B09680FCFED6}" type="presParOf" srcId="{1709D6DA-55BD-485D-AEE8-81842B28372F}" destId="{AD09ACF7-8A5A-451B-8263-663779A89F01}" srcOrd="1" destOrd="0" presId="urn:microsoft.com/office/officeart/2005/8/layout/default"/>
    <dgm:cxn modelId="{3D0ADCC5-30F6-40F2-888F-9062817605FA}" type="presParOf" srcId="{1709D6DA-55BD-485D-AEE8-81842B28372F}" destId="{7B68FD34-CFF4-4D3A-A741-45BAFC17DC2C}" srcOrd="2" destOrd="0" presId="urn:microsoft.com/office/officeart/2005/8/layout/default"/>
    <dgm:cxn modelId="{63CE24DB-A018-44E8-8BB9-CF9B831BF559}" type="presParOf" srcId="{1709D6DA-55BD-485D-AEE8-81842B28372F}" destId="{98DE3589-7F5B-4BAE-921E-B54B855998C1}" srcOrd="3" destOrd="0" presId="urn:microsoft.com/office/officeart/2005/8/layout/default"/>
    <dgm:cxn modelId="{8A72DB59-8116-4AD0-90E2-67FE534AE741}" type="presParOf" srcId="{1709D6DA-55BD-485D-AEE8-81842B28372F}" destId="{B34C8C14-3538-45B6-A67F-592930DC085B}" srcOrd="4" destOrd="0" presId="urn:microsoft.com/office/officeart/2005/8/layout/default"/>
    <dgm:cxn modelId="{D61C1B5E-3661-4B50-ABEE-33D2ED717CC0}" type="presParOf" srcId="{1709D6DA-55BD-485D-AEE8-81842B28372F}" destId="{677A5433-208A-4C7E-A69A-0B2459808DA6}" srcOrd="5" destOrd="0" presId="urn:microsoft.com/office/officeart/2005/8/layout/default"/>
    <dgm:cxn modelId="{AC956BED-60C4-429C-89C1-7FFB74484D7A}" type="presParOf" srcId="{1709D6DA-55BD-485D-AEE8-81842B28372F}" destId="{C80EA1D9-10A3-4690-BE2B-5E63D3D55BD2}" srcOrd="6" destOrd="0" presId="urn:microsoft.com/office/officeart/2005/8/layout/default"/>
    <dgm:cxn modelId="{E280E1D2-EA16-4A84-B2DF-A80999F105D3}" type="presParOf" srcId="{1709D6DA-55BD-485D-AEE8-81842B28372F}" destId="{4AF58612-90AC-4D5E-89E2-E8CF2332F2B7}" srcOrd="7" destOrd="0" presId="urn:microsoft.com/office/officeart/2005/8/layout/default"/>
    <dgm:cxn modelId="{3BAFF3FF-BDAF-43FE-9A0A-DA6CF5A41397}" type="presParOf" srcId="{1709D6DA-55BD-485D-AEE8-81842B28372F}" destId="{0BC691F2-BA92-4980-9D17-FF2112F8A7D5}" srcOrd="8" destOrd="0" presId="urn:microsoft.com/office/officeart/2005/8/layout/default"/>
    <dgm:cxn modelId="{A3E7A13B-3D65-4580-8992-BAB9F1C800F4}" type="presParOf" srcId="{1709D6DA-55BD-485D-AEE8-81842B28372F}" destId="{414BEB6E-0028-41EE-8966-ABC795F0DACD}" srcOrd="9" destOrd="0" presId="urn:microsoft.com/office/officeart/2005/8/layout/default"/>
    <dgm:cxn modelId="{65685CF5-75EB-468A-AB73-2E87A316FF98}" type="presParOf" srcId="{1709D6DA-55BD-485D-AEE8-81842B28372F}" destId="{36F2CD7D-B458-425C-B687-05996D633168}" srcOrd="10" destOrd="0" presId="urn:microsoft.com/office/officeart/2005/8/layout/default"/>
    <dgm:cxn modelId="{315BAB13-06D8-41D8-8512-0DA775784ACD}" type="presParOf" srcId="{1709D6DA-55BD-485D-AEE8-81842B28372F}" destId="{024F9E6F-5B1D-4866-8082-DB9D0A6A4EF7}" srcOrd="11" destOrd="0" presId="urn:microsoft.com/office/officeart/2005/8/layout/default"/>
    <dgm:cxn modelId="{2E8C5B7C-26D4-4827-9A75-CCC67FC52E37}" type="presParOf" srcId="{1709D6DA-55BD-485D-AEE8-81842B28372F}" destId="{F9ACA411-FF42-4820-A3D8-006828CBADE9}" srcOrd="12" destOrd="0" presId="urn:microsoft.com/office/officeart/2005/8/layout/default"/>
    <dgm:cxn modelId="{E6F85664-5319-4B61-86CB-F7A93FC6E0C1}" type="presParOf" srcId="{1709D6DA-55BD-485D-AEE8-81842B28372F}" destId="{F9747705-E201-40DE-B0B7-CB47324BC1AB}" srcOrd="13" destOrd="0" presId="urn:microsoft.com/office/officeart/2005/8/layout/default"/>
    <dgm:cxn modelId="{8FEBC5DE-E6E3-4530-B44B-0B1F9933A66C}" type="presParOf" srcId="{1709D6DA-55BD-485D-AEE8-81842B28372F}" destId="{9B5E6E56-26A8-40F3-B257-1E6FEED082BE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C5C513-09C2-4CCB-BD21-91B90B568C40}" type="doc">
      <dgm:prSet loTypeId="urn:microsoft.com/office/officeart/2005/8/layout/chart3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AEDED56-80EB-4582-BA00-9D71C8F72169}">
      <dgm:prSet custT="1"/>
      <dgm:spPr/>
      <dgm:t>
        <a:bodyPr/>
        <a:lstStyle/>
        <a:p>
          <a:pPr algn="l"/>
          <a:r>
            <a:rPr lang="en-ID" sz="1600" b="1" i="0" dirty="0" err="1">
              <a:solidFill>
                <a:schemeClr val="tx1"/>
              </a:solidFill>
            </a:rPr>
            <a:t>Mutu</a:t>
          </a:r>
          <a:r>
            <a:rPr lang="en-ID" sz="1600" b="1" i="0" dirty="0">
              <a:solidFill>
                <a:schemeClr val="tx1"/>
              </a:solidFill>
            </a:rPr>
            <a:t> </a:t>
          </a:r>
          <a:r>
            <a:rPr lang="en-ID" sz="1600" b="1" i="0" dirty="0" err="1">
              <a:solidFill>
                <a:schemeClr val="tx1"/>
              </a:solidFill>
            </a:rPr>
            <a:t>Pelayanan</a:t>
          </a:r>
          <a:r>
            <a:rPr lang="en-ID" sz="1600" b="1" i="0" dirty="0">
              <a:solidFill>
                <a:schemeClr val="tx1"/>
              </a:solidFill>
            </a:rPr>
            <a:t> Kesehatan </a:t>
          </a:r>
          <a:r>
            <a:rPr lang="en-ID" sz="1600" b="0" i="0" dirty="0" err="1">
              <a:solidFill>
                <a:schemeClr val="tx1"/>
              </a:solidFill>
            </a:rPr>
            <a:t>adalah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penampilan</a:t>
          </a:r>
          <a:r>
            <a:rPr lang="en-ID" sz="1600" b="0" i="0" dirty="0">
              <a:solidFill>
                <a:schemeClr val="tx1"/>
              </a:solidFill>
            </a:rPr>
            <a:t> yang </a:t>
          </a:r>
          <a:r>
            <a:rPr lang="en-ID" sz="1600" b="0" i="0" dirty="0" err="1">
              <a:solidFill>
                <a:schemeClr val="tx1"/>
              </a:solidFill>
            </a:rPr>
            <a:t>pantas</a:t>
          </a:r>
          <a:r>
            <a:rPr lang="en-ID" sz="1600" b="0" i="0" dirty="0">
              <a:solidFill>
                <a:schemeClr val="tx1"/>
              </a:solidFill>
            </a:rPr>
            <a:t> dan </a:t>
          </a:r>
          <a:r>
            <a:rPr lang="en-ID" sz="1600" b="0" i="0" dirty="0" err="1">
              <a:solidFill>
                <a:schemeClr val="tx1"/>
              </a:solidFill>
            </a:rPr>
            <a:t>sesuai</a:t>
          </a:r>
          <a:r>
            <a:rPr lang="en-ID" sz="1600" b="0" i="0" dirty="0">
              <a:solidFill>
                <a:schemeClr val="tx1"/>
              </a:solidFill>
            </a:rPr>
            <a:t> (yang </a:t>
          </a:r>
          <a:r>
            <a:rPr lang="en-ID" sz="1600" b="0" i="0" dirty="0" err="1">
              <a:solidFill>
                <a:schemeClr val="tx1"/>
              </a:solidFill>
            </a:rPr>
            <a:t>berhubungan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dengan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standar-standar</a:t>
          </a:r>
          <a:r>
            <a:rPr lang="en-ID" sz="1600" b="0" i="0" dirty="0">
              <a:solidFill>
                <a:schemeClr val="tx1"/>
              </a:solidFill>
            </a:rPr>
            <a:t>) </a:t>
          </a:r>
          <a:r>
            <a:rPr lang="en-ID" sz="1600" b="0" i="0" dirty="0" err="1">
              <a:solidFill>
                <a:schemeClr val="tx1"/>
              </a:solidFill>
            </a:rPr>
            <a:t>dari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suatu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intervensi</a:t>
          </a:r>
          <a:r>
            <a:rPr lang="en-ID" sz="1600" b="0" i="0" dirty="0">
              <a:solidFill>
                <a:schemeClr val="tx1"/>
              </a:solidFill>
            </a:rPr>
            <a:t> yang </a:t>
          </a:r>
          <a:r>
            <a:rPr lang="en-ID" sz="1600" b="0" i="0" dirty="0" err="1">
              <a:solidFill>
                <a:schemeClr val="tx1"/>
              </a:solidFill>
            </a:rPr>
            <a:t>diketahui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aman</a:t>
          </a:r>
          <a:r>
            <a:rPr lang="en-ID" sz="1600" b="0" i="0" dirty="0">
              <a:solidFill>
                <a:schemeClr val="tx1"/>
              </a:solidFill>
            </a:rPr>
            <a:t>, yang </a:t>
          </a:r>
          <a:r>
            <a:rPr lang="en-ID" sz="1600" b="0" i="0" dirty="0" err="1">
              <a:solidFill>
                <a:schemeClr val="tx1"/>
              </a:solidFill>
            </a:rPr>
            <a:t>dapat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memberikan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hasil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kepada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masyarakat</a:t>
          </a:r>
          <a:r>
            <a:rPr lang="en-ID" sz="1600" b="0" i="0" dirty="0">
              <a:solidFill>
                <a:schemeClr val="tx1"/>
              </a:solidFill>
            </a:rPr>
            <a:t> yang </a:t>
          </a:r>
          <a:r>
            <a:rPr lang="en-ID" sz="1600" b="0" i="0" dirty="0" err="1">
              <a:solidFill>
                <a:schemeClr val="tx1"/>
              </a:solidFill>
            </a:rPr>
            <a:t>bersangkutan</a:t>
          </a:r>
          <a:r>
            <a:rPr lang="en-ID" sz="1600" b="0" i="0" dirty="0">
              <a:solidFill>
                <a:schemeClr val="tx1"/>
              </a:solidFill>
            </a:rPr>
            <a:t> dan yang </a:t>
          </a:r>
          <a:r>
            <a:rPr lang="en-ID" sz="1600" b="0" i="0" dirty="0" err="1">
              <a:solidFill>
                <a:schemeClr val="tx1"/>
              </a:solidFill>
            </a:rPr>
            <a:t>telah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mempunyai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kemampua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untuk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menghasilkan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dampat</a:t>
          </a:r>
          <a:r>
            <a:rPr lang="en-ID" sz="1600" b="0" i="0" dirty="0">
              <a:solidFill>
                <a:schemeClr val="tx1"/>
              </a:solidFill>
            </a:rPr>
            <a:t> pada </a:t>
          </a:r>
          <a:r>
            <a:rPr lang="en-ID" sz="1600" b="0" i="0" dirty="0" err="1">
              <a:solidFill>
                <a:schemeClr val="tx1"/>
              </a:solidFill>
            </a:rPr>
            <a:t>kematian</a:t>
          </a:r>
          <a:r>
            <a:rPr lang="en-ID" sz="1600" b="0" i="0" dirty="0">
              <a:solidFill>
                <a:schemeClr val="tx1"/>
              </a:solidFill>
            </a:rPr>
            <a:t>, </a:t>
          </a:r>
          <a:r>
            <a:rPr lang="en-ID" sz="1600" b="0" i="0" dirty="0" err="1">
              <a:solidFill>
                <a:schemeClr val="tx1"/>
              </a:solidFill>
            </a:rPr>
            <a:t>kesakitan</a:t>
          </a:r>
          <a:r>
            <a:rPr lang="en-ID" sz="1600" b="0" i="0" dirty="0">
              <a:solidFill>
                <a:schemeClr val="tx1"/>
              </a:solidFill>
            </a:rPr>
            <a:t>, </a:t>
          </a:r>
          <a:r>
            <a:rPr lang="en-ID" sz="1600" b="0" i="0" dirty="0" err="1">
              <a:solidFill>
                <a:schemeClr val="tx1"/>
              </a:solidFill>
            </a:rPr>
            <a:t>ketidakmampuan</a:t>
          </a:r>
          <a:r>
            <a:rPr lang="en-ID" sz="1600" b="0" i="0" dirty="0">
              <a:solidFill>
                <a:schemeClr val="tx1"/>
              </a:solidFill>
            </a:rPr>
            <a:t> dan </a:t>
          </a:r>
          <a:r>
            <a:rPr lang="en-ID" sz="1600" b="0" i="0" dirty="0" err="1">
              <a:solidFill>
                <a:schemeClr val="tx1"/>
              </a:solidFill>
            </a:rPr>
            <a:t>kekurangan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gizi</a:t>
          </a:r>
          <a:r>
            <a:rPr lang="en-ID" sz="1600" b="0" i="0" dirty="0">
              <a:solidFill>
                <a:schemeClr val="tx1"/>
              </a:solidFill>
            </a:rPr>
            <a:t> (Milton I Roemer dan C Montoya Aguilar, WHO, 1988</a:t>
          </a:r>
          <a:r>
            <a:rPr lang="en-ID" sz="1400" b="0" i="0" dirty="0"/>
            <a:t>).</a:t>
          </a:r>
          <a:endParaRPr lang="en-US" sz="1400" dirty="0"/>
        </a:p>
      </dgm:t>
    </dgm:pt>
    <dgm:pt modelId="{FB3897A2-8D7F-40F3-A215-B86ADB4AF566}" type="parTrans" cxnId="{A4DFB44E-2576-4109-8187-8B8F957FE93B}">
      <dgm:prSet/>
      <dgm:spPr/>
      <dgm:t>
        <a:bodyPr/>
        <a:lstStyle/>
        <a:p>
          <a:endParaRPr lang="en-US"/>
        </a:p>
      </dgm:t>
    </dgm:pt>
    <dgm:pt modelId="{4742A1C5-C93F-4A23-92E0-30718A42845D}" type="sibTrans" cxnId="{A4DFB44E-2576-4109-8187-8B8F957FE93B}">
      <dgm:prSet/>
      <dgm:spPr/>
      <dgm:t>
        <a:bodyPr/>
        <a:lstStyle/>
        <a:p>
          <a:endParaRPr lang="en-US"/>
        </a:p>
      </dgm:t>
    </dgm:pt>
    <dgm:pt modelId="{74D3E9D6-950F-478C-BA93-98D9EB6316C0}">
      <dgm:prSet/>
      <dgm:spPr/>
      <dgm:t>
        <a:bodyPr/>
        <a:lstStyle/>
        <a:p>
          <a:r>
            <a:rPr lang="en-ID" b="1" i="0" dirty="0" err="1"/>
            <a:t>Mutu</a:t>
          </a:r>
          <a:r>
            <a:rPr lang="en-ID" b="0" i="0" dirty="0"/>
            <a:t> </a:t>
          </a:r>
          <a:r>
            <a:rPr lang="en-ID" b="0" i="0" dirty="0" err="1"/>
            <a:t>adalah</a:t>
          </a:r>
          <a:r>
            <a:rPr lang="en-ID" b="0" i="0" dirty="0"/>
            <a:t> </a:t>
          </a:r>
          <a:r>
            <a:rPr lang="en-ID" b="0" i="0" dirty="0" err="1"/>
            <a:t>suatu</a:t>
          </a:r>
          <a:r>
            <a:rPr lang="en-ID" b="0" i="0" dirty="0"/>
            <a:t> </a:t>
          </a:r>
          <a:r>
            <a:rPr lang="en-ID" b="0" i="0" dirty="0" err="1"/>
            <a:t>sifat</a:t>
          </a:r>
          <a:r>
            <a:rPr lang="en-ID" b="0" i="0" dirty="0"/>
            <a:t> yang </a:t>
          </a:r>
          <a:r>
            <a:rPr lang="en-ID" b="0" i="0" dirty="0" err="1"/>
            <a:t>dimiliki</a:t>
          </a:r>
          <a:r>
            <a:rPr lang="en-ID" b="0" i="0" dirty="0"/>
            <a:t> dan </a:t>
          </a:r>
          <a:r>
            <a:rPr lang="en-ID" b="0" i="0" dirty="0" err="1"/>
            <a:t>merupakan</a:t>
          </a:r>
          <a:r>
            <a:rPr lang="en-ID" b="0" i="0" dirty="0"/>
            <a:t> </a:t>
          </a:r>
          <a:r>
            <a:rPr lang="en-ID" b="0" i="0" dirty="0" err="1"/>
            <a:t>suatu</a:t>
          </a:r>
          <a:r>
            <a:rPr lang="en-ID" b="0" i="0" dirty="0"/>
            <a:t> </a:t>
          </a:r>
          <a:r>
            <a:rPr lang="en-ID" b="0" i="0" dirty="0" err="1"/>
            <a:t>keputusan</a:t>
          </a:r>
          <a:r>
            <a:rPr lang="en-ID" b="0" i="0" dirty="0"/>
            <a:t> </a:t>
          </a:r>
          <a:r>
            <a:rPr lang="en-ID" b="0" i="0" dirty="0" err="1"/>
            <a:t>terhadap</a:t>
          </a:r>
          <a:r>
            <a:rPr lang="en-ID" b="0" i="0" dirty="0"/>
            <a:t> unit </a:t>
          </a:r>
          <a:r>
            <a:rPr lang="en-ID" b="0" i="0" dirty="0" err="1"/>
            <a:t>pelayanan</a:t>
          </a:r>
          <a:r>
            <a:rPr lang="en-ID" b="0" i="0" dirty="0"/>
            <a:t> </a:t>
          </a:r>
          <a:r>
            <a:rPr lang="en-ID" b="0" i="0" dirty="0" err="1"/>
            <a:t>tertentu</a:t>
          </a:r>
          <a:r>
            <a:rPr lang="en-ID" b="0" i="0" dirty="0"/>
            <a:t> dan </a:t>
          </a:r>
          <a:r>
            <a:rPr lang="en-ID" b="0" i="0" dirty="0" err="1"/>
            <a:t>bahwa</a:t>
          </a:r>
          <a:r>
            <a:rPr lang="en-ID" b="0" i="0" dirty="0"/>
            <a:t> </a:t>
          </a:r>
          <a:r>
            <a:rPr lang="en-ID" b="0" i="0" dirty="0" err="1"/>
            <a:t>pelayanan</a:t>
          </a:r>
          <a:r>
            <a:rPr lang="en-ID" b="0" i="0" dirty="0"/>
            <a:t> </a:t>
          </a:r>
          <a:r>
            <a:rPr lang="en-ID" b="0" i="0" dirty="0" err="1"/>
            <a:t>dibagi</a:t>
          </a:r>
          <a:r>
            <a:rPr lang="en-ID" b="0" i="0" dirty="0"/>
            <a:t> </a:t>
          </a:r>
          <a:r>
            <a:rPr lang="en-ID" b="0" i="0" dirty="0" err="1"/>
            <a:t>ke</a:t>
          </a:r>
          <a:r>
            <a:rPr lang="en-ID" b="0" i="0" dirty="0"/>
            <a:t> </a:t>
          </a:r>
          <a:r>
            <a:rPr lang="en-ID" b="0" i="0" dirty="0" err="1"/>
            <a:t>dalam</a:t>
          </a:r>
          <a:r>
            <a:rPr lang="en-ID" b="0" i="0" dirty="0"/>
            <a:t> paling </a:t>
          </a:r>
          <a:r>
            <a:rPr lang="en-ID" b="0" i="0" dirty="0" err="1"/>
            <a:t>sedikit</a:t>
          </a:r>
          <a:r>
            <a:rPr lang="en-ID" b="0" i="0" dirty="0"/>
            <a:t> </a:t>
          </a:r>
          <a:r>
            <a:rPr lang="en-ID" b="0" i="0" dirty="0" err="1"/>
            <a:t>dua</a:t>
          </a:r>
          <a:r>
            <a:rPr lang="en-ID" b="0" i="0" dirty="0"/>
            <a:t> </a:t>
          </a:r>
          <a:r>
            <a:rPr lang="en-ID" b="0" i="0" dirty="0" err="1"/>
            <a:t>bagian</a:t>
          </a:r>
          <a:r>
            <a:rPr lang="en-ID" b="0" i="0" dirty="0"/>
            <a:t> : </a:t>
          </a:r>
          <a:r>
            <a:rPr lang="en-ID" b="0" i="0" dirty="0" err="1"/>
            <a:t>teknik</a:t>
          </a:r>
          <a:r>
            <a:rPr lang="en-ID" b="0" i="0" dirty="0"/>
            <a:t> dan interpersonal (</a:t>
          </a:r>
          <a:r>
            <a:rPr lang="en-ID" b="0" i="0" dirty="0" err="1"/>
            <a:t>Avedis</a:t>
          </a:r>
          <a:r>
            <a:rPr lang="en-ID" b="0" i="0" dirty="0"/>
            <a:t> Donabedian, 1980)</a:t>
          </a:r>
          <a:endParaRPr lang="en-US" dirty="0"/>
        </a:p>
      </dgm:t>
    </dgm:pt>
    <dgm:pt modelId="{2B08ADD6-AEF1-4364-84CE-18DE1D8FA144}" type="parTrans" cxnId="{B1A6C0E0-CF1D-49C2-819B-181E0AF09D34}">
      <dgm:prSet/>
      <dgm:spPr/>
      <dgm:t>
        <a:bodyPr/>
        <a:lstStyle/>
        <a:p>
          <a:endParaRPr lang="en-US"/>
        </a:p>
      </dgm:t>
    </dgm:pt>
    <dgm:pt modelId="{644A0D30-5473-4C0E-A172-737E9E4F37A3}" type="sibTrans" cxnId="{B1A6C0E0-CF1D-49C2-819B-181E0AF09D34}">
      <dgm:prSet/>
      <dgm:spPr/>
      <dgm:t>
        <a:bodyPr/>
        <a:lstStyle/>
        <a:p>
          <a:endParaRPr lang="en-US"/>
        </a:p>
      </dgm:t>
    </dgm:pt>
    <dgm:pt modelId="{E6823BD2-2480-4929-A187-6F8C054F071B}" type="pres">
      <dgm:prSet presAssocID="{CAC5C513-09C2-4CCB-BD21-91B90B568C40}" presName="compositeShape" presStyleCnt="0">
        <dgm:presLayoutVars>
          <dgm:chMax val="7"/>
          <dgm:dir/>
          <dgm:resizeHandles val="exact"/>
        </dgm:presLayoutVars>
      </dgm:prSet>
      <dgm:spPr/>
    </dgm:pt>
    <dgm:pt modelId="{B3DAF571-3548-40C3-A2F3-1AB19D2B937E}" type="pres">
      <dgm:prSet presAssocID="{CAC5C513-09C2-4CCB-BD21-91B90B568C40}" presName="wedge1" presStyleLbl="node1" presStyleIdx="0" presStyleCnt="2" custScaleX="147771" custScaleY="119048"/>
      <dgm:spPr/>
    </dgm:pt>
    <dgm:pt modelId="{9B9DC955-308B-493F-A58C-959B01565FF7}" type="pres">
      <dgm:prSet presAssocID="{CAC5C513-09C2-4CCB-BD21-91B90B568C40}" presName="wedge1Tx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438F64A3-F385-4008-9874-D9E187072403}" type="pres">
      <dgm:prSet presAssocID="{CAC5C513-09C2-4CCB-BD21-91B90B568C40}" presName="wedge2" presStyleLbl="node1" presStyleIdx="1" presStyleCnt="2" custScaleX="150620"/>
      <dgm:spPr/>
    </dgm:pt>
    <dgm:pt modelId="{90D887E6-DAEA-46C3-834B-4FECCEBD4ED1}" type="pres">
      <dgm:prSet presAssocID="{CAC5C513-09C2-4CCB-BD21-91B90B568C40}" presName="wedge2Tx" presStyleLbl="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B2366439-C5F1-4FE0-BA2B-C51FC2A02032}" type="presOf" srcId="{9AEDED56-80EB-4582-BA00-9D71C8F72169}" destId="{9B9DC955-308B-493F-A58C-959B01565FF7}" srcOrd="1" destOrd="0" presId="urn:microsoft.com/office/officeart/2005/8/layout/chart3"/>
    <dgm:cxn modelId="{558F0F40-D5E5-45FB-B0F1-C6239DC39E42}" type="presOf" srcId="{9AEDED56-80EB-4582-BA00-9D71C8F72169}" destId="{B3DAF571-3548-40C3-A2F3-1AB19D2B937E}" srcOrd="0" destOrd="0" presId="urn:microsoft.com/office/officeart/2005/8/layout/chart3"/>
    <dgm:cxn modelId="{A4DFB44E-2576-4109-8187-8B8F957FE93B}" srcId="{CAC5C513-09C2-4CCB-BD21-91B90B568C40}" destId="{9AEDED56-80EB-4582-BA00-9D71C8F72169}" srcOrd="0" destOrd="0" parTransId="{FB3897A2-8D7F-40F3-A215-B86ADB4AF566}" sibTransId="{4742A1C5-C93F-4A23-92E0-30718A42845D}"/>
    <dgm:cxn modelId="{B56D2773-18F7-4B11-9C9E-8C19767CAA2A}" type="presOf" srcId="{74D3E9D6-950F-478C-BA93-98D9EB6316C0}" destId="{90D887E6-DAEA-46C3-834B-4FECCEBD4ED1}" srcOrd="1" destOrd="0" presId="urn:microsoft.com/office/officeart/2005/8/layout/chart3"/>
    <dgm:cxn modelId="{ECE06DA9-5441-4777-8191-CD00B111CBB1}" type="presOf" srcId="{CAC5C513-09C2-4CCB-BD21-91B90B568C40}" destId="{E6823BD2-2480-4929-A187-6F8C054F071B}" srcOrd="0" destOrd="0" presId="urn:microsoft.com/office/officeart/2005/8/layout/chart3"/>
    <dgm:cxn modelId="{B1A6C0E0-CF1D-49C2-819B-181E0AF09D34}" srcId="{CAC5C513-09C2-4CCB-BD21-91B90B568C40}" destId="{74D3E9D6-950F-478C-BA93-98D9EB6316C0}" srcOrd="1" destOrd="0" parTransId="{2B08ADD6-AEF1-4364-84CE-18DE1D8FA144}" sibTransId="{644A0D30-5473-4C0E-A172-737E9E4F37A3}"/>
    <dgm:cxn modelId="{93F902F7-EC21-4057-8B72-734A6D4F4F8D}" type="presOf" srcId="{74D3E9D6-950F-478C-BA93-98D9EB6316C0}" destId="{438F64A3-F385-4008-9874-D9E187072403}" srcOrd="0" destOrd="0" presId="urn:microsoft.com/office/officeart/2005/8/layout/chart3"/>
    <dgm:cxn modelId="{3DD1C0E5-EAF4-4BF6-BF78-41D2A08C0352}" type="presParOf" srcId="{E6823BD2-2480-4929-A187-6F8C054F071B}" destId="{B3DAF571-3548-40C3-A2F3-1AB19D2B937E}" srcOrd="0" destOrd="0" presId="urn:microsoft.com/office/officeart/2005/8/layout/chart3"/>
    <dgm:cxn modelId="{7836EF48-EF49-404F-83EF-AAE54315938A}" type="presParOf" srcId="{E6823BD2-2480-4929-A187-6F8C054F071B}" destId="{9B9DC955-308B-493F-A58C-959B01565FF7}" srcOrd="1" destOrd="0" presId="urn:microsoft.com/office/officeart/2005/8/layout/chart3"/>
    <dgm:cxn modelId="{AA454188-0A06-414E-ABF0-03C7785D9305}" type="presParOf" srcId="{E6823BD2-2480-4929-A187-6F8C054F071B}" destId="{438F64A3-F385-4008-9874-D9E187072403}" srcOrd="2" destOrd="0" presId="urn:microsoft.com/office/officeart/2005/8/layout/chart3"/>
    <dgm:cxn modelId="{7E717741-7A14-40FE-ABDF-0031CA36C503}" type="presParOf" srcId="{E6823BD2-2480-4929-A187-6F8C054F071B}" destId="{90D887E6-DAEA-46C3-834B-4FECCEBD4ED1}" srcOrd="3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49D910-6CEB-4FC8-B777-ED43E96D016C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11DDE97-B817-4725-9712-0D896B9DB42A}">
      <dgm:prSet custT="1"/>
      <dgm:spPr/>
      <dgm:t>
        <a:bodyPr/>
        <a:lstStyle/>
        <a:p>
          <a:r>
            <a:rPr lang="en-ID" sz="1600" b="1" i="1" u="sng" dirty="0" err="1">
              <a:solidFill>
                <a:schemeClr val="tx1"/>
              </a:solidFill>
            </a:rPr>
            <a:t>Pasien</a:t>
          </a:r>
          <a:r>
            <a:rPr lang="en-ID" sz="1600" b="1" i="1" u="sng" dirty="0">
              <a:solidFill>
                <a:schemeClr val="tx1"/>
              </a:solidFill>
            </a:rPr>
            <a:t>, </a:t>
          </a:r>
          <a:r>
            <a:rPr lang="en-ID" sz="1600" b="1" i="1" u="sng" dirty="0" err="1">
              <a:solidFill>
                <a:schemeClr val="tx1"/>
              </a:solidFill>
            </a:rPr>
            <a:t>Petugas</a:t>
          </a:r>
          <a:r>
            <a:rPr lang="en-ID" sz="1600" b="1" i="1" u="sng" dirty="0">
              <a:solidFill>
                <a:schemeClr val="tx1"/>
              </a:solidFill>
            </a:rPr>
            <a:t> Kesehatan dan </a:t>
          </a:r>
          <a:r>
            <a:rPr lang="en-ID" sz="1600" b="1" i="1" u="sng" dirty="0" err="1">
              <a:solidFill>
                <a:schemeClr val="tx1"/>
              </a:solidFill>
            </a:rPr>
            <a:t>Manajer</a:t>
          </a:r>
          <a:r>
            <a:rPr lang="en-ID" sz="1600" b="1" i="1" u="sng" dirty="0">
              <a:solidFill>
                <a:schemeClr val="tx1"/>
              </a:solidFill>
            </a:rPr>
            <a:t> </a:t>
          </a:r>
        </a:p>
        <a:p>
          <a:r>
            <a:rPr lang="en-ID" sz="1600" b="0" i="0" dirty="0" err="1">
              <a:solidFill>
                <a:schemeClr val="tx1"/>
              </a:solidFill>
            </a:rPr>
            <a:t>Mutu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merupakan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fokus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sentral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dari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tiap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upaya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untuk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memberikan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pelayanan</a:t>
          </a:r>
          <a:r>
            <a:rPr lang="en-ID" sz="1600" b="0" i="0" dirty="0">
              <a:solidFill>
                <a:schemeClr val="tx1"/>
              </a:solidFill>
            </a:rPr>
            <a:t> </a:t>
          </a:r>
          <a:r>
            <a:rPr lang="en-ID" sz="1600" b="0" i="0" dirty="0" err="1">
              <a:solidFill>
                <a:schemeClr val="tx1"/>
              </a:solidFill>
            </a:rPr>
            <a:t>kesehatan</a:t>
          </a:r>
          <a:r>
            <a:rPr lang="en-ID" sz="1600" b="0" i="0" dirty="0">
              <a:solidFill>
                <a:schemeClr val="tx1"/>
              </a:solidFill>
            </a:rPr>
            <a:t> </a:t>
          </a:r>
          <a:endParaRPr lang="en-US" sz="1600" dirty="0">
            <a:solidFill>
              <a:schemeClr val="tx1"/>
            </a:solidFill>
          </a:endParaRPr>
        </a:p>
      </dgm:t>
    </dgm:pt>
    <dgm:pt modelId="{CB241591-855A-489B-AE7B-C0B198BECEC4}" type="parTrans" cxnId="{A76FA2F5-809C-48DB-9AAB-F452E88A0855}">
      <dgm:prSet/>
      <dgm:spPr/>
      <dgm:t>
        <a:bodyPr/>
        <a:lstStyle/>
        <a:p>
          <a:endParaRPr lang="en-US"/>
        </a:p>
      </dgm:t>
    </dgm:pt>
    <dgm:pt modelId="{3B06785B-8CF8-4BD8-8170-E73CA912A239}" type="sibTrans" cxnId="{A76FA2F5-809C-48DB-9AAB-F452E88A0855}">
      <dgm:prSet/>
      <dgm:spPr/>
      <dgm:t>
        <a:bodyPr/>
        <a:lstStyle/>
        <a:p>
          <a:endParaRPr lang="en-US"/>
        </a:p>
      </dgm:t>
    </dgm:pt>
    <dgm:pt modelId="{0A810E2D-8512-415B-87F8-2F870850A025}">
      <dgm:prSet custT="1"/>
      <dgm:spPr/>
      <dgm:t>
        <a:bodyPr/>
        <a:lstStyle/>
        <a:p>
          <a:r>
            <a:rPr lang="en-ID" sz="1400" b="1" i="1" u="sng" dirty="0" err="1">
              <a:solidFill>
                <a:schemeClr val="tx1"/>
              </a:solidFill>
            </a:rPr>
            <a:t>Pasien</a:t>
          </a:r>
          <a:r>
            <a:rPr lang="en-ID" sz="1400" b="1" i="1" u="sng" dirty="0">
              <a:solidFill>
                <a:schemeClr val="tx1"/>
              </a:solidFill>
            </a:rPr>
            <a:t> dan Masyarakat </a:t>
          </a:r>
          <a:r>
            <a:rPr lang="en-ID" sz="1400" b="1" i="0" dirty="0" err="1">
              <a:solidFill>
                <a:schemeClr val="tx1"/>
              </a:solidFill>
            </a:rPr>
            <a:t>Mutu</a:t>
          </a:r>
          <a:r>
            <a:rPr lang="en-ID" sz="1400" b="1" i="0" dirty="0">
              <a:solidFill>
                <a:schemeClr val="tx1"/>
              </a:solidFill>
            </a:rPr>
            <a:t> </a:t>
          </a:r>
          <a:r>
            <a:rPr lang="en-ID" sz="1400" b="1" i="0" dirty="0" err="1">
              <a:solidFill>
                <a:schemeClr val="tx1"/>
              </a:solidFill>
            </a:rPr>
            <a:t>pelayanan</a:t>
          </a:r>
          <a:r>
            <a:rPr lang="en-ID" sz="1400" b="1" i="0" dirty="0">
              <a:solidFill>
                <a:schemeClr val="tx1"/>
              </a:solidFill>
            </a:rPr>
            <a:t> </a:t>
          </a:r>
          <a:r>
            <a:rPr lang="en-ID" sz="1400" b="1" i="0" dirty="0" err="1">
              <a:solidFill>
                <a:schemeClr val="tx1"/>
              </a:solidFill>
            </a:rPr>
            <a:t>berarti</a:t>
          </a:r>
          <a:r>
            <a:rPr lang="en-ID" sz="1400" b="1" i="0" dirty="0">
              <a:solidFill>
                <a:schemeClr val="tx1"/>
              </a:solidFill>
            </a:rPr>
            <a:t> </a:t>
          </a:r>
          <a:r>
            <a:rPr lang="en-ID" sz="1400" b="1" i="0" dirty="0" err="1">
              <a:solidFill>
                <a:schemeClr val="tx1"/>
              </a:solidFill>
            </a:rPr>
            <a:t>suatu</a:t>
          </a:r>
          <a:r>
            <a:rPr lang="en-ID" sz="1400" b="1" i="0" dirty="0">
              <a:solidFill>
                <a:schemeClr val="tx1"/>
              </a:solidFill>
            </a:rPr>
            <a:t> </a:t>
          </a:r>
          <a:r>
            <a:rPr lang="en-ID" sz="1400" b="1" i="0" dirty="0" err="1">
              <a:solidFill>
                <a:schemeClr val="tx1"/>
              </a:solidFill>
            </a:rPr>
            <a:t>empathi</a:t>
          </a:r>
          <a:r>
            <a:rPr lang="en-ID" sz="1400" b="1" i="0" dirty="0">
              <a:solidFill>
                <a:schemeClr val="tx1"/>
              </a:solidFill>
            </a:rPr>
            <a:t>, </a:t>
          </a:r>
          <a:r>
            <a:rPr lang="en-ID" sz="1400" b="1" i="0" dirty="0" err="1">
              <a:solidFill>
                <a:schemeClr val="tx1"/>
              </a:solidFill>
            </a:rPr>
            <a:t>respek</a:t>
          </a:r>
          <a:r>
            <a:rPr lang="en-ID" sz="1400" b="1" i="0" dirty="0">
              <a:solidFill>
                <a:schemeClr val="tx1"/>
              </a:solidFill>
            </a:rPr>
            <a:t> dan </a:t>
          </a:r>
          <a:r>
            <a:rPr lang="en-ID" sz="1400" b="1" i="0" dirty="0" err="1">
              <a:solidFill>
                <a:schemeClr val="tx1"/>
              </a:solidFill>
            </a:rPr>
            <a:t>tanggap</a:t>
          </a:r>
          <a:r>
            <a:rPr lang="en-ID" sz="1400" b="1" i="0" dirty="0">
              <a:solidFill>
                <a:schemeClr val="tx1"/>
              </a:solidFill>
            </a:rPr>
            <a:t> </a:t>
          </a:r>
          <a:r>
            <a:rPr lang="en-ID" sz="1400" b="1" i="0" dirty="0" err="1">
              <a:solidFill>
                <a:schemeClr val="tx1"/>
              </a:solidFill>
            </a:rPr>
            <a:t>akan</a:t>
          </a:r>
          <a:r>
            <a:rPr lang="en-ID" sz="1400" b="1" i="0" dirty="0">
              <a:solidFill>
                <a:schemeClr val="tx1"/>
              </a:solidFill>
            </a:rPr>
            <a:t> </a:t>
          </a:r>
          <a:r>
            <a:rPr lang="en-ID" sz="1400" b="1" i="0" dirty="0" err="1">
              <a:solidFill>
                <a:schemeClr val="tx1"/>
              </a:solidFill>
            </a:rPr>
            <a:t>kebutuhannya</a:t>
          </a:r>
          <a:r>
            <a:rPr lang="en-ID" sz="1400" b="1" i="0" dirty="0">
              <a:solidFill>
                <a:schemeClr val="tx1"/>
              </a:solidFill>
            </a:rPr>
            <a:t>, </a:t>
          </a:r>
          <a:r>
            <a:rPr lang="en-ID" sz="1400" b="1" i="0" dirty="0" err="1">
              <a:solidFill>
                <a:schemeClr val="tx1"/>
              </a:solidFill>
            </a:rPr>
            <a:t>pelayanan</a:t>
          </a:r>
          <a:r>
            <a:rPr lang="en-ID" sz="1400" b="1" i="0" dirty="0">
              <a:solidFill>
                <a:schemeClr val="tx1"/>
              </a:solidFill>
            </a:rPr>
            <a:t> </a:t>
          </a:r>
          <a:r>
            <a:rPr lang="en-ID" sz="1400" b="1" i="0" dirty="0" err="1">
              <a:solidFill>
                <a:schemeClr val="tx1"/>
              </a:solidFill>
            </a:rPr>
            <a:t>harus</a:t>
          </a:r>
          <a:r>
            <a:rPr lang="en-ID" sz="1400" b="1" i="0" dirty="0">
              <a:solidFill>
                <a:schemeClr val="tx1"/>
              </a:solidFill>
            </a:rPr>
            <a:t> </a:t>
          </a:r>
          <a:r>
            <a:rPr lang="en-ID" sz="1400" b="1" i="0" dirty="0" err="1">
              <a:solidFill>
                <a:schemeClr val="tx1"/>
              </a:solidFill>
            </a:rPr>
            <a:t>sesuai</a:t>
          </a:r>
          <a:r>
            <a:rPr lang="en-ID" sz="1400" b="1" i="0" dirty="0">
              <a:solidFill>
                <a:schemeClr val="tx1"/>
              </a:solidFill>
            </a:rPr>
            <a:t> </a:t>
          </a:r>
          <a:r>
            <a:rPr lang="en-ID" sz="1400" b="1" i="0" dirty="0" err="1">
              <a:solidFill>
                <a:schemeClr val="tx1"/>
              </a:solidFill>
            </a:rPr>
            <a:t>dengan</a:t>
          </a:r>
          <a:r>
            <a:rPr lang="en-ID" sz="1400" b="1" i="0" dirty="0">
              <a:solidFill>
                <a:schemeClr val="tx1"/>
              </a:solidFill>
            </a:rPr>
            <a:t> </a:t>
          </a:r>
          <a:r>
            <a:rPr lang="en-ID" sz="1400" b="1" i="0" dirty="0" err="1">
              <a:solidFill>
                <a:schemeClr val="tx1"/>
              </a:solidFill>
            </a:rPr>
            <a:t>kebutuhan</a:t>
          </a:r>
          <a:r>
            <a:rPr lang="en-ID" sz="1400" b="1" i="0" dirty="0">
              <a:solidFill>
                <a:schemeClr val="tx1"/>
              </a:solidFill>
            </a:rPr>
            <a:t> </a:t>
          </a:r>
          <a:r>
            <a:rPr lang="en-ID" sz="1400" b="1" i="0" dirty="0" err="1">
              <a:solidFill>
                <a:schemeClr val="tx1"/>
              </a:solidFill>
            </a:rPr>
            <a:t>mereka</a:t>
          </a:r>
          <a:r>
            <a:rPr lang="en-ID" sz="1400" b="1" i="0" dirty="0">
              <a:solidFill>
                <a:schemeClr val="tx1"/>
              </a:solidFill>
            </a:rPr>
            <a:t> </a:t>
          </a:r>
          <a:r>
            <a:rPr lang="en-ID" sz="1400" b="1" i="0" dirty="0" err="1">
              <a:solidFill>
                <a:schemeClr val="tx1"/>
              </a:solidFill>
            </a:rPr>
            <a:t>diberikan</a:t>
          </a:r>
          <a:r>
            <a:rPr lang="en-ID" sz="1400" b="1" i="0" dirty="0">
              <a:solidFill>
                <a:schemeClr val="tx1"/>
              </a:solidFill>
            </a:rPr>
            <a:t> </a:t>
          </a:r>
          <a:r>
            <a:rPr lang="en-ID" sz="1400" b="1" i="0" dirty="0" err="1">
              <a:solidFill>
                <a:schemeClr val="tx1"/>
              </a:solidFill>
            </a:rPr>
            <a:t>dengan</a:t>
          </a:r>
          <a:r>
            <a:rPr lang="en-ID" sz="1400" b="1" i="0" dirty="0">
              <a:solidFill>
                <a:schemeClr val="tx1"/>
              </a:solidFill>
            </a:rPr>
            <a:t> </a:t>
          </a:r>
          <a:r>
            <a:rPr lang="en-ID" sz="1400" b="1" i="0" dirty="0" err="1">
              <a:solidFill>
                <a:schemeClr val="tx1"/>
              </a:solidFill>
            </a:rPr>
            <a:t>cara</a:t>
          </a:r>
          <a:r>
            <a:rPr lang="en-ID" sz="1400" b="1" i="0" dirty="0">
              <a:solidFill>
                <a:schemeClr val="tx1"/>
              </a:solidFill>
            </a:rPr>
            <a:t> yang </a:t>
          </a:r>
          <a:r>
            <a:rPr lang="en-ID" sz="1400" b="1" i="0" dirty="0" err="1">
              <a:solidFill>
                <a:schemeClr val="tx1"/>
              </a:solidFill>
            </a:rPr>
            <a:t>ramah</a:t>
          </a:r>
          <a:r>
            <a:rPr lang="en-ID" sz="1400" b="1" i="0" dirty="0">
              <a:solidFill>
                <a:schemeClr val="tx1"/>
              </a:solidFill>
            </a:rPr>
            <a:t> pada </a:t>
          </a:r>
          <a:r>
            <a:rPr lang="en-ID" sz="1400" b="1" i="0" dirty="0" err="1">
              <a:solidFill>
                <a:schemeClr val="tx1"/>
              </a:solidFill>
            </a:rPr>
            <a:t>waktu</a:t>
          </a:r>
          <a:r>
            <a:rPr lang="en-ID" sz="1400" b="1" i="0" dirty="0">
              <a:solidFill>
                <a:schemeClr val="tx1"/>
              </a:solidFill>
            </a:rPr>
            <a:t> </a:t>
          </a:r>
          <a:r>
            <a:rPr lang="en-ID" sz="1400" b="1" i="0" dirty="0" err="1">
              <a:solidFill>
                <a:schemeClr val="tx1"/>
              </a:solidFill>
            </a:rPr>
            <a:t>mereka</a:t>
          </a:r>
          <a:r>
            <a:rPr lang="en-ID" sz="1400" b="1" i="0" dirty="0">
              <a:solidFill>
                <a:schemeClr val="tx1"/>
              </a:solidFill>
            </a:rPr>
            <a:t> </a:t>
          </a:r>
          <a:r>
            <a:rPr lang="en-ID" sz="1400" b="1" i="0" dirty="0" err="1">
              <a:solidFill>
                <a:schemeClr val="tx1"/>
              </a:solidFill>
            </a:rPr>
            <a:t>berkunjung</a:t>
          </a:r>
          <a:r>
            <a:rPr lang="en-ID" sz="1400" b="1" i="0" dirty="0">
              <a:solidFill>
                <a:schemeClr val="tx1"/>
              </a:solidFill>
            </a:rPr>
            <a:t>.</a:t>
          </a:r>
          <a:endParaRPr lang="en-US" sz="1400" b="1" dirty="0">
            <a:solidFill>
              <a:schemeClr val="tx1"/>
            </a:solidFill>
          </a:endParaRPr>
        </a:p>
      </dgm:t>
    </dgm:pt>
    <dgm:pt modelId="{45C194D2-EE75-447A-B1F7-9024779BF2BC}" type="parTrans" cxnId="{932218D3-93FC-434F-9EF7-B7E18539F2DB}">
      <dgm:prSet/>
      <dgm:spPr/>
      <dgm:t>
        <a:bodyPr/>
        <a:lstStyle/>
        <a:p>
          <a:endParaRPr lang="en-US"/>
        </a:p>
      </dgm:t>
    </dgm:pt>
    <dgm:pt modelId="{ED60C171-5B03-4190-A2F6-5291CAB88965}" type="sibTrans" cxnId="{932218D3-93FC-434F-9EF7-B7E18539F2DB}">
      <dgm:prSet/>
      <dgm:spPr/>
      <dgm:t>
        <a:bodyPr/>
        <a:lstStyle/>
        <a:p>
          <a:endParaRPr lang="en-US"/>
        </a:p>
      </dgm:t>
    </dgm:pt>
    <dgm:pt modelId="{890BA589-065B-4FCA-A412-6F2B14BD3702}">
      <dgm:prSet custT="1"/>
      <dgm:spPr/>
      <dgm:t>
        <a:bodyPr/>
        <a:lstStyle/>
        <a:p>
          <a:r>
            <a:rPr lang="en-ID" sz="1400" b="1" i="1" u="sng" dirty="0" err="1">
              <a:solidFill>
                <a:schemeClr val="tx1"/>
              </a:solidFill>
            </a:rPr>
            <a:t>Petugas</a:t>
          </a:r>
          <a:r>
            <a:rPr lang="en-ID" sz="1400" b="1" i="1" u="sng" dirty="0">
              <a:solidFill>
                <a:schemeClr val="tx1"/>
              </a:solidFill>
            </a:rPr>
            <a:t> Kesehatan </a:t>
          </a:r>
          <a:r>
            <a:rPr lang="en-ID" sz="1400" b="0" i="0" dirty="0" err="1">
              <a:solidFill>
                <a:schemeClr val="tx1"/>
              </a:solidFill>
            </a:rPr>
            <a:t>Mutu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pelayanan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berarti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bebas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melakukan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segala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sesuatu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secara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profesional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untuk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meningkatkan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derajat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kesehatan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pasien</a:t>
          </a:r>
          <a:r>
            <a:rPr lang="en-ID" sz="1400" b="0" i="0" dirty="0">
              <a:solidFill>
                <a:schemeClr val="tx1"/>
              </a:solidFill>
            </a:rPr>
            <a:t> dan </a:t>
          </a:r>
          <a:r>
            <a:rPr lang="en-ID" sz="1400" b="0" i="0" dirty="0" err="1">
              <a:solidFill>
                <a:schemeClr val="tx1"/>
              </a:solidFill>
            </a:rPr>
            <a:t>masyarakat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sesuai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dengan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ilmu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pengetahuan</a:t>
          </a:r>
          <a:r>
            <a:rPr lang="en-ID" sz="1400" b="0" i="0" dirty="0">
              <a:solidFill>
                <a:schemeClr val="tx1"/>
              </a:solidFill>
            </a:rPr>
            <a:t> dan </a:t>
          </a:r>
          <a:r>
            <a:rPr lang="en-ID" sz="1400" b="0" i="0" dirty="0" err="1">
              <a:solidFill>
                <a:schemeClr val="tx1"/>
              </a:solidFill>
            </a:rPr>
            <a:t>keterampilan</a:t>
          </a:r>
          <a:r>
            <a:rPr lang="en-ID" sz="1400" b="0" i="0" dirty="0">
              <a:solidFill>
                <a:schemeClr val="tx1"/>
              </a:solidFill>
            </a:rPr>
            <a:t> yang </a:t>
          </a:r>
          <a:r>
            <a:rPr lang="en-ID" sz="1400" b="0" i="0" dirty="0" err="1">
              <a:solidFill>
                <a:schemeClr val="tx1"/>
              </a:solidFill>
            </a:rPr>
            <a:t>maju</a:t>
          </a:r>
          <a:r>
            <a:rPr lang="en-ID" sz="1400" b="0" i="0" dirty="0">
              <a:solidFill>
                <a:schemeClr val="tx1"/>
              </a:solidFill>
            </a:rPr>
            <a:t>, </a:t>
          </a:r>
          <a:r>
            <a:rPr lang="en-ID" sz="1400" b="0" i="0" dirty="0" err="1">
              <a:solidFill>
                <a:schemeClr val="tx1"/>
              </a:solidFill>
            </a:rPr>
            <a:t>mutu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peralatan</a:t>
          </a:r>
          <a:r>
            <a:rPr lang="en-ID" sz="1400" b="0" i="0" dirty="0">
              <a:solidFill>
                <a:schemeClr val="tx1"/>
              </a:solidFill>
            </a:rPr>
            <a:t> yang </a:t>
          </a:r>
          <a:r>
            <a:rPr lang="en-ID" sz="1400" b="0" i="0" dirty="0" err="1">
              <a:solidFill>
                <a:schemeClr val="tx1"/>
              </a:solidFill>
            </a:rPr>
            <a:t>baik</a:t>
          </a:r>
          <a:r>
            <a:rPr lang="en-ID" sz="1400" b="0" i="0" dirty="0">
              <a:solidFill>
                <a:schemeClr val="tx1"/>
              </a:solidFill>
            </a:rPr>
            <a:t> dan </a:t>
          </a:r>
          <a:r>
            <a:rPr lang="en-ID" sz="1400" b="0" i="0" dirty="0" err="1">
              <a:solidFill>
                <a:schemeClr val="tx1"/>
              </a:solidFill>
            </a:rPr>
            <a:t>memenuhi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standar</a:t>
          </a:r>
          <a:r>
            <a:rPr lang="en-ID" sz="1400" b="0" i="0" dirty="0">
              <a:solidFill>
                <a:schemeClr val="tx1"/>
              </a:solidFill>
            </a:rPr>
            <a:t> yang </a:t>
          </a:r>
          <a:r>
            <a:rPr lang="en-ID" sz="1400" b="0" i="0" dirty="0" err="1">
              <a:solidFill>
                <a:schemeClr val="tx1"/>
              </a:solidFill>
            </a:rPr>
            <a:t>baik</a:t>
          </a:r>
          <a:r>
            <a:rPr lang="en-ID" sz="1400" b="0" i="0" dirty="0">
              <a:solidFill>
                <a:schemeClr val="tx1"/>
              </a:solidFill>
            </a:rPr>
            <a:t>.</a:t>
          </a:r>
          <a:endParaRPr lang="en-US" sz="1400" dirty="0">
            <a:solidFill>
              <a:schemeClr val="tx1"/>
            </a:solidFill>
          </a:endParaRPr>
        </a:p>
      </dgm:t>
    </dgm:pt>
    <dgm:pt modelId="{D8FC9683-54F3-4DCB-977B-6D40DDA01436}" type="parTrans" cxnId="{ED686E6E-C6E3-40F0-BD06-27185BBE2830}">
      <dgm:prSet/>
      <dgm:spPr/>
      <dgm:t>
        <a:bodyPr/>
        <a:lstStyle/>
        <a:p>
          <a:endParaRPr lang="en-US"/>
        </a:p>
      </dgm:t>
    </dgm:pt>
    <dgm:pt modelId="{21F945D5-BBD4-46D7-89E5-2DD259649CD4}" type="sibTrans" cxnId="{ED686E6E-C6E3-40F0-BD06-27185BBE2830}">
      <dgm:prSet/>
      <dgm:spPr/>
      <dgm:t>
        <a:bodyPr/>
        <a:lstStyle/>
        <a:p>
          <a:endParaRPr lang="en-US"/>
        </a:p>
      </dgm:t>
    </dgm:pt>
    <dgm:pt modelId="{5472AD11-529E-4A7B-A7DF-DFBD1096BE45}">
      <dgm:prSet custT="1"/>
      <dgm:spPr/>
      <dgm:t>
        <a:bodyPr/>
        <a:lstStyle/>
        <a:p>
          <a:r>
            <a:rPr lang="en-ID" sz="1400" b="1" i="1" u="sng" dirty="0" err="1">
              <a:solidFill>
                <a:schemeClr val="tx1"/>
              </a:solidFill>
            </a:rPr>
            <a:t>Kepuasan</a:t>
          </a:r>
          <a:r>
            <a:rPr lang="en-ID" sz="1400" b="1" i="1" u="sng" dirty="0">
              <a:solidFill>
                <a:schemeClr val="tx1"/>
              </a:solidFill>
            </a:rPr>
            <a:t> </a:t>
          </a:r>
          <a:r>
            <a:rPr lang="en-ID" sz="1400" b="1" i="1" u="sng" dirty="0" err="1">
              <a:solidFill>
                <a:schemeClr val="tx1"/>
              </a:solidFill>
            </a:rPr>
            <a:t>Praktisioner</a:t>
          </a:r>
          <a:r>
            <a:rPr lang="en-ID" sz="1400" b="1" i="1" u="sng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Suatu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ketetapan</a:t>
          </a:r>
          <a:r>
            <a:rPr lang="en-ID" sz="1400" b="0" i="0" dirty="0">
              <a:solidFill>
                <a:schemeClr val="tx1"/>
              </a:solidFill>
            </a:rPr>
            <a:t> “</a:t>
          </a:r>
          <a:r>
            <a:rPr lang="en-ID" sz="1400" b="0" i="0" dirty="0" err="1">
              <a:solidFill>
                <a:schemeClr val="tx1"/>
              </a:solidFill>
            </a:rPr>
            <a:t>kebagusan</a:t>
          </a:r>
          <a:r>
            <a:rPr lang="en-ID" sz="1400" b="0" i="0" dirty="0">
              <a:solidFill>
                <a:schemeClr val="tx1"/>
              </a:solidFill>
            </a:rPr>
            <a:t>” </a:t>
          </a:r>
          <a:r>
            <a:rPr lang="en-ID" sz="1400" b="0" i="0" dirty="0" err="1">
              <a:solidFill>
                <a:schemeClr val="tx1"/>
              </a:solidFill>
            </a:rPr>
            <a:t>terhadap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penyediaan</a:t>
          </a:r>
          <a:r>
            <a:rPr lang="en-ID" sz="1400" b="0" i="0" dirty="0">
              <a:solidFill>
                <a:schemeClr val="tx1"/>
              </a:solidFill>
            </a:rPr>
            <a:t> dan </a:t>
          </a:r>
          <a:r>
            <a:rPr lang="en-ID" sz="1400" b="0" i="0" dirty="0" err="1">
              <a:solidFill>
                <a:schemeClr val="tx1"/>
              </a:solidFill>
            </a:rPr>
            <a:t>keadaan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dari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pekerja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praktisioner</a:t>
          </a:r>
          <a:r>
            <a:rPr lang="en-ID" sz="1400" b="0" i="0" dirty="0">
              <a:solidFill>
                <a:schemeClr val="tx1"/>
              </a:solidFill>
            </a:rPr>
            <a:t>, </a:t>
          </a:r>
          <a:r>
            <a:rPr lang="en-ID" sz="1400" b="0" i="0" dirty="0" err="1">
              <a:solidFill>
                <a:schemeClr val="tx1"/>
              </a:solidFill>
            </a:rPr>
            <a:t>untuk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pelayanan</a:t>
          </a:r>
          <a:r>
            <a:rPr lang="en-ID" sz="1400" b="0" i="0" dirty="0">
              <a:solidFill>
                <a:schemeClr val="tx1"/>
              </a:solidFill>
            </a:rPr>
            <a:t> oleh </a:t>
          </a:r>
          <a:r>
            <a:rPr lang="en-ID" sz="1400" b="0" i="0" dirty="0" err="1">
              <a:solidFill>
                <a:schemeClr val="tx1"/>
              </a:solidFill>
            </a:rPr>
            <a:t>kolega-kolega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atau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dirinya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sendiri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Manajer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Bagi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yayasan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atau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pemilik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rumah</a:t>
          </a:r>
          <a:r>
            <a:rPr lang="en-ID" sz="1400" b="0" i="0" dirty="0">
              <a:solidFill>
                <a:schemeClr val="tx1"/>
              </a:solidFill>
            </a:rPr>
            <a:t> </a:t>
          </a:r>
          <a:r>
            <a:rPr lang="en-ID" sz="1400" b="0" i="0" dirty="0" err="1">
              <a:solidFill>
                <a:schemeClr val="tx1"/>
              </a:solidFill>
            </a:rPr>
            <a:t>sakit</a:t>
          </a:r>
          <a:endParaRPr lang="en-US" sz="1400" dirty="0">
            <a:solidFill>
              <a:schemeClr val="tx1"/>
            </a:solidFill>
          </a:endParaRPr>
        </a:p>
      </dgm:t>
    </dgm:pt>
    <dgm:pt modelId="{EC5AAE4D-A5F4-44CB-8088-62AC6F384AF6}" type="parTrans" cxnId="{98ADB5EE-5AC1-43D4-8112-0BBBDC9E69A5}">
      <dgm:prSet/>
      <dgm:spPr/>
      <dgm:t>
        <a:bodyPr/>
        <a:lstStyle/>
        <a:p>
          <a:endParaRPr lang="en-US"/>
        </a:p>
      </dgm:t>
    </dgm:pt>
    <dgm:pt modelId="{C08DB1D2-42E4-49DE-A1FC-50DB55FC4393}" type="sibTrans" cxnId="{98ADB5EE-5AC1-43D4-8112-0BBBDC9E69A5}">
      <dgm:prSet/>
      <dgm:spPr/>
      <dgm:t>
        <a:bodyPr/>
        <a:lstStyle/>
        <a:p>
          <a:endParaRPr lang="en-US"/>
        </a:p>
      </dgm:t>
    </dgm:pt>
    <dgm:pt modelId="{F15AAF0C-7F94-44D4-808B-0ECECC547120}" type="pres">
      <dgm:prSet presAssocID="{0B49D910-6CEB-4FC8-B777-ED43E96D016C}" presName="matrix" presStyleCnt="0">
        <dgm:presLayoutVars>
          <dgm:chMax val="1"/>
          <dgm:dir/>
          <dgm:resizeHandles val="exact"/>
        </dgm:presLayoutVars>
      </dgm:prSet>
      <dgm:spPr/>
    </dgm:pt>
    <dgm:pt modelId="{91C7A49D-E688-46CE-99C0-4137230C259B}" type="pres">
      <dgm:prSet presAssocID="{0B49D910-6CEB-4FC8-B777-ED43E96D016C}" presName="diamond" presStyleLbl="bgShp" presStyleIdx="0" presStyleCnt="1"/>
      <dgm:spPr/>
    </dgm:pt>
    <dgm:pt modelId="{46A602A7-46B5-4998-B0BC-27A4D581F5CA}" type="pres">
      <dgm:prSet presAssocID="{0B49D910-6CEB-4FC8-B777-ED43E96D016C}" presName="quad1" presStyleLbl="node1" presStyleIdx="0" presStyleCnt="4" custScaleX="109710" custLinFactNeighborX="-9314" custLinFactNeighborY="-3120">
        <dgm:presLayoutVars>
          <dgm:chMax val="0"/>
          <dgm:chPref val="0"/>
          <dgm:bulletEnabled val="1"/>
        </dgm:presLayoutVars>
      </dgm:prSet>
      <dgm:spPr/>
    </dgm:pt>
    <dgm:pt modelId="{859D567F-4631-4672-9A29-DFC2C2F90DA4}" type="pres">
      <dgm:prSet presAssocID="{0B49D910-6CEB-4FC8-B777-ED43E96D016C}" presName="quad2" presStyleLbl="node1" presStyleIdx="1" presStyleCnt="4" custScaleX="114802">
        <dgm:presLayoutVars>
          <dgm:chMax val="0"/>
          <dgm:chPref val="0"/>
          <dgm:bulletEnabled val="1"/>
        </dgm:presLayoutVars>
      </dgm:prSet>
      <dgm:spPr/>
    </dgm:pt>
    <dgm:pt modelId="{8547C141-2184-49DF-9944-B515ED471FD0}" type="pres">
      <dgm:prSet presAssocID="{0B49D910-6CEB-4FC8-B777-ED43E96D016C}" presName="quad3" presStyleLbl="node1" presStyleIdx="2" presStyleCnt="4" custScaleX="128892" custLinFactNeighborX="-10852" custLinFactNeighborY="-654">
        <dgm:presLayoutVars>
          <dgm:chMax val="0"/>
          <dgm:chPref val="0"/>
          <dgm:bulletEnabled val="1"/>
        </dgm:presLayoutVars>
      </dgm:prSet>
      <dgm:spPr/>
    </dgm:pt>
    <dgm:pt modelId="{9C7DEE28-3A57-48CD-B9CA-213356D19E65}" type="pres">
      <dgm:prSet presAssocID="{0B49D910-6CEB-4FC8-B777-ED43E96D016C}" presName="quad4" presStyleLbl="node1" presStyleIdx="3" presStyleCnt="4" custScaleX="118726" custLinFactNeighborX="7194">
        <dgm:presLayoutVars>
          <dgm:chMax val="0"/>
          <dgm:chPref val="0"/>
          <dgm:bulletEnabled val="1"/>
        </dgm:presLayoutVars>
      </dgm:prSet>
      <dgm:spPr/>
    </dgm:pt>
  </dgm:ptLst>
  <dgm:cxnLst>
    <dgm:cxn modelId="{ED686E6E-C6E3-40F0-BD06-27185BBE2830}" srcId="{0B49D910-6CEB-4FC8-B777-ED43E96D016C}" destId="{890BA589-065B-4FCA-A412-6F2B14BD3702}" srcOrd="2" destOrd="0" parTransId="{D8FC9683-54F3-4DCB-977B-6D40DDA01436}" sibTransId="{21F945D5-BBD4-46D7-89E5-2DD259649CD4}"/>
    <dgm:cxn modelId="{0D254C73-77D4-4262-9894-E3418C138537}" type="presOf" srcId="{0B49D910-6CEB-4FC8-B777-ED43E96D016C}" destId="{F15AAF0C-7F94-44D4-808B-0ECECC547120}" srcOrd="0" destOrd="0" presId="urn:microsoft.com/office/officeart/2005/8/layout/matrix3"/>
    <dgm:cxn modelId="{9F81C775-89D7-4F13-8E07-28FEF4177BC1}" type="presOf" srcId="{890BA589-065B-4FCA-A412-6F2B14BD3702}" destId="{8547C141-2184-49DF-9944-B515ED471FD0}" srcOrd="0" destOrd="0" presId="urn:microsoft.com/office/officeart/2005/8/layout/matrix3"/>
    <dgm:cxn modelId="{DA6E7282-B440-46DF-B692-7C9FE81F9CA0}" type="presOf" srcId="{C11DDE97-B817-4725-9712-0D896B9DB42A}" destId="{46A602A7-46B5-4998-B0BC-27A4D581F5CA}" srcOrd="0" destOrd="0" presId="urn:microsoft.com/office/officeart/2005/8/layout/matrix3"/>
    <dgm:cxn modelId="{EB50349C-E37D-40BA-99BC-082E67370B8E}" type="presOf" srcId="{5472AD11-529E-4A7B-A7DF-DFBD1096BE45}" destId="{9C7DEE28-3A57-48CD-B9CA-213356D19E65}" srcOrd="0" destOrd="0" presId="urn:microsoft.com/office/officeart/2005/8/layout/matrix3"/>
    <dgm:cxn modelId="{9C78B2CF-477A-41A7-81F2-3BC716CFFC6B}" type="presOf" srcId="{0A810E2D-8512-415B-87F8-2F870850A025}" destId="{859D567F-4631-4672-9A29-DFC2C2F90DA4}" srcOrd="0" destOrd="0" presId="urn:microsoft.com/office/officeart/2005/8/layout/matrix3"/>
    <dgm:cxn modelId="{932218D3-93FC-434F-9EF7-B7E18539F2DB}" srcId="{0B49D910-6CEB-4FC8-B777-ED43E96D016C}" destId="{0A810E2D-8512-415B-87F8-2F870850A025}" srcOrd="1" destOrd="0" parTransId="{45C194D2-EE75-447A-B1F7-9024779BF2BC}" sibTransId="{ED60C171-5B03-4190-A2F6-5291CAB88965}"/>
    <dgm:cxn modelId="{98ADB5EE-5AC1-43D4-8112-0BBBDC9E69A5}" srcId="{0B49D910-6CEB-4FC8-B777-ED43E96D016C}" destId="{5472AD11-529E-4A7B-A7DF-DFBD1096BE45}" srcOrd="3" destOrd="0" parTransId="{EC5AAE4D-A5F4-44CB-8088-62AC6F384AF6}" sibTransId="{C08DB1D2-42E4-49DE-A1FC-50DB55FC4393}"/>
    <dgm:cxn modelId="{A76FA2F5-809C-48DB-9AAB-F452E88A0855}" srcId="{0B49D910-6CEB-4FC8-B777-ED43E96D016C}" destId="{C11DDE97-B817-4725-9712-0D896B9DB42A}" srcOrd="0" destOrd="0" parTransId="{CB241591-855A-489B-AE7B-C0B198BECEC4}" sibTransId="{3B06785B-8CF8-4BD8-8170-E73CA912A239}"/>
    <dgm:cxn modelId="{AF9CD14E-2117-4B41-8C07-1A364FFE2AB7}" type="presParOf" srcId="{F15AAF0C-7F94-44D4-808B-0ECECC547120}" destId="{91C7A49D-E688-46CE-99C0-4137230C259B}" srcOrd="0" destOrd="0" presId="urn:microsoft.com/office/officeart/2005/8/layout/matrix3"/>
    <dgm:cxn modelId="{35D0DA6C-05E6-486F-A695-9B559D8C4C75}" type="presParOf" srcId="{F15AAF0C-7F94-44D4-808B-0ECECC547120}" destId="{46A602A7-46B5-4998-B0BC-27A4D581F5CA}" srcOrd="1" destOrd="0" presId="urn:microsoft.com/office/officeart/2005/8/layout/matrix3"/>
    <dgm:cxn modelId="{43A17B4B-27B2-4D16-BA0C-206BEE1D2F5A}" type="presParOf" srcId="{F15AAF0C-7F94-44D4-808B-0ECECC547120}" destId="{859D567F-4631-4672-9A29-DFC2C2F90DA4}" srcOrd="2" destOrd="0" presId="urn:microsoft.com/office/officeart/2005/8/layout/matrix3"/>
    <dgm:cxn modelId="{A3BD1AC7-0152-42E5-9F54-AB6CC7A53BD8}" type="presParOf" srcId="{F15AAF0C-7F94-44D4-808B-0ECECC547120}" destId="{8547C141-2184-49DF-9944-B515ED471FD0}" srcOrd="3" destOrd="0" presId="urn:microsoft.com/office/officeart/2005/8/layout/matrix3"/>
    <dgm:cxn modelId="{D89D860B-69E5-4BE6-A7CA-383AC07E5AC8}" type="presParOf" srcId="{F15AAF0C-7F94-44D4-808B-0ECECC547120}" destId="{9C7DEE28-3A57-48CD-B9CA-213356D19E6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A56AE2-F41A-4565-9EBB-12419BB3200E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827DC9D-4F09-4AA5-8B95-99F7EE0D8DB6}">
      <dgm:prSet/>
      <dgm:spPr/>
      <dgm:t>
        <a:bodyPr/>
        <a:lstStyle/>
        <a:p>
          <a:r>
            <a:rPr lang="en-ID" b="0" i="0"/>
            <a:t>Pada umumnya untuk meningkatkan mutu pelayanan ada dua cara:</a:t>
          </a:r>
          <a:endParaRPr lang="en-US"/>
        </a:p>
      </dgm:t>
    </dgm:pt>
    <dgm:pt modelId="{1B39D495-E991-4A87-A099-FDBEC93192F2}" type="parTrans" cxnId="{85681B89-B5F4-4BAD-B904-E4CED39A44A7}">
      <dgm:prSet/>
      <dgm:spPr/>
      <dgm:t>
        <a:bodyPr/>
        <a:lstStyle/>
        <a:p>
          <a:endParaRPr lang="en-US"/>
        </a:p>
      </dgm:t>
    </dgm:pt>
    <dgm:pt modelId="{C709E3A6-F1B1-4A80-8307-251E12CCD2CF}" type="sibTrans" cxnId="{85681B89-B5F4-4BAD-B904-E4CED39A44A7}">
      <dgm:prSet/>
      <dgm:spPr/>
      <dgm:t>
        <a:bodyPr/>
        <a:lstStyle/>
        <a:p>
          <a:endParaRPr lang="en-US"/>
        </a:p>
      </dgm:t>
    </dgm:pt>
    <dgm:pt modelId="{4144A04D-F0C4-4BF1-BC4E-D4C2442C2D18}">
      <dgm:prSet/>
      <dgm:spPr/>
      <dgm:t>
        <a:bodyPr/>
        <a:lstStyle/>
        <a:p>
          <a:r>
            <a:rPr lang="en-ID" b="0" i="0"/>
            <a:t>1. Meningkatkan mutu dan kualitas sumber daya, tenaga, biaya, peralatan, perlengkapan dan material</a:t>
          </a:r>
          <a:endParaRPr lang="en-US"/>
        </a:p>
      </dgm:t>
    </dgm:pt>
    <dgm:pt modelId="{0E0B767D-F56E-4137-8BBA-9F1BFC5B3CE3}" type="parTrans" cxnId="{429B0668-7E46-46F6-80F6-66A35B14E210}">
      <dgm:prSet/>
      <dgm:spPr/>
      <dgm:t>
        <a:bodyPr/>
        <a:lstStyle/>
        <a:p>
          <a:endParaRPr lang="en-US"/>
        </a:p>
      </dgm:t>
    </dgm:pt>
    <dgm:pt modelId="{464F249C-0815-45F5-B493-137109AC03F1}" type="sibTrans" cxnId="{429B0668-7E46-46F6-80F6-66A35B14E210}">
      <dgm:prSet/>
      <dgm:spPr/>
      <dgm:t>
        <a:bodyPr/>
        <a:lstStyle/>
        <a:p>
          <a:endParaRPr lang="en-US"/>
        </a:p>
      </dgm:t>
    </dgm:pt>
    <dgm:pt modelId="{9FEDA294-1B83-4F94-9EBF-22825B1C5073}">
      <dgm:prSet/>
      <dgm:spPr/>
      <dgm:t>
        <a:bodyPr/>
        <a:lstStyle/>
        <a:p>
          <a:r>
            <a:rPr lang="en-ID" b="0" i="0"/>
            <a:t>2. Memperbaiki metode atau penerapan teknologi yang dipergunakan dalam kegiatan pelayanan</a:t>
          </a:r>
          <a:endParaRPr lang="en-US"/>
        </a:p>
      </dgm:t>
    </dgm:pt>
    <dgm:pt modelId="{0BA41991-CF37-42A0-90E0-8E816E54B3BC}" type="parTrans" cxnId="{553C7187-E597-43AB-9F99-C1631EED82D7}">
      <dgm:prSet/>
      <dgm:spPr/>
      <dgm:t>
        <a:bodyPr/>
        <a:lstStyle/>
        <a:p>
          <a:endParaRPr lang="en-US"/>
        </a:p>
      </dgm:t>
    </dgm:pt>
    <dgm:pt modelId="{811DC447-C969-4EB6-9885-BCF019B744E3}" type="sibTrans" cxnId="{553C7187-E597-43AB-9F99-C1631EED82D7}">
      <dgm:prSet/>
      <dgm:spPr/>
      <dgm:t>
        <a:bodyPr/>
        <a:lstStyle/>
        <a:p>
          <a:endParaRPr lang="en-US"/>
        </a:p>
      </dgm:t>
    </dgm:pt>
    <dgm:pt modelId="{BA150B9A-785A-41DC-A2BE-A6E551B575C1}">
      <dgm:prSet/>
      <dgm:spPr/>
      <dgm:t>
        <a:bodyPr/>
        <a:lstStyle/>
        <a:p>
          <a:r>
            <a:rPr lang="en-ID" b="0" i="0"/>
            <a:t>Ada tiga Pendekatan evaluasi (penilaian) mutu, yaitu :</a:t>
          </a:r>
          <a:endParaRPr lang="en-US"/>
        </a:p>
      </dgm:t>
    </dgm:pt>
    <dgm:pt modelId="{CEFCABD1-932F-4AAB-B6CC-D1721D790286}" type="parTrans" cxnId="{4F500205-9E57-4837-A177-B5D9C655C026}">
      <dgm:prSet/>
      <dgm:spPr/>
      <dgm:t>
        <a:bodyPr/>
        <a:lstStyle/>
        <a:p>
          <a:endParaRPr lang="en-US"/>
        </a:p>
      </dgm:t>
    </dgm:pt>
    <dgm:pt modelId="{99DC8161-75E1-4D02-B916-CB91E4078FD2}" type="sibTrans" cxnId="{4F500205-9E57-4837-A177-B5D9C655C026}">
      <dgm:prSet/>
      <dgm:spPr/>
      <dgm:t>
        <a:bodyPr/>
        <a:lstStyle/>
        <a:p>
          <a:endParaRPr lang="en-US"/>
        </a:p>
      </dgm:t>
    </dgm:pt>
    <dgm:pt modelId="{B63B136A-DC41-4A73-A067-2F438697E4A7}">
      <dgm:prSet/>
      <dgm:spPr/>
      <dgm:t>
        <a:bodyPr/>
        <a:lstStyle/>
        <a:p>
          <a:r>
            <a:rPr lang="en-ID" b="0" i="0"/>
            <a:t>Struktur</a:t>
          </a:r>
          <a:endParaRPr lang="en-US"/>
        </a:p>
      </dgm:t>
    </dgm:pt>
    <dgm:pt modelId="{02AAF729-0648-47F5-ADD0-B1DAE6D5DA17}" type="parTrans" cxnId="{EB4AC242-4556-40EC-BEE3-A2ADD87B4CA9}">
      <dgm:prSet/>
      <dgm:spPr/>
      <dgm:t>
        <a:bodyPr/>
        <a:lstStyle/>
        <a:p>
          <a:endParaRPr lang="en-US"/>
        </a:p>
      </dgm:t>
    </dgm:pt>
    <dgm:pt modelId="{959CFDD4-FDAC-43F8-BCA0-487248E3CA56}" type="sibTrans" cxnId="{EB4AC242-4556-40EC-BEE3-A2ADD87B4CA9}">
      <dgm:prSet/>
      <dgm:spPr/>
      <dgm:t>
        <a:bodyPr/>
        <a:lstStyle/>
        <a:p>
          <a:endParaRPr lang="en-US"/>
        </a:p>
      </dgm:t>
    </dgm:pt>
    <dgm:pt modelId="{0185CA74-3B6C-44EA-8412-6D8E2770595D}">
      <dgm:prSet/>
      <dgm:spPr/>
      <dgm:t>
        <a:bodyPr/>
        <a:lstStyle/>
        <a:p>
          <a:r>
            <a:rPr lang="en-ID" b="0" i="0"/>
            <a:t>Proses</a:t>
          </a:r>
          <a:endParaRPr lang="en-US"/>
        </a:p>
      </dgm:t>
    </dgm:pt>
    <dgm:pt modelId="{8E69EA6F-A905-44DB-A89D-F05268C65F40}" type="parTrans" cxnId="{7D52A833-1AE3-4CB9-93CC-06E1177AB869}">
      <dgm:prSet/>
      <dgm:spPr/>
      <dgm:t>
        <a:bodyPr/>
        <a:lstStyle/>
        <a:p>
          <a:endParaRPr lang="en-US"/>
        </a:p>
      </dgm:t>
    </dgm:pt>
    <dgm:pt modelId="{D03397BD-56DB-4B01-AA8B-B7DC180EF428}" type="sibTrans" cxnId="{7D52A833-1AE3-4CB9-93CC-06E1177AB869}">
      <dgm:prSet/>
      <dgm:spPr/>
      <dgm:t>
        <a:bodyPr/>
        <a:lstStyle/>
        <a:p>
          <a:endParaRPr lang="en-US"/>
        </a:p>
      </dgm:t>
    </dgm:pt>
    <dgm:pt modelId="{AFA56A6B-CC82-4151-839B-812FC594C89F}">
      <dgm:prSet/>
      <dgm:spPr/>
      <dgm:t>
        <a:bodyPr/>
        <a:lstStyle/>
        <a:p>
          <a:r>
            <a:rPr lang="en-ID" b="0" i="0"/>
            <a:t>Outcomes</a:t>
          </a:r>
          <a:endParaRPr lang="en-US"/>
        </a:p>
      </dgm:t>
    </dgm:pt>
    <dgm:pt modelId="{D85BDCD4-6C06-4C1A-AA06-474ED1D2EA33}" type="parTrans" cxnId="{8659988C-6C01-46E8-9CF2-F8700630C030}">
      <dgm:prSet/>
      <dgm:spPr/>
      <dgm:t>
        <a:bodyPr/>
        <a:lstStyle/>
        <a:p>
          <a:endParaRPr lang="en-US"/>
        </a:p>
      </dgm:t>
    </dgm:pt>
    <dgm:pt modelId="{EE9D8B41-1E2B-414F-9FE4-03C68B99D9FE}" type="sibTrans" cxnId="{8659988C-6C01-46E8-9CF2-F8700630C030}">
      <dgm:prSet/>
      <dgm:spPr/>
      <dgm:t>
        <a:bodyPr/>
        <a:lstStyle/>
        <a:p>
          <a:endParaRPr lang="en-US"/>
        </a:p>
      </dgm:t>
    </dgm:pt>
    <dgm:pt modelId="{825FC642-2B92-460C-9244-797D2E5AF8AD}" type="pres">
      <dgm:prSet presAssocID="{11A56AE2-F41A-4565-9EBB-12419BB3200E}" presName="Name0" presStyleCnt="0">
        <dgm:presLayoutVars>
          <dgm:dir/>
          <dgm:animLvl val="lvl"/>
          <dgm:resizeHandles val="exact"/>
        </dgm:presLayoutVars>
      </dgm:prSet>
      <dgm:spPr/>
    </dgm:pt>
    <dgm:pt modelId="{C7DF7EFE-0DAA-4698-9818-A67AF05A29B2}" type="pres">
      <dgm:prSet presAssocID="{BA150B9A-785A-41DC-A2BE-A6E551B575C1}" presName="boxAndChildren" presStyleCnt="0"/>
      <dgm:spPr/>
    </dgm:pt>
    <dgm:pt modelId="{47D5AF2D-E388-4DEC-8850-1E0B7797E64A}" type="pres">
      <dgm:prSet presAssocID="{BA150B9A-785A-41DC-A2BE-A6E551B575C1}" presName="parentTextBox" presStyleLbl="node1" presStyleIdx="0" presStyleCnt="4"/>
      <dgm:spPr/>
    </dgm:pt>
    <dgm:pt modelId="{F5897BFC-0A58-452F-84DC-7035C4B63405}" type="pres">
      <dgm:prSet presAssocID="{BA150B9A-785A-41DC-A2BE-A6E551B575C1}" presName="entireBox" presStyleLbl="node1" presStyleIdx="0" presStyleCnt="4"/>
      <dgm:spPr/>
    </dgm:pt>
    <dgm:pt modelId="{50828149-84AB-4A78-8C25-3003AC7C0486}" type="pres">
      <dgm:prSet presAssocID="{BA150B9A-785A-41DC-A2BE-A6E551B575C1}" presName="descendantBox" presStyleCnt="0"/>
      <dgm:spPr/>
    </dgm:pt>
    <dgm:pt modelId="{F472D45E-66F4-472C-A742-E9D352466AB6}" type="pres">
      <dgm:prSet presAssocID="{B63B136A-DC41-4A73-A067-2F438697E4A7}" presName="childTextBox" presStyleLbl="fgAccFollowNode1" presStyleIdx="0" presStyleCnt="3">
        <dgm:presLayoutVars>
          <dgm:bulletEnabled val="1"/>
        </dgm:presLayoutVars>
      </dgm:prSet>
      <dgm:spPr/>
    </dgm:pt>
    <dgm:pt modelId="{6D1D71E6-46D4-42F6-85E8-FCB461E31F60}" type="pres">
      <dgm:prSet presAssocID="{0185CA74-3B6C-44EA-8412-6D8E2770595D}" presName="childTextBox" presStyleLbl="fgAccFollowNode1" presStyleIdx="1" presStyleCnt="3">
        <dgm:presLayoutVars>
          <dgm:bulletEnabled val="1"/>
        </dgm:presLayoutVars>
      </dgm:prSet>
      <dgm:spPr/>
    </dgm:pt>
    <dgm:pt modelId="{7FBF3D07-5A86-4B1F-A22F-6FCA760AB21F}" type="pres">
      <dgm:prSet presAssocID="{AFA56A6B-CC82-4151-839B-812FC594C89F}" presName="childTextBox" presStyleLbl="fgAccFollowNode1" presStyleIdx="2" presStyleCnt="3">
        <dgm:presLayoutVars>
          <dgm:bulletEnabled val="1"/>
        </dgm:presLayoutVars>
      </dgm:prSet>
      <dgm:spPr/>
    </dgm:pt>
    <dgm:pt modelId="{4897838B-99BD-4085-8E0F-0CD438AA9671}" type="pres">
      <dgm:prSet presAssocID="{811DC447-C969-4EB6-9885-BCF019B744E3}" presName="sp" presStyleCnt="0"/>
      <dgm:spPr/>
    </dgm:pt>
    <dgm:pt modelId="{72572AAC-C372-4024-9571-8C28843C44E6}" type="pres">
      <dgm:prSet presAssocID="{9FEDA294-1B83-4F94-9EBF-22825B1C5073}" presName="arrowAndChildren" presStyleCnt="0"/>
      <dgm:spPr/>
    </dgm:pt>
    <dgm:pt modelId="{BECDEAF3-4D3B-4984-BC7D-F50287036126}" type="pres">
      <dgm:prSet presAssocID="{9FEDA294-1B83-4F94-9EBF-22825B1C5073}" presName="parentTextArrow" presStyleLbl="node1" presStyleIdx="1" presStyleCnt="4"/>
      <dgm:spPr/>
    </dgm:pt>
    <dgm:pt modelId="{98002584-D95C-4311-8C58-680332BE4F46}" type="pres">
      <dgm:prSet presAssocID="{464F249C-0815-45F5-B493-137109AC03F1}" presName="sp" presStyleCnt="0"/>
      <dgm:spPr/>
    </dgm:pt>
    <dgm:pt modelId="{3EBCB7B2-5211-4055-97EC-445695393A9B}" type="pres">
      <dgm:prSet presAssocID="{4144A04D-F0C4-4BF1-BC4E-D4C2442C2D18}" presName="arrowAndChildren" presStyleCnt="0"/>
      <dgm:spPr/>
    </dgm:pt>
    <dgm:pt modelId="{8AFA0292-5C86-4744-9D97-EF2B87748DAE}" type="pres">
      <dgm:prSet presAssocID="{4144A04D-F0C4-4BF1-BC4E-D4C2442C2D18}" presName="parentTextArrow" presStyleLbl="node1" presStyleIdx="2" presStyleCnt="4"/>
      <dgm:spPr/>
    </dgm:pt>
    <dgm:pt modelId="{950BD20A-E134-46EC-A5ED-E6AF9A6B7F2D}" type="pres">
      <dgm:prSet presAssocID="{C709E3A6-F1B1-4A80-8307-251E12CCD2CF}" presName="sp" presStyleCnt="0"/>
      <dgm:spPr/>
    </dgm:pt>
    <dgm:pt modelId="{A6875906-70A7-45D3-9570-89974547B889}" type="pres">
      <dgm:prSet presAssocID="{0827DC9D-4F09-4AA5-8B95-99F7EE0D8DB6}" presName="arrowAndChildren" presStyleCnt="0"/>
      <dgm:spPr/>
    </dgm:pt>
    <dgm:pt modelId="{D0167954-AC2E-490A-B542-D31D9BCC1851}" type="pres">
      <dgm:prSet presAssocID="{0827DC9D-4F09-4AA5-8B95-99F7EE0D8DB6}" presName="parentTextArrow" presStyleLbl="node1" presStyleIdx="3" presStyleCnt="4"/>
      <dgm:spPr/>
    </dgm:pt>
  </dgm:ptLst>
  <dgm:cxnLst>
    <dgm:cxn modelId="{4F500205-9E57-4837-A177-B5D9C655C026}" srcId="{11A56AE2-F41A-4565-9EBB-12419BB3200E}" destId="{BA150B9A-785A-41DC-A2BE-A6E551B575C1}" srcOrd="3" destOrd="0" parTransId="{CEFCABD1-932F-4AAB-B6CC-D1721D790286}" sibTransId="{99DC8161-75E1-4D02-B916-CB91E4078FD2}"/>
    <dgm:cxn modelId="{8F16BD1B-8C4B-494F-A6A9-08CCEEB52619}" type="presOf" srcId="{AFA56A6B-CC82-4151-839B-812FC594C89F}" destId="{7FBF3D07-5A86-4B1F-A22F-6FCA760AB21F}" srcOrd="0" destOrd="0" presId="urn:microsoft.com/office/officeart/2005/8/layout/process4"/>
    <dgm:cxn modelId="{ECFF9C2C-C9AB-4903-B0D3-E24BD52B41D9}" type="presOf" srcId="{BA150B9A-785A-41DC-A2BE-A6E551B575C1}" destId="{F5897BFC-0A58-452F-84DC-7035C4B63405}" srcOrd="1" destOrd="0" presId="urn:microsoft.com/office/officeart/2005/8/layout/process4"/>
    <dgm:cxn modelId="{7D52A833-1AE3-4CB9-93CC-06E1177AB869}" srcId="{BA150B9A-785A-41DC-A2BE-A6E551B575C1}" destId="{0185CA74-3B6C-44EA-8412-6D8E2770595D}" srcOrd="1" destOrd="0" parTransId="{8E69EA6F-A905-44DB-A89D-F05268C65F40}" sibTransId="{D03397BD-56DB-4B01-AA8B-B7DC180EF428}"/>
    <dgm:cxn modelId="{EB4AC242-4556-40EC-BEE3-A2ADD87B4CA9}" srcId="{BA150B9A-785A-41DC-A2BE-A6E551B575C1}" destId="{B63B136A-DC41-4A73-A067-2F438697E4A7}" srcOrd="0" destOrd="0" parTransId="{02AAF729-0648-47F5-ADD0-B1DAE6D5DA17}" sibTransId="{959CFDD4-FDAC-43F8-BCA0-487248E3CA56}"/>
    <dgm:cxn modelId="{429B0668-7E46-46F6-80F6-66A35B14E210}" srcId="{11A56AE2-F41A-4565-9EBB-12419BB3200E}" destId="{4144A04D-F0C4-4BF1-BC4E-D4C2442C2D18}" srcOrd="1" destOrd="0" parTransId="{0E0B767D-F56E-4137-8BBA-9F1BFC5B3CE3}" sibTransId="{464F249C-0815-45F5-B493-137109AC03F1}"/>
    <dgm:cxn modelId="{20A9C881-8EB2-4EE4-82F9-4E06630ADC22}" type="presOf" srcId="{B63B136A-DC41-4A73-A067-2F438697E4A7}" destId="{F472D45E-66F4-472C-A742-E9D352466AB6}" srcOrd="0" destOrd="0" presId="urn:microsoft.com/office/officeart/2005/8/layout/process4"/>
    <dgm:cxn modelId="{553C7187-E597-43AB-9F99-C1631EED82D7}" srcId="{11A56AE2-F41A-4565-9EBB-12419BB3200E}" destId="{9FEDA294-1B83-4F94-9EBF-22825B1C5073}" srcOrd="2" destOrd="0" parTransId="{0BA41991-CF37-42A0-90E0-8E816E54B3BC}" sibTransId="{811DC447-C969-4EB6-9885-BCF019B744E3}"/>
    <dgm:cxn modelId="{85681B89-B5F4-4BAD-B904-E4CED39A44A7}" srcId="{11A56AE2-F41A-4565-9EBB-12419BB3200E}" destId="{0827DC9D-4F09-4AA5-8B95-99F7EE0D8DB6}" srcOrd="0" destOrd="0" parTransId="{1B39D495-E991-4A87-A099-FDBEC93192F2}" sibTransId="{C709E3A6-F1B1-4A80-8307-251E12CCD2CF}"/>
    <dgm:cxn modelId="{8659988C-6C01-46E8-9CF2-F8700630C030}" srcId="{BA150B9A-785A-41DC-A2BE-A6E551B575C1}" destId="{AFA56A6B-CC82-4151-839B-812FC594C89F}" srcOrd="2" destOrd="0" parTransId="{D85BDCD4-6C06-4C1A-AA06-474ED1D2EA33}" sibTransId="{EE9D8B41-1E2B-414F-9FE4-03C68B99D9FE}"/>
    <dgm:cxn modelId="{BF64A88F-B7A5-4C9F-BC3D-09EC8D252C2D}" type="presOf" srcId="{0185CA74-3B6C-44EA-8412-6D8E2770595D}" destId="{6D1D71E6-46D4-42F6-85E8-FCB461E31F60}" srcOrd="0" destOrd="0" presId="urn:microsoft.com/office/officeart/2005/8/layout/process4"/>
    <dgm:cxn modelId="{CA9B67A7-F328-49AF-B5B8-29F5DE8887A3}" type="presOf" srcId="{0827DC9D-4F09-4AA5-8B95-99F7EE0D8DB6}" destId="{D0167954-AC2E-490A-B542-D31D9BCC1851}" srcOrd="0" destOrd="0" presId="urn:microsoft.com/office/officeart/2005/8/layout/process4"/>
    <dgm:cxn modelId="{137173AA-B6AD-46D7-89D7-3908586D26F0}" type="presOf" srcId="{4144A04D-F0C4-4BF1-BC4E-D4C2442C2D18}" destId="{8AFA0292-5C86-4744-9D97-EF2B87748DAE}" srcOrd="0" destOrd="0" presId="urn:microsoft.com/office/officeart/2005/8/layout/process4"/>
    <dgm:cxn modelId="{6A0815CA-173F-4C0D-AAB2-BBBD72453E99}" type="presOf" srcId="{9FEDA294-1B83-4F94-9EBF-22825B1C5073}" destId="{BECDEAF3-4D3B-4984-BC7D-F50287036126}" srcOrd="0" destOrd="0" presId="urn:microsoft.com/office/officeart/2005/8/layout/process4"/>
    <dgm:cxn modelId="{FA30B5D0-8B65-445A-A090-BF4384147092}" type="presOf" srcId="{11A56AE2-F41A-4565-9EBB-12419BB3200E}" destId="{825FC642-2B92-460C-9244-797D2E5AF8AD}" srcOrd="0" destOrd="0" presId="urn:microsoft.com/office/officeart/2005/8/layout/process4"/>
    <dgm:cxn modelId="{4AB93ADD-D58E-4EA0-83B1-BE04BF1FD125}" type="presOf" srcId="{BA150B9A-785A-41DC-A2BE-A6E551B575C1}" destId="{47D5AF2D-E388-4DEC-8850-1E0B7797E64A}" srcOrd="0" destOrd="0" presId="urn:microsoft.com/office/officeart/2005/8/layout/process4"/>
    <dgm:cxn modelId="{6E1C29B8-8392-42E6-90D0-BA907F44443C}" type="presParOf" srcId="{825FC642-2B92-460C-9244-797D2E5AF8AD}" destId="{C7DF7EFE-0DAA-4698-9818-A67AF05A29B2}" srcOrd="0" destOrd="0" presId="urn:microsoft.com/office/officeart/2005/8/layout/process4"/>
    <dgm:cxn modelId="{C2370625-957F-4546-A032-06333D3BA735}" type="presParOf" srcId="{C7DF7EFE-0DAA-4698-9818-A67AF05A29B2}" destId="{47D5AF2D-E388-4DEC-8850-1E0B7797E64A}" srcOrd="0" destOrd="0" presId="urn:microsoft.com/office/officeart/2005/8/layout/process4"/>
    <dgm:cxn modelId="{DEDE92B8-694C-4B11-ABE4-6E881F318718}" type="presParOf" srcId="{C7DF7EFE-0DAA-4698-9818-A67AF05A29B2}" destId="{F5897BFC-0A58-452F-84DC-7035C4B63405}" srcOrd="1" destOrd="0" presId="urn:microsoft.com/office/officeart/2005/8/layout/process4"/>
    <dgm:cxn modelId="{6C5DBD6B-8F2D-4DF0-8B82-5D7580DA2E5E}" type="presParOf" srcId="{C7DF7EFE-0DAA-4698-9818-A67AF05A29B2}" destId="{50828149-84AB-4A78-8C25-3003AC7C0486}" srcOrd="2" destOrd="0" presId="urn:microsoft.com/office/officeart/2005/8/layout/process4"/>
    <dgm:cxn modelId="{2EB7D105-C124-4A18-AF99-F384E35B9421}" type="presParOf" srcId="{50828149-84AB-4A78-8C25-3003AC7C0486}" destId="{F472D45E-66F4-472C-A742-E9D352466AB6}" srcOrd="0" destOrd="0" presId="urn:microsoft.com/office/officeart/2005/8/layout/process4"/>
    <dgm:cxn modelId="{B6F4B04B-70E7-4176-A7D1-B62E7820A87D}" type="presParOf" srcId="{50828149-84AB-4A78-8C25-3003AC7C0486}" destId="{6D1D71E6-46D4-42F6-85E8-FCB461E31F60}" srcOrd="1" destOrd="0" presId="urn:microsoft.com/office/officeart/2005/8/layout/process4"/>
    <dgm:cxn modelId="{A3DBE0BD-A091-4F6A-8744-1C96B005CEEF}" type="presParOf" srcId="{50828149-84AB-4A78-8C25-3003AC7C0486}" destId="{7FBF3D07-5A86-4B1F-A22F-6FCA760AB21F}" srcOrd="2" destOrd="0" presId="urn:microsoft.com/office/officeart/2005/8/layout/process4"/>
    <dgm:cxn modelId="{ED1AD20A-605F-49EC-9392-D79453B57EBA}" type="presParOf" srcId="{825FC642-2B92-460C-9244-797D2E5AF8AD}" destId="{4897838B-99BD-4085-8E0F-0CD438AA9671}" srcOrd="1" destOrd="0" presId="urn:microsoft.com/office/officeart/2005/8/layout/process4"/>
    <dgm:cxn modelId="{FE8EB15A-CAFE-45C6-9064-2BCED141C82D}" type="presParOf" srcId="{825FC642-2B92-460C-9244-797D2E5AF8AD}" destId="{72572AAC-C372-4024-9571-8C28843C44E6}" srcOrd="2" destOrd="0" presId="urn:microsoft.com/office/officeart/2005/8/layout/process4"/>
    <dgm:cxn modelId="{4CAA8433-EE14-4C7E-9419-B858D7EF2830}" type="presParOf" srcId="{72572AAC-C372-4024-9571-8C28843C44E6}" destId="{BECDEAF3-4D3B-4984-BC7D-F50287036126}" srcOrd="0" destOrd="0" presId="urn:microsoft.com/office/officeart/2005/8/layout/process4"/>
    <dgm:cxn modelId="{DC5E8045-0C7A-4ABB-A3DF-A548DE8B0412}" type="presParOf" srcId="{825FC642-2B92-460C-9244-797D2E5AF8AD}" destId="{98002584-D95C-4311-8C58-680332BE4F46}" srcOrd="3" destOrd="0" presId="urn:microsoft.com/office/officeart/2005/8/layout/process4"/>
    <dgm:cxn modelId="{5AF62895-A984-4721-9D62-67016CD0F508}" type="presParOf" srcId="{825FC642-2B92-460C-9244-797D2E5AF8AD}" destId="{3EBCB7B2-5211-4055-97EC-445695393A9B}" srcOrd="4" destOrd="0" presId="urn:microsoft.com/office/officeart/2005/8/layout/process4"/>
    <dgm:cxn modelId="{2D9E0A0C-7DF9-41EC-83F9-521A9E502258}" type="presParOf" srcId="{3EBCB7B2-5211-4055-97EC-445695393A9B}" destId="{8AFA0292-5C86-4744-9D97-EF2B87748DAE}" srcOrd="0" destOrd="0" presId="urn:microsoft.com/office/officeart/2005/8/layout/process4"/>
    <dgm:cxn modelId="{02E156F0-B95F-4B89-B7CE-5AFA2E01781E}" type="presParOf" srcId="{825FC642-2B92-460C-9244-797D2E5AF8AD}" destId="{950BD20A-E134-46EC-A5ED-E6AF9A6B7F2D}" srcOrd="5" destOrd="0" presId="urn:microsoft.com/office/officeart/2005/8/layout/process4"/>
    <dgm:cxn modelId="{D7C80517-7055-43E7-B8C9-F0A70F0F8AB6}" type="presParOf" srcId="{825FC642-2B92-460C-9244-797D2E5AF8AD}" destId="{A6875906-70A7-45D3-9570-89974547B889}" srcOrd="6" destOrd="0" presId="urn:microsoft.com/office/officeart/2005/8/layout/process4"/>
    <dgm:cxn modelId="{981E4BF8-57C3-4EDD-9E56-E3C0A872F17B}" type="presParOf" srcId="{A6875906-70A7-45D3-9570-89974547B889}" destId="{D0167954-AC2E-490A-B542-D31D9BCC185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F82C130-0D14-4606-AA68-8BCC3CA7E7C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18B0E3D-A2CC-48A4-A485-C0D2D646E40F}">
      <dgm:prSet/>
      <dgm:spPr/>
      <dgm:t>
        <a:bodyPr/>
        <a:lstStyle/>
        <a:p>
          <a:r>
            <a:rPr lang="en-ID" b="0" i="0"/>
            <a:t>Struktur meliputi sarana fisik perlengkapan dan peralatan, organisasi dan manajemen, keuangan, sumber daya manusia lainnya di fasilitas kesehatan.</a:t>
          </a:r>
          <a:endParaRPr lang="en-US"/>
        </a:p>
      </dgm:t>
    </dgm:pt>
    <dgm:pt modelId="{6EBF569D-CF73-4EB0-A67D-69A2F4C66B69}" type="parTrans" cxnId="{77C284B1-F5DF-44E3-AE16-8ACABED5C04A}">
      <dgm:prSet/>
      <dgm:spPr/>
      <dgm:t>
        <a:bodyPr/>
        <a:lstStyle/>
        <a:p>
          <a:endParaRPr lang="en-US"/>
        </a:p>
      </dgm:t>
    </dgm:pt>
    <dgm:pt modelId="{9E23E661-7028-42CF-9EAC-F4243D2ADDE5}" type="sibTrans" cxnId="{77C284B1-F5DF-44E3-AE16-8ACABED5C04A}">
      <dgm:prSet/>
      <dgm:spPr/>
      <dgm:t>
        <a:bodyPr/>
        <a:lstStyle/>
        <a:p>
          <a:endParaRPr lang="en-US"/>
        </a:p>
      </dgm:t>
    </dgm:pt>
    <dgm:pt modelId="{F0114E5A-85EC-4F51-8288-38D2380896D2}">
      <dgm:prSet/>
      <dgm:spPr/>
      <dgm:t>
        <a:bodyPr/>
        <a:lstStyle/>
        <a:p>
          <a:r>
            <a:rPr lang="en-ID" b="0" i="0"/>
            <a:t>Struktur = input</a:t>
          </a:r>
          <a:endParaRPr lang="en-US"/>
        </a:p>
      </dgm:t>
    </dgm:pt>
    <dgm:pt modelId="{564100EB-A55C-451D-A22F-23DA44CC8E92}" type="parTrans" cxnId="{D2D27167-56B4-4A1D-8020-0D793414CFBB}">
      <dgm:prSet/>
      <dgm:spPr/>
      <dgm:t>
        <a:bodyPr/>
        <a:lstStyle/>
        <a:p>
          <a:endParaRPr lang="en-US"/>
        </a:p>
      </dgm:t>
    </dgm:pt>
    <dgm:pt modelId="{79352BD4-E2F7-454F-87CB-B097927B8D3C}" type="sibTrans" cxnId="{D2D27167-56B4-4A1D-8020-0D793414CFBB}">
      <dgm:prSet/>
      <dgm:spPr/>
      <dgm:t>
        <a:bodyPr/>
        <a:lstStyle/>
        <a:p>
          <a:endParaRPr lang="en-US"/>
        </a:p>
      </dgm:t>
    </dgm:pt>
    <dgm:pt modelId="{25804E74-435F-47B5-B7E3-C8B93C486FDA}">
      <dgm:prSet/>
      <dgm:spPr/>
      <dgm:t>
        <a:bodyPr/>
        <a:lstStyle/>
        <a:p>
          <a:r>
            <a:rPr lang="en-ID" b="0" i="0"/>
            <a:t>Baik tidaknya struktur sebagai input dapat diukur dari :Jumlah, besarnya input</a:t>
          </a:r>
          <a:endParaRPr lang="en-US"/>
        </a:p>
      </dgm:t>
    </dgm:pt>
    <dgm:pt modelId="{DBA9ACA2-6E18-4B7B-85A9-E15E7CBC9EAD}" type="parTrans" cxnId="{150B3AF1-3193-4D95-8138-618DBB58C36B}">
      <dgm:prSet/>
      <dgm:spPr/>
      <dgm:t>
        <a:bodyPr/>
        <a:lstStyle/>
        <a:p>
          <a:endParaRPr lang="en-US"/>
        </a:p>
      </dgm:t>
    </dgm:pt>
    <dgm:pt modelId="{FF625EFF-EC3C-48C4-A878-197FA844C6E9}" type="sibTrans" cxnId="{150B3AF1-3193-4D95-8138-618DBB58C36B}">
      <dgm:prSet/>
      <dgm:spPr/>
      <dgm:t>
        <a:bodyPr/>
        <a:lstStyle/>
        <a:p>
          <a:endParaRPr lang="en-US"/>
        </a:p>
      </dgm:t>
    </dgm:pt>
    <dgm:pt modelId="{144CC2C1-38A5-4A7C-9031-9F76F65EBC75}">
      <dgm:prSet/>
      <dgm:spPr/>
      <dgm:t>
        <a:bodyPr/>
        <a:lstStyle/>
        <a:p>
          <a:r>
            <a:rPr lang="en-ID" b="0" i="0"/>
            <a:t>Mutu struktur atau mutu input</a:t>
          </a:r>
          <a:endParaRPr lang="en-US"/>
        </a:p>
      </dgm:t>
    </dgm:pt>
    <dgm:pt modelId="{A1F67F12-CC17-4029-B08F-C745CE8BB744}" type="parTrans" cxnId="{0D6FE565-F922-49A1-8D2A-E6F43015C1CB}">
      <dgm:prSet/>
      <dgm:spPr/>
      <dgm:t>
        <a:bodyPr/>
        <a:lstStyle/>
        <a:p>
          <a:endParaRPr lang="en-US"/>
        </a:p>
      </dgm:t>
    </dgm:pt>
    <dgm:pt modelId="{C858E235-DE9D-4567-82E5-C6C287B5D090}" type="sibTrans" cxnId="{0D6FE565-F922-49A1-8D2A-E6F43015C1CB}">
      <dgm:prSet/>
      <dgm:spPr/>
      <dgm:t>
        <a:bodyPr/>
        <a:lstStyle/>
        <a:p>
          <a:endParaRPr lang="en-US"/>
        </a:p>
      </dgm:t>
    </dgm:pt>
    <dgm:pt modelId="{163348B0-648B-4FA7-9995-7D9B173B52D1}">
      <dgm:prSet/>
      <dgm:spPr/>
      <dgm:t>
        <a:bodyPr/>
        <a:lstStyle/>
        <a:p>
          <a:r>
            <a:rPr lang="en-ID" b="0" i="0"/>
            <a:t>Besarnya anggaran atau biayaKewajaran</a:t>
          </a:r>
          <a:endParaRPr lang="en-US"/>
        </a:p>
      </dgm:t>
    </dgm:pt>
    <dgm:pt modelId="{EF7635A8-7A5A-4FE4-8A38-E1491B09729F}" type="parTrans" cxnId="{FC12DBB5-06D2-4D7C-AF6A-3A2C00F29985}">
      <dgm:prSet/>
      <dgm:spPr/>
      <dgm:t>
        <a:bodyPr/>
        <a:lstStyle/>
        <a:p>
          <a:endParaRPr lang="en-US"/>
        </a:p>
      </dgm:t>
    </dgm:pt>
    <dgm:pt modelId="{F1B9606C-B93F-4343-A0AE-DCD7790C1A67}" type="sibTrans" cxnId="{FC12DBB5-06D2-4D7C-AF6A-3A2C00F29985}">
      <dgm:prSet/>
      <dgm:spPr/>
      <dgm:t>
        <a:bodyPr/>
        <a:lstStyle/>
        <a:p>
          <a:endParaRPr lang="en-US"/>
        </a:p>
      </dgm:t>
    </dgm:pt>
    <dgm:pt modelId="{4A7434D3-E2A0-4076-80B4-9C6ADA30E52A}" type="pres">
      <dgm:prSet presAssocID="{DF82C130-0D14-4606-AA68-8BCC3CA7E7CB}" presName="linear" presStyleCnt="0">
        <dgm:presLayoutVars>
          <dgm:animLvl val="lvl"/>
          <dgm:resizeHandles val="exact"/>
        </dgm:presLayoutVars>
      </dgm:prSet>
      <dgm:spPr/>
    </dgm:pt>
    <dgm:pt modelId="{6B184ABE-3AEF-47F4-AE2B-D1AB4C410313}" type="pres">
      <dgm:prSet presAssocID="{718B0E3D-A2CC-48A4-A485-C0D2D646E40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29FA418-DA6D-4853-8D13-578C2155712C}" type="pres">
      <dgm:prSet presAssocID="{9E23E661-7028-42CF-9EAC-F4243D2ADDE5}" presName="spacer" presStyleCnt="0"/>
      <dgm:spPr/>
    </dgm:pt>
    <dgm:pt modelId="{AE3A64F7-35F5-4FF9-B5AD-17F227905F96}" type="pres">
      <dgm:prSet presAssocID="{F0114E5A-85EC-4F51-8288-38D2380896D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75B8CAB-D558-4218-AFC0-59940F2B23BE}" type="pres">
      <dgm:prSet presAssocID="{79352BD4-E2F7-454F-87CB-B097927B8D3C}" presName="spacer" presStyleCnt="0"/>
      <dgm:spPr/>
    </dgm:pt>
    <dgm:pt modelId="{C6A69496-AA82-4D52-B0AE-26E7F3711A3D}" type="pres">
      <dgm:prSet presAssocID="{25804E74-435F-47B5-B7E3-C8B93C486FD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54A304A-846E-4BA0-BF2C-6DA3F0779214}" type="pres">
      <dgm:prSet presAssocID="{FF625EFF-EC3C-48C4-A878-197FA844C6E9}" presName="spacer" presStyleCnt="0"/>
      <dgm:spPr/>
    </dgm:pt>
    <dgm:pt modelId="{CB7AFFFB-B0F2-4A75-869D-35F354E011F9}" type="pres">
      <dgm:prSet presAssocID="{144CC2C1-38A5-4A7C-9031-9F76F65EBC75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25F1664-70E7-4B04-B9A8-8631B8092F4E}" type="pres">
      <dgm:prSet presAssocID="{C858E235-DE9D-4567-82E5-C6C287B5D090}" presName="spacer" presStyleCnt="0"/>
      <dgm:spPr/>
    </dgm:pt>
    <dgm:pt modelId="{15F14851-858E-495E-9FFF-CCA59BA8A0E5}" type="pres">
      <dgm:prSet presAssocID="{163348B0-648B-4FA7-9995-7D9B173B52D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4B5AF61-9615-40A7-AF03-8274C9D4B236}" type="presOf" srcId="{163348B0-648B-4FA7-9995-7D9B173B52D1}" destId="{15F14851-858E-495E-9FFF-CCA59BA8A0E5}" srcOrd="0" destOrd="0" presId="urn:microsoft.com/office/officeart/2005/8/layout/vList2"/>
    <dgm:cxn modelId="{0D6FE565-F922-49A1-8D2A-E6F43015C1CB}" srcId="{DF82C130-0D14-4606-AA68-8BCC3CA7E7CB}" destId="{144CC2C1-38A5-4A7C-9031-9F76F65EBC75}" srcOrd="3" destOrd="0" parTransId="{A1F67F12-CC17-4029-B08F-C745CE8BB744}" sibTransId="{C858E235-DE9D-4567-82E5-C6C287B5D090}"/>
    <dgm:cxn modelId="{D2D27167-56B4-4A1D-8020-0D793414CFBB}" srcId="{DF82C130-0D14-4606-AA68-8BCC3CA7E7CB}" destId="{F0114E5A-85EC-4F51-8288-38D2380896D2}" srcOrd="1" destOrd="0" parTransId="{564100EB-A55C-451D-A22F-23DA44CC8E92}" sibTransId="{79352BD4-E2F7-454F-87CB-B097927B8D3C}"/>
    <dgm:cxn modelId="{28B5AE51-0F6D-4728-A7B0-4966A1BA9E49}" type="presOf" srcId="{DF82C130-0D14-4606-AA68-8BCC3CA7E7CB}" destId="{4A7434D3-E2A0-4076-80B4-9C6ADA30E52A}" srcOrd="0" destOrd="0" presId="urn:microsoft.com/office/officeart/2005/8/layout/vList2"/>
    <dgm:cxn modelId="{C5F0B874-3FFD-406B-8870-ECA6EDDC8EF5}" type="presOf" srcId="{718B0E3D-A2CC-48A4-A485-C0D2D646E40F}" destId="{6B184ABE-3AEF-47F4-AE2B-D1AB4C410313}" srcOrd="0" destOrd="0" presId="urn:microsoft.com/office/officeart/2005/8/layout/vList2"/>
    <dgm:cxn modelId="{77C284B1-F5DF-44E3-AE16-8ACABED5C04A}" srcId="{DF82C130-0D14-4606-AA68-8BCC3CA7E7CB}" destId="{718B0E3D-A2CC-48A4-A485-C0D2D646E40F}" srcOrd="0" destOrd="0" parTransId="{6EBF569D-CF73-4EB0-A67D-69A2F4C66B69}" sibTransId="{9E23E661-7028-42CF-9EAC-F4243D2ADDE5}"/>
    <dgm:cxn modelId="{FC12DBB5-06D2-4D7C-AF6A-3A2C00F29985}" srcId="{DF82C130-0D14-4606-AA68-8BCC3CA7E7CB}" destId="{163348B0-648B-4FA7-9995-7D9B173B52D1}" srcOrd="4" destOrd="0" parTransId="{EF7635A8-7A5A-4FE4-8A38-E1491B09729F}" sibTransId="{F1B9606C-B93F-4343-A0AE-DCD7790C1A67}"/>
    <dgm:cxn modelId="{AAF62EDC-6951-4CBE-B4C0-CBABA2FCB55B}" type="presOf" srcId="{F0114E5A-85EC-4F51-8288-38D2380896D2}" destId="{AE3A64F7-35F5-4FF9-B5AD-17F227905F96}" srcOrd="0" destOrd="0" presId="urn:microsoft.com/office/officeart/2005/8/layout/vList2"/>
    <dgm:cxn modelId="{315FD9EF-2A28-4E8E-8EB8-C44D4E67B492}" type="presOf" srcId="{144CC2C1-38A5-4A7C-9031-9F76F65EBC75}" destId="{CB7AFFFB-B0F2-4A75-869D-35F354E011F9}" srcOrd="0" destOrd="0" presId="urn:microsoft.com/office/officeart/2005/8/layout/vList2"/>
    <dgm:cxn modelId="{150B3AF1-3193-4D95-8138-618DBB58C36B}" srcId="{DF82C130-0D14-4606-AA68-8BCC3CA7E7CB}" destId="{25804E74-435F-47B5-B7E3-C8B93C486FDA}" srcOrd="2" destOrd="0" parTransId="{DBA9ACA2-6E18-4B7B-85A9-E15E7CBC9EAD}" sibTransId="{FF625EFF-EC3C-48C4-A878-197FA844C6E9}"/>
    <dgm:cxn modelId="{AE6601F8-202C-435B-9E8D-5015427FEE44}" type="presOf" srcId="{25804E74-435F-47B5-B7E3-C8B93C486FDA}" destId="{C6A69496-AA82-4D52-B0AE-26E7F3711A3D}" srcOrd="0" destOrd="0" presId="urn:microsoft.com/office/officeart/2005/8/layout/vList2"/>
    <dgm:cxn modelId="{5E88F873-035E-4F0A-AC3D-77B49BD6B7AA}" type="presParOf" srcId="{4A7434D3-E2A0-4076-80B4-9C6ADA30E52A}" destId="{6B184ABE-3AEF-47F4-AE2B-D1AB4C410313}" srcOrd="0" destOrd="0" presId="urn:microsoft.com/office/officeart/2005/8/layout/vList2"/>
    <dgm:cxn modelId="{AD23FCC7-3256-441E-ABFA-2AE06FFA5C61}" type="presParOf" srcId="{4A7434D3-E2A0-4076-80B4-9C6ADA30E52A}" destId="{429FA418-DA6D-4853-8D13-578C2155712C}" srcOrd="1" destOrd="0" presId="urn:microsoft.com/office/officeart/2005/8/layout/vList2"/>
    <dgm:cxn modelId="{802C4B21-DE3D-4A3A-B7D6-96DF97CF260B}" type="presParOf" srcId="{4A7434D3-E2A0-4076-80B4-9C6ADA30E52A}" destId="{AE3A64F7-35F5-4FF9-B5AD-17F227905F96}" srcOrd="2" destOrd="0" presId="urn:microsoft.com/office/officeart/2005/8/layout/vList2"/>
    <dgm:cxn modelId="{CCD627B5-945B-41CA-99A6-BA315330F32F}" type="presParOf" srcId="{4A7434D3-E2A0-4076-80B4-9C6ADA30E52A}" destId="{275B8CAB-D558-4218-AFC0-59940F2B23BE}" srcOrd="3" destOrd="0" presId="urn:microsoft.com/office/officeart/2005/8/layout/vList2"/>
    <dgm:cxn modelId="{CA6CBF03-85B4-4344-BED7-3AABD7DBD5EE}" type="presParOf" srcId="{4A7434D3-E2A0-4076-80B4-9C6ADA30E52A}" destId="{C6A69496-AA82-4D52-B0AE-26E7F3711A3D}" srcOrd="4" destOrd="0" presId="urn:microsoft.com/office/officeart/2005/8/layout/vList2"/>
    <dgm:cxn modelId="{2144207A-6E1F-4B85-9EC6-C72001A18A70}" type="presParOf" srcId="{4A7434D3-E2A0-4076-80B4-9C6ADA30E52A}" destId="{654A304A-846E-4BA0-BF2C-6DA3F0779214}" srcOrd="5" destOrd="0" presId="urn:microsoft.com/office/officeart/2005/8/layout/vList2"/>
    <dgm:cxn modelId="{4D0BD5AF-3EF4-4895-B9D6-8ECB7207C42E}" type="presParOf" srcId="{4A7434D3-E2A0-4076-80B4-9C6ADA30E52A}" destId="{CB7AFFFB-B0F2-4A75-869D-35F354E011F9}" srcOrd="6" destOrd="0" presId="urn:microsoft.com/office/officeart/2005/8/layout/vList2"/>
    <dgm:cxn modelId="{33DB012A-C07E-4361-B71B-620D3405BF81}" type="presParOf" srcId="{4A7434D3-E2A0-4076-80B4-9C6ADA30E52A}" destId="{C25F1664-70E7-4B04-B9A8-8631B8092F4E}" srcOrd="7" destOrd="0" presId="urn:microsoft.com/office/officeart/2005/8/layout/vList2"/>
    <dgm:cxn modelId="{39FDDA04-6CC4-4525-8E8F-6BF0A460F78D}" type="presParOf" srcId="{4A7434D3-E2A0-4076-80B4-9C6ADA30E52A}" destId="{15F14851-858E-495E-9FFF-CCA59BA8A0E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4B517CD-D338-4ED0-9A78-E737242D6713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46F834A-40CB-4621-9EE6-0D06D17FB78D}">
      <dgm:prSet/>
      <dgm:spPr/>
      <dgm:t>
        <a:bodyPr/>
        <a:lstStyle/>
        <a:p>
          <a:r>
            <a:rPr lang="en-ID" b="0" i="0" dirty="0"/>
            <a:t>Outcome </a:t>
          </a:r>
          <a:r>
            <a:rPr lang="en-ID" b="0" i="0" dirty="0" err="1"/>
            <a:t>adalah</a:t>
          </a:r>
          <a:r>
            <a:rPr lang="en-ID" b="0" i="0" dirty="0"/>
            <a:t> </a:t>
          </a:r>
          <a:r>
            <a:rPr lang="en-ID" b="0" i="0" dirty="0" err="1"/>
            <a:t>hasil</a:t>
          </a:r>
          <a:r>
            <a:rPr lang="en-ID" b="0" i="0" dirty="0"/>
            <a:t> </a:t>
          </a:r>
          <a:r>
            <a:rPr lang="en-ID" b="0" i="0" dirty="0" err="1"/>
            <a:t>akhir</a:t>
          </a:r>
          <a:r>
            <a:rPr lang="en-ID" b="0" i="0" dirty="0"/>
            <a:t> </a:t>
          </a:r>
          <a:r>
            <a:rPr lang="en-ID" b="0" i="0" dirty="0" err="1"/>
            <a:t>kegiatan</a:t>
          </a:r>
          <a:r>
            <a:rPr lang="en-ID" b="0" i="0" dirty="0"/>
            <a:t> dan </a:t>
          </a:r>
          <a:r>
            <a:rPr lang="en-ID" b="0" i="0" dirty="0" err="1"/>
            <a:t>tindakan</a:t>
          </a:r>
          <a:r>
            <a:rPr lang="en-ID" b="0" i="0" dirty="0"/>
            <a:t> </a:t>
          </a:r>
          <a:r>
            <a:rPr lang="en-ID" b="0" i="0" dirty="0" err="1"/>
            <a:t>tenaga</a:t>
          </a:r>
          <a:r>
            <a:rPr lang="en-ID" b="0" i="0" dirty="0"/>
            <a:t> </a:t>
          </a:r>
          <a:r>
            <a:rPr lang="en-ID" b="0" i="0" dirty="0" err="1"/>
            <a:t>kesehatan</a:t>
          </a:r>
          <a:r>
            <a:rPr lang="en-ID" b="0" i="0" dirty="0"/>
            <a:t> </a:t>
          </a:r>
          <a:r>
            <a:rPr lang="en-ID" b="0" i="0" dirty="0" err="1"/>
            <a:t>profesional</a:t>
          </a:r>
          <a:r>
            <a:rPr lang="en-ID" b="0" i="0" dirty="0"/>
            <a:t> </a:t>
          </a:r>
          <a:r>
            <a:rPr lang="en-ID" b="0" i="0" dirty="0" err="1"/>
            <a:t>terhadap</a:t>
          </a:r>
          <a:r>
            <a:rPr lang="en-ID" b="0" i="0" dirty="0"/>
            <a:t> </a:t>
          </a:r>
          <a:r>
            <a:rPr lang="en-ID" b="0" i="0" dirty="0" err="1"/>
            <a:t>pasien</a:t>
          </a:r>
          <a:r>
            <a:rPr lang="en-ID" b="0" i="0" dirty="0"/>
            <a:t>.</a:t>
          </a:r>
          <a:endParaRPr lang="en-US" dirty="0"/>
        </a:p>
      </dgm:t>
    </dgm:pt>
    <dgm:pt modelId="{76B66109-AB42-41DD-A26E-7B42E6DF6553}" type="parTrans" cxnId="{11902271-03D3-4FD0-868F-F0FD762BAACD}">
      <dgm:prSet/>
      <dgm:spPr/>
      <dgm:t>
        <a:bodyPr/>
        <a:lstStyle/>
        <a:p>
          <a:endParaRPr lang="en-US"/>
        </a:p>
      </dgm:t>
    </dgm:pt>
    <dgm:pt modelId="{7C4CDA3F-8FB6-4578-9D6E-47452B1486F4}" type="sibTrans" cxnId="{11902271-03D3-4FD0-868F-F0FD762BAACD}">
      <dgm:prSet/>
      <dgm:spPr/>
      <dgm:t>
        <a:bodyPr/>
        <a:lstStyle/>
        <a:p>
          <a:endParaRPr lang="en-US"/>
        </a:p>
      </dgm:t>
    </dgm:pt>
    <dgm:pt modelId="{F57CE273-C7F4-4D04-81D4-1461F7B1C906}">
      <dgm:prSet/>
      <dgm:spPr/>
      <dgm:t>
        <a:bodyPr/>
        <a:lstStyle/>
        <a:p>
          <a:r>
            <a:rPr lang="en-ID" b="0" i="0"/>
            <a:t>Dapat berarti adanya perubahan derajat kesehatan dan kepuasan baik positif maupun negatif.</a:t>
          </a:r>
          <a:endParaRPr lang="en-US"/>
        </a:p>
      </dgm:t>
    </dgm:pt>
    <dgm:pt modelId="{4811C861-E156-44D6-B2CA-7C741AC7C7B6}" type="parTrans" cxnId="{18D7395D-C144-40C7-B5CA-D34A83CAB87E}">
      <dgm:prSet/>
      <dgm:spPr/>
      <dgm:t>
        <a:bodyPr/>
        <a:lstStyle/>
        <a:p>
          <a:endParaRPr lang="en-US"/>
        </a:p>
      </dgm:t>
    </dgm:pt>
    <dgm:pt modelId="{DCE3D0D3-6C9F-4F01-9E23-718FA9C658E5}" type="sibTrans" cxnId="{18D7395D-C144-40C7-B5CA-D34A83CAB87E}">
      <dgm:prSet/>
      <dgm:spPr/>
      <dgm:t>
        <a:bodyPr/>
        <a:lstStyle/>
        <a:p>
          <a:endParaRPr lang="en-US"/>
        </a:p>
      </dgm:t>
    </dgm:pt>
    <dgm:pt modelId="{8876724D-E03C-4CA5-9AFD-58FBF960629F}">
      <dgm:prSet/>
      <dgm:spPr/>
      <dgm:t>
        <a:bodyPr/>
        <a:lstStyle/>
        <a:p>
          <a:r>
            <a:rPr lang="en-ID" b="0" i="0"/>
            <a:t>Outcome jangka pendek adalah hasil dari segala suatu tindakan tertentu atau prosedur tertentu.</a:t>
          </a:r>
          <a:endParaRPr lang="en-US"/>
        </a:p>
      </dgm:t>
    </dgm:pt>
    <dgm:pt modelId="{9A0DAE53-DAF6-4B12-A26F-AC7CD59A753C}" type="parTrans" cxnId="{EFA24B0C-31C8-4048-A1B2-0DC944FF0A7F}">
      <dgm:prSet/>
      <dgm:spPr/>
      <dgm:t>
        <a:bodyPr/>
        <a:lstStyle/>
        <a:p>
          <a:endParaRPr lang="en-US"/>
        </a:p>
      </dgm:t>
    </dgm:pt>
    <dgm:pt modelId="{662C014D-3406-4B12-8359-13B9C846777E}" type="sibTrans" cxnId="{EFA24B0C-31C8-4048-A1B2-0DC944FF0A7F}">
      <dgm:prSet/>
      <dgm:spPr/>
      <dgm:t>
        <a:bodyPr/>
        <a:lstStyle/>
        <a:p>
          <a:endParaRPr lang="en-US"/>
        </a:p>
      </dgm:t>
    </dgm:pt>
    <dgm:pt modelId="{74FF5460-63E4-4EFD-9706-E8C075471F17}">
      <dgm:prSet/>
      <dgm:spPr/>
      <dgm:t>
        <a:bodyPr/>
        <a:lstStyle/>
        <a:p>
          <a:r>
            <a:rPr lang="en-ID" b="0" i="0"/>
            <a:t>Outcome jangka panjang adalah status kesehatan dan kemampuan fungsional pasien.</a:t>
          </a:r>
          <a:endParaRPr lang="en-US"/>
        </a:p>
      </dgm:t>
    </dgm:pt>
    <dgm:pt modelId="{EC87682A-9913-4F4D-BAF5-5C1BBACC08CA}" type="parTrans" cxnId="{504C1D34-2E7A-4D92-8C8D-DF413082B286}">
      <dgm:prSet/>
      <dgm:spPr/>
      <dgm:t>
        <a:bodyPr/>
        <a:lstStyle/>
        <a:p>
          <a:endParaRPr lang="en-US"/>
        </a:p>
      </dgm:t>
    </dgm:pt>
    <dgm:pt modelId="{5B255955-F4CC-406A-A99B-E48E369A9461}" type="sibTrans" cxnId="{504C1D34-2E7A-4D92-8C8D-DF413082B286}">
      <dgm:prSet/>
      <dgm:spPr/>
      <dgm:t>
        <a:bodyPr/>
        <a:lstStyle/>
        <a:p>
          <a:endParaRPr lang="en-US"/>
        </a:p>
      </dgm:t>
    </dgm:pt>
    <dgm:pt modelId="{15F3C51F-9B83-47FD-8000-216549295185}" type="pres">
      <dgm:prSet presAssocID="{34B517CD-D338-4ED0-9A78-E737242D6713}" presName="outerComposite" presStyleCnt="0">
        <dgm:presLayoutVars>
          <dgm:chMax val="5"/>
          <dgm:dir/>
          <dgm:resizeHandles val="exact"/>
        </dgm:presLayoutVars>
      </dgm:prSet>
      <dgm:spPr/>
    </dgm:pt>
    <dgm:pt modelId="{3A236398-84DC-45A4-9A1F-6055DB42A8C9}" type="pres">
      <dgm:prSet presAssocID="{34B517CD-D338-4ED0-9A78-E737242D6713}" presName="dummyMaxCanvas" presStyleCnt="0">
        <dgm:presLayoutVars/>
      </dgm:prSet>
      <dgm:spPr/>
    </dgm:pt>
    <dgm:pt modelId="{D7C2DCB2-5F3B-40D1-A40F-7D910B1A7546}" type="pres">
      <dgm:prSet presAssocID="{34B517CD-D338-4ED0-9A78-E737242D6713}" presName="FourNodes_1" presStyleLbl="node1" presStyleIdx="0" presStyleCnt="4">
        <dgm:presLayoutVars>
          <dgm:bulletEnabled val="1"/>
        </dgm:presLayoutVars>
      </dgm:prSet>
      <dgm:spPr/>
    </dgm:pt>
    <dgm:pt modelId="{47B6616A-2BD0-45FF-8412-5F6D737DE7E1}" type="pres">
      <dgm:prSet presAssocID="{34B517CD-D338-4ED0-9A78-E737242D6713}" presName="FourNodes_2" presStyleLbl="node1" presStyleIdx="1" presStyleCnt="4">
        <dgm:presLayoutVars>
          <dgm:bulletEnabled val="1"/>
        </dgm:presLayoutVars>
      </dgm:prSet>
      <dgm:spPr/>
    </dgm:pt>
    <dgm:pt modelId="{AA9D28FB-6F30-4FEF-AD09-3581B3D10E12}" type="pres">
      <dgm:prSet presAssocID="{34B517CD-D338-4ED0-9A78-E737242D6713}" presName="FourNodes_3" presStyleLbl="node1" presStyleIdx="2" presStyleCnt="4">
        <dgm:presLayoutVars>
          <dgm:bulletEnabled val="1"/>
        </dgm:presLayoutVars>
      </dgm:prSet>
      <dgm:spPr/>
    </dgm:pt>
    <dgm:pt modelId="{6FBD4CBF-ADDC-45CF-A537-D03F6CCFE85C}" type="pres">
      <dgm:prSet presAssocID="{34B517CD-D338-4ED0-9A78-E737242D6713}" presName="FourNodes_4" presStyleLbl="node1" presStyleIdx="3" presStyleCnt="4">
        <dgm:presLayoutVars>
          <dgm:bulletEnabled val="1"/>
        </dgm:presLayoutVars>
      </dgm:prSet>
      <dgm:spPr/>
    </dgm:pt>
    <dgm:pt modelId="{EFDEDA8D-7C33-45FB-AFF7-36B7A27159A8}" type="pres">
      <dgm:prSet presAssocID="{34B517CD-D338-4ED0-9A78-E737242D6713}" presName="FourConn_1-2" presStyleLbl="fgAccFollowNode1" presStyleIdx="0" presStyleCnt="3">
        <dgm:presLayoutVars>
          <dgm:bulletEnabled val="1"/>
        </dgm:presLayoutVars>
      </dgm:prSet>
      <dgm:spPr/>
    </dgm:pt>
    <dgm:pt modelId="{AD315CEA-7CE8-40BC-AE83-2B6DD0736299}" type="pres">
      <dgm:prSet presAssocID="{34B517CD-D338-4ED0-9A78-E737242D6713}" presName="FourConn_2-3" presStyleLbl="fgAccFollowNode1" presStyleIdx="1" presStyleCnt="3">
        <dgm:presLayoutVars>
          <dgm:bulletEnabled val="1"/>
        </dgm:presLayoutVars>
      </dgm:prSet>
      <dgm:spPr/>
    </dgm:pt>
    <dgm:pt modelId="{240D069F-6D8D-489C-BCF0-3F91FEE6671A}" type="pres">
      <dgm:prSet presAssocID="{34B517CD-D338-4ED0-9A78-E737242D6713}" presName="FourConn_3-4" presStyleLbl="fgAccFollowNode1" presStyleIdx="2" presStyleCnt="3">
        <dgm:presLayoutVars>
          <dgm:bulletEnabled val="1"/>
        </dgm:presLayoutVars>
      </dgm:prSet>
      <dgm:spPr/>
    </dgm:pt>
    <dgm:pt modelId="{A70A44E7-8F6E-466A-998C-B36FF9FF3B68}" type="pres">
      <dgm:prSet presAssocID="{34B517CD-D338-4ED0-9A78-E737242D6713}" presName="FourNodes_1_text" presStyleLbl="node1" presStyleIdx="3" presStyleCnt="4">
        <dgm:presLayoutVars>
          <dgm:bulletEnabled val="1"/>
        </dgm:presLayoutVars>
      </dgm:prSet>
      <dgm:spPr/>
    </dgm:pt>
    <dgm:pt modelId="{4C331BC1-5FD8-4C76-A31D-05F0F6910191}" type="pres">
      <dgm:prSet presAssocID="{34B517CD-D338-4ED0-9A78-E737242D6713}" presName="FourNodes_2_text" presStyleLbl="node1" presStyleIdx="3" presStyleCnt="4">
        <dgm:presLayoutVars>
          <dgm:bulletEnabled val="1"/>
        </dgm:presLayoutVars>
      </dgm:prSet>
      <dgm:spPr/>
    </dgm:pt>
    <dgm:pt modelId="{4527A3A5-92A4-4777-BF93-097F39B1DC64}" type="pres">
      <dgm:prSet presAssocID="{34B517CD-D338-4ED0-9A78-E737242D6713}" presName="FourNodes_3_text" presStyleLbl="node1" presStyleIdx="3" presStyleCnt="4">
        <dgm:presLayoutVars>
          <dgm:bulletEnabled val="1"/>
        </dgm:presLayoutVars>
      </dgm:prSet>
      <dgm:spPr/>
    </dgm:pt>
    <dgm:pt modelId="{9EE9A25C-2F21-4A0C-A813-DA1835D52585}" type="pres">
      <dgm:prSet presAssocID="{34B517CD-D338-4ED0-9A78-E737242D6713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EFA24B0C-31C8-4048-A1B2-0DC944FF0A7F}" srcId="{34B517CD-D338-4ED0-9A78-E737242D6713}" destId="{8876724D-E03C-4CA5-9AFD-58FBF960629F}" srcOrd="2" destOrd="0" parTransId="{9A0DAE53-DAF6-4B12-A26F-AC7CD59A753C}" sibTransId="{662C014D-3406-4B12-8359-13B9C846777E}"/>
    <dgm:cxn modelId="{EBC0A210-D8CC-44D1-B4FF-551D045AB9E1}" type="presOf" srcId="{F57CE273-C7F4-4D04-81D4-1461F7B1C906}" destId="{47B6616A-2BD0-45FF-8412-5F6D737DE7E1}" srcOrd="0" destOrd="0" presId="urn:microsoft.com/office/officeart/2005/8/layout/vProcess5"/>
    <dgm:cxn modelId="{031C7220-C505-48E6-A69D-593F3786B07C}" type="presOf" srcId="{7C4CDA3F-8FB6-4578-9D6E-47452B1486F4}" destId="{EFDEDA8D-7C33-45FB-AFF7-36B7A27159A8}" srcOrd="0" destOrd="0" presId="urn:microsoft.com/office/officeart/2005/8/layout/vProcess5"/>
    <dgm:cxn modelId="{44AB5728-9C48-4373-A5A2-F8510ED3DE74}" type="presOf" srcId="{8876724D-E03C-4CA5-9AFD-58FBF960629F}" destId="{AA9D28FB-6F30-4FEF-AD09-3581B3D10E12}" srcOrd="0" destOrd="0" presId="urn:microsoft.com/office/officeart/2005/8/layout/vProcess5"/>
    <dgm:cxn modelId="{8E39092E-5F1F-4F3F-A570-EEF9144B5D1B}" type="presOf" srcId="{F57CE273-C7F4-4D04-81D4-1461F7B1C906}" destId="{4C331BC1-5FD8-4C76-A31D-05F0F6910191}" srcOrd="1" destOrd="0" presId="urn:microsoft.com/office/officeart/2005/8/layout/vProcess5"/>
    <dgm:cxn modelId="{504C1D34-2E7A-4D92-8C8D-DF413082B286}" srcId="{34B517CD-D338-4ED0-9A78-E737242D6713}" destId="{74FF5460-63E4-4EFD-9706-E8C075471F17}" srcOrd="3" destOrd="0" parTransId="{EC87682A-9913-4F4D-BAF5-5C1BBACC08CA}" sibTransId="{5B255955-F4CC-406A-A99B-E48E369A9461}"/>
    <dgm:cxn modelId="{47B1C638-A628-4A15-B92F-FDEE95637058}" type="presOf" srcId="{446F834A-40CB-4621-9EE6-0D06D17FB78D}" destId="{A70A44E7-8F6E-466A-998C-B36FF9FF3B68}" srcOrd="1" destOrd="0" presId="urn:microsoft.com/office/officeart/2005/8/layout/vProcess5"/>
    <dgm:cxn modelId="{18D7395D-C144-40C7-B5CA-D34A83CAB87E}" srcId="{34B517CD-D338-4ED0-9A78-E737242D6713}" destId="{F57CE273-C7F4-4D04-81D4-1461F7B1C906}" srcOrd="1" destOrd="0" parTransId="{4811C861-E156-44D6-B2CA-7C741AC7C7B6}" sibTransId="{DCE3D0D3-6C9F-4F01-9E23-718FA9C658E5}"/>
    <dgm:cxn modelId="{6561294D-E26A-48E4-90A2-8AAE0F0732A6}" type="presOf" srcId="{8876724D-E03C-4CA5-9AFD-58FBF960629F}" destId="{4527A3A5-92A4-4777-BF93-097F39B1DC64}" srcOrd="1" destOrd="0" presId="urn:microsoft.com/office/officeart/2005/8/layout/vProcess5"/>
    <dgm:cxn modelId="{11902271-03D3-4FD0-868F-F0FD762BAACD}" srcId="{34B517CD-D338-4ED0-9A78-E737242D6713}" destId="{446F834A-40CB-4621-9EE6-0D06D17FB78D}" srcOrd="0" destOrd="0" parTransId="{76B66109-AB42-41DD-A26E-7B42E6DF6553}" sibTransId="{7C4CDA3F-8FB6-4578-9D6E-47452B1486F4}"/>
    <dgm:cxn modelId="{E00C5072-7279-4695-B90D-6F14ADF5D50F}" type="presOf" srcId="{446F834A-40CB-4621-9EE6-0D06D17FB78D}" destId="{D7C2DCB2-5F3B-40D1-A40F-7D910B1A7546}" srcOrd="0" destOrd="0" presId="urn:microsoft.com/office/officeart/2005/8/layout/vProcess5"/>
    <dgm:cxn modelId="{8CF2EE72-AA85-4EB5-A171-A6304EA26C16}" type="presOf" srcId="{74FF5460-63E4-4EFD-9706-E8C075471F17}" destId="{6FBD4CBF-ADDC-45CF-A537-D03F6CCFE85C}" srcOrd="0" destOrd="0" presId="urn:microsoft.com/office/officeart/2005/8/layout/vProcess5"/>
    <dgm:cxn modelId="{914AFD90-0779-4177-B099-054CBE6A7A20}" type="presOf" srcId="{DCE3D0D3-6C9F-4F01-9E23-718FA9C658E5}" destId="{AD315CEA-7CE8-40BC-AE83-2B6DD0736299}" srcOrd="0" destOrd="0" presId="urn:microsoft.com/office/officeart/2005/8/layout/vProcess5"/>
    <dgm:cxn modelId="{7DFB8B95-5B49-46D9-8B74-B1E496726C25}" type="presOf" srcId="{662C014D-3406-4B12-8359-13B9C846777E}" destId="{240D069F-6D8D-489C-BCF0-3F91FEE6671A}" srcOrd="0" destOrd="0" presId="urn:microsoft.com/office/officeart/2005/8/layout/vProcess5"/>
    <dgm:cxn modelId="{26D856A8-FBAC-4ADD-96B2-AC5286D7BACE}" type="presOf" srcId="{74FF5460-63E4-4EFD-9706-E8C075471F17}" destId="{9EE9A25C-2F21-4A0C-A813-DA1835D52585}" srcOrd="1" destOrd="0" presId="urn:microsoft.com/office/officeart/2005/8/layout/vProcess5"/>
    <dgm:cxn modelId="{28DEBCB6-6C15-4F2B-8CF7-673A652E3325}" type="presOf" srcId="{34B517CD-D338-4ED0-9A78-E737242D6713}" destId="{15F3C51F-9B83-47FD-8000-216549295185}" srcOrd="0" destOrd="0" presId="urn:microsoft.com/office/officeart/2005/8/layout/vProcess5"/>
    <dgm:cxn modelId="{3CA3CEB1-39ED-4873-8DA4-DB7A9DDC83B8}" type="presParOf" srcId="{15F3C51F-9B83-47FD-8000-216549295185}" destId="{3A236398-84DC-45A4-9A1F-6055DB42A8C9}" srcOrd="0" destOrd="0" presId="urn:microsoft.com/office/officeart/2005/8/layout/vProcess5"/>
    <dgm:cxn modelId="{76090AFC-332E-4AA1-9C1E-7A14C150BE1A}" type="presParOf" srcId="{15F3C51F-9B83-47FD-8000-216549295185}" destId="{D7C2DCB2-5F3B-40D1-A40F-7D910B1A7546}" srcOrd="1" destOrd="0" presId="urn:microsoft.com/office/officeart/2005/8/layout/vProcess5"/>
    <dgm:cxn modelId="{CE955203-269C-467E-BD8D-65A31B57087A}" type="presParOf" srcId="{15F3C51F-9B83-47FD-8000-216549295185}" destId="{47B6616A-2BD0-45FF-8412-5F6D737DE7E1}" srcOrd="2" destOrd="0" presId="urn:microsoft.com/office/officeart/2005/8/layout/vProcess5"/>
    <dgm:cxn modelId="{B57F1522-F168-494C-B320-2286C4532738}" type="presParOf" srcId="{15F3C51F-9B83-47FD-8000-216549295185}" destId="{AA9D28FB-6F30-4FEF-AD09-3581B3D10E12}" srcOrd="3" destOrd="0" presId="urn:microsoft.com/office/officeart/2005/8/layout/vProcess5"/>
    <dgm:cxn modelId="{653B5F18-7D3A-4FBE-9A53-83170D7868FE}" type="presParOf" srcId="{15F3C51F-9B83-47FD-8000-216549295185}" destId="{6FBD4CBF-ADDC-45CF-A537-D03F6CCFE85C}" srcOrd="4" destOrd="0" presId="urn:microsoft.com/office/officeart/2005/8/layout/vProcess5"/>
    <dgm:cxn modelId="{FA30218C-88E4-4357-ABC3-F9865CB59DB4}" type="presParOf" srcId="{15F3C51F-9B83-47FD-8000-216549295185}" destId="{EFDEDA8D-7C33-45FB-AFF7-36B7A27159A8}" srcOrd="5" destOrd="0" presId="urn:microsoft.com/office/officeart/2005/8/layout/vProcess5"/>
    <dgm:cxn modelId="{10E93AB4-B3F5-41D6-9096-E20FE72593B0}" type="presParOf" srcId="{15F3C51F-9B83-47FD-8000-216549295185}" destId="{AD315CEA-7CE8-40BC-AE83-2B6DD0736299}" srcOrd="6" destOrd="0" presId="urn:microsoft.com/office/officeart/2005/8/layout/vProcess5"/>
    <dgm:cxn modelId="{0FA61DFF-7059-48A4-BFE9-155285AFE81C}" type="presParOf" srcId="{15F3C51F-9B83-47FD-8000-216549295185}" destId="{240D069F-6D8D-489C-BCF0-3F91FEE6671A}" srcOrd="7" destOrd="0" presId="urn:microsoft.com/office/officeart/2005/8/layout/vProcess5"/>
    <dgm:cxn modelId="{3B9B2EE0-F158-4535-866C-0F97039B622E}" type="presParOf" srcId="{15F3C51F-9B83-47FD-8000-216549295185}" destId="{A70A44E7-8F6E-466A-998C-B36FF9FF3B68}" srcOrd="8" destOrd="0" presId="urn:microsoft.com/office/officeart/2005/8/layout/vProcess5"/>
    <dgm:cxn modelId="{452FDD87-DEC3-4E57-AF35-BF8DCA78FF3B}" type="presParOf" srcId="{15F3C51F-9B83-47FD-8000-216549295185}" destId="{4C331BC1-5FD8-4C76-A31D-05F0F6910191}" srcOrd="9" destOrd="0" presId="urn:microsoft.com/office/officeart/2005/8/layout/vProcess5"/>
    <dgm:cxn modelId="{44F3C495-2503-4D74-BDD1-FBB871C55762}" type="presParOf" srcId="{15F3C51F-9B83-47FD-8000-216549295185}" destId="{4527A3A5-92A4-4777-BF93-097F39B1DC64}" srcOrd="10" destOrd="0" presId="urn:microsoft.com/office/officeart/2005/8/layout/vProcess5"/>
    <dgm:cxn modelId="{5A531F9F-5832-42A7-A3E3-ACBACA9A190C}" type="presParOf" srcId="{15F3C51F-9B83-47FD-8000-216549295185}" destId="{9EE9A25C-2F21-4A0C-A813-DA1835D52585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813727C-4D80-4050-A53B-8B5922229091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2707A8D-544E-45C6-B829-B6F5E62FE6BB}">
      <dgm:prSet/>
      <dgm:spPr/>
      <dgm:t>
        <a:bodyPr/>
        <a:lstStyle/>
        <a:p>
          <a:r>
            <a:rPr lang="en-ID" b="0" i="0"/>
            <a:t>Proses merupakan semua kegiatan yang dilaksanakan secara profesional oleh tenaga kesehatan (dokter, perawat dan tenaga profesi lain) dan interaksinya dengan pasien.</a:t>
          </a:r>
          <a:endParaRPr lang="en-US"/>
        </a:p>
      </dgm:t>
    </dgm:pt>
    <dgm:pt modelId="{4E859F3B-0F12-46A2-8C9C-EBF8F28B5729}" type="parTrans" cxnId="{5CF27E4E-278D-4160-A5F2-4F62882DFD01}">
      <dgm:prSet/>
      <dgm:spPr/>
      <dgm:t>
        <a:bodyPr/>
        <a:lstStyle/>
        <a:p>
          <a:endParaRPr lang="en-US"/>
        </a:p>
      </dgm:t>
    </dgm:pt>
    <dgm:pt modelId="{C2A0FB73-2C16-475D-B246-984AB28CE41E}" type="sibTrans" cxnId="{5CF27E4E-278D-4160-A5F2-4F62882DFD01}">
      <dgm:prSet/>
      <dgm:spPr/>
      <dgm:t>
        <a:bodyPr/>
        <a:lstStyle/>
        <a:p>
          <a:endParaRPr lang="en-US"/>
        </a:p>
      </dgm:t>
    </dgm:pt>
    <dgm:pt modelId="{87C928D7-51AC-4FE6-8527-D437BCFBBCF4}">
      <dgm:prSet/>
      <dgm:spPr/>
      <dgm:t>
        <a:bodyPr/>
        <a:lstStyle/>
        <a:p>
          <a:r>
            <a:rPr lang="en-ID" b="0" i="0"/>
            <a:t>Proses mencakup diagnosa, rencana pengobatan, indikasi tindakan, prosedur dan penanganan kasus.</a:t>
          </a:r>
          <a:endParaRPr lang="en-US"/>
        </a:p>
      </dgm:t>
    </dgm:pt>
    <dgm:pt modelId="{D6CB24D0-F30D-4ACD-8F67-213E1A21EEF0}" type="parTrans" cxnId="{E4FC372F-C180-4982-92FF-F3C451C4AEFB}">
      <dgm:prSet/>
      <dgm:spPr/>
      <dgm:t>
        <a:bodyPr/>
        <a:lstStyle/>
        <a:p>
          <a:endParaRPr lang="en-US"/>
        </a:p>
      </dgm:t>
    </dgm:pt>
    <dgm:pt modelId="{A2D37CD0-5BFC-4930-B84F-1A03B4094575}" type="sibTrans" cxnId="{E4FC372F-C180-4982-92FF-F3C451C4AEFB}">
      <dgm:prSet/>
      <dgm:spPr/>
      <dgm:t>
        <a:bodyPr/>
        <a:lstStyle/>
        <a:p>
          <a:endParaRPr lang="en-US"/>
        </a:p>
      </dgm:t>
    </dgm:pt>
    <dgm:pt modelId="{EA531510-020B-450C-AEB7-9EE4A5738A87}">
      <dgm:prSet/>
      <dgm:spPr/>
      <dgm:t>
        <a:bodyPr/>
        <a:lstStyle/>
        <a:p>
          <a:r>
            <a:rPr lang="en-ID" b="0" i="0"/>
            <a:t>aik tidaknya proses dapat diukur dari :Relevan tidaknya proses itu bagi pasien</a:t>
          </a:r>
          <a:endParaRPr lang="en-US"/>
        </a:p>
      </dgm:t>
    </dgm:pt>
    <dgm:pt modelId="{54947E46-DC4D-4A78-AA82-CC6D71F99D68}" type="parTrans" cxnId="{E4325513-AC26-40BA-8BB6-AAB16EBD38B5}">
      <dgm:prSet/>
      <dgm:spPr/>
      <dgm:t>
        <a:bodyPr/>
        <a:lstStyle/>
        <a:p>
          <a:endParaRPr lang="en-US"/>
        </a:p>
      </dgm:t>
    </dgm:pt>
    <dgm:pt modelId="{E48F9CFC-A788-446C-A188-44F7B7B6C1FA}" type="sibTrans" cxnId="{E4325513-AC26-40BA-8BB6-AAB16EBD38B5}">
      <dgm:prSet/>
      <dgm:spPr/>
      <dgm:t>
        <a:bodyPr/>
        <a:lstStyle/>
        <a:p>
          <a:endParaRPr lang="en-US"/>
        </a:p>
      </dgm:t>
    </dgm:pt>
    <dgm:pt modelId="{B191DF90-597B-430C-96F6-6F1BEEE941C1}">
      <dgm:prSet/>
      <dgm:spPr/>
      <dgm:t>
        <a:bodyPr/>
        <a:lstStyle/>
        <a:p>
          <a:r>
            <a:rPr lang="en-ID" b="0" i="0"/>
            <a:t>Fleksibilitas dan efektifitas</a:t>
          </a:r>
          <a:endParaRPr lang="en-US"/>
        </a:p>
      </dgm:t>
    </dgm:pt>
    <dgm:pt modelId="{B208755E-9F17-4157-9B16-27E2C7563932}" type="parTrans" cxnId="{CE660E1F-990E-4417-9F9A-BBAD8BC697F7}">
      <dgm:prSet/>
      <dgm:spPr/>
      <dgm:t>
        <a:bodyPr/>
        <a:lstStyle/>
        <a:p>
          <a:endParaRPr lang="en-US"/>
        </a:p>
      </dgm:t>
    </dgm:pt>
    <dgm:pt modelId="{3EE742CF-10C7-4B06-A2BE-9D6123680C44}" type="sibTrans" cxnId="{CE660E1F-990E-4417-9F9A-BBAD8BC697F7}">
      <dgm:prSet/>
      <dgm:spPr/>
      <dgm:t>
        <a:bodyPr/>
        <a:lstStyle/>
        <a:p>
          <a:endParaRPr lang="en-US"/>
        </a:p>
      </dgm:t>
    </dgm:pt>
    <dgm:pt modelId="{C0FA7977-3635-4B7A-8509-1988134149F7}">
      <dgm:prSet/>
      <dgm:spPr/>
      <dgm:t>
        <a:bodyPr/>
        <a:lstStyle/>
        <a:p>
          <a:r>
            <a:rPr lang="en-ID" b="0" i="0"/>
            <a:t>Mutu proses itu sendiri sesuai dengan standar pelayanan yang semestinyaKewajaran, tidak kurang dan tidak berlebihan</a:t>
          </a:r>
          <a:br>
            <a:rPr lang="en-ID"/>
          </a:br>
          <a:endParaRPr lang="en-US"/>
        </a:p>
      </dgm:t>
    </dgm:pt>
    <dgm:pt modelId="{F387A82C-D70A-4EED-844D-49B5952312EA}" type="parTrans" cxnId="{CF4DAE4D-BDB2-4818-A9FA-89A52FD5EEE1}">
      <dgm:prSet/>
      <dgm:spPr/>
      <dgm:t>
        <a:bodyPr/>
        <a:lstStyle/>
        <a:p>
          <a:endParaRPr lang="en-US"/>
        </a:p>
      </dgm:t>
    </dgm:pt>
    <dgm:pt modelId="{F25BA544-6253-4C31-87C8-5AADD5414ECC}" type="sibTrans" cxnId="{CF4DAE4D-BDB2-4818-A9FA-89A52FD5EEE1}">
      <dgm:prSet/>
      <dgm:spPr/>
      <dgm:t>
        <a:bodyPr/>
        <a:lstStyle/>
        <a:p>
          <a:endParaRPr lang="en-US"/>
        </a:p>
      </dgm:t>
    </dgm:pt>
    <dgm:pt modelId="{5790CA84-01D8-4027-8B69-F75778AD2E4C}" type="pres">
      <dgm:prSet presAssocID="{2813727C-4D80-4050-A53B-8B5922229091}" presName="outerComposite" presStyleCnt="0">
        <dgm:presLayoutVars>
          <dgm:chMax val="5"/>
          <dgm:dir/>
          <dgm:resizeHandles val="exact"/>
        </dgm:presLayoutVars>
      </dgm:prSet>
      <dgm:spPr/>
    </dgm:pt>
    <dgm:pt modelId="{C4758D3B-6798-4E97-9291-64FA67297B08}" type="pres">
      <dgm:prSet presAssocID="{2813727C-4D80-4050-A53B-8B5922229091}" presName="dummyMaxCanvas" presStyleCnt="0">
        <dgm:presLayoutVars/>
      </dgm:prSet>
      <dgm:spPr/>
    </dgm:pt>
    <dgm:pt modelId="{83656E2A-65B7-4B68-8EB8-3DDE8108C8DB}" type="pres">
      <dgm:prSet presAssocID="{2813727C-4D80-4050-A53B-8B5922229091}" presName="FiveNodes_1" presStyleLbl="node1" presStyleIdx="0" presStyleCnt="5">
        <dgm:presLayoutVars>
          <dgm:bulletEnabled val="1"/>
        </dgm:presLayoutVars>
      </dgm:prSet>
      <dgm:spPr/>
    </dgm:pt>
    <dgm:pt modelId="{39961817-470C-46ED-843D-EF9BBB2B0E76}" type="pres">
      <dgm:prSet presAssocID="{2813727C-4D80-4050-A53B-8B5922229091}" presName="FiveNodes_2" presStyleLbl="node1" presStyleIdx="1" presStyleCnt="5">
        <dgm:presLayoutVars>
          <dgm:bulletEnabled val="1"/>
        </dgm:presLayoutVars>
      </dgm:prSet>
      <dgm:spPr/>
    </dgm:pt>
    <dgm:pt modelId="{B5C4D56B-17FC-49DB-9CA0-8ED084C5C854}" type="pres">
      <dgm:prSet presAssocID="{2813727C-4D80-4050-A53B-8B5922229091}" presName="FiveNodes_3" presStyleLbl="node1" presStyleIdx="2" presStyleCnt="5">
        <dgm:presLayoutVars>
          <dgm:bulletEnabled val="1"/>
        </dgm:presLayoutVars>
      </dgm:prSet>
      <dgm:spPr/>
    </dgm:pt>
    <dgm:pt modelId="{9D1DEAA2-26AA-43BC-B857-A32DABBE7929}" type="pres">
      <dgm:prSet presAssocID="{2813727C-4D80-4050-A53B-8B5922229091}" presName="FiveNodes_4" presStyleLbl="node1" presStyleIdx="3" presStyleCnt="5">
        <dgm:presLayoutVars>
          <dgm:bulletEnabled val="1"/>
        </dgm:presLayoutVars>
      </dgm:prSet>
      <dgm:spPr/>
    </dgm:pt>
    <dgm:pt modelId="{B40EEF34-4029-475C-94AB-EE994B5299FD}" type="pres">
      <dgm:prSet presAssocID="{2813727C-4D80-4050-A53B-8B5922229091}" presName="FiveNodes_5" presStyleLbl="node1" presStyleIdx="4" presStyleCnt="5">
        <dgm:presLayoutVars>
          <dgm:bulletEnabled val="1"/>
        </dgm:presLayoutVars>
      </dgm:prSet>
      <dgm:spPr/>
    </dgm:pt>
    <dgm:pt modelId="{02EAA146-D54E-4DB6-9846-4441EB00FC9A}" type="pres">
      <dgm:prSet presAssocID="{2813727C-4D80-4050-A53B-8B5922229091}" presName="FiveConn_1-2" presStyleLbl="fgAccFollowNode1" presStyleIdx="0" presStyleCnt="4">
        <dgm:presLayoutVars>
          <dgm:bulletEnabled val="1"/>
        </dgm:presLayoutVars>
      </dgm:prSet>
      <dgm:spPr/>
    </dgm:pt>
    <dgm:pt modelId="{0C0E93B3-CFD0-4D68-B6A9-1D7F955D8FA3}" type="pres">
      <dgm:prSet presAssocID="{2813727C-4D80-4050-A53B-8B5922229091}" presName="FiveConn_2-3" presStyleLbl="fgAccFollowNode1" presStyleIdx="1" presStyleCnt="4">
        <dgm:presLayoutVars>
          <dgm:bulletEnabled val="1"/>
        </dgm:presLayoutVars>
      </dgm:prSet>
      <dgm:spPr/>
    </dgm:pt>
    <dgm:pt modelId="{DCAF28D2-B586-4679-ABFD-217B3BC5509C}" type="pres">
      <dgm:prSet presAssocID="{2813727C-4D80-4050-A53B-8B5922229091}" presName="FiveConn_3-4" presStyleLbl="fgAccFollowNode1" presStyleIdx="2" presStyleCnt="4">
        <dgm:presLayoutVars>
          <dgm:bulletEnabled val="1"/>
        </dgm:presLayoutVars>
      </dgm:prSet>
      <dgm:spPr/>
    </dgm:pt>
    <dgm:pt modelId="{F0A6E6D9-FFAB-4794-AAB2-531832990074}" type="pres">
      <dgm:prSet presAssocID="{2813727C-4D80-4050-A53B-8B5922229091}" presName="FiveConn_4-5" presStyleLbl="fgAccFollowNode1" presStyleIdx="3" presStyleCnt="4">
        <dgm:presLayoutVars>
          <dgm:bulletEnabled val="1"/>
        </dgm:presLayoutVars>
      </dgm:prSet>
      <dgm:spPr/>
    </dgm:pt>
    <dgm:pt modelId="{5EC782AE-A90B-462A-A8CB-BCFE2794015E}" type="pres">
      <dgm:prSet presAssocID="{2813727C-4D80-4050-A53B-8B5922229091}" presName="FiveNodes_1_text" presStyleLbl="node1" presStyleIdx="4" presStyleCnt="5">
        <dgm:presLayoutVars>
          <dgm:bulletEnabled val="1"/>
        </dgm:presLayoutVars>
      </dgm:prSet>
      <dgm:spPr/>
    </dgm:pt>
    <dgm:pt modelId="{500890B2-50BD-4883-8DA2-0C66E6D40BD6}" type="pres">
      <dgm:prSet presAssocID="{2813727C-4D80-4050-A53B-8B5922229091}" presName="FiveNodes_2_text" presStyleLbl="node1" presStyleIdx="4" presStyleCnt="5">
        <dgm:presLayoutVars>
          <dgm:bulletEnabled val="1"/>
        </dgm:presLayoutVars>
      </dgm:prSet>
      <dgm:spPr/>
    </dgm:pt>
    <dgm:pt modelId="{0C81BD28-4784-41EF-AF62-74D5774EF1D0}" type="pres">
      <dgm:prSet presAssocID="{2813727C-4D80-4050-A53B-8B5922229091}" presName="FiveNodes_3_text" presStyleLbl="node1" presStyleIdx="4" presStyleCnt="5">
        <dgm:presLayoutVars>
          <dgm:bulletEnabled val="1"/>
        </dgm:presLayoutVars>
      </dgm:prSet>
      <dgm:spPr/>
    </dgm:pt>
    <dgm:pt modelId="{91A597C2-77EC-4C81-B1A7-2CE320BE7E06}" type="pres">
      <dgm:prSet presAssocID="{2813727C-4D80-4050-A53B-8B5922229091}" presName="FiveNodes_4_text" presStyleLbl="node1" presStyleIdx="4" presStyleCnt="5">
        <dgm:presLayoutVars>
          <dgm:bulletEnabled val="1"/>
        </dgm:presLayoutVars>
      </dgm:prSet>
      <dgm:spPr/>
    </dgm:pt>
    <dgm:pt modelId="{967F5119-F021-45A0-BB7C-6381833B3B58}" type="pres">
      <dgm:prSet presAssocID="{2813727C-4D80-4050-A53B-8B5922229091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E4325513-AC26-40BA-8BB6-AAB16EBD38B5}" srcId="{2813727C-4D80-4050-A53B-8B5922229091}" destId="{EA531510-020B-450C-AEB7-9EE4A5738A87}" srcOrd="2" destOrd="0" parTransId="{54947E46-DC4D-4A78-AA82-CC6D71F99D68}" sibTransId="{E48F9CFC-A788-446C-A188-44F7B7B6C1FA}"/>
    <dgm:cxn modelId="{D551771B-C992-4896-A3CF-05372B790D28}" type="presOf" srcId="{B191DF90-597B-430C-96F6-6F1BEEE941C1}" destId="{91A597C2-77EC-4C81-B1A7-2CE320BE7E06}" srcOrd="1" destOrd="0" presId="urn:microsoft.com/office/officeart/2005/8/layout/vProcess5"/>
    <dgm:cxn modelId="{CE660E1F-990E-4417-9F9A-BBAD8BC697F7}" srcId="{2813727C-4D80-4050-A53B-8B5922229091}" destId="{B191DF90-597B-430C-96F6-6F1BEEE941C1}" srcOrd="3" destOrd="0" parTransId="{B208755E-9F17-4157-9B16-27E2C7563932}" sibTransId="{3EE742CF-10C7-4B06-A2BE-9D6123680C44}"/>
    <dgm:cxn modelId="{A00C6F20-3156-4203-93EF-FA6381414CEA}" type="presOf" srcId="{E48F9CFC-A788-446C-A188-44F7B7B6C1FA}" destId="{DCAF28D2-B586-4679-ABFD-217B3BC5509C}" srcOrd="0" destOrd="0" presId="urn:microsoft.com/office/officeart/2005/8/layout/vProcess5"/>
    <dgm:cxn modelId="{E4FC372F-C180-4982-92FF-F3C451C4AEFB}" srcId="{2813727C-4D80-4050-A53B-8B5922229091}" destId="{87C928D7-51AC-4FE6-8527-D437BCFBBCF4}" srcOrd="1" destOrd="0" parTransId="{D6CB24D0-F30D-4ACD-8F67-213E1A21EEF0}" sibTransId="{A2D37CD0-5BFC-4930-B84F-1A03B4094575}"/>
    <dgm:cxn modelId="{A4261133-FCDE-4E87-949E-6D4AC15B2C3C}" type="presOf" srcId="{C0FA7977-3635-4B7A-8509-1988134149F7}" destId="{967F5119-F021-45A0-BB7C-6381833B3B58}" srcOrd="1" destOrd="0" presId="urn:microsoft.com/office/officeart/2005/8/layout/vProcess5"/>
    <dgm:cxn modelId="{A89DC939-46A6-4EA4-BCA1-81473D513996}" type="presOf" srcId="{EA531510-020B-450C-AEB7-9EE4A5738A87}" destId="{B5C4D56B-17FC-49DB-9CA0-8ED084C5C854}" srcOrd="0" destOrd="0" presId="urn:microsoft.com/office/officeart/2005/8/layout/vProcess5"/>
    <dgm:cxn modelId="{D1E7C23D-2567-4A2A-B7A2-98020AE3AF37}" type="presOf" srcId="{A2D37CD0-5BFC-4930-B84F-1A03B4094575}" destId="{0C0E93B3-CFD0-4D68-B6A9-1D7F955D8FA3}" srcOrd="0" destOrd="0" presId="urn:microsoft.com/office/officeart/2005/8/layout/vProcess5"/>
    <dgm:cxn modelId="{0F94CF62-3FDF-4509-8904-B8817238D67B}" type="presOf" srcId="{62707A8D-544E-45C6-B829-B6F5E62FE6BB}" destId="{83656E2A-65B7-4B68-8EB8-3DDE8108C8DB}" srcOrd="0" destOrd="0" presId="urn:microsoft.com/office/officeart/2005/8/layout/vProcess5"/>
    <dgm:cxn modelId="{CF4DAE4D-BDB2-4818-A9FA-89A52FD5EEE1}" srcId="{2813727C-4D80-4050-A53B-8B5922229091}" destId="{C0FA7977-3635-4B7A-8509-1988134149F7}" srcOrd="4" destOrd="0" parTransId="{F387A82C-D70A-4EED-844D-49B5952312EA}" sibTransId="{F25BA544-6253-4C31-87C8-5AADD5414ECC}"/>
    <dgm:cxn modelId="{5CF27E4E-278D-4160-A5F2-4F62882DFD01}" srcId="{2813727C-4D80-4050-A53B-8B5922229091}" destId="{62707A8D-544E-45C6-B829-B6F5E62FE6BB}" srcOrd="0" destOrd="0" parTransId="{4E859F3B-0F12-46A2-8C9C-EBF8F28B5729}" sibTransId="{C2A0FB73-2C16-475D-B246-984AB28CE41E}"/>
    <dgm:cxn modelId="{64FA984F-0362-4111-80C5-36BC265027FC}" type="presOf" srcId="{87C928D7-51AC-4FE6-8527-D437BCFBBCF4}" destId="{500890B2-50BD-4883-8DA2-0C66E6D40BD6}" srcOrd="1" destOrd="0" presId="urn:microsoft.com/office/officeart/2005/8/layout/vProcess5"/>
    <dgm:cxn modelId="{B2462B7C-AF1F-401F-BF20-3EA8A6C245AB}" type="presOf" srcId="{87C928D7-51AC-4FE6-8527-D437BCFBBCF4}" destId="{39961817-470C-46ED-843D-EF9BBB2B0E76}" srcOrd="0" destOrd="0" presId="urn:microsoft.com/office/officeart/2005/8/layout/vProcess5"/>
    <dgm:cxn modelId="{8CCE6C80-E0CB-4B6A-9E3A-08FAC0905474}" type="presOf" srcId="{C0FA7977-3635-4B7A-8509-1988134149F7}" destId="{B40EEF34-4029-475C-94AB-EE994B5299FD}" srcOrd="0" destOrd="0" presId="urn:microsoft.com/office/officeart/2005/8/layout/vProcess5"/>
    <dgm:cxn modelId="{5F1E6393-C5A3-4223-9A2E-117818B7894B}" type="presOf" srcId="{3EE742CF-10C7-4B06-A2BE-9D6123680C44}" destId="{F0A6E6D9-FFAB-4794-AAB2-531832990074}" srcOrd="0" destOrd="0" presId="urn:microsoft.com/office/officeart/2005/8/layout/vProcess5"/>
    <dgm:cxn modelId="{DFE18293-E043-408E-BF03-E805FF3E4130}" type="presOf" srcId="{B191DF90-597B-430C-96F6-6F1BEEE941C1}" destId="{9D1DEAA2-26AA-43BC-B857-A32DABBE7929}" srcOrd="0" destOrd="0" presId="urn:microsoft.com/office/officeart/2005/8/layout/vProcess5"/>
    <dgm:cxn modelId="{5503DE96-6B44-4A3E-BAA0-574505618B9A}" type="presOf" srcId="{C2A0FB73-2C16-475D-B246-984AB28CE41E}" destId="{02EAA146-D54E-4DB6-9846-4441EB00FC9A}" srcOrd="0" destOrd="0" presId="urn:microsoft.com/office/officeart/2005/8/layout/vProcess5"/>
    <dgm:cxn modelId="{E86979BB-3757-42C0-B33E-EC160CE12279}" type="presOf" srcId="{EA531510-020B-450C-AEB7-9EE4A5738A87}" destId="{0C81BD28-4784-41EF-AF62-74D5774EF1D0}" srcOrd="1" destOrd="0" presId="urn:microsoft.com/office/officeart/2005/8/layout/vProcess5"/>
    <dgm:cxn modelId="{3745AAF3-C37F-4319-A169-9369EC843997}" type="presOf" srcId="{2813727C-4D80-4050-A53B-8B5922229091}" destId="{5790CA84-01D8-4027-8B69-F75778AD2E4C}" srcOrd="0" destOrd="0" presId="urn:microsoft.com/office/officeart/2005/8/layout/vProcess5"/>
    <dgm:cxn modelId="{A52F0EF5-115C-43DF-84CB-3C0BF94A03F7}" type="presOf" srcId="{62707A8D-544E-45C6-B829-B6F5E62FE6BB}" destId="{5EC782AE-A90B-462A-A8CB-BCFE2794015E}" srcOrd="1" destOrd="0" presId="urn:microsoft.com/office/officeart/2005/8/layout/vProcess5"/>
    <dgm:cxn modelId="{29486020-D335-47F7-9E5C-6E94586878F6}" type="presParOf" srcId="{5790CA84-01D8-4027-8B69-F75778AD2E4C}" destId="{C4758D3B-6798-4E97-9291-64FA67297B08}" srcOrd="0" destOrd="0" presId="urn:microsoft.com/office/officeart/2005/8/layout/vProcess5"/>
    <dgm:cxn modelId="{BCACBA49-1CA1-4D9B-A131-6441207F5AC0}" type="presParOf" srcId="{5790CA84-01D8-4027-8B69-F75778AD2E4C}" destId="{83656E2A-65B7-4B68-8EB8-3DDE8108C8DB}" srcOrd="1" destOrd="0" presId="urn:microsoft.com/office/officeart/2005/8/layout/vProcess5"/>
    <dgm:cxn modelId="{10D7712F-CBD2-4B19-B077-A8E851C6A07B}" type="presParOf" srcId="{5790CA84-01D8-4027-8B69-F75778AD2E4C}" destId="{39961817-470C-46ED-843D-EF9BBB2B0E76}" srcOrd="2" destOrd="0" presId="urn:microsoft.com/office/officeart/2005/8/layout/vProcess5"/>
    <dgm:cxn modelId="{3568EAB9-A3C9-4C70-B54C-9789E18E2F3E}" type="presParOf" srcId="{5790CA84-01D8-4027-8B69-F75778AD2E4C}" destId="{B5C4D56B-17FC-49DB-9CA0-8ED084C5C854}" srcOrd="3" destOrd="0" presId="urn:microsoft.com/office/officeart/2005/8/layout/vProcess5"/>
    <dgm:cxn modelId="{F1808C11-D221-4833-9B05-67EBDD07D171}" type="presParOf" srcId="{5790CA84-01D8-4027-8B69-F75778AD2E4C}" destId="{9D1DEAA2-26AA-43BC-B857-A32DABBE7929}" srcOrd="4" destOrd="0" presId="urn:microsoft.com/office/officeart/2005/8/layout/vProcess5"/>
    <dgm:cxn modelId="{3DC9FA4F-9DDD-4859-A859-8974FCC1ECC3}" type="presParOf" srcId="{5790CA84-01D8-4027-8B69-F75778AD2E4C}" destId="{B40EEF34-4029-475C-94AB-EE994B5299FD}" srcOrd="5" destOrd="0" presId="urn:microsoft.com/office/officeart/2005/8/layout/vProcess5"/>
    <dgm:cxn modelId="{142383ED-E075-4425-ABA6-7A67533ADCBE}" type="presParOf" srcId="{5790CA84-01D8-4027-8B69-F75778AD2E4C}" destId="{02EAA146-D54E-4DB6-9846-4441EB00FC9A}" srcOrd="6" destOrd="0" presId="urn:microsoft.com/office/officeart/2005/8/layout/vProcess5"/>
    <dgm:cxn modelId="{D9D8454B-5F82-4693-B4D9-BA450738F643}" type="presParOf" srcId="{5790CA84-01D8-4027-8B69-F75778AD2E4C}" destId="{0C0E93B3-CFD0-4D68-B6A9-1D7F955D8FA3}" srcOrd="7" destOrd="0" presId="urn:microsoft.com/office/officeart/2005/8/layout/vProcess5"/>
    <dgm:cxn modelId="{37813C27-EC09-47E9-B5DC-6FA9D6CC057A}" type="presParOf" srcId="{5790CA84-01D8-4027-8B69-F75778AD2E4C}" destId="{DCAF28D2-B586-4679-ABFD-217B3BC5509C}" srcOrd="8" destOrd="0" presId="urn:microsoft.com/office/officeart/2005/8/layout/vProcess5"/>
    <dgm:cxn modelId="{6037BF34-B202-45A5-91F9-18F66C10FF7D}" type="presParOf" srcId="{5790CA84-01D8-4027-8B69-F75778AD2E4C}" destId="{F0A6E6D9-FFAB-4794-AAB2-531832990074}" srcOrd="9" destOrd="0" presId="urn:microsoft.com/office/officeart/2005/8/layout/vProcess5"/>
    <dgm:cxn modelId="{9522ADC5-1F58-4E01-B32E-A8297A865F1D}" type="presParOf" srcId="{5790CA84-01D8-4027-8B69-F75778AD2E4C}" destId="{5EC782AE-A90B-462A-A8CB-BCFE2794015E}" srcOrd="10" destOrd="0" presId="urn:microsoft.com/office/officeart/2005/8/layout/vProcess5"/>
    <dgm:cxn modelId="{DE1F7951-9B3A-400F-98F6-32BF6091E045}" type="presParOf" srcId="{5790CA84-01D8-4027-8B69-F75778AD2E4C}" destId="{500890B2-50BD-4883-8DA2-0C66E6D40BD6}" srcOrd="11" destOrd="0" presId="urn:microsoft.com/office/officeart/2005/8/layout/vProcess5"/>
    <dgm:cxn modelId="{E2595082-30E2-4338-BAB0-BDA88E46B247}" type="presParOf" srcId="{5790CA84-01D8-4027-8B69-F75778AD2E4C}" destId="{0C81BD28-4784-41EF-AF62-74D5774EF1D0}" srcOrd="12" destOrd="0" presId="urn:microsoft.com/office/officeart/2005/8/layout/vProcess5"/>
    <dgm:cxn modelId="{D2846463-63FB-4281-BBBD-A0D60884A104}" type="presParOf" srcId="{5790CA84-01D8-4027-8B69-F75778AD2E4C}" destId="{91A597C2-77EC-4C81-B1A7-2CE320BE7E06}" srcOrd="13" destOrd="0" presId="urn:microsoft.com/office/officeart/2005/8/layout/vProcess5"/>
    <dgm:cxn modelId="{62890491-CC7D-4F30-AE6B-5C8B2EC0A869}" type="presParOf" srcId="{5790CA84-01D8-4027-8B69-F75778AD2E4C}" destId="{967F5119-F021-45A0-BB7C-6381833B3B58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A9BD86F-EF32-4F7E-A514-2F262E1CB6D9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BD67A5A-A3D0-4AD0-8BD6-58B4DFA6F750}">
      <dgm:prSet/>
      <dgm:spPr/>
      <dgm:t>
        <a:bodyPr/>
        <a:lstStyle/>
        <a:p>
          <a:r>
            <a:rPr lang="en-ID" b="0" i="0"/>
            <a:t>Pada umumnya pendekatan terhadap mutu pelayanan kesehatan ada dua cara:</a:t>
          </a:r>
          <a:endParaRPr lang="en-US"/>
        </a:p>
      </dgm:t>
    </dgm:pt>
    <dgm:pt modelId="{2DED9A6A-8735-4F8C-AC3D-936AC8EECA3C}" type="parTrans" cxnId="{2145569E-6471-4173-A6D9-39F26075D846}">
      <dgm:prSet/>
      <dgm:spPr/>
      <dgm:t>
        <a:bodyPr/>
        <a:lstStyle/>
        <a:p>
          <a:endParaRPr lang="en-US"/>
        </a:p>
      </dgm:t>
    </dgm:pt>
    <dgm:pt modelId="{02A0FF9B-42FF-4824-BA12-F6E108F3C722}" type="sibTrans" cxnId="{2145569E-6471-4173-A6D9-39F26075D846}">
      <dgm:prSet/>
      <dgm:spPr/>
      <dgm:t>
        <a:bodyPr/>
        <a:lstStyle/>
        <a:p>
          <a:endParaRPr lang="en-US"/>
        </a:p>
      </dgm:t>
    </dgm:pt>
    <dgm:pt modelId="{32A250D3-A2C0-4BD8-8758-058537794EA5}">
      <dgm:prSet/>
      <dgm:spPr/>
      <dgm:t>
        <a:bodyPr/>
        <a:lstStyle/>
        <a:p>
          <a:r>
            <a:rPr lang="en-ID" b="0" i="0"/>
            <a:t>Pendekatan kesehatan masyarakatPendekatan ini menyangkut seluruh sistem pelayanan kesehatan dari tingkat dasar (grass root) sampai yang tertinggi.</a:t>
          </a:r>
          <a:endParaRPr lang="en-US"/>
        </a:p>
      </dgm:t>
    </dgm:pt>
    <dgm:pt modelId="{D64B66B6-4F96-407D-8778-04E2F4A875E8}" type="parTrans" cxnId="{C596B7F3-B0A1-4456-8012-A0193F407CD4}">
      <dgm:prSet/>
      <dgm:spPr/>
      <dgm:t>
        <a:bodyPr/>
        <a:lstStyle/>
        <a:p>
          <a:endParaRPr lang="en-US"/>
        </a:p>
      </dgm:t>
    </dgm:pt>
    <dgm:pt modelId="{0E324FED-3928-4041-8E9C-27C68A3F78DE}" type="sibTrans" cxnId="{C596B7F3-B0A1-4456-8012-A0193F407CD4}">
      <dgm:prSet/>
      <dgm:spPr/>
      <dgm:t>
        <a:bodyPr/>
        <a:lstStyle/>
        <a:p>
          <a:endParaRPr lang="en-US"/>
        </a:p>
      </dgm:t>
    </dgm:pt>
    <dgm:pt modelId="{E2DCB62E-0CA1-4CF0-A38E-4B74C3495879}">
      <dgm:prSet/>
      <dgm:spPr/>
      <dgm:t>
        <a:bodyPr/>
        <a:lstStyle/>
        <a:p>
          <a:r>
            <a:rPr lang="en-ID" b="0" i="0"/>
            <a:t>Pendekatan institusional atau individual </a:t>
          </a:r>
          <a:endParaRPr lang="en-US"/>
        </a:p>
      </dgm:t>
    </dgm:pt>
    <dgm:pt modelId="{8C44B78F-8ACA-40AE-BB34-42BF351CE958}" type="parTrans" cxnId="{D68BA486-8A76-4C22-9EFD-ADC80854AD61}">
      <dgm:prSet/>
      <dgm:spPr/>
      <dgm:t>
        <a:bodyPr/>
        <a:lstStyle/>
        <a:p>
          <a:endParaRPr lang="en-US"/>
        </a:p>
      </dgm:t>
    </dgm:pt>
    <dgm:pt modelId="{04C99B31-335E-4744-844F-E6D258E8918B}" type="sibTrans" cxnId="{D68BA486-8A76-4C22-9EFD-ADC80854AD61}">
      <dgm:prSet/>
      <dgm:spPr/>
      <dgm:t>
        <a:bodyPr/>
        <a:lstStyle/>
        <a:p>
          <a:endParaRPr lang="en-US"/>
        </a:p>
      </dgm:t>
    </dgm:pt>
    <dgm:pt modelId="{2419F550-19C5-40F2-AA7D-E1F0F9B224A6}">
      <dgm:prSet/>
      <dgm:spPr/>
      <dgm:t>
        <a:bodyPr/>
        <a:lstStyle/>
        <a:p>
          <a:r>
            <a:rPr lang="en-ID" dirty="0" err="1"/>
            <a:t>P</a:t>
          </a:r>
          <a:r>
            <a:rPr lang="en-ID" b="0" i="0" dirty="0" err="1"/>
            <a:t>endekatan</a:t>
          </a:r>
          <a:r>
            <a:rPr lang="en-ID" b="0" i="0" dirty="0"/>
            <a:t> </a:t>
          </a:r>
          <a:r>
            <a:rPr lang="en-ID" b="0" i="0" dirty="0" err="1"/>
            <a:t>ini</a:t>
          </a:r>
          <a:r>
            <a:rPr lang="en-ID" b="0" i="0" dirty="0"/>
            <a:t> </a:t>
          </a:r>
          <a:r>
            <a:rPr lang="en-ID" b="0" i="0" dirty="0" err="1"/>
            <a:t>berkaitan</a:t>
          </a:r>
          <a:r>
            <a:rPr lang="en-ID" b="0" i="0" dirty="0"/>
            <a:t> </a:t>
          </a:r>
          <a:r>
            <a:rPr lang="en-ID" b="0" i="0" dirty="0" err="1"/>
            <a:t>dengan</a:t>
          </a:r>
          <a:r>
            <a:rPr lang="en-ID" b="0" i="0" dirty="0"/>
            <a:t> </a:t>
          </a:r>
          <a:r>
            <a:rPr lang="en-ID" b="0" i="0" dirty="0" err="1"/>
            <a:t>mutu</a:t>
          </a:r>
          <a:r>
            <a:rPr lang="en-ID" b="0" i="0" dirty="0"/>
            <a:t> </a:t>
          </a:r>
          <a:r>
            <a:rPr lang="en-ID" b="0" i="0" dirty="0" err="1"/>
            <a:t>pelayanan</a:t>
          </a:r>
          <a:r>
            <a:rPr lang="en-ID" b="0" i="0" dirty="0"/>
            <a:t> </a:t>
          </a:r>
          <a:r>
            <a:rPr lang="en-ID" b="0" i="0" dirty="0" err="1"/>
            <a:t>kesehatan</a:t>
          </a:r>
          <a:r>
            <a:rPr lang="en-ID" b="0" i="0" dirty="0"/>
            <a:t> </a:t>
          </a:r>
          <a:r>
            <a:rPr lang="en-ID" b="0" i="0" dirty="0" err="1"/>
            <a:t>terhadap</a:t>
          </a:r>
          <a:r>
            <a:rPr lang="en-ID" b="0" i="0" dirty="0"/>
            <a:t> </a:t>
          </a:r>
          <a:r>
            <a:rPr lang="en-ID" b="0" i="0" dirty="0" err="1"/>
            <a:t>perorangan</a:t>
          </a:r>
          <a:r>
            <a:rPr lang="en-ID" b="0" i="0" dirty="0"/>
            <a:t> oleh </a:t>
          </a:r>
          <a:r>
            <a:rPr lang="en-ID" b="0" i="0" dirty="0" err="1"/>
            <a:t>suatu</a:t>
          </a:r>
          <a:r>
            <a:rPr lang="en-ID" b="0" i="0" dirty="0"/>
            <a:t> </a:t>
          </a:r>
          <a:r>
            <a:rPr lang="en-ID" b="0" i="0" dirty="0" err="1"/>
            <a:t>institusi</a:t>
          </a:r>
          <a:r>
            <a:rPr lang="en-ID" b="0" i="0" dirty="0"/>
            <a:t> </a:t>
          </a:r>
          <a:r>
            <a:rPr lang="en-ID" b="0" i="0" dirty="0" err="1"/>
            <a:t>atau</a:t>
          </a:r>
          <a:r>
            <a:rPr lang="en-ID" b="0" i="0" dirty="0"/>
            <a:t> </a:t>
          </a:r>
          <a:r>
            <a:rPr lang="en-ID" b="0" i="0" dirty="0" err="1"/>
            <a:t>fasilitas</a:t>
          </a:r>
          <a:r>
            <a:rPr lang="en-ID" b="0" i="0" dirty="0"/>
            <a:t> </a:t>
          </a:r>
          <a:r>
            <a:rPr lang="en-ID" b="0" i="0" dirty="0" err="1"/>
            <a:t>kesehatan</a:t>
          </a:r>
          <a:r>
            <a:rPr lang="en-ID" b="0" i="0" dirty="0"/>
            <a:t>.</a:t>
          </a:r>
          <a:endParaRPr lang="en-US" dirty="0"/>
        </a:p>
      </dgm:t>
    </dgm:pt>
    <dgm:pt modelId="{87715BEB-891F-44B3-9E44-E243D23ACE65}" type="parTrans" cxnId="{5499151C-8AD8-405A-B7DA-55BBC6087155}">
      <dgm:prSet/>
      <dgm:spPr/>
      <dgm:t>
        <a:bodyPr/>
        <a:lstStyle/>
        <a:p>
          <a:endParaRPr lang="en-US"/>
        </a:p>
      </dgm:t>
    </dgm:pt>
    <dgm:pt modelId="{31B66A53-E34E-46FE-BF79-F95E20158183}" type="sibTrans" cxnId="{5499151C-8AD8-405A-B7DA-55BBC6087155}">
      <dgm:prSet/>
      <dgm:spPr/>
      <dgm:t>
        <a:bodyPr/>
        <a:lstStyle/>
        <a:p>
          <a:endParaRPr lang="en-US"/>
        </a:p>
      </dgm:t>
    </dgm:pt>
    <dgm:pt modelId="{AE35EC77-634A-4F3E-801C-6DEF229BEEC5}" type="pres">
      <dgm:prSet presAssocID="{DA9BD86F-EF32-4F7E-A514-2F262E1CB6D9}" presName="Name0" presStyleCnt="0">
        <dgm:presLayoutVars>
          <dgm:dir/>
          <dgm:animLvl val="lvl"/>
          <dgm:resizeHandles val="exact"/>
        </dgm:presLayoutVars>
      </dgm:prSet>
      <dgm:spPr/>
    </dgm:pt>
    <dgm:pt modelId="{8F34FFBB-709C-4A5D-B404-AA64492CB21A}" type="pres">
      <dgm:prSet presAssocID="{1BD67A5A-A3D0-4AD0-8BD6-58B4DFA6F750}" presName="linNode" presStyleCnt="0"/>
      <dgm:spPr/>
    </dgm:pt>
    <dgm:pt modelId="{2ACB08B6-F5DA-4885-8989-C18697C6C037}" type="pres">
      <dgm:prSet presAssocID="{1BD67A5A-A3D0-4AD0-8BD6-58B4DFA6F750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37E2F0A3-F96E-4A82-9560-BBEDEFF472D3}" type="pres">
      <dgm:prSet presAssocID="{02A0FF9B-42FF-4824-BA12-F6E108F3C722}" presName="sp" presStyleCnt="0"/>
      <dgm:spPr/>
    </dgm:pt>
    <dgm:pt modelId="{EB6CBFFD-D292-40EE-A07B-F0233A3CA6C5}" type="pres">
      <dgm:prSet presAssocID="{32A250D3-A2C0-4BD8-8758-058537794EA5}" presName="linNode" presStyleCnt="0"/>
      <dgm:spPr/>
    </dgm:pt>
    <dgm:pt modelId="{231FCC38-E335-4CC8-906C-5D599BA3CFA5}" type="pres">
      <dgm:prSet presAssocID="{32A250D3-A2C0-4BD8-8758-058537794EA5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6CFF9088-7C1F-49AC-AA00-8B679EB94793}" type="pres">
      <dgm:prSet presAssocID="{0E324FED-3928-4041-8E9C-27C68A3F78DE}" presName="sp" presStyleCnt="0"/>
      <dgm:spPr/>
    </dgm:pt>
    <dgm:pt modelId="{59992270-103E-48E2-9357-946EEDB84371}" type="pres">
      <dgm:prSet presAssocID="{E2DCB62E-0CA1-4CF0-A38E-4B74C3495879}" presName="linNode" presStyleCnt="0"/>
      <dgm:spPr/>
    </dgm:pt>
    <dgm:pt modelId="{6A2045E9-3B6E-49E1-BF64-AB62ADA00C53}" type="pres">
      <dgm:prSet presAssocID="{E2DCB62E-0CA1-4CF0-A38E-4B74C3495879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04E9A70A-4654-4B79-B002-0AEB009A4EE7}" type="pres">
      <dgm:prSet presAssocID="{04C99B31-335E-4744-844F-E6D258E8918B}" presName="sp" presStyleCnt="0"/>
      <dgm:spPr/>
    </dgm:pt>
    <dgm:pt modelId="{673817B5-0C6B-4265-AD5D-6726167DCDD7}" type="pres">
      <dgm:prSet presAssocID="{2419F550-19C5-40F2-AA7D-E1F0F9B224A6}" presName="linNode" presStyleCnt="0"/>
      <dgm:spPr/>
    </dgm:pt>
    <dgm:pt modelId="{1E0B778A-569D-44EA-A082-91980C3EFADA}" type="pres">
      <dgm:prSet presAssocID="{2419F550-19C5-40F2-AA7D-E1F0F9B224A6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48EB0901-21BA-477E-A0F0-07659129DAB5}" type="presOf" srcId="{DA9BD86F-EF32-4F7E-A514-2F262E1CB6D9}" destId="{AE35EC77-634A-4F3E-801C-6DEF229BEEC5}" srcOrd="0" destOrd="0" presId="urn:microsoft.com/office/officeart/2005/8/layout/vList5"/>
    <dgm:cxn modelId="{5499151C-8AD8-405A-B7DA-55BBC6087155}" srcId="{DA9BD86F-EF32-4F7E-A514-2F262E1CB6D9}" destId="{2419F550-19C5-40F2-AA7D-E1F0F9B224A6}" srcOrd="3" destOrd="0" parTransId="{87715BEB-891F-44B3-9E44-E243D23ACE65}" sibTransId="{31B66A53-E34E-46FE-BF79-F95E20158183}"/>
    <dgm:cxn modelId="{E2268442-C590-49D2-933C-AEFC00FF49D9}" type="presOf" srcId="{E2DCB62E-0CA1-4CF0-A38E-4B74C3495879}" destId="{6A2045E9-3B6E-49E1-BF64-AB62ADA00C53}" srcOrd="0" destOrd="0" presId="urn:microsoft.com/office/officeart/2005/8/layout/vList5"/>
    <dgm:cxn modelId="{D68BA486-8A76-4C22-9EFD-ADC80854AD61}" srcId="{DA9BD86F-EF32-4F7E-A514-2F262E1CB6D9}" destId="{E2DCB62E-0CA1-4CF0-A38E-4B74C3495879}" srcOrd="2" destOrd="0" parTransId="{8C44B78F-8ACA-40AE-BB34-42BF351CE958}" sibTransId="{04C99B31-335E-4744-844F-E6D258E8918B}"/>
    <dgm:cxn modelId="{2145569E-6471-4173-A6D9-39F26075D846}" srcId="{DA9BD86F-EF32-4F7E-A514-2F262E1CB6D9}" destId="{1BD67A5A-A3D0-4AD0-8BD6-58B4DFA6F750}" srcOrd="0" destOrd="0" parTransId="{2DED9A6A-8735-4F8C-AC3D-936AC8EECA3C}" sibTransId="{02A0FF9B-42FF-4824-BA12-F6E108F3C722}"/>
    <dgm:cxn modelId="{B9CF95AA-42AB-4F2E-BC2D-F44E978CFF2E}" type="presOf" srcId="{32A250D3-A2C0-4BD8-8758-058537794EA5}" destId="{231FCC38-E335-4CC8-906C-5D599BA3CFA5}" srcOrd="0" destOrd="0" presId="urn:microsoft.com/office/officeart/2005/8/layout/vList5"/>
    <dgm:cxn modelId="{1EA2D2C7-82D3-4B01-8022-68325FC261B0}" type="presOf" srcId="{2419F550-19C5-40F2-AA7D-E1F0F9B224A6}" destId="{1E0B778A-569D-44EA-A082-91980C3EFADA}" srcOrd="0" destOrd="0" presId="urn:microsoft.com/office/officeart/2005/8/layout/vList5"/>
    <dgm:cxn modelId="{5A5656F1-A72C-4A00-AE09-925374665C88}" type="presOf" srcId="{1BD67A5A-A3D0-4AD0-8BD6-58B4DFA6F750}" destId="{2ACB08B6-F5DA-4885-8989-C18697C6C037}" srcOrd="0" destOrd="0" presId="urn:microsoft.com/office/officeart/2005/8/layout/vList5"/>
    <dgm:cxn modelId="{C596B7F3-B0A1-4456-8012-A0193F407CD4}" srcId="{DA9BD86F-EF32-4F7E-A514-2F262E1CB6D9}" destId="{32A250D3-A2C0-4BD8-8758-058537794EA5}" srcOrd="1" destOrd="0" parTransId="{D64B66B6-4F96-407D-8778-04E2F4A875E8}" sibTransId="{0E324FED-3928-4041-8E9C-27C68A3F78DE}"/>
    <dgm:cxn modelId="{6E6994F9-0015-4DD5-B5A7-03950946887C}" type="presParOf" srcId="{AE35EC77-634A-4F3E-801C-6DEF229BEEC5}" destId="{8F34FFBB-709C-4A5D-B404-AA64492CB21A}" srcOrd="0" destOrd="0" presId="urn:microsoft.com/office/officeart/2005/8/layout/vList5"/>
    <dgm:cxn modelId="{9C05E9C5-8F41-46DC-BB52-04AC9DC8B0A6}" type="presParOf" srcId="{8F34FFBB-709C-4A5D-B404-AA64492CB21A}" destId="{2ACB08B6-F5DA-4885-8989-C18697C6C037}" srcOrd="0" destOrd="0" presId="urn:microsoft.com/office/officeart/2005/8/layout/vList5"/>
    <dgm:cxn modelId="{BF62F736-991E-4192-AEFD-31FDDE4C6138}" type="presParOf" srcId="{AE35EC77-634A-4F3E-801C-6DEF229BEEC5}" destId="{37E2F0A3-F96E-4A82-9560-BBEDEFF472D3}" srcOrd="1" destOrd="0" presId="urn:microsoft.com/office/officeart/2005/8/layout/vList5"/>
    <dgm:cxn modelId="{B16F0253-906F-4108-AB54-4CB704129C6F}" type="presParOf" srcId="{AE35EC77-634A-4F3E-801C-6DEF229BEEC5}" destId="{EB6CBFFD-D292-40EE-A07B-F0233A3CA6C5}" srcOrd="2" destOrd="0" presId="urn:microsoft.com/office/officeart/2005/8/layout/vList5"/>
    <dgm:cxn modelId="{94FBB2B8-918A-4630-B80F-B774FCBB2854}" type="presParOf" srcId="{EB6CBFFD-D292-40EE-A07B-F0233A3CA6C5}" destId="{231FCC38-E335-4CC8-906C-5D599BA3CFA5}" srcOrd="0" destOrd="0" presId="urn:microsoft.com/office/officeart/2005/8/layout/vList5"/>
    <dgm:cxn modelId="{0BB19204-4A42-4695-896D-F10F47D06B15}" type="presParOf" srcId="{AE35EC77-634A-4F3E-801C-6DEF229BEEC5}" destId="{6CFF9088-7C1F-49AC-AA00-8B679EB94793}" srcOrd="3" destOrd="0" presId="urn:microsoft.com/office/officeart/2005/8/layout/vList5"/>
    <dgm:cxn modelId="{15C8487C-0F1C-4128-B88D-A2A74037172B}" type="presParOf" srcId="{AE35EC77-634A-4F3E-801C-6DEF229BEEC5}" destId="{59992270-103E-48E2-9357-946EEDB84371}" srcOrd="4" destOrd="0" presId="urn:microsoft.com/office/officeart/2005/8/layout/vList5"/>
    <dgm:cxn modelId="{D7DA959C-A40F-4D1F-9D68-287BCD853CCA}" type="presParOf" srcId="{59992270-103E-48E2-9357-946EEDB84371}" destId="{6A2045E9-3B6E-49E1-BF64-AB62ADA00C53}" srcOrd="0" destOrd="0" presId="urn:microsoft.com/office/officeart/2005/8/layout/vList5"/>
    <dgm:cxn modelId="{CD7BEDAF-6344-4BBF-8752-46E088FD76EC}" type="presParOf" srcId="{AE35EC77-634A-4F3E-801C-6DEF229BEEC5}" destId="{04E9A70A-4654-4B79-B002-0AEB009A4EE7}" srcOrd="5" destOrd="0" presId="urn:microsoft.com/office/officeart/2005/8/layout/vList5"/>
    <dgm:cxn modelId="{0F92B259-3AB3-4F1A-ACE6-1396B03460BF}" type="presParOf" srcId="{AE35EC77-634A-4F3E-801C-6DEF229BEEC5}" destId="{673817B5-0C6B-4265-AD5D-6726167DCDD7}" srcOrd="6" destOrd="0" presId="urn:microsoft.com/office/officeart/2005/8/layout/vList5"/>
    <dgm:cxn modelId="{72BDC83F-1778-4AF0-B191-DCADD07B0A8A}" type="presParOf" srcId="{673817B5-0C6B-4265-AD5D-6726167DCDD7}" destId="{1E0B778A-569D-44EA-A082-91980C3EFAD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1969182-33FA-46A4-A37B-70D2A68A9D6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9BB54EE-34CD-4F0B-B5A2-766C9259B58B}">
      <dgm:prSet/>
      <dgm:spPr/>
      <dgm:t>
        <a:bodyPr/>
        <a:lstStyle/>
        <a:p>
          <a:r>
            <a:rPr lang="en-ID" b="0" i="0"/>
            <a:t>Pelanggan Internal</a:t>
          </a:r>
          <a:endParaRPr lang="en-US"/>
        </a:p>
      </dgm:t>
    </dgm:pt>
    <dgm:pt modelId="{DB21EBB0-3E9A-4737-AE6C-1A4ABDE67506}" type="parTrans" cxnId="{7E1A14E0-2622-4623-855F-80BB512E234C}">
      <dgm:prSet/>
      <dgm:spPr/>
      <dgm:t>
        <a:bodyPr/>
        <a:lstStyle/>
        <a:p>
          <a:endParaRPr lang="en-US"/>
        </a:p>
      </dgm:t>
    </dgm:pt>
    <dgm:pt modelId="{9F991BF7-2565-4F9E-B141-2680EB3575E8}" type="sibTrans" cxnId="{7E1A14E0-2622-4623-855F-80BB512E234C}">
      <dgm:prSet/>
      <dgm:spPr/>
      <dgm:t>
        <a:bodyPr/>
        <a:lstStyle/>
        <a:p>
          <a:endParaRPr lang="en-US"/>
        </a:p>
      </dgm:t>
    </dgm:pt>
    <dgm:pt modelId="{2789DC03-C3DE-4CAF-8D3D-3DD77EE0A144}">
      <dgm:prSet/>
      <dgm:spPr/>
      <dgm:t>
        <a:bodyPr/>
        <a:lstStyle/>
        <a:p>
          <a:r>
            <a:rPr lang="en-ID" b="0" i="0"/>
            <a:t>Para tenaga medis, paramedis, nonmedis atau pelaksana fungsional lainnya seperti laboratorium, radiologi, gizi, ambulance, blood bank, yang kesemuanya saling membutuhkan, saling tergantung dalam suatu sistem pelayanan kesehatan intern</a:t>
          </a:r>
          <a:endParaRPr lang="en-US"/>
        </a:p>
      </dgm:t>
    </dgm:pt>
    <dgm:pt modelId="{B7D9BA88-F83F-4C9F-95E5-CFAE2B05B82C}" type="parTrans" cxnId="{3C3D5A43-9314-4EBA-84DD-FB1984A8C691}">
      <dgm:prSet/>
      <dgm:spPr/>
      <dgm:t>
        <a:bodyPr/>
        <a:lstStyle/>
        <a:p>
          <a:endParaRPr lang="en-US"/>
        </a:p>
      </dgm:t>
    </dgm:pt>
    <dgm:pt modelId="{D920B178-E5F0-46DA-9756-AEC9CA4CFC23}" type="sibTrans" cxnId="{3C3D5A43-9314-4EBA-84DD-FB1984A8C691}">
      <dgm:prSet/>
      <dgm:spPr/>
      <dgm:t>
        <a:bodyPr/>
        <a:lstStyle/>
        <a:p>
          <a:endParaRPr lang="en-US"/>
        </a:p>
      </dgm:t>
    </dgm:pt>
    <dgm:pt modelId="{14A42312-21E5-423A-A194-8A9B5010F041}">
      <dgm:prSet/>
      <dgm:spPr/>
      <dgm:t>
        <a:bodyPr/>
        <a:lstStyle/>
        <a:p>
          <a:r>
            <a:rPr lang="en-ID" b="0" i="0"/>
            <a:t>Pelanggan Eksternal</a:t>
          </a:r>
          <a:endParaRPr lang="en-US"/>
        </a:p>
      </dgm:t>
    </dgm:pt>
    <dgm:pt modelId="{90C088A1-715F-4070-8146-7C99557D24F6}" type="parTrans" cxnId="{47DD22C2-8828-42B7-A612-B73F04B0C21C}">
      <dgm:prSet/>
      <dgm:spPr/>
      <dgm:t>
        <a:bodyPr/>
        <a:lstStyle/>
        <a:p>
          <a:endParaRPr lang="en-US"/>
        </a:p>
      </dgm:t>
    </dgm:pt>
    <dgm:pt modelId="{8FA83C5F-80B4-45B5-8AE1-7B3E6756848F}" type="sibTrans" cxnId="{47DD22C2-8828-42B7-A612-B73F04B0C21C}">
      <dgm:prSet/>
      <dgm:spPr/>
      <dgm:t>
        <a:bodyPr/>
        <a:lstStyle/>
        <a:p>
          <a:endParaRPr lang="en-US"/>
        </a:p>
      </dgm:t>
    </dgm:pt>
    <dgm:pt modelId="{0C15D399-CA81-461D-93BB-8D507029F35F}">
      <dgm:prSet/>
      <dgm:spPr/>
      <dgm:t>
        <a:bodyPr/>
        <a:lstStyle/>
        <a:p>
          <a:r>
            <a:rPr lang="en-ID" b="0" i="0"/>
            <a:t>pelanggan yang sesungguhnya menjadi sasaran dari misi organisasi pelayanan kesehatan, yaitu para pasien, famili dan sahabatnya serta pihak-pihak lain yang berkepentingan</a:t>
          </a:r>
          <a:endParaRPr lang="en-US"/>
        </a:p>
      </dgm:t>
    </dgm:pt>
    <dgm:pt modelId="{17F5DFC6-98E4-4D97-8FE7-B038F80D763D}" type="parTrans" cxnId="{6D3EB995-3F3A-44EB-8C9B-36DD80A3BC80}">
      <dgm:prSet/>
      <dgm:spPr/>
      <dgm:t>
        <a:bodyPr/>
        <a:lstStyle/>
        <a:p>
          <a:endParaRPr lang="en-US"/>
        </a:p>
      </dgm:t>
    </dgm:pt>
    <dgm:pt modelId="{5AF9E14C-C039-4F1E-9597-5EDB542ED9B6}" type="sibTrans" cxnId="{6D3EB995-3F3A-44EB-8C9B-36DD80A3BC80}">
      <dgm:prSet/>
      <dgm:spPr/>
      <dgm:t>
        <a:bodyPr/>
        <a:lstStyle/>
        <a:p>
          <a:endParaRPr lang="en-US"/>
        </a:p>
      </dgm:t>
    </dgm:pt>
    <dgm:pt modelId="{4C8772D7-44D7-45D1-8B12-E0EDCEA3AF30}" type="pres">
      <dgm:prSet presAssocID="{91969182-33FA-46A4-A37B-70D2A68A9D66}" presName="linear" presStyleCnt="0">
        <dgm:presLayoutVars>
          <dgm:animLvl val="lvl"/>
          <dgm:resizeHandles val="exact"/>
        </dgm:presLayoutVars>
      </dgm:prSet>
      <dgm:spPr/>
    </dgm:pt>
    <dgm:pt modelId="{40998415-4F00-4C86-B642-66B0F04FF43F}" type="pres">
      <dgm:prSet presAssocID="{D9BB54EE-34CD-4F0B-B5A2-766C9259B58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AC1399F-8A8E-4A64-9037-B99D7085CF26}" type="pres">
      <dgm:prSet presAssocID="{9F991BF7-2565-4F9E-B141-2680EB3575E8}" presName="spacer" presStyleCnt="0"/>
      <dgm:spPr/>
    </dgm:pt>
    <dgm:pt modelId="{E1E303C4-54AF-4755-83F1-A265BC52F916}" type="pres">
      <dgm:prSet presAssocID="{2789DC03-C3DE-4CAF-8D3D-3DD77EE0A14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FBF6B0E-57E8-4BAC-BC91-D359CA35C660}" type="pres">
      <dgm:prSet presAssocID="{D920B178-E5F0-46DA-9756-AEC9CA4CFC23}" presName="spacer" presStyleCnt="0"/>
      <dgm:spPr/>
    </dgm:pt>
    <dgm:pt modelId="{F6EE4539-0BC5-48E7-96DE-0B9910E97648}" type="pres">
      <dgm:prSet presAssocID="{14A42312-21E5-423A-A194-8A9B5010F04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5F81E27-475C-4F16-AFE4-3BB6BAA13FBC}" type="pres">
      <dgm:prSet presAssocID="{8FA83C5F-80B4-45B5-8AE1-7B3E6756848F}" presName="spacer" presStyleCnt="0"/>
      <dgm:spPr/>
    </dgm:pt>
    <dgm:pt modelId="{06136AB6-5F44-44D5-912F-B3079E8CF21D}" type="pres">
      <dgm:prSet presAssocID="{0C15D399-CA81-461D-93BB-8D507029F35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D07AE15-3749-42B9-AC56-DDA56F7342AD}" type="presOf" srcId="{91969182-33FA-46A4-A37B-70D2A68A9D66}" destId="{4C8772D7-44D7-45D1-8B12-E0EDCEA3AF30}" srcOrd="0" destOrd="0" presId="urn:microsoft.com/office/officeart/2005/8/layout/vList2"/>
    <dgm:cxn modelId="{D327CA27-85D4-4B46-99FC-E275D6774BF9}" type="presOf" srcId="{0C15D399-CA81-461D-93BB-8D507029F35F}" destId="{06136AB6-5F44-44D5-912F-B3079E8CF21D}" srcOrd="0" destOrd="0" presId="urn:microsoft.com/office/officeart/2005/8/layout/vList2"/>
    <dgm:cxn modelId="{3C3D5A43-9314-4EBA-84DD-FB1984A8C691}" srcId="{91969182-33FA-46A4-A37B-70D2A68A9D66}" destId="{2789DC03-C3DE-4CAF-8D3D-3DD77EE0A144}" srcOrd="1" destOrd="0" parTransId="{B7D9BA88-F83F-4C9F-95E5-CFAE2B05B82C}" sibTransId="{D920B178-E5F0-46DA-9756-AEC9CA4CFC23}"/>
    <dgm:cxn modelId="{6D3EB995-3F3A-44EB-8C9B-36DD80A3BC80}" srcId="{91969182-33FA-46A4-A37B-70D2A68A9D66}" destId="{0C15D399-CA81-461D-93BB-8D507029F35F}" srcOrd="3" destOrd="0" parTransId="{17F5DFC6-98E4-4D97-8FE7-B038F80D763D}" sibTransId="{5AF9E14C-C039-4F1E-9597-5EDB542ED9B6}"/>
    <dgm:cxn modelId="{07C150A9-5F3C-47BD-8BBD-29E13AD752F6}" type="presOf" srcId="{D9BB54EE-34CD-4F0B-B5A2-766C9259B58B}" destId="{40998415-4F00-4C86-B642-66B0F04FF43F}" srcOrd="0" destOrd="0" presId="urn:microsoft.com/office/officeart/2005/8/layout/vList2"/>
    <dgm:cxn modelId="{47DD22C2-8828-42B7-A612-B73F04B0C21C}" srcId="{91969182-33FA-46A4-A37B-70D2A68A9D66}" destId="{14A42312-21E5-423A-A194-8A9B5010F041}" srcOrd="2" destOrd="0" parTransId="{90C088A1-715F-4070-8146-7C99557D24F6}" sibTransId="{8FA83C5F-80B4-45B5-8AE1-7B3E6756848F}"/>
    <dgm:cxn modelId="{F6125DDD-A4B3-470B-849B-463E1C0C7482}" type="presOf" srcId="{14A42312-21E5-423A-A194-8A9B5010F041}" destId="{F6EE4539-0BC5-48E7-96DE-0B9910E97648}" srcOrd="0" destOrd="0" presId="urn:microsoft.com/office/officeart/2005/8/layout/vList2"/>
    <dgm:cxn modelId="{7E1A14E0-2622-4623-855F-80BB512E234C}" srcId="{91969182-33FA-46A4-A37B-70D2A68A9D66}" destId="{D9BB54EE-34CD-4F0B-B5A2-766C9259B58B}" srcOrd="0" destOrd="0" parTransId="{DB21EBB0-3E9A-4737-AE6C-1A4ABDE67506}" sibTransId="{9F991BF7-2565-4F9E-B141-2680EB3575E8}"/>
    <dgm:cxn modelId="{757049FC-5971-46DA-85DB-910DBC2493B5}" type="presOf" srcId="{2789DC03-C3DE-4CAF-8D3D-3DD77EE0A144}" destId="{E1E303C4-54AF-4755-83F1-A265BC52F916}" srcOrd="0" destOrd="0" presId="urn:microsoft.com/office/officeart/2005/8/layout/vList2"/>
    <dgm:cxn modelId="{567A4387-8706-467D-9D3E-E4294ADADFC3}" type="presParOf" srcId="{4C8772D7-44D7-45D1-8B12-E0EDCEA3AF30}" destId="{40998415-4F00-4C86-B642-66B0F04FF43F}" srcOrd="0" destOrd="0" presId="urn:microsoft.com/office/officeart/2005/8/layout/vList2"/>
    <dgm:cxn modelId="{CBE1200D-1001-41D7-9479-322FA03E47B8}" type="presParOf" srcId="{4C8772D7-44D7-45D1-8B12-E0EDCEA3AF30}" destId="{BAC1399F-8A8E-4A64-9037-B99D7085CF26}" srcOrd="1" destOrd="0" presId="urn:microsoft.com/office/officeart/2005/8/layout/vList2"/>
    <dgm:cxn modelId="{928BFC1D-3EFB-4978-B80F-48DF65FF0B0F}" type="presParOf" srcId="{4C8772D7-44D7-45D1-8B12-E0EDCEA3AF30}" destId="{E1E303C4-54AF-4755-83F1-A265BC52F916}" srcOrd="2" destOrd="0" presId="urn:microsoft.com/office/officeart/2005/8/layout/vList2"/>
    <dgm:cxn modelId="{BBAD006A-368D-4FA1-BAA5-EE81F1A19205}" type="presParOf" srcId="{4C8772D7-44D7-45D1-8B12-E0EDCEA3AF30}" destId="{9FBF6B0E-57E8-4BAC-BC91-D359CA35C660}" srcOrd="3" destOrd="0" presId="urn:microsoft.com/office/officeart/2005/8/layout/vList2"/>
    <dgm:cxn modelId="{81A00DDB-FBC6-4C34-8824-7F8E2E3C9BAA}" type="presParOf" srcId="{4C8772D7-44D7-45D1-8B12-E0EDCEA3AF30}" destId="{F6EE4539-0BC5-48E7-96DE-0B9910E97648}" srcOrd="4" destOrd="0" presId="urn:microsoft.com/office/officeart/2005/8/layout/vList2"/>
    <dgm:cxn modelId="{BD1680BC-5CE7-4A63-987C-26C3BF3B9AE8}" type="presParOf" srcId="{4C8772D7-44D7-45D1-8B12-E0EDCEA3AF30}" destId="{C5F81E27-475C-4F16-AFE4-3BB6BAA13FBC}" srcOrd="5" destOrd="0" presId="urn:microsoft.com/office/officeart/2005/8/layout/vList2"/>
    <dgm:cxn modelId="{DEB3FCC3-A937-4916-A034-026CCD219EED}" type="presParOf" srcId="{4C8772D7-44D7-45D1-8B12-E0EDCEA3AF30}" destId="{06136AB6-5F44-44D5-912F-B3079E8CF21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34FE07-F1CF-4CCC-9B01-E82605035F37}">
      <dsp:nvSpPr>
        <dsp:cNvPr id="0" name=""/>
        <dsp:cNvSpPr/>
      </dsp:nvSpPr>
      <dsp:spPr>
        <a:xfrm>
          <a:off x="8840" y="1100351"/>
          <a:ext cx="2642294" cy="15853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/>
            <a:t>Membandingkan </a:t>
          </a:r>
          <a:r>
            <a:rPr lang="en-ID" sz="2000" b="1" kern="1200"/>
            <a:t>kinerja pelayanan keperawatan</a:t>
          </a:r>
          <a:r>
            <a:rPr lang="en-ID" sz="2000" kern="1200"/>
            <a:t> dengan </a:t>
          </a:r>
          <a:r>
            <a:rPr lang="en-ID" sz="2000" b="1" kern="1200"/>
            <a:t>standar yang telah ditetapkan</a:t>
          </a:r>
          <a:endParaRPr lang="en-US" sz="2000" kern="1200"/>
        </a:p>
      </dsp:txBody>
      <dsp:txXfrm>
        <a:off x="55274" y="1146785"/>
        <a:ext cx="2549426" cy="1492508"/>
      </dsp:txXfrm>
    </dsp:sp>
    <dsp:sp modelId="{70A8CBE3-157F-4BC7-9E86-EFB7A54F44E5}">
      <dsp:nvSpPr>
        <dsp:cNvPr id="0" name=""/>
        <dsp:cNvSpPr/>
      </dsp:nvSpPr>
      <dsp:spPr>
        <a:xfrm>
          <a:off x="2883656" y="1565395"/>
          <a:ext cx="560166" cy="6552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2883656" y="1696453"/>
        <a:ext cx="392116" cy="393173"/>
      </dsp:txXfrm>
    </dsp:sp>
    <dsp:sp modelId="{089CDC4B-A616-4BE4-B85B-6B5E1BD91D45}">
      <dsp:nvSpPr>
        <dsp:cNvPr id="0" name=""/>
        <dsp:cNvSpPr/>
      </dsp:nvSpPr>
      <dsp:spPr>
        <a:xfrm>
          <a:off x="3708052" y="1100351"/>
          <a:ext cx="2642294" cy="15853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/>
            <a:t>Mengidentifikasi </a:t>
          </a:r>
          <a:r>
            <a:rPr lang="en-ID" sz="2000" b="1" kern="1200"/>
            <a:t>penyimpangan (gap mutu)</a:t>
          </a:r>
          <a:endParaRPr lang="en-US" sz="2000" kern="1200"/>
        </a:p>
      </dsp:txBody>
      <dsp:txXfrm>
        <a:off x="3754486" y="1146785"/>
        <a:ext cx="2549426" cy="1492508"/>
      </dsp:txXfrm>
    </dsp:sp>
    <dsp:sp modelId="{463B7B24-A7CB-48C9-9E56-606FB288A403}">
      <dsp:nvSpPr>
        <dsp:cNvPr id="0" name=""/>
        <dsp:cNvSpPr/>
      </dsp:nvSpPr>
      <dsp:spPr>
        <a:xfrm>
          <a:off x="6582869" y="1565395"/>
          <a:ext cx="560166" cy="6552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6582869" y="1696453"/>
        <a:ext cx="392116" cy="393173"/>
      </dsp:txXfrm>
    </dsp:sp>
    <dsp:sp modelId="{49D42DFE-3DAC-434B-B1B7-8A94C10C7FED}">
      <dsp:nvSpPr>
        <dsp:cNvPr id="0" name=""/>
        <dsp:cNvSpPr/>
      </dsp:nvSpPr>
      <dsp:spPr>
        <a:xfrm>
          <a:off x="7407265" y="1100351"/>
          <a:ext cx="2642294" cy="15853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kern="1200"/>
            <a:t>Melakukan </a:t>
          </a:r>
          <a:r>
            <a:rPr lang="en-ID" sz="2000" b="1" kern="1200"/>
            <a:t>tindakan korektif dan preventif</a:t>
          </a:r>
          <a:r>
            <a:rPr lang="en-ID" sz="2000" kern="1200"/>
            <a:t> secara berkelanjutan</a:t>
          </a:r>
          <a:endParaRPr lang="en-US" sz="2000" kern="1200"/>
        </a:p>
      </dsp:txBody>
      <dsp:txXfrm>
        <a:off x="7453699" y="1146785"/>
        <a:ext cx="2549426" cy="149250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0ED35B-78E7-4803-B4E7-7C2DEA998A1B}">
      <dsp:nvSpPr>
        <dsp:cNvPr id="0" name=""/>
        <dsp:cNvSpPr/>
      </dsp:nvSpPr>
      <dsp:spPr>
        <a:xfrm>
          <a:off x="2946" y="373475"/>
          <a:ext cx="2337792" cy="1402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0" i="0" kern="1200"/>
            <a:t>Pelayanan medis yang baik adalah praktek kedokteran (pengobatan) yang rasional yang berdasarkan ilmu pengetahuan.</a:t>
          </a:r>
          <a:endParaRPr lang="en-US" sz="1400" kern="1200"/>
        </a:p>
      </dsp:txBody>
      <dsp:txXfrm>
        <a:off x="2946" y="373475"/>
        <a:ext cx="2337792" cy="1402675"/>
      </dsp:txXfrm>
    </dsp:sp>
    <dsp:sp modelId="{7B68FD34-CFF4-4D3A-A741-45BAFC17DC2C}">
      <dsp:nvSpPr>
        <dsp:cNvPr id="0" name=""/>
        <dsp:cNvSpPr/>
      </dsp:nvSpPr>
      <dsp:spPr>
        <a:xfrm>
          <a:off x="2532508" y="337243"/>
          <a:ext cx="2337792" cy="14026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0" i="0" kern="1200"/>
            <a:t>Pelayanan medis yan baik, menekankan pencegahan</a:t>
          </a:r>
          <a:endParaRPr lang="en-US" sz="1400" kern="1200"/>
        </a:p>
      </dsp:txBody>
      <dsp:txXfrm>
        <a:off x="2532508" y="337243"/>
        <a:ext cx="2337792" cy="1402675"/>
      </dsp:txXfrm>
    </dsp:sp>
    <dsp:sp modelId="{B34C8C14-3538-45B6-A67F-592930DC085B}">
      <dsp:nvSpPr>
        <dsp:cNvPr id="0" name=""/>
        <dsp:cNvSpPr/>
      </dsp:nvSpPr>
      <dsp:spPr>
        <a:xfrm>
          <a:off x="5146089" y="373475"/>
          <a:ext cx="2337792" cy="14026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0" i="0" kern="1200"/>
            <a:t>Pelayanan medis yang baik, memerlukan kerjasama yang cerdik (intilligent) antara pasien yang awam dan para praktisi yang ilmiah medis</a:t>
          </a:r>
          <a:endParaRPr lang="en-US" sz="1400" kern="1200"/>
        </a:p>
      </dsp:txBody>
      <dsp:txXfrm>
        <a:off x="5146089" y="373475"/>
        <a:ext cx="2337792" cy="1402675"/>
      </dsp:txXfrm>
    </dsp:sp>
    <dsp:sp modelId="{C80EA1D9-10A3-4690-BE2B-5E63D3D55BD2}">
      <dsp:nvSpPr>
        <dsp:cNvPr id="0" name=""/>
        <dsp:cNvSpPr/>
      </dsp:nvSpPr>
      <dsp:spPr>
        <a:xfrm>
          <a:off x="7717661" y="373475"/>
          <a:ext cx="2337792" cy="14026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0" i="0" kern="1200"/>
            <a:t>Pelayanan medis yang baik, memerlukan individu seutuhnya</a:t>
          </a:r>
          <a:endParaRPr lang="en-US" sz="1400" kern="1200"/>
        </a:p>
      </dsp:txBody>
      <dsp:txXfrm>
        <a:off x="7717661" y="373475"/>
        <a:ext cx="2337792" cy="1402675"/>
      </dsp:txXfrm>
    </dsp:sp>
    <dsp:sp modelId="{0BC691F2-BA92-4980-9D17-FF2112F8A7D5}">
      <dsp:nvSpPr>
        <dsp:cNvPr id="0" name=""/>
        <dsp:cNvSpPr/>
      </dsp:nvSpPr>
      <dsp:spPr>
        <a:xfrm>
          <a:off x="2946" y="2009929"/>
          <a:ext cx="2337792" cy="140267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0" i="0" kern="1200"/>
            <a:t>Pelayanan medis yang baik, mempertahankan hubungan pribadi yang akrab dan berkesinambungan antara dokter dan pasien</a:t>
          </a:r>
          <a:endParaRPr lang="en-US" sz="1400" kern="1200"/>
        </a:p>
      </dsp:txBody>
      <dsp:txXfrm>
        <a:off x="2946" y="2009929"/>
        <a:ext cx="2337792" cy="1402675"/>
      </dsp:txXfrm>
    </dsp:sp>
    <dsp:sp modelId="{36F2CD7D-B458-425C-B687-05996D633168}">
      <dsp:nvSpPr>
        <dsp:cNvPr id="0" name=""/>
        <dsp:cNvSpPr/>
      </dsp:nvSpPr>
      <dsp:spPr>
        <a:xfrm>
          <a:off x="2574518" y="2009929"/>
          <a:ext cx="2337792" cy="1402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0" i="0" kern="1200"/>
            <a:t>Pelayanan medis yang baik dikoordinasikan dengan pekerjaan kesejahteraan sosial</a:t>
          </a:r>
          <a:endParaRPr lang="en-US" sz="1400" kern="1200"/>
        </a:p>
      </dsp:txBody>
      <dsp:txXfrm>
        <a:off x="2574518" y="2009929"/>
        <a:ext cx="2337792" cy="1402675"/>
      </dsp:txXfrm>
    </dsp:sp>
    <dsp:sp modelId="{F9ACA411-FF42-4820-A3D8-006828CBADE9}">
      <dsp:nvSpPr>
        <dsp:cNvPr id="0" name=""/>
        <dsp:cNvSpPr/>
      </dsp:nvSpPr>
      <dsp:spPr>
        <a:xfrm>
          <a:off x="5146089" y="2009929"/>
          <a:ext cx="2337792" cy="14026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0" i="0" kern="1200"/>
            <a:t>Pelayanan kesehatan yang baik, mengkordinasikan semua jenis pelayanan kesehatan</a:t>
          </a:r>
          <a:endParaRPr lang="en-US" sz="1400" kern="1200"/>
        </a:p>
      </dsp:txBody>
      <dsp:txXfrm>
        <a:off x="5146089" y="2009929"/>
        <a:ext cx="2337792" cy="1402675"/>
      </dsp:txXfrm>
    </dsp:sp>
    <dsp:sp modelId="{9B5E6E56-26A8-40F3-B257-1E6FEED082BE}">
      <dsp:nvSpPr>
        <dsp:cNvPr id="0" name=""/>
        <dsp:cNvSpPr/>
      </dsp:nvSpPr>
      <dsp:spPr>
        <a:xfrm>
          <a:off x="7717661" y="2009929"/>
          <a:ext cx="2337792" cy="14026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0" i="0" kern="1200"/>
            <a:t>Pelayanan medis yang baik termasuk pelaksanaan semua pelayanan yang diperlukan dari ilmu kedokteran modern sesuai dengan kebutuhan semua orang.</a:t>
          </a:r>
          <a:endParaRPr lang="en-US" sz="1400" kern="1200"/>
        </a:p>
      </dsp:txBody>
      <dsp:txXfrm>
        <a:off x="7717661" y="2009929"/>
        <a:ext cx="2337792" cy="14026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DAF571-3548-40C3-A2F3-1AB19D2B937E}">
      <dsp:nvSpPr>
        <dsp:cNvPr id="0" name=""/>
        <dsp:cNvSpPr/>
      </dsp:nvSpPr>
      <dsp:spPr>
        <a:xfrm>
          <a:off x="194355" y="-8"/>
          <a:ext cx="6357566" cy="5121814"/>
        </a:xfrm>
        <a:prstGeom prst="pie">
          <a:avLst>
            <a:gd name="adj1" fmla="val 16200000"/>
            <a:gd name="adj2" fmla="val 54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600" b="1" i="0" kern="1200" dirty="0" err="1">
              <a:solidFill>
                <a:schemeClr val="tx1"/>
              </a:solidFill>
            </a:rPr>
            <a:t>Mutu</a:t>
          </a:r>
          <a:r>
            <a:rPr lang="en-ID" sz="1600" b="1" i="0" kern="1200" dirty="0">
              <a:solidFill>
                <a:schemeClr val="tx1"/>
              </a:solidFill>
            </a:rPr>
            <a:t> </a:t>
          </a:r>
          <a:r>
            <a:rPr lang="en-ID" sz="1600" b="1" i="0" kern="1200" dirty="0" err="1">
              <a:solidFill>
                <a:schemeClr val="tx1"/>
              </a:solidFill>
            </a:rPr>
            <a:t>Pelayanan</a:t>
          </a:r>
          <a:r>
            <a:rPr lang="en-ID" sz="1600" b="1" i="0" kern="1200" dirty="0">
              <a:solidFill>
                <a:schemeClr val="tx1"/>
              </a:solidFill>
            </a:rPr>
            <a:t> Kesehatan </a:t>
          </a:r>
          <a:r>
            <a:rPr lang="en-ID" sz="1600" b="0" i="0" kern="1200" dirty="0" err="1">
              <a:solidFill>
                <a:schemeClr val="tx1"/>
              </a:solidFill>
            </a:rPr>
            <a:t>adalah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penampilan</a:t>
          </a:r>
          <a:r>
            <a:rPr lang="en-ID" sz="1600" b="0" i="0" kern="1200" dirty="0">
              <a:solidFill>
                <a:schemeClr val="tx1"/>
              </a:solidFill>
            </a:rPr>
            <a:t> yang </a:t>
          </a:r>
          <a:r>
            <a:rPr lang="en-ID" sz="1600" b="0" i="0" kern="1200" dirty="0" err="1">
              <a:solidFill>
                <a:schemeClr val="tx1"/>
              </a:solidFill>
            </a:rPr>
            <a:t>pantas</a:t>
          </a:r>
          <a:r>
            <a:rPr lang="en-ID" sz="1600" b="0" i="0" kern="1200" dirty="0">
              <a:solidFill>
                <a:schemeClr val="tx1"/>
              </a:solidFill>
            </a:rPr>
            <a:t> dan </a:t>
          </a:r>
          <a:r>
            <a:rPr lang="en-ID" sz="1600" b="0" i="0" kern="1200" dirty="0" err="1">
              <a:solidFill>
                <a:schemeClr val="tx1"/>
              </a:solidFill>
            </a:rPr>
            <a:t>sesuai</a:t>
          </a:r>
          <a:r>
            <a:rPr lang="en-ID" sz="1600" b="0" i="0" kern="1200" dirty="0">
              <a:solidFill>
                <a:schemeClr val="tx1"/>
              </a:solidFill>
            </a:rPr>
            <a:t> (yang </a:t>
          </a:r>
          <a:r>
            <a:rPr lang="en-ID" sz="1600" b="0" i="0" kern="1200" dirty="0" err="1">
              <a:solidFill>
                <a:schemeClr val="tx1"/>
              </a:solidFill>
            </a:rPr>
            <a:t>berhubungan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dengan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standar-standar</a:t>
          </a:r>
          <a:r>
            <a:rPr lang="en-ID" sz="1600" b="0" i="0" kern="1200" dirty="0">
              <a:solidFill>
                <a:schemeClr val="tx1"/>
              </a:solidFill>
            </a:rPr>
            <a:t>) </a:t>
          </a:r>
          <a:r>
            <a:rPr lang="en-ID" sz="1600" b="0" i="0" kern="1200" dirty="0" err="1">
              <a:solidFill>
                <a:schemeClr val="tx1"/>
              </a:solidFill>
            </a:rPr>
            <a:t>dari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suatu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intervensi</a:t>
          </a:r>
          <a:r>
            <a:rPr lang="en-ID" sz="1600" b="0" i="0" kern="1200" dirty="0">
              <a:solidFill>
                <a:schemeClr val="tx1"/>
              </a:solidFill>
            </a:rPr>
            <a:t> yang </a:t>
          </a:r>
          <a:r>
            <a:rPr lang="en-ID" sz="1600" b="0" i="0" kern="1200" dirty="0" err="1">
              <a:solidFill>
                <a:schemeClr val="tx1"/>
              </a:solidFill>
            </a:rPr>
            <a:t>diketahui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aman</a:t>
          </a:r>
          <a:r>
            <a:rPr lang="en-ID" sz="1600" b="0" i="0" kern="1200" dirty="0">
              <a:solidFill>
                <a:schemeClr val="tx1"/>
              </a:solidFill>
            </a:rPr>
            <a:t>, yang </a:t>
          </a:r>
          <a:r>
            <a:rPr lang="en-ID" sz="1600" b="0" i="0" kern="1200" dirty="0" err="1">
              <a:solidFill>
                <a:schemeClr val="tx1"/>
              </a:solidFill>
            </a:rPr>
            <a:t>dapat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memberikan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hasil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kepada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masyarakat</a:t>
          </a:r>
          <a:r>
            <a:rPr lang="en-ID" sz="1600" b="0" i="0" kern="1200" dirty="0">
              <a:solidFill>
                <a:schemeClr val="tx1"/>
              </a:solidFill>
            </a:rPr>
            <a:t> yang </a:t>
          </a:r>
          <a:r>
            <a:rPr lang="en-ID" sz="1600" b="0" i="0" kern="1200" dirty="0" err="1">
              <a:solidFill>
                <a:schemeClr val="tx1"/>
              </a:solidFill>
            </a:rPr>
            <a:t>bersangkutan</a:t>
          </a:r>
          <a:r>
            <a:rPr lang="en-ID" sz="1600" b="0" i="0" kern="1200" dirty="0">
              <a:solidFill>
                <a:schemeClr val="tx1"/>
              </a:solidFill>
            </a:rPr>
            <a:t> dan yang </a:t>
          </a:r>
          <a:r>
            <a:rPr lang="en-ID" sz="1600" b="0" i="0" kern="1200" dirty="0" err="1">
              <a:solidFill>
                <a:schemeClr val="tx1"/>
              </a:solidFill>
            </a:rPr>
            <a:t>telah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mempunyai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kemampua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untuk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menghasilkan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dampat</a:t>
          </a:r>
          <a:r>
            <a:rPr lang="en-ID" sz="1600" b="0" i="0" kern="1200" dirty="0">
              <a:solidFill>
                <a:schemeClr val="tx1"/>
              </a:solidFill>
            </a:rPr>
            <a:t> pada </a:t>
          </a:r>
          <a:r>
            <a:rPr lang="en-ID" sz="1600" b="0" i="0" kern="1200" dirty="0" err="1">
              <a:solidFill>
                <a:schemeClr val="tx1"/>
              </a:solidFill>
            </a:rPr>
            <a:t>kematian</a:t>
          </a:r>
          <a:r>
            <a:rPr lang="en-ID" sz="1600" b="0" i="0" kern="1200" dirty="0">
              <a:solidFill>
                <a:schemeClr val="tx1"/>
              </a:solidFill>
            </a:rPr>
            <a:t>, </a:t>
          </a:r>
          <a:r>
            <a:rPr lang="en-ID" sz="1600" b="0" i="0" kern="1200" dirty="0" err="1">
              <a:solidFill>
                <a:schemeClr val="tx1"/>
              </a:solidFill>
            </a:rPr>
            <a:t>kesakitan</a:t>
          </a:r>
          <a:r>
            <a:rPr lang="en-ID" sz="1600" b="0" i="0" kern="1200" dirty="0">
              <a:solidFill>
                <a:schemeClr val="tx1"/>
              </a:solidFill>
            </a:rPr>
            <a:t>, </a:t>
          </a:r>
          <a:r>
            <a:rPr lang="en-ID" sz="1600" b="0" i="0" kern="1200" dirty="0" err="1">
              <a:solidFill>
                <a:schemeClr val="tx1"/>
              </a:solidFill>
            </a:rPr>
            <a:t>ketidakmampuan</a:t>
          </a:r>
          <a:r>
            <a:rPr lang="en-ID" sz="1600" b="0" i="0" kern="1200" dirty="0">
              <a:solidFill>
                <a:schemeClr val="tx1"/>
              </a:solidFill>
            </a:rPr>
            <a:t> dan </a:t>
          </a:r>
          <a:r>
            <a:rPr lang="en-ID" sz="1600" b="0" i="0" kern="1200" dirty="0" err="1">
              <a:solidFill>
                <a:schemeClr val="tx1"/>
              </a:solidFill>
            </a:rPr>
            <a:t>kekurangan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gizi</a:t>
          </a:r>
          <a:r>
            <a:rPr lang="en-ID" sz="1600" b="0" i="0" kern="1200" dirty="0">
              <a:solidFill>
                <a:schemeClr val="tx1"/>
              </a:solidFill>
            </a:rPr>
            <a:t> (Milton I Roemer dan C Montoya Aguilar, WHO, 1988</a:t>
          </a:r>
          <a:r>
            <a:rPr lang="en-ID" sz="1400" b="0" i="0" kern="1200" dirty="0"/>
            <a:t>).</a:t>
          </a:r>
          <a:endParaRPr lang="en-US" sz="1400" kern="1200" dirty="0"/>
        </a:p>
      </dsp:txBody>
      <dsp:txXfrm>
        <a:off x="3373138" y="762166"/>
        <a:ext cx="2232716" cy="3597464"/>
      </dsp:txXfrm>
    </dsp:sp>
    <dsp:sp modelId="{438F64A3-F385-4008-9874-D9E187072403}">
      <dsp:nvSpPr>
        <dsp:cNvPr id="0" name=""/>
        <dsp:cNvSpPr/>
      </dsp:nvSpPr>
      <dsp:spPr>
        <a:xfrm>
          <a:off x="30632" y="409743"/>
          <a:ext cx="6480139" cy="4302310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2827515"/>
            <a:satOff val="-79839"/>
            <a:lumOff val="-19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800" b="1" i="0" kern="1200" dirty="0" err="1"/>
            <a:t>Mutu</a:t>
          </a:r>
          <a:r>
            <a:rPr lang="en-ID" sz="1800" b="0" i="0" kern="1200" dirty="0"/>
            <a:t> </a:t>
          </a:r>
          <a:r>
            <a:rPr lang="en-ID" sz="1800" b="0" i="0" kern="1200" dirty="0" err="1"/>
            <a:t>adalah</a:t>
          </a:r>
          <a:r>
            <a:rPr lang="en-ID" sz="1800" b="0" i="0" kern="1200" dirty="0"/>
            <a:t> </a:t>
          </a:r>
          <a:r>
            <a:rPr lang="en-ID" sz="1800" b="0" i="0" kern="1200" dirty="0" err="1"/>
            <a:t>suatu</a:t>
          </a:r>
          <a:r>
            <a:rPr lang="en-ID" sz="1800" b="0" i="0" kern="1200" dirty="0"/>
            <a:t> </a:t>
          </a:r>
          <a:r>
            <a:rPr lang="en-ID" sz="1800" b="0" i="0" kern="1200" dirty="0" err="1"/>
            <a:t>sifat</a:t>
          </a:r>
          <a:r>
            <a:rPr lang="en-ID" sz="1800" b="0" i="0" kern="1200" dirty="0"/>
            <a:t> yang </a:t>
          </a:r>
          <a:r>
            <a:rPr lang="en-ID" sz="1800" b="0" i="0" kern="1200" dirty="0" err="1"/>
            <a:t>dimiliki</a:t>
          </a:r>
          <a:r>
            <a:rPr lang="en-ID" sz="1800" b="0" i="0" kern="1200" dirty="0"/>
            <a:t> dan </a:t>
          </a:r>
          <a:r>
            <a:rPr lang="en-ID" sz="1800" b="0" i="0" kern="1200" dirty="0" err="1"/>
            <a:t>merupakan</a:t>
          </a:r>
          <a:r>
            <a:rPr lang="en-ID" sz="1800" b="0" i="0" kern="1200" dirty="0"/>
            <a:t> </a:t>
          </a:r>
          <a:r>
            <a:rPr lang="en-ID" sz="1800" b="0" i="0" kern="1200" dirty="0" err="1"/>
            <a:t>suatu</a:t>
          </a:r>
          <a:r>
            <a:rPr lang="en-ID" sz="1800" b="0" i="0" kern="1200" dirty="0"/>
            <a:t> </a:t>
          </a:r>
          <a:r>
            <a:rPr lang="en-ID" sz="1800" b="0" i="0" kern="1200" dirty="0" err="1"/>
            <a:t>keputusan</a:t>
          </a:r>
          <a:r>
            <a:rPr lang="en-ID" sz="1800" b="0" i="0" kern="1200" dirty="0"/>
            <a:t> </a:t>
          </a:r>
          <a:r>
            <a:rPr lang="en-ID" sz="1800" b="0" i="0" kern="1200" dirty="0" err="1"/>
            <a:t>terhadap</a:t>
          </a:r>
          <a:r>
            <a:rPr lang="en-ID" sz="1800" b="0" i="0" kern="1200" dirty="0"/>
            <a:t> unit </a:t>
          </a:r>
          <a:r>
            <a:rPr lang="en-ID" sz="1800" b="0" i="0" kern="1200" dirty="0" err="1"/>
            <a:t>pelayanan</a:t>
          </a:r>
          <a:r>
            <a:rPr lang="en-ID" sz="1800" b="0" i="0" kern="1200" dirty="0"/>
            <a:t> </a:t>
          </a:r>
          <a:r>
            <a:rPr lang="en-ID" sz="1800" b="0" i="0" kern="1200" dirty="0" err="1"/>
            <a:t>tertentu</a:t>
          </a:r>
          <a:r>
            <a:rPr lang="en-ID" sz="1800" b="0" i="0" kern="1200" dirty="0"/>
            <a:t> dan </a:t>
          </a:r>
          <a:r>
            <a:rPr lang="en-ID" sz="1800" b="0" i="0" kern="1200" dirty="0" err="1"/>
            <a:t>bahwa</a:t>
          </a:r>
          <a:r>
            <a:rPr lang="en-ID" sz="1800" b="0" i="0" kern="1200" dirty="0"/>
            <a:t> </a:t>
          </a:r>
          <a:r>
            <a:rPr lang="en-ID" sz="1800" b="0" i="0" kern="1200" dirty="0" err="1"/>
            <a:t>pelayanan</a:t>
          </a:r>
          <a:r>
            <a:rPr lang="en-ID" sz="1800" b="0" i="0" kern="1200" dirty="0"/>
            <a:t> </a:t>
          </a:r>
          <a:r>
            <a:rPr lang="en-ID" sz="1800" b="0" i="0" kern="1200" dirty="0" err="1"/>
            <a:t>dibagi</a:t>
          </a:r>
          <a:r>
            <a:rPr lang="en-ID" sz="1800" b="0" i="0" kern="1200" dirty="0"/>
            <a:t> </a:t>
          </a:r>
          <a:r>
            <a:rPr lang="en-ID" sz="1800" b="0" i="0" kern="1200" dirty="0" err="1"/>
            <a:t>ke</a:t>
          </a:r>
          <a:r>
            <a:rPr lang="en-ID" sz="1800" b="0" i="0" kern="1200" dirty="0"/>
            <a:t> </a:t>
          </a:r>
          <a:r>
            <a:rPr lang="en-ID" sz="1800" b="0" i="0" kern="1200" dirty="0" err="1"/>
            <a:t>dalam</a:t>
          </a:r>
          <a:r>
            <a:rPr lang="en-ID" sz="1800" b="0" i="0" kern="1200" dirty="0"/>
            <a:t> paling </a:t>
          </a:r>
          <a:r>
            <a:rPr lang="en-ID" sz="1800" b="0" i="0" kern="1200" dirty="0" err="1"/>
            <a:t>sedikit</a:t>
          </a:r>
          <a:r>
            <a:rPr lang="en-ID" sz="1800" b="0" i="0" kern="1200" dirty="0"/>
            <a:t> </a:t>
          </a:r>
          <a:r>
            <a:rPr lang="en-ID" sz="1800" b="0" i="0" kern="1200" dirty="0" err="1"/>
            <a:t>dua</a:t>
          </a:r>
          <a:r>
            <a:rPr lang="en-ID" sz="1800" b="0" i="0" kern="1200" dirty="0"/>
            <a:t> </a:t>
          </a:r>
          <a:r>
            <a:rPr lang="en-ID" sz="1800" b="0" i="0" kern="1200" dirty="0" err="1"/>
            <a:t>bagian</a:t>
          </a:r>
          <a:r>
            <a:rPr lang="en-ID" sz="1800" b="0" i="0" kern="1200" dirty="0"/>
            <a:t> : </a:t>
          </a:r>
          <a:r>
            <a:rPr lang="en-ID" sz="1800" b="0" i="0" kern="1200" dirty="0" err="1"/>
            <a:t>teknik</a:t>
          </a:r>
          <a:r>
            <a:rPr lang="en-ID" sz="1800" b="0" i="0" kern="1200" dirty="0"/>
            <a:t> dan interpersonal (</a:t>
          </a:r>
          <a:r>
            <a:rPr lang="en-ID" sz="1800" b="0" i="0" kern="1200" dirty="0" err="1"/>
            <a:t>Avedis</a:t>
          </a:r>
          <a:r>
            <a:rPr lang="en-ID" sz="1800" b="0" i="0" kern="1200" dirty="0"/>
            <a:t> Donabedian, 1980)</a:t>
          </a:r>
          <a:endParaRPr lang="en-US" sz="1800" kern="1200" dirty="0"/>
        </a:p>
      </dsp:txBody>
      <dsp:txXfrm>
        <a:off x="956367" y="1049968"/>
        <a:ext cx="2275763" cy="30218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C7A49D-E688-46CE-99C0-4137230C259B}">
      <dsp:nvSpPr>
        <dsp:cNvPr id="0" name=""/>
        <dsp:cNvSpPr/>
      </dsp:nvSpPr>
      <dsp:spPr>
        <a:xfrm>
          <a:off x="730378" y="0"/>
          <a:ext cx="5121798" cy="5121798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A602A7-46B5-4998-B0BC-27A4D581F5CA}">
      <dsp:nvSpPr>
        <dsp:cNvPr id="0" name=""/>
        <dsp:cNvSpPr/>
      </dsp:nvSpPr>
      <dsp:spPr>
        <a:xfrm>
          <a:off x="933923" y="424248"/>
          <a:ext cx="2191458" cy="199750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600" b="1" i="1" u="sng" kern="1200" dirty="0" err="1">
              <a:solidFill>
                <a:schemeClr val="tx1"/>
              </a:solidFill>
            </a:rPr>
            <a:t>Pasien</a:t>
          </a:r>
          <a:r>
            <a:rPr lang="en-ID" sz="1600" b="1" i="1" u="sng" kern="1200" dirty="0">
              <a:solidFill>
                <a:schemeClr val="tx1"/>
              </a:solidFill>
            </a:rPr>
            <a:t>, </a:t>
          </a:r>
          <a:r>
            <a:rPr lang="en-ID" sz="1600" b="1" i="1" u="sng" kern="1200" dirty="0" err="1">
              <a:solidFill>
                <a:schemeClr val="tx1"/>
              </a:solidFill>
            </a:rPr>
            <a:t>Petugas</a:t>
          </a:r>
          <a:r>
            <a:rPr lang="en-ID" sz="1600" b="1" i="1" u="sng" kern="1200" dirty="0">
              <a:solidFill>
                <a:schemeClr val="tx1"/>
              </a:solidFill>
            </a:rPr>
            <a:t> Kesehatan dan </a:t>
          </a:r>
          <a:r>
            <a:rPr lang="en-ID" sz="1600" b="1" i="1" u="sng" kern="1200" dirty="0" err="1">
              <a:solidFill>
                <a:schemeClr val="tx1"/>
              </a:solidFill>
            </a:rPr>
            <a:t>Manajer</a:t>
          </a:r>
          <a:r>
            <a:rPr lang="en-ID" sz="1600" b="1" i="1" u="sng" kern="1200" dirty="0">
              <a:solidFill>
                <a:schemeClr val="tx1"/>
              </a:solidFill>
            </a:rPr>
            <a:t>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600" b="0" i="0" kern="1200" dirty="0" err="1">
              <a:solidFill>
                <a:schemeClr val="tx1"/>
              </a:solidFill>
            </a:rPr>
            <a:t>Mutu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merupakan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fokus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sentral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dari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tiap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upaya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untuk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memberikan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pelayanan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r>
            <a:rPr lang="en-ID" sz="1600" b="0" i="0" kern="1200" dirty="0" err="1">
              <a:solidFill>
                <a:schemeClr val="tx1"/>
              </a:solidFill>
            </a:rPr>
            <a:t>kesehatan</a:t>
          </a:r>
          <a:r>
            <a:rPr lang="en-ID" sz="1600" b="0" i="0" kern="1200" dirty="0">
              <a:solidFill>
                <a:schemeClr val="tx1"/>
              </a:solidFill>
            </a:rPr>
            <a:t> 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1031433" y="521758"/>
        <a:ext cx="1996438" cy="1802481"/>
      </dsp:txXfrm>
    </dsp:sp>
    <dsp:sp modelId="{859D567F-4631-4672-9A29-DFC2C2F90DA4}">
      <dsp:nvSpPr>
        <dsp:cNvPr id="0" name=""/>
        <dsp:cNvSpPr/>
      </dsp:nvSpPr>
      <dsp:spPr>
        <a:xfrm>
          <a:off x="3220269" y="486570"/>
          <a:ext cx="2293171" cy="1997501"/>
        </a:xfrm>
        <a:prstGeom prst="roundRect">
          <a:avLst/>
        </a:prstGeom>
        <a:solidFill>
          <a:schemeClr val="accent5">
            <a:hueOff val="-942505"/>
            <a:satOff val="-26613"/>
            <a:lumOff val="-6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1" i="1" u="sng" kern="1200" dirty="0" err="1">
              <a:solidFill>
                <a:schemeClr val="tx1"/>
              </a:solidFill>
            </a:rPr>
            <a:t>Pasien</a:t>
          </a:r>
          <a:r>
            <a:rPr lang="en-ID" sz="1400" b="1" i="1" u="sng" kern="1200" dirty="0">
              <a:solidFill>
                <a:schemeClr val="tx1"/>
              </a:solidFill>
            </a:rPr>
            <a:t> dan Masyarakat </a:t>
          </a:r>
          <a:r>
            <a:rPr lang="en-ID" sz="1400" b="1" i="0" kern="1200" dirty="0" err="1">
              <a:solidFill>
                <a:schemeClr val="tx1"/>
              </a:solidFill>
            </a:rPr>
            <a:t>Mutu</a:t>
          </a:r>
          <a:r>
            <a:rPr lang="en-ID" sz="1400" b="1" i="0" kern="1200" dirty="0">
              <a:solidFill>
                <a:schemeClr val="tx1"/>
              </a:solidFill>
            </a:rPr>
            <a:t> </a:t>
          </a:r>
          <a:r>
            <a:rPr lang="en-ID" sz="1400" b="1" i="0" kern="1200" dirty="0" err="1">
              <a:solidFill>
                <a:schemeClr val="tx1"/>
              </a:solidFill>
            </a:rPr>
            <a:t>pelayanan</a:t>
          </a:r>
          <a:r>
            <a:rPr lang="en-ID" sz="1400" b="1" i="0" kern="1200" dirty="0">
              <a:solidFill>
                <a:schemeClr val="tx1"/>
              </a:solidFill>
            </a:rPr>
            <a:t> </a:t>
          </a:r>
          <a:r>
            <a:rPr lang="en-ID" sz="1400" b="1" i="0" kern="1200" dirty="0" err="1">
              <a:solidFill>
                <a:schemeClr val="tx1"/>
              </a:solidFill>
            </a:rPr>
            <a:t>berarti</a:t>
          </a:r>
          <a:r>
            <a:rPr lang="en-ID" sz="1400" b="1" i="0" kern="1200" dirty="0">
              <a:solidFill>
                <a:schemeClr val="tx1"/>
              </a:solidFill>
            </a:rPr>
            <a:t> </a:t>
          </a:r>
          <a:r>
            <a:rPr lang="en-ID" sz="1400" b="1" i="0" kern="1200" dirty="0" err="1">
              <a:solidFill>
                <a:schemeClr val="tx1"/>
              </a:solidFill>
            </a:rPr>
            <a:t>suatu</a:t>
          </a:r>
          <a:r>
            <a:rPr lang="en-ID" sz="1400" b="1" i="0" kern="1200" dirty="0">
              <a:solidFill>
                <a:schemeClr val="tx1"/>
              </a:solidFill>
            </a:rPr>
            <a:t> </a:t>
          </a:r>
          <a:r>
            <a:rPr lang="en-ID" sz="1400" b="1" i="0" kern="1200" dirty="0" err="1">
              <a:solidFill>
                <a:schemeClr val="tx1"/>
              </a:solidFill>
            </a:rPr>
            <a:t>empathi</a:t>
          </a:r>
          <a:r>
            <a:rPr lang="en-ID" sz="1400" b="1" i="0" kern="1200" dirty="0">
              <a:solidFill>
                <a:schemeClr val="tx1"/>
              </a:solidFill>
            </a:rPr>
            <a:t>, </a:t>
          </a:r>
          <a:r>
            <a:rPr lang="en-ID" sz="1400" b="1" i="0" kern="1200" dirty="0" err="1">
              <a:solidFill>
                <a:schemeClr val="tx1"/>
              </a:solidFill>
            </a:rPr>
            <a:t>respek</a:t>
          </a:r>
          <a:r>
            <a:rPr lang="en-ID" sz="1400" b="1" i="0" kern="1200" dirty="0">
              <a:solidFill>
                <a:schemeClr val="tx1"/>
              </a:solidFill>
            </a:rPr>
            <a:t> dan </a:t>
          </a:r>
          <a:r>
            <a:rPr lang="en-ID" sz="1400" b="1" i="0" kern="1200" dirty="0" err="1">
              <a:solidFill>
                <a:schemeClr val="tx1"/>
              </a:solidFill>
            </a:rPr>
            <a:t>tanggap</a:t>
          </a:r>
          <a:r>
            <a:rPr lang="en-ID" sz="1400" b="1" i="0" kern="1200" dirty="0">
              <a:solidFill>
                <a:schemeClr val="tx1"/>
              </a:solidFill>
            </a:rPr>
            <a:t> </a:t>
          </a:r>
          <a:r>
            <a:rPr lang="en-ID" sz="1400" b="1" i="0" kern="1200" dirty="0" err="1">
              <a:solidFill>
                <a:schemeClr val="tx1"/>
              </a:solidFill>
            </a:rPr>
            <a:t>akan</a:t>
          </a:r>
          <a:r>
            <a:rPr lang="en-ID" sz="1400" b="1" i="0" kern="1200" dirty="0">
              <a:solidFill>
                <a:schemeClr val="tx1"/>
              </a:solidFill>
            </a:rPr>
            <a:t> </a:t>
          </a:r>
          <a:r>
            <a:rPr lang="en-ID" sz="1400" b="1" i="0" kern="1200" dirty="0" err="1">
              <a:solidFill>
                <a:schemeClr val="tx1"/>
              </a:solidFill>
            </a:rPr>
            <a:t>kebutuhannya</a:t>
          </a:r>
          <a:r>
            <a:rPr lang="en-ID" sz="1400" b="1" i="0" kern="1200" dirty="0">
              <a:solidFill>
                <a:schemeClr val="tx1"/>
              </a:solidFill>
            </a:rPr>
            <a:t>, </a:t>
          </a:r>
          <a:r>
            <a:rPr lang="en-ID" sz="1400" b="1" i="0" kern="1200" dirty="0" err="1">
              <a:solidFill>
                <a:schemeClr val="tx1"/>
              </a:solidFill>
            </a:rPr>
            <a:t>pelayanan</a:t>
          </a:r>
          <a:r>
            <a:rPr lang="en-ID" sz="1400" b="1" i="0" kern="1200" dirty="0">
              <a:solidFill>
                <a:schemeClr val="tx1"/>
              </a:solidFill>
            </a:rPr>
            <a:t> </a:t>
          </a:r>
          <a:r>
            <a:rPr lang="en-ID" sz="1400" b="1" i="0" kern="1200" dirty="0" err="1">
              <a:solidFill>
                <a:schemeClr val="tx1"/>
              </a:solidFill>
            </a:rPr>
            <a:t>harus</a:t>
          </a:r>
          <a:r>
            <a:rPr lang="en-ID" sz="1400" b="1" i="0" kern="1200" dirty="0">
              <a:solidFill>
                <a:schemeClr val="tx1"/>
              </a:solidFill>
            </a:rPr>
            <a:t> </a:t>
          </a:r>
          <a:r>
            <a:rPr lang="en-ID" sz="1400" b="1" i="0" kern="1200" dirty="0" err="1">
              <a:solidFill>
                <a:schemeClr val="tx1"/>
              </a:solidFill>
            </a:rPr>
            <a:t>sesuai</a:t>
          </a:r>
          <a:r>
            <a:rPr lang="en-ID" sz="1400" b="1" i="0" kern="1200" dirty="0">
              <a:solidFill>
                <a:schemeClr val="tx1"/>
              </a:solidFill>
            </a:rPr>
            <a:t> </a:t>
          </a:r>
          <a:r>
            <a:rPr lang="en-ID" sz="1400" b="1" i="0" kern="1200" dirty="0" err="1">
              <a:solidFill>
                <a:schemeClr val="tx1"/>
              </a:solidFill>
            </a:rPr>
            <a:t>dengan</a:t>
          </a:r>
          <a:r>
            <a:rPr lang="en-ID" sz="1400" b="1" i="0" kern="1200" dirty="0">
              <a:solidFill>
                <a:schemeClr val="tx1"/>
              </a:solidFill>
            </a:rPr>
            <a:t> </a:t>
          </a:r>
          <a:r>
            <a:rPr lang="en-ID" sz="1400" b="1" i="0" kern="1200" dirty="0" err="1">
              <a:solidFill>
                <a:schemeClr val="tx1"/>
              </a:solidFill>
            </a:rPr>
            <a:t>kebutuhan</a:t>
          </a:r>
          <a:r>
            <a:rPr lang="en-ID" sz="1400" b="1" i="0" kern="1200" dirty="0">
              <a:solidFill>
                <a:schemeClr val="tx1"/>
              </a:solidFill>
            </a:rPr>
            <a:t> </a:t>
          </a:r>
          <a:r>
            <a:rPr lang="en-ID" sz="1400" b="1" i="0" kern="1200" dirty="0" err="1">
              <a:solidFill>
                <a:schemeClr val="tx1"/>
              </a:solidFill>
            </a:rPr>
            <a:t>mereka</a:t>
          </a:r>
          <a:r>
            <a:rPr lang="en-ID" sz="1400" b="1" i="0" kern="1200" dirty="0">
              <a:solidFill>
                <a:schemeClr val="tx1"/>
              </a:solidFill>
            </a:rPr>
            <a:t> </a:t>
          </a:r>
          <a:r>
            <a:rPr lang="en-ID" sz="1400" b="1" i="0" kern="1200" dirty="0" err="1">
              <a:solidFill>
                <a:schemeClr val="tx1"/>
              </a:solidFill>
            </a:rPr>
            <a:t>diberikan</a:t>
          </a:r>
          <a:r>
            <a:rPr lang="en-ID" sz="1400" b="1" i="0" kern="1200" dirty="0">
              <a:solidFill>
                <a:schemeClr val="tx1"/>
              </a:solidFill>
            </a:rPr>
            <a:t> </a:t>
          </a:r>
          <a:r>
            <a:rPr lang="en-ID" sz="1400" b="1" i="0" kern="1200" dirty="0" err="1">
              <a:solidFill>
                <a:schemeClr val="tx1"/>
              </a:solidFill>
            </a:rPr>
            <a:t>dengan</a:t>
          </a:r>
          <a:r>
            <a:rPr lang="en-ID" sz="1400" b="1" i="0" kern="1200" dirty="0">
              <a:solidFill>
                <a:schemeClr val="tx1"/>
              </a:solidFill>
            </a:rPr>
            <a:t> </a:t>
          </a:r>
          <a:r>
            <a:rPr lang="en-ID" sz="1400" b="1" i="0" kern="1200" dirty="0" err="1">
              <a:solidFill>
                <a:schemeClr val="tx1"/>
              </a:solidFill>
            </a:rPr>
            <a:t>cara</a:t>
          </a:r>
          <a:r>
            <a:rPr lang="en-ID" sz="1400" b="1" i="0" kern="1200" dirty="0">
              <a:solidFill>
                <a:schemeClr val="tx1"/>
              </a:solidFill>
            </a:rPr>
            <a:t> yang </a:t>
          </a:r>
          <a:r>
            <a:rPr lang="en-ID" sz="1400" b="1" i="0" kern="1200" dirty="0" err="1">
              <a:solidFill>
                <a:schemeClr val="tx1"/>
              </a:solidFill>
            </a:rPr>
            <a:t>ramah</a:t>
          </a:r>
          <a:r>
            <a:rPr lang="en-ID" sz="1400" b="1" i="0" kern="1200" dirty="0">
              <a:solidFill>
                <a:schemeClr val="tx1"/>
              </a:solidFill>
            </a:rPr>
            <a:t> pada </a:t>
          </a:r>
          <a:r>
            <a:rPr lang="en-ID" sz="1400" b="1" i="0" kern="1200" dirty="0" err="1">
              <a:solidFill>
                <a:schemeClr val="tx1"/>
              </a:solidFill>
            </a:rPr>
            <a:t>waktu</a:t>
          </a:r>
          <a:r>
            <a:rPr lang="en-ID" sz="1400" b="1" i="0" kern="1200" dirty="0">
              <a:solidFill>
                <a:schemeClr val="tx1"/>
              </a:solidFill>
            </a:rPr>
            <a:t> </a:t>
          </a:r>
          <a:r>
            <a:rPr lang="en-ID" sz="1400" b="1" i="0" kern="1200" dirty="0" err="1">
              <a:solidFill>
                <a:schemeClr val="tx1"/>
              </a:solidFill>
            </a:rPr>
            <a:t>mereka</a:t>
          </a:r>
          <a:r>
            <a:rPr lang="en-ID" sz="1400" b="1" i="0" kern="1200" dirty="0">
              <a:solidFill>
                <a:schemeClr val="tx1"/>
              </a:solidFill>
            </a:rPr>
            <a:t> </a:t>
          </a:r>
          <a:r>
            <a:rPr lang="en-ID" sz="1400" b="1" i="0" kern="1200" dirty="0" err="1">
              <a:solidFill>
                <a:schemeClr val="tx1"/>
              </a:solidFill>
            </a:rPr>
            <a:t>berkunjung</a:t>
          </a:r>
          <a:r>
            <a:rPr lang="en-ID" sz="1400" b="1" i="0" kern="1200" dirty="0">
              <a:solidFill>
                <a:schemeClr val="tx1"/>
              </a:solidFill>
            </a:rPr>
            <a:t>.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3317779" y="584080"/>
        <a:ext cx="2098151" cy="1802481"/>
      </dsp:txXfrm>
    </dsp:sp>
    <dsp:sp modelId="{8547C141-2184-49DF-9944-B515ED471FD0}">
      <dsp:nvSpPr>
        <dsp:cNvPr id="0" name=""/>
        <dsp:cNvSpPr/>
      </dsp:nvSpPr>
      <dsp:spPr>
        <a:xfrm>
          <a:off x="711621" y="2624662"/>
          <a:ext cx="2574619" cy="1997501"/>
        </a:xfrm>
        <a:prstGeom prst="roundRect">
          <a:avLst/>
        </a:prstGeom>
        <a:solidFill>
          <a:schemeClr val="accent5">
            <a:hueOff val="-1885010"/>
            <a:satOff val="-53226"/>
            <a:lumOff val="-1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1" i="1" u="sng" kern="1200" dirty="0" err="1">
              <a:solidFill>
                <a:schemeClr val="tx1"/>
              </a:solidFill>
            </a:rPr>
            <a:t>Petugas</a:t>
          </a:r>
          <a:r>
            <a:rPr lang="en-ID" sz="1400" b="1" i="1" u="sng" kern="1200" dirty="0">
              <a:solidFill>
                <a:schemeClr val="tx1"/>
              </a:solidFill>
            </a:rPr>
            <a:t> Kesehatan </a:t>
          </a:r>
          <a:r>
            <a:rPr lang="en-ID" sz="1400" b="0" i="0" kern="1200" dirty="0" err="1">
              <a:solidFill>
                <a:schemeClr val="tx1"/>
              </a:solidFill>
            </a:rPr>
            <a:t>Mutu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pelayanan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berarti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bebas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melakukan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segala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sesuatu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secara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profesional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untuk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meningkatkan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derajat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kesehatan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pasien</a:t>
          </a:r>
          <a:r>
            <a:rPr lang="en-ID" sz="1400" b="0" i="0" kern="1200" dirty="0">
              <a:solidFill>
                <a:schemeClr val="tx1"/>
              </a:solidFill>
            </a:rPr>
            <a:t> dan </a:t>
          </a:r>
          <a:r>
            <a:rPr lang="en-ID" sz="1400" b="0" i="0" kern="1200" dirty="0" err="1">
              <a:solidFill>
                <a:schemeClr val="tx1"/>
              </a:solidFill>
            </a:rPr>
            <a:t>masyarakat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sesuai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dengan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ilmu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pengetahuan</a:t>
          </a:r>
          <a:r>
            <a:rPr lang="en-ID" sz="1400" b="0" i="0" kern="1200" dirty="0">
              <a:solidFill>
                <a:schemeClr val="tx1"/>
              </a:solidFill>
            </a:rPr>
            <a:t> dan </a:t>
          </a:r>
          <a:r>
            <a:rPr lang="en-ID" sz="1400" b="0" i="0" kern="1200" dirty="0" err="1">
              <a:solidFill>
                <a:schemeClr val="tx1"/>
              </a:solidFill>
            </a:rPr>
            <a:t>keterampilan</a:t>
          </a:r>
          <a:r>
            <a:rPr lang="en-ID" sz="1400" b="0" i="0" kern="1200" dirty="0">
              <a:solidFill>
                <a:schemeClr val="tx1"/>
              </a:solidFill>
            </a:rPr>
            <a:t> yang </a:t>
          </a:r>
          <a:r>
            <a:rPr lang="en-ID" sz="1400" b="0" i="0" kern="1200" dirty="0" err="1">
              <a:solidFill>
                <a:schemeClr val="tx1"/>
              </a:solidFill>
            </a:rPr>
            <a:t>maju</a:t>
          </a:r>
          <a:r>
            <a:rPr lang="en-ID" sz="1400" b="0" i="0" kern="1200" dirty="0">
              <a:solidFill>
                <a:schemeClr val="tx1"/>
              </a:solidFill>
            </a:rPr>
            <a:t>, </a:t>
          </a:r>
          <a:r>
            <a:rPr lang="en-ID" sz="1400" b="0" i="0" kern="1200" dirty="0" err="1">
              <a:solidFill>
                <a:schemeClr val="tx1"/>
              </a:solidFill>
            </a:rPr>
            <a:t>mutu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peralatan</a:t>
          </a:r>
          <a:r>
            <a:rPr lang="en-ID" sz="1400" b="0" i="0" kern="1200" dirty="0">
              <a:solidFill>
                <a:schemeClr val="tx1"/>
              </a:solidFill>
            </a:rPr>
            <a:t> yang </a:t>
          </a:r>
          <a:r>
            <a:rPr lang="en-ID" sz="1400" b="0" i="0" kern="1200" dirty="0" err="1">
              <a:solidFill>
                <a:schemeClr val="tx1"/>
              </a:solidFill>
            </a:rPr>
            <a:t>baik</a:t>
          </a:r>
          <a:r>
            <a:rPr lang="en-ID" sz="1400" b="0" i="0" kern="1200" dirty="0">
              <a:solidFill>
                <a:schemeClr val="tx1"/>
              </a:solidFill>
            </a:rPr>
            <a:t> dan </a:t>
          </a:r>
          <a:r>
            <a:rPr lang="en-ID" sz="1400" b="0" i="0" kern="1200" dirty="0" err="1">
              <a:solidFill>
                <a:schemeClr val="tx1"/>
              </a:solidFill>
            </a:rPr>
            <a:t>memenuhi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standar</a:t>
          </a:r>
          <a:r>
            <a:rPr lang="en-ID" sz="1400" b="0" i="0" kern="1200" dirty="0">
              <a:solidFill>
                <a:schemeClr val="tx1"/>
              </a:solidFill>
            </a:rPr>
            <a:t> yang </a:t>
          </a:r>
          <a:r>
            <a:rPr lang="en-ID" sz="1400" b="0" i="0" kern="1200" dirty="0" err="1">
              <a:solidFill>
                <a:schemeClr val="tx1"/>
              </a:solidFill>
            </a:rPr>
            <a:t>baik</a:t>
          </a:r>
          <a:r>
            <a:rPr lang="en-ID" sz="1400" b="0" i="0" kern="1200" dirty="0">
              <a:solidFill>
                <a:schemeClr val="tx1"/>
              </a:solidFill>
            </a:rPr>
            <a:t>.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809131" y="2722172"/>
        <a:ext cx="2379599" cy="1802481"/>
      </dsp:txXfrm>
    </dsp:sp>
    <dsp:sp modelId="{9C7DEE28-3A57-48CD-B9CA-213356D19E65}">
      <dsp:nvSpPr>
        <dsp:cNvPr id="0" name=""/>
        <dsp:cNvSpPr/>
      </dsp:nvSpPr>
      <dsp:spPr>
        <a:xfrm>
          <a:off x="3324778" y="2637725"/>
          <a:ext cx="2371553" cy="1997501"/>
        </a:xfrm>
        <a:prstGeom prst="roundRect">
          <a:avLst/>
        </a:prstGeom>
        <a:solidFill>
          <a:schemeClr val="accent5">
            <a:hueOff val="-2827515"/>
            <a:satOff val="-79839"/>
            <a:lumOff val="-19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1" i="1" u="sng" kern="1200" dirty="0" err="1">
              <a:solidFill>
                <a:schemeClr val="tx1"/>
              </a:solidFill>
            </a:rPr>
            <a:t>Kepuasan</a:t>
          </a:r>
          <a:r>
            <a:rPr lang="en-ID" sz="1400" b="1" i="1" u="sng" kern="1200" dirty="0">
              <a:solidFill>
                <a:schemeClr val="tx1"/>
              </a:solidFill>
            </a:rPr>
            <a:t> </a:t>
          </a:r>
          <a:r>
            <a:rPr lang="en-ID" sz="1400" b="1" i="1" u="sng" kern="1200" dirty="0" err="1">
              <a:solidFill>
                <a:schemeClr val="tx1"/>
              </a:solidFill>
            </a:rPr>
            <a:t>Praktisioner</a:t>
          </a:r>
          <a:r>
            <a:rPr lang="en-ID" sz="1400" b="1" i="1" u="sng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Suatu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ketetapan</a:t>
          </a:r>
          <a:r>
            <a:rPr lang="en-ID" sz="1400" b="0" i="0" kern="1200" dirty="0">
              <a:solidFill>
                <a:schemeClr val="tx1"/>
              </a:solidFill>
            </a:rPr>
            <a:t> “</a:t>
          </a:r>
          <a:r>
            <a:rPr lang="en-ID" sz="1400" b="0" i="0" kern="1200" dirty="0" err="1">
              <a:solidFill>
                <a:schemeClr val="tx1"/>
              </a:solidFill>
            </a:rPr>
            <a:t>kebagusan</a:t>
          </a:r>
          <a:r>
            <a:rPr lang="en-ID" sz="1400" b="0" i="0" kern="1200" dirty="0">
              <a:solidFill>
                <a:schemeClr val="tx1"/>
              </a:solidFill>
            </a:rPr>
            <a:t>” </a:t>
          </a:r>
          <a:r>
            <a:rPr lang="en-ID" sz="1400" b="0" i="0" kern="1200" dirty="0" err="1">
              <a:solidFill>
                <a:schemeClr val="tx1"/>
              </a:solidFill>
            </a:rPr>
            <a:t>terhadap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penyediaan</a:t>
          </a:r>
          <a:r>
            <a:rPr lang="en-ID" sz="1400" b="0" i="0" kern="1200" dirty="0">
              <a:solidFill>
                <a:schemeClr val="tx1"/>
              </a:solidFill>
            </a:rPr>
            <a:t> dan </a:t>
          </a:r>
          <a:r>
            <a:rPr lang="en-ID" sz="1400" b="0" i="0" kern="1200" dirty="0" err="1">
              <a:solidFill>
                <a:schemeClr val="tx1"/>
              </a:solidFill>
            </a:rPr>
            <a:t>keadaan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dari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pekerja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praktisioner</a:t>
          </a:r>
          <a:r>
            <a:rPr lang="en-ID" sz="1400" b="0" i="0" kern="1200" dirty="0">
              <a:solidFill>
                <a:schemeClr val="tx1"/>
              </a:solidFill>
            </a:rPr>
            <a:t>, </a:t>
          </a:r>
          <a:r>
            <a:rPr lang="en-ID" sz="1400" b="0" i="0" kern="1200" dirty="0" err="1">
              <a:solidFill>
                <a:schemeClr val="tx1"/>
              </a:solidFill>
            </a:rPr>
            <a:t>untuk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pelayanan</a:t>
          </a:r>
          <a:r>
            <a:rPr lang="en-ID" sz="1400" b="0" i="0" kern="1200" dirty="0">
              <a:solidFill>
                <a:schemeClr val="tx1"/>
              </a:solidFill>
            </a:rPr>
            <a:t> oleh </a:t>
          </a:r>
          <a:r>
            <a:rPr lang="en-ID" sz="1400" b="0" i="0" kern="1200" dirty="0" err="1">
              <a:solidFill>
                <a:schemeClr val="tx1"/>
              </a:solidFill>
            </a:rPr>
            <a:t>kolega-kolega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atau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dirinya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sendiri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Manajer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Bagi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yayasan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atau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pemilik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rumah</a:t>
          </a:r>
          <a:r>
            <a:rPr lang="en-ID" sz="1400" b="0" i="0" kern="1200" dirty="0">
              <a:solidFill>
                <a:schemeClr val="tx1"/>
              </a:solidFill>
            </a:rPr>
            <a:t> </a:t>
          </a:r>
          <a:r>
            <a:rPr lang="en-ID" sz="1400" b="0" i="0" kern="1200" dirty="0" err="1">
              <a:solidFill>
                <a:schemeClr val="tx1"/>
              </a:solidFill>
            </a:rPr>
            <a:t>sakit</a:t>
          </a:r>
          <a:endParaRPr lang="en-US" sz="1400" kern="1200" dirty="0">
            <a:solidFill>
              <a:schemeClr val="tx1"/>
            </a:solidFill>
          </a:endParaRPr>
        </a:p>
      </dsp:txBody>
      <dsp:txXfrm>
        <a:off x="3422288" y="2735235"/>
        <a:ext cx="2176533" cy="18024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897BFC-0A58-452F-84DC-7035C4B63405}">
      <dsp:nvSpPr>
        <dsp:cNvPr id="0" name=""/>
        <dsp:cNvSpPr/>
      </dsp:nvSpPr>
      <dsp:spPr>
        <a:xfrm>
          <a:off x="0" y="4634152"/>
          <a:ext cx="6797675" cy="101383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0" i="0" kern="1200"/>
            <a:t>Ada tiga Pendekatan evaluasi (penilaian) mutu, yaitu :</a:t>
          </a:r>
          <a:endParaRPr lang="en-US" sz="2000" kern="1200"/>
        </a:p>
      </dsp:txBody>
      <dsp:txXfrm>
        <a:off x="0" y="4634152"/>
        <a:ext cx="6797675" cy="547473"/>
      </dsp:txXfrm>
    </dsp:sp>
    <dsp:sp modelId="{F472D45E-66F4-472C-A742-E9D352466AB6}">
      <dsp:nvSpPr>
        <dsp:cNvPr id="0" name=""/>
        <dsp:cNvSpPr/>
      </dsp:nvSpPr>
      <dsp:spPr>
        <a:xfrm>
          <a:off x="3319" y="5161348"/>
          <a:ext cx="2263678" cy="46636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38100" rIns="21336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000" b="0" i="0" kern="1200"/>
            <a:t>Struktur</a:t>
          </a:r>
          <a:endParaRPr lang="en-US" sz="3000" kern="1200"/>
        </a:p>
      </dsp:txBody>
      <dsp:txXfrm>
        <a:off x="3319" y="5161348"/>
        <a:ext cx="2263678" cy="466366"/>
      </dsp:txXfrm>
    </dsp:sp>
    <dsp:sp modelId="{6D1D71E6-46D4-42F6-85E8-FCB461E31F60}">
      <dsp:nvSpPr>
        <dsp:cNvPr id="0" name=""/>
        <dsp:cNvSpPr/>
      </dsp:nvSpPr>
      <dsp:spPr>
        <a:xfrm>
          <a:off x="2266998" y="5161348"/>
          <a:ext cx="2263678" cy="466366"/>
        </a:xfrm>
        <a:prstGeom prst="rect">
          <a:avLst/>
        </a:prstGeom>
        <a:solidFill>
          <a:schemeClr val="accent2">
            <a:tint val="40000"/>
            <a:alpha val="90000"/>
            <a:hueOff val="131434"/>
            <a:satOff val="-21823"/>
            <a:lumOff val="-1283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31434"/>
              <a:satOff val="-21823"/>
              <a:lumOff val="-12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38100" rIns="21336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000" b="0" i="0" kern="1200"/>
            <a:t>Proses</a:t>
          </a:r>
          <a:endParaRPr lang="en-US" sz="3000" kern="1200"/>
        </a:p>
      </dsp:txBody>
      <dsp:txXfrm>
        <a:off x="2266998" y="5161348"/>
        <a:ext cx="2263678" cy="466366"/>
      </dsp:txXfrm>
    </dsp:sp>
    <dsp:sp modelId="{7FBF3D07-5A86-4B1F-A22F-6FCA760AB21F}">
      <dsp:nvSpPr>
        <dsp:cNvPr id="0" name=""/>
        <dsp:cNvSpPr/>
      </dsp:nvSpPr>
      <dsp:spPr>
        <a:xfrm>
          <a:off x="4530676" y="5161348"/>
          <a:ext cx="2263678" cy="466366"/>
        </a:xfrm>
        <a:prstGeom prst="rect">
          <a:avLst/>
        </a:prstGeom>
        <a:solidFill>
          <a:schemeClr val="accent2">
            <a:tint val="40000"/>
            <a:alpha val="90000"/>
            <a:hueOff val="262867"/>
            <a:satOff val="-43647"/>
            <a:lumOff val="-2566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262867"/>
              <a:satOff val="-43647"/>
              <a:lumOff val="-256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38100" rIns="21336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000" b="0" i="0" kern="1200"/>
            <a:t>Outcomes</a:t>
          </a:r>
          <a:endParaRPr lang="en-US" sz="3000" kern="1200"/>
        </a:p>
      </dsp:txBody>
      <dsp:txXfrm>
        <a:off x="4530676" y="5161348"/>
        <a:ext cx="2263678" cy="466366"/>
      </dsp:txXfrm>
    </dsp:sp>
    <dsp:sp modelId="{BECDEAF3-4D3B-4984-BC7D-F50287036126}">
      <dsp:nvSpPr>
        <dsp:cNvPr id="0" name=""/>
        <dsp:cNvSpPr/>
      </dsp:nvSpPr>
      <dsp:spPr>
        <a:xfrm rot="10800000">
          <a:off x="0" y="3090074"/>
          <a:ext cx="6797675" cy="1559284"/>
        </a:xfrm>
        <a:prstGeom prst="upArrowCallout">
          <a:avLst/>
        </a:prstGeom>
        <a:solidFill>
          <a:schemeClr val="accent2">
            <a:hueOff val="11784"/>
            <a:satOff val="-11496"/>
            <a:lumOff val="-58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0" i="0" kern="1200"/>
            <a:t>2. Memperbaiki metode atau penerapan teknologi yang dipergunakan dalam kegiatan pelayanan</a:t>
          </a:r>
          <a:endParaRPr lang="en-US" sz="2000" kern="1200"/>
        </a:p>
      </dsp:txBody>
      <dsp:txXfrm rot="10800000">
        <a:off x="0" y="3090074"/>
        <a:ext cx="6797675" cy="1013176"/>
      </dsp:txXfrm>
    </dsp:sp>
    <dsp:sp modelId="{8AFA0292-5C86-4744-9D97-EF2B87748DAE}">
      <dsp:nvSpPr>
        <dsp:cNvPr id="0" name=""/>
        <dsp:cNvSpPr/>
      </dsp:nvSpPr>
      <dsp:spPr>
        <a:xfrm rot="10800000">
          <a:off x="0" y="1545997"/>
          <a:ext cx="6797675" cy="1559284"/>
        </a:xfrm>
        <a:prstGeom prst="upArrowCallout">
          <a:avLst/>
        </a:prstGeom>
        <a:solidFill>
          <a:schemeClr val="accent2">
            <a:hueOff val="23569"/>
            <a:satOff val="-22991"/>
            <a:lumOff val="-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0" i="0" kern="1200"/>
            <a:t>1. Meningkatkan mutu dan kualitas sumber daya, tenaga, biaya, peralatan, perlengkapan dan material</a:t>
          </a:r>
          <a:endParaRPr lang="en-US" sz="2000" kern="1200"/>
        </a:p>
      </dsp:txBody>
      <dsp:txXfrm rot="10800000">
        <a:off x="0" y="1545997"/>
        <a:ext cx="6797675" cy="1013176"/>
      </dsp:txXfrm>
    </dsp:sp>
    <dsp:sp modelId="{D0167954-AC2E-490A-B542-D31D9BCC1851}">
      <dsp:nvSpPr>
        <dsp:cNvPr id="0" name=""/>
        <dsp:cNvSpPr/>
      </dsp:nvSpPr>
      <dsp:spPr>
        <a:xfrm rot="10800000">
          <a:off x="0" y="1920"/>
          <a:ext cx="6797675" cy="1559284"/>
        </a:xfrm>
        <a:prstGeom prst="upArrowCallout">
          <a:avLst/>
        </a:prstGeom>
        <a:solidFill>
          <a:schemeClr val="accent2">
            <a:hueOff val="35353"/>
            <a:satOff val="-34487"/>
            <a:lumOff val="-176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0" i="0" kern="1200"/>
            <a:t>Pada umumnya untuk meningkatkan mutu pelayanan ada dua cara:</a:t>
          </a:r>
          <a:endParaRPr lang="en-US" sz="2000" kern="1200"/>
        </a:p>
      </dsp:txBody>
      <dsp:txXfrm rot="10800000">
        <a:off x="0" y="1920"/>
        <a:ext cx="6797675" cy="10131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184ABE-3AEF-47F4-AE2B-D1AB4C410313}">
      <dsp:nvSpPr>
        <dsp:cNvPr id="0" name=""/>
        <dsp:cNvSpPr/>
      </dsp:nvSpPr>
      <dsp:spPr>
        <a:xfrm>
          <a:off x="0" y="77256"/>
          <a:ext cx="6797675" cy="10530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0" i="0" kern="1200"/>
            <a:t>Struktur meliputi sarana fisik perlengkapan dan peralatan, organisasi dan manajemen, keuangan, sumber daya manusia lainnya di fasilitas kesehatan.</a:t>
          </a:r>
          <a:endParaRPr lang="en-US" sz="2000" kern="1200"/>
        </a:p>
      </dsp:txBody>
      <dsp:txXfrm>
        <a:off x="51403" y="128659"/>
        <a:ext cx="6694869" cy="950194"/>
      </dsp:txXfrm>
    </dsp:sp>
    <dsp:sp modelId="{AE3A64F7-35F5-4FF9-B5AD-17F227905F96}">
      <dsp:nvSpPr>
        <dsp:cNvPr id="0" name=""/>
        <dsp:cNvSpPr/>
      </dsp:nvSpPr>
      <dsp:spPr>
        <a:xfrm>
          <a:off x="0" y="1187856"/>
          <a:ext cx="6797675" cy="1053000"/>
        </a:xfrm>
        <a:prstGeom prst="roundRect">
          <a:avLst/>
        </a:prstGeom>
        <a:solidFill>
          <a:schemeClr val="accent5">
            <a:hueOff val="-706879"/>
            <a:satOff val="-19960"/>
            <a:lumOff val="-4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0" i="0" kern="1200"/>
            <a:t>Struktur = input</a:t>
          </a:r>
          <a:endParaRPr lang="en-US" sz="2000" kern="1200"/>
        </a:p>
      </dsp:txBody>
      <dsp:txXfrm>
        <a:off x="51403" y="1239259"/>
        <a:ext cx="6694869" cy="950194"/>
      </dsp:txXfrm>
    </dsp:sp>
    <dsp:sp modelId="{C6A69496-AA82-4D52-B0AE-26E7F3711A3D}">
      <dsp:nvSpPr>
        <dsp:cNvPr id="0" name=""/>
        <dsp:cNvSpPr/>
      </dsp:nvSpPr>
      <dsp:spPr>
        <a:xfrm>
          <a:off x="0" y="2298456"/>
          <a:ext cx="6797675" cy="1053000"/>
        </a:xfrm>
        <a:prstGeom prst="roundRect">
          <a:avLst/>
        </a:prstGeom>
        <a:solidFill>
          <a:schemeClr val="accent5">
            <a:hueOff val="-1413758"/>
            <a:satOff val="-39920"/>
            <a:lumOff val="-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0" i="0" kern="1200"/>
            <a:t>Baik tidaknya struktur sebagai input dapat diukur dari :Jumlah, besarnya input</a:t>
          </a:r>
          <a:endParaRPr lang="en-US" sz="2000" kern="1200"/>
        </a:p>
      </dsp:txBody>
      <dsp:txXfrm>
        <a:off x="51403" y="2349859"/>
        <a:ext cx="6694869" cy="950194"/>
      </dsp:txXfrm>
    </dsp:sp>
    <dsp:sp modelId="{CB7AFFFB-B0F2-4A75-869D-35F354E011F9}">
      <dsp:nvSpPr>
        <dsp:cNvPr id="0" name=""/>
        <dsp:cNvSpPr/>
      </dsp:nvSpPr>
      <dsp:spPr>
        <a:xfrm>
          <a:off x="0" y="3409056"/>
          <a:ext cx="6797675" cy="1053000"/>
        </a:xfrm>
        <a:prstGeom prst="roundRect">
          <a:avLst/>
        </a:prstGeom>
        <a:solidFill>
          <a:schemeClr val="accent5">
            <a:hueOff val="-2120636"/>
            <a:satOff val="-59879"/>
            <a:lumOff val="-14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0" i="0" kern="1200"/>
            <a:t>Mutu struktur atau mutu input</a:t>
          </a:r>
          <a:endParaRPr lang="en-US" sz="2000" kern="1200"/>
        </a:p>
      </dsp:txBody>
      <dsp:txXfrm>
        <a:off x="51403" y="3460459"/>
        <a:ext cx="6694869" cy="950194"/>
      </dsp:txXfrm>
    </dsp:sp>
    <dsp:sp modelId="{15F14851-858E-495E-9FFF-CCA59BA8A0E5}">
      <dsp:nvSpPr>
        <dsp:cNvPr id="0" name=""/>
        <dsp:cNvSpPr/>
      </dsp:nvSpPr>
      <dsp:spPr>
        <a:xfrm>
          <a:off x="0" y="4519656"/>
          <a:ext cx="6797675" cy="1053000"/>
        </a:xfrm>
        <a:prstGeom prst="roundRect">
          <a:avLst/>
        </a:prstGeom>
        <a:solidFill>
          <a:schemeClr val="accent5">
            <a:hueOff val="-2827515"/>
            <a:satOff val="-79839"/>
            <a:lumOff val="-19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0" i="0" kern="1200"/>
            <a:t>Besarnya anggaran atau biayaKewajaran</a:t>
          </a:r>
          <a:endParaRPr lang="en-US" sz="2000" kern="1200"/>
        </a:p>
      </dsp:txBody>
      <dsp:txXfrm>
        <a:off x="51403" y="4571059"/>
        <a:ext cx="6694869" cy="95019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C2DCB2-5F3B-40D1-A40F-7D910B1A7546}">
      <dsp:nvSpPr>
        <dsp:cNvPr id="0" name=""/>
        <dsp:cNvSpPr/>
      </dsp:nvSpPr>
      <dsp:spPr>
        <a:xfrm>
          <a:off x="0" y="0"/>
          <a:ext cx="5528309" cy="111131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0" i="0" kern="1200" dirty="0"/>
            <a:t>Outcome </a:t>
          </a:r>
          <a:r>
            <a:rPr lang="en-ID" sz="2000" b="0" i="0" kern="1200" dirty="0" err="1"/>
            <a:t>adalah</a:t>
          </a:r>
          <a:r>
            <a:rPr lang="en-ID" sz="2000" b="0" i="0" kern="1200" dirty="0"/>
            <a:t> </a:t>
          </a:r>
          <a:r>
            <a:rPr lang="en-ID" sz="2000" b="0" i="0" kern="1200" dirty="0" err="1"/>
            <a:t>hasil</a:t>
          </a:r>
          <a:r>
            <a:rPr lang="en-ID" sz="2000" b="0" i="0" kern="1200" dirty="0"/>
            <a:t> </a:t>
          </a:r>
          <a:r>
            <a:rPr lang="en-ID" sz="2000" b="0" i="0" kern="1200" dirty="0" err="1"/>
            <a:t>akhir</a:t>
          </a:r>
          <a:r>
            <a:rPr lang="en-ID" sz="2000" b="0" i="0" kern="1200" dirty="0"/>
            <a:t> </a:t>
          </a:r>
          <a:r>
            <a:rPr lang="en-ID" sz="2000" b="0" i="0" kern="1200" dirty="0" err="1"/>
            <a:t>kegiatan</a:t>
          </a:r>
          <a:r>
            <a:rPr lang="en-ID" sz="2000" b="0" i="0" kern="1200" dirty="0"/>
            <a:t> dan </a:t>
          </a:r>
          <a:r>
            <a:rPr lang="en-ID" sz="2000" b="0" i="0" kern="1200" dirty="0" err="1"/>
            <a:t>tindakan</a:t>
          </a:r>
          <a:r>
            <a:rPr lang="en-ID" sz="2000" b="0" i="0" kern="1200" dirty="0"/>
            <a:t> </a:t>
          </a:r>
          <a:r>
            <a:rPr lang="en-ID" sz="2000" b="0" i="0" kern="1200" dirty="0" err="1"/>
            <a:t>tenaga</a:t>
          </a:r>
          <a:r>
            <a:rPr lang="en-ID" sz="2000" b="0" i="0" kern="1200" dirty="0"/>
            <a:t> </a:t>
          </a:r>
          <a:r>
            <a:rPr lang="en-ID" sz="2000" b="0" i="0" kern="1200" dirty="0" err="1"/>
            <a:t>kesehatan</a:t>
          </a:r>
          <a:r>
            <a:rPr lang="en-ID" sz="2000" b="0" i="0" kern="1200" dirty="0"/>
            <a:t> </a:t>
          </a:r>
          <a:r>
            <a:rPr lang="en-ID" sz="2000" b="0" i="0" kern="1200" dirty="0" err="1"/>
            <a:t>profesional</a:t>
          </a:r>
          <a:r>
            <a:rPr lang="en-ID" sz="2000" b="0" i="0" kern="1200" dirty="0"/>
            <a:t> </a:t>
          </a:r>
          <a:r>
            <a:rPr lang="en-ID" sz="2000" b="0" i="0" kern="1200" dirty="0" err="1"/>
            <a:t>terhadap</a:t>
          </a:r>
          <a:r>
            <a:rPr lang="en-ID" sz="2000" b="0" i="0" kern="1200" dirty="0"/>
            <a:t> </a:t>
          </a:r>
          <a:r>
            <a:rPr lang="en-ID" sz="2000" b="0" i="0" kern="1200" dirty="0" err="1"/>
            <a:t>pasien</a:t>
          </a:r>
          <a:r>
            <a:rPr lang="en-ID" sz="2000" b="0" i="0" kern="1200" dirty="0"/>
            <a:t>.</a:t>
          </a:r>
          <a:endParaRPr lang="en-US" sz="2000" kern="1200" dirty="0"/>
        </a:p>
      </dsp:txBody>
      <dsp:txXfrm>
        <a:off x="32549" y="32549"/>
        <a:ext cx="4235210" cy="1046215"/>
      </dsp:txXfrm>
    </dsp:sp>
    <dsp:sp modelId="{47B6616A-2BD0-45FF-8412-5F6D737DE7E1}">
      <dsp:nvSpPr>
        <dsp:cNvPr id="0" name=""/>
        <dsp:cNvSpPr/>
      </dsp:nvSpPr>
      <dsp:spPr>
        <a:xfrm>
          <a:off x="462995" y="1313370"/>
          <a:ext cx="5528309" cy="1111313"/>
        </a:xfrm>
        <a:prstGeom prst="roundRect">
          <a:avLst>
            <a:gd name="adj" fmla="val 10000"/>
          </a:avLst>
        </a:prstGeom>
        <a:solidFill>
          <a:schemeClr val="accent2">
            <a:hueOff val="11784"/>
            <a:satOff val="-11496"/>
            <a:lumOff val="-58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0" i="0" kern="1200"/>
            <a:t>Dapat berarti adanya perubahan derajat kesehatan dan kepuasan baik positif maupun negatif.</a:t>
          </a:r>
          <a:endParaRPr lang="en-US" sz="2000" kern="1200"/>
        </a:p>
      </dsp:txBody>
      <dsp:txXfrm>
        <a:off x="495544" y="1345919"/>
        <a:ext cx="4277861" cy="1046215"/>
      </dsp:txXfrm>
    </dsp:sp>
    <dsp:sp modelId="{AA9D28FB-6F30-4FEF-AD09-3581B3D10E12}">
      <dsp:nvSpPr>
        <dsp:cNvPr id="0" name=""/>
        <dsp:cNvSpPr/>
      </dsp:nvSpPr>
      <dsp:spPr>
        <a:xfrm>
          <a:off x="919081" y="2626741"/>
          <a:ext cx="5528309" cy="1111313"/>
        </a:xfrm>
        <a:prstGeom prst="roundRect">
          <a:avLst>
            <a:gd name="adj" fmla="val 10000"/>
          </a:avLst>
        </a:prstGeom>
        <a:solidFill>
          <a:schemeClr val="accent2">
            <a:hueOff val="23569"/>
            <a:satOff val="-22991"/>
            <a:lumOff val="-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0" i="0" kern="1200"/>
            <a:t>Outcome jangka pendek adalah hasil dari segala suatu tindakan tertentu atau prosedur tertentu.</a:t>
          </a:r>
          <a:endParaRPr lang="en-US" sz="2000" kern="1200"/>
        </a:p>
      </dsp:txBody>
      <dsp:txXfrm>
        <a:off x="951630" y="2659290"/>
        <a:ext cx="4284772" cy="1046215"/>
      </dsp:txXfrm>
    </dsp:sp>
    <dsp:sp modelId="{6FBD4CBF-ADDC-45CF-A537-D03F6CCFE85C}">
      <dsp:nvSpPr>
        <dsp:cNvPr id="0" name=""/>
        <dsp:cNvSpPr/>
      </dsp:nvSpPr>
      <dsp:spPr>
        <a:xfrm>
          <a:off x="1382077" y="3940111"/>
          <a:ext cx="5528309" cy="1111313"/>
        </a:xfrm>
        <a:prstGeom prst="roundRect">
          <a:avLst>
            <a:gd name="adj" fmla="val 10000"/>
          </a:avLst>
        </a:prstGeom>
        <a:solidFill>
          <a:schemeClr val="accent2">
            <a:hueOff val="35353"/>
            <a:satOff val="-34487"/>
            <a:lumOff val="-176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000" b="0" i="0" kern="1200"/>
            <a:t>Outcome jangka panjang adalah status kesehatan dan kemampuan fungsional pasien.</a:t>
          </a:r>
          <a:endParaRPr lang="en-US" sz="2000" kern="1200"/>
        </a:p>
      </dsp:txBody>
      <dsp:txXfrm>
        <a:off x="1414626" y="3972660"/>
        <a:ext cx="4277861" cy="1046215"/>
      </dsp:txXfrm>
    </dsp:sp>
    <dsp:sp modelId="{EFDEDA8D-7C33-45FB-AFF7-36B7A27159A8}">
      <dsp:nvSpPr>
        <dsp:cNvPr id="0" name=""/>
        <dsp:cNvSpPr/>
      </dsp:nvSpPr>
      <dsp:spPr>
        <a:xfrm>
          <a:off x="4805955" y="851165"/>
          <a:ext cx="722353" cy="72235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4968484" y="851165"/>
        <a:ext cx="397295" cy="543571"/>
      </dsp:txXfrm>
    </dsp:sp>
    <dsp:sp modelId="{AD315CEA-7CE8-40BC-AE83-2B6DD0736299}">
      <dsp:nvSpPr>
        <dsp:cNvPr id="0" name=""/>
        <dsp:cNvSpPr/>
      </dsp:nvSpPr>
      <dsp:spPr>
        <a:xfrm>
          <a:off x="5268951" y="2164535"/>
          <a:ext cx="722353" cy="72235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31434"/>
            <a:satOff val="-21823"/>
            <a:lumOff val="-1283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31434"/>
              <a:satOff val="-21823"/>
              <a:lumOff val="-12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5431480" y="2164535"/>
        <a:ext cx="397295" cy="543571"/>
      </dsp:txXfrm>
    </dsp:sp>
    <dsp:sp modelId="{240D069F-6D8D-489C-BCF0-3F91FEE6671A}">
      <dsp:nvSpPr>
        <dsp:cNvPr id="0" name=""/>
        <dsp:cNvSpPr/>
      </dsp:nvSpPr>
      <dsp:spPr>
        <a:xfrm>
          <a:off x="5725037" y="3477906"/>
          <a:ext cx="722353" cy="72235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62867"/>
            <a:satOff val="-43647"/>
            <a:lumOff val="-2566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262867"/>
              <a:satOff val="-43647"/>
              <a:lumOff val="-256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5887566" y="3477906"/>
        <a:ext cx="397295" cy="54357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656E2A-65B7-4B68-8EB8-3DDE8108C8DB}">
      <dsp:nvSpPr>
        <dsp:cNvPr id="0" name=""/>
        <dsp:cNvSpPr/>
      </dsp:nvSpPr>
      <dsp:spPr>
        <a:xfrm>
          <a:off x="0" y="0"/>
          <a:ext cx="5320997" cy="90925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0" i="0" kern="1200"/>
            <a:t>Proses merupakan semua kegiatan yang dilaksanakan secara profesional oleh tenaga kesehatan (dokter, perawat dan tenaga profesi lain) dan interaksinya dengan pasien.</a:t>
          </a:r>
          <a:endParaRPr lang="en-US" sz="1400" kern="1200"/>
        </a:p>
      </dsp:txBody>
      <dsp:txXfrm>
        <a:off x="26631" y="26631"/>
        <a:ext cx="4233456" cy="855994"/>
      </dsp:txXfrm>
    </dsp:sp>
    <dsp:sp modelId="{39961817-470C-46ED-843D-EF9BBB2B0E76}">
      <dsp:nvSpPr>
        <dsp:cNvPr id="0" name=""/>
        <dsp:cNvSpPr/>
      </dsp:nvSpPr>
      <dsp:spPr>
        <a:xfrm>
          <a:off x="397347" y="1035542"/>
          <a:ext cx="5320997" cy="909256"/>
        </a:xfrm>
        <a:prstGeom prst="roundRect">
          <a:avLst>
            <a:gd name="adj" fmla="val 10000"/>
          </a:avLst>
        </a:prstGeom>
        <a:solidFill>
          <a:schemeClr val="accent2">
            <a:hueOff val="8838"/>
            <a:satOff val="-8622"/>
            <a:lumOff val="-44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0" i="0" kern="1200"/>
            <a:t>Proses mencakup diagnosa, rencana pengobatan, indikasi tindakan, prosedur dan penanganan kasus.</a:t>
          </a:r>
          <a:endParaRPr lang="en-US" sz="1400" kern="1200"/>
        </a:p>
      </dsp:txBody>
      <dsp:txXfrm>
        <a:off x="423978" y="1062173"/>
        <a:ext cx="4279372" cy="855994"/>
      </dsp:txXfrm>
    </dsp:sp>
    <dsp:sp modelId="{B5C4D56B-17FC-49DB-9CA0-8ED084C5C854}">
      <dsp:nvSpPr>
        <dsp:cNvPr id="0" name=""/>
        <dsp:cNvSpPr/>
      </dsp:nvSpPr>
      <dsp:spPr>
        <a:xfrm>
          <a:off x="794694" y="2071084"/>
          <a:ext cx="5320997" cy="909256"/>
        </a:xfrm>
        <a:prstGeom prst="roundRect">
          <a:avLst>
            <a:gd name="adj" fmla="val 10000"/>
          </a:avLst>
        </a:prstGeom>
        <a:solidFill>
          <a:schemeClr val="accent2">
            <a:hueOff val="17677"/>
            <a:satOff val="-17244"/>
            <a:lumOff val="-88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0" i="0" kern="1200"/>
            <a:t>aik tidaknya proses dapat diukur dari :Relevan tidaknya proses itu bagi pasien</a:t>
          </a:r>
          <a:endParaRPr lang="en-US" sz="1400" kern="1200"/>
        </a:p>
      </dsp:txBody>
      <dsp:txXfrm>
        <a:off x="821325" y="2097715"/>
        <a:ext cx="4279372" cy="855994"/>
      </dsp:txXfrm>
    </dsp:sp>
    <dsp:sp modelId="{9D1DEAA2-26AA-43BC-B857-A32DABBE7929}">
      <dsp:nvSpPr>
        <dsp:cNvPr id="0" name=""/>
        <dsp:cNvSpPr/>
      </dsp:nvSpPr>
      <dsp:spPr>
        <a:xfrm>
          <a:off x="1192041" y="3106626"/>
          <a:ext cx="5320997" cy="909256"/>
        </a:xfrm>
        <a:prstGeom prst="roundRect">
          <a:avLst>
            <a:gd name="adj" fmla="val 10000"/>
          </a:avLst>
        </a:prstGeom>
        <a:solidFill>
          <a:schemeClr val="accent2">
            <a:hueOff val="26515"/>
            <a:satOff val="-25865"/>
            <a:lumOff val="-132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0" i="0" kern="1200"/>
            <a:t>Fleksibilitas dan efektifitas</a:t>
          </a:r>
          <a:endParaRPr lang="en-US" sz="1400" kern="1200"/>
        </a:p>
      </dsp:txBody>
      <dsp:txXfrm>
        <a:off x="1218672" y="3133257"/>
        <a:ext cx="4279372" cy="855994"/>
      </dsp:txXfrm>
    </dsp:sp>
    <dsp:sp modelId="{B40EEF34-4029-475C-94AB-EE994B5299FD}">
      <dsp:nvSpPr>
        <dsp:cNvPr id="0" name=""/>
        <dsp:cNvSpPr/>
      </dsp:nvSpPr>
      <dsp:spPr>
        <a:xfrm>
          <a:off x="1589389" y="4142168"/>
          <a:ext cx="5320997" cy="909256"/>
        </a:xfrm>
        <a:prstGeom prst="roundRect">
          <a:avLst>
            <a:gd name="adj" fmla="val 10000"/>
          </a:avLst>
        </a:prstGeom>
        <a:solidFill>
          <a:schemeClr val="accent2">
            <a:hueOff val="35353"/>
            <a:satOff val="-34487"/>
            <a:lumOff val="-176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b="0" i="0" kern="1200"/>
            <a:t>Mutu proses itu sendiri sesuai dengan standar pelayanan yang semestinyaKewajaran, tidak kurang dan tidak berlebihan</a:t>
          </a:r>
          <a:br>
            <a:rPr lang="en-ID" sz="1400" kern="1200"/>
          </a:br>
          <a:endParaRPr lang="en-US" sz="1400" kern="1200"/>
        </a:p>
      </dsp:txBody>
      <dsp:txXfrm>
        <a:off x="1616020" y="4168799"/>
        <a:ext cx="4279372" cy="855994"/>
      </dsp:txXfrm>
    </dsp:sp>
    <dsp:sp modelId="{02EAA146-D54E-4DB6-9846-4441EB00FC9A}">
      <dsp:nvSpPr>
        <dsp:cNvPr id="0" name=""/>
        <dsp:cNvSpPr/>
      </dsp:nvSpPr>
      <dsp:spPr>
        <a:xfrm>
          <a:off x="4729981" y="664262"/>
          <a:ext cx="591016" cy="5910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4862960" y="664262"/>
        <a:ext cx="325058" cy="444740"/>
      </dsp:txXfrm>
    </dsp:sp>
    <dsp:sp modelId="{0C0E93B3-CFD0-4D68-B6A9-1D7F955D8FA3}">
      <dsp:nvSpPr>
        <dsp:cNvPr id="0" name=""/>
        <dsp:cNvSpPr/>
      </dsp:nvSpPr>
      <dsp:spPr>
        <a:xfrm>
          <a:off x="5127328" y="1699804"/>
          <a:ext cx="591016" cy="5910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87622"/>
            <a:satOff val="-14549"/>
            <a:lumOff val="-855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87622"/>
              <a:satOff val="-14549"/>
              <a:lumOff val="-8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5260307" y="1699804"/>
        <a:ext cx="325058" cy="444740"/>
      </dsp:txXfrm>
    </dsp:sp>
    <dsp:sp modelId="{DCAF28D2-B586-4679-ABFD-217B3BC5509C}">
      <dsp:nvSpPr>
        <dsp:cNvPr id="0" name=""/>
        <dsp:cNvSpPr/>
      </dsp:nvSpPr>
      <dsp:spPr>
        <a:xfrm>
          <a:off x="5524675" y="2720192"/>
          <a:ext cx="591016" cy="5910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75245"/>
            <a:satOff val="-29098"/>
            <a:lumOff val="-1711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75245"/>
              <a:satOff val="-29098"/>
              <a:lumOff val="-17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5657654" y="2720192"/>
        <a:ext cx="325058" cy="444740"/>
      </dsp:txXfrm>
    </dsp:sp>
    <dsp:sp modelId="{F0A6E6D9-FFAB-4794-AAB2-531832990074}">
      <dsp:nvSpPr>
        <dsp:cNvPr id="0" name=""/>
        <dsp:cNvSpPr/>
      </dsp:nvSpPr>
      <dsp:spPr>
        <a:xfrm>
          <a:off x="5922023" y="3765837"/>
          <a:ext cx="591016" cy="5910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62867"/>
            <a:satOff val="-43647"/>
            <a:lumOff val="-2566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262867"/>
              <a:satOff val="-43647"/>
              <a:lumOff val="-256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055002" y="3765837"/>
        <a:ext cx="325058" cy="4447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CB08B6-F5DA-4885-8989-C18697C6C037}">
      <dsp:nvSpPr>
        <dsp:cNvPr id="0" name=""/>
        <dsp:cNvSpPr/>
      </dsp:nvSpPr>
      <dsp:spPr>
        <a:xfrm>
          <a:off x="2211323" y="2528"/>
          <a:ext cx="2487739" cy="121599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300" b="0" i="0" kern="1200"/>
            <a:t>Pada umumnya pendekatan terhadap mutu pelayanan kesehatan ada dua cara:</a:t>
          </a:r>
          <a:endParaRPr lang="en-US" sz="1300" kern="1200"/>
        </a:p>
      </dsp:txBody>
      <dsp:txXfrm>
        <a:off x="2270683" y="61888"/>
        <a:ext cx="2369019" cy="1097272"/>
      </dsp:txXfrm>
    </dsp:sp>
    <dsp:sp modelId="{231FCC38-E335-4CC8-906C-5D599BA3CFA5}">
      <dsp:nvSpPr>
        <dsp:cNvPr id="0" name=""/>
        <dsp:cNvSpPr/>
      </dsp:nvSpPr>
      <dsp:spPr>
        <a:xfrm>
          <a:off x="2211323" y="1279320"/>
          <a:ext cx="2487739" cy="121599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300" b="0" i="0" kern="1200"/>
            <a:t>Pendekatan kesehatan masyarakatPendekatan ini menyangkut seluruh sistem pelayanan kesehatan dari tingkat dasar (grass root) sampai yang tertinggi.</a:t>
          </a:r>
          <a:endParaRPr lang="en-US" sz="1300" kern="1200"/>
        </a:p>
      </dsp:txBody>
      <dsp:txXfrm>
        <a:off x="2270683" y="1338680"/>
        <a:ext cx="2369019" cy="1097272"/>
      </dsp:txXfrm>
    </dsp:sp>
    <dsp:sp modelId="{6A2045E9-3B6E-49E1-BF64-AB62ADA00C53}">
      <dsp:nvSpPr>
        <dsp:cNvPr id="0" name=""/>
        <dsp:cNvSpPr/>
      </dsp:nvSpPr>
      <dsp:spPr>
        <a:xfrm>
          <a:off x="2211323" y="2556112"/>
          <a:ext cx="2487739" cy="121599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300" b="0" i="0" kern="1200"/>
            <a:t>Pendekatan institusional atau individual </a:t>
          </a:r>
          <a:endParaRPr lang="en-US" sz="1300" kern="1200"/>
        </a:p>
      </dsp:txBody>
      <dsp:txXfrm>
        <a:off x="2270683" y="2615472"/>
        <a:ext cx="2369019" cy="1097272"/>
      </dsp:txXfrm>
    </dsp:sp>
    <dsp:sp modelId="{1E0B778A-569D-44EA-A082-91980C3EFADA}">
      <dsp:nvSpPr>
        <dsp:cNvPr id="0" name=""/>
        <dsp:cNvSpPr/>
      </dsp:nvSpPr>
      <dsp:spPr>
        <a:xfrm>
          <a:off x="2211323" y="3832904"/>
          <a:ext cx="2487739" cy="121599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300" kern="1200" dirty="0" err="1"/>
            <a:t>P</a:t>
          </a:r>
          <a:r>
            <a:rPr lang="en-ID" sz="1300" b="0" i="0" kern="1200" dirty="0" err="1"/>
            <a:t>endekatan</a:t>
          </a:r>
          <a:r>
            <a:rPr lang="en-ID" sz="1300" b="0" i="0" kern="1200" dirty="0"/>
            <a:t> </a:t>
          </a:r>
          <a:r>
            <a:rPr lang="en-ID" sz="1300" b="0" i="0" kern="1200" dirty="0" err="1"/>
            <a:t>ini</a:t>
          </a:r>
          <a:r>
            <a:rPr lang="en-ID" sz="1300" b="0" i="0" kern="1200" dirty="0"/>
            <a:t> </a:t>
          </a:r>
          <a:r>
            <a:rPr lang="en-ID" sz="1300" b="0" i="0" kern="1200" dirty="0" err="1"/>
            <a:t>berkaitan</a:t>
          </a:r>
          <a:r>
            <a:rPr lang="en-ID" sz="1300" b="0" i="0" kern="1200" dirty="0"/>
            <a:t> </a:t>
          </a:r>
          <a:r>
            <a:rPr lang="en-ID" sz="1300" b="0" i="0" kern="1200" dirty="0" err="1"/>
            <a:t>dengan</a:t>
          </a:r>
          <a:r>
            <a:rPr lang="en-ID" sz="1300" b="0" i="0" kern="1200" dirty="0"/>
            <a:t> </a:t>
          </a:r>
          <a:r>
            <a:rPr lang="en-ID" sz="1300" b="0" i="0" kern="1200" dirty="0" err="1"/>
            <a:t>mutu</a:t>
          </a:r>
          <a:r>
            <a:rPr lang="en-ID" sz="1300" b="0" i="0" kern="1200" dirty="0"/>
            <a:t> </a:t>
          </a:r>
          <a:r>
            <a:rPr lang="en-ID" sz="1300" b="0" i="0" kern="1200" dirty="0" err="1"/>
            <a:t>pelayanan</a:t>
          </a:r>
          <a:r>
            <a:rPr lang="en-ID" sz="1300" b="0" i="0" kern="1200" dirty="0"/>
            <a:t> </a:t>
          </a:r>
          <a:r>
            <a:rPr lang="en-ID" sz="1300" b="0" i="0" kern="1200" dirty="0" err="1"/>
            <a:t>kesehatan</a:t>
          </a:r>
          <a:r>
            <a:rPr lang="en-ID" sz="1300" b="0" i="0" kern="1200" dirty="0"/>
            <a:t> </a:t>
          </a:r>
          <a:r>
            <a:rPr lang="en-ID" sz="1300" b="0" i="0" kern="1200" dirty="0" err="1"/>
            <a:t>terhadap</a:t>
          </a:r>
          <a:r>
            <a:rPr lang="en-ID" sz="1300" b="0" i="0" kern="1200" dirty="0"/>
            <a:t> </a:t>
          </a:r>
          <a:r>
            <a:rPr lang="en-ID" sz="1300" b="0" i="0" kern="1200" dirty="0" err="1"/>
            <a:t>perorangan</a:t>
          </a:r>
          <a:r>
            <a:rPr lang="en-ID" sz="1300" b="0" i="0" kern="1200" dirty="0"/>
            <a:t> oleh </a:t>
          </a:r>
          <a:r>
            <a:rPr lang="en-ID" sz="1300" b="0" i="0" kern="1200" dirty="0" err="1"/>
            <a:t>suatu</a:t>
          </a:r>
          <a:r>
            <a:rPr lang="en-ID" sz="1300" b="0" i="0" kern="1200" dirty="0"/>
            <a:t> </a:t>
          </a:r>
          <a:r>
            <a:rPr lang="en-ID" sz="1300" b="0" i="0" kern="1200" dirty="0" err="1"/>
            <a:t>institusi</a:t>
          </a:r>
          <a:r>
            <a:rPr lang="en-ID" sz="1300" b="0" i="0" kern="1200" dirty="0"/>
            <a:t> </a:t>
          </a:r>
          <a:r>
            <a:rPr lang="en-ID" sz="1300" b="0" i="0" kern="1200" dirty="0" err="1"/>
            <a:t>atau</a:t>
          </a:r>
          <a:r>
            <a:rPr lang="en-ID" sz="1300" b="0" i="0" kern="1200" dirty="0"/>
            <a:t> </a:t>
          </a:r>
          <a:r>
            <a:rPr lang="en-ID" sz="1300" b="0" i="0" kern="1200" dirty="0" err="1"/>
            <a:t>fasilitas</a:t>
          </a:r>
          <a:r>
            <a:rPr lang="en-ID" sz="1300" b="0" i="0" kern="1200" dirty="0"/>
            <a:t> </a:t>
          </a:r>
          <a:r>
            <a:rPr lang="en-ID" sz="1300" b="0" i="0" kern="1200" dirty="0" err="1"/>
            <a:t>kesehatan</a:t>
          </a:r>
          <a:r>
            <a:rPr lang="en-ID" sz="1300" b="0" i="0" kern="1200" dirty="0"/>
            <a:t>.</a:t>
          </a:r>
          <a:endParaRPr lang="en-US" sz="1300" kern="1200" dirty="0"/>
        </a:p>
      </dsp:txBody>
      <dsp:txXfrm>
        <a:off x="2270683" y="3892264"/>
        <a:ext cx="2369019" cy="109727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998415-4F00-4C86-B642-66B0F04FF43F}">
      <dsp:nvSpPr>
        <dsp:cNvPr id="0" name=""/>
        <dsp:cNvSpPr/>
      </dsp:nvSpPr>
      <dsp:spPr>
        <a:xfrm>
          <a:off x="0" y="35266"/>
          <a:ext cx="6910387" cy="120634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800" b="0" i="0" kern="1200"/>
            <a:t>Pelanggan Internal</a:t>
          </a:r>
          <a:endParaRPr lang="en-US" sz="1800" kern="1200"/>
        </a:p>
      </dsp:txBody>
      <dsp:txXfrm>
        <a:off x="58889" y="94155"/>
        <a:ext cx="6792609" cy="1088565"/>
      </dsp:txXfrm>
    </dsp:sp>
    <dsp:sp modelId="{E1E303C4-54AF-4755-83F1-A265BC52F916}">
      <dsp:nvSpPr>
        <dsp:cNvPr id="0" name=""/>
        <dsp:cNvSpPr/>
      </dsp:nvSpPr>
      <dsp:spPr>
        <a:xfrm>
          <a:off x="0" y="1293449"/>
          <a:ext cx="6910387" cy="1206343"/>
        </a:xfrm>
        <a:prstGeom prst="roundRect">
          <a:avLst/>
        </a:prstGeom>
        <a:solidFill>
          <a:schemeClr val="accent2">
            <a:hueOff val="11784"/>
            <a:satOff val="-11496"/>
            <a:lumOff val="-58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800" b="0" i="0" kern="1200"/>
            <a:t>Para tenaga medis, paramedis, nonmedis atau pelaksana fungsional lainnya seperti laboratorium, radiologi, gizi, ambulance, blood bank, yang kesemuanya saling membutuhkan, saling tergantung dalam suatu sistem pelayanan kesehatan intern</a:t>
          </a:r>
          <a:endParaRPr lang="en-US" sz="1800" kern="1200"/>
        </a:p>
      </dsp:txBody>
      <dsp:txXfrm>
        <a:off x="58889" y="1352338"/>
        <a:ext cx="6792609" cy="1088565"/>
      </dsp:txXfrm>
    </dsp:sp>
    <dsp:sp modelId="{F6EE4539-0BC5-48E7-96DE-0B9910E97648}">
      <dsp:nvSpPr>
        <dsp:cNvPr id="0" name=""/>
        <dsp:cNvSpPr/>
      </dsp:nvSpPr>
      <dsp:spPr>
        <a:xfrm>
          <a:off x="0" y="2551632"/>
          <a:ext cx="6910387" cy="1206343"/>
        </a:xfrm>
        <a:prstGeom prst="roundRect">
          <a:avLst/>
        </a:prstGeom>
        <a:solidFill>
          <a:schemeClr val="accent2">
            <a:hueOff val="23569"/>
            <a:satOff val="-22991"/>
            <a:lumOff val="-11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800" b="0" i="0" kern="1200"/>
            <a:t>Pelanggan Eksternal</a:t>
          </a:r>
          <a:endParaRPr lang="en-US" sz="1800" kern="1200"/>
        </a:p>
      </dsp:txBody>
      <dsp:txXfrm>
        <a:off x="58889" y="2610521"/>
        <a:ext cx="6792609" cy="1088565"/>
      </dsp:txXfrm>
    </dsp:sp>
    <dsp:sp modelId="{06136AB6-5F44-44D5-912F-B3079E8CF21D}">
      <dsp:nvSpPr>
        <dsp:cNvPr id="0" name=""/>
        <dsp:cNvSpPr/>
      </dsp:nvSpPr>
      <dsp:spPr>
        <a:xfrm>
          <a:off x="0" y="3809815"/>
          <a:ext cx="6910387" cy="1206343"/>
        </a:xfrm>
        <a:prstGeom prst="roundRect">
          <a:avLst/>
        </a:prstGeom>
        <a:solidFill>
          <a:schemeClr val="accent2">
            <a:hueOff val="35353"/>
            <a:satOff val="-34487"/>
            <a:lumOff val="-176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800" b="0" i="0" kern="1200"/>
            <a:t>pelanggan yang sesungguhnya menjadi sasaran dari misi organisasi pelayanan kesehatan, yaitu para pasien, famili dan sahabatnya serta pihak-pihak lain yang berkepentingan</a:t>
          </a:r>
          <a:endParaRPr lang="en-US" sz="1800" kern="1200"/>
        </a:p>
      </dsp:txBody>
      <dsp:txXfrm>
        <a:off x="58889" y="3868704"/>
        <a:ext cx="6792609" cy="1088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141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705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427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905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820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097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615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89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2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2779F603-B669-4AD6-82F9-E09F76165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B2EA78-AEB3-469B-9025-3B17201A4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5536780" cy="3566160"/>
          </a:xfrm>
        </p:spPr>
        <p:txBody>
          <a:bodyPr>
            <a:normAutofit/>
          </a:bodyPr>
          <a:lstStyle/>
          <a:p>
            <a:r>
              <a:rPr lang="en-ID" sz="5600" b="1" err="1"/>
              <a:t>Pengendalian</a:t>
            </a:r>
            <a:r>
              <a:rPr lang="en-ID" sz="5600" b="1"/>
              <a:t> </a:t>
            </a:r>
            <a:r>
              <a:rPr lang="en-ID" sz="5600" b="1" err="1"/>
              <a:t>mutu</a:t>
            </a:r>
            <a:r>
              <a:rPr lang="en-ID" sz="5600" b="1"/>
              <a:t> </a:t>
            </a:r>
            <a:r>
              <a:rPr lang="en-ID" sz="5600" b="1" err="1"/>
              <a:t>manajemen</a:t>
            </a:r>
            <a:r>
              <a:rPr lang="en-ID" sz="5600" b="1"/>
              <a:t> </a:t>
            </a:r>
            <a:r>
              <a:rPr lang="en-ID" sz="5600" b="1" err="1"/>
              <a:t>keperawatan</a:t>
            </a:r>
            <a:endParaRPr lang="en-US" sz="5600">
              <a:latin typeface="Sabon Next LT" panose="02000500000000000000" pitchFamily="2" charset="0"/>
              <a:cs typeface="Sabon Next LT" panose="020005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5E1F2F-E259-4EA8-9FFD-3A10AF541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0" y="4645152"/>
            <a:ext cx="5534009" cy="1143000"/>
          </a:xfrm>
        </p:spPr>
        <p:txBody>
          <a:bodyPr>
            <a:normAutofit/>
          </a:bodyPr>
          <a:lstStyle/>
          <a:p>
            <a:r>
              <a:rPr lang="en-US" b="1" err="1"/>
              <a:t>nS.Suyamto</a:t>
            </a:r>
            <a:r>
              <a:rPr lang="en-US" b="1"/>
              <a:t> </a:t>
            </a:r>
            <a:r>
              <a:rPr lang="en-US" b="1" err="1"/>
              <a:t>sst</a:t>
            </a:r>
            <a:r>
              <a:rPr lang="en-US" b="1"/>
              <a:t>,.mph</a:t>
            </a:r>
          </a:p>
          <a:p>
            <a:r>
              <a:rPr lang="en-US" b="1" err="1"/>
              <a:t>Stikes</a:t>
            </a:r>
            <a:r>
              <a:rPr lang="en-US" b="1"/>
              <a:t> </a:t>
            </a:r>
            <a:r>
              <a:rPr lang="en-US" b="1" err="1"/>
              <a:t>notokusumo</a:t>
            </a:r>
            <a:r>
              <a:rPr lang="en-US" b="1"/>
              <a:t> </a:t>
            </a:r>
            <a:r>
              <a:rPr lang="en-US" b="1" err="1"/>
              <a:t>yogyakarta</a:t>
            </a:r>
            <a:endParaRPr lang="en-US" b="1"/>
          </a:p>
        </p:txBody>
      </p:sp>
      <p:cxnSp>
        <p:nvCxnSpPr>
          <p:cNvPr id="1033" name="Straight Connector 1032">
            <a:extLst>
              <a:ext uri="{FF2B5EF4-FFF2-40B4-BE49-F238E27FC236}">
                <a16:creationId xmlns:a16="http://schemas.microsoft.com/office/drawing/2014/main" id="{7ABFD994-C2DC-4E7D-9411-C7FF7813E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47660" y="4485132"/>
            <a:ext cx="54864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Mutu Pelayanan Kesehatan - Home | Facebook">
            <a:extLst>
              <a:ext uri="{FF2B5EF4-FFF2-40B4-BE49-F238E27FC236}">
                <a16:creationId xmlns:a16="http://schemas.microsoft.com/office/drawing/2014/main" id="{A7773CB7-2AE1-436D-8CFA-D80380E47E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79858" y="620720"/>
            <a:ext cx="3372857" cy="5086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" name="Rectangle 1034">
            <a:extLst>
              <a:ext uri="{FF2B5EF4-FFF2-40B4-BE49-F238E27FC236}">
                <a16:creationId xmlns:a16="http://schemas.microsoft.com/office/drawing/2014/main" id="{596FA172-921E-4C46-94E3-3FC0695A7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503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48DA2B-F146-EADB-64D0-1C4ADF9A5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ID" b="1">
                <a:solidFill>
                  <a:srgbClr val="FFFFFF"/>
                </a:solidFill>
              </a:rPr>
              <a:t>7. Budaya Mutu &amp; Keselamatan Pasien</a:t>
            </a:r>
            <a:endParaRPr lang="en-ID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DBDA1-496C-884D-DB17-84C33FA60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err="1"/>
              <a:t>Budaya</a:t>
            </a:r>
            <a:r>
              <a:rPr lang="en-ID"/>
              <a:t> </a:t>
            </a:r>
            <a:r>
              <a:rPr lang="en-ID" err="1"/>
              <a:t>melaporkan</a:t>
            </a:r>
            <a:r>
              <a:rPr lang="en-ID"/>
              <a:t> </a:t>
            </a:r>
            <a:r>
              <a:rPr lang="en-ID" err="1"/>
              <a:t>insiden</a:t>
            </a:r>
            <a:r>
              <a:rPr lang="en-ID"/>
              <a:t> </a:t>
            </a:r>
            <a:r>
              <a:rPr lang="en-ID" err="1"/>
              <a:t>tanpa</a:t>
            </a:r>
            <a:r>
              <a:rPr lang="en-ID"/>
              <a:t> </a:t>
            </a:r>
            <a:r>
              <a:rPr lang="en-ID" err="1"/>
              <a:t>menyalahkan</a:t>
            </a:r>
            <a:r>
              <a:rPr lang="en-ID"/>
              <a:t> (no blame culture)</a:t>
            </a:r>
          </a:p>
          <a:p>
            <a:pPr marL="457200" indent="-457200">
              <a:buFont typeface="+mj-lt"/>
              <a:buAutoNum type="arabicPeriod"/>
            </a:pPr>
            <a:r>
              <a:rPr lang="en-ID" err="1"/>
              <a:t>Kesadaran</a:t>
            </a:r>
            <a:r>
              <a:rPr lang="en-ID"/>
              <a:t> </a:t>
            </a:r>
            <a:r>
              <a:rPr lang="en-ID" err="1"/>
              <a:t>staf</a:t>
            </a:r>
            <a:r>
              <a:rPr lang="en-ID"/>
              <a:t> </a:t>
            </a:r>
            <a:r>
              <a:rPr lang="en-ID" err="1"/>
              <a:t>terhadap</a:t>
            </a:r>
            <a:r>
              <a:rPr lang="en-ID"/>
              <a:t> </a:t>
            </a:r>
            <a:r>
              <a:rPr lang="en-ID" err="1"/>
              <a:t>keselamatan</a:t>
            </a:r>
            <a:r>
              <a:rPr lang="en-ID"/>
              <a:t> </a:t>
            </a:r>
            <a:r>
              <a:rPr lang="en-ID" err="1"/>
              <a:t>pasien</a:t>
            </a:r>
            <a:endParaRPr lang="en-ID"/>
          </a:p>
          <a:p>
            <a:pPr marL="457200" indent="-457200">
              <a:buFont typeface="+mj-lt"/>
              <a:buAutoNum type="arabicPeriod"/>
            </a:pPr>
            <a:r>
              <a:rPr lang="en-ID" err="1"/>
              <a:t>Kerja</a:t>
            </a:r>
            <a:r>
              <a:rPr lang="en-ID"/>
              <a:t> </a:t>
            </a:r>
            <a:r>
              <a:rPr lang="en-ID" err="1"/>
              <a:t>sama</a:t>
            </a:r>
            <a:r>
              <a:rPr lang="en-ID"/>
              <a:t> </a:t>
            </a:r>
            <a:r>
              <a:rPr lang="en-ID" err="1"/>
              <a:t>tim</a:t>
            </a:r>
            <a:r>
              <a:rPr lang="en-ID"/>
              <a:t> </a:t>
            </a:r>
            <a:r>
              <a:rPr lang="en-ID" err="1"/>
              <a:t>interprofesional</a:t>
            </a:r>
            <a:endParaRPr lang="en-ID"/>
          </a:p>
          <a:p>
            <a:pPr marL="457200" indent="-457200">
              <a:buFont typeface="+mj-lt"/>
              <a:buAutoNum type="arabicPeriod"/>
            </a:pPr>
            <a:r>
              <a:rPr lang="en-ID" err="1"/>
              <a:t>Pembelajaran</a:t>
            </a:r>
            <a:r>
              <a:rPr lang="en-ID"/>
              <a:t> </a:t>
            </a:r>
            <a:r>
              <a:rPr lang="en-ID" err="1"/>
              <a:t>dari</a:t>
            </a:r>
            <a:r>
              <a:rPr lang="en-ID"/>
              <a:t> </a:t>
            </a:r>
            <a:r>
              <a:rPr lang="en-ID" err="1"/>
              <a:t>insiden</a:t>
            </a:r>
            <a:r>
              <a:rPr lang="en-ID"/>
              <a:t> dan near miss</a:t>
            </a:r>
          </a:p>
          <a:p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10886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DC4018-8589-5276-406A-C79F15A9F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ID" b="1">
                <a:solidFill>
                  <a:srgbClr val="FFFFFF"/>
                </a:solidFill>
              </a:rPr>
              <a:t>8. Sistem Komunikasi &amp; Koordinasi</a:t>
            </a:r>
            <a:endParaRPr lang="en-ID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81576-9635-47B1-E4DC-EBEC96B02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376" y="2023963"/>
            <a:ext cx="11163869" cy="3845025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dirty="0" err="1"/>
              <a:t>Efektivitas</a:t>
            </a:r>
            <a:r>
              <a:rPr lang="en-ID" dirty="0"/>
              <a:t> handover (SBAR) </a:t>
            </a:r>
          </a:p>
          <a:p>
            <a:pPr marL="0" indent="0">
              <a:buNone/>
            </a:pPr>
            <a:r>
              <a:rPr lang="en-ID" b="1" dirty="0">
                <a:solidFill>
                  <a:srgbClr val="00B0F0"/>
                </a:solidFill>
              </a:rPr>
              <a:t>Situation :</a:t>
            </a:r>
            <a:r>
              <a:rPr lang="en-ID" i="1" dirty="0"/>
              <a:t> </a:t>
            </a:r>
            <a:r>
              <a:rPr lang="en-ID" i="1" dirty="0" err="1"/>
              <a:t>Contoh</a:t>
            </a:r>
            <a:r>
              <a:rPr lang="en-ID" i="1" dirty="0"/>
              <a:t>:</a:t>
            </a:r>
            <a:br>
              <a:rPr lang="en-ID" dirty="0"/>
            </a:br>
            <a:r>
              <a:rPr lang="en-ID" dirty="0"/>
              <a:t>“Dok, </a:t>
            </a:r>
            <a:r>
              <a:rPr lang="en-ID" dirty="0" err="1"/>
              <a:t>saya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 Siti di Ruang Melati. </a:t>
            </a:r>
            <a:r>
              <a:rPr lang="en-ID" dirty="0" err="1"/>
              <a:t>Pasien</a:t>
            </a:r>
            <a:r>
              <a:rPr lang="en-ID" dirty="0"/>
              <a:t> Bapak Ahmad, 65 </a:t>
            </a:r>
            <a:r>
              <a:rPr lang="en-ID" dirty="0" err="1"/>
              <a:t>tahun</a:t>
            </a:r>
            <a:r>
              <a:rPr lang="en-ID" dirty="0"/>
              <a:t>,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sesak</a:t>
            </a:r>
            <a:r>
              <a:rPr lang="en-ID" dirty="0"/>
              <a:t> napas </a:t>
            </a:r>
            <a:r>
              <a:rPr lang="en-ID" dirty="0" err="1"/>
              <a:t>akut</a:t>
            </a:r>
            <a:r>
              <a:rPr lang="en-ID" dirty="0"/>
              <a:t>.”</a:t>
            </a:r>
          </a:p>
          <a:p>
            <a:pPr marL="0" indent="0">
              <a:buNone/>
            </a:pPr>
            <a:r>
              <a:rPr lang="en-ID" b="1" dirty="0">
                <a:solidFill>
                  <a:srgbClr val="00B0F0"/>
                </a:solidFill>
              </a:rPr>
              <a:t> Background </a:t>
            </a:r>
            <a:r>
              <a:rPr lang="en-ID" i="1" dirty="0" err="1"/>
              <a:t>Contoh</a:t>
            </a:r>
            <a:r>
              <a:rPr lang="en-ID" i="1" dirty="0"/>
              <a:t>:</a:t>
            </a:r>
            <a:br>
              <a:rPr lang="en-ID" dirty="0"/>
            </a:br>
            <a:r>
              <a:rPr lang="en-ID" dirty="0"/>
              <a:t>“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dirawat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CHF, </a:t>
            </a:r>
            <a:r>
              <a:rPr lang="en-ID" dirty="0" err="1"/>
              <a:t>riwayat</a:t>
            </a:r>
            <a:r>
              <a:rPr lang="en-ID" dirty="0"/>
              <a:t> </a:t>
            </a:r>
            <a:r>
              <a:rPr lang="en-ID" dirty="0" err="1"/>
              <a:t>hipertensi</a:t>
            </a:r>
            <a:r>
              <a:rPr lang="en-ID" dirty="0"/>
              <a:t>,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mendapat</a:t>
            </a:r>
            <a:r>
              <a:rPr lang="en-ID" dirty="0"/>
              <a:t> O₂ 3 L/</a:t>
            </a:r>
            <a:r>
              <a:rPr lang="en-ID" dirty="0" err="1"/>
              <a:t>menit</a:t>
            </a:r>
            <a:r>
              <a:rPr lang="en-ID" dirty="0"/>
              <a:t>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err="1"/>
              <a:t>pagi</a:t>
            </a:r>
            <a:r>
              <a:rPr lang="en-ID" dirty="0"/>
              <a:t>.”</a:t>
            </a:r>
          </a:p>
          <a:p>
            <a:pPr marL="0" indent="0">
              <a:buNone/>
            </a:pPr>
            <a:r>
              <a:rPr lang="en-ID" b="1" dirty="0">
                <a:solidFill>
                  <a:srgbClr val="00B0F0"/>
                </a:solidFill>
              </a:rPr>
              <a:t> Assessment </a:t>
            </a:r>
            <a:r>
              <a:rPr lang="en-ID" i="1" dirty="0" err="1"/>
              <a:t>Contoh</a:t>
            </a:r>
            <a:r>
              <a:rPr lang="en-ID" i="1" dirty="0"/>
              <a:t>:</a:t>
            </a:r>
            <a:br>
              <a:rPr lang="en-ID" dirty="0"/>
            </a:br>
            <a:r>
              <a:rPr lang="en-ID" dirty="0"/>
              <a:t>“RR 32x/</a:t>
            </a:r>
            <a:r>
              <a:rPr lang="en-ID" dirty="0" err="1"/>
              <a:t>menit</a:t>
            </a:r>
            <a:r>
              <a:rPr lang="en-ID" dirty="0"/>
              <a:t>, SpO₂ 88%, </a:t>
            </a:r>
            <a:r>
              <a:rPr lang="en-ID" dirty="0" err="1"/>
              <a:t>terdengar</a:t>
            </a:r>
            <a:r>
              <a:rPr lang="en-ID" dirty="0"/>
              <a:t> </a:t>
            </a:r>
            <a:r>
              <a:rPr lang="en-ID" dirty="0" err="1"/>
              <a:t>ronki</a:t>
            </a:r>
            <a:r>
              <a:rPr lang="en-ID" dirty="0"/>
              <a:t> </a:t>
            </a:r>
            <a:r>
              <a:rPr lang="en-ID" dirty="0" err="1"/>
              <a:t>basah</a:t>
            </a:r>
            <a:r>
              <a:rPr lang="en-ID" dirty="0"/>
              <a:t> bilateral. Saya </a:t>
            </a:r>
            <a:r>
              <a:rPr lang="en-ID" dirty="0" err="1"/>
              <a:t>menilai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penurunan</a:t>
            </a:r>
            <a:r>
              <a:rPr lang="en-ID" dirty="0"/>
              <a:t> </a:t>
            </a:r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pernapasan</a:t>
            </a:r>
            <a:r>
              <a:rPr lang="en-ID" dirty="0"/>
              <a:t>.”</a:t>
            </a:r>
          </a:p>
          <a:p>
            <a:pPr marL="0" indent="0">
              <a:buNone/>
            </a:pPr>
            <a:r>
              <a:rPr lang="en-ID" b="1" dirty="0">
                <a:solidFill>
                  <a:srgbClr val="00B0F0"/>
                </a:solidFill>
              </a:rPr>
              <a:t>Recommendation</a:t>
            </a:r>
            <a:r>
              <a:rPr lang="en-ID" dirty="0"/>
              <a:t>)</a:t>
            </a:r>
            <a:r>
              <a:rPr lang="en-ID" i="1" dirty="0"/>
              <a:t> </a:t>
            </a:r>
            <a:r>
              <a:rPr lang="en-ID" i="1" dirty="0" err="1"/>
              <a:t>Contoh</a:t>
            </a:r>
            <a:r>
              <a:rPr lang="en-ID" i="1" dirty="0"/>
              <a:t>:</a:t>
            </a:r>
            <a:br>
              <a:rPr lang="en-ID" dirty="0"/>
            </a:br>
            <a:r>
              <a:rPr lang="en-ID" dirty="0"/>
              <a:t>“Saya </a:t>
            </a:r>
            <a:r>
              <a:rPr lang="en-ID" dirty="0" err="1"/>
              <a:t>rekomendasikan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segera</a:t>
            </a:r>
            <a:r>
              <a:rPr lang="en-ID" dirty="0"/>
              <a:t>, </a:t>
            </a:r>
            <a:r>
              <a:rPr lang="en-ID" dirty="0" err="1"/>
              <a:t>peningkatan</a:t>
            </a:r>
            <a:r>
              <a:rPr lang="en-ID" dirty="0"/>
              <a:t> </a:t>
            </a:r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oksigen</a:t>
            </a:r>
            <a:r>
              <a:rPr lang="en-ID" dirty="0"/>
              <a:t>, dan </a:t>
            </a:r>
            <a:r>
              <a:rPr lang="en-ID" dirty="0" err="1"/>
              <a:t>pertimbangan</a:t>
            </a:r>
            <a:r>
              <a:rPr lang="en-ID" dirty="0"/>
              <a:t> </a:t>
            </a:r>
            <a:r>
              <a:rPr lang="en-ID" dirty="0" err="1"/>
              <a:t>pemberian</a:t>
            </a:r>
            <a:r>
              <a:rPr lang="en-ID" dirty="0"/>
              <a:t> </a:t>
            </a:r>
            <a:r>
              <a:rPr lang="en-ID" dirty="0" err="1"/>
              <a:t>diuretik</a:t>
            </a:r>
            <a:r>
              <a:rPr lang="en-ID" dirty="0"/>
              <a:t> IV.”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antar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 dan </a:t>
            </a:r>
            <a:r>
              <a:rPr lang="en-ID" dirty="0" err="1"/>
              <a:t>tim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 lain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ID" dirty="0" err="1"/>
              <a:t>Koordinasi</a:t>
            </a:r>
            <a:r>
              <a:rPr lang="en-ID" dirty="0"/>
              <a:t> </a:t>
            </a:r>
            <a:r>
              <a:rPr lang="en-ID" dirty="0" err="1"/>
              <a:t>lintas</a:t>
            </a:r>
            <a:r>
              <a:rPr lang="en-ID" dirty="0"/>
              <a:t> unit dan </a:t>
            </a:r>
            <a:r>
              <a:rPr lang="en-ID" dirty="0" err="1"/>
              <a:t>manajemen</a:t>
            </a:r>
            <a:endParaRPr lang="en-ID" dirty="0"/>
          </a:p>
          <a:p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63045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3D2F12-BDA7-CA35-F28E-D844064F4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ID" b="1">
                <a:solidFill>
                  <a:srgbClr val="FFFFFF"/>
                </a:solidFill>
              </a:rPr>
              <a:t>9. Beban Kerja &amp; Lingkungan Kerja</a:t>
            </a:r>
            <a:endParaRPr lang="en-ID">
              <a:solidFill>
                <a:srgbClr val="FFFFFF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F39B999-D0F9-BA3E-A9E0-4CFE6537D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/>
              <a:t>Beban </a:t>
            </a:r>
            <a:r>
              <a:rPr lang="en-ID" err="1"/>
              <a:t>kerja</a:t>
            </a:r>
            <a:r>
              <a:rPr lang="en-ID"/>
              <a:t> </a:t>
            </a:r>
            <a:r>
              <a:rPr lang="en-ID" err="1"/>
              <a:t>berlebih</a:t>
            </a:r>
            <a:r>
              <a:rPr lang="en-ID"/>
              <a:t> yang </a:t>
            </a:r>
            <a:r>
              <a:rPr lang="en-ID" err="1"/>
              <a:t>memicu</a:t>
            </a:r>
            <a:r>
              <a:rPr lang="en-ID"/>
              <a:t> </a:t>
            </a:r>
            <a:r>
              <a:rPr lang="en-ID" err="1"/>
              <a:t>kesalahan</a:t>
            </a:r>
            <a:endParaRPr lang="en-ID"/>
          </a:p>
          <a:p>
            <a:pPr marL="457200" indent="-457200">
              <a:buFont typeface="+mj-lt"/>
              <a:buAutoNum type="arabicPeriod"/>
            </a:pPr>
            <a:r>
              <a:rPr lang="en-ID"/>
              <a:t>Jadwal </a:t>
            </a:r>
            <a:r>
              <a:rPr lang="en-ID" err="1"/>
              <a:t>kerja</a:t>
            </a:r>
            <a:r>
              <a:rPr lang="en-ID"/>
              <a:t> dan </a:t>
            </a:r>
            <a:r>
              <a:rPr lang="en-ID" err="1"/>
              <a:t>kelelahan</a:t>
            </a:r>
            <a:r>
              <a:rPr lang="en-ID"/>
              <a:t> </a:t>
            </a:r>
            <a:r>
              <a:rPr lang="en-ID" err="1"/>
              <a:t>perawat</a:t>
            </a:r>
            <a:endParaRPr lang="en-ID"/>
          </a:p>
          <a:p>
            <a:pPr marL="457200" indent="-457200">
              <a:buFont typeface="+mj-lt"/>
              <a:buAutoNum type="arabicPeriod"/>
            </a:pPr>
            <a:r>
              <a:rPr lang="en-ID" err="1"/>
              <a:t>Dukungan</a:t>
            </a:r>
            <a:r>
              <a:rPr lang="en-ID"/>
              <a:t> </a:t>
            </a:r>
            <a:r>
              <a:rPr lang="en-ID" err="1"/>
              <a:t>psikososial</a:t>
            </a:r>
            <a:r>
              <a:rPr lang="en-ID"/>
              <a:t> dan </a:t>
            </a:r>
            <a:r>
              <a:rPr lang="en-ID" err="1"/>
              <a:t>kesejahteraan</a:t>
            </a:r>
            <a:r>
              <a:rPr lang="en-ID"/>
              <a:t> </a:t>
            </a:r>
            <a:r>
              <a:rPr lang="en-ID" err="1"/>
              <a:t>perawat</a:t>
            </a:r>
            <a:endParaRPr lang="en-ID"/>
          </a:p>
          <a:p>
            <a:endParaRPr lang="en-ID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2965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A96779-B8AC-4177-7037-B9AD93C55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ID" b="1">
                <a:solidFill>
                  <a:srgbClr val="FFFFFF"/>
                </a:solidFill>
              </a:rPr>
              <a:t>10. Partisipasi Pasien &amp; Keluarga</a:t>
            </a:r>
            <a:endParaRPr lang="en-ID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24BD4-B226-03B2-B90D-BEFB55D17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err="1"/>
              <a:t>Keterlibatan</a:t>
            </a:r>
            <a:r>
              <a:rPr lang="en-ID"/>
              <a:t> </a:t>
            </a:r>
            <a:r>
              <a:rPr lang="en-ID" err="1"/>
              <a:t>pasien</a:t>
            </a:r>
            <a:r>
              <a:rPr lang="en-ID"/>
              <a:t> dan </a:t>
            </a:r>
            <a:r>
              <a:rPr lang="en-ID" err="1"/>
              <a:t>keluarga</a:t>
            </a:r>
            <a:r>
              <a:rPr lang="en-ID"/>
              <a:t> </a:t>
            </a:r>
            <a:r>
              <a:rPr lang="en-ID" err="1"/>
              <a:t>dalam</a:t>
            </a:r>
            <a:r>
              <a:rPr lang="en-ID"/>
              <a:t> </a:t>
            </a:r>
            <a:r>
              <a:rPr lang="en-ID" err="1"/>
              <a:t>perawatan</a:t>
            </a:r>
            <a:endParaRPr lang="en-ID"/>
          </a:p>
          <a:p>
            <a:pPr marL="457200" indent="-457200">
              <a:buFont typeface="+mj-lt"/>
              <a:buAutoNum type="arabicPeriod"/>
            </a:pPr>
            <a:r>
              <a:rPr lang="en-ID" err="1"/>
              <a:t>Edukasi</a:t>
            </a:r>
            <a:r>
              <a:rPr lang="en-ID"/>
              <a:t> </a:t>
            </a:r>
            <a:r>
              <a:rPr lang="en-ID" err="1"/>
              <a:t>pasien</a:t>
            </a:r>
            <a:r>
              <a:rPr lang="en-ID"/>
              <a:t> yang </a:t>
            </a:r>
            <a:r>
              <a:rPr lang="en-ID" err="1"/>
              <a:t>efektif</a:t>
            </a:r>
            <a:endParaRPr lang="en-ID"/>
          </a:p>
          <a:p>
            <a:pPr marL="457200" indent="-457200">
              <a:buFont typeface="+mj-lt"/>
              <a:buAutoNum type="arabicPeriod"/>
            </a:pPr>
            <a:r>
              <a:rPr lang="en-ID" err="1"/>
              <a:t>Umpan</a:t>
            </a:r>
            <a:r>
              <a:rPr lang="en-ID"/>
              <a:t> </a:t>
            </a:r>
            <a:r>
              <a:rPr lang="en-ID" err="1"/>
              <a:t>balik</a:t>
            </a:r>
            <a:r>
              <a:rPr lang="en-ID"/>
              <a:t> dan </a:t>
            </a:r>
            <a:r>
              <a:rPr lang="en-ID" err="1"/>
              <a:t>survei</a:t>
            </a:r>
            <a:r>
              <a:rPr lang="en-ID"/>
              <a:t> </a:t>
            </a:r>
            <a:r>
              <a:rPr lang="en-ID" err="1"/>
              <a:t>kepuasan</a:t>
            </a:r>
            <a:r>
              <a:rPr lang="en-ID"/>
              <a:t> </a:t>
            </a:r>
            <a:r>
              <a:rPr lang="en-ID" err="1"/>
              <a:t>pasien</a:t>
            </a:r>
            <a:endParaRPr lang="en-ID"/>
          </a:p>
          <a:p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40674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4AF889-AD6E-2936-FBB6-BA905EA0C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ID" b="1">
                <a:solidFill>
                  <a:srgbClr val="FFFFFF"/>
                </a:solidFill>
              </a:rPr>
              <a:t>Ringkasan</a:t>
            </a:r>
            <a:endParaRPr lang="en-ID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F633A-A262-486E-BDF4-AEE76D0FD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ID" sz="2800" i="1" dirty="0" err="1"/>
              <a:t>Pengendalian</a:t>
            </a:r>
            <a:r>
              <a:rPr lang="en-ID" sz="2800" i="1" dirty="0"/>
              <a:t> </a:t>
            </a:r>
            <a:r>
              <a:rPr lang="en-ID" sz="2800" i="1" dirty="0" err="1"/>
              <a:t>mutu</a:t>
            </a:r>
            <a:r>
              <a:rPr lang="en-ID" sz="2800" i="1" dirty="0"/>
              <a:t> </a:t>
            </a:r>
            <a:r>
              <a:rPr lang="en-ID" sz="2800" i="1" dirty="0" err="1"/>
              <a:t>keperawatan</a:t>
            </a:r>
            <a:r>
              <a:rPr lang="en-ID" sz="2800" i="1" dirty="0"/>
              <a:t> </a:t>
            </a:r>
            <a:r>
              <a:rPr lang="en-ID" sz="2800" i="1" dirty="0" err="1"/>
              <a:t>dipengaruhi</a:t>
            </a:r>
            <a:r>
              <a:rPr lang="en-ID" sz="2800" i="1" dirty="0"/>
              <a:t> oleh </a:t>
            </a:r>
            <a:r>
              <a:rPr lang="en-ID" sz="2800" b="1" i="1" dirty="0" err="1"/>
              <a:t>faktor</a:t>
            </a:r>
            <a:r>
              <a:rPr lang="en-ID" sz="2800" b="1" i="1" dirty="0"/>
              <a:t> </a:t>
            </a:r>
            <a:r>
              <a:rPr lang="en-ID" sz="2800" b="1" i="1" dirty="0" err="1"/>
              <a:t>individu</a:t>
            </a:r>
            <a:r>
              <a:rPr lang="en-ID" sz="2800" b="1" i="1" dirty="0"/>
              <a:t>, </a:t>
            </a:r>
            <a:r>
              <a:rPr lang="en-ID" sz="2800" b="1" i="1" dirty="0" err="1"/>
              <a:t>organisasi</a:t>
            </a:r>
            <a:r>
              <a:rPr lang="en-ID" sz="2800" b="1" i="1" dirty="0"/>
              <a:t>, </a:t>
            </a:r>
            <a:r>
              <a:rPr lang="en-ID" sz="2800" b="1" i="1" dirty="0" err="1"/>
              <a:t>sistem</a:t>
            </a:r>
            <a:r>
              <a:rPr lang="en-ID" sz="2800" b="1" i="1" dirty="0"/>
              <a:t>, dan </a:t>
            </a:r>
            <a:r>
              <a:rPr lang="en-ID" sz="2800" b="1" i="1" dirty="0" err="1"/>
              <a:t>lingkungan</a:t>
            </a:r>
            <a:r>
              <a:rPr lang="en-ID" sz="2800" b="1" i="1" dirty="0"/>
              <a:t> </a:t>
            </a:r>
            <a:r>
              <a:rPr lang="en-ID" sz="2800" b="1" i="1" dirty="0" err="1"/>
              <a:t>kerja</a:t>
            </a:r>
            <a:r>
              <a:rPr lang="en-ID" sz="2800" i="1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2800" i="1" dirty="0" err="1"/>
              <a:t>Keberhasilan</a:t>
            </a:r>
            <a:r>
              <a:rPr lang="en-ID" sz="2800" i="1" dirty="0"/>
              <a:t> </a:t>
            </a:r>
            <a:r>
              <a:rPr lang="en-ID" sz="2800" i="1" dirty="0" err="1"/>
              <a:t>mutu</a:t>
            </a:r>
            <a:r>
              <a:rPr lang="en-ID" sz="2800" i="1" dirty="0"/>
              <a:t> </a:t>
            </a:r>
            <a:r>
              <a:rPr lang="en-ID" sz="2800" i="1" dirty="0" err="1"/>
              <a:t>memerlukan</a:t>
            </a:r>
            <a:r>
              <a:rPr lang="en-ID" sz="2800" i="1" dirty="0"/>
              <a:t> </a:t>
            </a:r>
            <a:r>
              <a:rPr lang="en-ID" sz="2800" i="1" dirty="0" err="1"/>
              <a:t>keterpaduan</a:t>
            </a:r>
            <a:r>
              <a:rPr lang="en-ID" sz="2800" i="1" dirty="0"/>
              <a:t> </a:t>
            </a:r>
            <a:r>
              <a:rPr lang="en-ID" sz="2800" i="1" dirty="0" err="1"/>
              <a:t>seluruh</a:t>
            </a:r>
            <a:r>
              <a:rPr lang="en-ID" sz="2800" i="1" dirty="0"/>
              <a:t> </a:t>
            </a:r>
            <a:r>
              <a:rPr lang="en-ID" sz="2800" i="1" dirty="0" err="1"/>
              <a:t>komponen</a:t>
            </a:r>
            <a:r>
              <a:rPr lang="en-ID" sz="2800" i="1" dirty="0"/>
              <a:t> </a:t>
            </a:r>
            <a:r>
              <a:rPr lang="en-ID" sz="2800" i="1" dirty="0" err="1"/>
              <a:t>pelayanan</a:t>
            </a:r>
            <a:r>
              <a:rPr lang="en-ID" sz="2800" i="1" dirty="0"/>
              <a:t> </a:t>
            </a:r>
            <a:r>
              <a:rPr lang="en-ID" sz="2800" i="1" dirty="0" err="1"/>
              <a:t>keperawatan</a:t>
            </a:r>
            <a:r>
              <a:rPr lang="en-ID" sz="2800" i="1" dirty="0"/>
              <a:t>.</a:t>
            </a:r>
            <a:endParaRPr lang="en-ID" sz="2800" dirty="0"/>
          </a:p>
          <a:p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07515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8BDBE5C-BBE9-4E89-BEE5-DEB6EAB87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3996D0-C36B-4D28-A9EA-9A6AC72E3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34946"/>
            <a:ext cx="3689094" cy="5055904"/>
          </a:xfrm>
        </p:spPr>
        <p:txBody>
          <a:bodyPr anchor="ctr">
            <a:normAutofit/>
          </a:bodyPr>
          <a:lstStyle/>
          <a:p>
            <a:pPr algn="r"/>
            <a:r>
              <a:rPr lang="es-ES" b="1" i="0" err="1">
                <a:effectLst/>
                <a:latin typeface="Open Sans" panose="020B0606030504020204" pitchFamily="34" charset="0"/>
              </a:rPr>
              <a:t>Definisi</a:t>
            </a:r>
            <a:r>
              <a:rPr lang="es-ES" b="1" i="0">
                <a:effectLst/>
                <a:latin typeface="Open Sans" panose="020B0606030504020204" pitchFamily="34" charset="0"/>
              </a:rPr>
              <a:t> Profesional </a:t>
            </a:r>
            <a:r>
              <a:rPr lang="es-ES" b="1" i="0" err="1">
                <a:effectLst/>
                <a:latin typeface="Open Sans" panose="020B0606030504020204" pitchFamily="34" charset="0"/>
              </a:rPr>
              <a:t>tentang</a:t>
            </a:r>
            <a:r>
              <a:rPr lang="es-ES" b="1" i="0">
                <a:effectLst/>
                <a:latin typeface="Open Sans" panose="020B0606030504020204" pitchFamily="34" charset="0"/>
              </a:rPr>
              <a:t> </a:t>
            </a:r>
            <a:r>
              <a:rPr lang="es-ES" b="1" i="0" err="1">
                <a:effectLst/>
                <a:latin typeface="Open Sans" panose="020B0606030504020204" pitchFamily="34" charset="0"/>
              </a:rPr>
              <a:t>mutu</a:t>
            </a:r>
            <a:r>
              <a:rPr lang="es-ES" b="1" i="0">
                <a:effectLst/>
                <a:latin typeface="Open Sans" panose="020B0606030504020204" pitchFamily="34" charset="0"/>
              </a:rPr>
              <a:t> </a:t>
            </a:r>
            <a:r>
              <a:rPr lang="es-ES" b="1" i="0" err="1">
                <a:effectLst/>
                <a:latin typeface="Open Sans" panose="020B0606030504020204" pitchFamily="34" charset="0"/>
              </a:rPr>
              <a:t>Pelayanan</a:t>
            </a:r>
            <a:r>
              <a:rPr lang="es-ES" b="1" i="0">
                <a:effectLst/>
                <a:latin typeface="Open Sans" panose="020B0606030504020204" pitchFamily="34" charset="0"/>
              </a:rPr>
              <a:t> </a:t>
            </a:r>
            <a:r>
              <a:rPr lang="es-ES" b="1" i="0" err="1">
                <a:effectLst/>
                <a:latin typeface="Open Sans" panose="020B0606030504020204" pitchFamily="34" charset="0"/>
              </a:rPr>
              <a:t>Kesehatan</a:t>
            </a:r>
            <a:r>
              <a:rPr lang="es-ES" b="1" i="0">
                <a:effectLst/>
                <a:latin typeface="Open Sans" panose="020B0606030504020204" pitchFamily="34" charset="0"/>
              </a:rPr>
              <a:t>, antara </a:t>
            </a:r>
            <a:r>
              <a:rPr lang="es-ES" b="1" i="0" err="1">
                <a:effectLst/>
                <a:latin typeface="Open Sans" panose="020B0606030504020204" pitchFamily="34" charset="0"/>
              </a:rPr>
              <a:t>lain</a:t>
            </a:r>
            <a:r>
              <a:rPr lang="es-ES" b="1" i="0">
                <a:effectLst/>
                <a:latin typeface="Open Sans" panose="020B0606030504020204" pitchFamily="34" charset="0"/>
              </a:rPr>
              <a:t> </a:t>
            </a:r>
            <a:endParaRPr lang="en-ID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791298"/>
            <a:ext cx="0" cy="27432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DFC4168B-AA75-4715-9B96-CF84B170A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0FA68607-1DD0-44EB-A7C0-14AA55531B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3095182"/>
              </p:ext>
            </p:extLst>
          </p:nvPr>
        </p:nvGraphicFramePr>
        <p:xfrm>
          <a:off x="4976031" y="634947"/>
          <a:ext cx="6582555" cy="5121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9391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BDBE5C-BBE9-4E89-BEE5-DEB6EAB87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F533F3-B20A-49BA-8FCF-C956668A3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32" y="634946"/>
            <a:ext cx="4097429" cy="2743200"/>
          </a:xfrm>
          <a:solidFill>
            <a:schemeClr val="accent1"/>
          </a:solidFill>
        </p:spPr>
        <p:txBody>
          <a:bodyPr anchor="ctr">
            <a:normAutofit/>
          </a:bodyPr>
          <a:lstStyle/>
          <a:p>
            <a:pPr algn="r"/>
            <a:r>
              <a:rPr lang="en-ID" sz="3600" b="1" i="0" dirty="0">
                <a:effectLst/>
                <a:latin typeface="Open Sans" panose="020B0606030504020204" pitchFamily="34" charset="0"/>
              </a:rPr>
              <a:t>Arti </a:t>
            </a:r>
            <a:r>
              <a:rPr lang="en-ID" sz="3600" b="1" i="0" dirty="0" err="1">
                <a:effectLst/>
                <a:latin typeface="Open Sans" panose="020B0606030504020204" pitchFamily="34" charset="0"/>
              </a:rPr>
              <a:t>Mutu</a:t>
            </a:r>
            <a:r>
              <a:rPr lang="en-ID" sz="3600" b="1" i="0" dirty="0">
                <a:effectLst/>
                <a:latin typeface="Open Sans" panose="020B0606030504020204" pitchFamily="34" charset="0"/>
              </a:rPr>
              <a:t> </a:t>
            </a:r>
            <a:r>
              <a:rPr lang="en-ID" sz="3600" b="1" i="0" dirty="0" err="1">
                <a:effectLst/>
                <a:latin typeface="Open Sans" panose="020B0606030504020204" pitchFamily="34" charset="0"/>
              </a:rPr>
              <a:t>Pelayanan</a:t>
            </a:r>
            <a:r>
              <a:rPr lang="en-ID" sz="3600" b="1" i="0" dirty="0">
                <a:effectLst/>
                <a:latin typeface="Open Sans" panose="020B0606030504020204" pitchFamily="34" charset="0"/>
              </a:rPr>
              <a:t> Kesehatan </a:t>
            </a:r>
            <a:r>
              <a:rPr lang="en-ID" sz="3600" b="1" i="0" dirty="0" err="1">
                <a:effectLst/>
                <a:latin typeface="Open Sans" panose="020B0606030504020204" pitchFamily="34" charset="0"/>
              </a:rPr>
              <a:t>dari</a:t>
            </a:r>
            <a:r>
              <a:rPr lang="en-ID" sz="3600" b="1" i="0" dirty="0">
                <a:effectLst/>
                <a:latin typeface="Open Sans" panose="020B0606030504020204" pitchFamily="34" charset="0"/>
              </a:rPr>
              <a:t> </a:t>
            </a:r>
            <a:r>
              <a:rPr lang="en-ID" sz="3600" b="1" i="0" dirty="0" err="1">
                <a:effectLst/>
                <a:latin typeface="Open Sans" panose="020B0606030504020204" pitchFamily="34" charset="0"/>
              </a:rPr>
              <a:t>beberapa</a:t>
            </a:r>
            <a:r>
              <a:rPr lang="en-ID" sz="3600" b="1" i="0" dirty="0">
                <a:effectLst/>
                <a:latin typeface="Open Sans" panose="020B0606030504020204" pitchFamily="34" charset="0"/>
              </a:rPr>
              <a:t> </a:t>
            </a:r>
            <a:r>
              <a:rPr lang="en-ID" sz="3600" b="1" i="0" dirty="0" err="1">
                <a:effectLst/>
                <a:latin typeface="Open Sans" panose="020B0606030504020204" pitchFamily="34" charset="0"/>
              </a:rPr>
              <a:t>Sudut</a:t>
            </a:r>
            <a:r>
              <a:rPr lang="en-ID" sz="3600" b="1" i="0" dirty="0">
                <a:effectLst/>
                <a:latin typeface="Open Sans" panose="020B0606030504020204" pitchFamily="34" charset="0"/>
              </a:rPr>
              <a:t> Pandang</a:t>
            </a:r>
            <a:endParaRPr lang="en-ID" sz="36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791298"/>
            <a:ext cx="0" cy="27432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4168B-AA75-4715-9B96-CF84B170A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6FAFA4-3B54-4FEA-857B-131D05754F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6839132"/>
              </p:ext>
            </p:extLst>
          </p:nvPr>
        </p:nvGraphicFramePr>
        <p:xfrm>
          <a:off x="4976031" y="634947"/>
          <a:ext cx="6582555" cy="5121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70544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4CE9D-38E3-40B1-8E4E-283B26EBF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en-ID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DIMENSI MUTU PELAYANAN KESEHATAN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98F88-591C-4F31-8D29-6C016676D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b="1" i="0" dirty="0" err="1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Kompetensi</a:t>
            </a:r>
            <a:r>
              <a:rPr lang="en-ID" b="1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 Teknis (Technical competence)</a:t>
            </a:r>
          </a:p>
          <a:p>
            <a:pPr marL="457200" indent="-457200">
              <a:buFont typeface="+mj-lt"/>
              <a:buAutoNum type="arabicPeriod"/>
            </a:pPr>
            <a:r>
              <a:rPr lang="en-ID" b="1" i="0" dirty="0" err="1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Akses</a:t>
            </a:r>
            <a:r>
              <a:rPr lang="en-ID" b="1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1" i="0" dirty="0" err="1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terhadap</a:t>
            </a:r>
            <a:r>
              <a:rPr lang="en-ID" b="1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1" i="0" dirty="0" err="1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pelayanan</a:t>
            </a:r>
            <a:r>
              <a:rPr lang="en-ID" b="1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 (Access to service)</a:t>
            </a:r>
          </a:p>
          <a:p>
            <a:pPr marL="457200" indent="-457200">
              <a:buFont typeface="+mj-lt"/>
              <a:buAutoNum type="arabicPeriod"/>
            </a:pPr>
            <a:r>
              <a:rPr lang="en-ID" b="1" i="0" dirty="0" err="1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Efektivitas</a:t>
            </a:r>
            <a:r>
              <a:rPr lang="en-ID" b="1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 (Effectiveness)</a:t>
            </a:r>
          </a:p>
          <a:p>
            <a:pPr marL="457200" indent="-457200">
              <a:buFont typeface="+mj-lt"/>
              <a:buAutoNum type="arabicPeriod"/>
            </a:pPr>
            <a:r>
              <a:rPr lang="en-ID" b="1" i="0" dirty="0" err="1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Efisiensi</a:t>
            </a:r>
            <a:r>
              <a:rPr lang="en-ID" b="1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 (Efficiency)</a:t>
            </a:r>
          </a:p>
          <a:p>
            <a:pPr marL="457200" indent="-457200">
              <a:buFont typeface="+mj-lt"/>
              <a:buAutoNum type="arabicPeriod"/>
            </a:pPr>
            <a:r>
              <a:rPr lang="en-ID" b="1" i="0" dirty="0" err="1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Kontinuitas</a:t>
            </a:r>
            <a:r>
              <a:rPr lang="en-ID" b="1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 (Continuity)</a:t>
            </a:r>
          </a:p>
          <a:p>
            <a:pPr marL="457200" indent="-457200">
              <a:buFont typeface="+mj-lt"/>
              <a:buAutoNum type="arabicPeriod"/>
            </a:pPr>
            <a:r>
              <a:rPr lang="en-ID" b="1" i="0" dirty="0" err="1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Keamanan</a:t>
            </a:r>
            <a:r>
              <a:rPr lang="en-ID" b="1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 (Safety)</a:t>
            </a:r>
          </a:p>
          <a:p>
            <a:pPr marL="457200" indent="-457200">
              <a:buFont typeface="+mj-lt"/>
              <a:buAutoNum type="arabicPeriod"/>
            </a:pPr>
            <a:r>
              <a:rPr lang="en-ID" b="1" i="0" dirty="0" err="1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Hubungan</a:t>
            </a:r>
            <a:r>
              <a:rPr lang="en-ID" b="1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1" i="0" dirty="0" err="1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antar</a:t>
            </a:r>
            <a:r>
              <a:rPr lang="en-ID" b="1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1" i="0" dirty="0" err="1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manusia</a:t>
            </a:r>
            <a:r>
              <a:rPr lang="en-ID" b="1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 (Interpersonal relations)</a:t>
            </a:r>
          </a:p>
          <a:p>
            <a:pPr marL="457200" indent="-457200">
              <a:buFont typeface="+mj-lt"/>
              <a:buAutoNum type="arabicPeriod"/>
            </a:pPr>
            <a:r>
              <a:rPr lang="en-ID" b="1" i="0" dirty="0" err="1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Kenyamanan</a:t>
            </a:r>
            <a:r>
              <a:rPr lang="en-ID" b="1" i="0" dirty="0">
                <a:solidFill>
                  <a:srgbClr val="0070C0"/>
                </a:solidFill>
                <a:effectLst/>
                <a:latin typeface="Open Sans" panose="020B0606030504020204" pitchFamily="34" charset="0"/>
              </a:rPr>
              <a:t> (Amenities)</a:t>
            </a:r>
            <a:endParaRPr lang="en-ID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272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E1530B0-6F96-46C0-8B3E-3215CB756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4910CF-1B56-45D3-960A-E89F7B3B9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17A6BB-4F07-40BA-8195-96878827F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ID" sz="3600" b="0" i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en-ID" sz="3600" b="1" i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Penilaian Mutu Pelayanan Kesehatan</a:t>
            </a:r>
            <a:endParaRPr lang="en-ID" sz="360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4FBC6BA-D095-41A7-963B-01314A708D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5564475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1036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EE1530B0-6F96-46C0-8B3E-3215CB756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754910CF-1B56-45D3-960A-E89F7B3B9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59257C-D6E7-44B5-ADA5-BF050CCDD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ID" sz="3600" b="1" i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STRUKTUR</a:t>
            </a:r>
            <a:endParaRPr lang="en-ID" sz="3600" b="1">
              <a:solidFill>
                <a:schemeClr val="bg1"/>
              </a:solidFill>
            </a:endParaRP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E6092A72-DE34-44A9-AFDC-0927C18F14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3670860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6700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8CB54FC-0B2A-4107-9A70-958B90B765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55A3AD-361D-A5D5-8DC2-2BB8900BE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685" y="634946"/>
            <a:ext cx="5127171" cy="1450757"/>
          </a:xfrm>
        </p:spPr>
        <p:txBody>
          <a:bodyPr>
            <a:normAutofit/>
          </a:bodyPr>
          <a:lstStyle/>
          <a:p>
            <a:r>
              <a:rPr lang="en-ID" sz="3300" b="1" dirty="0" err="1"/>
              <a:t>Pengendalian</a:t>
            </a:r>
            <a:r>
              <a:rPr lang="en-ID" sz="3300" b="1" dirty="0"/>
              <a:t> </a:t>
            </a:r>
            <a:r>
              <a:rPr lang="en-ID" sz="3300" b="1" dirty="0" err="1"/>
              <a:t>mutu</a:t>
            </a:r>
            <a:r>
              <a:rPr lang="en-ID" sz="3300" b="1" dirty="0"/>
              <a:t> </a:t>
            </a:r>
            <a:r>
              <a:rPr lang="en-ID" sz="3300" b="1" dirty="0" err="1"/>
              <a:t>manajemen</a:t>
            </a:r>
            <a:r>
              <a:rPr lang="en-ID" sz="3300" b="1" dirty="0"/>
              <a:t> </a:t>
            </a:r>
            <a:r>
              <a:rPr lang="en-ID" sz="3300" b="1" dirty="0" err="1"/>
              <a:t>keperawatan</a:t>
            </a:r>
            <a:endParaRPr lang="en-ID" sz="3300" dirty="0"/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B12B5829-09AE-E2ED-719E-35CE92F920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3192" y="711306"/>
            <a:ext cx="5115347" cy="511534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855A9B5-1710-4B19-B0F1-CDFDD4ED5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14044" y="2246569"/>
            <a:ext cx="4572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728F4-D64C-5674-750B-EFAB36840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4" y="2407436"/>
            <a:ext cx="5127172" cy="3461658"/>
          </a:xfrm>
        </p:spPr>
        <p:txBody>
          <a:bodyPr>
            <a:normAutofit/>
          </a:bodyPr>
          <a:lstStyle/>
          <a:p>
            <a:r>
              <a:rPr lang="en-ID" b="1" dirty="0" err="1"/>
              <a:t>Definisi</a:t>
            </a:r>
            <a:r>
              <a:rPr lang="en-ID" b="1" dirty="0"/>
              <a:t> </a:t>
            </a:r>
            <a:r>
              <a:rPr lang="en-ID" b="1" dirty="0" err="1"/>
              <a:t>Pengendalian</a:t>
            </a:r>
            <a:r>
              <a:rPr lang="en-ID" b="1" dirty="0"/>
              <a:t> Mutu </a:t>
            </a:r>
            <a:r>
              <a:rPr lang="en-ID" b="1" dirty="0" err="1"/>
              <a:t>Keperawatan</a:t>
            </a:r>
            <a:endParaRPr lang="en-ID" b="1" dirty="0"/>
          </a:p>
          <a:p>
            <a:r>
              <a:rPr lang="en-ID" b="1" dirty="0" err="1"/>
              <a:t>Pengendalian</a:t>
            </a:r>
            <a:r>
              <a:rPr lang="en-ID" b="1" dirty="0"/>
              <a:t> </a:t>
            </a:r>
            <a:r>
              <a:rPr lang="en-ID" b="1" dirty="0" err="1"/>
              <a:t>mutu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manajemen</a:t>
            </a:r>
            <a:r>
              <a:rPr lang="en-ID" b="1" dirty="0"/>
              <a:t> </a:t>
            </a:r>
            <a:r>
              <a:rPr lang="en-ID" b="1" dirty="0" err="1"/>
              <a:t>keperawatan</a:t>
            </a:r>
            <a:r>
              <a:rPr lang="en-ID" dirty="0"/>
              <a:t> </a:t>
            </a:r>
            <a:r>
              <a:rPr lang="en-ID" dirty="0" err="1"/>
              <a:t>adalah</a:t>
            </a:r>
            <a:endParaRPr lang="en-ID" dirty="0"/>
          </a:p>
          <a:p>
            <a:r>
              <a:rPr lang="en-ID" i="1" dirty="0" err="1"/>
              <a:t>suatu</a:t>
            </a:r>
            <a:r>
              <a:rPr lang="en-ID" i="1" dirty="0"/>
              <a:t> proses </a:t>
            </a:r>
            <a:r>
              <a:rPr lang="en-ID" i="1" dirty="0" err="1"/>
              <a:t>sistematis</a:t>
            </a:r>
            <a:r>
              <a:rPr lang="en-ID" i="1" dirty="0"/>
              <a:t> dan </a:t>
            </a:r>
            <a:r>
              <a:rPr lang="en-ID" i="1" dirty="0" err="1"/>
              <a:t>berkesinambungan</a:t>
            </a:r>
            <a:r>
              <a:rPr lang="en-ID" i="1" dirty="0"/>
              <a:t> </a:t>
            </a:r>
            <a:r>
              <a:rPr lang="en-ID" i="1" dirty="0" err="1"/>
              <a:t>untuk</a:t>
            </a:r>
            <a:r>
              <a:rPr lang="en-ID" i="1" dirty="0"/>
              <a:t> </a:t>
            </a:r>
            <a:r>
              <a:rPr lang="en-ID" i="1" dirty="0" err="1"/>
              <a:t>memastikan</a:t>
            </a:r>
            <a:r>
              <a:rPr lang="en-ID" i="1" dirty="0"/>
              <a:t> </a:t>
            </a:r>
            <a:r>
              <a:rPr lang="en-ID" i="1" dirty="0" err="1"/>
              <a:t>bahwa</a:t>
            </a:r>
            <a:r>
              <a:rPr lang="en-ID" i="1" dirty="0"/>
              <a:t> </a:t>
            </a:r>
            <a:r>
              <a:rPr lang="en-ID" i="1" dirty="0" err="1"/>
              <a:t>pelayanan</a:t>
            </a:r>
            <a:r>
              <a:rPr lang="en-ID" i="1" dirty="0"/>
              <a:t> </a:t>
            </a:r>
            <a:r>
              <a:rPr lang="en-ID" i="1" dirty="0" err="1"/>
              <a:t>keperawatan</a:t>
            </a:r>
            <a:r>
              <a:rPr lang="en-ID" i="1" dirty="0"/>
              <a:t> yang </a:t>
            </a:r>
            <a:r>
              <a:rPr lang="en-ID" i="1" dirty="0" err="1"/>
              <a:t>diberikan</a:t>
            </a:r>
            <a:r>
              <a:rPr lang="en-ID" i="1" dirty="0"/>
              <a:t> </a:t>
            </a:r>
            <a:r>
              <a:rPr lang="en-ID" i="1" dirty="0" err="1"/>
              <a:t>telah</a:t>
            </a:r>
            <a:r>
              <a:rPr lang="en-ID" i="1" dirty="0"/>
              <a:t> </a:t>
            </a:r>
            <a:r>
              <a:rPr lang="en-ID" i="1" dirty="0" err="1"/>
              <a:t>sesuai</a:t>
            </a:r>
            <a:r>
              <a:rPr lang="en-ID" i="1" dirty="0"/>
              <a:t> </a:t>
            </a:r>
            <a:r>
              <a:rPr lang="en-ID" i="1" dirty="0" err="1"/>
              <a:t>dengan</a:t>
            </a:r>
            <a:r>
              <a:rPr lang="en-ID" i="1" dirty="0"/>
              <a:t> </a:t>
            </a:r>
            <a:r>
              <a:rPr lang="en-ID" i="1" dirty="0" err="1"/>
              <a:t>standar</a:t>
            </a:r>
            <a:r>
              <a:rPr lang="en-ID" i="1" dirty="0"/>
              <a:t> </a:t>
            </a:r>
            <a:r>
              <a:rPr lang="en-ID" i="1" dirty="0" err="1"/>
              <a:t>profesi</a:t>
            </a:r>
            <a:r>
              <a:rPr lang="en-ID" i="1" dirty="0"/>
              <a:t>, </a:t>
            </a:r>
            <a:r>
              <a:rPr lang="en-ID" i="1" dirty="0" err="1"/>
              <a:t>standar</a:t>
            </a:r>
            <a:r>
              <a:rPr lang="en-ID" i="1" dirty="0"/>
              <a:t> </a:t>
            </a:r>
            <a:r>
              <a:rPr lang="en-ID" i="1" dirty="0" err="1"/>
              <a:t>pelayanan</a:t>
            </a:r>
            <a:r>
              <a:rPr lang="en-ID" i="1" dirty="0"/>
              <a:t>, dan </a:t>
            </a:r>
            <a:r>
              <a:rPr lang="en-ID" i="1" dirty="0" err="1"/>
              <a:t>peraturan</a:t>
            </a:r>
            <a:r>
              <a:rPr lang="en-ID" i="1" dirty="0"/>
              <a:t> yang </a:t>
            </a:r>
            <a:r>
              <a:rPr lang="en-ID" i="1" dirty="0" err="1"/>
              <a:t>berlaku</a:t>
            </a:r>
            <a:r>
              <a:rPr lang="en-ID" i="1" dirty="0"/>
              <a:t> </a:t>
            </a:r>
            <a:r>
              <a:rPr lang="en-ID" i="1" dirty="0" err="1"/>
              <a:t>melalui</a:t>
            </a:r>
            <a:r>
              <a:rPr lang="en-ID" i="1" dirty="0"/>
              <a:t> </a:t>
            </a:r>
            <a:r>
              <a:rPr lang="en-ID" i="1" dirty="0" err="1"/>
              <a:t>kegiatan</a:t>
            </a:r>
            <a:r>
              <a:rPr lang="en-ID" i="1" dirty="0"/>
              <a:t> </a:t>
            </a:r>
            <a:r>
              <a:rPr lang="en-ID" i="1" dirty="0" err="1"/>
              <a:t>pemantauan</a:t>
            </a:r>
            <a:r>
              <a:rPr lang="en-ID" i="1" dirty="0"/>
              <a:t>, </a:t>
            </a:r>
            <a:r>
              <a:rPr lang="en-ID" i="1" dirty="0" err="1"/>
              <a:t>evaluasi</a:t>
            </a:r>
            <a:r>
              <a:rPr lang="en-ID" i="1" dirty="0"/>
              <a:t>, dan </a:t>
            </a:r>
            <a:r>
              <a:rPr lang="en-ID" i="1" dirty="0" err="1"/>
              <a:t>tindakan</a:t>
            </a:r>
            <a:r>
              <a:rPr lang="en-ID" i="1" dirty="0"/>
              <a:t> </a:t>
            </a:r>
            <a:r>
              <a:rPr lang="en-ID" i="1" dirty="0" err="1"/>
              <a:t>perbaikan</a:t>
            </a:r>
            <a:r>
              <a:rPr lang="en-ID" i="1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A76026-5689-4584-8D93-D71D739E6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265255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99000"/>
                <a:satMod val="140000"/>
              </a:schemeClr>
            </a:gs>
            <a:gs pos="65000">
              <a:schemeClr val="bg1">
                <a:tint val="100000"/>
                <a:shade val="80000"/>
                <a:satMod val="130000"/>
              </a:schemeClr>
            </a:gs>
            <a:gs pos="100000">
              <a:schemeClr val="bg1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03E59AE-44F8-4FB9-BF05-C888FE3E1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7DAA1E-D078-48E5-BAA1-FE7A43D2C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259" y="634946"/>
            <a:ext cx="3372529" cy="5055904"/>
          </a:xfrm>
        </p:spPr>
        <p:txBody>
          <a:bodyPr anchor="ctr">
            <a:normAutofit/>
          </a:bodyPr>
          <a:lstStyle/>
          <a:p>
            <a:r>
              <a:rPr lang="en-ID" sz="4300" b="1" i="0" dirty="0">
                <a:solidFill>
                  <a:srgbClr val="00B0F0"/>
                </a:solidFill>
                <a:effectLst/>
                <a:latin typeface="Open Sans" panose="020B0606030504020204" pitchFamily="34" charset="0"/>
              </a:rPr>
              <a:t>OUTCOMES</a:t>
            </a:r>
            <a:endParaRPr lang="en-ID" sz="4300" b="1" dirty="0">
              <a:solidFill>
                <a:srgbClr val="00B0F0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35022" y="1791298"/>
            <a:ext cx="0" cy="27432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8B6B14AE-589A-45CC-A30D-41995FC1F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65955B-74A0-48CD-A693-85A8C12F67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9361858"/>
              </p:ext>
            </p:extLst>
          </p:nvPr>
        </p:nvGraphicFramePr>
        <p:xfrm>
          <a:off x="4648201" y="639763"/>
          <a:ext cx="6910387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75469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99000"/>
                <a:satMod val="140000"/>
              </a:schemeClr>
            </a:gs>
            <a:gs pos="65000">
              <a:schemeClr val="bg1">
                <a:tint val="100000"/>
                <a:shade val="80000"/>
                <a:satMod val="130000"/>
              </a:schemeClr>
            </a:gs>
            <a:gs pos="100000">
              <a:schemeClr val="bg1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03E59AE-44F8-4FB9-BF05-C888FE3E1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BC0FFC-2FD7-4CD6-92AC-D16B1B4C0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259" y="634946"/>
            <a:ext cx="3372529" cy="5055904"/>
          </a:xfrm>
        </p:spPr>
        <p:txBody>
          <a:bodyPr anchor="ctr">
            <a:normAutofit/>
          </a:bodyPr>
          <a:lstStyle/>
          <a:p>
            <a:r>
              <a:rPr lang="en-ID" b="1" i="0" dirty="0">
                <a:solidFill>
                  <a:schemeClr val="accent3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PROSES</a:t>
            </a:r>
            <a:endParaRPr lang="en-ID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35022" y="1791298"/>
            <a:ext cx="0" cy="27432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8B6B14AE-589A-45CC-A30D-41995FC1F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3377291-0666-400A-BB4C-403B49DDF0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9330519"/>
              </p:ext>
            </p:extLst>
          </p:nvPr>
        </p:nvGraphicFramePr>
        <p:xfrm>
          <a:off x="4648201" y="639763"/>
          <a:ext cx="6910387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4016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99000"/>
                <a:satMod val="140000"/>
              </a:schemeClr>
            </a:gs>
            <a:gs pos="65000">
              <a:schemeClr val="bg1">
                <a:tint val="100000"/>
                <a:shade val="80000"/>
                <a:satMod val="130000"/>
              </a:schemeClr>
            </a:gs>
            <a:gs pos="100000">
              <a:schemeClr val="bg1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03E59AE-44F8-4FB9-BF05-C888FE3E1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8C3D40-F587-433E-89F3-E0AB29A45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259" y="634946"/>
            <a:ext cx="3372529" cy="5055904"/>
          </a:xfrm>
        </p:spPr>
        <p:txBody>
          <a:bodyPr anchor="ctr">
            <a:normAutofit/>
          </a:bodyPr>
          <a:lstStyle/>
          <a:p>
            <a:r>
              <a:rPr lang="en-ID" sz="4000" b="1" i="0" err="1">
                <a:effectLst/>
                <a:latin typeface="Open Sans" panose="020B0606030504020204" pitchFamily="34" charset="0"/>
              </a:rPr>
              <a:t>Pendekatan</a:t>
            </a:r>
            <a:r>
              <a:rPr lang="en-ID" sz="4000" b="1" i="0">
                <a:effectLst/>
                <a:latin typeface="Open Sans" panose="020B0606030504020204" pitchFamily="34" charset="0"/>
              </a:rPr>
              <a:t> </a:t>
            </a:r>
            <a:r>
              <a:rPr lang="en-ID" sz="4000" b="1" i="0" err="1">
                <a:effectLst/>
                <a:latin typeface="Open Sans" panose="020B0606030504020204" pitchFamily="34" charset="0"/>
              </a:rPr>
              <a:t>Mutu</a:t>
            </a:r>
            <a:r>
              <a:rPr lang="en-ID" sz="4000" b="1" i="0">
                <a:effectLst/>
                <a:latin typeface="Open Sans" panose="020B0606030504020204" pitchFamily="34" charset="0"/>
              </a:rPr>
              <a:t> </a:t>
            </a:r>
            <a:r>
              <a:rPr lang="en-ID" sz="4000" b="1" i="0" err="1">
                <a:effectLst/>
                <a:latin typeface="Open Sans" panose="020B0606030504020204" pitchFamily="34" charset="0"/>
              </a:rPr>
              <a:t>Pelanggan</a:t>
            </a:r>
            <a:r>
              <a:rPr lang="en-ID" sz="4000" b="1" i="0">
                <a:effectLst/>
                <a:latin typeface="Open Sans" panose="020B0606030504020204" pitchFamily="34" charset="0"/>
              </a:rPr>
              <a:t> </a:t>
            </a:r>
            <a:r>
              <a:rPr lang="en-ID" sz="4000" b="1" i="0" err="1">
                <a:effectLst/>
                <a:latin typeface="Open Sans" panose="020B0606030504020204" pitchFamily="34" charset="0"/>
              </a:rPr>
              <a:t>Pelayanan</a:t>
            </a:r>
            <a:r>
              <a:rPr lang="en-ID" sz="4000" b="1" i="0">
                <a:effectLst/>
                <a:latin typeface="Open Sans" panose="020B0606030504020204" pitchFamily="34" charset="0"/>
              </a:rPr>
              <a:t> Kesehatan</a:t>
            </a:r>
            <a:endParaRPr lang="en-ID" sz="40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35022" y="1791298"/>
            <a:ext cx="0" cy="27432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8B6B14AE-589A-45CC-A30D-41995FC1F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E264773-E297-4479-B950-CFC9249D1C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367059"/>
              </p:ext>
            </p:extLst>
          </p:nvPr>
        </p:nvGraphicFramePr>
        <p:xfrm>
          <a:off x="4648201" y="639763"/>
          <a:ext cx="6910387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32918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99000"/>
                <a:satMod val="140000"/>
              </a:schemeClr>
            </a:gs>
            <a:gs pos="65000">
              <a:schemeClr val="bg1">
                <a:tint val="100000"/>
                <a:shade val="80000"/>
                <a:satMod val="130000"/>
              </a:schemeClr>
            </a:gs>
            <a:gs pos="100000">
              <a:schemeClr val="bg1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03E59AE-44F8-4FB9-BF05-C888FE3E1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955CBD-D9D0-4834-BCF9-614EC41CE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259" y="634946"/>
            <a:ext cx="3372529" cy="5055904"/>
          </a:xfrm>
        </p:spPr>
        <p:txBody>
          <a:bodyPr anchor="ctr">
            <a:normAutofit/>
          </a:bodyPr>
          <a:lstStyle/>
          <a:p>
            <a:r>
              <a:rPr lang="en-ID" b="1" i="0" err="1">
                <a:effectLst/>
                <a:latin typeface="Open Sans" panose="020B0606030504020204" pitchFamily="34" charset="0"/>
              </a:rPr>
              <a:t>Pelanggan</a:t>
            </a:r>
            <a:r>
              <a:rPr lang="en-ID" b="1" i="0">
                <a:effectLst/>
                <a:latin typeface="Open Sans" panose="020B0606030504020204" pitchFamily="34" charset="0"/>
              </a:rPr>
              <a:t> </a:t>
            </a:r>
            <a:r>
              <a:rPr lang="en-ID" b="1" i="0" err="1">
                <a:effectLst/>
                <a:latin typeface="Open Sans" panose="020B0606030504020204" pitchFamily="34" charset="0"/>
              </a:rPr>
              <a:t>dalam</a:t>
            </a:r>
            <a:r>
              <a:rPr lang="en-ID" b="1" i="0">
                <a:effectLst/>
                <a:latin typeface="Open Sans" panose="020B0606030504020204" pitchFamily="34" charset="0"/>
              </a:rPr>
              <a:t> </a:t>
            </a:r>
            <a:r>
              <a:rPr lang="en-ID" b="1" i="0" err="1">
                <a:effectLst/>
                <a:latin typeface="Open Sans" panose="020B0606030504020204" pitchFamily="34" charset="0"/>
              </a:rPr>
              <a:t>pelayanan</a:t>
            </a:r>
            <a:r>
              <a:rPr lang="en-ID" b="1" i="0">
                <a:effectLst/>
                <a:latin typeface="Open Sans" panose="020B0606030504020204" pitchFamily="34" charset="0"/>
              </a:rPr>
              <a:t> Kesehatan</a:t>
            </a:r>
            <a:endParaRPr lang="en-ID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35022" y="1791298"/>
            <a:ext cx="0" cy="27432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8B6B14AE-589A-45CC-A30D-41995FC1F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E092708-47C3-445C-8839-3A1B5B16CA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3112983"/>
              </p:ext>
            </p:extLst>
          </p:nvPr>
        </p:nvGraphicFramePr>
        <p:xfrm>
          <a:off x="4648201" y="639763"/>
          <a:ext cx="6910387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55889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88F0A37D-2337-4AAF-98B0-7E4E9B98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34C6AC-FE1C-46FA-8D82-7D922F3CD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ID" b="1" i="0">
                <a:effectLst/>
                <a:latin typeface="Open Sans" panose="020B0606030504020204" pitchFamily="34" charset="0"/>
              </a:rPr>
              <a:t>Pelayanan Medis yang Baik :</a:t>
            </a:r>
            <a:endParaRPr lang="en-ID" dirty="0"/>
          </a:p>
        </p:txBody>
      </p:sp>
      <p:cxnSp>
        <p:nvCxnSpPr>
          <p:cNvPr id="16" name="Straight Connector 10">
            <a:extLst>
              <a:ext uri="{FF2B5EF4-FFF2-40B4-BE49-F238E27FC236}">
                <a16:creationId xmlns:a16="http://schemas.microsoft.com/office/drawing/2014/main" id="{F15CCCF0-E573-463A-9760-1FDC0B2CF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2">
            <a:extLst>
              <a:ext uri="{FF2B5EF4-FFF2-40B4-BE49-F238E27FC236}">
                <a16:creationId xmlns:a16="http://schemas.microsoft.com/office/drawing/2014/main" id="{F7234D70-FB65-4E99-985E-64D219674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8CF0CE2B-D8B3-4C38-80F2-AE96A1A60C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7174488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63B1E2A-9C15-4E51-BCF9-EBB004F0A049}"/>
              </a:ext>
            </a:extLst>
          </p:cNvPr>
          <p:cNvCxnSpPr/>
          <p:nvPr/>
        </p:nvCxnSpPr>
        <p:spPr>
          <a:xfrm>
            <a:off x="3460652" y="3137095"/>
            <a:ext cx="1688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9C9C0F6-AD16-432A-8F3D-DBB30C6230D8}"/>
              </a:ext>
            </a:extLst>
          </p:cNvPr>
          <p:cNvCxnSpPr/>
          <p:nvPr/>
        </p:nvCxnSpPr>
        <p:spPr>
          <a:xfrm>
            <a:off x="6003238" y="3160876"/>
            <a:ext cx="1688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D335782-C0ED-4D88-AF9A-B25982855A7C}"/>
              </a:ext>
            </a:extLst>
          </p:cNvPr>
          <p:cNvCxnSpPr/>
          <p:nvPr/>
        </p:nvCxnSpPr>
        <p:spPr>
          <a:xfrm>
            <a:off x="8572584" y="3324329"/>
            <a:ext cx="1688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4F7B16D-7EB6-48C7-8E40-ABF72A5F7EC1}"/>
              </a:ext>
            </a:extLst>
          </p:cNvPr>
          <p:cNvCxnSpPr/>
          <p:nvPr/>
        </p:nvCxnSpPr>
        <p:spPr>
          <a:xfrm>
            <a:off x="3460652" y="4719711"/>
            <a:ext cx="1688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9202B2B-104E-4AD3-9AED-5C95A076E06A}"/>
              </a:ext>
            </a:extLst>
          </p:cNvPr>
          <p:cNvCxnSpPr/>
          <p:nvPr/>
        </p:nvCxnSpPr>
        <p:spPr>
          <a:xfrm>
            <a:off x="6041756" y="4719711"/>
            <a:ext cx="1688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499C735-F060-4DC1-A2A6-F3B4D681E3E4}"/>
              </a:ext>
            </a:extLst>
          </p:cNvPr>
          <p:cNvCxnSpPr/>
          <p:nvPr/>
        </p:nvCxnSpPr>
        <p:spPr>
          <a:xfrm>
            <a:off x="8654646" y="4719711"/>
            <a:ext cx="1688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26673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DD82D3-D002-45B0-B16A-82B3DA4EF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0F1595-5148-499A-9CC6-BA3D285BB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047" y="643466"/>
            <a:ext cx="2771273" cy="5470463"/>
          </a:xfrm>
        </p:spPr>
        <p:txBody>
          <a:bodyPr anchor="ctr">
            <a:normAutofit/>
          </a:bodyPr>
          <a:lstStyle/>
          <a:p>
            <a:r>
              <a:rPr lang="en-ID" sz="3600" b="1" i="0">
                <a:effectLst/>
                <a:latin typeface="Open Sans" panose="020B0606030504020204" pitchFamily="34" charset="0"/>
              </a:rPr>
              <a:t>Mutu pelayanan Kesehatan dalam Peraturan Perundang-undangan :</a:t>
            </a:r>
            <a:endParaRPr lang="en-ID" sz="360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09C252-16FE-4557-AD6D-BB5CA7734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42053" y="1778497"/>
            <a:ext cx="0" cy="3200400"/>
          </a:xfrm>
          <a:prstGeom prst="line">
            <a:avLst/>
          </a:prstGeom>
          <a:ln w="1905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44364-4BA4-43F2-A6CC-125055B4D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565" y="643466"/>
            <a:ext cx="6818427" cy="5470462"/>
          </a:xfrm>
        </p:spPr>
        <p:txBody>
          <a:bodyPr anchor="ctr">
            <a:normAutofit/>
          </a:bodyPr>
          <a:lstStyle/>
          <a:p>
            <a:r>
              <a:rPr lang="en-ID" b="0" i="0">
                <a:effectLst/>
                <a:latin typeface="Open Sans" panose="020B0606030504020204" pitchFamily="34" charset="0"/>
              </a:rPr>
              <a:t>UU No. 23 </a:t>
            </a:r>
            <a:r>
              <a:rPr lang="en-ID" b="0" i="0" err="1">
                <a:effectLst/>
                <a:latin typeface="Open Sans" panose="020B0606030504020204" pitchFamily="34" charset="0"/>
              </a:rPr>
              <a:t>tahun</a:t>
            </a:r>
            <a:r>
              <a:rPr lang="en-ID" b="0" i="0">
                <a:effectLst/>
                <a:latin typeface="Open Sans" panose="020B0606030504020204" pitchFamily="34" charset="0"/>
              </a:rPr>
              <a:t> 1992 </a:t>
            </a:r>
            <a:r>
              <a:rPr lang="en-ID" b="0" i="0" err="1">
                <a:effectLst/>
                <a:latin typeface="Open Sans" panose="020B0606030504020204" pitchFamily="34" charset="0"/>
              </a:rPr>
              <a:t>tentang</a:t>
            </a:r>
            <a:r>
              <a:rPr lang="en-ID" b="0" i="0">
                <a:effectLst/>
                <a:latin typeface="Open Sans" panose="020B0606030504020204" pitchFamily="34" charset="0"/>
              </a:rPr>
              <a:t> Kesehatan</a:t>
            </a:r>
          </a:p>
          <a:p>
            <a:r>
              <a:rPr lang="en-ID" b="0" i="0" err="1">
                <a:effectLst/>
                <a:latin typeface="Open Sans" panose="020B0606030504020204" pitchFamily="34" charset="0"/>
              </a:rPr>
              <a:t>Mutu</a:t>
            </a:r>
            <a:r>
              <a:rPr lang="en-ID" b="0" i="0">
                <a:effectLst/>
                <a:latin typeface="Open Sans" panose="020B0606030504020204" pitchFamily="34" charset="0"/>
              </a:rPr>
              <a:t> </a:t>
            </a:r>
            <a:r>
              <a:rPr lang="en-ID" b="0" i="0" err="1">
                <a:effectLst/>
                <a:latin typeface="Open Sans" panose="020B0606030504020204" pitchFamily="34" charset="0"/>
              </a:rPr>
              <a:t>dalam</a:t>
            </a:r>
            <a:r>
              <a:rPr lang="en-ID" b="0" i="0">
                <a:effectLst/>
                <a:latin typeface="Open Sans" panose="020B0606030504020204" pitchFamily="34" charset="0"/>
              </a:rPr>
              <a:t> </a:t>
            </a:r>
            <a:r>
              <a:rPr lang="en-ID" b="0" i="0" err="1">
                <a:effectLst/>
                <a:latin typeface="Open Sans" panose="020B0606030504020204" pitchFamily="34" charset="0"/>
              </a:rPr>
              <a:t>Sistem</a:t>
            </a:r>
            <a:r>
              <a:rPr lang="en-ID" b="0" i="0">
                <a:effectLst/>
                <a:latin typeface="Open Sans" panose="020B0606030504020204" pitchFamily="34" charset="0"/>
              </a:rPr>
              <a:t> </a:t>
            </a:r>
            <a:r>
              <a:rPr lang="en-ID" b="0" i="0" err="1">
                <a:effectLst/>
                <a:latin typeface="Open Sans" panose="020B0606030504020204" pitchFamily="34" charset="0"/>
              </a:rPr>
              <a:t>kesehatan</a:t>
            </a:r>
            <a:r>
              <a:rPr lang="en-ID" b="0" i="0">
                <a:effectLst/>
                <a:latin typeface="Open Sans" panose="020B0606030504020204" pitchFamily="34" charset="0"/>
              </a:rPr>
              <a:t> Nasional (SKN)</a:t>
            </a:r>
          </a:p>
          <a:p>
            <a:r>
              <a:rPr lang="en-ID" b="0" i="0">
                <a:effectLst/>
                <a:latin typeface="Open Sans" panose="020B0606030504020204" pitchFamily="34" charset="0"/>
              </a:rPr>
              <a:t>RP3JPK (1983)</a:t>
            </a:r>
            <a:r>
              <a:rPr lang="en-ID" b="0" i="0">
                <a:effectLst/>
                <a:latin typeface="arial" panose="020B0604020202020204" pitchFamily="34" charset="0"/>
              </a:rPr>
              <a:t> </a:t>
            </a:r>
            <a:r>
              <a:rPr lang="en-ID" b="0" i="0" err="1">
                <a:effectLst/>
                <a:latin typeface="arial" panose="020B0604020202020204" pitchFamily="34" charset="0"/>
              </a:rPr>
              <a:t>Rencana</a:t>
            </a:r>
            <a:r>
              <a:rPr lang="en-ID" b="0" i="0">
                <a:effectLst/>
                <a:latin typeface="arial" panose="020B0604020202020204" pitchFamily="34" charset="0"/>
              </a:rPr>
              <a:t> </a:t>
            </a:r>
            <a:r>
              <a:rPr lang="en-ID" b="0" i="0" err="1">
                <a:effectLst/>
                <a:latin typeface="arial" panose="020B0604020202020204" pitchFamily="34" charset="0"/>
              </a:rPr>
              <a:t>Pokok</a:t>
            </a:r>
            <a:r>
              <a:rPr lang="en-ID" b="0" i="0">
                <a:effectLst/>
                <a:latin typeface="arial" panose="020B0604020202020204" pitchFamily="34" charset="0"/>
              </a:rPr>
              <a:t> Program Pembangunan </a:t>
            </a:r>
            <a:r>
              <a:rPr lang="en-ID" b="0" i="0" err="1">
                <a:effectLst/>
                <a:latin typeface="arial" panose="020B0604020202020204" pitchFamily="34" charset="0"/>
              </a:rPr>
              <a:t>Jangka</a:t>
            </a:r>
            <a:r>
              <a:rPr lang="en-ID" b="0" i="0">
                <a:effectLst/>
                <a:latin typeface="arial" panose="020B0604020202020204" pitchFamily="34" charset="0"/>
              </a:rPr>
              <a:t> Panjang </a:t>
            </a:r>
            <a:r>
              <a:rPr lang="en-ID" b="0" i="0" err="1">
                <a:effectLst/>
                <a:latin typeface="arial" panose="020B0604020202020204" pitchFamily="34" charset="0"/>
              </a:rPr>
              <a:t>Bidang</a:t>
            </a:r>
            <a:r>
              <a:rPr lang="en-ID" b="0" i="0">
                <a:effectLst/>
                <a:latin typeface="arial" panose="020B0604020202020204" pitchFamily="34" charset="0"/>
              </a:rPr>
              <a:t> Kesehatan.</a:t>
            </a:r>
          </a:p>
          <a:p>
            <a:r>
              <a:rPr lang="en-ID" b="0" i="0">
                <a:effectLst/>
                <a:latin typeface="Open Sans" panose="020B0606030504020204" pitchFamily="34" charset="0"/>
              </a:rPr>
              <a:t>GBHN 1993, Tap MPR No. II/MPR/1993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142347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71A12B-2F4E-F2EB-A7FB-A7D4839C4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ID" dirty="0">
                <a:solidFill>
                  <a:srgbClr val="FFFFFF"/>
                </a:solidFill>
              </a:rPr>
              <a:t>Daftar Pustaka 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271AAC7-720A-D369-D0F5-75C740A5E5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96963" y="2023962"/>
            <a:ext cx="10058400" cy="384502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Ouyang, Q., Zhang, G., Xie, Y., et al. (2024).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Effects of a continuous quality improvement program in nursing on adverse care events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BMC Health Services Research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, 24, Article 10913.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Zhang, S., Quan, Y. Y., &amp; Chen, J. (2024).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Construction and application of an ICU nursing electronic medical record quality control system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BMC Nursing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, 23, Article 178.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Ali, A. Z.,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Alkubati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, S. A., Pasay-an, E., et al. (2025).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Predictors of nursing care quality and its correlates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BMC Nursing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, 24, Article 3200.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Shi, Q., Wotherspoon, R., &amp; Morphet, J. (2025).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Nursing informatics and patient safety outcomes in critical care settings: A systematic review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BMC Nursing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, 24.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Marquis, B. L., &amp; Huston, C. J. (2021).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Leadership roles and management functions in nursing: Theory and application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(10th ed.). Wolters Kluwer.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Komisi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Akreditasi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Rumah Sakit. (2022). 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Standar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Nasional 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Akreditasi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Rumah Sakit (SNARS)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 Jakarta: KARS.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Persatuan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Perawat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Nasional Indonesia. (2023). 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Standar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praktik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keperawatan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profesional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Indonesia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 Jakarta: PPNI.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Kementerian Kesehatan Republik Indonesia. (2024). 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Pedoman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nasional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pelayanan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klinis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mutu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pelayanan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200" b="0" i="1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kesehatan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 Jakarta: 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Kemenkes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RI.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040603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6000"/>
                <a:shade val="99000"/>
                <a:satMod val="140000"/>
              </a:schemeClr>
            </a:gs>
            <a:gs pos="65000">
              <a:schemeClr val="bg1">
                <a:tint val="100000"/>
                <a:shade val="80000"/>
                <a:satMod val="130000"/>
              </a:schemeClr>
            </a:gs>
            <a:gs pos="100000">
              <a:schemeClr val="bg1">
                <a:tint val="100000"/>
                <a:shade val="48000"/>
                <a:satMod val="12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B43526-B332-4AA1-94D5-7C7185695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1" y="643467"/>
            <a:ext cx="6255026" cy="505400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8000" b="0" i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Terima Kasih</a:t>
            </a:r>
            <a:endParaRPr lang="en-US" sz="8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9525C9A-1972-4836-BA7A-706C946EF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391367"/>
            <a:ext cx="0" cy="355820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B624C8D3-B9AD-4F4F-8554-4EAF3724D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26452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8F0A37D-2337-4AAF-98B0-7E4E9B98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4C31BF-DC9E-03A9-EB37-B45E24240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en-ID" sz="4000" b="1" dirty="0" err="1">
                <a:solidFill>
                  <a:srgbClr val="00B0F0"/>
                </a:solidFill>
              </a:rPr>
              <a:t>Pengendalian</a:t>
            </a:r>
            <a:r>
              <a:rPr lang="en-ID" sz="4000" b="1" dirty="0">
                <a:solidFill>
                  <a:srgbClr val="00B0F0"/>
                </a:solidFill>
              </a:rPr>
              <a:t> </a:t>
            </a:r>
            <a:r>
              <a:rPr lang="en-ID" sz="4000" b="1" dirty="0" err="1">
                <a:solidFill>
                  <a:srgbClr val="00B0F0"/>
                </a:solidFill>
              </a:rPr>
              <a:t>mutu</a:t>
            </a:r>
            <a:r>
              <a:rPr lang="en-ID" sz="4000" b="1" dirty="0">
                <a:solidFill>
                  <a:srgbClr val="00B0F0"/>
                </a:solidFill>
              </a:rPr>
              <a:t> merupakan </a:t>
            </a:r>
            <a:r>
              <a:rPr lang="en-ID" sz="4000" b="1" dirty="0" err="1">
                <a:solidFill>
                  <a:srgbClr val="00B0F0"/>
                </a:solidFill>
              </a:rPr>
              <a:t>bagian</a:t>
            </a:r>
            <a:r>
              <a:rPr lang="en-ID" sz="4000" b="1" dirty="0">
                <a:solidFill>
                  <a:srgbClr val="00B0F0"/>
                </a:solidFill>
              </a:rPr>
              <a:t> </a:t>
            </a:r>
            <a:r>
              <a:rPr lang="en-ID" sz="4000" b="1" dirty="0" err="1">
                <a:solidFill>
                  <a:srgbClr val="00B0F0"/>
                </a:solidFill>
              </a:rPr>
              <a:t>dari</a:t>
            </a:r>
            <a:r>
              <a:rPr lang="en-ID" sz="4000" b="1" dirty="0">
                <a:solidFill>
                  <a:srgbClr val="00B0F0"/>
                </a:solidFill>
              </a:rPr>
              <a:t> </a:t>
            </a:r>
            <a:r>
              <a:rPr lang="en-ID" sz="4000" b="1" dirty="0" err="1">
                <a:solidFill>
                  <a:srgbClr val="00B0F0"/>
                </a:solidFill>
              </a:rPr>
              <a:t>fungsi</a:t>
            </a:r>
            <a:r>
              <a:rPr lang="en-ID" sz="4000" b="1" dirty="0">
                <a:solidFill>
                  <a:srgbClr val="00B0F0"/>
                </a:solidFill>
              </a:rPr>
              <a:t> </a:t>
            </a:r>
            <a:r>
              <a:rPr lang="en-ID" sz="4000" b="1" dirty="0" err="1">
                <a:solidFill>
                  <a:srgbClr val="00B0F0"/>
                </a:solidFill>
              </a:rPr>
              <a:t>manajemen</a:t>
            </a:r>
            <a:r>
              <a:rPr lang="en-ID" sz="4000" b="1" dirty="0">
                <a:solidFill>
                  <a:srgbClr val="00B0F0"/>
                </a:solidFill>
              </a:rPr>
              <a:t> yang </a:t>
            </a:r>
            <a:r>
              <a:rPr lang="en-ID" sz="4000" b="1" dirty="0" err="1">
                <a:solidFill>
                  <a:srgbClr val="00B0F0"/>
                </a:solidFill>
              </a:rPr>
              <a:t>bertujuan</a:t>
            </a:r>
            <a:r>
              <a:rPr lang="en-ID" sz="4000" b="1" dirty="0">
                <a:solidFill>
                  <a:srgbClr val="00B0F0"/>
                </a:solidFill>
              </a:rPr>
              <a:t>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15CCCF0-E573-463A-9760-1FDC0B2CF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F7234D70-FB65-4E99-985E-64D219674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997A932-89E1-C131-704F-9F471A9AB5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7592543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9536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8FA52C-CE3B-249F-81C1-329ECC022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ID" sz="4300" b="1" dirty="0">
                <a:solidFill>
                  <a:srgbClr val="00B0F0"/>
                </a:solidFill>
              </a:rPr>
              <a:t>Faktor–Faktor yang </a:t>
            </a:r>
            <a:r>
              <a:rPr lang="en-ID" sz="4300" b="1" dirty="0" err="1">
                <a:solidFill>
                  <a:srgbClr val="00B0F0"/>
                </a:solidFill>
              </a:rPr>
              <a:t>Mempengaruhi</a:t>
            </a:r>
            <a:r>
              <a:rPr lang="en-ID" sz="4300" b="1" dirty="0">
                <a:solidFill>
                  <a:srgbClr val="00B0F0"/>
                </a:solidFill>
              </a:rPr>
              <a:t> </a:t>
            </a:r>
            <a:r>
              <a:rPr lang="en-ID" sz="4300" b="1" dirty="0" err="1">
                <a:solidFill>
                  <a:srgbClr val="00B0F0"/>
                </a:solidFill>
              </a:rPr>
              <a:t>Pengendalian</a:t>
            </a:r>
            <a:r>
              <a:rPr lang="en-ID" sz="4300" b="1" dirty="0">
                <a:solidFill>
                  <a:srgbClr val="00B0F0"/>
                </a:solidFill>
              </a:rPr>
              <a:t> Mutu </a:t>
            </a:r>
            <a:r>
              <a:rPr lang="en-ID" sz="4300" b="1" dirty="0" err="1">
                <a:solidFill>
                  <a:srgbClr val="00B0F0"/>
                </a:solidFill>
              </a:rPr>
              <a:t>Keperawatan</a:t>
            </a:r>
            <a:endParaRPr lang="en-ID" sz="43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06FB2-DDA6-A0DC-4D11-39E2F9641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r>
              <a:rPr lang="en-ID" b="1" dirty="0"/>
              <a:t>1. </a:t>
            </a:r>
            <a:r>
              <a:rPr lang="en-ID" b="1" dirty="0" err="1"/>
              <a:t>Sumber</a:t>
            </a:r>
            <a:r>
              <a:rPr lang="en-ID" b="1" dirty="0"/>
              <a:t> Daya </a:t>
            </a:r>
            <a:r>
              <a:rPr lang="en-ID" b="1" dirty="0" err="1"/>
              <a:t>Manusia</a:t>
            </a:r>
            <a:r>
              <a:rPr lang="en-ID" b="1" dirty="0"/>
              <a:t> (SDM) </a:t>
            </a:r>
            <a:r>
              <a:rPr lang="en-ID" b="1" dirty="0" err="1"/>
              <a:t>Keperawatan</a:t>
            </a:r>
            <a:endParaRPr lang="en-ID" b="1" dirty="0"/>
          </a:p>
          <a:p>
            <a:pPr marL="749808" lvl="1" indent="-457200">
              <a:buFont typeface="+mj-lt"/>
              <a:buAutoNum type="arabicPeriod"/>
            </a:pPr>
            <a:r>
              <a:rPr lang="en-ID" dirty="0" err="1"/>
              <a:t>Jumlah</a:t>
            </a:r>
            <a:r>
              <a:rPr lang="en-ID" dirty="0"/>
              <a:t> dan </a:t>
            </a:r>
            <a:r>
              <a:rPr lang="en-ID" dirty="0" err="1"/>
              <a:t>rasio</a:t>
            </a:r>
            <a:r>
              <a:rPr lang="en-ID" dirty="0"/>
              <a:t> </a:t>
            </a:r>
            <a:r>
              <a:rPr lang="en-ID" dirty="0" err="1"/>
              <a:t>perawat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pasien</a:t>
            </a:r>
            <a:endParaRPr lang="en-ID" dirty="0"/>
          </a:p>
          <a:p>
            <a:pPr marL="749808" lvl="1" indent="-457200">
              <a:buFont typeface="+mj-lt"/>
              <a:buAutoNum type="arabicPeriod"/>
            </a:pPr>
            <a:r>
              <a:rPr lang="en-ID" dirty="0"/>
              <a:t>Tingkat </a:t>
            </a:r>
            <a:r>
              <a:rPr lang="en-ID" dirty="0" err="1"/>
              <a:t>pendidikan</a:t>
            </a:r>
            <a:r>
              <a:rPr lang="en-ID" dirty="0"/>
              <a:t> dan </a:t>
            </a:r>
            <a:r>
              <a:rPr lang="en-ID" dirty="0" err="1"/>
              <a:t>kompetensi</a:t>
            </a:r>
            <a:r>
              <a:rPr lang="en-ID" dirty="0"/>
              <a:t> </a:t>
            </a:r>
            <a:r>
              <a:rPr lang="en-ID" dirty="0" err="1"/>
              <a:t>perawat</a:t>
            </a:r>
            <a:endParaRPr lang="en-ID" dirty="0"/>
          </a:p>
          <a:p>
            <a:pPr marL="749808" lvl="1" indent="-457200">
              <a:buFont typeface="+mj-lt"/>
              <a:buAutoNum type="arabicPeriod"/>
            </a:pPr>
            <a:r>
              <a:rPr lang="en-ID" dirty="0" err="1"/>
              <a:t>Pelatihan</a:t>
            </a:r>
            <a:r>
              <a:rPr lang="en-ID" dirty="0"/>
              <a:t> </a:t>
            </a:r>
            <a:r>
              <a:rPr lang="en-ID" dirty="0" err="1"/>
              <a:t>mutu</a:t>
            </a:r>
            <a:r>
              <a:rPr lang="en-ID" dirty="0"/>
              <a:t>, </a:t>
            </a:r>
            <a:r>
              <a:rPr lang="en-ID" dirty="0" err="1"/>
              <a:t>keselamatan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, dan audit </a:t>
            </a:r>
            <a:r>
              <a:rPr lang="en-ID" dirty="0" err="1"/>
              <a:t>keperawatan</a:t>
            </a:r>
            <a:endParaRPr lang="en-ID" dirty="0"/>
          </a:p>
          <a:p>
            <a:pPr marL="749808" lvl="1" indent="-457200">
              <a:buFont typeface="+mj-lt"/>
              <a:buAutoNum type="arabicPeriod"/>
            </a:pPr>
            <a:r>
              <a:rPr lang="en-ID" dirty="0" err="1"/>
              <a:t>Motivasi</a:t>
            </a:r>
            <a:r>
              <a:rPr lang="en-ID" dirty="0"/>
              <a:t>, </a:t>
            </a:r>
            <a:r>
              <a:rPr lang="en-ID" dirty="0" err="1"/>
              <a:t>sikap</a:t>
            </a:r>
            <a:r>
              <a:rPr lang="en-ID" dirty="0"/>
              <a:t> </a:t>
            </a:r>
            <a:r>
              <a:rPr lang="en-ID" dirty="0" err="1"/>
              <a:t>profesional</a:t>
            </a:r>
            <a:r>
              <a:rPr lang="en-ID" dirty="0"/>
              <a:t>, dan </a:t>
            </a:r>
            <a:r>
              <a:rPr lang="en-ID" dirty="0" err="1"/>
              <a:t>etos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perawat</a:t>
            </a:r>
            <a:endParaRPr lang="en-ID" dirty="0"/>
          </a:p>
          <a:p>
            <a:pPr marL="749808" lvl="1" indent="-457200">
              <a:buFont typeface="+mj-lt"/>
              <a:buAutoNum type="arabicPeriod"/>
            </a:pPr>
            <a:r>
              <a:rPr lang="en-ID" dirty="0"/>
              <a:t>➡️ SDM yang </a:t>
            </a:r>
            <a:r>
              <a:rPr lang="en-ID" dirty="0" err="1"/>
              <a:t>kompeten</a:t>
            </a:r>
            <a:r>
              <a:rPr lang="en-ID" dirty="0"/>
              <a:t> merupakan </a:t>
            </a:r>
            <a:r>
              <a:rPr lang="en-ID" dirty="0" err="1"/>
              <a:t>kunci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mutu</a:t>
            </a:r>
            <a:r>
              <a:rPr lang="en-ID" dirty="0"/>
              <a:t> </a:t>
            </a:r>
            <a:r>
              <a:rPr lang="en-ID" dirty="0" err="1"/>
              <a:t>pelayanan</a:t>
            </a:r>
            <a:r>
              <a:rPr lang="en-ID" dirty="0"/>
              <a:t>.</a:t>
            </a:r>
          </a:p>
          <a:p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75154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B6E3B0-B4DC-B9F1-5961-B3DFF03BB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ID" sz="3300" b="1">
                <a:solidFill>
                  <a:srgbClr val="FFFFFF"/>
                </a:solidFill>
              </a:rPr>
              <a:t>2. Kepemimpinan &amp; Manajemen Keperawatan</a:t>
            </a:r>
            <a:br>
              <a:rPr lang="en-ID" sz="3300" b="1">
                <a:solidFill>
                  <a:srgbClr val="FFFFFF"/>
                </a:solidFill>
              </a:rPr>
            </a:br>
            <a:endParaRPr lang="en-ID" sz="33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E976E-F58A-CD74-E5EA-459FE86F6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err="1"/>
              <a:t>Komitmen</a:t>
            </a:r>
            <a:r>
              <a:rPr lang="en-ID"/>
              <a:t> </a:t>
            </a:r>
            <a:r>
              <a:rPr lang="en-ID" err="1"/>
              <a:t>pimpinan</a:t>
            </a:r>
            <a:r>
              <a:rPr lang="en-ID"/>
              <a:t> </a:t>
            </a:r>
            <a:r>
              <a:rPr lang="en-ID" err="1"/>
              <a:t>terhadap</a:t>
            </a:r>
            <a:r>
              <a:rPr lang="en-ID"/>
              <a:t> </a:t>
            </a:r>
            <a:r>
              <a:rPr lang="en-ID" err="1"/>
              <a:t>mutu</a:t>
            </a:r>
            <a:r>
              <a:rPr lang="en-ID"/>
              <a:t> dan </a:t>
            </a:r>
            <a:r>
              <a:rPr lang="en-ID" err="1"/>
              <a:t>keselamatan</a:t>
            </a:r>
            <a:r>
              <a:rPr lang="en-ID"/>
              <a:t> </a:t>
            </a:r>
            <a:r>
              <a:rPr lang="en-ID" err="1"/>
              <a:t>pasien</a:t>
            </a:r>
            <a:endParaRPr lang="en-ID"/>
          </a:p>
          <a:p>
            <a:pPr marL="457200" indent="-457200">
              <a:buFont typeface="+mj-lt"/>
              <a:buAutoNum type="arabicPeriod"/>
            </a:pPr>
            <a:r>
              <a:rPr lang="en-ID"/>
              <a:t>Gaya </a:t>
            </a:r>
            <a:r>
              <a:rPr lang="en-ID" err="1"/>
              <a:t>kepemimpinan</a:t>
            </a:r>
            <a:r>
              <a:rPr lang="en-ID"/>
              <a:t> </a:t>
            </a:r>
            <a:r>
              <a:rPr lang="en-ID" err="1"/>
              <a:t>kepala</a:t>
            </a:r>
            <a:r>
              <a:rPr lang="en-ID"/>
              <a:t> </a:t>
            </a:r>
            <a:r>
              <a:rPr lang="en-ID" err="1"/>
              <a:t>ruang</a:t>
            </a:r>
            <a:r>
              <a:rPr lang="en-ID"/>
              <a:t>/</a:t>
            </a:r>
            <a:r>
              <a:rPr lang="en-ID" err="1"/>
              <a:t>manajer</a:t>
            </a:r>
            <a:r>
              <a:rPr lang="en-ID"/>
              <a:t> </a:t>
            </a:r>
            <a:r>
              <a:rPr lang="en-ID" err="1"/>
              <a:t>keperawatan</a:t>
            </a:r>
            <a:endParaRPr lang="en-ID"/>
          </a:p>
          <a:p>
            <a:pPr marL="457200" indent="-457200">
              <a:buFont typeface="+mj-lt"/>
              <a:buAutoNum type="arabicPeriod"/>
            </a:pPr>
            <a:r>
              <a:rPr lang="en-ID" err="1"/>
              <a:t>Kemampuan</a:t>
            </a:r>
            <a:r>
              <a:rPr lang="en-ID"/>
              <a:t> </a:t>
            </a:r>
            <a:r>
              <a:rPr lang="en-ID" err="1"/>
              <a:t>perencanaan</a:t>
            </a:r>
            <a:r>
              <a:rPr lang="en-ID"/>
              <a:t>, </a:t>
            </a:r>
            <a:r>
              <a:rPr lang="en-ID" err="1"/>
              <a:t>pengorganisasian</a:t>
            </a:r>
            <a:r>
              <a:rPr lang="en-ID"/>
              <a:t>, </a:t>
            </a:r>
            <a:r>
              <a:rPr lang="en-ID" err="1"/>
              <a:t>supervisi</a:t>
            </a:r>
            <a:r>
              <a:rPr lang="en-ID"/>
              <a:t>, dan </a:t>
            </a:r>
            <a:r>
              <a:rPr lang="en-ID" err="1"/>
              <a:t>evaluasi</a:t>
            </a:r>
            <a:endParaRPr lang="en-ID"/>
          </a:p>
          <a:p>
            <a:pPr marL="457200" indent="-457200">
              <a:buFont typeface="+mj-lt"/>
              <a:buAutoNum type="arabicPeriod"/>
            </a:pPr>
            <a:r>
              <a:rPr lang="en-ID" err="1"/>
              <a:t>Dukungan</a:t>
            </a:r>
            <a:r>
              <a:rPr lang="en-ID"/>
              <a:t> </a:t>
            </a:r>
            <a:r>
              <a:rPr lang="en-ID" err="1"/>
              <a:t>manajemen</a:t>
            </a:r>
            <a:r>
              <a:rPr lang="en-ID"/>
              <a:t> </a:t>
            </a:r>
            <a:r>
              <a:rPr lang="en-ID" err="1"/>
              <a:t>dalam</a:t>
            </a:r>
            <a:r>
              <a:rPr lang="en-ID"/>
              <a:t> </a:t>
            </a:r>
            <a:r>
              <a:rPr lang="en-ID" err="1"/>
              <a:t>pengambilan</a:t>
            </a:r>
            <a:r>
              <a:rPr lang="en-ID"/>
              <a:t> </a:t>
            </a:r>
            <a:r>
              <a:rPr lang="en-ID" err="1"/>
              <a:t>keputusan</a:t>
            </a:r>
            <a:r>
              <a:rPr lang="en-ID"/>
              <a:t> </a:t>
            </a:r>
            <a:r>
              <a:rPr lang="en-ID" err="1"/>
              <a:t>berbasis</a:t>
            </a:r>
            <a:r>
              <a:rPr lang="en-ID"/>
              <a:t> data</a:t>
            </a:r>
          </a:p>
          <a:p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7136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987000-29E9-7744-23E7-96D19FCCF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ID" b="1">
                <a:solidFill>
                  <a:srgbClr val="FFFFFF"/>
                </a:solidFill>
              </a:rPr>
              <a:t>3.Standar, Kebijakan, dan SOP</a:t>
            </a:r>
            <a:endParaRPr lang="en-ID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0739A-DE2A-E648-C705-4150F49AB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err="1"/>
              <a:t>Ketersediaan</a:t>
            </a:r>
            <a:r>
              <a:rPr lang="en-ID"/>
              <a:t> </a:t>
            </a:r>
            <a:r>
              <a:rPr lang="en-ID" err="1"/>
              <a:t>standar</a:t>
            </a:r>
            <a:r>
              <a:rPr lang="en-ID"/>
              <a:t> </a:t>
            </a:r>
            <a:r>
              <a:rPr lang="en-ID" err="1"/>
              <a:t>praktik</a:t>
            </a:r>
            <a:r>
              <a:rPr lang="en-ID"/>
              <a:t> </a:t>
            </a:r>
            <a:r>
              <a:rPr lang="en-ID" err="1"/>
              <a:t>keperawatan</a:t>
            </a:r>
            <a:r>
              <a:rPr lang="en-ID"/>
              <a:t> (PPNI)</a:t>
            </a:r>
          </a:p>
          <a:p>
            <a:pPr marL="457200" indent="-457200">
              <a:buFont typeface="+mj-lt"/>
              <a:buAutoNum type="arabicPeriod"/>
            </a:pPr>
            <a:r>
              <a:rPr lang="en-ID" err="1"/>
              <a:t>Implementasi</a:t>
            </a:r>
            <a:r>
              <a:rPr lang="en-ID"/>
              <a:t> SNARS dan </a:t>
            </a:r>
            <a:r>
              <a:rPr lang="en-ID" err="1"/>
              <a:t>regulasi</a:t>
            </a:r>
            <a:r>
              <a:rPr lang="en-ID"/>
              <a:t> </a:t>
            </a:r>
            <a:r>
              <a:rPr lang="en-ID" err="1"/>
              <a:t>Kemenkes</a:t>
            </a:r>
            <a:endParaRPr lang="en-ID"/>
          </a:p>
          <a:p>
            <a:pPr marL="457200" indent="-457200">
              <a:buFont typeface="+mj-lt"/>
              <a:buAutoNum type="arabicPeriod"/>
            </a:pPr>
            <a:r>
              <a:rPr lang="en-ID" err="1"/>
              <a:t>Kejelasan</a:t>
            </a:r>
            <a:r>
              <a:rPr lang="en-ID"/>
              <a:t> dan </a:t>
            </a:r>
            <a:r>
              <a:rPr lang="en-ID" err="1"/>
              <a:t>konsistensi</a:t>
            </a:r>
            <a:r>
              <a:rPr lang="en-ID"/>
              <a:t> SOP </a:t>
            </a:r>
            <a:r>
              <a:rPr lang="en-ID" err="1"/>
              <a:t>keperawatan</a:t>
            </a:r>
            <a:endParaRPr lang="en-ID"/>
          </a:p>
          <a:p>
            <a:pPr marL="457200" indent="-457200">
              <a:buFont typeface="+mj-lt"/>
              <a:buAutoNum type="arabicPeriod"/>
            </a:pPr>
            <a:r>
              <a:rPr lang="en-ID" err="1"/>
              <a:t>Sosialisasi</a:t>
            </a:r>
            <a:r>
              <a:rPr lang="en-ID"/>
              <a:t> dan </a:t>
            </a:r>
            <a:r>
              <a:rPr lang="en-ID" err="1"/>
              <a:t>kepatuhan</a:t>
            </a:r>
            <a:r>
              <a:rPr lang="en-ID"/>
              <a:t> </a:t>
            </a:r>
            <a:r>
              <a:rPr lang="en-ID" err="1"/>
              <a:t>terhadap</a:t>
            </a:r>
            <a:r>
              <a:rPr lang="en-ID"/>
              <a:t> </a:t>
            </a:r>
            <a:r>
              <a:rPr lang="en-ID" err="1"/>
              <a:t>standar</a:t>
            </a:r>
            <a:endParaRPr lang="en-ID"/>
          </a:p>
          <a:p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33892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92974-AF9F-0D49-0849-B272A2C95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ID" b="1">
                <a:solidFill>
                  <a:srgbClr val="FFFFFF"/>
                </a:solidFill>
              </a:rPr>
              <a:t>4.Sistem Pengendalian Mutu</a:t>
            </a:r>
            <a:br>
              <a:rPr lang="en-ID" b="1">
                <a:solidFill>
                  <a:srgbClr val="FFFFFF"/>
                </a:solidFill>
              </a:rPr>
            </a:br>
            <a:endParaRPr lang="en-ID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D7B1D-255E-A11D-F5FF-4D6540AFA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dirty="0" err="1"/>
              <a:t>Ketersediaan</a:t>
            </a:r>
            <a:r>
              <a:rPr lang="en-ID" dirty="0"/>
              <a:t> </a:t>
            </a:r>
            <a:r>
              <a:rPr lang="en-ID" dirty="0" err="1"/>
              <a:t>indikator</a:t>
            </a:r>
            <a:r>
              <a:rPr lang="en-ID" dirty="0"/>
              <a:t> </a:t>
            </a:r>
            <a:r>
              <a:rPr lang="en-ID" dirty="0" err="1"/>
              <a:t>mutu</a:t>
            </a:r>
            <a:r>
              <a:rPr lang="en-ID" dirty="0"/>
              <a:t> </a:t>
            </a:r>
            <a:r>
              <a:rPr lang="en-ID" dirty="0" err="1"/>
              <a:t>keperawatan</a:t>
            </a:r>
            <a:endParaRPr lang="en-ID" dirty="0"/>
          </a:p>
          <a:p>
            <a:pPr marL="457200" indent="-457200">
              <a:buFont typeface="+mj-lt"/>
              <a:buAutoNum type="arabicPeriod"/>
            </a:pPr>
            <a:r>
              <a:rPr lang="en-ID" dirty="0" err="1"/>
              <a:t>Sistem</a:t>
            </a:r>
            <a:r>
              <a:rPr lang="en-ID" dirty="0"/>
              <a:t> audit </a:t>
            </a:r>
            <a:r>
              <a:rPr lang="en-ID" dirty="0" err="1"/>
              <a:t>keperawatan</a:t>
            </a:r>
            <a:r>
              <a:rPr lang="en-ID" dirty="0"/>
              <a:t> internal</a:t>
            </a:r>
          </a:p>
          <a:p>
            <a:pPr marL="457200" indent="-457200">
              <a:buFont typeface="+mj-lt"/>
              <a:buAutoNum type="arabicPeriod"/>
            </a:pPr>
            <a:r>
              <a:rPr lang="en-ID" dirty="0" err="1"/>
              <a:t>Mekanisme</a:t>
            </a:r>
            <a:r>
              <a:rPr lang="en-ID" dirty="0"/>
              <a:t> monitoring, </a:t>
            </a:r>
            <a:r>
              <a:rPr lang="en-ID" dirty="0" err="1"/>
              <a:t>evaluasi</a:t>
            </a:r>
            <a:r>
              <a:rPr lang="en-ID" dirty="0"/>
              <a:t>, dan </a:t>
            </a:r>
            <a:r>
              <a:rPr lang="en-ID" dirty="0" err="1"/>
              <a:t>pelaporan</a:t>
            </a:r>
            <a:r>
              <a:rPr lang="en-ID" dirty="0"/>
              <a:t> </a:t>
            </a:r>
            <a:r>
              <a:rPr lang="en-ID" dirty="0" err="1"/>
              <a:t>mutu</a:t>
            </a:r>
            <a:endParaRPr lang="en-ID" dirty="0"/>
          </a:p>
          <a:p>
            <a:pPr marL="457200" indent="-457200">
              <a:buFont typeface="+mj-lt"/>
              <a:buAutoNum type="arabicPeriod"/>
            </a:pPr>
            <a:r>
              <a:rPr lang="en-ID" dirty="0" err="1"/>
              <a:t>Penerapan</a:t>
            </a:r>
            <a:r>
              <a:rPr lang="en-ID" dirty="0"/>
              <a:t> </a:t>
            </a:r>
            <a:r>
              <a:rPr lang="en-ID" dirty="0" err="1"/>
              <a:t>siklus</a:t>
            </a:r>
            <a:r>
              <a:rPr lang="en-ID" dirty="0"/>
              <a:t> PDCA </a:t>
            </a:r>
            <a:r>
              <a:rPr lang="en-ID" b="1" dirty="0">
                <a:solidFill>
                  <a:srgbClr val="00B0F0"/>
                </a:solidFill>
              </a:rPr>
              <a:t>(Plan – Do – Check – Act)</a:t>
            </a:r>
            <a:r>
              <a:rPr lang="en-ID" dirty="0"/>
              <a:t> / CQI </a:t>
            </a:r>
            <a:r>
              <a:rPr lang="en-ID" b="1" dirty="0">
                <a:solidFill>
                  <a:srgbClr val="00B0F0"/>
                </a:solidFill>
              </a:rPr>
              <a:t>(Continuous Quality Improvement)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berkelanjutan</a:t>
            </a:r>
            <a:endParaRPr lang="en-ID" dirty="0"/>
          </a:p>
          <a:p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21918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1E9258-002E-23A6-C15E-2C251A54C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ID" b="1">
                <a:solidFill>
                  <a:srgbClr val="FFFFFF"/>
                </a:solidFill>
              </a:rPr>
              <a:t>5. Sarana dan Prasarana</a:t>
            </a:r>
            <a:endParaRPr lang="en-ID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DE19E-C549-DBC0-3626-7E197DDC9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dirty="0" err="1"/>
              <a:t>Ketersediaan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 dan </a:t>
            </a:r>
            <a:r>
              <a:rPr lang="en-ID" dirty="0" err="1"/>
              <a:t>fasilitas</a:t>
            </a:r>
            <a:r>
              <a:rPr lang="en-ID" dirty="0"/>
              <a:t> </a:t>
            </a:r>
            <a:r>
              <a:rPr lang="en-ID" dirty="0" err="1"/>
              <a:t>penunjang</a:t>
            </a:r>
            <a:endParaRPr lang="en-ID" dirty="0"/>
          </a:p>
          <a:p>
            <a:pPr marL="457200" indent="-457200">
              <a:buFont typeface="+mj-lt"/>
              <a:buAutoNum type="arabicPeriod"/>
            </a:pP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yang </a:t>
            </a:r>
            <a:r>
              <a:rPr lang="en-ID" dirty="0" err="1"/>
              <a:t>aman</a:t>
            </a:r>
            <a:r>
              <a:rPr lang="en-ID" dirty="0"/>
              <a:t> dan </a:t>
            </a:r>
            <a:r>
              <a:rPr lang="en-ID" dirty="0" err="1"/>
              <a:t>ergonomis</a:t>
            </a:r>
            <a:endParaRPr lang="en-ID" dirty="0"/>
          </a:p>
          <a:p>
            <a:pPr marL="457200" indent="-457200">
              <a:buFont typeface="+mj-lt"/>
              <a:buAutoNum type="arabicPeriod"/>
            </a:pPr>
            <a:r>
              <a:rPr lang="en-ID" dirty="0" err="1"/>
              <a:t>Dukungan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(SIMRS, </a:t>
            </a:r>
            <a:r>
              <a:rPr lang="en-ID" dirty="0" err="1"/>
              <a:t>dokumentasi</a:t>
            </a:r>
            <a:r>
              <a:rPr lang="en-ID" dirty="0"/>
              <a:t> </a:t>
            </a:r>
            <a:r>
              <a:rPr lang="en-ID" dirty="0" err="1"/>
              <a:t>elektronik</a:t>
            </a:r>
            <a:r>
              <a:rPr lang="en-ID" dirty="0"/>
              <a:t>)</a:t>
            </a:r>
          </a:p>
          <a:p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93420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872D02-D5B1-38C5-F858-119B5FB16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ID" b="1">
                <a:solidFill>
                  <a:srgbClr val="FFFFFF"/>
                </a:solidFill>
              </a:rPr>
              <a:t>6. Sistem Dokumentasi Keperawatan</a:t>
            </a:r>
            <a:endParaRPr lang="en-ID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02FFB-00D9-976C-D05E-A606AB70F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err="1"/>
              <a:t>Kelengkapan</a:t>
            </a:r>
            <a:r>
              <a:rPr lang="en-ID"/>
              <a:t> dan </a:t>
            </a:r>
            <a:r>
              <a:rPr lang="en-ID" err="1"/>
              <a:t>ketepatan</a:t>
            </a:r>
            <a:r>
              <a:rPr lang="en-ID"/>
              <a:t> </a:t>
            </a:r>
            <a:r>
              <a:rPr lang="en-ID" err="1"/>
              <a:t>dokumentasi</a:t>
            </a:r>
            <a:r>
              <a:rPr lang="en-ID"/>
              <a:t> </a:t>
            </a:r>
            <a:r>
              <a:rPr lang="en-ID" err="1"/>
              <a:t>asuhan</a:t>
            </a:r>
            <a:r>
              <a:rPr lang="en-ID"/>
              <a:t> </a:t>
            </a:r>
            <a:r>
              <a:rPr lang="en-ID" err="1"/>
              <a:t>keperawatan</a:t>
            </a:r>
            <a:endParaRPr lang="en-ID"/>
          </a:p>
          <a:p>
            <a:pPr marL="457200" indent="-457200">
              <a:buFont typeface="+mj-lt"/>
              <a:buAutoNum type="arabicPeriod"/>
            </a:pPr>
            <a:r>
              <a:rPr lang="en-ID" err="1"/>
              <a:t>Standar</a:t>
            </a:r>
            <a:r>
              <a:rPr lang="en-ID"/>
              <a:t> format </a:t>
            </a:r>
            <a:r>
              <a:rPr lang="en-ID" err="1"/>
              <a:t>dokumentasi</a:t>
            </a:r>
            <a:r>
              <a:rPr lang="en-ID"/>
              <a:t> yang </a:t>
            </a:r>
            <a:r>
              <a:rPr lang="en-ID" err="1"/>
              <a:t>digunakan</a:t>
            </a:r>
            <a:endParaRPr lang="en-ID"/>
          </a:p>
          <a:p>
            <a:pPr marL="457200" indent="-457200">
              <a:buFont typeface="+mj-lt"/>
              <a:buAutoNum type="arabicPeriod"/>
            </a:pPr>
            <a:r>
              <a:rPr lang="en-ID" err="1"/>
              <a:t>Pemanfaatan</a:t>
            </a:r>
            <a:r>
              <a:rPr lang="en-ID"/>
              <a:t> </a:t>
            </a:r>
            <a:r>
              <a:rPr lang="en-ID" err="1"/>
              <a:t>rekam</a:t>
            </a:r>
            <a:r>
              <a:rPr lang="en-ID"/>
              <a:t> </a:t>
            </a:r>
            <a:r>
              <a:rPr lang="en-ID" err="1"/>
              <a:t>medis</a:t>
            </a:r>
            <a:r>
              <a:rPr lang="en-ID"/>
              <a:t> </a:t>
            </a:r>
            <a:r>
              <a:rPr lang="en-ID" err="1"/>
              <a:t>elektronik</a:t>
            </a:r>
            <a:endParaRPr lang="en-ID"/>
          </a:p>
          <a:p>
            <a:pPr marL="457200" indent="-457200">
              <a:buFont typeface="+mj-lt"/>
              <a:buAutoNum type="arabicPeriod"/>
            </a:pPr>
            <a:r>
              <a:rPr lang="en-ID" err="1"/>
              <a:t>Kepatuhan</a:t>
            </a:r>
            <a:r>
              <a:rPr lang="en-ID"/>
              <a:t> </a:t>
            </a:r>
            <a:r>
              <a:rPr lang="en-ID" err="1"/>
              <a:t>terhadap</a:t>
            </a:r>
            <a:r>
              <a:rPr lang="en-ID"/>
              <a:t> </a:t>
            </a:r>
            <a:r>
              <a:rPr lang="en-ID" err="1"/>
              <a:t>prinsip</a:t>
            </a:r>
            <a:r>
              <a:rPr lang="en-ID"/>
              <a:t> legal dan </a:t>
            </a:r>
            <a:r>
              <a:rPr lang="en-ID" err="1"/>
              <a:t>etik</a:t>
            </a:r>
            <a:endParaRPr lang="en-ID"/>
          </a:p>
          <a:p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61396686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Custom 34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C7016"/>
      </a:accent1>
      <a:accent2>
        <a:srgbClr val="F8931D"/>
      </a:accent2>
      <a:accent3>
        <a:srgbClr val="CE8D3E"/>
      </a:accent3>
      <a:accent4>
        <a:srgbClr val="E64823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ppt/theme/themeOverride1.xml><?xml version="1.0" encoding="utf-8"?>
<a:themeOverride xmlns:a="http://schemas.openxmlformats.org/drawingml/2006/main">
  <a:clrScheme name="Parcel">
    <a:dk1>
      <a:srgbClr val="000000"/>
    </a:dk1>
    <a:lt1>
      <a:srgbClr val="FFFFFF"/>
    </a:lt1>
    <a:dk2>
      <a:srgbClr val="4A5356"/>
    </a:dk2>
    <a:lt2>
      <a:srgbClr val="E8E3CE"/>
    </a:lt2>
    <a:accent1>
      <a:srgbClr val="F6A21D"/>
    </a:accent1>
    <a:accent2>
      <a:srgbClr val="9BAFB5"/>
    </a:accent2>
    <a:accent3>
      <a:srgbClr val="C96731"/>
    </a:accent3>
    <a:accent4>
      <a:srgbClr val="9CA383"/>
    </a:accent4>
    <a:accent5>
      <a:srgbClr val="87795D"/>
    </a:accent5>
    <a:accent6>
      <a:srgbClr val="A0988C"/>
    </a:accent6>
    <a:hlink>
      <a:srgbClr val="00B0F0"/>
    </a:hlink>
    <a:folHlink>
      <a:srgbClr val="738F97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26AAF5-6CFC-4C52-B7DF-08410EDE67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4F503EC-3FFF-4193-A86F-39150E2BAC7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2E5ECA37-C458-4BA2-A090-D7A19E07B4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{8A3F509E-72E2-43FB-BA30-024C93872C49}tf11429527_win32</Template>
  <TotalTime>144</TotalTime>
  <Words>1583</Words>
  <Application>Microsoft Office PowerPoint</Application>
  <PresentationFormat>Widescreen</PresentationFormat>
  <Paragraphs>143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arial</vt:lpstr>
      <vt:lpstr>Bookman Old Style</vt:lpstr>
      <vt:lpstr>Calibri</vt:lpstr>
      <vt:lpstr>Franklin Gothic Book</vt:lpstr>
      <vt:lpstr>Open Sans</vt:lpstr>
      <vt:lpstr>Sabon Next LT</vt:lpstr>
      <vt:lpstr>1_RetrospectVTI</vt:lpstr>
      <vt:lpstr>Pengendalian mutu manajemen keperawatan</vt:lpstr>
      <vt:lpstr>Pengendalian mutu manajemen keperawatan</vt:lpstr>
      <vt:lpstr>Pengendalian mutu merupakan bagian dari fungsi manajemen yang bertujuan </vt:lpstr>
      <vt:lpstr>Faktor–Faktor yang Mempengaruhi Pengendalian Mutu Keperawatan</vt:lpstr>
      <vt:lpstr>2. Kepemimpinan &amp; Manajemen Keperawatan </vt:lpstr>
      <vt:lpstr>3.Standar, Kebijakan, dan SOP</vt:lpstr>
      <vt:lpstr>4.Sistem Pengendalian Mutu </vt:lpstr>
      <vt:lpstr>5. Sarana dan Prasarana</vt:lpstr>
      <vt:lpstr>6. Sistem Dokumentasi Keperawatan</vt:lpstr>
      <vt:lpstr>7. Budaya Mutu &amp; Keselamatan Pasien</vt:lpstr>
      <vt:lpstr>8. Sistem Komunikasi &amp; Koordinasi</vt:lpstr>
      <vt:lpstr>9. Beban Kerja &amp; Lingkungan Kerja</vt:lpstr>
      <vt:lpstr>10. Partisipasi Pasien &amp; Keluarga</vt:lpstr>
      <vt:lpstr>Ringkasan</vt:lpstr>
      <vt:lpstr>Definisi Profesional tentang mutu Pelayanan Kesehatan, antara lain </vt:lpstr>
      <vt:lpstr>Arti Mutu Pelayanan Kesehatan dari beberapa Sudut Pandang</vt:lpstr>
      <vt:lpstr> DIMENSI MUTU PELAYANAN KESEHATAN</vt:lpstr>
      <vt:lpstr> Penilaian Mutu Pelayanan Kesehatan</vt:lpstr>
      <vt:lpstr>STRUKTUR</vt:lpstr>
      <vt:lpstr>OUTCOMES</vt:lpstr>
      <vt:lpstr>PROSES</vt:lpstr>
      <vt:lpstr>Pendekatan Mutu Pelanggan Pelayanan Kesehatan</vt:lpstr>
      <vt:lpstr>Pelanggan dalam pelayanan Kesehatan</vt:lpstr>
      <vt:lpstr>Pelayanan Medis yang Baik :</vt:lpstr>
      <vt:lpstr>Mutu pelayanan Kesehatan dalam Peraturan Perundang-undangan :</vt:lpstr>
      <vt:lpstr>Daftar Pustaka 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Mutu Pelayanan Kesehatan</dc:title>
  <dc:creator>hasto nsp</dc:creator>
  <cp:lastModifiedBy>hasto nsp</cp:lastModifiedBy>
  <cp:revision>7</cp:revision>
  <dcterms:created xsi:type="dcterms:W3CDTF">2021-09-03T07:11:30Z</dcterms:created>
  <dcterms:modified xsi:type="dcterms:W3CDTF">2025-12-18T03:09:16Z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