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0" r:id="rId3"/>
    <p:sldId id="279" r:id="rId4"/>
    <p:sldId id="281" r:id="rId5"/>
    <p:sldId id="282" r:id="rId6"/>
    <p:sldId id="353" r:id="rId7"/>
    <p:sldId id="320" r:id="rId8"/>
    <p:sldId id="321" r:id="rId9"/>
    <p:sldId id="322" r:id="rId10"/>
    <p:sldId id="323" r:id="rId11"/>
    <p:sldId id="324" r:id="rId12"/>
    <p:sldId id="325" r:id="rId13"/>
    <p:sldId id="326" r:id="rId14"/>
    <p:sldId id="327" r:id="rId15"/>
    <p:sldId id="267" r:id="rId16"/>
    <p:sldId id="268" r:id="rId17"/>
    <p:sldId id="328" r:id="rId18"/>
    <p:sldId id="329" r:id="rId19"/>
    <p:sldId id="354" r:id="rId20"/>
    <p:sldId id="330" r:id="rId21"/>
    <p:sldId id="331" r:id="rId22"/>
    <p:sldId id="332" r:id="rId23"/>
    <p:sldId id="333" r:id="rId24"/>
    <p:sldId id="334" r:id="rId25"/>
    <p:sldId id="335" r:id="rId26"/>
    <p:sldId id="336" r:id="rId27"/>
    <p:sldId id="337" r:id="rId28"/>
    <p:sldId id="338" r:id="rId29"/>
    <p:sldId id="339" r:id="rId30"/>
    <p:sldId id="340" r:id="rId31"/>
    <p:sldId id="342" r:id="rId32"/>
    <p:sldId id="356" r:id="rId33"/>
    <p:sldId id="343" r:id="rId34"/>
    <p:sldId id="344" r:id="rId35"/>
    <p:sldId id="345" r:id="rId36"/>
    <p:sldId id="346" r:id="rId37"/>
    <p:sldId id="347" r:id="rId38"/>
    <p:sldId id="348" r:id="rId39"/>
    <p:sldId id="349" r:id="rId40"/>
    <p:sldId id="350" r:id="rId41"/>
    <p:sldId id="355"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2EAC8-122F-43B3-846F-70060D033FBD}" type="datetimeFigureOut">
              <a:rPr lang="en-ID" smtClean="0"/>
              <a:t>05/10/2024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5894F-BC63-4ADA-8CDD-6A74D0489C9D}" type="slidenum">
              <a:rPr lang="en-ID" smtClean="0"/>
              <a:t>‹#›</a:t>
            </a:fld>
            <a:endParaRPr lang="en-ID"/>
          </a:p>
        </p:txBody>
      </p:sp>
    </p:spTree>
    <p:extLst>
      <p:ext uri="{BB962C8B-B14F-4D97-AF65-F5344CB8AC3E}">
        <p14:creationId xmlns:p14="http://schemas.microsoft.com/office/powerpoint/2010/main" val="387453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2F34-FB64-4AA3-FE48-01626F14BD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4539DA8-E0B6-1B45-3F87-276B47DEC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BB69B9BE-1CD0-CD5A-E1FA-1A66A2645CBC}"/>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AC094D87-8A56-0632-E084-008D088039C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A76A9E-9148-0C95-1A4B-B295DBFF0B71}"/>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60241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8806-12DA-A842-9246-7721B68B65B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AEBFAB0-5E02-8254-5B3B-BAB9DCD1CF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1ADA376-A478-41C4-BF2A-266D9BBF2A4E}"/>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E84E73F7-181E-0CD9-48D8-E06838FB744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5419AF5-B070-5FDE-50D9-8DBB61CFFD28}"/>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17867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92D21-2878-0F72-9651-1A47DD8A4D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86E298B-FC48-FE72-9CCE-202C2D4BCE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6FAE931-B782-63DB-2856-1A20893E6678}"/>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957B71A5-DE5C-9411-1C50-0055AF532F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EDDFB8-5781-A0E6-D4D2-1CD9DAA1D30C}"/>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40740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8799-83A1-96F0-0A97-E5ECC35FFBF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2EA59F0-48EB-49F6-4DE6-C598897A68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923DBD9-4B06-C76E-6F95-0210DA141368}"/>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467349EE-FF78-D0CB-8BB6-AB490AA8F57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9676B35-37CF-9E5F-A209-1FFE8DFF4D0C}"/>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370219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1EAA-58F7-7652-1E6A-CA79E6BF8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1F13AE33-6198-1098-95E9-CDEA14B3FB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F3E0B-2668-C3AC-A248-C1DB34B84171}"/>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0BFB6D56-D4C1-B0F5-48AD-A5B3F305E2F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86BB1B3-0A57-55C0-73AD-F0393BE55F91}"/>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104819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BB05-983B-753E-6989-CEC55DA2FD2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32429B8-C00F-3ED7-EC4A-284C9B6A2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8876EA1-6BD1-46F6-3DFB-F5987DACD6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5910FF7-6083-0912-4F11-D77277CEDFCC}"/>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6" name="Footer Placeholder 5">
            <a:extLst>
              <a:ext uri="{FF2B5EF4-FFF2-40B4-BE49-F238E27FC236}">
                <a16:creationId xmlns:a16="http://schemas.microsoft.com/office/drawing/2014/main" id="{2E4CE4B2-6657-7079-4BCA-6B90F95B63F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A3B73EB-B7B2-6E33-45F1-8D25D2BD6DE0}"/>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399622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016F-106F-59F1-AF8E-6EE86E6A283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AA77243-E7A3-475D-A59B-DCB0B8341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0F687-B3F0-6686-405B-DEFBF6364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11E6F62-4081-F92A-1BBD-C168AAB18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6F779-712C-14C1-A90F-8279D9F5B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5B89443-2C93-9845-55A2-951EF9814CBF}"/>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8" name="Footer Placeholder 7">
            <a:extLst>
              <a:ext uri="{FF2B5EF4-FFF2-40B4-BE49-F238E27FC236}">
                <a16:creationId xmlns:a16="http://schemas.microsoft.com/office/drawing/2014/main" id="{E0B9E450-1EB1-A218-92C0-E47656B2B5F1}"/>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EADD3C8-8996-88EF-C802-9E9153CD3738}"/>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21433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464B-4B06-64D9-34EF-F66CCAC9800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69E982AD-C62F-32E1-C742-48458BF6BC04}"/>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4" name="Footer Placeholder 3">
            <a:extLst>
              <a:ext uri="{FF2B5EF4-FFF2-40B4-BE49-F238E27FC236}">
                <a16:creationId xmlns:a16="http://schemas.microsoft.com/office/drawing/2014/main" id="{4CD9CD0E-AABC-B745-BD44-9F3A0E8A754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86436BB-7560-5C6D-EBEA-89C9C25BA3F1}"/>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95337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7F5F5-94CC-87CA-0DE4-8C97A816C345}"/>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3" name="Footer Placeholder 2">
            <a:extLst>
              <a:ext uri="{FF2B5EF4-FFF2-40B4-BE49-F238E27FC236}">
                <a16:creationId xmlns:a16="http://schemas.microsoft.com/office/drawing/2014/main" id="{93FC1A17-1751-585B-AF90-49602AFB3F8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0B7FB48-2565-46DC-72CB-1C51242775DC}"/>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291529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5CC4-FEF3-217A-292A-B4016C1AA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ED8C1D2-DD18-09E4-D48F-A957A5E22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428305D-A2B3-0017-26B2-433A4BEEF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1A360F-B5E1-A4B6-6BA3-598DF7482B74}"/>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6" name="Footer Placeholder 5">
            <a:extLst>
              <a:ext uri="{FF2B5EF4-FFF2-40B4-BE49-F238E27FC236}">
                <a16:creationId xmlns:a16="http://schemas.microsoft.com/office/drawing/2014/main" id="{A803D9C0-E253-3DF2-781D-E3A3215D512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06ED6FB-A8A7-F78A-F209-89C93DF6ECFD}"/>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293565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0966-FD1F-1971-CD9E-6E4169CD3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31CA566-9B50-C6F6-0411-A54FCE388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EC0EC09D-E236-96BD-C51D-972647FFA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A1F35-5962-745D-9EC8-8D53A7CC142E}"/>
              </a:ext>
            </a:extLst>
          </p:cNvPr>
          <p:cNvSpPr>
            <a:spLocks noGrp="1"/>
          </p:cNvSpPr>
          <p:nvPr>
            <p:ph type="dt" sz="half" idx="10"/>
          </p:nvPr>
        </p:nvSpPr>
        <p:spPr/>
        <p:txBody>
          <a:bodyPr/>
          <a:lstStyle/>
          <a:p>
            <a:fld id="{CC782AE3-4329-498F-9C77-B466B7E4D336}" type="datetimeFigureOut">
              <a:rPr lang="en-ID" smtClean="0"/>
              <a:t>05/10/2024</a:t>
            </a:fld>
            <a:endParaRPr lang="en-ID"/>
          </a:p>
        </p:txBody>
      </p:sp>
      <p:sp>
        <p:nvSpPr>
          <p:cNvPr id="6" name="Footer Placeholder 5">
            <a:extLst>
              <a:ext uri="{FF2B5EF4-FFF2-40B4-BE49-F238E27FC236}">
                <a16:creationId xmlns:a16="http://schemas.microsoft.com/office/drawing/2014/main" id="{F0BA4CCC-19B4-8C69-B31F-E64B659367D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340CC64-22F2-2C3D-ED00-B4CA5CD6A6A8}"/>
              </a:ext>
            </a:extLst>
          </p:cNvPr>
          <p:cNvSpPr>
            <a:spLocks noGrp="1"/>
          </p:cNvSpPr>
          <p:nvPr>
            <p:ph type="sldNum" sz="quarter" idx="12"/>
          </p:nvPr>
        </p:nvSpPr>
        <p:spPr/>
        <p:txBody>
          <a:bodyPr/>
          <a:lstStyle/>
          <a:p>
            <a:fld id="{4DE39CE4-D421-4DBC-828A-82A9D8257FDD}" type="slidenum">
              <a:rPr lang="en-ID" smtClean="0"/>
              <a:t>‹#›</a:t>
            </a:fld>
            <a:endParaRPr lang="en-ID"/>
          </a:p>
        </p:txBody>
      </p:sp>
    </p:spTree>
    <p:extLst>
      <p:ext uri="{BB962C8B-B14F-4D97-AF65-F5344CB8AC3E}">
        <p14:creationId xmlns:p14="http://schemas.microsoft.com/office/powerpoint/2010/main" val="53330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AA79D-62BF-6317-365E-402793431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843C73C-A3A4-D4AF-5D6E-0F51AB00B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013361E-4D57-85F2-2466-4665CB447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82AE3-4329-498F-9C77-B466B7E4D336}" type="datetimeFigureOut">
              <a:rPr lang="en-ID" smtClean="0"/>
              <a:t>05/10/2024</a:t>
            </a:fld>
            <a:endParaRPr lang="en-ID"/>
          </a:p>
        </p:txBody>
      </p:sp>
      <p:sp>
        <p:nvSpPr>
          <p:cNvPr id="5" name="Footer Placeholder 4">
            <a:extLst>
              <a:ext uri="{FF2B5EF4-FFF2-40B4-BE49-F238E27FC236}">
                <a16:creationId xmlns:a16="http://schemas.microsoft.com/office/drawing/2014/main" id="{330383E6-6296-302E-3C61-D7065EC9C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4B189DD-B062-9F5D-F072-A555F2700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39CE4-D421-4DBC-828A-82A9D8257FDD}" type="slidenum">
              <a:rPr lang="en-ID" smtClean="0"/>
              <a:t>‹#›</a:t>
            </a:fld>
            <a:endParaRPr lang="en-ID"/>
          </a:p>
        </p:txBody>
      </p:sp>
    </p:spTree>
    <p:extLst>
      <p:ext uri="{BB962C8B-B14F-4D97-AF65-F5344CB8AC3E}">
        <p14:creationId xmlns:p14="http://schemas.microsoft.com/office/powerpoint/2010/main" val="78215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6F8F4B01-33E8-55DB-1B01-7DAA56448B68}"/>
              </a:ext>
            </a:extLst>
          </p:cNvPr>
          <p:cNvSpPr>
            <a:spLocks noGrp="1"/>
          </p:cNvSpPr>
          <p:nvPr>
            <p:ph type="ctrTitle"/>
          </p:nvPr>
        </p:nvSpPr>
        <p:spPr>
          <a:xfrm>
            <a:off x="0" y="2130426"/>
            <a:ext cx="12192000" cy="1655762"/>
          </a:xfrm>
          <a:solidFill>
            <a:schemeClr val="tx2"/>
          </a:solidFill>
        </p:spPr>
        <p:txBody>
          <a:bodyPr>
            <a:normAutofit/>
          </a:bodyPr>
          <a:lstStyle/>
          <a:p>
            <a:pPr eaLnBrk="1" hangingPunct="1"/>
            <a:r>
              <a:rPr lang="en-US" altLang="en-US" dirty="0">
                <a:solidFill>
                  <a:schemeClr val="bg1"/>
                </a:solidFill>
              </a:rPr>
              <a:t>PENGARAHAN</a:t>
            </a:r>
            <a:br>
              <a:rPr lang="en-US" altLang="en-US" dirty="0">
                <a:solidFill>
                  <a:schemeClr val="bg1"/>
                </a:solidFill>
              </a:rPr>
            </a:br>
            <a:r>
              <a:rPr lang="en-US" altLang="en-US" sz="4000" i="1" dirty="0">
                <a:solidFill>
                  <a:schemeClr val="bg1"/>
                </a:solidFill>
              </a:rPr>
              <a:t>(</a:t>
            </a:r>
            <a:r>
              <a:rPr lang="en-US" altLang="en-US" sz="4000" i="1" dirty="0" err="1">
                <a:solidFill>
                  <a:schemeClr val="bg1"/>
                </a:solidFill>
              </a:rPr>
              <a:t>Komunikasi</a:t>
            </a:r>
            <a:r>
              <a:rPr lang="en-US" altLang="en-US" sz="4000" i="1" dirty="0">
                <a:solidFill>
                  <a:schemeClr val="bg1"/>
                </a:solidFill>
              </a:rPr>
              <a:t> </a:t>
            </a:r>
            <a:r>
              <a:rPr lang="en-US" altLang="en-US" sz="4000" i="1" dirty="0" err="1">
                <a:solidFill>
                  <a:schemeClr val="bg1"/>
                </a:solidFill>
              </a:rPr>
              <a:t>Efektif-Timbang</a:t>
            </a:r>
            <a:r>
              <a:rPr lang="en-US" altLang="en-US" sz="4000" i="1" dirty="0">
                <a:solidFill>
                  <a:schemeClr val="bg1"/>
                </a:solidFill>
              </a:rPr>
              <a:t> </a:t>
            </a:r>
            <a:r>
              <a:rPr lang="en-US" altLang="en-US" sz="4000" i="1" dirty="0" err="1">
                <a:solidFill>
                  <a:schemeClr val="bg1"/>
                </a:solidFill>
              </a:rPr>
              <a:t>Terima</a:t>
            </a:r>
            <a:r>
              <a:rPr lang="en-US" altLang="en-US" sz="4000" i="1" dirty="0">
                <a:solidFill>
                  <a:schemeClr val="bg1"/>
                </a:solidFill>
              </a:rPr>
              <a:t>-Conference)  </a:t>
            </a:r>
            <a:endParaRPr lang="id-ID" altLang="en-US" sz="4000" i="1" dirty="0">
              <a:solidFill>
                <a:schemeClr val="bg1"/>
              </a:solidFill>
            </a:endParaRPr>
          </a:p>
        </p:txBody>
      </p:sp>
      <p:sp>
        <p:nvSpPr>
          <p:cNvPr id="3076" name="Subtitle 2">
            <a:extLst>
              <a:ext uri="{FF2B5EF4-FFF2-40B4-BE49-F238E27FC236}">
                <a16:creationId xmlns:a16="http://schemas.microsoft.com/office/drawing/2014/main" id="{3E77541B-7C58-446C-B4B6-D50A96696D7E}"/>
              </a:ext>
            </a:extLst>
          </p:cNvPr>
          <p:cNvSpPr>
            <a:spLocks noGrp="1"/>
          </p:cNvSpPr>
          <p:nvPr>
            <p:ph type="subTitle" idx="1"/>
          </p:nvPr>
        </p:nvSpPr>
        <p:spPr>
          <a:xfrm>
            <a:off x="1524000" y="4201806"/>
            <a:ext cx="9144000" cy="1655762"/>
          </a:xfrm>
        </p:spPr>
        <p:txBody>
          <a:bodyPr/>
          <a:lstStyle/>
          <a:p>
            <a:pPr eaLnBrk="1" hangingPunct="1"/>
            <a:r>
              <a:rPr lang="id-ID" altLang="en-US" dirty="0">
                <a:solidFill>
                  <a:schemeClr val="tx1"/>
                </a:solidFill>
              </a:rPr>
              <a:t>Oleh:</a:t>
            </a:r>
          </a:p>
          <a:p>
            <a:pPr eaLnBrk="1" hangingPunct="1"/>
            <a:r>
              <a:rPr lang="id-ID" altLang="en-US" dirty="0">
                <a:solidFill>
                  <a:schemeClr val="tx1"/>
                </a:solidFill>
              </a:rPr>
              <a:t>Taukhit,.S.Kep,.Ns,.M.Kep</a:t>
            </a:r>
          </a:p>
        </p:txBody>
      </p:sp>
      <p:sp>
        <p:nvSpPr>
          <p:cNvPr id="8" name="Rectangle 7">
            <a:extLst>
              <a:ext uri="{FF2B5EF4-FFF2-40B4-BE49-F238E27FC236}">
                <a16:creationId xmlns:a16="http://schemas.microsoft.com/office/drawing/2014/main" id="{61CB729D-AACE-FD5E-566F-123B23288E8A}"/>
              </a:ext>
            </a:extLst>
          </p:cNvPr>
          <p:cNvSpPr/>
          <p:nvPr/>
        </p:nvSpPr>
        <p:spPr>
          <a:xfrm>
            <a:off x="0" y="6143626"/>
            <a:ext cx="12192000" cy="32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078" name="Picture 6">
            <a:extLst>
              <a:ext uri="{FF2B5EF4-FFF2-40B4-BE49-F238E27FC236}">
                <a16:creationId xmlns:a16="http://schemas.microsoft.com/office/drawing/2014/main" id="{9AA9B55E-5EFA-245D-4AD9-6F69B7C38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2" t="6395" r="60716" b="77161"/>
          <a:stretch>
            <a:fillRect/>
          </a:stretch>
        </p:blipFill>
        <p:spPr bwMode="auto">
          <a:xfrm>
            <a:off x="9560900" y="155756"/>
            <a:ext cx="2701925" cy="122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CDA4A61-7C32-F875-8B6B-0555562D6F85}"/>
              </a:ext>
            </a:extLst>
          </p:cNvPr>
          <p:cNvSpPr>
            <a:spLocks noGrp="1"/>
          </p:cNvSpPr>
          <p:nvPr>
            <p:ph type="title"/>
          </p:nvPr>
        </p:nvSpPr>
        <p:spPr/>
        <p:txBody>
          <a:bodyPr/>
          <a:lstStyle/>
          <a:p>
            <a:pPr algn="l"/>
            <a:endParaRPr lang="en-US" altLang="en-US"/>
          </a:p>
        </p:txBody>
      </p:sp>
      <p:sp>
        <p:nvSpPr>
          <p:cNvPr id="76803" name="Content Placeholder 2">
            <a:extLst>
              <a:ext uri="{FF2B5EF4-FFF2-40B4-BE49-F238E27FC236}">
                <a16:creationId xmlns:a16="http://schemas.microsoft.com/office/drawing/2014/main" id="{F3C7D619-95E6-682F-6D0A-DD7172BB2FBC}"/>
              </a:ext>
            </a:extLst>
          </p:cNvPr>
          <p:cNvSpPr>
            <a:spLocks noGrp="1"/>
          </p:cNvSpPr>
          <p:nvPr>
            <p:ph sz="quarter" idx="1"/>
          </p:nvPr>
        </p:nvSpPr>
        <p:spPr>
          <a:xfrm>
            <a:off x="1666875" y="1"/>
            <a:ext cx="8858250" cy="6715125"/>
          </a:xfrm>
        </p:spPr>
        <p:txBody>
          <a:bodyPr/>
          <a:lstStyle/>
          <a:p>
            <a:pPr>
              <a:buFont typeface="Arial" panose="020B0604020202020204" pitchFamily="34" charset="0"/>
              <a:buNone/>
            </a:pPr>
            <a:endParaRPr lang="id-ID" altLang="en-US" sz="2000"/>
          </a:p>
          <a:p>
            <a:pPr>
              <a:buFont typeface="Arial" panose="020B0604020202020204" pitchFamily="34" charset="0"/>
              <a:buNone/>
            </a:pPr>
            <a:endParaRPr lang="id-ID" altLang="en-US" sz="2000"/>
          </a:p>
          <a:p>
            <a:pPr>
              <a:buFont typeface="Arial" panose="020B0604020202020204" pitchFamily="34" charset="0"/>
              <a:buNone/>
            </a:pPr>
            <a:endParaRPr lang="id-ID" altLang="en-US" sz="2000"/>
          </a:p>
          <a:p>
            <a:pPr>
              <a:buFont typeface="Arial" panose="020B0604020202020204" pitchFamily="34" charset="0"/>
              <a:buNone/>
            </a:pPr>
            <a:endParaRPr lang="id-ID" altLang="en-US" sz="2000"/>
          </a:p>
          <a:p>
            <a:pPr>
              <a:buFont typeface="Arial" panose="020B0604020202020204" pitchFamily="34" charset="0"/>
              <a:buNone/>
            </a:pPr>
            <a:endParaRPr lang="id-ID" altLang="en-US" sz="2000"/>
          </a:p>
          <a:p>
            <a:pPr>
              <a:buFont typeface="Arial" panose="020B0604020202020204" pitchFamily="34" charset="0"/>
              <a:buNone/>
            </a:pPr>
            <a:endParaRPr lang="id-ID" altLang="en-US" sz="2000"/>
          </a:p>
          <a:p>
            <a:pPr>
              <a:buFont typeface="Arial" panose="020B0604020202020204" pitchFamily="34" charset="0"/>
              <a:buNone/>
            </a:pPr>
            <a:endParaRPr lang="en-US" altLang="en-US" sz="2000"/>
          </a:p>
          <a:p>
            <a:pPr>
              <a:buFont typeface="Arial" panose="020B0604020202020204" pitchFamily="34" charset="0"/>
              <a:buNone/>
            </a:pPr>
            <a:endParaRPr lang="en-US" altLang="en-US" sz="2000"/>
          </a:p>
          <a:p>
            <a:pPr>
              <a:buFont typeface="Arial" panose="020B0604020202020204" pitchFamily="34" charset="0"/>
              <a:buNone/>
            </a:pPr>
            <a:endParaRPr lang="en-US" altLang="en-US" sz="2000"/>
          </a:p>
        </p:txBody>
      </p:sp>
      <p:sp>
        <p:nvSpPr>
          <p:cNvPr id="4" name="Rounded Rectangle 3">
            <a:extLst>
              <a:ext uri="{FF2B5EF4-FFF2-40B4-BE49-F238E27FC236}">
                <a16:creationId xmlns:a16="http://schemas.microsoft.com/office/drawing/2014/main" id="{94C7AE1F-F9E6-C144-D99C-B83BAA5500A7}"/>
              </a:ext>
            </a:extLst>
          </p:cNvPr>
          <p:cNvSpPr/>
          <p:nvPr/>
        </p:nvSpPr>
        <p:spPr>
          <a:xfrm>
            <a:off x="1644651" y="1"/>
            <a:ext cx="8880475" cy="1857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b="1" u="sng" dirty="0"/>
              <a:t>HAL-HAL YANG PERLU DIPERHATIKAN</a:t>
            </a:r>
          </a:p>
          <a:p>
            <a:pPr marL="457200" indent="-457200">
              <a:buFont typeface="+mj-lt"/>
              <a:buAutoNum type="alphaLcPeriod"/>
              <a:defRPr/>
            </a:pPr>
            <a:r>
              <a:rPr lang="en-US" dirty="0" err="1"/>
              <a:t>Pelaksaan</a:t>
            </a:r>
            <a:r>
              <a:rPr lang="en-US" dirty="0"/>
              <a:t> </a:t>
            </a:r>
            <a:r>
              <a:rPr lang="en-US" dirty="0" err="1"/>
              <a:t>secara</a:t>
            </a:r>
            <a:r>
              <a:rPr lang="en-US" dirty="0"/>
              <a:t> </a:t>
            </a:r>
            <a:r>
              <a:rPr lang="en-US" dirty="0" err="1"/>
              <a:t>efektif</a:t>
            </a:r>
            <a:r>
              <a:rPr lang="en-US" dirty="0"/>
              <a:t> </a:t>
            </a:r>
            <a:r>
              <a:rPr lang="en-US" dirty="0" err="1"/>
              <a:t>dan</a:t>
            </a:r>
            <a:r>
              <a:rPr lang="en-US" dirty="0"/>
              <a:t> </a:t>
            </a:r>
            <a:r>
              <a:rPr lang="en-US" dirty="0" err="1"/>
              <a:t>efisien</a:t>
            </a:r>
            <a:r>
              <a:rPr lang="id-ID" dirty="0"/>
              <a:t>.</a:t>
            </a:r>
            <a:endParaRPr lang="en-US" dirty="0"/>
          </a:p>
          <a:p>
            <a:pPr marL="457200" indent="-457200">
              <a:buFont typeface="+mj-lt"/>
              <a:buAutoNum type="alphaLcPeriod"/>
              <a:defRPr/>
            </a:pPr>
            <a:r>
              <a:rPr lang="en-US" dirty="0" err="1"/>
              <a:t>Dilakukan</a:t>
            </a:r>
            <a:r>
              <a:rPr lang="en-US" dirty="0"/>
              <a:t> </a:t>
            </a:r>
            <a:r>
              <a:rPr lang="en-US" dirty="0" err="1"/>
              <a:t>oleh</a:t>
            </a:r>
            <a:r>
              <a:rPr lang="en-US" dirty="0"/>
              <a:t> </a:t>
            </a:r>
            <a:r>
              <a:rPr lang="en-US" dirty="0" err="1"/>
              <a:t>kepala</a:t>
            </a:r>
            <a:r>
              <a:rPr lang="en-US" dirty="0"/>
              <a:t> </a:t>
            </a:r>
            <a:r>
              <a:rPr lang="en-US" dirty="0" err="1"/>
              <a:t>ruang</a:t>
            </a:r>
            <a:r>
              <a:rPr lang="en-US" dirty="0"/>
              <a:t> </a:t>
            </a:r>
            <a:r>
              <a:rPr lang="en-US" dirty="0" err="1"/>
              <a:t>atau</a:t>
            </a:r>
            <a:r>
              <a:rPr lang="en-US" dirty="0"/>
              <a:t> </a:t>
            </a:r>
            <a:r>
              <a:rPr lang="en-US" dirty="0" err="1"/>
              <a:t>perawat</a:t>
            </a:r>
            <a:r>
              <a:rPr lang="en-US" dirty="0"/>
              <a:t> primer </a:t>
            </a:r>
            <a:r>
              <a:rPr lang="en-US" dirty="0" err="1"/>
              <a:t>dan</a:t>
            </a:r>
            <a:r>
              <a:rPr lang="en-US" dirty="0"/>
              <a:t>/</a:t>
            </a:r>
            <a:r>
              <a:rPr lang="en-US" dirty="0" err="1"/>
              <a:t>atau</a:t>
            </a:r>
            <a:r>
              <a:rPr lang="en-US" dirty="0"/>
              <a:t> </a:t>
            </a:r>
            <a:r>
              <a:rPr lang="en-US" dirty="0" err="1"/>
              <a:t>perawat</a:t>
            </a:r>
            <a:r>
              <a:rPr lang="en-US" dirty="0"/>
              <a:t> associate yang </a:t>
            </a:r>
            <a:r>
              <a:rPr lang="en-US" dirty="0" err="1"/>
              <a:t>telah</a:t>
            </a:r>
            <a:r>
              <a:rPr lang="en-US" dirty="0"/>
              <a:t> </a:t>
            </a:r>
            <a:r>
              <a:rPr lang="en-US" dirty="0" err="1"/>
              <a:t>diberi</a:t>
            </a:r>
            <a:r>
              <a:rPr lang="en-US" dirty="0"/>
              <a:t> </a:t>
            </a:r>
            <a:r>
              <a:rPr lang="en-US" dirty="0" err="1"/>
              <a:t>wewenang</a:t>
            </a:r>
            <a:r>
              <a:rPr lang="en-US" dirty="0"/>
              <a:t>/</a:t>
            </a:r>
            <a:r>
              <a:rPr lang="en-US" dirty="0" err="1"/>
              <a:t>delegasi</a:t>
            </a:r>
            <a:r>
              <a:rPr lang="id-ID" dirty="0"/>
              <a:t>.</a:t>
            </a:r>
            <a:endParaRPr lang="en-US" dirty="0"/>
          </a:p>
          <a:p>
            <a:pPr marL="457200" indent="-457200">
              <a:buFont typeface="+mj-lt"/>
              <a:buAutoNum type="alphaLcPeriod"/>
              <a:defRPr/>
            </a:pPr>
            <a:r>
              <a:rPr lang="en-US" dirty="0" err="1"/>
              <a:t>Saat</a:t>
            </a:r>
            <a:r>
              <a:rPr lang="en-US" dirty="0"/>
              <a:t> </a:t>
            </a:r>
            <a:r>
              <a:rPr lang="en-US" dirty="0" err="1"/>
              <a:t>pelaksaan</a:t>
            </a:r>
            <a:r>
              <a:rPr lang="en-US" dirty="0"/>
              <a:t> </a:t>
            </a:r>
            <a:r>
              <a:rPr lang="en-US" dirty="0" err="1"/>
              <a:t>tetap</a:t>
            </a:r>
            <a:r>
              <a:rPr lang="en-US" dirty="0"/>
              <a:t> </a:t>
            </a:r>
            <a:r>
              <a:rPr lang="en-US" dirty="0" err="1"/>
              <a:t>menjaga</a:t>
            </a:r>
            <a:r>
              <a:rPr lang="en-US" dirty="0"/>
              <a:t> </a:t>
            </a:r>
            <a:r>
              <a:rPr lang="en-US" dirty="0" err="1"/>
              <a:t>privasi</a:t>
            </a:r>
            <a:r>
              <a:rPr lang="en-US" dirty="0"/>
              <a:t> </a:t>
            </a:r>
            <a:r>
              <a:rPr lang="en-US" dirty="0" err="1"/>
              <a:t>pasien</a:t>
            </a:r>
            <a:r>
              <a:rPr lang="id-ID" dirty="0"/>
              <a:t>.</a:t>
            </a:r>
            <a:endParaRPr lang="en-US" dirty="0"/>
          </a:p>
          <a:p>
            <a:pPr marL="457200" indent="-457200">
              <a:buFont typeface="+mj-lt"/>
              <a:buAutoNum type="alphaLcPeriod"/>
              <a:defRPr/>
            </a:pPr>
            <a:r>
              <a:rPr lang="en-US" dirty="0" err="1"/>
              <a:t>Ajak</a:t>
            </a:r>
            <a:r>
              <a:rPr lang="en-US" dirty="0"/>
              <a:t> </a:t>
            </a:r>
            <a:r>
              <a:rPr lang="en-US" dirty="0" err="1"/>
              <a:t>pasien</a:t>
            </a:r>
            <a:r>
              <a:rPr lang="en-US" dirty="0"/>
              <a:t> </a:t>
            </a:r>
            <a:r>
              <a:rPr lang="en-US" dirty="0" err="1"/>
              <a:t>komunikasi</a:t>
            </a:r>
            <a:r>
              <a:rPr lang="en-US" dirty="0"/>
              <a:t> yang </a:t>
            </a:r>
            <a:r>
              <a:rPr lang="en-US" dirty="0" err="1"/>
              <a:t>baik</a:t>
            </a:r>
            <a:r>
              <a:rPr lang="en-US" dirty="0"/>
              <a:t> </a:t>
            </a:r>
            <a:r>
              <a:rPr lang="en-US" dirty="0" err="1"/>
              <a:t>dan</a:t>
            </a:r>
            <a:r>
              <a:rPr lang="en-US" dirty="0"/>
              <a:t> </a:t>
            </a:r>
            <a:r>
              <a:rPr lang="en-US" dirty="0" err="1"/>
              <a:t>beri</a:t>
            </a:r>
            <a:r>
              <a:rPr lang="en-US" dirty="0"/>
              <a:t> </a:t>
            </a:r>
            <a:r>
              <a:rPr lang="en-US" dirty="0" err="1"/>
              <a:t>sentuhan</a:t>
            </a:r>
            <a:r>
              <a:rPr lang="en-US" dirty="0"/>
              <a:t> </a:t>
            </a:r>
            <a:r>
              <a:rPr lang="en-US" dirty="0" err="1"/>
              <a:t>terapeutik</a:t>
            </a:r>
            <a:r>
              <a:rPr lang="id-ID" dirty="0"/>
              <a:t>.</a:t>
            </a:r>
            <a:endParaRPr lang="en-US" dirty="0"/>
          </a:p>
        </p:txBody>
      </p:sp>
      <p:sp>
        <p:nvSpPr>
          <p:cNvPr id="5" name="Rounded Rectangle 4">
            <a:extLst>
              <a:ext uri="{FF2B5EF4-FFF2-40B4-BE49-F238E27FC236}">
                <a16:creationId xmlns:a16="http://schemas.microsoft.com/office/drawing/2014/main" id="{DA3D37C1-C31C-DB27-31E1-644345F77E1E}"/>
              </a:ext>
            </a:extLst>
          </p:cNvPr>
          <p:cNvSpPr/>
          <p:nvPr/>
        </p:nvSpPr>
        <p:spPr>
          <a:xfrm>
            <a:off x="1666876" y="2000250"/>
            <a:ext cx="8861425" cy="48577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b="1" u="sng" dirty="0"/>
              <a:t>PERAN PERAWAT DALAM PENERIMAAN PASIEN BARU</a:t>
            </a:r>
          </a:p>
          <a:p>
            <a:pPr>
              <a:defRPr/>
            </a:pPr>
            <a:r>
              <a:rPr lang="en-US" b="1" dirty="0" err="1"/>
              <a:t>Kepala</a:t>
            </a:r>
            <a:r>
              <a:rPr lang="en-US" b="1" dirty="0"/>
              <a:t> </a:t>
            </a:r>
            <a:r>
              <a:rPr lang="en-US" b="1" dirty="0" err="1"/>
              <a:t>ruang</a:t>
            </a:r>
            <a:r>
              <a:rPr lang="en-US" b="1" dirty="0"/>
              <a:t> (</a:t>
            </a:r>
            <a:r>
              <a:rPr lang="en-US" b="1" dirty="0" err="1"/>
              <a:t>Karu</a:t>
            </a:r>
            <a:r>
              <a:rPr lang="en-US" b="1" dirty="0"/>
              <a:t>)</a:t>
            </a:r>
          </a:p>
          <a:p>
            <a:pPr marL="457200" indent="-457200">
              <a:buFont typeface="+mj-lt"/>
              <a:buAutoNum type="alphaLcPeriod"/>
              <a:defRPr/>
            </a:pPr>
            <a:r>
              <a:rPr lang="en-US" dirty="0" err="1"/>
              <a:t>Menerima</a:t>
            </a:r>
            <a:r>
              <a:rPr lang="en-US" dirty="0"/>
              <a:t> </a:t>
            </a:r>
            <a:r>
              <a:rPr lang="en-US" dirty="0" err="1"/>
              <a:t>pasien</a:t>
            </a:r>
            <a:r>
              <a:rPr lang="en-US" dirty="0"/>
              <a:t> </a:t>
            </a:r>
            <a:r>
              <a:rPr lang="en-US" dirty="0" err="1"/>
              <a:t>baru</a:t>
            </a:r>
            <a:r>
              <a:rPr lang="id-ID" dirty="0"/>
              <a:t>.</a:t>
            </a:r>
            <a:endParaRPr lang="en-US" dirty="0"/>
          </a:p>
          <a:p>
            <a:pPr marL="457200" indent="-457200">
              <a:buFont typeface="+mj-lt"/>
              <a:buAutoNum type="alphaLcPeriod"/>
              <a:defRPr/>
            </a:pPr>
            <a:r>
              <a:rPr lang="en-US" dirty="0" err="1"/>
              <a:t>Memeriksa</a:t>
            </a:r>
            <a:r>
              <a:rPr lang="en-US" dirty="0"/>
              <a:t> </a:t>
            </a:r>
            <a:r>
              <a:rPr lang="en-US" dirty="0" err="1"/>
              <a:t>kelengkapan</a:t>
            </a:r>
            <a:r>
              <a:rPr lang="en-US" dirty="0"/>
              <a:t> yang </a:t>
            </a:r>
            <a:r>
              <a:rPr lang="en-US" dirty="0" err="1"/>
              <a:t>diperlukan</a:t>
            </a:r>
            <a:r>
              <a:rPr lang="en-US" dirty="0"/>
              <a:t> </a:t>
            </a:r>
            <a:r>
              <a:rPr lang="en-US" dirty="0" err="1"/>
              <a:t>untuk</a:t>
            </a:r>
            <a:r>
              <a:rPr lang="en-US" dirty="0"/>
              <a:t> </a:t>
            </a:r>
            <a:r>
              <a:rPr lang="en-US" dirty="0" err="1"/>
              <a:t>persiapan</a:t>
            </a:r>
            <a:r>
              <a:rPr lang="en-US" dirty="0"/>
              <a:t> </a:t>
            </a:r>
            <a:r>
              <a:rPr lang="en-US" dirty="0" err="1"/>
              <a:t>pasien</a:t>
            </a:r>
            <a:r>
              <a:rPr lang="en-US" dirty="0"/>
              <a:t> </a:t>
            </a:r>
            <a:r>
              <a:rPr lang="en-US" dirty="0" err="1"/>
              <a:t>baru</a:t>
            </a:r>
            <a:r>
              <a:rPr lang="id-ID" dirty="0"/>
              <a:t>.</a:t>
            </a:r>
          </a:p>
          <a:p>
            <a:pPr>
              <a:defRPr/>
            </a:pPr>
            <a:r>
              <a:rPr lang="en-US" b="1" dirty="0" err="1">
                <a:latin typeface="Times New Roman" pitchFamily="18" charset="0"/>
                <a:cs typeface="Times New Roman" pitchFamily="18" charset="0"/>
              </a:rPr>
              <a:t>Perawat</a:t>
            </a:r>
            <a:r>
              <a:rPr lang="en-US" b="1" dirty="0">
                <a:latin typeface="Times New Roman" pitchFamily="18" charset="0"/>
                <a:cs typeface="Times New Roman" pitchFamily="18" charset="0"/>
              </a:rPr>
              <a:t> primer/</a:t>
            </a:r>
            <a:r>
              <a:rPr lang="en-US" b="1" dirty="0" err="1">
                <a:latin typeface="Times New Roman" pitchFamily="18" charset="0"/>
                <a:cs typeface="Times New Roman" pitchFamily="18" charset="0"/>
              </a:rPr>
              <a:t>ketua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(PP)</a:t>
            </a:r>
          </a:p>
          <a:p>
            <a:pPr marL="342900" indent="-342900">
              <a:buFont typeface="+mj-lt"/>
              <a:buAutoNum type="alphaLcPeriod"/>
              <a:defRPr/>
            </a:pPr>
            <a:r>
              <a:rPr lang="en-US" dirty="0" err="1">
                <a:latin typeface="Times New Roman" pitchFamily="18" charset="0"/>
                <a:cs typeface="Times New Roman" pitchFamily="18" charset="0"/>
              </a:rPr>
              <a:t>Menyiapkan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lembar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Menandatangani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lembar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Mengorientasikan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ruang</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Memberi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penjelasan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tentang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perawat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dokter</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bertanggung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jawab</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Mendelegasikan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pengkajian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pemeriksaan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fisik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perawat</a:t>
            </a:r>
            <a:r>
              <a:rPr lang="en-US" dirty="0">
                <a:latin typeface="Times New Roman" pitchFamily="18" charset="0"/>
                <a:cs typeface="Times New Roman" pitchFamily="18" charset="0"/>
              </a:rPr>
              <a:t> associate</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Mendokumentasikan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endParaRPr lang="en-US" dirty="0">
              <a:latin typeface="Times New Roman" pitchFamily="18" charset="0"/>
              <a:cs typeface="Times New Roman" pitchFamily="18" charset="0"/>
            </a:endParaRPr>
          </a:p>
          <a:p>
            <a:pPr>
              <a:defRPr/>
            </a:pPr>
            <a:r>
              <a:rPr lang="en-US" b="1" dirty="0" err="1">
                <a:latin typeface="Times New Roman" pitchFamily="18" charset="0"/>
                <a:cs typeface="Times New Roman" pitchFamily="18" charset="0"/>
              </a:rPr>
              <a:t>Perawat</a:t>
            </a:r>
            <a:r>
              <a:rPr lang="en-US" b="1" dirty="0">
                <a:latin typeface="Times New Roman" pitchFamily="18" charset="0"/>
                <a:cs typeface="Times New Roman" pitchFamily="18" charset="0"/>
              </a:rPr>
              <a:t> associate (PA)</a:t>
            </a:r>
          </a:p>
          <a:p>
            <a:pPr marL="342900" indent="-342900">
              <a:buFont typeface="+mj-lt"/>
              <a:buAutoNum type="alphaLcPeriod"/>
              <a:defRPr/>
            </a:pPr>
            <a:r>
              <a:rPr lang="en-US" dirty="0" err="1">
                <a:latin typeface="Times New Roman" pitchFamily="18" charset="0"/>
                <a:cs typeface="Times New Roman" pitchFamily="18" charset="0"/>
              </a:rPr>
              <a:t>Membantu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perawat</a:t>
            </a:r>
            <a:r>
              <a:rPr lang="en-US" dirty="0">
                <a:latin typeface="Times New Roman" pitchFamily="18" charset="0"/>
                <a:cs typeface="Times New Roman" pitchFamily="18" charset="0"/>
              </a:rPr>
              <a:t> primer </a:t>
            </a:r>
            <a:r>
              <a:rPr lang="en-US" dirty="0" err="1">
                <a:latin typeface="Times New Roman" pitchFamily="18" charset="0"/>
                <a:cs typeface="Times New Roman" pitchFamily="18" charset="0"/>
              </a:rPr>
              <a:t>dalam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pelaksaan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pengkajian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pemeriksaan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fisik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endParaRPr lang="en-US" dirty="0">
              <a:latin typeface="Times New Roman" pitchFamily="18" charset="0"/>
              <a:cs typeface="Times New Roman" pitchFamily="18" charset="0"/>
            </a:endParaRPr>
          </a:p>
        </p:txBody>
      </p:sp>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B16009-C992-000F-2C48-BACD988A2544}"/>
              </a:ext>
            </a:extLst>
          </p:cNvPr>
          <p:cNvSpPr>
            <a:spLocks noGrp="1"/>
          </p:cNvSpPr>
          <p:nvPr>
            <p:ph type="subTitle" idx="1"/>
          </p:nvPr>
        </p:nvSpPr>
        <p:spPr/>
        <p:txBody>
          <a:bodyPr/>
          <a:lstStyle/>
          <a:p>
            <a:pPr>
              <a:defRPr/>
            </a:pPr>
            <a:endParaRPr lang="id-ID" dirty="0"/>
          </a:p>
        </p:txBody>
      </p:sp>
      <p:pic>
        <p:nvPicPr>
          <p:cNvPr id="77827" name="Picture 2" descr="C:\Users\Satria\Pictures\alur pp.png">
            <a:extLst>
              <a:ext uri="{FF2B5EF4-FFF2-40B4-BE49-F238E27FC236}">
                <a16:creationId xmlns:a16="http://schemas.microsoft.com/office/drawing/2014/main" id="{E80D25B3-D68B-E7A4-6AFB-0AF81792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8626"/>
            <a:ext cx="9144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8F6304A-22A2-44D3-A6D9-4836952B4738}"/>
              </a:ext>
            </a:extLst>
          </p:cNvPr>
          <p:cNvSpPr>
            <a:spLocks noGrp="1"/>
          </p:cNvSpPr>
          <p:nvPr>
            <p:ph type="ctrTitle"/>
          </p:nvPr>
        </p:nvSpPr>
        <p:spPr>
          <a:xfrm>
            <a:off x="1524000" y="1"/>
            <a:ext cx="9144000" cy="428625"/>
          </a:xfrm>
        </p:spPr>
        <p:style>
          <a:lnRef idx="2">
            <a:schemeClr val="dk1">
              <a:shade val="50000"/>
            </a:schemeClr>
          </a:lnRef>
          <a:fillRef idx="1">
            <a:schemeClr val="dk1"/>
          </a:fillRef>
          <a:effectRef idx="0">
            <a:schemeClr val="dk1"/>
          </a:effectRef>
          <a:fontRef idx="minor">
            <a:schemeClr val="lt1"/>
          </a:fontRef>
        </p:style>
        <p:txBody>
          <a:bodyPr rtlCol="0">
            <a:normAutofit fontScale="90000"/>
          </a:bodyPr>
          <a:lstStyle/>
          <a:p>
            <a:pPr>
              <a:defRPr/>
            </a:pPr>
            <a:r>
              <a:rPr lang="id-ID" sz="4000" b="1" dirty="0"/>
              <a:t>ALUR PENERIMAAN PASIEN BARU</a:t>
            </a:r>
            <a:endParaRPr lang="en-US" sz="4000" b="1" dirty="0"/>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A455D34-B3BD-D1E1-5013-331C9A0752E8}"/>
              </a:ext>
            </a:extLst>
          </p:cNvPr>
          <p:cNvSpPr>
            <a:spLocks noGrp="1"/>
          </p:cNvSpPr>
          <p:nvPr>
            <p:ph type="title"/>
          </p:nvPr>
        </p:nvSpPr>
        <p:spPr/>
        <p:txBody>
          <a:bodyPr/>
          <a:lstStyle/>
          <a:p>
            <a:pPr algn="l"/>
            <a:endParaRPr lang="en-US" altLang="en-US"/>
          </a:p>
        </p:txBody>
      </p:sp>
      <p:pic>
        <p:nvPicPr>
          <p:cNvPr id="78851" name="Picture 2">
            <a:extLst>
              <a:ext uri="{FF2B5EF4-FFF2-40B4-BE49-F238E27FC236}">
                <a16:creationId xmlns:a16="http://schemas.microsoft.com/office/drawing/2014/main" id="{A766A69B-E052-2AC9-3D58-80BA9D910AB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29839" t="21625" r="20967" b="23741"/>
          <a:stretch>
            <a:fillRect/>
          </a:stretch>
        </p:blipFill>
        <p:spPr>
          <a:xfrm>
            <a:off x="1524000" y="571500"/>
            <a:ext cx="9144000" cy="6286500"/>
          </a:xfrm>
        </p:spPr>
      </p:pic>
      <p:sp>
        <p:nvSpPr>
          <p:cNvPr id="5" name="Rectangle 4">
            <a:extLst>
              <a:ext uri="{FF2B5EF4-FFF2-40B4-BE49-F238E27FC236}">
                <a16:creationId xmlns:a16="http://schemas.microsoft.com/office/drawing/2014/main" id="{404196A8-20BB-6F9E-5889-530CA90135C1}"/>
              </a:ext>
            </a:extLst>
          </p:cNvPr>
          <p:cNvSpPr/>
          <p:nvPr/>
        </p:nvSpPr>
        <p:spPr>
          <a:xfrm>
            <a:off x="1524000" y="0"/>
            <a:ext cx="9144000" cy="5715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id-ID" sz="4000" b="1" dirty="0"/>
              <a:t>MEKANISME PENERIMAAN PASIEN BARU</a:t>
            </a:r>
            <a:endParaRPr lang="en-US" sz="4000" b="1" dirty="0"/>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28963BDA-B33B-67B3-8048-914BF9C4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199" t="22461" r="25877" b="21875"/>
          <a:stretch>
            <a:fillRect/>
          </a:stretch>
        </p:blipFill>
        <p:spPr bwMode="auto">
          <a:xfrm>
            <a:off x="1524000" y="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a:extLst>
              <a:ext uri="{FF2B5EF4-FFF2-40B4-BE49-F238E27FC236}">
                <a16:creationId xmlns:a16="http://schemas.microsoft.com/office/drawing/2014/main" id="{A303CAA4-AA28-8EB5-C611-43A7D2354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199" t="53711" r="25877" b="21875"/>
          <a:stretch>
            <a:fillRect/>
          </a:stretch>
        </p:blipFill>
        <p:spPr bwMode="auto">
          <a:xfrm>
            <a:off x="1524000" y="485775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itle 4">
            <a:extLst>
              <a:ext uri="{FF2B5EF4-FFF2-40B4-BE49-F238E27FC236}">
                <a16:creationId xmlns:a16="http://schemas.microsoft.com/office/drawing/2014/main" id="{31F36E95-3358-79A9-F335-18A814C643A5}"/>
              </a:ext>
            </a:extLst>
          </p:cNvPr>
          <p:cNvSpPr>
            <a:spLocks noGrp="1"/>
          </p:cNvSpPr>
          <p:nvPr>
            <p:ph type="title"/>
          </p:nvPr>
        </p:nvSpPr>
        <p:spPr/>
        <p:txBody>
          <a:bodyPr/>
          <a:lstStyle/>
          <a:p>
            <a:endParaRPr lang="en-US" altLang="en-US"/>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A2B0239A-FE0E-3CE4-65E4-06E3B7150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199" t="23438" r="25877" b="57031"/>
          <a:stretch>
            <a:fillRect/>
          </a:stretch>
        </p:blipFill>
        <p:spPr bwMode="auto">
          <a:xfrm>
            <a:off x="1524000" y="1071564"/>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3">
            <a:extLst>
              <a:ext uri="{FF2B5EF4-FFF2-40B4-BE49-F238E27FC236}">
                <a16:creationId xmlns:a16="http://schemas.microsoft.com/office/drawing/2014/main" id="{240562EA-9D1B-3B7A-A0EB-A5B6CA6ACD7F}"/>
              </a:ext>
            </a:extLst>
          </p:cNvPr>
          <p:cNvSpPr>
            <a:spLocks noGrp="1"/>
          </p:cNvSpPr>
          <p:nvPr>
            <p:ph type="title"/>
          </p:nvPr>
        </p:nvSpPr>
        <p:spPr/>
        <p:txBody>
          <a:bodyPr/>
          <a:lstStyle/>
          <a:p>
            <a:endParaRPr lang="en-US" altLang="en-US"/>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a:extLst>
              <a:ext uri="{FF2B5EF4-FFF2-40B4-BE49-F238E27FC236}">
                <a16:creationId xmlns:a16="http://schemas.microsoft.com/office/drawing/2014/main" id="{0D300135-2F62-45E9-132D-C3CC952B90AE}"/>
              </a:ext>
            </a:extLst>
          </p:cNvPr>
          <p:cNvSpPr>
            <a:spLocks noGrp="1"/>
          </p:cNvSpPr>
          <p:nvPr>
            <p:ph sz="quarter" idx="1"/>
          </p:nvPr>
        </p:nvSpPr>
        <p:spPr>
          <a:xfrm>
            <a:off x="1666876" y="5357813"/>
            <a:ext cx="9001125" cy="1187450"/>
          </a:xfrm>
        </p:spPr>
        <p:txBody>
          <a:bodyPr/>
          <a:lstStyle/>
          <a:p>
            <a:pPr>
              <a:buFont typeface="Arial" panose="020B0604020202020204" pitchFamily="34" charset="0"/>
              <a:buNone/>
            </a:pPr>
            <a:endParaRPr lang="en-US" altLang="en-US" sz="17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B1AFF84-4E84-B8A5-67E0-7A2E4490DE62}"/>
              </a:ext>
            </a:extLst>
          </p:cNvPr>
          <p:cNvSpPr/>
          <p:nvPr/>
        </p:nvSpPr>
        <p:spPr>
          <a:xfrm>
            <a:off x="1524000" y="500064"/>
            <a:ext cx="9144000" cy="2143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Evaluasi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Struktur</a:t>
            </a:r>
            <a:endParaRPr lang="en-US" sz="2000" b="1" dirty="0">
              <a:latin typeface="Times New Roman" pitchFamily="18" charset="0"/>
              <a:cs typeface="Times New Roman" pitchFamily="18" charset="0"/>
            </a:endParaRPr>
          </a:p>
          <a:p>
            <a:pPr marL="457200" indent="-457200">
              <a:buFont typeface="+mj-lt"/>
              <a:buAutoNum type="alphaLcPeriod"/>
              <a:defRPr/>
            </a:pPr>
            <a:r>
              <a:rPr lang="en-US" sz="2000" dirty="0" err="1">
                <a:latin typeface="Times New Roman" pitchFamily="18" charset="0"/>
                <a:cs typeface="Times New Roman" pitchFamily="18" charset="0"/>
              </a:rPr>
              <a:t>Sarana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prasarana</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menunjang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antara</a:t>
            </a:r>
            <a:r>
              <a:rPr lang="en-US" sz="2000" dirty="0">
                <a:latin typeface="Times New Roman" pitchFamily="18" charset="0"/>
                <a:cs typeface="Times New Roman" pitchFamily="18" charset="0"/>
              </a:rPr>
              <a:t> lain </a:t>
            </a:r>
            <a:r>
              <a:rPr lang="en-US" sz="2000" dirty="0" err="1">
                <a:latin typeface="Times New Roman" pitchFamily="18" charset="0"/>
                <a:cs typeface="Times New Roman" pitchFamily="18" charset="0"/>
              </a:rPr>
              <a:t>lembar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penerimaan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informed consent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sentralisasi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obat</a:t>
            </a:r>
            <a:r>
              <a:rPr lang="en-US" sz="2000" dirty="0">
                <a:latin typeface="Times New Roman" pitchFamily="18" charset="0"/>
                <a:cs typeface="Times New Roman" pitchFamily="18" charset="0"/>
              </a:rPr>
              <a:t>, format </a:t>
            </a:r>
            <a:r>
              <a:rPr lang="en-US" sz="2000" dirty="0" err="1">
                <a:latin typeface="Times New Roman" pitchFamily="18" charset="0"/>
                <a:cs typeface="Times New Roman" pitchFamily="18" charset="0"/>
              </a:rPr>
              <a:t>pengkajian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nursing kit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buku</a:t>
            </a:r>
            <a:r>
              <a:rPr lang="en-US" sz="2000" dirty="0">
                <a:latin typeface="Times New Roman" pitchFamily="18" charset="0"/>
                <a:cs typeface="Times New Roman" pitchFamily="18" charset="0"/>
              </a:rPr>
              <a:t> status </a:t>
            </a:r>
            <a:r>
              <a:rPr lang="en-US" sz="2000" dirty="0" err="1">
                <a:latin typeface="Times New Roman" pitchFamily="18" charset="0"/>
                <a:cs typeface="Times New Roman" pitchFamily="18" charset="0"/>
              </a:rPr>
              <a:t>pasien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lembar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kuesioner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tingkat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kepuasan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pasien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serta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lembar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tertib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pasien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pengunjung</a:t>
            </a:r>
            <a:r>
              <a:rPr lang="id-ID"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indent="-457200">
              <a:buFont typeface="+mj-lt"/>
              <a:buAutoNum type="alphaLcPeriod"/>
              <a:defRPr/>
            </a:pPr>
            <a:r>
              <a:rPr lang="en-US" sz="2000" dirty="0" err="1">
                <a:latin typeface="Times New Roman" pitchFamily="18" charset="0"/>
                <a:cs typeface="Times New Roman" pitchFamily="18" charset="0"/>
              </a:rPr>
              <a:t>Penerimaan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pasien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baru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sif</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pagi</a:t>
            </a:r>
            <a:r>
              <a:rPr lang="en-US" sz="2000" dirty="0">
                <a:latin typeface="Times New Roman" pitchFamily="18" charset="0"/>
                <a:cs typeface="Times New Roman" pitchFamily="18" charset="0"/>
              </a:rPr>
              <a:t> KARU, PP,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PA. </a:t>
            </a:r>
            <a:r>
              <a:rPr lang="en-US" sz="2000" dirty="0" err="1">
                <a:latin typeface="Times New Roman" pitchFamily="18" charset="0"/>
                <a:cs typeface="Times New Roman" pitchFamily="18" charset="0"/>
              </a:rPr>
              <a:t>sementara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sif</a:t>
            </a:r>
            <a:r>
              <a:rPr lang="en-US" sz="2000" dirty="0">
                <a:latin typeface="Times New Roman" pitchFamily="18" charset="0"/>
                <a:cs typeface="Times New Roman" pitchFamily="18" charset="0"/>
              </a:rPr>
              <a:t> sore </a:t>
            </a:r>
            <a:r>
              <a:rPr lang="en-US" sz="2000" dirty="0" err="1">
                <a:latin typeface="Times New Roman" pitchFamily="18" charset="0"/>
                <a:cs typeface="Times New Roman" pitchFamily="18" charset="0"/>
              </a:rPr>
              <a:t>dilakukan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oleh</a:t>
            </a:r>
            <a:r>
              <a:rPr lang="en-US" sz="2000" dirty="0">
                <a:latin typeface="Times New Roman" pitchFamily="18" charset="0"/>
                <a:cs typeface="Times New Roman" pitchFamily="18" charset="0"/>
              </a:rPr>
              <a:t> PP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PA</a:t>
            </a:r>
          </a:p>
        </p:txBody>
      </p:sp>
      <p:sp>
        <p:nvSpPr>
          <p:cNvPr id="5" name="Rectangle 4">
            <a:extLst>
              <a:ext uri="{FF2B5EF4-FFF2-40B4-BE49-F238E27FC236}">
                <a16:creationId xmlns:a16="http://schemas.microsoft.com/office/drawing/2014/main" id="{33BBA387-FBF2-0BCD-593E-5376E75BF268}"/>
              </a:ext>
            </a:extLst>
          </p:cNvPr>
          <p:cNvSpPr/>
          <p:nvPr/>
        </p:nvSpPr>
        <p:spPr>
          <a:xfrm>
            <a:off x="1524000" y="2857501"/>
            <a:ext cx="9144000" cy="2143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Evaluasi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Proses</a:t>
            </a:r>
            <a:endParaRPr lang="en-US" b="1"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disambut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Karu</a:t>
            </a:r>
            <a:r>
              <a:rPr lang="en-US" dirty="0">
                <a:latin typeface="Times New Roman" pitchFamily="18" charset="0"/>
                <a:cs typeface="Times New Roman" pitchFamily="18" charset="0"/>
              </a:rPr>
              <a:t>, PP,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PA</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diberi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penjelasan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tentang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orientasi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perawatan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termasuk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sentralisasi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medis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serta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tertib</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a:latin typeface="Times New Roman" pitchFamily="18" charset="0"/>
                <a:cs typeface="Times New Roman" pitchFamily="18" charset="0"/>
              </a:rPr>
              <a:t>PP </a:t>
            </a:r>
            <a:r>
              <a:rPr lang="en-US" dirty="0" err="1">
                <a:latin typeface="Times New Roman" pitchFamily="18" charset="0"/>
                <a:cs typeface="Times New Roman" pitchFamily="18" charset="0"/>
              </a:rPr>
              <a:t>dibantu</a:t>
            </a:r>
            <a:r>
              <a:rPr lang="en-US" dirty="0">
                <a:latin typeface="Times New Roman" pitchFamily="18" charset="0"/>
                <a:cs typeface="Times New Roman" pitchFamily="18" charset="0"/>
              </a:rPr>
              <a:t> PA </a:t>
            </a:r>
            <a:r>
              <a:rPr lang="en-US" dirty="0" err="1">
                <a:latin typeface="Times New Roman" pitchFamily="18" charset="0"/>
                <a:cs typeface="Times New Roman" pitchFamily="18" charset="0"/>
              </a:rPr>
              <a:t>melakukan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pengkajian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keperawatan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pemeriksaan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fisik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Perawat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melakukan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komunikasi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terapeutik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keluarga</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a:latin typeface="Times New Roman" pitchFamily="18" charset="0"/>
                <a:cs typeface="Times New Roman" pitchFamily="18" charset="0"/>
              </a:rPr>
              <a:t>KARU </a:t>
            </a:r>
            <a:r>
              <a:rPr lang="en-US" dirty="0" err="1">
                <a:latin typeface="Times New Roman" pitchFamily="18" charset="0"/>
                <a:cs typeface="Times New Roman" pitchFamily="18" charset="0"/>
              </a:rPr>
              <a:t>menemani</a:t>
            </a:r>
            <a:r>
              <a:rPr lang="en-US" dirty="0">
                <a:latin typeface="Times New Roman" pitchFamily="18" charset="0"/>
                <a:cs typeface="Times New Roman" pitchFamily="18" charset="0"/>
              </a:rPr>
              <a:t> PP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PA </a:t>
            </a:r>
            <a:r>
              <a:rPr lang="en-US" dirty="0" err="1">
                <a:latin typeface="Times New Roman" pitchFamily="18" charset="0"/>
                <a:cs typeface="Times New Roman" pitchFamily="18" charset="0"/>
              </a:rPr>
              <a:t>dalam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melaksanakan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kegiatan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0AF7A186-9863-946B-42A8-941A71567E96}"/>
              </a:ext>
            </a:extLst>
          </p:cNvPr>
          <p:cNvSpPr/>
          <p:nvPr/>
        </p:nvSpPr>
        <p:spPr>
          <a:xfrm>
            <a:off x="1524000" y="5214938"/>
            <a:ext cx="9144000" cy="16430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Evaluasi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Hasil</a:t>
            </a:r>
            <a:endParaRPr lang="en-US" b="1"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Hasil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didokumentasikan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benar</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mengetahui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tentang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fasilitas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perawatan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medis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serta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tertib</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mj-lt"/>
              <a:buAutoNum type="alphaLcPeriod"/>
              <a:defRPr/>
            </a:pP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sudah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menandatangani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informed consent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penerimaan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pasien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baru</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defRPr/>
            </a:pPr>
            <a:endParaRPr lang="id-ID" dirty="0"/>
          </a:p>
        </p:txBody>
      </p:sp>
      <p:sp>
        <p:nvSpPr>
          <p:cNvPr id="9" name="Rectangle 8">
            <a:extLst>
              <a:ext uri="{FF2B5EF4-FFF2-40B4-BE49-F238E27FC236}">
                <a16:creationId xmlns:a16="http://schemas.microsoft.com/office/drawing/2014/main" id="{DB1EC57F-4A78-DA07-9281-AB9E6BE15883}"/>
              </a:ext>
            </a:extLst>
          </p:cNvPr>
          <p:cNvSpPr/>
          <p:nvPr/>
        </p:nvSpPr>
        <p:spPr>
          <a:xfrm>
            <a:off x="1524000" y="1"/>
            <a:ext cx="9144000" cy="5000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id-ID" sz="2800" b="1" dirty="0"/>
              <a:t>KRITERIA EVALUASI PENERIMAAN PASIEN BARU</a:t>
            </a:r>
            <a:endParaRPr lang="en-US" sz="2800" b="1" dirty="0"/>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a:extLst>
              <a:ext uri="{FF2B5EF4-FFF2-40B4-BE49-F238E27FC236}">
                <a16:creationId xmlns:a16="http://schemas.microsoft.com/office/drawing/2014/main" id="{248F84FC-8C25-CA39-68A9-9118D7EC3BC6}"/>
              </a:ext>
            </a:extLst>
          </p:cNvPr>
          <p:cNvSpPr>
            <a:spLocks noGrp="1"/>
          </p:cNvSpPr>
          <p:nvPr>
            <p:ph sz="quarter" idx="1"/>
          </p:nvPr>
        </p:nvSpPr>
        <p:spPr/>
        <p:txBody>
          <a:bodyPr/>
          <a:lstStyle/>
          <a:p>
            <a:pPr marL="514350" indent="-514350">
              <a:buNone/>
            </a:pPr>
            <a:endParaRPr lang="en-US" altLang="en-US" sz="240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ACF399DF-3D7A-8201-3063-777A428A518C}"/>
              </a:ext>
            </a:extLst>
          </p:cNvPr>
          <p:cNvSpPr/>
          <p:nvPr/>
        </p:nvSpPr>
        <p:spPr>
          <a:xfrm>
            <a:off x="1524000" y="642918"/>
            <a:ext cx="9144000" cy="621508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514350" indent="-514350">
              <a:buFont typeface="+mj-lt"/>
              <a:buAutoNum type="arabicPeriod"/>
              <a:defRPr/>
            </a:pPr>
            <a:r>
              <a:rPr lang="en-US" sz="2400" dirty="0" err="1">
                <a:solidFill>
                  <a:schemeClr val="bg1"/>
                </a:solidFill>
                <a:latin typeface="Times New Roman" pitchFamily="18" charset="0"/>
                <a:cs typeface="Times New Roman" pitchFamily="18" charset="0"/>
              </a:rPr>
              <a:t>Seringkali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pasien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kurang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kooperatif</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terhadap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informasi</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diberikan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Selain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itu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pasien</a:t>
            </a:r>
            <a:r>
              <a:rPr lang="en-US" sz="2400" dirty="0">
                <a:solidFill>
                  <a:schemeClr val="bg1"/>
                </a:solidFill>
                <a:latin typeface="Times New Roman" pitchFamily="18" charset="0"/>
                <a:cs typeface="Times New Roman" pitchFamily="18" charset="0"/>
              </a:rPr>
              <a:t> yang </a:t>
            </a:r>
            <a:r>
              <a:rPr lang="en-US" sz="2400" dirty="0" err="1">
                <a:solidFill>
                  <a:schemeClr val="bg1"/>
                </a:solidFill>
                <a:latin typeface="Times New Roman" pitchFamily="18" charset="0"/>
                <a:cs typeface="Times New Roman" pitchFamily="18" charset="0"/>
              </a:rPr>
              <a:t>rawat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inap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sudah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pernah</a:t>
            </a:r>
            <a:r>
              <a:rPr lang="en-US" sz="2400" dirty="0">
                <a:solidFill>
                  <a:schemeClr val="bg1"/>
                </a:solidFill>
                <a:latin typeface="Times New Roman" pitchFamily="18" charset="0"/>
                <a:cs typeface="Times New Roman" pitchFamily="18" charset="0"/>
              </a:rPr>
              <a:t> MRS </a:t>
            </a:r>
            <a:r>
              <a:rPr lang="en-US" sz="2400" dirty="0" err="1">
                <a:solidFill>
                  <a:schemeClr val="bg1"/>
                </a:solidFill>
                <a:latin typeface="Times New Roman" pitchFamily="18" charset="0"/>
                <a:cs typeface="Times New Roman" pitchFamily="18" charset="0"/>
              </a:rPr>
              <a:t>di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ruang</a:t>
            </a:r>
            <a:r>
              <a:rPr lang="en-US" sz="2400" dirty="0">
                <a:solidFill>
                  <a:schemeClr val="bg1"/>
                </a:solidFill>
                <a:latin typeface="Times New Roman" pitchFamily="18" charset="0"/>
                <a:cs typeface="Times New Roman" pitchFamily="18" charset="0"/>
              </a:rPr>
              <a:t> </a:t>
            </a:r>
            <a:r>
              <a:rPr lang="id-ID" sz="2400" dirty="0">
                <a:solidFill>
                  <a:schemeClr val="bg1"/>
                </a:solidFill>
                <a:latin typeface="Times New Roman" pitchFamily="18" charset="0"/>
                <a:cs typeface="Times New Roman" pitchFamily="18" charset="0"/>
              </a:rPr>
              <a:t>tersebut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atau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ruang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rawat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inap</a:t>
            </a:r>
            <a:r>
              <a:rPr lang="en-US" sz="2400" dirty="0">
                <a:solidFill>
                  <a:schemeClr val="bg1"/>
                </a:solidFill>
                <a:latin typeface="Times New Roman" pitchFamily="18" charset="0"/>
                <a:cs typeface="Times New Roman" pitchFamily="18" charset="0"/>
              </a:rPr>
              <a:t> yang lain </a:t>
            </a:r>
            <a:r>
              <a:rPr lang="en-US" sz="2400" dirty="0" err="1">
                <a:solidFill>
                  <a:schemeClr val="bg1"/>
                </a:solidFill>
                <a:latin typeface="Times New Roman" pitchFamily="18" charset="0"/>
                <a:cs typeface="Times New Roman" pitchFamily="18" charset="0"/>
              </a:rPr>
              <a:t>sehingga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pasien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tersebut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tidak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lagi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memerlukan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orientasi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ruangan</a:t>
            </a:r>
            <a:r>
              <a:rPr lang="en-US" sz="2400" dirty="0">
                <a:solidFill>
                  <a:schemeClr val="bg1"/>
                </a:solidFill>
                <a:latin typeface="Times New Roman" pitchFamily="18" charset="0"/>
                <a:cs typeface="Times New Roman" pitchFamily="18" charset="0"/>
              </a:rPr>
              <a:t>.</a:t>
            </a:r>
          </a:p>
          <a:p>
            <a:pPr marL="514350" indent="-514350">
              <a:buFont typeface="+mj-lt"/>
              <a:buAutoNum type="arabicPeriod"/>
              <a:defRPr/>
            </a:pPr>
            <a:r>
              <a:rPr lang="en-US" sz="2400" dirty="0" err="1">
                <a:solidFill>
                  <a:schemeClr val="bg1"/>
                </a:solidFill>
                <a:latin typeface="Times New Roman" pitchFamily="18" charset="0"/>
                <a:cs typeface="Times New Roman" pitchFamily="18" charset="0"/>
              </a:rPr>
              <a:t>Mahasiswa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sering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tidak</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diinformasikan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bila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akan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pasien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baru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saat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timbang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terima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antara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perawat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ruangan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perawat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dari</a:t>
            </a:r>
            <a:r>
              <a:rPr lang="en-US" sz="2400" dirty="0">
                <a:solidFill>
                  <a:schemeClr val="bg1"/>
                </a:solidFill>
                <a:latin typeface="Times New Roman" pitchFamily="18" charset="0"/>
                <a:cs typeface="Times New Roman" pitchFamily="18" charset="0"/>
              </a:rPr>
              <a:t> unit lain </a:t>
            </a:r>
            <a:r>
              <a:rPr lang="en-US" sz="2400" dirty="0" err="1">
                <a:solidFill>
                  <a:schemeClr val="bg1"/>
                </a:solidFill>
                <a:latin typeface="Times New Roman" pitchFamily="18" charset="0"/>
                <a:cs typeface="Times New Roman" pitchFamily="18" charset="0"/>
              </a:rPr>
              <a:t>mahasiswa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kurang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dilibatkan</a:t>
            </a:r>
            <a:r>
              <a:rPr lang="en-US" sz="2400" dirty="0">
                <a:solidFill>
                  <a:schemeClr val="bg1"/>
                </a:solidFill>
                <a:latin typeface="Times New Roman" pitchFamily="18" charset="0"/>
                <a:cs typeface="Times New Roman" pitchFamily="18" charset="0"/>
              </a:rPr>
              <a:t>.</a:t>
            </a:r>
          </a:p>
          <a:p>
            <a:pPr marL="514350" indent="-514350">
              <a:buFont typeface="+mj-lt"/>
              <a:buAutoNum type="arabicPeriod"/>
              <a:defRPr/>
            </a:pPr>
            <a:r>
              <a:rPr lang="en-US" sz="2400" dirty="0" err="1">
                <a:solidFill>
                  <a:schemeClr val="bg1"/>
                </a:solidFill>
                <a:latin typeface="Times New Roman" pitchFamily="18" charset="0"/>
                <a:cs typeface="Times New Roman" pitchFamily="18" charset="0"/>
              </a:rPr>
              <a:t>Penomoran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Ganda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Pada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Rekam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Medis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Pasien</a:t>
            </a:r>
            <a:endParaRPr lang="en-US" sz="2400" dirty="0">
              <a:solidFill>
                <a:schemeClr val="bg1"/>
              </a:solidFill>
              <a:latin typeface="Times New Roman" pitchFamily="18" charset="0"/>
              <a:cs typeface="Times New Roman" pitchFamily="18" charset="0"/>
            </a:endParaRPr>
          </a:p>
        </p:txBody>
      </p:sp>
      <p:sp>
        <p:nvSpPr>
          <p:cNvPr id="5" name="Title 4">
            <a:extLst>
              <a:ext uri="{FF2B5EF4-FFF2-40B4-BE49-F238E27FC236}">
                <a16:creationId xmlns:a16="http://schemas.microsoft.com/office/drawing/2014/main" id="{28B14B8C-8972-D761-2D88-E9F2A56445E6}"/>
              </a:ext>
            </a:extLst>
          </p:cNvPr>
          <p:cNvSpPr>
            <a:spLocks noGrp="1"/>
          </p:cNvSpPr>
          <p:nvPr>
            <p:ph type="title"/>
          </p:nvPr>
        </p:nvSpPr>
        <p:spPr>
          <a:xfrm>
            <a:off x="1524000" y="22225"/>
            <a:ext cx="9144000" cy="534988"/>
          </a:xfrm>
        </p:spPr>
        <p:style>
          <a:lnRef idx="2">
            <a:schemeClr val="dk1">
              <a:shade val="50000"/>
            </a:schemeClr>
          </a:lnRef>
          <a:fillRef idx="1">
            <a:schemeClr val="dk1"/>
          </a:fillRef>
          <a:effectRef idx="0">
            <a:schemeClr val="dk1"/>
          </a:effectRef>
          <a:fontRef idx="minor">
            <a:schemeClr val="lt1"/>
          </a:fontRef>
        </p:style>
        <p:txBody>
          <a:bodyPr rtlCol="0">
            <a:normAutofit/>
          </a:bodyPr>
          <a:lstStyle/>
          <a:p>
            <a:pPr>
              <a:defRPr/>
            </a:pPr>
            <a:r>
              <a:rPr lang="id-ID" sz="2800" b="1" dirty="0"/>
              <a:t>MASALAH YG TERJADI SAAT PENERIMAAN PASIEN BARU</a:t>
            </a:r>
            <a:endParaRPr lang="en-US" sz="2800" b="1" dirty="0"/>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90BB69-7306-1BEF-C3F3-B5B0D62E7F2F}"/>
              </a:ext>
            </a:extLst>
          </p:cNvPr>
          <p:cNvSpPr>
            <a:spLocks noGrp="1"/>
          </p:cNvSpPr>
          <p:nvPr>
            <p:ph type="subTitle" idx="1"/>
          </p:nvPr>
        </p:nvSpPr>
        <p:spPr>
          <a:xfrm>
            <a:off x="4267200" y="5105400"/>
            <a:ext cx="6400800" cy="1447800"/>
          </a:xfrm>
        </p:spPr>
        <p:txBody>
          <a:bodyPr>
            <a:normAutofit/>
          </a:bodyPr>
          <a:lstStyle/>
          <a:p>
            <a:pPr>
              <a:defRPr/>
            </a:pPr>
            <a:endParaRPr lang="en-US" dirty="0"/>
          </a:p>
        </p:txBody>
      </p:sp>
      <p:sp>
        <p:nvSpPr>
          <p:cNvPr id="83971" name="Title 4">
            <a:extLst>
              <a:ext uri="{FF2B5EF4-FFF2-40B4-BE49-F238E27FC236}">
                <a16:creationId xmlns:a16="http://schemas.microsoft.com/office/drawing/2014/main" id="{1AB0F1A4-6A93-C078-0B03-F521D6529EB6}"/>
              </a:ext>
            </a:extLst>
          </p:cNvPr>
          <p:cNvSpPr>
            <a:spLocks noGrp="1"/>
          </p:cNvSpPr>
          <p:nvPr>
            <p:ph type="ctrTitle"/>
          </p:nvPr>
        </p:nvSpPr>
        <p:spPr/>
        <p:txBody>
          <a:bodyPr/>
          <a:lstStyle/>
          <a:p>
            <a:endParaRPr lang="en-US" altLang="en-US"/>
          </a:p>
        </p:txBody>
      </p:sp>
      <p:sp>
        <p:nvSpPr>
          <p:cNvPr id="7" name="Title 3">
            <a:extLst>
              <a:ext uri="{FF2B5EF4-FFF2-40B4-BE49-F238E27FC236}">
                <a16:creationId xmlns:a16="http://schemas.microsoft.com/office/drawing/2014/main" id="{C62D0D02-31FE-1743-7A5E-BC25F05B2245}"/>
              </a:ext>
            </a:extLst>
          </p:cNvPr>
          <p:cNvSpPr txBox="1">
            <a:spLocks/>
          </p:cNvSpPr>
          <p:nvPr/>
        </p:nvSpPr>
        <p:spPr>
          <a:xfrm>
            <a:off x="2095472" y="428605"/>
            <a:ext cx="8039128" cy="5429288"/>
          </a:xfrm>
          <a:prstGeom prst="irregularSeal2">
            <a:avLst/>
          </a:prstGeom>
          <a:scene3d>
            <a:camera prst="isometricOffAxis2Lef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chor="ctr">
            <a:normAutofit fontScale="97500"/>
          </a:bodyPr>
          <a:lstStyle/>
          <a:p>
            <a:pPr algn="ctr">
              <a:defRPr/>
            </a:pPr>
            <a:r>
              <a:rPr lang="id-ID" sz="5400" b="1" dirty="0">
                <a:solidFill>
                  <a:schemeClr val="tx1"/>
                </a:solidFill>
                <a:latin typeface="Algerian" pitchFamily="82" charset="0"/>
              </a:rPr>
              <a:t>TIMBANG TERIMA</a:t>
            </a: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239072B-A170-481C-F7A0-9A6B912D9A9B}"/>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4A1B3DBA-09AC-077E-9E5E-27FC88E06700}"/>
              </a:ext>
            </a:extLst>
          </p:cNvPr>
          <p:cNvSpPr>
            <a:spLocks noGrp="1"/>
          </p:cNvSpPr>
          <p:nvPr>
            <p:ph type="subTitle" idx="1"/>
          </p:nvPr>
        </p:nvSpPr>
        <p:spPr>
          <a:xfrm>
            <a:off x="1905000" y="928688"/>
            <a:ext cx="8229600" cy="5319712"/>
          </a:xfrm>
        </p:spPr>
        <p:txBody>
          <a:bodyPr>
            <a:normAutofit/>
          </a:bodyPr>
          <a:lstStyle/>
          <a:p>
            <a:pPr algn="just">
              <a:defRPr/>
            </a:pPr>
            <a:r>
              <a:rPr lang="en-US" dirty="0" err="1">
                <a:solidFill>
                  <a:schemeClr val="tx1"/>
                </a:solidFill>
              </a:rPr>
              <a:t>Timbang</a:t>
            </a:r>
            <a:r>
              <a:rPr lang="en-US" dirty="0">
                <a:solidFill>
                  <a:schemeClr val="tx1"/>
                </a:solidFill>
              </a:rPr>
              <a:t> </a:t>
            </a:r>
            <a:r>
              <a:rPr lang="en-US" dirty="0" err="1">
                <a:solidFill>
                  <a:schemeClr val="tx1"/>
                </a:solidFill>
              </a:rPr>
              <a:t>terima</a:t>
            </a:r>
            <a:r>
              <a:rPr lang="en-US" dirty="0">
                <a:solidFill>
                  <a:schemeClr val="tx1"/>
                </a:solidFill>
              </a:rPr>
              <a:t> </a:t>
            </a:r>
            <a:r>
              <a:rPr lang="en-US" dirty="0" err="1">
                <a:solidFill>
                  <a:schemeClr val="tx1"/>
                </a:solidFill>
              </a:rPr>
              <a:t>memiliki</a:t>
            </a:r>
            <a:r>
              <a:rPr lang="en-US" dirty="0">
                <a:solidFill>
                  <a:schemeClr val="tx1"/>
                </a:solidFill>
              </a:rPr>
              <a:t> </a:t>
            </a:r>
            <a:r>
              <a:rPr lang="en-US" dirty="0" err="1">
                <a:solidFill>
                  <a:schemeClr val="tx1"/>
                </a:solidFill>
              </a:rPr>
              <a:t>beberapa</a:t>
            </a:r>
            <a:r>
              <a:rPr lang="en-US" dirty="0">
                <a:solidFill>
                  <a:schemeClr val="tx1"/>
                </a:solidFill>
              </a:rPr>
              <a:t> </a:t>
            </a:r>
            <a:r>
              <a:rPr lang="en-US" dirty="0" err="1">
                <a:solidFill>
                  <a:schemeClr val="tx1"/>
                </a:solidFill>
              </a:rPr>
              <a:t>istilah</a:t>
            </a:r>
            <a:r>
              <a:rPr lang="en-US" dirty="0">
                <a:solidFill>
                  <a:schemeClr val="tx1"/>
                </a:solidFill>
              </a:rPr>
              <a:t> lain :</a:t>
            </a:r>
          </a:p>
          <a:p>
            <a:pPr marL="514350" indent="-514350" algn="just">
              <a:buFont typeface="+mj-lt"/>
              <a:buAutoNum type="arabicPeriod"/>
              <a:defRPr/>
            </a:pPr>
            <a:r>
              <a:rPr lang="en-US" i="1" dirty="0">
                <a:solidFill>
                  <a:schemeClr val="tx1"/>
                </a:solidFill>
              </a:rPr>
              <a:t>Handover </a:t>
            </a:r>
          </a:p>
          <a:p>
            <a:pPr marL="514350" indent="-514350" algn="just">
              <a:buFont typeface="+mj-lt"/>
              <a:buAutoNum type="arabicPeriod"/>
              <a:defRPr/>
            </a:pPr>
            <a:r>
              <a:rPr lang="en-US" i="1" dirty="0">
                <a:solidFill>
                  <a:schemeClr val="tx1"/>
                </a:solidFill>
              </a:rPr>
              <a:t>Handoffs</a:t>
            </a:r>
          </a:p>
          <a:p>
            <a:pPr marL="514350" indent="-514350" algn="just">
              <a:buFont typeface="+mj-lt"/>
              <a:buAutoNum type="arabicPeriod"/>
              <a:defRPr/>
            </a:pPr>
            <a:r>
              <a:rPr lang="en-US" i="1" dirty="0">
                <a:solidFill>
                  <a:schemeClr val="tx1"/>
                </a:solidFill>
              </a:rPr>
              <a:t>Shift</a:t>
            </a:r>
          </a:p>
          <a:p>
            <a:pPr marL="514350" indent="-514350" algn="just">
              <a:buFont typeface="+mj-lt"/>
              <a:buAutoNum type="arabicPeriod"/>
              <a:defRPr/>
            </a:pPr>
            <a:r>
              <a:rPr lang="en-US" i="1" dirty="0">
                <a:solidFill>
                  <a:schemeClr val="tx1"/>
                </a:solidFill>
              </a:rPr>
              <a:t>Report</a:t>
            </a:r>
          </a:p>
          <a:p>
            <a:pPr marL="514350" indent="-514350" algn="just">
              <a:buFont typeface="+mj-lt"/>
              <a:buAutoNum type="arabicPeriod"/>
              <a:defRPr/>
            </a:pPr>
            <a:r>
              <a:rPr lang="en-US" i="1" dirty="0" err="1">
                <a:solidFill>
                  <a:schemeClr val="tx1"/>
                </a:solidFill>
              </a:rPr>
              <a:t>Signout</a:t>
            </a:r>
            <a:endParaRPr lang="en-US" i="1" dirty="0">
              <a:solidFill>
                <a:schemeClr val="tx1"/>
              </a:solidFill>
            </a:endParaRPr>
          </a:p>
          <a:p>
            <a:pPr marL="514350" indent="-514350" algn="just">
              <a:buFont typeface="+mj-lt"/>
              <a:buAutoNum type="arabicPeriod"/>
              <a:defRPr/>
            </a:pPr>
            <a:r>
              <a:rPr lang="en-US" i="1" dirty="0" err="1">
                <a:solidFill>
                  <a:schemeClr val="tx1"/>
                </a:solidFill>
              </a:rPr>
              <a:t>Signover</a:t>
            </a:r>
            <a:endParaRPr lang="en-US" i="1" dirty="0">
              <a:solidFill>
                <a:schemeClr val="tx1"/>
              </a:solidFill>
            </a:endParaRPr>
          </a:p>
          <a:p>
            <a:pPr marL="514350" indent="-514350" algn="just">
              <a:buFont typeface="+mj-lt"/>
              <a:buAutoNum type="arabicPeriod"/>
              <a:defRPr/>
            </a:pPr>
            <a:r>
              <a:rPr lang="en-US" i="1" dirty="0">
                <a:solidFill>
                  <a:schemeClr val="tx1"/>
                </a:solidFill>
              </a:rPr>
              <a:t>Cross coverage</a:t>
            </a:r>
          </a:p>
        </p:txBody>
      </p:sp>
      <p:sp>
        <p:nvSpPr>
          <p:cNvPr id="4" name="Rectangle 3">
            <a:extLst>
              <a:ext uri="{FF2B5EF4-FFF2-40B4-BE49-F238E27FC236}">
                <a16:creationId xmlns:a16="http://schemas.microsoft.com/office/drawing/2014/main" id="{EBC45197-BDF1-A8B8-85BE-C0CC5F5ED2AA}"/>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DEFINISI</a:t>
            </a:r>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A7F3415-2122-D153-C7FC-AFA7DFBA7E54}"/>
              </a:ext>
            </a:extLst>
          </p:cNvPr>
          <p:cNvSpPr>
            <a:spLocks noGrp="1"/>
          </p:cNvSpPr>
          <p:nvPr>
            <p:ph type="ctrTitle"/>
          </p:nvPr>
        </p:nvSpPr>
        <p:spPr/>
        <p:txBody>
          <a:bodyPr/>
          <a:lstStyle/>
          <a:p>
            <a:endParaRPr lang="en-US" altLang="en-US"/>
          </a:p>
        </p:txBody>
      </p:sp>
      <p:sp>
        <p:nvSpPr>
          <p:cNvPr id="4" name="Rectangle 3">
            <a:extLst>
              <a:ext uri="{FF2B5EF4-FFF2-40B4-BE49-F238E27FC236}">
                <a16:creationId xmlns:a16="http://schemas.microsoft.com/office/drawing/2014/main" id="{799FA600-B8FD-FF2A-FF22-EBB093160DF9}"/>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DEFINISI</a:t>
            </a:r>
          </a:p>
        </p:txBody>
      </p:sp>
      <p:sp>
        <p:nvSpPr>
          <p:cNvPr id="8" name="Rectangle 7">
            <a:extLst>
              <a:ext uri="{FF2B5EF4-FFF2-40B4-BE49-F238E27FC236}">
                <a16:creationId xmlns:a16="http://schemas.microsoft.com/office/drawing/2014/main" id="{1FE9E9ED-272A-1532-BD51-1300C36C488F}"/>
              </a:ext>
            </a:extLst>
          </p:cNvPr>
          <p:cNvSpPr/>
          <p:nvPr/>
        </p:nvSpPr>
        <p:spPr>
          <a:xfrm>
            <a:off x="1923048" y="1075285"/>
            <a:ext cx="4338782" cy="368335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2400" dirty="0"/>
              <a:t>Transfer </a:t>
            </a:r>
            <a:r>
              <a:rPr lang="en-US" sz="2400" dirty="0" err="1"/>
              <a:t>tentang</a:t>
            </a:r>
            <a:r>
              <a:rPr lang="en-US" sz="2400" dirty="0"/>
              <a:t> </a:t>
            </a:r>
            <a:r>
              <a:rPr lang="en-US" sz="2400" dirty="0" err="1"/>
              <a:t>informasi</a:t>
            </a:r>
            <a:r>
              <a:rPr lang="en-US" sz="2400" dirty="0"/>
              <a:t> (</a:t>
            </a:r>
            <a:r>
              <a:rPr lang="en-US" sz="2400" dirty="0" err="1"/>
              <a:t>termasuk</a:t>
            </a:r>
            <a:r>
              <a:rPr lang="en-US" sz="2400" dirty="0"/>
              <a:t> </a:t>
            </a:r>
            <a:r>
              <a:rPr lang="en-US" sz="2400" dirty="0" err="1"/>
              <a:t>tanggung</a:t>
            </a:r>
            <a:r>
              <a:rPr lang="en-US" sz="2400" dirty="0"/>
              <a:t> </a:t>
            </a:r>
            <a:r>
              <a:rPr lang="en-US" sz="2400" dirty="0" err="1"/>
              <a:t>jawab</a:t>
            </a:r>
            <a:r>
              <a:rPr lang="en-US" sz="2400" dirty="0"/>
              <a:t> </a:t>
            </a:r>
            <a:r>
              <a:rPr lang="en-US" sz="2400" dirty="0" err="1"/>
              <a:t>dan</a:t>
            </a:r>
            <a:r>
              <a:rPr lang="en-US" sz="2400" dirty="0"/>
              <a:t> </a:t>
            </a:r>
            <a:r>
              <a:rPr lang="en-US" sz="2400" dirty="0" err="1"/>
              <a:t>tanggung</a:t>
            </a:r>
            <a:r>
              <a:rPr lang="en-US" sz="2400" dirty="0"/>
              <a:t> </a:t>
            </a:r>
            <a:r>
              <a:rPr lang="en-US" sz="2400" dirty="0" err="1"/>
              <a:t>gugat</a:t>
            </a:r>
            <a:r>
              <a:rPr lang="en-US" sz="2400" dirty="0"/>
              <a:t>) </a:t>
            </a:r>
            <a:r>
              <a:rPr lang="en-US" sz="2400" dirty="0" err="1"/>
              <a:t>selama</a:t>
            </a:r>
            <a:r>
              <a:rPr lang="en-US" sz="2400" dirty="0"/>
              <a:t> </a:t>
            </a:r>
            <a:r>
              <a:rPr lang="en-US" sz="2400" dirty="0" err="1"/>
              <a:t>perpindahan</a:t>
            </a:r>
            <a:r>
              <a:rPr lang="en-US" sz="2400" dirty="0"/>
              <a:t> </a:t>
            </a:r>
            <a:r>
              <a:rPr lang="en-US" sz="2400" dirty="0" err="1"/>
              <a:t>perawatan</a:t>
            </a:r>
            <a:r>
              <a:rPr lang="en-US" sz="2400" dirty="0"/>
              <a:t> yang </a:t>
            </a:r>
            <a:r>
              <a:rPr lang="en-US" sz="2400" dirty="0" err="1"/>
              <a:t>berkelanjutan</a:t>
            </a:r>
            <a:r>
              <a:rPr lang="en-US" sz="2400" dirty="0"/>
              <a:t> yang </a:t>
            </a:r>
            <a:r>
              <a:rPr lang="en-US" sz="2400" dirty="0" err="1"/>
              <a:t>mencakup</a:t>
            </a:r>
            <a:r>
              <a:rPr lang="en-US" sz="2400" dirty="0"/>
              <a:t> </a:t>
            </a:r>
            <a:r>
              <a:rPr lang="en-US" sz="2400" dirty="0" err="1"/>
              <a:t>peluang</a:t>
            </a:r>
            <a:r>
              <a:rPr lang="en-US" sz="2400" dirty="0"/>
              <a:t> </a:t>
            </a:r>
            <a:r>
              <a:rPr lang="en-US" sz="2400" dirty="0" err="1"/>
              <a:t>tentang</a:t>
            </a:r>
            <a:r>
              <a:rPr lang="en-US" sz="2400" dirty="0"/>
              <a:t> </a:t>
            </a:r>
            <a:r>
              <a:rPr lang="en-US" sz="2400" dirty="0" err="1"/>
              <a:t>pertanyaan</a:t>
            </a:r>
            <a:r>
              <a:rPr lang="en-US" sz="2400" dirty="0"/>
              <a:t>, </a:t>
            </a:r>
            <a:r>
              <a:rPr lang="en-US" sz="2400" dirty="0" err="1"/>
              <a:t>klarifikasi</a:t>
            </a:r>
            <a:r>
              <a:rPr lang="en-US" sz="2400" dirty="0"/>
              <a:t>, </a:t>
            </a:r>
            <a:r>
              <a:rPr lang="en-US" sz="2400" dirty="0" err="1"/>
              <a:t>dan</a:t>
            </a:r>
            <a:r>
              <a:rPr lang="en-US" sz="2400" dirty="0"/>
              <a:t> </a:t>
            </a:r>
            <a:r>
              <a:rPr lang="en-US" sz="2400" dirty="0" err="1"/>
              <a:t>konfirmasi</a:t>
            </a:r>
            <a:r>
              <a:rPr lang="en-US" sz="2400" dirty="0"/>
              <a:t> </a:t>
            </a:r>
            <a:r>
              <a:rPr lang="en-US" sz="2400" dirty="0" err="1"/>
              <a:t>tentang</a:t>
            </a:r>
            <a:r>
              <a:rPr lang="en-US" sz="2400" dirty="0"/>
              <a:t> </a:t>
            </a:r>
            <a:r>
              <a:rPr lang="en-US" sz="2400" dirty="0" err="1"/>
              <a:t>pasien</a:t>
            </a:r>
            <a:r>
              <a:rPr lang="en-US" sz="2400" dirty="0"/>
              <a:t>. Friesen (2008)</a:t>
            </a:r>
          </a:p>
        </p:txBody>
      </p:sp>
      <p:sp>
        <p:nvSpPr>
          <p:cNvPr id="11" name="Rectangle 10">
            <a:extLst>
              <a:ext uri="{FF2B5EF4-FFF2-40B4-BE49-F238E27FC236}">
                <a16:creationId xmlns:a16="http://schemas.microsoft.com/office/drawing/2014/main" id="{1FE30995-6CBC-83C6-6297-356F2774DA38}"/>
              </a:ext>
            </a:extLst>
          </p:cNvPr>
          <p:cNvSpPr/>
          <p:nvPr/>
        </p:nvSpPr>
        <p:spPr>
          <a:xfrm>
            <a:off x="6312024" y="3284985"/>
            <a:ext cx="3195464" cy="3274597"/>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2400" dirty="0" err="1"/>
              <a:t>Merupakan</a:t>
            </a:r>
            <a:r>
              <a:rPr lang="en-US" sz="2400" dirty="0"/>
              <a:t> </a:t>
            </a:r>
            <a:r>
              <a:rPr lang="en-US" sz="2400" dirty="0" err="1"/>
              <a:t>teknik</a:t>
            </a:r>
            <a:r>
              <a:rPr lang="en-US" sz="2400" dirty="0"/>
              <a:t> </a:t>
            </a:r>
            <a:r>
              <a:rPr lang="en-US" sz="2400" dirty="0" err="1"/>
              <a:t>atau</a:t>
            </a:r>
            <a:r>
              <a:rPr lang="en-US" sz="2400" dirty="0"/>
              <a:t> </a:t>
            </a:r>
            <a:r>
              <a:rPr lang="en-US" sz="2400" dirty="0" err="1"/>
              <a:t>cara</a:t>
            </a:r>
            <a:r>
              <a:rPr lang="en-US" sz="2400" dirty="0"/>
              <a:t> </a:t>
            </a:r>
            <a:r>
              <a:rPr lang="en-US" sz="2400" dirty="0" err="1"/>
              <a:t>untuk</a:t>
            </a:r>
            <a:r>
              <a:rPr lang="en-US" sz="2400" dirty="0"/>
              <a:t> </a:t>
            </a:r>
            <a:r>
              <a:rPr lang="en-US" sz="2400" dirty="0" err="1"/>
              <a:t>menyampaikan</a:t>
            </a:r>
            <a:r>
              <a:rPr lang="en-US" sz="2400" dirty="0"/>
              <a:t> </a:t>
            </a:r>
            <a:r>
              <a:rPr lang="en-US" sz="2400" dirty="0" err="1"/>
              <a:t>dan</a:t>
            </a:r>
            <a:r>
              <a:rPr lang="en-US" sz="2400" dirty="0"/>
              <a:t> </a:t>
            </a:r>
            <a:r>
              <a:rPr lang="en-US" sz="2400" dirty="0" err="1"/>
              <a:t>menerima</a:t>
            </a:r>
            <a:r>
              <a:rPr lang="en-US" sz="2400" dirty="0"/>
              <a:t> </a:t>
            </a:r>
            <a:r>
              <a:rPr lang="en-US" sz="2400" dirty="0" err="1"/>
              <a:t>sesuatu</a:t>
            </a:r>
            <a:r>
              <a:rPr lang="en-US" sz="2400" dirty="0"/>
              <a:t> (</a:t>
            </a:r>
            <a:r>
              <a:rPr lang="en-US" sz="2400" dirty="0" err="1"/>
              <a:t>laporan</a:t>
            </a:r>
            <a:r>
              <a:rPr lang="en-US" sz="2400" dirty="0"/>
              <a:t>) yang </a:t>
            </a:r>
            <a:r>
              <a:rPr lang="en-US" sz="2400" dirty="0" err="1"/>
              <a:t>berkaitan</a:t>
            </a:r>
            <a:r>
              <a:rPr lang="en-US" sz="2400" dirty="0"/>
              <a:t> </a:t>
            </a:r>
            <a:r>
              <a:rPr lang="en-US" sz="2400" dirty="0" err="1"/>
              <a:t>dengan</a:t>
            </a:r>
            <a:r>
              <a:rPr lang="en-US" sz="2400" dirty="0"/>
              <a:t> </a:t>
            </a:r>
            <a:r>
              <a:rPr lang="en-US" sz="2400" dirty="0" err="1"/>
              <a:t>keadaan</a:t>
            </a:r>
            <a:r>
              <a:rPr lang="en-US" sz="2400" dirty="0"/>
              <a:t> </a:t>
            </a:r>
            <a:r>
              <a:rPr lang="en-US" sz="2400" dirty="0" err="1"/>
              <a:t>pasien</a:t>
            </a:r>
            <a:r>
              <a:rPr lang="en-US" sz="2400" dirty="0"/>
              <a:t>. </a:t>
            </a:r>
            <a:r>
              <a:rPr lang="en-US" sz="2400" dirty="0" err="1"/>
              <a:t>Nursalam</a:t>
            </a:r>
            <a:r>
              <a:rPr lang="en-US" sz="2400" dirty="0"/>
              <a:t> (2014)</a:t>
            </a:r>
          </a:p>
        </p:txBody>
      </p:sp>
      <p:sp>
        <p:nvSpPr>
          <p:cNvPr id="5" name="Subtitle 4">
            <a:extLst>
              <a:ext uri="{FF2B5EF4-FFF2-40B4-BE49-F238E27FC236}">
                <a16:creationId xmlns:a16="http://schemas.microsoft.com/office/drawing/2014/main" id="{D6A294E8-EFB7-8CA4-9893-3820C4C1D583}"/>
              </a:ext>
            </a:extLst>
          </p:cNvPr>
          <p:cNvSpPr>
            <a:spLocks noGrp="1"/>
          </p:cNvSpPr>
          <p:nvPr>
            <p:ph type="subTitle" idx="1"/>
          </p:nvPr>
        </p:nvSpPr>
        <p:spPr/>
        <p:txBody>
          <a:bodyPr/>
          <a:lstStyle/>
          <a:p>
            <a:pPr>
              <a:defRPr/>
            </a:pPr>
            <a:endParaRPr lang="en-ID"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AB846EC6-75E9-2BE1-A025-0E9DAE6F892D}"/>
              </a:ext>
            </a:extLst>
          </p:cNvPr>
          <p:cNvSpPr txBox="1">
            <a:spLocks/>
          </p:cNvSpPr>
          <p:nvPr/>
        </p:nvSpPr>
        <p:spPr bwMode="auto">
          <a:xfrm>
            <a:off x="1665288" y="1143000"/>
            <a:ext cx="37973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Tx/>
              <a:buChar char="•"/>
            </a:pPr>
            <a:endParaRPr lang="en-US" altLang="en-US">
              <a:solidFill>
                <a:srgbClr val="FFFF66"/>
              </a:solidFill>
            </a:endParaRPr>
          </a:p>
          <a:p>
            <a:pPr eaLnBrk="1" hangingPunct="1">
              <a:buClr>
                <a:schemeClr val="hlink"/>
              </a:buClr>
              <a:buFontTx/>
              <a:buChar char="•"/>
            </a:pPr>
            <a:r>
              <a:rPr lang="en-US" altLang="en-US" sz="3000">
                <a:solidFill>
                  <a:srgbClr val="CC00CC"/>
                </a:solidFill>
              </a:rPr>
              <a:t>70 to 80 % of medical errors </a:t>
            </a:r>
            <a:r>
              <a:rPr lang="en-US" altLang="en-US" sz="3000"/>
              <a:t>are related to interpersonal interaction issues. </a:t>
            </a:r>
          </a:p>
          <a:p>
            <a:pPr eaLnBrk="1" hangingPunct="1">
              <a:buClr>
                <a:schemeClr val="hlink"/>
              </a:buClr>
              <a:buFontTx/>
              <a:buChar char="•"/>
            </a:pPr>
            <a:r>
              <a:rPr lang="en-US" altLang="en-US" sz="3000"/>
              <a:t>Ineffective communication is a root cause for nearly </a:t>
            </a:r>
            <a:r>
              <a:rPr lang="en-US" altLang="en-US" sz="3000">
                <a:solidFill>
                  <a:srgbClr val="CC00CC"/>
                </a:solidFill>
              </a:rPr>
              <a:t>66 % of all sentinel events reported. </a:t>
            </a:r>
          </a:p>
          <a:p>
            <a:pPr eaLnBrk="1" hangingPunct="1">
              <a:buClr>
                <a:schemeClr val="hlink"/>
              </a:buClr>
              <a:buFontTx/>
              <a:buChar char="•"/>
            </a:pPr>
            <a:endParaRPr lang="en-US" altLang="en-US">
              <a:latin typeface="Arial Black" panose="020B0A04020102020204" pitchFamily="34" charset="0"/>
            </a:endParaRPr>
          </a:p>
        </p:txBody>
      </p:sp>
      <p:graphicFrame>
        <p:nvGraphicFramePr>
          <p:cNvPr id="3" name="Table 2">
            <a:extLst>
              <a:ext uri="{FF2B5EF4-FFF2-40B4-BE49-F238E27FC236}">
                <a16:creationId xmlns:a16="http://schemas.microsoft.com/office/drawing/2014/main" id="{04916082-7328-92D9-B0A9-C58366009A83}"/>
              </a:ext>
            </a:extLst>
          </p:cNvPr>
          <p:cNvGraphicFramePr>
            <a:graphicFrameLocks noGrp="1"/>
          </p:cNvGraphicFramePr>
          <p:nvPr/>
        </p:nvGraphicFramePr>
        <p:xfrm>
          <a:off x="3352800" y="3416300"/>
          <a:ext cx="5486400" cy="25400"/>
        </p:xfrm>
        <a:graphic>
          <a:graphicData uri="http://schemas.openxmlformats.org/drawingml/2006/table">
            <a:tbl>
              <a:tblPr/>
              <a:tblGrid>
                <a:gridCol w="5486400">
                  <a:extLst>
                    <a:ext uri="{9D8B030D-6E8A-4147-A177-3AD203B41FA5}">
                      <a16:colId xmlns:a16="http://schemas.microsoft.com/office/drawing/2014/main" val="20000"/>
                    </a:ext>
                  </a:extLst>
                </a:gridCol>
              </a:tblGrid>
              <a:tr h="0">
                <a:tc>
                  <a:txBody>
                    <a:bodyPr/>
                    <a:lstStyle/>
                    <a:p>
                      <a:pPr marL="0" marR="0" algn="l">
                        <a:spcBef>
                          <a:spcPts val="0"/>
                        </a:spcBef>
                        <a:spcAft>
                          <a:spcPts val="0"/>
                        </a:spcAft>
                      </a:pPr>
                      <a:endParaRPr lang="en-US" sz="100" dirty="0">
                        <a:solidFill>
                          <a:srgbClr val="000000"/>
                        </a:solidFill>
                        <a:latin typeface="Arial Unicode M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2773" name="Picture 1">
            <a:extLst>
              <a:ext uri="{FF2B5EF4-FFF2-40B4-BE49-F238E27FC236}">
                <a16:creationId xmlns:a16="http://schemas.microsoft.com/office/drawing/2014/main" id="{D07F40D3-220F-7E44-37F0-9859B68CD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814" y="0"/>
            <a:ext cx="4929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8">
            <a:extLst>
              <a:ext uri="{FF2B5EF4-FFF2-40B4-BE49-F238E27FC236}">
                <a16:creationId xmlns:a16="http://schemas.microsoft.com/office/drawing/2014/main" id="{731E1124-A49A-8F4F-C4FD-1B73599B567D}"/>
              </a:ext>
            </a:extLst>
          </p:cNvPr>
          <p:cNvSpPr>
            <a:spLocks noChangeArrowheads="1"/>
          </p:cNvSpPr>
          <p:nvPr/>
        </p:nvSpPr>
        <p:spPr bwMode="auto">
          <a:xfrm>
            <a:off x="6518275" y="457200"/>
            <a:ext cx="20399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0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138"/>
              </a:lnSpc>
              <a:spcBef>
                <a:spcPct val="0"/>
              </a:spcBef>
              <a:buNone/>
            </a:pPr>
            <a:r>
              <a:rPr lang="en-US" altLang="en-US" sz="1600" b="1">
                <a:solidFill>
                  <a:schemeClr val="bg1"/>
                </a:solidFill>
              </a:rPr>
              <a:t>That is just</a:t>
            </a:r>
            <a:br>
              <a:rPr lang="en-US" altLang="en-US" sz="1600" b="1">
                <a:solidFill>
                  <a:schemeClr val="bg1"/>
                </a:solidFill>
              </a:rPr>
            </a:br>
            <a:r>
              <a:rPr lang="en-US" altLang="en-US" sz="1600" b="1">
                <a:solidFill>
                  <a:schemeClr val="bg1"/>
                </a:solidFill>
              </a:rPr>
              <a:t>how we do it</a:t>
            </a:r>
            <a:br>
              <a:rPr lang="en-US" altLang="en-US" sz="1600" b="1">
                <a:solidFill>
                  <a:schemeClr val="bg1"/>
                </a:solidFill>
              </a:rPr>
            </a:br>
            <a:r>
              <a:rPr lang="en-US" altLang="en-US" sz="1600" b="1">
                <a:solidFill>
                  <a:schemeClr val="bg1"/>
                </a:solidFill>
              </a:rPr>
              <a:t>here!</a:t>
            </a:r>
          </a:p>
        </p:txBody>
      </p:sp>
      <p:sp>
        <p:nvSpPr>
          <p:cNvPr id="32775" name="Rectangle 10">
            <a:extLst>
              <a:ext uri="{FF2B5EF4-FFF2-40B4-BE49-F238E27FC236}">
                <a16:creationId xmlns:a16="http://schemas.microsoft.com/office/drawing/2014/main" id="{DCE47807-E6F1-97A7-A4E2-FC0DC7F699F5}"/>
              </a:ext>
            </a:extLst>
          </p:cNvPr>
          <p:cNvSpPr>
            <a:spLocks noChangeArrowheads="1"/>
          </p:cNvSpPr>
          <p:nvPr/>
        </p:nvSpPr>
        <p:spPr bwMode="auto">
          <a:xfrm>
            <a:off x="8024813" y="4357688"/>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904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138"/>
              </a:lnSpc>
              <a:spcBef>
                <a:spcPts val="1038"/>
              </a:spcBef>
              <a:buNone/>
            </a:pPr>
            <a:r>
              <a:rPr lang="en-US" altLang="en-US" sz="1600" b="1">
                <a:solidFill>
                  <a:schemeClr val="bg1"/>
                </a:solidFill>
              </a:rPr>
              <a:t>Why should l’v</a:t>
            </a:r>
          </a:p>
          <a:p>
            <a:pPr>
              <a:lnSpc>
                <a:spcPts val="2138"/>
              </a:lnSpc>
              <a:spcBef>
                <a:spcPct val="0"/>
              </a:spcBef>
              <a:buNone/>
            </a:pPr>
            <a:r>
              <a:rPr lang="en-US" altLang="en-US" sz="1600" b="1">
                <a:solidFill>
                  <a:schemeClr val="bg1"/>
                </a:solidFill>
              </a:rPr>
              <a:t>bother, they donT</a:t>
            </a:r>
            <a:br>
              <a:rPr lang="en-US" altLang="en-US" sz="1600" b="1">
                <a:solidFill>
                  <a:schemeClr val="bg1"/>
                </a:solidFill>
              </a:rPr>
            </a:br>
            <a:r>
              <a:rPr lang="en-US" altLang="en-US" sz="1600" b="1">
                <a:solidFill>
                  <a:schemeClr val="bg1"/>
                </a:solidFill>
              </a:rPr>
              <a:t>listen to We! </a:t>
            </a:r>
          </a:p>
        </p:txBody>
      </p:sp>
      <p:sp>
        <p:nvSpPr>
          <p:cNvPr id="32776" name="Oval 7">
            <a:extLst>
              <a:ext uri="{FF2B5EF4-FFF2-40B4-BE49-F238E27FC236}">
                <a16:creationId xmlns:a16="http://schemas.microsoft.com/office/drawing/2014/main" id="{E066E3F7-1EF3-11CA-87F5-0F011311E283}"/>
              </a:ext>
            </a:extLst>
          </p:cNvPr>
          <p:cNvSpPr>
            <a:spLocks noChangeArrowheads="1"/>
          </p:cNvSpPr>
          <p:nvPr/>
        </p:nvSpPr>
        <p:spPr bwMode="auto">
          <a:xfrm>
            <a:off x="1524001" y="152400"/>
            <a:ext cx="4143375" cy="1447800"/>
          </a:xfrm>
          <a:prstGeom prst="ellipse">
            <a:avLst/>
          </a:prstGeom>
          <a:solidFill>
            <a:srgbClr val="FFFF66"/>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ea typeface="Arial Unicode MS" pitchFamily="34" charset="-128"/>
              </a:rPr>
              <a:t>Communication is Key</a:t>
            </a:r>
          </a:p>
          <a:p>
            <a:pPr algn="ctr" eaLnBrk="1" hangingPunct="1">
              <a:spcBef>
                <a:spcPct val="0"/>
              </a:spcBef>
              <a:buFontTx/>
              <a:buNone/>
            </a:pPr>
            <a:endParaRPr lang="en-US" altLang="en-US" sz="1800">
              <a:ea typeface="Arial Unicode MS" pitchFamily="34" charset="-128"/>
            </a:endParaRPr>
          </a:p>
        </p:txBody>
      </p:sp>
    </p:spTree>
    <p:extLst>
      <p:ext uri="{BB962C8B-B14F-4D97-AF65-F5344CB8AC3E}">
        <p14:creationId xmlns:p14="http://schemas.microsoft.com/office/powerpoint/2010/main" val="27755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9CFEA96-E4B3-FE53-19B9-F7897D0C262B}"/>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428CF87B-D693-0BF8-E28F-E66A12D71325}"/>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5C5BA140-2A98-31AE-DAFA-0CBFA1A63639}"/>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TUJUAN</a:t>
            </a:r>
          </a:p>
        </p:txBody>
      </p:sp>
      <p:sp>
        <p:nvSpPr>
          <p:cNvPr id="5" name="Rounded Rectangle 4">
            <a:extLst>
              <a:ext uri="{FF2B5EF4-FFF2-40B4-BE49-F238E27FC236}">
                <a16:creationId xmlns:a16="http://schemas.microsoft.com/office/drawing/2014/main" id="{5FAFED27-B648-2720-61B1-D8A2F82BFB82}"/>
              </a:ext>
            </a:extLst>
          </p:cNvPr>
          <p:cNvSpPr/>
          <p:nvPr/>
        </p:nvSpPr>
        <p:spPr>
          <a:xfrm>
            <a:off x="1981200" y="1066800"/>
            <a:ext cx="8153400" cy="5257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b="1" dirty="0" err="1"/>
              <a:t>Beberapa</a:t>
            </a:r>
            <a:r>
              <a:rPr lang="en-US" sz="2400" b="1" dirty="0"/>
              <a:t> </a:t>
            </a:r>
            <a:r>
              <a:rPr lang="en-US" sz="2400" b="1" dirty="0" err="1"/>
              <a:t>tujuan</a:t>
            </a:r>
            <a:r>
              <a:rPr lang="en-US" sz="2400" b="1" dirty="0"/>
              <a:t> </a:t>
            </a:r>
            <a:r>
              <a:rPr lang="en-US" sz="2400" b="1" dirty="0" err="1"/>
              <a:t>dilakukan</a:t>
            </a:r>
            <a:r>
              <a:rPr lang="en-US" sz="2400" b="1" dirty="0"/>
              <a:t> </a:t>
            </a:r>
            <a:r>
              <a:rPr lang="en-US" sz="2400" b="1" dirty="0" err="1"/>
              <a:t>timbang</a:t>
            </a:r>
            <a:r>
              <a:rPr lang="en-US" sz="2400" b="1" dirty="0"/>
              <a:t> </a:t>
            </a:r>
            <a:r>
              <a:rPr lang="en-US" sz="2400" b="1" dirty="0" err="1"/>
              <a:t>terima</a:t>
            </a:r>
            <a:r>
              <a:rPr lang="en-US" sz="2400" b="1" dirty="0"/>
              <a:t> </a:t>
            </a:r>
            <a:r>
              <a:rPr lang="en-US" sz="2400" b="1" dirty="0" err="1"/>
              <a:t>menurut</a:t>
            </a:r>
            <a:r>
              <a:rPr lang="en-US" sz="2400" b="1" dirty="0"/>
              <a:t> </a:t>
            </a:r>
            <a:r>
              <a:rPr lang="en-US" sz="2400" b="1" dirty="0" err="1"/>
              <a:t>Nursalam</a:t>
            </a:r>
            <a:r>
              <a:rPr lang="en-US" sz="2400" b="1" dirty="0"/>
              <a:t> (2014) </a:t>
            </a:r>
            <a:r>
              <a:rPr lang="en-US" sz="2400" b="1" dirty="0" err="1"/>
              <a:t>adalah</a:t>
            </a:r>
            <a:r>
              <a:rPr lang="en-US" sz="2400" b="1" dirty="0"/>
              <a:t> </a:t>
            </a:r>
            <a:r>
              <a:rPr lang="en-US" sz="2400" b="1" dirty="0" err="1"/>
              <a:t>sebagai</a:t>
            </a:r>
            <a:r>
              <a:rPr lang="en-US" sz="2400" b="1" dirty="0"/>
              <a:t> </a:t>
            </a:r>
            <a:r>
              <a:rPr lang="en-US" sz="2400" b="1" dirty="0" err="1"/>
              <a:t>berikut</a:t>
            </a:r>
            <a:r>
              <a:rPr lang="en-US" sz="2400" b="1" dirty="0"/>
              <a:t>:</a:t>
            </a:r>
          </a:p>
          <a:p>
            <a:pPr marL="457200" indent="-457200">
              <a:buFont typeface="+mj-lt"/>
              <a:buAutoNum type="arabicPeriod"/>
              <a:defRPr/>
            </a:pPr>
            <a:r>
              <a:rPr lang="en-US" sz="2400" dirty="0" err="1"/>
              <a:t>Mengomunikasikan</a:t>
            </a:r>
            <a:r>
              <a:rPr lang="en-US" sz="2400" dirty="0"/>
              <a:t> </a:t>
            </a:r>
            <a:r>
              <a:rPr lang="en-US" sz="2400" dirty="0" err="1"/>
              <a:t>keadaan</a:t>
            </a:r>
            <a:r>
              <a:rPr lang="en-US" sz="2400" dirty="0"/>
              <a:t> </a:t>
            </a:r>
            <a:r>
              <a:rPr lang="en-US" sz="2400" dirty="0" err="1"/>
              <a:t>pasien</a:t>
            </a:r>
            <a:r>
              <a:rPr lang="en-US" sz="2400" dirty="0"/>
              <a:t> </a:t>
            </a:r>
            <a:r>
              <a:rPr lang="en-US" sz="2400" dirty="0" err="1"/>
              <a:t>dan</a:t>
            </a:r>
            <a:r>
              <a:rPr lang="en-US" sz="2400" dirty="0"/>
              <a:t> </a:t>
            </a:r>
            <a:r>
              <a:rPr lang="en-US" sz="2400" dirty="0" err="1"/>
              <a:t>menyampaikan</a:t>
            </a:r>
            <a:r>
              <a:rPr lang="en-US" sz="2400" dirty="0"/>
              <a:t> </a:t>
            </a:r>
            <a:r>
              <a:rPr lang="en-US" sz="2400" dirty="0" err="1"/>
              <a:t>informasi</a:t>
            </a:r>
            <a:r>
              <a:rPr lang="en-US" sz="2400" dirty="0"/>
              <a:t> yang </a:t>
            </a:r>
            <a:r>
              <a:rPr lang="en-US" sz="2400" dirty="0" err="1"/>
              <a:t>penting</a:t>
            </a:r>
            <a:r>
              <a:rPr lang="en-US" sz="2400" dirty="0"/>
              <a:t>.</a:t>
            </a:r>
          </a:p>
          <a:p>
            <a:pPr marL="457200" indent="-457200">
              <a:buFont typeface="+mj-lt"/>
              <a:buAutoNum type="arabicPeriod"/>
              <a:defRPr/>
            </a:pPr>
            <a:r>
              <a:rPr lang="en-US" sz="2400" dirty="0" err="1"/>
              <a:t>Menyampaikan</a:t>
            </a:r>
            <a:r>
              <a:rPr lang="en-US" sz="2400" dirty="0"/>
              <a:t> </a:t>
            </a:r>
            <a:r>
              <a:rPr lang="en-US" sz="2400" dirty="0" err="1"/>
              <a:t>kondisi</a:t>
            </a:r>
            <a:r>
              <a:rPr lang="en-US" sz="2400" dirty="0"/>
              <a:t> </a:t>
            </a:r>
            <a:r>
              <a:rPr lang="en-US" sz="2400" dirty="0" err="1"/>
              <a:t>dan</a:t>
            </a:r>
            <a:r>
              <a:rPr lang="en-US" sz="2400" dirty="0"/>
              <a:t> </a:t>
            </a:r>
            <a:r>
              <a:rPr lang="en-US" sz="2400" dirty="0" err="1"/>
              <a:t>keadaan</a:t>
            </a:r>
            <a:r>
              <a:rPr lang="en-US" sz="2400" dirty="0"/>
              <a:t> </a:t>
            </a:r>
            <a:r>
              <a:rPr lang="en-US" sz="2400" dirty="0" err="1"/>
              <a:t>pasien</a:t>
            </a:r>
            <a:r>
              <a:rPr lang="en-US" sz="2400" dirty="0"/>
              <a:t> (data </a:t>
            </a:r>
            <a:r>
              <a:rPr lang="en-US" sz="2400" dirty="0" err="1"/>
              <a:t>fokus</a:t>
            </a:r>
            <a:r>
              <a:rPr lang="en-US" sz="2400" dirty="0"/>
              <a:t>).</a:t>
            </a:r>
          </a:p>
          <a:p>
            <a:pPr marL="457200" indent="-457200">
              <a:buFont typeface="+mj-lt"/>
              <a:buAutoNum type="arabicPeriod"/>
              <a:defRPr/>
            </a:pPr>
            <a:r>
              <a:rPr lang="en-US" sz="2400" dirty="0" err="1"/>
              <a:t>Menyampaikan</a:t>
            </a:r>
            <a:r>
              <a:rPr lang="en-US" sz="2400" dirty="0"/>
              <a:t> </a:t>
            </a:r>
            <a:r>
              <a:rPr lang="en-US" sz="2400" dirty="0" err="1"/>
              <a:t>hal</a:t>
            </a:r>
            <a:r>
              <a:rPr lang="en-US" sz="2400" dirty="0"/>
              <a:t> yang </a:t>
            </a:r>
            <a:r>
              <a:rPr lang="en-US" sz="2400" dirty="0" err="1"/>
              <a:t>sudah</a:t>
            </a:r>
            <a:r>
              <a:rPr lang="en-US" sz="2400" dirty="0"/>
              <a:t> </a:t>
            </a:r>
            <a:r>
              <a:rPr lang="en-US" sz="2400" dirty="0" err="1"/>
              <a:t>atau</a:t>
            </a:r>
            <a:r>
              <a:rPr lang="en-US" sz="2400" dirty="0"/>
              <a:t> </a:t>
            </a:r>
            <a:r>
              <a:rPr lang="en-US" sz="2400" dirty="0" err="1"/>
              <a:t>belum</a:t>
            </a:r>
            <a:r>
              <a:rPr lang="en-US" sz="2400" dirty="0"/>
              <a:t> </a:t>
            </a:r>
            <a:r>
              <a:rPr lang="en-US" sz="2400" dirty="0" err="1"/>
              <a:t>dilakukan</a:t>
            </a:r>
            <a:r>
              <a:rPr lang="en-US" sz="2400" dirty="0"/>
              <a:t> </a:t>
            </a:r>
            <a:r>
              <a:rPr lang="en-US" sz="2400" dirty="0" err="1"/>
              <a:t>dalam</a:t>
            </a:r>
            <a:r>
              <a:rPr lang="en-US" sz="2400" dirty="0"/>
              <a:t> </a:t>
            </a:r>
            <a:r>
              <a:rPr lang="en-US" sz="2400" dirty="0" err="1"/>
              <a:t>asuhan</a:t>
            </a:r>
            <a:r>
              <a:rPr lang="en-US" sz="2400" dirty="0"/>
              <a:t> </a:t>
            </a:r>
            <a:r>
              <a:rPr lang="en-US" sz="2400" dirty="0" err="1"/>
              <a:t>keperawatan</a:t>
            </a:r>
            <a:r>
              <a:rPr lang="en-US" sz="2400" dirty="0"/>
              <a:t> </a:t>
            </a:r>
            <a:r>
              <a:rPr lang="en-US" sz="2400" dirty="0" err="1"/>
              <a:t>kepada</a:t>
            </a:r>
            <a:r>
              <a:rPr lang="en-US" sz="2400" dirty="0"/>
              <a:t> </a:t>
            </a:r>
            <a:r>
              <a:rPr lang="en-US" sz="2400" dirty="0" err="1"/>
              <a:t>pasien</a:t>
            </a:r>
            <a:r>
              <a:rPr lang="en-US" sz="2400" dirty="0"/>
              <a:t>.</a:t>
            </a:r>
          </a:p>
          <a:p>
            <a:pPr marL="457200" indent="-457200">
              <a:buFont typeface="+mj-lt"/>
              <a:buAutoNum type="arabicPeriod"/>
              <a:defRPr/>
            </a:pPr>
            <a:r>
              <a:rPr lang="en-US" sz="2400" dirty="0" err="1"/>
              <a:t>Menyampaikan</a:t>
            </a:r>
            <a:r>
              <a:rPr lang="en-US" sz="2400" dirty="0"/>
              <a:t> </a:t>
            </a:r>
            <a:r>
              <a:rPr lang="en-US" sz="2400" dirty="0" err="1"/>
              <a:t>hal</a:t>
            </a:r>
            <a:r>
              <a:rPr lang="en-US" sz="2400" dirty="0"/>
              <a:t> yang </a:t>
            </a:r>
            <a:r>
              <a:rPr lang="en-US" sz="2400" dirty="0" err="1"/>
              <a:t>penting</a:t>
            </a:r>
            <a:r>
              <a:rPr lang="en-US" sz="2400" dirty="0"/>
              <a:t> yang </a:t>
            </a:r>
            <a:r>
              <a:rPr lang="en-US" sz="2400" dirty="0" err="1"/>
              <a:t>harus</a:t>
            </a:r>
            <a:r>
              <a:rPr lang="en-US" sz="2400" dirty="0"/>
              <a:t> </a:t>
            </a:r>
            <a:r>
              <a:rPr lang="en-US" sz="2400" dirty="0" err="1"/>
              <a:t>ditindaklanjuti</a:t>
            </a:r>
            <a:r>
              <a:rPr lang="en-US" sz="2400" dirty="0"/>
              <a:t> </a:t>
            </a:r>
            <a:r>
              <a:rPr lang="en-US" sz="2400" dirty="0" err="1"/>
              <a:t>oleh</a:t>
            </a:r>
            <a:r>
              <a:rPr lang="en-US" sz="2400" dirty="0"/>
              <a:t> </a:t>
            </a:r>
            <a:r>
              <a:rPr lang="en-US" sz="2400" dirty="0" err="1"/>
              <a:t>perawat</a:t>
            </a:r>
            <a:r>
              <a:rPr lang="en-US" sz="2400" dirty="0"/>
              <a:t> </a:t>
            </a:r>
            <a:r>
              <a:rPr lang="en-US" sz="2400" dirty="0" err="1"/>
              <a:t>dinas</a:t>
            </a:r>
            <a:r>
              <a:rPr lang="en-US" sz="2400" dirty="0"/>
              <a:t> </a:t>
            </a:r>
            <a:r>
              <a:rPr lang="en-US" sz="2400" dirty="0" err="1"/>
              <a:t>berikutnya</a:t>
            </a:r>
            <a:r>
              <a:rPr lang="en-US" sz="2400" dirty="0"/>
              <a:t>.</a:t>
            </a:r>
          </a:p>
          <a:p>
            <a:pPr marL="457200" indent="-457200">
              <a:buFont typeface="+mj-lt"/>
              <a:buAutoNum type="arabicPeriod"/>
              <a:defRPr/>
            </a:pPr>
            <a:r>
              <a:rPr lang="en-US" sz="2400" dirty="0" err="1"/>
              <a:t>Menyusun</a:t>
            </a:r>
            <a:r>
              <a:rPr lang="en-US" sz="2400" dirty="0"/>
              <a:t> </a:t>
            </a:r>
            <a:r>
              <a:rPr lang="en-US" sz="2400" dirty="0" err="1"/>
              <a:t>rencana</a:t>
            </a:r>
            <a:r>
              <a:rPr lang="en-US" sz="2400" dirty="0"/>
              <a:t> </a:t>
            </a:r>
            <a:r>
              <a:rPr lang="en-US" sz="2400" dirty="0" err="1"/>
              <a:t>kerja</a:t>
            </a:r>
            <a:r>
              <a:rPr lang="en-US" sz="2400" dirty="0"/>
              <a:t> </a:t>
            </a:r>
            <a:r>
              <a:rPr lang="en-US" sz="2400" dirty="0" err="1"/>
              <a:t>untuk</a:t>
            </a:r>
            <a:r>
              <a:rPr lang="en-US" sz="2400" dirty="0"/>
              <a:t> </a:t>
            </a:r>
            <a:r>
              <a:rPr lang="en-US" sz="2400" dirty="0" err="1"/>
              <a:t>dinas</a:t>
            </a:r>
            <a:r>
              <a:rPr lang="en-US" sz="2400" dirty="0"/>
              <a:t> </a:t>
            </a:r>
            <a:r>
              <a:rPr lang="en-US" sz="2400" dirty="0" err="1"/>
              <a:t>berikutnya</a:t>
            </a:r>
            <a:r>
              <a:rPr lang="en-US" sz="2400" dirty="0"/>
              <a: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DB50E8C-A5FF-1AE6-0009-C600AB2AA9F4}"/>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35A107F8-0F73-A8AB-2B43-7DE8B2AF6B82}"/>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F5E245D6-256B-21BE-424F-88D48A12E28E}"/>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MANFAAT</a:t>
            </a:r>
          </a:p>
        </p:txBody>
      </p:sp>
      <p:sp>
        <p:nvSpPr>
          <p:cNvPr id="5" name="Rounded Rectangle 4">
            <a:extLst>
              <a:ext uri="{FF2B5EF4-FFF2-40B4-BE49-F238E27FC236}">
                <a16:creationId xmlns:a16="http://schemas.microsoft.com/office/drawing/2014/main" id="{6D08C18E-F192-618D-2B72-E7585BDEDD32}"/>
              </a:ext>
            </a:extLst>
          </p:cNvPr>
          <p:cNvSpPr/>
          <p:nvPr/>
        </p:nvSpPr>
        <p:spPr>
          <a:xfrm>
            <a:off x="1981200" y="1066800"/>
            <a:ext cx="8153400" cy="52578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400" b="1" dirty="0" err="1"/>
              <a:t>Manfaat</a:t>
            </a:r>
            <a:r>
              <a:rPr lang="en-US" sz="2400" b="1" dirty="0"/>
              <a:t> yang </a:t>
            </a:r>
            <a:r>
              <a:rPr lang="en-US" sz="2400" b="1" dirty="0" err="1"/>
              <a:t>didapatkan</a:t>
            </a:r>
            <a:r>
              <a:rPr lang="en-US" sz="2400" b="1" dirty="0"/>
              <a:t> </a:t>
            </a:r>
            <a:r>
              <a:rPr lang="en-US" sz="2400" b="1" dirty="0" err="1"/>
              <a:t>oleh</a:t>
            </a:r>
            <a:r>
              <a:rPr lang="en-US" sz="2400" b="1" dirty="0"/>
              <a:t> </a:t>
            </a:r>
            <a:r>
              <a:rPr lang="en-US" sz="2400" b="1" dirty="0" err="1"/>
              <a:t>perawat</a:t>
            </a:r>
            <a:r>
              <a:rPr lang="en-US" sz="2400" b="1" dirty="0"/>
              <a:t> </a:t>
            </a:r>
            <a:r>
              <a:rPr lang="en-US" sz="2400" b="1" dirty="0" err="1"/>
              <a:t>adalah</a:t>
            </a:r>
            <a:r>
              <a:rPr lang="en-US" sz="2400" b="1" dirty="0"/>
              <a:t> </a:t>
            </a:r>
            <a:r>
              <a:rPr lang="en-US" sz="2400" b="1" dirty="0" err="1"/>
              <a:t>sebagai</a:t>
            </a:r>
            <a:r>
              <a:rPr lang="en-US" sz="2400" b="1" dirty="0"/>
              <a:t> </a:t>
            </a:r>
            <a:r>
              <a:rPr lang="en-US" sz="2400" b="1" dirty="0" err="1"/>
              <a:t>berikut</a:t>
            </a:r>
            <a:r>
              <a:rPr lang="en-US" sz="2400" b="1" dirty="0"/>
              <a:t> (</a:t>
            </a:r>
            <a:r>
              <a:rPr lang="en-US" sz="2400" b="1" dirty="0" err="1"/>
              <a:t>Nursalam</a:t>
            </a:r>
            <a:r>
              <a:rPr lang="en-US" sz="2400" b="1" dirty="0"/>
              <a:t>, 2014):</a:t>
            </a:r>
          </a:p>
          <a:p>
            <a:pPr marL="457200" indent="-457200">
              <a:buFont typeface="+mj-lt"/>
              <a:buAutoNum type="arabicPeriod"/>
              <a:defRPr/>
            </a:pPr>
            <a:r>
              <a:rPr lang="en-US" sz="2400" dirty="0" err="1"/>
              <a:t>Meningkatkan</a:t>
            </a:r>
            <a:r>
              <a:rPr lang="en-US" sz="2400" dirty="0"/>
              <a:t> </a:t>
            </a:r>
            <a:r>
              <a:rPr lang="en-US" sz="2400" dirty="0" err="1"/>
              <a:t>kemampuan</a:t>
            </a:r>
            <a:r>
              <a:rPr lang="en-US" sz="2400" dirty="0"/>
              <a:t> </a:t>
            </a:r>
            <a:r>
              <a:rPr lang="en-US" sz="2400" dirty="0" err="1"/>
              <a:t>komunikasi</a:t>
            </a:r>
            <a:r>
              <a:rPr lang="en-US" sz="2400" dirty="0"/>
              <a:t> </a:t>
            </a:r>
            <a:r>
              <a:rPr lang="en-US" sz="2400" dirty="0" err="1"/>
              <a:t>antar</a:t>
            </a:r>
            <a:r>
              <a:rPr lang="en-US" sz="2400" dirty="0"/>
              <a:t> </a:t>
            </a:r>
            <a:r>
              <a:rPr lang="en-US" sz="2400" dirty="0" err="1"/>
              <a:t>perawat</a:t>
            </a:r>
            <a:r>
              <a:rPr lang="en-US" sz="2400" dirty="0"/>
              <a:t>.</a:t>
            </a:r>
          </a:p>
          <a:p>
            <a:pPr marL="457200" indent="-457200">
              <a:buFont typeface="+mj-lt"/>
              <a:buAutoNum type="arabicPeriod"/>
              <a:defRPr/>
            </a:pPr>
            <a:r>
              <a:rPr lang="en-US" sz="2400" dirty="0" err="1"/>
              <a:t>Menjalin</a:t>
            </a:r>
            <a:r>
              <a:rPr lang="en-US" sz="2400" dirty="0"/>
              <a:t> </a:t>
            </a:r>
            <a:r>
              <a:rPr lang="en-US" sz="2400" dirty="0" err="1"/>
              <a:t>hubungan</a:t>
            </a:r>
            <a:r>
              <a:rPr lang="en-US" sz="2400" dirty="0"/>
              <a:t> </a:t>
            </a:r>
            <a:r>
              <a:rPr lang="en-US" sz="2400" dirty="0" err="1"/>
              <a:t>kerja</a:t>
            </a:r>
            <a:r>
              <a:rPr lang="en-US" sz="2400" dirty="0"/>
              <a:t> </a:t>
            </a:r>
            <a:r>
              <a:rPr lang="en-US" sz="2400" dirty="0" err="1"/>
              <a:t>sama</a:t>
            </a:r>
            <a:r>
              <a:rPr lang="en-US" sz="2400" dirty="0"/>
              <a:t> </a:t>
            </a:r>
            <a:r>
              <a:rPr lang="en-US" sz="2400" dirty="0" err="1"/>
              <a:t>dan</a:t>
            </a:r>
            <a:r>
              <a:rPr lang="en-US" sz="2400" dirty="0"/>
              <a:t> </a:t>
            </a:r>
            <a:r>
              <a:rPr lang="en-US" sz="2400" dirty="0" err="1"/>
              <a:t>bertanggung</a:t>
            </a:r>
            <a:r>
              <a:rPr lang="en-US" sz="2400" dirty="0"/>
              <a:t> </a:t>
            </a:r>
            <a:r>
              <a:rPr lang="en-US" sz="2400" dirty="0" err="1"/>
              <a:t>jawab</a:t>
            </a:r>
            <a:r>
              <a:rPr lang="en-US" sz="2400" dirty="0"/>
              <a:t> </a:t>
            </a:r>
            <a:r>
              <a:rPr lang="en-US" sz="2400" dirty="0" err="1"/>
              <a:t>antar</a:t>
            </a:r>
            <a:r>
              <a:rPr lang="en-US" sz="2400" dirty="0"/>
              <a:t> </a:t>
            </a:r>
            <a:r>
              <a:rPr lang="en-US" sz="2400" dirty="0" err="1"/>
              <a:t>perawat</a:t>
            </a:r>
            <a:r>
              <a:rPr lang="en-US" sz="2400" dirty="0"/>
              <a:t>.</a:t>
            </a:r>
          </a:p>
          <a:p>
            <a:pPr marL="457200" indent="-457200">
              <a:buFont typeface="+mj-lt"/>
              <a:buAutoNum type="arabicPeriod"/>
              <a:defRPr/>
            </a:pPr>
            <a:r>
              <a:rPr lang="en-US" sz="2400" dirty="0" err="1"/>
              <a:t>Pelaksanaan</a:t>
            </a:r>
            <a:r>
              <a:rPr lang="en-US" sz="2400" dirty="0"/>
              <a:t> </a:t>
            </a:r>
            <a:r>
              <a:rPr lang="en-US" sz="2400" dirty="0" err="1"/>
              <a:t>asuhan</a:t>
            </a:r>
            <a:r>
              <a:rPr lang="en-US" sz="2400" dirty="0"/>
              <a:t> </a:t>
            </a:r>
            <a:r>
              <a:rPr lang="en-US" sz="2400" dirty="0" err="1"/>
              <a:t>keperawatan</a:t>
            </a:r>
            <a:r>
              <a:rPr lang="en-US" sz="2400" dirty="0"/>
              <a:t> </a:t>
            </a:r>
            <a:r>
              <a:rPr lang="en-US" sz="2400" dirty="0" err="1"/>
              <a:t>terhadap</a:t>
            </a:r>
            <a:r>
              <a:rPr lang="en-US" sz="2400" dirty="0"/>
              <a:t> </a:t>
            </a:r>
            <a:r>
              <a:rPr lang="en-US" sz="2400" dirty="0" err="1"/>
              <a:t>pasien</a:t>
            </a:r>
            <a:r>
              <a:rPr lang="en-US" sz="2400" dirty="0"/>
              <a:t> yang </a:t>
            </a:r>
            <a:r>
              <a:rPr lang="en-US" sz="2400" dirty="0" err="1"/>
              <a:t>berkesinambungan</a:t>
            </a:r>
            <a:r>
              <a:rPr lang="en-US" sz="2400" dirty="0"/>
              <a:t>.</a:t>
            </a:r>
          </a:p>
          <a:p>
            <a:pPr marL="457200" indent="-457200">
              <a:buFont typeface="+mj-lt"/>
              <a:buAutoNum type="arabicPeriod"/>
              <a:defRPr/>
            </a:pPr>
            <a:r>
              <a:rPr lang="en-US" sz="2400" dirty="0" err="1"/>
              <a:t>Perawat</a:t>
            </a:r>
            <a:r>
              <a:rPr lang="en-US" sz="2400" dirty="0"/>
              <a:t> </a:t>
            </a:r>
            <a:r>
              <a:rPr lang="en-US" sz="2400" dirty="0" err="1"/>
              <a:t>dapat</a:t>
            </a:r>
            <a:r>
              <a:rPr lang="en-US" sz="2400" dirty="0"/>
              <a:t> </a:t>
            </a:r>
            <a:r>
              <a:rPr lang="en-US" sz="2400" dirty="0" err="1"/>
              <a:t>mengikuti</a:t>
            </a:r>
            <a:r>
              <a:rPr lang="en-US" sz="2400" dirty="0"/>
              <a:t> </a:t>
            </a:r>
            <a:r>
              <a:rPr lang="en-US" sz="2400" dirty="0" err="1"/>
              <a:t>perkembangan</a:t>
            </a:r>
            <a:r>
              <a:rPr lang="en-US" sz="2400" dirty="0"/>
              <a:t> </a:t>
            </a:r>
            <a:r>
              <a:rPr lang="en-US" sz="2400" dirty="0" err="1"/>
              <a:t>pasien</a:t>
            </a:r>
            <a:r>
              <a:rPr lang="en-US" sz="2400" dirty="0"/>
              <a:t> </a:t>
            </a:r>
            <a:r>
              <a:rPr lang="en-US" sz="2400" dirty="0" err="1"/>
              <a:t>secara</a:t>
            </a:r>
            <a:r>
              <a:rPr lang="en-US" sz="2400" dirty="0"/>
              <a:t> </a:t>
            </a:r>
            <a:r>
              <a:rPr lang="en-US" sz="2400" dirty="0" err="1"/>
              <a:t>paripurna</a:t>
            </a:r>
            <a:r>
              <a:rPr lang="en-US" sz="2400" dirty="0"/>
              <a: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23C5AA6-9B1F-A298-C3CD-CD258F898674}"/>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C3A0C630-98ED-ED5E-6E38-607309FDD527}"/>
              </a:ext>
            </a:extLst>
          </p:cNvPr>
          <p:cNvSpPr>
            <a:spLocks noGrp="1"/>
          </p:cNvSpPr>
          <p:nvPr>
            <p:ph type="subTitle" idx="1"/>
          </p:nvPr>
        </p:nvSpPr>
        <p:spPr>
          <a:xfrm>
            <a:off x="1828800" y="838200"/>
            <a:ext cx="8458200" cy="5638800"/>
          </a:xfrm>
        </p:spPr>
        <p:txBody>
          <a:bodyPr>
            <a:normAutofit/>
          </a:bodyPr>
          <a:lstStyle/>
          <a:p>
            <a:pPr marL="514350" indent="-514350" algn="just">
              <a:buFont typeface="+mj-lt"/>
              <a:buAutoNum type="arabicPeriod"/>
              <a:defRPr/>
            </a:pP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Timbang</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terima</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dengan</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tradisional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endParaRPr lang="en-US" dirty="0"/>
          </a:p>
          <a:p>
            <a:pPr marL="514350" indent="-514350" algn="just">
              <a:buFont typeface="+mj-lt"/>
              <a:buAutoNum type="arabicPeriod"/>
              <a:defRPr/>
            </a:pP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Timbang</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terima</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dengan</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bedside handover</a:t>
            </a:r>
            <a:endParaRPr lang="en-US" dirty="0"/>
          </a:p>
        </p:txBody>
      </p:sp>
      <p:sp>
        <p:nvSpPr>
          <p:cNvPr id="4" name="Rectangle 3">
            <a:extLst>
              <a:ext uri="{FF2B5EF4-FFF2-40B4-BE49-F238E27FC236}">
                <a16:creationId xmlns:a16="http://schemas.microsoft.com/office/drawing/2014/main" id="{79AFA49C-3A67-BF49-D7A7-5F6A26167384}"/>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METODE</a:t>
            </a:r>
          </a:p>
        </p:txBody>
      </p:sp>
      <p:sp>
        <p:nvSpPr>
          <p:cNvPr id="5" name="Rounded Rectangle 4">
            <a:extLst>
              <a:ext uri="{FF2B5EF4-FFF2-40B4-BE49-F238E27FC236}">
                <a16:creationId xmlns:a16="http://schemas.microsoft.com/office/drawing/2014/main" id="{7A0E109D-60DB-A78E-91DA-F697785D6A83}"/>
              </a:ext>
            </a:extLst>
          </p:cNvPr>
          <p:cNvSpPr/>
          <p:nvPr/>
        </p:nvSpPr>
        <p:spPr>
          <a:xfrm>
            <a:off x="1905000" y="1295400"/>
            <a:ext cx="8305800" cy="3048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sz="1900" b="1" dirty="0" err="1"/>
              <a:t>Berdasarkan</a:t>
            </a:r>
            <a:r>
              <a:rPr lang="en-US" sz="1900" b="1" dirty="0"/>
              <a:t> </a:t>
            </a:r>
            <a:r>
              <a:rPr lang="en-US" sz="1900" b="1" dirty="0" err="1"/>
              <a:t>penelitian</a:t>
            </a:r>
            <a:r>
              <a:rPr lang="en-US" sz="1900" b="1" dirty="0"/>
              <a:t> yang </a:t>
            </a:r>
            <a:r>
              <a:rPr lang="en-US" sz="1900" b="1" dirty="0" err="1"/>
              <a:t>dilakukan</a:t>
            </a:r>
            <a:r>
              <a:rPr lang="en-US" sz="1900" b="1" dirty="0"/>
              <a:t> </a:t>
            </a:r>
            <a:r>
              <a:rPr lang="en-US" sz="1900" b="1" dirty="0" err="1"/>
              <a:t>oleh</a:t>
            </a:r>
            <a:r>
              <a:rPr lang="en-US" sz="1900" b="1" dirty="0"/>
              <a:t> </a:t>
            </a:r>
            <a:r>
              <a:rPr lang="en-US" sz="1900" b="1" dirty="0" err="1"/>
              <a:t>Kassesan</a:t>
            </a:r>
            <a:r>
              <a:rPr lang="en-US" sz="1900" b="1" dirty="0"/>
              <a:t> </a:t>
            </a:r>
            <a:r>
              <a:rPr lang="en-US" sz="1900" b="1" dirty="0" err="1"/>
              <a:t>dan</a:t>
            </a:r>
            <a:r>
              <a:rPr lang="en-US" sz="1900" b="1" dirty="0"/>
              <a:t> </a:t>
            </a:r>
            <a:r>
              <a:rPr lang="en-US" sz="1900" b="1" dirty="0" err="1"/>
              <a:t>Jagoo</a:t>
            </a:r>
            <a:r>
              <a:rPr lang="en-US" sz="1900" b="1" dirty="0"/>
              <a:t> (2005), </a:t>
            </a:r>
            <a:r>
              <a:rPr lang="en-US" sz="1900" b="1" dirty="0" err="1"/>
              <a:t>disebutkan</a:t>
            </a:r>
            <a:r>
              <a:rPr lang="en-US" sz="1900" b="1" dirty="0"/>
              <a:t> </a:t>
            </a:r>
            <a:r>
              <a:rPr lang="en-US" sz="1900" b="1" dirty="0" err="1"/>
              <a:t>bahwa</a:t>
            </a:r>
            <a:r>
              <a:rPr lang="en-US" sz="1900" b="1" dirty="0"/>
              <a:t> </a:t>
            </a:r>
            <a:r>
              <a:rPr lang="en-US" sz="1900" b="1" dirty="0" err="1"/>
              <a:t>operan</a:t>
            </a:r>
            <a:r>
              <a:rPr lang="en-US" sz="1900" b="1" dirty="0"/>
              <a:t> </a:t>
            </a:r>
            <a:r>
              <a:rPr lang="en-US" sz="1900" b="1" dirty="0" err="1"/>
              <a:t>jaga</a:t>
            </a:r>
            <a:r>
              <a:rPr lang="en-US" sz="1900" b="1" dirty="0"/>
              <a:t> (</a:t>
            </a:r>
            <a:r>
              <a:rPr lang="en-US" sz="1900" b="1" i="1" dirty="0"/>
              <a:t>handover</a:t>
            </a:r>
            <a:r>
              <a:rPr lang="en-US" sz="1900" b="1" dirty="0"/>
              <a:t>) yang </a:t>
            </a:r>
            <a:r>
              <a:rPr lang="en-US" sz="1900" b="1" dirty="0" err="1"/>
              <a:t>masih</a:t>
            </a:r>
            <a:r>
              <a:rPr lang="en-US" sz="1900" b="1" dirty="0"/>
              <a:t> </a:t>
            </a:r>
            <a:r>
              <a:rPr lang="en-US" sz="1900" b="1" dirty="0" err="1"/>
              <a:t>tradisional</a:t>
            </a:r>
            <a:r>
              <a:rPr lang="en-US" sz="1900" b="1" dirty="0"/>
              <a:t> </a:t>
            </a:r>
            <a:r>
              <a:rPr lang="en-US" sz="1900" b="1" dirty="0" err="1"/>
              <a:t>apabila</a:t>
            </a:r>
            <a:r>
              <a:rPr lang="en-US" sz="1900" dirty="0"/>
              <a:t>:</a:t>
            </a:r>
          </a:p>
          <a:p>
            <a:pPr marL="342900" indent="-342900">
              <a:buFont typeface="+mj-lt"/>
              <a:buAutoNum type="arabicPeriod"/>
              <a:defRPr/>
            </a:pPr>
            <a:r>
              <a:rPr lang="en-US" sz="1900" dirty="0" err="1"/>
              <a:t>Dilakukan</a:t>
            </a:r>
            <a:r>
              <a:rPr lang="en-US" sz="1900" dirty="0"/>
              <a:t> </a:t>
            </a:r>
            <a:r>
              <a:rPr lang="en-US" sz="1900" dirty="0" err="1"/>
              <a:t>hanya</a:t>
            </a:r>
            <a:r>
              <a:rPr lang="en-US" sz="1900" dirty="0"/>
              <a:t> </a:t>
            </a:r>
            <a:r>
              <a:rPr lang="en-US" sz="1900" dirty="0" err="1"/>
              <a:t>di</a:t>
            </a:r>
            <a:r>
              <a:rPr lang="en-US" sz="1900" dirty="0"/>
              <a:t> </a:t>
            </a:r>
            <a:r>
              <a:rPr lang="en-US" sz="1900" dirty="0" err="1"/>
              <a:t>meja</a:t>
            </a:r>
            <a:r>
              <a:rPr lang="en-US" sz="1900" dirty="0"/>
              <a:t> </a:t>
            </a:r>
            <a:r>
              <a:rPr lang="en-US" sz="1900" dirty="0" err="1"/>
              <a:t>perawat</a:t>
            </a:r>
            <a:r>
              <a:rPr lang="en-US" sz="1900" dirty="0"/>
              <a:t>.</a:t>
            </a:r>
          </a:p>
          <a:p>
            <a:pPr marL="342900" indent="-342900">
              <a:buFont typeface="+mj-lt"/>
              <a:buAutoNum type="arabicPeriod"/>
              <a:defRPr/>
            </a:pPr>
            <a:r>
              <a:rPr lang="en-US" sz="1900" dirty="0" err="1"/>
              <a:t>Menggunakan</a:t>
            </a:r>
            <a:r>
              <a:rPr lang="en-US" sz="1900" dirty="0"/>
              <a:t> </a:t>
            </a:r>
            <a:r>
              <a:rPr lang="en-US" sz="1900" dirty="0" err="1"/>
              <a:t>komunikasi</a:t>
            </a:r>
            <a:r>
              <a:rPr lang="en-US" sz="1900" dirty="0"/>
              <a:t> </a:t>
            </a:r>
            <a:r>
              <a:rPr lang="en-US" sz="1900" dirty="0" err="1"/>
              <a:t>satu</a:t>
            </a:r>
            <a:r>
              <a:rPr lang="en-US" sz="1900" dirty="0"/>
              <a:t> </a:t>
            </a:r>
            <a:r>
              <a:rPr lang="en-US" sz="1900" dirty="0" err="1"/>
              <a:t>arah</a:t>
            </a:r>
            <a:r>
              <a:rPr lang="en-US" sz="1900" dirty="0"/>
              <a:t> </a:t>
            </a:r>
            <a:r>
              <a:rPr lang="en-US" sz="1900" dirty="0" err="1"/>
              <a:t>sehingga</a:t>
            </a:r>
            <a:r>
              <a:rPr lang="en-US" sz="1900" dirty="0"/>
              <a:t> </a:t>
            </a:r>
            <a:r>
              <a:rPr lang="en-US" sz="1900" dirty="0" err="1"/>
              <a:t>tidak</a:t>
            </a:r>
            <a:r>
              <a:rPr lang="en-US" sz="1900" dirty="0"/>
              <a:t> </a:t>
            </a:r>
            <a:r>
              <a:rPr lang="en-US" sz="1900" dirty="0" err="1"/>
              <a:t>memungkinkan</a:t>
            </a:r>
            <a:r>
              <a:rPr lang="en-US" sz="1900" dirty="0"/>
              <a:t> </a:t>
            </a:r>
            <a:r>
              <a:rPr lang="en-US" sz="1900" dirty="0" err="1"/>
              <a:t>munculnya</a:t>
            </a:r>
            <a:r>
              <a:rPr lang="en-US" sz="1900" dirty="0"/>
              <a:t> </a:t>
            </a:r>
            <a:r>
              <a:rPr lang="en-US" sz="1900" dirty="0" err="1"/>
              <a:t>pertanyaan</a:t>
            </a:r>
            <a:r>
              <a:rPr lang="en-US" sz="1900" dirty="0"/>
              <a:t> </a:t>
            </a:r>
            <a:r>
              <a:rPr lang="en-US" sz="1900" dirty="0" err="1"/>
              <a:t>atau</a:t>
            </a:r>
            <a:r>
              <a:rPr lang="en-US" sz="1900" dirty="0"/>
              <a:t> </a:t>
            </a:r>
            <a:r>
              <a:rPr lang="en-US" sz="1900" dirty="0" err="1"/>
              <a:t>diskusi</a:t>
            </a:r>
            <a:r>
              <a:rPr lang="en-US" sz="1900" dirty="0"/>
              <a:t>.</a:t>
            </a:r>
          </a:p>
          <a:p>
            <a:pPr marL="342900" indent="-342900">
              <a:buFont typeface="+mj-lt"/>
              <a:buAutoNum type="arabicPeriod"/>
              <a:defRPr/>
            </a:pPr>
            <a:r>
              <a:rPr lang="en-US" sz="1900" dirty="0" err="1"/>
              <a:t>Jika</a:t>
            </a:r>
            <a:r>
              <a:rPr lang="en-US" sz="1900" dirty="0"/>
              <a:t> </a:t>
            </a:r>
            <a:r>
              <a:rPr lang="en-US" sz="1900" dirty="0" err="1"/>
              <a:t>ada</a:t>
            </a:r>
            <a:r>
              <a:rPr lang="en-US" sz="1900" dirty="0"/>
              <a:t> </a:t>
            </a:r>
            <a:r>
              <a:rPr lang="en-US" sz="1900" dirty="0" err="1"/>
              <a:t>pengecekan</a:t>
            </a:r>
            <a:r>
              <a:rPr lang="en-US" sz="1900" dirty="0"/>
              <a:t> </a:t>
            </a:r>
            <a:r>
              <a:rPr lang="en-US" sz="1900" dirty="0" err="1"/>
              <a:t>ke</a:t>
            </a:r>
            <a:r>
              <a:rPr lang="en-US" sz="1900" dirty="0"/>
              <a:t> </a:t>
            </a:r>
            <a:r>
              <a:rPr lang="en-US" sz="1900" dirty="0" err="1"/>
              <a:t>pasien</a:t>
            </a:r>
            <a:r>
              <a:rPr lang="en-US" sz="1900" dirty="0"/>
              <a:t> </a:t>
            </a:r>
            <a:r>
              <a:rPr lang="en-US" sz="1900" dirty="0" err="1"/>
              <a:t>hanya</a:t>
            </a:r>
            <a:r>
              <a:rPr lang="en-US" sz="1900" dirty="0"/>
              <a:t> </a:t>
            </a:r>
            <a:r>
              <a:rPr lang="en-US" sz="1900" dirty="0" err="1"/>
              <a:t>untuk</a:t>
            </a:r>
            <a:r>
              <a:rPr lang="en-US" sz="1900" dirty="0"/>
              <a:t> </a:t>
            </a:r>
            <a:r>
              <a:rPr lang="en-US" sz="1900" dirty="0" err="1"/>
              <a:t>memastikan</a:t>
            </a:r>
            <a:r>
              <a:rPr lang="en-US" sz="1900" dirty="0"/>
              <a:t> </a:t>
            </a:r>
            <a:r>
              <a:rPr lang="en-US" sz="1900" dirty="0" err="1"/>
              <a:t>kondisi</a:t>
            </a:r>
            <a:r>
              <a:rPr lang="en-US" sz="1900" dirty="0"/>
              <a:t> </a:t>
            </a:r>
            <a:r>
              <a:rPr lang="en-US" sz="1900" dirty="0" err="1"/>
              <a:t>secara</a:t>
            </a:r>
            <a:r>
              <a:rPr lang="en-US" sz="1900" dirty="0"/>
              <a:t> </a:t>
            </a:r>
            <a:r>
              <a:rPr lang="en-US" sz="1900" dirty="0" err="1"/>
              <a:t>umum</a:t>
            </a:r>
            <a:r>
              <a:rPr lang="en-US" sz="1900" dirty="0"/>
              <a:t>.</a:t>
            </a:r>
          </a:p>
          <a:p>
            <a:pPr marL="342900" indent="-342900">
              <a:buFont typeface="+mj-lt"/>
              <a:buAutoNum type="arabicPeriod"/>
              <a:defRPr/>
            </a:pPr>
            <a:r>
              <a:rPr lang="en-US" sz="1900" dirty="0" err="1"/>
              <a:t>Tidak</a:t>
            </a:r>
            <a:r>
              <a:rPr lang="en-US" sz="1900" dirty="0"/>
              <a:t> </a:t>
            </a:r>
            <a:r>
              <a:rPr lang="en-US" sz="1900" dirty="0" err="1"/>
              <a:t>ada</a:t>
            </a:r>
            <a:r>
              <a:rPr lang="en-US" sz="1900" dirty="0"/>
              <a:t> </a:t>
            </a:r>
            <a:r>
              <a:rPr lang="en-US" sz="1900" dirty="0" err="1"/>
              <a:t>kontribusi</a:t>
            </a:r>
            <a:r>
              <a:rPr lang="en-US" sz="1900" dirty="0"/>
              <a:t> </a:t>
            </a:r>
            <a:r>
              <a:rPr lang="en-US" sz="1900" dirty="0" err="1"/>
              <a:t>atau</a:t>
            </a:r>
            <a:r>
              <a:rPr lang="en-US" sz="1900" dirty="0"/>
              <a:t> </a:t>
            </a:r>
            <a:r>
              <a:rPr lang="en-US" sz="1900" i="1" dirty="0"/>
              <a:t>feedback</a:t>
            </a:r>
            <a:r>
              <a:rPr lang="en-US" sz="1900" dirty="0"/>
              <a:t> </a:t>
            </a:r>
            <a:r>
              <a:rPr lang="en-US" sz="1900" dirty="0" err="1"/>
              <a:t>dari</a:t>
            </a:r>
            <a:r>
              <a:rPr lang="en-US" sz="1900" dirty="0"/>
              <a:t> </a:t>
            </a:r>
            <a:r>
              <a:rPr lang="en-US" sz="1900" dirty="0" err="1"/>
              <a:t>pasien</a:t>
            </a:r>
            <a:r>
              <a:rPr lang="en-US" sz="1900" dirty="0"/>
              <a:t> </a:t>
            </a:r>
            <a:r>
              <a:rPr lang="en-US" sz="1900" dirty="0" err="1"/>
              <a:t>dan</a:t>
            </a:r>
            <a:r>
              <a:rPr lang="en-US" sz="1900" dirty="0"/>
              <a:t> </a:t>
            </a:r>
            <a:r>
              <a:rPr lang="en-US" sz="1900" dirty="0" err="1"/>
              <a:t>keluarga</a:t>
            </a:r>
            <a:r>
              <a:rPr lang="en-US" sz="1900" dirty="0"/>
              <a:t>, </a:t>
            </a:r>
            <a:r>
              <a:rPr lang="en-US" sz="1900" dirty="0" err="1"/>
              <a:t>sehingga</a:t>
            </a:r>
            <a:r>
              <a:rPr lang="en-US" sz="1900" dirty="0"/>
              <a:t> </a:t>
            </a:r>
            <a:r>
              <a:rPr lang="en-US" sz="1900" dirty="0" err="1"/>
              <a:t>proses</a:t>
            </a:r>
            <a:r>
              <a:rPr lang="en-US" sz="1900" dirty="0"/>
              <a:t> </a:t>
            </a:r>
            <a:r>
              <a:rPr lang="en-US" sz="1900" dirty="0" err="1"/>
              <a:t>informasi</a:t>
            </a:r>
            <a:r>
              <a:rPr lang="en-US" sz="1900" dirty="0"/>
              <a:t> </a:t>
            </a:r>
            <a:r>
              <a:rPr lang="en-US" sz="1900" dirty="0" err="1"/>
              <a:t>dibutuhkan</a:t>
            </a:r>
            <a:r>
              <a:rPr lang="en-US" sz="1900" dirty="0"/>
              <a:t> </a:t>
            </a:r>
            <a:r>
              <a:rPr lang="en-US" sz="1900" dirty="0" err="1"/>
              <a:t>oleh</a:t>
            </a:r>
            <a:r>
              <a:rPr lang="en-US" sz="1900" dirty="0"/>
              <a:t> </a:t>
            </a:r>
            <a:r>
              <a:rPr lang="en-US" sz="1900" dirty="0" err="1"/>
              <a:t>pasien</a:t>
            </a:r>
            <a:r>
              <a:rPr lang="en-US" sz="1900" dirty="0"/>
              <a:t> </a:t>
            </a:r>
            <a:r>
              <a:rPr lang="en-US" sz="1900" dirty="0" err="1"/>
              <a:t>terkait</a:t>
            </a:r>
            <a:r>
              <a:rPr lang="en-US" sz="1900" dirty="0"/>
              <a:t> status </a:t>
            </a:r>
            <a:r>
              <a:rPr lang="en-US" sz="1900" dirty="0" err="1"/>
              <a:t>kesehatannya</a:t>
            </a:r>
            <a:r>
              <a:rPr lang="en-US" sz="1900" dirty="0"/>
              <a:t> </a:t>
            </a:r>
            <a:r>
              <a:rPr lang="en-US" sz="1900" dirty="0" err="1"/>
              <a:t>tidak</a:t>
            </a:r>
            <a:r>
              <a:rPr lang="en-US" sz="1900" dirty="0"/>
              <a:t> </a:t>
            </a:r>
            <a:r>
              <a:rPr lang="en-US" sz="1900" i="1" dirty="0"/>
              <a:t>up to date</a:t>
            </a:r>
            <a:r>
              <a:rPr lang="en-US" sz="1900" dirty="0"/>
              <a:t>.</a:t>
            </a:r>
          </a:p>
        </p:txBody>
      </p:sp>
      <p:sp>
        <p:nvSpPr>
          <p:cNvPr id="6" name="Rounded Rectangle 5">
            <a:extLst>
              <a:ext uri="{FF2B5EF4-FFF2-40B4-BE49-F238E27FC236}">
                <a16:creationId xmlns:a16="http://schemas.microsoft.com/office/drawing/2014/main" id="{A8CFA952-BC6D-FA1E-5D82-6EE535228387}"/>
              </a:ext>
            </a:extLst>
          </p:cNvPr>
          <p:cNvSpPr/>
          <p:nvPr/>
        </p:nvSpPr>
        <p:spPr>
          <a:xfrm>
            <a:off x="1905000" y="4800600"/>
            <a:ext cx="8305800" cy="1676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900" dirty="0" err="1"/>
              <a:t>Menurut</a:t>
            </a:r>
            <a:r>
              <a:rPr lang="en-US" sz="1900" dirty="0"/>
              <a:t> </a:t>
            </a:r>
            <a:r>
              <a:rPr lang="en-US" sz="1900" dirty="0" err="1"/>
              <a:t>Kassean</a:t>
            </a:r>
            <a:r>
              <a:rPr lang="en-US" sz="1900" dirty="0"/>
              <a:t> </a:t>
            </a:r>
            <a:r>
              <a:rPr lang="en-US" sz="1900" dirty="0" err="1"/>
              <a:t>dan</a:t>
            </a:r>
            <a:r>
              <a:rPr lang="en-US" sz="1900" dirty="0"/>
              <a:t> </a:t>
            </a:r>
            <a:r>
              <a:rPr lang="en-US" sz="1900" dirty="0" err="1"/>
              <a:t>Jagoo</a:t>
            </a:r>
            <a:r>
              <a:rPr lang="en-US" sz="1900" dirty="0"/>
              <a:t> (2005), </a:t>
            </a:r>
            <a:r>
              <a:rPr lang="en-US" sz="1900" i="1" dirty="0"/>
              <a:t>handover</a:t>
            </a:r>
            <a:r>
              <a:rPr lang="en-US" sz="1900" dirty="0"/>
              <a:t> yang </a:t>
            </a:r>
            <a:r>
              <a:rPr lang="en-US" sz="1900" dirty="0" err="1"/>
              <a:t>dilakukan</a:t>
            </a:r>
            <a:r>
              <a:rPr lang="en-US" sz="1900" dirty="0"/>
              <a:t> </a:t>
            </a:r>
            <a:r>
              <a:rPr lang="en-US" sz="1900" dirty="0" err="1"/>
              <a:t>sekarang</a:t>
            </a:r>
            <a:r>
              <a:rPr lang="en-US" sz="1900" dirty="0"/>
              <a:t> </a:t>
            </a:r>
            <a:r>
              <a:rPr lang="en-US" sz="1900" dirty="0" err="1"/>
              <a:t>sudah</a:t>
            </a:r>
            <a:r>
              <a:rPr lang="en-US" sz="1900" dirty="0"/>
              <a:t> </a:t>
            </a:r>
            <a:r>
              <a:rPr lang="en-US" sz="1900" dirty="0" err="1"/>
              <a:t>menggunakan</a:t>
            </a:r>
            <a:r>
              <a:rPr lang="en-US" sz="1900" dirty="0"/>
              <a:t> model </a:t>
            </a:r>
            <a:r>
              <a:rPr lang="en-US" sz="1900" i="1" dirty="0"/>
              <a:t>bedside handover</a:t>
            </a:r>
            <a:r>
              <a:rPr lang="en-US" sz="1900" dirty="0"/>
              <a:t>, </a:t>
            </a:r>
            <a:r>
              <a:rPr lang="en-US" sz="1900" dirty="0" err="1"/>
              <a:t>yaitu</a:t>
            </a:r>
            <a:r>
              <a:rPr lang="en-US" sz="1900" dirty="0"/>
              <a:t> </a:t>
            </a:r>
            <a:r>
              <a:rPr lang="en-US" sz="1900" i="1" dirty="0"/>
              <a:t>handover</a:t>
            </a:r>
            <a:r>
              <a:rPr lang="en-US" sz="1900" dirty="0"/>
              <a:t> yang </a:t>
            </a:r>
            <a:r>
              <a:rPr lang="en-US" sz="1900" dirty="0" err="1"/>
              <a:t>dilakukan</a:t>
            </a:r>
            <a:r>
              <a:rPr lang="en-US" sz="1900" dirty="0"/>
              <a:t> </a:t>
            </a:r>
            <a:r>
              <a:rPr lang="en-US" sz="1900" dirty="0" err="1"/>
              <a:t>di</a:t>
            </a:r>
            <a:r>
              <a:rPr lang="en-US" sz="1900" dirty="0"/>
              <a:t> </a:t>
            </a:r>
            <a:r>
              <a:rPr lang="en-US" sz="1900" dirty="0" err="1"/>
              <a:t>samping</a:t>
            </a:r>
            <a:r>
              <a:rPr lang="en-US" sz="1900" dirty="0"/>
              <a:t> </a:t>
            </a:r>
            <a:r>
              <a:rPr lang="en-US" sz="1900" dirty="0" err="1"/>
              <a:t>tempat</a:t>
            </a:r>
            <a:r>
              <a:rPr lang="en-US" sz="1900" dirty="0"/>
              <a:t> </a:t>
            </a:r>
            <a:r>
              <a:rPr lang="en-US" sz="1900" dirty="0" err="1"/>
              <a:t>tidur</a:t>
            </a:r>
            <a:r>
              <a:rPr lang="en-US" sz="1900" dirty="0"/>
              <a:t> </a:t>
            </a:r>
            <a:r>
              <a:rPr lang="en-US" sz="1900" dirty="0" err="1"/>
              <a:t>pasien</a:t>
            </a:r>
            <a:r>
              <a:rPr lang="en-US" sz="1900" dirty="0"/>
              <a:t> </a:t>
            </a:r>
            <a:r>
              <a:rPr lang="en-US" sz="1900" dirty="0" err="1"/>
              <a:t>dengan</a:t>
            </a:r>
            <a:r>
              <a:rPr lang="en-US" sz="1900" dirty="0"/>
              <a:t> </a:t>
            </a:r>
            <a:r>
              <a:rPr lang="en-US" sz="1900" dirty="0" err="1"/>
              <a:t>melibatkan</a:t>
            </a:r>
            <a:r>
              <a:rPr lang="en-US" sz="1900" dirty="0"/>
              <a:t> </a:t>
            </a:r>
            <a:r>
              <a:rPr lang="en-US" sz="1900" dirty="0" err="1"/>
              <a:t>pasien</a:t>
            </a:r>
            <a:r>
              <a:rPr lang="en-US" sz="1900" dirty="0"/>
              <a:t> </a:t>
            </a:r>
            <a:r>
              <a:rPr lang="en-US" sz="1900" dirty="0" err="1"/>
              <a:t>atau</a:t>
            </a:r>
            <a:r>
              <a:rPr lang="en-US" sz="1900" dirty="0"/>
              <a:t> </a:t>
            </a:r>
            <a:r>
              <a:rPr lang="en-US" sz="1900" dirty="0" err="1"/>
              <a:t>keluarga</a:t>
            </a:r>
            <a:r>
              <a:rPr lang="en-US" sz="1900" dirty="0"/>
              <a:t> </a:t>
            </a:r>
            <a:r>
              <a:rPr lang="en-US" sz="1900" dirty="0" err="1"/>
              <a:t>pasien</a:t>
            </a:r>
            <a:r>
              <a:rPr lang="en-US" sz="1900" dirty="0"/>
              <a:t> </a:t>
            </a:r>
            <a:r>
              <a:rPr lang="en-US" sz="1900" dirty="0" err="1"/>
              <a:t>secara</a:t>
            </a:r>
            <a:r>
              <a:rPr lang="en-US" sz="1900" dirty="0"/>
              <a:t> </a:t>
            </a:r>
            <a:r>
              <a:rPr lang="en-US" sz="1900" dirty="0" err="1"/>
              <a:t>langsung</a:t>
            </a:r>
            <a:r>
              <a:rPr lang="en-US" sz="1900" dirty="0"/>
              <a:t> </a:t>
            </a:r>
            <a:r>
              <a:rPr lang="en-US" sz="1900" dirty="0" err="1"/>
              <a:t>untuk</a:t>
            </a:r>
            <a:r>
              <a:rPr lang="en-US" sz="1900" dirty="0"/>
              <a:t> </a:t>
            </a:r>
            <a:r>
              <a:rPr lang="en-US" sz="1900" dirty="0" err="1"/>
              <a:t>mendapatkan</a:t>
            </a:r>
            <a:r>
              <a:rPr lang="en-US" sz="1900" dirty="0"/>
              <a:t> </a:t>
            </a:r>
            <a:r>
              <a:rPr lang="en-US" sz="1900" i="1" dirty="0"/>
              <a:t>feedback.</a:t>
            </a:r>
            <a:endParaRPr lang="en-US" sz="1900" dirty="0"/>
          </a:p>
        </p:txBody>
      </p:sp>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B6D6F535-942B-072A-7D6E-8B00B789B11D}"/>
              </a:ext>
            </a:extLst>
          </p:cNvPr>
          <p:cNvSpPr>
            <a:spLocks noGrp="1"/>
          </p:cNvSpPr>
          <p:nvPr>
            <p:ph type="ctrTitle"/>
          </p:nvPr>
        </p:nvSpPr>
        <p:spPr>
          <a:xfrm>
            <a:off x="1524000" y="190501"/>
            <a:ext cx="9144000" cy="809625"/>
          </a:xfrm>
        </p:spPr>
        <p:txBody>
          <a:bodyPr>
            <a:normAutofit fontScale="90000"/>
          </a:bodyPr>
          <a:lstStyle/>
          <a:p>
            <a:r>
              <a:rPr lang="en-US" altLang="en-US" sz="3200" b="1"/>
              <a:t>Saat melakukan timbang terima, hal yang perlu untuk diperhatikan menurut Nursalam (2014)</a:t>
            </a:r>
          </a:p>
        </p:txBody>
      </p:sp>
      <p:sp>
        <p:nvSpPr>
          <p:cNvPr id="90115" name="Subtitle 2">
            <a:extLst>
              <a:ext uri="{FF2B5EF4-FFF2-40B4-BE49-F238E27FC236}">
                <a16:creationId xmlns:a16="http://schemas.microsoft.com/office/drawing/2014/main" id="{8A9EBD67-22F2-A9E8-0219-5BE5F2184A2C}"/>
              </a:ext>
            </a:extLst>
          </p:cNvPr>
          <p:cNvSpPr>
            <a:spLocks noGrp="1"/>
          </p:cNvSpPr>
          <p:nvPr>
            <p:ph type="subTitle" idx="1"/>
          </p:nvPr>
        </p:nvSpPr>
        <p:spPr>
          <a:xfrm>
            <a:off x="1905000" y="2852738"/>
            <a:ext cx="8305800" cy="3548062"/>
          </a:xfrm>
        </p:spPr>
        <p:txBody>
          <a:bodyPr/>
          <a:lstStyle/>
          <a:p>
            <a:pPr marL="457200" indent="-457200" algn="just"/>
            <a:endParaRPr lang="en-US" altLang="en-US"/>
          </a:p>
        </p:txBody>
      </p:sp>
      <p:sp>
        <p:nvSpPr>
          <p:cNvPr id="4" name="Oval 3">
            <a:extLst>
              <a:ext uri="{FF2B5EF4-FFF2-40B4-BE49-F238E27FC236}">
                <a16:creationId xmlns:a16="http://schemas.microsoft.com/office/drawing/2014/main" id="{908D4A5C-A588-1623-27C3-DFE7EBCBC995}"/>
              </a:ext>
            </a:extLst>
          </p:cNvPr>
          <p:cNvSpPr/>
          <p:nvPr/>
        </p:nvSpPr>
        <p:spPr>
          <a:xfrm>
            <a:off x="1524000" y="1165226"/>
            <a:ext cx="9144000" cy="5643563"/>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marL="457200" indent="-457200" algn="just">
              <a:buFont typeface="+mj-lt"/>
              <a:buAutoNum type="arabicPeriod"/>
              <a:defRPr/>
            </a:pPr>
            <a:r>
              <a:rPr lang="en-US" dirty="0" err="1">
                <a:solidFill>
                  <a:schemeClr val="tx1"/>
                </a:solidFill>
              </a:rPr>
              <a:t>Dilaksanakan</a:t>
            </a:r>
            <a:r>
              <a:rPr lang="en-US" dirty="0">
                <a:solidFill>
                  <a:schemeClr val="tx1"/>
                </a:solidFill>
              </a:rPr>
              <a:t> </a:t>
            </a:r>
            <a:r>
              <a:rPr lang="en-US" dirty="0" err="1">
                <a:solidFill>
                  <a:schemeClr val="tx1"/>
                </a:solidFill>
              </a:rPr>
              <a:t>tepat</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waktu</a:t>
            </a:r>
            <a:r>
              <a:rPr lang="en-US" dirty="0">
                <a:solidFill>
                  <a:schemeClr val="tx1"/>
                </a:solidFill>
              </a:rPr>
              <a:t> </a:t>
            </a:r>
            <a:r>
              <a:rPr lang="en-US" dirty="0" err="1">
                <a:solidFill>
                  <a:schemeClr val="tx1"/>
                </a:solidFill>
              </a:rPr>
              <a:t>pergantian</a:t>
            </a:r>
            <a:r>
              <a:rPr lang="en-US" dirty="0">
                <a:solidFill>
                  <a:schemeClr val="tx1"/>
                </a:solidFill>
              </a:rPr>
              <a:t> </a:t>
            </a:r>
            <a:r>
              <a:rPr lang="en-US" i="1" dirty="0">
                <a:solidFill>
                  <a:schemeClr val="tx1"/>
                </a:solidFill>
              </a:rPr>
              <a:t>shift</a:t>
            </a:r>
            <a:r>
              <a:rPr lang="en-US" dirty="0">
                <a:solidFill>
                  <a:schemeClr val="tx1"/>
                </a:solidFill>
              </a:rPr>
              <a:t>.</a:t>
            </a:r>
          </a:p>
          <a:p>
            <a:pPr marL="457200" indent="-457200" algn="just">
              <a:buFont typeface="+mj-lt"/>
              <a:buAutoNum type="arabicPeriod"/>
              <a:defRPr/>
            </a:pPr>
            <a:r>
              <a:rPr lang="en-US" dirty="0" err="1">
                <a:solidFill>
                  <a:schemeClr val="tx1"/>
                </a:solidFill>
              </a:rPr>
              <a:t>Dipimpin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kepala</a:t>
            </a:r>
            <a:r>
              <a:rPr lang="en-US" dirty="0">
                <a:solidFill>
                  <a:schemeClr val="tx1"/>
                </a:solidFill>
              </a:rPr>
              <a:t> </a:t>
            </a:r>
            <a:r>
              <a:rPr lang="en-US" dirty="0" err="1">
                <a:solidFill>
                  <a:schemeClr val="tx1"/>
                </a:solidFill>
              </a:rPr>
              <a:t>ruang</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penanggung</a:t>
            </a:r>
            <a:r>
              <a:rPr lang="en-US" dirty="0">
                <a:solidFill>
                  <a:schemeClr val="tx1"/>
                </a:solidFill>
              </a:rPr>
              <a:t> </a:t>
            </a:r>
            <a:r>
              <a:rPr lang="en-US" dirty="0" err="1">
                <a:solidFill>
                  <a:schemeClr val="tx1"/>
                </a:solidFill>
              </a:rPr>
              <a:t>jawab</a:t>
            </a:r>
            <a:r>
              <a:rPr lang="en-US" dirty="0">
                <a:solidFill>
                  <a:schemeClr val="tx1"/>
                </a:solidFill>
              </a:rPr>
              <a:t> </a:t>
            </a:r>
            <a:r>
              <a:rPr lang="en-US" dirty="0" err="1">
                <a:solidFill>
                  <a:schemeClr val="tx1"/>
                </a:solidFill>
              </a:rPr>
              <a:t>pasien</a:t>
            </a:r>
            <a:r>
              <a:rPr lang="en-US" dirty="0">
                <a:solidFill>
                  <a:schemeClr val="tx1"/>
                </a:solidFill>
              </a:rPr>
              <a:t> (pp).</a:t>
            </a:r>
          </a:p>
          <a:p>
            <a:pPr marL="457200" indent="-457200" algn="just">
              <a:buFont typeface="+mj-lt"/>
              <a:buAutoNum type="arabicPeriod"/>
              <a:defRPr/>
            </a:pPr>
            <a:r>
              <a:rPr lang="en-US" dirty="0" err="1">
                <a:solidFill>
                  <a:schemeClr val="tx1"/>
                </a:solidFill>
              </a:rPr>
              <a:t>Diikuti</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semua</a:t>
            </a:r>
            <a:r>
              <a:rPr lang="en-US" dirty="0">
                <a:solidFill>
                  <a:schemeClr val="tx1"/>
                </a:solidFill>
              </a:rPr>
              <a:t> </a:t>
            </a:r>
            <a:r>
              <a:rPr lang="en-US" dirty="0" err="1">
                <a:solidFill>
                  <a:schemeClr val="tx1"/>
                </a:solidFill>
              </a:rPr>
              <a:t>perawat</a:t>
            </a:r>
            <a:r>
              <a:rPr lang="en-US" dirty="0">
                <a:solidFill>
                  <a:schemeClr val="tx1"/>
                </a:solidFill>
              </a:rPr>
              <a:t> yang </a:t>
            </a:r>
            <a:r>
              <a:rPr lang="en-US" dirty="0" err="1">
                <a:solidFill>
                  <a:schemeClr val="tx1"/>
                </a:solidFill>
              </a:rPr>
              <a:t>telah</a:t>
            </a:r>
            <a:r>
              <a:rPr lang="en-US" dirty="0">
                <a:solidFill>
                  <a:schemeClr val="tx1"/>
                </a:solidFill>
              </a:rPr>
              <a:t> </a:t>
            </a:r>
            <a:r>
              <a:rPr lang="en-US" dirty="0" err="1">
                <a:solidFill>
                  <a:schemeClr val="tx1"/>
                </a:solidFill>
              </a:rPr>
              <a:t>dan</a:t>
            </a:r>
            <a:r>
              <a:rPr lang="en-US" dirty="0">
                <a:solidFill>
                  <a:schemeClr val="tx1"/>
                </a:solidFill>
              </a:rPr>
              <a:t> yang </a:t>
            </a:r>
            <a:r>
              <a:rPr lang="en-US" dirty="0" err="1">
                <a:solidFill>
                  <a:schemeClr val="tx1"/>
                </a:solidFill>
              </a:rPr>
              <a:t>akan</a:t>
            </a:r>
            <a:r>
              <a:rPr lang="en-US" dirty="0">
                <a:solidFill>
                  <a:schemeClr val="tx1"/>
                </a:solidFill>
              </a:rPr>
              <a:t> </a:t>
            </a:r>
            <a:r>
              <a:rPr lang="en-US" dirty="0" err="1">
                <a:solidFill>
                  <a:schemeClr val="tx1"/>
                </a:solidFill>
              </a:rPr>
              <a:t>dinas</a:t>
            </a:r>
            <a:r>
              <a:rPr lang="en-US" dirty="0">
                <a:solidFill>
                  <a:schemeClr val="tx1"/>
                </a:solidFill>
              </a:rPr>
              <a:t>.</a:t>
            </a:r>
          </a:p>
          <a:p>
            <a:pPr marL="457200" indent="-457200" algn="just">
              <a:buFont typeface="+mj-lt"/>
              <a:buAutoNum type="arabicPeriod"/>
              <a:defRPr/>
            </a:pPr>
            <a:r>
              <a:rPr lang="en-US" dirty="0" err="1">
                <a:solidFill>
                  <a:schemeClr val="tx1"/>
                </a:solidFill>
              </a:rPr>
              <a:t>Informasi</a:t>
            </a:r>
            <a:r>
              <a:rPr lang="en-US" dirty="0">
                <a:solidFill>
                  <a:schemeClr val="tx1"/>
                </a:solidFill>
              </a:rPr>
              <a:t> yang </a:t>
            </a:r>
            <a:r>
              <a:rPr lang="en-US" dirty="0" err="1">
                <a:solidFill>
                  <a:schemeClr val="tx1"/>
                </a:solidFill>
              </a:rPr>
              <a:t>disampaikan</a:t>
            </a:r>
            <a:r>
              <a:rPr lang="en-US" dirty="0">
                <a:solidFill>
                  <a:schemeClr val="tx1"/>
                </a:solidFill>
              </a:rPr>
              <a:t> </a:t>
            </a:r>
            <a:r>
              <a:rPr lang="en-US" dirty="0" err="1">
                <a:solidFill>
                  <a:schemeClr val="tx1"/>
                </a:solidFill>
              </a:rPr>
              <a:t>harus</a:t>
            </a:r>
            <a:r>
              <a:rPr lang="en-US" dirty="0">
                <a:solidFill>
                  <a:schemeClr val="tx1"/>
                </a:solidFill>
              </a:rPr>
              <a:t> </a:t>
            </a:r>
            <a:r>
              <a:rPr lang="en-US" dirty="0" err="1">
                <a:solidFill>
                  <a:schemeClr val="tx1"/>
                </a:solidFill>
              </a:rPr>
              <a:t>akurat</a:t>
            </a:r>
            <a:r>
              <a:rPr lang="en-US" dirty="0">
                <a:solidFill>
                  <a:schemeClr val="tx1"/>
                </a:solidFill>
              </a:rPr>
              <a:t>, </a:t>
            </a:r>
            <a:r>
              <a:rPr lang="en-US" dirty="0" err="1">
                <a:solidFill>
                  <a:schemeClr val="tx1"/>
                </a:solidFill>
              </a:rPr>
              <a:t>singkat</a:t>
            </a:r>
            <a:r>
              <a:rPr lang="en-US" dirty="0">
                <a:solidFill>
                  <a:schemeClr val="tx1"/>
                </a:solidFill>
              </a:rPr>
              <a:t>, </a:t>
            </a:r>
            <a:r>
              <a:rPr lang="en-US" dirty="0" err="1">
                <a:solidFill>
                  <a:schemeClr val="tx1"/>
                </a:solidFill>
              </a:rPr>
              <a:t>sistematis</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menggambarkan</a:t>
            </a:r>
            <a:r>
              <a:rPr lang="en-US" dirty="0">
                <a:solidFill>
                  <a:schemeClr val="tx1"/>
                </a:solidFill>
              </a:rPr>
              <a:t> </a:t>
            </a:r>
            <a:r>
              <a:rPr lang="en-US" dirty="0" err="1">
                <a:solidFill>
                  <a:schemeClr val="tx1"/>
                </a:solidFill>
              </a:rPr>
              <a:t>kondisi</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saat</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serta</a:t>
            </a:r>
            <a:r>
              <a:rPr lang="en-US" dirty="0">
                <a:solidFill>
                  <a:schemeClr val="tx1"/>
                </a:solidFill>
              </a:rPr>
              <a:t> </a:t>
            </a:r>
            <a:r>
              <a:rPr lang="en-US" dirty="0" err="1">
                <a:solidFill>
                  <a:schemeClr val="tx1"/>
                </a:solidFill>
              </a:rPr>
              <a:t>menjaga</a:t>
            </a:r>
            <a:r>
              <a:rPr lang="en-US" dirty="0">
                <a:solidFill>
                  <a:schemeClr val="tx1"/>
                </a:solidFill>
              </a:rPr>
              <a:t> </a:t>
            </a:r>
            <a:r>
              <a:rPr lang="en-US" dirty="0" err="1">
                <a:solidFill>
                  <a:schemeClr val="tx1"/>
                </a:solidFill>
              </a:rPr>
              <a:t>kerahasiaan</a:t>
            </a:r>
            <a:r>
              <a:rPr lang="en-US" dirty="0">
                <a:solidFill>
                  <a:schemeClr val="tx1"/>
                </a:solidFill>
              </a:rPr>
              <a:t> </a:t>
            </a:r>
            <a:r>
              <a:rPr lang="en-US" dirty="0" err="1">
                <a:solidFill>
                  <a:schemeClr val="tx1"/>
                </a:solidFill>
              </a:rPr>
              <a:t>pasien</a:t>
            </a:r>
            <a:r>
              <a:rPr lang="en-US" dirty="0">
                <a:solidFill>
                  <a:schemeClr val="tx1"/>
                </a:solidFill>
              </a:rPr>
              <a:t>.</a:t>
            </a:r>
          </a:p>
          <a:p>
            <a:pPr marL="457200" indent="-457200" algn="just">
              <a:buFont typeface="+mj-lt"/>
              <a:buAutoNum type="arabicPeriod"/>
              <a:defRPr/>
            </a:pPr>
            <a:r>
              <a:rPr lang="en-US" dirty="0" err="1">
                <a:solidFill>
                  <a:schemeClr val="tx1"/>
                </a:solidFill>
              </a:rPr>
              <a:t>Timbang</a:t>
            </a:r>
            <a:r>
              <a:rPr lang="en-US" dirty="0">
                <a:solidFill>
                  <a:schemeClr val="tx1"/>
                </a:solidFill>
              </a:rPr>
              <a:t> </a:t>
            </a:r>
            <a:r>
              <a:rPr lang="en-US" dirty="0" err="1">
                <a:solidFill>
                  <a:schemeClr val="tx1"/>
                </a:solidFill>
              </a:rPr>
              <a:t>terima</a:t>
            </a:r>
            <a:r>
              <a:rPr lang="en-US" dirty="0">
                <a:solidFill>
                  <a:schemeClr val="tx1"/>
                </a:solidFill>
              </a:rPr>
              <a:t> </a:t>
            </a:r>
            <a:r>
              <a:rPr lang="en-US" dirty="0" err="1">
                <a:solidFill>
                  <a:schemeClr val="tx1"/>
                </a:solidFill>
              </a:rPr>
              <a:t>harus</a:t>
            </a:r>
            <a:r>
              <a:rPr lang="en-US" dirty="0">
                <a:solidFill>
                  <a:schemeClr val="tx1"/>
                </a:solidFill>
              </a:rPr>
              <a:t> </a:t>
            </a:r>
            <a:r>
              <a:rPr lang="en-US" dirty="0" err="1">
                <a:solidFill>
                  <a:schemeClr val="tx1"/>
                </a:solidFill>
              </a:rPr>
              <a:t>berorientasi</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permasalahan</a:t>
            </a:r>
            <a:r>
              <a:rPr lang="en-US" dirty="0">
                <a:solidFill>
                  <a:schemeClr val="tx1"/>
                </a:solidFill>
              </a:rPr>
              <a:t> </a:t>
            </a:r>
            <a:r>
              <a:rPr lang="en-US" dirty="0" err="1">
                <a:solidFill>
                  <a:schemeClr val="tx1"/>
                </a:solidFill>
              </a:rPr>
              <a:t>pasien</a:t>
            </a:r>
            <a:r>
              <a:rPr lang="en-US" dirty="0">
                <a:solidFill>
                  <a:schemeClr val="tx1"/>
                </a:solidFill>
              </a:rPr>
              <a:t>.</a:t>
            </a:r>
          </a:p>
          <a:p>
            <a:pPr marL="457200" indent="-457200" algn="just">
              <a:buFont typeface="+mj-lt"/>
              <a:buAutoNum type="arabicPeriod"/>
              <a:defRPr/>
            </a:pPr>
            <a:r>
              <a:rPr lang="en-US" dirty="0" err="1">
                <a:solidFill>
                  <a:schemeClr val="tx1"/>
                </a:solidFill>
              </a:rPr>
              <a:t>Pada</a:t>
            </a:r>
            <a:r>
              <a:rPr lang="en-US" dirty="0">
                <a:solidFill>
                  <a:schemeClr val="tx1"/>
                </a:solidFill>
              </a:rPr>
              <a:t> </a:t>
            </a:r>
            <a:r>
              <a:rPr lang="en-US" dirty="0" err="1">
                <a:solidFill>
                  <a:schemeClr val="tx1"/>
                </a:solidFill>
              </a:rPr>
              <a:t>saat</a:t>
            </a:r>
            <a:r>
              <a:rPr lang="en-US" dirty="0">
                <a:solidFill>
                  <a:schemeClr val="tx1"/>
                </a:solidFill>
              </a:rPr>
              <a:t> </a:t>
            </a:r>
            <a:r>
              <a:rPr lang="en-US" dirty="0" err="1">
                <a:solidFill>
                  <a:schemeClr val="tx1"/>
                </a:solidFill>
              </a:rPr>
              <a:t>timbang</a:t>
            </a:r>
            <a:r>
              <a:rPr lang="en-US" dirty="0">
                <a:solidFill>
                  <a:schemeClr val="tx1"/>
                </a:solidFill>
              </a:rPr>
              <a:t> </a:t>
            </a:r>
            <a:r>
              <a:rPr lang="en-US" dirty="0" err="1">
                <a:solidFill>
                  <a:schemeClr val="tx1"/>
                </a:solidFill>
              </a:rPr>
              <a:t>terima</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ruang</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menggunakan</a:t>
            </a:r>
            <a:r>
              <a:rPr lang="en-US" dirty="0">
                <a:solidFill>
                  <a:schemeClr val="tx1"/>
                </a:solidFill>
              </a:rPr>
              <a:t> volume </a:t>
            </a:r>
            <a:r>
              <a:rPr lang="en-US" dirty="0" err="1">
                <a:solidFill>
                  <a:schemeClr val="tx1"/>
                </a:solidFill>
              </a:rPr>
              <a:t>suara</a:t>
            </a:r>
            <a:r>
              <a:rPr lang="en-US" dirty="0">
                <a:solidFill>
                  <a:schemeClr val="tx1"/>
                </a:solidFill>
              </a:rPr>
              <a:t> yang </a:t>
            </a:r>
            <a:r>
              <a:rPr lang="en-US" dirty="0" err="1">
                <a:solidFill>
                  <a:schemeClr val="tx1"/>
                </a:solidFill>
              </a:rPr>
              <a:t>cukup</a:t>
            </a:r>
            <a:r>
              <a:rPr lang="en-US" dirty="0">
                <a:solidFill>
                  <a:schemeClr val="tx1"/>
                </a:solidFill>
              </a:rPr>
              <a:t> </a:t>
            </a:r>
            <a:r>
              <a:rPr lang="en-US" dirty="0" err="1">
                <a:solidFill>
                  <a:schemeClr val="tx1"/>
                </a:solidFill>
              </a:rPr>
              <a:t>sehingga</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sebelahnya</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mendengar</a:t>
            </a:r>
            <a:r>
              <a:rPr lang="en-US" dirty="0">
                <a:solidFill>
                  <a:schemeClr val="tx1"/>
                </a:solidFill>
              </a:rPr>
              <a:t> </a:t>
            </a:r>
            <a:r>
              <a:rPr lang="en-US" dirty="0" err="1">
                <a:solidFill>
                  <a:schemeClr val="tx1"/>
                </a:solidFill>
              </a:rPr>
              <a:t>sesuatu</a:t>
            </a:r>
            <a:r>
              <a:rPr lang="en-US" dirty="0">
                <a:solidFill>
                  <a:schemeClr val="tx1"/>
                </a:solidFill>
              </a:rPr>
              <a:t> yang </a:t>
            </a:r>
            <a:r>
              <a:rPr lang="en-US" dirty="0" err="1">
                <a:solidFill>
                  <a:schemeClr val="tx1"/>
                </a:solidFill>
              </a:rPr>
              <a:t>rahasia</a:t>
            </a:r>
            <a:r>
              <a:rPr lang="en-US" dirty="0">
                <a:solidFill>
                  <a:schemeClr val="tx1"/>
                </a:solidFill>
              </a:rPr>
              <a:t> </a:t>
            </a:r>
            <a:r>
              <a:rPr lang="en-US" dirty="0" err="1">
                <a:solidFill>
                  <a:schemeClr val="tx1"/>
                </a:solidFill>
              </a:rPr>
              <a:t>bagi</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Sesuatu</a:t>
            </a:r>
            <a:r>
              <a:rPr lang="en-US" dirty="0">
                <a:solidFill>
                  <a:schemeClr val="tx1"/>
                </a:solidFill>
              </a:rPr>
              <a:t> yang </a:t>
            </a:r>
            <a:r>
              <a:rPr lang="en-US" dirty="0" err="1">
                <a:solidFill>
                  <a:schemeClr val="tx1"/>
                </a:solidFill>
              </a:rPr>
              <a:t>dianggap</a:t>
            </a:r>
            <a:r>
              <a:rPr lang="en-US" dirty="0">
                <a:solidFill>
                  <a:schemeClr val="tx1"/>
                </a:solidFill>
              </a:rPr>
              <a:t> </a:t>
            </a:r>
            <a:r>
              <a:rPr lang="en-US" dirty="0" err="1">
                <a:solidFill>
                  <a:schemeClr val="tx1"/>
                </a:solidFill>
              </a:rPr>
              <a:t>rahasia</a:t>
            </a:r>
            <a:r>
              <a:rPr lang="en-US" dirty="0">
                <a:solidFill>
                  <a:schemeClr val="tx1"/>
                </a:solidFill>
              </a:rPr>
              <a:t> </a:t>
            </a:r>
            <a:r>
              <a:rPr lang="en-US" dirty="0" err="1">
                <a:solidFill>
                  <a:schemeClr val="tx1"/>
                </a:solidFill>
              </a:rPr>
              <a:t>sebaiknya</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dibicarakan</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langsung</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dekat</a:t>
            </a:r>
            <a:r>
              <a:rPr lang="en-US" dirty="0">
                <a:solidFill>
                  <a:schemeClr val="tx1"/>
                </a:solidFill>
              </a:rPr>
              <a:t> </a:t>
            </a:r>
            <a:r>
              <a:rPr lang="en-US" dirty="0" err="1">
                <a:solidFill>
                  <a:schemeClr val="tx1"/>
                </a:solidFill>
              </a:rPr>
              <a:t>pasien</a:t>
            </a:r>
            <a:r>
              <a:rPr lang="en-US" dirty="0">
                <a:solidFill>
                  <a:schemeClr val="tx1"/>
                </a:solidFill>
              </a:rPr>
              <a:t>.</a:t>
            </a:r>
          </a:p>
          <a:p>
            <a:pPr marL="457200" indent="-457200" algn="just">
              <a:buFont typeface="+mj-lt"/>
              <a:buAutoNum type="arabicPeriod"/>
              <a:defRPr/>
            </a:pPr>
            <a:r>
              <a:rPr lang="en-US" dirty="0" err="1">
                <a:solidFill>
                  <a:schemeClr val="tx1"/>
                </a:solidFill>
              </a:rPr>
              <a:t>Sesuatu</a:t>
            </a:r>
            <a:r>
              <a:rPr lang="en-US" dirty="0">
                <a:solidFill>
                  <a:schemeClr val="tx1"/>
                </a:solidFill>
              </a:rPr>
              <a:t> yang </a:t>
            </a:r>
            <a:r>
              <a:rPr lang="en-US" dirty="0" err="1">
                <a:solidFill>
                  <a:schemeClr val="tx1"/>
                </a:solidFill>
              </a:rPr>
              <a:t>mungkin</a:t>
            </a:r>
            <a:r>
              <a:rPr lang="en-US" dirty="0">
                <a:solidFill>
                  <a:schemeClr val="tx1"/>
                </a:solidFill>
              </a:rPr>
              <a:t> </a:t>
            </a:r>
            <a:r>
              <a:rPr lang="en-US" dirty="0" err="1">
                <a:solidFill>
                  <a:schemeClr val="tx1"/>
                </a:solidFill>
              </a:rPr>
              <a:t>membuat</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terkejut</a:t>
            </a:r>
            <a:r>
              <a:rPr lang="en-US" dirty="0">
                <a:solidFill>
                  <a:schemeClr val="tx1"/>
                </a:solidFill>
              </a:rPr>
              <a:t> </a:t>
            </a:r>
            <a:r>
              <a:rPr lang="en-US" dirty="0" err="1">
                <a:solidFill>
                  <a:schemeClr val="tx1"/>
                </a:solidFill>
              </a:rPr>
              <a:t>dan</a:t>
            </a:r>
            <a:r>
              <a:rPr lang="en-US" dirty="0">
                <a:solidFill>
                  <a:schemeClr val="tx1"/>
                </a:solidFill>
              </a:rPr>
              <a:t> </a:t>
            </a:r>
            <a:r>
              <a:rPr lang="en-US" i="1" dirty="0">
                <a:solidFill>
                  <a:schemeClr val="tx1"/>
                </a:solidFill>
              </a:rPr>
              <a:t>shock</a:t>
            </a:r>
            <a:r>
              <a:rPr lang="en-US" dirty="0">
                <a:solidFill>
                  <a:schemeClr val="tx1"/>
                </a:solidFill>
              </a:rPr>
              <a:t> </a:t>
            </a:r>
            <a:r>
              <a:rPr lang="en-US" dirty="0" err="1">
                <a:solidFill>
                  <a:schemeClr val="tx1"/>
                </a:solidFill>
              </a:rPr>
              <a:t>sebaiknya</a:t>
            </a:r>
            <a:r>
              <a:rPr lang="en-US" dirty="0">
                <a:solidFill>
                  <a:schemeClr val="tx1"/>
                </a:solidFill>
              </a:rPr>
              <a:t> </a:t>
            </a:r>
            <a:r>
              <a:rPr lang="en-US" dirty="0" err="1">
                <a:solidFill>
                  <a:schemeClr val="tx1"/>
                </a:solidFill>
              </a:rPr>
              <a:t>dibicarakan</a:t>
            </a:r>
            <a:r>
              <a:rPr lang="en-US" dirty="0">
                <a:solidFill>
                  <a:schemeClr val="tx1"/>
                </a:solidFill>
              </a:rPr>
              <a:t> </a:t>
            </a:r>
            <a:r>
              <a:rPr lang="en-US" dirty="0" err="1">
                <a:solidFill>
                  <a:schemeClr val="tx1"/>
                </a:solidFill>
              </a:rPr>
              <a:t>di</a:t>
            </a:r>
            <a:r>
              <a:rPr lang="en-US" dirty="0">
                <a:solidFill>
                  <a:schemeClr val="tx1"/>
                </a:solidFill>
              </a:rPr>
              <a:t> </a:t>
            </a:r>
            <a:r>
              <a:rPr lang="en-US" i="1" dirty="0">
                <a:solidFill>
                  <a:schemeClr val="tx1"/>
                </a:solidFill>
              </a:rPr>
              <a:t>nurse station</a:t>
            </a:r>
            <a:r>
              <a:rPr lang="en-US" dirty="0">
                <a:solidFill>
                  <a:schemeClr val="tx1"/>
                </a:solidFill>
              </a:rPr>
              <a:t>.</a:t>
            </a:r>
          </a:p>
        </p:txBody>
      </p:sp>
    </p:spTree>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659AF037-C646-03A7-B485-CEA27ED64462}"/>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5FF48B75-D82E-62FE-26A6-A8FADE3CC51E}"/>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C02DB8D2-CEE7-29D1-A9E5-1DA9435A1A35}"/>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ALUR</a:t>
            </a:r>
          </a:p>
        </p:txBody>
      </p:sp>
      <p:pic>
        <p:nvPicPr>
          <p:cNvPr id="91141" name="Picture 2" descr="C:\Users\HP\Pictures\alur.jpg">
            <a:extLst>
              <a:ext uri="{FF2B5EF4-FFF2-40B4-BE49-F238E27FC236}">
                <a16:creationId xmlns:a16="http://schemas.microsoft.com/office/drawing/2014/main" id="{768E2350-66D1-24BA-B1D7-1178B442A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C303C06-2B12-7C8D-74AD-0967EFF30E8A}"/>
              </a:ext>
            </a:extLst>
          </p:cNvPr>
          <p:cNvSpPr>
            <a:spLocks noGrp="1"/>
          </p:cNvSpPr>
          <p:nvPr>
            <p:ph type="ctrTitle"/>
          </p:nvPr>
        </p:nvSpPr>
        <p:spPr>
          <a:xfrm>
            <a:off x="2209800" y="190501"/>
            <a:ext cx="7772400" cy="1166813"/>
          </a:xfrm>
        </p:spPr>
        <p:txBody>
          <a:bodyPr/>
          <a:lstStyle/>
          <a:p>
            <a:r>
              <a:rPr lang="en-US" altLang="en-US" b="1">
                <a:latin typeface="Aharoni" panose="02010803020104030203" pitchFamily="2" charset="-79"/>
                <a:cs typeface="Aharoni" panose="02010803020104030203" pitchFamily="2" charset="-79"/>
              </a:rPr>
              <a:t>ALUR KEGIATAN</a:t>
            </a:r>
          </a:p>
        </p:txBody>
      </p:sp>
      <p:sp>
        <p:nvSpPr>
          <p:cNvPr id="92163" name="Subtitle 2">
            <a:extLst>
              <a:ext uri="{FF2B5EF4-FFF2-40B4-BE49-F238E27FC236}">
                <a16:creationId xmlns:a16="http://schemas.microsoft.com/office/drawing/2014/main" id="{01DBD106-88E9-37D6-6BDC-EEF4D60968BC}"/>
              </a:ext>
            </a:extLst>
          </p:cNvPr>
          <p:cNvSpPr>
            <a:spLocks noGrp="1"/>
          </p:cNvSpPr>
          <p:nvPr>
            <p:ph type="subTitle" idx="1"/>
          </p:nvPr>
        </p:nvSpPr>
        <p:spPr>
          <a:xfrm>
            <a:off x="1524000" y="857250"/>
            <a:ext cx="9144000" cy="6000750"/>
          </a:xfrm>
        </p:spPr>
        <p:txBody>
          <a:bodyPr/>
          <a:lstStyle/>
          <a:p>
            <a:pPr algn="just"/>
            <a:endParaRPr lang="en-US" altLang="en-US">
              <a:solidFill>
                <a:schemeClr val="tx1"/>
              </a:solidFill>
            </a:endParaRPr>
          </a:p>
        </p:txBody>
      </p:sp>
      <p:sp>
        <p:nvSpPr>
          <p:cNvPr id="5" name="Rounded Rectangle 4">
            <a:extLst>
              <a:ext uri="{FF2B5EF4-FFF2-40B4-BE49-F238E27FC236}">
                <a16:creationId xmlns:a16="http://schemas.microsoft.com/office/drawing/2014/main" id="{C8A8ECAE-68B5-6C0C-484D-D4791251BC65}"/>
              </a:ext>
            </a:extLst>
          </p:cNvPr>
          <p:cNvSpPr/>
          <p:nvPr/>
        </p:nvSpPr>
        <p:spPr>
          <a:xfrm>
            <a:off x="1738314" y="1571626"/>
            <a:ext cx="8715375" cy="50720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marL="609600" indent="-609600" algn="just">
              <a:lnSpc>
                <a:spcPct val="80000"/>
              </a:lnSpc>
              <a:buClr>
                <a:schemeClr val="tx1"/>
              </a:buClr>
              <a:buFont typeface="+mj-lt"/>
              <a:buAutoNum type="arabicPeriod"/>
              <a:defRPr/>
            </a:pPr>
            <a:r>
              <a:rPr lang="en-US" sz="2400" dirty="0" err="1">
                <a:solidFill>
                  <a:schemeClr val="tx1"/>
                </a:solidFill>
              </a:rPr>
              <a:t>Kedua</a:t>
            </a:r>
            <a:r>
              <a:rPr lang="en-US" sz="2400" dirty="0">
                <a:solidFill>
                  <a:schemeClr val="tx1"/>
                </a:solidFill>
              </a:rPr>
              <a:t> shift </a:t>
            </a:r>
            <a:r>
              <a:rPr lang="en-US" sz="2400" dirty="0" err="1">
                <a:solidFill>
                  <a:schemeClr val="tx1"/>
                </a:solidFill>
              </a:rPr>
              <a:t>dalam</a:t>
            </a:r>
            <a:r>
              <a:rPr lang="en-US" sz="2400" dirty="0">
                <a:solidFill>
                  <a:schemeClr val="tx1"/>
                </a:solidFill>
              </a:rPr>
              <a:t> </a:t>
            </a:r>
            <a:r>
              <a:rPr lang="en-US" sz="2400" dirty="0" err="1">
                <a:solidFill>
                  <a:schemeClr val="tx1"/>
                </a:solidFill>
              </a:rPr>
              <a:t>keadaan</a:t>
            </a:r>
            <a:r>
              <a:rPr lang="en-US" sz="2400" dirty="0">
                <a:solidFill>
                  <a:schemeClr val="tx1"/>
                </a:solidFill>
              </a:rPr>
              <a:t> </a:t>
            </a:r>
            <a:r>
              <a:rPr lang="en-US" sz="2400" dirty="0" err="1">
                <a:solidFill>
                  <a:schemeClr val="tx1"/>
                </a:solidFill>
              </a:rPr>
              <a:t>sudah</a:t>
            </a:r>
            <a:r>
              <a:rPr lang="en-US" sz="2400" dirty="0">
                <a:solidFill>
                  <a:schemeClr val="tx1"/>
                </a:solidFill>
              </a:rPr>
              <a:t> </a:t>
            </a:r>
            <a:r>
              <a:rPr lang="en-US" sz="2400" dirty="0" err="1">
                <a:solidFill>
                  <a:schemeClr val="tx1"/>
                </a:solidFill>
              </a:rPr>
              <a:t>siap</a:t>
            </a:r>
            <a:r>
              <a:rPr lang="en-US" sz="2400" dirty="0">
                <a:solidFill>
                  <a:schemeClr val="tx1"/>
                </a:solidFill>
              </a:rPr>
              <a:t> </a:t>
            </a:r>
          </a:p>
          <a:p>
            <a:pPr marL="609600" indent="-609600" algn="just">
              <a:lnSpc>
                <a:spcPct val="80000"/>
              </a:lnSpc>
              <a:buClr>
                <a:schemeClr val="tx1"/>
              </a:buClr>
              <a:buFont typeface="+mj-lt"/>
              <a:buAutoNum type="arabicPeriod"/>
              <a:defRPr/>
            </a:pPr>
            <a:r>
              <a:rPr lang="en-US" sz="2400" dirty="0">
                <a:solidFill>
                  <a:schemeClr val="tx1"/>
                </a:solidFill>
              </a:rPr>
              <a:t>Shift yang </a:t>
            </a:r>
            <a:r>
              <a:rPr lang="en-US" sz="2400" dirty="0" err="1">
                <a:solidFill>
                  <a:schemeClr val="tx1"/>
                </a:solidFill>
              </a:rPr>
              <a:t>akan</a:t>
            </a:r>
            <a:r>
              <a:rPr lang="en-US" sz="2400" dirty="0">
                <a:solidFill>
                  <a:schemeClr val="tx1"/>
                </a:solidFill>
              </a:rPr>
              <a:t> </a:t>
            </a:r>
            <a:r>
              <a:rPr lang="en-US" sz="2400" dirty="0" err="1">
                <a:solidFill>
                  <a:schemeClr val="tx1"/>
                </a:solidFill>
              </a:rPr>
              <a:t>menyerahkan</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mengoperkan</a:t>
            </a:r>
            <a:r>
              <a:rPr lang="en-US" sz="2400" dirty="0">
                <a:solidFill>
                  <a:schemeClr val="tx1"/>
                </a:solidFill>
              </a:rPr>
              <a:t>  </a:t>
            </a:r>
            <a:r>
              <a:rPr lang="en-US" sz="2400" dirty="0" err="1">
                <a:solidFill>
                  <a:schemeClr val="tx1"/>
                </a:solidFill>
              </a:rPr>
              <a:t>perlu</a:t>
            </a:r>
            <a:r>
              <a:rPr lang="en-US" sz="2400" dirty="0">
                <a:solidFill>
                  <a:schemeClr val="tx1"/>
                </a:solidFill>
              </a:rPr>
              <a:t> </a:t>
            </a:r>
            <a:r>
              <a:rPr lang="en-US" sz="2400" dirty="0" err="1">
                <a:solidFill>
                  <a:schemeClr val="tx1"/>
                </a:solidFill>
              </a:rPr>
              <a:t>menyiapkan</a:t>
            </a:r>
            <a:r>
              <a:rPr lang="en-US" sz="2400" dirty="0">
                <a:solidFill>
                  <a:schemeClr val="tx1"/>
                </a:solidFill>
              </a:rPr>
              <a:t> </a:t>
            </a:r>
            <a:r>
              <a:rPr lang="en-US" sz="2400" dirty="0" err="1">
                <a:solidFill>
                  <a:schemeClr val="tx1"/>
                </a:solidFill>
              </a:rPr>
              <a:t>hal-hal</a:t>
            </a:r>
            <a:r>
              <a:rPr lang="en-US" sz="2400" dirty="0">
                <a:solidFill>
                  <a:schemeClr val="tx1"/>
                </a:solidFill>
              </a:rPr>
              <a:t> yang </a:t>
            </a:r>
            <a:r>
              <a:rPr lang="en-US" sz="2400" dirty="0" err="1">
                <a:solidFill>
                  <a:schemeClr val="tx1"/>
                </a:solidFill>
              </a:rPr>
              <a:t>perlu</a:t>
            </a:r>
            <a:r>
              <a:rPr lang="en-US" sz="2400" dirty="0">
                <a:solidFill>
                  <a:schemeClr val="tx1"/>
                </a:solidFill>
              </a:rPr>
              <a:t> </a:t>
            </a:r>
            <a:r>
              <a:rPr lang="en-US" sz="2400" dirty="0" err="1">
                <a:solidFill>
                  <a:schemeClr val="tx1"/>
                </a:solidFill>
              </a:rPr>
              <a:t>disampaikan</a:t>
            </a:r>
            <a:endParaRPr lang="en-US" sz="2400" dirty="0">
              <a:solidFill>
                <a:schemeClr val="tx1"/>
              </a:solidFill>
            </a:endParaRPr>
          </a:p>
          <a:p>
            <a:pPr marL="609600" indent="-609600" algn="just">
              <a:lnSpc>
                <a:spcPct val="80000"/>
              </a:lnSpc>
              <a:buClr>
                <a:schemeClr val="tx1"/>
              </a:buClr>
              <a:buFont typeface="+mj-lt"/>
              <a:buAutoNum type="arabicPeriod"/>
              <a:defRPr/>
            </a:pPr>
            <a:r>
              <a:rPr lang="en-US" sz="2400" dirty="0" err="1">
                <a:solidFill>
                  <a:schemeClr val="tx1"/>
                </a:solidFill>
              </a:rPr>
              <a:t>Perawat</a:t>
            </a:r>
            <a:r>
              <a:rPr lang="en-US" sz="2400" dirty="0">
                <a:solidFill>
                  <a:schemeClr val="tx1"/>
                </a:solidFill>
              </a:rPr>
              <a:t> primer </a:t>
            </a:r>
            <a:r>
              <a:rPr lang="en-US" sz="2400" dirty="0" err="1">
                <a:solidFill>
                  <a:schemeClr val="tx1"/>
                </a:solidFill>
              </a:rPr>
              <a:t>menyampaikan</a:t>
            </a:r>
            <a:r>
              <a:rPr lang="en-US" sz="2400" dirty="0">
                <a:solidFill>
                  <a:schemeClr val="tx1"/>
                </a:solidFill>
              </a:rPr>
              <a:t> </a:t>
            </a:r>
            <a:r>
              <a:rPr lang="en-US" sz="2400" dirty="0" err="1">
                <a:solidFill>
                  <a:schemeClr val="tx1"/>
                </a:solidFill>
              </a:rPr>
              <a:t>kepada</a:t>
            </a:r>
            <a:r>
              <a:rPr lang="en-US" sz="2400" dirty="0">
                <a:solidFill>
                  <a:schemeClr val="tx1"/>
                </a:solidFill>
              </a:rPr>
              <a:t> </a:t>
            </a:r>
            <a:r>
              <a:rPr lang="en-US" sz="2400" dirty="0" err="1">
                <a:solidFill>
                  <a:schemeClr val="tx1"/>
                </a:solidFill>
              </a:rPr>
              <a:t>penanggung</a:t>
            </a:r>
            <a:r>
              <a:rPr lang="en-US" sz="2400" dirty="0">
                <a:solidFill>
                  <a:schemeClr val="tx1"/>
                </a:solidFill>
              </a:rPr>
              <a:t> </a:t>
            </a:r>
            <a:r>
              <a:rPr lang="en-US" sz="2400" dirty="0" err="1">
                <a:solidFill>
                  <a:schemeClr val="tx1"/>
                </a:solidFill>
              </a:rPr>
              <a:t>jawab</a:t>
            </a:r>
            <a:r>
              <a:rPr lang="en-US" sz="2400" dirty="0">
                <a:solidFill>
                  <a:schemeClr val="tx1"/>
                </a:solidFill>
              </a:rPr>
              <a:t> shift yang </a:t>
            </a:r>
            <a:r>
              <a:rPr lang="en-US" sz="2400" dirty="0" err="1">
                <a:solidFill>
                  <a:schemeClr val="tx1"/>
                </a:solidFill>
              </a:rPr>
              <a:t>selanjutnya</a:t>
            </a:r>
            <a:r>
              <a:rPr lang="en-US" sz="2400" dirty="0">
                <a:solidFill>
                  <a:schemeClr val="tx1"/>
                </a:solidFill>
              </a:rPr>
              <a:t> </a:t>
            </a:r>
            <a:r>
              <a:rPr lang="en-US" sz="2400" dirty="0" err="1">
                <a:solidFill>
                  <a:schemeClr val="tx1"/>
                </a:solidFill>
              </a:rPr>
              <a:t>meliputi</a:t>
            </a:r>
            <a:r>
              <a:rPr lang="en-US" sz="2400" dirty="0">
                <a:solidFill>
                  <a:schemeClr val="tx1"/>
                </a:solidFill>
              </a:rPr>
              <a:t> : </a:t>
            </a:r>
          </a:p>
          <a:p>
            <a:pPr marL="1371600" lvl="2" indent="-457200" algn="just">
              <a:lnSpc>
                <a:spcPct val="80000"/>
              </a:lnSpc>
              <a:buClr>
                <a:schemeClr val="tx1"/>
              </a:buClr>
              <a:buFontTx/>
              <a:buAutoNum type="alphaLcParenR"/>
              <a:defRPr/>
            </a:pPr>
            <a:r>
              <a:rPr lang="en-US" sz="2600" dirty="0" err="1">
                <a:solidFill>
                  <a:schemeClr val="tx1"/>
                </a:solidFill>
              </a:rPr>
              <a:t>Kondisi</a:t>
            </a:r>
            <a:r>
              <a:rPr lang="en-US" sz="2600" dirty="0">
                <a:solidFill>
                  <a:schemeClr val="tx1"/>
                </a:solidFill>
              </a:rPr>
              <a:t> </a:t>
            </a:r>
            <a:r>
              <a:rPr lang="en-US" sz="2600" dirty="0" err="1">
                <a:solidFill>
                  <a:schemeClr val="tx1"/>
                </a:solidFill>
              </a:rPr>
              <a:t>atau</a:t>
            </a:r>
            <a:r>
              <a:rPr lang="en-US" sz="2600" dirty="0">
                <a:solidFill>
                  <a:schemeClr val="tx1"/>
                </a:solidFill>
              </a:rPr>
              <a:t> </a:t>
            </a:r>
            <a:r>
              <a:rPr lang="en-US" sz="2600" dirty="0" err="1">
                <a:solidFill>
                  <a:schemeClr val="tx1"/>
                </a:solidFill>
              </a:rPr>
              <a:t>kedaan</a:t>
            </a:r>
            <a:r>
              <a:rPr lang="en-US" sz="2600" dirty="0">
                <a:solidFill>
                  <a:schemeClr val="tx1"/>
                </a:solidFill>
              </a:rPr>
              <a:t> </a:t>
            </a:r>
            <a:r>
              <a:rPr lang="en-US" sz="2600" dirty="0" err="1">
                <a:solidFill>
                  <a:schemeClr val="tx1"/>
                </a:solidFill>
              </a:rPr>
              <a:t>pasien</a:t>
            </a:r>
            <a:r>
              <a:rPr lang="en-US" sz="2600" dirty="0">
                <a:solidFill>
                  <a:schemeClr val="tx1"/>
                </a:solidFill>
              </a:rPr>
              <a:t> </a:t>
            </a:r>
            <a:r>
              <a:rPr lang="en-US" sz="2600" dirty="0" err="1">
                <a:solidFill>
                  <a:schemeClr val="tx1"/>
                </a:solidFill>
              </a:rPr>
              <a:t>secara</a:t>
            </a:r>
            <a:r>
              <a:rPr lang="en-US" sz="2600" dirty="0">
                <a:solidFill>
                  <a:schemeClr val="tx1"/>
                </a:solidFill>
              </a:rPr>
              <a:t> </a:t>
            </a:r>
            <a:r>
              <a:rPr lang="en-US" sz="2600" dirty="0" err="1">
                <a:solidFill>
                  <a:schemeClr val="tx1"/>
                </a:solidFill>
              </a:rPr>
              <a:t>umum</a:t>
            </a:r>
            <a:endParaRPr lang="en-US" sz="2600" dirty="0">
              <a:solidFill>
                <a:schemeClr val="tx1"/>
              </a:solidFill>
            </a:endParaRPr>
          </a:p>
          <a:p>
            <a:pPr marL="1371600" lvl="2" indent="-457200" algn="just">
              <a:lnSpc>
                <a:spcPct val="80000"/>
              </a:lnSpc>
              <a:buClr>
                <a:schemeClr val="tx1"/>
              </a:buClr>
              <a:buFontTx/>
              <a:buAutoNum type="alphaLcParenR"/>
              <a:defRPr/>
            </a:pPr>
            <a:r>
              <a:rPr lang="en-US" sz="2600" dirty="0" err="1">
                <a:solidFill>
                  <a:schemeClr val="tx1"/>
                </a:solidFill>
              </a:rPr>
              <a:t>Masalah</a:t>
            </a:r>
            <a:r>
              <a:rPr lang="en-US" sz="2600" dirty="0">
                <a:solidFill>
                  <a:schemeClr val="tx1"/>
                </a:solidFill>
              </a:rPr>
              <a:t> </a:t>
            </a:r>
            <a:r>
              <a:rPr lang="en-US" sz="2600" dirty="0" err="1">
                <a:solidFill>
                  <a:schemeClr val="tx1"/>
                </a:solidFill>
              </a:rPr>
              <a:t>keperawatan</a:t>
            </a:r>
            <a:r>
              <a:rPr lang="en-US" sz="2600" dirty="0">
                <a:solidFill>
                  <a:schemeClr val="tx1"/>
                </a:solidFill>
              </a:rPr>
              <a:t> </a:t>
            </a:r>
            <a:r>
              <a:rPr lang="en-US" sz="2600" dirty="0" err="1">
                <a:solidFill>
                  <a:schemeClr val="tx1"/>
                </a:solidFill>
              </a:rPr>
              <a:t>dan</a:t>
            </a:r>
            <a:r>
              <a:rPr lang="en-US" sz="2600" dirty="0">
                <a:solidFill>
                  <a:schemeClr val="tx1"/>
                </a:solidFill>
              </a:rPr>
              <a:t> </a:t>
            </a:r>
            <a:r>
              <a:rPr lang="en-US" sz="2600" dirty="0" err="1">
                <a:solidFill>
                  <a:schemeClr val="tx1"/>
                </a:solidFill>
              </a:rPr>
              <a:t>tindakan</a:t>
            </a:r>
            <a:r>
              <a:rPr lang="en-US" sz="2600" dirty="0">
                <a:solidFill>
                  <a:schemeClr val="tx1"/>
                </a:solidFill>
              </a:rPr>
              <a:t> yang </a:t>
            </a:r>
            <a:r>
              <a:rPr lang="en-US" sz="2600" dirty="0" err="1">
                <a:solidFill>
                  <a:schemeClr val="tx1"/>
                </a:solidFill>
              </a:rPr>
              <a:t>sudah</a:t>
            </a:r>
            <a:r>
              <a:rPr lang="en-US" sz="2600" dirty="0">
                <a:solidFill>
                  <a:schemeClr val="tx1"/>
                </a:solidFill>
              </a:rPr>
              <a:t> / </a:t>
            </a:r>
            <a:r>
              <a:rPr lang="en-US" sz="2600" dirty="0" err="1">
                <a:solidFill>
                  <a:schemeClr val="tx1"/>
                </a:solidFill>
              </a:rPr>
              <a:t>belum</a:t>
            </a:r>
            <a:r>
              <a:rPr lang="en-US" sz="2600" dirty="0">
                <a:solidFill>
                  <a:schemeClr val="tx1"/>
                </a:solidFill>
              </a:rPr>
              <a:t> </a:t>
            </a:r>
            <a:r>
              <a:rPr lang="en-US" sz="2600" dirty="0" err="1">
                <a:solidFill>
                  <a:schemeClr val="tx1"/>
                </a:solidFill>
              </a:rPr>
              <a:t>dilaksanakan</a:t>
            </a:r>
            <a:r>
              <a:rPr lang="en-US" sz="2600" dirty="0">
                <a:solidFill>
                  <a:schemeClr val="tx1"/>
                </a:solidFill>
              </a:rPr>
              <a:t> </a:t>
            </a:r>
          </a:p>
          <a:p>
            <a:pPr marL="1371600" lvl="2" indent="-457200" algn="just">
              <a:lnSpc>
                <a:spcPct val="80000"/>
              </a:lnSpc>
              <a:buClr>
                <a:schemeClr val="tx1"/>
              </a:buClr>
              <a:buFontTx/>
              <a:buAutoNum type="alphaLcParenR"/>
              <a:defRPr/>
            </a:pPr>
            <a:r>
              <a:rPr lang="en-US" sz="2600" dirty="0" err="1">
                <a:solidFill>
                  <a:schemeClr val="tx1"/>
                </a:solidFill>
              </a:rPr>
              <a:t>Rencana</a:t>
            </a:r>
            <a:r>
              <a:rPr lang="en-US" sz="2600" dirty="0">
                <a:solidFill>
                  <a:schemeClr val="tx1"/>
                </a:solidFill>
              </a:rPr>
              <a:t> </a:t>
            </a:r>
            <a:r>
              <a:rPr lang="en-US" sz="2600" dirty="0" err="1">
                <a:solidFill>
                  <a:schemeClr val="tx1"/>
                </a:solidFill>
              </a:rPr>
              <a:t>tindakan</a:t>
            </a:r>
            <a:r>
              <a:rPr lang="en-US" sz="2600" dirty="0">
                <a:solidFill>
                  <a:schemeClr val="tx1"/>
                </a:solidFill>
              </a:rPr>
              <a:t> </a:t>
            </a:r>
            <a:r>
              <a:rPr lang="en-US" sz="2600" dirty="0" err="1">
                <a:solidFill>
                  <a:schemeClr val="tx1"/>
                </a:solidFill>
              </a:rPr>
              <a:t>keperawatan</a:t>
            </a:r>
            <a:r>
              <a:rPr lang="en-US" sz="2600" dirty="0">
                <a:solidFill>
                  <a:schemeClr val="tx1"/>
                </a:solidFill>
              </a:rPr>
              <a:t> yang </a:t>
            </a:r>
            <a:r>
              <a:rPr lang="en-US" sz="2600" dirty="0" err="1">
                <a:solidFill>
                  <a:schemeClr val="tx1"/>
                </a:solidFill>
              </a:rPr>
              <a:t>baru</a:t>
            </a:r>
            <a:r>
              <a:rPr lang="en-US" sz="2600" dirty="0">
                <a:solidFill>
                  <a:schemeClr val="tx1"/>
                </a:solidFill>
              </a:rPr>
              <a:t> </a:t>
            </a:r>
            <a:r>
              <a:rPr lang="en-US" sz="2600" dirty="0" err="1">
                <a:solidFill>
                  <a:schemeClr val="tx1"/>
                </a:solidFill>
              </a:rPr>
              <a:t>dan</a:t>
            </a:r>
            <a:r>
              <a:rPr lang="en-US" sz="2600" dirty="0">
                <a:solidFill>
                  <a:schemeClr val="tx1"/>
                </a:solidFill>
              </a:rPr>
              <a:t> </a:t>
            </a:r>
            <a:r>
              <a:rPr lang="en-US" sz="2600" dirty="0" err="1">
                <a:solidFill>
                  <a:schemeClr val="tx1"/>
                </a:solidFill>
              </a:rPr>
              <a:t>pesan-pesan</a:t>
            </a:r>
            <a:r>
              <a:rPr lang="en-US" sz="2600" dirty="0">
                <a:solidFill>
                  <a:schemeClr val="tx1"/>
                </a:solidFill>
              </a:rPr>
              <a:t> </a:t>
            </a:r>
            <a:r>
              <a:rPr lang="en-US" sz="2600" dirty="0" err="1">
                <a:solidFill>
                  <a:schemeClr val="tx1"/>
                </a:solidFill>
              </a:rPr>
              <a:t>khusus</a:t>
            </a:r>
            <a:r>
              <a:rPr lang="en-US" sz="2600" dirty="0">
                <a:solidFill>
                  <a:schemeClr val="tx1"/>
                </a:solidFill>
              </a:rPr>
              <a:t> </a:t>
            </a:r>
            <a:r>
              <a:rPr lang="en-US" sz="2600" dirty="0" err="1">
                <a:solidFill>
                  <a:schemeClr val="tx1"/>
                </a:solidFill>
              </a:rPr>
              <a:t>penting</a:t>
            </a:r>
            <a:r>
              <a:rPr lang="en-US" sz="2600" dirty="0">
                <a:solidFill>
                  <a:schemeClr val="tx1"/>
                </a:solidFill>
              </a:rPr>
              <a:t>	</a:t>
            </a:r>
          </a:p>
          <a:p>
            <a:pPr marL="609600" indent="-609600" algn="just">
              <a:lnSpc>
                <a:spcPct val="80000"/>
              </a:lnSpc>
              <a:buClr>
                <a:schemeClr val="tx1"/>
              </a:buClr>
              <a:buFont typeface="+mj-lt"/>
              <a:buAutoNum type="arabicPeriod"/>
              <a:defRPr/>
            </a:pPr>
            <a:r>
              <a:rPr lang="en-US" sz="2400" dirty="0" err="1">
                <a:solidFill>
                  <a:schemeClr val="tx1"/>
                </a:solidFill>
              </a:rPr>
              <a:t>Penyampaian</a:t>
            </a:r>
            <a:r>
              <a:rPr lang="en-US" sz="2400" dirty="0">
                <a:solidFill>
                  <a:schemeClr val="tx1"/>
                </a:solidFill>
              </a:rPr>
              <a:t> </a:t>
            </a:r>
            <a:r>
              <a:rPr lang="en-US" sz="2400" dirty="0" err="1">
                <a:solidFill>
                  <a:schemeClr val="tx1"/>
                </a:solidFill>
              </a:rPr>
              <a:t>operan</a:t>
            </a:r>
            <a:r>
              <a:rPr lang="en-US" sz="2400" dirty="0">
                <a:solidFill>
                  <a:schemeClr val="tx1"/>
                </a:solidFill>
              </a:rPr>
              <a:t> </a:t>
            </a:r>
            <a:r>
              <a:rPr lang="en-US" sz="2400" dirty="0" err="1">
                <a:solidFill>
                  <a:schemeClr val="tx1"/>
                </a:solidFill>
              </a:rPr>
              <a:t>diatas</a:t>
            </a:r>
            <a:r>
              <a:rPr lang="en-US" sz="2400" dirty="0">
                <a:solidFill>
                  <a:schemeClr val="tx1"/>
                </a:solidFill>
              </a:rPr>
              <a:t> ( point </a:t>
            </a:r>
            <a:r>
              <a:rPr lang="en-US" sz="2400" dirty="0" err="1">
                <a:solidFill>
                  <a:schemeClr val="tx1"/>
                </a:solidFill>
              </a:rPr>
              <a:t>a,b,c</a:t>
            </a:r>
            <a:r>
              <a:rPr lang="en-US" sz="2400" dirty="0">
                <a:solidFill>
                  <a:schemeClr val="tx1"/>
                </a:solidFill>
              </a:rPr>
              <a:t> ) </a:t>
            </a:r>
            <a:r>
              <a:rPr lang="en-US" sz="2400" dirty="0" err="1">
                <a:solidFill>
                  <a:schemeClr val="tx1"/>
                </a:solidFill>
              </a:rPr>
              <a:t>harus</a:t>
            </a:r>
            <a:r>
              <a:rPr lang="en-US" sz="2400" dirty="0">
                <a:solidFill>
                  <a:schemeClr val="tx1"/>
                </a:solidFill>
              </a:rPr>
              <a:t> </a:t>
            </a:r>
            <a:r>
              <a:rPr lang="en-US" sz="2400" dirty="0" err="1">
                <a:solidFill>
                  <a:schemeClr val="tx1"/>
                </a:solidFill>
              </a:rPr>
              <a:t>dilaksanakn</a:t>
            </a:r>
            <a:r>
              <a:rPr lang="en-US" sz="2400" dirty="0">
                <a:solidFill>
                  <a:schemeClr val="tx1"/>
                </a:solidFill>
              </a:rPr>
              <a:t> </a:t>
            </a:r>
            <a:r>
              <a:rPr lang="en-US" sz="2400" dirty="0" err="1">
                <a:solidFill>
                  <a:schemeClr val="tx1"/>
                </a:solidFill>
              </a:rPr>
              <a:t>secara</a:t>
            </a:r>
            <a:r>
              <a:rPr lang="en-US" sz="2400" dirty="0">
                <a:solidFill>
                  <a:schemeClr val="tx1"/>
                </a:solidFill>
              </a:rPr>
              <a:t> </a:t>
            </a:r>
            <a:r>
              <a:rPr lang="en-US" sz="2400" dirty="0" err="1">
                <a:solidFill>
                  <a:schemeClr val="tx1"/>
                </a:solidFill>
              </a:rPr>
              <a:t>jelas</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tidak</a:t>
            </a:r>
            <a:r>
              <a:rPr lang="en-US" sz="2400" dirty="0">
                <a:solidFill>
                  <a:schemeClr val="tx1"/>
                </a:solidFill>
              </a:rPr>
              <a:t> </a:t>
            </a:r>
            <a:r>
              <a:rPr lang="en-US" sz="2400" dirty="0" err="1">
                <a:solidFill>
                  <a:schemeClr val="tx1"/>
                </a:solidFill>
              </a:rPr>
              <a:t>terburu</a:t>
            </a:r>
            <a:r>
              <a:rPr lang="en-US" sz="2400" dirty="0">
                <a:solidFill>
                  <a:schemeClr val="tx1"/>
                </a:solidFill>
              </a:rPr>
              <a:t> </a:t>
            </a:r>
            <a:r>
              <a:rPr lang="en-US" sz="2400" dirty="0" err="1">
                <a:solidFill>
                  <a:schemeClr val="tx1"/>
                </a:solidFill>
              </a:rPr>
              <a:t>buru</a:t>
            </a:r>
            <a:r>
              <a:rPr lang="en-US" sz="2400" dirty="0">
                <a:solidFill>
                  <a:schemeClr val="tx1"/>
                </a:solidFill>
              </a:rPr>
              <a:t> </a:t>
            </a:r>
          </a:p>
          <a:p>
            <a:pPr algn="just">
              <a:defRPr/>
            </a:pPr>
            <a:endParaRPr lang="en-US" dirty="0">
              <a:solidFill>
                <a:schemeClr val="tx1"/>
              </a:solidFill>
            </a:endParaRPr>
          </a:p>
          <a:p>
            <a:pPr algn="ctr">
              <a:defRPr/>
            </a:pPr>
            <a:endParaRPr lang="id-ID" dirty="0">
              <a:solidFill>
                <a:schemeClr val="tx1"/>
              </a:solidFill>
            </a:endParaRPr>
          </a:p>
        </p:txBody>
      </p:sp>
    </p:spTree>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F36DDC65-6ED1-29D7-2E39-729814250995}"/>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EF4F1622-EFBB-41EB-38B9-9939A25F580F}"/>
              </a:ext>
            </a:extLst>
          </p:cNvPr>
          <p:cNvSpPr>
            <a:spLocks noGrp="1"/>
          </p:cNvSpPr>
          <p:nvPr>
            <p:ph type="subTitle" idx="1"/>
          </p:nvPr>
        </p:nvSpPr>
        <p:spPr>
          <a:xfrm>
            <a:off x="1828800" y="914400"/>
            <a:ext cx="8458200" cy="5486400"/>
          </a:xfrm>
        </p:spPr>
        <p:txBody>
          <a:bodyPr/>
          <a:lstStyle/>
          <a:p>
            <a:pPr marL="514350" indent="-514350" algn="just">
              <a:buFont typeface="+mj-lt"/>
              <a:buAutoNum type="arabicPeriod"/>
              <a:defRPr/>
            </a:pPr>
            <a:r>
              <a:rPr lang="en-US" dirty="0" err="1"/>
              <a:t>Struktur</a:t>
            </a:r>
            <a:r>
              <a:rPr lang="en-US" dirty="0"/>
              <a:t> (</a:t>
            </a:r>
            <a:r>
              <a:rPr lang="en-US" i="1" dirty="0"/>
              <a:t>input</a:t>
            </a:r>
            <a:r>
              <a:rPr lang="en-US" dirty="0"/>
              <a:t>)</a:t>
            </a:r>
          </a:p>
          <a:p>
            <a:pPr marL="514350" indent="-514350" algn="just">
              <a:buFont typeface="+mj-lt"/>
              <a:buAutoNum type="arabicPeriod"/>
              <a:defRPr/>
            </a:pPr>
            <a:r>
              <a:rPr lang="en-US" dirty="0" err="1"/>
              <a:t>Proses</a:t>
            </a:r>
            <a:r>
              <a:rPr lang="en-US" dirty="0"/>
              <a:t> (</a:t>
            </a:r>
            <a:r>
              <a:rPr lang="en-US" i="1" dirty="0"/>
              <a:t>process</a:t>
            </a:r>
            <a:r>
              <a:rPr lang="en-US" dirty="0"/>
              <a:t>)</a:t>
            </a:r>
          </a:p>
          <a:p>
            <a:pPr marL="514350" indent="-514350" algn="just">
              <a:buFont typeface="+mj-lt"/>
              <a:buAutoNum type="arabicPeriod"/>
              <a:defRPr/>
            </a:pPr>
            <a:r>
              <a:rPr lang="en-US" dirty="0" err="1"/>
              <a:t>Hasil</a:t>
            </a:r>
            <a:r>
              <a:rPr lang="en-US" dirty="0"/>
              <a:t> (</a:t>
            </a:r>
            <a:r>
              <a:rPr lang="en-US" i="1" dirty="0"/>
              <a:t>output</a:t>
            </a:r>
            <a:r>
              <a:rPr lang="en-US" dirty="0"/>
              <a:t>)</a:t>
            </a:r>
          </a:p>
          <a:p>
            <a:pPr marL="514350" indent="-514350" algn="just">
              <a:buFont typeface="+mj-lt"/>
              <a:buAutoNum type="arabicPeriod"/>
              <a:defRPr/>
            </a:pPr>
            <a:endParaRPr lang="en-US" dirty="0"/>
          </a:p>
        </p:txBody>
      </p:sp>
      <p:sp>
        <p:nvSpPr>
          <p:cNvPr id="4" name="Rectangle 3">
            <a:extLst>
              <a:ext uri="{FF2B5EF4-FFF2-40B4-BE49-F238E27FC236}">
                <a16:creationId xmlns:a16="http://schemas.microsoft.com/office/drawing/2014/main" id="{F6C87C49-3074-956F-AEE2-623509153F9C}"/>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EVALUASI</a:t>
            </a:r>
          </a:p>
        </p:txBody>
      </p:sp>
      <p:sp>
        <p:nvSpPr>
          <p:cNvPr id="5" name="Rectangle 4">
            <a:extLst>
              <a:ext uri="{FF2B5EF4-FFF2-40B4-BE49-F238E27FC236}">
                <a16:creationId xmlns:a16="http://schemas.microsoft.com/office/drawing/2014/main" id="{BED90856-EDC0-38B6-B2EF-208312EB8A21}"/>
              </a:ext>
            </a:extLst>
          </p:cNvPr>
          <p:cNvSpPr/>
          <p:nvPr/>
        </p:nvSpPr>
        <p:spPr>
          <a:xfrm>
            <a:off x="5353050" y="1665288"/>
            <a:ext cx="4953000" cy="2209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err="1"/>
              <a:t>Pada</a:t>
            </a:r>
            <a:r>
              <a:rPr lang="en-US" sz="2400" dirty="0"/>
              <a:t> </a:t>
            </a:r>
            <a:r>
              <a:rPr lang="en-US" sz="2400" dirty="0" err="1"/>
              <a:t>pelaksanaan</a:t>
            </a:r>
            <a:r>
              <a:rPr lang="en-US" sz="2400" dirty="0"/>
              <a:t> </a:t>
            </a:r>
            <a:r>
              <a:rPr lang="en-US" sz="2400" dirty="0" err="1"/>
              <a:t>timbang</a:t>
            </a:r>
            <a:r>
              <a:rPr lang="en-US" sz="2400" dirty="0"/>
              <a:t> </a:t>
            </a:r>
            <a:r>
              <a:rPr lang="en-US" sz="2400" dirty="0" err="1"/>
              <a:t>terima</a:t>
            </a:r>
            <a:r>
              <a:rPr lang="en-US" sz="2400" dirty="0"/>
              <a:t>, </a:t>
            </a:r>
            <a:r>
              <a:rPr lang="en-US" sz="2400" dirty="0" err="1"/>
              <a:t>sarana</a:t>
            </a:r>
            <a:r>
              <a:rPr lang="en-US" sz="2400" dirty="0"/>
              <a:t> </a:t>
            </a:r>
            <a:r>
              <a:rPr lang="en-US" sz="2400" dirty="0" err="1"/>
              <a:t>dan</a:t>
            </a:r>
            <a:r>
              <a:rPr lang="en-US" sz="2400" dirty="0"/>
              <a:t> </a:t>
            </a:r>
            <a:r>
              <a:rPr lang="en-US" sz="2400" dirty="0" err="1"/>
              <a:t>prasarana</a:t>
            </a:r>
            <a:r>
              <a:rPr lang="en-US" sz="2400" dirty="0"/>
              <a:t> yang </a:t>
            </a:r>
            <a:r>
              <a:rPr lang="en-US" sz="2400" dirty="0" err="1"/>
              <a:t>menunjang</a:t>
            </a:r>
            <a:r>
              <a:rPr lang="en-US" sz="2400" dirty="0"/>
              <a:t> </a:t>
            </a:r>
            <a:r>
              <a:rPr lang="en-US" sz="2400" dirty="0" err="1"/>
              <a:t>telah</a:t>
            </a:r>
            <a:r>
              <a:rPr lang="en-US" sz="2400" dirty="0"/>
              <a:t> </a:t>
            </a:r>
            <a:r>
              <a:rPr lang="en-US" sz="2400" dirty="0" err="1"/>
              <a:t>tersedia</a:t>
            </a:r>
            <a:r>
              <a:rPr lang="en-US" sz="2400" dirty="0"/>
              <a:t>, </a:t>
            </a:r>
            <a:r>
              <a:rPr lang="en-US" sz="2400" dirty="0" err="1"/>
              <a:t>antara</a:t>
            </a:r>
            <a:r>
              <a:rPr lang="en-US" sz="2400" dirty="0"/>
              <a:t> lain </a:t>
            </a:r>
            <a:r>
              <a:rPr lang="en-US" sz="2400" dirty="0" err="1"/>
              <a:t>catatan</a:t>
            </a:r>
            <a:r>
              <a:rPr lang="en-US" sz="2400" dirty="0"/>
              <a:t> </a:t>
            </a:r>
            <a:r>
              <a:rPr lang="en-US" sz="2400" dirty="0" err="1"/>
              <a:t>timbang</a:t>
            </a:r>
            <a:r>
              <a:rPr lang="en-US" sz="2400" dirty="0"/>
              <a:t> </a:t>
            </a:r>
            <a:r>
              <a:rPr lang="en-US" sz="2400" dirty="0" err="1"/>
              <a:t>terima</a:t>
            </a:r>
            <a:r>
              <a:rPr lang="en-US" sz="2400" dirty="0"/>
              <a:t>, status </a:t>
            </a:r>
            <a:r>
              <a:rPr lang="en-US" sz="2400" dirty="0" err="1"/>
              <a:t>pasien</a:t>
            </a:r>
            <a:r>
              <a:rPr lang="en-US" sz="2400" dirty="0"/>
              <a:t>, </a:t>
            </a:r>
            <a:r>
              <a:rPr lang="en-US" sz="2400" dirty="0" err="1"/>
              <a:t>dan</a:t>
            </a:r>
            <a:r>
              <a:rPr lang="en-US" sz="2400" dirty="0"/>
              <a:t> </a:t>
            </a:r>
            <a:r>
              <a:rPr lang="en-US" sz="2400" dirty="0" err="1"/>
              <a:t>sekelompok</a:t>
            </a:r>
            <a:r>
              <a:rPr lang="en-US" sz="2400" dirty="0"/>
              <a:t> </a:t>
            </a:r>
            <a:r>
              <a:rPr lang="en-US" sz="2400" i="1" dirty="0"/>
              <a:t>shift</a:t>
            </a:r>
            <a:r>
              <a:rPr lang="en-US" sz="2400" dirty="0"/>
              <a:t> </a:t>
            </a:r>
            <a:r>
              <a:rPr lang="en-US" sz="2400" dirty="0" err="1"/>
              <a:t>timbang</a:t>
            </a:r>
            <a:r>
              <a:rPr lang="en-US" sz="2400" dirty="0"/>
              <a:t> </a:t>
            </a:r>
            <a:r>
              <a:rPr lang="en-US" sz="2400" dirty="0" err="1"/>
              <a:t>terima</a:t>
            </a:r>
            <a:r>
              <a:rPr lang="en-US" sz="2400" dirty="0"/>
              <a:t>.</a:t>
            </a:r>
          </a:p>
        </p:txBody>
      </p:sp>
      <p:sp>
        <p:nvSpPr>
          <p:cNvPr id="6" name="Rectangle 5">
            <a:extLst>
              <a:ext uri="{FF2B5EF4-FFF2-40B4-BE49-F238E27FC236}">
                <a16:creationId xmlns:a16="http://schemas.microsoft.com/office/drawing/2014/main" id="{F68763AA-2617-A55A-428B-7397B0165622}"/>
              </a:ext>
            </a:extLst>
          </p:cNvPr>
          <p:cNvSpPr/>
          <p:nvPr/>
        </p:nvSpPr>
        <p:spPr>
          <a:xfrm>
            <a:off x="1828801" y="4149726"/>
            <a:ext cx="3954463" cy="23272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err="1"/>
              <a:t>Proses</a:t>
            </a:r>
            <a:r>
              <a:rPr lang="en-US" sz="2400" dirty="0"/>
              <a:t> </a:t>
            </a:r>
            <a:r>
              <a:rPr lang="en-US" sz="2400" dirty="0" err="1"/>
              <a:t>timbang</a:t>
            </a:r>
            <a:r>
              <a:rPr lang="en-US" sz="2400" dirty="0"/>
              <a:t> </a:t>
            </a:r>
            <a:r>
              <a:rPr lang="en-US" sz="2400" dirty="0" err="1"/>
              <a:t>terima</a:t>
            </a:r>
            <a:r>
              <a:rPr lang="en-US" sz="2400" dirty="0"/>
              <a:t> </a:t>
            </a:r>
            <a:r>
              <a:rPr lang="en-US" sz="2400" dirty="0" err="1"/>
              <a:t>dipimpin</a:t>
            </a:r>
            <a:r>
              <a:rPr lang="en-US" sz="2400" dirty="0"/>
              <a:t> </a:t>
            </a:r>
            <a:r>
              <a:rPr lang="en-US" sz="2400" dirty="0" err="1"/>
              <a:t>oleh</a:t>
            </a:r>
            <a:r>
              <a:rPr lang="en-US" sz="2400" dirty="0"/>
              <a:t> </a:t>
            </a:r>
            <a:r>
              <a:rPr lang="en-US" sz="2400" dirty="0" err="1"/>
              <a:t>kepala</a:t>
            </a:r>
            <a:r>
              <a:rPr lang="en-US" sz="2400" dirty="0"/>
              <a:t> </a:t>
            </a:r>
            <a:r>
              <a:rPr lang="en-US" sz="2400" dirty="0" err="1"/>
              <a:t>ruang</a:t>
            </a:r>
            <a:r>
              <a:rPr lang="en-US" sz="2400" dirty="0"/>
              <a:t> </a:t>
            </a:r>
            <a:r>
              <a:rPr lang="en-US" sz="2400" dirty="0" err="1"/>
              <a:t>dan</a:t>
            </a:r>
            <a:r>
              <a:rPr lang="en-US" sz="2400" dirty="0"/>
              <a:t> </a:t>
            </a:r>
            <a:r>
              <a:rPr lang="en-US" sz="2400" dirty="0" err="1"/>
              <a:t>dilaksanakan</a:t>
            </a:r>
            <a:r>
              <a:rPr lang="en-US" sz="2400" dirty="0"/>
              <a:t> </a:t>
            </a:r>
            <a:r>
              <a:rPr lang="en-US" sz="2400" dirty="0" err="1"/>
              <a:t>oleh</a:t>
            </a:r>
            <a:r>
              <a:rPr lang="en-US" sz="2400" dirty="0"/>
              <a:t> </a:t>
            </a:r>
            <a:r>
              <a:rPr lang="en-US" sz="2400" dirty="0" err="1"/>
              <a:t>seluruh</a:t>
            </a:r>
            <a:r>
              <a:rPr lang="en-US" sz="2400" dirty="0"/>
              <a:t> </a:t>
            </a:r>
            <a:r>
              <a:rPr lang="en-US" sz="2400" dirty="0" err="1"/>
              <a:t>perawat</a:t>
            </a:r>
            <a:r>
              <a:rPr lang="en-US" sz="2400" dirty="0"/>
              <a:t> yang </a:t>
            </a:r>
            <a:r>
              <a:rPr lang="en-US" sz="2400" dirty="0" err="1"/>
              <a:t>bertugas</a:t>
            </a:r>
            <a:r>
              <a:rPr lang="en-US" sz="2400" dirty="0"/>
              <a:t> </a:t>
            </a:r>
            <a:r>
              <a:rPr lang="en-US" sz="2400" dirty="0" err="1"/>
              <a:t>maupun</a:t>
            </a:r>
            <a:r>
              <a:rPr lang="en-US" sz="2400" dirty="0"/>
              <a:t> yang </a:t>
            </a:r>
            <a:r>
              <a:rPr lang="en-US" sz="2400" dirty="0" err="1"/>
              <a:t>akan</a:t>
            </a:r>
            <a:r>
              <a:rPr lang="en-US" sz="2400" dirty="0"/>
              <a:t> </a:t>
            </a:r>
            <a:r>
              <a:rPr lang="en-US" sz="2400" dirty="0" err="1"/>
              <a:t>mengganti</a:t>
            </a:r>
            <a:r>
              <a:rPr lang="en-US" sz="2400" dirty="0"/>
              <a:t> </a:t>
            </a:r>
            <a:r>
              <a:rPr lang="en-US" sz="2400" i="1" dirty="0"/>
              <a:t>shift</a:t>
            </a:r>
            <a:endParaRPr lang="en-US" sz="2400" dirty="0"/>
          </a:p>
        </p:txBody>
      </p:sp>
      <p:sp>
        <p:nvSpPr>
          <p:cNvPr id="7" name="Rectangle 6">
            <a:extLst>
              <a:ext uri="{FF2B5EF4-FFF2-40B4-BE49-F238E27FC236}">
                <a16:creationId xmlns:a16="http://schemas.microsoft.com/office/drawing/2014/main" id="{53AB5151-1582-09E8-EADD-D386D0CA8163}"/>
              </a:ext>
            </a:extLst>
          </p:cNvPr>
          <p:cNvSpPr/>
          <p:nvPr/>
        </p:nvSpPr>
        <p:spPr>
          <a:xfrm>
            <a:off x="5638800" y="4572000"/>
            <a:ext cx="5029200" cy="1828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err="1"/>
              <a:t>Timbang</a:t>
            </a:r>
            <a:r>
              <a:rPr lang="en-US" sz="2400" dirty="0"/>
              <a:t> </a:t>
            </a:r>
            <a:r>
              <a:rPr lang="en-US" sz="2400" dirty="0" err="1"/>
              <a:t>terima</a:t>
            </a:r>
            <a:r>
              <a:rPr lang="en-US" sz="2400" dirty="0"/>
              <a:t> </a:t>
            </a:r>
            <a:r>
              <a:rPr lang="en-US" sz="2400" dirty="0" err="1"/>
              <a:t>dapat</a:t>
            </a:r>
            <a:r>
              <a:rPr lang="en-US" sz="2400" dirty="0"/>
              <a:t> </a:t>
            </a:r>
            <a:r>
              <a:rPr lang="en-US" sz="2400" dirty="0" err="1"/>
              <a:t>dilaksanakan</a:t>
            </a:r>
            <a:r>
              <a:rPr lang="en-US" sz="2400" dirty="0"/>
              <a:t> </a:t>
            </a:r>
            <a:r>
              <a:rPr lang="en-US" sz="2400" dirty="0" err="1"/>
              <a:t>setiap</a:t>
            </a:r>
            <a:r>
              <a:rPr lang="en-US" sz="2400" dirty="0"/>
              <a:t> </a:t>
            </a:r>
            <a:r>
              <a:rPr lang="en-US" sz="2400" dirty="0" err="1"/>
              <a:t>pergantian</a:t>
            </a:r>
            <a:r>
              <a:rPr lang="en-US" sz="2400" dirty="0"/>
              <a:t> s</a:t>
            </a:r>
            <a:r>
              <a:rPr lang="en-US" sz="2400" i="1" dirty="0"/>
              <a:t>hift</a:t>
            </a:r>
            <a:r>
              <a:rPr lang="en-US" sz="2400" dirty="0"/>
              <a:t>. </a:t>
            </a:r>
            <a:r>
              <a:rPr lang="en-US" sz="2400" dirty="0" err="1"/>
              <a:t>Setiap</a:t>
            </a:r>
            <a:r>
              <a:rPr lang="en-US" sz="2400" dirty="0"/>
              <a:t> </a:t>
            </a:r>
            <a:r>
              <a:rPr lang="en-US" sz="2400" dirty="0" err="1"/>
              <a:t>perawat</a:t>
            </a:r>
            <a:r>
              <a:rPr lang="en-US" sz="2400" dirty="0"/>
              <a:t> </a:t>
            </a:r>
            <a:r>
              <a:rPr lang="en-US" sz="2400" dirty="0" err="1"/>
              <a:t>dapat</a:t>
            </a:r>
            <a:r>
              <a:rPr lang="en-US" sz="2400" dirty="0"/>
              <a:t> </a:t>
            </a:r>
            <a:r>
              <a:rPr lang="en-US" sz="2400" dirty="0" err="1"/>
              <a:t>mengetahui</a:t>
            </a:r>
            <a:r>
              <a:rPr lang="en-US" sz="2400" dirty="0"/>
              <a:t> </a:t>
            </a:r>
            <a:r>
              <a:rPr lang="en-US" sz="2400" dirty="0" err="1"/>
              <a:t>perkembangan</a:t>
            </a:r>
            <a:r>
              <a:rPr lang="en-US" sz="2400" dirty="0"/>
              <a:t> </a:t>
            </a:r>
            <a:r>
              <a:rPr lang="en-US" sz="2400" dirty="0" err="1"/>
              <a:t>pasien</a:t>
            </a:r>
            <a:r>
              <a:rPr lang="en-US" sz="2400" dirty="0"/>
              <a: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F93F98E-A9DA-BCAF-2C8D-7B74A386DEC9}"/>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94D28524-E0D9-57E3-2D4A-DB0DB38CF60C}"/>
              </a:ext>
            </a:extLst>
          </p:cNvPr>
          <p:cNvSpPr>
            <a:spLocks noGrp="1"/>
          </p:cNvSpPr>
          <p:nvPr>
            <p:ph type="subTitle" idx="1"/>
          </p:nvPr>
        </p:nvSpPr>
        <p:spPr>
          <a:xfrm>
            <a:off x="1905000" y="857250"/>
            <a:ext cx="8305800" cy="5619750"/>
          </a:xfrm>
        </p:spPr>
        <p:txBody>
          <a:bodyPr>
            <a:normAutofit/>
          </a:bodyPr>
          <a:lstStyle/>
          <a:p>
            <a:pPr marL="514350" indent="-514350" algn="just">
              <a:buFont typeface="+mj-lt"/>
              <a:buAutoNum type="arabicPeriod"/>
              <a:defRPr/>
            </a:pPr>
            <a:r>
              <a:rPr lang="en-US" dirty="0" err="1">
                <a:solidFill>
                  <a:schemeClr val="tx1"/>
                </a:solidFill>
              </a:rPr>
              <a:t>Identitas</a:t>
            </a:r>
            <a:r>
              <a:rPr lang="en-US" dirty="0">
                <a:solidFill>
                  <a:schemeClr val="tx1"/>
                </a:solidFill>
              </a:rPr>
              <a:t> </a:t>
            </a:r>
            <a:r>
              <a:rPr lang="en-US" dirty="0" err="1">
                <a:solidFill>
                  <a:schemeClr val="tx1"/>
                </a:solidFill>
              </a:rPr>
              <a:t>pasien</a:t>
            </a:r>
            <a:endParaRPr lang="en-US" dirty="0">
              <a:solidFill>
                <a:schemeClr val="tx1"/>
              </a:solidFill>
            </a:endParaRPr>
          </a:p>
          <a:p>
            <a:pPr marL="514350" indent="-514350" algn="just">
              <a:buFont typeface="+mj-lt"/>
              <a:buAutoNum type="arabicPeriod"/>
              <a:defRPr/>
            </a:pPr>
            <a:r>
              <a:rPr lang="en-US" dirty="0">
                <a:solidFill>
                  <a:schemeClr val="tx1"/>
                </a:solidFill>
              </a:rPr>
              <a:t>Diagnosis </a:t>
            </a:r>
            <a:r>
              <a:rPr lang="en-US" dirty="0" err="1">
                <a:solidFill>
                  <a:schemeClr val="tx1"/>
                </a:solidFill>
              </a:rPr>
              <a:t>medis</a:t>
            </a:r>
            <a:r>
              <a:rPr lang="en-US" dirty="0">
                <a:solidFill>
                  <a:schemeClr val="tx1"/>
                </a:solidFill>
              </a:rPr>
              <a:t> </a:t>
            </a:r>
            <a:r>
              <a:rPr lang="en-US" dirty="0" err="1">
                <a:solidFill>
                  <a:schemeClr val="tx1"/>
                </a:solidFill>
              </a:rPr>
              <a:t>pesien</a:t>
            </a:r>
            <a:endParaRPr lang="en-US" dirty="0">
              <a:solidFill>
                <a:schemeClr val="tx1"/>
              </a:solidFill>
            </a:endParaRPr>
          </a:p>
          <a:p>
            <a:pPr marL="514350" indent="-514350" algn="just">
              <a:buFont typeface="+mj-lt"/>
              <a:buAutoNum type="arabicPeriod"/>
              <a:defRPr/>
            </a:pPr>
            <a:r>
              <a:rPr lang="en-US" dirty="0" err="1">
                <a:solidFill>
                  <a:schemeClr val="tx1"/>
                </a:solidFill>
              </a:rPr>
              <a:t>Dokter</a:t>
            </a:r>
            <a:r>
              <a:rPr lang="en-US" dirty="0">
                <a:solidFill>
                  <a:schemeClr val="tx1"/>
                </a:solidFill>
              </a:rPr>
              <a:t> yang </a:t>
            </a:r>
            <a:r>
              <a:rPr lang="en-US" dirty="0" err="1">
                <a:solidFill>
                  <a:schemeClr val="tx1"/>
                </a:solidFill>
              </a:rPr>
              <a:t>menangani</a:t>
            </a:r>
            <a:endParaRPr lang="en-US" dirty="0">
              <a:solidFill>
                <a:schemeClr val="tx1"/>
              </a:solidFill>
            </a:endParaRPr>
          </a:p>
          <a:p>
            <a:pPr marL="514350" indent="-514350" algn="just">
              <a:buFont typeface="+mj-lt"/>
              <a:buAutoNum type="arabicPeriod"/>
              <a:defRPr/>
            </a:pPr>
            <a:r>
              <a:rPr lang="en-US" dirty="0" err="1">
                <a:solidFill>
                  <a:schemeClr val="tx1"/>
                </a:solidFill>
              </a:rPr>
              <a:t>Kondisi</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saat</a:t>
            </a:r>
            <a:r>
              <a:rPr lang="en-US" dirty="0">
                <a:solidFill>
                  <a:schemeClr val="tx1"/>
                </a:solidFill>
              </a:rPr>
              <a:t> </a:t>
            </a:r>
            <a:r>
              <a:rPr lang="en-US" dirty="0" err="1">
                <a:solidFill>
                  <a:schemeClr val="tx1"/>
                </a:solidFill>
              </a:rPr>
              <a:t>ini</a:t>
            </a:r>
            <a:endParaRPr lang="en-US" dirty="0">
              <a:solidFill>
                <a:schemeClr val="tx1"/>
              </a:solidFill>
            </a:endParaRPr>
          </a:p>
          <a:p>
            <a:pPr marL="514350" indent="-514350" algn="just">
              <a:buFont typeface="+mj-lt"/>
              <a:buAutoNum type="arabicPeriod"/>
              <a:defRPr/>
            </a:pPr>
            <a:r>
              <a:rPr lang="en-US" dirty="0" err="1">
                <a:solidFill>
                  <a:schemeClr val="tx1"/>
                </a:solidFill>
              </a:rPr>
              <a:t>Masalah</a:t>
            </a:r>
            <a:r>
              <a:rPr lang="en-US" dirty="0">
                <a:solidFill>
                  <a:schemeClr val="tx1"/>
                </a:solidFill>
              </a:rPr>
              <a:t> </a:t>
            </a:r>
            <a:r>
              <a:rPr lang="en-US" dirty="0" err="1">
                <a:solidFill>
                  <a:schemeClr val="tx1"/>
                </a:solidFill>
              </a:rPr>
              <a:t>keperawatan</a:t>
            </a:r>
            <a:endParaRPr lang="en-US" dirty="0">
              <a:solidFill>
                <a:schemeClr val="tx1"/>
              </a:solidFill>
            </a:endParaRPr>
          </a:p>
          <a:p>
            <a:pPr marL="514350" indent="-514350" algn="just">
              <a:buFont typeface="+mj-lt"/>
              <a:buAutoNum type="arabicPeriod"/>
              <a:defRPr/>
            </a:pPr>
            <a:r>
              <a:rPr lang="en-US" dirty="0" err="1">
                <a:solidFill>
                  <a:schemeClr val="tx1"/>
                </a:solidFill>
              </a:rPr>
              <a:t>Intervensi</a:t>
            </a:r>
            <a:r>
              <a:rPr lang="en-US" dirty="0">
                <a:solidFill>
                  <a:schemeClr val="tx1"/>
                </a:solidFill>
              </a:rPr>
              <a:t> yang </a:t>
            </a:r>
            <a:r>
              <a:rPr lang="en-US" dirty="0" err="1">
                <a:solidFill>
                  <a:schemeClr val="tx1"/>
                </a:solidFill>
              </a:rPr>
              <a:t>sudah</a:t>
            </a:r>
            <a:r>
              <a:rPr lang="en-US" dirty="0">
                <a:solidFill>
                  <a:schemeClr val="tx1"/>
                </a:solidFill>
              </a:rPr>
              <a:t> </a:t>
            </a:r>
            <a:r>
              <a:rPr lang="en-US" dirty="0" err="1">
                <a:solidFill>
                  <a:schemeClr val="tx1"/>
                </a:solidFill>
              </a:rPr>
              <a:t>dilakukan</a:t>
            </a:r>
            <a:endParaRPr lang="en-US" dirty="0">
              <a:solidFill>
                <a:schemeClr val="tx1"/>
              </a:solidFill>
            </a:endParaRPr>
          </a:p>
          <a:p>
            <a:pPr marL="514350" indent="-514350" algn="just">
              <a:buFont typeface="+mj-lt"/>
              <a:buAutoNum type="arabicPeriod"/>
              <a:defRPr/>
            </a:pPr>
            <a:r>
              <a:rPr lang="en-US" dirty="0" err="1">
                <a:solidFill>
                  <a:schemeClr val="tx1"/>
                </a:solidFill>
              </a:rPr>
              <a:t>Intervensi</a:t>
            </a:r>
            <a:r>
              <a:rPr lang="en-US" dirty="0">
                <a:solidFill>
                  <a:schemeClr val="tx1"/>
                </a:solidFill>
              </a:rPr>
              <a:t> yang </a:t>
            </a:r>
            <a:r>
              <a:rPr lang="en-US" dirty="0" err="1">
                <a:solidFill>
                  <a:schemeClr val="tx1"/>
                </a:solidFill>
              </a:rPr>
              <a:t>belum</a:t>
            </a:r>
            <a:r>
              <a:rPr lang="en-US" dirty="0">
                <a:solidFill>
                  <a:schemeClr val="tx1"/>
                </a:solidFill>
              </a:rPr>
              <a:t> </a:t>
            </a:r>
            <a:r>
              <a:rPr lang="en-US" dirty="0" err="1">
                <a:solidFill>
                  <a:schemeClr val="tx1"/>
                </a:solidFill>
              </a:rPr>
              <a:t>dilakukan</a:t>
            </a:r>
            <a:endParaRPr lang="en-US" dirty="0">
              <a:solidFill>
                <a:schemeClr val="tx1"/>
              </a:solidFill>
            </a:endParaRPr>
          </a:p>
          <a:p>
            <a:pPr marL="514350" indent="-514350" algn="just">
              <a:buFont typeface="+mj-lt"/>
              <a:buAutoNum type="arabicPeriod"/>
              <a:defRPr/>
            </a:pPr>
            <a:r>
              <a:rPr lang="en-US" dirty="0" err="1">
                <a:solidFill>
                  <a:schemeClr val="tx1"/>
                </a:solidFill>
              </a:rPr>
              <a:t>Tindakan</a:t>
            </a:r>
            <a:r>
              <a:rPr lang="en-US" dirty="0">
                <a:solidFill>
                  <a:schemeClr val="tx1"/>
                </a:solidFill>
              </a:rPr>
              <a:t> </a:t>
            </a:r>
            <a:r>
              <a:rPr lang="en-US" dirty="0" err="1">
                <a:solidFill>
                  <a:schemeClr val="tx1"/>
                </a:solidFill>
              </a:rPr>
              <a:t>kolaborasi</a:t>
            </a:r>
            <a:endParaRPr lang="en-US" dirty="0">
              <a:solidFill>
                <a:schemeClr val="tx1"/>
              </a:solidFill>
            </a:endParaRPr>
          </a:p>
          <a:p>
            <a:pPr marL="514350" indent="-514350" algn="just">
              <a:buFont typeface="+mj-lt"/>
              <a:buAutoNum type="arabicPeriod"/>
              <a:defRPr/>
            </a:pPr>
            <a:r>
              <a:rPr lang="en-US" dirty="0" err="1">
                <a:solidFill>
                  <a:schemeClr val="tx1"/>
                </a:solidFill>
              </a:rPr>
              <a:t>Rencana</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persiapan</a:t>
            </a:r>
            <a:r>
              <a:rPr lang="en-US" dirty="0">
                <a:solidFill>
                  <a:schemeClr val="tx1"/>
                </a:solidFill>
              </a:rPr>
              <a:t> lain</a:t>
            </a:r>
          </a:p>
          <a:p>
            <a:pPr marL="514350" indent="-514350" algn="just">
              <a:buFont typeface="+mj-lt"/>
              <a:buAutoNum type="arabicPeriod"/>
              <a:defRPr/>
            </a:pPr>
            <a:r>
              <a:rPr lang="en-US" dirty="0" err="1">
                <a:solidFill>
                  <a:schemeClr val="tx1"/>
                </a:solidFill>
              </a:rPr>
              <a:t>Tanda</a:t>
            </a:r>
            <a:r>
              <a:rPr lang="en-US" dirty="0">
                <a:solidFill>
                  <a:schemeClr val="tx1"/>
                </a:solidFill>
              </a:rPr>
              <a:t> </a:t>
            </a:r>
            <a:r>
              <a:rPr lang="en-US" dirty="0" err="1">
                <a:solidFill>
                  <a:schemeClr val="tx1"/>
                </a:solidFill>
              </a:rPr>
              <a:t>tangan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nama</a:t>
            </a:r>
            <a:r>
              <a:rPr lang="en-US" dirty="0">
                <a:solidFill>
                  <a:schemeClr val="tx1"/>
                </a:solidFill>
              </a:rPr>
              <a:t> </a:t>
            </a:r>
            <a:r>
              <a:rPr lang="en-US" dirty="0" err="1">
                <a:solidFill>
                  <a:schemeClr val="tx1"/>
                </a:solidFill>
              </a:rPr>
              <a:t>terang</a:t>
            </a:r>
            <a:r>
              <a:rPr lang="en-US" dirty="0">
                <a:solidFill>
                  <a:schemeClr val="tx1"/>
                </a:solidFill>
              </a:rPr>
              <a:t>.</a:t>
            </a:r>
          </a:p>
        </p:txBody>
      </p:sp>
      <p:sp>
        <p:nvSpPr>
          <p:cNvPr id="4" name="Rectangle 3">
            <a:extLst>
              <a:ext uri="{FF2B5EF4-FFF2-40B4-BE49-F238E27FC236}">
                <a16:creationId xmlns:a16="http://schemas.microsoft.com/office/drawing/2014/main" id="{9DE396C6-448D-77EB-E20A-D8E39C48B227}"/>
              </a:ext>
            </a:extLst>
          </p:cNvPr>
          <p:cNvSpPr/>
          <p:nvPr/>
        </p:nvSpPr>
        <p:spPr>
          <a:xfrm>
            <a:off x="1524000" y="0"/>
            <a:ext cx="47879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DOKUMENTASI</a:t>
            </a:r>
          </a:p>
        </p:txBody>
      </p:sp>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DF08005-E14B-7689-B646-25ECEDDE11EE}"/>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6B187909-E48D-349E-9EC0-02D1C853F56F}"/>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B5046537-C76C-E9D9-36C0-E769EE21359E}"/>
              </a:ext>
            </a:extLst>
          </p:cNvPr>
          <p:cNvSpPr/>
          <p:nvPr/>
        </p:nvSpPr>
        <p:spPr>
          <a:xfrm>
            <a:off x="152400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t>FORMAT TIMBANG TERIMA MODEL SBAR</a:t>
            </a:r>
            <a:endParaRPr lang="en-US" sz="2400" dirty="0"/>
          </a:p>
        </p:txBody>
      </p:sp>
      <p:sp>
        <p:nvSpPr>
          <p:cNvPr id="5" name="Rectangle 4">
            <a:extLst>
              <a:ext uri="{FF2B5EF4-FFF2-40B4-BE49-F238E27FC236}">
                <a16:creationId xmlns:a16="http://schemas.microsoft.com/office/drawing/2014/main" id="{B9E5FA26-423B-9D90-EBBF-A3703C6BC49D}"/>
              </a:ext>
            </a:extLst>
          </p:cNvPr>
          <p:cNvSpPr/>
          <p:nvPr/>
        </p:nvSpPr>
        <p:spPr>
          <a:xfrm>
            <a:off x="1960563" y="3117850"/>
            <a:ext cx="8229600" cy="3505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1" dirty="0"/>
              <a:t>B: </a:t>
            </a:r>
            <a:r>
              <a:rPr lang="en-US" sz="2000" b="1" i="1" dirty="0"/>
              <a:t>Background</a:t>
            </a:r>
            <a:r>
              <a:rPr lang="en-US" sz="2000" b="1" dirty="0"/>
              <a:t> (info </a:t>
            </a:r>
            <a:r>
              <a:rPr lang="en-US" sz="2000" b="1" dirty="0" err="1"/>
              <a:t>penting</a:t>
            </a:r>
            <a:r>
              <a:rPr lang="en-US" sz="2000" b="1" dirty="0"/>
              <a:t> yang </a:t>
            </a:r>
            <a:r>
              <a:rPr lang="en-US" sz="2000" b="1" dirty="0" err="1"/>
              <a:t>berhubungan</a:t>
            </a:r>
            <a:r>
              <a:rPr lang="en-US" sz="2000" b="1" dirty="0"/>
              <a:t> </a:t>
            </a:r>
            <a:r>
              <a:rPr lang="en-US" sz="2000" b="1" dirty="0" err="1"/>
              <a:t>dengan</a:t>
            </a:r>
            <a:r>
              <a:rPr lang="en-US" sz="2000" b="1" dirty="0"/>
              <a:t> </a:t>
            </a:r>
            <a:r>
              <a:rPr lang="en-US" sz="2000" b="1" dirty="0" err="1"/>
              <a:t>kondisi</a:t>
            </a:r>
            <a:r>
              <a:rPr lang="en-US" sz="2000" b="1" dirty="0"/>
              <a:t> </a:t>
            </a:r>
            <a:r>
              <a:rPr lang="en-US" sz="2000" b="1" dirty="0" err="1"/>
              <a:t>pasien</a:t>
            </a:r>
            <a:r>
              <a:rPr lang="en-US" sz="2000" b="1" dirty="0"/>
              <a:t> </a:t>
            </a:r>
            <a:r>
              <a:rPr lang="en-US" sz="2000" b="1" dirty="0" err="1"/>
              <a:t>terkini</a:t>
            </a:r>
            <a:r>
              <a:rPr lang="en-US" sz="2000" b="1" dirty="0"/>
              <a:t>)</a:t>
            </a:r>
          </a:p>
          <a:p>
            <a:pPr marL="457200" indent="-457200">
              <a:buFont typeface="+mj-lt"/>
              <a:buAutoNum type="alphaLcPeriod"/>
              <a:defRPr/>
            </a:pPr>
            <a:r>
              <a:rPr lang="en-US" sz="2000" dirty="0" err="1"/>
              <a:t>Jelaskan</a:t>
            </a:r>
            <a:r>
              <a:rPr lang="en-US" sz="2000" dirty="0"/>
              <a:t> </a:t>
            </a:r>
            <a:r>
              <a:rPr lang="en-US" sz="2000" dirty="0" err="1"/>
              <a:t>intervensi</a:t>
            </a:r>
            <a:r>
              <a:rPr lang="en-US" sz="2000" dirty="0"/>
              <a:t> yang </a:t>
            </a:r>
            <a:r>
              <a:rPr lang="en-US" sz="2000" dirty="0" err="1"/>
              <a:t>telah</a:t>
            </a:r>
            <a:r>
              <a:rPr lang="en-US" sz="2000" dirty="0"/>
              <a:t> </a:t>
            </a:r>
            <a:r>
              <a:rPr lang="en-US" sz="2000" dirty="0" err="1"/>
              <a:t>dilakukan</a:t>
            </a:r>
            <a:r>
              <a:rPr lang="en-US" sz="2000" dirty="0"/>
              <a:t> </a:t>
            </a:r>
            <a:r>
              <a:rPr lang="en-US" sz="2000" dirty="0" err="1"/>
              <a:t>dan</a:t>
            </a:r>
            <a:r>
              <a:rPr lang="en-US" sz="2000" dirty="0"/>
              <a:t> </a:t>
            </a:r>
            <a:r>
              <a:rPr lang="en-US" sz="2000" dirty="0" err="1"/>
              <a:t>respon</a:t>
            </a:r>
            <a:r>
              <a:rPr lang="en-US" sz="2000" dirty="0"/>
              <a:t> </a:t>
            </a:r>
            <a:r>
              <a:rPr lang="en-US" sz="2000" dirty="0" err="1"/>
              <a:t>pasien</a:t>
            </a:r>
            <a:r>
              <a:rPr lang="en-US" sz="2000" dirty="0"/>
              <a:t> </a:t>
            </a:r>
            <a:r>
              <a:rPr lang="en-US" sz="2000" dirty="0" err="1"/>
              <a:t>dari</a:t>
            </a:r>
            <a:r>
              <a:rPr lang="en-US" sz="2000" dirty="0"/>
              <a:t> </a:t>
            </a:r>
            <a:r>
              <a:rPr lang="en-US" sz="2000" dirty="0" err="1"/>
              <a:t>setiap</a:t>
            </a:r>
            <a:r>
              <a:rPr lang="en-US" sz="2000" dirty="0"/>
              <a:t> diagnosis </a:t>
            </a:r>
            <a:r>
              <a:rPr lang="en-US" sz="2000" dirty="0" err="1"/>
              <a:t>keperawatan</a:t>
            </a:r>
            <a:r>
              <a:rPr lang="en-US" sz="2000" dirty="0"/>
              <a:t>.</a:t>
            </a:r>
          </a:p>
          <a:p>
            <a:pPr marL="457200" indent="-457200">
              <a:buFont typeface="+mj-lt"/>
              <a:buAutoNum type="alphaLcPeriod"/>
              <a:defRPr/>
            </a:pPr>
            <a:r>
              <a:rPr lang="en-US" sz="2000" dirty="0" err="1"/>
              <a:t>Sebutkan</a:t>
            </a:r>
            <a:r>
              <a:rPr lang="en-US" sz="2000" dirty="0"/>
              <a:t> </a:t>
            </a:r>
            <a:r>
              <a:rPr lang="en-US" sz="2000" dirty="0" err="1"/>
              <a:t>riwayat</a:t>
            </a:r>
            <a:r>
              <a:rPr lang="en-US" sz="2000" dirty="0"/>
              <a:t> </a:t>
            </a:r>
            <a:r>
              <a:rPr lang="en-US" sz="2000" dirty="0" err="1"/>
              <a:t>alergi</a:t>
            </a:r>
            <a:r>
              <a:rPr lang="en-US" sz="2000" dirty="0"/>
              <a:t>, </a:t>
            </a:r>
            <a:r>
              <a:rPr lang="en-US" sz="2000" dirty="0" err="1"/>
              <a:t>riwayat</a:t>
            </a:r>
            <a:r>
              <a:rPr lang="en-US" sz="2000" dirty="0"/>
              <a:t> </a:t>
            </a:r>
            <a:r>
              <a:rPr lang="en-US" sz="2000" dirty="0" err="1"/>
              <a:t>pembedahan</a:t>
            </a:r>
            <a:r>
              <a:rPr lang="en-US" sz="2000" dirty="0"/>
              <a:t>, </a:t>
            </a:r>
            <a:r>
              <a:rPr lang="en-US" sz="2000" dirty="0" err="1"/>
              <a:t>pemasangan</a:t>
            </a:r>
            <a:r>
              <a:rPr lang="en-US" sz="2000" dirty="0"/>
              <a:t> </a:t>
            </a:r>
            <a:r>
              <a:rPr lang="en-US" sz="2000" dirty="0" err="1"/>
              <a:t>alat</a:t>
            </a:r>
            <a:r>
              <a:rPr lang="en-US" sz="2000" dirty="0"/>
              <a:t> </a:t>
            </a:r>
            <a:r>
              <a:rPr lang="en-US" sz="2000" dirty="0" err="1"/>
              <a:t>invasif</a:t>
            </a:r>
            <a:r>
              <a:rPr lang="en-US" sz="2000" dirty="0"/>
              <a:t>, </a:t>
            </a:r>
            <a:r>
              <a:rPr lang="en-US" sz="2000" dirty="0" err="1"/>
              <a:t>dan</a:t>
            </a:r>
            <a:r>
              <a:rPr lang="en-US" sz="2000" dirty="0"/>
              <a:t> </a:t>
            </a:r>
            <a:r>
              <a:rPr lang="en-US" sz="2000" dirty="0" err="1"/>
              <a:t>obat-obatan</a:t>
            </a:r>
            <a:r>
              <a:rPr lang="en-US" sz="2000" dirty="0"/>
              <a:t> </a:t>
            </a:r>
            <a:r>
              <a:rPr lang="en-US" sz="2000" dirty="0" err="1"/>
              <a:t>termasuk</a:t>
            </a:r>
            <a:r>
              <a:rPr lang="en-US" sz="2000" dirty="0"/>
              <a:t> </a:t>
            </a:r>
            <a:r>
              <a:rPr lang="en-US" sz="2000" dirty="0" err="1"/>
              <a:t>cairan</a:t>
            </a:r>
            <a:r>
              <a:rPr lang="en-US" sz="2000" dirty="0"/>
              <a:t> </a:t>
            </a:r>
            <a:r>
              <a:rPr lang="en-US" sz="2000" dirty="0" err="1"/>
              <a:t>infus</a:t>
            </a:r>
            <a:r>
              <a:rPr lang="en-US" sz="2000" dirty="0"/>
              <a:t> yang </a:t>
            </a:r>
            <a:r>
              <a:rPr lang="en-US" sz="2000" dirty="0" err="1"/>
              <a:t>digunakan</a:t>
            </a:r>
            <a:r>
              <a:rPr lang="en-US" sz="2000" dirty="0"/>
              <a:t>.</a:t>
            </a:r>
          </a:p>
          <a:p>
            <a:pPr marL="457200" indent="-457200">
              <a:buFont typeface="+mj-lt"/>
              <a:buAutoNum type="alphaLcPeriod"/>
              <a:defRPr/>
            </a:pPr>
            <a:r>
              <a:rPr lang="en-US" sz="2000" dirty="0" err="1"/>
              <a:t>Jelaskan</a:t>
            </a:r>
            <a:r>
              <a:rPr lang="en-US" sz="2000" dirty="0"/>
              <a:t> </a:t>
            </a:r>
            <a:r>
              <a:rPr lang="en-US" sz="2000" dirty="0" err="1"/>
              <a:t>pengetahuan</a:t>
            </a:r>
            <a:r>
              <a:rPr lang="en-US" sz="2000" dirty="0"/>
              <a:t> </a:t>
            </a:r>
            <a:r>
              <a:rPr lang="en-US" sz="2000" dirty="0" err="1"/>
              <a:t>pasien</a:t>
            </a:r>
            <a:r>
              <a:rPr lang="en-US" sz="2000" dirty="0"/>
              <a:t> </a:t>
            </a:r>
            <a:r>
              <a:rPr lang="en-US" sz="2000" dirty="0" err="1"/>
              <a:t>dan</a:t>
            </a:r>
            <a:r>
              <a:rPr lang="en-US" sz="2000" dirty="0"/>
              <a:t> </a:t>
            </a:r>
            <a:r>
              <a:rPr lang="en-US" sz="2000" dirty="0" err="1"/>
              <a:t>keluarga</a:t>
            </a:r>
            <a:r>
              <a:rPr lang="en-US" sz="2000" dirty="0"/>
              <a:t> </a:t>
            </a:r>
            <a:r>
              <a:rPr lang="en-US" sz="2000" dirty="0" err="1"/>
              <a:t>terhadap</a:t>
            </a:r>
            <a:r>
              <a:rPr lang="en-US" sz="2000" dirty="0"/>
              <a:t> diagnosis </a:t>
            </a:r>
            <a:r>
              <a:rPr lang="en-US" sz="2000" dirty="0" err="1"/>
              <a:t>medis</a:t>
            </a:r>
            <a:r>
              <a:rPr lang="en-US" sz="2000" dirty="0"/>
              <a:t>.</a:t>
            </a:r>
          </a:p>
        </p:txBody>
      </p:sp>
      <p:sp>
        <p:nvSpPr>
          <p:cNvPr id="7" name="Rectangle 6">
            <a:extLst>
              <a:ext uri="{FF2B5EF4-FFF2-40B4-BE49-F238E27FC236}">
                <a16:creationId xmlns:a16="http://schemas.microsoft.com/office/drawing/2014/main" id="{A269789B-6DB7-8025-C074-529EE5325413}"/>
              </a:ext>
            </a:extLst>
          </p:cNvPr>
          <p:cNvSpPr/>
          <p:nvPr/>
        </p:nvSpPr>
        <p:spPr>
          <a:xfrm>
            <a:off x="2057400" y="762000"/>
            <a:ext cx="8077200" cy="2133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1" dirty="0"/>
              <a:t>S: </a:t>
            </a:r>
            <a:r>
              <a:rPr lang="en-US" sz="2000" b="1" i="1" dirty="0"/>
              <a:t>Situation</a:t>
            </a:r>
            <a:r>
              <a:rPr lang="en-US" sz="2000" b="1" dirty="0"/>
              <a:t> (</a:t>
            </a:r>
            <a:r>
              <a:rPr lang="en-US" sz="2000" b="1" dirty="0" err="1"/>
              <a:t>kondisi</a:t>
            </a:r>
            <a:r>
              <a:rPr lang="en-US" sz="2000" b="1" dirty="0"/>
              <a:t> </a:t>
            </a:r>
            <a:r>
              <a:rPr lang="en-US" sz="2000" b="1" dirty="0" err="1"/>
              <a:t>terkini</a:t>
            </a:r>
            <a:r>
              <a:rPr lang="en-US" sz="2000" b="1" dirty="0"/>
              <a:t> yang </a:t>
            </a:r>
            <a:r>
              <a:rPr lang="en-US" sz="2000" b="1" dirty="0" err="1"/>
              <a:t>terjadi</a:t>
            </a:r>
            <a:r>
              <a:rPr lang="en-US" sz="2000" b="1" dirty="0"/>
              <a:t> </a:t>
            </a:r>
            <a:r>
              <a:rPr lang="en-US" sz="2000" b="1" dirty="0" err="1"/>
              <a:t>pada</a:t>
            </a:r>
            <a:r>
              <a:rPr lang="en-US" sz="2000" b="1" dirty="0"/>
              <a:t> </a:t>
            </a:r>
            <a:r>
              <a:rPr lang="en-US" sz="2000" b="1" dirty="0" err="1"/>
              <a:t>pasien</a:t>
            </a:r>
            <a:r>
              <a:rPr lang="en-US" sz="2000" b="1" dirty="0"/>
              <a:t>)</a:t>
            </a:r>
          </a:p>
          <a:p>
            <a:pPr marL="457200" indent="-457200">
              <a:buFont typeface="+mj-lt"/>
              <a:buAutoNum type="alphaLcPeriod"/>
              <a:defRPr/>
            </a:pPr>
            <a:r>
              <a:rPr lang="en-US" sz="2000" dirty="0" err="1"/>
              <a:t>Sebutkan</a:t>
            </a:r>
            <a:r>
              <a:rPr lang="en-US" sz="2000" dirty="0"/>
              <a:t> </a:t>
            </a:r>
            <a:r>
              <a:rPr lang="en-US" sz="2000" dirty="0" err="1"/>
              <a:t>nama</a:t>
            </a:r>
            <a:r>
              <a:rPr lang="en-US" sz="2000" dirty="0"/>
              <a:t> </a:t>
            </a:r>
            <a:r>
              <a:rPr lang="en-US" sz="2000" dirty="0" err="1"/>
              <a:t>pasien</a:t>
            </a:r>
            <a:r>
              <a:rPr lang="en-US" sz="2000" dirty="0"/>
              <a:t>, </a:t>
            </a:r>
            <a:r>
              <a:rPr lang="en-US" sz="2000" dirty="0" err="1"/>
              <a:t>umur</a:t>
            </a:r>
            <a:r>
              <a:rPr lang="en-US" sz="2000" dirty="0"/>
              <a:t>, </a:t>
            </a:r>
            <a:r>
              <a:rPr lang="en-US" sz="2000" dirty="0" err="1"/>
              <a:t>tanggal</a:t>
            </a:r>
            <a:r>
              <a:rPr lang="en-US" sz="2000" dirty="0"/>
              <a:t> </a:t>
            </a:r>
            <a:r>
              <a:rPr lang="en-US" sz="2000" dirty="0" err="1"/>
              <a:t>masuk</a:t>
            </a:r>
            <a:r>
              <a:rPr lang="en-US" sz="2000" dirty="0"/>
              <a:t>, </a:t>
            </a:r>
            <a:r>
              <a:rPr lang="en-US" sz="2000" dirty="0" err="1"/>
              <a:t>dan</a:t>
            </a:r>
            <a:r>
              <a:rPr lang="en-US" sz="2000" dirty="0"/>
              <a:t> </a:t>
            </a:r>
            <a:r>
              <a:rPr lang="en-US" sz="2000" dirty="0" err="1"/>
              <a:t>hari</a:t>
            </a:r>
            <a:r>
              <a:rPr lang="en-US" sz="2000" dirty="0"/>
              <a:t> </a:t>
            </a:r>
            <a:r>
              <a:rPr lang="en-US" sz="2000" dirty="0" err="1"/>
              <a:t>perawatan</a:t>
            </a:r>
            <a:r>
              <a:rPr lang="en-US" sz="2000" dirty="0"/>
              <a:t>, </a:t>
            </a:r>
            <a:r>
              <a:rPr lang="en-US" sz="2000" dirty="0" err="1"/>
              <a:t>serta</a:t>
            </a:r>
            <a:r>
              <a:rPr lang="en-US" sz="2000" dirty="0"/>
              <a:t> </a:t>
            </a:r>
            <a:r>
              <a:rPr lang="en-US" sz="2000" dirty="0" err="1"/>
              <a:t>dokter</a:t>
            </a:r>
            <a:r>
              <a:rPr lang="en-US" sz="2000" dirty="0"/>
              <a:t> yang </a:t>
            </a:r>
            <a:r>
              <a:rPr lang="en-US" sz="2000" dirty="0" err="1"/>
              <a:t>merawat</a:t>
            </a:r>
            <a:r>
              <a:rPr lang="en-US" sz="2000" dirty="0"/>
              <a:t>.</a:t>
            </a:r>
          </a:p>
          <a:p>
            <a:pPr marL="457200" indent="-457200">
              <a:buFont typeface="+mj-lt"/>
              <a:buAutoNum type="alphaLcPeriod"/>
              <a:defRPr/>
            </a:pPr>
            <a:r>
              <a:rPr lang="en-US" sz="2000" dirty="0" err="1"/>
              <a:t>Sebutkan</a:t>
            </a:r>
            <a:r>
              <a:rPr lang="en-US" sz="2000" dirty="0"/>
              <a:t> diagnosis </a:t>
            </a:r>
            <a:r>
              <a:rPr lang="en-US" sz="2000" dirty="0" err="1"/>
              <a:t>medis</a:t>
            </a:r>
            <a:r>
              <a:rPr lang="en-US" sz="2000" dirty="0"/>
              <a:t> </a:t>
            </a:r>
            <a:r>
              <a:rPr lang="en-US" sz="2000" dirty="0" err="1"/>
              <a:t>dan</a:t>
            </a:r>
            <a:r>
              <a:rPr lang="en-US" sz="2000" dirty="0"/>
              <a:t> </a:t>
            </a:r>
            <a:r>
              <a:rPr lang="en-US" sz="2000" dirty="0" err="1"/>
              <a:t>masalah</a:t>
            </a:r>
            <a:r>
              <a:rPr lang="en-US" sz="2000" dirty="0"/>
              <a:t> </a:t>
            </a:r>
            <a:r>
              <a:rPr lang="en-US" sz="2000" dirty="0" err="1"/>
              <a:t>keperawatan</a:t>
            </a:r>
            <a:r>
              <a:rPr lang="en-US" sz="2000" dirty="0"/>
              <a:t> yang </a:t>
            </a:r>
            <a:r>
              <a:rPr lang="en-US" sz="2000" dirty="0" err="1"/>
              <a:t>belum</a:t>
            </a:r>
            <a:r>
              <a:rPr lang="en-US" sz="2000" dirty="0"/>
              <a:t> </a:t>
            </a:r>
            <a:r>
              <a:rPr lang="en-US" sz="2000" dirty="0" err="1"/>
              <a:t>atau</a:t>
            </a:r>
            <a:r>
              <a:rPr lang="en-US" sz="2000" dirty="0"/>
              <a:t> </a:t>
            </a:r>
            <a:r>
              <a:rPr lang="en-US" sz="2000" dirty="0" err="1"/>
              <a:t>sudah</a:t>
            </a:r>
            <a:r>
              <a:rPr lang="en-US" sz="2000" dirty="0"/>
              <a:t> </a:t>
            </a:r>
            <a:r>
              <a:rPr lang="en-US" sz="2000" dirty="0" err="1"/>
              <a:t>teratasi</a:t>
            </a:r>
            <a:r>
              <a:rPr lang="en-US" sz="2000" dirty="0"/>
              <a:t> </a:t>
            </a:r>
            <a:r>
              <a:rPr lang="en-US" sz="2000" dirty="0" err="1"/>
              <a:t>maupun</a:t>
            </a:r>
            <a:r>
              <a:rPr lang="en-US" sz="2000" dirty="0"/>
              <a:t> </a:t>
            </a:r>
            <a:r>
              <a:rPr lang="en-US" sz="2000" dirty="0" err="1"/>
              <a:t>keluhan</a:t>
            </a:r>
            <a:r>
              <a:rPr lang="en-US" sz="2000" dirty="0"/>
              <a:t> </a:t>
            </a:r>
            <a:r>
              <a:rPr lang="en-US" sz="2000" dirty="0" err="1"/>
              <a:t>utama</a:t>
            </a:r>
            <a:r>
              <a:rPr lang="en-US" sz="2000" dirty="0"/>
              <a:t>.</a:t>
            </a:r>
          </a:p>
        </p:txBody>
      </p:sp>
    </p:spTree>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A2D816C6-33BD-15BA-5475-E2B57892E089}"/>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5C6E93F7-716F-9421-101B-F0E56BAE81AC}"/>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74079DF9-7E2C-48C3-C70A-468A4A718150}"/>
              </a:ext>
            </a:extLst>
          </p:cNvPr>
          <p:cNvSpPr/>
          <p:nvPr/>
        </p:nvSpPr>
        <p:spPr>
          <a:xfrm>
            <a:off x="1717675" y="623888"/>
            <a:ext cx="8763000" cy="26527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1" dirty="0"/>
              <a:t>A: </a:t>
            </a:r>
            <a:r>
              <a:rPr lang="en-US" sz="2000" b="1" i="1" dirty="0"/>
              <a:t>Assessment</a:t>
            </a:r>
            <a:r>
              <a:rPr lang="en-US" sz="2000" b="1" dirty="0"/>
              <a:t> (</a:t>
            </a:r>
            <a:r>
              <a:rPr lang="en-US" sz="2000" b="1" dirty="0" err="1"/>
              <a:t>hasil</a:t>
            </a:r>
            <a:r>
              <a:rPr lang="en-US" sz="2000" b="1" dirty="0"/>
              <a:t> </a:t>
            </a:r>
            <a:r>
              <a:rPr lang="en-US" sz="2000" b="1" dirty="0" err="1"/>
              <a:t>pengkajian</a:t>
            </a:r>
            <a:r>
              <a:rPr lang="en-US" sz="2000" b="1" dirty="0"/>
              <a:t> </a:t>
            </a:r>
            <a:r>
              <a:rPr lang="en-US" sz="2000" b="1" dirty="0" err="1"/>
              <a:t>dari</a:t>
            </a:r>
            <a:r>
              <a:rPr lang="en-US" sz="2000" b="1" dirty="0"/>
              <a:t> </a:t>
            </a:r>
            <a:r>
              <a:rPr lang="en-US" sz="2000" b="1" dirty="0" err="1"/>
              <a:t>kondisi</a:t>
            </a:r>
            <a:r>
              <a:rPr lang="en-US" sz="2000" b="1" dirty="0"/>
              <a:t> </a:t>
            </a:r>
            <a:r>
              <a:rPr lang="en-US" sz="2000" b="1" dirty="0" err="1"/>
              <a:t>pasien</a:t>
            </a:r>
            <a:r>
              <a:rPr lang="en-US" sz="2000" b="1" dirty="0"/>
              <a:t> </a:t>
            </a:r>
            <a:r>
              <a:rPr lang="en-US" sz="2000" b="1" dirty="0" err="1"/>
              <a:t>saat</a:t>
            </a:r>
            <a:r>
              <a:rPr lang="en-US" sz="2000" b="1" dirty="0"/>
              <a:t> </a:t>
            </a:r>
            <a:r>
              <a:rPr lang="en-US" sz="2000" b="1" dirty="0" err="1"/>
              <a:t>ini</a:t>
            </a:r>
            <a:r>
              <a:rPr lang="en-US" sz="2000" b="1" dirty="0"/>
              <a:t>)</a:t>
            </a:r>
          </a:p>
          <a:p>
            <a:pPr>
              <a:defRPr/>
            </a:pPr>
            <a:r>
              <a:rPr lang="en-US" sz="2000" dirty="0" err="1"/>
              <a:t>Jelaskan</a:t>
            </a:r>
            <a:r>
              <a:rPr lang="en-US" sz="2000" dirty="0"/>
              <a:t> </a:t>
            </a:r>
            <a:r>
              <a:rPr lang="en-US" sz="2000" dirty="0" err="1"/>
              <a:t>secara</a:t>
            </a:r>
            <a:r>
              <a:rPr lang="en-US" sz="2000" dirty="0"/>
              <a:t> </a:t>
            </a:r>
            <a:r>
              <a:rPr lang="en-US" sz="2000" dirty="0" err="1"/>
              <a:t>lengkap</a:t>
            </a:r>
            <a:r>
              <a:rPr lang="en-US" sz="2000" dirty="0"/>
              <a:t> </a:t>
            </a:r>
            <a:r>
              <a:rPr lang="en-US" sz="2000" dirty="0" err="1"/>
              <a:t>hasil</a:t>
            </a:r>
            <a:r>
              <a:rPr lang="en-US" sz="2000" dirty="0"/>
              <a:t> </a:t>
            </a:r>
            <a:r>
              <a:rPr lang="en-US" sz="2000" dirty="0" err="1"/>
              <a:t>pengkajian</a:t>
            </a:r>
            <a:r>
              <a:rPr lang="en-US" sz="2000" dirty="0"/>
              <a:t> </a:t>
            </a:r>
            <a:r>
              <a:rPr lang="en-US" sz="2000" dirty="0" err="1"/>
              <a:t>pasien</a:t>
            </a:r>
            <a:r>
              <a:rPr lang="en-US" sz="2000" dirty="0"/>
              <a:t> </a:t>
            </a:r>
            <a:r>
              <a:rPr lang="en-US" sz="2000" dirty="0" err="1"/>
              <a:t>terkini</a:t>
            </a:r>
            <a:r>
              <a:rPr lang="en-US" sz="2000" dirty="0"/>
              <a:t>, </a:t>
            </a:r>
            <a:r>
              <a:rPr lang="en-US" sz="2000" dirty="0" err="1"/>
              <a:t>seperti</a:t>
            </a:r>
            <a:r>
              <a:rPr lang="en-US" sz="2000" dirty="0"/>
              <a:t> </a:t>
            </a:r>
            <a:r>
              <a:rPr lang="en-US" sz="2000" dirty="0" err="1"/>
              <a:t>tanda</a:t>
            </a:r>
            <a:r>
              <a:rPr lang="en-US" sz="2000" dirty="0"/>
              <a:t> vital, </a:t>
            </a:r>
            <a:r>
              <a:rPr lang="en-US" sz="2000" dirty="0" err="1"/>
              <a:t>skor</a:t>
            </a:r>
            <a:r>
              <a:rPr lang="en-US" sz="2000" dirty="0"/>
              <a:t> </a:t>
            </a:r>
            <a:r>
              <a:rPr lang="en-US" sz="2000" dirty="0" err="1"/>
              <a:t>nyeri</a:t>
            </a:r>
            <a:r>
              <a:rPr lang="en-US" sz="2000" dirty="0"/>
              <a:t>, </a:t>
            </a:r>
            <a:r>
              <a:rPr lang="en-US" sz="2000" dirty="0" err="1"/>
              <a:t>tingkat</a:t>
            </a:r>
            <a:r>
              <a:rPr lang="en-US" sz="2000" dirty="0"/>
              <a:t> </a:t>
            </a:r>
            <a:r>
              <a:rPr lang="en-US" sz="2000" dirty="0" err="1"/>
              <a:t>kesadaran</a:t>
            </a:r>
            <a:r>
              <a:rPr lang="en-US" sz="2000" dirty="0"/>
              <a:t>, </a:t>
            </a:r>
            <a:r>
              <a:rPr lang="en-US" sz="2000" i="1" dirty="0" err="1"/>
              <a:t>braden</a:t>
            </a:r>
            <a:r>
              <a:rPr lang="en-US" sz="2000" i="1" dirty="0"/>
              <a:t> score</a:t>
            </a:r>
            <a:r>
              <a:rPr lang="en-US" sz="2000" dirty="0"/>
              <a:t>, status </a:t>
            </a:r>
            <a:r>
              <a:rPr lang="en-US" sz="2000" i="1" dirty="0"/>
              <a:t>restrain</a:t>
            </a:r>
            <a:r>
              <a:rPr lang="en-US" sz="2000" dirty="0"/>
              <a:t>, </a:t>
            </a:r>
            <a:r>
              <a:rPr lang="en-US" sz="2000" dirty="0" err="1"/>
              <a:t>risiko</a:t>
            </a:r>
            <a:r>
              <a:rPr lang="en-US" sz="2000" dirty="0"/>
              <a:t> </a:t>
            </a:r>
            <a:r>
              <a:rPr lang="en-US" sz="2000" dirty="0" err="1"/>
              <a:t>jatuh</a:t>
            </a:r>
            <a:r>
              <a:rPr lang="en-US" sz="2000" dirty="0"/>
              <a:t>, </a:t>
            </a:r>
            <a:r>
              <a:rPr lang="en-US" sz="2000" i="1" dirty="0" err="1"/>
              <a:t>pivas</a:t>
            </a:r>
            <a:r>
              <a:rPr lang="en-US" sz="2000" dirty="0"/>
              <a:t> </a:t>
            </a:r>
            <a:r>
              <a:rPr lang="en-US" sz="2000" i="1" dirty="0"/>
              <a:t>score</a:t>
            </a:r>
            <a:r>
              <a:rPr lang="en-US" sz="2000" dirty="0"/>
              <a:t>, status </a:t>
            </a:r>
            <a:r>
              <a:rPr lang="en-US" sz="2000" dirty="0" err="1"/>
              <a:t>nutrisi</a:t>
            </a:r>
            <a:r>
              <a:rPr lang="en-US" sz="2000" dirty="0"/>
              <a:t>, </a:t>
            </a:r>
            <a:r>
              <a:rPr lang="en-US" sz="2000" dirty="0" err="1"/>
              <a:t>kemampuan</a:t>
            </a:r>
            <a:r>
              <a:rPr lang="en-US" sz="2000" dirty="0"/>
              <a:t> </a:t>
            </a:r>
            <a:r>
              <a:rPr lang="en-US" sz="2000" dirty="0" err="1"/>
              <a:t>eliminasi</a:t>
            </a:r>
            <a:r>
              <a:rPr lang="en-US" sz="2000" dirty="0"/>
              <a:t>, </a:t>
            </a:r>
            <a:r>
              <a:rPr lang="en-US" sz="2000" dirty="0" err="1"/>
              <a:t>dan</a:t>
            </a:r>
            <a:r>
              <a:rPr lang="en-US" sz="2000" dirty="0"/>
              <a:t> </a:t>
            </a:r>
            <a:r>
              <a:rPr lang="en-US" sz="2000" dirty="0" err="1"/>
              <a:t>sebagainya</a:t>
            </a:r>
            <a:r>
              <a:rPr lang="en-US" sz="2000" dirty="0"/>
              <a:t>.</a:t>
            </a:r>
          </a:p>
          <a:p>
            <a:pPr>
              <a:defRPr/>
            </a:pPr>
            <a:r>
              <a:rPr lang="en-US" sz="2000" dirty="0" err="1"/>
              <a:t>Jelaskan</a:t>
            </a:r>
            <a:r>
              <a:rPr lang="en-US" sz="2000" dirty="0"/>
              <a:t> </a:t>
            </a:r>
            <a:r>
              <a:rPr lang="en-US" sz="2000" dirty="0" err="1"/>
              <a:t>informasi</a:t>
            </a:r>
            <a:r>
              <a:rPr lang="en-US" sz="2000" dirty="0"/>
              <a:t> </a:t>
            </a:r>
            <a:r>
              <a:rPr lang="en-US" sz="2000" dirty="0" err="1"/>
              <a:t>klinik</a:t>
            </a:r>
            <a:r>
              <a:rPr lang="en-US" sz="2000" dirty="0"/>
              <a:t> lain yang </a:t>
            </a:r>
            <a:r>
              <a:rPr lang="en-US" sz="2000" dirty="0" err="1"/>
              <a:t>mendukung</a:t>
            </a:r>
            <a:r>
              <a:rPr lang="en-US" sz="2000" dirty="0"/>
              <a:t>.</a:t>
            </a:r>
          </a:p>
        </p:txBody>
      </p:sp>
      <p:sp>
        <p:nvSpPr>
          <p:cNvPr id="5" name="Rectangle 4">
            <a:extLst>
              <a:ext uri="{FF2B5EF4-FFF2-40B4-BE49-F238E27FC236}">
                <a16:creationId xmlns:a16="http://schemas.microsoft.com/office/drawing/2014/main" id="{4CCE1CC4-5382-C2E4-0753-B14BCAED9AAE}"/>
              </a:ext>
            </a:extLst>
          </p:cNvPr>
          <p:cNvSpPr/>
          <p:nvPr/>
        </p:nvSpPr>
        <p:spPr>
          <a:xfrm>
            <a:off x="1703388" y="3616326"/>
            <a:ext cx="8763000" cy="26527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b="1" dirty="0"/>
              <a:t>R: </a:t>
            </a:r>
            <a:r>
              <a:rPr lang="en-US" sz="2000" b="1" i="1" dirty="0"/>
              <a:t>Recommendation</a:t>
            </a:r>
            <a:r>
              <a:rPr lang="en-US" sz="2000" b="1" dirty="0"/>
              <a:t> </a:t>
            </a:r>
          </a:p>
          <a:p>
            <a:pPr>
              <a:defRPr/>
            </a:pPr>
            <a:r>
              <a:rPr lang="en-US" sz="2000" dirty="0" err="1"/>
              <a:t>Rekomendasikan</a:t>
            </a:r>
            <a:r>
              <a:rPr lang="en-US" sz="2000" dirty="0"/>
              <a:t> </a:t>
            </a:r>
            <a:r>
              <a:rPr lang="en-US" sz="2000" dirty="0" err="1"/>
              <a:t>intervensi</a:t>
            </a:r>
            <a:r>
              <a:rPr lang="en-US" sz="2000" dirty="0"/>
              <a:t> </a:t>
            </a:r>
            <a:r>
              <a:rPr lang="en-US" sz="2000" dirty="0" err="1"/>
              <a:t>keperawatan</a:t>
            </a:r>
            <a:r>
              <a:rPr lang="en-US" sz="2000" dirty="0"/>
              <a:t> yang </a:t>
            </a:r>
            <a:r>
              <a:rPr lang="en-US" sz="2000" dirty="0" err="1"/>
              <a:t>telah</a:t>
            </a:r>
            <a:r>
              <a:rPr lang="en-US" sz="2000" dirty="0"/>
              <a:t> </a:t>
            </a:r>
            <a:r>
              <a:rPr lang="en-US" sz="2000" dirty="0" err="1"/>
              <a:t>dan</a:t>
            </a:r>
            <a:r>
              <a:rPr lang="en-US" sz="2000" dirty="0"/>
              <a:t> </a:t>
            </a:r>
            <a:r>
              <a:rPr lang="en-US" sz="2000" dirty="0" err="1"/>
              <a:t>perlu</a:t>
            </a:r>
            <a:r>
              <a:rPr lang="en-US" sz="2000" dirty="0"/>
              <a:t> </a:t>
            </a:r>
            <a:r>
              <a:rPr lang="en-US" sz="2000" dirty="0" err="1"/>
              <a:t>dilanjutkan</a:t>
            </a:r>
            <a:r>
              <a:rPr lang="en-US" sz="2000" dirty="0"/>
              <a:t> (</a:t>
            </a:r>
            <a:r>
              <a:rPr lang="en-US" sz="2000" i="1" dirty="0"/>
              <a:t>refer to nursing care plan</a:t>
            </a:r>
            <a:r>
              <a:rPr lang="en-US" sz="2000" dirty="0"/>
              <a:t>), </a:t>
            </a:r>
            <a:r>
              <a:rPr lang="en-US" sz="2000" dirty="0" err="1"/>
              <a:t>termasuk</a:t>
            </a:r>
            <a:r>
              <a:rPr lang="en-US" sz="2000" dirty="0"/>
              <a:t> discharge planning </a:t>
            </a:r>
            <a:r>
              <a:rPr lang="en-US" sz="2000" dirty="0" err="1"/>
              <a:t>dan</a:t>
            </a:r>
            <a:r>
              <a:rPr lang="en-US" sz="2000" dirty="0"/>
              <a:t> </a:t>
            </a:r>
            <a:r>
              <a:rPr lang="en-US" sz="2000" dirty="0" err="1"/>
              <a:t>edukasi</a:t>
            </a:r>
            <a:r>
              <a:rPr lang="en-US" sz="2000" dirty="0"/>
              <a:t> </a:t>
            </a:r>
            <a:r>
              <a:rPr lang="en-US" sz="2000" dirty="0" err="1"/>
              <a:t>pasien</a:t>
            </a:r>
            <a:r>
              <a:rPr lang="en-US" sz="2000" dirty="0"/>
              <a:t> </a:t>
            </a:r>
            <a:r>
              <a:rPr lang="en-US" sz="2000" dirty="0" err="1"/>
              <a:t>dan</a:t>
            </a:r>
            <a:r>
              <a:rPr lang="en-US" sz="2000" dirty="0"/>
              <a:t> </a:t>
            </a:r>
            <a:r>
              <a:rPr lang="en-US" sz="2000" dirty="0" err="1"/>
              <a:t>keluarga</a:t>
            </a:r>
            <a:r>
              <a:rPr lang="en-US" sz="2000" dirty="0"/>
              <a:t>.</a:t>
            </a: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C4B-817E-4B7B-6A71-F2F813926D44}"/>
              </a:ext>
            </a:extLst>
          </p:cNvPr>
          <p:cNvSpPr>
            <a:spLocks noGrp="1"/>
          </p:cNvSpPr>
          <p:nvPr>
            <p:ph type="title"/>
          </p:nvPr>
        </p:nvSpPr>
        <p:spPr>
          <a:xfrm>
            <a:off x="2238348" y="500042"/>
            <a:ext cx="7772400" cy="914400"/>
          </a:xfrm>
          <a:ln>
            <a:miter lim="800000"/>
            <a:headEnd/>
            <a:tailEnd/>
          </a:ln>
        </p:spPr>
        <p:txBody>
          <a:bodyPr rtlCol="0">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id-ID"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II. Komunikasi Pelayanan yang efektif antar Pemberi Layanan</a:t>
            </a:r>
            <a:endParaRPr lang="en-US" b="1" cap="all"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a:extLst>
              <a:ext uri="{FF2B5EF4-FFF2-40B4-BE49-F238E27FC236}">
                <a16:creationId xmlns:a16="http://schemas.microsoft.com/office/drawing/2014/main" id="{2BD276DA-F022-B60A-7086-338AF8E63CAF}"/>
              </a:ext>
            </a:extLst>
          </p:cNvPr>
          <p:cNvSpPr>
            <a:spLocks noGrp="1"/>
          </p:cNvSpPr>
          <p:nvPr>
            <p:ph idx="1"/>
          </p:nvPr>
        </p:nvSpPr>
        <p:spPr/>
        <p:txBody>
          <a:bodyPr rtlCol="0">
            <a:normAutofit lnSpcReduction="10000"/>
          </a:bodyPr>
          <a:lstStyle/>
          <a:p>
            <a:pPr marL="514350" lvl="1" indent="-514350">
              <a:buClr>
                <a:schemeClr val="tx1"/>
              </a:buClr>
              <a:buFont typeface="+mj-lt"/>
              <a:buAutoNum type="arabicPeriod"/>
              <a:defRPr/>
            </a:pPr>
            <a:r>
              <a:rPr lang="id-ID" dirty="0"/>
              <a:t>Komunikasi </a:t>
            </a:r>
            <a:r>
              <a:rPr lang="en-US" dirty="0" err="1"/>
              <a:t>secara</a:t>
            </a:r>
            <a:r>
              <a:rPr lang="en-US" dirty="0"/>
              <a:t> </a:t>
            </a:r>
            <a:r>
              <a:rPr lang="id-ID" dirty="0"/>
              <a:t>lisan</a:t>
            </a:r>
            <a:r>
              <a:rPr lang="en-US" dirty="0"/>
              <a:t> </a:t>
            </a:r>
            <a:r>
              <a:rPr lang="en-US" dirty="0" err="1"/>
              <a:t>dan</a:t>
            </a:r>
            <a:r>
              <a:rPr lang="en-US" dirty="0"/>
              <a:t> </a:t>
            </a:r>
            <a:r>
              <a:rPr lang="en-US" dirty="0" err="1"/>
              <a:t>atau</a:t>
            </a:r>
            <a:r>
              <a:rPr lang="en-US" dirty="0"/>
              <a:t> </a:t>
            </a:r>
            <a:r>
              <a:rPr lang="en-US" dirty="0" err="1"/>
              <a:t>melalui</a:t>
            </a:r>
            <a:r>
              <a:rPr lang="en-US" dirty="0"/>
              <a:t> </a:t>
            </a:r>
            <a:r>
              <a:rPr lang="en-US" dirty="0" err="1"/>
              <a:t>telpon</a:t>
            </a:r>
            <a:r>
              <a:rPr lang="en-US" dirty="0"/>
              <a:t> </a:t>
            </a:r>
            <a:r>
              <a:rPr lang="id-ID" dirty="0"/>
              <a:t>(</a:t>
            </a:r>
            <a:r>
              <a:rPr lang="id-ID" i="1" dirty="0"/>
              <a:t>pemberian terapi atau pelaporan hasil kritis</a:t>
            </a:r>
            <a:r>
              <a:rPr lang="id-ID" dirty="0"/>
              <a:t>) </a:t>
            </a:r>
            <a:r>
              <a:rPr lang="en-US" dirty="0" err="1"/>
              <a:t>hanya</a:t>
            </a:r>
            <a:r>
              <a:rPr lang="en-US" dirty="0"/>
              <a:t> </a:t>
            </a:r>
            <a:r>
              <a:rPr lang="en-US" dirty="0" err="1"/>
              <a:t>diberikan</a:t>
            </a:r>
            <a:r>
              <a:rPr lang="en-US" dirty="0"/>
              <a:t> </a:t>
            </a:r>
            <a:r>
              <a:rPr lang="en-US" dirty="0" err="1"/>
              <a:t>pada</a:t>
            </a:r>
            <a:r>
              <a:rPr lang="en-US" dirty="0"/>
              <a:t> </a:t>
            </a:r>
            <a:r>
              <a:rPr lang="en-US" dirty="0" err="1"/>
              <a:t>kondisi</a:t>
            </a:r>
            <a:r>
              <a:rPr lang="en-US" dirty="0"/>
              <a:t> yang </a:t>
            </a:r>
            <a:r>
              <a:rPr lang="en-US" dirty="0" err="1"/>
              <a:t>mendesak</a:t>
            </a:r>
            <a:r>
              <a:rPr lang="en-US" dirty="0"/>
              <a:t> </a:t>
            </a:r>
            <a:r>
              <a:rPr lang="en-US" dirty="0" err="1"/>
              <a:t>dimana</a:t>
            </a:r>
            <a:r>
              <a:rPr lang="en-US" dirty="0"/>
              <a:t> </a:t>
            </a:r>
            <a:r>
              <a:rPr lang="id-ID" dirty="0"/>
              <a:t>komunikasi</a:t>
            </a:r>
            <a:r>
              <a:rPr lang="en-US" dirty="0"/>
              <a:t> </a:t>
            </a:r>
            <a:r>
              <a:rPr lang="en-US" dirty="0" err="1"/>
              <a:t>pelayanan</a:t>
            </a:r>
            <a:r>
              <a:rPr lang="en-US" dirty="0"/>
              <a:t> </a:t>
            </a:r>
            <a:r>
              <a:rPr lang="en-US" dirty="0" err="1"/>
              <a:t>secara</a:t>
            </a:r>
            <a:r>
              <a:rPr lang="en-US" dirty="0"/>
              <a:t> </a:t>
            </a:r>
            <a:r>
              <a:rPr lang="en-US" dirty="0" err="1"/>
              <a:t>tertulis</a:t>
            </a:r>
            <a:r>
              <a:rPr lang="en-US" dirty="0"/>
              <a:t> </a:t>
            </a:r>
            <a:r>
              <a:rPr lang="en-US" dirty="0" err="1"/>
              <a:t>tidak</a:t>
            </a:r>
            <a:r>
              <a:rPr lang="en-US" dirty="0"/>
              <a:t> </a:t>
            </a:r>
            <a:r>
              <a:rPr lang="en-US" dirty="0" err="1"/>
              <a:t>bis</a:t>
            </a:r>
            <a:r>
              <a:rPr lang="id-ID" dirty="0"/>
              <a:t>a dilakukan</a:t>
            </a:r>
            <a:endParaRPr lang="en-US" dirty="0"/>
          </a:p>
          <a:p>
            <a:pPr marL="514350" lvl="1" indent="-514350">
              <a:buClr>
                <a:schemeClr val="tx1"/>
              </a:buClr>
              <a:buFont typeface="+mj-lt"/>
              <a:buAutoNum type="arabicPeriod"/>
              <a:defRPr/>
            </a:pPr>
            <a:r>
              <a:rPr lang="id-ID" dirty="0"/>
              <a:t>C</a:t>
            </a:r>
            <a:r>
              <a:rPr lang="en-US" dirty="0" err="1"/>
              <a:t>ara</a:t>
            </a:r>
            <a:r>
              <a:rPr lang="en-US" dirty="0"/>
              <a:t> :</a:t>
            </a:r>
            <a:endParaRPr lang="id-ID" dirty="0"/>
          </a:p>
          <a:p>
            <a:pPr lvl="2">
              <a:defRPr/>
            </a:pPr>
            <a:r>
              <a:rPr lang="id-ID" i="1" dirty="0"/>
              <a:t>Penerima perintah menulis perintah</a:t>
            </a:r>
            <a:r>
              <a:rPr lang="id-ID" dirty="0"/>
              <a:t>  </a:t>
            </a:r>
            <a:r>
              <a:rPr lang="id-ID" i="1" dirty="0">
                <a:solidFill>
                  <a:schemeClr val="accent2">
                    <a:lumMod val="60000"/>
                    <a:lumOff val="40000"/>
                  </a:schemeClr>
                </a:solidFill>
              </a:rPr>
              <a:t>(T)</a:t>
            </a:r>
            <a:endParaRPr lang="en-US" i="1" dirty="0">
              <a:solidFill>
                <a:schemeClr val="accent2">
                  <a:lumMod val="60000"/>
                  <a:lumOff val="40000"/>
                </a:schemeClr>
              </a:solidFill>
            </a:endParaRPr>
          </a:p>
          <a:p>
            <a:pPr lvl="2">
              <a:defRPr/>
            </a:pPr>
            <a:r>
              <a:rPr lang="id-ID" i="1" dirty="0"/>
              <a:t>Penerima</a:t>
            </a:r>
            <a:r>
              <a:rPr lang="id-ID" dirty="0"/>
              <a:t> perintah </a:t>
            </a:r>
            <a:r>
              <a:rPr lang="id-ID" i="1" dirty="0"/>
              <a:t>membacakan kembali</a:t>
            </a:r>
            <a:r>
              <a:rPr lang="id-ID" dirty="0"/>
              <a:t> perintah yang telah ditulis dan menanyakan kebenaran isi perintah </a:t>
            </a:r>
            <a:r>
              <a:rPr lang="id-ID" i="1" dirty="0">
                <a:solidFill>
                  <a:schemeClr val="accent2">
                    <a:lumMod val="60000"/>
                    <a:lumOff val="40000"/>
                  </a:schemeClr>
                </a:solidFill>
              </a:rPr>
              <a:t>(B)</a:t>
            </a:r>
            <a:endParaRPr lang="en-US" i="1" dirty="0">
              <a:solidFill>
                <a:schemeClr val="accent2">
                  <a:lumMod val="60000"/>
                  <a:lumOff val="40000"/>
                </a:schemeClr>
              </a:solidFill>
            </a:endParaRPr>
          </a:p>
          <a:p>
            <a:pPr lvl="2">
              <a:defRPr/>
            </a:pPr>
            <a:r>
              <a:rPr lang="id-ID" i="1" dirty="0"/>
              <a:t>Pemberi perintah memberikan konfirmasi</a:t>
            </a:r>
            <a:r>
              <a:rPr lang="id-ID" dirty="0"/>
              <a:t> kebenaran perintah yang telah ditulis dan telah dibacakan kembali tersebut </a:t>
            </a:r>
            <a:r>
              <a:rPr lang="id-ID" i="1" dirty="0">
                <a:solidFill>
                  <a:schemeClr val="accent2">
                    <a:lumMod val="60000"/>
                    <a:lumOff val="40000"/>
                  </a:schemeClr>
                </a:solidFill>
              </a:rPr>
              <a:t>(K)</a:t>
            </a:r>
            <a:endParaRPr lang="en-US" i="1" dirty="0">
              <a:solidFill>
                <a:schemeClr val="accent2">
                  <a:lumMod val="60000"/>
                  <a:lumOff val="40000"/>
                </a:schemeClr>
              </a:solidFill>
            </a:endParaRPr>
          </a:p>
          <a:p>
            <a:pPr lvl="2">
              <a:defRPr/>
            </a:pPr>
            <a:r>
              <a:rPr lang="id-ID" i="1" dirty="0"/>
              <a:t>Pemberi</a:t>
            </a:r>
            <a:r>
              <a:rPr lang="id-ID" dirty="0"/>
              <a:t> perintah harus sudah memberikan konfirmasi langsung dengan cara membubuhkan tanda tangan dalam waktu </a:t>
            </a:r>
            <a:r>
              <a:rPr lang="en-US" dirty="0"/>
              <a:t>24</a:t>
            </a:r>
            <a:r>
              <a:rPr lang="id-ID" dirty="0"/>
              <a:t> jam sejak pemberian perintah</a:t>
            </a:r>
          </a:p>
          <a:p>
            <a:pPr lvl="2">
              <a:defRPr/>
            </a:pPr>
            <a:r>
              <a:rPr lang="id-ID" b="1" i="1" dirty="0">
                <a:solidFill>
                  <a:schemeClr val="accent2">
                    <a:lumMod val="60000"/>
                    <a:lumOff val="40000"/>
                  </a:schemeClr>
                </a:solidFill>
              </a:rPr>
              <a:t>T – B – K</a:t>
            </a:r>
          </a:p>
          <a:p>
            <a:pPr marL="582930" lvl="1" indent="-514350">
              <a:spcBef>
                <a:spcPts val="700"/>
              </a:spcBef>
              <a:buClr>
                <a:schemeClr val="tx2"/>
              </a:buClr>
              <a:buSzPct val="95000"/>
              <a:buFont typeface="+mj-lt"/>
              <a:buAutoNum type="arabicPeriod"/>
              <a:defRPr/>
            </a:pPr>
            <a:r>
              <a:rPr lang="id-ID" dirty="0"/>
              <a:t>Komunikasi Pelaporan Pelayanan dilakukan dengan metode </a:t>
            </a:r>
            <a:r>
              <a:rPr lang="id-ID" b="1" i="1" dirty="0">
                <a:solidFill>
                  <a:schemeClr val="accent2">
                    <a:lumMod val="60000"/>
                    <a:lumOff val="40000"/>
                  </a:schemeClr>
                </a:solidFill>
              </a:rPr>
              <a:t>SBAR</a:t>
            </a:r>
            <a:endParaRPr lang="en-US" b="1" i="1" dirty="0">
              <a:solidFill>
                <a:schemeClr val="accent2">
                  <a:lumMod val="60000"/>
                  <a:lumOff val="40000"/>
                </a:schemeClr>
              </a:solidFill>
            </a:endParaRPr>
          </a:p>
          <a:p>
            <a:pPr>
              <a:defRPr/>
            </a:pPr>
            <a:endParaRPr lang="en-US" b="1" i="1" dirty="0">
              <a:solidFill>
                <a:schemeClr val="accent2">
                  <a:lumMod val="60000"/>
                  <a:lumOff val="40000"/>
                </a:schemeClr>
              </a:solidFill>
            </a:endParaRPr>
          </a:p>
          <a:p>
            <a:pPr marL="514350" lvl="1" indent="-514350">
              <a:buClr>
                <a:schemeClr val="tx1"/>
              </a:buClr>
              <a:buFont typeface="+mj-lt"/>
              <a:buAutoNum type="arabicPeriod"/>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ED46DD9-1C87-43F0-DA81-DF99C657D8D0}"/>
              </a:ext>
            </a:extLst>
          </p:cNvPr>
          <p:cNvSpPr>
            <a:spLocks noGrp="1"/>
          </p:cNvSpPr>
          <p:nvPr>
            <p:ph type="ctrTitle"/>
          </p:nvPr>
        </p:nvSpPr>
        <p:spPr/>
        <p:txBody>
          <a:bodyPr/>
          <a:lstStyle/>
          <a:p>
            <a:endParaRPr lang="en-US" altLang="en-US"/>
          </a:p>
        </p:txBody>
      </p:sp>
      <p:sp>
        <p:nvSpPr>
          <p:cNvPr id="3" name="Subtitle 2">
            <a:extLst>
              <a:ext uri="{FF2B5EF4-FFF2-40B4-BE49-F238E27FC236}">
                <a16:creationId xmlns:a16="http://schemas.microsoft.com/office/drawing/2014/main" id="{A6433A76-AD5D-3004-539D-4E173BD6BC0F}"/>
              </a:ext>
            </a:extLst>
          </p:cNvPr>
          <p:cNvSpPr>
            <a:spLocks noGrp="1"/>
          </p:cNvSpPr>
          <p:nvPr>
            <p:ph type="subTitle" idx="1"/>
          </p:nvPr>
        </p:nvSpPr>
        <p:spPr/>
        <p:txBody>
          <a:bodyPr/>
          <a:lstStyle/>
          <a:p>
            <a:pPr>
              <a:defRPr/>
            </a:pPr>
            <a:endParaRPr lang="en-US"/>
          </a:p>
        </p:txBody>
      </p:sp>
      <p:sp>
        <p:nvSpPr>
          <p:cNvPr id="4" name="Rectangle 3">
            <a:extLst>
              <a:ext uri="{FF2B5EF4-FFF2-40B4-BE49-F238E27FC236}">
                <a16:creationId xmlns:a16="http://schemas.microsoft.com/office/drawing/2014/main" id="{9E808A10-321D-BCE8-C19D-E3764A6C4CB0}"/>
              </a:ext>
            </a:extLst>
          </p:cNvPr>
          <p:cNvSpPr/>
          <p:nvPr/>
        </p:nvSpPr>
        <p:spPr>
          <a:xfrm>
            <a:off x="152400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FORMAT TIMBANG TERIMA</a:t>
            </a:r>
            <a:endParaRPr lang="en-US" sz="4000" dirty="0"/>
          </a:p>
        </p:txBody>
      </p:sp>
      <p:pic>
        <p:nvPicPr>
          <p:cNvPr id="97285" name="Picture 2" descr="C:\Users\HP\Pictures\format.jpg">
            <a:extLst>
              <a:ext uri="{FF2B5EF4-FFF2-40B4-BE49-F238E27FC236}">
                <a16:creationId xmlns:a16="http://schemas.microsoft.com/office/drawing/2014/main" id="{A2A0DAA2-E652-80DC-37FF-BD395B866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0414"/>
            <a:ext cx="91440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D123F6D7-A197-C348-5BAF-772463CCE5F6}"/>
              </a:ext>
            </a:extLst>
          </p:cNvPr>
          <p:cNvSpPr>
            <a:spLocks noGrp="1"/>
          </p:cNvSpPr>
          <p:nvPr>
            <p:ph type="title"/>
          </p:nvPr>
        </p:nvSpPr>
        <p:spPr>
          <a:xfrm>
            <a:off x="2424113" y="3357563"/>
            <a:ext cx="8229600" cy="1143000"/>
          </a:xfrm>
          <a:solidFill>
            <a:schemeClr val="tx2"/>
          </a:solidFill>
        </p:spPr>
        <p:txBody>
          <a:bodyPr/>
          <a:lstStyle/>
          <a:p>
            <a:r>
              <a:rPr lang="en-US" altLang="en-US" sz="3200">
                <a:solidFill>
                  <a:schemeClr val="bg1"/>
                </a:solidFill>
              </a:rPr>
              <a:t>PRE CONFERENCE &amp; POST CONFERENCE </a:t>
            </a:r>
            <a:endParaRPr lang="en-ID" altLang="en-US" sz="3200">
              <a:solidFill>
                <a:schemeClr val="bg1"/>
              </a:solidFill>
            </a:endParaRPr>
          </a:p>
        </p:txBody>
      </p:sp>
      <p:pic>
        <p:nvPicPr>
          <p:cNvPr id="98307" name="Picture 2" descr="Image result for ANIMASI SDM">
            <a:extLst>
              <a:ext uri="{FF2B5EF4-FFF2-40B4-BE49-F238E27FC236}">
                <a16:creationId xmlns:a16="http://schemas.microsoft.com/office/drawing/2014/main" id="{1D053EDF-18FD-5436-FEEF-B99869F7E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908050"/>
            <a:ext cx="3657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DE40-7064-2F92-7E4E-576BBBA123BA}"/>
              </a:ext>
            </a:extLst>
          </p:cNvPr>
          <p:cNvSpPr>
            <a:spLocks noGrp="1"/>
          </p:cNvSpPr>
          <p:nvPr>
            <p:ph type="title"/>
          </p:nvPr>
        </p:nvSpPr>
        <p:spPr>
          <a:xfrm>
            <a:off x="621891" y="1800634"/>
            <a:ext cx="1973826" cy="1325563"/>
          </a:xfrm>
          <a:solidFill>
            <a:schemeClr val="accent2"/>
          </a:solidFill>
        </p:spPr>
        <p:txBody>
          <a:bodyPr>
            <a:normAutofit/>
          </a:bodyPr>
          <a:lstStyle/>
          <a:p>
            <a:pPr algn="ctr"/>
            <a:r>
              <a:rPr lang="en-US" sz="2400" dirty="0" err="1"/>
              <a:t>Timbang</a:t>
            </a:r>
            <a:r>
              <a:rPr lang="en-US" sz="2400" dirty="0"/>
              <a:t> </a:t>
            </a:r>
            <a:r>
              <a:rPr lang="en-US" sz="2400" dirty="0" err="1"/>
              <a:t>Terima</a:t>
            </a:r>
            <a:endParaRPr lang="en-ID" sz="2400" dirty="0"/>
          </a:p>
        </p:txBody>
      </p:sp>
      <p:sp>
        <p:nvSpPr>
          <p:cNvPr id="4" name="Title 1">
            <a:extLst>
              <a:ext uri="{FF2B5EF4-FFF2-40B4-BE49-F238E27FC236}">
                <a16:creationId xmlns:a16="http://schemas.microsoft.com/office/drawing/2014/main" id="{EFC616C2-6601-787C-7651-D5705FF705C2}"/>
              </a:ext>
            </a:extLst>
          </p:cNvPr>
          <p:cNvSpPr txBox="1">
            <a:spLocks/>
          </p:cNvSpPr>
          <p:nvPr/>
        </p:nvSpPr>
        <p:spPr>
          <a:xfrm>
            <a:off x="3065207" y="1800633"/>
            <a:ext cx="1973826"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Pre Conference </a:t>
            </a:r>
            <a:endParaRPr lang="en-ID" sz="2400" dirty="0"/>
          </a:p>
        </p:txBody>
      </p:sp>
      <p:sp>
        <p:nvSpPr>
          <p:cNvPr id="5" name="Title 1">
            <a:extLst>
              <a:ext uri="{FF2B5EF4-FFF2-40B4-BE49-F238E27FC236}">
                <a16:creationId xmlns:a16="http://schemas.microsoft.com/office/drawing/2014/main" id="{3A5022CC-8AC4-2106-C158-E010A866CE72}"/>
              </a:ext>
            </a:extLst>
          </p:cNvPr>
          <p:cNvSpPr txBox="1">
            <a:spLocks/>
          </p:cNvSpPr>
          <p:nvPr/>
        </p:nvSpPr>
        <p:spPr>
          <a:xfrm>
            <a:off x="5552769" y="1800633"/>
            <a:ext cx="1973826"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Middle Conference </a:t>
            </a:r>
            <a:endParaRPr lang="en-ID" sz="2400" dirty="0"/>
          </a:p>
        </p:txBody>
      </p:sp>
      <p:sp>
        <p:nvSpPr>
          <p:cNvPr id="6" name="Title 1">
            <a:extLst>
              <a:ext uri="{FF2B5EF4-FFF2-40B4-BE49-F238E27FC236}">
                <a16:creationId xmlns:a16="http://schemas.microsoft.com/office/drawing/2014/main" id="{7DA85FD7-4030-4DF9-2947-427E29E64312}"/>
              </a:ext>
            </a:extLst>
          </p:cNvPr>
          <p:cNvSpPr txBox="1">
            <a:spLocks/>
          </p:cNvSpPr>
          <p:nvPr/>
        </p:nvSpPr>
        <p:spPr>
          <a:xfrm>
            <a:off x="7838769" y="1800633"/>
            <a:ext cx="1973826"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Post Conference </a:t>
            </a:r>
            <a:endParaRPr lang="en-ID" sz="2400" dirty="0"/>
          </a:p>
        </p:txBody>
      </p:sp>
      <p:sp>
        <p:nvSpPr>
          <p:cNvPr id="7" name="Title 1">
            <a:extLst>
              <a:ext uri="{FF2B5EF4-FFF2-40B4-BE49-F238E27FC236}">
                <a16:creationId xmlns:a16="http://schemas.microsoft.com/office/drawing/2014/main" id="{A3E95657-68DF-E549-55DC-0FDBB484746A}"/>
              </a:ext>
            </a:extLst>
          </p:cNvPr>
          <p:cNvSpPr txBox="1">
            <a:spLocks/>
          </p:cNvSpPr>
          <p:nvPr/>
        </p:nvSpPr>
        <p:spPr>
          <a:xfrm>
            <a:off x="10124769" y="1800633"/>
            <a:ext cx="1973826"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t>Timbang</a:t>
            </a:r>
            <a:r>
              <a:rPr lang="en-US" sz="2400" dirty="0"/>
              <a:t> </a:t>
            </a:r>
            <a:r>
              <a:rPr lang="en-US" sz="2400" dirty="0" err="1"/>
              <a:t>Terima</a:t>
            </a:r>
            <a:endParaRPr lang="en-ID" sz="2400" dirty="0"/>
          </a:p>
        </p:txBody>
      </p:sp>
      <p:sp>
        <p:nvSpPr>
          <p:cNvPr id="9" name="Arrow: Right 8">
            <a:extLst>
              <a:ext uri="{FF2B5EF4-FFF2-40B4-BE49-F238E27FC236}">
                <a16:creationId xmlns:a16="http://schemas.microsoft.com/office/drawing/2014/main" id="{00F0B9EA-9DBD-CDF9-87A1-8D1060D4480D}"/>
              </a:ext>
            </a:extLst>
          </p:cNvPr>
          <p:cNvSpPr/>
          <p:nvPr/>
        </p:nvSpPr>
        <p:spPr>
          <a:xfrm>
            <a:off x="2696498" y="2359742"/>
            <a:ext cx="312174" cy="4129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Arrow: Right 9">
            <a:extLst>
              <a:ext uri="{FF2B5EF4-FFF2-40B4-BE49-F238E27FC236}">
                <a16:creationId xmlns:a16="http://schemas.microsoft.com/office/drawing/2014/main" id="{3CAC0C64-D38D-ACDF-F0EB-351A74F025DE}"/>
              </a:ext>
            </a:extLst>
          </p:cNvPr>
          <p:cNvSpPr/>
          <p:nvPr/>
        </p:nvSpPr>
        <p:spPr>
          <a:xfrm>
            <a:off x="5139815" y="2359742"/>
            <a:ext cx="312174" cy="4129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Arrow: Right 10">
            <a:extLst>
              <a:ext uri="{FF2B5EF4-FFF2-40B4-BE49-F238E27FC236}">
                <a16:creationId xmlns:a16="http://schemas.microsoft.com/office/drawing/2014/main" id="{AEE776C2-F258-864C-A2FC-6528752C9D01}"/>
              </a:ext>
            </a:extLst>
          </p:cNvPr>
          <p:cNvSpPr/>
          <p:nvPr/>
        </p:nvSpPr>
        <p:spPr>
          <a:xfrm>
            <a:off x="7526595" y="2310581"/>
            <a:ext cx="312174" cy="4129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Arrow: Right 11">
            <a:extLst>
              <a:ext uri="{FF2B5EF4-FFF2-40B4-BE49-F238E27FC236}">
                <a16:creationId xmlns:a16="http://schemas.microsoft.com/office/drawing/2014/main" id="{791E0D70-2F9C-E7A7-98A5-5889D52BE128}"/>
              </a:ext>
            </a:extLst>
          </p:cNvPr>
          <p:cNvSpPr/>
          <p:nvPr/>
        </p:nvSpPr>
        <p:spPr>
          <a:xfrm>
            <a:off x="9807678" y="2340078"/>
            <a:ext cx="312174" cy="4129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59799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DADB6B3-6D74-2CE0-32F4-1C03CC11138D}"/>
              </a:ext>
            </a:extLst>
          </p:cNvPr>
          <p:cNvSpPr>
            <a:spLocks noGrp="1"/>
          </p:cNvSpPr>
          <p:nvPr>
            <p:ph type="title"/>
          </p:nvPr>
        </p:nvSpPr>
        <p:spPr/>
        <p:txBody>
          <a:bodyPr/>
          <a:lstStyle/>
          <a:p>
            <a:r>
              <a:rPr lang="en-US" altLang="en-US"/>
              <a:t>PRE CONFERENCE </a:t>
            </a:r>
            <a:endParaRPr lang="en-ID" altLang="en-US"/>
          </a:p>
        </p:txBody>
      </p:sp>
      <p:sp>
        <p:nvSpPr>
          <p:cNvPr id="99331" name="Content Placeholder 2">
            <a:extLst>
              <a:ext uri="{FF2B5EF4-FFF2-40B4-BE49-F238E27FC236}">
                <a16:creationId xmlns:a16="http://schemas.microsoft.com/office/drawing/2014/main" id="{376262A6-8634-CCB1-FF25-85CD93604E42}"/>
              </a:ext>
            </a:extLst>
          </p:cNvPr>
          <p:cNvSpPr>
            <a:spLocks noGrp="1"/>
          </p:cNvSpPr>
          <p:nvPr>
            <p:ph idx="1"/>
          </p:nvPr>
        </p:nvSpPr>
        <p:spPr>
          <a:xfrm>
            <a:off x="1981200" y="1600200"/>
            <a:ext cx="8229600" cy="2044700"/>
          </a:xfrm>
          <a:ln>
            <a:solidFill>
              <a:schemeClr val="accent1"/>
            </a:solidFill>
            <a:miter lim="800000"/>
            <a:headEnd/>
            <a:tailEnd/>
          </a:ln>
        </p:spPr>
        <p:txBody>
          <a:bodyPr/>
          <a:lstStyle/>
          <a:p>
            <a:pPr algn="just"/>
            <a:r>
              <a:rPr lang="en-ID" altLang="en-US" sz="2000"/>
              <a:t>Pre conference adalah komunikasi ketua tim dan perawat pelaksana setelah selesai operan untuk rencana kegiatan pada shift tersebut yang dipimpin oleh ketua tim atau penanggung jawab tim. Jika yang dinas pada tim tersebut hanya satu orang, maka pre conference ditiadakan. Isi pre conference adalah rencana tiap perawat (rencana harian), dan tambahan rencana dari kepala tim dan penanggung jawab tim</a:t>
            </a:r>
          </a:p>
        </p:txBody>
      </p:sp>
      <p:pic>
        <p:nvPicPr>
          <p:cNvPr id="99332" name="Picture 2" descr="Image result for ANIMASI SDM">
            <a:extLst>
              <a:ext uri="{FF2B5EF4-FFF2-40B4-BE49-F238E27FC236}">
                <a16:creationId xmlns:a16="http://schemas.microsoft.com/office/drawing/2014/main" id="{D1A50E9F-4BF4-A1BA-19C8-56872E07D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57625"/>
            <a:ext cx="3657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AA65FF82-3E8D-E441-75E0-3622E14EE30F}"/>
              </a:ext>
            </a:extLst>
          </p:cNvPr>
          <p:cNvSpPr>
            <a:spLocks noGrp="1"/>
          </p:cNvSpPr>
          <p:nvPr>
            <p:ph type="title"/>
          </p:nvPr>
        </p:nvSpPr>
        <p:spPr/>
        <p:txBody>
          <a:bodyPr/>
          <a:lstStyle/>
          <a:p>
            <a:r>
              <a:rPr lang="en-US" altLang="en-US"/>
              <a:t>TUJUAN PRE CONFERENCE </a:t>
            </a:r>
            <a:endParaRPr lang="en-ID" altLang="en-US"/>
          </a:p>
        </p:txBody>
      </p:sp>
      <p:sp>
        <p:nvSpPr>
          <p:cNvPr id="100355" name="Content Placeholder 2">
            <a:extLst>
              <a:ext uri="{FF2B5EF4-FFF2-40B4-BE49-F238E27FC236}">
                <a16:creationId xmlns:a16="http://schemas.microsoft.com/office/drawing/2014/main" id="{AFB8486A-1EF5-20FF-8973-5C0C86CF327F}"/>
              </a:ext>
            </a:extLst>
          </p:cNvPr>
          <p:cNvSpPr>
            <a:spLocks noGrp="1"/>
          </p:cNvSpPr>
          <p:nvPr>
            <p:ph idx="1"/>
          </p:nvPr>
        </p:nvSpPr>
        <p:spPr>
          <a:xfrm>
            <a:off x="1847850" y="1624014"/>
            <a:ext cx="8229600" cy="2332037"/>
          </a:xfrm>
        </p:spPr>
        <p:txBody>
          <a:bodyPr/>
          <a:lstStyle/>
          <a:p>
            <a:pPr marL="514350" indent="-514350" algn="just">
              <a:buFont typeface="Arial" panose="020B0604020202020204" pitchFamily="34" charset="0"/>
              <a:buAutoNum type="arabicPeriod"/>
            </a:pPr>
            <a:r>
              <a:rPr lang="en-ID" altLang="en-US" sz="2400"/>
              <a:t>Membantu untuk mengidentifikasi masalah-masalah pasien, merencanakan asuhan dan merencanakan evaluasi hasil </a:t>
            </a:r>
          </a:p>
          <a:p>
            <a:pPr marL="514350" indent="-514350" algn="just">
              <a:buFont typeface="Arial" panose="020B0604020202020204" pitchFamily="34" charset="0"/>
              <a:buAutoNum type="arabicPeriod"/>
            </a:pPr>
            <a:r>
              <a:rPr lang="en-ID" altLang="en-US" sz="2400"/>
              <a:t>Mempersiapkan hal-hal yang akan ditemui di lapangan </a:t>
            </a:r>
          </a:p>
          <a:p>
            <a:pPr marL="514350" indent="-514350" algn="just">
              <a:buFont typeface="Arial" panose="020B0604020202020204" pitchFamily="34" charset="0"/>
              <a:buAutoNum type="arabicPeriod"/>
            </a:pPr>
            <a:r>
              <a:rPr lang="en-ID" altLang="en-US" sz="2400"/>
              <a:t>Memberikan kesempatan untuk berdiskusi tentang keadaan pasien</a:t>
            </a:r>
          </a:p>
        </p:txBody>
      </p:sp>
      <p:pic>
        <p:nvPicPr>
          <p:cNvPr id="100356" name="Picture 2" descr="Image result for ANIMASI SDM">
            <a:extLst>
              <a:ext uri="{FF2B5EF4-FFF2-40B4-BE49-F238E27FC236}">
                <a16:creationId xmlns:a16="http://schemas.microsoft.com/office/drawing/2014/main" id="{F1A17819-8542-919C-4B8C-FFEF5A061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3644900"/>
            <a:ext cx="28289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7AAF08D9-BD7B-B767-74CE-B9B4E71D20D1}"/>
              </a:ext>
            </a:extLst>
          </p:cNvPr>
          <p:cNvSpPr>
            <a:spLocks noGrp="1"/>
          </p:cNvSpPr>
          <p:nvPr>
            <p:ph type="title"/>
          </p:nvPr>
        </p:nvSpPr>
        <p:spPr/>
        <p:txBody>
          <a:bodyPr/>
          <a:lstStyle/>
          <a:p>
            <a:r>
              <a:rPr lang="en-US" altLang="en-US"/>
              <a:t>SYARAT PRE CONFERENCE </a:t>
            </a:r>
            <a:endParaRPr lang="en-ID" altLang="en-US"/>
          </a:p>
        </p:txBody>
      </p:sp>
      <p:sp>
        <p:nvSpPr>
          <p:cNvPr id="101379" name="Content Placeholder 2">
            <a:extLst>
              <a:ext uri="{FF2B5EF4-FFF2-40B4-BE49-F238E27FC236}">
                <a16:creationId xmlns:a16="http://schemas.microsoft.com/office/drawing/2014/main" id="{A078AB19-A0C3-661F-071A-C531B32AC058}"/>
              </a:ext>
            </a:extLst>
          </p:cNvPr>
          <p:cNvSpPr>
            <a:spLocks noGrp="1"/>
          </p:cNvSpPr>
          <p:nvPr>
            <p:ph idx="1"/>
          </p:nvPr>
        </p:nvSpPr>
        <p:spPr>
          <a:ln>
            <a:solidFill>
              <a:schemeClr val="accent1"/>
            </a:solidFill>
            <a:miter lim="800000"/>
            <a:headEnd/>
            <a:tailEnd/>
          </a:ln>
        </p:spPr>
        <p:txBody>
          <a:bodyPr/>
          <a:lstStyle/>
          <a:p>
            <a:pPr marL="514350" indent="-514350">
              <a:buFont typeface="Arial" panose="020B0604020202020204" pitchFamily="34" charset="0"/>
              <a:buAutoNum type="alphaLcPeriod"/>
            </a:pPr>
            <a:r>
              <a:rPr lang="en-ID" altLang="en-US" sz="2400"/>
              <a:t>Pre conference dilaksanakan sebelum pemberian asuhan keperawatan dan post conference dilakukan sesudah pemberian asuhan keperawatan </a:t>
            </a:r>
          </a:p>
          <a:p>
            <a:pPr marL="514350" indent="-514350">
              <a:buFont typeface="Arial" panose="020B0604020202020204" pitchFamily="34" charset="0"/>
              <a:buAutoNum type="alphaLcPeriod"/>
            </a:pPr>
            <a:r>
              <a:rPr lang="en-ID" altLang="en-US" sz="2400"/>
              <a:t>Waktu efektif yang diperlukan 10 atau 15 menit </a:t>
            </a:r>
          </a:p>
          <a:p>
            <a:pPr marL="514350" indent="-514350">
              <a:buFont typeface="Arial" panose="020B0604020202020204" pitchFamily="34" charset="0"/>
              <a:buAutoNum type="alphaLcPeriod"/>
            </a:pPr>
            <a:r>
              <a:rPr lang="en-ID" altLang="en-US" sz="2400"/>
              <a:t>Topik yang dibicarakan harus dibatasi, umumnya tentang keadaan pasien, perencanaan tindakan rencana dan data-data yang perlu ditambahkan</a:t>
            </a:r>
          </a:p>
          <a:p>
            <a:pPr marL="514350" indent="-514350">
              <a:buFont typeface="Arial" panose="020B0604020202020204" pitchFamily="34" charset="0"/>
              <a:buAutoNum type="alphaLcPeriod"/>
            </a:pPr>
            <a:r>
              <a:rPr lang="en-ID" altLang="en-US" sz="2400"/>
              <a:t> Yang terlibat dalam conference adalah kepala ruangan, ketua tim dan anggota tim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77709C68-F9FE-35F0-3AD5-64BB21B08B11}"/>
              </a:ext>
            </a:extLst>
          </p:cNvPr>
          <p:cNvSpPr>
            <a:spLocks noGrp="1"/>
          </p:cNvSpPr>
          <p:nvPr>
            <p:ph type="title"/>
          </p:nvPr>
        </p:nvSpPr>
        <p:spPr/>
        <p:txBody>
          <a:bodyPr/>
          <a:lstStyle/>
          <a:p>
            <a:r>
              <a:rPr lang="en-US" altLang="en-US"/>
              <a:t>PELAKSANAAN PRE CONFERENCE </a:t>
            </a:r>
            <a:endParaRPr lang="en-ID" altLang="en-US"/>
          </a:p>
        </p:txBody>
      </p:sp>
      <p:sp>
        <p:nvSpPr>
          <p:cNvPr id="102403" name="Content Placeholder 2">
            <a:extLst>
              <a:ext uri="{FF2B5EF4-FFF2-40B4-BE49-F238E27FC236}">
                <a16:creationId xmlns:a16="http://schemas.microsoft.com/office/drawing/2014/main" id="{096E5C33-08FF-9488-E804-7185995F36E1}"/>
              </a:ext>
            </a:extLst>
          </p:cNvPr>
          <p:cNvSpPr>
            <a:spLocks noGrp="1"/>
          </p:cNvSpPr>
          <p:nvPr>
            <p:ph idx="1"/>
          </p:nvPr>
        </p:nvSpPr>
        <p:spPr>
          <a:ln>
            <a:solidFill>
              <a:schemeClr val="accent1"/>
            </a:solidFill>
            <a:miter lim="800000"/>
            <a:headEnd/>
            <a:tailEnd/>
          </a:ln>
        </p:spPr>
        <p:txBody>
          <a:bodyPr/>
          <a:lstStyle/>
          <a:p>
            <a:pPr marL="457200" indent="-457200" algn="just">
              <a:buFont typeface="Arial" panose="020B0604020202020204" pitchFamily="34" charset="0"/>
              <a:buAutoNum type="arabicPeriod"/>
            </a:pPr>
            <a:r>
              <a:rPr lang="en-ID" altLang="en-US" sz="2000"/>
              <a:t>Dipimpin oleh ketua tim atau penanggung jawab tim Isi conference: Rencana tiap perawat (rencana harian) Tambahan rencana dari ketua tim atau penanggung jawab tim</a:t>
            </a:r>
          </a:p>
          <a:p>
            <a:pPr marL="457200" indent="-457200" algn="just">
              <a:buFont typeface="Arial" panose="020B0604020202020204" pitchFamily="34" charset="0"/>
              <a:buAutoNum type="arabicPeriod"/>
            </a:pPr>
            <a:r>
              <a:rPr lang="en-ID" altLang="en-US" sz="2000"/>
              <a:t>Waktu Dilakukan setelah operan</a:t>
            </a:r>
          </a:p>
          <a:p>
            <a:pPr marL="457200" indent="-457200" algn="just">
              <a:buFont typeface="Arial" panose="020B0604020202020204" pitchFamily="34" charset="0"/>
              <a:buAutoNum type="arabicPeriod"/>
            </a:pPr>
            <a:r>
              <a:rPr lang="en-ID" altLang="en-US" sz="2000"/>
              <a:t>Tempat Dilakukan di meja masing – masing tim </a:t>
            </a:r>
          </a:p>
          <a:p>
            <a:pPr marL="457200" indent="-457200" algn="just">
              <a:buFont typeface="Arial" panose="020B0604020202020204" pitchFamily="34" charset="0"/>
              <a:buAutoNum type="arabicPeriod"/>
            </a:pPr>
            <a:r>
              <a:rPr lang="en-ID" altLang="en-US" sz="2000"/>
              <a:t> Penanggung jawab Ketua tim atau penanggung jawab tim kegiatan </a:t>
            </a:r>
          </a:p>
          <a:p>
            <a:pPr marL="457200" indent="-457200" algn="just">
              <a:buFont typeface="Arial" panose="020B0604020202020204" pitchFamily="34" charset="0"/>
              <a:buAutoNum type="alphaLcPeriod"/>
            </a:pPr>
            <a:r>
              <a:rPr lang="en-ID" altLang="en-US" sz="2000"/>
              <a:t>Ketua tim atau penanggung jawab tim membuka acara </a:t>
            </a:r>
          </a:p>
          <a:p>
            <a:pPr marL="457200" indent="-457200" algn="just">
              <a:buFont typeface="Arial" panose="020B0604020202020204" pitchFamily="34" charset="0"/>
              <a:buAutoNum type="alphaLcPeriod"/>
            </a:pPr>
            <a:r>
              <a:rPr lang="en-ID" altLang="en-US" sz="2000"/>
              <a:t>Ketua tim atau penanggung jawab tim menanjakan rencana harian masing – masing perawat pelaksana </a:t>
            </a:r>
          </a:p>
          <a:p>
            <a:pPr marL="457200" indent="-457200" algn="just">
              <a:buFont typeface="Arial" panose="020B0604020202020204" pitchFamily="34" charset="0"/>
              <a:buAutoNum type="alphaLcPeriod"/>
            </a:pPr>
            <a:r>
              <a:rPr lang="en-ID" altLang="en-US" sz="2000"/>
              <a:t>Ketua tim atau penanggung jawab tim memberikan masukan dan tindakan lanjut terkait dengan asuhan yang diberikan saat itu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E878656-91F2-6C4D-CFEA-2AF127FCD5AB}"/>
              </a:ext>
            </a:extLst>
          </p:cNvPr>
          <p:cNvSpPr>
            <a:spLocks noGrp="1"/>
          </p:cNvSpPr>
          <p:nvPr>
            <p:ph type="title"/>
          </p:nvPr>
        </p:nvSpPr>
        <p:spPr/>
        <p:txBody>
          <a:bodyPr/>
          <a:lstStyle/>
          <a:p>
            <a:r>
              <a:rPr lang="en-US" altLang="en-US"/>
              <a:t>POST CONFERENCE </a:t>
            </a:r>
            <a:endParaRPr lang="en-ID" altLang="en-US"/>
          </a:p>
        </p:txBody>
      </p:sp>
      <p:sp>
        <p:nvSpPr>
          <p:cNvPr id="103427" name="Content Placeholder 2">
            <a:extLst>
              <a:ext uri="{FF2B5EF4-FFF2-40B4-BE49-F238E27FC236}">
                <a16:creationId xmlns:a16="http://schemas.microsoft.com/office/drawing/2014/main" id="{0259C3F3-1299-F630-58DF-6EDE42B29816}"/>
              </a:ext>
            </a:extLst>
          </p:cNvPr>
          <p:cNvSpPr>
            <a:spLocks noGrp="1"/>
          </p:cNvSpPr>
          <p:nvPr>
            <p:ph idx="1"/>
          </p:nvPr>
        </p:nvSpPr>
        <p:spPr>
          <a:xfrm>
            <a:off x="1981200" y="1600200"/>
            <a:ext cx="8229600" cy="1397000"/>
          </a:xfrm>
          <a:ln>
            <a:solidFill>
              <a:schemeClr val="accent1"/>
            </a:solidFill>
            <a:miter lim="800000"/>
            <a:headEnd/>
            <a:tailEnd/>
          </a:ln>
        </p:spPr>
        <p:txBody>
          <a:bodyPr/>
          <a:lstStyle/>
          <a:p>
            <a:r>
              <a:rPr lang="en-ID" altLang="en-US"/>
              <a:t>Post conference adalah diskusi tentang aspek klinik sesudah melaksanakan asuhan keperawatan pada pasien. </a:t>
            </a:r>
          </a:p>
        </p:txBody>
      </p:sp>
      <p:pic>
        <p:nvPicPr>
          <p:cNvPr id="103428" name="Picture 2" descr="Image result for ANIMASI SDM">
            <a:extLst>
              <a:ext uri="{FF2B5EF4-FFF2-40B4-BE49-F238E27FC236}">
                <a16:creationId xmlns:a16="http://schemas.microsoft.com/office/drawing/2014/main" id="{311D228B-0005-54AA-988C-C1D057B00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4" y="3505200"/>
            <a:ext cx="32289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E0AF27CC-C9AD-7D29-49B5-9131A52B5F3B}"/>
              </a:ext>
            </a:extLst>
          </p:cNvPr>
          <p:cNvSpPr>
            <a:spLocks noGrp="1"/>
          </p:cNvSpPr>
          <p:nvPr>
            <p:ph type="title"/>
          </p:nvPr>
        </p:nvSpPr>
        <p:spPr/>
        <p:txBody>
          <a:bodyPr/>
          <a:lstStyle/>
          <a:p>
            <a:r>
              <a:rPr lang="en-US" altLang="en-US"/>
              <a:t>TUJUAN POST CONFERENCE </a:t>
            </a:r>
            <a:endParaRPr lang="en-ID" altLang="en-US"/>
          </a:p>
        </p:txBody>
      </p:sp>
      <p:sp>
        <p:nvSpPr>
          <p:cNvPr id="104451" name="Content Placeholder 2">
            <a:extLst>
              <a:ext uri="{FF2B5EF4-FFF2-40B4-BE49-F238E27FC236}">
                <a16:creationId xmlns:a16="http://schemas.microsoft.com/office/drawing/2014/main" id="{DCE5728A-F24E-3F1D-5CFF-C809E1178228}"/>
              </a:ext>
            </a:extLst>
          </p:cNvPr>
          <p:cNvSpPr>
            <a:spLocks noGrp="1"/>
          </p:cNvSpPr>
          <p:nvPr>
            <p:ph idx="1"/>
          </p:nvPr>
        </p:nvSpPr>
        <p:spPr>
          <a:xfrm>
            <a:off x="1981200" y="1600200"/>
            <a:ext cx="8229600" cy="1684338"/>
          </a:xfrm>
          <a:ln>
            <a:solidFill>
              <a:schemeClr val="accent1"/>
            </a:solidFill>
            <a:miter lim="800000"/>
            <a:headEnd/>
            <a:tailEnd/>
          </a:ln>
        </p:spPr>
        <p:txBody>
          <a:bodyPr/>
          <a:lstStyle/>
          <a:p>
            <a:pPr algn="just"/>
            <a:r>
              <a:rPr lang="en-ID" altLang="en-US"/>
              <a:t>Tujuan post conference adalah untuk memberikan kesempatan mendiskusikan penyelesaian masalah dan membandingkan masalah yang dijumpai.</a:t>
            </a:r>
          </a:p>
        </p:txBody>
      </p:sp>
      <p:pic>
        <p:nvPicPr>
          <p:cNvPr id="104452" name="Picture 2" descr="Image result for ANIMASI SDM">
            <a:extLst>
              <a:ext uri="{FF2B5EF4-FFF2-40B4-BE49-F238E27FC236}">
                <a16:creationId xmlns:a16="http://schemas.microsoft.com/office/drawing/2014/main" id="{7B3120A6-1902-57E7-0BFB-92CE6DCC7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3860800"/>
            <a:ext cx="2819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07F8C96B-CA88-7D41-CD66-2CF44A1E770B}"/>
              </a:ext>
            </a:extLst>
          </p:cNvPr>
          <p:cNvSpPr>
            <a:spLocks noGrp="1"/>
          </p:cNvSpPr>
          <p:nvPr>
            <p:ph type="title"/>
          </p:nvPr>
        </p:nvSpPr>
        <p:spPr/>
        <p:txBody>
          <a:bodyPr/>
          <a:lstStyle/>
          <a:p>
            <a:r>
              <a:rPr lang="en-US" altLang="en-US"/>
              <a:t>SYARAT POST CONFERENCE </a:t>
            </a:r>
            <a:endParaRPr lang="en-ID" altLang="en-US"/>
          </a:p>
        </p:txBody>
      </p:sp>
      <p:sp>
        <p:nvSpPr>
          <p:cNvPr id="105475" name="Content Placeholder 2">
            <a:extLst>
              <a:ext uri="{FF2B5EF4-FFF2-40B4-BE49-F238E27FC236}">
                <a16:creationId xmlns:a16="http://schemas.microsoft.com/office/drawing/2014/main" id="{855F7DF7-AF06-E0D2-4293-BE0A64D7BC7C}"/>
              </a:ext>
            </a:extLst>
          </p:cNvPr>
          <p:cNvSpPr>
            <a:spLocks noGrp="1"/>
          </p:cNvSpPr>
          <p:nvPr>
            <p:ph idx="1"/>
          </p:nvPr>
        </p:nvSpPr>
        <p:spPr>
          <a:xfrm>
            <a:off x="1981200" y="1600201"/>
            <a:ext cx="8229600" cy="2620963"/>
          </a:xfrm>
          <a:ln>
            <a:solidFill>
              <a:schemeClr val="accent1"/>
            </a:solidFill>
            <a:miter lim="800000"/>
            <a:headEnd/>
            <a:tailEnd/>
          </a:ln>
        </p:spPr>
        <p:txBody>
          <a:bodyPr/>
          <a:lstStyle/>
          <a:p>
            <a:pPr marL="514350" indent="-514350" algn="just">
              <a:buFont typeface="Arial" panose="020B0604020202020204" pitchFamily="34" charset="0"/>
              <a:buAutoNum type="alphaLcPeriod"/>
            </a:pPr>
            <a:r>
              <a:rPr lang="en-ID" altLang="en-US" sz="2000"/>
              <a:t>Post conference dilakukan sesudah pemberian asuhan keperawatan</a:t>
            </a:r>
          </a:p>
          <a:p>
            <a:pPr marL="514350" indent="-514350" algn="just">
              <a:buFont typeface="Arial" panose="020B0604020202020204" pitchFamily="34" charset="0"/>
              <a:buAutoNum type="alphaLcPeriod"/>
            </a:pPr>
            <a:r>
              <a:rPr lang="en-ID" altLang="en-US" sz="2000"/>
              <a:t>Waktu efektif yang diperlukan 10 atau 15 menit </a:t>
            </a:r>
          </a:p>
          <a:p>
            <a:pPr marL="514350" indent="-514350" algn="just">
              <a:buFont typeface="Arial" panose="020B0604020202020204" pitchFamily="34" charset="0"/>
              <a:buAutoNum type="alphaLcPeriod"/>
            </a:pPr>
            <a:r>
              <a:rPr lang="en-ID" altLang="en-US" sz="2000"/>
              <a:t>Topik yang dibicarakan harus dibatasi, umumnya tentang keadaan pasien, perencanaan tindakan rencana dan data-data yang perlu ditambahkan</a:t>
            </a:r>
          </a:p>
          <a:p>
            <a:pPr marL="514350" indent="-514350" algn="just">
              <a:buFont typeface="Arial" panose="020B0604020202020204" pitchFamily="34" charset="0"/>
              <a:buAutoNum type="alphaLcPeriod"/>
            </a:pPr>
            <a:r>
              <a:rPr lang="en-ID" altLang="en-US" sz="2000"/>
              <a:t>Yang terlibat dalam conference adalah kepala ruangan, ketua tim dan anggota tim</a:t>
            </a:r>
          </a:p>
        </p:txBody>
      </p:sp>
      <p:pic>
        <p:nvPicPr>
          <p:cNvPr id="105476" name="Picture 2" descr="Image result for ANIMASI SDM">
            <a:extLst>
              <a:ext uri="{FF2B5EF4-FFF2-40B4-BE49-F238E27FC236}">
                <a16:creationId xmlns:a16="http://schemas.microsoft.com/office/drawing/2014/main" id="{BB6D402D-39B9-BB67-9FFC-EDC2FDF0B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4354513"/>
            <a:ext cx="28575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59CC8084-586E-5D2A-A6B8-77626D168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381000"/>
            <a:ext cx="8932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3D04F033-3628-11AF-AF46-E1CDAFB3BAC5}"/>
              </a:ext>
            </a:extLst>
          </p:cNvPr>
          <p:cNvSpPr>
            <a:spLocks noGrp="1"/>
          </p:cNvSpPr>
          <p:nvPr>
            <p:ph type="title"/>
          </p:nvPr>
        </p:nvSpPr>
        <p:spPr/>
        <p:txBody>
          <a:bodyPr/>
          <a:lstStyle/>
          <a:p>
            <a:r>
              <a:rPr lang="en-ID" altLang="en-US"/>
              <a:t>Hal hal yang disampaikan oleh perawat pelaksana meliputi</a:t>
            </a:r>
          </a:p>
        </p:txBody>
      </p:sp>
      <p:sp>
        <p:nvSpPr>
          <p:cNvPr id="106499" name="Content Placeholder 2">
            <a:extLst>
              <a:ext uri="{FF2B5EF4-FFF2-40B4-BE49-F238E27FC236}">
                <a16:creationId xmlns:a16="http://schemas.microsoft.com/office/drawing/2014/main" id="{C5D3F0B0-954B-1FFB-0B7B-34AC6BE83D94}"/>
              </a:ext>
            </a:extLst>
          </p:cNvPr>
          <p:cNvSpPr>
            <a:spLocks noGrp="1"/>
          </p:cNvSpPr>
          <p:nvPr>
            <p:ph idx="1"/>
          </p:nvPr>
        </p:nvSpPr>
        <p:spPr/>
        <p:txBody>
          <a:bodyPr/>
          <a:lstStyle/>
          <a:p>
            <a:r>
              <a:rPr lang="en-ID" altLang="en-US" sz="2000"/>
              <a:t>1) Utamanya tentang klien (biodata, status sosial, ekonomi, budaya) </a:t>
            </a:r>
          </a:p>
          <a:p>
            <a:r>
              <a:rPr lang="en-ID" altLang="en-US" sz="2000"/>
              <a:t>2) Keluhan klien</a:t>
            </a:r>
          </a:p>
          <a:p>
            <a:r>
              <a:rPr lang="en-ID" altLang="en-US" sz="2000"/>
              <a:t> 3) TTV dan kesadaran </a:t>
            </a:r>
          </a:p>
          <a:p>
            <a:r>
              <a:rPr lang="en-ID" altLang="en-US" sz="2000"/>
              <a:t>4) Hasil pemeriksaan laboraturium atau diagnostic terbaru. </a:t>
            </a:r>
          </a:p>
          <a:p>
            <a:r>
              <a:rPr lang="en-ID" altLang="en-US" sz="2000"/>
              <a:t>5) Masalah keperawatan</a:t>
            </a:r>
          </a:p>
          <a:p>
            <a:r>
              <a:rPr lang="en-ID" altLang="en-US" sz="2000"/>
              <a:t> 6) Rencana keperawatan hari ini.</a:t>
            </a:r>
          </a:p>
          <a:p>
            <a:r>
              <a:rPr lang="en-ID" altLang="en-US" sz="2000"/>
              <a:t> 7) Perubahan keadaan terapi medis. </a:t>
            </a:r>
          </a:p>
          <a:p>
            <a:r>
              <a:rPr lang="en-ID" altLang="en-US" sz="2000"/>
              <a:t>8) Rencana medis selanjutnya (tindak lanjut)</a:t>
            </a:r>
          </a:p>
        </p:txBody>
      </p:sp>
      <p:pic>
        <p:nvPicPr>
          <p:cNvPr id="106500" name="Picture 2" descr="Image result for ANIMASI SDM">
            <a:extLst>
              <a:ext uri="{FF2B5EF4-FFF2-40B4-BE49-F238E27FC236}">
                <a16:creationId xmlns:a16="http://schemas.microsoft.com/office/drawing/2014/main" id="{2C10D59E-E739-02C4-77B4-AE88B4A38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3716338"/>
            <a:ext cx="2133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7BC38A96-75A1-A7A1-C68D-F22DFCDD2F63}"/>
              </a:ext>
            </a:extLst>
          </p:cNvPr>
          <p:cNvSpPr>
            <a:spLocks noGrp="1"/>
          </p:cNvSpPr>
          <p:nvPr>
            <p:ph type="title"/>
          </p:nvPr>
        </p:nvSpPr>
        <p:spPr/>
        <p:txBody>
          <a:bodyPr/>
          <a:lstStyle/>
          <a:p>
            <a:r>
              <a:rPr lang="en-ID" altLang="en-US"/>
              <a:t>Hal hal yang disampaikan oleh perawat pelaksana meliputi</a:t>
            </a:r>
          </a:p>
        </p:txBody>
      </p:sp>
      <p:sp>
        <p:nvSpPr>
          <p:cNvPr id="3" name="Content Placeholder 2">
            <a:extLst>
              <a:ext uri="{FF2B5EF4-FFF2-40B4-BE49-F238E27FC236}">
                <a16:creationId xmlns:a16="http://schemas.microsoft.com/office/drawing/2014/main" id="{704557C1-0FA4-0695-FCF0-0C3377D720D6}"/>
              </a:ext>
            </a:extLst>
          </p:cNvPr>
          <p:cNvSpPr>
            <a:spLocks noGrp="1"/>
          </p:cNvSpPr>
          <p:nvPr>
            <p:ph idx="1"/>
          </p:nvPr>
        </p:nvSpPr>
        <p:spPr/>
        <p:txBody>
          <a:bodyPr>
            <a:normAutofit fontScale="92500" lnSpcReduction="10000"/>
          </a:bodyPr>
          <a:lstStyle/>
          <a:p>
            <a:pPr>
              <a:defRPr/>
            </a:pPr>
            <a:r>
              <a:rPr lang="en-ID" sz="2000" dirty="0" err="1"/>
              <a:t>Perawat</a:t>
            </a:r>
            <a:r>
              <a:rPr lang="en-ID" sz="2000" dirty="0"/>
              <a:t> </a:t>
            </a:r>
            <a:r>
              <a:rPr lang="en-ID" sz="2000" dirty="0" err="1"/>
              <a:t>pelaksana</a:t>
            </a:r>
            <a:r>
              <a:rPr lang="en-ID" sz="2000" dirty="0"/>
              <a:t> </a:t>
            </a:r>
            <a:r>
              <a:rPr lang="en-ID" sz="2000" dirty="0" err="1"/>
              <a:t>mendikusikan</a:t>
            </a:r>
            <a:r>
              <a:rPr lang="en-ID" sz="2000" dirty="0"/>
              <a:t> dan </a:t>
            </a:r>
            <a:r>
              <a:rPr lang="en-ID" sz="2000" dirty="0" err="1"/>
              <a:t>mengarahkan</a:t>
            </a:r>
            <a:r>
              <a:rPr lang="en-ID" sz="2000" dirty="0"/>
              <a:t> </a:t>
            </a:r>
            <a:r>
              <a:rPr lang="en-ID" sz="2000" dirty="0" err="1"/>
              <a:t>perawat</a:t>
            </a:r>
            <a:r>
              <a:rPr lang="en-ID" sz="2000" dirty="0"/>
              <a:t> </a:t>
            </a:r>
            <a:r>
              <a:rPr lang="en-ID" sz="2000" dirty="0" err="1"/>
              <a:t>tentang</a:t>
            </a:r>
            <a:r>
              <a:rPr lang="en-ID" sz="2000" dirty="0"/>
              <a:t> </a:t>
            </a:r>
            <a:r>
              <a:rPr lang="en-ID" sz="2000" dirty="0" err="1"/>
              <a:t>masalah</a:t>
            </a:r>
            <a:r>
              <a:rPr lang="en-ID" sz="2000" dirty="0"/>
              <a:t> yang </a:t>
            </a:r>
            <a:r>
              <a:rPr lang="en-ID" sz="2000" dirty="0" err="1"/>
              <a:t>terkait</a:t>
            </a:r>
            <a:r>
              <a:rPr lang="en-ID" sz="2000" dirty="0"/>
              <a:t> </a:t>
            </a:r>
            <a:r>
              <a:rPr lang="en-ID" sz="2000" dirty="0" err="1"/>
              <a:t>dengan</a:t>
            </a:r>
            <a:r>
              <a:rPr lang="en-ID" sz="2000" dirty="0"/>
              <a:t> </a:t>
            </a:r>
            <a:r>
              <a:rPr lang="en-ID" sz="2000" dirty="0" err="1"/>
              <a:t>perawatan</a:t>
            </a:r>
            <a:r>
              <a:rPr lang="en-ID" sz="2000" dirty="0"/>
              <a:t> </a:t>
            </a:r>
            <a:r>
              <a:rPr lang="en-ID" sz="2000" dirty="0" err="1"/>
              <a:t>klien</a:t>
            </a:r>
            <a:r>
              <a:rPr lang="en-ID" sz="2000" dirty="0"/>
              <a:t> yang </a:t>
            </a:r>
            <a:r>
              <a:rPr lang="en-ID" sz="2000" dirty="0" err="1"/>
              <a:t>meliputi</a:t>
            </a:r>
            <a:r>
              <a:rPr lang="en-ID" sz="2000" dirty="0"/>
              <a:t> : </a:t>
            </a:r>
          </a:p>
          <a:p>
            <a:pPr>
              <a:defRPr/>
            </a:pPr>
            <a:r>
              <a:rPr lang="en-ID" sz="2000" dirty="0"/>
              <a:t>1) </a:t>
            </a:r>
            <a:r>
              <a:rPr lang="en-ID" sz="2000" dirty="0" err="1"/>
              <a:t>Klien</a:t>
            </a:r>
            <a:r>
              <a:rPr lang="en-ID" sz="2000" dirty="0"/>
              <a:t> yang </a:t>
            </a:r>
            <a:r>
              <a:rPr lang="en-ID" sz="2000" dirty="0" err="1"/>
              <a:t>terkait</a:t>
            </a:r>
            <a:r>
              <a:rPr lang="en-ID" sz="2000" dirty="0"/>
              <a:t> </a:t>
            </a:r>
            <a:r>
              <a:rPr lang="en-ID" sz="2000" dirty="0" err="1"/>
              <a:t>dengan</a:t>
            </a:r>
            <a:r>
              <a:rPr lang="en-ID" sz="2000" dirty="0"/>
              <a:t> </a:t>
            </a:r>
            <a:r>
              <a:rPr lang="en-ID" sz="2000" dirty="0" err="1"/>
              <a:t>pelayanan</a:t>
            </a:r>
            <a:r>
              <a:rPr lang="en-ID" sz="2000" dirty="0"/>
              <a:t> </a:t>
            </a:r>
            <a:r>
              <a:rPr lang="en-ID" sz="2000" dirty="0" err="1"/>
              <a:t>seperti</a:t>
            </a:r>
            <a:r>
              <a:rPr lang="en-ID" sz="2000" dirty="0"/>
              <a:t> : </a:t>
            </a:r>
            <a:r>
              <a:rPr lang="en-ID" sz="2000" dirty="0" err="1"/>
              <a:t>keterlambatan</a:t>
            </a:r>
            <a:r>
              <a:rPr lang="en-ID" sz="2000" dirty="0"/>
              <a:t>, </a:t>
            </a:r>
            <a:r>
              <a:rPr lang="en-ID" sz="2000" dirty="0" err="1"/>
              <a:t>kesalahan</a:t>
            </a:r>
            <a:r>
              <a:rPr lang="en-ID" sz="2000" dirty="0"/>
              <a:t> </a:t>
            </a:r>
            <a:r>
              <a:rPr lang="en-ID" sz="2000" dirty="0" err="1"/>
              <a:t>pemberian</a:t>
            </a:r>
            <a:r>
              <a:rPr lang="en-ID" sz="2000" dirty="0"/>
              <a:t> </a:t>
            </a:r>
            <a:r>
              <a:rPr lang="en-ID" sz="2000" dirty="0" err="1"/>
              <a:t>makan</a:t>
            </a:r>
            <a:r>
              <a:rPr lang="en-ID" sz="2000" dirty="0"/>
              <a:t>, </a:t>
            </a:r>
            <a:r>
              <a:rPr lang="en-ID" sz="2000" dirty="0" err="1"/>
              <a:t>kebisingan</a:t>
            </a:r>
            <a:r>
              <a:rPr lang="en-ID" sz="2000" dirty="0"/>
              <a:t> </a:t>
            </a:r>
            <a:r>
              <a:rPr lang="en-ID" sz="2000" dirty="0" err="1"/>
              <a:t>pengunjung</a:t>
            </a:r>
            <a:r>
              <a:rPr lang="en-ID" sz="2000" dirty="0"/>
              <a:t> lain, </a:t>
            </a:r>
            <a:r>
              <a:rPr lang="en-ID" sz="2000" dirty="0" err="1"/>
              <a:t>kehadiran</a:t>
            </a:r>
            <a:r>
              <a:rPr lang="en-ID" sz="2000" dirty="0"/>
              <a:t> </a:t>
            </a:r>
            <a:r>
              <a:rPr lang="en-ID" sz="2000" dirty="0" err="1"/>
              <a:t>dokter</a:t>
            </a:r>
            <a:r>
              <a:rPr lang="en-ID" sz="2000" dirty="0"/>
              <a:t> yang </a:t>
            </a:r>
            <a:r>
              <a:rPr lang="en-ID" sz="2000" dirty="0" err="1"/>
              <a:t>dikonsulkan</a:t>
            </a:r>
            <a:r>
              <a:rPr lang="en-ID" sz="2000" dirty="0"/>
              <a:t>. </a:t>
            </a:r>
          </a:p>
          <a:p>
            <a:pPr>
              <a:defRPr/>
            </a:pPr>
            <a:r>
              <a:rPr lang="en-ID" sz="2000" dirty="0"/>
              <a:t>2) </a:t>
            </a:r>
            <a:r>
              <a:rPr lang="en-ID" sz="2000" dirty="0" err="1"/>
              <a:t>Ketepatan</a:t>
            </a:r>
            <a:r>
              <a:rPr lang="en-ID" sz="2000" dirty="0"/>
              <a:t> </a:t>
            </a:r>
            <a:r>
              <a:rPr lang="en-ID" sz="2000" dirty="0" err="1"/>
              <a:t>pemberian</a:t>
            </a:r>
            <a:r>
              <a:rPr lang="en-ID" sz="2000" dirty="0"/>
              <a:t> infuse. </a:t>
            </a:r>
          </a:p>
          <a:p>
            <a:pPr>
              <a:defRPr/>
            </a:pPr>
            <a:r>
              <a:rPr lang="en-ID" sz="2000" dirty="0"/>
              <a:t>3) </a:t>
            </a:r>
            <a:r>
              <a:rPr lang="en-ID" sz="2000" dirty="0" err="1"/>
              <a:t>Ketepatan</a:t>
            </a:r>
            <a:r>
              <a:rPr lang="en-ID" sz="2000" dirty="0"/>
              <a:t> </a:t>
            </a:r>
            <a:r>
              <a:rPr lang="en-ID" sz="2000" dirty="0" err="1"/>
              <a:t>pemantauan</a:t>
            </a:r>
            <a:r>
              <a:rPr lang="en-ID" sz="2000" dirty="0"/>
              <a:t> </a:t>
            </a:r>
            <a:r>
              <a:rPr lang="en-ID" sz="2000" dirty="0" err="1"/>
              <a:t>asupan</a:t>
            </a:r>
            <a:r>
              <a:rPr lang="en-ID" sz="2000" dirty="0"/>
              <a:t> dan </a:t>
            </a:r>
            <a:r>
              <a:rPr lang="en-ID" sz="2000" dirty="0" err="1"/>
              <a:t>pengeluaran</a:t>
            </a:r>
            <a:r>
              <a:rPr lang="en-ID" sz="2000" dirty="0"/>
              <a:t> </a:t>
            </a:r>
            <a:r>
              <a:rPr lang="en-ID" sz="2000" dirty="0" err="1"/>
              <a:t>cairan</a:t>
            </a:r>
            <a:r>
              <a:rPr lang="en-ID" sz="2000" dirty="0"/>
              <a:t>.</a:t>
            </a:r>
          </a:p>
          <a:p>
            <a:pPr>
              <a:defRPr/>
            </a:pPr>
            <a:r>
              <a:rPr lang="en-ID" sz="2000" dirty="0"/>
              <a:t> 4) </a:t>
            </a:r>
            <a:r>
              <a:rPr lang="en-ID" sz="2000" dirty="0" err="1"/>
              <a:t>Ketepatan</a:t>
            </a:r>
            <a:r>
              <a:rPr lang="en-ID" sz="2000" dirty="0"/>
              <a:t> </a:t>
            </a:r>
            <a:r>
              <a:rPr lang="en-ID" sz="2000" dirty="0" err="1"/>
              <a:t>pemberian</a:t>
            </a:r>
            <a:r>
              <a:rPr lang="en-ID" sz="2000" dirty="0"/>
              <a:t> </a:t>
            </a:r>
            <a:r>
              <a:rPr lang="en-ID" sz="2000" dirty="0" err="1"/>
              <a:t>obat</a:t>
            </a:r>
            <a:r>
              <a:rPr lang="en-ID" sz="2000" dirty="0"/>
              <a:t> / </a:t>
            </a:r>
            <a:r>
              <a:rPr lang="en-ID" sz="2000" dirty="0" err="1"/>
              <a:t>injeksi</a:t>
            </a:r>
            <a:r>
              <a:rPr lang="en-ID" sz="2000" dirty="0"/>
              <a:t>. </a:t>
            </a:r>
          </a:p>
          <a:p>
            <a:pPr>
              <a:defRPr/>
            </a:pPr>
            <a:r>
              <a:rPr lang="en-ID" sz="2000" dirty="0"/>
              <a:t>5) </a:t>
            </a:r>
            <a:r>
              <a:rPr lang="en-ID" sz="2000" dirty="0" err="1"/>
              <a:t>Ketepatan</a:t>
            </a:r>
            <a:r>
              <a:rPr lang="en-ID" sz="2000" dirty="0"/>
              <a:t> </a:t>
            </a:r>
            <a:r>
              <a:rPr lang="en-ID" sz="2000" dirty="0" err="1"/>
              <a:t>pelaksanaan</a:t>
            </a:r>
            <a:r>
              <a:rPr lang="en-ID" sz="2000" dirty="0"/>
              <a:t> </a:t>
            </a:r>
            <a:r>
              <a:rPr lang="en-ID" sz="2000" dirty="0" err="1"/>
              <a:t>tindakan</a:t>
            </a:r>
            <a:r>
              <a:rPr lang="en-ID" sz="2000" dirty="0"/>
              <a:t> lain,</a:t>
            </a:r>
          </a:p>
          <a:p>
            <a:pPr>
              <a:defRPr/>
            </a:pPr>
            <a:r>
              <a:rPr lang="en-ID" sz="2000" dirty="0"/>
              <a:t> 6) </a:t>
            </a:r>
            <a:r>
              <a:rPr lang="en-ID" sz="2000" dirty="0" err="1"/>
              <a:t>Ketepatan</a:t>
            </a:r>
            <a:r>
              <a:rPr lang="en-ID" sz="2000" dirty="0"/>
              <a:t> </a:t>
            </a:r>
            <a:r>
              <a:rPr lang="en-ID" sz="2000" dirty="0" err="1"/>
              <a:t>dokumentasi</a:t>
            </a:r>
            <a:r>
              <a:rPr lang="en-ID" sz="2000" dirty="0"/>
              <a:t>. </a:t>
            </a:r>
          </a:p>
          <a:p>
            <a:pPr marL="0" indent="0">
              <a:buNone/>
              <a:defRPr/>
            </a:pPr>
            <a:r>
              <a:rPr lang="en-ID" sz="2000" dirty="0"/>
              <a:t> </a:t>
            </a:r>
            <a:r>
              <a:rPr lang="en-ID" sz="2000" dirty="0" err="1"/>
              <a:t>Menggiatkan</a:t>
            </a:r>
            <a:r>
              <a:rPr lang="en-ID" sz="2000" dirty="0"/>
              <a:t> </a:t>
            </a:r>
            <a:r>
              <a:rPr lang="en-ID" sz="2000" dirty="0" err="1"/>
              <a:t>kembali</a:t>
            </a:r>
            <a:r>
              <a:rPr lang="en-ID" sz="2000" dirty="0"/>
              <a:t> </a:t>
            </a:r>
            <a:r>
              <a:rPr lang="en-ID" sz="2000" dirty="0" err="1"/>
              <a:t>standar</a:t>
            </a:r>
            <a:r>
              <a:rPr lang="en-ID" sz="2000" dirty="0"/>
              <a:t> </a:t>
            </a:r>
            <a:r>
              <a:rPr lang="en-ID" sz="2000" dirty="0" err="1"/>
              <a:t>prosedur</a:t>
            </a:r>
            <a:r>
              <a:rPr lang="en-ID" sz="2000" dirty="0"/>
              <a:t> yang </a:t>
            </a:r>
            <a:r>
              <a:rPr lang="en-ID" sz="2000" dirty="0" err="1"/>
              <a:t>ditetapkan</a:t>
            </a:r>
            <a:r>
              <a:rPr lang="en-ID" sz="2000" dirty="0"/>
              <a:t>. </a:t>
            </a:r>
          </a:p>
          <a:p>
            <a:pPr marL="0" indent="0">
              <a:buNone/>
              <a:defRPr/>
            </a:pPr>
            <a:r>
              <a:rPr lang="en-ID" sz="2000" dirty="0"/>
              <a:t> </a:t>
            </a:r>
            <a:r>
              <a:rPr lang="en-ID" sz="2000" dirty="0" err="1"/>
              <a:t>Menggiatkan</a:t>
            </a:r>
            <a:r>
              <a:rPr lang="en-ID" sz="2000" dirty="0"/>
              <a:t> </a:t>
            </a:r>
            <a:r>
              <a:rPr lang="en-ID" sz="2000" dirty="0" err="1"/>
              <a:t>kembali</a:t>
            </a:r>
            <a:r>
              <a:rPr lang="en-ID" sz="2000" dirty="0"/>
              <a:t> </a:t>
            </a:r>
            <a:r>
              <a:rPr lang="en-ID" sz="2000" dirty="0" err="1"/>
              <a:t>tentang</a:t>
            </a:r>
            <a:r>
              <a:rPr lang="en-ID" sz="2000" dirty="0"/>
              <a:t> </a:t>
            </a:r>
            <a:r>
              <a:rPr lang="en-ID" sz="2000" dirty="0" err="1"/>
              <a:t>kedisiplinan</a:t>
            </a:r>
            <a:r>
              <a:rPr lang="en-ID" sz="2000" dirty="0"/>
              <a:t>, </a:t>
            </a:r>
            <a:r>
              <a:rPr lang="en-ID" sz="2000" dirty="0" err="1"/>
              <a:t>ketelitian</a:t>
            </a:r>
            <a:r>
              <a:rPr lang="en-ID" sz="2000" dirty="0"/>
              <a:t>, </a:t>
            </a:r>
            <a:r>
              <a:rPr lang="en-ID" sz="2000" dirty="0" err="1"/>
              <a:t>kejujuran</a:t>
            </a:r>
            <a:r>
              <a:rPr lang="en-ID" sz="2000" dirty="0"/>
              <a:t> dan </a:t>
            </a:r>
            <a:r>
              <a:rPr lang="en-ID" sz="2000" dirty="0" err="1"/>
              <a:t>kemajuan</a:t>
            </a:r>
            <a:r>
              <a:rPr lang="en-ID" sz="2000" dirty="0"/>
              <a:t> masing–masing </a:t>
            </a:r>
            <a:r>
              <a:rPr lang="en-ID" sz="2000" dirty="0" err="1"/>
              <a:t>perawatan</a:t>
            </a:r>
            <a:r>
              <a:rPr lang="en-ID" sz="2000" dirty="0"/>
              <a:t> </a:t>
            </a:r>
            <a:r>
              <a:rPr lang="en-ID" sz="2000" dirty="0" err="1"/>
              <a:t>asosiet</a:t>
            </a:r>
            <a:r>
              <a:rPr lang="en-ID" sz="2000" dirty="0"/>
              <a:t>. </a:t>
            </a:r>
          </a:p>
          <a:p>
            <a:pPr marL="0" indent="0">
              <a:buNone/>
              <a:defRPr/>
            </a:pPr>
            <a:r>
              <a:rPr lang="en-ID" sz="2000" dirty="0" err="1"/>
              <a:t>Membantu</a:t>
            </a:r>
            <a:r>
              <a:rPr lang="en-ID" sz="2000" dirty="0"/>
              <a:t> </a:t>
            </a:r>
            <a:r>
              <a:rPr lang="en-ID" sz="2000" dirty="0" err="1"/>
              <a:t>perawat</a:t>
            </a:r>
            <a:r>
              <a:rPr lang="en-ID" sz="2000" dirty="0"/>
              <a:t> </a:t>
            </a:r>
            <a:r>
              <a:rPr lang="en-ID" sz="2000" dirty="0" err="1"/>
              <a:t>menyelesaikan</a:t>
            </a:r>
            <a:r>
              <a:rPr lang="en-ID" sz="2000" dirty="0"/>
              <a:t> </a:t>
            </a:r>
            <a:r>
              <a:rPr lang="en-ID" sz="2000" dirty="0" err="1"/>
              <a:t>masalah</a:t>
            </a:r>
            <a:r>
              <a:rPr lang="en-ID" sz="2000" dirty="0"/>
              <a:t> yang </a:t>
            </a:r>
            <a:r>
              <a:rPr lang="en-ID" sz="2000" dirty="0" err="1"/>
              <a:t>tidak</a:t>
            </a:r>
            <a:r>
              <a:rPr lang="en-ID" sz="2000" dirty="0"/>
              <a:t> </a:t>
            </a:r>
            <a:r>
              <a:rPr lang="en-ID" sz="2000" dirty="0" err="1"/>
              <a:t>dapat</a:t>
            </a:r>
            <a:r>
              <a:rPr lang="en-ID" sz="2000" dirty="0"/>
              <a:t> </a:t>
            </a:r>
            <a:r>
              <a:rPr lang="en-ID" sz="2000" dirty="0" err="1"/>
              <a:t>diselesaikan</a:t>
            </a:r>
            <a:r>
              <a:rPr lang="en-ID" sz="20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625D-B685-19CD-1562-4ABEF9637982}"/>
              </a:ext>
            </a:extLst>
          </p:cNvPr>
          <p:cNvSpPr>
            <a:spLocks noGrp="1"/>
          </p:cNvSpPr>
          <p:nvPr>
            <p:ph type="title"/>
          </p:nvPr>
        </p:nvSpPr>
        <p:spPr>
          <a:xfrm>
            <a:off x="3595688" y="2571750"/>
            <a:ext cx="8229600" cy="1143000"/>
          </a:xfrm>
          <a:solidFill>
            <a:schemeClr val="accent3">
              <a:lumMod val="75000"/>
            </a:schemeClr>
          </a:solidFill>
        </p:spPr>
        <p:txBody>
          <a:bodyPr rtlCol="0">
            <a:normAutofit/>
          </a:bodyPr>
          <a:lstStyle/>
          <a:p>
            <a:pPr>
              <a:defRPr/>
            </a:pPr>
            <a:r>
              <a:rPr lang="id-ID" dirty="0">
                <a:solidFill>
                  <a:schemeClr val="bg1"/>
                </a:solidFill>
              </a:rPr>
              <a:t>TERIMAKASIH</a:t>
            </a:r>
            <a:r>
              <a:rPr lang="id-ID"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A286D7A9-6AC5-D8E2-591D-8D26ED35E8F2}"/>
              </a:ext>
            </a:extLst>
          </p:cNvPr>
          <p:cNvSpPr>
            <a:spLocks noGrp="1"/>
          </p:cNvSpPr>
          <p:nvPr>
            <p:ph type="title"/>
          </p:nvPr>
        </p:nvSpPr>
        <p:spPr>
          <a:xfrm>
            <a:off x="2227264" y="301626"/>
            <a:ext cx="7754937" cy="917575"/>
          </a:xfrm>
        </p:spPr>
        <p:txBody>
          <a:bodyPr/>
          <a:lstStyle/>
          <a:p>
            <a:pPr eaLnBrk="1" hangingPunct="1"/>
            <a:r>
              <a:rPr lang="en-US" altLang="en-US"/>
              <a:t>Contoh : SBAR</a:t>
            </a:r>
          </a:p>
        </p:txBody>
      </p:sp>
      <p:sp>
        <p:nvSpPr>
          <p:cNvPr id="34819" name="Rectangle 5">
            <a:extLst>
              <a:ext uri="{FF2B5EF4-FFF2-40B4-BE49-F238E27FC236}">
                <a16:creationId xmlns:a16="http://schemas.microsoft.com/office/drawing/2014/main" id="{7E25FA0A-C3EC-365F-6DAC-273F51C2D570}"/>
              </a:ext>
            </a:extLst>
          </p:cNvPr>
          <p:cNvSpPr>
            <a:spLocks noChangeArrowheads="1"/>
          </p:cNvSpPr>
          <p:nvPr/>
        </p:nvSpPr>
        <p:spPr bwMode="auto">
          <a:xfrm>
            <a:off x="1946276" y="1524000"/>
            <a:ext cx="87217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hlink"/>
              </a:buClr>
              <a:buFontTx/>
              <a:buChar char="•"/>
            </a:pPr>
            <a:r>
              <a:rPr lang="en-US" altLang="en-US" sz="2400" b="1" i="1">
                <a:solidFill>
                  <a:srgbClr val="7030A0"/>
                </a:solidFill>
              </a:rPr>
              <a:t>Situation</a:t>
            </a:r>
            <a:r>
              <a:rPr lang="en-US" altLang="en-US" sz="2400" b="1" i="1">
                <a:solidFill>
                  <a:srgbClr val="00FFFF"/>
                </a:solidFill>
              </a:rPr>
              <a:t>  </a:t>
            </a:r>
            <a:r>
              <a:rPr lang="en-US" altLang="en-US" sz="2000" b="1" i="1"/>
              <a:t>    : </a:t>
            </a:r>
            <a:r>
              <a:rPr lang="en-US" altLang="en-US" sz="2400"/>
              <a:t>Dr.Anwar, Saya Ani, dari Ruang </a:t>
            </a:r>
          </a:p>
          <a:p>
            <a:pPr eaLnBrk="1" hangingPunct="1">
              <a:lnSpc>
                <a:spcPct val="80000"/>
              </a:lnSpc>
              <a:buClr>
                <a:schemeClr val="hlink"/>
              </a:buClr>
              <a:buFontTx/>
              <a:buNone/>
            </a:pPr>
            <a:r>
              <a:rPr lang="en-US" altLang="en-US" sz="2400"/>
              <a:t>                         Melati.  Bpk. Djoko  mengalami </a:t>
            </a:r>
          </a:p>
          <a:p>
            <a:pPr eaLnBrk="1" hangingPunct="1">
              <a:lnSpc>
                <a:spcPct val="80000"/>
              </a:lnSpc>
              <a:buClr>
                <a:schemeClr val="hlink"/>
              </a:buClr>
              <a:buFontTx/>
              <a:buNone/>
            </a:pPr>
            <a:r>
              <a:rPr lang="en-US" altLang="en-US" sz="2400"/>
              <a:t>                         distress pernafasan.</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Background:</a:t>
            </a:r>
            <a:r>
              <a:rPr lang="en-US" altLang="en-US" sz="2400" b="1" i="1"/>
              <a:t>  </a:t>
            </a:r>
            <a:r>
              <a:rPr lang="en-US" altLang="en-US" sz="2400"/>
              <a:t>Bpk. Djoko, 60 tahun, dengan COPD </a:t>
            </a:r>
          </a:p>
          <a:p>
            <a:pPr eaLnBrk="1" hangingPunct="1">
              <a:lnSpc>
                <a:spcPct val="80000"/>
              </a:lnSpc>
              <a:buClr>
                <a:schemeClr val="hlink"/>
              </a:buClr>
              <a:buFontTx/>
              <a:buNone/>
            </a:pPr>
            <a:r>
              <a:rPr lang="en-US" altLang="en-US" sz="2400"/>
              <a:t>                          berat, yang keadaannya semakin </a:t>
            </a:r>
          </a:p>
          <a:p>
            <a:pPr eaLnBrk="1" hangingPunct="1">
              <a:lnSpc>
                <a:spcPct val="80000"/>
              </a:lnSpc>
              <a:buClr>
                <a:schemeClr val="hlink"/>
              </a:buClr>
              <a:buFontTx/>
              <a:buNone/>
            </a:pPr>
            <a:r>
              <a:rPr lang="en-US" altLang="en-US" sz="2400"/>
              <a:t>                          menurun dan saat ini kondisinya </a:t>
            </a:r>
          </a:p>
          <a:p>
            <a:pPr eaLnBrk="1" hangingPunct="1">
              <a:lnSpc>
                <a:spcPct val="80000"/>
              </a:lnSpc>
              <a:buClr>
                <a:schemeClr val="hlink"/>
              </a:buClr>
              <a:buFontTx/>
              <a:buNone/>
            </a:pPr>
            <a:r>
              <a:rPr lang="en-US" altLang="en-US" sz="2400"/>
              <a:t>                          semakin memburuk.</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Assessment:</a:t>
            </a:r>
            <a:r>
              <a:rPr lang="en-US" altLang="en-US" sz="2400" b="1" i="1"/>
              <a:t> </a:t>
            </a:r>
            <a:r>
              <a:rPr lang="en-US" altLang="en-US" sz="2400"/>
              <a:t>Suara nafas makin menurun pada </a:t>
            </a:r>
          </a:p>
          <a:p>
            <a:pPr eaLnBrk="1" hangingPunct="1">
              <a:lnSpc>
                <a:spcPct val="80000"/>
              </a:lnSpc>
              <a:buClr>
                <a:schemeClr val="hlink"/>
              </a:buClr>
              <a:buFontTx/>
              <a:buNone/>
            </a:pPr>
            <a:r>
              <a:rPr lang="en-US" altLang="en-US" sz="2400"/>
              <a:t>                          paru kanan. Kemungkinan Bpk. </a:t>
            </a:r>
          </a:p>
          <a:p>
            <a:pPr eaLnBrk="1" hangingPunct="1">
              <a:lnSpc>
                <a:spcPct val="80000"/>
              </a:lnSpc>
              <a:buClr>
                <a:schemeClr val="hlink"/>
              </a:buClr>
              <a:buFontTx/>
              <a:buNone/>
            </a:pPr>
            <a:r>
              <a:rPr lang="en-US" altLang="en-US" sz="2400"/>
              <a:t>                          Djoko mengalami   Pneumothoraks.</a:t>
            </a:r>
          </a:p>
          <a:p>
            <a:pPr eaLnBrk="1" hangingPunct="1">
              <a:lnSpc>
                <a:spcPct val="80000"/>
              </a:lnSpc>
              <a:buClr>
                <a:schemeClr val="hlink"/>
              </a:buClr>
              <a:buFontTx/>
              <a:buChar char="•"/>
            </a:pPr>
            <a:endParaRPr lang="en-US" altLang="en-US" sz="2400"/>
          </a:p>
          <a:p>
            <a:pPr eaLnBrk="1" hangingPunct="1">
              <a:lnSpc>
                <a:spcPct val="80000"/>
              </a:lnSpc>
              <a:buClr>
                <a:schemeClr val="hlink"/>
              </a:buClr>
              <a:buFontTx/>
              <a:buChar char="•"/>
            </a:pPr>
            <a:r>
              <a:rPr lang="en-US" altLang="en-US" sz="2400" b="1" i="1">
                <a:solidFill>
                  <a:srgbClr val="7030A0"/>
                </a:solidFill>
              </a:rPr>
              <a:t>Recommendation:</a:t>
            </a:r>
            <a:r>
              <a:rPr lang="en-US" altLang="en-US" sz="2400" b="1" i="1"/>
              <a:t> </a:t>
            </a:r>
            <a:r>
              <a:rPr lang="en-US" altLang="en-US" sz="2400"/>
              <a:t>Menurut saya, ia perlu chest x-ray ?</a:t>
            </a:r>
          </a:p>
          <a:p>
            <a:pPr eaLnBrk="1" hangingPunct="1">
              <a:lnSpc>
                <a:spcPct val="80000"/>
              </a:lnSpc>
              <a:buClr>
                <a:schemeClr val="hlink"/>
              </a:buClr>
              <a:buFontTx/>
              <a:buChar char="•"/>
            </a:pPr>
            <a:endParaRPr lang="en-US" altLang="en-US"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C8F7A4A2-E140-9F91-ED0C-25172A61B9AE}"/>
              </a:ext>
            </a:extLst>
          </p:cNvPr>
          <p:cNvSpPr>
            <a:spLocks noGrp="1"/>
          </p:cNvSpPr>
          <p:nvPr>
            <p:ph type="title"/>
          </p:nvPr>
        </p:nvSpPr>
        <p:spPr>
          <a:xfrm>
            <a:off x="157316" y="3232764"/>
            <a:ext cx="11808542" cy="1143000"/>
          </a:xfrm>
          <a:solidFill>
            <a:schemeClr val="tx2"/>
          </a:solidFill>
        </p:spPr>
        <p:txBody>
          <a:bodyPr>
            <a:normAutofit fontScale="90000"/>
          </a:bodyPr>
          <a:lstStyle/>
          <a:p>
            <a:pPr algn="ctr"/>
            <a:r>
              <a:rPr lang="en-US" altLang="en-US" dirty="0">
                <a:solidFill>
                  <a:schemeClr val="bg1"/>
                </a:solidFill>
              </a:rPr>
              <a:t>PENERIMAAN PASIEN BARU </a:t>
            </a:r>
            <a:br>
              <a:rPr lang="en-US" altLang="en-US" dirty="0">
                <a:solidFill>
                  <a:schemeClr val="bg1"/>
                </a:solidFill>
              </a:rPr>
            </a:br>
            <a:r>
              <a:rPr lang="en-US" altLang="en-US" dirty="0">
                <a:solidFill>
                  <a:schemeClr val="bg1"/>
                </a:solidFill>
              </a:rPr>
              <a:t>DAN TIMBANG TERIMA PASIEN </a:t>
            </a:r>
            <a:endParaRPr lang="en-ID" altLang="en-US" dirty="0">
              <a:solidFill>
                <a:schemeClr val="bg1"/>
              </a:solidFill>
            </a:endParaRPr>
          </a:p>
        </p:txBody>
      </p:sp>
      <p:pic>
        <p:nvPicPr>
          <p:cNvPr id="72708" name="Picture 2" descr="Image result for ANIMASI SDM">
            <a:extLst>
              <a:ext uri="{FF2B5EF4-FFF2-40B4-BE49-F238E27FC236}">
                <a16:creationId xmlns:a16="http://schemas.microsoft.com/office/drawing/2014/main" id="{6DDBAA89-08DD-669C-AB96-D73B605C0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773114"/>
            <a:ext cx="30956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54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48A3D8B9-0544-2AB1-33DF-5CC50B41D6EF}"/>
              </a:ext>
            </a:extLst>
          </p:cNvPr>
          <p:cNvSpPr>
            <a:spLocks noGrp="1"/>
          </p:cNvSpPr>
          <p:nvPr>
            <p:ph type="title"/>
          </p:nvPr>
        </p:nvSpPr>
        <p:spPr/>
        <p:txBody>
          <a:bodyPr/>
          <a:lstStyle/>
          <a:p>
            <a:pPr algn="l"/>
            <a:endParaRPr lang="en-US" altLang="en-US" b="1"/>
          </a:p>
        </p:txBody>
      </p:sp>
      <p:sp>
        <p:nvSpPr>
          <p:cNvPr id="73731" name="Content Placeholder 2">
            <a:extLst>
              <a:ext uri="{FF2B5EF4-FFF2-40B4-BE49-F238E27FC236}">
                <a16:creationId xmlns:a16="http://schemas.microsoft.com/office/drawing/2014/main" id="{AD030E4D-35AD-0AB3-B0D5-C0E84228E537}"/>
              </a:ext>
            </a:extLst>
          </p:cNvPr>
          <p:cNvSpPr>
            <a:spLocks noGrp="1"/>
          </p:cNvSpPr>
          <p:nvPr>
            <p:ph sz="quarter" idx="1"/>
          </p:nvPr>
        </p:nvSpPr>
        <p:spPr>
          <a:xfrm>
            <a:off x="1666875" y="1857375"/>
            <a:ext cx="8504238" cy="4572000"/>
          </a:xfrm>
        </p:spPr>
        <p:txBody>
          <a:bodyPr/>
          <a:lstStyle/>
          <a:p>
            <a:pPr algn="just">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endParaRPr lang="en-US" altLang="en-US" sz="24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p>
        </p:txBody>
      </p:sp>
      <p:sp>
        <p:nvSpPr>
          <p:cNvPr id="4" name="Rounded Rectangle 3">
            <a:extLst>
              <a:ext uri="{FF2B5EF4-FFF2-40B4-BE49-F238E27FC236}">
                <a16:creationId xmlns:a16="http://schemas.microsoft.com/office/drawing/2014/main" id="{A66120D1-8984-74CF-9E4B-D908FFE7CEEC}"/>
              </a:ext>
            </a:extLst>
          </p:cNvPr>
          <p:cNvSpPr/>
          <p:nvPr/>
        </p:nvSpPr>
        <p:spPr>
          <a:xfrm>
            <a:off x="1952625" y="1155701"/>
            <a:ext cx="8286750" cy="2143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latin typeface="Times New Roman" pitchFamily="18" charset="0"/>
                <a:cs typeface="Times New Roman" pitchFamily="18" charset="0"/>
              </a:rPr>
              <a:t>Penerimaan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baru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adalah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metode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menerima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kedatangan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baru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atau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keluarga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diruang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pelayanan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keperawatan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khususnya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inap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keperawatan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intensif</a:t>
            </a:r>
            <a:r>
              <a:rPr lang="en-US" sz="2400" dirty="0">
                <a:latin typeface="Times New Roman" pitchFamily="18" charset="0"/>
                <a:cs typeface="Times New Roman" pitchFamily="18" charset="0"/>
              </a:rPr>
              <a:t>.</a:t>
            </a:r>
            <a:endParaRPr lang="id-ID" sz="2400" dirty="0"/>
          </a:p>
        </p:txBody>
      </p:sp>
      <p:sp>
        <p:nvSpPr>
          <p:cNvPr id="5" name="Rounded Rectangle 4">
            <a:extLst>
              <a:ext uri="{FF2B5EF4-FFF2-40B4-BE49-F238E27FC236}">
                <a16:creationId xmlns:a16="http://schemas.microsoft.com/office/drawing/2014/main" id="{FBA4A023-EAF9-73E8-B11E-0DEA0CF97E96}"/>
              </a:ext>
            </a:extLst>
          </p:cNvPr>
          <p:cNvSpPr/>
          <p:nvPr/>
        </p:nvSpPr>
        <p:spPr>
          <a:xfrm>
            <a:off x="2024064" y="4151313"/>
            <a:ext cx="8143875" cy="20002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penerimaan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baru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sampaikan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beberapa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mengenai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orientasi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pengenalan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ketenagaan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perawat-medis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tertib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serta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penyakit</a:t>
            </a:r>
            <a:r>
              <a:rPr lang="en-US" sz="2400" dirty="0">
                <a:latin typeface="Times New Roman" pitchFamily="18" charset="0"/>
                <a:cs typeface="Times New Roman" pitchFamily="18" charset="0"/>
              </a:rPr>
              <a:t>.</a:t>
            </a:r>
            <a:endParaRPr lang="id-ID" sz="2400" dirty="0"/>
          </a:p>
        </p:txBody>
      </p:sp>
      <p:sp>
        <p:nvSpPr>
          <p:cNvPr id="6" name="Rectangle 5">
            <a:extLst>
              <a:ext uri="{FF2B5EF4-FFF2-40B4-BE49-F238E27FC236}">
                <a16:creationId xmlns:a16="http://schemas.microsoft.com/office/drawing/2014/main" id="{95359961-8CA2-116A-9E9C-616FB970B4D3}"/>
              </a:ext>
            </a:extLst>
          </p:cNvPr>
          <p:cNvSpPr/>
          <p:nvPr/>
        </p:nvSpPr>
        <p:spPr>
          <a:xfrm>
            <a:off x="1524000" y="0"/>
            <a:ext cx="3048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4000" b="1" dirty="0"/>
              <a:t>DEFINISI</a:t>
            </a:r>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8DCBC5E-DB94-CE16-35CC-576356E6AF5B}"/>
              </a:ext>
            </a:extLst>
          </p:cNvPr>
          <p:cNvSpPr>
            <a:spLocks noGrp="1"/>
          </p:cNvSpPr>
          <p:nvPr>
            <p:ph type="title"/>
          </p:nvPr>
        </p:nvSpPr>
        <p:spPr/>
        <p:txBody>
          <a:bodyPr/>
          <a:lstStyle/>
          <a:p>
            <a:pPr algn="l"/>
            <a:endParaRPr lang="en-US" altLang="en-US" b="1"/>
          </a:p>
        </p:txBody>
      </p:sp>
      <p:sp>
        <p:nvSpPr>
          <p:cNvPr id="74755" name="Content Placeholder 2">
            <a:extLst>
              <a:ext uri="{FF2B5EF4-FFF2-40B4-BE49-F238E27FC236}">
                <a16:creationId xmlns:a16="http://schemas.microsoft.com/office/drawing/2014/main" id="{91D521BD-DCD4-DE98-8242-1A70ABE20A39}"/>
              </a:ext>
            </a:extLst>
          </p:cNvPr>
          <p:cNvSpPr>
            <a:spLocks noGrp="1"/>
          </p:cNvSpPr>
          <p:nvPr>
            <p:ph sz="quarter" idx="1"/>
          </p:nvPr>
        </p:nvSpPr>
        <p:spPr>
          <a:xfrm>
            <a:off x="1825625" y="1785938"/>
            <a:ext cx="8504238" cy="4572000"/>
          </a:xfrm>
        </p:spPr>
        <p:txBody>
          <a:bodyPr/>
          <a:lstStyle/>
          <a:p>
            <a:pPr marL="514350" indent="-514350">
              <a:buNone/>
            </a:pPr>
            <a:endParaRPr lang="en-US" altLang="en-US">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8C4C7308-05EB-4606-9E65-78E89F82B3A4}"/>
              </a:ext>
            </a:extLst>
          </p:cNvPr>
          <p:cNvSpPr/>
          <p:nvPr/>
        </p:nvSpPr>
        <p:spPr>
          <a:xfrm>
            <a:off x="1881189" y="1285875"/>
            <a:ext cx="8429625" cy="52149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514350" indent="-514350">
              <a:buFont typeface="+mj-lt"/>
              <a:buAutoNum type="arabicPeriod"/>
              <a:defRPr/>
            </a:pPr>
            <a:r>
              <a:rPr lang="en-US" sz="2400" dirty="0" err="1">
                <a:latin typeface="Times New Roman" pitchFamily="18" charset="0"/>
                <a:cs typeface="Times New Roman" pitchFamily="18" charset="0"/>
              </a:rPr>
              <a:t>Menerima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menyambut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kedatangan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hangat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terapeutik</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514350" indent="-514350">
              <a:buFont typeface="+mj-lt"/>
              <a:buAutoNum type="arabicPeriod"/>
              <a:defRPr/>
            </a:pPr>
            <a:r>
              <a:rPr lang="en-US" sz="2400" dirty="0" err="1">
                <a:latin typeface="Times New Roman" pitchFamily="18" charset="0"/>
                <a:cs typeface="Times New Roman" pitchFamily="18" charset="0"/>
              </a:rPr>
              <a:t>Meningkatkan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komunikasi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antara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514350" indent="-514350">
              <a:buFont typeface="+mj-lt"/>
              <a:buAutoNum type="arabicPeriod"/>
              <a:defRPr/>
            </a:pPr>
            <a:r>
              <a:rPr lang="en-US" sz="2400" dirty="0" err="1">
                <a:latin typeface="Times New Roman" pitchFamily="18" charset="0"/>
                <a:cs typeface="Times New Roman" pitchFamily="18" charset="0"/>
              </a:rPr>
              <a:t>Mengetahui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kondisi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keadaan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secara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umum</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514350" indent="-514350">
              <a:buFont typeface="+mj-lt"/>
              <a:buAutoNum type="arabicPeriod"/>
              <a:defRPr/>
            </a:pPr>
            <a:r>
              <a:rPr lang="en-US" sz="2400" dirty="0" err="1">
                <a:latin typeface="Times New Roman" pitchFamily="18" charset="0"/>
                <a:cs typeface="Times New Roman" pitchFamily="18" charset="0"/>
              </a:rPr>
              <a:t>Menurunkan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tingkat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kecemasan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saat</a:t>
            </a:r>
            <a:r>
              <a:rPr lang="en-US" sz="2400" dirty="0">
                <a:latin typeface="Times New Roman" pitchFamily="18" charset="0"/>
                <a:cs typeface="Times New Roman" pitchFamily="18" charset="0"/>
              </a:rPr>
              <a:t> MRS</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defRPr/>
            </a:pPr>
            <a:endParaRPr lang="id-ID" sz="2400" dirty="0"/>
          </a:p>
        </p:txBody>
      </p:sp>
      <p:sp>
        <p:nvSpPr>
          <p:cNvPr id="5" name="Rectangle 4">
            <a:extLst>
              <a:ext uri="{FF2B5EF4-FFF2-40B4-BE49-F238E27FC236}">
                <a16:creationId xmlns:a16="http://schemas.microsoft.com/office/drawing/2014/main" id="{33F0BA8B-F8A0-D374-87B5-90A64A8C271A}"/>
              </a:ext>
            </a:extLst>
          </p:cNvPr>
          <p:cNvSpPr/>
          <p:nvPr/>
        </p:nvSpPr>
        <p:spPr>
          <a:xfrm>
            <a:off x="152400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id-ID" sz="4000" b="1" dirty="0"/>
              <a:t>TUJUAN PENERIMAAN PASIEN BARU</a:t>
            </a:r>
            <a:endParaRPr lang="en-US" sz="4000" b="1" dirty="0"/>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6E5B-8F7B-2BF2-C2CB-CC545A5842C1}"/>
              </a:ext>
            </a:extLst>
          </p:cNvPr>
          <p:cNvSpPr>
            <a:spLocks noGrp="1"/>
          </p:cNvSpPr>
          <p:nvPr>
            <p:ph type="title"/>
          </p:nvPr>
        </p:nvSpPr>
        <p:spPr>
          <a:xfrm>
            <a:off x="1981200" y="95251"/>
            <a:ext cx="8229600" cy="404813"/>
          </a:xfrm>
        </p:spPr>
        <p:txBody>
          <a:bodyPr>
            <a:normAutofit fontScale="90000"/>
          </a:bodyPr>
          <a:lstStyle/>
          <a:p>
            <a:pPr algn="l">
              <a:defRPr/>
            </a:pPr>
            <a:endParaRPr lang="en-US" b="1" dirty="0"/>
          </a:p>
        </p:txBody>
      </p:sp>
      <p:sp>
        <p:nvSpPr>
          <p:cNvPr id="75779" name="Content Placeholder 2">
            <a:extLst>
              <a:ext uri="{FF2B5EF4-FFF2-40B4-BE49-F238E27FC236}">
                <a16:creationId xmlns:a16="http://schemas.microsoft.com/office/drawing/2014/main" id="{9D93ABE8-FBC1-4353-F446-535E88D461AB}"/>
              </a:ext>
            </a:extLst>
          </p:cNvPr>
          <p:cNvSpPr>
            <a:spLocks noGrp="1"/>
          </p:cNvSpPr>
          <p:nvPr>
            <p:ph sz="quarter" idx="1"/>
          </p:nvPr>
        </p:nvSpPr>
        <p:spPr>
          <a:xfrm>
            <a:off x="1981200" y="928688"/>
            <a:ext cx="8229600" cy="3643312"/>
          </a:xfrm>
        </p:spPr>
        <p:txBody>
          <a:bodyPr/>
          <a:lstStyle/>
          <a:p>
            <a:pPr>
              <a:buFont typeface="Arial" panose="020B0604020202020204" pitchFamily="34" charset="0"/>
              <a:buNone/>
            </a:pPr>
            <a:endParaRPr lang="en-US" altLang="en-US" sz="1800">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392F6D97-626B-EBCB-CC6D-0CA9B671BC00}"/>
              </a:ext>
            </a:extLst>
          </p:cNvPr>
          <p:cNvSpPr/>
          <p:nvPr/>
        </p:nvSpPr>
        <p:spPr>
          <a:xfrm>
            <a:off x="1524000" y="571501"/>
            <a:ext cx="8643938" cy="22145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Tahap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Pra</a:t>
            </a:r>
            <a:r>
              <a:rPr lang="id-ID"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Penerimaan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Pasien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Baru</a:t>
            </a:r>
            <a:endParaRPr lang="en-US" sz="2400" b="1"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Menyiapkan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kelengkapan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administrasi</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Menyiapkan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kelengkapan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kamar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sesuai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pesanan</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Menyiapkan</a:t>
            </a:r>
            <a:r>
              <a:rPr lang="en-US" sz="2400" dirty="0">
                <a:latin typeface="Times New Roman" pitchFamily="18" charset="0"/>
                <a:cs typeface="Times New Roman" pitchFamily="18" charset="0"/>
              </a:rPr>
              <a:t> format </a:t>
            </a:r>
            <a:r>
              <a:rPr lang="en-US" sz="2400" dirty="0" err="1">
                <a:latin typeface="Times New Roman" pitchFamily="18" charset="0"/>
                <a:cs typeface="Times New Roman" pitchFamily="18" charset="0"/>
              </a:rPr>
              <a:t>penerimaan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baru</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Menyiapkan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buku</a:t>
            </a:r>
            <a:r>
              <a:rPr lang="en-US" sz="2400" dirty="0">
                <a:latin typeface="Times New Roman" pitchFamily="18" charset="0"/>
                <a:cs typeface="Times New Roman" pitchFamily="18" charset="0"/>
              </a:rPr>
              <a:t> status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format </a:t>
            </a:r>
            <a:r>
              <a:rPr lang="en-US" sz="2400" dirty="0" err="1">
                <a:latin typeface="Times New Roman" pitchFamily="18" charset="0"/>
                <a:cs typeface="Times New Roman" pitchFamily="18" charset="0"/>
              </a:rPr>
              <a:t>pengkajian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keperawatan</a:t>
            </a:r>
            <a:endParaRPr lang="en-US" sz="2400" dirty="0">
              <a:latin typeface="Times New Roman" pitchFamily="18" charset="0"/>
              <a:cs typeface="Times New Roman" pitchFamily="18" charset="0"/>
            </a:endParaRPr>
          </a:p>
        </p:txBody>
      </p:sp>
      <p:sp>
        <p:nvSpPr>
          <p:cNvPr id="5" name="Rounded Rectangle 4">
            <a:extLst>
              <a:ext uri="{FF2B5EF4-FFF2-40B4-BE49-F238E27FC236}">
                <a16:creationId xmlns:a16="http://schemas.microsoft.com/office/drawing/2014/main" id="{2EFD34F8-A844-B441-41E3-9A97E0F3D87D}"/>
              </a:ext>
            </a:extLst>
          </p:cNvPr>
          <p:cNvSpPr/>
          <p:nvPr/>
        </p:nvSpPr>
        <p:spPr>
          <a:xfrm>
            <a:off x="1952626" y="2857500"/>
            <a:ext cx="8696325" cy="4000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id-ID"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Tahap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Pelaksanaan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Penerimaan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Pasien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Baru</a:t>
            </a:r>
            <a:endParaRPr lang="en-US" sz="2400" b="1" dirty="0">
              <a:latin typeface="Times New Roman" pitchFamily="18" charset="0"/>
              <a:cs typeface="Times New Roman" pitchFamily="18" charset="0"/>
            </a:endParaRPr>
          </a:p>
          <a:p>
            <a:pPr marL="457200" indent="-457200">
              <a:buFont typeface="+mj-lt"/>
              <a:buAutoNum type="alphaLcPeriod"/>
              <a:defRPr/>
            </a:pPr>
            <a:r>
              <a:rPr lang="en-US" sz="2400" dirty="0">
                <a:latin typeface="Times New Roman" pitchFamily="18" charset="0"/>
                <a:cs typeface="Times New Roman" pitchFamily="18" charset="0"/>
              </a:rPr>
              <a:t>P</a:t>
            </a:r>
            <a:r>
              <a:rPr lang="id-ID" sz="2400" dirty="0">
                <a:latin typeface="Times New Roman" pitchFamily="18" charset="0"/>
                <a:cs typeface="Times New Roman" pitchFamily="18" charset="0"/>
              </a:rPr>
              <a:t>a</a:t>
            </a:r>
            <a:r>
              <a:rPr lang="en-US" sz="2400" dirty="0" err="1">
                <a:latin typeface="Times New Roman" pitchFamily="18" charset="0"/>
                <a:cs typeface="Times New Roman" pitchFamily="18" charset="0"/>
              </a:rPr>
              <a:t>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datang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diruang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diterima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oleh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kepala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ruang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primer/</a:t>
            </a: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diberi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delegasi</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memperkenalkan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kepada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keluarganya</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menunjukkan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kamar</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tempat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tidur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mengantar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tempat</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telah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ditetapkan</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bersama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karyawan</a:t>
            </a:r>
            <a:r>
              <a:rPr lang="en-US" sz="2400" dirty="0">
                <a:latin typeface="Times New Roman" pitchFamily="18" charset="0"/>
                <a:cs typeface="Times New Roman" pitchFamily="18" charset="0"/>
              </a:rPr>
              <a:t> lain </a:t>
            </a:r>
            <a:r>
              <a:rPr lang="en-US" sz="2400" dirty="0" err="1">
                <a:latin typeface="Times New Roman" pitchFamily="18" charset="0"/>
                <a:cs typeface="Times New Roman" pitchFamily="18" charset="0"/>
              </a:rPr>
              <a:t>memindahkan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tempat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tidur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apabila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datang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branchard</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kursi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diberikan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posisi</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nyaman</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Font typeface="+mj-lt"/>
              <a:buAutoNum type="alphaLcPeriod"/>
              <a:defRPr/>
            </a:pPr>
            <a:r>
              <a:rPr lang="en-US" sz="2400" dirty="0" err="1">
                <a:latin typeface="Times New Roman" pitchFamily="18" charset="0"/>
                <a:cs typeface="Times New Roman" pitchFamily="18" charset="0"/>
              </a:rPr>
              <a:t>Perawat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mulai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melakukan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pengkajian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terhadap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pasien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sesuai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format</a:t>
            </a:r>
            <a:r>
              <a:rPr lang="id-ID"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808779F-C89B-6CAB-2CBD-1A7C5FB6DAFF}"/>
              </a:ext>
            </a:extLst>
          </p:cNvPr>
          <p:cNvSpPr/>
          <p:nvPr/>
        </p:nvSpPr>
        <p:spPr>
          <a:xfrm>
            <a:off x="1524000" y="0"/>
            <a:ext cx="8929688"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id-ID" sz="4000" b="1" dirty="0"/>
              <a:t>TAHAPAN PENERIMAAN PASIEN BARU</a:t>
            </a:r>
          </a:p>
        </p:txBody>
      </p:sp>
    </p:spTree>
  </p:cSld>
  <p:clrMapOvr>
    <a:masterClrMapping/>
  </p:clrMapOvr>
  <p:transition>
    <p:wipe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2246</Words>
  <Application>Microsoft Office PowerPoint</Application>
  <PresentationFormat>Widescreen</PresentationFormat>
  <Paragraphs>249</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Aharoni</vt:lpstr>
      <vt:lpstr>Algerian</vt:lpstr>
      <vt:lpstr>Arial</vt:lpstr>
      <vt:lpstr>Arial Black</vt:lpstr>
      <vt:lpstr>Arial Unicode MS</vt:lpstr>
      <vt:lpstr>Calibri</vt:lpstr>
      <vt:lpstr>Calibri Light</vt:lpstr>
      <vt:lpstr>Times New Roman</vt:lpstr>
      <vt:lpstr>Office Theme</vt:lpstr>
      <vt:lpstr>PENGARAHAN (Komunikasi Efektif-Timbang Terima-Conference)  </vt:lpstr>
      <vt:lpstr>PowerPoint Presentation</vt:lpstr>
      <vt:lpstr>II. Komunikasi Pelayanan yang efektif antar Pemberi Layanan</vt:lpstr>
      <vt:lpstr>PowerPoint Presentation</vt:lpstr>
      <vt:lpstr>Contoh : SBAR</vt:lpstr>
      <vt:lpstr>PENERIMAAN PASIEN BARU  DAN TIMBANG TERIMA PASIEN </vt:lpstr>
      <vt:lpstr>PowerPoint Presentation</vt:lpstr>
      <vt:lpstr>PowerPoint Presentation</vt:lpstr>
      <vt:lpstr>PowerPoint Presentation</vt:lpstr>
      <vt:lpstr>PowerPoint Presentation</vt:lpstr>
      <vt:lpstr>ALUR PENERIMAAN PASIEN BARU</vt:lpstr>
      <vt:lpstr>PowerPoint Presentation</vt:lpstr>
      <vt:lpstr>PowerPoint Presentation</vt:lpstr>
      <vt:lpstr>PowerPoint Presentation</vt:lpstr>
      <vt:lpstr>PowerPoint Presentation</vt:lpstr>
      <vt:lpstr>MASALAH YG TERJADI SAAT PENERIMAAN PASIEN BARU</vt:lpstr>
      <vt:lpstr>PowerPoint Presentation</vt:lpstr>
      <vt:lpstr>PowerPoint Presentation</vt:lpstr>
      <vt:lpstr>PowerPoint Presentation</vt:lpstr>
      <vt:lpstr>PowerPoint Presentation</vt:lpstr>
      <vt:lpstr>PowerPoint Presentation</vt:lpstr>
      <vt:lpstr>PowerPoint Presentation</vt:lpstr>
      <vt:lpstr>Saat melakukan timbang terima, hal yang perlu untuk diperhatikan menurut Nursalam (2014)</vt:lpstr>
      <vt:lpstr>PowerPoint Presentation</vt:lpstr>
      <vt:lpstr>ALUR KEGIATAN</vt:lpstr>
      <vt:lpstr>PowerPoint Presentation</vt:lpstr>
      <vt:lpstr>PowerPoint Presentation</vt:lpstr>
      <vt:lpstr>PowerPoint Presentation</vt:lpstr>
      <vt:lpstr>PowerPoint Presentation</vt:lpstr>
      <vt:lpstr>PowerPoint Presentation</vt:lpstr>
      <vt:lpstr>PRE CONFERENCE &amp; POST CONFERENCE </vt:lpstr>
      <vt:lpstr>Timbang Terima</vt:lpstr>
      <vt:lpstr>PRE CONFERENCE </vt:lpstr>
      <vt:lpstr>TUJUAN PRE CONFERENCE </vt:lpstr>
      <vt:lpstr>SYARAT PRE CONFERENCE </vt:lpstr>
      <vt:lpstr>PELAKSANAAN PRE CONFERENCE </vt:lpstr>
      <vt:lpstr>POST CONFERENCE </vt:lpstr>
      <vt:lpstr>TUJUAN POST CONFERENCE </vt:lpstr>
      <vt:lpstr>SYARAT POST CONFERENCE </vt:lpstr>
      <vt:lpstr>Hal hal yang disampaikan oleh perawat pelaksana meliputi</vt:lpstr>
      <vt:lpstr>Hal hal yang disampaikan oleh perawat pelaksana meliputi</vt:lpstr>
      <vt:lpstr>TERIMAKASIH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 A516</dc:creator>
  <cp:lastModifiedBy>Asus A516</cp:lastModifiedBy>
  <cp:revision>5</cp:revision>
  <dcterms:created xsi:type="dcterms:W3CDTF">2024-10-04T01:47:36Z</dcterms:created>
  <dcterms:modified xsi:type="dcterms:W3CDTF">2024-10-04T19:53:42Z</dcterms:modified>
</cp:coreProperties>
</file>