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83" r:id="rId5"/>
    <p:sldId id="284" r:id="rId6"/>
    <p:sldId id="285" r:id="rId7"/>
    <p:sldId id="266" r:id="rId8"/>
    <p:sldId id="279" r:id="rId9"/>
    <p:sldId id="286" r:id="rId10"/>
    <p:sldId id="290" r:id="rId11"/>
    <p:sldId id="294" r:id="rId12"/>
    <p:sldId id="280" r:id="rId13"/>
    <p:sldId id="287" r:id="rId14"/>
    <p:sldId id="291" r:id="rId15"/>
    <p:sldId id="295" r:id="rId16"/>
    <p:sldId id="281" r:id="rId17"/>
    <p:sldId id="288" r:id="rId18"/>
    <p:sldId id="292" r:id="rId19"/>
    <p:sldId id="296" r:id="rId20"/>
    <p:sldId id="282" r:id="rId21"/>
    <p:sldId id="289" r:id="rId22"/>
    <p:sldId id="293" r:id="rId23"/>
    <p:sldId id="297" r:id="rId24"/>
    <p:sldId id="261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65" r:id="rId38"/>
  </p:sldIdLst>
  <p:sldSz cx="18288000" cy="10287000"/>
  <p:notesSz cx="6858000" cy="9144000"/>
  <p:embeddedFontLst>
    <p:embeddedFont>
      <p:font typeface="Montserrat Medium" pitchFamily="2" charset="77"/>
      <p:regular r:id="rId39"/>
    </p:embeddedFont>
    <p:embeddedFont>
      <p:font typeface="Poppins" pitchFamily="2" charset="77"/>
      <p:regular r:id="rId40"/>
    </p:embeddedFont>
    <p:embeddedFont>
      <p:font typeface="Poppins Bold" pitchFamily="2" charset="77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2" autoAdjust="0"/>
    <p:restoredTop sz="93069" autoAdjust="0"/>
  </p:normalViewPr>
  <p:slideViewPr>
    <p:cSldViewPr>
      <p:cViewPr varScale="1">
        <p:scale>
          <a:sx n="61" d="100"/>
          <a:sy n="61" d="100"/>
        </p:scale>
        <p:origin x="1568" y="224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17810-6741-6F4E-BFC3-715C2510C2AA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54C37C-2521-1F47-8740-F64E27D5993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err="1"/>
            <a:t>Kolaborasi</a:t>
          </a:r>
          <a:r>
            <a:rPr lang="en-US" dirty="0"/>
            <a:t> Kementerian/ Lembaga</a:t>
          </a:r>
        </a:p>
      </dgm:t>
    </dgm:pt>
    <dgm:pt modelId="{12C767AF-A70C-1946-8E88-5F4463F4C003}" type="parTrans" cxnId="{7BA8D70B-C465-6546-B2DE-FF3750B07D7E}">
      <dgm:prSet/>
      <dgm:spPr/>
      <dgm:t>
        <a:bodyPr/>
        <a:lstStyle/>
        <a:p>
          <a:endParaRPr lang="en-US"/>
        </a:p>
      </dgm:t>
    </dgm:pt>
    <dgm:pt modelId="{0C530627-4ABE-214F-90E1-2245B40095FE}" type="sibTrans" cxnId="{7BA8D70B-C465-6546-B2DE-FF3750B07D7E}">
      <dgm:prSet/>
      <dgm:spPr/>
      <dgm:t>
        <a:bodyPr/>
        <a:lstStyle/>
        <a:p>
          <a:endParaRPr lang="en-US"/>
        </a:p>
      </dgm:t>
    </dgm:pt>
    <dgm:pt modelId="{4A64F148-3443-0F49-987B-B556BCD32B9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err="1"/>
            <a:t>Dukungan</a:t>
          </a:r>
          <a:r>
            <a:rPr lang="en-US" dirty="0"/>
            <a:t> </a:t>
          </a:r>
          <a:r>
            <a:rPr lang="en-US" dirty="0" err="1"/>
            <a:t>Pemerintah</a:t>
          </a:r>
          <a:r>
            <a:rPr lang="en-US" dirty="0"/>
            <a:t> Daerah</a:t>
          </a:r>
        </a:p>
      </dgm:t>
    </dgm:pt>
    <dgm:pt modelId="{C718D519-0D35-0D4E-AA03-C474FE6F4B99}" type="parTrans" cxnId="{A62064DF-7723-FB44-BFC3-6FE0CE7C68F4}">
      <dgm:prSet/>
      <dgm:spPr/>
      <dgm:t>
        <a:bodyPr/>
        <a:lstStyle/>
        <a:p>
          <a:endParaRPr lang="en-US"/>
        </a:p>
      </dgm:t>
    </dgm:pt>
    <dgm:pt modelId="{1D9849FC-F474-8D43-B6B6-F8FA7B6AD61E}" type="sibTrans" cxnId="{A62064DF-7723-FB44-BFC3-6FE0CE7C68F4}">
      <dgm:prSet/>
      <dgm:spPr/>
      <dgm:t>
        <a:bodyPr/>
        <a:lstStyle/>
        <a:p>
          <a:endParaRPr lang="en-US"/>
        </a:p>
      </dgm:t>
    </dgm:pt>
    <dgm:pt modelId="{98CC4D20-0348-1740-91A0-CED92E36026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err="1"/>
            <a:t>Dukungan</a:t>
          </a:r>
          <a:r>
            <a:rPr lang="en-US" dirty="0"/>
            <a:t> </a:t>
          </a:r>
          <a:r>
            <a:rPr lang="en-US" dirty="0" err="1"/>
            <a:t>Internasional</a:t>
          </a:r>
          <a:r>
            <a:rPr lang="en-US" dirty="0"/>
            <a:t> (WHO, UNICEF, Global Fund)</a:t>
          </a:r>
        </a:p>
      </dgm:t>
    </dgm:pt>
    <dgm:pt modelId="{0BF77109-AE60-144F-93B2-120EBC5A1449}" type="parTrans" cxnId="{349944E8-F76E-F642-B495-EC76790DEADE}">
      <dgm:prSet/>
      <dgm:spPr/>
      <dgm:t>
        <a:bodyPr/>
        <a:lstStyle/>
        <a:p>
          <a:endParaRPr lang="en-US"/>
        </a:p>
      </dgm:t>
    </dgm:pt>
    <dgm:pt modelId="{94C6AB13-3DC5-4C4F-A6BF-ABDD29D6C0DA}" type="sibTrans" cxnId="{349944E8-F76E-F642-B495-EC76790DEADE}">
      <dgm:prSet/>
      <dgm:spPr/>
      <dgm:t>
        <a:bodyPr/>
        <a:lstStyle/>
        <a:p>
          <a:endParaRPr lang="en-US"/>
        </a:p>
      </dgm:t>
    </dgm:pt>
    <dgm:pt modelId="{E44312EC-EE78-2E4F-A1F4-AA07ED48B544}" type="pres">
      <dgm:prSet presAssocID="{98F17810-6741-6F4E-BFC3-715C2510C2AA}" presName="linear" presStyleCnt="0">
        <dgm:presLayoutVars>
          <dgm:dir/>
          <dgm:animLvl val="lvl"/>
          <dgm:resizeHandles val="exact"/>
        </dgm:presLayoutVars>
      </dgm:prSet>
      <dgm:spPr/>
    </dgm:pt>
    <dgm:pt modelId="{5591C2CE-54B5-C242-9BC3-88D6BECB1498}" type="pres">
      <dgm:prSet presAssocID="{DA54C37C-2521-1F47-8740-F64E27D59938}" presName="parentLin" presStyleCnt="0"/>
      <dgm:spPr/>
    </dgm:pt>
    <dgm:pt modelId="{65FADCE4-E19B-B84F-882F-DF063AE3F0A5}" type="pres">
      <dgm:prSet presAssocID="{DA54C37C-2521-1F47-8740-F64E27D59938}" presName="parentLeftMargin" presStyleLbl="node1" presStyleIdx="0" presStyleCnt="3"/>
      <dgm:spPr/>
    </dgm:pt>
    <dgm:pt modelId="{A82CCBAB-98C1-D142-95B8-4671C51ADF0A}" type="pres">
      <dgm:prSet presAssocID="{DA54C37C-2521-1F47-8740-F64E27D5993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660A1D-408B-5248-8C51-B952653B0453}" type="pres">
      <dgm:prSet presAssocID="{DA54C37C-2521-1F47-8740-F64E27D59938}" presName="negativeSpace" presStyleCnt="0"/>
      <dgm:spPr/>
    </dgm:pt>
    <dgm:pt modelId="{DCDE22EE-E65A-5343-954E-DEB66712F65E}" type="pres">
      <dgm:prSet presAssocID="{DA54C37C-2521-1F47-8740-F64E27D59938}" presName="childText" presStyleLbl="conFgAcc1" presStyleIdx="0" presStyleCnt="3">
        <dgm:presLayoutVars>
          <dgm:bulletEnabled val="1"/>
        </dgm:presLayoutVars>
      </dgm:prSet>
      <dgm:spPr/>
    </dgm:pt>
    <dgm:pt modelId="{19DA7EFF-71F5-5646-8491-86A1CE1DE614}" type="pres">
      <dgm:prSet presAssocID="{0C530627-4ABE-214F-90E1-2245B40095FE}" presName="spaceBetweenRectangles" presStyleCnt="0"/>
      <dgm:spPr/>
    </dgm:pt>
    <dgm:pt modelId="{4D9790B6-3017-D141-B3D3-AF9C6C020B3A}" type="pres">
      <dgm:prSet presAssocID="{4A64F148-3443-0F49-987B-B556BCD32B99}" presName="parentLin" presStyleCnt="0"/>
      <dgm:spPr/>
    </dgm:pt>
    <dgm:pt modelId="{9B1D05C8-F3E9-1E4E-A4F4-E7AC15FFE7CB}" type="pres">
      <dgm:prSet presAssocID="{4A64F148-3443-0F49-987B-B556BCD32B99}" presName="parentLeftMargin" presStyleLbl="node1" presStyleIdx="0" presStyleCnt="3"/>
      <dgm:spPr/>
    </dgm:pt>
    <dgm:pt modelId="{780B2B08-583B-174A-A554-2081305C39B2}" type="pres">
      <dgm:prSet presAssocID="{4A64F148-3443-0F49-987B-B556BCD32B9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B4C6BF1-C66C-2E4A-BD93-C7CA377A647B}" type="pres">
      <dgm:prSet presAssocID="{4A64F148-3443-0F49-987B-B556BCD32B99}" presName="negativeSpace" presStyleCnt="0"/>
      <dgm:spPr/>
    </dgm:pt>
    <dgm:pt modelId="{6D3594D6-DB10-C048-8233-324D41A4EE49}" type="pres">
      <dgm:prSet presAssocID="{4A64F148-3443-0F49-987B-B556BCD32B99}" presName="childText" presStyleLbl="conFgAcc1" presStyleIdx="1" presStyleCnt="3">
        <dgm:presLayoutVars>
          <dgm:bulletEnabled val="1"/>
        </dgm:presLayoutVars>
      </dgm:prSet>
      <dgm:spPr/>
    </dgm:pt>
    <dgm:pt modelId="{118CC685-F709-3F4C-8FA1-66E561971B21}" type="pres">
      <dgm:prSet presAssocID="{1D9849FC-F474-8D43-B6B6-F8FA7B6AD61E}" presName="spaceBetweenRectangles" presStyleCnt="0"/>
      <dgm:spPr/>
    </dgm:pt>
    <dgm:pt modelId="{12AF8597-BB59-094C-A565-280312ED2A07}" type="pres">
      <dgm:prSet presAssocID="{98CC4D20-0348-1740-91A0-CED92E360260}" presName="parentLin" presStyleCnt="0"/>
      <dgm:spPr/>
    </dgm:pt>
    <dgm:pt modelId="{C51CFF24-5A2A-5843-9D5B-BA103DDE574F}" type="pres">
      <dgm:prSet presAssocID="{98CC4D20-0348-1740-91A0-CED92E360260}" presName="parentLeftMargin" presStyleLbl="node1" presStyleIdx="1" presStyleCnt="3"/>
      <dgm:spPr/>
    </dgm:pt>
    <dgm:pt modelId="{C628D4C3-8DDD-D245-8D52-41B0BA367586}" type="pres">
      <dgm:prSet presAssocID="{98CC4D20-0348-1740-91A0-CED92E36026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B098748-4FB7-E843-9ECA-869BE7715489}" type="pres">
      <dgm:prSet presAssocID="{98CC4D20-0348-1740-91A0-CED92E360260}" presName="negativeSpace" presStyleCnt="0"/>
      <dgm:spPr/>
    </dgm:pt>
    <dgm:pt modelId="{9A580279-FB45-1241-8F47-9830AD7F38D2}" type="pres">
      <dgm:prSet presAssocID="{98CC4D20-0348-1740-91A0-CED92E36026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2ABCA06-4EB9-4843-A10E-7021A9C70F7A}" type="presOf" srcId="{4A64F148-3443-0F49-987B-B556BCD32B99}" destId="{9B1D05C8-F3E9-1E4E-A4F4-E7AC15FFE7CB}" srcOrd="0" destOrd="0" presId="urn:microsoft.com/office/officeart/2005/8/layout/list1"/>
    <dgm:cxn modelId="{7BA8D70B-C465-6546-B2DE-FF3750B07D7E}" srcId="{98F17810-6741-6F4E-BFC3-715C2510C2AA}" destId="{DA54C37C-2521-1F47-8740-F64E27D59938}" srcOrd="0" destOrd="0" parTransId="{12C767AF-A70C-1946-8E88-5F4463F4C003}" sibTransId="{0C530627-4ABE-214F-90E1-2245B40095FE}"/>
    <dgm:cxn modelId="{2F333B38-FEBA-414E-994C-55949D0C59BF}" type="presOf" srcId="{98CC4D20-0348-1740-91A0-CED92E360260}" destId="{C628D4C3-8DDD-D245-8D52-41B0BA367586}" srcOrd="1" destOrd="0" presId="urn:microsoft.com/office/officeart/2005/8/layout/list1"/>
    <dgm:cxn modelId="{BDA8F34F-F12F-8A49-9197-7041E1454626}" type="presOf" srcId="{4A64F148-3443-0F49-987B-B556BCD32B99}" destId="{780B2B08-583B-174A-A554-2081305C39B2}" srcOrd="1" destOrd="0" presId="urn:microsoft.com/office/officeart/2005/8/layout/list1"/>
    <dgm:cxn modelId="{AAF80193-3F77-A84A-B493-02C39DBCE806}" type="presOf" srcId="{98F17810-6741-6F4E-BFC3-715C2510C2AA}" destId="{E44312EC-EE78-2E4F-A1F4-AA07ED48B544}" srcOrd="0" destOrd="0" presId="urn:microsoft.com/office/officeart/2005/8/layout/list1"/>
    <dgm:cxn modelId="{FFF751A2-C70D-B949-9E72-32CB1A50301C}" type="presOf" srcId="{98CC4D20-0348-1740-91A0-CED92E360260}" destId="{C51CFF24-5A2A-5843-9D5B-BA103DDE574F}" srcOrd="0" destOrd="0" presId="urn:microsoft.com/office/officeart/2005/8/layout/list1"/>
    <dgm:cxn modelId="{69C604B4-BDAA-804E-8E53-DEC8DDB143A5}" type="presOf" srcId="{DA54C37C-2521-1F47-8740-F64E27D59938}" destId="{A82CCBAB-98C1-D142-95B8-4671C51ADF0A}" srcOrd="1" destOrd="0" presId="urn:microsoft.com/office/officeart/2005/8/layout/list1"/>
    <dgm:cxn modelId="{A62064DF-7723-FB44-BFC3-6FE0CE7C68F4}" srcId="{98F17810-6741-6F4E-BFC3-715C2510C2AA}" destId="{4A64F148-3443-0F49-987B-B556BCD32B99}" srcOrd="1" destOrd="0" parTransId="{C718D519-0D35-0D4E-AA03-C474FE6F4B99}" sibTransId="{1D9849FC-F474-8D43-B6B6-F8FA7B6AD61E}"/>
    <dgm:cxn modelId="{C6D373E7-DAC7-444E-A226-C12F01D2B281}" type="presOf" srcId="{DA54C37C-2521-1F47-8740-F64E27D59938}" destId="{65FADCE4-E19B-B84F-882F-DF063AE3F0A5}" srcOrd="0" destOrd="0" presId="urn:microsoft.com/office/officeart/2005/8/layout/list1"/>
    <dgm:cxn modelId="{349944E8-F76E-F642-B495-EC76790DEADE}" srcId="{98F17810-6741-6F4E-BFC3-715C2510C2AA}" destId="{98CC4D20-0348-1740-91A0-CED92E360260}" srcOrd="2" destOrd="0" parTransId="{0BF77109-AE60-144F-93B2-120EBC5A1449}" sibTransId="{94C6AB13-3DC5-4C4F-A6BF-ABDD29D6C0DA}"/>
    <dgm:cxn modelId="{4136B1EE-1E4B-7642-A177-4F3017E90734}" type="presParOf" srcId="{E44312EC-EE78-2E4F-A1F4-AA07ED48B544}" destId="{5591C2CE-54B5-C242-9BC3-88D6BECB1498}" srcOrd="0" destOrd="0" presId="urn:microsoft.com/office/officeart/2005/8/layout/list1"/>
    <dgm:cxn modelId="{F96A3E97-F80F-F24B-9898-AB1DC54036A9}" type="presParOf" srcId="{5591C2CE-54B5-C242-9BC3-88D6BECB1498}" destId="{65FADCE4-E19B-B84F-882F-DF063AE3F0A5}" srcOrd="0" destOrd="0" presId="urn:microsoft.com/office/officeart/2005/8/layout/list1"/>
    <dgm:cxn modelId="{C460AB56-5F05-1F4B-A1A8-96A644198981}" type="presParOf" srcId="{5591C2CE-54B5-C242-9BC3-88D6BECB1498}" destId="{A82CCBAB-98C1-D142-95B8-4671C51ADF0A}" srcOrd="1" destOrd="0" presId="urn:microsoft.com/office/officeart/2005/8/layout/list1"/>
    <dgm:cxn modelId="{8A14FA81-1386-FB4E-8349-AA2F6BE1ACE4}" type="presParOf" srcId="{E44312EC-EE78-2E4F-A1F4-AA07ED48B544}" destId="{F5660A1D-408B-5248-8C51-B952653B0453}" srcOrd="1" destOrd="0" presId="urn:microsoft.com/office/officeart/2005/8/layout/list1"/>
    <dgm:cxn modelId="{E18B0D8F-C4A8-454E-A168-B4FE0131D789}" type="presParOf" srcId="{E44312EC-EE78-2E4F-A1F4-AA07ED48B544}" destId="{DCDE22EE-E65A-5343-954E-DEB66712F65E}" srcOrd="2" destOrd="0" presId="urn:microsoft.com/office/officeart/2005/8/layout/list1"/>
    <dgm:cxn modelId="{8CAAAE3F-5F91-4347-805D-30789909E7A3}" type="presParOf" srcId="{E44312EC-EE78-2E4F-A1F4-AA07ED48B544}" destId="{19DA7EFF-71F5-5646-8491-86A1CE1DE614}" srcOrd="3" destOrd="0" presId="urn:microsoft.com/office/officeart/2005/8/layout/list1"/>
    <dgm:cxn modelId="{AA9CF4BE-D7D4-F542-803A-098AE261EB44}" type="presParOf" srcId="{E44312EC-EE78-2E4F-A1F4-AA07ED48B544}" destId="{4D9790B6-3017-D141-B3D3-AF9C6C020B3A}" srcOrd="4" destOrd="0" presId="urn:microsoft.com/office/officeart/2005/8/layout/list1"/>
    <dgm:cxn modelId="{D4C81F0F-FF50-CD41-8B6E-35E2CBA37F2D}" type="presParOf" srcId="{4D9790B6-3017-D141-B3D3-AF9C6C020B3A}" destId="{9B1D05C8-F3E9-1E4E-A4F4-E7AC15FFE7CB}" srcOrd="0" destOrd="0" presId="urn:microsoft.com/office/officeart/2005/8/layout/list1"/>
    <dgm:cxn modelId="{B7BFFA8E-E982-6841-B8D0-00FD03DEDC6A}" type="presParOf" srcId="{4D9790B6-3017-D141-B3D3-AF9C6C020B3A}" destId="{780B2B08-583B-174A-A554-2081305C39B2}" srcOrd="1" destOrd="0" presId="urn:microsoft.com/office/officeart/2005/8/layout/list1"/>
    <dgm:cxn modelId="{D22C1B05-A340-DA42-BCE9-B9F3AED61644}" type="presParOf" srcId="{E44312EC-EE78-2E4F-A1F4-AA07ED48B544}" destId="{BB4C6BF1-C66C-2E4A-BD93-C7CA377A647B}" srcOrd="5" destOrd="0" presId="urn:microsoft.com/office/officeart/2005/8/layout/list1"/>
    <dgm:cxn modelId="{1E4B6A83-5D6E-4C4F-A3EB-1CDD3D25394F}" type="presParOf" srcId="{E44312EC-EE78-2E4F-A1F4-AA07ED48B544}" destId="{6D3594D6-DB10-C048-8233-324D41A4EE49}" srcOrd="6" destOrd="0" presId="urn:microsoft.com/office/officeart/2005/8/layout/list1"/>
    <dgm:cxn modelId="{CC9A302E-7804-2C47-ADBC-C20B9D9D70D2}" type="presParOf" srcId="{E44312EC-EE78-2E4F-A1F4-AA07ED48B544}" destId="{118CC685-F709-3F4C-8FA1-66E561971B21}" srcOrd="7" destOrd="0" presId="urn:microsoft.com/office/officeart/2005/8/layout/list1"/>
    <dgm:cxn modelId="{3E17C483-9B90-DC42-8842-A5868114A40A}" type="presParOf" srcId="{E44312EC-EE78-2E4F-A1F4-AA07ED48B544}" destId="{12AF8597-BB59-094C-A565-280312ED2A07}" srcOrd="8" destOrd="0" presId="urn:microsoft.com/office/officeart/2005/8/layout/list1"/>
    <dgm:cxn modelId="{F069592E-DF97-AB44-90FE-36ACC1D5C1B9}" type="presParOf" srcId="{12AF8597-BB59-094C-A565-280312ED2A07}" destId="{C51CFF24-5A2A-5843-9D5B-BA103DDE574F}" srcOrd="0" destOrd="0" presId="urn:microsoft.com/office/officeart/2005/8/layout/list1"/>
    <dgm:cxn modelId="{A8D5AC58-B594-DA41-A138-D7A3808B1512}" type="presParOf" srcId="{12AF8597-BB59-094C-A565-280312ED2A07}" destId="{C628D4C3-8DDD-D245-8D52-41B0BA367586}" srcOrd="1" destOrd="0" presId="urn:microsoft.com/office/officeart/2005/8/layout/list1"/>
    <dgm:cxn modelId="{F0A239E6-34C4-8146-9D15-491CDC300BF4}" type="presParOf" srcId="{E44312EC-EE78-2E4F-A1F4-AA07ED48B544}" destId="{0B098748-4FB7-E843-9ECA-869BE7715489}" srcOrd="9" destOrd="0" presId="urn:microsoft.com/office/officeart/2005/8/layout/list1"/>
    <dgm:cxn modelId="{11519EBD-8FEE-3449-A73A-B88941540C0F}" type="presParOf" srcId="{E44312EC-EE78-2E4F-A1F4-AA07ED48B544}" destId="{9A580279-FB45-1241-8F47-9830AD7F38D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71EEC5-0659-F148-8163-F9E57BF03A51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3AC0422F-601A-714E-801F-0D7422095B1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err="1"/>
            <a:t>Mobilitas</a:t>
          </a:r>
          <a:r>
            <a:rPr lang="en-US" dirty="0"/>
            <a:t> </a:t>
          </a:r>
          <a:r>
            <a:rPr lang="en-US" dirty="0" err="1"/>
            <a:t>Penduduk</a:t>
          </a:r>
          <a:r>
            <a:rPr lang="en-US" dirty="0"/>
            <a:t> Tinggi</a:t>
          </a:r>
        </a:p>
      </dgm:t>
    </dgm:pt>
    <dgm:pt modelId="{A8C06DC7-F279-724A-8468-231CF3D1E4F4}" type="parTrans" cxnId="{B3E8E092-1F79-CB49-BDF4-CEEEC82FE2A3}">
      <dgm:prSet/>
      <dgm:spPr/>
      <dgm:t>
        <a:bodyPr/>
        <a:lstStyle/>
        <a:p>
          <a:endParaRPr lang="en-US"/>
        </a:p>
      </dgm:t>
    </dgm:pt>
    <dgm:pt modelId="{2CE58010-EF5C-FB4D-9917-F31B4DD7A6E5}" type="sibTrans" cxnId="{B3E8E092-1F79-CB49-BDF4-CEEEC82FE2A3}">
      <dgm:prSet/>
      <dgm:spPr/>
      <dgm:t>
        <a:bodyPr/>
        <a:lstStyle/>
        <a:p>
          <a:endParaRPr lang="en-US"/>
        </a:p>
      </dgm:t>
    </dgm:pt>
    <dgm:pt modelId="{49A00AC9-1549-D94F-A07B-098A6D85CDDF}">
      <dgm:prSet phldrT="[Text]"/>
      <dgm:spPr/>
      <dgm:t>
        <a:bodyPr/>
        <a:lstStyle/>
        <a:p>
          <a:r>
            <a:rPr lang="en-US" dirty="0" err="1"/>
            <a:t>Kepatuhan</a:t>
          </a:r>
          <a:r>
            <a:rPr lang="en-US" dirty="0"/>
            <a:t> Masyarakat </a:t>
          </a:r>
          <a:r>
            <a:rPr lang="en-US" dirty="0" err="1"/>
            <a:t>Rendah</a:t>
          </a:r>
          <a:endParaRPr lang="en-US" dirty="0"/>
        </a:p>
      </dgm:t>
    </dgm:pt>
    <dgm:pt modelId="{6954F560-4949-5E4E-934D-198F92F86739}" type="parTrans" cxnId="{63DB2725-26BF-D949-B810-96517FEC2F95}">
      <dgm:prSet/>
      <dgm:spPr/>
      <dgm:t>
        <a:bodyPr/>
        <a:lstStyle/>
        <a:p>
          <a:endParaRPr lang="en-US"/>
        </a:p>
      </dgm:t>
    </dgm:pt>
    <dgm:pt modelId="{0126FC50-5005-9F4C-B661-C9F28E0C25C8}" type="sibTrans" cxnId="{63DB2725-26BF-D949-B810-96517FEC2F95}">
      <dgm:prSet/>
      <dgm:spPr/>
      <dgm:t>
        <a:bodyPr/>
        <a:lstStyle/>
        <a:p>
          <a:endParaRPr lang="en-US"/>
        </a:p>
      </dgm:t>
    </dgm:pt>
    <dgm:pt modelId="{A642A650-715D-C14A-BB6C-ED59ECC56DEC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err="1"/>
            <a:t>Keterbatasan</a:t>
          </a:r>
          <a:r>
            <a:rPr lang="en-US" dirty="0"/>
            <a:t> </a:t>
          </a:r>
          <a:r>
            <a:rPr lang="en-US" dirty="0" err="1"/>
            <a:t>SDM&amp;sarana</a:t>
          </a:r>
          <a:r>
            <a:rPr lang="en-US" dirty="0"/>
            <a:t> di </a:t>
          </a:r>
          <a:r>
            <a:rPr lang="en-US" dirty="0" err="1"/>
            <a:t>daerah</a:t>
          </a:r>
          <a:r>
            <a:rPr lang="en-US" dirty="0"/>
            <a:t> </a:t>
          </a:r>
          <a:r>
            <a:rPr lang="en-US" dirty="0" err="1"/>
            <a:t>terpencil</a:t>
          </a:r>
          <a:endParaRPr lang="en-US" dirty="0"/>
        </a:p>
      </dgm:t>
    </dgm:pt>
    <dgm:pt modelId="{7B57ADA3-BB96-A044-AC3A-3AA4F60D27CA}" type="parTrans" cxnId="{838D4888-B55B-0348-B15C-6AE63CE8976A}">
      <dgm:prSet/>
      <dgm:spPr/>
      <dgm:t>
        <a:bodyPr/>
        <a:lstStyle/>
        <a:p>
          <a:endParaRPr lang="en-US"/>
        </a:p>
      </dgm:t>
    </dgm:pt>
    <dgm:pt modelId="{5B647A92-E0E0-A444-8891-AC1165BA06DF}" type="sibTrans" cxnId="{838D4888-B55B-0348-B15C-6AE63CE8976A}">
      <dgm:prSet/>
      <dgm:spPr/>
      <dgm:t>
        <a:bodyPr/>
        <a:lstStyle/>
        <a:p>
          <a:endParaRPr lang="en-US"/>
        </a:p>
      </dgm:t>
    </dgm:pt>
    <dgm:pt modelId="{80C7FA81-5FD9-C64B-BD84-E2F813C8642A}">
      <dgm:prSet/>
      <dgm:spPr>
        <a:solidFill>
          <a:schemeClr val="tx1"/>
        </a:solidFill>
      </dgm:spPr>
      <dgm:t>
        <a:bodyPr/>
        <a:lstStyle/>
        <a:p>
          <a:r>
            <a:rPr lang="en-US" dirty="0" err="1"/>
            <a:t>Perubahan</a:t>
          </a:r>
          <a:r>
            <a:rPr lang="en-US" dirty="0"/>
            <a:t> </a:t>
          </a:r>
          <a:r>
            <a:rPr lang="en-US" dirty="0" err="1"/>
            <a:t>Iklim</a:t>
          </a:r>
          <a:endParaRPr lang="en-US" dirty="0"/>
        </a:p>
      </dgm:t>
    </dgm:pt>
    <dgm:pt modelId="{3C46A822-FE43-F940-801D-714C447088F9}" type="parTrans" cxnId="{9826F8B1-5B5F-6D49-8B82-01837C13B260}">
      <dgm:prSet/>
      <dgm:spPr/>
      <dgm:t>
        <a:bodyPr/>
        <a:lstStyle/>
        <a:p>
          <a:endParaRPr lang="en-US"/>
        </a:p>
      </dgm:t>
    </dgm:pt>
    <dgm:pt modelId="{F5035515-BEEF-144A-A3D2-E0F5AA885075}" type="sibTrans" cxnId="{9826F8B1-5B5F-6D49-8B82-01837C13B260}">
      <dgm:prSet/>
      <dgm:spPr/>
      <dgm:t>
        <a:bodyPr/>
        <a:lstStyle/>
        <a:p>
          <a:endParaRPr lang="en-US"/>
        </a:p>
      </dgm:t>
    </dgm:pt>
    <dgm:pt modelId="{221CEBF5-67E3-204B-95E8-18FA21510178}" type="pres">
      <dgm:prSet presAssocID="{5F71EEC5-0659-F148-8163-F9E57BF03A51}" presName="Name0" presStyleCnt="0">
        <dgm:presLayoutVars>
          <dgm:dir/>
          <dgm:resizeHandles val="exact"/>
        </dgm:presLayoutVars>
      </dgm:prSet>
      <dgm:spPr/>
    </dgm:pt>
    <dgm:pt modelId="{9257E624-FC2C-2C4E-BE91-A592565BAB77}" type="pres">
      <dgm:prSet presAssocID="{3AC0422F-601A-714E-801F-0D7422095B18}" presName="parTxOnly" presStyleLbl="node1" presStyleIdx="0" presStyleCnt="4">
        <dgm:presLayoutVars>
          <dgm:bulletEnabled val="1"/>
        </dgm:presLayoutVars>
      </dgm:prSet>
      <dgm:spPr/>
    </dgm:pt>
    <dgm:pt modelId="{8ED429C0-04E2-BF47-B162-066CD566A0F6}" type="pres">
      <dgm:prSet presAssocID="{2CE58010-EF5C-FB4D-9917-F31B4DD7A6E5}" presName="parSpace" presStyleCnt="0"/>
      <dgm:spPr/>
    </dgm:pt>
    <dgm:pt modelId="{519154EF-A99F-BA41-9C2C-A6EBE80B91BE}" type="pres">
      <dgm:prSet presAssocID="{80C7FA81-5FD9-C64B-BD84-E2F813C8642A}" presName="parTxOnly" presStyleLbl="node1" presStyleIdx="1" presStyleCnt="4">
        <dgm:presLayoutVars>
          <dgm:bulletEnabled val="1"/>
        </dgm:presLayoutVars>
      </dgm:prSet>
      <dgm:spPr/>
    </dgm:pt>
    <dgm:pt modelId="{530A4DA1-4DC4-F94E-B414-B35F2DF199D2}" type="pres">
      <dgm:prSet presAssocID="{F5035515-BEEF-144A-A3D2-E0F5AA885075}" presName="parSpace" presStyleCnt="0"/>
      <dgm:spPr/>
    </dgm:pt>
    <dgm:pt modelId="{4104172C-ACD9-1544-A102-BCD4EB65EBD1}" type="pres">
      <dgm:prSet presAssocID="{49A00AC9-1549-D94F-A07B-098A6D85CDDF}" presName="parTxOnly" presStyleLbl="node1" presStyleIdx="2" presStyleCnt="4">
        <dgm:presLayoutVars>
          <dgm:bulletEnabled val="1"/>
        </dgm:presLayoutVars>
      </dgm:prSet>
      <dgm:spPr/>
    </dgm:pt>
    <dgm:pt modelId="{3C7830CD-516C-FA42-ACD2-8359DBEFA475}" type="pres">
      <dgm:prSet presAssocID="{0126FC50-5005-9F4C-B661-C9F28E0C25C8}" presName="parSpace" presStyleCnt="0"/>
      <dgm:spPr/>
    </dgm:pt>
    <dgm:pt modelId="{2AAB7E8C-43F1-FF44-A927-B75DB43AF459}" type="pres">
      <dgm:prSet presAssocID="{A642A650-715D-C14A-BB6C-ED59ECC56DEC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63DB2725-26BF-D949-B810-96517FEC2F95}" srcId="{5F71EEC5-0659-F148-8163-F9E57BF03A51}" destId="{49A00AC9-1549-D94F-A07B-098A6D85CDDF}" srcOrd="2" destOrd="0" parTransId="{6954F560-4949-5E4E-934D-198F92F86739}" sibTransId="{0126FC50-5005-9F4C-B661-C9F28E0C25C8}"/>
    <dgm:cxn modelId="{16E3E344-776A-2040-B8C7-CCE2256BD01A}" type="presOf" srcId="{5F71EEC5-0659-F148-8163-F9E57BF03A51}" destId="{221CEBF5-67E3-204B-95E8-18FA21510178}" srcOrd="0" destOrd="0" presId="urn:microsoft.com/office/officeart/2005/8/layout/hChevron3"/>
    <dgm:cxn modelId="{B33F8054-1454-104A-B3A7-0DF276D971C5}" type="presOf" srcId="{A642A650-715D-C14A-BB6C-ED59ECC56DEC}" destId="{2AAB7E8C-43F1-FF44-A927-B75DB43AF459}" srcOrd="0" destOrd="0" presId="urn:microsoft.com/office/officeart/2005/8/layout/hChevron3"/>
    <dgm:cxn modelId="{6A4C5E58-4EFE-AA44-9C27-52565687D6E8}" type="presOf" srcId="{80C7FA81-5FD9-C64B-BD84-E2F813C8642A}" destId="{519154EF-A99F-BA41-9C2C-A6EBE80B91BE}" srcOrd="0" destOrd="0" presId="urn:microsoft.com/office/officeart/2005/8/layout/hChevron3"/>
    <dgm:cxn modelId="{838D4888-B55B-0348-B15C-6AE63CE8976A}" srcId="{5F71EEC5-0659-F148-8163-F9E57BF03A51}" destId="{A642A650-715D-C14A-BB6C-ED59ECC56DEC}" srcOrd="3" destOrd="0" parTransId="{7B57ADA3-BB96-A044-AC3A-3AA4F60D27CA}" sibTransId="{5B647A92-E0E0-A444-8891-AC1165BA06DF}"/>
    <dgm:cxn modelId="{B3E8E092-1F79-CB49-BDF4-CEEEC82FE2A3}" srcId="{5F71EEC5-0659-F148-8163-F9E57BF03A51}" destId="{3AC0422F-601A-714E-801F-0D7422095B18}" srcOrd="0" destOrd="0" parTransId="{A8C06DC7-F279-724A-8468-231CF3D1E4F4}" sibTransId="{2CE58010-EF5C-FB4D-9917-F31B4DD7A6E5}"/>
    <dgm:cxn modelId="{360A8595-E094-BA41-B8E0-500617A2FFB9}" type="presOf" srcId="{3AC0422F-601A-714E-801F-0D7422095B18}" destId="{9257E624-FC2C-2C4E-BE91-A592565BAB77}" srcOrd="0" destOrd="0" presId="urn:microsoft.com/office/officeart/2005/8/layout/hChevron3"/>
    <dgm:cxn modelId="{9826F8B1-5B5F-6D49-8B82-01837C13B260}" srcId="{5F71EEC5-0659-F148-8163-F9E57BF03A51}" destId="{80C7FA81-5FD9-C64B-BD84-E2F813C8642A}" srcOrd="1" destOrd="0" parTransId="{3C46A822-FE43-F940-801D-714C447088F9}" sibTransId="{F5035515-BEEF-144A-A3D2-E0F5AA885075}"/>
    <dgm:cxn modelId="{0A5918D9-EEB6-1040-8E17-F669BFDC700F}" type="presOf" srcId="{49A00AC9-1549-D94F-A07B-098A6D85CDDF}" destId="{4104172C-ACD9-1544-A102-BCD4EB65EBD1}" srcOrd="0" destOrd="0" presId="urn:microsoft.com/office/officeart/2005/8/layout/hChevron3"/>
    <dgm:cxn modelId="{FABE13E9-9929-364C-8EAD-D1DF8B63F865}" type="presParOf" srcId="{221CEBF5-67E3-204B-95E8-18FA21510178}" destId="{9257E624-FC2C-2C4E-BE91-A592565BAB77}" srcOrd="0" destOrd="0" presId="urn:microsoft.com/office/officeart/2005/8/layout/hChevron3"/>
    <dgm:cxn modelId="{4DA631CF-309C-9243-8F4A-7ED6A4450189}" type="presParOf" srcId="{221CEBF5-67E3-204B-95E8-18FA21510178}" destId="{8ED429C0-04E2-BF47-B162-066CD566A0F6}" srcOrd="1" destOrd="0" presId="urn:microsoft.com/office/officeart/2005/8/layout/hChevron3"/>
    <dgm:cxn modelId="{769B44D8-B374-594C-8B3B-5C6D08B7B670}" type="presParOf" srcId="{221CEBF5-67E3-204B-95E8-18FA21510178}" destId="{519154EF-A99F-BA41-9C2C-A6EBE80B91BE}" srcOrd="2" destOrd="0" presId="urn:microsoft.com/office/officeart/2005/8/layout/hChevron3"/>
    <dgm:cxn modelId="{7794214E-4258-204F-B90E-424E843BC719}" type="presParOf" srcId="{221CEBF5-67E3-204B-95E8-18FA21510178}" destId="{530A4DA1-4DC4-F94E-B414-B35F2DF199D2}" srcOrd="3" destOrd="0" presId="urn:microsoft.com/office/officeart/2005/8/layout/hChevron3"/>
    <dgm:cxn modelId="{3B30D1E5-E2DF-C04C-8BF2-1DC31F0B4075}" type="presParOf" srcId="{221CEBF5-67E3-204B-95E8-18FA21510178}" destId="{4104172C-ACD9-1544-A102-BCD4EB65EBD1}" srcOrd="4" destOrd="0" presId="urn:microsoft.com/office/officeart/2005/8/layout/hChevron3"/>
    <dgm:cxn modelId="{B35B31A1-964B-314B-8437-48358F5F48E0}" type="presParOf" srcId="{221CEBF5-67E3-204B-95E8-18FA21510178}" destId="{3C7830CD-516C-FA42-ACD2-8359DBEFA475}" srcOrd="5" destOrd="0" presId="urn:microsoft.com/office/officeart/2005/8/layout/hChevron3"/>
    <dgm:cxn modelId="{58A93E2E-93FE-384E-8766-735A843B733C}" type="presParOf" srcId="{221CEBF5-67E3-204B-95E8-18FA21510178}" destId="{2AAB7E8C-43F1-FF44-A927-B75DB43AF45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E22EE-E65A-5343-954E-DEB66712F65E}">
      <dsp:nvSpPr>
        <dsp:cNvPr id="0" name=""/>
        <dsp:cNvSpPr/>
      </dsp:nvSpPr>
      <dsp:spPr>
        <a:xfrm>
          <a:off x="0" y="2939352"/>
          <a:ext cx="1256314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2CCBAB-98C1-D142-95B8-4671C51ADF0A}">
      <dsp:nvSpPr>
        <dsp:cNvPr id="0" name=""/>
        <dsp:cNvSpPr/>
      </dsp:nvSpPr>
      <dsp:spPr>
        <a:xfrm>
          <a:off x="628157" y="2511312"/>
          <a:ext cx="8794202" cy="85608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00" tIns="0" rIns="33240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Kolaborasi</a:t>
          </a:r>
          <a:r>
            <a:rPr lang="en-US" sz="2900" kern="1200" dirty="0"/>
            <a:t> Kementerian/ Lembaga</a:t>
          </a:r>
        </a:p>
      </dsp:txBody>
      <dsp:txXfrm>
        <a:off x="669947" y="2553102"/>
        <a:ext cx="8710622" cy="772500"/>
      </dsp:txXfrm>
    </dsp:sp>
    <dsp:sp modelId="{6D3594D6-DB10-C048-8233-324D41A4EE49}">
      <dsp:nvSpPr>
        <dsp:cNvPr id="0" name=""/>
        <dsp:cNvSpPr/>
      </dsp:nvSpPr>
      <dsp:spPr>
        <a:xfrm>
          <a:off x="0" y="4254792"/>
          <a:ext cx="1256314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B2B08-583B-174A-A554-2081305C39B2}">
      <dsp:nvSpPr>
        <dsp:cNvPr id="0" name=""/>
        <dsp:cNvSpPr/>
      </dsp:nvSpPr>
      <dsp:spPr>
        <a:xfrm>
          <a:off x="628157" y="3826752"/>
          <a:ext cx="8794202" cy="85608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00" tIns="0" rIns="33240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Dukungan</a:t>
          </a:r>
          <a:r>
            <a:rPr lang="en-US" sz="2900" kern="1200" dirty="0"/>
            <a:t> </a:t>
          </a:r>
          <a:r>
            <a:rPr lang="en-US" sz="2900" kern="1200" dirty="0" err="1"/>
            <a:t>Pemerintah</a:t>
          </a:r>
          <a:r>
            <a:rPr lang="en-US" sz="2900" kern="1200" dirty="0"/>
            <a:t> Daerah</a:t>
          </a:r>
        </a:p>
      </dsp:txBody>
      <dsp:txXfrm>
        <a:off x="669947" y="3868542"/>
        <a:ext cx="8710622" cy="772500"/>
      </dsp:txXfrm>
    </dsp:sp>
    <dsp:sp modelId="{9A580279-FB45-1241-8F47-9830AD7F38D2}">
      <dsp:nvSpPr>
        <dsp:cNvPr id="0" name=""/>
        <dsp:cNvSpPr/>
      </dsp:nvSpPr>
      <dsp:spPr>
        <a:xfrm>
          <a:off x="0" y="5570232"/>
          <a:ext cx="1256314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8D4C3-8DDD-D245-8D52-41B0BA367586}">
      <dsp:nvSpPr>
        <dsp:cNvPr id="0" name=""/>
        <dsp:cNvSpPr/>
      </dsp:nvSpPr>
      <dsp:spPr>
        <a:xfrm>
          <a:off x="628157" y="5142191"/>
          <a:ext cx="8794202" cy="85608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400" tIns="0" rIns="33240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Dukungan</a:t>
          </a:r>
          <a:r>
            <a:rPr lang="en-US" sz="2900" kern="1200" dirty="0"/>
            <a:t> </a:t>
          </a:r>
          <a:r>
            <a:rPr lang="en-US" sz="2900" kern="1200" dirty="0" err="1"/>
            <a:t>Internasional</a:t>
          </a:r>
          <a:r>
            <a:rPr lang="en-US" sz="2900" kern="1200" dirty="0"/>
            <a:t> (WHO, UNICEF, Global Fund)</a:t>
          </a:r>
        </a:p>
      </dsp:txBody>
      <dsp:txXfrm>
        <a:off x="669947" y="5183981"/>
        <a:ext cx="8710622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7E624-FC2C-2C4E-BE91-A592565BAB77}">
      <dsp:nvSpPr>
        <dsp:cNvPr id="0" name=""/>
        <dsp:cNvSpPr/>
      </dsp:nvSpPr>
      <dsp:spPr>
        <a:xfrm>
          <a:off x="4933" y="3877697"/>
          <a:ext cx="4950097" cy="1980039"/>
        </a:xfrm>
        <a:prstGeom prst="homePlat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Mobilitas</a:t>
          </a:r>
          <a:r>
            <a:rPr lang="en-US" sz="3300" kern="1200" dirty="0"/>
            <a:t> </a:t>
          </a:r>
          <a:r>
            <a:rPr lang="en-US" sz="3300" kern="1200" dirty="0" err="1"/>
            <a:t>Penduduk</a:t>
          </a:r>
          <a:r>
            <a:rPr lang="en-US" sz="3300" kern="1200" dirty="0"/>
            <a:t> Tinggi</a:t>
          </a:r>
        </a:p>
      </dsp:txBody>
      <dsp:txXfrm>
        <a:off x="4933" y="3877697"/>
        <a:ext cx="4455087" cy="1980039"/>
      </dsp:txXfrm>
    </dsp:sp>
    <dsp:sp modelId="{519154EF-A99F-BA41-9C2C-A6EBE80B91BE}">
      <dsp:nvSpPr>
        <dsp:cNvPr id="0" name=""/>
        <dsp:cNvSpPr/>
      </dsp:nvSpPr>
      <dsp:spPr>
        <a:xfrm>
          <a:off x="3965011" y="3877697"/>
          <a:ext cx="4950097" cy="198003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Perubahan</a:t>
          </a:r>
          <a:r>
            <a:rPr lang="en-US" sz="3300" kern="1200" dirty="0"/>
            <a:t> </a:t>
          </a:r>
          <a:r>
            <a:rPr lang="en-US" sz="3300" kern="1200" dirty="0" err="1"/>
            <a:t>Iklim</a:t>
          </a:r>
          <a:endParaRPr lang="en-US" sz="3300" kern="1200" dirty="0"/>
        </a:p>
      </dsp:txBody>
      <dsp:txXfrm>
        <a:off x="4955031" y="3877697"/>
        <a:ext cx="2970058" cy="1980039"/>
      </dsp:txXfrm>
    </dsp:sp>
    <dsp:sp modelId="{4104172C-ACD9-1544-A102-BCD4EB65EBD1}">
      <dsp:nvSpPr>
        <dsp:cNvPr id="0" name=""/>
        <dsp:cNvSpPr/>
      </dsp:nvSpPr>
      <dsp:spPr>
        <a:xfrm>
          <a:off x="7925090" y="3877697"/>
          <a:ext cx="4950097" cy="19800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Kepatuhan</a:t>
          </a:r>
          <a:r>
            <a:rPr lang="en-US" sz="3300" kern="1200" dirty="0"/>
            <a:t> Masyarakat </a:t>
          </a:r>
          <a:r>
            <a:rPr lang="en-US" sz="3300" kern="1200" dirty="0" err="1"/>
            <a:t>Rendah</a:t>
          </a:r>
          <a:endParaRPr lang="en-US" sz="3300" kern="1200" dirty="0"/>
        </a:p>
      </dsp:txBody>
      <dsp:txXfrm>
        <a:off x="8915110" y="3877697"/>
        <a:ext cx="2970058" cy="1980039"/>
      </dsp:txXfrm>
    </dsp:sp>
    <dsp:sp modelId="{2AAB7E8C-43F1-FF44-A927-B75DB43AF459}">
      <dsp:nvSpPr>
        <dsp:cNvPr id="0" name=""/>
        <dsp:cNvSpPr/>
      </dsp:nvSpPr>
      <dsp:spPr>
        <a:xfrm>
          <a:off x="11885168" y="3877697"/>
          <a:ext cx="4950097" cy="1980039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Keterbatasan</a:t>
          </a:r>
          <a:r>
            <a:rPr lang="en-US" sz="3300" kern="1200" dirty="0"/>
            <a:t> </a:t>
          </a:r>
          <a:r>
            <a:rPr lang="en-US" sz="3300" kern="1200" dirty="0" err="1"/>
            <a:t>SDM&amp;sarana</a:t>
          </a:r>
          <a:r>
            <a:rPr lang="en-US" sz="3300" kern="1200" dirty="0"/>
            <a:t> di </a:t>
          </a:r>
          <a:r>
            <a:rPr lang="en-US" sz="3300" kern="1200" dirty="0" err="1"/>
            <a:t>daerah</a:t>
          </a:r>
          <a:r>
            <a:rPr lang="en-US" sz="3300" kern="1200" dirty="0"/>
            <a:t> </a:t>
          </a:r>
          <a:r>
            <a:rPr lang="en-US" sz="3300" kern="1200" dirty="0" err="1"/>
            <a:t>terpencil</a:t>
          </a:r>
          <a:endParaRPr lang="en-US" sz="3300" kern="1200" dirty="0"/>
        </a:p>
      </dsp:txBody>
      <dsp:txXfrm>
        <a:off x="12875188" y="3877697"/>
        <a:ext cx="2970058" cy="1980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hyperlink" Target="https://www.google.com/imgres?q=THYPOID&amp;imgurl=https%3A%2F%2Fwww.omegahospitals.com%2Fblog%2Fstorage%2F2024%2F09%2Ftyphoid-1148x765.jpg&amp;imgrefurl=https%3A%2F%2Fwww.omegahospitals.com%2Fblog%2Funderstanding-typhoid-causes-symptoms-prevention-and-treatment%2F&amp;docid=pjIBiDknB6CYPM&amp;tbnid=rKutIMVwxykC0M&amp;vet=12ahUKEwiP08n5jsqPAxVuwTgGHZ_eKawQM3oECBUQAA..i&amp;w=1148&amp;h=765&amp;hcb=2&amp;ved=2ahUKEwiP08n5jsqPAxVuwTgGHZ_eKawQM3oECBUQAA" TargetMode="Externa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hyperlink" Target="https://www.google.com/url?sa=i&amp;url=https%3A%2F%2Ftirto.id%2Fmengenal-anopheles-ciri-ciri-dan-bahaya-nyamuk-malaria-gMVt&amp;psig=AOvVaw0BqtNXGM3g8QM8vS5cSdcM&amp;ust=1757453435775000&amp;source=images&amp;cd=vfe&amp;opi=89978449&amp;ved=0CBUQjRxqFwoTCIDY3LCOyo8DFQAAAAAdAAAAABAK" TargetMode="Externa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hyperlink" Target="https://www.google.com/imgres?q=FILARIASIS&amp;imgurl=https%3A%2F%2Fimg.medscapestatic.com%2Fpi%2Fmeds%2Fckb%2F18%2F37118tn.jpg&amp;imgrefurl=https%3A%2F%2Femedicine.medscape.com%2Farticle%2F217776-overview&amp;docid=XDJslFCZXug_1M&amp;tbnid=HWUwOqcuBwmMeM&amp;vet=12ahUKEwiI5--Zj8qPAxVm1jgGHWc8H5EQM3oECBAQAA..i&amp;w=317&amp;h=380&amp;hcb=2&amp;ved=2ahUKEwiI5--Zj8qPAxVm1jgGHWc8H5EQM3oECBAQAA" TargetMode="External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sv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svg"/><Relationship Id="rId9" Type="http://schemas.microsoft.com/office/2007/relationships/diagramDrawing" Target="../diagrams/drawing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3.png"/><Relationship Id="rId4" Type="http://schemas.openxmlformats.org/officeDocument/2006/relationships/image" Target="../media/image3.svg"/><Relationship Id="rId9" Type="http://schemas.microsoft.com/office/2007/relationships/diagramDrawing" Target="../diagrams/drawin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unicef.org/health/dengu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ho.int/publications/i/item/9789240077481" TargetMode="External"/><Relationship Id="rId5" Type="http://schemas.openxmlformats.org/officeDocument/2006/relationships/hyperlink" Target="https://www.kemkes.go.id/" TargetMode="External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www.google.com/imgres?q=penyakit%20tropis&amp;imgurl=https%3A%2F%2Fmediaindonesia.gumlet.io%2Fnews%2F2024%2F11%2F12%2F1731418377_f09f6da5cbcde4b4698b.jpg%3Fw%3D376%26dpr%3D2.6&amp;imgrefurl=https%3A%2F%2Fmediaindonesia.com%2Fhumaniora%2F717277%2Fhari-kesehatan-nasional--definisi-dan-contoh-penyakit-tropis-terabaikan-yang-masih-mengancam&amp;docid=C5nMST05GEfjrM&amp;tbnid=XLYXzQhrQlkASM&amp;vet=12ahUKEwiy1MWklMmPAxV0T2cHHWUzBN8QM3oECHIQAA..i&amp;w=977&amp;h=651&amp;hcb=2&amp;ved=2ahUKEwiy1MWklMmPAxV0T2cHHWUzBN8QM3oECHIQAA" TargetMode="Externa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s://www.google.com/imgres?q=penyakit%20tropis&amp;imgurl=https%3A%2F%2Fyki4tbc.org%2Fwp-content%2Fuploads%2F2022%2F02%2FApakah-TBC-Termasuk-Penyakit-Tropis-yang-Terabaikan-NTDs.png&amp;imgrefurl=https%3A%2F%2Fyki4tbc.org%2Ftahu-tb-apakah-tbc-termasuk-penyakit-tropis-yang-terabaikan-ntds%2F&amp;docid=bP8xs5x0jtlO4M&amp;tbnid=aoXNcXg2QVCfkM&amp;vet=12ahUKEwiy1MWklMmPAxV0T2cHHWUzBN8QM3oECEoQAA..i&amp;w=2000&amp;h=600&amp;hcb=2&amp;ved=2ahUKEwiy1MWklMmPAxV0T2cHHWUzBN8QM3oECEoQAA" TargetMode="Externa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hyperlink" Target="https://www.google.com/url?sa=i&amp;url=https%3A%2F%2Fwww.alomedika.com%2Fpenyakit%2Fpenyakit-infeksi%2Fdemam-dengue&amp;psig=AOvVaw0T3a5dzyiGeb6jVSX2yqUm&amp;ust=1757453528571000&amp;source=images&amp;cd=vfe&amp;opi=89978449&amp;ved=0CBUQjRxqFwoTCPDXrOGOyo8DFQAAAAAdAAAAABAE" TargetMode="Externa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05784" y="7847909"/>
            <a:ext cx="20099569" cy="3606747"/>
          </a:xfrm>
          <a:custGeom>
            <a:avLst/>
            <a:gdLst/>
            <a:ahLst/>
            <a:cxnLst/>
            <a:rect l="l" t="t" r="r" b="b"/>
            <a:pathLst>
              <a:path w="20099569" h="3606747">
                <a:moveTo>
                  <a:pt x="0" y="0"/>
                </a:moveTo>
                <a:lnTo>
                  <a:pt x="20099568" y="0"/>
                </a:lnTo>
                <a:lnTo>
                  <a:pt x="20099568" y="3606747"/>
                </a:lnTo>
                <a:lnTo>
                  <a:pt x="0" y="36067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7202859" cy="10287000"/>
            <a:chOff x="0" y="0"/>
            <a:chExt cx="1115911" cy="1593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5911" cy="1593725"/>
            </a:xfrm>
            <a:custGeom>
              <a:avLst/>
              <a:gdLst/>
              <a:ahLst/>
              <a:cxnLst/>
              <a:rect l="l" t="t" r="r" b="b"/>
              <a:pathLst>
                <a:path w="1115911" h="1593725">
                  <a:moveTo>
                    <a:pt x="0" y="0"/>
                  </a:moveTo>
                  <a:lnTo>
                    <a:pt x="1115911" y="0"/>
                  </a:lnTo>
                  <a:lnTo>
                    <a:pt x="111591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5"/>
              <a:stretch>
                <a:fillRect l="-138433" r="-1546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990879" y="0"/>
            <a:ext cx="952950" cy="10287000"/>
            <a:chOff x="0" y="0"/>
            <a:chExt cx="25098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0983" cy="2709333"/>
            </a:xfrm>
            <a:custGeom>
              <a:avLst/>
              <a:gdLst/>
              <a:ahLst/>
              <a:cxnLst/>
              <a:rect l="l" t="t" r="r" b="b"/>
              <a:pathLst>
                <a:path w="250983" h="2709333">
                  <a:moveTo>
                    <a:pt x="0" y="0"/>
                  </a:moveTo>
                  <a:lnTo>
                    <a:pt x="250983" y="0"/>
                  </a:lnTo>
                  <a:lnTo>
                    <a:pt x="2509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C66">
                <a:alpha val="4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09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97509" y="0"/>
            <a:ext cx="952950" cy="10287000"/>
            <a:chOff x="0" y="0"/>
            <a:chExt cx="25098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0983" cy="2709333"/>
            </a:xfrm>
            <a:custGeom>
              <a:avLst/>
              <a:gdLst/>
              <a:ahLst/>
              <a:cxnLst/>
              <a:rect l="l" t="t" r="r" b="b"/>
              <a:pathLst>
                <a:path w="250983" h="2709333">
                  <a:moveTo>
                    <a:pt x="0" y="0"/>
                  </a:moveTo>
                  <a:lnTo>
                    <a:pt x="250983" y="0"/>
                  </a:lnTo>
                  <a:lnTo>
                    <a:pt x="2509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C66">
                <a:alpha val="4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09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09600" y="371475"/>
            <a:ext cx="1180920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2B2B2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Borcelle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AutoShap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02680" y="2628900"/>
            <a:ext cx="7372350" cy="0"/>
          </a:xfrm>
          <a:prstGeom prst="line">
            <a:avLst/>
          </a:prstGeom>
          <a:ln w="95250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7996868" y="342900"/>
            <a:ext cx="946522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spc="-192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ASUHAN KEPERAWATAN PADA PASIEN DENGAN PENYAKIT TROPIS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84629" y="2628900"/>
            <a:ext cx="8546410" cy="731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50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Oleh: </a:t>
            </a:r>
          </a:p>
          <a:p>
            <a:pPr algn="ctr">
              <a:lnSpc>
                <a:spcPts val="2940"/>
              </a:lnSpc>
            </a:pPr>
            <a:r>
              <a:rPr lang="en-US" sz="2100" spc="-50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SEPTIANA FATHONAH, S.KEP., NS., M.KEP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955692-36C5-4F40-8ADB-30F2E1400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3036" y="3424570"/>
            <a:ext cx="5754764" cy="3291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7CB504-73E8-0B44-92E4-03B1FB6E0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7800" y="3413742"/>
            <a:ext cx="5410199" cy="3283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CA69E7DB-4A28-8B44-8015-6245B79D2999}"/>
              </a:ext>
            </a:extLst>
          </p:cNvPr>
          <p:cNvSpPr txBox="1"/>
          <p:nvPr/>
        </p:nvSpPr>
        <p:spPr>
          <a:xfrm>
            <a:off x="947057" y="4082027"/>
            <a:ext cx="7924800" cy="199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DIAGNOSA KEPERWATAN YANG SERING MUNCUL PADA KASUS DHF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B030B24-66EB-3541-913D-49C583CCFF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703820"/>
              </p:ext>
            </p:extLst>
          </p:nvPr>
        </p:nvGraphicFramePr>
        <p:xfrm>
          <a:off x="8839200" y="2083149"/>
          <a:ext cx="7772400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664">
                  <a:extLst>
                    <a:ext uri="{9D8B030D-6E8A-4147-A177-3AD203B41FA5}">
                      <a16:colId xmlns:a16="http://schemas.microsoft.com/office/drawing/2014/main" val="888557221"/>
                    </a:ext>
                  </a:extLst>
                </a:gridCol>
                <a:gridCol w="6004736">
                  <a:extLst>
                    <a:ext uri="{9D8B030D-6E8A-4147-A177-3AD203B41FA5}">
                      <a16:colId xmlns:a16="http://schemas.microsoft.com/office/drawing/2014/main" val="3006235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DIAGNOSA KEPERAWATAN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53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Hipertermia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699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Resiko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perdarahan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867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Defisit</a:t>
                      </a:r>
                      <a:r>
                        <a:rPr lang="en-US" sz="3200" dirty="0"/>
                        <a:t> volume </a:t>
                      </a:r>
                      <a:r>
                        <a:rPr lang="en-US" sz="3200" dirty="0" err="1"/>
                        <a:t>cairan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67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Resiko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syok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37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Nyeri </a:t>
                      </a:r>
                      <a:r>
                        <a:rPr lang="en-US" sz="3200" dirty="0" err="1"/>
                        <a:t>akut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48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Intoleransi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aktivitas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369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Ketidakseimbangan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nutrisi:kurang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dari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kebutuhan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tubuh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02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Ansietas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26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78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CA69E7DB-4A28-8B44-8015-6245B79D2999}"/>
              </a:ext>
            </a:extLst>
          </p:cNvPr>
          <p:cNvSpPr txBox="1"/>
          <p:nvPr/>
        </p:nvSpPr>
        <p:spPr>
          <a:xfrm>
            <a:off x="1778237" y="3429000"/>
            <a:ext cx="7924800" cy="2662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INTERVENSI  KEPERWATAN YANG SERING MUNCUL PADA KASUS DHF-RESIKO PERDARAHAN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0319F0-384A-4F44-8D5A-E5B21C26B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43" y="187775"/>
            <a:ext cx="7937500" cy="222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C9B627-3216-0749-8DDC-A4D6ABC378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43" y="2504860"/>
            <a:ext cx="7937500" cy="2908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1271C0-9FCC-4F47-8F20-F1F9433FE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43" y="5575300"/>
            <a:ext cx="7886700" cy="1854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AF3DFE-9149-C147-BDD5-AEF80516E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443" y="7674859"/>
            <a:ext cx="7848600" cy="1460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90F770-12E6-6149-8C2D-E01FAC25B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4501"/>
            <a:ext cx="5473050" cy="30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8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2362200" y="586715"/>
            <a:ext cx="32004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2. THYPOID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F424D-1BCA-1F4E-9922-9BB64E8CC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83586"/>
            <a:ext cx="6629400" cy="891289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PENGERTIAN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643D0-A55A-2643-9E22-991ED1E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680" y="2572977"/>
            <a:ext cx="6629400" cy="7239204"/>
          </a:xfrm>
        </p:spPr>
        <p:txBody>
          <a:bodyPr>
            <a:noAutofit/>
          </a:bodyPr>
          <a:lstStyle/>
          <a:p>
            <a:pPr algn="just"/>
            <a:r>
              <a:rPr lang="en-ID" sz="4000" dirty="0" err="1"/>
              <a:t>Penyakit</a:t>
            </a:r>
            <a:r>
              <a:rPr lang="en-ID" sz="4000" dirty="0"/>
              <a:t> </a:t>
            </a:r>
            <a:r>
              <a:rPr lang="en-ID" sz="4000" dirty="0" err="1"/>
              <a:t>infeksi</a:t>
            </a:r>
            <a:r>
              <a:rPr lang="en-ID" sz="4000" dirty="0"/>
              <a:t> </a:t>
            </a:r>
            <a:r>
              <a:rPr lang="en-ID" sz="4000" dirty="0" err="1"/>
              <a:t>sistemik</a:t>
            </a:r>
            <a:r>
              <a:rPr lang="en-ID" sz="4000" dirty="0"/>
              <a:t> yang </a:t>
            </a:r>
            <a:r>
              <a:rPr lang="en-ID" sz="4000" dirty="0" err="1"/>
              <a:t>disebabkan</a:t>
            </a:r>
            <a:r>
              <a:rPr lang="en-ID" sz="4000" dirty="0"/>
              <a:t> </a:t>
            </a:r>
            <a:r>
              <a:rPr lang="en-ID" sz="4000" dirty="0" err="1"/>
              <a:t>oleh</a:t>
            </a:r>
            <a:r>
              <a:rPr lang="en-ID" sz="4000" dirty="0"/>
              <a:t> </a:t>
            </a:r>
            <a:r>
              <a:rPr lang="en-ID" sz="4000" dirty="0" err="1"/>
              <a:t>bakteri</a:t>
            </a:r>
            <a:r>
              <a:rPr lang="en-ID" sz="4000" dirty="0"/>
              <a:t> </a:t>
            </a:r>
            <a:r>
              <a:rPr lang="en-ID" sz="4000" i="1" dirty="0"/>
              <a:t>Salmonella enterica</a:t>
            </a:r>
            <a:r>
              <a:rPr lang="en-ID" sz="4000" dirty="0"/>
              <a:t> </a:t>
            </a:r>
            <a:r>
              <a:rPr lang="en-ID" sz="4000" dirty="0" err="1"/>
              <a:t>serotipe</a:t>
            </a:r>
            <a:r>
              <a:rPr lang="en-ID" sz="4000" dirty="0"/>
              <a:t> </a:t>
            </a:r>
            <a:r>
              <a:rPr lang="en-ID" sz="4000" i="1" dirty="0"/>
              <a:t>Typhi</a:t>
            </a:r>
            <a:r>
              <a:rPr lang="en-ID" sz="4000" dirty="0"/>
              <a:t>.</a:t>
            </a:r>
          </a:p>
          <a:p>
            <a:pPr algn="just"/>
            <a:r>
              <a:rPr lang="en-ID" sz="4000" dirty="0" err="1"/>
              <a:t>Menular</a:t>
            </a:r>
            <a:r>
              <a:rPr lang="en-ID" sz="4000" dirty="0"/>
              <a:t> </a:t>
            </a:r>
            <a:r>
              <a:rPr lang="en-ID" sz="4000" dirty="0" err="1"/>
              <a:t>melalui</a:t>
            </a:r>
            <a:r>
              <a:rPr lang="en-ID" sz="4000" dirty="0"/>
              <a:t> </a:t>
            </a:r>
            <a:r>
              <a:rPr lang="en-ID" sz="4000" dirty="0" err="1"/>
              <a:t>makanan</a:t>
            </a:r>
            <a:r>
              <a:rPr lang="en-ID" sz="4000" dirty="0"/>
              <a:t>/</a:t>
            </a:r>
            <a:r>
              <a:rPr lang="en-ID" sz="4000" dirty="0" err="1"/>
              <a:t>minuman</a:t>
            </a:r>
            <a:r>
              <a:rPr lang="en-ID" sz="4000" dirty="0"/>
              <a:t> yang </a:t>
            </a:r>
            <a:r>
              <a:rPr lang="en-ID" sz="4000" dirty="0" err="1"/>
              <a:t>terkontaminasi</a:t>
            </a:r>
            <a:r>
              <a:rPr lang="en-ID" sz="4000" dirty="0"/>
              <a:t> (</a:t>
            </a:r>
            <a:r>
              <a:rPr lang="en-ID" sz="4000" dirty="0" err="1"/>
              <a:t>fecal</a:t>
            </a:r>
            <a:r>
              <a:rPr lang="en-ID" sz="4000" dirty="0"/>
              <a:t>-oral).</a:t>
            </a:r>
          </a:p>
          <a:p>
            <a:pPr algn="just"/>
            <a:r>
              <a:rPr lang="en-ID" sz="4000" dirty="0" err="1"/>
              <a:t>Gejala</a:t>
            </a:r>
            <a:r>
              <a:rPr lang="en-ID" sz="4000" dirty="0"/>
              <a:t>: </a:t>
            </a:r>
            <a:r>
              <a:rPr lang="en-ID" sz="4000" dirty="0" err="1"/>
              <a:t>demam</a:t>
            </a:r>
            <a:r>
              <a:rPr lang="en-ID" sz="4000" dirty="0"/>
              <a:t> </a:t>
            </a:r>
            <a:r>
              <a:rPr lang="en-ID" sz="4000" dirty="0" err="1"/>
              <a:t>berkepanjangan</a:t>
            </a:r>
            <a:r>
              <a:rPr lang="en-ID" sz="4000" dirty="0"/>
              <a:t>, </a:t>
            </a:r>
            <a:r>
              <a:rPr lang="en-ID" sz="4000" dirty="0" err="1"/>
              <a:t>gangguan</a:t>
            </a:r>
            <a:r>
              <a:rPr lang="en-ID" sz="4000" dirty="0"/>
              <a:t> </a:t>
            </a:r>
            <a:r>
              <a:rPr lang="en-ID" sz="4000" dirty="0" err="1"/>
              <a:t>pencernaan</a:t>
            </a:r>
            <a:r>
              <a:rPr lang="en-ID" sz="4000" dirty="0"/>
              <a:t>, </a:t>
            </a:r>
            <a:r>
              <a:rPr lang="en-ID" sz="4000" dirty="0" err="1"/>
              <a:t>sakit</a:t>
            </a:r>
            <a:r>
              <a:rPr lang="en-ID" sz="4000" dirty="0"/>
              <a:t> </a:t>
            </a:r>
            <a:r>
              <a:rPr lang="en-ID" sz="4000" dirty="0" err="1"/>
              <a:t>kepala</a:t>
            </a:r>
            <a:r>
              <a:rPr lang="en-ID" sz="4000" dirty="0"/>
              <a:t>, </a:t>
            </a:r>
            <a:r>
              <a:rPr lang="en-ID" sz="4000" dirty="0" err="1"/>
              <a:t>hepatosplenomegali</a:t>
            </a:r>
            <a:r>
              <a:rPr lang="en-ID" sz="4000" dirty="0"/>
              <a:t>.</a:t>
            </a:r>
          </a:p>
          <a:p>
            <a:pPr algn="just"/>
            <a:endParaRPr lang="en-US" sz="4000" dirty="0"/>
          </a:p>
        </p:txBody>
      </p:sp>
      <p:pic>
        <p:nvPicPr>
          <p:cNvPr id="3074" name="Picture 2" descr="Understanding Typhoid: Causes, Symptoms ...">
            <a:hlinkClick r:id="rId5"/>
            <a:extLst>
              <a:ext uri="{FF2B5EF4-FFF2-40B4-BE49-F238E27FC236}">
                <a16:creationId xmlns:a16="http://schemas.microsoft.com/office/drawing/2014/main" id="{8D193089-FF73-3042-A499-9FF7C795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895" y="3098351"/>
            <a:ext cx="8604250" cy="57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69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9767672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THYPOID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8D1CFF-28E3-2340-A612-64C84A0E4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27" y="1309299"/>
            <a:ext cx="15897146" cy="84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1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CA69E7DB-4A28-8B44-8015-6245B79D2999}"/>
              </a:ext>
            </a:extLst>
          </p:cNvPr>
          <p:cNvSpPr txBox="1"/>
          <p:nvPr/>
        </p:nvSpPr>
        <p:spPr>
          <a:xfrm>
            <a:off x="947057" y="4082027"/>
            <a:ext cx="7924800" cy="199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DIAGNOSA KEPERWATAN YANG SERING MUNCUL PADA KASUS THYPOID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B030B24-66EB-3541-913D-49C583CCFF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714191"/>
              </p:ext>
            </p:extLst>
          </p:nvPr>
        </p:nvGraphicFramePr>
        <p:xfrm>
          <a:off x="8839200" y="2083149"/>
          <a:ext cx="77724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664">
                  <a:extLst>
                    <a:ext uri="{9D8B030D-6E8A-4147-A177-3AD203B41FA5}">
                      <a16:colId xmlns:a16="http://schemas.microsoft.com/office/drawing/2014/main" val="888557221"/>
                    </a:ext>
                  </a:extLst>
                </a:gridCol>
                <a:gridCol w="6004736">
                  <a:extLst>
                    <a:ext uri="{9D8B030D-6E8A-4147-A177-3AD203B41FA5}">
                      <a16:colId xmlns:a16="http://schemas.microsoft.com/office/drawing/2014/main" val="3006235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DIAGNOSA KEPERAWATAN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53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Hipertermia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699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Nyeri </a:t>
                      </a:r>
                      <a:r>
                        <a:rPr lang="en-US" sz="3200" dirty="0" err="1"/>
                        <a:t>Akut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867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Ketidakseimbangan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nutrisi</a:t>
                      </a:r>
                      <a:r>
                        <a:rPr lang="en-US" sz="3200" dirty="0"/>
                        <a:t>: </a:t>
                      </a:r>
                      <a:r>
                        <a:rPr lang="en-US" sz="3200" dirty="0" err="1"/>
                        <a:t>kurang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dari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kebutuhan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tubuh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67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Defisit</a:t>
                      </a:r>
                      <a:r>
                        <a:rPr lang="en-US" sz="3200" dirty="0"/>
                        <a:t> volume </a:t>
                      </a:r>
                      <a:r>
                        <a:rPr lang="en-US" sz="3200" dirty="0" err="1"/>
                        <a:t>cairan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37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Resiko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perdarahan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48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Gangguan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pola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tidur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369400"/>
                  </a:ext>
                </a:extLst>
              </a:tr>
              <a:tr h="520351">
                <a:tc>
                  <a:txBody>
                    <a:bodyPr/>
                    <a:lstStyle/>
                    <a:p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Ansietas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029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04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CA69E7DB-4A28-8B44-8015-6245B79D2999}"/>
              </a:ext>
            </a:extLst>
          </p:cNvPr>
          <p:cNvSpPr txBox="1"/>
          <p:nvPr/>
        </p:nvSpPr>
        <p:spPr>
          <a:xfrm>
            <a:off x="1778237" y="3429000"/>
            <a:ext cx="7924800" cy="199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INTERVENSI  KEPERWATAN YANG SERING MUNCUL PADA KASUS THYPOID-HIPERTERMI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30B44-3AC6-E54A-972F-425F83FAE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49647"/>
            <a:ext cx="7543800" cy="185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04051C-E3D6-FE4B-8E12-6C4227C9F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36" y="2808218"/>
            <a:ext cx="7467364" cy="261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247968-9937-0549-9372-975ADA230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36" y="5828789"/>
            <a:ext cx="8178800" cy="198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31CD5D-24A1-954E-B2B4-F20C392E2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204501"/>
            <a:ext cx="5473050" cy="30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99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2202180" y="547097"/>
            <a:ext cx="32004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3. MALARIA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F424D-1BCA-1F4E-9922-9BB64E8CC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83586"/>
            <a:ext cx="6629400" cy="891289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PENGERTIAN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643D0-A55A-2643-9E22-991ED1E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680" y="2572977"/>
            <a:ext cx="6629400" cy="7239204"/>
          </a:xfrm>
        </p:spPr>
        <p:txBody>
          <a:bodyPr>
            <a:noAutofit/>
          </a:bodyPr>
          <a:lstStyle/>
          <a:p>
            <a:pPr algn="just"/>
            <a:r>
              <a:rPr lang="en-ID" sz="4000" dirty="0" err="1"/>
              <a:t>Penyakit</a:t>
            </a:r>
            <a:r>
              <a:rPr lang="en-ID" sz="4000" dirty="0"/>
              <a:t> </a:t>
            </a:r>
            <a:r>
              <a:rPr lang="en-ID" sz="4000" dirty="0" err="1"/>
              <a:t>infeksi</a:t>
            </a:r>
            <a:r>
              <a:rPr lang="en-ID" sz="4000" dirty="0"/>
              <a:t> </a:t>
            </a:r>
            <a:r>
              <a:rPr lang="en-ID" sz="4000" dirty="0" err="1"/>
              <a:t>parasit</a:t>
            </a:r>
            <a:r>
              <a:rPr lang="en-ID" sz="4000" dirty="0"/>
              <a:t> yang </a:t>
            </a:r>
            <a:r>
              <a:rPr lang="en-ID" sz="4000" dirty="0" err="1"/>
              <a:t>disebabkan</a:t>
            </a:r>
            <a:r>
              <a:rPr lang="en-ID" sz="4000" dirty="0"/>
              <a:t> </a:t>
            </a:r>
            <a:r>
              <a:rPr lang="en-ID" sz="4000" dirty="0" err="1"/>
              <a:t>oleh</a:t>
            </a:r>
            <a:r>
              <a:rPr lang="en-ID" sz="4000" dirty="0"/>
              <a:t> </a:t>
            </a:r>
            <a:r>
              <a:rPr lang="en-ID" sz="4000" i="1" dirty="0"/>
              <a:t>Plasmodium</a:t>
            </a:r>
            <a:r>
              <a:rPr lang="en-ID" sz="4000" dirty="0"/>
              <a:t> (</a:t>
            </a:r>
            <a:r>
              <a:rPr lang="en-ID" sz="4000" dirty="0" err="1"/>
              <a:t>terutama</a:t>
            </a:r>
            <a:r>
              <a:rPr lang="en-ID" sz="4000" dirty="0"/>
              <a:t> </a:t>
            </a:r>
            <a:r>
              <a:rPr lang="en-ID" sz="4000" i="1" dirty="0"/>
              <a:t>P. falciparum, P. vivax, P. </a:t>
            </a:r>
            <a:r>
              <a:rPr lang="en-ID" sz="4000" i="1" dirty="0" err="1"/>
              <a:t>malariae</a:t>
            </a:r>
            <a:r>
              <a:rPr lang="en-ID" sz="4000" i="1" dirty="0"/>
              <a:t>, P. </a:t>
            </a:r>
            <a:r>
              <a:rPr lang="en-ID" sz="4000" i="1" dirty="0" err="1"/>
              <a:t>ovale</a:t>
            </a:r>
            <a:r>
              <a:rPr lang="en-ID" sz="4000" dirty="0"/>
              <a:t>) yang </a:t>
            </a:r>
            <a:r>
              <a:rPr lang="en-ID" sz="4000" dirty="0" err="1"/>
              <a:t>ditularkan</a:t>
            </a:r>
            <a:r>
              <a:rPr lang="en-ID" sz="4000" dirty="0"/>
              <a:t> </a:t>
            </a:r>
            <a:r>
              <a:rPr lang="en-ID" sz="4000" dirty="0" err="1"/>
              <a:t>melalui</a:t>
            </a:r>
            <a:r>
              <a:rPr lang="en-ID" sz="4000" dirty="0"/>
              <a:t> </a:t>
            </a:r>
            <a:r>
              <a:rPr lang="en-ID" sz="4000" dirty="0" err="1"/>
              <a:t>gigitan</a:t>
            </a:r>
            <a:r>
              <a:rPr lang="en-ID" sz="4000" dirty="0"/>
              <a:t> </a:t>
            </a:r>
            <a:r>
              <a:rPr lang="en-ID" sz="4000" dirty="0" err="1"/>
              <a:t>nyamuk</a:t>
            </a:r>
            <a:r>
              <a:rPr lang="en-ID" sz="4000" dirty="0"/>
              <a:t> </a:t>
            </a:r>
            <a:r>
              <a:rPr lang="en-ID" sz="4000" i="1" dirty="0"/>
              <a:t>Anopheles</a:t>
            </a:r>
            <a:r>
              <a:rPr lang="en-ID" sz="4000" dirty="0"/>
              <a:t> </a:t>
            </a:r>
            <a:r>
              <a:rPr lang="en-ID" sz="4000" dirty="0" err="1"/>
              <a:t>betina</a:t>
            </a:r>
            <a:r>
              <a:rPr lang="en-ID" sz="4000" dirty="0"/>
              <a:t>.</a:t>
            </a:r>
          </a:p>
          <a:p>
            <a:pPr algn="just"/>
            <a:r>
              <a:rPr lang="en-ID" sz="4000" dirty="0" err="1"/>
              <a:t>Gejala</a:t>
            </a:r>
            <a:r>
              <a:rPr lang="en-ID" sz="4000" dirty="0"/>
              <a:t> </a:t>
            </a:r>
            <a:r>
              <a:rPr lang="en-ID" sz="4000" dirty="0" err="1"/>
              <a:t>utama</a:t>
            </a:r>
            <a:r>
              <a:rPr lang="en-ID" sz="4000" dirty="0"/>
              <a:t>: </a:t>
            </a:r>
            <a:r>
              <a:rPr lang="en-ID" sz="4000" dirty="0" err="1"/>
              <a:t>demam</a:t>
            </a:r>
            <a:r>
              <a:rPr lang="en-ID" sz="4000" dirty="0"/>
              <a:t> </a:t>
            </a:r>
            <a:r>
              <a:rPr lang="en-ID" sz="4000" dirty="0" err="1"/>
              <a:t>periodik</a:t>
            </a:r>
            <a:r>
              <a:rPr lang="en-ID" sz="4000" dirty="0"/>
              <a:t>, </a:t>
            </a:r>
            <a:r>
              <a:rPr lang="en-ID" sz="4000" dirty="0" err="1"/>
              <a:t>menggigil</a:t>
            </a:r>
            <a:r>
              <a:rPr lang="en-ID" sz="4000" dirty="0"/>
              <a:t>, </a:t>
            </a:r>
            <a:r>
              <a:rPr lang="en-ID" sz="4000" dirty="0" err="1"/>
              <a:t>anemia</a:t>
            </a:r>
            <a:r>
              <a:rPr lang="en-ID" sz="4000" dirty="0"/>
              <a:t>, </a:t>
            </a:r>
            <a:r>
              <a:rPr lang="en-ID" sz="4000" dirty="0" err="1"/>
              <a:t>dan</a:t>
            </a:r>
            <a:r>
              <a:rPr lang="en-ID" sz="4000" dirty="0"/>
              <a:t> </a:t>
            </a:r>
            <a:r>
              <a:rPr lang="en-ID" sz="4000" dirty="0" err="1"/>
              <a:t>splenomegali</a:t>
            </a:r>
            <a:r>
              <a:rPr lang="en-ID" sz="4000" dirty="0"/>
              <a:t>.</a:t>
            </a:r>
          </a:p>
          <a:p>
            <a:pPr marL="0" indent="0" algn="just">
              <a:buNone/>
            </a:pPr>
            <a:endParaRPr lang="en-US" sz="4000" dirty="0"/>
          </a:p>
        </p:txBody>
      </p:sp>
      <p:pic>
        <p:nvPicPr>
          <p:cNvPr id="1026" name="Picture 2" descr="Mengenal Anopheles, Ciri-ciri, dan Bahaya Nyamuk Malaria">
            <a:hlinkClick r:id="rId5"/>
            <a:extLst>
              <a:ext uri="{FF2B5EF4-FFF2-40B4-BE49-F238E27FC236}">
                <a16:creationId xmlns:a16="http://schemas.microsoft.com/office/drawing/2014/main" id="{FB5E332A-DDFD-1E43-AAC0-806317E8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401" y="2782522"/>
            <a:ext cx="8380037" cy="472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36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9767672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MALARIA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5DA382-71EC-E641-9373-BC246F72A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2558924"/>
            <a:ext cx="7404100" cy="6248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8B032A-6192-C845-B4FF-B4A6A6179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47" y="0"/>
            <a:ext cx="929465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52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CA69E7DB-4A28-8B44-8015-6245B79D2999}"/>
              </a:ext>
            </a:extLst>
          </p:cNvPr>
          <p:cNvSpPr txBox="1"/>
          <p:nvPr/>
        </p:nvSpPr>
        <p:spPr>
          <a:xfrm>
            <a:off x="947057" y="4082027"/>
            <a:ext cx="7924800" cy="199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DIAGNOSA KEPERWATAN YANG SERING MUNCUL PADA KASUS MALARIA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B030B24-66EB-3541-913D-49C583CCFF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828293"/>
              </p:ext>
            </p:extLst>
          </p:nvPr>
        </p:nvGraphicFramePr>
        <p:xfrm>
          <a:off x="8839200" y="2083149"/>
          <a:ext cx="77724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664">
                  <a:extLst>
                    <a:ext uri="{9D8B030D-6E8A-4147-A177-3AD203B41FA5}">
                      <a16:colId xmlns:a16="http://schemas.microsoft.com/office/drawing/2014/main" val="888557221"/>
                    </a:ext>
                  </a:extLst>
                </a:gridCol>
                <a:gridCol w="6004736">
                  <a:extLst>
                    <a:ext uri="{9D8B030D-6E8A-4147-A177-3AD203B41FA5}">
                      <a16:colId xmlns:a16="http://schemas.microsoft.com/office/drawing/2014/main" val="3006235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DIAGNOSA KEPERAWATAN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53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Hipertermia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699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Nyeri </a:t>
                      </a:r>
                      <a:r>
                        <a:rPr lang="en-US" sz="3200" dirty="0" err="1"/>
                        <a:t>Akut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867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Intoleransi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aktivitas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67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Defisit</a:t>
                      </a:r>
                      <a:r>
                        <a:rPr lang="en-US" sz="3200" dirty="0"/>
                        <a:t> volume </a:t>
                      </a:r>
                      <a:r>
                        <a:rPr lang="en-US" sz="3200" dirty="0" err="1"/>
                        <a:t>cairan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37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Resiko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Syok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48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Gangguan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pola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tidur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369400"/>
                  </a:ext>
                </a:extLst>
              </a:tr>
              <a:tr h="520351">
                <a:tc>
                  <a:txBody>
                    <a:bodyPr/>
                    <a:lstStyle/>
                    <a:p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Ansietas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029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210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CA69E7DB-4A28-8B44-8015-6245B79D2999}"/>
              </a:ext>
            </a:extLst>
          </p:cNvPr>
          <p:cNvSpPr txBox="1"/>
          <p:nvPr/>
        </p:nvSpPr>
        <p:spPr>
          <a:xfrm>
            <a:off x="1778237" y="3429000"/>
            <a:ext cx="7924800" cy="2662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INTERVENSI  KEPERWATAN YANG SERING MUNCUL PADA KASUS MALARIA- RESIKO SYOK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8D3F7-31D7-1C48-80B0-E2412F7012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36" y="350171"/>
            <a:ext cx="8282569" cy="287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D95716-9862-2E4A-9639-C3F46EFD1B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206" y="3570542"/>
            <a:ext cx="8280400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91D9AB-5FD6-4E4B-B57E-750BC001F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36" y="6637438"/>
            <a:ext cx="8242300" cy="2197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8DC8C0-C6CA-1E4A-89B6-0259A3E55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204501"/>
            <a:ext cx="5473050" cy="30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6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7431882" cy="10287000"/>
            <a:chOff x="0" y="0"/>
            <a:chExt cx="1151393" cy="1593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1393" cy="1593725"/>
            </a:xfrm>
            <a:custGeom>
              <a:avLst/>
              <a:gdLst/>
              <a:ahLst/>
              <a:cxnLst/>
              <a:rect l="l" t="t" r="r" b="b"/>
              <a:pathLst>
                <a:path w="1151393" h="1593725">
                  <a:moveTo>
                    <a:pt x="0" y="0"/>
                  </a:moveTo>
                  <a:lnTo>
                    <a:pt x="1151393" y="0"/>
                  </a:lnTo>
                  <a:lnTo>
                    <a:pt x="1151393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5"/>
              <a:stretch>
                <a:fillRect l="-53877" r="-5387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002882" y="4880644"/>
            <a:ext cx="3714750" cy="5406356"/>
            <a:chOff x="0" y="0"/>
            <a:chExt cx="978370" cy="14238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70" cy="1423896"/>
            </a:xfrm>
            <a:custGeom>
              <a:avLst/>
              <a:gdLst/>
              <a:ahLst/>
              <a:cxnLst/>
              <a:rect l="l" t="t" r="r" b="b"/>
              <a:pathLst>
                <a:path w="978370" h="1423896">
                  <a:moveTo>
                    <a:pt x="0" y="0"/>
                  </a:moveTo>
                  <a:lnTo>
                    <a:pt x="978370" y="0"/>
                  </a:lnTo>
                  <a:lnTo>
                    <a:pt x="978370" y="1423896"/>
                  </a:lnTo>
                  <a:lnTo>
                    <a:pt x="0" y="14238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FECC73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78370" cy="1461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993982" y="3304894"/>
            <a:ext cx="7313680" cy="0"/>
          </a:xfrm>
          <a:prstGeom prst="line">
            <a:avLst/>
          </a:prstGeom>
          <a:ln w="28575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3982" y="3976460"/>
            <a:ext cx="7313680" cy="0"/>
          </a:xfrm>
          <a:prstGeom prst="line">
            <a:avLst/>
          </a:prstGeom>
          <a:ln w="28575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3982" y="4648026"/>
            <a:ext cx="7313680" cy="0"/>
          </a:xfrm>
          <a:prstGeom prst="line">
            <a:avLst/>
          </a:prstGeom>
          <a:ln w="28575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3982" y="5319592"/>
            <a:ext cx="7313680" cy="0"/>
          </a:xfrm>
          <a:prstGeom prst="line">
            <a:avLst/>
          </a:prstGeom>
          <a:ln w="28575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8993982" y="2881274"/>
            <a:ext cx="6555149" cy="35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DHF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49131" y="2881274"/>
            <a:ext cx="758531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93982" y="3552839"/>
            <a:ext cx="6555149" cy="35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TYPOID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549131" y="3552839"/>
            <a:ext cx="758531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93982" y="4224405"/>
            <a:ext cx="6555149" cy="35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MALARIA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549131" y="4224405"/>
            <a:ext cx="758531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993982" y="4895971"/>
            <a:ext cx="6555149" cy="35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FILARIASIS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549131" y="4895971"/>
            <a:ext cx="758531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9273C-7097-5545-A111-B44B91865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469" y="5888538"/>
            <a:ext cx="6153035" cy="383481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2049780" y="477907"/>
            <a:ext cx="3505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4. FILARIASIS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F424D-1BCA-1F4E-9922-9BB64E8CC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83586"/>
            <a:ext cx="6629400" cy="891289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PENGERTIAN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643D0-A55A-2643-9E22-991ED1E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680" y="2572977"/>
            <a:ext cx="6629400" cy="7239204"/>
          </a:xfrm>
        </p:spPr>
        <p:txBody>
          <a:bodyPr>
            <a:noAutofit/>
          </a:bodyPr>
          <a:lstStyle/>
          <a:p>
            <a:pPr algn="just"/>
            <a:r>
              <a:rPr lang="en-ID" sz="4000" dirty="0" err="1"/>
              <a:t>Penyakit</a:t>
            </a:r>
            <a:r>
              <a:rPr lang="en-ID" sz="4000" dirty="0"/>
              <a:t> </a:t>
            </a:r>
            <a:r>
              <a:rPr lang="en-ID" sz="4000" dirty="0" err="1"/>
              <a:t>menular</a:t>
            </a:r>
            <a:r>
              <a:rPr lang="en-ID" sz="4000" dirty="0"/>
              <a:t> </a:t>
            </a:r>
            <a:r>
              <a:rPr lang="en-ID" sz="4000" dirty="0" err="1"/>
              <a:t>kronis</a:t>
            </a:r>
            <a:r>
              <a:rPr lang="en-ID" sz="4000" dirty="0"/>
              <a:t> yang </a:t>
            </a:r>
            <a:r>
              <a:rPr lang="en-ID" sz="4000" dirty="0" err="1"/>
              <a:t>disebabkan</a:t>
            </a:r>
            <a:r>
              <a:rPr lang="en-ID" sz="4000" dirty="0"/>
              <a:t> </a:t>
            </a:r>
            <a:r>
              <a:rPr lang="en-ID" sz="4000" dirty="0" err="1"/>
              <a:t>oleh</a:t>
            </a:r>
            <a:r>
              <a:rPr lang="en-ID" sz="4000" dirty="0"/>
              <a:t> </a:t>
            </a:r>
            <a:r>
              <a:rPr lang="en-ID" sz="4000" dirty="0" err="1"/>
              <a:t>infeksi</a:t>
            </a:r>
            <a:r>
              <a:rPr lang="en-ID" sz="4000" dirty="0"/>
              <a:t> </a:t>
            </a:r>
            <a:r>
              <a:rPr lang="en-ID" sz="4000" dirty="0" err="1"/>
              <a:t>cacing</a:t>
            </a:r>
            <a:r>
              <a:rPr lang="en-ID" sz="4000" dirty="0"/>
              <a:t> filaria (</a:t>
            </a:r>
            <a:r>
              <a:rPr lang="en-ID" sz="4000" i="1" dirty="0" err="1"/>
              <a:t>Wuchereria</a:t>
            </a:r>
            <a:r>
              <a:rPr lang="en-ID" sz="4000" i="1" dirty="0"/>
              <a:t> </a:t>
            </a:r>
            <a:r>
              <a:rPr lang="en-ID" sz="4000" i="1" dirty="0" err="1"/>
              <a:t>bancrofti</a:t>
            </a:r>
            <a:r>
              <a:rPr lang="en-ID" sz="4000" i="1" dirty="0"/>
              <a:t>, </a:t>
            </a:r>
            <a:r>
              <a:rPr lang="en-ID" sz="4000" i="1" dirty="0" err="1"/>
              <a:t>Brugia</a:t>
            </a:r>
            <a:r>
              <a:rPr lang="en-ID" sz="4000" i="1" dirty="0"/>
              <a:t> </a:t>
            </a:r>
            <a:r>
              <a:rPr lang="en-ID" sz="4000" i="1" dirty="0" err="1"/>
              <a:t>malayi</a:t>
            </a:r>
            <a:r>
              <a:rPr lang="en-ID" sz="4000" i="1" dirty="0"/>
              <a:t>, </a:t>
            </a:r>
            <a:r>
              <a:rPr lang="en-ID" sz="4000" i="1" dirty="0" err="1"/>
              <a:t>Brugia</a:t>
            </a:r>
            <a:r>
              <a:rPr lang="en-ID" sz="4000" i="1" dirty="0"/>
              <a:t> </a:t>
            </a:r>
            <a:r>
              <a:rPr lang="en-ID" sz="4000" i="1" dirty="0" err="1"/>
              <a:t>timori</a:t>
            </a:r>
            <a:r>
              <a:rPr lang="en-ID" sz="4000" dirty="0"/>
              <a:t>) yang </a:t>
            </a:r>
            <a:r>
              <a:rPr lang="en-ID" sz="4000" dirty="0" err="1"/>
              <a:t>ditularkan</a:t>
            </a:r>
            <a:r>
              <a:rPr lang="en-ID" sz="4000" dirty="0"/>
              <a:t> </a:t>
            </a:r>
            <a:r>
              <a:rPr lang="en-ID" sz="4000" dirty="0" err="1"/>
              <a:t>melalui</a:t>
            </a:r>
            <a:r>
              <a:rPr lang="en-ID" sz="4000" dirty="0"/>
              <a:t> </a:t>
            </a:r>
            <a:r>
              <a:rPr lang="en-ID" sz="4000" dirty="0" err="1"/>
              <a:t>gigitan</a:t>
            </a:r>
            <a:r>
              <a:rPr lang="en-ID" sz="4000" dirty="0"/>
              <a:t> </a:t>
            </a:r>
            <a:r>
              <a:rPr lang="en-ID" sz="4000" dirty="0" err="1"/>
              <a:t>nyamuk</a:t>
            </a:r>
            <a:r>
              <a:rPr lang="en-ID" sz="4000" dirty="0"/>
              <a:t> (Culex, Anopheles, </a:t>
            </a:r>
            <a:r>
              <a:rPr lang="en-ID" sz="4000" dirty="0" err="1"/>
              <a:t>Mansonia</a:t>
            </a:r>
            <a:r>
              <a:rPr lang="en-ID" sz="4000" dirty="0"/>
              <a:t>, </a:t>
            </a:r>
            <a:r>
              <a:rPr lang="en-ID" sz="4000" dirty="0" err="1"/>
              <a:t>Aedes</a:t>
            </a:r>
            <a:r>
              <a:rPr lang="en-ID" sz="4000" dirty="0"/>
              <a:t>).</a:t>
            </a:r>
          </a:p>
          <a:p>
            <a:pPr algn="just"/>
            <a:r>
              <a:rPr lang="en-ID" sz="4000" dirty="0" err="1"/>
              <a:t>Gejala</a:t>
            </a:r>
            <a:r>
              <a:rPr lang="en-ID" sz="4000" dirty="0"/>
              <a:t> </a:t>
            </a:r>
            <a:r>
              <a:rPr lang="en-ID" sz="4000" dirty="0" err="1"/>
              <a:t>khas</a:t>
            </a:r>
            <a:r>
              <a:rPr lang="en-ID" sz="4000" dirty="0"/>
              <a:t>: </a:t>
            </a:r>
            <a:r>
              <a:rPr lang="en-ID" sz="4000" dirty="0" err="1"/>
              <a:t>pembesaran</a:t>
            </a:r>
            <a:r>
              <a:rPr lang="en-ID" sz="4000" dirty="0"/>
              <a:t> </a:t>
            </a:r>
            <a:r>
              <a:rPr lang="en-ID" sz="4000" dirty="0" err="1"/>
              <a:t>tungkai</a:t>
            </a:r>
            <a:r>
              <a:rPr lang="en-ID" sz="4000" dirty="0"/>
              <a:t>, </a:t>
            </a:r>
            <a:r>
              <a:rPr lang="en-ID" sz="4000" dirty="0" err="1"/>
              <a:t>lengan</a:t>
            </a:r>
            <a:r>
              <a:rPr lang="en-ID" sz="4000" dirty="0"/>
              <a:t>, </a:t>
            </a:r>
            <a:r>
              <a:rPr lang="en-ID" sz="4000" dirty="0" err="1"/>
              <a:t>atau</a:t>
            </a:r>
            <a:r>
              <a:rPr lang="en-ID" sz="4000" dirty="0"/>
              <a:t> </a:t>
            </a:r>
            <a:r>
              <a:rPr lang="en-ID" sz="4000" dirty="0" err="1"/>
              <a:t>alat</a:t>
            </a:r>
            <a:r>
              <a:rPr lang="en-ID" sz="4000" dirty="0"/>
              <a:t> </a:t>
            </a:r>
            <a:r>
              <a:rPr lang="en-ID" sz="4000" dirty="0" err="1"/>
              <a:t>kelamin</a:t>
            </a:r>
            <a:r>
              <a:rPr lang="en-ID" sz="4000" dirty="0"/>
              <a:t> (</a:t>
            </a:r>
            <a:r>
              <a:rPr lang="en-ID" sz="4000" dirty="0" err="1"/>
              <a:t>elefantiasis</a:t>
            </a:r>
            <a:r>
              <a:rPr lang="en-ID" sz="4000" dirty="0"/>
              <a:t>).</a:t>
            </a:r>
          </a:p>
          <a:p>
            <a:pPr marL="0" indent="0" algn="just">
              <a:buNone/>
            </a:pPr>
            <a:endParaRPr lang="en-US" sz="4000" dirty="0"/>
          </a:p>
        </p:txBody>
      </p:sp>
      <p:pic>
        <p:nvPicPr>
          <p:cNvPr id="4098" name="Picture 2" descr="Filariasis: Practice Essentials ...">
            <a:hlinkClick r:id="rId5"/>
            <a:extLst>
              <a:ext uri="{FF2B5EF4-FFF2-40B4-BE49-F238E27FC236}">
                <a16:creationId xmlns:a16="http://schemas.microsoft.com/office/drawing/2014/main" id="{95DA48DA-1977-7F43-8729-154E585C1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465" y="1288158"/>
            <a:ext cx="6788150" cy="81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894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9767672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FILARIASIS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846AE-6FBF-614D-84B0-1E0FE87EA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05" y="903859"/>
            <a:ext cx="11474450" cy="86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CA69E7DB-4A28-8B44-8015-6245B79D2999}"/>
              </a:ext>
            </a:extLst>
          </p:cNvPr>
          <p:cNvSpPr txBox="1"/>
          <p:nvPr/>
        </p:nvSpPr>
        <p:spPr>
          <a:xfrm>
            <a:off x="947057" y="4082027"/>
            <a:ext cx="7924800" cy="199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DIAGNOSA KEPERWATAN YANG SERING MUNCUL PADA KASUS FILARIASIS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B030B24-66EB-3541-913D-49C583CCFF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472134"/>
              </p:ext>
            </p:extLst>
          </p:nvPr>
        </p:nvGraphicFramePr>
        <p:xfrm>
          <a:off x="8839200" y="2083149"/>
          <a:ext cx="77724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664">
                  <a:extLst>
                    <a:ext uri="{9D8B030D-6E8A-4147-A177-3AD203B41FA5}">
                      <a16:colId xmlns:a16="http://schemas.microsoft.com/office/drawing/2014/main" val="888557221"/>
                    </a:ext>
                  </a:extLst>
                </a:gridCol>
                <a:gridCol w="6004736">
                  <a:extLst>
                    <a:ext uri="{9D8B030D-6E8A-4147-A177-3AD203B41FA5}">
                      <a16:colId xmlns:a16="http://schemas.microsoft.com/office/drawing/2014/main" val="3006235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DIAGNOSA KEPERAWATAN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853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Nyeri </a:t>
                      </a:r>
                      <a:r>
                        <a:rPr lang="en-US" sz="3200" dirty="0" err="1"/>
                        <a:t>akut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699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Gangguan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integritas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kulit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867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Gangguan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citra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tubuh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67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Intoleransi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aktivitas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37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Resiko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infeksi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48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Ansietas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369400"/>
                  </a:ext>
                </a:extLst>
              </a:tr>
              <a:tr h="520351">
                <a:tc>
                  <a:txBody>
                    <a:bodyPr/>
                    <a:lstStyle/>
                    <a:p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Ketidakberdayaan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029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574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CA69E7DB-4A28-8B44-8015-6245B79D2999}"/>
              </a:ext>
            </a:extLst>
          </p:cNvPr>
          <p:cNvSpPr txBox="1"/>
          <p:nvPr/>
        </p:nvSpPr>
        <p:spPr>
          <a:xfrm>
            <a:off x="1778237" y="3429000"/>
            <a:ext cx="7924800" cy="2662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INTERVENSI  KEPERWATAN YANG SERING MUNCUL PADA KASUS FILARIASIS- GANGGUAN CITRA TUBUH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789EF-F07F-EF41-B4B1-AF16F8531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994" y="168610"/>
            <a:ext cx="8140700" cy="226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652FB5-DA4B-0B4E-A934-17ADFA1D9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11" y="2570606"/>
            <a:ext cx="8140700" cy="297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096CF-5B03-AB46-ACE5-4EE869CB2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752" y="5683919"/>
            <a:ext cx="8242300" cy="287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921AFF-8E03-F447-9172-35E3613AC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18" y="6728055"/>
            <a:ext cx="8077200" cy="1866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48ADE8-6C54-6040-8C3A-CD4C207741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4501"/>
            <a:ext cx="5473050" cy="306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98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686050" y="2766094"/>
            <a:ext cx="3429000" cy="5406356"/>
            <a:chOff x="0" y="0"/>
            <a:chExt cx="903111" cy="14238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3111" cy="1423896"/>
            </a:xfrm>
            <a:custGeom>
              <a:avLst/>
              <a:gdLst/>
              <a:ahLst/>
              <a:cxnLst/>
              <a:rect l="l" t="t" r="r" b="b"/>
              <a:pathLst>
                <a:path w="903111" h="1423896">
                  <a:moveTo>
                    <a:pt x="0" y="0"/>
                  </a:moveTo>
                  <a:lnTo>
                    <a:pt x="903111" y="0"/>
                  </a:lnTo>
                  <a:lnTo>
                    <a:pt x="903111" y="1423896"/>
                  </a:lnTo>
                  <a:lnTo>
                    <a:pt x="0" y="14238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FECC73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3111" cy="1461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20" name="AutoShap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01400" y="2535673"/>
            <a:ext cx="951661" cy="0"/>
          </a:xfrm>
          <a:prstGeom prst="line">
            <a:avLst/>
          </a:prstGeom>
          <a:ln w="95250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6386728" y="2898585"/>
            <a:ext cx="9767672" cy="199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 PEMERINTAH DALAM PENANGGULANGAN PENYAKIT TROPIS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31882" y="0"/>
            <a:ext cx="10856118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7431882" cy="10287000"/>
            <a:chOff x="0" y="0"/>
            <a:chExt cx="1151393" cy="1593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1393" cy="1593725"/>
            </a:xfrm>
            <a:custGeom>
              <a:avLst/>
              <a:gdLst/>
              <a:ahLst/>
              <a:cxnLst/>
              <a:rect l="l" t="t" r="r" b="b"/>
              <a:pathLst>
                <a:path w="1151393" h="1593725">
                  <a:moveTo>
                    <a:pt x="0" y="0"/>
                  </a:moveTo>
                  <a:lnTo>
                    <a:pt x="1151393" y="0"/>
                  </a:lnTo>
                  <a:lnTo>
                    <a:pt x="1151393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5"/>
              <a:stretch>
                <a:fillRect l="-53877" r="-5387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002882" y="4880644"/>
            <a:ext cx="3714750" cy="5406356"/>
            <a:chOff x="0" y="0"/>
            <a:chExt cx="978370" cy="14238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8370" cy="1423896"/>
            </a:xfrm>
            <a:custGeom>
              <a:avLst/>
              <a:gdLst/>
              <a:ahLst/>
              <a:cxnLst/>
              <a:rect l="l" t="t" r="r" b="b"/>
              <a:pathLst>
                <a:path w="978370" h="1423896">
                  <a:moveTo>
                    <a:pt x="0" y="0"/>
                  </a:moveTo>
                  <a:lnTo>
                    <a:pt x="978370" y="0"/>
                  </a:lnTo>
                  <a:lnTo>
                    <a:pt x="978370" y="1423896"/>
                  </a:lnTo>
                  <a:lnTo>
                    <a:pt x="0" y="14238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FECC73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78370" cy="1461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118124" y="9622707"/>
            <a:ext cx="1560276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2B2B2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Page 9</a:t>
            </a:r>
          </a:p>
        </p:txBody>
      </p:sp>
      <p:sp>
        <p:nvSpPr>
          <p:cNvPr id="16" name="AutoShap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993982" y="3304894"/>
            <a:ext cx="7313680" cy="0"/>
          </a:xfrm>
          <a:prstGeom prst="line">
            <a:avLst/>
          </a:prstGeom>
          <a:ln w="28575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3982" y="3976460"/>
            <a:ext cx="7313680" cy="0"/>
          </a:xfrm>
          <a:prstGeom prst="line">
            <a:avLst/>
          </a:prstGeom>
          <a:ln w="28575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3982" y="4648026"/>
            <a:ext cx="7313680" cy="0"/>
          </a:xfrm>
          <a:prstGeom prst="line">
            <a:avLst/>
          </a:prstGeom>
          <a:ln w="28575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3982" y="5319592"/>
            <a:ext cx="7313680" cy="0"/>
          </a:xfrm>
          <a:prstGeom prst="line">
            <a:avLst/>
          </a:prstGeom>
          <a:ln w="28575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8993982" y="2881274"/>
            <a:ext cx="6555149" cy="35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DHF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49131" y="2881274"/>
            <a:ext cx="758531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93982" y="3552839"/>
            <a:ext cx="6555149" cy="35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TYPOID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549131" y="3552839"/>
            <a:ext cx="758531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93982" y="4224405"/>
            <a:ext cx="6555149" cy="35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MALARIA (BELAJAR MANDIRI)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549131" y="4224405"/>
            <a:ext cx="758531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993982" y="4895971"/>
            <a:ext cx="6555149" cy="35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  <a:spcBef>
                <a:spcPct val="0"/>
              </a:spcBef>
            </a:pPr>
            <a:r>
              <a:rPr lang="en-US" sz="210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FILARIASIS (BELAJAR MANDIRI)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549131" y="4895971"/>
            <a:ext cx="758531" cy="37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4"/>
              </a:lnSpc>
              <a:spcBef>
                <a:spcPct val="0"/>
              </a:spcBef>
            </a:pPr>
            <a:r>
              <a:rPr lang="en-US" sz="2103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199623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9767672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PENDAHULUAN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B86D90-93F2-E34A-9D5E-5BCB585AEBA5}"/>
              </a:ext>
            </a:extLst>
          </p:cNvPr>
          <p:cNvSpPr txBox="1">
            <a:spLocks/>
          </p:cNvSpPr>
          <p:nvPr/>
        </p:nvSpPr>
        <p:spPr>
          <a:xfrm>
            <a:off x="1066800" y="1931336"/>
            <a:ext cx="16078200" cy="72913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D" sz="4400" dirty="0" err="1"/>
              <a:t>Penyakit</a:t>
            </a:r>
            <a:r>
              <a:rPr lang="en-ID" sz="4400" dirty="0"/>
              <a:t> </a:t>
            </a:r>
            <a:r>
              <a:rPr lang="en-ID" sz="4400" dirty="0" err="1"/>
              <a:t>tropis</a:t>
            </a:r>
            <a:r>
              <a:rPr lang="en-ID" sz="4400" dirty="0"/>
              <a:t> </a:t>
            </a:r>
            <a:r>
              <a:rPr lang="en-ID" sz="4400" dirty="0" err="1"/>
              <a:t>masih</a:t>
            </a:r>
            <a:r>
              <a:rPr lang="en-ID" sz="4400" dirty="0"/>
              <a:t> </a:t>
            </a:r>
            <a:r>
              <a:rPr lang="en-ID" sz="4400" dirty="0" err="1"/>
              <a:t>menjadi</a:t>
            </a:r>
            <a:r>
              <a:rPr lang="en-ID" sz="4400" dirty="0"/>
              <a:t> </a:t>
            </a:r>
            <a:r>
              <a:rPr lang="en-ID" sz="4400" dirty="0" err="1"/>
              <a:t>masalah</a:t>
            </a:r>
            <a:r>
              <a:rPr lang="en-ID" sz="4400" dirty="0"/>
              <a:t> </a:t>
            </a:r>
            <a:r>
              <a:rPr lang="en-ID" sz="4400" dirty="0" err="1"/>
              <a:t>utama</a:t>
            </a:r>
            <a:r>
              <a:rPr lang="en-ID" sz="4400" dirty="0"/>
              <a:t> di Indonesia</a:t>
            </a:r>
          </a:p>
          <a:p>
            <a:pPr algn="just"/>
            <a:r>
              <a:rPr lang="en-ID" sz="4400" dirty="0" err="1"/>
              <a:t>Faktor</a:t>
            </a:r>
            <a:r>
              <a:rPr lang="en-ID" sz="4400" dirty="0"/>
              <a:t>: </a:t>
            </a:r>
            <a:r>
              <a:rPr lang="en-ID" sz="4400" dirty="0" err="1"/>
              <a:t>iklim</a:t>
            </a:r>
            <a:r>
              <a:rPr lang="en-ID" sz="4400" dirty="0"/>
              <a:t> </a:t>
            </a:r>
            <a:r>
              <a:rPr lang="en-ID" sz="4400" dirty="0" err="1"/>
              <a:t>tropis</a:t>
            </a:r>
            <a:r>
              <a:rPr lang="en-ID" sz="4400" dirty="0"/>
              <a:t>, </a:t>
            </a:r>
            <a:r>
              <a:rPr lang="en-ID" sz="4400" dirty="0" err="1"/>
              <a:t>sanitasi</a:t>
            </a:r>
            <a:r>
              <a:rPr lang="en-ID" sz="4400" dirty="0"/>
              <a:t>, </a:t>
            </a:r>
            <a:r>
              <a:rPr lang="en-ID" sz="4400" dirty="0" err="1"/>
              <a:t>kepadatan</a:t>
            </a:r>
            <a:r>
              <a:rPr lang="en-ID" sz="4400" dirty="0"/>
              <a:t> </a:t>
            </a:r>
            <a:r>
              <a:rPr lang="en-ID" sz="4400" dirty="0" err="1"/>
              <a:t>penduduk</a:t>
            </a:r>
            <a:r>
              <a:rPr lang="en-ID" sz="4400" dirty="0"/>
              <a:t>, </a:t>
            </a:r>
            <a:r>
              <a:rPr lang="en-ID" sz="4400" dirty="0" err="1"/>
              <a:t>perilaku</a:t>
            </a:r>
            <a:r>
              <a:rPr lang="en-ID" sz="4400" dirty="0"/>
              <a:t> </a:t>
            </a:r>
            <a:r>
              <a:rPr lang="en-ID" sz="4400" dirty="0" err="1"/>
              <a:t>hidup</a:t>
            </a:r>
            <a:endParaRPr lang="en-ID" sz="4400" dirty="0"/>
          </a:p>
          <a:p>
            <a:pPr algn="just"/>
            <a:r>
              <a:rPr lang="en-ID" sz="4400" dirty="0" err="1"/>
              <a:t>Pemerintah</a:t>
            </a:r>
            <a:r>
              <a:rPr lang="en-ID" sz="4400" dirty="0"/>
              <a:t> </a:t>
            </a:r>
            <a:r>
              <a:rPr lang="en-ID" sz="4400" dirty="0" err="1"/>
              <a:t>menjalankan</a:t>
            </a:r>
            <a:r>
              <a:rPr lang="en-ID" sz="4400" dirty="0"/>
              <a:t> program </a:t>
            </a:r>
            <a:r>
              <a:rPr lang="en-ID" sz="4400" dirty="0" err="1"/>
              <a:t>nasional</a:t>
            </a:r>
            <a:r>
              <a:rPr lang="en-ID" sz="4400" dirty="0"/>
              <a:t> </a:t>
            </a:r>
            <a:r>
              <a:rPr lang="en-ID" sz="4400" dirty="0" err="1"/>
              <a:t>penanggulangan</a:t>
            </a:r>
            <a:endParaRPr lang="en-ID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F5611-1AF2-7B4D-A22E-413E85496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312" y="4523657"/>
            <a:ext cx="4699000" cy="469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66A41E-F31D-7746-B9A0-82E4ACA9E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282" y="6444581"/>
            <a:ext cx="4851030" cy="3118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6F518F-6DA2-C649-A40D-DAFF9ACA4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265" y="7791450"/>
            <a:ext cx="379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25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9767672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KEBIJAKAN NASIONAL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C6F4EF-6DB5-B34B-A541-1558C80C5FBA}"/>
              </a:ext>
            </a:extLst>
          </p:cNvPr>
          <p:cNvSpPr txBox="1">
            <a:spLocks/>
          </p:cNvSpPr>
          <p:nvPr/>
        </p:nvSpPr>
        <p:spPr>
          <a:xfrm>
            <a:off x="1066800" y="2193006"/>
            <a:ext cx="15925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4400" dirty="0"/>
              <a:t>RPJMN: </a:t>
            </a:r>
            <a:r>
              <a:rPr lang="en-ID" sz="4400" dirty="0" err="1"/>
              <a:t>penurunan</a:t>
            </a:r>
            <a:r>
              <a:rPr lang="en-ID" sz="4400" dirty="0"/>
              <a:t> </a:t>
            </a:r>
            <a:r>
              <a:rPr lang="en-ID" sz="4400" dirty="0" err="1"/>
              <a:t>angka</a:t>
            </a:r>
            <a:r>
              <a:rPr lang="en-ID" sz="4400" dirty="0"/>
              <a:t> </a:t>
            </a:r>
            <a:r>
              <a:rPr lang="en-ID" sz="4400" dirty="0" err="1"/>
              <a:t>kesakitan</a:t>
            </a:r>
            <a:r>
              <a:rPr lang="en-ID" sz="4400" dirty="0"/>
              <a:t> &amp; </a:t>
            </a:r>
            <a:r>
              <a:rPr lang="en-ID" sz="4400" dirty="0" err="1"/>
              <a:t>kematian</a:t>
            </a:r>
            <a:endParaRPr lang="en-ID" sz="4400" dirty="0"/>
          </a:p>
          <a:p>
            <a:r>
              <a:rPr lang="en-ID" sz="4400" dirty="0"/>
              <a:t>PIS-PK: </a:t>
            </a:r>
            <a:r>
              <a:rPr lang="en-ID" sz="4400" dirty="0" err="1"/>
              <a:t>fokus</a:t>
            </a:r>
            <a:r>
              <a:rPr lang="en-ID" sz="4400" dirty="0"/>
              <a:t> </a:t>
            </a:r>
            <a:r>
              <a:rPr lang="en-ID" sz="4400" dirty="0" err="1"/>
              <a:t>promotif</a:t>
            </a:r>
            <a:r>
              <a:rPr lang="en-ID" sz="4400" dirty="0"/>
              <a:t> &amp; </a:t>
            </a:r>
            <a:r>
              <a:rPr lang="en-ID" sz="4400" dirty="0" err="1"/>
              <a:t>preventif</a:t>
            </a:r>
            <a:endParaRPr lang="en-ID" sz="4400" dirty="0"/>
          </a:p>
          <a:p>
            <a:r>
              <a:rPr lang="en-ID" sz="4400" dirty="0" err="1"/>
              <a:t>Strategi</a:t>
            </a:r>
            <a:r>
              <a:rPr lang="en-ID" sz="4400" dirty="0"/>
              <a:t> </a:t>
            </a:r>
            <a:r>
              <a:rPr lang="en-ID" sz="4400" dirty="0" err="1"/>
              <a:t>eliminasi</a:t>
            </a:r>
            <a:r>
              <a:rPr lang="en-ID" sz="4400" dirty="0"/>
              <a:t> malaria, filariasis, TB, HIV/AIDS</a:t>
            </a:r>
          </a:p>
          <a:p>
            <a:r>
              <a:rPr lang="en-ID" sz="4400" dirty="0" err="1"/>
              <a:t>Pengendalian</a:t>
            </a:r>
            <a:r>
              <a:rPr lang="en-ID" sz="4400" dirty="0"/>
              <a:t> </a:t>
            </a:r>
            <a:r>
              <a:rPr lang="en-ID" sz="4400" dirty="0" err="1"/>
              <a:t>vektor</a:t>
            </a:r>
            <a:r>
              <a:rPr lang="en-ID" sz="4400" dirty="0"/>
              <a:t> &amp; </a:t>
            </a:r>
            <a:r>
              <a:rPr lang="en-ID" sz="4400" dirty="0" err="1"/>
              <a:t>surveilans</a:t>
            </a:r>
            <a:endParaRPr lang="en-ID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2CBEA-6E5F-BC46-B014-C14ED2AF1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7363298"/>
            <a:ext cx="3670300" cy="22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5554C-60D4-2744-9ED0-FC7C96287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100" y="7457101"/>
            <a:ext cx="4331212" cy="2165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13613A-DF71-6E4F-96E6-9448029DE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6857" y="7457101"/>
            <a:ext cx="3759200" cy="215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2FEE6-F66A-314C-A4BD-308CF820E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9401" y="2304812"/>
            <a:ext cx="5301372" cy="7551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595C8-CB4B-B84C-8E01-B2B1C29F72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2770" y="120445"/>
            <a:ext cx="2395746" cy="15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9767672" cy="1328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 PENANGGULANGAN MALARIA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31E8638-5D79-4144-BBDE-D1D76666491B}"/>
              </a:ext>
            </a:extLst>
          </p:cNvPr>
          <p:cNvSpPr txBox="1">
            <a:spLocks/>
          </p:cNvSpPr>
          <p:nvPr/>
        </p:nvSpPr>
        <p:spPr>
          <a:xfrm>
            <a:off x="1066800" y="2622012"/>
            <a:ext cx="141732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4400" dirty="0" err="1"/>
              <a:t>Gerakan</a:t>
            </a:r>
            <a:r>
              <a:rPr lang="en-ID" sz="4400" dirty="0"/>
              <a:t> </a:t>
            </a:r>
            <a:r>
              <a:rPr lang="en-ID" sz="4400" dirty="0" err="1"/>
              <a:t>Eliminasi</a:t>
            </a:r>
            <a:r>
              <a:rPr lang="en-ID" sz="4400" dirty="0"/>
              <a:t> Malaria 2030</a:t>
            </a:r>
          </a:p>
          <a:p>
            <a:r>
              <a:rPr lang="en-ID" sz="4400" dirty="0" err="1"/>
              <a:t>Distribusi</a:t>
            </a:r>
            <a:r>
              <a:rPr lang="en-ID" sz="4400" dirty="0"/>
              <a:t> </a:t>
            </a:r>
            <a:r>
              <a:rPr lang="en-ID" sz="4400" dirty="0" err="1"/>
              <a:t>kelambu</a:t>
            </a:r>
            <a:r>
              <a:rPr lang="en-ID" sz="4400" dirty="0"/>
              <a:t> </a:t>
            </a:r>
            <a:r>
              <a:rPr lang="en-ID" sz="4400" dirty="0" err="1"/>
              <a:t>berinsektisida</a:t>
            </a:r>
            <a:endParaRPr lang="en-ID" sz="4400" dirty="0"/>
          </a:p>
          <a:p>
            <a:r>
              <a:rPr lang="en-ID" sz="4400" dirty="0" err="1"/>
              <a:t>Pengobatan</a:t>
            </a:r>
            <a:r>
              <a:rPr lang="en-ID" sz="4400" dirty="0"/>
              <a:t> ACT (Artemisinin-based Combination </a:t>
            </a:r>
            <a:r>
              <a:rPr lang="en-ID" sz="4400" dirty="0" err="1"/>
              <a:t>Theraphy</a:t>
            </a:r>
            <a:r>
              <a:rPr lang="en-ID" sz="4400" dirty="0"/>
              <a:t>)</a:t>
            </a:r>
          </a:p>
          <a:p>
            <a:r>
              <a:rPr lang="en-ID" sz="4400" dirty="0" err="1"/>
              <a:t>Penguatan</a:t>
            </a:r>
            <a:r>
              <a:rPr lang="en-ID" sz="4400" dirty="0"/>
              <a:t> </a:t>
            </a:r>
            <a:r>
              <a:rPr lang="en-ID" sz="4400" dirty="0" err="1"/>
              <a:t>surveilans</a:t>
            </a:r>
            <a:r>
              <a:rPr lang="en-ID" sz="4400" dirty="0"/>
              <a:t> </a:t>
            </a:r>
            <a:r>
              <a:rPr lang="en-ID" sz="4400" dirty="0" err="1"/>
              <a:t>kasus</a:t>
            </a:r>
            <a:endParaRPr lang="en-ID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4CB39-A298-8740-AE62-E1DA2804E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222" y="495366"/>
            <a:ext cx="5669178" cy="3772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95266-EDDE-BD49-AD54-9448690E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2222" y="5086247"/>
            <a:ext cx="6964578" cy="54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21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15316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 PENANGGULANGAN DEMAM BERDARAH (DHF)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FCC453-7C81-9A4E-B6FA-8B9554B67B21}"/>
              </a:ext>
            </a:extLst>
          </p:cNvPr>
          <p:cNvSpPr txBox="1">
            <a:spLocks/>
          </p:cNvSpPr>
          <p:nvPr/>
        </p:nvSpPr>
        <p:spPr>
          <a:xfrm>
            <a:off x="304800" y="2023694"/>
            <a:ext cx="112014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4400" dirty="0"/>
              <a:t>PSN 3M Plus</a:t>
            </a:r>
          </a:p>
          <a:p>
            <a:r>
              <a:rPr lang="en-ID" sz="4400" dirty="0"/>
              <a:t>Fogging </a:t>
            </a:r>
            <a:r>
              <a:rPr lang="en-ID" sz="4400" dirty="0" err="1"/>
              <a:t>fokus</a:t>
            </a:r>
            <a:r>
              <a:rPr lang="en-ID" sz="4400" dirty="0"/>
              <a:t> </a:t>
            </a:r>
            <a:r>
              <a:rPr lang="en-ID" sz="4400" dirty="0" err="1"/>
              <a:t>daerah</a:t>
            </a:r>
            <a:r>
              <a:rPr lang="en-ID" sz="4400" dirty="0"/>
              <a:t> </a:t>
            </a:r>
            <a:r>
              <a:rPr lang="en-ID" sz="4400" dirty="0" err="1"/>
              <a:t>endemis</a:t>
            </a:r>
            <a:endParaRPr lang="en-ID" sz="4400" dirty="0"/>
          </a:p>
          <a:p>
            <a:r>
              <a:rPr lang="en-ID" sz="4400" dirty="0" err="1"/>
              <a:t>Edukasi</a:t>
            </a:r>
            <a:r>
              <a:rPr lang="en-ID" sz="4400" dirty="0"/>
              <a:t> </a:t>
            </a:r>
            <a:r>
              <a:rPr lang="en-ID" sz="4400" dirty="0" err="1"/>
              <a:t>masyarakat</a:t>
            </a:r>
            <a:r>
              <a:rPr lang="en-ID" sz="4400" dirty="0"/>
              <a:t> </a:t>
            </a:r>
            <a:r>
              <a:rPr lang="en-ID" sz="4400" dirty="0" err="1"/>
              <a:t>melalui</a:t>
            </a:r>
            <a:r>
              <a:rPr lang="en-ID" sz="4400" dirty="0"/>
              <a:t> </a:t>
            </a:r>
            <a:r>
              <a:rPr lang="en-ID" sz="4400" dirty="0" err="1"/>
              <a:t>Jumantik</a:t>
            </a:r>
            <a:endParaRPr lang="en-ID" sz="4400" dirty="0"/>
          </a:p>
          <a:p>
            <a:r>
              <a:rPr lang="en-ID" sz="4400" dirty="0" err="1"/>
              <a:t>Surveilans</a:t>
            </a:r>
            <a:r>
              <a:rPr lang="en-ID" sz="4400" dirty="0"/>
              <a:t> &amp; early warning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16EF8-CC3D-1C4D-92AD-D665E7B50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126" y="5409405"/>
            <a:ext cx="10407987" cy="4763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554640-89F8-B640-9F8F-1EEB44220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96" y="5449288"/>
            <a:ext cx="6781800" cy="4723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1760A7-BDF0-DE4C-8C23-D18328F3C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6913" y="1441297"/>
            <a:ext cx="3124200" cy="390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2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AutoShap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8139" y="1615271"/>
            <a:ext cx="951661" cy="0"/>
          </a:xfrm>
          <a:prstGeom prst="line">
            <a:avLst/>
          </a:prstGeom>
          <a:ln w="95250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609600" y="2717292"/>
            <a:ext cx="76962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3200" b="1" dirty="0"/>
              <a:t>5.1.1.1. </a:t>
            </a:r>
            <a:r>
              <a:rPr lang="en-ID" sz="3200" dirty="0" err="1"/>
              <a:t>Ketepatan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menjelaskan</a:t>
            </a:r>
            <a:r>
              <a:rPr lang="en-ID" sz="3200" dirty="0"/>
              <a:t> </a:t>
            </a:r>
            <a:r>
              <a:rPr lang="en-ID" sz="3200" dirty="0" err="1"/>
              <a:t>asuhan</a:t>
            </a:r>
            <a:r>
              <a:rPr lang="en-ID" sz="3200" dirty="0"/>
              <a:t> </a:t>
            </a:r>
            <a:r>
              <a:rPr lang="en-ID" sz="3200" dirty="0" err="1"/>
              <a:t>keperawatan</a:t>
            </a:r>
            <a:r>
              <a:rPr lang="en-ID" sz="3200" dirty="0"/>
              <a:t> </a:t>
            </a:r>
            <a:r>
              <a:rPr lang="en-ID" sz="3200" dirty="0" err="1"/>
              <a:t>pada</a:t>
            </a:r>
            <a:r>
              <a:rPr lang="en-ID" sz="3200" dirty="0"/>
              <a:t> </a:t>
            </a:r>
            <a:r>
              <a:rPr lang="en-ID" sz="3200" dirty="0" err="1"/>
              <a:t>penyakit</a:t>
            </a:r>
            <a:r>
              <a:rPr lang="en-ID" sz="3200" dirty="0"/>
              <a:t> </a:t>
            </a:r>
            <a:r>
              <a:rPr lang="en-ID" sz="3200" dirty="0" err="1"/>
              <a:t>tropis</a:t>
            </a:r>
            <a:r>
              <a:rPr lang="en-ID" sz="3200" dirty="0"/>
              <a:t> : DHF, </a:t>
            </a:r>
            <a:r>
              <a:rPr lang="en-ID" sz="3200" dirty="0" err="1"/>
              <a:t>Thypoid</a:t>
            </a:r>
            <a:r>
              <a:rPr lang="en-ID" sz="3200" dirty="0"/>
              <a:t> </a:t>
            </a:r>
            <a:r>
              <a:rPr lang="en-ID" sz="3200" b="1" dirty="0"/>
              <a:t>(malaria </a:t>
            </a:r>
            <a:r>
              <a:rPr lang="en-ID" sz="3200" b="1" dirty="0" err="1"/>
              <a:t>dan</a:t>
            </a:r>
            <a:r>
              <a:rPr lang="en-ID" sz="3200" b="1" dirty="0"/>
              <a:t> Filariasis </a:t>
            </a:r>
            <a:r>
              <a:rPr lang="en-ID" sz="3200" b="1" dirty="0" err="1"/>
              <a:t>adalah</a:t>
            </a:r>
            <a:r>
              <a:rPr lang="en-ID" sz="3200" b="1" dirty="0"/>
              <a:t> </a:t>
            </a:r>
            <a:r>
              <a:rPr lang="en-ID" sz="3200" b="1" dirty="0" err="1"/>
              <a:t>materi</a:t>
            </a:r>
            <a:r>
              <a:rPr lang="en-ID" sz="3200" b="1" dirty="0"/>
              <a:t> BM ) </a:t>
            </a:r>
          </a:p>
          <a:p>
            <a:pPr algn="just"/>
            <a:endParaRPr lang="en-ID" sz="3200" dirty="0"/>
          </a:p>
          <a:p>
            <a:pPr algn="just"/>
            <a:r>
              <a:rPr lang="en-ID" sz="3200" b="1" dirty="0"/>
              <a:t>5.1.1.2 </a:t>
            </a:r>
            <a:r>
              <a:rPr lang="en-ID" sz="3200" dirty="0" err="1"/>
              <a:t>Ketepatan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menjelaskan</a:t>
            </a:r>
            <a:r>
              <a:rPr lang="en-ID" sz="3200" dirty="0"/>
              <a:t> Program </a:t>
            </a:r>
            <a:r>
              <a:rPr lang="en-ID" sz="3200" dirty="0" err="1"/>
              <a:t>pemerintah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penanggulangan</a:t>
            </a:r>
            <a:r>
              <a:rPr lang="en-ID" sz="3200" dirty="0"/>
              <a:t> </a:t>
            </a:r>
            <a:r>
              <a:rPr lang="en-ID" sz="3200" dirty="0" err="1"/>
              <a:t>penyakit</a:t>
            </a:r>
            <a:r>
              <a:rPr lang="en-ID" sz="3200" dirty="0"/>
              <a:t> </a:t>
            </a:r>
            <a:r>
              <a:rPr lang="en-ID" sz="3200" dirty="0" err="1"/>
              <a:t>tropis</a:t>
            </a:r>
            <a:r>
              <a:rPr lang="en-ID" sz="3200" dirty="0"/>
              <a:t> : DHF, </a:t>
            </a:r>
            <a:r>
              <a:rPr lang="en-ID" sz="3200" dirty="0" err="1"/>
              <a:t>Thypoid</a:t>
            </a:r>
            <a:r>
              <a:rPr lang="en-ID" sz="3200" dirty="0"/>
              <a:t>, </a:t>
            </a:r>
          </a:p>
          <a:p>
            <a:pPr algn="just"/>
            <a:r>
              <a:rPr lang="en-ID" sz="3200" dirty="0" err="1"/>
              <a:t>Filariasi</a:t>
            </a:r>
            <a:r>
              <a:rPr lang="en-ID" sz="3200" dirty="0"/>
              <a:t>, malaria </a:t>
            </a:r>
            <a:endParaRPr lang="en-ID" sz="3200" dirty="0">
              <a:effectLst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52EEB57-C822-E344-AAA6-000224094E32}"/>
              </a:ext>
            </a:extLst>
          </p:cNvPr>
          <p:cNvSpPr txBox="1"/>
          <p:nvPr/>
        </p:nvSpPr>
        <p:spPr>
          <a:xfrm>
            <a:off x="488952" y="954071"/>
            <a:ext cx="408304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-192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INDIKATOR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7CB336-74E6-834B-A776-8BB67B63F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0" y="3442622"/>
            <a:ext cx="4495800" cy="1803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15316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 PENANGGULANGAN FILARIASIS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BE87D4-957F-CA4E-918D-5EBB9965A966}"/>
              </a:ext>
            </a:extLst>
          </p:cNvPr>
          <p:cNvSpPr txBox="1">
            <a:spLocks/>
          </p:cNvSpPr>
          <p:nvPr/>
        </p:nvSpPr>
        <p:spPr>
          <a:xfrm>
            <a:off x="1066800" y="2193006"/>
            <a:ext cx="1173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4400" dirty="0" err="1"/>
              <a:t>Eliminasi</a:t>
            </a:r>
            <a:r>
              <a:rPr lang="en-ID" sz="4400" dirty="0"/>
              <a:t> Filariasis </a:t>
            </a:r>
            <a:r>
              <a:rPr lang="en-ID" sz="4400" dirty="0" err="1"/>
              <a:t>Nasional</a:t>
            </a:r>
            <a:endParaRPr lang="en-ID" sz="4400" dirty="0"/>
          </a:p>
          <a:p>
            <a:r>
              <a:rPr lang="en-ID" sz="4400" dirty="0" err="1"/>
              <a:t>Pemberian</a:t>
            </a:r>
            <a:r>
              <a:rPr lang="en-ID" sz="4400" dirty="0"/>
              <a:t> </a:t>
            </a:r>
            <a:r>
              <a:rPr lang="en-ID" sz="4400" dirty="0" err="1"/>
              <a:t>Obat</a:t>
            </a:r>
            <a:r>
              <a:rPr lang="en-ID" sz="4400" dirty="0"/>
              <a:t> </a:t>
            </a:r>
            <a:r>
              <a:rPr lang="en-ID" sz="4400" dirty="0" err="1"/>
              <a:t>Pencegahan</a:t>
            </a:r>
            <a:r>
              <a:rPr lang="en-ID" sz="4400" dirty="0"/>
              <a:t> </a:t>
            </a:r>
            <a:r>
              <a:rPr lang="en-ID" sz="4400" dirty="0" err="1"/>
              <a:t>Massal</a:t>
            </a:r>
            <a:r>
              <a:rPr lang="en-ID" sz="4400" dirty="0"/>
              <a:t> (POPM)</a:t>
            </a:r>
          </a:p>
          <a:p>
            <a:r>
              <a:rPr lang="en-ID" sz="4400" dirty="0" err="1"/>
              <a:t>Edukasi</a:t>
            </a:r>
            <a:r>
              <a:rPr lang="en-ID" sz="4400" dirty="0"/>
              <a:t> &amp; </a:t>
            </a:r>
            <a:r>
              <a:rPr lang="en-ID" sz="4400" dirty="0" err="1"/>
              <a:t>penyuluhan</a:t>
            </a:r>
            <a:endParaRPr lang="en-ID" sz="4400" dirty="0"/>
          </a:p>
          <a:p>
            <a:r>
              <a:rPr lang="en-ID" sz="4400" dirty="0" err="1"/>
              <a:t>Pengendalian</a:t>
            </a:r>
            <a:r>
              <a:rPr lang="en-ID" sz="4400" dirty="0"/>
              <a:t> </a:t>
            </a:r>
            <a:r>
              <a:rPr lang="en-ID" sz="4400" dirty="0" err="1"/>
              <a:t>vektor</a:t>
            </a:r>
            <a:r>
              <a:rPr lang="en-ID" sz="4400" dirty="0"/>
              <a:t> </a:t>
            </a:r>
            <a:r>
              <a:rPr lang="en-ID" sz="4400" dirty="0" err="1"/>
              <a:t>nyamuk</a:t>
            </a:r>
            <a:endParaRPr lang="en-ID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DD7F5-0CC8-E34C-8CA0-193E53A46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2809" y="1840592"/>
            <a:ext cx="5363267" cy="804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1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15316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 PENANGGULANGAN THYPOID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CF60A8-2273-7E4B-B340-2E9423538C08}"/>
              </a:ext>
            </a:extLst>
          </p:cNvPr>
          <p:cNvSpPr txBox="1">
            <a:spLocks/>
          </p:cNvSpPr>
          <p:nvPr/>
        </p:nvSpPr>
        <p:spPr>
          <a:xfrm>
            <a:off x="945182" y="1920745"/>
            <a:ext cx="11475417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4400" dirty="0" err="1"/>
              <a:t>Promosi</a:t>
            </a:r>
            <a:r>
              <a:rPr lang="en-ID" sz="4400" dirty="0"/>
              <a:t> </a:t>
            </a:r>
            <a:r>
              <a:rPr lang="en-ID" sz="4400" dirty="0" err="1"/>
              <a:t>higiene</a:t>
            </a:r>
            <a:r>
              <a:rPr lang="en-ID" sz="4400" dirty="0"/>
              <a:t> &amp; </a:t>
            </a:r>
            <a:r>
              <a:rPr lang="en-ID" sz="4400" dirty="0" err="1"/>
              <a:t>sanitasi</a:t>
            </a:r>
            <a:endParaRPr lang="en-ID" sz="4400" dirty="0"/>
          </a:p>
          <a:p>
            <a:r>
              <a:rPr lang="en-ID" sz="4400" dirty="0" err="1"/>
              <a:t>Vaksinasi</a:t>
            </a:r>
            <a:r>
              <a:rPr lang="en-ID" sz="4400" dirty="0"/>
              <a:t> </a:t>
            </a:r>
            <a:r>
              <a:rPr lang="en-ID" sz="4400" dirty="0" err="1"/>
              <a:t>tifoid</a:t>
            </a:r>
            <a:r>
              <a:rPr lang="en-ID" sz="4400" dirty="0"/>
              <a:t> </a:t>
            </a:r>
            <a:r>
              <a:rPr lang="en-ID" sz="4400" dirty="0" err="1"/>
              <a:t>kelompok</a:t>
            </a:r>
            <a:r>
              <a:rPr lang="en-ID" sz="4400" dirty="0"/>
              <a:t> </a:t>
            </a:r>
            <a:r>
              <a:rPr lang="en-ID" sz="4400" dirty="0" err="1"/>
              <a:t>risiko</a:t>
            </a:r>
            <a:r>
              <a:rPr lang="en-ID" sz="4400" dirty="0"/>
              <a:t> </a:t>
            </a:r>
            <a:r>
              <a:rPr lang="en-ID" sz="4400" dirty="0" err="1"/>
              <a:t>tinggi</a:t>
            </a:r>
            <a:endParaRPr lang="en-ID" sz="4400" dirty="0"/>
          </a:p>
          <a:p>
            <a:r>
              <a:rPr lang="en-ID" sz="4400" dirty="0" err="1"/>
              <a:t>Peningkatan</a:t>
            </a:r>
            <a:r>
              <a:rPr lang="en-ID" sz="4400" dirty="0"/>
              <a:t> </a:t>
            </a:r>
            <a:r>
              <a:rPr lang="en-ID" sz="4400" dirty="0" err="1"/>
              <a:t>akses</a:t>
            </a:r>
            <a:r>
              <a:rPr lang="en-ID" sz="4400" dirty="0"/>
              <a:t> air </a:t>
            </a:r>
            <a:r>
              <a:rPr lang="en-ID" sz="4400" dirty="0" err="1"/>
              <a:t>bersih</a:t>
            </a:r>
            <a:endParaRPr lang="en-ID" sz="4400" dirty="0"/>
          </a:p>
          <a:p>
            <a:r>
              <a:rPr lang="en-ID" sz="4400" dirty="0" err="1"/>
              <a:t>Pengolahan</a:t>
            </a:r>
            <a:r>
              <a:rPr lang="en-ID" sz="4400" dirty="0"/>
              <a:t> </a:t>
            </a:r>
            <a:r>
              <a:rPr lang="en-ID" sz="4400" dirty="0" err="1"/>
              <a:t>makanan</a:t>
            </a:r>
            <a:r>
              <a:rPr lang="en-ID" sz="4400" dirty="0"/>
              <a:t> </a:t>
            </a:r>
            <a:r>
              <a:rPr lang="en-ID" sz="4400" dirty="0" err="1"/>
              <a:t>higienis</a:t>
            </a:r>
            <a:endParaRPr lang="en-ID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85EB8-3E55-954A-B092-23ED1C42F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3526" y="1712115"/>
            <a:ext cx="6719673" cy="6719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6D7F3E-9839-194D-93AB-0DCEFBF08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528" y="5564851"/>
            <a:ext cx="4694935" cy="469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21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15316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UPAYA LINTAS SEKTOR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AAB483-0D41-2944-8EE8-EA22B6D2B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246946"/>
              </p:ext>
            </p:extLst>
          </p:nvPr>
        </p:nvGraphicFramePr>
        <p:xfrm>
          <a:off x="4886653" y="1074606"/>
          <a:ext cx="12563147" cy="881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7627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15316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PERAN TENAGA KESEHATAN DAN MASYARAKAT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23697B-4968-6045-A505-9087BF229525}"/>
              </a:ext>
            </a:extLst>
          </p:cNvPr>
          <p:cNvSpPr txBox="1">
            <a:spLocks/>
          </p:cNvSpPr>
          <p:nvPr/>
        </p:nvSpPr>
        <p:spPr>
          <a:xfrm>
            <a:off x="1066800" y="1960292"/>
            <a:ext cx="1554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4400" dirty="0" err="1"/>
              <a:t>Perawat</a:t>
            </a:r>
            <a:r>
              <a:rPr lang="en-ID" sz="4400" dirty="0"/>
              <a:t>: </a:t>
            </a:r>
            <a:r>
              <a:rPr lang="en-ID" sz="4400" dirty="0" err="1"/>
              <a:t>edukasi</a:t>
            </a:r>
            <a:r>
              <a:rPr lang="en-ID" sz="4400" dirty="0"/>
              <a:t>, </a:t>
            </a:r>
            <a:r>
              <a:rPr lang="en-ID" sz="4400" dirty="0" err="1"/>
              <a:t>promosi</a:t>
            </a:r>
            <a:r>
              <a:rPr lang="en-ID" sz="4400" dirty="0"/>
              <a:t>, </a:t>
            </a:r>
            <a:r>
              <a:rPr lang="en-ID" sz="4400" dirty="0" err="1"/>
              <a:t>surveilans</a:t>
            </a:r>
            <a:endParaRPr lang="en-ID" sz="4400" dirty="0"/>
          </a:p>
          <a:p>
            <a:r>
              <a:rPr lang="en-ID" sz="4400" dirty="0"/>
              <a:t>Masyarakat: PSN, </a:t>
            </a:r>
            <a:r>
              <a:rPr lang="en-ID" sz="4400" dirty="0" err="1"/>
              <a:t>penggunaan</a:t>
            </a:r>
            <a:r>
              <a:rPr lang="en-ID" sz="4400" dirty="0"/>
              <a:t> </a:t>
            </a:r>
            <a:r>
              <a:rPr lang="en-ID" sz="4400" dirty="0" err="1"/>
              <a:t>kelambu</a:t>
            </a:r>
            <a:r>
              <a:rPr lang="en-ID" sz="4400" dirty="0"/>
              <a:t>, </a:t>
            </a:r>
            <a:r>
              <a:rPr lang="en-ID" sz="4400" dirty="0" err="1"/>
              <a:t>kepatuhan</a:t>
            </a:r>
            <a:r>
              <a:rPr lang="en-ID" sz="4400" dirty="0"/>
              <a:t> </a:t>
            </a:r>
            <a:r>
              <a:rPr lang="en-ID" sz="4400" dirty="0" err="1"/>
              <a:t>minum</a:t>
            </a:r>
            <a:r>
              <a:rPr lang="en-ID" sz="4400" dirty="0"/>
              <a:t> </a:t>
            </a:r>
            <a:r>
              <a:rPr lang="en-ID" sz="4400" dirty="0" err="1"/>
              <a:t>obat</a:t>
            </a:r>
            <a:endParaRPr lang="en-ID" sz="4400" dirty="0"/>
          </a:p>
          <a:p>
            <a:r>
              <a:rPr lang="en-ID" sz="4400" dirty="0" err="1"/>
              <a:t>Kerjasama</a:t>
            </a:r>
            <a:r>
              <a:rPr lang="en-ID" sz="4400" dirty="0"/>
              <a:t> </a:t>
            </a:r>
            <a:r>
              <a:rPr lang="en-ID" sz="4400" dirty="0" err="1"/>
              <a:t>untuk</a:t>
            </a:r>
            <a:r>
              <a:rPr lang="en-ID" sz="4400" dirty="0"/>
              <a:t> </a:t>
            </a:r>
            <a:r>
              <a:rPr lang="en-ID" sz="4400" dirty="0" err="1"/>
              <a:t>keberhasilan</a:t>
            </a:r>
            <a:r>
              <a:rPr lang="en-ID" sz="4400" dirty="0"/>
              <a:t>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5A53B-894E-944C-B2C6-27C1944F0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857" y="4801828"/>
            <a:ext cx="8890000" cy="499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ED3B1-FDE6-4548-B157-0E08D9C1E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43" y="4801828"/>
            <a:ext cx="8890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97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15316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TANTANGAN DAN HAMBATAN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0811A0-6F60-9B45-9C07-3FC32C28A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218731"/>
              </p:ext>
            </p:extLst>
          </p:nvPr>
        </p:nvGraphicFramePr>
        <p:xfrm>
          <a:off x="0" y="296162"/>
          <a:ext cx="16840200" cy="973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5B4215B-0B3D-4A4C-871C-8508F2E1A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4670" y="3208739"/>
            <a:ext cx="4144561" cy="414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5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15316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KESIMPULAN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3BF95C-F3B0-C341-AF7D-6B8DBB3E4767}"/>
              </a:ext>
            </a:extLst>
          </p:cNvPr>
          <p:cNvSpPr txBox="1">
            <a:spLocks/>
          </p:cNvSpPr>
          <p:nvPr/>
        </p:nvSpPr>
        <p:spPr>
          <a:xfrm>
            <a:off x="1066800" y="1957244"/>
            <a:ext cx="8305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4400" dirty="0" err="1"/>
              <a:t>Pemerintah</a:t>
            </a:r>
            <a:r>
              <a:rPr lang="en-ID" sz="4400" dirty="0"/>
              <a:t> </a:t>
            </a:r>
            <a:r>
              <a:rPr lang="en-ID" sz="4400" dirty="0" err="1"/>
              <a:t>memiliki</a:t>
            </a:r>
            <a:r>
              <a:rPr lang="en-ID" sz="4400" dirty="0"/>
              <a:t> program </a:t>
            </a:r>
            <a:r>
              <a:rPr lang="en-ID" sz="4400" dirty="0" err="1"/>
              <a:t>komprehensif</a:t>
            </a:r>
            <a:endParaRPr lang="en-ID" sz="4400" dirty="0"/>
          </a:p>
          <a:p>
            <a:r>
              <a:rPr lang="en-ID" sz="4400" dirty="0" err="1"/>
              <a:t>Fokus</a:t>
            </a:r>
            <a:r>
              <a:rPr lang="en-ID" sz="4400" dirty="0"/>
              <a:t> </a:t>
            </a:r>
            <a:r>
              <a:rPr lang="en-ID" sz="4400" dirty="0" err="1"/>
              <a:t>eliminasi</a:t>
            </a:r>
            <a:r>
              <a:rPr lang="en-ID" sz="4400" dirty="0"/>
              <a:t> malaria &amp; filariasis, </a:t>
            </a:r>
            <a:r>
              <a:rPr lang="en-ID" sz="4400" dirty="0" err="1"/>
              <a:t>pengendalian</a:t>
            </a:r>
            <a:r>
              <a:rPr lang="en-ID" sz="4400" dirty="0"/>
              <a:t> DBD, </a:t>
            </a:r>
            <a:r>
              <a:rPr lang="en-ID" sz="4400" dirty="0" err="1"/>
              <a:t>vaksinasi</a:t>
            </a:r>
            <a:r>
              <a:rPr lang="en-ID" sz="4400" dirty="0"/>
              <a:t> </a:t>
            </a:r>
            <a:r>
              <a:rPr lang="en-ID" sz="4400" dirty="0" err="1"/>
              <a:t>tifoid</a:t>
            </a:r>
            <a:endParaRPr lang="en-ID" sz="4400" dirty="0"/>
          </a:p>
          <a:p>
            <a:r>
              <a:rPr lang="en-ID" sz="4400" dirty="0" err="1"/>
              <a:t>Partisipasi</a:t>
            </a:r>
            <a:r>
              <a:rPr lang="en-ID" sz="4400" dirty="0"/>
              <a:t> </a:t>
            </a:r>
            <a:r>
              <a:rPr lang="en-ID" sz="4400" dirty="0" err="1"/>
              <a:t>masyarakat</a:t>
            </a:r>
            <a:r>
              <a:rPr lang="en-ID" sz="4400" dirty="0"/>
              <a:t> &amp; </a:t>
            </a:r>
            <a:r>
              <a:rPr lang="en-ID" sz="4400" dirty="0" err="1"/>
              <a:t>kolaborasi</a:t>
            </a:r>
            <a:r>
              <a:rPr lang="en-ID" sz="4400" dirty="0"/>
              <a:t> </a:t>
            </a:r>
            <a:r>
              <a:rPr lang="en-ID" sz="4400" dirty="0" err="1"/>
              <a:t>lintas</a:t>
            </a:r>
            <a:r>
              <a:rPr lang="en-ID" sz="4400" dirty="0"/>
              <a:t> </a:t>
            </a:r>
            <a:r>
              <a:rPr lang="en-ID" sz="4400" dirty="0" err="1"/>
              <a:t>sektor</a:t>
            </a:r>
            <a:r>
              <a:rPr lang="en-ID" sz="4400" dirty="0"/>
              <a:t> </a:t>
            </a:r>
            <a:r>
              <a:rPr lang="en-ID" sz="4400" dirty="0" err="1"/>
              <a:t>sangat</a:t>
            </a:r>
            <a:r>
              <a:rPr lang="en-ID" sz="4400" dirty="0"/>
              <a:t> </a:t>
            </a:r>
            <a:r>
              <a:rPr lang="en-ID" sz="4400" dirty="0" err="1"/>
              <a:t>penting</a:t>
            </a:r>
            <a:endParaRPr lang="en-ID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B8341-D923-794A-981E-CFBBA4E3E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1957243"/>
            <a:ext cx="7756766" cy="516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54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1066800" y="586715"/>
            <a:ext cx="15316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REFERENSI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4AF5C5-3356-B743-96CD-F27C0E3BA045}"/>
              </a:ext>
            </a:extLst>
          </p:cNvPr>
          <p:cNvSpPr txBox="1">
            <a:spLocks/>
          </p:cNvSpPr>
          <p:nvPr/>
        </p:nvSpPr>
        <p:spPr>
          <a:xfrm>
            <a:off x="914400" y="1931336"/>
            <a:ext cx="16611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4400" dirty="0"/>
              <a:t>Kementerian </a:t>
            </a:r>
            <a:r>
              <a:rPr lang="en-ID" sz="4400" dirty="0" err="1"/>
              <a:t>Kesehatan</a:t>
            </a:r>
            <a:r>
              <a:rPr lang="en-ID" sz="4400" dirty="0"/>
              <a:t> </a:t>
            </a:r>
            <a:r>
              <a:rPr lang="en-ID" sz="4400" dirty="0" err="1"/>
              <a:t>Republik</a:t>
            </a:r>
            <a:r>
              <a:rPr lang="en-ID" sz="4400" dirty="0"/>
              <a:t> Indonesia. (2022). </a:t>
            </a:r>
            <a:r>
              <a:rPr lang="en-ID" sz="4400" i="1" dirty="0" err="1"/>
              <a:t>Profil</a:t>
            </a:r>
            <a:r>
              <a:rPr lang="en-ID" sz="4400" i="1" dirty="0"/>
              <a:t> </a:t>
            </a:r>
            <a:r>
              <a:rPr lang="en-ID" sz="4400" i="1" dirty="0" err="1"/>
              <a:t>kesehatan</a:t>
            </a:r>
            <a:r>
              <a:rPr lang="en-ID" sz="4400" i="1" dirty="0"/>
              <a:t> Indonesia </a:t>
            </a:r>
            <a:r>
              <a:rPr lang="en-ID" sz="4400" i="1" dirty="0" err="1"/>
              <a:t>tahun</a:t>
            </a:r>
            <a:r>
              <a:rPr lang="en-ID" sz="4400" i="1" dirty="0"/>
              <a:t> 2021</a:t>
            </a:r>
            <a:r>
              <a:rPr lang="en-ID" sz="4400" dirty="0"/>
              <a:t>. Kementerian </a:t>
            </a:r>
            <a:r>
              <a:rPr lang="en-ID" sz="4400" dirty="0" err="1"/>
              <a:t>Kesehatan</a:t>
            </a:r>
            <a:r>
              <a:rPr lang="en-ID" sz="4400" dirty="0"/>
              <a:t> RI. </a:t>
            </a:r>
            <a:r>
              <a:rPr lang="en-ID" sz="4400" dirty="0">
                <a:hlinkClick r:id="rId5"/>
              </a:rPr>
              <a:t>https://www.kemkes.go.id</a:t>
            </a:r>
            <a:endParaRPr lang="en-ID" sz="4400" dirty="0"/>
          </a:p>
          <a:p>
            <a:r>
              <a:rPr lang="en-ID" sz="4400" dirty="0"/>
              <a:t>World Health Organization. (2023). </a:t>
            </a:r>
            <a:r>
              <a:rPr lang="en-ID" sz="4400" i="1" dirty="0"/>
              <a:t>World malaria report 2023</a:t>
            </a:r>
            <a:r>
              <a:rPr lang="en-ID" sz="4400" dirty="0"/>
              <a:t>. WHO. </a:t>
            </a:r>
            <a:r>
              <a:rPr lang="en-ID" sz="4400" dirty="0">
                <a:hlinkClick r:id="rId6"/>
              </a:rPr>
              <a:t>https://www.who.int/publications/i/item/9789240077481</a:t>
            </a:r>
            <a:endParaRPr lang="en-ID" sz="4400" dirty="0"/>
          </a:p>
          <a:p>
            <a:r>
              <a:rPr lang="en-ID" sz="4400" dirty="0"/>
              <a:t>UNICEF. (2023). </a:t>
            </a:r>
            <a:r>
              <a:rPr lang="en-ID" sz="4400" i="1" dirty="0"/>
              <a:t>Dengue and other vector-borne diseases</a:t>
            </a:r>
            <a:r>
              <a:rPr lang="en-ID" sz="4400" dirty="0"/>
              <a:t>. UNICEF. </a:t>
            </a:r>
            <a:r>
              <a:rPr lang="en-ID" sz="4400" dirty="0">
                <a:hlinkClick r:id="rId7"/>
              </a:rPr>
              <a:t>https://www.unicef.org/health/dengue</a:t>
            </a:r>
            <a:endParaRPr lang="en-ID" sz="4400" dirty="0"/>
          </a:p>
          <a:p>
            <a:r>
              <a:rPr lang="en-ID" sz="4400" dirty="0"/>
              <a:t>Global Fund. (2022). </a:t>
            </a:r>
            <a:r>
              <a:rPr lang="en-ID" sz="4400" i="1" dirty="0"/>
              <a:t>Neglected tropical diseases progress report</a:t>
            </a:r>
            <a:r>
              <a:rPr lang="en-ID" sz="4400" dirty="0"/>
              <a:t>. The Global Fund to Fight AIDS, Tuberculosis and Malaria. https://</a:t>
            </a:r>
            <a:r>
              <a:rPr lang="en-ID" sz="4400" dirty="0" err="1"/>
              <a:t>www.theglobalfund.org</a:t>
            </a:r>
            <a:endParaRPr lang="en-ID" sz="4400" dirty="0"/>
          </a:p>
        </p:txBody>
      </p:sp>
    </p:spTree>
    <p:extLst>
      <p:ext uri="{BB962C8B-B14F-4D97-AF65-F5344CB8AC3E}">
        <p14:creationId xmlns:p14="http://schemas.microsoft.com/office/powerpoint/2010/main" val="1670421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9070" y="7962977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7202859" cy="10287000"/>
            <a:chOff x="0" y="0"/>
            <a:chExt cx="1115911" cy="1593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5911" cy="1593725"/>
            </a:xfrm>
            <a:custGeom>
              <a:avLst/>
              <a:gdLst/>
              <a:ahLst/>
              <a:cxnLst/>
              <a:rect l="l" t="t" r="r" b="b"/>
              <a:pathLst>
                <a:path w="1115911" h="1593725">
                  <a:moveTo>
                    <a:pt x="0" y="0"/>
                  </a:moveTo>
                  <a:lnTo>
                    <a:pt x="1115911" y="0"/>
                  </a:lnTo>
                  <a:lnTo>
                    <a:pt x="111591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5"/>
              <a:stretch>
                <a:fillRect l="-47004" r="-10689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990879" y="0"/>
            <a:ext cx="952950" cy="10287000"/>
            <a:chOff x="0" y="0"/>
            <a:chExt cx="25098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0983" cy="2709333"/>
            </a:xfrm>
            <a:custGeom>
              <a:avLst/>
              <a:gdLst/>
              <a:ahLst/>
              <a:cxnLst/>
              <a:rect l="l" t="t" r="r" b="b"/>
              <a:pathLst>
                <a:path w="250983" h="2709333">
                  <a:moveTo>
                    <a:pt x="0" y="0"/>
                  </a:moveTo>
                  <a:lnTo>
                    <a:pt x="250983" y="0"/>
                  </a:lnTo>
                  <a:lnTo>
                    <a:pt x="2509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C66">
                <a:alpha val="4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09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97509" y="0"/>
            <a:ext cx="952950" cy="10287000"/>
            <a:chOff x="0" y="0"/>
            <a:chExt cx="25098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0983" cy="2709333"/>
            </a:xfrm>
            <a:custGeom>
              <a:avLst/>
              <a:gdLst/>
              <a:ahLst/>
              <a:cxnLst/>
              <a:rect l="l" t="t" r="r" b="b"/>
              <a:pathLst>
                <a:path w="250983" h="2709333">
                  <a:moveTo>
                    <a:pt x="0" y="0"/>
                  </a:moveTo>
                  <a:lnTo>
                    <a:pt x="250983" y="0"/>
                  </a:lnTo>
                  <a:lnTo>
                    <a:pt x="2509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C66">
                <a:alpha val="4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098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62040" y="3322707"/>
            <a:ext cx="797229" cy="0"/>
          </a:xfrm>
          <a:prstGeom prst="line">
            <a:avLst/>
          </a:prstGeom>
          <a:ln w="190500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29820" y="3322707"/>
            <a:ext cx="797229" cy="0"/>
          </a:xfrm>
          <a:prstGeom prst="line">
            <a:avLst/>
          </a:prstGeom>
          <a:ln w="190500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9046" y="5960358"/>
            <a:ext cx="7170995" cy="0"/>
          </a:xfrm>
          <a:prstGeom prst="line">
            <a:avLst/>
          </a:prstGeom>
          <a:ln w="95250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8972738" y="3593252"/>
            <a:ext cx="7543612" cy="117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8000" b="1" spc="-192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Thank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72738" y="4545752"/>
            <a:ext cx="7543612" cy="117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8000" b="1" spc="-192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  <p:txBody>
          <a:bodyPr/>
          <a:lstStyle/>
          <a:p>
            <a:endParaRPr lang="en-ID" b="1" dirty="0">
              <a:hlinkClick r:id="rId5"/>
            </a:endParaRPr>
          </a:p>
          <a:p>
            <a:endParaRPr lang="en-US" dirty="0"/>
          </a:p>
        </p:txBody>
      </p:sp>
      <p:grpSp>
        <p:nvGrpSpPr>
          <p:cNvPr id="10" name="Group 10"/>
          <p:cNvGrpSpPr/>
          <p:nvPr/>
        </p:nvGrpSpPr>
        <p:grpSpPr>
          <a:xfrm>
            <a:off x="2686050" y="2766094"/>
            <a:ext cx="3429000" cy="5406356"/>
            <a:chOff x="0" y="0"/>
            <a:chExt cx="903111" cy="14238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3111" cy="1423896"/>
            </a:xfrm>
            <a:custGeom>
              <a:avLst/>
              <a:gdLst/>
              <a:ahLst/>
              <a:cxnLst/>
              <a:rect l="l" t="t" r="r" b="b"/>
              <a:pathLst>
                <a:path w="903111" h="1423896">
                  <a:moveTo>
                    <a:pt x="0" y="0"/>
                  </a:moveTo>
                  <a:lnTo>
                    <a:pt x="903111" y="0"/>
                  </a:lnTo>
                  <a:lnTo>
                    <a:pt x="903111" y="1423896"/>
                  </a:lnTo>
                  <a:lnTo>
                    <a:pt x="0" y="14238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FECC73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3111" cy="1461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AutoShap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68169" y="3429000"/>
            <a:ext cx="951661" cy="0"/>
          </a:xfrm>
          <a:prstGeom prst="line">
            <a:avLst/>
          </a:prstGeom>
          <a:ln w="95250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6472453" y="3761734"/>
            <a:ext cx="5729072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60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PENDAHULUAN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B2BB9-E5E6-3B4E-B17F-49120A1DB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4591243"/>
            <a:ext cx="6893611" cy="458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1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855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  <p:txBody>
          <a:bodyPr/>
          <a:lstStyle/>
          <a:p>
            <a:endParaRPr lang="en-ID" b="1" dirty="0">
              <a:hlinkClick r:id="rId5"/>
            </a:endParaRPr>
          </a:p>
          <a:p>
            <a:endParaRPr lang="en-US" dirty="0"/>
          </a:p>
        </p:txBody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717452" y="4283282"/>
            <a:ext cx="9767672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54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PENYAKIT TROPIS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643D0-A55A-2643-9E22-991ED1E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871" y="5172058"/>
            <a:ext cx="16276320" cy="453400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ID" sz="6000" b="1" dirty="0" err="1"/>
              <a:t>Pengertian</a:t>
            </a:r>
            <a:r>
              <a:rPr lang="en-ID" sz="6000" b="1" dirty="0"/>
              <a:t>: </a:t>
            </a:r>
            <a:endParaRPr lang="en-ID" sz="4000" dirty="0"/>
          </a:p>
          <a:p>
            <a:pPr algn="just">
              <a:buFont typeface="Wingdings" pitchFamily="2" charset="2"/>
              <a:buChar char="q"/>
            </a:pPr>
            <a:r>
              <a:rPr lang="en-ID" sz="4000" dirty="0" err="1"/>
              <a:t>Golongan</a:t>
            </a:r>
            <a:r>
              <a:rPr lang="en-ID" sz="4000" dirty="0"/>
              <a:t> </a:t>
            </a:r>
            <a:r>
              <a:rPr lang="en-ID" sz="4000" dirty="0" err="1"/>
              <a:t>penyakit</a:t>
            </a:r>
            <a:r>
              <a:rPr lang="en-ID" sz="4000" dirty="0"/>
              <a:t> </a:t>
            </a:r>
            <a:r>
              <a:rPr lang="en-ID" sz="4000" dirty="0" err="1"/>
              <a:t>menular</a:t>
            </a:r>
            <a:r>
              <a:rPr lang="en-ID" sz="4000" dirty="0"/>
              <a:t> yang </a:t>
            </a:r>
            <a:r>
              <a:rPr lang="en-ID" sz="4000" dirty="0" err="1"/>
              <a:t>umumnya</a:t>
            </a:r>
            <a:r>
              <a:rPr lang="en-ID" sz="4000" dirty="0"/>
              <a:t> </a:t>
            </a:r>
            <a:r>
              <a:rPr lang="en-ID" sz="4000" dirty="0" err="1"/>
              <a:t>terkait</a:t>
            </a:r>
            <a:r>
              <a:rPr lang="en-ID" sz="4000" dirty="0"/>
              <a:t> </a:t>
            </a:r>
            <a:r>
              <a:rPr lang="en-ID" sz="4000" dirty="0" err="1"/>
              <a:t>dengan</a:t>
            </a:r>
            <a:r>
              <a:rPr lang="en-ID" sz="4000" dirty="0"/>
              <a:t> </a:t>
            </a:r>
            <a:r>
              <a:rPr lang="en-ID" sz="4000" dirty="0" err="1"/>
              <a:t>kondisi</a:t>
            </a:r>
            <a:r>
              <a:rPr lang="en-ID" sz="4000" dirty="0"/>
              <a:t> </a:t>
            </a:r>
            <a:r>
              <a:rPr lang="en-ID" sz="4000" dirty="0" err="1"/>
              <a:t>sosial</a:t>
            </a:r>
            <a:r>
              <a:rPr lang="en-ID" sz="4000" dirty="0"/>
              <a:t> </a:t>
            </a:r>
            <a:r>
              <a:rPr lang="en-ID" sz="4000" dirty="0" err="1"/>
              <a:t>ekonomi</a:t>
            </a:r>
            <a:r>
              <a:rPr lang="en-ID" sz="4000" dirty="0"/>
              <a:t> </a:t>
            </a:r>
            <a:r>
              <a:rPr lang="en-ID" sz="4000" dirty="0" err="1"/>
              <a:t>rendah</a:t>
            </a:r>
            <a:r>
              <a:rPr lang="en-ID" sz="4000" dirty="0"/>
              <a:t> </a:t>
            </a:r>
            <a:r>
              <a:rPr lang="en-ID" sz="4000" dirty="0" err="1"/>
              <a:t>dan</a:t>
            </a:r>
            <a:r>
              <a:rPr lang="en-ID" sz="4000" dirty="0"/>
              <a:t> </a:t>
            </a:r>
            <a:r>
              <a:rPr lang="en-ID" sz="4000" dirty="0" err="1"/>
              <a:t>minimnya</a:t>
            </a:r>
            <a:r>
              <a:rPr lang="en-ID" sz="4000" dirty="0"/>
              <a:t> </a:t>
            </a:r>
            <a:r>
              <a:rPr lang="en-ID" sz="4000" dirty="0" err="1"/>
              <a:t>perhatian</a:t>
            </a:r>
            <a:r>
              <a:rPr lang="en-ID" sz="4000" dirty="0"/>
              <a:t>. </a:t>
            </a:r>
          </a:p>
          <a:p>
            <a:pPr algn="just">
              <a:buFont typeface="Wingdings" pitchFamily="2" charset="2"/>
              <a:buChar char="q"/>
            </a:pPr>
            <a:r>
              <a:rPr lang="en-ID" sz="4000" dirty="0" err="1"/>
              <a:t>Penyakit</a:t>
            </a:r>
            <a:r>
              <a:rPr lang="en-ID" sz="4000" dirty="0"/>
              <a:t> </a:t>
            </a:r>
            <a:r>
              <a:rPr lang="en-ID" sz="4000" dirty="0" err="1"/>
              <a:t>ini</a:t>
            </a:r>
            <a:r>
              <a:rPr lang="en-ID" sz="4000" dirty="0"/>
              <a:t> </a:t>
            </a:r>
            <a:r>
              <a:rPr lang="en-ID" sz="4000" dirty="0" err="1"/>
              <a:t>lebih</a:t>
            </a:r>
            <a:r>
              <a:rPr lang="en-ID" sz="4000" dirty="0"/>
              <a:t> </a:t>
            </a:r>
            <a:r>
              <a:rPr lang="en-ID" sz="4000" dirty="0" err="1"/>
              <a:t>sering</a:t>
            </a:r>
            <a:r>
              <a:rPr lang="en-ID" sz="4000" dirty="0"/>
              <a:t> </a:t>
            </a:r>
            <a:r>
              <a:rPr lang="en-ID" sz="4000" dirty="0" err="1"/>
              <a:t>ditemukan</a:t>
            </a:r>
            <a:r>
              <a:rPr lang="en-ID" sz="4000" dirty="0"/>
              <a:t> di </a:t>
            </a:r>
            <a:r>
              <a:rPr lang="en-ID" sz="4000" dirty="0" err="1"/>
              <a:t>daerah</a:t>
            </a:r>
            <a:r>
              <a:rPr lang="en-ID" sz="4000" dirty="0"/>
              <a:t> </a:t>
            </a:r>
            <a:r>
              <a:rPr lang="en-ID" sz="4000" dirty="0" err="1"/>
              <a:t>tropis</a:t>
            </a:r>
            <a:r>
              <a:rPr lang="en-ID" sz="4000" dirty="0"/>
              <a:t> </a:t>
            </a:r>
            <a:r>
              <a:rPr lang="en-ID" sz="4000" dirty="0" err="1"/>
              <a:t>dan</a:t>
            </a:r>
            <a:r>
              <a:rPr lang="en-ID" sz="4000" dirty="0"/>
              <a:t> </a:t>
            </a:r>
            <a:r>
              <a:rPr lang="en-ID" sz="4000" dirty="0" err="1"/>
              <a:t>subtropis</a:t>
            </a:r>
            <a:r>
              <a:rPr lang="en-ID" sz="4000" dirty="0"/>
              <a:t>, </a:t>
            </a:r>
            <a:r>
              <a:rPr lang="en-ID" sz="4000" dirty="0" err="1"/>
              <a:t>serta</a:t>
            </a:r>
            <a:r>
              <a:rPr lang="en-ID" sz="4000" dirty="0"/>
              <a:t> </a:t>
            </a:r>
            <a:r>
              <a:rPr lang="en-ID" sz="4000" dirty="0" err="1"/>
              <a:t>sering</a:t>
            </a:r>
            <a:r>
              <a:rPr lang="en-ID" sz="4000" dirty="0"/>
              <a:t> </a:t>
            </a:r>
            <a:r>
              <a:rPr lang="en-ID" sz="4000" dirty="0" err="1"/>
              <a:t>menyerang</a:t>
            </a:r>
            <a:r>
              <a:rPr lang="en-ID" sz="4000" dirty="0"/>
              <a:t> </a:t>
            </a:r>
            <a:r>
              <a:rPr lang="en-ID" sz="4000" dirty="0" err="1"/>
              <a:t>komunitas</a:t>
            </a:r>
            <a:r>
              <a:rPr lang="en-ID" sz="4000" dirty="0"/>
              <a:t> paling </a:t>
            </a:r>
            <a:r>
              <a:rPr lang="en-ID" sz="4000" dirty="0" err="1"/>
              <a:t>rentan</a:t>
            </a:r>
            <a:r>
              <a:rPr lang="en-ID" sz="4000" dirty="0"/>
              <a:t> </a:t>
            </a:r>
            <a:r>
              <a:rPr lang="en-ID" sz="4000" dirty="0" err="1"/>
              <a:t>seperti</a:t>
            </a:r>
            <a:r>
              <a:rPr lang="en-ID" sz="4000" dirty="0"/>
              <a:t> </a:t>
            </a:r>
            <a:r>
              <a:rPr lang="en-ID" sz="4000" dirty="0" err="1"/>
              <a:t>anak-anak</a:t>
            </a:r>
            <a:r>
              <a:rPr lang="en-ID" sz="4000" dirty="0"/>
              <a:t>, </a:t>
            </a:r>
            <a:r>
              <a:rPr lang="en-ID" sz="4000" dirty="0" err="1"/>
              <a:t>perempuan</a:t>
            </a:r>
            <a:r>
              <a:rPr lang="en-ID" sz="4000" dirty="0"/>
              <a:t>, </a:t>
            </a:r>
            <a:r>
              <a:rPr lang="en-ID" sz="4000" dirty="0" err="1"/>
              <a:t>dan</a:t>
            </a:r>
            <a:r>
              <a:rPr lang="en-ID" sz="4000" dirty="0"/>
              <a:t> </a:t>
            </a:r>
            <a:r>
              <a:rPr lang="en-ID" sz="4000" dirty="0" err="1"/>
              <a:t>lansia</a:t>
            </a:r>
            <a:endParaRPr lang="en-ID" sz="4000" dirty="0"/>
          </a:p>
          <a:p>
            <a:pPr algn="just"/>
            <a:endParaRPr 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38F7E8-8FF5-724E-A6BA-41AF24AA4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" y="341018"/>
            <a:ext cx="17282160" cy="36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0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643D0-A55A-2643-9E22-991ED1E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431501"/>
            <a:ext cx="12115800" cy="72392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ID" sz="6000" b="1" dirty="0" err="1"/>
              <a:t>Penyakit</a:t>
            </a:r>
            <a:r>
              <a:rPr lang="en-ID" sz="6000" b="1" dirty="0"/>
              <a:t> </a:t>
            </a:r>
            <a:r>
              <a:rPr lang="en-ID" sz="6000" b="1" dirty="0" err="1"/>
              <a:t>tropis</a:t>
            </a:r>
            <a:r>
              <a:rPr lang="en-ID" sz="6000" b="1" dirty="0"/>
              <a:t> yang </a:t>
            </a:r>
            <a:r>
              <a:rPr lang="en-ID" sz="6000" b="1" dirty="0" err="1"/>
              <a:t>harus</a:t>
            </a:r>
            <a:r>
              <a:rPr lang="en-ID" sz="6000" b="1" dirty="0"/>
              <a:t> </a:t>
            </a:r>
            <a:r>
              <a:rPr lang="en-ID" sz="6000" b="1" dirty="0" err="1"/>
              <a:t>diwaspadai</a:t>
            </a:r>
            <a:r>
              <a:rPr lang="en-ID" sz="6000" b="1" dirty="0"/>
              <a:t> di Indonesia </a:t>
            </a:r>
            <a:r>
              <a:rPr lang="en-ID" sz="6000" b="1" dirty="0" err="1"/>
              <a:t>apa</a:t>
            </a:r>
            <a:r>
              <a:rPr lang="en-ID" sz="6000" b="1" dirty="0"/>
              <a:t> </a:t>
            </a:r>
            <a:r>
              <a:rPr lang="en-ID" sz="6000" b="1" dirty="0" err="1"/>
              <a:t>saja</a:t>
            </a:r>
            <a:r>
              <a:rPr lang="en-ID" sz="6000" b="1" dirty="0"/>
              <a:t>?</a:t>
            </a:r>
          </a:p>
          <a:p>
            <a:pPr marL="0" indent="0" algn="just">
              <a:buNone/>
            </a:pPr>
            <a:endParaRPr lang="en-ID" sz="4000" dirty="0"/>
          </a:p>
          <a:p>
            <a:pPr algn="just">
              <a:buFont typeface="Wingdings" pitchFamily="2" charset="2"/>
              <a:buChar char="q"/>
            </a:pPr>
            <a:r>
              <a:rPr lang="en-ID" sz="4000" dirty="0" err="1"/>
              <a:t>Badan</a:t>
            </a:r>
            <a:r>
              <a:rPr lang="en-ID" sz="4000" dirty="0"/>
              <a:t> </a:t>
            </a:r>
            <a:r>
              <a:rPr lang="en-ID" sz="4000" dirty="0" err="1"/>
              <a:t>Kesehatan</a:t>
            </a:r>
            <a:r>
              <a:rPr lang="en-ID" sz="4000" dirty="0"/>
              <a:t> Dunia (WHO) </a:t>
            </a:r>
            <a:r>
              <a:rPr lang="en-ID" sz="4000" dirty="0" err="1"/>
              <a:t>menyebut</a:t>
            </a:r>
            <a:r>
              <a:rPr lang="en-ID" sz="4000" dirty="0"/>
              <a:t> </a:t>
            </a:r>
            <a:r>
              <a:rPr lang="en-ID" sz="4000" dirty="0" err="1"/>
              <a:t>ada</a:t>
            </a:r>
            <a:r>
              <a:rPr lang="en-ID" sz="4000" dirty="0"/>
              <a:t> 20 </a:t>
            </a:r>
            <a:r>
              <a:rPr lang="en-ID" sz="4000" dirty="0" err="1"/>
              <a:t>penyakit</a:t>
            </a:r>
            <a:r>
              <a:rPr lang="en-ID" sz="4000" dirty="0"/>
              <a:t> yang </a:t>
            </a:r>
            <a:r>
              <a:rPr lang="en-ID" sz="4000" dirty="0" err="1"/>
              <a:t>termasuk</a:t>
            </a:r>
            <a:r>
              <a:rPr lang="en-ID" sz="4000" dirty="0"/>
              <a:t> </a:t>
            </a:r>
            <a:r>
              <a:rPr lang="en-ID" sz="4000" dirty="0" err="1"/>
              <a:t>Penyakit</a:t>
            </a:r>
            <a:r>
              <a:rPr lang="en-ID" sz="4000" dirty="0"/>
              <a:t> </a:t>
            </a:r>
            <a:r>
              <a:rPr lang="en-ID" sz="4000" dirty="0" err="1"/>
              <a:t>Tropis</a:t>
            </a:r>
            <a:r>
              <a:rPr lang="en-ID" sz="4000" dirty="0"/>
              <a:t> yang </a:t>
            </a:r>
            <a:r>
              <a:rPr lang="en-ID" sz="4000" dirty="0" err="1"/>
              <a:t>Terabaikan</a:t>
            </a:r>
            <a:r>
              <a:rPr lang="en-ID" sz="4000" dirty="0"/>
              <a:t> </a:t>
            </a:r>
            <a:r>
              <a:rPr lang="en-ID" sz="4000" dirty="0" err="1"/>
              <a:t>atau</a:t>
            </a:r>
            <a:r>
              <a:rPr lang="en-ID" sz="4000" dirty="0"/>
              <a:t> </a:t>
            </a:r>
            <a:r>
              <a:rPr lang="en-ID" sz="4000" i="1" dirty="0"/>
              <a:t>Neglected Tropical Diseases </a:t>
            </a:r>
            <a:r>
              <a:rPr lang="en-ID" sz="4000" dirty="0"/>
              <a:t>(NTDs) NDTs. </a:t>
            </a:r>
          </a:p>
          <a:p>
            <a:pPr algn="just">
              <a:buFont typeface="Wingdings" pitchFamily="2" charset="2"/>
              <a:buChar char="q"/>
            </a:pPr>
            <a:r>
              <a:rPr lang="en-ID" sz="4000" dirty="0" err="1"/>
              <a:t>Namun</a:t>
            </a:r>
            <a:r>
              <a:rPr lang="en-ID" sz="4000" dirty="0"/>
              <a:t> di Indonesia </a:t>
            </a:r>
            <a:r>
              <a:rPr lang="en-ID" sz="4000" dirty="0" err="1"/>
              <a:t>ada</a:t>
            </a:r>
            <a:r>
              <a:rPr lang="en-ID" sz="4000" dirty="0"/>
              <a:t> </a:t>
            </a:r>
            <a:r>
              <a:rPr lang="en-ID" sz="4000" dirty="0" err="1"/>
              <a:t>sejumlah</a:t>
            </a:r>
            <a:r>
              <a:rPr lang="en-ID" sz="4000" dirty="0"/>
              <a:t> </a:t>
            </a:r>
            <a:r>
              <a:rPr lang="en-ID" sz="4000" dirty="0" err="1"/>
              <a:t>penyakit</a:t>
            </a:r>
            <a:r>
              <a:rPr lang="en-ID" sz="4000" dirty="0"/>
              <a:t> NDTs yang </a:t>
            </a:r>
            <a:r>
              <a:rPr lang="en-ID" sz="4000" dirty="0" err="1"/>
              <a:t>diprioritaskan</a:t>
            </a:r>
            <a:r>
              <a:rPr lang="en-ID" sz="4000" dirty="0"/>
              <a:t> </a:t>
            </a:r>
            <a:r>
              <a:rPr lang="en-ID" sz="4000" dirty="0" err="1"/>
              <a:t>antara</a:t>
            </a:r>
            <a:r>
              <a:rPr lang="en-ID" sz="4000" dirty="0"/>
              <a:t> lain </a:t>
            </a:r>
            <a:r>
              <a:rPr lang="en-ID" sz="4000" b="1" dirty="0">
                <a:solidFill>
                  <a:srgbClr val="FF0000"/>
                </a:solidFill>
              </a:rPr>
              <a:t>filariasis, </a:t>
            </a:r>
            <a:r>
              <a:rPr lang="en-ID" sz="4000" b="1" dirty="0" err="1">
                <a:solidFill>
                  <a:srgbClr val="FF0000"/>
                </a:solidFill>
              </a:rPr>
              <a:t>cacingan</a:t>
            </a:r>
            <a:r>
              <a:rPr lang="en-ID" sz="4000" b="1" dirty="0">
                <a:solidFill>
                  <a:srgbClr val="FF0000"/>
                </a:solidFill>
              </a:rPr>
              <a:t>, schistosomiasis, </a:t>
            </a:r>
            <a:r>
              <a:rPr lang="en-ID" sz="4000" b="1" dirty="0" err="1">
                <a:solidFill>
                  <a:srgbClr val="FF0000"/>
                </a:solidFill>
              </a:rPr>
              <a:t>kusta</a:t>
            </a:r>
            <a:r>
              <a:rPr lang="en-ID" sz="4000" b="1" dirty="0">
                <a:solidFill>
                  <a:srgbClr val="FF0000"/>
                </a:solidFill>
              </a:rPr>
              <a:t>, </a:t>
            </a:r>
            <a:r>
              <a:rPr lang="en-ID" sz="4000" b="1" dirty="0" err="1">
                <a:solidFill>
                  <a:srgbClr val="FF0000"/>
                </a:solidFill>
              </a:rPr>
              <a:t>dan</a:t>
            </a:r>
            <a:r>
              <a:rPr lang="en-ID" sz="4000" b="1" dirty="0">
                <a:solidFill>
                  <a:srgbClr val="FF0000"/>
                </a:solidFill>
              </a:rPr>
              <a:t> </a:t>
            </a:r>
            <a:r>
              <a:rPr lang="en-ID" sz="4000" b="1" dirty="0" err="1">
                <a:solidFill>
                  <a:srgbClr val="FF0000"/>
                </a:solidFill>
              </a:rPr>
              <a:t>frambusia</a:t>
            </a:r>
            <a:r>
              <a:rPr lang="en-ID" sz="4000" dirty="0"/>
              <a:t>.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59A82-21E4-0643-90CA-A1D597B0D1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151"/>
          <a:stretch/>
        </p:blipFill>
        <p:spPr>
          <a:xfrm>
            <a:off x="13362432" y="2019300"/>
            <a:ext cx="4111752" cy="56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7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686050" y="2766094"/>
            <a:ext cx="3429000" cy="5406356"/>
            <a:chOff x="0" y="0"/>
            <a:chExt cx="903111" cy="14238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3111" cy="1423896"/>
            </a:xfrm>
            <a:custGeom>
              <a:avLst/>
              <a:gdLst/>
              <a:ahLst/>
              <a:cxnLst/>
              <a:rect l="l" t="t" r="r" b="b"/>
              <a:pathLst>
                <a:path w="903111" h="1423896">
                  <a:moveTo>
                    <a:pt x="0" y="0"/>
                  </a:moveTo>
                  <a:lnTo>
                    <a:pt x="903111" y="0"/>
                  </a:lnTo>
                  <a:lnTo>
                    <a:pt x="903111" y="1423896"/>
                  </a:lnTo>
                  <a:lnTo>
                    <a:pt x="0" y="14238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0" cap="sq">
              <a:solidFill>
                <a:srgbClr val="FECC73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03111" cy="1461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AutoShap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01200" y="2621433"/>
            <a:ext cx="951661" cy="0"/>
          </a:xfrm>
          <a:prstGeom prst="line">
            <a:avLst/>
          </a:prstGeom>
          <a:ln w="95250" cap="flat">
            <a:solidFill>
              <a:srgbClr val="FECC7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6386728" y="2862869"/>
            <a:ext cx="9767672" cy="4662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ASUHAN KEPERAWATAN PADA PASIEN DENGAN PENYAKIT TROPIS</a:t>
            </a:r>
          </a:p>
          <a:p>
            <a:pPr marL="571500" indent="-571500" algn="l">
              <a:lnSpc>
                <a:spcPts val="5208"/>
              </a:lnSpc>
              <a:buFont typeface="Arial" panose="020B0604020202020204" pitchFamily="34" charset="0"/>
              <a:buChar char="•"/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DHF</a:t>
            </a:r>
          </a:p>
          <a:p>
            <a:pPr marL="571500" indent="-571500" algn="l">
              <a:lnSpc>
                <a:spcPts val="5208"/>
              </a:lnSpc>
              <a:buFont typeface="Arial" panose="020B0604020202020204" pitchFamily="34" charset="0"/>
              <a:buChar char="•"/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THYPOID</a:t>
            </a:r>
          </a:p>
          <a:p>
            <a:pPr marL="571500" indent="-571500" algn="l">
              <a:lnSpc>
                <a:spcPts val="5208"/>
              </a:lnSpc>
              <a:buFont typeface="Arial" panose="020B0604020202020204" pitchFamily="34" charset="0"/>
              <a:buChar char="•"/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MALARIA </a:t>
            </a:r>
          </a:p>
          <a:p>
            <a:pPr marL="571500" indent="-571500" algn="l">
              <a:lnSpc>
                <a:spcPts val="5208"/>
              </a:lnSpc>
              <a:buFont typeface="Arial" panose="020B0604020202020204" pitchFamily="34" charset="0"/>
              <a:buChar char="•"/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FILARIASIS</a:t>
            </a:r>
          </a:p>
          <a:p>
            <a:pPr marL="571500" indent="-571500" algn="l">
              <a:lnSpc>
                <a:spcPts val="5208"/>
              </a:lnSpc>
              <a:buFont typeface="Arial" panose="020B0604020202020204" pitchFamily="34" charset="0"/>
              <a:buChar char="•"/>
            </a:pPr>
            <a:endParaRPr lang="en-US" sz="4200" b="1" dirty="0">
              <a:solidFill>
                <a:srgbClr val="2B2B2B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139682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2819196" y="477907"/>
            <a:ext cx="2743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1. DHF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F424D-1BCA-1F4E-9922-9BB64E8CC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83586"/>
            <a:ext cx="6629400" cy="891289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PENGERTIAN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643D0-A55A-2643-9E22-991ED1E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680" y="2572977"/>
            <a:ext cx="6629400" cy="7239204"/>
          </a:xfrm>
        </p:spPr>
        <p:txBody>
          <a:bodyPr>
            <a:noAutofit/>
          </a:bodyPr>
          <a:lstStyle/>
          <a:p>
            <a:pPr algn="just"/>
            <a:r>
              <a:rPr lang="en-ID" sz="4000" dirty="0" err="1"/>
              <a:t>Penyakit</a:t>
            </a:r>
            <a:r>
              <a:rPr lang="en-ID" sz="4000" dirty="0"/>
              <a:t> </a:t>
            </a:r>
            <a:r>
              <a:rPr lang="en-ID" sz="4000" dirty="0" err="1"/>
              <a:t>infeksi</a:t>
            </a:r>
            <a:r>
              <a:rPr lang="en-ID" sz="4000" dirty="0"/>
              <a:t> </a:t>
            </a:r>
            <a:r>
              <a:rPr lang="en-ID" sz="4000" dirty="0" err="1"/>
              <a:t>akut</a:t>
            </a:r>
            <a:r>
              <a:rPr lang="en-ID" sz="4000" dirty="0"/>
              <a:t> yang </a:t>
            </a:r>
            <a:r>
              <a:rPr lang="en-ID" sz="4000" dirty="0" err="1"/>
              <a:t>disebabkan</a:t>
            </a:r>
            <a:r>
              <a:rPr lang="en-ID" sz="4000" dirty="0"/>
              <a:t> </a:t>
            </a:r>
            <a:r>
              <a:rPr lang="en-ID" sz="4000" dirty="0" err="1"/>
              <a:t>oleh</a:t>
            </a:r>
            <a:r>
              <a:rPr lang="en-ID" sz="4000" dirty="0"/>
              <a:t> virus dengue (Flavivirus) yang </a:t>
            </a:r>
            <a:r>
              <a:rPr lang="en-ID" sz="4000" dirty="0" err="1"/>
              <a:t>ditularkan</a:t>
            </a:r>
            <a:r>
              <a:rPr lang="en-ID" sz="4000" dirty="0"/>
              <a:t> </a:t>
            </a:r>
            <a:r>
              <a:rPr lang="en-ID" sz="4000" dirty="0" err="1"/>
              <a:t>melalui</a:t>
            </a:r>
            <a:r>
              <a:rPr lang="en-ID" sz="4000" dirty="0"/>
              <a:t> </a:t>
            </a:r>
            <a:r>
              <a:rPr lang="en-ID" sz="4000" dirty="0" err="1"/>
              <a:t>gigitan</a:t>
            </a:r>
            <a:r>
              <a:rPr lang="en-ID" sz="4000" dirty="0"/>
              <a:t> </a:t>
            </a:r>
            <a:r>
              <a:rPr lang="en-ID" sz="4000" dirty="0" err="1"/>
              <a:t>nyamuk</a:t>
            </a:r>
            <a:r>
              <a:rPr lang="en-ID" sz="4000" dirty="0"/>
              <a:t> </a:t>
            </a:r>
            <a:r>
              <a:rPr lang="en-ID" sz="4000" i="1" dirty="0" err="1"/>
              <a:t>Aedes</a:t>
            </a:r>
            <a:r>
              <a:rPr lang="en-ID" sz="4000" i="1" dirty="0"/>
              <a:t> aegypti</a:t>
            </a:r>
            <a:r>
              <a:rPr lang="en-ID" sz="4000" dirty="0"/>
              <a:t> </a:t>
            </a:r>
            <a:r>
              <a:rPr lang="en-ID" sz="4000" dirty="0" err="1"/>
              <a:t>atau</a:t>
            </a:r>
            <a:r>
              <a:rPr lang="en-ID" sz="4000" dirty="0"/>
              <a:t> </a:t>
            </a:r>
            <a:r>
              <a:rPr lang="en-ID" sz="4000" i="1" dirty="0" err="1"/>
              <a:t>Aedes</a:t>
            </a:r>
            <a:r>
              <a:rPr lang="en-ID" sz="4000" i="1" dirty="0"/>
              <a:t> </a:t>
            </a:r>
            <a:r>
              <a:rPr lang="en-ID" sz="4000" i="1" dirty="0" err="1"/>
              <a:t>albopictus</a:t>
            </a:r>
            <a:r>
              <a:rPr lang="en-ID" sz="4000" dirty="0"/>
              <a:t>.</a:t>
            </a:r>
          </a:p>
          <a:p>
            <a:pPr algn="just"/>
            <a:r>
              <a:rPr lang="en-ID" sz="4000" dirty="0" err="1"/>
              <a:t>Ditandai</a:t>
            </a:r>
            <a:r>
              <a:rPr lang="en-ID" sz="4000" dirty="0"/>
              <a:t> </a:t>
            </a:r>
            <a:r>
              <a:rPr lang="en-ID" sz="4000" dirty="0" err="1"/>
              <a:t>dengan</a:t>
            </a:r>
            <a:r>
              <a:rPr lang="en-ID" sz="4000" dirty="0"/>
              <a:t> </a:t>
            </a:r>
            <a:r>
              <a:rPr lang="en-ID" sz="4000" dirty="0" err="1"/>
              <a:t>demam</a:t>
            </a:r>
            <a:r>
              <a:rPr lang="en-ID" sz="4000" dirty="0"/>
              <a:t> </a:t>
            </a:r>
            <a:r>
              <a:rPr lang="en-ID" sz="4000" dirty="0" err="1"/>
              <a:t>tinggi</a:t>
            </a:r>
            <a:r>
              <a:rPr lang="en-ID" sz="4000" dirty="0"/>
              <a:t> </a:t>
            </a:r>
            <a:r>
              <a:rPr lang="en-ID" sz="4000" dirty="0" err="1"/>
              <a:t>mendadak</a:t>
            </a:r>
            <a:r>
              <a:rPr lang="en-ID" sz="4000" dirty="0"/>
              <a:t>, </a:t>
            </a:r>
            <a:r>
              <a:rPr lang="en-ID" sz="4000" dirty="0" err="1"/>
              <a:t>nyeri</a:t>
            </a:r>
            <a:r>
              <a:rPr lang="en-ID" sz="4000" dirty="0"/>
              <a:t> </a:t>
            </a:r>
            <a:r>
              <a:rPr lang="en-ID" sz="4000" dirty="0" err="1"/>
              <a:t>otot</a:t>
            </a:r>
            <a:r>
              <a:rPr lang="en-ID" sz="4000" dirty="0"/>
              <a:t>/</a:t>
            </a:r>
            <a:r>
              <a:rPr lang="en-ID" sz="4000" dirty="0" err="1"/>
              <a:t>sendi</a:t>
            </a:r>
            <a:r>
              <a:rPr lang="en-ID" sz="4000" dirty="0"/>
              <a:t>, </a:t>
            </a:r>
            <a:r>
              <a:rPr lang="en-ID" sz="4000" dirty="0" err="1"/>
              <a:t>ruam</a:t>
            </a:r>
            <a:r>
              <a:rPr lang="en-ID" sz="4000" dirty="0"/>
              <a:t>, </a:t>
            </a:r>
            <a:r>
              <a:rPr lang="en-ID" sz="4000" dirty="0" err="1"/>
              <a:t>dan</a:t>
            </a:r>
            <a:r>
              <a:rPr lang="en-ID" sz="4000" dirty="0"/>
              <a:t> </a:t>
            </a:r>
            <a:r>
              <a:rPr lang="en-ID" sz="4000" dirty="0" err="1"/>
              <a:t>pada</a:t>
            </a:r>
            <a:r>
              <a:rPr lang="en-ID" sz="4000" dirty="0"/>
              <a:t> </a:t>
            </a:r>
            <a:r>
              <a:rPr lang="en-ID" sz="4000" dirty="0" err="1"/>
              <a:t>kasus</a:t>
            </a:r>
            <a:r>
              <a:rPr lang="en-ID" sz="4000" dirty="0"/>
              <a:t> </a:t>
            </a:r>
            <a:r>
              <a:rPr lang="en-ID" sz="4000" dirty="0" err="1"/>
              <a:t>berat</a:t>
            </a:r>
            <a:r>
              <a:rPr lang="en-ID" sz="4000" dirty="0"/>
              <a:t> </a:t>
            </a:r>
            <a:r>
              <a:rPr lang="en-ID" sz="4000" dirty="0" err="1"/>
              <a:t>dapat</a:t>
            </a:r>
            <a:r>
              <a:rPr lang="en-ID" sz="4000" dirty="0"/>
              <a:t> </a:t>
            </a:r>
            <a:r>
              <a:rPr lang="en-ID" sz="4000" dirty="0" err="1"/>
              <a:t>terjadi</a:t>
            </a:r>
            <a:r>
              <a:rPr lang="en-ID" sz="4000" dirty="0"/>
              <a:t> </a:t>
            </a:r>
            <a:r>
              <a:rPr lang="en-ID" sz="4000" dirty="0" err="1"/>
              <a:t>perdarahan</a:t>
            </a:r>
            <a:r>
              <a:rPr lang="en-ID" sz="4000" dirty="0"/>
              <a:t> </a:t>
            </a:r>
            <a:r>
              <a:rPr lang="en-ID" sz="4000" dirty="0" err="1"/>
              <a:t>serta</a:t>
            </a:r>
            <a:r>
              <a:rPr lang="en-ID" sz="4000" dirty="0"/>
              <a:t> </a:t>
            </a:r>
            <a:r>
              <a:rPr lang="en-ID" sz="4000" dirty="0" err="1"/>
              <a:t>syok</a:t>
            </a:r>
            <a:r>
              <a:rPr lang="en-ID" sz="4000" dirty="0"/>
              <a:t>.</a:t>
            </a:r>
          </a:p>
          <a:p>
            <a:pPr algn="just"/>
            <a:endParaRPr lang="en-US" sz="40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2603990-156D-5548-8D97-489B6CA8B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85350"/>
            <a:ext cx="18288000" cy="53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050" name="Picture 2" descr="Demam dengue - Patofisiologi, diagnosis, penatalaksanaan - Alomedika">
            <a:hlinkClick r:id="rId5"/>
            <a:extLst>
              <a:ext uri="{FF2B5EF4-FFF2-40B4-BE49-F238E27FC236}">
                <a16:creationId xmlns:a16="http://schemas.microsoft.com/office/drawing/2014/main" id="{8EF2E307-2BBA-9547-A576-36EA0360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44" y="2756343"/>
            <a:ext cx="82550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71678" y="7119019"/>
            <a:ext cx="18817070" cy="3376610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98007" y="549647"/>
            <a:ext cx="40903" cy="4090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CC7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74078" tIns="74078" rIns="74078" bIns="7407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9622707"/>
            <a:ext cx="2859327" cy="26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  <a:spcBef>
                <a:spcPct val="0"/>
              </a:spcBef>
            </a:pPr>
            <a:r>
              <a:rPr lang="en-US" sz="1596" b="1" spc="-63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7B4D93B-1E1F-C34C-96D4-F45F6D292B22}"/>
              </a:ext>
            </a:extLst>
          </p:cNvPr>
          <p:cNvSpPr txBox="1"/>
          <p:nvPr/>
        </p:nvSpPr>
        <p:spPr>
          <a:xfrm>
            <a:off x="3200400" y="477907"/>
            <a:ext cx="2743200" cy="6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rPr>
              <a:t>DHF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97284A-D460-8848-A8C3-EA9020786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84" y="1348652"/>
            <a:ext cx="16204146" cy="82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12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1067</Words>
  <Application>Microsoft Macintosh PowerPoint</Application>
  <PresentationFormat>Custom</PresentationFormat>
  <Paragraphs>220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Poppins</vt:lpstr>
      <vt:lpstr>Poppins Bold</vt:lpstr>
      <vt:lpstr>Calibri</vt:lpstr>
      <vt:lpstr>Montserrat Medium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and Yellow Modern Medical Presentation</dc:title>
  <cp:lastModifiedBy>Microsoft Office User</cp:lastModifiedBy>
  <cp:revision>20</cp:revision>
  <dcterms:created xsi:type="dcterms:W3CDTF">2006-08-16T00:00:00Z</dcterms:created>
  <dcterms:modified xsi:type="dcterms:W3CDTF">2025-09-17T13:59:01Z</dcterms:modified>
  <dc:identifier>DAGyXh95NEw</dc:identifier>
</cp:coreProperties>
</file>