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0" r:id="rId3"/>
  </p:sldMasterIdLst>
  <p:sldIdLst>
    <p:sldId id="256" r:id="rId4"/>
    <p:sldId id="274" r:id="rId5"/>
    <p:sldId id="273" r:id="rId6"/>
    <p:sldId id="275" r:id="rId7"/>
    <p:sldId id="276" r:id="rId8"/>
    <p:sldId id="277" r:id="rId9"/>
    <p:sldId id="278" r:id="rId10"/>
    <p:sldId id="279" r:id="rId11"/>
    <p:sldId id="280" r:id="rId12"/>
    <p:sldId id="281" r:id="rId13"/>
    <p:sldId id="282" r:id="rId14"/>
    <p:sldId id="283" r:id="rId15"/>
    <p:sldId id="284" r:id="rId16"/>
    <p:sldId id="285" r:id="rId17"/>
    <p:sldId id="286" r:id="rId1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21" autoAdjust="0"/>
    <p:restoredTop sz="94660"/>
  </p:normalViewPr>
  <p:slideViewPr>
    <p:cSldViewPr snapToGrid="0">
      <p:cViewPr varScale="1">
        <p:scale>
          <a:sx n="77" d="100"/>
          <a:sy n="77" d="100"/>
        </p:scale>
        <p:origin x="224" y="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slide" Target="slides/slide1.xml"/><Relationship Id="rId3" Type="http://schemas.openxmlformats.org/officeDocument/2006/relationships/slideMaster" Target="slideMasters/slideMaster2.xml"/><Relationship Id="rId21" Type="http://schemas.openxmlformats.org/officeDocument/2006/relationships/tableStyles" Target="tableStyles.xml"/><Relationship Id="rId20" Type="http://schemas.openxmlformats.org/officeDocument/2006/relationships/viewProps" Target="viewProps.xml"/><Relationship Id="rId2" Type="http://schemas.openxmlformats.org/officeDocument/2006/relationships/theme" Target="theme/theme1.xml"/><Relationship Id="rId19" Type="http://schemas.openxmlformats.org/officeDocument/2006/relationships/presProps" Target="presProps.xml"/><Relationship Id="rId18" Type="http://schemas.openxmlformats.org/officeDocument/2006/relationships/slide" Target="slides/slide15.xml"/><Relationship Id="rId17" Type="http://schemas.openxmlformats.org/officeDocument/2006/relationships/slide" Target="slides/slide14.xml"/><Relationship Id="rId16" Type="http://schemas.openxmlformats.org/officeDocument/2006/relationships/slide" Target="slides/slide13.xml"/><Relationship Id="rId15" Type="http://schemas.openxmlformats.org/officeDocument/2006/relationships/slide" Target="slides/slide12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57BA56-57B4-4136-917B-41F5B8E23D0A}" type="datetimeFigureOut">
              <a:rPr lang="en-ID" smtClean="0"/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C9FA1C0C-4881-4CFF-8A53-A8A026200219}" type="slidenum">
              <a:rPr lang="en-ID" smtClean="0"/>
            </a:fld>
            <a:endParaRPr lang="en-ID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57BA56-57B4-4136-917B-41F5B8E23D0A}" type="datetimeFigureOut">
              <a:rPr lang="en-ID" smtClean="0"/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FA1C0C-4881-4CFF-8A53-A8A026200219}" type="slidenum">
              <a:rPr lang="en-ID" smtClean="0"/>
            </a:fld>
            <a:endParaRPr lang="en-ID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57BA56-57B4-4136-917B-41F5B8E23D0A}" type="datetimeFigureOut">
              <a:rPr lang="en-ID" smtClean="0"/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FA1C0C-4881-4CFF-8A53-A8A026200219}" type="slidenum">
              <a:rPr lang="en-ID" smtClean="0"/>
            </a:fld>
            <a:endParaRPr lang="en-ID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57BA56-57B4-4136-917B-41F5B8E23D0A}" type="datetimeFigureOut">
              <a:rPr lang="en-ID" smtClean="0"/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C9FA1C0C-4881-4CFF-8A53-A8A026200219}" type="slidenum">
              <a:rPr lang="en-ID" smtClean="0"/>
            </a:fld>
            <a:endParaRPr lang="en-ID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57BA56-57B4-4136-917B-41F5B8E23D0A}" type="datetimeFigureOut">
              <a:rPr lang="en-ID" smtClean="0"/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FA1C0C-4881-4CFF-8A53-A8A026200219}" type="slidenum">
              <a:rPr lang="en-ID" smtClean="0"/>
            </a:fld>
            <a:endParaRPr lang="en-ID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57BA56-57B4-4136-917B-41F5B8E23D0A}" type="datetimeFigureOut">
              <a:rPr lang="en-ID" smtClean="0"/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C9FA1C0C-4881-4CFF-8A53-A8A026200219}" type="slidenum">
              <a:rPr lang="en-ID" smtClean="0"/>
            </a:fld>
            <a:endParaRPr lang="en-ID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57BA56-57B4-4136-917B-41F5B8E23D0A}" type="datetimeFigureOut">
              <a:rPr lang="en-ID" smtClean="0"/>
            </a:fld>
            <a:endParaRPr lang="en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C9FA1C0C-4881-4CFF-8A53-A8A026200219}" type="slidenum">
              <a:rPr lang="en-ID" smtClean="0"/>
            </a:fld>
            <a:endParaRPr lang="en-ID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57BA56-57B4-4136-917B-41F5B8E23D0A}" type="datetimeFigureOut">
              <a:rPr lang="en-ID" smtClean="0"/>
            </a:fld>
            <a:endParaRPr lang="en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C9FA1C0C-4881-4CFF-8A53-A8A026200219}" type="slidenum">
              <a:rPr lang="en-ID" smtClean="0"/>
            </a:fld>
            <a:endParaRPr lang="en-ID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57BA56-57B4-4136-917B-41F5B8E23D0A}" type="datetimeFigureOut">
              <a:rPr lang="en-ID" smtClean="0"/>
            </a:fld>
            <a:endParaRPr lang="en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FA1C0C-4881-4CFF-8A53-A8A026200219}" type="slidenum">
              <a:rPr lang="en-ID" smtClean="0"/>
            </a:fld>
            <a:endParaRPr lang="en-ID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57BA56-57B4-4136-917B-41F5B8E23D0A}" type="datetimeFigureOut">
              <a:rPr lang="en-ID" smtClean="0"/>
            </a:fld>
            <a:endParaRPr lang="en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FA1C0C-4881-4CFF-8A53-A8A026200219}" type="slidenum">
              <a:rPr lang="en-ID" smtClean="0"/>
            </a:fld>
            <a:endParaRPr lang="en-ID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57BA56-57B4-4136-917B-41F5B8E23D0A}" type="datetimeFigureOut">
              <a:rPr lang="en-ID" smtClean="0"/>
            </a:fld>
            <a:endParaRPr lang="en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FA1C0C-4881-4CFF-8A53-A8A026200219}" type="slidenum">
              <a:rPr lang="en-ID" smtClean="0"/>
            </a:fld>
            <a:endParaRPr lang="en-ID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57BA56-57B4-4136-917B-41F5B8E23D0A}" type="datetimeFigureOut">
              <a:rPr lang="en-ID" smtClean="0"/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FA1C0C-4881-4CFF-8A53-A8A026200219}" type="slidenum">
              <a:rPr lang="en-ID" smtClean="0"/>
            </a:fld>
            <a:endParaRPr lang="en-ID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57BA56-57B4-4136-917B-41F5B8E23D0A}" type="datetimeFigureOut">
              <a:rPr lang="en-ID" smtClean="0"/>
            </a:fld>
            <a:endParaRPr lang="en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C9FA1C0C-4881-4CFF-8A53-A8A026200219}" type="slidenum">
              <a:rPr lang="en-ID" smtClean="0"/>
            </a:fld>
            <a:endParaRPr lang="en-ID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57BA56-57B4-4136-917B-41F5B8E23D0A}" type="datetimeFigureOut">
              <a:rPr lang="en-ID" smtClean="0"/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C9FA1C0C-4881-4CFF-8A53-A8A026200219}" type="slidenum">
              <a:rPr lang="en-ID" smtClean="0"/>
            </a:fld>
            <a:endParaRPr lang="en-ID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57BA56-57B4-4136-917B-41F5B8E23D0A}" type="datetimeFigureOut">
              <a:rPr lang="en-ID" smtClean="0"/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C9FA1C0C-4881-4CFF-8A53-A8A026200219}" type="slidenum">
              <a:rPr lang="en-ID" smtClean="0"/>
            </a:fld>
            <a:endParaRPr lang="en-ID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 panose="020B0604020202020204"/>
              </a:rPr>
              <a:t>“</a:t>
            </a:r>
            <a:endParaRPr lang="en-US" sz="8000" baseline="0" dirty="0">
              <a:ln w="3175" cmpd="sng">
                <a:noFill/>
              </a:ln>
              <a:solidFill>
                <a:schemeClr val="accent1"/>
              </a:solidFill>
              <a:effectLst/>
              <a:latin typeface="Arial" panose="020B0604020202020204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 panose="020B0604020202020204"/>
              </a:rPr>
              <a:t>”</a:t>
            </a:r>
            <a:endParaRPr lang="en-US" sz="8000" baseline="0" dirty="0">
              <a:ln w="3175" cmpd="sng">
                <a:noFill/>
              </a:ln>
              <a:solidFill>
                <a:schemeClr val="accent1"/>
              </a:solidFill>
              <a:effectLst/>
              <a:latin typeface="Arial" panose="020B0604020202020204"/>
            </a:endParaRP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57BA56-57B4-4136-917B-41F5B8E23D0A}" type="datetimeFigureOut">
              <a:rPr lang="en-ID" smtClean="0"/>
            </a:fld>
            <a:endParaRPr lang="en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C9FA1C0C-4881-4CFF-8A53-A8A026200219}" type="slidenum">
              <a:rPr lang="en-ID" smtClean="0"/>
            </a:fld>
            <a:endParaRPr lang="en-ID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57BA56-57B4-4136-917B-41F5B8E23D0A}" type="datetimeFigureOut">
              <a:rPr lang="en-ID" smtClean="0"/>
            </a:fld>
            <a:endParaRPr lang="en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C9FA1C0C-4881-4CFF-8A53-A8A026200219}" type="slidenum">
              <a:rPr lang="en-ID" smtClean="0"/>
            </a:fld>
            <a:endParaRPr lang="en-ID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 panose="020B0604020202020204"/>
              </a:rPr>
              <a:t>“</a:t>
            </a:r>
            <a:endParaRPr lang="en-US" sz="8000" baseline="0" dirty="0">
              <a:ln w="3175" cmpd="sng">
                <a:noFill/>
              </a:ln>
              <a:solidFill>
                <a:schemeClr val="accent1"/>
              </a:solidFill>
              <a:effectLst/>
              <a:latin typeface="Arial" panose="020B0604020202020204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 panose="020B0604020202020204"/>
              </a:rPr>
              <a:t>”</a:t>
            </a:r>
            <a:endParaRPr lang="en-US" sz="8000" baseline="0" dirty="0">
              <a:ln w="3175" cmpd="sng">
                <a:noFill/>
              </a:ln>
              <a:solidFill>
                <a:schemeClr val="accent1"/>
              </a:solidFill>
              <a:effectLst/>
              <a:latin typeface="Arial" panose="020B0604020202020204"/>
            </a:endParaRPr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57BA56-57B4-4136-917B-41F5B8E23D0A}" type="datetimeFigureOut">
              <a:rPr lang="en-ID" smtClean="0"/>
            </a:fld>
            <a:endParaRPr lang="en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C9FA1C0C-4881-4CFF-8A53-A8A026200219}" type="slidenum">
              <a:rPr lang="en-ID" smtClean="0"/>
            </a:fld>
            <a:endParaRPr lang="en-ID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57BA56-57B4-4136-917B-41F5B8E23D0A}" type="datetimeFigureOut">
              <a:rPr lang="en-ID" smtClean="0"/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FA1C0C-4881-4CFF-8A53-A8A026200219}" type="slidenum">
              <a:rPr lang="en-ID" smtClean="0"/>
            </a:fld>
            <a:endParaRPr lang="en-ID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57BA56-57B4-4136-917B-41F5B8E23D0A}" type="datetimeFigureOut">
              <a:rPr lang="en-ID" smtClean="0"/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FA1C0C-4881-4CFF-8A53-A8A026200219}" type="slidenum">
              <a:rPr lang="en-ID" smtClean="0"/>
            </a:fld>
            <a:endParaRPr lang="en-ID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57BA56-57B4-4136-917B-41F5B8E23D0A}" type="datetimeFigureOut">
              <a:rPr lang="en-ID" smtClean="0"/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FA1C0C-4881-4CFF-8A53-A8A026200219}" type="slidenum">
              <a:rPr lang="en-ID" smtClean="0"/>
            </a:fld>
            <a:endParaRPr lang="en-ID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57BA56-57B4-4136-917B-41F5B8E23D0A}" type="datetimeFigureOut">
              <a:rPr lang="en-ID" smtClean="0"/>
            </a:fld>
            <a:endParaRPr lang="en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FA1C0C-4881-4CFF-8A53-A8A026200219}" type="slidenum">
              <a:rPr lang="en-ID" smtClean="0"/>
            </a:fld>
            <a:endParaRPr lang="en-ID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57BA56-57B4-4136-917B-41F5B8E23D0A}" type="datetimeFigureOut">
              <a:rPr lang="en-ID" smtClean="0"/>
            </a:fld>
            <a:endParaRPr lang="en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FA1C0C-4881-4CFF-8A53-A8A026200219}" type="slidenum">
              <a:rPr lang="en-ID" smtClean="0"/>
            </a:fld>
            <a:endParaRPr lang="en-ID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57BA56-57B4-4136-917B-41F5B8E23D0A}" type="datetimeFigureOut">
              <a:rPr lang="en-ID" smtClean="0"/>
            </a:fld>
            <a:endParaRPr lang="en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FA1C0C-4881-4CFF-8A53-A8A026200219}" type="slidenum">
              <a:rPr lang="en-ID" smtClean="0"/>
            </a:fld>
            <a:endParaRPr lang="en-ID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57BA56-57B4-4136-917B-41F5B8E23D0A}" type="datetimeFigureOut">
              <a:rPr lang="en-ID" smtClean="0"/>
            </a:fld>
            <a:endParaRPr lang="en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FA1C0C-4881-4CFF-8A53-A8A026200219}" type="slidenum">
              <a:rPr lang="en-ID" smtClean="0"/>
            </a:fld>
            <a:endParaRPr lang="en-ID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57BA56-57B4-4136-917B-41F5B8E23D0A}" type="datetimeFigureOut">
              <a:rPr lang="en-ID" smtClean="0"/>
            </a:fld>
            <a:endParaRPr lang="en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FA1C0C-4881-4CFF-8A53-A8A026200219}" type="slidenum">
              <a:rPr lang="en-ID" smtClean="0"/>
            </a:fld>
            <a:endParaRPr lang="en-ID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8C57BA56-57B4-4136-917B-41F5B8E23D0A}" type="datetimeFigureOut">
              <a:rPr lang="en-ID" smtClean="0"/>
            </a:fld>
            <a:endParaRPr lang="en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FA1C0C-4881-4CFF-8A53-A8A026200219}" type="slidenum">
              <a:rPr lang="en-ID" smtClean="0"/>
            </a:fld>
            <a:endParaRPr lang="en-ID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image" Target="../media/image1.jpeg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20.xml"/><Relationship Id="rId8" Type="http://schemas.openxmlformats.org/officeDocument/2006/relationships/slideLayout" Target="../slideLayouts/slideLayout19.xml"/><Relationship Id="rId7" Type="http://schemas.openxmlformats.org/officeDocument/2006/relationships/slideLayout" Target="../slideLayouts/slideLayout18.xml"/><Relationship Id="rId6" Type="http://schemas.openxmlformats.org/officeDocument/2006/relationships/slideLayout" Target="../slideLayouts/slideLayout17.xml"/><Relationship Id="rId5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5.xml"/><Relationship Id="rId3" Type="http://schemas.openxmlformats.org/officeDocument/2006/relationships/slideLayout" Target="../slideLayouts/slideLayout14.xml"/><Relationship Id="rId2" Type="http://schemas.openxmlformats.org/officeDocument/2006/relationships/slideLayout" Target="../slideLayouts/slideLayout13.xml"/><Relationship Id="rId17" Type="http://schemas.openxmlformats.org/officeDocument/2006/relationships/theme" Target="../theme/theme2.xml"/><Relationship Id="rId16" Type="http://schemas.openxmlformats.org/officeDocument/2006/relationships/slideLayout" Target="../slideLayouts/slideLayout27.xml"/><Relationship Id="rId15" Type="http://schemas.openxmlformats.org/officeDocument/2006/relationships/slideLayout" Target="../slideLayouts/slideLayout26.xml"/><Relationship Id="rId14" Type="http://schemas.openxmlformats.org/officeDocument/2006/relationships/slideLayout" Target="../slideLayouts/slideLayout25.xml"/><Relationship Id="rId13" Type="http://schemas.openxmlformats.org/officeDocument/2006/relationships/slideLayout" Target="../slideLayouts/slideLayout24.xml"/><Relationship Id="rId12" Type="http://schemas.openxmlformats.org/officeDocument/2006/relationships/slideLayout" Target="../slideLayouts/slideLayout23.xml"/><Relationship Id="rId11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1.xml"/><Relationship Id="rId1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>
            <a:fillRect/>
          </a:stretch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57BA56-57B4-4136-917B-41F5B8E23D0A}" type="datetimeFigureOut">
              <a:rPr lang="en-ID" smtClean="0"/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C9FA1C0C-4881-4CFF-8A53-A8A026200219}" type="slidenum">
              <a:rPr lang="en-ID" smtClean="0"/>
            </a:fld>
            <a:endParaRPr lang="en-ID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57BA56-57B4-4136-917B-41F5B8E23D0A}" type="datetimeFigureOut">
              <a:rPr lang="en-ID" smtClean="0"/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C9FA1C0C-4881-4CFF-8A53-A8A026200219}" type="slidenum">
              <a:rPr lang="en-ID" smtClean="0"/>
            </a:fld>
            <a:endParaRPr lang="en-ID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panose="05040102010807070707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panose="05040102010807070707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panose="05040102010807070707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panose="05040102010807070707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panose="05040102010807070707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panose="05040102010807070707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panose="05040102010807070707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panose="05040102010807070707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panose="05040102010807070707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3.png"/><Relationship Id="rId1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hyperlink" Target="https://www.seputarpengetahuan.co.id/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3.xml"/><Relationship Id="rId2" Type="http://schemas.openxmlformats.org/officeDocument/2006/relationships/hyperlink" Target="https://glosarium.org/arti-dibya/)%20diposting" TargetMode="External"/><Relationship Id="rId1" Type="http://schemas.openxmlformats.org/officeDocument/2006/relationships/hyperlink" Target="https://jv.wiktionary.org/wiki/dibya" TargetMode="Externa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SESTRADI</a:t>
            </a:r>
            <a:br>
              <a:rPr lang="en-US" dirty="0"/>
            </a:br>
            <a:br>
              <a:rPr lang="en-US" dirty="0"/>
            </a:br>
            <a:r>
              <a:rPr lang="en-US" sz="2000" dirty="0"/>
              <a:t>Giri susilo adi </a:t>
            </a:r>
            <a:endParaRPr lang="en-ID" sz="2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21 AKHLAK BAIK </a:t>
            </a:r>
            <a:endParaRPr lang="en-ID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67206" y="0"/>
            <a:ext cx="2191789" cy="3147184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68920" y="3365384"/>
            <a:ext cx="2690318" cy="2690318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71482" y="624110"/>
            <a:ext cx="1869261" cy="783904"/>
          </a:xfrm>
        </p:spPr>
        <p:txBody>
          <a:bodyPr/>
          <a:lstStyle/>
          <a:p>
            <a:pPr marL="457200">
              <a:lnSpc>
                <a:spcPct val="115000"/>
              </a:lnSpc>
              <a:spcAft>
                <a:spcPts val="1000"/>
              </a:spcAft>
            </a:pPr>
            <a:r>
              <a:rPr lang="en-US" sz="1800" i="1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Nalar</a:t>
            </a:r>
            <a:br>
              <a:rPr lang="en-ID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800" i="1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‘</a:t>
            </a:r>
            <a:r>
              <a:rPr lang="en-US" sz="1800" i="1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nalar</a:t>
            </a:r>
            <a:r>
              <a:rPr lang="en-US" sz="1800" i="1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’</a:t>
            </a:r>
            <a:endParaRPr lang="en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6051" y="1553671"/>
            <a:ext cx="11652530" cy="5170810"/>
          </a:xfrm>
        </p:spPr>
        <p:txBody>
          <a:bodyPr>
            <a:normAutofit/>
          </a:bodyPr>
          <a:lstStyle/>
          <a:p>
            <a:pPr marL="342900" lvl="0" indent="-342900">
              <a:lnSpc>
                <a:spcPct val="115000"/>
              </a:lnSpc>
              <a:buFont typeface="+mj-lt"/>
              <a:buAutoNum type="arabicParenR"/>
            </a:pPr>
            <a:r>
              <a:rPr lang="en-US" sz="2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Nalar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:pertimbangan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tentang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baik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buruk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sebagainya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akal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budi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aktivitas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memungkinkan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seseorang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berpikir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logis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jangkauan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pikir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kekuatan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piker</a:t>
            </a:r>
            <a:r>
              <a:rPr lang="en-ID" sz="20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(KBBI)</a:t>
            </a:r>
            <a:endParaRPr lang="en-ID" sz="20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buFont typeface="+mj-lt"/>
              <a:buAutoNum type="arabicParenR"/>
            </a:pPr>
            <a:r>
              <a:rPr lang="en-US" sz="2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Bernalar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berarti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mampu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mengolah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naluri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(dan)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kenyataan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berdasarkan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pertimbangan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terhadap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baik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buruk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dipilih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atas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dasar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keadilan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sesuai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perintah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Tuhan</a:t>
            </a:r>
            <a:r>
              <a:rPr lang="en-ID" sz="20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Heddy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Shri Ahimsa Putra dan Sri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Ratna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Saktimulya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2017)</a:t>
            </a:r>
            <a:endParaRPr lang="en-ID" sz="20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ID" sz="2000" dirty="0"/>
              <a:t>INDIKATOR</a:t>
            </a:r>
            <a:endParaRPr lang="en-ID" sz="2000" dirty="0"/>
          </a:p>
          <a:p>
            <a:pPr marL="342900" lvl="0" indent="-342900">
              <a:lnSpc>
                <a:spcPct val="115000"/>
              </a:lnSpc>
              <a:buFont typeface="+mj-lt"/>
              <a:buAutoNum type="alphaLcPeriod"/>
            </a:pP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Mampu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menilai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sesuatu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baik</a:t>
            </a:r>
            <a:endParaRPr lang="en-ID" sz="20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buFont typeface="+mj-lt"/>
              <a:buAutoNum type="alphaLcPeriod"/>
            </a:pP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Mampu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menilai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sesuatu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buruk</a:t>
            </a:r>
            <a:endParaRPr lang="en-ID" sz="20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buFont typeface="+mj-lt"/>
              <a:buAutoNum type="alphaLcPeriod"/>
            </a:pP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Mampu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memilih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sesuatu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dari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pertimbangan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baik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buruk</a:t>
            </a:r>
            <a:endParaRPr lang="en-ID" sz="20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+mj-lt"/>
              <a:buAutoNum type="alphaLcPeriod"/>
            </a:pP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mengambil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keputusan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atas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dasar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keadilan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sesuai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perintah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Tuhan</a:t>
            </a:r>
            <a:endParaRPr lang="en-ID" sz="20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Selalu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berpikir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logis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dan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rasional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endParaRPr lang="en-ID" sz="2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36599" y="251876"/>
            <a:ext cx="2359401" cy="1280890"/>
          </a:xfrm>
        </p:spPr>
        <p:txBody>
          <a:bodyPr>
            <a:normAutofit/>
          </a:bodyPr>
          <a:lstStyle/>
          <a:p>
            <a:pPr marL="457200">
              <a:lnSpc>
                <a:spcPct val="115000"/>
              </a:lnSpc>
              <a:spcAft>
                <a:spcPts val="1000"/>
              </a:spcAft>
            </a:pPr>
            <a:r>
              <a:rPr lang="en-US" sz="2400" b="1" i="1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gemi</a:t>
            </a:r>
            <a:br>
              <a:rPr lang="en-ID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b="1" i="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‘</a:t>
            </a:r>
            <a:r>
              <a:rPr lang="en-US" sz="2400" b="1" i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hemat</a:t>
            </a:r>
            <a:r>
              <a:rPr lang="en-US" sz="2400" b="1" i="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’</a:t>
            </a:r>
            <a:endParaRPr lang="en-ID" sz="2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7101" y="1429593"/>
            <a:ext cx="11684899" cy="5070960"/>
          </a:xfrm>
        </p:spPr>
        <p:txBody>
          <a:bodyPr/>
          <a:lstStyle/>
          <a:p>
            <a:pPr marL="342900" lvl="0" indent="-342900">
              <a:lnSpc>
                <a:spcPct val="115000"/>
              </a:lnSpc>
              <a:buFont typeface="+mj-lt"/>
              <a:buAutoNum type="arabicParenR"/>
            </a:pP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Hemat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berhati-hati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membelanjakan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uang, dan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sebagainya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tidak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boros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cermat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penuh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minat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perhatian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 (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saksama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teliti:pikiran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pendapat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(KBBI)</a:t>
            </a:r>
            <a:endParaRPr lang="en-US" sz="24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15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INDIKATOR</a:t>
            </a:r>
            <a:endParaRPr lang="en-ID" sz="2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buFont typeface="+mj-lt"/>
              <a:buAutoNum type="alphaLcPeriod"/>
            </a:pP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Mampu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berpikir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cermat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teliti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tentang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sesuatu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penuh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pertimbangan</a:t>
            </a:r>
            <a:endParaRPr lang="en-ID" sz="2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buFont typeface="+mj-lt"/>
              <a:buAutoNum type="alphaLcPeriod"/>
            </a:pP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Mampu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memegang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prinsip</a:t>
            </a:r>
            <a:endParaRPr lang="en-ID" sz="2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buFont typeface="+mj-lt"/>
              <a:buAutoNum type="alphaLcPeriod"/>
            </a:pP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Tidak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boros</a:t>
            </a:r>
            <a:endParaRPr lang="en-ID" sz="2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buFont typeface="+mj-lt"/>
              <a:buAutoNum type="alphaLcPeriod"/>
            </a:pP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Cermat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penuh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minat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perhatian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ID" sz="2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+mj-lt"/>
              <a:buAutoNum type="alphaLcPeriod"/>
            </a:pP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Mampu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memegang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teguh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perkataan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konsekuen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bertanggung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jawab</a:t>
            </a:r>
            <a:endParaRPr lang="en-ID" sz="2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ID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6" y="624110"/>
            <a:ext cx="5437170" cy="1280890"/>
          </a:xfrm>
        </p:spPr>
        <p:txBody>
          <a:bodyPr>
            <a:normAutofit/>
          </a:bodyPr>
          <a:lstStyle/>
          <a:p>
            <a:pPr marL="457200" algn="ctr">
              <a:lnSpc>
                <a:spcPct val="115000"/>
              </a:lnSpc>
              <a:spcAft>
                <a:spcPts val="1000"/>
              </a:spcAft>
            </a:pPr>
            <a:r>
              <a:rPr lang="en-US" sz="2400" b="1" i="1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prayitno</a:t>
            </a:r>
            <a:br>
              <a:rPr lang="en-ID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b="1" i="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‘</a:t>
            </a:r>
            <a:r>
              <a:rPr lang="en-US" sz="2400" b="1" i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waspada</a:t>
            </a:r>
            <a:r>
              <a:rPr lang="en-US" sz="2400" b="1" i="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’</a:t>
            </a:r>
            <a:endParaRPr lang="en-ID" sz="2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417" y="2133600"/>
            <a:ext cx="11644439" cy="4724400"/>
          </a:xfrm>
        </p:spPr>
        <p:txBody>
          <a:bodyPr/>
          <a:lstStyle/>
          <a:p>
            <a:pPr marL="342900" lvl="0" indent="-342900">
              <a:lnSpc>
                <a:spcPct val="115000"/>
              </a:lnSpc>
              <a:buFont typeface="+mj-lt"/>
              <a:buAutoNum type="arabicParenR"/>
            </a:pPr>
            <a:r>
              <a:rPr lang="en-US" sz="24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Waspada</a:t>
            </a:r>
            <a:r>
              <a:rPr lang="en-US" sz="24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berhati-hati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berjaga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-jaga;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bersiap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siaga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(KBBI)</a:t>
            </a:r>
            <a:endParaRPr lang="en-ID" sz="2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ID" sz="2400" dirty="0"/>
              <a:t>INDIKATOR</a:t>
            </a:r>
            <a:endParaRPr lang="en-ID" sz="2400" dirty="0"/>
          </a:p>
          <a:p>
            <a:pPr marL="342900" lvl="0" indent="-342900">
              <a:lnSpc>
                <a:spcPct val="115000"/>
              </a:lnSpc>
              <a:buFont typeface="+mj-lt"/>
              <a:buAutoNum type="alphaLcPeriod"/>
            </a:pP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Mampu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bersikap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hati-hati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mengerjakan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sesuatu</a:t>
            </a:r>
            <a:endParaRPr lang="en-ID" sz="2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buFont typeface="+mj-lt"/>
              <a:buAutoNum type="alphaLcPeriod"/>
            </a:pP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Mampu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bersikap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siaga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setiap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waktu</a:t>
            </a:r>
            <a:endParaRPr lang="en-ID" sz="2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+mj-lt"/>
              <a:buAutoNum type="alphaLcPeriod"/>
            </a:pP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Mampu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berupaya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mencegah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/ anti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sipasi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dari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berbuat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kesalahan</a:t>
            </a:r>
            <a:endParaRPr lang="en-ID" sz="2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ID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78981" y="624110"/>
            <a:ext cx="2565175" cy="783904"/>
          </a:xfrm>
        </p:spPr>
        <p:txBody>
          <a:bodyPr>
            <a:noAutofit/>
          </a:bodyPr>
          <a:lstStyle/>
          <a:p>
            <a:pPr marL="457200">
              <a:lnSpc>
                <a:spcPct val="115000"/>
              </a:lnSpc>
              <a:spcAft>
                <a:spcPts val="1000"/>
              </a:spcAft>
            </a:pPr>
            <a:r>
              <a:rPr lang="en-US" sz="2400" b="1" i="1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taberi</a:t>
            </a:r>
            <a:br>
              <a:rPr lang="en-ID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b="1" i="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‘</a:t>
            </a:r>
            <a:r>
              <a:rPr lang="en-US" sz="2400" b="1" i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tekun</a:t>
            </a:r>
            <a:r>
              <a:rPr lang="en-US" sz="2400" b="1" i="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’</a:t>
            </a:r>
            <a:endParaRPr lang="en-ID" sz="2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6968" y="1408014"/>
            <a:ext cx="11547335" cy="5449986"/>
          </a:xfrm>
        </p:spPr>
        <p:txBody>
          <a:bodyPr>
            <a:normAutofit/>
          </a:bodyPr>
          <a:lstStyle/>
          <a:p>
            <a:pPr marL="0" lvl="0" indent="0">
              <a:lnSpc>
                <a:spcPct val="115000"/>
              </a:lnSpc>
              <a:buNone/>
            </a:pPr>
            <a:endParaRPr lang="en-US" sz="18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buFont typeface="+mj-lt"/>
              <a:buAutoNum type="arabicParenR"/>
            </a:pPr>
            <a:r>
              <a:rPr lang="en-US" sz="2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Tekun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rajin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keras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hati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dan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bersungguh-sungguh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(KBBI)</a:t>
            </a:r>
            <a:endParaRPr lang="en-ID" sz="20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1430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en-US" sz="2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Taberi</a:t>
            </a:r>
            <a:r>
              <a:rPr lang="en-US" sz="2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/“</a:t>
            </a:r>
            <a:r>
              <a:rPr lang="en-US" sz="2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Tekun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”artinya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rajin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serta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bersungguh-sungguh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mengerjakan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sesuatu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ID" sz="20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buFont typeface="+mj-lt"/>
              <a:buAutoNum type="alphaLcPeriod"/>
            </a:pPr>
            <a:endParaRPr lang="en-US" sz="2000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15000"/>
              </a:lnSpc>
              <a:buNone/>
            </a:pP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INDIKATOR</a:t>
            </a:r>
            <a:endParaRPr lang="en-US" sz="20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buFont typeface="+mj-lt"/>
              <a:buAutoNum type="alphaLcPeriod"/>
            </a:pP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Rajin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mengerjakan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sesuatu</a:t>
            </a:r>
            <a:endParaRPr lang="en-ID" sz="20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buFont typeface="+mj-lt"/>
              <a:buAutoNum type="alphaLcPeriod"/>
            </a:pP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Mampu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bersungguh-sungguh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mengerjakan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sesuatu</a:t>
            </a:r>
            <a:endParaRPr lang="en-ID" sz="20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buFont typeface="+mj-lt"/>
              <a:buAutoNum type="alphaLcPeriod"/>
            </a:pP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Tidak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mudah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menyerah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menghadapi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kesulitan</a:t>
            </a:r>
            <a:endParaRPr lang="en-ID" sz="20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buFont typeface="+mj-lt"/>
              <a:buAutoNum type="alphaLcPeriod"/>
            </a:pP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Berpegang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teguh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pada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tugas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/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pekerjaan</a:t>
            </a:r>
            <a:endParaRPr lang="en-ID" sz="20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+mj-lt"/>
              <a:buAutoNum type="alphaLcPeriod"/>
            </a:pP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Melaksankan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tugas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secara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konsisten</a:t>
            </a:r>
            <a:endParaRPr lang="en-ID" sz="20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ID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D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TUGAS DAN REFLEKSI PERTEMUAN II</a:t>
            </a:r>
            <a:endParaRPr lang="en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8800" y="2133600"/>
            <a:ext cx="11450320" cy="3777622"/>
          </a:xfrm>
        </p:spPr>
        <p:txBody>
          <a:bodyPr/>
          <a:lstStyle/>
          <a:p>
            <a:r>
              <a:rPr lang="en-US" dirty="0"/>
              <a:t>MASING-MASING SILAHKAN PILIH 3 WATAK UTAMA DLM SESTRADI  DAN PENERAPAN NYA DI DALAM PENGALAMAN  </a:t>
            </a:r>
            <a:r>
              <a:rPr lang="en-US"/>
              <a:t>ANDA MASING-MASING </a:t>
            </a:r>
            <a:endParaRPr lang="en-US" dirty="0"/>
          </a:p>
          <a:p>
            <a:r>
              <a:rPr lang="en-US" dirty="0"/>
              <a:t>APA TANTANGAN ANDA DI DALAM MELAKSANAKAN WATAK UTAMA TERSEBUT ?</a:t>
            </a:r>
            <a:endParaRPr lang="en-ID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21 </a:t>
            </a:r>
            <a:r>
              <a:rPr lang="en-US" dirty="0" err="1"/>
              <a:t>Akhlak</a:t>
            </a:r>
            <a:r>
              <a:rPr lang="en-US" dirty="0"/>
              <a:t> </a:t>
            </a:r>
            <a:r>
              <a:rPr lang="en-US" dirty="0" err="1"/>
              <a:t>baik</a:t>
            </a:r>
            <a:r>
              <a:rPr lang="en-US" dirty="0"/>
              <a:t> </a:t>
            </a:r>
            <a:endParaRPr lang="en-ID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694267" y="1853754"/>
          <a:ext cx="11260665" cy="405597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842655"/>
                <a:gridCol w="1535545"/>
                <a:gridCol w="1433176"/>
                <a:gridCol w="1535545"/>
                <a:gridCol w="1535545"/>
                <a:gridCol w="1740285"/>
                <a:gridCol w="1637914"/>
              </a:tblGrid>
              <a:tr h="1498154"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200" dirty="0">
                          <a:effectLst/>
                        </a:rPr>
                        <a:t>ngadeg</a:t>
                      </a:r>
                      <a:endParaRPr lang="en-ID" sz="1100" dirty="0">
                        <a:effectLst/>
                      </a:endParaRPr>
                    </a:p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200" dirty="0">
                          <a:effectLst/>
                        </a:rPr>
                        <a:t>‘</a:t>
                      </a:r>
                      <a:r>
                        <a:rPr lang="en-US" sz="1200" dirty="0" err="1">
                          <a:effectLst/>
                        </a:rPr>
                        <a:t>takwa</a:t>
                      </a:r>
                      <a:r>
                        <a:rPr lang="en-US" sz="1200" dirty="0">
                          <a:effectLst/>
                        </a:rPr>
                        <a:t>’</a:t>
                      </a:r>
                      <a:endParaRPr lang="en-ID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200" dirty="0" err="1">
                          <a:effectLst/>
                        </a:rPr>
                        <a:t>Sabar</a:t>
                      </a:r>
                      <a:endParaRPr lang="en-ID" sz="1100" dirty="0">
                        <a:effectLst/>
                      </a:endParaRPr>
                    </a:p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200" dirty="0">
                          <a:effectLst/>
                        </a:rPr>
                        <a:t>‘</a:t>
                      </a:r>
                      <a:r>
                        <a:rPr lang="en-US" sz="1200" dirty="0" err="1">
                          <a:effectLst/>
                        </a:rPr>
                        <a:t>sabar</a:t>
                      </a:r>
                      <a:r>
                        <a:rPr lang="en-US" sz="1200" dirty="0">
                          <a:effectLst/>
                        </a:rPr>
                        <a:t>’</a:t>
                      </a:r>
                      <a:endParaRPr lang="en-ID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200">
                          <a:effectLst/>
                        </a:rPr>
                        <a:t>sokur</a:t>
                      </a:r>
                      <a:endParaRPr lang="en-ID" sz="1100">
                        <a:effectLst/>
                      </a:endParaRPr>
                    </a:p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200">
                          <a:effectLst/>
                        </a:rPr>
                        <a:t>‘syukur’</a:t>
                      </a:r>
                      <a:endParaRPr lang="en-ID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200" dirty="0">
                          <a:effectLst/>
                        </a:rPr>
                        <a:t>narimo</a:t>
                      </a:r>
                      <a:endParaRPr lang="en-ID" sz="1100" dirty="0">
                        <a:effectLst/>
                      </a:endParaRPr>
                    </a:p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200" dirty="0">
                          <a:effectLst/>
                        </a:rPr>
                        <a:t>‘</a:t>
                      </a:r>
                      <a:r>
                        <a:rPr lang="en-US" sz="1200" dirty="0" err="1">
                          <a:effectLst/>
                        </a:rPr>
                        <a:t>tulus</a:t>
                      </a:r>
                      <a:r>
                        <a:rPr lang="en-US" sz="1200" dirty="0">
                          <a:effectLst/>
                        </a:rPr>
                        <a:t> </a:t>
                      </a:r>
                      <a:r>
                        <a:rPr lang="en-US" sz="1200" dirty="0" err="1">
                          <a:effectLst/>
                        </a:rPr>
                        <a:t>ikhlas</a:t>
                      </a:r>
                      <a:r>
                        <a:rPr lang="en-US" sz="1200" dirty="0">
                          <a:effectLst/>
                        </a:rPr>
                        <a:t>’</a:t>
                      </a:r>
                      <a:endParaRPr lang="en-ID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200">
                          <a:effectLst/>
                        </a:rPr>
                        <a:t>suro</a:t>
                      </a:r>
                      <a:endParaRPr lang="en-ID" sz="1100">
                        <a:effectLst/>
                      </a:endParaRPr>
                    </a:p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200">
                          <a:effectLst/>
                        </a:rPr>
                        <a:t>‘berani’</a:t>
                      </a:r>
                      <a:endParaRPr lang="en-ID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200">
                          <a:effectLst/>
                        </a:rPr>
                        <a:t>mantep</a:t>
                      </a:r>
                      <a:endParaRPr lang="en-ID" sz="1100">
                        <a:effectLst/>
                      </a:endParaRPr>
                    </a:p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200">
                          <a:effectLst/>
                        </a:rPr>
                        <a:t>‘mantap hati’</a:t>
                      </a:r>
                      <a:endParaRPr lang="en-ID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200">
                          <a:effectLst/>
                        </a:rPr>
                        <a:t>temen</a:t>
                      </a:r>
                      <a:endParaRPr lang="en-ID" sz="1100">
                        <a:effectLst/>
                      </a:endParaRPr>
                    </a:p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200">
                          <a:effectLst/>
                        </a:rPr>
                        <a:t>‘jujur’</a:t>
                      </a:r>
                      <a:endParaRPr lang="en-ID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1498154"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200">
                          <a:effectLst/>
                        </a:rPr>
                        <a:t>suci</a:t>
                      </a:r>
                      <a:endParaRPr lang="en-ID" sz="1100">
                        <a:effectLst/>
                      </a:endParaRPr>
                    </a:p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200">
                          <a:effectLst/>
                        </a:rPr>
                        <a:t>‘batin yang bersih’</a:t>
                      </a:r>
                      <a:endParaRPr lang="en-ID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200">
                          <a:effectLst/>
                        </a:rPr>
                        <a:t>Enget</a:t>
                      </a:r>
                      <a:endParaRPr lang="en-ID" sz="1100">
                        <a:effectLst/>
                      </a:endParaRPr>
                    </a:p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200">
                          <a:effectLst/>
                        </a:rPr>
                        <a:t>‘sarana’</a:t>
                      </a:r>
                      <a:endParaRPr lang="en-ID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200">
                          <a:effectLst/>
                        </a:rPr>
                        <a:t>serana</a:t>
                      </a:r>
                      <a:endParaRPr lang="en-ID" sz="1100">
                        <a:effectLst/>
                      </a:endParaRPr>
                    </a:p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200">
                          <a:effectLst/>
                        </a:rPr>
                        <a:t>‘sarana’</a:t>
                      </a:r>
                      <a:endParaRPr lang="en-ID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200" dirty="0">
                          <a:effectLst/>
                        </a:rPr>
                        <a:t>istiyar</a:t>
                      </a:r>
                      <a:endParaRPr lang="en-ID" sz="1100" dirty="0">
                        <a:effectLst/>
                      </a:endParaRPr>
                    </a:p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200" dirty="0">
                          <a:effectLst/>
                        </a:rPr>
                        <a:t>‘</a:t>
                      </a:r>
                      <a:r>
                        <a:rPr lang="en-US" sz="1200" dirty="0" err="1">
                          <a:effectLst/>
                        </a:rPr>
                        <a:t>akhiar</a:t>
                      </a:r>
                      <a:r>
                        <a:rPr lang="en-US" sz="1200" dirty="0">
                          <a:effectLst/>
                        </a:rPr>
                        <a:t>’</a:t>
                      </a:r>
                      <a:endParaRPr lang="en-ID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200">
                          <a:effectLst/>
                        </a:rPr>
                        <a:t>prawiro</a:t>
                      </a:r>
                      <a:endParaRPr lang="en-ID" sz="1100">
                        <a:effectLst/>
                      </a:endParaRPr>
                    </a:p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200">
                          <a:effectLst/>
                        </a:rPr>
                        <a:t>‘gagah’</a:t>
                      </a:r>
                      <a:endParaRPr lang="en-ID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200">
                          <a:effectLst/>
                        </a:rPr>
                        <a:t>dibyo</a:t>
                      </a:r>
                      <a:endParaRPr lang="en-ID" sz="1100">
                        <a:effectLst/>
                      </a:endParaRPr>
                    </a:p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200">
                          <a:effectLst/>
                        </a:rPr>
                        <a:t>‘bijaksana’</a:t>
                      </a:r>
                      <a:endParaRPr lang="en-ID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200">
                          <a:effectLst/>
                        </a:rPr>
                        <a:t>swarjana</a:t>
                      </a:r>
                      <a:endParaRPr lang="en-ID" sz="1100">
                        <a:effectLst/>
                      </a:endParaRPr>
                    </a:p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200">
                          <a:effectLst/>
                        </a:rPr>
                        <a:t>‘mahir’</a:t>
                      </a:r>
                      <a:endParaRPr lang="en-ID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1059671"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200">
                          <a:effectLst/>
                        </a:rPr>
                        <a:t>bener</a:t>
                      </a:r>
                      <a:endParaRPr lang="en-ID" sz="1100">
                        <a:effectLst/>
                      </a:endParaRPr>
                    </a:p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200">
                          <a:effectLst/>
                        </a:rPr>
                        <a:t>‘benar’</a:t>
                      </a:r>
                      <a:endParaRPr lang="en-ID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200">
                          <a:effectLst/>
                        </a:rPr>
                        <a:t>Guna</a:t>
                      </a:r>
                      <a:endParaRPr lang="en-ID" sz="1100">
                        <a:effectLst/>
                      </a:endParaRPr>
                    </a:p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200">
                          <a:effectLst/>
                        </a:rPr>
                        <a:t>‘pandai’</a:t>
                      </a:r>
                      <a:endParaRPr lang="en-ID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200">
                          <a:effectLst/>
                        </a:rPr>
                        <a:t>kuwat</a:t>
                      </a:r>
                      <a:endParaRPr lang="en-ID" sz="1100">
                        <a:effectLst/>
                      </a:endParaRPr>
                    </a:p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200">
                          <a:effectLst/>
                        </a:rPr>
                        <a:t>‘kuat’</a:t>
                      </a:r>
                      <a:endParaRPr lang="en-ID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200">
                          <a:effectLst/>
                        </a:rPr>
                        <a:t>nalar</a:t>
                      </a:r>
                      <a:endParaRPr lang="en-ID" sz="1100">
                        <a:effectLst/>
                      </a:endParaRPr>
                    </a:p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200">
                          <a:effectLst/>
                        </a:rPr>
                        <a:t>‘nalar’</a:t>
                      </a:r>
                      <a:endParaRPr lang="en-ID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200">
                          <a:effectLst/>
                        </a:rPr>
                        <a:t>gemi</a:t>
                      </a:r>
                      <a:endParaRPr lang="en-ID" sz="1100">
                        <a:effectLst/>
                      </a:endParaRPr>
                    </a:p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200">
                          <a:effectLst/>
                        </a:rPr>
                        <a:t>‘hemat’</a:t>
                      </a:r>
                      <a:endParaRPr lang="en-ID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200">
                          <a:effectLst/>
                        </a:rPr>
                        <a:t>prayitno</a:t>
                      </a:r>
                      <a:endParaRPr lang="en-ID" sz="1100">
                        <a:effectLst/>
                      </a:endParaRPr>
                    </a:p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200">
                          <a:effectLst/>
                        </a:rPr>
                        <a:t>‘waspada’</a:t>
                      </a:r>
                      <a:endParaRPr lang="en-ID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200" dirty="0" err="1">
                          <a:effectLst/>
                        </a:rPr>
                        <a:t>taberi</a:t>
                      </a:r>
                      <a:endParaRPr lang="en-ID" sz="1100" dirty="0">
                        <a:effectLst/>
                      </a:endParaRPr>
                    </a:p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200" dirty="0">
                          <a:effectLst/>
                        </a:rPr>
                        <a:t>‘</a:t>
                      </a:r>
                      <a:r>
                        <a:rPr lang="en-US" sz="1200" dirty="0" err="1">
                          <a:effectLst/>
                        </a:rPr>
                        <a:t>tekun</a:t>
                      </a:r>
                      <a:r>
                        <a:rPr lang="en-US" sz="1200" dirty="0">
                          <a:effectLst/>
                        </a:rPr>
                        <a:t>’</a:t>
                      </a:r>
                      <a:endParaRPr lang="en-ID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-4684887" y="-19673"/>
            <a:ext cx="21838869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en-US" sz="12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(Sumber : Heddy Shri Ahimsa Putra dan Sri RatnaSaktimulya, 2017)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5175" y="324714"/>
            <a:ext cx="5510676" cy="921469"/>
          </a:xfrm>
        </p:spPr>
        <p:txBody>
          <a:bodyPr>
            <a:noAutofit/>
          </a:bodyPr>
          <a:lstStyle/>
          <a:p>
            <a:pPr marL="457200" algn="ctr">
              <a:lnSpc>
                <a:spcPct val="115000"/>
              </a:lnSpc>
              <a:spcAft>
                <a:spcPts val="1000"/>
              </a:spcAft>
            </a:pPr>
            <a:r>
              <a:rPr lang="en-US" sz="2000" i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istiyar</a:t>
            </a:r>
            <a:br>
              <a:rPr lang="en-ID" sz="20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000" i="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‘</a:t>
            </a:r>
            <a:r>
              <a:rPr lang="en-US" sz="2000" i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ikhtiar</a:t>
            </a:r>
            <a:r>
              <a:rPr lang="en-US" sz="2000" i="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’</a:t>
            </a:r>
            <a:endParaRPr lang="en-ID" sz="2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3442" y="1076241"/>
            <a:ext cx="11757728" cy="5607780"/>
          </a:xfrm>
        </p:spPr>
        <p:txBody>
          <a:bodyPr>
            <a:normAutofit lnSpcReduction="10000"/>
          </a:bodyPr>
          <a:lstStyle/>
          <a:p>
            <a:pPr marL="0" indent="0" algn="just">
              <a:spcBef>
                <a:spcPts val="300"/>
              </a:spcBef>
              <a:spcAft>
                <a:spcPts val="300"/>
              </a:spcAft>
              <a:buNone/>
            </a:pPr>
            <a:r>
              <a:rPr lang="en-ID" sz="16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DEFINISI :</a:t>
            </a:r>
            <a:endParaRPr lang="en-ID" sz="16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Ikhtiar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adalah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alat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syarat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mencapai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maksud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daya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upaya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(KBBI)</a:t>
            </a:r>
            <a:endParaRPr lang="en-ID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ikhtiar</a:t>
            </a:r>
            <a:r>
              <a:rPr lang="en-US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berasal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dari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bahasa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Arab yang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artinya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sama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berusaha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Ikhtiar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secara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istilah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ialah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segala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bentuk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perilaku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atau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perbuatan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manusia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mencapai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sesuatu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diinginkannya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atau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usaha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dilakukan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manusia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memenuhi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kebutuhan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hidupnya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dilakukan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sepenuh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hati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sungguh-sungguh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semaksimal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mungkin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mengerahkan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seluruh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kemampuan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keterampilannya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(Portal Media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Pengetahuan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Online </a:t>
            </a:r>
            <a:r>
              <a:rPr lang="en-US" sz="1800" u="sng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1"/>
              </a:rPr>
              <a:t>seputarpengetahuan.co.id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dikutip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pada 1 September  2024)</a:t>
            </a:r>
            <a:endParaRPr lang="en-US" sz="18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en-ID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INDIKATOR :</a:t>
            </a:r>
            <a:endParaRPr lang="en-ID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buFont typeface="+mj-lt"/>
              <a:buAutoNum type="alphaLcPeriod"/>
            </a:pPr>
            <a:r>
              <a:rPr lang="en-US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Senantiasa</a:t>
            </a:r>
            <a:r>
              <a:rPr lang="en-US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serius</a:t>
            </a:r>
            <a:r>
              <a:rPr lang="en-US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r>
              <a:rPr lang="en-US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bersungguh-sungguh</a:t>
            </a:r>
            <a:r>
              <a:rPr lang="en-US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US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mencapai</a:t>
            </a:r>
            <a:r>
              <a:rPr lang="en-US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suatu </a:t>
            </a:r>
            <a:r>
              <a:rPr lang="en-US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tujuan</a:t>
            </a:r>
            <a:r>
              <a:rPr lang="en-US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ID" sz="22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buFont typeface="+mj-lt"/>
              <a:buAutoNum type="alphaLcPeriod"/>
            </a:pPr>
            <a:r>
              <a:rPr lang="en-US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Senantiasa</a:t>
            </a:r>
            <a:r>
              <a:rPr lang="en-US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bekerja</a:t>
            </a:r>
            <a:r>
              <a:rPr lang="en-US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keras</a:t>
            </a:r>
            <a:r>
              <a:rPr lang="en-US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US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segalahal</a:t>
            </a:r>
            <a:r>
              <a:rPr lang="en-US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ID" sz="22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buFont typeface="+mj-lt"/>
              <a:buAutoNum type="alphaLcPeriod"/>
            </a:pPr>
            <a:r>
              <a:rPr lang="en-US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Senantiasa</a:t>
            </a:r>
            <a:r>
              <a:rPr lang="en-US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berjuang</a:t>
            </a:r>
            <a:r>
              <a:rPr lang="en-US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mendapatkan</a:t>
            </a:r>
            <a:r>
              <a:rPr lang="en-US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hasil</a:t>
            </a:r>
            <a:r>
              <a:rPr lang="en-US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memuaskan</a:t>
            </a:r>
            <a:endParaRPr lang="en-ID" sz="22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buFont typeface="+mj-lt"/>
              <a:buAutoNum type="alphaLcPeriod"/>
            </a:pPr>
            <a:r>
              <a:rPr lang="en-US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Bangkit</a:t>
            </a:r>
            <a:r>
              <a:rPr lang="en-US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lagi</a:t>
            </a:r>
            <a:r>
              <a:rPr lang="en-US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saat</a:t>
            </a:r>
            <a:r>
              <a:rPr lang="en-US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menemui</a:t>
            </a:r>
            <a:r>
              <a:rPr lang="en-US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kegagalan</a:t>
            </a:r>
            <a:endParaRPr lang="en-ID" sz="22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+mj-lt"/>
              <a:buAutoNum type="alphaLcPeriod"/>
            </a:pPr>
            <a:r>
              <a:rPr lang="en-US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Senantiasa</a:t>
            </a:r>
            <a:r>
              <a:rPr lang="en-US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mencari</a:t>
            </a:r>
            <a:r>
              <a:rPr lang="en-US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cara-cara</a:t>
            </a:r>
            <a:r>
              <a:rPr lang="en-US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terbaik</a:t>
            </a:r>
            <a:r>
              <a:rPr lang="en-US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US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mencapai</a:t>
            </a:r>
            <a:r>
              <a:rPr lang="en-US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tujuan</a:t>
            </a:r>
            <a:endParaRPr lang="en-ID" sz="22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en-ID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ID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63375" y="306333"/>
            <a:ext cx="3289985" cy="1280890"/>
          </a:xfrm>
        </p:spPr>
        <p:txBody>
          <a:bodyPr>
            <a:normAutofit/>
          </a:bodyPr>
          <a:lstStyle/>
          <a:p>
            <a:pPr marL="457200" algn="ctr">
              <a:lnSpc>
                <a:spcPct val="115000"/>
              </a:lnSpc>
              <a:spcAft>
                <a:spcPts val="1000"/>
              </a:spcAft>
            </a:pPr>
            <a:r>
              <a:rPr lang="en-US" sz="2800" i="1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prawiro</a:t>
            </a:r>
            <a:br>
              <a:rPr lang="en-ID" sz="2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800" i="1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‘</a:t>
            </a:r>
            <a:r>
              <a:rPr lang="en-US" sz="2800" i="1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gagah</a:t>
            </a:r>
            <a:r>
              <a:rPr lang="en-US" sz="2800" i="1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’</a:t>
            </a:r>
            <a:endParaRPr lang="en-ID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1246" y="1587223"/>
            <a:ext cx="11474506" cy="5121074"/>
          </a:xfrm>
        </p:spPr>
        <p:txBody>
          <a:bodyPr/>
          <a:lstStyle/>
          <a:p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Perwira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adalah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anggota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tentara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yg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berpangkat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di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atas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bintara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(yaitu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letnan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keatas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);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opsir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(di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ketentaraan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atau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bisa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dikatakan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seseorang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memiliki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sifat-sifat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keperwiraan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seperti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pemberani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kepahlawanan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(KBBI)</a:t>
            </a:r>
            <a:endParaRPr lang="en-ID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seseorang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id-ID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memiliki kualitas yang memungkinkan mereka menembus rintangan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memiliki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</a:t>
            </a:r>
            <a:r>
              <a:rPr lang="id-ID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mpati atau kepedulian terhadap orang lain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id-ID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mengalir tinggi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id-ID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turun tangan untuk membantu korban penyerangan, perampokan atau kejahatan serius lainny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a.</a:t>
            </a:r>
            <a:endParaRPr lang="en-US" sz="18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ID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INDIKATOR</a:t>
            </a:r>
            <a:endParaRPr lang="en-ID" sz="18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buFont typeface="+mj-lt"/>
              <a:buAutoNum type="alphaLcPeriod"/>
            </a:pPr>
            <a:r>
              <a:rPr lang="en-US" sz="180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Peduli</a:t>
            </a:r>
            <a:r>
              <a:rPr lang="en-US" sz="180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terhadap</a:t>
            </a:r>
            <a:r>
              <a:rPr lang="en-US" sz="180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kesejahteraan</a:t>
            </a:r>
            <a:r>
              <a:rPr lang="en-US" sz="180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orang lain dan </a:t>
            </a:r>
            <a:r>
              <a:rPr lang="en-US" sz="180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memiliki</a:t>
            </a:r>
            <a:r>
              <a:rPr lang="en-US" sz="180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rasa </a:t>
            </a:r>
            <a:r>
              <a:rPr lang="en-US" sz="180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empati</a:t>
            </a:r>
            <a:r>
              <a:rPr lang="en-US" sz="180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sz="180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tinggi</a:t>
            </a:r>
            <a:endParaRPr lang="en-ID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buFont typeface="+mj-lt"/>
              <a:buAutoNum type="alphaLcPeriod"/>
            </a:pPr>
            <a:r>
              <a:rPr lang="en-US" sz="180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Memiliki</a:t>
            </a:r>
            <a:r>
              <a:rPr lang="en-US" sz="180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kepercayaan</a:t>
            </a:r>
            <a:r>
              <a:rPr lang="en-US" sz="180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diri</a:t>
            </a:r>
            <a:r>
              <a:rPr lang="en-US" sz="180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sz="180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tinggi</a:t>
            </a:r>
            <a:endParaRPr lang="en-ID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buFont typeface="+mj-lt"/>
              <a:buAutoNum type="alphaLcPeriod"/>
            </a:pPr>
            <a:r>
              <a:rPr lang="en-US" sz="180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Memiliki</a:t>
            </a:r>
            <a:r>
              <a:rPr lang="en-US" sz="180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kemampuan</a:t>
            </a:r>
            <a:r>
              <a:rPr lang="en-US" sz="180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terlatih</a:t>
            </a:r>
            <a:r>
              <a:rPr lang="en-US" sz="180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sz="180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tepat</a:t>
            </a:r>
            <a:r>
              <a:rPr lang="en-US" sz="180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baik</a:t>
            </a:r>
            <a:r>
              <a:rPr lang="en-US" sz="180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fisik</a:t>
            </a:r>
            <a:r>
              <a:rPr lang="en-US" sz="180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mental </a:t>
            </a:r>
            <a:r>
              <a:rPr lang="en-US" sz="180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maupun</a:t>
            </a:r>
            <a:r>
              <a:rPr lang="en-US" sz="180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pengetahuan</a:t>
            </a:r>
            <a:endParaRPr lang="en-ID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buFont typeface="+mj-lt"/>
              <a:buAutoNum type="alphaLcPeriod"/>
            </a:pPr>
            <a:r>
              <a:rPr lang="en-US" sz="180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Terus </a:t>
            </a:r>
            <a:r>
              <a:rPr lang="en-US" sz="180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maju</a:t>
            </a:r>
            <a:r>
              <a:rPr lang="en-US" sz="180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kedepan</a:t>
            </a:r>
            <a:r>
              <a:rPr lang="en-US" sz="180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meski</a:t>
            </a:r>
            <a:r>
              <a:rPr lang="en-US" sz="180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dihadapkan</a:t>
            </a:r>
            <a:r>
              <a:rPr lang="en-US" sz="180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pada </a:t>
            </a:r>
            <a:r>
              <a:rPr lang="en-US" sz="180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ketakutan</a:t>
            </a:r>
            <a:endParaRPr lang="en-ID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buFont typeface="+mj-lt"/>
              <a:buAutoNum type="alphaLcPeriod"/>
            </a:pPr>
            <a:r>
              <a:rPr lang="en-US" sz="18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Memiliki</a:t>
            </a:r>
            <a:r>
              <a:rPr lang="en-US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nilai-nilai</a:t>
            </a:r>
            <a:r>
              <a:rPr lang="en-US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moral yang </a:t>
            </a:r>
            <a:r>
              <a:rPr lang="en-US" sz="18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baik</a:t>
            </a:r>
            <a:r>
              <a:rPr lang="en-US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sebagai</a:t>
            </a:r>
            <a:r>
              <a:rPr lang="en-US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pedomannya</a:t>
            </a:r>
            <a:endParaRPr lang="en-ID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+mj-lt"/>
              <a:buAutoNum type="alphaLcPeriod"/>
            </a:pPr>
            <a:r>
              <a:rPr lang="en-US" sz="18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Tetap</a:t>
            </a:r>
            <a:r>
              <a:rPr lang="en-US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berusaha</a:t>
            </a:r>
            <a:r>
              <a:rPr lang="en-US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meskipun</a:t>
            </a:r>
            <a:r>
              <a:rPr lang="en-US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sering</a:t>
            </a:r>
            <a:r>
              <a:rPr lang="en-US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gagal</a:t>
            </a:r>
            <a:endParaRPr lang="en-ID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ID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39100" y="421810"/>
            <a:ext cx="3071500" cy="1280890"/>
          </a:xfrm>
        </p:spPr>
        <p:txBody>
          <a:bodyPr>
            <a:normAutofit/>
          </a:bodyPr>
          <a:lstStyle/>
          <a:p>
            <a:pPr marL="457200" algn="ctr">
              <a:lnSpc>
                <a:spcPct val="115000"/>
              </a:lnSpc>
              <a:spcAft>
                <a:spcPts val="1000"/>
              </a:spcAft>
            </a:pPr>
            <a:r>
              <a:rPr lang="en-US" sz="2000" i="1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dibya</a:t>
            </a:r>
            <a:br>
              <a:rPr lang="en-ID" sz="20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000" i="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‘</a:t>
            </a:r>
            <a:r>
              <a:rPr lang="en-US" sz="2000" i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bijaksana</a:t>
            </a:r>
            <a:r>
              <a:rPr lang="en-US" sz="2000" i="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’</a:t>
            </a:r>
            <a:endParaRPr lang="en-ID" sz="2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417" y="1308213"/>
            <a:ext cx="11612071" cy="5294888"/>
          </a:xfrm>
        </p:spPr>
        <p:txBody>
          <a:bodyPr/>
          <a:lstStyle/>
          <a:p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Dibya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artinya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linuwih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pinunjul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atau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orang yang punya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kelebihan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(professional). (</a:t>
            </a:r>
            <a:r>
              <a:rPr lang="en-US" sz="1800" u="sng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1"/>
              </a:rPr>
              <a:t>https://jv.wiktionary.org/wiki/dibya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ID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Dibya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artinya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cerdik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pandai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(</a:t>
            </a:r>
            <a:r>
              <a:rPr lang="en-US" sz="1800" u="sng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https://glosarium.org/arti-dibya/) </a:t>
            </a:r>
            <a:r>
              <a:rPr lang="en-US" sz="1800" u="sng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diposting</a:t>
            </a:r>
            <a:r>
              <a:rPr lang="en-US" sz="1800" u="sng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pada 9 April 2019</a:t>
            </a:r>
            <a:endParaRPr lang="en-ID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ID" dirty="0"/>
          </a:p>
          <a:p>
            <a:r>
              <a:rPr lang="en-ID" dirty="0"/>
              <a:t>INDIKATOR</a:t>
            </a:r>
            <a:endParaRPr lang="en-ID" dirty="0"/>
          </a:p>
          <a:p>
            <a:pPr marL="342900" lvl="0" indent="-342900">
              <a:lnSpc>
                <a:spcPct val="115000"/>
              </a:lnSpc>
              <a:buFont typeface="+mj-lt"/>
              <a:buAutoNum type="alphaLcPeriod"/>
            </a:pP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Memiliki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kemampuan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pengetahuan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tinggi</a:t>
            </a:r>
            <a:endParaRPr lang="en-ID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buFont typeface="+mj-lt"/>
              <a:buAutoNum type="alphaLcPeriod"/>
            </a:pP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Memiliki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etika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perilaku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baik</a:t>
            </a:r>
            <a:endParaRPr lang="en-ID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buFont typeface="+mj-lt"/>
              <a:buAutoNum type="alphaLcPeriod"/>
            </a:pP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Memiliki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tanggungjawab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tinggi</a:t>
            </a:r>
            <a:endParaRPr lang="en-ID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+mj-lt"/>
              <a:buAutoNum type="alphaLcPeriod"/>
            </a:pP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Memiliki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jiwa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pengabdian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kepada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masyarakat</a:t>
            </a:r>
            <a:endParaRPr lang="en-ID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Memiliki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kemampuan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yang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baik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dalam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menyelesaikan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setiap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perkara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(Setiawan, 2020. </a:t>
            </a:r>
            <a:endParaRPr lang="en-ID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73581" y="424605"/>
            <a:ext cx="2270020" cy="740746"/>
          </a:xfrm>
        </p:spPr>
        <p:txBody>
          <a:bodyPr>
            <a:noAutofit/>
          </a:bodyPr>
          <a:lstStyle/>
          <a:p>
            <a:pPr marL="457200">
              <a:lnSpc>
                <a:spcPct val="115000"/>
              </a:lnSpc>
              <a:spcAft>
                <a:spcPts val="1000"/>
              </a:spcAft>
            </a:pPr>
            <a:r>
              <a:rPr lang="en-US" sz="2400" i="1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swarjana</a:t>
            </a:r>
            <a:r>
              <a:rPr lang="en-US" sz="2400" i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en-ID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i="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‘</a:t>
            </a:r>
            <a:r>
              <a:rPr lang="en-US" sz="2400" i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mahir</a:t>
            </a:r>
            <a:r>
              <a:rPr lang="en-US" sz="2400" i="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’</a:t>
            </a:r>
            <a:endParaRPr lang="en-ID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1345" y="1614237"/>
            <a:ext cx="11369309" cy="5408177"/>
          </a:xfrm>
        </p:spPr>
        <p:txBody>
          <a:bodyPr>
            <a:normAutofit lnSpcReduction="10000"/>
          </a:bodyPr>
          <a:lstStyle/>
          <a:p>
            <a:pPr marL="342900" lvl="0" indent="-342900">
              <a:lnSpc>
                <a:spcPct val="115000"/>
              </a:lnSpc>
              <a:buFont typeface="+mj-lt"/>
              <a:buAutoNum type="arabicParenR"/>
            </a:pP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Swarjana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atau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bisa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disebuts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ebagai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multi-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talenta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adalah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seseorang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menguasai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dua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atau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lebih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kemampuan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bakat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(KBBI)</a:t>
            </a:r>
            <a:endParaRPr lang="en-ID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buFont typeface="+mj-lt"/>
              <a:buAutoNum type="arabicParenR"/>
            </a:pP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Multi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talenta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berasal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dari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2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suku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kata yang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digabungkan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jadi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satu.Multi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artinya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banyak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lebih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dari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satu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lebih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dari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dua.Talenta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artinya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pembawaan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seseorang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sejak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lahir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atau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bakat.Multi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talenta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artinya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memiliki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banyak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bakat.Multi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talenta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juga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dapat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diartikan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serba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bisa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n-US" sz="18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buFont typeface="+mj-lt"/>
              <a:buAutoNum type="arabicParenR"/>
            </a:pPr>
            <a:endParaRPr lang="en-US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15000"/>
              </a:lnSpc>
              <a:buNone/>
            </a:pPr>
            <a:r>
              <a:rPr lang="en-ID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INDIKATOR</a:t>
            </a:r>
            <a:endParaRPr lang="en-ID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buFont typeface="+mj-lt"/>
              <a:buAutoNum type="alphaLcPeriod"/>
            </a:pP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Menyukai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hal-hal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baru</a:t>
            </a:r>
            <a:endParaRPr lang="en-ID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buFont typeface="+mj-lt"/>
              <a:buAutoNum type="alphaLcPeriod"/>
            </a:pP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Mampu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beradaptasi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baik</a:t>
            </a:r>
            <a:endParaRPr lang="en-ID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buFont typeface="+mj-lt"/>
              <a:buAutoNum type="alphaLcPeriod"/>
            </a:pP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Selalu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dapat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menyelesaikan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masalah</a:t>
            </a:r>
            <a:endParaRPr lang="en-ID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buFont typeface="+mj-lt"/>
              <a:buAutoNum type="alphaLcPeriod"/>
            </a:pP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Selalu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bersikapterbuka</a:t>
            </a:r>
            <a:endParaRPr lang="en-ID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+mj-lt"/>
              <a:buAutoNum type="alphaLcPeriod"/>
            </a:pP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Memilikiberbagaikeahlian</a:t>
            </a:r>
            <a:endParaRPr lang="en-ID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Senantiasamengisiwaktudenganmempelajariberbagaihal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(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Wulan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2018)</a:t>
            </a:r>
            <a:endParaRPr lang="en-ID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13132" y="624110"/>
            <a:ext cx="4167399" cy="1280890"/>
          </a:xfrm>
        </p:spPr>
        <p:txBody>
          <a:bodyPr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benar</a:t>
            </a:r>
            <a:br>
              <a:rPr lang="en-ID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bertingkah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lurus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“</a:t>
            </a:r>
            <a:br>
              <a:rPr lang="en-ID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en-ID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3613" y="1540189"/>
            <a:ext cx="11523059" cy="5200476"/>
          </a:xfrm>
        </p:spPr>
        <p:txBody>
          <a:bodyPr/>
          <a:lstStyle/>
          <a:p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Benar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: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sesuai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sebagaimana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adanya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(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seharusnya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);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betul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;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tidak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salah:</a:t>
            </a:r>
            <a:r>
              <a:rPr lang="en-US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r>
              <a:rPr lang="en-US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apa</a:t>
            </a:r>
            <a:r>
              <a:rPr lang="en-US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yang </a:t>
            </a:r>
            <a:r>
              <a:rPr lang="en-US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dikatakannya</a:t>
            </a:r>
            <a:r>
              <a:rPr lang="en-US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itu</a:t>
            </a:r>
            <a:r>
              <a:rPr lang="en-US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--; </a:t>
            </a:r>
            <a:r>
              <a:rPr lang="en-US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jawabannya</a:t>
            </a:r>
            <a:r>
              <a:rPr lang="en-US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– </a:t>
            </a:r>
            <a:r>
              <a:rPr lang="en-US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semua,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tidak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berat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sebelah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;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adil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:</a:t>
            </a:r>
            <a:r>
              <a:rPr lang="en-US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r>
              <a:rPr lang="en-US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keputusan</a:t>
            </a:r>
            <a:r>
              <a:rPr lang="en-US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hakim </a:t>
            </a:r>
            <a:r>
              <a:rPr lang="en-US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hendaknya</a:t>
            </a:r>
            <a:r>
              <a:rPr lang="en-US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--,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lurus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(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hati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),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dapat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dipercaya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(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cocok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dengan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keadaan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yang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sesungguhnya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);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tidak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bohong</a:t>
            </a:r>
            <a:r>
              <a:rPr lang="en-US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– 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(KBBI)</a:t>
            </a:r>
            <a:endParaRPr lang="en-US" sz="18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Benar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/“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Bertingkah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lurus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“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artinya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bertindak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sebagaimana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seharusnya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adil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lurus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jujur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dapat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dipercaya</a:t>
            </a:r>
            <a:endParaRPr lang="en-ID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ID" dirty="0"/>
          </a:p>
          <a:p>
            <a:pPr marL="0" indent="0">
              <a:buNone/>
            </a:pPr>
            <a:r>
              <a:rPr lang="en-ID" dirty="0"/>
              <a:t>INDIKATOR</a:t>
            </a:r>
            <a:endParaRPr lang="en-ID" dirty="0"/>
          </a:p>
          <a:p>
            <a:pPr marL="0" indent="0">
              <a:buNone/>
            </a:pPr>
            <a:endParaRPr lang="en-ID" dirty="0"/>
          </a:p>
          <a:p>
            <a:pPr marL="342900" lvl="0" indent="-342900">
              <a:lnSpc>
                <a:spcPct val="115000"/>
              </a:lnSpc>
              <a:buFont typeface="+mj-lt"/>
              <a:buAutoNum type="alphaLcPeriod"/>
            </a:pP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Selalu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mengikuti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aturan yang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berlaku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bersosial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beragama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ID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buFont typeface="+mj-lt"/>
              <a:buAutoNum type="alphaLcPeriod"/>
            </a:pP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Selalu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berniat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lurus</a:t>
            </a:r>
            <a:endParaRPr lang="en-ID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buFont typeface="+mj-lt"/>
              <a:buAutoNum type="alphaLcPeriod"/>
            </a:pP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Selalu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bertindak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jujur</a:t>
            </a:r>
            <a:endParaRPr lang="en-ID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buFont typeface="+mj-lt"/>
              <a:buAutoNum type="alphaLcPeriod"/>
            </a:pP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Dapat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dipercaya</a:t>
            </a:r>
            <a:endParaRPr lang="en-ID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+mj-lt"/>
              <a:buAutoNum type="alphaLcPeriod"/>
            </a:pP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Adil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membuat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keputusan</a:t>
            </a:r>
            <a:endParaRPr lang="en-ID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ID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48051" y="473824"/>
            <a:ext cx="2573193" cy="1040477"/>
          </a:xfrm>
        </p:spPr>
        <p:txBody>
          <a:bodyPr>
            <a:normAutofit/>
          </a:bodyPr>
          <a:lstStyle/>
          <a:p>
            <a:pPr marL="457200">
              <a:lnSpc>
                <a:spcPct val="115000"/>
              </a:lnSpc>
              <a:spcAft>
                <a:spcPts val="1000"/>
              </a:spcAft>
            </a:pPr>
            <a:r>
              <a:rPr lang="en-US" sz="2400" b="1" i="1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guno</a:t>
            </a:r>
            <a:br>
              <a:rPr lang="en-ID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b="1" i="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‘</a:t>
            </a:r>
            <a:r>
              <a:rPr lang="en-US" sz="2400" b="1" i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pandai</a:t>
            </a:r>
            <a:r>
              <a:rPr lang="en-US" sz="2400" b="1" i="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’</a:t>
            </a:r>
            <a:endParaRPr lang="en-ID" sz="2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90718" y="1445777"/>
            <a:ext cx="11514966" cy="5594294"/>
          </a:xfrm>
        </p:spPr>
        <p:txBody>
          <a:bodyPr>
            <a:normAutofit/>
          </a:bodyPr>
          <a:lstStyle/>
          <a:p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Pandai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: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cepat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menangkap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pelajaran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mengerti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sesuatu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pintar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 --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cerdas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US" sz="20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mahir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cakap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terampil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US" sz="20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dapat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sanggup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berilmu</a:t>
            </a:r>
            <a:r>
              <a:rPr lang="en-US" sz="20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(KBBI)</a:t>
            </a:r>
            <a:endParaRPr lang="en-ID" sz="20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Guna/“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Pandai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“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artinya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mampu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/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mahir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serta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terampil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menganalisa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sesuatu</a:t>
            </a:r>
            <a:endParaRPr lang="en-ID" sz="20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ID" sz="2000" dirty="0"/>
              <a:t>INDIKATOR</a:t>
            </a:r>
            <a:endParaRPr lang="en-ID" sz="2000" dirty="0"/>
          </a:p>
          <a:p>
            <a:pPr marL="342900" lvl="0" indent="-342900">
              <a:lnSpc>
                <a:spcPct val="115000"/>
              </a:lnSpc>
              <a:buFont typeface="+mj-lt"/>
              <a:buAutoNum type="alphaLcPeriod"/>
            </a:pP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Mudah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menangkap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sesuatu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/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ilmu</a:t>
            </a:r>
            <a:endParaRPr lang="en-ID" sz="20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buFont typeface="+mj-lt"/>
              <a:buAutoNum type="alphaLcPeriod"/>
            </a:pP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Dapat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mengerjakan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sesuatu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baik</a:t>
            </a:r>
            <a:endParaRPr lang="en-ID" sz="20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+mj-lt"/>
              <a:buAutoNum type="alphaLcPeriod"/>
            </a:pP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Mahir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trampil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mengerjakan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sesuatu</a:t>
            </a:r>
            <a:endParaRPr lang="en-ID" sz="20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Pandai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menganalisis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masalah yang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ada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dan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menemukan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solusinya</a:t>
            </a:r>
            <a:endParaRPr lang="en-ID" sz="2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10754" y="308520"/>
            <a:ext cx="2249586" cy="824364"/>
          </a:xfrm>
        </p:spPr>
        <p:txBody>
          <a:bodyPr>
            <a:noAutofit/>
          </a:bodyPr>
          <a:lstStyle/>
          <a:p>
            <a:pPr marL="457200">
              <a:lnSpc>
                <a:spcPct val="115000"/>
              </a:lnSpc>
              <a:spcAft>
                <a:spcPts val="1000"/>
              </a:spcAft>
            </a:pPr>
            <a:r>
              <a:rPr lang="en-US" sz="2400" i="1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kuwat</a:t>
            </a:r>
            <a:br>
              <a:rPr lang="en-ID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i="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‘</a:t>
            </a:r>
            <a:r>
              <a:rPr lang="en-US" sz="2400" i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kuat</a:t>
            </a:r>
            <a:r>
              <a:rPr lang="en-US" sz="2400" i="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’</a:t>
            </a:r>
            <a:endParaRPr lang="en-ID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8351" y="1356764"/>
            <a:ext cx="11425954" cy="5501235"/>
          </a:xfrm>
        </p:spPr>
        <p:txBody>
          <a:bodyPr>
            <a:normAutofit/>
          </a:bodyPr>
          <a:lstStyle/>
          <a:p>
            <a:pPr marL="342900" lvl="0" indent="-342900">
              <a:lnSpc>
                <a:spcPct val="115000"/>
              </a:lnSpc>
              <a:buFont typeface="+mj-lt"/>
              <a:buAutoNum type="arabicParenR"/>
            </a:pP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Kuat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banyak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tenaganya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tahan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tidak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mudah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goyah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ketat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tahan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kencang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berat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tekanannya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keras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 era;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mampu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kuasa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berbuat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sesuatu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);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mempunyai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keunggulan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kecakapan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sebagainya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suatu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pengetahuan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kecakapan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)(KBBI)</a:t>
            </a:r>
            <a:endParaRPr lang="en-ID" sz="20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Kuwat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/ “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kuat”artinya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berhati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teguh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mampu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mencegah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hawanafsu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serta 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mempunyai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keunggulan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suatu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pengetahuan</a:t>
            </a:r>
            <a:endParaRPr lang="en-ID" sz="20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ID" sz="2000" dirty="0"/>
              <a:t>INDIKATOR</a:t>
            </a:r>
            <a:endParaRPr lang="en-ID" sz="2000" dirty="0"/>
          </a:p>
          <a:p>
            <a:pPr marL="342900" lvl="0" indent="-342900">
              <a:lnSpc>
                <a:spcPct val="115000"/>
              </a:lnSpc>
              <a:buFont typeface="+mj-lt"/>
              <a:buAutoNum type="alphaLcPeriod"/>
            </a:pP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Bisa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mengendalikan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hawa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nafsu</a:t>
            </a:r>
            <a:endParaRPr lang="en-ID" sz="20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buFont typeface="+mj-lt"/>
              <a:buAutoNum type="alphaLcPeriod"/>
            </a:pP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Mempunyai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prinsip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hidup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baik</a:t>
            </a:r>
            <a:endParaRPr lang="en-ID" sz="20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+mj-lt"/>
              <a:buAutoNum type="alphaLcPeriod"/>
            </a:pP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Tidak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mudah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dipengaruhi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orang lain</a:t>
            </a:r>
            <a:endParaRPr lang="en-ID" sz="20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Mempunyai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keunggulan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dalam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suatu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pengetahuan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tertentu</a:t>
            </a:r>
            <a:endParaRPr lang="en-ID" sz="2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0</TotalTime>
  <Words>6401</Words>
  <Application>WPS Presentation</Application>
  <PresentationFormat>Widescreen</PresentationFormat>
  <Paragraphs>206</Paragraphs>
  <Slides>15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11</vt:i4>
      </vt:variant>
      <vt:variant>
        <vt:lpstr>主题</vt:lpstr>
      </vt:variant>
      <vt:variant>
        <vt:i4>2</vt:i4>
      </vt:variant>
      <vt:variant>
        <vt:lpstr>幻灯片标题</vt:lpstr>
      </vt:variant>
      <vt:variant>
        <vt:i4>15</vt:i4>
      </vt:variant>
    </vt:vector>
  </HeadingPairs>
  <TitlesOfParts>
    <vt:vector size="28" baseType="lpstr">
      <vt:lpstr>Arial</vt:lpstr>
      <vt:lpstr>SimSun</vt:lpstr>
      <vt:lpstr>Wingdings</vt:lpstr>
      <vt:lpstr>Wingdings 3</vt:lpstr>
      <vt:lpstr>Arial</vt:lpstr>
      <vt:lpstr>Calibri</vt:lpstr>
      <vt:lpstr>Times New Roman</vt:lpstr>
      <vt:lpstr>Gill Sans MT</vt:lpstr>
      <vt:lpstr>Microsoft YaHei</vt:lpstr>
      <vt:lpstr>Arial Unicode MS</vt:lpstr>
      <vt:lpstr>Century Gothic</vt:lpstr>
      <vt:lpstr>Gallery</vt:lpstr>
      <vt:lpstr>Wisp</vt:lpstr>
      <vt:lpstr>SESTRADI  Giri susilo adi </vt:lpstr>
      <vt:lpstr>21 Akhlak baik </vt:lpstr>
      <vt:lpstr>istiyar ‘ikhtiar’</vt:lpstr>
      <vt:lpstr>prawiro ‘gagah’</vt:lpstr>
      <vt:lpstr>dibya ‘bijaksana’</vt:lpstr>
      <vt:lpstr>swarjana  ‘mahir’</vt:lpstr>
      <vt:lpstr>benar “bertingkah lurus “ </vt:lpstr>
      <vt:lpstr>guno ‘pandai’</vt:lpstr>
      <vt:lpstr>kuwat ‘kuat’</vt:lpstr>
      <vt:lpstr>Nalar ‘nalar’</vt:lpstr>
      <vt:lpstr>gemi ‘hemat’</vt:lpstr>
      <vt:lpstr>prayitno ‘waspada’</vt:lpstr>
      <vt:lpstr>taberi ‘tekun’</vt:lpstr>
      <vt:lpstr>PowerPoint 演示文稿</vt:lpstr>
      <vt:lpstr>TUGAS DAN REFLEKSI PERTEMUAN II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SESTRADI</dc:title>
  <dc:creator>HP</dc:creator>
  <cp:lastModifiedBy>girisusilo adi</cp:lastModifiedBy>
  <cp:revision>45</cp:revision>
  <dcterms:created xsi:type="dcterms:W3CDTF">2024-09-09T05:10:00Z</dcterms:created>
  <dcterms:modified xsi:type="dcterms:W3CDTF">2025-10-29T01:55:02Z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C8D6FCA55D6D41878918FF2A2E0A3573_13</vt:lpwstr>
  </property>
  <property fmtid="{D5CDD505-2E9C-101B-9397-08002B2CF9AE}" pid="3" name="KSOProductBuildVer">
    <vt:lpwstr>1033-12.2.0.23131</vt:lpwstr>
  </property>
</Properties>
</file>