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7" r:id="rId4"/>
    <p:sldId id="269" r:id="rId5"/>
    <p:sldId id="268" r:id="rId6"/>
    <p:sldId id="272" r:id="rId7"/>
    <p:sldId id="270" r:id="rId8"/>
    <p:sldId id="274" r:id="rId9"/>
    <p:sldId id="271" r:id="rId10"/>
    <p:sldId id="273" r:id="rId11"/>
    <p:sldId id="258" r:id="rId12"/>
    <p:sldId id="259" r:id="rId13"/>
    <p:sldId id="265" r:id="rId14"/>
    <p:sldId id="279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83" r:id="rId23"/>
    <p:sldId id="284" r:id="rId24"/>
    <p:sldId id="287" r:id="rId25"/>
    <p:sldId id="286" r:id="rId26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81925" y="1130883"/>
            <a:ext cx="4095750" cy="1119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663C4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663C4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663C4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663C4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934462" y="2177033"/>
            <a:ext cx="8770620" cy="0"/>
          </a:xfrm>
          <a:custGeom>
            <a:avLst/>
            <a:gdLst/>
            <a:ahLst/>
            <a:cxnLst/>
            <a:rect l="l" t="t" r="r" b="b"/>
            <a:pathLst>
              <a:path w="8770620">
                <a:moveTo>
                  <a:pt x="0" y="0"/>
                </a:moveTo>
                <a:lnTo>
                  <a:pt x="8770619" y="0"/>
                </a:lnTo>
              </a:path>
            </a:pathLst>
          </a:custGeom>
          <a:ln w="38100">
            <a:solidFill>
              <a:srgbClr val="A7D0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6" y="12699"/>
            <a:ext cx="3776343" cy="68453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4210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663C4E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7500" y="2432050"/>
            <a:ext cx="11431905" cy="4114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20000" y="1143000"/>
            <a:ext cx="4572000" cy="16537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5860" algn="ctr">
              <a:lnSpc>
                <a:spcPts val="4410"/>
              </a:lnSpc>
            </a:pPr>
            <a:r>
              <a:rPr lang="en-US" sz="3500" i="0" spc="335" dirty="0">
                <a:solidFill>
                  <a:schemeClr val="tx1"/>
                </a:solidFill>
                <a:highlight>
                  <a:srgbClr val="FFFF00"/>
                </a:highlight>
                <a:latin typeface="Cambria"/>
                <a:cs typeface="Cambria"/>
              </a:rPr>
              <a:t>KONSEP DASAR </a:t>
            </a:r>
            <a:r>
              <a:rPr sz="3500" i="0" spc="335" dirty="0">
                <a:solidFill>
                  <a:schemeClr val="tx1"/>
                </a:solidFill>
                <a:highlight>
                  <a:srgbClr val="FFFF00"/>
                </a:highlight>
                <a:latin typeface="Cambria"/>
                <a:cs typeface="Cambria"/>
              </a:rPr>
              <a:t>TERAPI </a:t>
            </a:r>
            <a:r>
              <a:rPr sz="3500" i="0" spc="409" dirty="0">
                <a:solidFill>
                  <a:schemeClr val="tx1"/>
                </a:solidFill>
                <a:highlight>
                  <a:srgbClr val="FFFF00"/>
                </a:highlight>
                <a:latin typeface="Cambria"/>
                <a:cs typeface="Cambria"/>
              </a:rPr>
              <a:t>KOMPLEMENTER</a:t>
            </a:r>
            <a:endParaRPr sz="3500" dirty="0">
              <a:solidFill>
                <a:schemeClr val="tx1"/>
              </a:solidFill>
              <a:highlight>
                <a:srgbClr val="FFFF00"/>
              </a:highlight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0" y="3505200"/>
            <a:ext cx="4571999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2000" dirty="0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Eva </a:t>
            </a:r>
            <a:r>
              <a:rPr lang="en-US" sz="2000" dirty="0" err="1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Nurlina</a:t>
            </a:r>
            <a:r>
              <a:rPr lang="en-US" sz="2000" dirty="0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 Aprilia, M.</a:t>
            </a:r>
            <a:r>
              <a:rPr lang="en-US" sz="2000" dirty="0" err="1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Kep</a:t>
            </a:r>
            <a:r>
              <a:rPr lang="en-US" sz="2000" dirty="0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.,Ns.,</a:t>
            </a:r>
            <a:r>
              <a:rPr lang="en-US" sz="2000" dirty="0" err="1">
                <a:solidFill>
                  <a:schemeClr val="tx1"/>
                </a:solidFill>
                <a:highlight>
                  <a:srgbClr val="00FF00"/>
                </a:highlight>
                <a:latin typeface="Calibri"/>
                <a:cs typeface="Calibri"/>
              </a:rPr>
              <a:t>Sp.Kep.Kom</a:t>
            </a:r>
            <a:endParaRPr sz="2000" dirty="0">
              <a:solidFill>
                <a:schemeClr val="tx1"/>
              </a:solidFill>
              <a:highlight>
                <a:srgbClr val="00FF00"/>
              </a:highlight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1073D-A048-DD42-33A2-2792E4EF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231106"/>
          </a:xfrm>
        </p:spPr>
        <p:txBody>
          <a:bodyPr/>
          <a:lstStyle/>
          <a:p>
            <a:r>
              <a:rPr lang="en-US" sz="4000" b="1" dirty="0">
                <a:highlight>
                  <a:srgbClr val="FFFF00"/>
                </a:highlight>
              </a:rPr>
              <a:t>APA PRINSIP DASAR DARI TERAPI KOMPLEMENTER ?</a:t>
            </a:r>
            <a:endParaRPr lang="en-ID" sz="40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7F335-E234-537E-C613-1677D1AE0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286000"/>
            <a:ext cx="8863457" cy="504892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b="1" dirty="0" err="1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Holistik</a:t>
            </a:r>
            <a:r>
              <a:rPr lang="en-ID" sz="3200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tubuh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pikiran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emosi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spiritual.</a:t>
            </a:r>
            <a:endParaRPr lang="en-ID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b="1" dirty="0" err="1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Individualisasi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disesuaikan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b="1" dirty="0" err="1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Komplementer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menggantikan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b="1" dirty="0" err="1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sz="3200" b="1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bukti</a:t>
            </a:r>
            <a:r>
              <a:rPr lang="en-ID" sz="3200" dirty="0">
                <a:effectLst/>
                <a:highlight>
                  <a:srgbClr val="00FF00"/>
                </a:highligh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penelitian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32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32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CD69F3-DD2D-9177-267C-995A271CE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0"/>
            <a:ext cx="27323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9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93645" marR="5080" indent="-1708785">
              <a:lnSpc>
                <a:spcPts val="5220"/>
              </a:lnSpc>
              <a:spcBef>
                <a:spcPts val="270"/>
              </a:spcBef>
            </a:pPr>
            <a:r>
              <a:rPr sz="4400" b="1" i="0" spc="155" dirty="0">
                <a:highlight>
                  <a:srgbClr val="FFFF00"/>
                </a:highlight>
                <a:latin typeface="Arial Narrow" panose="020B0606020202030204" pitchFamily="34" charset="0"/>
              </a:rPr>
              <a:t>Terapi</a:t>
            </a:r>
            <a:r>
              <a:rPr sz="4400" b="1" i="0" spc="24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sz="4400" b="1" i="0" spc="190" dirty="0">
                <a:highlight>
                  <a:srgbClr val="FFFF00"/>
                </a:highlight>
                <a:latin typeface="Arial Narrow" panose="020B0606020202030204" pitchFamily="34" charset="0"/>
              </a:rPr>
              <a:t>alternatif</a:t>
            </a:r>
            <a:r>
              <a:rPr sz="4400" b="1" i="0" spc="245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sz="4400" b="1" i="0" spc="210" dirty="0">
                <a:highlight>
                  <a:srgbClr val="FFFF00"/>
                </a:highlight>
                <a:latin typeface="Arial Narrow" panose="020B0606020202030204" pitchFamily="34" charset="0"/>
              </a:rPr>
              <a:t>dan</a:t>
            </a:r>
            <a:r>
              <a:rPr sz="4400" b="1" i="0" spc="250" dirty="0">
                <a:highlight>
                  <a:srgbClr val="FFFF00"/>
                </a:highlight>
                <a:latin typeface="Arial Narrow" panose="020B0606020202030204" pitchFamily="34" charset="0"/>
              </a:rPr>
              <a:t> </a:t>
            </a:r>
            <a:r>
              <a:rPr sz="4400" b="1" i="0" spc="140" dirty="0">
                <a:highlight>
                  <a:srgbClr val="FFFF00"/>
                </a:highlight>
                <a:latin typeface="Arial Narrow" panose="020B0606020202030204" pitchFamily="34" charset="0"/>
              </a:rPr>
              <a:t>terapi </a:t>
            </a:r>
            <a:r>
              <a:rPr sz="4400" b="1" i="0" spc="120" dirty="0">
                <a:highlight>
                  <a:srgbClr val="FFFF00"/>
                </a:highlight>
                <a:latin typeface="Arial Narrow" panose="020B0606020202030204" pitchFamily="34" charset="0"/>
              </a:rPr>
              <a:t>komplementer</a:t>
            </a:r>
            <a:endParaRPr sz="4400" b="1" dirty="0">
              <a:highlight>
                <a:srgbClr val="FFFF00"/>
              </a:highlight>
              <a:latin typeface="Arial Narrow" panose="020B060602020203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2694" y="2416276"/>
            <a:ext cx="8722106" cy="3767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1470" marR="5080" indent="-318770">
              <a:lnSpc>
                <a:spcPct val="111100"/>
              </a:lnSpc>
              <a:spcBef>
                <a:spcPts val="105"/>
              </a:spcBef>
              <a:buFont typeface="Corbel"/>
              <a:buChar char="–"/>
              <a:tabLst>
                <a:tab pos="332740" algn="l"/>
              </a:tabLst>
            </a:pPr>
            <a:r>
              <a:rPr sz="3600" spc="-55" dirty="0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Terapi</a:t>
            </a:r>
            <a:r>
              <a:rPr sz="3600" spc="-114" dirty="0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 err="1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alternatif</a:t>
            </a:r>
            <a:r>
              <a:rPr lang="en-US" sz="3600" dirty="0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:</a:t>
            </a:r>
            <a:r>
              <a:rPr sz="3600" spc="-90" dirty="0">
                <a:solidFill>
                  <a:srgbClr val="663C4E"/>
                </a:solidFill>
                <a:highlight>
                  <a:srgbClr val="00FF00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jenis</a:t>
            </a:r>
            <a:r>
              <a:rPr sz="3600" spc="-12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terapi</a:t>
            </a:r>
            <a:r>
              <a:rPr sz="3600" spc="-114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modalitas</a:t>
            </a:r>
            <a:r>
              <a:rPr sz="3600" spc="-9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2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yang 	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diberikan</a:t>
            </a:r>
            <a:r>
              <a:rPr sz="3600" spc="-14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sebagai</a:t>
            </a:r>
            <a:r>
              <a:rPr sz="3600" spc="-15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pengganti</a:t>
            </a:r>
            <a:r>
              <a:rPr sz="3600" spc="-12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praktek</a:t>
            </a:r>
            <a:r>
              <a:rPr sz="3600" spc="-16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1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pengobatan 	</a:t>
            </a:r>
            <a:r>
              <a:rPr sz="3600" spc="-2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kedokteran</a:t>
            </a:r>
            <a:r>
              <a:rPr sz="3600" spc="-8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1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konvensional</a:t>
            </a:r>
            <a:endParaRPr sz="3600" dirty="0">
              <a:latin typeface="Arial Narrow" panose="020B0606020202030204" pitchFamily="34" charset="0"/>
              <a:cs typeface="Calibri"/>
            </a:endParaRPr>
          </a:p>
          <a:p>
            <a:pPr marL="331470" marR="304165" indent="-318770">
              <a:lnSpc>
                <a:spcPct val="111000"/>
              </a:lnSpc>
              <a:spcBef>
                <a:spcPts val="894"/>
              </a:spcBef>
              <a:buFont typeface="Corbel"/>
              <a:buChar char="–"/>
              <a:tabLst>
                <a:tab pos="332740" algn="l"/>
              </a:tabLst>
            </a:pPr>
            <a:r>
              <a:rPr sz="3600" spc="-55" dirty="0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Terapi</a:t>
            </a:r>
            <a:r>
              <a:rPr sz="3600" spc="-100" dirty="0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spc="-20" dirty="0" err="1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komplementer</a:t>
            </a:r>
            <a:r>
              <a:rPr lang="en-US" sz="3600" spc="-20" dirty="0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spc="-20" dirty="0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:</a:t>
            </a:r>
            <a:r>
              <a:rPr sz="3600" spc="-95" dirty="0">
                <a:solidFill>
                  <a:srgbClr val="663C4E"/>
                </a:solidFill>
                <a:highlight>
                  <a:srgbClr val="00FFFF"/>
                </a:highlight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jenis</a:t>
            </a:r>
            <a:r>
              <a:rPr sz="3600" spc="-9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terapi</a:t>
            </a:r>
            <a:r>
              <a:rPr sz="3600" spc="-10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modalitas</a:t>
            </a:r>
            <a:r>
              <a:rPr sz="3600" spc="-7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2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yg 	</a:t>
            </a:r>
            <a:r>
              <a:rPr sz="3600" spc="-2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dikombinasikan</a:t>
            </a:r>
            <a:r>
              <a:rPr sz="3600" spc="-9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dgn</a:t>
            </a:r>
            <a:r>
              <a:rPr sz="3600" spc="-9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1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pengobatan</a:t>
            </a:r>
            <a:r>
              <a:rPr sz="3600" spc="-95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3600" spc="-10" dirty="0">
                <a:solidFill>
                  <a:srgbClr val="663C4E"/>
                </a:solidFill>
                <a:latin typeface="Arial Narrow" panose="020B0606020202030204" pitchFamily="34" charset="0"/>
                <a:cs typeface="Calibri"/>
              </a:rPr>
              <a:t>kedokteran 	konvensional</a:t>
            </a:r>
            <a:endParaRPr sz="3600" dirty="0">
              <a:latin typeface="Arial Narrow" panose="020B0606020202030204" pitchFamily="34" charset="0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C5C2D5-9E87-7BFC-9FE0-5D5510939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" y="-8021"/>
            <a:ext cx="2897980" cy="68403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5948" y="585927"/>
            <a:ext cx="8544560" cy="1252316"/>
          </a:xfrm>
          <a:prstGeom prst="rect">
            <a:avLst/>
          </a:prstGeom>
        </p:spPr>
        <p:txBody>
          <a:bodyPr vert="horz" wrap="square" lIns="0" tIns="569645" rIns="0" bIns="0" rtlCol="0">
            <a:spAutoFit/>
          </a:bodyPr>
          <a:lstStyle/>
          <a:p>
            <a:pPr marL="1625600">
              <a:lnSpc>
                <a:spcPct val="100000"/>
              </a:lnSpc>
              <a:spcBef>
                <a:spcPts val="105"/>
              </a:spcBef>
            </a:pPr>
            <a:r>
              <a:rPr sz="4400" b="1" i="0" spc="185" dirty="0">
                <a:highlight>
                  <a:srgbClr val="FFFF00"/>
                </a:highlight>
                <a:latin typeface="Cambria"/>
                <a:cs typeface="Cambria"/>
              </a:rPr>
              <a:t>Integrative</a:t>
            </a:r>
            <a:r>
              <a:rPr sz="4400" b="1" i="0" spc="26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sz="4400" b="1" i="0" spc="130" dirty="0">
                <a:highlight>
                  <a:srgbClr val="FFFF00"/>
                </a:highlight>
                <a:latin typeface="Cambria"/>
                <a:cs typeface="Cambria"/>
              </a:rPr>
              <a:t>therapies</a:t>
            </a:r>
            <a:endParaRPr sz="4400" b="1" dirty="0">
              <a:highlight>
                <a:srgbClr val="FFFF00"/>
              </a:highlight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68690" y="2472054"/>
            <a:ext cx="3060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3915" algn="l"/>
              </a:tabLst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memasukkan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praktek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12694" y="2432430"/>
            <a:ext cx="213169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marR="5080" indent="-320040">
              <a:lnSpc>
                <a:spcPct val="110800"/>
              </a:lnSpc>
              <a:spcBef>
                <a:spcPts val="100"/>
              </a:spcBef>
              <a:tabLst>
                <a:tab pos="332105" algn="l"/>
              </a:tabLst>
            </a:pPr>
            <a:r>
              <a:rPr sz="2400" spc="-50" dirty="0">
                <a:solidFill>
                  <a:srgbClr val="663C4E"/>
                </a:solidFill>
                <a:latin typeface="Corbel"/>
                <a:cs typeface="Corbel"/>
              </a:rPr>
              <a:t>–</a:t>
            </a:r>
            <a:r>
              <a:rPr sz="2400" dirty="0">
                <a:solidFill>
                  <a:srgbClr val="663C4E"/>
                </a:solidFill>
                <a:latin typeface="Corbel"/>
                <a:cs typeface="Corbel"/>
              </a:rPr>
              <a:t>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Pendekatan penyembuhan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0307" y="2432430"/>
            <a:ext cx="162750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9245" marR="5080" indent="-297180">
              <a:lnSpc>
                <a:spcPct val="110800"/>
              </a:lnSpc>
              <a:spcBef>
                <a:spcPts val="100"/>
              </a:spcBef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pengobatan tradisional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93660" y="2432430"/>
            <a:ext cx="115951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060" marR="5080" indent="-86995">
              <a:lnSpc>
                <a:spcPct val="110800"/>
              </a:lnSpc>
              <a:spcBef>
                <a:spcPts val="100"/>
              </a:spcBef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dengan </a:t>
            </a:r>
            <a:r>
              <a:rPr sz="2400" spc="-20" dirty="0">
                <a:solidFill>
                  <a:srgbClr val="663C4E"/>
                </a:solidFill>
                <a:latin typeface="Calibri"/>
                <a:cs typeface="Calibri"/>
              </a:rPr>
              <a:t>kedalam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2734" y="3284042"/>
            <a:ext cx="54489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3618865" algn="l"/>
                <a:tab pos="4499610" algn="l"/>
              </a:tabLst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kedokteran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konvensional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663C4E"/>
                </a:solidFill>
                <a:latin typeface="Calibri"/>
                <a:cs typeface="Calibri"/>
              </a:rPr>
              <a:t>yang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bersifat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57666" y="2836636"/>
            <a:ext cx="2869565" cy="8394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7975" marR="5080" indent="-295910">
              <a:lnSpc>
                <a:spcPct val="111200"/>
              </a:lnSpc>
              <a:spcBef>
                <a:spcPts val="95"/>
              </a:spcBef>
              <a:tabLst>
                <a:tab pos="1301750" algn="l"/>
                <a:tab pos="1373505" algn="l"/>
                <a:tab pos="2065655" algn="l"/>
              </a:tabLst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praktek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pengobatan </a:t>
            </a:r>
            <a:r>
              <a:rPr sz="2400" spc="-20" dirty="0">
                <a:solidFill>
                  <a:srgbClr val="663C4E"/>
                </a:solidFill>
                <a:latin typeface="Calibri"/>
                <a:cs typeface="Calibri"/>
              </a:rPr>
              <a:t>aman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663C4E"/>
                </a:solidFill>
                <a:latin typeface="Calibri"/>
                <a:cs typeface="Calibri"/>
              </a:rPr>
              <a:t>dan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663C4E"/>
                </a:solidFill>
                <a:latin typeface="Calibri"/>
                <a:cs typeface="Calibri"/>
              </a:rPr>
              <a:t>efektif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32734" y="3689984"/>
            <a:ext cx="8295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berfokuskan</a:t>
            </a:r>
            <a:r>
              <a:rPr sz="2400" spc="19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kepada</a:t>
            </a:r>
            <a:r>
              <a:rPr sz="2400" spc="21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pelayanan</a:t>
            </a:r>
            <a:r>
              <a:rPr sz="2400" spc="22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secara</a:t>
            </a:r>
            <a:r>
              <a:rPr sz="2400" spc="21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holistic</a:t>
            </a:r>
            <a:r>
              <a:rPr sz="2400" spc="204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meliputi</a:t>
            </a:r>
            <a:r>
              <a:rPr sz="2400" spc="21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bio</a:t>
            </a:r>
            <a:r>
              <a:rPr sz="2400" spc="22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psiko-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40190" y="4057269"/>
            <a:ext cx="248666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>
              <a:lnSpc>
                <a:spcPct val="110800"/>
              </a:lnSpc>
              <a:spcBef>
                <a:spcPts val="100"/>
              </a:spcBef>
              <a:tabLst>
                <a:tab pos="807720" algn="l"/>
                <a:tab pos="850265" algn="l"/>
                <a:tab pos="1295400" algn="l"/>
                <a:tab pos="2242185" algn="l"/>
              </a:tabLst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telah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	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dilakukan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663C4E"/>
                </a:solidFill>
                <a:latin typeface="Calibri"/>
                <a:cs typeface="Calibri"/>
              </a:rPr>
              <a:t>di dan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663C4E"/>
                </a:solidFill>
                <a:latin typeface="Calibri"/>
                <a:cs typeface="Calibri"/>
              </a:rPr>
              <a:t>di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663C4E"/>
                </a:solidFill>
                <a:latin typeface="Calibri"/>
                <a:cs typeface="Calibri"/>
              </a:rPr>
              <a:t>beberapa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32734" y="4057269"/>
            <a:ext cx="5646420" cy="1242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800"/>
              </a:lnSpc>
              <a:spcBef>
                <a:spcPts val="100"/>
              </a:spcBef>
            </a:pP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social-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spiritual.</a:t>
            </a:r>
            <a:r>
              <a:rPr sz="2400" spc="204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Pengobatan</a:t>
            </a:r>
            <a:r>
              <a:rPr sz="2400" spc="210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integrative</a:t>
            </a:r>
            <a:r>
              <a:rPr sz="2400" spc="215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spc="-25" dirty="0">
                <a:solidFill>
                  <a:srgbClr val="663C4E"/>
                </a:solidFill>
                <a:latin typeface="Calibri"/>
                <a:cs typeface="Calibri"/>
              </a:rPr>
              <a:t>ini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beberapa</a:t>
            </a:r>
            <a:r>
              <a:rPr sz="2400" spc="430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rumah</a:t>
            </a:r>
            <a:r>
              <a:rPr sz="2400" spc="434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sakit,</a:t>
            </a:r>
            <a:r>
              <a:rPr sz="2400" spc="434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pusat</a:t>
            </a:r>
            <a:r>
              <a:rPr sz="2400" spc="434" dirty="0">
                <a:solidFill>
                  <a:srgbClr val="663C4E"/>
                </a:solidFill>
                <a:latin typeface="Calibri"/>
                <a:cs typeface="Calibri"/>
              </a:rPr>
              <a:t>  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kesehatan Unversitas</a:t>
            </a:r>
            <a:r>
              <a:rPr sz="2400" spc="-7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Amerika</a:t>
            </a:r>
            <a:r>
              <a:rPr sz="2400" spc="-7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63C4E"/>
                </a:solidFill>
                <a:latin typeface="Calibri"/>
                <a:cs typeface="Calibri"/>
              </a:rPr>
              <a:t>dan</a:t>
            </a:r>
            <a:r>
              <a:rPr sz="2400" spc="-4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663C4E"/>
                </a:solidFill>
                <a:latin typeface="Calibri"/>
                <a:cs typeface="Calibri"/>
              </a:rPr>
              <a:t>Canada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B98D25-DE7D-DBF9-148C-EC88518A7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6" y="50939"/>
            <a:ext cx="28428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3600" y="585927"/>
            <a:ext cx="9296908" cy="12971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09550" marR="5080" indent="635" algn="ctr">
              <a:lnSpc>
                <a:spcPts val="3329"/>
              </a:lnSpc>
              <a:spcBef>
                <a:spcPts val="215"/>
              </a:spcBef>
            </a:pPr>
            <a:r>
              <a:rPr b="1" i="0" spc="145" dirty="0">
                <a:highlight>
                  <a:srgbClr val="FFFF00"/>
                </a:highlight>
                <a:latin typeface="Cambria"/>
                <a:cs typeface="Cambria"/>
              </a:rPr>
              <a:t>Klasifikasi</a:t>
            </a:r>
            <a:r>
              <a:rPr b="1" i="0" spc="22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i="0" spc="90" dirty="0">
                <a:highlight>
                  <a:srgbClr val="FFFF00"/>
                </a:highlight>
                <a:latin typeface="Cambria"/>
                <a:cs typeface="Cambria"/>
              </a:rPr>
              <a:t>system</a:t>
            </a:r>
            <a:r>
              <a:rPr b="1" i="0" spc="18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i="0" spc="95" dirty="0">
                <a:highlight>
                  <a:srgbClr val="FFFF00"/>
                </a:highlight>
                <a:latin typeface="Cambria"/>
                <a:cs typeface="Cambria"/>
              </a:rPr>
              <a:t>terapi</a:t>
            </a:r>
            <a:r>
              <a:rPr b="1" i="0" spc="19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i="0" spc="105" dirty="0">
                <a:highlight>
                  <a:srgbClr val="FFFF00"/>
                </a:highlight>
                <a:latin typeface="Cambria"/>
                <a:cs typeface="Cambria"/>
              </a:rPr>
              <a:t>alternative</a:t>
            </a:r>
            <a:r>
              <a:rPr b="1" i="0" spc="19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i="0" spc="90" dirty="0">
                <a:highlight>
                  <a:srgbClr val="FFFF00"/>
                </a:highlight>
                <a:latin typeface="Cambria"/>
                <a:cs typeface="Cambria"/>
              </a:rPr>
              <a:t>dan </a:t>
            </a:r>
            <a:r>
              <a:rPr b="1" i="0" spc="80" dirty="0">
                <a:highlight>
                  <a:srgbClr val="FFFF00"/>
                </a:highlight>
                <a:latin typeface="Cambria"/>
                <a:cs typeface="Cambria"/>
              </a:rPr>
              <a:t>komplementer</a:t>
            </a:r>
            <a:r>
              <a:rPr b="1" i="0" spc="19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i="0" spc="114" dirty="0">
                <a:highlight>
                  <a:srgbClr val="FFFF00"/>
                </a:highlight>
                <a:latin typeface="Cambria"/>
                <a:cs typeface="Cambria"/>
              </a:rPr>
              <a:t>menurut</a:t>
            </a:r>
            <a:r>
              <a:rPr b="1" i="0" spc="200" dirty="0">
                <a:highlight>
                  <a:srgbClr val="FFFF00"/>
                </a:highlight>
                <a:latin typeface="Cambria"/>
                <a:cs typeface="Cambria"/>
              </a:rPr>
              <a:t> </a:t>
            </a:r>
            <a:r>
              <a:rPr b="1" spc="145" dirty="0">
                <a:highlight>
                  <a:srgbClr val="FFFF00"/>
                </a:highlight>
              </a:rPr>
              <a:t>National</a:t>
            </a:r>
            <a:r>
              <a:rPr b="1" spc="195" dirty="0">
                <a:highlight>
                  <a:srgbClr val="FFFF00"/>
                </a:highlight>
              </a:rPr>
              <a:t> </a:t>
            </a:r>
            <a:r>
              <a:rPr b="1" spc="114" dirty="0">
                <a:highlight>
                  <a:srgbClr val="FFFF00"/>
                </a:highlight>
              </a:rPr>
              <a:t>Center</a:t>
            </a:r>
            <a:r>
              <a:rPr b="1" spc="190" dirty="0">
                <a:highlight>
                  <a:srgbClr val="FFFF00"/>
                </a:highlight>
              </a:rPr>
              <a:t> </a:t>
            </a:r>
            <a:r>
              <a:rPr b="1" spc="30" dirty="0">
                <a:highlight>
                  <a:srgbClr val="FFFF00"/>
                </a:highlight>
              </a:rPr>
              <a:t>for </a:t>
            </a:r>
            <a:r>
              <a:rPr b="1" spc="130" dirty="0">
                <a:highlight>
                  <a:srgbClr val="FFFF00"/>
                </a:highlight>
              </a:rPr>
              <a:t>Complementary</a:t>
            </a:r>
            <a:r>
              <a:rPr b="1" spc="210" dirty="0">
                <a:highlight>
                  <a:srgbClr val="FFFF00"/>
                </a:highlight>
              </a:rPr>
              <a:t> </a:t>
            </a:r>
            <a:r>
              <a:rPr b="1" spc="190" dirty="0">
                <a:highlight>
                  <a:srgbClr val="FFFF00"/>
                </a:highlight>
              </a:rPr>
              <a:t>and</a:t>
            </a:r>
            <a:r>
              <a:rPr b="1" spc="200" dirty="0">
                <a:highlight>
                  <a:srgbClr val="FFFF00"/>
                </a:highlight>
              </a:rPr>
              <a:t> </a:t>
            </a:r>
            <a:r>
              <a:rPr b="1" spc="110" dirty="0">
                <a:highlight>
                  <a:srgbClr val="FFFF00"/>
                </a:highlight>
              </a:rPr>
              <a:t>Alternatif</a:t>
            </a:r>
            <a:r>
              <a:rPr b="1" spc="220" dirty="0">
                <a:highlight>
                  <a:srgbClr val="FFFF00"/>
                </a:highlight>
              </a:rPr>
              <a:t> </a:t>
            </a:r>
            <a:r>
              <a:rPr b="1" spc="140" dirty="0">
                <a:highlight>
                  <a:srgbClr val="FFFF00"/>
                </a:highlight>
              </a:rPr>
              <a:t>Medicine</a:t>
            </a:r>
            <a:r>
              <a:rPr b="1" spc="204" dirty="0">
                <a:highlight>
                  <a:srgbClr val="FFFF00"/>
                </a:highlight>
              </a:rPr>
              <a:t> </a:t>
            </a:r>
            <a:r>
              <a:rPr b="1" spc="254" dirty="0">
                <a:highlight>
                  <a:srgbClr val="FFFF00"/>
                </a:highlight>
              </a:rPr>
              <a:t>(NCCAM)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55600" y="2432050"/>
          <a:ext cx="11343005" cy="4114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DEFINISI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JENIS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TERAPI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7846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445">
                <a:tc>
                  <a:txBody>
                    <a:bodyPr/>
                    <a:lstStyle/>
                    <a:p>
                      <a:pPr marL="91440" marR="3003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Sistem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Alternatif Medis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9875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Sistem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teori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praktik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independen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dengan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menggunakan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pendekatan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konvensional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biomedik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3911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Pengobatan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tradisional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oriental,</a:t>
                      </a:r>
                      <a:r>
                        <a:rPr sz="18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Ayurveda,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homeopathy,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naturopathy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Intervensi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Jiwa-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raga/fisik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Beberapa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teknik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dirancang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untuk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menghasilkan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pengaruh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jiwa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terhadap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fisik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Meditasi,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hipnotis,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sembahyang,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terapi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seni,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terapi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music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menari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Pengobatan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secara biologik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4470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Praktek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pengobatan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madu,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sirip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ikan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hiu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menggunakan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produk-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kondisi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alami,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biologic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sebagai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diet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suplemen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4605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Herbal,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aromaterapi,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produk</a:t>
                      </a:r>
                      <a:r>
                        <a:rPr sz="18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diet,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mega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dosis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vitamin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mineral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91440" marR="63436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Metode manipulative tubuh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Metode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manipulasi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gerakan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tubuh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Pijat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tubuh,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refleksi,tai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chi,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yoga,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chiropractic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30" dirty="0">
                          <a:latin typeface="Calibri"/>
                          <a:cs typeface="Calibri"/>
                        </a:rPr>
                        <a:t>Terapi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enerdgy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31051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Pengobatan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energy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dalam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(Bio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field)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dari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luar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tubuh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(Electromagnetic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field)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3716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Qi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Gong,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Reiki,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Terapi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Sentuhan, Electromagnetic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5CF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4E8CFF-5E0E-D6E8-22C0-07CC9CA7C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311785"/>
            <a:ext cx="9158605" cy="21202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C68894-3267-613A-E17B-E9AC5EA34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D788E4-3F6F-EFFA-E64C-7C46FE845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948" y="2432050"/>
            <a:ext cx="8931414" cy="437121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3092A6-D3B3-FF22-3E18-680A1EF86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432050"/>
            <a:ext cx="9230605" cy="4114165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1EB2D-68D9-5332-DDE4-F1185767E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47" y="-10885"/>
            <a:ext cx="2742543" cy="680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FCF98-065C-BEEA-5E5D-15CDF3543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77E53-4142-66EC-E5DF-43961C22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11597005" cy="63176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5A5B5-859C-BD8C-0C40-4BA73991E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33844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CDF759-3491-C26F-8FF5-3A4D7FFA4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85927"/>
            <a:ext cx="3468925" cy="2615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75AE0B-6181-B5CC-19BF-949A30C60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299119"/>
            <a:ext cx="8472805" cy="41141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F62FD-A3BD-EF7B-2AF0-B0494540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05200" y="2432050"/>
            <a:ext cx="8244205" cy="4114165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C80B8-C42D-AD30-4003-62A248727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-130628"/>
            <a:ext cx="3048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0979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5AA001-756B-B4CF-0A62-A94DE6D1C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432050"/>
            <a:ext cx="8244205" cy="411416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8ED16-5A4F-A88E-9AB8-0B6B74EB49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0" y="2432050"/>
            <a:ext cx="8091805" cy="276999"/>
          </a:xfrm>
        </p:spPr>
        <p:txBody>
          <a:bodyPr/>
          <a:lstStyle/>
          <a:p>
            <a:r>
              <a:rPr lang="en-US" dirty="0"/>
              <a:t>  </a:t>
            </a:r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FC545D-8C12-3C8F-99C8-5D54C0050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085759"/>
            <a:ext cx="3493311" cy="2310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2A5F79-3311-988A-D3C1-1FDB5AD1DA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00" y="-152400"/>
            <a:ext cx="222440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457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8E0DA-FDD7-479D-F8BB-E0D9D6D4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799" y="2209800"/>
            <a:ext cx="8396605" cy="433641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3E37E-943A-5024-06A7-D433AF4B5C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2800" y="2432050"/>
            <a:ext cx="8396605" cy="4114165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72E17-79FF-1D8A-FDB2-F098ECCA8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3581400" cy="2362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ECCA2C-34EB-2427-74FA-1D89C1292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95" y="2435589"/>
            <a:ext cx="2737341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78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AABA-9761-12A2-A39F-4196C4B02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231106"/>
          </a:xfrm>
        </p:spPr>
        <p:txBody>
          <a:bodyPr/>
          <a:lstStyle/>
          <a:p>
            <a:r>
              <a:rPr lang="en-US" sz="4000" b="1" dirty="0">
                <a:highlight>
                  <a:srgbClr val="00FF00"/>
                </a:highlight>
              </a:rPr>
              <a:t>BENTUK TERAPI KOMPLEMENTER YANG LAIN ?</a:t>
            </a:r>
            <a:endParaRPr lang="en-ID" sz="4000" b="1" dirty="0">
              <a:highlight>
                <a:srgbClr val="00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71DDE6-7A01-FAFF-2411-BE70B019B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291953"/>
            <a:ext cx="4316342" cy="42542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01983-DEA6-BB68-22BC-CA58184F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291954"/>
            <a:ext cx="4316343" cy="4254262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EAEB46-C38F-AAC8-6300-F24470E61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0341" y="381000"/>
            <a:ext cx="2889741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8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762000"/>
            <a:ext cx="9220708" cy="1422106"/>
          </a:xfrm>
          <a:prstGeom prst="rect">
            <a:avLst/>
          </a:prstGeom>
        </p:spPr>
        <p:txBody>
          <a:bodyPr vert="horz" wrap="square" lIns="0" tIns="737793" rIns="0" bIns="0" rtlCol="0">
            <a:spAutoFit/>
          </a:bodyPr>
          <a:lstStyle/>
          <a:p>
            <a:pPr marL="3340735" algn="ctr">
              <a:lnSpc>
                <a:spcPct val="100000"/>
              </a:lnSpc>
              <a:spcBef>
                <a:spcPts val="105"/>
              </a:spcBef>
            </a:pPr>
            <a:r>
              <a:rPr lang="en-US" sz="4400" b="1" i="0" spc="420" dirty="0">
                <a:highlight>
                  <a:srgbClr val="FFFF00"/>
                </a:highlight>
                <a:latin typeface="Cambria"/>
                <a:cs typeface="Cambria"/>
              </a:rPr>
              <a:t>APA ITU </a:t>
            </a:r>
            <a:r>
              <a:rPr sz="4400" b="1" i="0" spc="420" dirty="0">
                <a:highlight>
                  <a:srgbClr val="FFFF00"/>
                </a:highlight>
                <a:latin typeface="Cambria"/>
                <a:cs typeface="Cambria"/>
              </a:rPr>
              <a:t>TERAPI</a:t>
            </a:r>
            <a:r>
              <a:rPr lang="en-US" sz="4400" b="1" i="0" spc="420" dirty="0">
                <a:highlight>
                  <a:srgbClr val="FFFF00"/>
                </a:highlight>
                <a:latin typeface="Cambria"/>
                <a:cs typeface="Cambria"/>
              </a:rPr>
              <a:t>?</a:t>
            </a:r>
            <a:endParaRPr sz="4400" b="1" dirty="0">
              <a:highlight>
                <a:srgbClr val="FFFF00"/>
              </a:highlight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12694" y="2400427"/>
            <a:ext cx="8465820" cy="36169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32740" marR="963930" indent="-320040">
              <a:lnSpc>
                <a:spcPts val="3600"/>
              </a:lnSpc>
              <a:spcBef>
                <a:spcPts val="520"/>
              </a:spcBef>
              <a:buFont typeface="Corbel"/>
              <a:buChar char="–"/>
              <a:tabLst>
                <a:tab pos="332740" algn="l"/>
              </a:tabLst>
            </a:pP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USAHA</a:t>
            </a:r>
            <a:r>
              <a:rPr sz="3300" spc="-8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UNTUK</a:t>
            </a:r>
            <a:r>
              <a:rPr sz="3300" spc="-7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MEMULIHKAN</a:t>
            </a:r>
            <a:r>
              <a:rPr sz="3300" spc="-6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45" dirty="0">
                <a:solidFill>
                  <a:srgbClr val="663C4E"/>
                </a:solidFill>
                <a:latin typeface="Calibri"/>
                <a:cs typeface="Calibri"/>
              </a:rPr>
              <a:t>KESEHATAN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ORANG</a:t>
            </a:r>
            <a:r>
              <a:rPr sz="3300" spc="-12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40" dirty="0">
                <a:solidFill>
                  <a:srgbClr val="663C4E"/>
                </a:solidFill>
                <a:latin typeface="Calibri"/>
                <a:cs typeface="Calibri"/>
              </a:rPr>
              <a:t>YANG</a:t>
            </a:r>
            <a:r>
              <a:rPr sz="3300" spc="-114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SEDANG</a:t>
            </a:r>
            <a:r>
              <a:rPr sz="3300" spc="-114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663C4E"/>
                </a:solidFill>
                <a:latin typeface="Calibri"/>
                <a:cs typeface="Calibri"/>
              </a:rPr>
              <a:t>SAKIT</a:t>
            </a:r>
            <a:endParaRPr sz="3300" dirty="0">
              <a:latin typeface="Calibri"/>
              <a:cs typeface="Calibri"/>
            </a:endParaRPr>
          </a:p>
          <a:p>
            <a:pPr marL="332105" indent="-319405">
              <a:lnSpc>
                <a:spcPct val="100000"/>
              </a:lnSpc>
              <a:spcBef>
                <a:spcPts val="480"/>
              </a:spcBef>
              <a:buFont typeface="Corbel"/>
              <a:buChar char="–"/>
              <a:tabLst>
                <a:tab pos="332105" algn="l"/>
              </a:tabLst>
            </a:pPr>
            <a:r>
              <a:rPr sz="3300" spc="-60" dirty="0">
                <a:solidFill>
                  <a:srgbClr val="663C4E"/>
                </a:solidFill>
                <a:latin typeface="Calibri"/>
                <a:cs typeface="Calibri"/>
              </a:rPr>
              <a:t>PENGOBATAN</a:t>
            </a:r>
            <a:r>
              <a:rPr sz="3300" spc="-4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45" dirty="0">
                <a:solidFill>
                  <a:srgbClr val="663C4E"/>
                </a:solidFill>
                <a:latin typeface="Calibri"/>
                <a:cs typeface="Calibri"/>
              </a:rPr>
              <a:t>ATAU</a:t>
            </a:r>
            <a:r>
              <a:rPr sz="3300" spc="-4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95" dirty="0">
                <a:solidFill>
                  <a:srgbClr val="663C4E"/>
                </a:solidFill>
                <a:latin typeface="Calibri"/>
                <a:cs typeface="Calibri"/>
              </a:rPr>
              <a:t>PERAWATAN</a:t>
            </a:r>
            <a:r>
              <a:rPr sz="3300" spc="-4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663C4E"/>
                </a:solidFill>
                <a:latin typeface="Calibri"/>
                <a:cs typeface="Calibri"/>
              </a:rPr>
              <a:t>PENYAKIT</a:t>
            </a:r>
            <a:endParaRPr sz="3300" dirty="0">
              <a:latin typeface="Calibri"/>
              <a:cs typeface="Calibri"/>
            </a:endParaRPr>
          </a:p>
          <a:p>
            <a:pPr marL="332740" marR="5080" indent="-320040">
              <a:lnSpc>
                <a:spcPts val="3600"/>
              </a:lnSpc>
              <a:spcBef>
                <a:spcPts val="969"/>
              </a:spcBef>
              <a:buFont typeface="Corbel"/>
              <a:buChar char="–"/>
              <a:tabLst>
                <a:tab pos="332740" algn="l"/>
              </a:tabLst>
            </a:pPr>
            <a:r>
              <a:rPr sz="3300" spc="-45" dirty="0">
                <a:solidFill>
                  <a:srgbClr val="663C4E"/>
                </a:solidFill>
                <a:latin typeface="Calibri"/>
                <a:cs typeface="Calibri"/>
              </a:rPr>
              <a:t>APA</a:t>
            </a:r>
            <a:r>
              <a:rPr sz="3300" spc="-14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40" dirty="0">
                <a:solidFill>
                  <a:srgbClr val="663C4E"/>
                </a:solidFill>
                <a:latin typeface="Calibri"/>
                <a:cs typeface="Calibri"/>
              </a:rPr>
              <a:t>YANG</a:t>
            </a:r>
            <a:r>
              <a:rPr sz="3300" spc="-10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5" dirty="0">
                <a:solidFill>
                  <a:srgbClr val="663C4E"/>
                </a:solidFill>
                <a:latin typeface="Calibri"/>
                <a:cs typeface="Calibri"/>
              </a:rPr>
              <a:t>DAPAT</a:t>
            </a:r>
            <a:r>
              <a:rPr sz="3300" spc="-8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MEMBERIKAN</a:t>
            </a:r>
            <a:r>
              <a:rPr sz="3300" spc="-9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663C4E"/>
                </a:solidFill>
                <a:latin typeface="Calibri"/>
                <a:cs typeface="Calibri"/>
              </a:rPr>
              <a:t>KESENANGAN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BAIK</a:t>
            </a:r>
            <a:r>
              <a:rPr sz="3300" spc="-9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FISIK</a:t>
            </a:r>
            <a:r>
              <a:rPr sz="3300" spc="-8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MAUPUN</a:t>
            </a:r>
            <a:r>
              <a:rPr sz="3300" spc="-12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25" dirty="0">
                <a:solidFill>
                  <a:srgbClr val="663C4E"/>
                </a:solidFill>
                <a:latin typeface="Calibri"/>
                <a:cs typeface="Calibri"/>
              </a:rPr>
              <a:t>MENTAL</a:t>
            </a:r>
            <a:r>
              <a:rPr sz="3300" spc="-9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55" dirty="0">
                <a:solidFill>
                  <a:srgbClr val="663C4E"/>
                </a:solidFill>
                <a:latin typeface="Calibri"/>
                <a:cs typeface="Calibri"/>
              </a:rPr>
              <a:t>PADA</a:t>
            </a:r>
            <a:r>
              <a:rPr sz="3300" spc="-10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663C4E"/>
                </a:solidFill>
                <a:latin typeface="Calibri"/>
                <a:cs typeface="Calibri"/>
              </a:rPr>
              <a:t>SESEORANG </a:t>
            </a:r>
            <a:r>
              <a:rPr sz="3300" spc="-30" dirty="0">
                <a:solidFill>
                  <a:srgbClr val="663C4E"/>
                </a:solidFill>
                <a:latin typeface="Calibri"/>
                <a:cs typeface="Calibri"/>
              </a:rPr>
              <a:t>YANG</a:t>
            </a:r>
            <a:r>
              <a:rPr sz="3300" spc="-110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rgbClr val="663C4E"/>
                </a:solidFill>
                <a:latin typeface="Calibri"/>
                <a:cs typeface="Calibri"/>
              </a:rPr>
              <a:t>SEDANG</a:t>
            </a:r>
            <a:r>
              <a:rPr sz="3300" spc="-105" dirty="0">
                <a:solidFill>
                  <a:srgbClr val="663C4E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663C4E"/>
                </a:solidFill>
                <a:latin typeface="Calibri"/>
                <a:cs typeface="Calibri"/>
              </a:rPr>
              <a:t>SAKIT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endParaRPr sz="33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CA378-65DF-9695-3F3A-F801C89A9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2971800" cy="7010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BAE917-8A97-6502-1325-0531BF0C4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75" y="152400"/>
            <a:ext cx="8242506" cy="19811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0D6D00-0F5A-FC52-1B22-E2218C12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82018-FAB1-762A-B5BF-FCE395A52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177" y="1963436"/>
            <a:ext cx="9099223" cy="4901609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E87486-09A4-A4C9-0252-2F849CA74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4177" y="2432050"/>
            <a:ext cx="8885228" cy="4114165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DC2980-0B7F-CE04-DCEF-144D9FFF75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67821"/>
            <a:ext cx="2787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45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9924E5-1B5D-B255-D7BE-729953D03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582" y="2362200"/>
            <a:ext cx="8388823" cy="420578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12936-8708-5D1C-E4D7-AB6844677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4845" y="2432050"/>
            <a:ext cx="8544560" cy="4114165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2E0F6A-4F2E-5FF8-5B6F-C59FF9E1C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3131982" cy="64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20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EDBD86-4E95-6987-FEAE-3AC5987E1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975" y="585927"/>
            <a:ext cx="8242506" cy="1511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809E1D-2D0A-3E76-5C4E-164A870A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0C995-BDCB-6C19-6E8D-1725100D6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99" y="2341164"/>
            <a:ext cx="8242506" cy="406638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2A77C-1174-CEB0-612C-10142973C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00400" y="2432050"/>
            <a:ext cx="8549005" cy="4114165"/>
          </a:xfrm>
        </p:spPr>
        <p:txBody>
          <a:bodyPr/>
          <a:lstStyle/>
          <a:p>
            <a:endParaRPr lang="en-ID" dirty="0"/>
          </a:p>
        </p:txBody>
      </p:sp>
      <p:sp>
        <p:nvSpPr>
          <p:cNvPr id="6" name="Right Arrow 3">
            <a:extLst>
              <a:ext uri="{FF2B5EF4-FFF2-40B4-BE49-F238E27FC236}">
                <a16:creationId xmlns:a16="http://schemas.microsoft.com/office/drawing/2014/main" id="{3499BD13-B495-43BC-D847-B6ED47B82585}"/>
              </a:ext>
            </a:extLst>
          </p:cNvPr>
          <p:cNvSpPr/>
          <p:nvPr/>
        </p:nvSpPr>
        <p:spPr>
          <a:xfrm>
            <a:off x="5029200" y="3989069"/>
            <a:ext cx="857250" cy="500063"/>
          </a:xfrm>
          <a:prstGeom prst="rightArrow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692025-6B22-3747-6436-7242BBBC4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961" y="152400"/>
            <a:ext cx="3204911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4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A40C-BE31-10C4-C938-9BC75B0AD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F8659-F093-4026-1571-D705D52FD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913" y="428625"/>
            <a:ext cx="8436587" cy="605227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2B926-6363-7B71-1772-A0FAD82E66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B7CEB-57C1-5155-EDDB-621058F858EB}"/>
              </a:ext>
            </a:extLst>
          </p:cNvPr>
          <p:cNvSpPr txBox="1">
            <a:spLocks/>
          </p:cNvSpPr>
          <p:nvPr/>
        </p:nvSpPr>
        <p:spPr bwMode="auto">
          <a:xfrm>
            <a:off x="457200" y="500063"/>
            <a:ext cx="3008313" cy="5929312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Contoh Bentuk Aplikasi Terapi Modalitas dan Komplementer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052C27-E942-B0AE-C340-CABADC147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52" y="2835905"/>
            <a:ext cx="2956816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86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78CEE-3FA5-D5F0-9725-BF8634A7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6"/>
            <a:ext cx="8544560" cy="1107996"/>
          </a:xfrm>
        </p:spPr>
        <p:txBody>
          <a:bodyPr/>
          <a:lstStyle/>
          <a:p>
            <a:r>
              <a:rPr lang="en-US" sz="3600" b="1" dirty="0">
                <a:highlight>
                  <a:srgbClr val="FFFF00"/>
                </a:highlight>
              </a:rPr>
              <a:t>APAKAH TERAPI KOMPLEMENTER MEMILIKI RISIKO DAN KETERBATASAN ?</a:t>
            </a:r>
            <a:endParaRPr lang="en-ID" sz="36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A5880-3635-DF6E-3B88-0D43A6BC3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432050"/>
            <a:ext cx="8863457" cy="463921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terbukti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ilmiah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Potensi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interaksi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dilakukan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tenaga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terlatih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menggantikan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gawat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darurat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serius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33DD81-6B6E-A38D-1CFB-3D6AF0C1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667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80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151C53-25DA-6B24-3023-AABAC863E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785944" cy="670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258879-1461-1CA7-56D7-3ADCE365B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77143"/>
            <a:ext cx="8229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14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1A843-A498-277F-E74D-49F279C0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311785"/>
            <a:ext cx="8544560" cy="1477328"/>
          </a:xfrm>
        </p:spPr>
        <p:txBody>
          <a:bodyPr/>
          <a:lstStyle/>
          <a:p>
            <a:r>
              <a:rPr lang="en-US" sz="4800" b="1" dirty="0">
                <a:highlight>
                  <a:srgbClr val="FFFF00"/>
                </a:highlight>
              </a:rPr>
              <a:t>APA ITU TERAPI KOMPLEMENTER ?</a:t>
            </a:r>
            <a:endParaRPr lang="en-ID" sz="48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F8160-A943-D6BE-6C3F-082EBF5E3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209799"/>
            <a:ext cx="8863457" cy="4631396"/>
          </a:xfrm>
        </p:spPr>
        <p:txBody>
          <a:bodyPr/>
          <a:lstStyle/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Bentuk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terapi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nonkonvensional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b="1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pelengkap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pengganti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konvensional</a:t>
            </a:r>
            <a:r>
              <a:rPr lang="en-ID" sz="2800" dirty="0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800" dirty="0" err="1"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ertujuan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holistik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fisik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psikis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sosial</a:t>
            </a:r>
            <a:r>
              <a:rPr lang="en-ID" sz="28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dan spiritual.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Menurut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The National Center for Complementary and Alternative Medicine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(NCCAM) di AS :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Suatu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pengobatan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secara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integrative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sbg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upaya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menggabungkan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terapi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medis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utama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dan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terapi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komplementer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serta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alternative 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(Stuart G.W.,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Keliat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</a:t>
            </a:r>
            <a:r>
              <a:rPr kumimoji="0" lang="en-US" altLang="en-US" sz="28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B.A,Pasaribu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J.,2016)</a:t>
            </a:r>
            <a:endParaRPr lang="en-ID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2F4E5-391A-CB87-E63B-3F129E6D7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4" y="-336884"/>
            <a:ext cx="2737341" cy="684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70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1ABF4-5FDA-942A-5468-EB7E48EB3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286000"/>
            <a:ext cx="8863457" cy="4584383"/>
          </a:xfrm>
        </p:spPr>
        <p:txBody>
          <a:bodyPr/>
          <a:lstStyle/>
          <a:p>
            <a:r>
              <a:rPr lang="en-US" sz="3200" dirty="0">
                <a:latin typeface="Arial Narrow" panose="020B0606020202030204" pitchFamily="34" charset="0"/>
              </a:rPr>
              <a:t>Terapi </a:t>
            </a:r>
            <a:r>
              <a:rPr lang="en-US" sz="3200" dirty="0" err="1">
                <a:latin typeface="Arial Narrow" panose="020B0606020202030204" pitchFamily="34" charset="0"/>
              </a:rPr>
              <a:t>komplementer</a:t>
            </a:r>
            <a:r>
              <a:rPr lang="en-US" sz="3200" dirty="0">
                <a:latin typeface="Arial Narrow" panose="020B0606020202030204" pitchFamily="34" charset="0"/>
              </a:rPr>
              <a:t> dan </a:t>
            </a:r>
            <a:r>
              <a:rPr lang="en-US" sz="3200" dirty="0" err="1">
                <a:latin typeface="Arial Narrow" panose="020B0606020202030204" pitchFamily="34" charset="0"/>
              </a:rPr>
              <a:t>alternatif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sebagai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upaya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pengembangan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terapi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tradisional</a:t>
            </a:r>
            <a:r>
              <a:rPr lang="en-US" sz="3200" dirty="0">
                <a:latin typeface="Arial Narrow" panose="020B0606020202030204" pitchFamily="34" charset="0"/>
              </a:rPr>
              <a:t> yang </a:t>
            </a:r>
            <a:r>
              <a:rPr lang="en-US" sz="3200" dirty="0" err="1">
                <a:latin typeface="Arial Narrow" panose="020B0606020202030204" pitchFamily="34" charset="0"/>
              </a:rPr>
              <a:t>diintegrasikan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dengan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terapi</a:t>
            </a:r>
            <a:r>
              <a:rPr lang="en-US" sz="3200" dirty="0">
                <a:latin typeface="Arial Narrow" panose="020B0606020202030204" pitchFamily="34" charset="0"/>
              </a:rPr>
              <a:t> modern yang </a:t>
            </a:r>
            <a:r>
              <a:rPr lang="en-US" sz="3200" dirty="0" err="1">
                <a:latin typeface="Arial Narrow" panose="020B0606020202030204" pitchFamily="34" charset="0"/>
              </a:rPr>
              <a:t>dapat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mempengaruhi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keseimbangan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individu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dari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aspek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biologis</a:t>
            </a:r>
            <a:r>
              <a:rPr lang="en-US" sz="3200" dirty="0">
                <a:latin typeface="Arial Narrow" panose="020B0606020202030204" pitchFamily="34" charset="0"/>
              </a:rPr>
              <a:t>, </a:t>
            </a:r>
            <a:r>
              <a:rPr lang="en-US" sz="3200" dirty="0" err="1">
                <a:latin typeface="Arial Narrow" panose="020B0606020202030204" pitchFamily="34" charset="0"/>
              </a:rPr>
              <a:t>psikologis</a:t>
            </a:r>
            <a:r>
              <a:rPr lang="en-US" sz="3200" dirty="0">
                <a:latin typeface="Arial Narrow" panose="020B0606020202030204" pitchFamily="34" charset="0"/>
              </a:rPr>
              <a:t> dan spiritual (</a:t>
            </a:r>
            <a:r>
              <a:rPr lang="en-US" sz="3200" dirty="0" err="1">
                <a:latin typeface="Arial Narrow" panose="020B0606020202030204" pitchFamily="34" charset="0"/>
              </a:rPr>
              <a:t>Widyawati</a:t>
            </a:r>
            <a:r>
              <a:rPr lang="en-US" sz="3200" dirty="0">
                <a:latin typeface="Arial Narrow" panose="020B0606020202030204" pitchFamily="34" charset="0"/>
              </a:rPr>
              <a:t> W, 2008)</a:t>
            </a:r>
          </a:p>
          <a:p>
            <a:endParaRPr lang="en-US" sz="3200" dirty="0">
              <a:latin typeface="Arial Narrow" panose="020B0606020202030204" pitchFamily="34" charset="0"/>
            </a:endParaRPr>
          </a:p>
          <a:p>
            <a:r>
              <a:rPr lang="en-US" sz="3200" dirty="0">
                <a:latin typeface="Arial Narrow" panose="020B0606020202030204" pitchFamily="34" charset="0"/>
              </a:rPr>
              <a:t>Terapi </a:t>
            </a:r>
            <a:r>
              <a:rPr lang="en-US" sz="3200" dirty="0" err="1">
                <a:latin typeface="Arial Narrow" panose="020B0606020202030204" pitchFamily="34" charset="0"/>
              </a:rPr>
              <a:t>komplementer</a:t>
            </a:r>
            <a:r>
              <a:rPr lang="en-US" sz="3200" dirty="0">
                <a:latin typeface="Arial Narrow" panose="020B0606020202030204" pitchFamily="34" charset="0"/>
              </a:rPr>
              <a:t> dan </a:t>
            </a:r>
            <a:r>
              <a:rPr lang="en-US" sz="3200" dirty="0" err="1">
                <a:latin typeface="Arial Narrow" panose="020B0606020202030204" pitchFamily="34" charset="0"/>
              </a:rPr>
              <a:t>alternatif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ini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mengaplikasikan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dari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berbagai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teori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keperawatan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seperti</a:t>
            </a:r>
            <a:r>
              <a:rPr lang="en-US" sz="3200" dirty="0">
                <a:latin typeface="Arial Narrow" panose="020B0606020202030204" pitchFamily="34" charset="0"/>
              </a:rPr>
              <a:t> </a:t>
            </a:r>
            <a:r>
              <a:rPr lang="en-US" sz="3200" dirty="0" err="1">
                <a:latin typeface="Arial Narrow" panose="020B0606020202030204" pitchFamily="34" charset="0"/>
              </a:rPr>
              <a:t>teori</a:t>
            </a:r>
            <a:r>
              <a:rPr lang="en-US" sz="3200" dirty="0">
                <a:latin typeface="Arial Narrow" panose="020B0606020202030204" pitchFamily="34" charset="0"/>
              </a:rPr>
              <a:t> Transcultural Nursing dan </a:t>
            </a:r>
            <a:r>
              <a:rPr lang="en-US" sz="3200" dirty="0" err="1">
                <a:latin typeface="Arial Narrow" panose="020B0606020202030204" pitchFamily="34" charset="0"/>
              </a:rPr>
              <a:t>Teori</a:t>
            </a:r>
            <a:r>
              <a:rPr lang="en-US" sz="3200" dirty="0">
                <a:latin typeface="Arial Narrow" panose="020B0606020202030204" pitchFamily="34" charset="0"/>
              </a:rPr>
              <a:t> Caring </a:t>
            </a:r>
            <a:endParaRPr lang="en-ID" sz="32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573E2-1307-15BB-B0BF-3DCA4C888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27432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8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0D23F-B4BE-DDA1-E311-EB8FD48A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477328"/>
          </a:xfrm>
        </p:spPr>
        <p:txBody>
          <a:bodyPr/>
          <a:lstStyle/>
          <a:p>
            <a:r>
              <a:rPr lang="en-US" sz="4800" b="1" dirty="0">
                <a:highlight>
                  <a:srgbClr val="FFFF00"/>
                </a:highlight>
              </a:rPr>
              <a:t>APA TUJUAN DARI TERAPI KOMPLEMENTER ?</a:t>
            </a:r>
            <a:endParaRPr lang="en-ID" sz="48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FD2F2-9FD8-B523-4F15-E42CFE21E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432049"/>
            <a:ext cx="8863457" cy="3322063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mempercepat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penyembuhan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gejala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efek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samping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pengobatan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medis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kualitas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Memberdayakan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menjaga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kesehatannya</a:t>
            </a:r>
            <a:r>
              <a: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070481-F026-26F6-3E83-5C30043FA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1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8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CC580-B2A6-605D-CE09-766E00F7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231106"/>
          </a:xfrm>
        </p:spPr>
        <p:txBody>
          <a:bodyPr/>
          <a:lstStyle/>
          <a:p>
            <a:r>
              <a:rPr lang="en-US" sz="4000" b="1" dirty="0">
                <a:highlight>
                  <a:srgbClr val="FFFF00"/>
                </a:highlight>
              </a:rPr>
              <a:t>APA MANFAAT DARI TERAPI KOMPLEMENTER ?</a:t>
            </a:r>
            <a:endParaRPr lang="en-ID" sz="40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0D76-7493-7852-C230-CE87861DD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432050"/>
            <a:ext cx="8863457" cy="4083169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Mengurangi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nyeri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Menurunkan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stres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kecemasan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Meningkatkan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imunitas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tidur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proses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rehabilitasi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pasien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4000" dirty="0" err="1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kronis</a:t>
            </a:r>
            <a:r>
              <a:rPr lang="en-ID" sz="4000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4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AA2D3B-B0F8-DB8F-AC23-7E30CB61B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4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0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22E05-7E02-2834-61BC-F8B50182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585926"/>
            <a:ext cx="9296908" cy="1395273"/>
          </a:xfrm>
        </p:spPr>
        <p:txBody>
          <a:bodyPr/>
          <a:lstStyle/>
          <a:p>
            <a:r>
              <a:rPr lang="en-US" sz="4400" b="1" dirty="0">
                <a:highlight>
                  <a:srgbClr val="FFFF00"/>
                </a:highlight>
              </a:rPr>
              <a:t>APA ALASAN MENGGUNAKAN TERAPI KOMPLEMENTER ?</a:t>
            </a:r>
            <a:endParaRPr lang="en-ID" sz="44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146C-5246-F9B3-0D23-E219CC9F1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3547" y="2438401"/>
            <a:ext cx="9849853" cy="3364564"/>
          </a:xfrm>
        </p:spPr>
        <p:txBody>
          <a:bodyPr/>
          <a:lstStyle/>
          <a:p>
            <a:r>
              <a:rPr lang="en-US" sz="4800" dirty="0" err="1">
                <a:latin typeface="Arial Narrow" panose="020B0606020202030204" pitchFamily="34" charset="0"/>
              </a:rPr>
              <a:t>Untuk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meningkatkan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kesehatan</a:t>
            </a:r>
            <a:r>
              <a:rPr lang="en-US" sz="4800" dirty="0">
                <a:latin typeface="Arial Narrow" panose="020B0606020202030204" pitchFamily="34" charset="0"/>
              </a:rPr>
              <a:t> dan </a:t>
            </a:r>
            <a:r>
              <a:rPr lang="en-US" sz="4800" dirty="0" err="1">
                <a:latin typeface="Arial Narrow" panose="020B0606020202030204" pitchFamily="34" charset="0"/>
              </a:rPr>
              <a:t>kesejahteraan</a:t>
            </a:r>
            <a:r>
              <a:rPr lang="en-US" sz="4800" dirty="0">
                <a:latin typeface="Arial Narrow" panose="020B0606020202030204" pitchFamily="34" charset="0"/>
              </a:rPr>
              <a:t> (</a:t>
            </a:r>
            <a:r>
              <a:rPr lang="en-US" sz="4800" dirty="0" err="1">
                <a:latin typeface="Arial Narrow" panose="020B0606020202030204" pitchFamily="34" charset="0"/>
              </a:rPr>
              <a:t>Mencakup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kesehatan</a:t>
            </a:r>
            <a:r>
              <a:rPr lang="en-US" sz="4800" dirty="0">
                <a:latin typeface="Arial Narrow" panose="020B0606020202030204" pitchFamily="34" charset="0"/>
              </a:rPr>
              <a:t> optimum </a:t>
            </a:r>
            <a:r>
              <a:rPr lang="en-US" sz="4800" dirty="0" err="1">
                <a:latin typeface="Arial Narrow" panose="020B0606020202030204" pitchFamily="34" charset="0"/>
              </a:rPr>
              <a:t>seseorang</a:t>
            </a:r>
            <a:r>
              <a:rPr lang="en-US" sz="4800" dirty="0">
                <a:latin typeface="Arial Narrow" panose="020B0606020202030204" pitchFamily="34" charset="0"/>
              </a:rPr>
              <a:t>, </a:t>
            </a:r>
            <a:r>
              <a:rPr lang="en-US" sz="4800" dirty="0" err="1">
                <a:latin typeface="Arial Narrow" panose="020B0606020202030204" pitchFamily="34" charset="0"/>
              </a:rPr>
              <a:t>baik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secara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fisik</a:t>
            </a:r>
            <a:r>
              <a:rPr lang="en-US" sz="4800" dirty="0">
                <a:latin typeface="Arial Narrow" panose="020B0606020202030204" pitchFamily="34" charset="0"/>
              </a:rPr>
              <a:t>, </a:t>
            </a:r>
            <a:r>
              <a:rPr lang="en-US" sz="4800" dirty="0" err="1">
                <a:latin typeface="Arial Narrow" panose="020B0606020202030204" pitchFamily="34" charset="0"/>
              </a:rPr>
              <a:t>emosional</a:t>
            </a:r>
            <a:r>
              <a:rPr lang="en-US" sz="4800" dirty="0">
                <a:latin typeface="Arial Narrow" panose="020B0606020202030204" pitchFamily="34" charset="0"/>
              </a:rPr>
              <a:t>, mental dan spiritual)</a:t>
            </a:r>
            <a:endParaRPr lang="en-ID" sz="48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98452F-D6FD-A5A2-3565-9C870205F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99" y="-328037"/>
            <a:ext cx="2057400" cy="718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0857F-AA35-3FF3-27AA-165824C81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0" y="1143000"/>
            <a:ext cx="8544560" cy="615553"/>
          </a:xfrm>
        </p:spPr>
        <p:txBody>
          <a:bodyPr/>
          <a:lstStyle/>
          <a:p>
            <a:r>
              <a:rPr lang="en-US" sz="4000" b="1" dirty="0">
                <a:highlight>
                  <a:srgbClr val="FFFF00"/>
                </a:highlight>
              </a:rPr>
              <a:t>ADA ALASAN YANG LAIN ?</a:t>
            </a:r>
            <a:endParaRPr lang="en-ID" sz="40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20EE-5A62-0F33-B6EC-1E9274991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432050"/>
            <a:ext cx="8777605" cy="4297843"/>
          </a:xfrm>
        </p:spPr>
        <p:txBody>
          <a:bodyPr/>
          <a:lstStyle/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Tx/>
              <a:buSzTx/>
              <a:buFont typeface="Corbel"/>
              <a:buChar char="–"/>
              <a:tabLst>
                <a:tab pos="332105" algn="l"/>
              </a:tabLst>
              <a:defRPr/>
            </a:pP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Memiliki</a:t>
            </a:r>
            <a:r>
              <a:rPr kumimoji="0" lang="en-ID" sz="2400" b="0" i="0" u="none" strike="noStrike" kern="0" cap="none" spc="-4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tanggung</a:t>
            </a:r>
            <a:r>
              <a:rPr kumimoji="0" lang="en-ID" sz="2400" b="0" i="0" u="none" strike="noStrike" kern="0" cap="none" spc="-8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jawab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thd</a:t>
            </a:r>
            <a:r>
              <a:rPr kumimoji="0" lang="en-ID" sz="2400" b="0" i="0" u="none" strike="noStrike" kern="0" cap="none" spc="-4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kesehatan</a:t>
            </a:r>
            <a:r>
              <a:rPr kumimoji="0" lang="en-ID" sz="2400" b="0" i="0" u="none" strike="noStrike" kern="0" cap="none" spc="-4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dan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kehidupan</a:t>
            </a:r>
            <a:r>
              <a:rPr kumimoji="0" lang="en-ID" sz="2400" b="0" i="0" u="none" strike="noStrike" kern="0" cap="none" spc="-5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dirinya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pPr marL="332740" marR="195580" lvl="0" indent="-320040" defTabSz="914400" eaLnBrk="1" fontAlgn="auto" latinLnBrk="0" hangingPunct="1">
              <a:lnSpc>
                <a:spcPct val="111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rbel"/>
              <a:buChar char="–"/>
              <a:tabLst>
                <a:tab pos="332740" algn="l"/>
              </a:tabLst>
              <a:defRPr/>
            </a:pP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Menginginkan</a:t>
            </a:r>
            <a:r>
              <a:rPr kumimoji="0" lang="en-ID" sz="2400" b="0" i="0" u="none" strike="noStrike" kern="0" cap="none" spc="-10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pengobatan</a:t>
            </a:r>
            <a:r>
              <a:rPr kumimoji="0" lang="en-ID" sz="2400" b="0" i="0" u="none" strike="noStrike" kern="0" cap="none" spc="-7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yg</a:t>
            </a:r>
            <a:r>
              <a:rPr kumimoji="0" lang="en-ID" sz="2400" b="0" i="0" u="none" strike="noStrike" kern="0" cap="none" spc="-9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bersifat</a:t>
            </a:r>
            <a:r>
              <a:rPr kumimoji="0" lang="en-ID" sz="2400" b="0" i="0" u="none" strike="noStrike" kern="0" cap="none" spc="-4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holistic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meliputi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pengobatan</a:t>
            </a:r>
            <a:r>
              <a:rPr kumimoji="0" lang="en-ID" sz="2400" b="0" i="0" u="none" strike="noStrike" kern="0" cap="none" spc="-8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fisik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,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2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jiwa</a:t>
            </a:r>
            <a:r>
              <a:rPr kumimoji="0" lang="en-ID" sz="2400" b="0" i="0" u="none" strike="noStrike" kern="0" cap="none" spc="-2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dan spiritual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1170"/>
              </a:spcBef>
              <a:spcAft>
                <a:spcPts val="0"/>
              </a:spcAft>
              <a:buClrTx/>
              <a:buSzTx/>
              <a:buFont typeface="Corbel"/>
              <a:buChar char="–"/>
              <a:tabLst>
                <a:tab pos="332105" algn="l"/>
              </a:tabLst>
              <a:defRPr/>
            </a:pP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Memiliki</a:t>
            </a:r>
            <a:r>
              <a:rPr kumimoji="0" lang="en-ID" sz="2400" b="0" i="0" u="none" strike="noStrike" kern="0" cap="none" spc="-5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masalah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dgn</a:t>
            </a:r>
            <a:r>
              <a:rPr kumimoji="0" lang="en-ID" sz="2400" b="0" i="0" u="none" strike="noStrike" kern="0" cap="none" spc="-8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efek</a:t>
            </a:r>
            <a:r>
              <a:rPr kumimoji="0" lang="en-ID" sz="2400" b="0" i="0" u="none" strike="noStrike" kern="0" cap="none" spc="-7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samping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dari</a:t>
            </a:r>
            <a:r>
              <a:rPr kumimoji="0" lang="en-ID" sz="2400" b="0" i="0" u="none" strike="noStrike" kern="0" cap="none" spc="-6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pengobatan</a:t>
            </a:r>
            <a:r>
              <a:rPr kumimoji="0" lang="en-ID" sz="2400" b="0" i="0" u="none" strike="noStrike" kern="0" cap="none" spc="-9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kedokteran</a:t>
            </a:r>
            <a:r>
              <a:rPr kumimoji="0" lang="en-ID" sz="2400" b="0" i="0" u="none" strike="noStrike" kern="0" cap="none" spc="-7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konvensional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1160"/>
              </a:spcBef>
              <a:spcAft>
                <a:spcPts val="0"/>
              </a:spcAft>
              <a:buClrTx/>
              <a:buSzTx/>
              <a:buFont typeface="Corbel"/>
              <a:buChar char="–"/>
              <a:tabLst>
                <a:tab pos="332105" algn="l"/>
              </a:tabLst>
              <a:defRPr/>
            </a:pP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Hasil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pengobatan</a:t>
            </a:r>
            <a:r>
              <a:rPr kumimoji="0" lang="en-ID" sz="2400" b="0" i="0" u="none" strike="noStrike" kern="0" cap="none" spc="-8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kedokteran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konvensional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tidak</a:t>
            </a:r>
            <a:r>
              <a:rPr kumimoji="0" lang="en-ID" sz="2400" b="0" i="0" u="none" strike="noStrike" kern="0" cap="none" spc="-5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memberikan</a:t>
            </a:r>
            <a:r>
              <a:rPr kumimoji="0" lang="en-ID" sz="2400" b="0" i="0" u="none" strike="noStrike" kern="0" cap="none" spc="-3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kesembuhan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pPr marL="332105" marR="0" lvl="0" indent="-319405" defTabSz="91440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 typeface="Corbel"/>
              <a:buChar char="–"/>
              <a:tabLst>
                <a:tab pos="332105" algn="l"/>
              </a:tabLst>
              <a:defRPr/>
            </a:pP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Adanya</a:t>
            </a:r>
            <a:r>
              <a:rPr kumimoji="0" lang="en-ID" sz="2400" b="0" i="0" u="none" strike="noStrike" kern="0" cap="none" spc="-8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perbedaan</a:t>
            </a:r>
            <a:r>
              <a:rPr kumimoji="0" lang="en-ID" sz="2400" b="0" i="0" u="none" strike="noStrike" kern="0" cap="none" spc="-5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filosofi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praktek</a:t>
            </a:r>
            <a:r>
              <a:rPr kumimoji="0" lang="en-ID" sz="2400" b="0" i="0" u="none" strike="noStrike" kern="0" cap="none" spc="-6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pengobatan</a:t>
            </a:r>
            <a:r>
              <a:rPr kumimoji="0" lang="en-ID" sz="2400" b="0" i="0" u="none" strike="noStrike" kern="0" cap="none" spc="-7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disebabkan</a:t>
            </a:r>
            <a:r>
              <a:rPr kumimoji="0" lang="en-ID" sz="2400" b="0" i="0" u="none" strike="noStrike" kern="0" cap="none" spc="-6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oleh</a:t>
            </a:r>
            <a:r>
              <a:rPr kumimoji="0" lang="en-ID" sz="2400" b="0" i="0" u="none" strike="noStrike" kern="0" cap="none" spc="-55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latar</a:t>
            </a:r>
            <a:r>
              <a:rPr kumimoji="0" lang="en-ID" sz="2400" b="0" i="0" u="none" strike="noStrike" kern="0" cap="none" spc="-5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 </a:t>
            </a:r>
            <a:r>
              <a:rPr kumimoji="0" lang="en-ID" sz="2400" b="0" i="0" u="none" strike="noStrike" kern="0" cap="none" spc="-10" normalizeH="0" baseline="0" noProof="0" dirty="0" err="1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belakang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pPr marL="332740" marR="0" lvl="0" indent="0" defTabSz="91440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0" cap="none" spc="-10" normalizeH="0" baseline="0" noProof="0" dirty="0">
                <a:ln>
                  <a:noFill/>
                </a:ln>
                <a:solidFill>
                  <a:srgbClr val="663C4E"/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</a:rPr>
              <a:t>kultur</a:t>
            </a:r>
            <a:endParaRPr kumimoji="0" lang="en-ID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  <a:cs typeface="Calibri"/>
            </a:endParaRPr>
          </a:p>
          <a:p>
            <a:endParaRPr lang="en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904C77-B2DE-5D01-B51B-E97C2626B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" y="37193"/>
            <a:ext cx="26944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8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9DD98-F599-A765-2491-995A9D2DE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948" y="585927"/>
            <a:ext cx="8544560" cy="1354217"/>
          </a:xfrm>
        </p:spPr>
        <p:txBody>
          <a:bodyPr/>
          <a:lstStyle/>
          <a:p>
            <a:r>
              <a:rPr lang="en-US" sz="4400" b="1" dirty="0">
                <a:highlight>
                  <a:srgbClr val="FFFF00"/>
                </a:highlight>
              </a:rPr>
              <a:t>APA FOKUS DARI TERAPI KOMPLEMENTER ?</a:t>
            </a:r>
            <a:endParaRPr lang="en-ID" sz="4400" b="1" dirty="0">
              <a:highlight>
                <a:srgbClr val="FFFF00"/>
              </a:highligh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4E66B-868E-E26B-5B1B-7C6825B74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85948" y="2432048"/>
            <a:ext cx="8863457" cy="1758951"/>
          </a:xfrm>
        </p:spPr>
        <p:txBody>
          <a:bodyPr/>
          <a:lstStyle/>
          <a:p>
            <a:pPr algn="ctr"/>
            <a:r>
              <a:rPr lang="en-US" sz="4800" dirty="0" err="1">
                <a:latin typeface="Arial Narrow" panose="020B0606020202030204" pitchFamily="34" charset="0"/>
              </a:rPr>
              <a:t>Kesejahteraan</a:t>
            </a:r>
            <a:r>
              <a:rPr lang="en-US" sz="4800" dirty="0">
                <a:latin typeface="Arial Narrow" panose="020B0606020202030204" pitchFamily="34" charset="0"/>
              </a:rPr>
              <a:t> yang </a:t>
            </a:r>
            <a:r>
              <a:rPr lang="en-US" sz="4800" dirty="0" err="1">
                <a:latin typeface="Arial Narrow" panose="020B0606020202030204" pitchFamily="34" charset="0"/>
              </a:rPr>
              <a:t>berhubungan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dengan</a:t>
            </a:r>
            <a:r>
              <a:rPr lang="en-US" sz="4800" dirty="0">
                <a:latin typeface="Arial Narrow" panose="020B0606020202030204" pitchFamily="34" charset="0"/>
              </a:rPr>
              <a:t> </a:t>
            </a:r>
            <a:r>
              <a:rPr lang="en-US" sz="4800" dirty="0" err="1">
                <a:latin typeface="Arial Narrow" panose="020B0606020202030204" pitchFamily="34" charset="0"/>
              </a:rPr>
              <a:t>tubuh</a:t>
            </a:r>
            <a:r>
              <a:rPr lang="en-US" sz="4800" dirty="0">
                <a:latin typeface="Arial Narrow" panose="020B0606020202030204" pitchFamily="34" charset="0"/>
              </a:rPr>
              <a:t>, </a:t>
            </a:r>
            <a:r>
              <a:rPr lang="en-US" sz="4800" dirty="0" err="1">
                <a:latin typeface="Arial Narrow" panose="020B0606020202030204" pitchFamily="34" charset="0"/>
              </a:rPr>
              <a:t>pikiran</a:t>
            </a:r>
            <a:r>
              <a:rPr lang="en-US" sz="4800" dirty="0">
                <a:latin typeface="Arial Narrow" panose="020B0606020202030204" pitchFamily="34" charset="0"/>
              </a:rPr>
              <a:t> dan spirit</a:t>
            </a:r>
            <a:endParaRPr lang="en-ID" sz="4800" dirty="0">
              <a:latin typeface="Arial Narrow" panose="020B0606020202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CBB207-B66E-F5A8-1F7E-0A86E986A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229" y="0"/>
            <a:ext cx="26912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683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Cambria</vt:lpstr>
      <vt:lpstr>Corbel</vt:lpstr>
      <vt:lpstr>Symbol</vt:lpstr>
      <vt:lpstr>Times New Roman</vt:lpstr>
      <vt:lpstr>Wingdings</vt:lpstr>
      <vt:lpstr>Office Theme</vt:lpstr>
      <vt:lpstr>KONSEP DASAR TERAPI KOMPLEMENTER</vt:lpstr>
      <vt:lpstr>APA ITU TERAPI?</vt:lpstr>
      <vt:lpstr>APA ITU TERAPI KOMPLEMENTER ?</vt:lpstr>
      <vt:lpstr>PowerPoint Presentation</vt:lpstr>
      <vt:lpstr>APA TUJUAN DARI TERAPI KOMPLEMENTER ?</vt:lpstr>
      <vt:lpstr>APA MANFAAT DARI TERAPI KOMPLEMENTER ?</vt:lpstr>
      <vt:lpstr>APA ALASAN MENGGUNAKAN TERAPI KOMPLEMENTER ?</vt:lpstr>
      <vt:lpstr>ADA ALASAN YANG LAIN ?</vt:lpstr>
      <vt:lpstr>APA FOKUS DARI TERAPI KOMPLEMENTER ?</vt:lpstr>
      <vt:lpstr>APA PRINSIP DASAR DARI TERAPI KOMPLEMENTER ?</vt:lpstr>
      <vt:lpstr>Terapi alternatif dan terapi komplementer</vt:lpstr>
      <vt:lpstr>Integrative therapies</vt:lpstr>
      <vt:lpstr>Klasifikasi system terapi alternative dan komplementer menurut National Center for Complementary and Alternatif Medicine (NCCAM)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BENTUK TERAPI KOMPLEMENTER YANG LAIN ?</vt:lpstr>
      <vt:lpstr>PowerPoint Presentation</vt:lpstr>
      <vt:lpstr>PowerPoint Presentation</vt:lpstr>
      <vt:lpstr>PowerPoint Presentation</vt:lpstr>
      <vt:lpstr>PowerPoint Presentation</vt:lpstr>
      <vt:lpstr>APAKAH TERAPI KOMPLEMENTER MEMILIKI RISIKO DAN KETERBATASAN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TERAPI KOMPLEMENTER</dc:title>
  <dc:creator>Asus PC</dc:creator>
  <cp:lastModifiedBy>HP</cp:lastModifiedBy>
  <cp:revision>16</cp:revision>
  <dcterms:created xsi:type="dcterms:W3CDTF">2025-09-01T04:42:22Z</dcterms:created>
  <dcterms:modified xsi:type="dcterms:W3CDTF">2025-09-17T04:06:27Z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2025-09-01T00:00:00Z</vt:filetime>
  </property>
  <property fmtid="{D5CDD505-2E9C-101B-9397-08002B2CF9AE}" pid="5" name="Producer">
    <vt:lpwstr>Microsoft® PowerPoint® 2016</vt:lpwstr>
  </property>
</Properties>
</file>