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53" r:id="rId5"/>
    <p:sldId id="329" r:id="rId6"/>
    <p:sldId id="331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74" r:id="rId19"/>
    <p:sldId id="370" r:id="rId20"/>
    <p:sldId id="371" r:id="rId21"/>
    <p:sldId id="372" r:id="rId22"/>
    <p:sldId id="373" r:id="rId23"/>
    <p:sldId id="357" r:id="rId24"/>
    <p:sldId id="375" r:id="rId25"/>
    <p:sldId id="376" r:id="rId26"/>
    <p:sldId id="377" r:id="rId27"/>
    <p:sldId id="345" r:id="rId28"/>
    <p:sldId id="378" r:id="rId29"/>
    <p:sldId id="35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6FF"/>
    <a:srgbClr val="A9D7D9"/>
    <a:srgbClr val="93D3D9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966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12/8/2024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12/8/2024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1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90036E-D78E-7995-BEF4-F64DA613C7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463040"/>
            <a:ext cx="6327648" cy="2180543"/>
          </a:xfrm>
          <a:noFill/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096" y="3995928"/>
            <a:ext cx="5321808" cy="824404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770632"/>
            <a:ext cx="2487168" cy="3502152"/>
          </a:xfrm>
        </p:spPr>
        <p:txBody>
          <a:bodyPr lIns="91440" rIns="91440"/>
          <a:lstStyle>
            <a:lvl1pPr marL="0" indent="0"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5616" y="2770632"/>
            <a:ext cx="7571232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9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432304"/>
            <a:ext cx="6163056" cy="3739896"/>
          </a:xfrm>
        </p:spPr>
        <p:txBody>
          <a:bodyPr lIns="91440" rIns="91440"/>
          <a:lstStyle>
            <a:lvl1pPr marL="228600" indent="-2286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685800">
              <a:spcBef>
                <a:spcPts val="5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1430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6002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0574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928" y="2441448"/>
            <a:ext cx="4169664" cy="3703320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B1C5A3-22FF-382D-3801-B6D9C4AC5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051"/>
          <a:stretch/>
        </p:blipFill>
        <p:spPr>
          <a:xfrm>
            <a:off x="4629335" y="1815780"/>
            <a:ext cx="5586493" cy="50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6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770632"/>
            <a:ext cx="10515600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9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32" y="822960"/>
            <a:ext cx="6327648" cy="2221992"/>
          </a:xfrm>
          <a:noFill/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32" y="3428999"/>
            <a:ext cx="6309360" cy="170343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0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530352"/>
            <a:ext cx="5385816" cy="181051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17445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9048" y="2962656"/>
            <a:ext cx="5385816" cy="27066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4928" y="6356350"/>
            <a:ext cx="71628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F8C32-80F8-F614-8280-02F76781F238}"/>
              </a:ext>
            </a:extLst>
          </p:cNvPr>
          <p:cNvSpPr/>
          <p:nvPr userDrawn="1"/>
        </p:nvSpPr>
        <p:spPr>
          <a:xfrm>
            <a:off x="5174459" y="0"/>
            <a:ext cx="457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2CB607F-27CE-D613-F812-E70C738FA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723"/>
          <a:stretch/>
        </p:blipFill>
        <p:spPr>
          <a:xfrm>
            <a:off x="9959711" y="738051"/>
            <a:ext cx="2232289" cy="538189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689F60-3D32-FD74-24A9-266643081E85}"/>
              </a:ext>
            </a:extLst>
          </p:cNvPr>
          <p:cNvCxnSpPr>
            <a:cxnSpLocks/>
          </p:cNvCxnSpPr>
          <p:nvPr userDrawn="1"/>
        </p:nvCxnSpPr>
        <p:spPr>
          <a:xfrm>
            <a:off x="6189979" y="2649682"/>
            <a:ext cx="332598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827D708-B036-EE04-B213-EC3EAAE068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920" y="2509197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912" y="2185416"/>
            <a:ext cx="9052560" cy="2487168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F691F67-3A33-EA2C-967A-86934DA1D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9401" b="24659"/>
          <a:stretch/>
        </p:blipFill>
        <p:spPr>
          <a:xfrm>
            <a:off x="5856445" y="726334"/>
            <a:ext cx="1898043" cy="5405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722376"/>
            <a:ext cx="6419088" cy="235000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6B0D1AB-E9D6-841F-7178-F60F07AF3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3931920"/>
            <a:ext cx="6419088" cy="1389888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54488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41B1E5-0891-6540-C6C6-2E4CF929E2D5}"/>
              </a:ext>
            </a:extLst>
          </p:cNvPr>
          <p:cNvCxnSpPr>
            <a:cxnSpLocks/>
          </p:cNvCxnSpPr>
          <p:nvPr userDrawn="1"/>
        </p:nvCxnSpPr>
        <p:spPr>
          <a:xfrm>
            <a:off x="1679972" y="3432325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CA6CDBD-54C9-2154-A4D6-F432B3CF27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169" y="3291840"/>
            <a:ext cx="972078" cy="2853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7541814-983F-1B1C-1D5D-EBAC0D9BEB4C}"/>
              </a:ext>
            </a:extLst>
          </p:cNvPr>
          <p:cNvSpPr/>
          <p:nvPr userDrawn="1"/>
        </p:nvSpPr>
        <p:spPr>
          <a:xfrm>
            <a:off x="7711438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7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D338C08-B5A9-DA78-1FE4-12BEFEB61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36" t="6121"/>
          <a:stretch/>
        </p:blipFill>
        <p:spPr>
          <a:xfrm rot="16200000" flipH="1" flipV="1">
            <a:off x="7528785" y="-1437953"/>
            <a:ext cx="3225262" cy="61011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0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30C4EDD-E959-BB97-7574-864A6EDFD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602251" y="4944272"/>
            <a:ext cx="3848748" cy="1913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</p:spPr>
        <p:txBody>
          <a:bodyPr/>
          <a:lstStyle>
            <a:lvl1pPr>
              <a:spcAft>
                <a:spcPts val="600"/>
              </a:spcAft>
              <a:buClr>
                <a:schemeClr val="accent2"/>
              </a:buClr>
              <a:defRPr sz="22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4144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7048F4-9454-D035-3356-DD623DFCEE42}"/>
              </a:ext>
            </a:extLst>
          </p:cNvPr>
          <p:cNvSpPr/>
          <p:nvPr userDrawn="1"/>
        </p:nvSpPr>
        <p:spPr>
          <a:xfrm rot="5400000">
            <a:off x="1361771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2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276856"/>
            <a:ext cx="9144000" cy="1508760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841248"/>
          </a:xfrm>
          <a:noFill/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84264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9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7F52C37-6A33-FD57-31EC-516F581DF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420" b="36176"/>
          <a:stretch/>
        </p:blipFill>
        <p:spPr>
          <a:xfrm>
            <a:off x="0" y="2510651"/>
            <a:ext cx="2841744" cy="4347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7397496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584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685800"/>
            <a:ext cx="5276088" cy="1563624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914400" indent="-457200">
              <a:buClr>
                <a:schemeClr val="accent2"/>
              </a:buClr>
              <a:buFont typeface="+mj-lt"/>
              <a:buAutoNum type="alphaLcPeriod"/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371600" indent="-457200">
              <a:buClr>
                <a:schemeClr val="accent2"/>
              </a:buClr>
              <a:buFont typeface="+mj-lt"/>
              <a:buAutoNum type="romanLcPeriod"/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714500" indent="-342900">
              <a:buClr>
                <a:schemeClr val="accent2"/>
              </a:buClr>
              <a:buFont typeface="+mj-lt"/>
              <a:buAutoNum type="arabicParenR"/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171700" indent="-342900">
              <a:buClr>
                <a:schemeClr val="accent2"/>
              </a:buClr>
              <a:buFont typeface="+mj-lt"/>
              <a:buAutoNum type="alphaLcParenR"/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C526101-2775-A309-0B4A-DB278C3974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2688" y="2697480"/>
            <a:ext cx="5276088" cy="348386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5719EF3-43BC-5F74-7396-273F72ED3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8001534" y="4944272"/>
            <a:ext cx="3848748" cy="19137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7D205C-32E5-5A54-8D89-CB56198B06E5}"/>
              </a:ext>
            </a:extLst>
          </p:cNvPr>
          <p:cNvSpPr/>
          <p:nvPr userDrawn="1"/>
        </p:nvSpPr>
        <p:spPr>
          <a:xfrm rot="5400000">
            <a:off x="3949200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8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516D97AE-EB24-C3DA-21A1-E8EE4631A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18" r="47395" b="22709"/>
          <a:stretch/>
        </p:blipFill>
        <p:spPr>
          <a:xfrm flipH="1">
            <a:off x="4448831" y="805912"/>
            <a:ext cx="1464735" cy="49614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BF43B9-3946-05E6-521F-EE4BB59B49D0}"/>
              </a:ext>
            </a:extLst>
          </p:cNvPr>
          <p:cNvSpPr/>
          <p:nvPr userDrawn="1"/>
        </p:nvSpPr>
        <p:spPr>
          <a:xfrm>
            <a:off x="4434840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4DEF57-E0D6-D7CA-5D3C-FC97EAB0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792" y="557784"/>
            <a:ext cx="6419088" cy="1929384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30B4666-31C5-1F2B-27D9-2A9F6EC970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93792" y="3328416"/>
            <a:ext cx="6419088" cy="2441448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algn="ctr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2pPr>
            <a:lvl3pPr algn="ctr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algn="ctr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algn="ctr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93792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9EEBF9-800C-88AE-FE83-60B5F47AFC14}"/>
              </a:ext>
            </a:extLst>
          </p:cNvPr>
          <p:cNvCxnSpPr>
            <a:cxnSpLocks/>
          </p:cNvCxnSpPr>
          <p:nvPr userDrawn="1"/>
        </p:nvCxnSpPr>
        <p:spPr>
          <a:xfrm>
            <a:off x="6174481" y="2843389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01D77B6-9ED1-094C-66A3-7D5AB0CDEA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042" y="2702904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4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6140" y="6356350"/>
            <a:ext cx="784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76" r:id="rId4"/>
    <p:sldLayoutId id="2147483678" r:id="rId5"/>
    <p:sldLayoutId id="2147483684" r:id="rId6"/>
    <p:sldLayoutId id="2147483677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ouquet of flowers">
            <a:extLst>
              <a:ext uri="{FF2B5EF4-FFF2-40B4-BE49-F238E27FC236}">
                <a16:creationId xmlns:a16="http://schemas.microsoft.com/office/drawing/2014/main" id="{2E09DD34-43D4-3713-535D-7E9D95D3F4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9772E4-10E9-13DE-8AE8-35BBB9DD1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269576"/>
            <a:ext cx="6327648" cy="2987464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sz="3600" b="1" dirty="0" err="1">
                <a:solidFill>
                  <a:schemeClr val="tx1"/>
                </a:solidFill>
              </a:rPr>
              <a:t>Ajaran</a:t>
            </a:r>
            <a:r>
              <a:rPr lang="en-US" sz="3600" b="1" dirty="0">
                <a:solidFill>
                  <a:schemeClr val="tx1"/>
                </a:solidFill>
              </a:rPr>
              <a:t> “SESTRADI” </a:t>
            </a:r>
            <a:r>
              <a:rPr lang="en-US" sz="3600" b="1" dirty="0" err="1">
                <a:solidFill>
                  <a:schemeClr val="tx1"/>
                </a:solidFill>
              </a:rPr>
              <a:t>Pangeran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Notokusumo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Pakualaman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(</a:t>
            </a:r>
            <a:r>
              <a:rPr lang="en-US" sz="3600" b="1" dirty="0" err="1">
                <a:solidFill>
                  <a:schemeClr val="tx1"/>
                </a:solidFill>
              </a:rPr>
              <a:t>Akhlak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buruk</a:t>
            </a:r>
            <a:r>
              <a:rPr lang="en-US" sz="3600" b="1" dirty="0">
                <a:solidFill>
                  <a:schemeClr val="tx1"/>
                </a:solidFill>
              </a:rPr>
              <a:t> yang </a:t>
            </a:r>
            <a:r>
              <a:rPr lang="en-US" sz="3600" b="1" dirty="0" err="1">
                <a:solidFill>
                  <a:schemeClr val="tx1"/>
                </a:solidFill>
              </a:rPr>
              <a:t>perlu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dihindari</a:t>
            </a:r>
            <a:r>
              <a:rPr lang="en-US" sz="3600" b="1" dirty="0">
                <a:solidFill>
                  <a:schemeClr val="tx1"/>
                </a:solidFill>
              </a:rPr>
              <a:t>)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7C09E8F-C241-2F75-70EA-32EC69551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096" y="4805680"/>
            <a:ext cx="5321808" cy="58927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Eva </a:t>
            </a:r>
            <a:r>
              <a:rPr lang="en-US" b="1" dirty="0" err="1">
                <a:solidFill>
                  <a:schemeClr val="tx1"/>
                </a:solidFill>
              </a:rPr>
              <a:t>Nurlina</a:t>
            </a:r>
            <a:r>
              <a:rPr lang="en-US" b="1" dirty="0">
                <a:solidFill>
                  <a:schemeClr val="tx1"/>
                </a:solidFill>
              </a:rPr>
              <a:t> Aprilia, M.</a:t>
            </a:r>
            <a:r>
              <a:rPr lang="en-US" b="1" dirty="0" err="1">
                <a:solidFill>
                  <a:schemeClr val="tx1"/>
                </a:solidFill>
              </a:rPr>
              <a:t>Kep</a:t>
            </a:r>
            <a:r>
              <a:rPr lang="en-US" b="1" dirty="0">
                <a:solidFill>
                  <a:schemeClr val="tx1"/>
                </a:solidFill>
              </a:rPr>
              <a:t>.,Ns.,</a:t>
            </a:r>
            <a:r>
              <a:rPr lang="en-US" b="1" dirty="0" err="1">
                <a:solidFill>
                  <a:schemeClr val="tx1"/>
                </a:solidFill>
              </a:rPr>
              <a:t>Sp.Kep.Kom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18DF20-A4C4-3800-A69E-4E11F5A11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15117" y="3822700"/>
            <a:ext cx="53213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que 12">
            <a:extLst>
              <a:ext uri="{FF2B5EF4-FFF2-40B4-BE49-F238E27FC236}">
                <a16:creationId xmlns:a16="http://schemas.microsoft.com/office/drawing/2014/main" id="{AC9EB422-5602-36FF-E543-5B0C70E5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4867" y="1269576"/>
            <a:ext cx="6781800" cy="4343824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53B63A-99EB-DBC1-DE80-E5E5214E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728" y="3681876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5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BD3D-5F57-F93F-BA75-057D5294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536192"/>
            <a:ext cx="3392424" cy="1074928"/>
          </a:xfrm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14. </a:t>
            </a:r>
            <a:r>
              <a:rPr lang="en-US" dirty="0" err="1">
                <a:solidFill>
                  <a:schemeClr val="tx1"/>
                </a:solidFill>
              </a:rPr>
              <a:t>Leles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404E3-5701-BFC8-3784-F493E0D78DC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863600"/>
            <a:ext cx="5696712" cy="4947920"/>
          </a:xfrm>
          <a:solidFill>
            <a:srgbClr val="AAD6FF"/>
          </a:solidFill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 err="1"/>
              <a:t>Leles</a:t>
            </a:r>
            <a:r>
              <a:rPr lang="en-US" sz="2800" dirty="0"/>
              <a:t> “</a:t>
            </a:r>
            <a:r>
              <a:rPr lang="en-US" sz="2800" dirty="0" err="1"/>
              <a:t>menyisih</a:t>
            </a:r>
            <a:r>
              <a:rPr lang="en-US" sz="2800" dirty="0"/>
              <a:t>” </a:t>
            </a:r>
            <a:r>
              <a:rPr lang="en-US" sz="2800" dirty="0" err="1"/>
              <a:t>artinya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bersemangat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berpendirian</a:t>
            </a:r>
            <a:r>
              <a:rPr lang="en-US" sz="2800" dirty="0"/>
              <a:t> </a:t>
            </a:r>
            <a:r>
              <a:rPr lang="en-US" sz="2800" dirty="0" err="1"/>
              <a:t>tetap</a:t>
            </a:r>
            <a:r>
              <a:rPr lang="en-US" sz="2800" dirty="0"/>
              <a:t> dan </a:t>
            </a:r>
            <a:r>
              <a:rPr lang="en-US" sz="2800" dirty="0" err="1"/>
              <a:t>apabila</a:t>
            </a:r>
            <a:r>
              <a:rPr lang="en-US" sz="2800" dirty="0"/>
              <a:t> </a:t>
            </a:r>
            <a:r>
              <a:rPr lang="en-US" sz="2800" dirty="0" err="1"/>
              <a:t>diberi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 </a:t>
            </a: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menghindar</a:t>
            </a:r>
            <a:r>
              <a:rPr lang="en-US" sz="2800" dirty="0"/>
              <a:t> (</a:t>
            </a:r>
            <a:r>
              <a:rPr lang="en-US" sz="2800" dirty="0" err="1"/>
              <a:t>Heddy</a:t>
            </a:r>
            <a:r>
              <a:rPr lang="en-US" sz="2800" dirty="0"/>
              <a:t> Shri Ahimsa Putra dan Sri </a:t>
            </a:r>
            <a:r>
              <a:rPr lang="en-US" sz="2800" dirty="0" err="1"/>
              <a:t>Ratna</a:t>
            </a:r>
            <a:r>
              <a:rPr lang="en-US" sz="2800" dirty="0"/>
              <a:t> </a:t>
            </a:r>
            <a:r>
              <a:rPr lang="en-US" sz="2800" dirty="0" err="1"/>
              <a:t>Saktimulya</a:t>
            </a:r>
            <a:r>
              <a:rPr lang="en-US" sz="2800" dirty="0"/>
              <a:t>, 2017)</a:t>
            </a:r>
          </a:p>
          <a:p>
            <a:r>
              <a:rPr lang="en-US" sz="2800" dirty="0" err="1"/>
              <a:t>Leles</a:t>
            </a:r>
            <a:r>
              <a:rPr lang="en-US" sz="2800" dirty="0"/>
              <a:t> : Lepas </a:t>
            </a:r>
            <a:r>
              <a:rPr lang="en-US" sz="2800" dirty="0" err="1"/>
              <a:t>kendali</a:t>
            </a:r>
            <a:r>
              <a:rPr lang="en-US" sz="2800" dirty="0"/>
              <a:t> </a:t>
            </a:r>
          </a:p>
          <a:p>
            <a:r>
              <a:rPr lang="en-US" sz="2800" dirty="0"/>
              <a:t>Lepas (</a:t>
            </a:r>
            <a:r>
              <a:rPr lang="en-US" sz="2800" dirty="0" err="1"/>
              <a:t>Bebas</a:t>
            </a:r>
            <a:r>
              <a:rPr lang="en-US" sz="2800" dirty="0"/>
              <a:t>)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pengendalian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(KBBI.Kemdikbud.go.id) </a:t>
            </a:r>
          </a:p>
          <a:p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disimpulkan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lolos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lepas</a:t>
            </a:r>
            <a:r>
              <a:rPr lang="en-US" sz="2800" dirty="0"/>
              <a:t> </a:t>
            </a:r>
            <a:r>
              <a:rPr lang="en-US" sz="2800" dirty="0" err="1"/>
              <a:t>kendali</a:t>
            </a:r>
            <a:r>
              <a:rPr lang="en-US" sz="2800" dirty="0"/>
              <a:t> </a:t>
            </a:r>
            <a:r>
              <a:rPr lang="en-US" sz="2800" dirty="0" err="1"/>
              <a:t>berarti</a:t>
            </a:r>
            <a:r>
              <a:rPr lang="en-US" sz="2800" dirty="0"/>
              <a:t> orang yang </a:t>
            </a:r>
            <a:r>
              <a:rPr lang="en-US" sz="2800" dirty="0" err="1"/>
              <a:t>ingin</a:t>
            </a:r>
            <a:r>
              <a:rPr lang="en-US" sz="2800" dirty="0"/>
              <a:t> </a:t>
            </a:r>
            <a:r>
              <a:rPr lang="en-US" sz="2800" dirty="0" err="1"/>
              <a:t>bebas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terikat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 </a:t>
            </a:r>
            <a:endParaRPr lang="en-ID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17415-417F-2776-D57A-D84798D48C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F7AD0-BF35-C730-A02F-7495C28DC1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0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BAE6C-35CF-A7EE-1EA8-FA2880D64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558800"/>
            <a:ext cx="3222752" cy="1270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Indikator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4859D-BA25-AFCA-6E3D-9195FCB22A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770632"/>
            <a:ext cx="10515600" cy="2431288"/>
          </a:xfrm>
          <a:solidFill>
            <a:srgbClr val="A9D7D9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err="1"/>
              <a:t>Tugas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selesai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Ingin</a:t>
            </a:r>
            <a:r>
              <a:rPr lang="en-US" sz="2800" dirty="0"/>
              <a:t> </a:t>
            </a:r>
            <a:r>
              <a:rPr lang="en-US" sz="2800" dirty="0" err="1"/>
              <a:t>semaunya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/>
              <a:t>Kurang </a:t>
            </a:r>
            <a:r>
              <a:rPr lang="en-US" sz="2800" dirty="0" err="1"/>
              <a:t>peka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keadaan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Menghindari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 </a:t>
            </a:r>
            <a:endParaRPr lang="en-ID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B410B-A978-8FD4-5103-163DCA80D8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6090B-FCAD-1C74-D913-620FB092C0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8342-8AF2-D835-8F8F-BD0BA12C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2188464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15. </a:t>
            </a:r>
            <a:r>
              <a:rPr lang="en-US" dirty="0" err="1">
                <a:solidFill>
                  <a:schemeClr val="tx1"/>
                </a:solidFill>
              </a:rPr>
              <a:t>Lanthang</a:t>
            </a:r>
            <a:r>
              <a:rPr lang="en-US" dirty="0">
                <a:solidFill>
                  <a:schemeClr val="tx1"/>
                </a:solidFill>
              </a:rPr>
              <a:t>     “</a:t>
            </a:r>
            <a:r>
              <a:rPr lang="en-US" dirty="0" err="1">
                <a:solidFill>
                  <a:schemeClr val="tx1"/>
                </a:solidFill>
              </a:rPr>
              <a:t>Dengki</a:t>
            </a:r>
            <a:r>
              <a:rPr lang="en-US" dirty="0">
                <a:solidFill>
                  <a:schemeClr val="tx1"/>
                </a:solidFill>
              </a:rPr>
              <a:t>” 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6F6B0-B2FF-0C86-3A87-934DA420C3C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518160"/>
            <a:ext cx="5696712" cy="5838190"/>
          </a:xfrm>
          <a:solidFill>
            <a:srgbClr val="AAD6FF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/>
              <a:t>Lanthang</a:t>
            </a:r>
            <a:r>
              <a:rPr lang="en-US" dirty="0"/>
              <a:t> :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menoleh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mengedepankan</a:t>
            </a:r>
            <a:r>
              <a:rPr lang="en-US" dirty="0"/>
              <a:t> </a:t>
            </a:r>
            <a:r>
              <a:rPr lang="en-US" dirty="0" err="1"/>
              <a:t>kemarahan</a:t>
            </a:r>
            <a:r>
              <a:rPr lang="en-US" dirty="0"/>
              <a:t> (</a:t>
            </a:r>
            <a:r>
              <a:rPr lang="en-US" dirty="0" err="1"/>
              <a:t>Heddy</a:t>
            </a:r>
            <a:r>
              <a:rPr lang="en-US" dirty="0"/>
              <a:t> Shri </a:t>
            </a:r>
            <a:r>
              <a:rPr lang="en-US" dirty="0" err="1"/>
              <a:t>Ahimsan</a:t>
            </a:r>
            <a:r>
              <a:rPr lang="en-US" dirty="0"/>
              <a:t> Putra dan Sri </a:t>
            </a:r>
            <a:r>
              <a:rPr lang="en-US" dirty="0" err="1"/>
              <a:t>Ratna</a:t>
            </a:r>
            <a:r>
              <a:rPr lang="en-US" dirty="0"/>
              <a:t> </a:t>
            </a:r>
            <a:r>
              <a:rPr lang="en-US" dirty="0" err="1"/>
              <a:t>Saktimulya</a:t>
            </a:r>
            <a:r>
              <a:rPr lang="en-US" dirty="0"/>
              <a:t>, 2017) </a:t>
            </a:r>
          </a:p>
          <a:p>
            <a:r>
              <a:rPr lang="en-US" dirty="0" err="1"/>
              <a:t>Menaruh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marah</a:t>
            </a:r>
            <a:r>
              <a:rPr lang="en-US" dirty="0"/>
              <a:t> (</a:t>
            </a:r>
            <a:r>
              <a:rPr lang="en-US" dirty="0" err="1"/>
              <a:t>benci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suka</a:t>
            </a:r>
            <a:r>
              <a:rPr lang="en-US" dirty="0"/>
              <a:t>)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iri</a:t>
            </a:r>
            <a:r>
              <a:rPr lang="en-US" dirty="0"/>
              <a:t> yang </a:t>
            </a:r>
            <a:r>
              <a:rPr lang="en-US" dirty="0" err="1"/>
              <a:t>amat</a:t>
            </a:r>
            <a:r>
              <a:rPr lang="en-US" dirty="0"/>
              <a:t> sangat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keberuntungan</a:t>
            </a:r>
            <a:r>
              <a:rPr lang="en-US" dirty="0"/>
              <a:t> orang lain (KBBI.Kemdikbud.go.id)</a:t>
            </a:r>
          </a:p>
          <a:p>
            <a:r>
              <a:rPr lang="en-US" dirty="0" err="1"/>
              <a:t>Iri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dengki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emosi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</a:t>
            </a:r>
            <a:r>
              <a:rPr lang="en-US" dirty="0" err="1"/>
              <a:t>Iri</a:t>
            </a:r>
            <a:r>
              <a:rPr lang="en-US" dirty="0"/>
              <a:t> </a:t>
            </a:r>
            <a:r>
              <a:rPr lang="en-US" dirty="0" err="1"/>
              <a:t>bermuatan</a:t>
            </a:r>
            <a:r>
              <a:rPr lang="en-US" dirty="0"/>
              <a:t> negative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emosi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menyenangkan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dirasakan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trhadap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orang lain. </a:t>
            </a:r>
          </a:p>
          <a:p>
            <a:r>
              <a:rPr lang="en-US" dirty="0" err="1"/>
              <a:t>Dengki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emosional</a:t>
            </a:r>
            <a:r>
              <a:rPr lang="en-US" dirty="0"/>
              <a:t> yang </a:t>
            </a:r>
            <a:r>
              <a:rPr lang="en-US" dirty="0" err="1"/>
              <a:t>bermuatan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negative orang lain.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orang yang </a:t>
            </a:r>
            <a:r>
              <a:rPr lang="en-US" dirty="0" err="1"/>
              <a:t>iri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berpotensi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dengki</a:t>
            </a:r>
            <a:r>
              <a:rPr lang="en-US" dirty="0"/>
              <a:t> (</a:t>
            </a:r>
            <a:r>
              <a:rPr lang="en-US" dirty="0" err="1"/>
              <a:t>Faturochman</a:t>
            </a:r>
            <a:r>
              <a:rPr lang="en-US" dirty="0"/>
              <a:t>, 2006)   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457A9-6E23-A996-844B-D60EC0C82C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514DD-011B-E6D6-84E6-4AA966B627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1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1A6B2-FE9F-057A-9E25-1B6011466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88" y="694944"/>
            <a:ext cx="3273552" cy="894080"/>
          </a:xfrm>
          <a:solidFill>
            <a:srgbClr val="FFFF00"/>
          </a:solidFill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Indikator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28974-7916-1872-9EB9-C41A31AC4A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770632"/>
            <a:ext cx="10515600" cy="2878328"/>
          </a:xfrm>
          <a:solidFill>
            <a:srgbClr val="93D3D9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suka</a:t>
            </a:r>
            <a:r>
              <a:rPr lang="en-US" sz="2800" dirty="0"/>
              <a:t> </a:t>
            </a:r>
            <a:r>
              <a:rPr lang="en-US" sz="2800" dirty="0" err="1"/>
              <a:t>melihat</a:t>
            </a:r>
            <a:r>
              <a:rPr lang="en-US" sz="2800" dirty="0"/>
              <a:t> orang lain </a:t>
            </a:r>
            <a:r>
              <a:rPr lang="en-US" sz="2800" dirty="0" err="1"/>
              <a:t>sukses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senang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Menginginkan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r>
              <a:rPr lang="en-US" sz="2800" dirty="0"/>
              <a:t> yang </a:t>
            </a:r>
            <a:r>
              <a:rPr lang="en-US" sz="2800" dirty="0" err="1"/>
              <a:t>dimiliki</a:t>
            </a:r>
            <a:r>
              <a:rPr lang="en-US" sz="2800" dirty="0"/>
              <a:t> orang lain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Merasa</a:t>
            </a:r>
            <a:r>
              <a:rPr lang="en-US" sz="2800" dirty="0"/>
              <a:t> </a:t>
            </a:r>
            <a:r>
              <a:rPr lang="en-US" sz="2800" dirty="0" err="1"/>
              <a:t>kurang</a:t>
            </a:r>
            <a:r>
              <a:rPr lang="en-US" sz="2800" dirty="0"/>
              <a:t> </a:t>
            </a:r>
            <a:r>
              <a:rPr lang="en-US" sz="2800" dirty="0" err="1"/>
              <a:t>sempurna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/>
              <a:t>Kurang </a:t>
            </a:r>
            <a:r>
              <a:rPr lang="en-US" sz="2800" dirty="0" err="1"/>
              <a:t>bersyukur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Mengedepankan</a:t>
            </a:r>
            <a:r>
              <a:rPr lang="en-US" sz="2800" dirty="0"/>
              <a:t> </a:t>
            </a:r>
            <a:r>
              <a:rPr lang="en-US" sz="2800" dirty="0" err="1"/>
              <a:t>emosi</a:t>
            </a:r>
            <a:r>
              <a:rPr lang="en-US" sz="2800" dirty="0"/>
              <a:t> / Marah </a:t>
            </a:r>
            <a:endParaRPr lang="en-ID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14157-31FD-D339-064A-87DEC7C798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55B7F-B6B2-D741-3FA4-D60AE6DE59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04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F96DD-271F-FB53-1FE8-2CC918790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377440"/>
            <a:ext cx="3392424" cy="200152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16. Langar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 err="1">
                <a:solidFill>
                  <a:schemeClr val="tx1"/>
                </a:solidFill>
              </a:rPr>
              <a:t>Bengis</a:t>
            </a:r>
            <a:r>
              <a:rPr lang="en-US" dirty="0">
                <a:solidFill>
                  <a:schemeClr val="tx1"/>
                </a:solidFill>
              </a:rPr>
              <a:t>”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5E30B-2F50-E247-A29D-99B3321B970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487680"/>
            <a:ext cx="5696712" cy="5648960"/>
          </a:xfrm>
          <a:solidFill>
            <a:srgbClr val="AAD6FF"/>
          </a:solidFill>
        </p:spPr>
        <p:txBody>
          <a:bodyPr>
            <a:noAutofit/>
          </a:bodyPr>
          <a:lstStyle/>
          <a:p>
            <a:r>
              <a:rPr lang="en-US" sz="2800" dirty="0"/>
              <a:t>Langar “</a:t>
            </a:r>
            <a:r>
              <a:rPr lang="en-US" sz="2800" dirty="0" err="1"/>
              <a:t>Garang</a:t>
            </a:r>
            <a:r>
              <a:rPr lang="en-US" sz="2800" dirty="0"/>
              <a:t>” : </a:t>
            </a:r>
            <a:r>
              <a:rPr lang="en-US" sz="2800" dirty="0" err="1"/>
              <a:t>Bengis</a:t>
            </a:r>
            <a:r>
              <a:rPr lang="en-US" sz="2800" dirty="0"/>
              <a:t>, </a:t>
            </a:r>
            <a:r>
              <a:rPr lang="en-US" sz="2800" dirty="0" err="1"/>
              <a:t>jahat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Jahat</a:t>
            </a:r>
            <a:r>
              <a:rPr lang="en-US" sz="2800" dirty="0"/>
              <a:t> : sangat </a:t>
            </a:r>
            <a:r>
              <a:rPr lang="en-US" sz="2800" dirty="0" err="1"/>
              <a:t>jelek</a:t>
            </a:r>
            <a:r>
              <a:rPr lang="en-US" sz="2800" dirty="0"/>
              <a:t>, </a:t>
            </a:r>
            <a:r>
              <a:rPr lang="en-US" sz="2800" dirty="0" err="1"/>
              <a:t>buruk</a:t>
            </a:r>
            <a:r>
              <a:rPr lang="en-US" sz="2800" dirty="0"/>
              <a:t>, sangat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(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kelakuan</a:t>
            </a:r>
            <a:r>
              <a:rPr lang="en-US" sz="2800" dirty="0"/>
              <a:t>, </a:t>
            </a:r>
            <a:r>
              <a:rPr lang="en-US" sz="2800" dirty="0" err="1"/>
              <a:t>tabiat</a:t>
            </a:r>
            <a:r>
              <a:rPr lang="en-US" sz="2800" dirty="0"/>
              <a:t> dan </a:t>
            </a:r>
            <a:r>
              <a:rPr lang="en-US" sz="2800" dirty="0" err="1"/>
              <a:t>perbuatan</a:t>
            </a:r>
            <a:r>
              <a:rPr lang="en-US" sz="2800" dirty="0"/>
              <a:t>) (KBBI.Kemdikbud.go.id)</a:t>
            </a:r>
          </a:p>
          <a:p>
            <a:r>
              <a:rPr lang="en-US" sz="2800" dirty="0" err="1"/>
              <a:t>Bengis</a:t>
            </a:r>
            <a:r>
              <a:rPr lang="en-US" sz="2800" dirty="0"/>
              <a:t> : </a:t>
            </a: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dirty="0" err="1"/>
              <a:t>keras</a:t>
            </a:r>
            <a:r>
              <a:rPr lang="en-US" sz="2800" dirty="0"/>
              <a:t>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belas</a:t>
            </a:r>
            <a:r>
              <a:rPr lang="en-US" sz="2800" dirty="0"/>
              <a:t> </a:t>
            </a:r>
            <a:r>
              <a:rPr lang="en-US" sz="2800" dirty="0" err="1"/>
              <a:t>kasihan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binatang</a:t>
            </a:r>
            <a:r>
              <a:rPr lang="en-US" sz="2800" dirty="0"/>
              <a:t>, </a:t>
            </a:r>
            <a:r>
              <a:rPr lang="en-US" sz="2800" dirty="0" err="1"/>
              <a:t>suka</a:t>
            </a:r>
            <a:r>
              <a:rPr lang="en-US" sz="2800" dirty="0"/>
              <a:t> </a:t>
            </a:r>
            <a:r>
              <a:rPr lang="en-US" sz="2800" dirty="0" err="1"/>
              <a:t>berbuat</a:t>
            </a:r>
            <a:r>
              <a:rPr lang="en-US" sz="2800" dirty="0"/>
              <a:t> </a:t>
            </a:r>
            <a:r>
              <a:rPr lang="en-US" sz="2800" dirty="0" err="1"/>
              <a:t>aniaya</a:t>
            </a:r>
            <a:r>
              <a:rPr lang="en-US" sz="2800" dirty="0"/>
              <a:t>, </a:t>
            </a:r>
            <a:r>
              <a:rPr lang="en-US" sz="2800" dirty="0" err="1"/>
              <a:t>kejam</a:t>
            </a:r>
            <a:r>
              <a:rPr lang="en-US" sz="2800" dirty="0"/>
              <a:t> </a:t>
            </a:r>
            <a:r>
              <a:rPr lang="en-ID" sz="2800" dirty="0"/>
              <a:t>(KBBI.Kemdikbud.go.id)</a:t>
            </a:r>
          </a:p>
          <a:p>
            <a:r>
              <a:rPr lang="en-ID" sz="2800" b="1" dirty="0"/>
              <a:t>Kesimpulan : </a:t>
            </a:r>
          </a:p>
          <a:p>
            <a:pPr marL="0" indent="0">
              <a:buNone/>
            </a:pPr>
            <a:r>
              <a:rPr lang="en-ID" sz="2800" dirty="0"/>
              <a:t>Langar </a:t>
            </a:r>
            <a:r>
              <a:rPr lang="en-ID" sz="2800" dirty="0" err="1"/>
              <a:t>artinya</a:t>
            </a:r>
            <a:r>
              <a:rPr lang="en-ID" sz="2800" dirty="0"/>
              <a:t> </a:t>
            </a:r>
            <a:r>
              <a:rPr lang="en-ID" sz="2800" dirty="0" err="1"/>
              <a:t>seseorang</a:t>
            </a:r>
            <a:r>
              <a:rPr lang="en-ID" sz="2800" dirty="0"/>
              <a:t> yang </a:t>
            </a:r>
            <a:r>
              <a:rPr lang="en-ID" sz="2800" dirty="0" err="1"/>
              <a:t>memiliki</a:t>
            </a:r>
            <a:r>
              <a:rPr lang="en-ID" sz="2800" dirty="0"/>
              <a:t> </a:t>
            </a:r>
            <a:r>
              <a:rPr lang="en-ID" sz="2800" dirty="0" err="1"/>
              <a:t>sifat</a:t>
            </a:r>
            <a:r>
              <a:rPr lang="en-ID" sz="2800" dirty="0"/>
              <a:t> </a:t>
            </a:r>
            <a:r>
              <a:rPr lang="en-ID" sz="2800" dirty="0" err="1"/>
              <a:t>jahat</a:t>
            </a:r>
            <a:r>
              <a:rPr lang="en-ID" sz="2800" dirty="0"/>
              <a:t>, </a:t>
            </a:r>
            <a:r>
              <a:rPr lang="en-ID" sz="2800" dirty="0" err="1"/>
              <a:t>kejam</a:t>
            </a:r>
            <a:r>
              <a:rPr lang="en-ID" sz="2800" dirty="0"/>
              <a:t> dan </a:t>
            </a:r>
            <a:r>
              <a:rPr lang="en-ID" sz="2800" dirty="0" err="1"/>
              <a:t>suka</a:t>
            </a:r>
            <a:r>
              <a:rPr lang="en-ID" sz="2800" dirty="0"/>
              <a:t> </a:t>
            </a:r>
            <a:r>
              <a:rPr lang="en-ID" sz="2800" dirty="0" err="1"/>
              <a:t>menyakiti</a:t>
            </a:r>
            <a:r>
              <a:rPr lang="en-ID" sz="2800" dirty="0"/>
              <a:t> orang lain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B324B-C46A-C653-CFF5-BF37F23676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9F75C-61E7-CF08-5C4F-E516EAE487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8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74BC-FEF7-AE03-94F3-773C61BE7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694944"/>
            <a:ext cx="3080512" cy="1133856"/>
          </a:xfrm>
          <a:solidFill>
            <a:srgbClr val="FFFF00"/>
          </a:solidFill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Indikator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9C918-9230-738B-0FF2-6120A415D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770632"/>
            <a:ext cx="10515600" cy="1902968"/>
          </a:xfrm>
          <a:solidFill>
            <a:srgbClr val="93D3D9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2292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Tidak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berperasaan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berujung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menghalalkan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segala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cara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AD8D6">
                  <a:lumMod val="25000"/>
                </a:srgbClr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2292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Menyakiti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 orang lain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2292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3.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Berbuat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jahat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 dan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kejam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  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CAD8D6">
                  <a:lumMod val="25000"/>
                </a:srgbClr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D492E-69C4-E58D-758F-B9EA424EC9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C3BC-72D8-35CB-DF9E-04AACE96C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07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9E8AE-DCDC-1FB3-3264-BADCCBF54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184302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17. </a:t>
            </a:r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</a:rPr>
              <a:t>Lengus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b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“</a:t>
            </a:r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</a:rPr>
              <a:t>Dendam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”</a:t>
            </a:r>
            <a:endParaRPr lang="en-ID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F2997-0777-7617-D519-A3F8AF6599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477520"/>
            <a:ext cx="5696712" cy="5405120"/>
          </a:xfrm>
          <a:solidFill>
            <a:srgbClr val="AAD6FF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 err="1"/>
              <a:t>Lengus</a:t>
            </a:r>
            <a:r>
              <a:rPr lang="en-US" sz="2800" dirty="0"/>
              <a:t> : </a:t>
            </a:r>
            <a:r>
              <a:rPr lang="en-US" sz="2800" dirty="0" err="1"/>
              <a:t>Pencemberut</a:t>
            </a:r>
            <a:r>
              <a:rPr lang="en-US" sz="2800" dirty="0"/>
              <a:t> (</a:t>
            </a:r>
            <a:r>
              <a:rPr lang="en-US" sz="2800" dirty="0" err="1"/>
              <a:t>Pendendam</a:t>
            </a:r>
            <a:r>
              <a:rPr lang="en-US" sz="2800" dirty="0"/>
              <a:t> dan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mencela</a:t>
            </a:r>
            <a:r>
              <a:rPr lang="en-US" sz="2800" dirty="0"/>
              <a:t>) (</a:t>
            </a:r>
            <a:r>
              <a:rPr lang="en-US" sz="2800" dirty="0" err="1"/>
              <a:t>Heddy</a:t>
            </a:r>
            <a:r>
              <a:rPr lang="en-US" sz="2800" dirty="0"/>
              <a:t> Shri Ahimsa Putra dan Sri </a:t>
            </a:r>
            <a:r>
              <a:rPr lang="en-US" sz="2800" dirty="0" err="1"/>
              <a:t>Ratna</a:t>
            </a:r>
            <a:r>
              <a:rPr lang="en-US" sz="2800" dirty="0"/>
              <a:t> </a:t>
            </a:r>
            <a:r>
              <a:rPr lang="en-US" sz="2800" dirty="0" err="1"/>
              <a:t>Saktimulya</a:t>
            </a:r>
            <a:r>
              <a:rPr lang="en-US" sz="2800" dirty="0"/>
              <a:t>, 2017)</a:t>
            </a:r>
          </a:p>
          <a:p>
            <a:r>
              <a:rPr lang="en-US" sz="2800" dirty="0" err="1"/>
              <a:t>Berkeinginan</a:t>
            </a:r>
            <a:r>
              <a:rPr lang="en-US" sz="2800" dirty="0"/>
              <a:t> </a:t>
            </a:r>
            <a:r>
              <a:rPr lang="en-US" sz="2800" dirty="0" err="1"/>
              <a:t>keras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membalas</a:t>
            </a:r>
            <a:r>
              <a:rPr lang="en-US" sz="2800" dirty="0"/>
              <a:t> (</a:t>
            </a:r>
            <a:r>
              <a:rPr lang="en-US" sz="2800" dirty="0" err="1"/>
              <a:t>kejahatan</a:t>
            </a:r>
            <a:r>
              <a:rPr lang="en-US" sz="2800" dirty="0"/>
              <a:t> dan </a:t>
            </a:r>
            <a:r>
              <a:rPr lang="en-US" sz="2800" dirty="0" err="1"/>
              <a:t>sebagainya</a:t>
            </a:r>
            <a:r>
              <a:rPr lang="en-US" sz="2800" dirty="0"/>
              <a:t>)</a:t>
            </a:r>
            <a:r>
              <a:rPr lang="en-ID" sz="2800" dirty="0"/>
              <a:t> (KBBI.Kemdikbud.go.id) </a:t>
            </a:r>
          </a:p>
          <a:p>
            <a:r>
              <a:rPr lang="en-ID" sz="2800" b="1" dirty="0"/>
              <a:t>Kesimpulan : </a:t>
            </a:r>
          </a:p>
          <a:p>
            <a:pPr marL="0" indent="0">
              <a:buNone/>
            </a:pPr>
            <a:r>
              <a:rPr lang="en-ID" sz="2800" dirty="0" err="1"/>
              <a:t>Lengus</a:t>
            </a:r>
            <a:r>
              <a:rPr lang="en-ID" sz="2800" dirty="0"/>
              <a:t> </a:t>
            </a:r>
            <a:r>
              <a:rPr lang="en-ID" sz="2800" dirty="0" err="1"/>
              <a:t>yaitu</a:t>
            </a:r>
            <a:r>
              <a:rPr lang="en-ID" sz="2800" dirty="0"/>
              <a:t> </a:t>
            </a:r>
            <a:r>
              <a:rPr lang="en-ID" sz="2800" dirty="0" err="1"/>
              <a:t>seseorang</a:t>
            </a:r>
            <a:r>
              <a:rPr lang="en-ID" sz="2800" dirty="0"/>
              <a:t> yang </a:t>
            </a:r>
            <a:r>
              <a:rPr lang="en-ID" sz="2800" dirty="0" err="1"/>
              <a:t>memiliki</a:t>
            </a:r>
            <a:r>
              <a:rPr lang="en-ID" sz="2800" dirty="0"/>
              <a:t> </a:t>
            </a:r>
            <a:r>
              <a:rPr lang="en-ID" sz="2800" dirty="0" err="1"/>
              <a:t>sifat</a:t>
            </a:r>
            <a:r>
              <a:rPr lang="en-ID" sz="2800" dirty="0"/>
              <a:t> </a:t>
            </a:r>
            <a:r>
              <a:rPr lang="en-ID" sz="2800" dirty="0" err="1"/>
              <a:t>pendendam</a:t>
            </a:r>
            <a:r>
              <a:rPr lang="en-ID" sz="2800" dirty="0"/>
              <a:t> </a:t>
            </a:r>
            <a:r>
              <a:rPr lang="en-ID" sz="2800" dirty="0" err="1"/>
              <a:t>yaitu</a:t>
            </a:r>
            <a:r>
              <a:rPr lang="en-ID" sz="2800" dirty="0"/>
              <a:t> </a:t>
            </a:r>
            <a:r>
              <a:rPr lang="en-ID" sz="2800" dirty="0" err="1"/>
              <a:t>berkeinginan</a:t>
            </a:r>
            <a:r>
              <a:rPr lang="en-ID" sz="2800" dirty="0"/>
              <a:t> </a:t>
            </a:r>
            <a:r>
              <a:rPr lang="en-ID" sz="2800" dirty="0" err="1"/>
              <a:t>keras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membalas</a:t>
            </a:r>
            <a:r>
              <a:rPr lang="en-ID" sz="2800" dirty="0"/>
              <a:t> orang lain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kejahatan</a:t>
            </a:r>
            <a:r>
              <a:rPr lang="en-ID" sz="2800" dirty="0"/>
              <a:t> 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F7867-BC6E-17E9-4D2A-4CBA42D91A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6EA1C-F7F1-9EA7-51CB-71A0AB017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76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314B-E91E-32EF-9596-60C6AE94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883920"/>
            <a:ext cx="3202432" cy="944880"/>
          </a:xfrm>
          <a:solidFill>
            <a:srgbClr val="FFFF00"/>
          </a:solidFill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Indikator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0467B-2698-8CF4-90D8-55200E8902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rgbClr val="93D3D9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keinginan</a:t>
            </a:r>
            <a:r>
              <a:rPr lang="en-US" sz="2800" dirty="0"/>
              <a:t> </a:t>
            </a:r>
            <a:r>
              <a:rPr lang="en-US" sz="2800" dirty="0" err="1"/>
              <a:t>membalas</a:t>
            </a:r>
            <a:r>
              <a:rPr lang="en-US" sz="2800" dirty="0"/>
              <a:t> </a:t>
            </a:r>
            <a:r>
              <a:rPr lang="en-US" sz="2800" dirty="0" err="1"/>
              <a:t>dendam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Menyampaikan</a:t>
            </a:r>
            <a:r>
              <a:rPr lang="en-US" sz="2800" dirty="0"/>
              <a:t>  rasa </a:t>
            </a:r>
            <a:r>
              <a:rPr lang="en-US" sz="2800" dirty="0" err="1"/>
              <a:t>kesal</a:t>
            </a:r>
            <a:r>
              <a:rPr lang="en-US" sz="2800" dirty="0"/>
              <a:t> dan </a:t>
            </a:r>
            <a:r>
              <a:rPr lang="en-US" sz="2800" dirty="0" err="1"/>
              <a:t>marah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Menolak</a:t>
            </a:r>
            <a:r>
              <a:rPr lang="en-US" sz="2800" dirty="0"/>
              <a:t> </a:t>
            </a:r>
            <a:r>
              <a:rPr lang="en-US" sz="2800" dirty="0" err="1"/>
              <a:t>menjalin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orang yang </a:t>
            </a:r>
            <a:r>
              <a:rPr lang="en-US" sz="2800" dirty="0" err="1"/>
              <a:t>menyakiti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Suka</a:t>
            </a:r>
            <a:r>
              <a:rPr lang="en-US" sz="2800" dirty="0"/>
              <a:t> </a:t>
            </a:r>
            <a:r>
              <a:rPr lang="en-US" sz="2800" dirty="0" err="1"/>
              <a:t>mencela</a:t>
            </a:r>
            <a:r>
              <a:rPr lang="en-US" sz="2800" dirty="0"/>
              <a:t> orang lain </a:t>
            </a:r>
            <a:endParaRPr lang="en-ID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81534-E728-4A3C-C6E8-8D0E7B93C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A95D8-03CF-9171-8135-22EE294C38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0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9557-FACD-AF20-2B49-CF0FE4E4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4" y="1536192"/>
            <a:ext cx="3392424" cy="1680464"/>
          </a:xfrm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18. </a:t>
            </a:r>
            <a:r>
              <a:rPr lang="en-US" dirty="0" err="1">
                <a:solidFill>
                  <a:schemeClr val="tx1"/>
                </a:solidFill>
              </a:rPr>
              <a:t>Leson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31651-0A6D-CAD6-20A3-DFF5A93881A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36525"/>
            <a:ext cx="5696712" cy="6219825"/>
          </a:xfrm>
          <a:solidFill>
            <a:srgbClr val="AAD6FF"/>
          </a:solidFill>
        </p:spPr>
        <p:txBody>
          <a:bodyPr>
            <a:noAutofit/>
          </a:bodyPr>
          <a:lstStyle/>
          <a:p>
            <a:r>
              <a:rPr lang="en-US" sz="2800" dirty="0" err="1"/>
              <a:t>Leson</a:t>
            </a:r>
            <a:r>
              <a:rPr lang="en-US" sz="2800" dirty="0"/>
              <a:t> : Malas </a:t>
            </a:r>
          </a:p>
          <a:p>
            <a:r>
              <a:rPr lang="en-US" sz="2800" dirty="0"/>
              <a:t>Orang </a:t>
            </a:r>
            <a:r>
              <a:rPr lang="en-US" sz="2800" dirty="0" err="1"/>
              <a:t>leson</a:t>
            </a:r>
            <a:r>
              <a:rPr lang="en-US" sz="2800" dirty="0"/>
              <a:t> / </a:t>
            </a:r>
            <a:r>
              <a:rPr lang="en-US" sz="2800" dirty="0" err="1"/>
              <a:t>pemalas</a:t>
            </a:r>
            <a:r>
              <a:rPr lang="en-US" sz="2800" dirty="0"/>
              <a:t> </a:t>
            </a:r>
            <a:r>
              <a:rPr lang="en-US" sz="2800" dirty="0" err="1"/>
              <a:t>tdk</a:t>
            </a:r>
            <a:r>
              <a:rPr lang="en-US" sz="2800" dirty="0"/>
              <a:t> </a:t>
            </a:r>
            <a:r>
              <a:rPr lang="en-US" sz="2800" dirty="0" err="1"/>
              <a:t>pernah</a:t>
            </a:r>
            <a:r>
              <a:rPr lang="en-US" sz="2800" dirty="0"/>
              <a:t> </a:t>
            </a:r>
            <a:r>
              <a:rPr lang="en-US" sz="2800" dirty="0" err="1"/>
              <a:t>menyelesaikan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, </a:t>
            </a:r>
            <a:r>
              <a:rPr lang="en-US" sz="2800" dirty="0" err="1"/>
              <a:t>kesukaannya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makan</a:t>
            </a:r>
            <a:r>
              <a:rPr lang="en-US" sz="2800" dirty="0"/>
              <a:t> dan </a:t>
            </a:r>
            <a:r>
              <a:rPr lang="en-US" sz="2800" dirty="0" err="1"/>
              <a:t>tidur</a:t>
            </a:r>
            <a:r>
              <a:rPr lang="en-US" sz="2800" dirty="0"/>
              <a:t> (</a:t>
            </a:r>
            <a:r>
              <a:rPr lang="en-US" sz="2800" dirty="0" err="1"/>
              <a:t>Heddy</a:t>
            </a:r>
            <a:r>
              <a:rPr lang="en-US" sz="2800" dirty="0"/>
              <a:t> </a:t>
            </a:r>
            <a:r>
              <a:rPr lang="en-US" sz="2800" dirty="0" err="1"/>
              <a:t>Ashri</a:t>
            </a:r>
            <a:r>
              <a:rPr lang="en-US" sz="2800" dirty="0"/>
              <a:t> Ahimsa Putra dan Sri </a:t>
            </a:r>
            <a:r>
              <a:rPr lang="en-US" sz="2800" dirty="0" err="1"/>
              <a:t>Ratna</a:t>
            </a:r>
            <a:r>
              <a:rPr lang="en-US" sz="2800" dirty="0"/>
              <a:t> </a:t>
            </a:r>
            <a:r>
              <a:rPr lang="en-US" sz="2800" dirty="0" err="1"/>
              <a:t>Saktimulya</a:t>
            </a:r>
            <a:r>
              <a:rPr lang="en-US" sz="2800" dirty="0"/>
              <a:t>, 2017)</a:t>
            </a:r>
          </a:p>
          <a:p>
            <a:r>
              <a:rPr lang="en-US" sz="2800" dirty="0"/>
              <a:t>Malas :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mau</a:t>
            </a:r>
            <a:r>
              <a:rPr lang="en-US" sz="2800" dirty="0"/>
              <a:t> </a:t>
            </a:r>
            <a:r>
              <a:rPr lang="en-US" sz="2800" dirty="0" err="1"/>
              <a:t>bekerja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mengerjakan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r>
              <a:rPr lang="en-US" sz="2800" dirty="0"/>
              <a:t> </a:t>
            </a:r>
          </a:p>
          <a:p>
            <a:r>
              <a:rPr lang="en-US" sz="2800" b="1" dirty="0"/>
              <a:t>Kesimpulan : </a:t>
            </a:r>
          </a:p>
          <a:p>
            <a:pPr marL="0" indent="0">
              <a:buNone/>
            </a:pPr>
            <a:r>
              <a:rPr lang="en-US" sz="2800" dirty="0" err="1"/>
              <a:t>Leson</a:t>
            </a:r>
            <a:r>
              <a:rPr lang="en-US" sz="2800" dirty="0"/>
              <a:t> / malas </a:t>
            </a:r>
            <a:r>
              <a:rPr lang="en-US" sz="2800" dirty="0" err="1"/>
              <a:t>artinya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pernah</a:t>
            </a:r>
            <a:r>
              <a:rPr lang="en-US" sz="2800" dirty="0"/>
              <a:t> </a:t>
            </a:r>
            <a:r>
              <a:rPr lang="en-US" sz="2800" dirty="0" err="1"/>
              <a:t>menyelesaikan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, </a:t>
            </a:r>
            <a:r>
              <a:rPr lang="en-US" sz="2800" dirty="0" err="1"/>
              <a:t>mengaku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  orang lain,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senang</a:t>
            </a:r>
            <a:r>
              <a:rPr lang="en-US" sz="2800" dirty="0"/>
              <a:t> </a:t>
            </a:r>
            <a:r>
              <a:rPr lang="en-US" sz="2800" dirty="0" err="1"/>
              <a:t>meminta</a:t>
            </a:r>
            <a:r>
              <a:rPr lang="en-US" sz="2800" dirty="0"/>
              <a:t> </a:t>
            </a:r>
            <a:r>
              <a:rPr lang="en-US" sz="2800" dirty="0" err="1"/>
              <a:t>daripada</a:t>
            </a:r>
            <a:r>
              <a:rPr lang="en-US" sz="2800" dirty="0"/>
              <a:t> </a:t>
            </a:r>
            <a:r>
              <a:rPr lang="en-US" sz="2800" dirty="0" err="1"/>
              <a:t>bekerja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suka</a:t>
            </a:r>
            <a:r>
              <a:rPr lang="en-US" sz="2800" dirty="0"/>
              <a:t> </a:t>
            </a:r>
            <a:r>
              <a:rPr lang="en-US" sz="2800" dirty="0" err="1"/>
              <a:t>bekerja</a:t>
            </a:r>
            <a:r>
              <a:rPr lang="en-US" sz="2800" dirty="0"/>
              <a:t> </a:t>
            </a:r>
            <a:endParaRPr lang="en-ID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E69B8-607F-DF86-DFC8-FAEE486FF0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D8C7C-C155-8961-0203-6A023EF15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41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35482-4557-EADD-4C18-DFEC91DB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694944"/>
            <a:ext cx="2846832" cy="1133856"/>
          </a:xfrm>
          <a:solidFill>
            <a:srgbClr val="FFFF00"/>
          </a:solidFill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Indikator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D5B7B-D322-5566-0247-31321F5B28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rgbClr val="93D3D9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err="1"/>
              <a:t>Mengabaikan</a:t>
            </a:r>
            <a:r>
              <a:rPr lang="en-US" sz="2800" dirty="0"/>
              <a:t> </a:t>
            </a:r>
            <a:r>
              <a:rPr lang="en-US" sz="2800" dirty="0" err="1"/>
              <a:t>tugas</a:t>
            </a:r>
            <a:r>
              <a:rPr lang="en-US" sz="2800" dirty="0"/>
              <a:t> dan </a:t>
            </a:r>
            <a:r>
              <a:rPr lang="en-US" sz="2800" dirty="0" err="1"/>
              <a:t>tanggungjawab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Mengabaikan</a:t>
            </a:r>
            <a:r>
              <a:rPr lang="en-US" sz="2800" dirty="0"/>
              <a:t> </a:t>
            </a:r>
            <a:r>
              <a:rPr lang="en-US" sz="2800" dirty="0" err="1"/>
              <a:t>rahasia</a:t>
            </a:r>
            <a:r>
              <a:rPr lang="en-US" sz="2800" dirty="0"/>
              <a:t> </a:t>
            </a:r>
            <a:r>
              <a:rPr lang="en-US" sz="2800" dirty="0" err="1"/>
              <a:t>jabatan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Mengabaikan</a:t>
            </a:r>
            <a:r>
              <a:rPr lang="en-US" sz="2800" dirty="0"/>
              <a:t> </a:t>
            </a:r>
            <a:r>
              <a:rPr lang="en-US" sz="2800" dirty="0" err="1"/>
              <a:t>kebersihan</a:t>
            </a:r>
            <a:r>
              <a:rPr lang="en-US" sz="2800" dirty="0"/>
              <a:t> dan </a:t>
            </a:r>
            <a:r>
              <a:rPr lang="en-US" sz="2800" dirty="0" err="1"/>
              <a:t>kerapian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keindahan</a:t>
            </a:r>
            <a:r>
              <a:rPr lang="en-US" sz="2800" dirty="0"/>
              <a:t> di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bekerja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Mengaku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orang yang </a:t>
            </a:r>
            <a:r>
              <a:rPr lang="en-US" sz="2800" dirty="0" err="1"/>
              <a:t>berjasa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Mengabaikan</a:t>
            </a:r>
            <a:r>
              <a:rPr lang="en-US" sz="2800" dirty="0"/>
              <a:t> </a:t>
            </a:r>
            <a:r>
              <a:rPr lang="en-US" sz="2800" dirty="0" err="1"/>
              <a:t>pentingnya</a:t>
            </a:r>
            <a:r>
              <a:rPr lang="en-US" sz="2800" dirty="0"/>
              <a:t> </a:t>
            </a:r>
            <a:r>
              <a:rPr lang="en-US" sz="2800" dirty="0" err="1"/>
              <a:t>semangat</a:t>
            </a:r>
            <a:r>
              <a:rPr lang="en-US" sz="2800" dirty="0"/>
              <a:t> dan </a:t>
            </a:r>
            <a:r>
              <a:rPr lang="en-US" sz="2800" dirty="0" err="1"/>
              <a:t>antusiasme</a:t>
            </a:r>
            <a:r>
              <a:rPr lang="en-US" sz="2800" dirty="0"/>
              <a:t> </a:t>
            </a:r>
            <a:endParaRPr lang="en-ID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EE718-AE60-5BC9-A734-233A84B478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359B9-9091-5535-7C16-BFA915E7A7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2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223520"/>
            <a:ext cx="5385816" cy="711200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anchor="b">
            <a:normAutofit/>
          </a:bodyPr>
          <a:lstStyle/>
          <a:p>
            <a:r>
              <a:rPr lang="en-US" b="1" dirty="0"/>
              <a:t>Outline :</a:t>
            </a:r>
          </a:p>
        </p:txBody>
      </p:sp>
      <p:pic>
        <p:nvPicPr>
          <p:cNvPr id="12" name="Picture Placeholder 11" descr="A close up of white and pink flowers">
            <a:extLst>
              <a:ext uri="{FF2B5EF4-FFF2-40B4-BE49-F238E27FC236}">
                <a16:creationId xmlns:a16="http://schemas.microsoft.com/office/drawing/2014/main" id="{638025BA-3E49-3EFD-417E-955B4B95B2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174458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9048" y="1209040"/>
            <a:ext cx="5852160" cy="506984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/>
              <a:t>Definisi</a:t>
            </a:r>
            <a:r>
              <a:rPr lang="en-US" b="1" dirty="0"/>
              <a:t> SESTRADI </a:t>
            </a:r>
          </a:p>
          <a:p>
            <a:r>
              <a:rPr lang="en-US" b="1" dirty="0" err="1"/>
              <a:t>Aspek</a:t>
            </a:r>
            <a:r>
              <a:rPr lang="en-US" b="1" dirty="0"/>
              <a:t> </a:t>
            </a:r>
            <a:r>
              <a:rPr lang="en-US" b="1" dirty="0" err="1"/>
              <a:t>watak</a:t>
            </a:r>
            <a:r>
              <a:rPr lang="en-US" b="1" dirty="0"/>
              <a:t>/</a:t>
            </a:r>
            <a:r>
              <a:rPr lang="en-US" b="1" dirty="0" err="1"/>
              <a:t>sifat</a:t>
            </a:r>
            <a:r>
              <a:rPr lang="en-US" b="1" dirty="0"/>
              <a:t>, </a:t>
            </a:r>
            <a:r>
              <a:rPr lang="en-US" b="1" dirty="0" err="1"/>
              <a:t>Definisi</a:t>
            </a:r>
            <a:r>
              <a:rPr lang="en-US" b="1" dirty="0"/>
              <a:t> </a:t>
            </a:r>
            <a:r>
              <a:rPr lang="en-US" b="1" dirty="0" err="1"/>
              <a:t>Konseptual</a:t>
            </a:r>
            <a:r>
              <a:rPr lang="en-US" b="1" dirty="0"/>
              <a:t> dan </a:t>
            </a:r>
            <a:r>
              <a:rPr lang="en-US" b="1" dirty="0" err="1"/>
              <a:t>Indikator</a:t>
            </a:r>
            <a:r>
              <a:rPr lang="en-US" b="1" dirty="0"/>
              <a:t> 10 </a:t>
            </a:r>
            <a:r>
              <a:rPr lang="en-US" b="1" dirty="0" err="1"/>
              <a:t>Akhlaq</a:t>
            </a:r>
            <a:r>
              <a:rPr lang="en-US" b="1" dirty="0"/>
              <a:t> </a:t>
            </a:r>
            <a:r>
              <a:rPr lang="en-US" b="1" dirty="0" err="1"/>
              <a:t>Buruk</a:t>
            </a:r>
            <a:r>
              <a:rPr lang="en-US" b="1" dirty="0"/>
              <a:t> yang </a:t>
            </a:r>
            <a:r>
              <a:rPr lang="en-US" b="1" dirty="0" err="1"/>
              <a:t>perlu</a:t>
            </a:r>
            <a:r>
              <a:rPr lang="en-US" b="1" dirty="0"/>
              <a:t> </a:t>
            </a:r>
            <a:r>
              <a:rPr lang="en-US" b="1" dirty="0" err="1"/>
              <a:t>dihindari</a:t>
            </a:r>
            <a:r>
              <a:rPr lang="en-US" b="1" dirty="0"/>
              <a:t> :</a:t>
            </a:r>
          </a:p>
          <a:p>
            <a:r>
              <a:rPr lang="en-US" dirty="0"/>
              <a:t>11. </a:t>
            </a:r>
            <a:r>
              <a:rPr lang="en-US" dirty="0" err="1"/>
              <a:t>Ladak</a:t>
            </a:r>
            <a:r>
              <a:rPr lang="en-US" dirty="0"/>
              <a:t>		18. </a:t>
            </a:r>
            <a:r>
              <a:rPr lang="en-US" dirty="0" err="1"/>
              <a:t>Leson</a:t>
            </a:r>
            <a:endParaRPr lang="en-US" dirty="0"/>
          </a:p>
          <a:p>
            <a:r>
              <a:rPr lang="en-US" dirty="0"/>
              <a:t>12. </a:t>
            </a:r>
            <a:r>
              <a:rPr lang="en-US" dirty="0" err="1"/>
              <a:t>Lancang</a:t>
            </a:r>
            <a:r>
              <a:rPr lang="en-US" dirty="0"/>
              <a:t> 		19. </a:t>
            </a:r>
            <a:r>
              <a:rPr lang="en-US" dirty="0" err="1"/>
              <a:t>Nglemer</a:t>
            </a:r>
            <a:endParaRPr lang="en-US" dirty="0"/>
          </a:p>
          <a:p>
            <a:r>
              <a:rPr lang="en-US" dirty="0"/>
              <a:t>13. </a:t>
            </a:r>
            <a:r>
              <a:rPr lang="en-US" dirty="0" err="1"/>
              <a:t>Lantap</a:t>
            </a:r>
            <a:r>
              <a:rPr lang="en-US" dirty="0"/>
              <a:t>	           20. </a:t>
            </a:r>
            <a:r>
              <a:rPr lang="en-US" dirty="0" err="1"/>
              <a:t>Lamur</a:t>
            </a:r>
            <a:r>
              <a:rPr lang="en-US" dirty="0"/>
              <a:t> </a:t>
            </a:r>
          </a:p>
          <a:p>
            <a:r>
              <a:rPr lang="en-US" dirty="0"/>
              <a:t>14. Lolos                    21. </a:t>
            </a:r>
            <a:r>
              <a:rPr lang="en-US" dirty="0" err="1"/>
              <a:t>Lusuh</a:t>
            </a:r>
            <a:r>
              <a:rPr lang="en-US" dirty="0"/>
              <a:t> </a:t>
            </a:r>
          </a:p>
          <a:p>
            <a:r>
              <a:rPr lang="en-US" dirty="0"/>
              <a:t>15. </a:t>
            </a:r>
            <a:r>
              <a:rPr lang="en-US" dirty="0" err="1"/>
              <a:t>Lanthang</a:t>
            </a:r>
            <a:endParaRPr lang="en-US" dirty="0"/>
          </a:p>
          <a:p>
            <a:r>
              <a:rPr lang="en-US" dirty="0"/>
              <a:t>16. </a:t>
            </a:r>
            <a:r>
              <a:rPr lang="en-US" dirty="0" err="1"/>
              <a:t>Langgar</a:t>
            </a:r>
            <a:endParaRPr lang="en-US" dirty="0"/>
          </a:p>
          <a:p>
            <a:r>
              <a:rPr lang="en-US" dirty="0"/>
              <a:t>17. </a:t>
            </a:r>
            <a:r>
              <a:rPr lang="en-US" dirty="0" err="1"/>
              <a:t>Lengus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BC27E-ED02-E738-1B43-E66F422B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2A7C2-1D63-EFD6-869B-2F167F96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99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C7A18-27D3-1B2E-753A-AB2B3D670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1263904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19. </a:t>
            </a:r>
            <a:r>
              <a:rPr lang="en-US" b="1" dirty="0" err="1">
                <a:solidFill>
                  <a:schemeClr val="tx1"/>
                </a:solidFill>
              </a:rPr>
              <a:t>Nglemer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6A7B7-ED0A-8AFD-3314-2D94E259E7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457200"/>
            <a:ext cx="5696712" cy="5750560"/>
          </a:xfrm>
          <a:solidFill>
            <a:srgbClr val="AAD6FF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2400" b="1" dirty="0" err="1"/>
              <a:t>Nglemer</a:t>
            </a:r>
            <a:r>
              <a:rPr lang="en-US" sz="2400" b="1" dirty="0"/>
              <a:t> :</a:t>
            </a:r>
            <a:r>
              <a:rPr lang="en-US" sz="2400" dirty="0"/>
              <a:t> </a:t>
            </a:r>
            <a:r>
              <a:rPr lang="en-US" sz="2400" dirty="0" err="1"/>
              <a:t>Serba</a:t>
            </a:r>
            <a:r>
              <a:rPr lang="en-US" sz="2400" dirty="0"/>
              <a:t> </a:t>
            </a:r>
            <a:r>
              <a:rPr lang="en-US" sz="2400" dirty="0" err="1"/>
              <a:t>lambat</a:t>
            </a:r>
            <a:r>
              <a:rPr lang="en-US" sz="2400" dirty="0"/>
              <a:t>, </a:t>
            </a:r>
            <a:r>
              <a:rPr lang="en-US" sz="2400" dirty="0" err="1"/>
              <a:t>kepala</a:t>
            </a:r>
            <a:r>
              <a:rPr lang="en-US" sz="2400" dirty="0"/>
              <a:t> batu, </a:t>
            </a:r>
            <a:r>
              <a:rPr lang="en-US" sz="2400" dirty="0" err="1"/>
              <a:t>terlihat</a:t>
            </a:r>
            <a:r>
              <a:rPr lang="en-US" sz="2400" dirty="0"/>
              <a:t> </a:t>
            </a:r>
            <a:r>
              <a:rPr lang="en-US" sz="2400" dirty="0" err="1"/>
              <a:t>serba</a:t>
            </a:r>
            <a:r>
              <a:rPr lang="en-US" sz="2400" dirty="0"/>
              <a:t> </a:t>
            </a:r>
            <a:r>
              <a:rPr lang="en-US" sz="2400" dirty="0" err="1"/>
              <a:t>pelan</a:t>
            </a:r>
            <a:r>
              <a:rPr lang="en-US" sz="2400" dirty="0"/>
              <a:t>,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perkataan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di </a:t>
            </a:r>
            <a:r>
              <a:rPr lang="en-US" sz="2400" dirty="0" err="1"/>
              <a:t>dengar</a:t>
            </a:r>
            <a:r>
              <a:rPr lang="en-US" sz="2400" dirty="0"/>
              <a:t> (</a:t>
            </a:r>
            <a:r>
              <a:rPr lang="en-US" sz="2400" dirty="0" err="1"/>
              <a:t>Heddy</a:t>
            </a:r>
            <a:r>
              <a:rPr lang="en-US" sz="2400" dirty="0"/>
              <a:t> Shri Ahimsa Putra dan Sri </a:t>
            </a:r>
            <a:r>
              <a:rPr lang="en-US" sz="2400" dirty="0" err="1"/>
              <a:t>Ratna</a:t>
            </a:r>
            <a:r>
              <a:rPr lang="en-US" sz="2400" dirty="0"/>
              <a:t> </a:t>
            </a:r>
            <a:r>
              <a:rPr lang="en-US" sz="2400" dirty="0" err="1"/>
              <a:t>Saktimulyo</a:t>
            </a:r>
            <a:r>
              <a:rPr lang="en-US" sz="2400" dirty="0"/>
              <a:t>, 2017) </a:t>
            </a:r>
          </a:p>
          <a:p>
            <a:r>
              <a:rPr lang="en-US" sz="2400" b="1" dirty="0" err="1"/>
              <a:t>Lambat</a:t>
            </a:r>
            <a:r>
              <a:rPr lang="en-US" sz="2400" b="1" dirty="0"/>
              <a:t> : </a:t>
            </a:r>
            <a:r>
              <a:rPr lang="en-US" sz="2400" dirty="0" err="1"/>
              <a:t>perlahan-lahan</a:t>
            </a:r>
            <a:r>
              <a:rPr lang="en-US" sz="2400" dirty="0"/>
              <a:t> </a:t>
            </a:r>
            <a:r>
              <a:rPr lang="en-US" sz="2400" dirty="0" err="1"/>
              <a:t>gerakannya</a:t>
            </a:r>
            <a:r>
              <a:rPr lang="en-US" sz="2400" dirty="0"/>
              <a:t>, </a:t>
            </a:r>
            <a:r>
              <a:rPr lang="en-US" sz="2400" dirty="0" err="1"/>
              <a:t>jalannya</a:t>
            </a:r>
            <a:r>
              <a:rPr lang="en-US" sz="2400" dirty="0"/>
              <a:t>, </a:t>
            </a:r>
            <a:r>
              <a:rPr lang="en-US" sz="2400" dirty="0" err="1"/>
              <a:t>dsb</a:t>
            </a:r>
            <a:r>
              <a:rPr lang="en-US" sz="2400" dirty="0"/>
              <a:t>.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tepat</a:t>
            </a:r>
            <a:r>
              <a:rPr lang="en-US" sz="2400" dirty="0"/>
              <a:t> pada </a:t>
            </a:r>
            <a:r>
              <a:rPr lang="en-US" sz="2400" dirty="0" err="1"/>
              <a:t>waktunya</a:t>
            </a:r>
            <a:r>
              <a:rPr lang="en-US" sz="2400" dirty="0"/>
              <a:t>, </a:t>
            </a:r>
            <a:r>
              <a:rPr lang="en-US" sz="2400" dirty="0" err="1"/>
              <a:t>ketinggalan</a:t>
            </a:r>
            <a:endParaRPr lang="en-US" sz="2400" dirty="0"/>
          </a:p>
          <a:p>
            <a:r>
              <a:rPr lang="en-US" sz="2400" b="1" dirty="0"/>
              <a:t>Kesimpulan : </a:t>
            </a:r>
          </a:p>
          <a:p>
            <a:pPr marL="0" indent="0">
              <a:buNone/>
            </a:pPr>
            <a:r>
              <a:rPr lang="en-US" sz="2400" dirty="0"/>
              <a:t>Orang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serba</a:t>
            </a:r>
            <a:r>
              <a:rPr lang="en-US" sz="2400" dirty="0"/>
              <a:t> </a:t>
            </a:r>
            <a:r>
              <a:rPr lang="en-US" sz="2400" dirty="0" err="1"/>
              <a:t>pelan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beraktivitas</a:t>
            </a:r>
            <a:r>
              <a:rPr lang="en-US" sz="2400" dirty="0"/>
              <a:t> dan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terlambat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tanggungjawabnya</a:t>
            </a:r>
            <a:r>
              <a:rPr lang="en-US" sz="2400" dirty="0"/>
              <a:t>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keras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pernah</a:t>
            </a:r>
            <a:r>
              <a:rPr lang="en-US" sz="2400" dirty="0"/>
              <a:t> </a:t>
            </a:r>
            <a:r>
              <a:rPr lang="en-US" sz="2400" dirty="0" err="1"/>
              <a:t>mendengar</a:t>
            </a:r>
            <a:r>
              <a:rPr lang="en-US" sz="2400" dirty="0"/>
              <a:t> dan </a:t>
            </a:r>
            <a:r>
              <a:rPr lang="en-US" sz="2400" dirty="0" err="1"/>
              <a:t>menuruti</a:t>
            </a:r>
            <a:r>
              <a:rPr lang="en-US" sz="2400" dirty="0"/>
              <a:t> </a:t>
            </a:r>
            <a:r>
              <a:rPr lang="en-US" sz="2400" dirty="0" err="1"/>
              <a:t>nasihat</a:t>
            </a:r>
            <a:r>
              <a:rPr lang="en-US" sz="2400" dirty="0"/>
              <a:t> orang lain </a:t>
            </a:r>
          </a:p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68126-9546-8843-7C6F-EB9F93553D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85C72-1020-3685-DA6D-8B9E01E4E6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74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F43F-7D6C-6DC3-41D7-0790975B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92480"/>
            <a:ext cx="3070352" cy="843280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Indikator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E9FCC-B79F-8736-E9E8-B8890357E8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rgbClr val="93D3D9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err="1"/>
              <a:t>Mengabaikan</a:t>
            </a:r>
            <a:r>
              <a:rPr lang="en-US" sz="2800" dirty="0"/>
              <a:t> </a:t>
            </a:r>
            <a:r>
              <a:rPr lang="en-US" sz="2800" dirty="0" err="1"/>
              <a:t>ketertiban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Mengabaikan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mengantisipasi</a:t>
            </a:r>
            <a:r>
              <a:rPr lang="en-US" sz="2800" dirty="0"/>
              <a:t> </a:t>
            </a:r>
            <a:r>
              <a:rPr lang="en-US" sz="2800" dirty="0" err="1"/>
              <a:t>munculnya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Mengabaikan</a:t>
            </a:r>
            <a:r>
              <a:rPr lang="en-US" sz="2800" dirty="0"/>
              <a:t> </a:t>
            </a:r>
            <a:r>
              <a:rPr lang="en-US" sz="2800" dirty="0" err="1"/>
              <a:t>nasihat</a:t>
            </a:r>
            <a:r>
              <a:rPr lang="en-US" sz="2800" dirty="0"/>
              <a:t> orang lain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Mengabaikan</a:t>
            </a:r>
            <a:r>
              <a:rPr lang="en-US" sz="2800" dirty="0"/>
              <a:t> target </a:t>
            </a:r>
            <a:r>
              <a:rPr lang="en-US" sz="2800" dirty="0" err="1"/>
              <a:t>capaian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Mengabaikan</a:t>
            </a:r>
            <a:r>
              <a:rPr lang="en-US" sz="2800" dirty="0"/>
              <a:t> </a:t>
            </a:r>
            <a:r>
              <a:rPr lang="en-US" sz="2800" dirty="0" err="1"/>
              <a:t>ketelitian</a:t>
            </a:r>
            <a:r>
              <a:rPr lang="en-US" sz="2800" dirty="0"/>
              <a:t> dan </a:t>
            </a:r>
            <a:r>
              <a:rPr lang="en-US" sz="2800" dirty="0" err="1"/>
              <a:t>kecermatan</a:t>
            </a:r>
            <a:r>
              <a:rPr lang="en-US" sz="2800" dirty="0"/>
              <a:t> </a:t>
            </a:r>
            <a:endParaRPr lang="en-ID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CD36C-911A-8C0F-2E6F-285B4A391C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2324F8-F295-C252-9731-36340DEA5B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49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98606-3E4C-BC4A-EEA6-F63C1451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1355344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20. </a:t>
            </a:r>
            <a:r>
              <a:rPr lang="en-US" b="1" dirty="0" err="1">
                <a:solidFill>
                  <a:schemeClr val="tx1"/>
                </a:solidFill>
              </a:rPr>
              <a:t>Lamur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33589-3133-0213-62A2-A85ADDDB385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558800"/>
            <a:ext cx="5696712" cy="5797550"/>
          </a:xfrm>
          <a:solidFill>
            <a:srgbClr val="93D3D9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b="1" dirty="0" err="1"/>
              <a:t>Lamur</a:t>
            </a:r>
            <a:r>
              <a:rPr lang="en-US" sz="2400" b="1" dirty="0"/>
              <a:t> :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awas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Kabur</a:t>
            </a:r>
            <a:r>
              <a:rPr lang="en-US" sz="2400" dirty="0"/>
              <a:t> </a:t>
            </a:r>
            <a:r>
              <a:rPr lang="en-US" sz="2400" dirty="0" err="1"/>
              <a:t>pandangannya</a:t>
            </a:r>
            <a:r>
              <a:rPr lang="en-US" sz="2400" dirty="0"/>
              <a:t>, orang yang </a:t>
            </a:r>
            <a:r>
              <a:rPr lang="en-US" sz="2400" dirty="0" err="1"/>
              <a:t>berjalan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,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bertindak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menabrak</a:t>
            </a:r>
            <a:r>
              <a:rPr lang="en-US" sz="2400" dirty="0"/>
              <a:t> </a:t>
            </a:r>
            <a:r>
              <a:rPr lang="en-US" sz="2400" dirty="0" err="1"/>
              <a:t>aturan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berpikir</a:t>
            </a:r>
            <a:r>
              <a:rPr lang="en-US" sz="2400" dirty="0"/>
              <a:t> </a:t>
            </a:r>
            <a:r>
              <a:rPr lang="en-US" sz="2400" dirty="0" err="1"/>
              <a:t>terlebih</a:t>
            </a:r>
            <a:r>
              <a:rPr lang="en-US" sz="2400" dirty="0"/>
              <a:t> </a:t>
            </a:r>
            <a:r>
              <a:rPr lang="en-US" sz="2400" dirty="0" err="1"/>
              <a:t>dahulu</a:t>
            </a:r>
            <a:r>
              <a:rPr lang="en-US" sz="2400" dirty="0"/>
              <a:t> (</a:t>
            </a:r>
            <a:r>
              <a:rPr lang="en-US" sz="2400" dirty="0" err="1"/>
              <a:t>Heddy</a:t>
            </a:r>
            <a:r>
              <a:rPr lang="en-US" sz="2400" dirty="0"/>
              <a:t> Shri Ahimsa Putra dan Sri </a:t>
            </a:r>
            <a:r>
              <a:rPr lang="en-US" sz="2400" dirty="0" err="1"/>
              <a:t>Ratna</a:t>
            </a:r>
            <a:r>
              <a:rPr lang="en-US" sz="2400" dirty="0"/>
              <a:t> </a:t>
            </a:r>
            <a:r>
              <a:rPr lang="en-US" sz="2400" dirty="0" err="1"/>
              <a:t>Saktimulya</a:t>
            </a:r>
            <a:r>
              <a:rPr lang="en-US" sz="2400" dirty="0"/>
              <a:t>, 2017)</a:t>
            </a:r>
          </a:p>
          <a:p>
            <a:r>
              <a:rPr lang="en-US" sz="2400" b="1" dirty="0" err="1"/>
              <a:t>Kabur</a:t>
            </a:r>
            <a:r>
              <a:rPr lang="en-US" sz="2400" b="1" dirty="0"/>
              <a:t> :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jelas</a:t>
            </a:r>
            <a:r>
              <a:rPr lang="en-US" sz="2400" dirty="0"/>
              <a:t>,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terang</a:t>
            </a:r>
            <a:r>
              <a:rPr lang="en-US" sz="2400" dirty="0"/>
              <a:t>,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nyata</a:t>
            </a:r>
            <a:r>
              <a:rPr lang="en-US" sz="2400" dirty="0"/>
              <a:t>,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jernih</a:t>
            </a:r>
            <a:r>
              <a:rPr lang="en-US" sz="2400" dirty="0"/>
              <a:t>,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jelas</a:t>
            </a:r>
            <a:r>
              <a:rPr lang="en-US" sz="2400" dirty="0"/>
              <a:t> </a:t>
            </a:r>
          </a:p>
          <a:p>
            <a:r>
              <a:rPr lang="en-US" sz="2400" b="1" dirty="0"/>
              <a:t>Kesimpulan : </a:t>
            </a:r>
          </a:p>
          <a:p>
            <a:pPr marL="0" indent="0">
              <a:buNone/>
            </a:pPr>
            <a:r>
              <a:rPr lang="en-ID" sz="2400" dirty="0"/>
              <a:t>Orang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sifat</a:t>
            </a:r>
            <a:r>
              <a:rPr lang="en-ID" sz="2400" dirty="0"/>
              <a:t> </a:t>
            </a:r>
            <a:r>
              <a:rPr lang="en-ID" sz="2400" dirty="0" err="1"/>
              <a:t>serba</a:t>
            </a:r>
            <a:r>
              <a:rPr lang="en-ID" sz="2400" dirty="0"/>
              <a:t> </a:t>
            </a:r>
            <a:r>
              <a:rPr lang="en-ID" sz="2400" dirty="0" err="1"/>
              <a:t>semaunya</a:t>
            </a:r>
            <a:r>
              <a:rPr lang="en-ID" sz="2400" dirty="0"/>
              <a:t> </a:t>
            </a:r>
            <a:r>
              <a:rPr lang="en-ID" sz="2400" dirty="0" err="1"/>
              <a:t>sendiri</a:t>
            </a:r>
            <a:r>
              <a:rPr lang="en-ID" sz="2400" dirty="0"/>
              <a:t> </a:t>
            </a:r>
            <a:r>
              <a:rPr lang="en-ID" sz="2400" dirty="0" err="1"/>
              <a:t>tanpa</a:t>
            </a:r>
            <a:r>
              <a:rPr lang="en-ID" sz="2400" dirty="0"/>
              <a:t> </a:t>
            </a:r>
            <a:r>
              <a:rPr lang="en-ID" sz="2400" dirty="0" err="1"/>
              <a:t>berpikir</a:t>
            </a:r>
            <a:r>
              <a:rPr lang="en-ID" sz="2400" dirty="0"/>
              <a:t> </a:t>
            </a:r>
            <a:r>
              <a:rPr lang="en-ID" sz="2400" dirty="0" err="1"/>
              <a:t>jernih</a:t>
            </a:r>
            <a:r>
              <a:rPr lang="en-ID" sz="2400" dirty="0"/>
              <a:t>, </a:t>
            </a:r>
            <a:r>
              <a:rPr lang="en-ID" sz="2400" dirty="0" err="1"/>
              <a:t>bertindak</a:t>
            </a:r>
            <a:r>
              <a:rPr lang="en-ID" sz="2400" dirty="0"/>
              <a:t> </a:t>
            </a:r>
            <a:r>
              <a:rPr lang="en-ID" sz="2400" dirty="0" err="1"/>
              <a:t>tanpa</a:t>
            </a:r>
            <a:r>
              <a:rPr lang="en-ID" sz="2400" dirty="0"/>
              <a:t> </a:t>
            </a:r>
            <a:r>
              <a:rPr lang="en-ID" sz="2400" dirty="0" err="1"/>
              <a:t>berpedoman</a:t>
            </a:r>
            <a:r>
              <a:rPr lang="en-ID" sz="2400" dirty="0"/>
              <a:t> pada </a:t>
            </a:r>
            <a:r>
              <a:rPr lang="en-ID" sz="2400" dirty="0" err="1"/>
              <a:t>ketentuan</a:t>
            </a:r>
            <a:r>
              <a:rPr lang="en-ID" sz="2400" dirty="0"/>
              <a:t> yang </a:t>
            </a:r>
            <a:r>
              <a:rPr lang="en-ID" sz="2400" dirty="0" err="1"/>
              <a:t>berlaku</a:t>
            </a:r>
            <a:r>
              <a:rPr lang="en-ID" sz="2400" dirty="0"/>
              <a:t>, </a:t>
            </a:r>
            <a:r>
              <a:rPr lang="en-ID" sz="2400" dirty="0" err="1"/>
              <a:t>sehingga</a:t>
            </a:r>
            <a:r>
              <a:rPr lang="en-ID" sz="2400" dirty="0"/>
              <a:t> </a:t>
            </a:r>
            <a:r>
              <a:rPr lang="en-ID" sz="2400" dirty="0" err="1"/>
              <a:t>mengakibatkan</a:t>
            </a:r>
            <a:r>
              <a:rPr lang="en-ID" sz="2400" dirty="0"/>
              <a:t> </a:t>
            </a:r>
            <a:r>
              <a:rPr lang="en-ID" sz="2400" dirty="0" err="1"/>
              <a:t>timbulnya</a:t>
            </a:r>
            <a:r>
              <a:rPr lang="en-ID" sz="2400" dirty="0"/>
              <a:t> </a:t>
            </a:r>
            <a:r>
              <a:rPr lang="en-ID" sz="2400" dirty="0" err="1"/>
              <a:t>masalah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orang lain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DA2C8-1B29-6DD0-D379-72CE6518F1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C3841-CDD8-9168-A1F0-FB1FD263C8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10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9709-F344-CEBA-EB8C-A8680C541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694944"/>
            <a:ext cx="3212592" cy="1133856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Indikator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FA2C5-2E7C-1602-3344-E3061AFAF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rgbClr val="A9D7D9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err="1"/>
              <a:t>Mengabaikan</a:t>
            </a:r>
            <a:r>
              <a:rPr lang="en-US" sz="2800" dirty="0"/>
              <a:t> </a:t>
            </a:r>
            <a:r>
              <a:rPr lang="en-US" sz="2800" dirty="0" err="1"/>
              <a:t>pendapat</a:t>
            </a:r>
            <a:r>
              <a:rPr lang="en-US" sz="2800" dirty="0"/>
              <a:t> dan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karya</a:t>
            </a:r>
            <a:r>
              <a:rPr lang="en-US" sz="2800" dirty="0"/>
              <a:t> orang lain yang </a:t>
            </a:r>
            <a:r>
              <a:rPr lang="en-US" sz="2800" dirty="0" err="1"/>
              <a:t>jelas</a:t>
            </a:r>
            <a:r>
              <a:rPr lang="en-US" sz="2800" dirty="0"/>
              <a:t> </a:t>
            </a:r>
            <a:r>
              <a:rPr lang="en-US" sz="2800" dirty="0" err="1"/>
              <a:t>bermanfaat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kemajuan</a:t>
            </a:r>
            <a:r>
              <a:rPr lang="en-US" sz="2800" dirty="0"/>
              <a:t> </a:t>
            </a:r>
            <a:r>
              <a:rPr lang="en-US" sz="2800" dirty="0" err="1"/>
              <a:t>institusi</a:t>
            </a:r>
            <a:r>
              <a:rPr lang="en-US" sz="2800" dirty="0"/>
              <a:t> dan </a:t>
            </a:r>
            <a:r>
              <a:rPr lang="en-US" sz="2800" dirty="0" err="1"/>
              <a:t>kesejahteraan</a:t>
            </a:r>
            <a:r>
              <a:rPr lang="en-US" sz="2800" dirty="0"/>
              <a:t> Bersama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Menyalahgunakan</a:t>
            </a:r>
            <a:r>
              <a:rPr lang="en-US" sz="2800" dirty="0"/>
              <a:t> </a:t>
            </a:r>
            <a:r>
              <a:rPr lang="en-US" sz="2800" dirty="0" err="1"/>
              <a:t>wewenang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 </a:t>
            </a:r>
            <a:r>
              <a:rPr lang="en-US" sz="2800" dirty="0" err="1"/>
              <a:t>pribadi</a:t>
            </a:r>
            <a:r>
              <a:rPr lang="en-US" sz="2800" dirty="0"/>
              <a:t> dan </a:t>
            </a:r>
            <a:r>
              <a:rPr lang="en-US" sz="2800" dirty="0" err="1"/>
              <a:t>golongan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Mengabaikan</a:t>
            </a:r>
            <a:r>
              <a:rPr lang="en-US" sz="2800" dirty="0"/>
              <a:t> </a:t>
            </a:r>
            <a:r>
              <a:rPr lang="en-US" sz="2800" dirty="0" err="1"/>
              <a:t>sikap</a:t>
            </a:r>
            <a:r>
              <a:rPr lang="en-US" sz="2800" dirty="0"/>
              <a:t> </a:t>
            </a:r>
            <a:r>
              <a:rPr lang="en-US" sz="2800" dirty="0" err="1"/>
              <a:t>tegas</a:t>
            </a:r>
            <a:r>
              <a:rPr lang="en-US" sz="2800" dirty="0"/>
              <a:t> dan </a:t>
            </a:r>
            <a:r>
              <a:rPr lang="en-US" sz="2800" dirty="0" err="1"/>
              <a:t>bertindak</a:t>
            </a:r>
            <a:r>
              <a:rPr lang="en-US" sz="2800" dirty="0"/>
              <a:t> </a:t>
            </a:r>
            <a:r>
              <a:rPr lang="en-US" sz="2800" dirty="0" err="1"/>
              <a:t>adil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bijaksana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Menghambat</a:t>
            </a:r>
            <a:r>
              <a:rPr lang="en-US" sz="2800" dirty="0"/>
              <a:t> </a:t>
            </a:r>
            <a:r>
              <a:rPr lang="en-US" sz="2800" dirty="0" err="1"/>
              <a:t>kesempatan</a:t>
            </a:r>
            <a:r>
              <a:rPr lang="en-US" sz="2800" dirty="0"/>
              <a:t> </a:t>
            </a:r>
            <a:r>
              <a:rPr lang="en-US" sz="2800" dirty="0" err="1"/>
              <a:t>rekan</a:t>
            </a:r>
            <a:r>
              <a:rPr lang="en-US" sz="2800" dirty="0"/>
              <a:t>/</a:t>
            </a:r>
            <a:r>
              <a:rPr lang="en-US" sz="2800" dirty="0" err="1"/>
              <a:t>bawahan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mengembangkan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kompetensinya</a:t>
            </a:r>
            <a:r>
              <a:rPr lang="en-US" sz="2800" dirty="0"/>
              <a:t> </a:t>
            </a:r>
            <a:endParaRPr lang="en-ID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22660-018F-D1C2-BB52-A3FEA0AE43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9AFFF-DF78-D14B-AD3E-B9A94A90A1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2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142646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21. </a:t>
            </a:r>
            <a:r>
              <a:rPr lang="en-US" b="1" dirty="0" err="1">
                <a:solidFill>
                  <a:schemeClr val="tx1"/>
                </a:solidFill>
              </a:rPr>
              <a:t>Lusuh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233680"/>
            <a:ext cx="5696712" cy="6014720"/>
          </a:xfrm>
          <a:solidFill>
            <a:srgbClr val="AAD6FF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 err="1"/>
              <a:t>Lusuh</a:t>
            </a:r>
            <a:r>
              <a:rPr lang="en-US" sz="2800" b="1" dirty="0"/>
              <a:t> “</a:t>
            </a:r>
            <a:r>
              <a:rPr lang="en-US" sz="2800" b="1" dirty="0" err="1"/>
              <a:t>Kendor</a:t>
            </a:r>
            <a:r>
              <a:rPr lang="en-US" sz="2800" b="1" dirty="0"/>
              <a:t>” : </a:t>
            </a:r>
          </a:p>
          <a:p>
            <a:pPr marL="0" indent="0">
              <a:buNone/>
            </a:pPr>
            <a:r>
              <a:rPr lang="en-US" sz="2800" dirty="0"/>
              <a:t>Lesu, </a:t>
            </a:r>
            <a:r>
              <a:rPr lang="en-US" sz="2800" dirty="0" err="1"/>
              <a:t>penakut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pendirian</a:t>
            </a:r>
            <a:r>
              <a:rPr lang="en-US" sz="2800" dirty="0"/>
              <a:t> </a:t>
            </a:r>
            <a:r>
              <a:rPr lang="en-US" sz="2800" dirty="0" err="1"/>
              <a:t>jelas</a:t>
            </a:r>
            <a:r>
              <a:rPr lang="en-US" sz="2800" dirty="0"/>
              <a:t>, </a:t>
            </a:r>
            <a:r>
              <a:rPr lang="en-US" sz="2800" dirty="0" err="1"/>
              <a:t>gemar</a:t>
            </a:r>
            <a:r>
              <a:rPr lang="en-US" sz="2800" dirty="0"/>
              <a:t> main </a:t>
            </a:r>
            <a:r>
              <a:rPr lang="en-US" sz="2800" dirty="0" err="1"/>
              <a:t>perempuan</a:t>
            </a:r>
            <a:r>
              <a:rPr lang="en-US" sz="2800" dirty="0"/>
              <a:t>, yang </a:t>
            </a:r>
            <a:r>
              <a:rPr lang="en-US" sz="2800" dirty="0" err="1"/>
              <a:t>diangankannya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perempuan</a:t>
            </a:r>
            <a:r>
              <a:rPr lang="en-US" sz="2800" dirty="0"/>
              <a:t> (</a:t>
            </a:r>
            <a:r>
              <a:rPr lang="en-US" sz="2800" dirty="0" err="1"/>
              <a:t>Heddy</a:t>
            </a:r>
            <a:r>
              <a:rPr lang="en-US" sz="2800" dirty="0"/>
              <a:t> Shri Ahimsa Putra dan Sri </a:t>
            </a:r>
            <a:r>
              <a:rPr lang="en-US" sz="2800" dirty="0" err="1"/>
              <a:t>Ratna</a:t>
            </a:r>
            <a:r>
              <a:rPr lang="en-US" sz="2800" dirty="0"/>
              <a:t> </a:t>
            </a:r>
            <a:r>
              <a:rPr lang="en-US" sz="2800" dirty="0" err="1"/>
              <a:t>Saktimulya</a:t>
            </a:r>
            <a:r>
              <a:rPr lang="en-US" sz="2800" dirty="0"/>
              <a:t>, 2017)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Kesimpulan : </a:t>
            </a:r>
          </a:p>
          <a:p>
            <a:pPr marL="0" indent="0">
              <a:buNone/>
            </a:pPr>
            <a:r>
              <a:rPr lang="en-US" sz="2800" dirty="0"/>
              <a:t>Orang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sifat</a:t>
            </a:r>
            <a:r>
              <a:rPr lang="en-US" sz="2800" dirty="0"/>
              <a:t> </a:t>
            </a:r>
            <a:r>
              <a:rPr lang="en-US" sz="2800" dirty="0" err="1"/>
              <a:t>lemah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bersemangat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berkarya</a:t>
            </a:r>
            <a:r>
              <a:rPr lang="en-US" sz="2800" dirty="0"/>
              <a:t>, </a:t>
            </a:r>
            <a:r>
              <a:rPr lang="en-US" sz="2800" dirty="0" err="1"/>
              <a:t>penakut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berpendirian</a:t>
            </a:r>
            <a:r>
              <a:rPr lang="en-US" sz="2800" dirty="0"/>
              <a:t> </a:t>
            </a:r>
            <a:r>
              <a:rPr lang="en-US" sz="2800" dirty="0" err="1"/>
              <a:t>jelas</a:t>
            </a:r>
            <a:r>
              <a:rPr lang="en-US" sz="2800" dirty="0"/>
              <a:t> dan </a:t>
            </a:r>
            <a:r>
              <a:rPr lang="en-US" sz="2800" dirty="0" err="1"/>
              <a:t>kegemaran</a:t>
            </a:r>
            <a:r>
              <a:rPr lang="en-US" sz="2800" dirty="0"/>
              <a:t> dan yang </a:t>
            </a:r>
            <a:r>
              <a:rPr lang="en-US" sz="2800" dirty="0" err="1"/>
              <a:t>diangankannya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lawan</a:t>
            </a:r>
            <a:r>
              <a:rPr lang="en-US" sz="2800" dirty="0"/>
              <a:t>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929C-9009-957F-5897-9AA1649E6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8EC13-CC66-14BE-C305-D90EB840C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24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0A93-0E24-FB70-E48E-798B6940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833120"/>
            <a:ext cx="2704592" cy="995680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Indikator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D981C-ABC1-EB85-DF3B-F9287148BB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rgbClr val="A9D7D9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>
              <a:buAutoNum type="alphaLcPeriod"/>
            </a:pPr>
            <a:r>
              <a:rPr lang="en-US" sz="2800" dirty="0" err="1"/>
              <a:t>Mengabaikan</a:t>
            </a:r>
            <a:r>
              <a:rPr lang="en-US" sz="2800" dirty="0"/>
              <a:t> </a:t>
            </a:r>
            <a:r>
              <a:rPr lang="en-US" sz="2800" dirty="0" err="1"/>
              <a:t>kebenaran</a:t>
            </a:r>
            <a:r>
              <a:rPr lang="en-US" sz="2800" dirty="0"/>
              <a:t>, </a:t>
            </a:r>
            <a:r>
              <a:rPr lang="en-US" sz="2800" dirty="0" err="1"/>
              <a:t>kehormatan</a:t>
            </a:r>
            <a:r>
              <a:rPr lang="en-US" sz="2800" dirty="0"/>
              <a:t> dan </a:t>
            </a:r>
            <a:r>
              <a:rPr lang="en-US" sz="2800" dirty="0" err="1"/>
              <a:t>martabat</a:t>
            </a:r>
            <a:r>
              <a:rPr lang="en-US" sz="2800" dirty="0"/>
              <a:t> Lembaga/</a:t>
            </a:r>
            <a:r>
              <a:rPr lang="en-US" sz="2800" dirty="0" err="1"/>
              <a:t>Institusi</a:t>
            </a:r>
            <a:r>
              <a:rPr lang="en-US" sz="2800" dirty="0"/>
              <a:t> dan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pribadi</a:t>
            </a:r>
            <a:r>
              <a:rPr lang="en-US" sz="2800" dirty="0"/>
              <a:t> </a:t>
            </a:r>
          </a:p>
          <a:p>
            <a:pPr marL="457200" indent="-457200">
              <a:buAutoNum type="alphaLcPeriod"/>
            </a:pPr>
            <a:r>
              <a:rPr lang="en-US" sz="2800" dirty="0" err="1"/>
              <a:t>Mudah</a:t>
            </a:r>
            <a:r>
              <a:rPr lang="en-US" sz="2800" dirty="0"/>
              <a:t> </a:t>
            </a:r>
            <a:r>
              <a:rPr lang="en-US" sz="2800" dirty="0" err="1"/>
              <a:t>terpengaruh</a:t>
            </a:r>
            <a:r>
              <a:rPr lang="en-US" sz="2800" dirty="0"/>
              <a:t> </a:t>
            </a:r>
            <a:r>
              <a:rPr lang="en-US" sz="2800" dirty="0" err="1"/>
              <a:t>hal-hal</a:t>
            </a:r>
            <a:r>
              <a:rPr lang="en-US" sz="2800" dirty="0"/>
              <a:t> yang </a:t>
            </a:r>
            <a:r>
              <a:rPr lang="en-US" sz="2800" dirty="0" err="1"/>
              <a:t>bersifat</a:t>
            </a:r>
            <a:r>
              <a:rPr lang="en-US" sz="2800" dirty="0"/>
              <a:t> negative </a:t>
            </a:r>
          </a:p>
          <a:p>
            <a:pPr marL="457200" indent="-457200">
              <a:buAutoNum type="alphaLcPeriod"/>
            </a:pPr>
            <a:r>
              <a:rPr lang="en-US" sz="2800" dirty="0" err="1"/>
              <a:t>Semangat</a:t>
            </a:r>
            <a:r>
              <a:rPr lang="en-US" sz="2800" dirty="0"/>
              <a:t> </a:t>
            </a:r>
            <a:r>
              <a:rPr lang="en-US" sz="2800" dirty="0" err="1"/>
              <a:t>berkarya</a:t>
            </a:r>
            <a:r>
              <a:rPr lang="en-US" sz="2800" dirty="0"/>
              <a:t> </a:t>
            </a:r>
            <a:r>
              <a:rPr lang="en-US" sz="2800" dirty="0" err="1"/>
              <a:t>rendah</a:t>
            </a:r>
            <a:r>
              <a:rPr lang="en-US" sz="2800" dirty="0"/>
              <a:t>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r>
              <a:rPr lang="en-US" sz="2800" dirty="0"/>
              <a:t> </a:t>
            </a:r>
            <a:r>
              <a:rPr lang="en-US" sz="2800" dirty="0" err="1"/>
              <a:t>menyerah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menghadapi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bahkan</a:t>
            </a:r>
            <a:r>
              <a:rPr lang="en-US" sz="2800" dirty="0"/>
              <a:t> </a:t>
            </a:r>
            <a:r>
              <a:rPr lang="en-US" sz="2800" dirty="0" err="1"/>
              <a:t>cenderung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r>
              <a:rPr lang="en-US" sz="2800" dirty="0"/>
              <a:t> </a:t>
            </a:r>
            <a:r>
              <a:rPr lang="en-US" sz="2800" dirty="0" err="1"/>
              <a:t>putus</a:t>
            </a:r>
            <a:r>
              <a:rPr lang="en-US" sz="2800" dirty="0"/>
              <a:t> </a:t>
            </a:r>
            <a:r>
              <a:rPr lang="en-US" sz="2800" dirty="0" err="1"/>
              <a:t>asa</a:t>
            </a:r>
            <a:r>
              <a:rPr lang="en-US" sz="2800" dirty="0"/>
              <a:t> </a:t>
            </a:r>
          </a:p>
          <a:p>
            <a:pPr marL="457200" indent="-457200">
              <a:buAutoNum type="alphaLcPeriod"/>
            </a:pPr>
            <a:r>
              <a:rPr lang="en-US" sz="2800" dirty="0" err="1"/>
              <a:t>Mengabaikan</a:t>
            </a:r>
            <a:r>
              <a:rPr lang="en-US" sz="2800" dirty="0"/>
              <a:t> </a:t>
            </a:r>
            <a:r>
              <a:rPr lang="en-US" sz="2800" dirty="0" err="1"/>
              <a:t>kesetiaan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pasangan</a:t>
            </a:r>
            <a:r>
              <a:rPr lang="en-US" sz="2800" dirty="0"/>
              <a:t> (</a:t>
            </a:r>
            <a:r>
              <a:rPr lang="en-US" sz="2800" dirty="0" err="1"/>
              <a:t>suami</a:t>
            </a:r>
            <a:r>
              <a:rPr lang="en-US" sz="2800" dirty="0"/>
              <a:t>/</a:t>
            </a:r>
            <a:r>
              <a:rPr lang="en-US" sz="2800" dirty="0" err="1"/>
              <a:t>istri</a:t>
            </a:r>
            <a:r>
              <a:rPr lang="en-US" sz="2800" dirty="0"/>
              <a:t>)</a:t>
            </a:r>
            <a:endParaRPr lang="en-ID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6F310-377A-41CE-1101-2CBD8837BC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EA171-0361-D9EA-9347-BE348A7080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48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bouquet of flowers">
            <a:extLst>
              <a:ext uri="{FF2B5EF4-FFF2-40B4-BE49-F238E27FC236}">
                <a16:creationId xmlns:a16="http://schemas.microsoft.com/office/drawing/2014/main" id="{8AB2ECDC-2C97-9031-6EF9-11EF690976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97D649-277C-A20F-F588-7EA2B85B1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32" y="1879600"/>
            <a:ext cx="4184233" cy="1165351"/>
          </a:xfrm>
          <a:solidFill>
            <a:srgbClr val="92D05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6EF8E06F-4153-981B-474D-3D483B6F4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32" y="4155441"/>
            <a:ext cx="6309360" cy="97699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___</a:t>
            </a:r>
            <a:r>
              <a:rPr lang="en-US" sz="4000" b="1" dirty="0" err="1">
                <a:solidFill>
                  <a:schemeClr val="tx1"/>
                </a:solidFill>
              </a:rPr>
              <a:t>Semoga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Bermanfaat</a:t>
            </a:r>
            <a:r>
              <a:rPr lang="en-US" sz="4000" b="1" dirty="0">
                <a:solidFill>
                  <a:schemeClr val="tx1"/>
                </a:solidFill>
              </a:rPr>
              <a:t> ___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502E84-5063-F43E-AC45-9F5CEAA6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01285" y="3209689"/>
            <a:ext cx="362454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DE43C393-A639-F47D-D8A8-BAF189C58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87" y="3066998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4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2275840"/>
            <a:ext cx="6419088" cy="796544"/>
          </a:xfr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/>
              <a:t>11. </a:t>
            </a:r>
            <a:r>
              <a:rPr lang="en-US" dirty="0" err="1"/>
              <a:t>Ladak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3931920"/>
            <a:ext cx="6419088" cy="2641600"/>
          </a:xfrm>
          <a:solidFill>
            <a:srgbClr val="AAD6FF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3200" b="1" dirty="0" err="1"/>
              <a:t>Ladak</a:t>
            </a:r>
            <a:r>
              <a:rPr lang="en-US" sz="3200" b="1" dirty="0"/>
              <a:t> : </a:t>
            </a:r>
          </a:p>
          <a:p>
            <a:r>
              <a:rPr lang="en-US" dirty="0"/>
              <a:t>Orang </a:t>
            </a:r>
            <a:r>
              <a:rPr lang="en-US" dirty="0" err="1"/>
              <a:t>angkuh</a:t>
            </a:r>
            <a:r>
              <a:rPr lang="en-US" dirty="0"/>
              <a:t>, </a:t>
            </a:r>
            <a:r>
              <a:rPr lang="en-US" dirty="0" err="1"/>
              <a:t>suka</a:t>
            </a:r>
            <a:r>
              <a:rPr lang="en-US" dirty="0"/>
              <a:t> </a:t>
            </a:r>
            <a:r>
              <a:rPr lang="en-US" dirty="0" err="1"/>
              <a:t>menginjak</a:t>
            </a:r>
            <a:r>
              <a:rPr lang="en-US" dirty="0"/>
              <a:t> orang lain </a:t>
            </a:r>
            <a:r>
              <a:rPr lang="en-US" dirty="0" err="1"/>
              <a:t>yg</a:t>
            </a:r>
            <a:r>
              <a:rPr lang="en-US" dirty="0"/>
              <a:t> di </a:t>
            </a:r>
            <a:r>
              <a:rPr lang="en-US" dirty="0" err="1"/>
              <a:t>bawahnya</a:t>
            </a:r>
            <a:r>
              <a:rPr lang="en-US" dirty="0"/>
              <a:t>. </a:t>
            </a:r>
          </a:p>
          <a:p>
            <a:r>
              <a:rPr lang="en-US" dirty="0"/>
              <a:t>(</a:t>
            </a:r>
            <a:r>
              <a:rPr lang="en-US" dirty="0" err="1"/>
              <a:t>Heddy</a:t>
            </a:r>
            <a:r>
              <a:rPr lang="en-US" dirty="0"/>
              <a:t> Shri Ahimsa Putra dan Sri </a:t>
            </a:r>
            <a:r>
              <a:rPr lang="en-US" dirty="0" err="1"/>
              <a:t>Ratna</a:t>
            </a:r>
            <a:r>
              <a:rPr lang="en-US" dirty="0"/>
              <a:t> </a:t>
            </a:r>
            <a:r>
              <a:rPr lang="en-US" dirty="0" err="1"/>
              <a:t>Saktimulya</a:t>
            </a:r>
            <a:r>
              <a:rPr lang="en-US" dirty="0"/>
              <a:t>, 2017) </a:t>
            </a:r>
          </a:p>
        </p:txBody>
      </p:sp>
      <p:pic>
        <p:nvPicPr>
          <p:cNvPr id="9" name="Picture Placeholder 5" descr="A group of orange flowers">
            <a:extLst>
              <a:ext uri="{FF2B5EF4-FFF2-40B4-BE49-F238E27FC236}">
                <a16:creationId xmlns:a16="http://schemas.microsoft.com/office/drawing/2014/main" id="{B0E612D5-D631-0C31-BE9E-2873924332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01"/>
                    </a14:imgEffect>
                    <a14:imgEffect>
                      <a14:saturation sa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4488" y="0"/>
            <a:ext cx="4434464" cy="6858000"/>
          </a:xfr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4187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2F5C7-FE67-4A0F-40EA-A76A23F073A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AD6FF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Sifat </a:t>
            </a:r>
            <a:r>
              <a:rPr lang="en-US" sz="3600" dirty="0" err="1"/>
              <a:t>suka</a:t>
            </a:r>
            <a:r>
              <a:rPr lang="en-US" sz="3600" dirty="0"/>
              <a:t> </a:t>
            </a:r>
            <a:r>
              <a:rPr lang="en-US" sz="3600" dirty="0" err="1"/>
              <a:t>memandang</a:t>
            </a:r>
            <a:r>
              <a:rPr lang="en-US" sz="3600" dirty="0"/>
              <a:t> </a:t>
            </a:r>
            <a:r>
              <a:rPr lang="en-US" sz="3600" dirty="0" err="1"/>
              <a:t>rendah</a:t>
            </a:r>
            <a:r>
              <a:rPr lang="en-US" sz="3600" dirty="0"/>
              <a:t> orang lain, </a:t>
            </a:r>
            <a:r>
              <a:rPr lang="en-US" sz="3600" dirty="0" err="1"/>
              <a:t>tinggi</a:t>
            </a:r>
            <a:r>
              <a:rPr lang="en-US" sz="3600" dirty="0"/>
              <a:t> </a:t>
            </a:r>
            <a:r>
              <a:rPr lang="en-US" sz="3600" dirty="0" err="1"/>
              <a:t>hati</a:t>
            </a:r>
            <a:r>
              <a:rPr lang="en-US" sz="3600" dirty="0"/>
              <a:t>, </a:t>
            </a:r>
            <a:r>
              <a:rPr lang="en-US" sz="3600" dirty="0" err="1"/>
              <a:t>sombong</a:t>
            </a:r>
            <a:r>
              <a:rPr lang="en-US" sz="3600" dirty="0"/>
              <a:t>, </a:t>
            </a:r>
            <a:r>
              <a:rPr lang="en-US" sz="3600" dirty="0" err="1"/>
              <a:t>congkak</a:t>
            </a:r>
            <a:r>
              <a:rPr lang="en-US" sz="3600" dirty="0"/>
              <a:t> (KBBI, 2016) </a:t>
            </a:r>
            <a:endParaRPr lang="en-ID" sz="36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704CB-F63E-1BB9-1A75-9BD35AC2DB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1DE52-5844-5838-F085-88AB8D19CE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93792" y="3616960"/>
            <a:ext cx="6419088" cy="2152904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disimpulkan</a:t>
            </a:r>
            <a:r>
              <a:rPr lang="en-US" sz="2800" b="1" dirty="0"/>
              <a:t> </a:t>
            </a:r>
            <a:r>
              <a:rPr lang="en-US" sz="2800" b="1" dirty="0" err="1"/>
              <a:t>bahwa</a:t>
            </a:r>
            <a:r>
              <a:rPr lang="en-US" sz="2800" b="1" dirty="0"/>
              <a:t> : </a:t>
            </a:r>
          </a:p>
          <a:p>
            <a:r>
              <a:rPr lang="en-US" sz="2800" dirty="0" err="1"/>
              <a:t>Ladak</a:t>
            </a:r>
            <a:r>
              <a:rPr lang="en-US" sz="2800" dirty="0"/>
              <a:t> (</a:t>
            </a:r>
            <a:r>
              <a:rPr lang="en-US" sz="2800" dirty="0" err="1"/>
              <a:t>Angkuh</a:t>
            </a:r>
            <a:r>
              <a:rPr lang="en-US" sz="2800" dirty="0"/>
              <a:t>)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menginjak</a:t>
            </a:r>
            <a:r>
              <a:rPr lang="en-US" sz="2800" dirty="0"/>
              <a:t> orang lain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dibawahnya</a:t>
            </a:r>
            <a:r>
              <a:rPr lang="en-US" sz="2800" dirty="0"/>
              <a:t>, </a:t>
            </a:r>
            <a:r>
              <a:rPr lang="en-US" sz="2800" dirty="0" err="1"/>
              <a:t>suka</a:t>
            </a:r>
            <a:r>
              <a:rPr lang="en-US" sz="2800" dirty="0"/>
              <a:t> </a:t>
            </a:r>
            <a:r>
              <a:rPr lang="en-US" sz="2800" dirty="0" err="1"/>
              <a:t>memandang</a:t>
            </a:r>
            <a:r>
              <a:rPr lang="en-US" sz="2800" dirty="0"/>
              <a:t> </a:t>
            </a:r>
            <a:r>
              <a:rPr lang="en-US" sz="2800" dirty="0" err="1"/>
              <a:t>rendah</a:t>
            </a:r>
            <a:r>
              <a:rPr lang="en-US" sz="2800" dirty="0"/>
              <a:t> orang lain,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hati</a:t>
            </a:r>
            <a:r>
              <a:rPr lang="en-US" sz="2800" dirty="0"/>
              <a:t>, </a:t>
            </a:r>
            <a:r>
              <a:rPr lang="en-US" sz="2800" dirty="0" err="1"/>
              <a:t>sombong</a:t>
            </a:r>
            <a:endParaRPr lang="en-ID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2AD84-3BC2-363C-2EE5-8D0EFC3D0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BE377-69A3-A940-ED0B-519C8606CB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5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A30B-20BF-DC8A-03AF-04EA2719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965200"/>
            <a:ext cx="9528048" cy="863600"/>
          </a:xfr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Indikator</a:t>
            </a:r>
            <a:r>
              <a:rPr lang="en-US" b="1" dirty="0">
                <a:solidFill>
                  <a:schemeClr val="tx1"/>
                </a:solidFill>
              </a:rPr>
              <a:t> :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AE83A-2476-28B9-D932-81CC75D8EB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770632"/>
            <a:ext cx="10515600" cy="2847848"/>
          </a:xfrm>
          <a:solidFill>
            <a:srgbClr val="A9D7D9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err="1"/>
              <a:t>Merendahkan</a:t>
            </a:r>
            <a:r>
              <a:rPr lang="en-US" sz="2800" dirty="0"/>
              <a:t> orang lain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Pembenaran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Merasa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segala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Sulit</a:t>
            </a:r>
            <a:r>
              <a:rPr lang="en-US" sz="2800" dirty="0"/>
              <a:t> </a:t>
            </a:r>
            <a:r>
              <a:rPr lang="en-US" sz="2800" dirty="0" err="1"/>
              <a:t>menerima</a:t>
            </a:r>
            <a:r>
              <a:rPr lang="en-US" sz="2800" dirty="0"/>
              <a:t> </a:t>
            </a:r>
            <a:r>
              <a:rPr lang="en-US" sz="2800" dirty="0" err="1"/>
              <a:t>kritik</a:t>
            </a:r>
            <a:r>
              <a:rPr lang="en-US" sz="2800" dirty="0"/>
              <a:t> dan </a:t>
            </a:r>
            <a:r>
              <a:rPr lang="en-US" sz="2800" dirty="0" err="1"/>
              <a:t>nasihat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/>
              <a:t>Tinggi </a:t>
            </a:r>
            <a:r>
              <a:rPr lang="en-US" sz="2800" dirty="0" err="1"/>
              <a:t>hati</a:t>
            </a:r>
            <a:r>
              <a:rPr lang="en-US" sz="2800" dirty="0"/>
              <a:t>, </a:t>
            </a:r>
            <a:r>
              <a:rPr lang="en-US" sz="2800" dirty="0" err="1"/>
              <a:t>sombong</a:t>
            </a:r>
            <a:r>
              <a:rPr lang="en-US" sz="2800" dirty="0"/>
              <a:t> </a:t>
            </a:r>
            <a:endParaRPr lang="en-ID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74650B-D88E-3A36-DBE8-8FC3C9CF2A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DD614-8619-CED6-7EEB-DD1E8F191D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8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953A-B934-18EB-B047-6D636770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1456944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12. </a:t>
            </a:r>
            <a:r>
              <a:rPr lang="en-US" b="1" dirty="0" err="1">
                <a:solidFill>
                  <a:schemeClr val="tx1"/>
                </a:solidFill>
              </a:rPr>
              <a:t>Lancang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AC311-77A0-BBBD-FDF5-9CE53DA99B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4960" y="558800"/>
            <a:ext cx="6329680" cy="5313680"/>
          </a:xfrm>
          <a:solidFill>
            <a:srgbClr val="AAD6FF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err="1"/>
              <a:t>Lancang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segera</a:t>
            </a:r>
            <a:r>
              <a:rPr lang="en-US" sz="2800" dirty="0"/>
              <a:t> </a:t>
            </a:r>
            <a:r>
              <a:rPr lang="en-US" sz="2800" dirty="0" err="1"/>
              <a:t>ingin</a:t>
            </a:r>
            <a:r>
              <a:rPr lang="en-US" sz="2800" dirty="0"/>
              <a:t> </a:t>
            </a:r>
            <a:r>
              <a:rPr lang="en-US" sz="2800" dirty="0" err="1"/>
              <a:t>mengatakan</a:t>
            </a:r>
            <a:r>
              <a:rPr lang="en-US" sz="2800" dirty="0"/>
              <a:t>  dan </a:t>
            </a:r>
            <a:r>
              <a:rPr lang="en-US" sz="2800" dirty="0" err="1"/>
              <a:t>terburu-buru</a:t>
            </a:r>
            <a:r>
              <a:rPr lang="en-US" sz="2800" dirty="0"/>
              <a:t> (</a:t>
            </a:r>
            <a:r>
              <a:rPr lang="en-US" sz="2800" dirty="0" err="1"/>
              <a:t>Heddy</a:t>
            </a:r>
            <a:r>
              <a:rPr lang="en-US" sz="2800" dirty="0"/>
              <a:t> Shri Ahimsa Putra dan Sri </a:t>
            </a:r>
            <a:r>
              <a:rPr lang="en-US" sz="2800" dirty="0" err="1"/>
              <a:t>Ratna</a:t>
            </a:r>
            <a:r>
              <a:rPr lang="en-US" sz="2800" dirty="0"/>
              <a:t> </a:t>
            </a:r>
            <a:r>
              <a:rPr lang="en-US" sz="2800" dirty="0" err="1"/>
              <a:t>Saktimulya</a:t>
            </a:r>
            <a:r>
              <a:rPr lang="en-US" sz="2800" dirty="0"/>
              <a:t>, 2017)</a:t>
            </a:r>
          </a:p>
          <a:p>
            <a:r>
              <a:rPr lang="en-US" sz="2800" dirty="0" err="1"/>
              <a:t>Lancang</a:t>
            </a:r>
            <a:r>
              <a:rPr lang="en-US" sz="2800" dirty="0"/>
              <a:t> :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tahu</a:t>
            </a:r>
            <a:r>
              <a:rPr lang="en-US" sz="2800" dirty="0"/>
              <a:t> </a:t>
            </a:r>
            <a:r>
              <a:rPr lang="en-US" sz="2800" dirty="0" err="1"/>
              <a:t>adat</a:t>
            </a:r>
            <a:r>
              <a:rPr lang="en-US" sz="2800" dirty="0"/>
              <a:t>, </a:t>
            </a:r>
            <a:r>
              <a:rPr lang="en-US" sz="2800" dirty="0" err="1"/>
              <a:t>kurang</a:t>
            </a:r>
            <a:r>
              <a:rPr lang="en-US" sz="2800" dirty="0"/>
              <a:t> </a:t>
            </a:r>
            <a:r>
              <a:rPr lang="en-US" sz="2800" dirty="0" err="1"/>
              <a:t>sopan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orangtua</a:t>
            </a:r>
            <a:r>
              <a:rPr lang="en-US" sz="2800" dirty="0"/>
              <a:t>, </a:t>
            </a:r>
            <a:r>
              <a:rPr lang="en-US" sz="2800" dirty="0" err="1"/>
              <a:t>dsb</a:t>
            </a:r>
            <a:r>
              <a:rPr lang="en-US" sz="2800" dirty="0"/>
              <a:t>, </a:t>
            </a:r>
            <a:r>
              <a:rPr lang="en-US" sz="2800" dirty="0" err="1"/>
              <a:t>terlalu</a:t>
            </a:r>
            <a:r>
              <a:rPr lang="en-US" sz="2800" dirty="0"/>
              <a:t> </a:t>
            </a:r>
            <a:r>
              <a:rPr lang="en-US" sz="2800" dirty="0" err="1"/>
              <a:t>berani</a:t>
            </a:r>
            <a:r>
              <a:rPr lang="en-US" sz="2800" dirty="0"/>
              <a:t> </a:t>
            </a:r>
            <a:r>
              <a:rPr lang="en-US" sz="2800" dirty="0" err="1"/>
              <a:t>mengambil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, </a:t>
            </a:r>
            <a:r>
              <a:rPr lang="en-US" sz="2800" dirty="0" err="1"/>
              <a:t>diluar</a:t>
            </a:r>
            <a:r>
              <a:rPr lang="en-US" sz="2800" dirty="0"/>
              <a:t> yang di </a:t>
            </a:r>
            <a:r>
              <a:rPr lang="en-US" sz="2800" dirty="0" err="1"/>
              <a:t>sepakati</a:t>
            </a:r>
            <a:r>
              <a:rPr lang="en-US" sz="2800" dirty="0"/>
              <a:t> (KBBI.Kemdikbud.go.id)</a:t>
            </a:r>
          </a:p>
          <a:p>
            <a:r>
              <a:rPr lang="en-US" sz="2800" b="1" dirty="0"/>
              <a:t>Kesimpulan : </a:t>
            </a:r>
          </a:p>
          <a:p>
            <a:pPr marL="0" indent="0">
              <a:buNone/>
            </a:pPr>
            <a:r>
              <a:rPr lang="en-US" sz="2800" dirty="0" err="1"/>
              <a:t>Lancang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Orang yang </a:t>
            </a:r>
            <a:r>
              <a:rPr lang="en-US" sz="2800" dirty="0" err="1"/>
              <a:t>suka</a:t>
            </a:r>
            <a:r>
              <a:rPr lang="en-US" sz="2800" dirty="0"/>
              <a:t> </a:t>
            </a:r>
            <a:r>
              <a:rPr lang="en-US" sz="2800" dirty="0" err="1"/>
              <a:t>berbicara</a:t>
            </a:r>
            <a:r>
              <a:rPr lang="en-US" sz="2800" dirty="0"/>
              <a:t> dan </a:t>
            </a:r>
            <a:r>
              <a:rPr lang="en-US" sz="2800" dirty="0" err="1"/>
              <a:t>mengatakan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r>
              <a:rPr lang="en-US" sz="2800" dirty="0"/>
              <a:t> </a:t>
            </a:r>
            <a:r>
              <a:rPr lang="en-US" sz="2800" dirty="0" err="1"/>
              <a:t>semaunya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28A62-03FC-1358-7F1E-76FED0AEA3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8C3B9-A499-9918-B2DE-7948B13C6A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9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7D8E8-16F6-9561-A5FF-82BF1E65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985520"/>
            <a:ext cx="9528048" cy="843280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Indikator</a:t>
            </a:r>
            <a:r>
              <a:rPr lang="en-US" b="1" dirty="0">
                <a:solidFill>
                  <a:schemeClr val="tx1"/>
                </a:solidFill>
              </a:rPr>
              <a:t> :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2A808-D745-65F0-C9B9-5E2E78E715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770632"/>
            <a:ext cx="10515600" cy="2949448"/>
          </a:xfr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457200" indent="-457200">
              <a:buAutoNum type="arabicPeriod"/>
            </a:pPr>
            <a:r>
              <a:rPr lang="en-US" sz="3200" dirty="0" err="1"/>
              <a:t>Berbicara</a:t>
            </a:r>
            <a:r>
              <a:rPr lang="en-US" sz="3200" dirty="0"/>
              <a:t> </a:t>
            </a:r>
            <a:r>
              <a:rPr lang="en-US" sz="3200" dirty="0" err="1"/>
              <a:t>kurang</a:t>
            </a:r>
            <a:r>
              <a:rPr lang="en-US" sz="3200" dirty="0"/>
              <a:t> </a:t>
            </a:r>
            <a:r>
              <a:rPr lang="en-US" sz="3200" dirty="0" err="1"/>
              <a:t>sopan</a:t>
            </a:r>
            <a:r>
              <a:rPr lang="en-US" sz="3200" dirty="0"/>
              <a:t> </a:t>
            </a:r>
          </a:p>
          <a:p>
            <a:pPr marL="457200" indent="-457200">
              <a:buAutoNum type="arabicPeriod"/>
            </a:pPr>
            <a:r>
              <a:rPr lang="en-US" sz="3200" dirty="0" err="1"/>
              <a:t>Memotong</a:t>
            </a:r>
            <a:r>
              <a:rPr lang="en-US" sz="3200" dirty="0"/>
              <a:t> </a:t>
            </a:r>
            <a:r>
              <a:rPr lang="en-US" sz="3200" dirty="0" err="1"/>
              <a:t>pembicaraan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cara</a:t>
            </a:r>
            <a:r>
              <a:rPr lang="en-US" sz="3200" dirty="0"/>
              <a:t> yang </a:t>
            </a:r>
            <a:r>
              <a:rPr lang="en-US" sz="3200" dirty="0" err="1"/>
              <a:t>kurang</a:t>
            </a:r>
            <a:r>
              <a:rPr lang="en-US" sz="3200" dirty="0"/>
              <a:t> </a:t>
            </a:r>
            <a:r>
              <a:rPr lang="en-US" sz="3200" dirty="0" err="1"/>
              <a:t>sopan</a:t>
            </a:r>
            <a:r>
              <a:rPr lang="en-US" sz="3200" dirty="0"/>
              <a:t> </a:t>
            </a:r>
          </a:p>
          <a:p>
            <a:pPr marL="457200" indent="-457200">
              <a:buAutoNum type="arabicPeriod"/>
            </a:pPr>
            <a:r>
              <a:rPr lang="en-US" sz="3200" dirty="0" err="1"/>
              <a:t>Berbicara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kata-kata </a:t>
            </a:r>
          </a:p>
          <a:p>
            <a:pPr marL="457200" indent="-457200">
              <a:buAutoNum type="arabicPeriod"/>
            </a:pPr>
            <a:r>
              <a:rPr lang="en-US" sz="3200" dirty="0" err="1"/>
              <a:t>Menyampaikan</a:t>
            </a:r>
            <a:r>
              <a:rPr lang="en-US" sz="3200" dirty="0"/>
              <a:t> </a:t>
            </a:r>
            <a:r>
              <a:rPr lang="en-US" sz="3200" dirty="0" err="1"/>
              <a:t>berita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kabar</a:t>
            </a:r>
            <a:r>
              <a:rPr lang="en-US" sz="3200" dirty="0"/>
              <a:t> yang </a:t>
            </a:r>
            <a:r>
              <a:rPr lang="en-US" sz="3200" dirty="0" err="1"/>
              <a:t>belum</a:t>
            </a:r>
            <a:r>
              <a:rPr lang="en-US" sz="3200" dirty="0"/>
              <a:t> </a:t>
            </a:r>
            <a:r>
              <a:rPr lang="en-US" sz="3200" dirty="0" err="1"/>
              <a:t>pasti</a:t>
            </a:r>
            <a:r>
              <a:rPr lang="en-US" sz="3200" dirty="0"/>
              <a:t> </a:t>
            </a:r>
            <a:r>
              <a:rPr lang="en-US" sz="3200" dirty="0" err="1"/>
              <a:t>kebenarannya</a:t>
            </a:r>
            <a:r>
              <a:rPr lang="en-US" sz="3200" dirty="0"/>
              <a:t> </a:t>
            </a:r>
          </a:p>
          <a:p>
            <a:pPr marL="457200" indent="-457200">
              <a:buAutoNum type="arabicPeriod"/>
            </a:pP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E1B57-3CFF-FC23-F48B-8DB5809B41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FD2BA-9382-5EED-4B2E-C2907340F4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4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7E23-C30B-5E17-89C2-FFFFAB06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1070864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13. </a:t>
            </a:r>
            <a:r>
              <a:rPr lang="en-US" b="1" dirty="0" err="1">
                <a:solidFill>
                  <a:schemeClr val="tx1"/>
                </a:solidFill>
              </a:rPr>
              <a:t>Lantap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B1AB7-6404-412A-E3E8-049980209CE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955040"/>
            <a:ext cx="5696712" cy="5110480"/>
          </a:xfrm>
          <a:solidFill>
            <a:srgbClr val="AAD6FF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err="1"/>
              <a:t>Pemarah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mengatur</a:t>
            </a:r>
            <a:r>
              <a:rPr lang="en-US" sz="2800" dirty="0"/>
              <a:t> </a:t>
            </a:r>
            <a:r>
              <a:rPr lang="en-US" sz="2800" dirty="0" err="1"/>
              <a:t>emosi</a:t>
            </a:r>
            <a:r>
              <a:rPr lang="en-US" sz="2800" dirty="0"/>
              <a:t> dan </a:t>
            </a: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merangkai</a:t>
            </a:r>
            <a:r>
              <a:rPr lang="en-US" sz="2800" dirty="0"/>
              <a:t> </a:t>
            </a:r>
            <a:r>
              <a:rPr lang="en-US" sz="2800" dirty="0" err="1"/>
              <a:t>bahaya</a:t>
            </a:r>
            <a:r>
              <a:rPr lang="en-US" sz="2800" dirty="0"/>
              <a:t> (</a:t>
            </a:r>
            <a:r>
              <a:rPr lang="en-US" sz="2800" dirty="0" err="1"/>
              <a:t>Heddy</a:t>
            </a:r>
            <a:r>
              <a:rPr lang="en-US" sz="2800" dirty="0"/>
              <a:t> Shri Ahimsa Putra dan Sri </a:t>
            </a:r>
            <a:r>
              <a:rPr lang="en-US" sz="2800" dirty="0" err="1"/>
              <a:t>Ratna</a:t>
            </a:r>
            <a:r>
              <a:rPr lang="en-US" sz="2800" dirty="0"/>
              <a:t> </a:t>
            </a:r>
            <a:r>
              <a:rPr lang="en-US" sz="2800" dirty="0" err="1"/>
              <a:t>Saktimulya</a:t>
            </a:r>
            <a:r>
              <a:rPr lang="en-US" sz="2800" dirty="0"/>
              <a:t>, 2017)</a:t>
            </a:r>
          </a:p>
          <a:p>
            <a:r>
              <a:rPr lang="en-US" sz="2800" dirty="0"/>
              <a:t>Orang yang </a:t>
            </a:r>
            <a:r>
              <a:rPr lang="en-US" sz="2800" dirty="0" err="1"/>
              <a:t>mudah</a:t>
            </a:r>
            <a:r>
              <a:rPr lang="en-US" sz="2800" dirty="0"/>
              <a:t> </a:t>
            </a:r>
            <a:r>
              <a:rPr lang="en-US" sz="2800" dirty="0" err="1"/>
              <a:t>marah</a:t>
            </a:r>
            <a:r>
              <a:rPr lang="en-US" sz="2800" dirty="0"/>
              <a:t> (KBBI.Kemdikbud.go.id)</a:t>
            </a:r>
          </a:p>
          <a:p>
            <a:r>
              <a:rPr lang="en-US" sz="2800" b="1" dirty="0" err="1"/>
              <a:t>Dapat</a:t>
            </a:r>
            <a:r>
              <a:rPr lang="en-US" sz="2800" b="1" dirty="0"/>
              <a:t> di </a:t>
            </a:r>
            <a:r>
              <a:rPr lang="en-US" sz="2800" b="1" dirty="0" err="1"/>
              <a:t>simpulkan</a:t>
            </a:r>
            <a:r>
              <a:rPr lang="en-US" sz="2800" b="1" dirty="0"/>
              <a:t> : </a:t>
            </a:r>
          </a:p>
          <a:p>
            <a:pPr marL="0" indent="0">
              <a:buNone/>
            </a:pPr>
            <a:r>
              <a:rPr lang="en-US" sz="2800" dirty="0" err="1"/>
              <a:t>Lantap</a:t>
            </a:r>
            <a:r>
              <a:rPr lang="en-US" sz="2800" dirty="0"/>
              <a:t> </a:t>
            </a:r>
            <a:r>
              <a:rPr lang="en-US" sz="2800" dirty="0" err="1"/>
              <a:t>artinya</a:t>
            </a:r>
            <a:r>
              <a:rPr lang="en-US" sz="2800" dirty="0"/>
              <a:t> orang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 </a:t>
            </a:r>
            <a:r>
              <a:rPr lang="en-US" sz="2800" dirty="0" err="1"/>
              <a:t>mengendalikan</a:t>
            </a:r>
            <a:r>
              <a:rPr lang="en-US" sz="2800" dirty="0"/>
              <a:t> </a:t>
            </a:r>
            <a:r>
              <a:rPr lang="en-US" sz="2800" dirty="0" err="1"/>
              <a:t>emosi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r>
              <a:rPr lang="en-US" sz="2800" dirty="0"/>
              <a:t> </a:t>
            </a:r>
            <a:r>
              <a:rPr lang="en-US" sz="2800" dirty="0" err="1"/>
              <a:t>marah</a:t>
            </a:r>
            <a:endParaRPr lang="en-ID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53518-12BA-938F-B2B1-BCAF9C159D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8757E-2DE0-E529-F2A0-3B8EFAB546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1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76C2B-861C-7ED9-E451-CFDA9BD2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016000"/>
            <a:ext cx="2562352" cy="81280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Indikator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AB106-D7FE-AEB4-339C-377048DA95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rgbClr val="93D3D9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 err="1"/>
              <a:t>Mudah</a:t>
            </a:r>
            <a:r>
              <a:rPr lang="en-US" sz="3200" dirty="0"/>
              <a:t> </a:t>
            </a:r>
            <a:r>
              <a:rPr lang="en-US" sz="3200" dirty="0" err="1"/>
              <a:t>tersinggung</a:t>
            </a:r>
            <a:r>
              <a:rPr lang="en-US" sz="3200" dirty="0"/>
              <a:t> </a:t>
            </a:r>
          </a:p>
          <a:p>
            <a:pPr marL="457200" indent="-457200">
              <a:buAutoNum type="arabicPeriod"/>
            </a:pPr>
            <a:r>
              <a:rPr lang="en-US" sz="3200" dirty="0" err="1"/>
              <a:t>Perasaan</a:t>
            </a:r>
            <a:r>
              <a:rPr lang="en-US" sz="3200" dirty="0"/>
              <a:t> </a:t>
            </a:r>
            <a:r>
              <a:rPr lang="en-US" sz="3200" dirty="0" err="1"/>
              <a:t>curiga</a:t>
            </a:r>
            <a:r>
              <a:rPr lang="en-US" sz="3200" dirty="0"/>
              <a:t> yang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menyebabkan</a:t>
            </a:r>
            <a:r>
              <a:rPr lang="en-US" sz="3200" dirty="0"/>
              <a:t> </a:t>
            </a:r>
            <a:r>
              <a:rPr lang="en-US" sz="3200" dirty="0" err="1"/>
              <a:t>marah</a:t>
            </a:r>
            <a:r>
              <a:rPr lang="en-US" sz="3200" dirty="0"/>
              <a:t> </a:t>
            </a:r>
          </a:p>
          <a:p>
            <a:pPr marL="457200" indent="-457200">
              <a:buAutoNum type="arabicPeriod"/>
            </a:pPr>
            <a:r>
              <a:rPr lang="en-US" sz="3200" dirty="0" err="1"/>
              <a:t>Menunjukkan</a:t>
            </a:r>
            <a:r>
              <a:rPr lang="en-US" sz="3200" dirty="0"/>
              <a:t> </a:t>
            </a:r>
            <a:r>
              <a:rPr lang="en-US" sz="3200" dirty="0" err="1"/>
              <a:t>sikap</a:t>
            </a:r>
            <a:r>
              <a:rPr lang="en-US" sz="3200" dirty="0"/>
              <a:t> </a:t>
            </a:r>
            <a:r>
              <a:rPr lang="en-US" sz="3200" dirty="0" err="1"/>
              <a:t>marah</a:t>
            </a:r>
            <a:r>
              <a:rPr lang="en-US" sz="3200" dirty="0"/>
              <a:t> </a:t>
            </a:r>
          </a:p>
          <a:p>
            <a:pPr marL="457200" indent="-457200">
              <a:buAutoNum type="arabicPeriod"/>
            </a:pPr>
            <a:r>
              <a:rPr lang="en-US" sz="3200" dirty="0" err="1"/>
              <a:t>Intensitas</a:t>
            </a:r>
            <a:r>
              <a:rPr lang="en-US" sz="3200" dirty="0"/>
              <a:t> </a:t>
            </a:r>
            <a:r>
              <a:rPr lang="en-US" sz="3200" dirty="0" err="1"/>
              <a:t>perasaan</a:t>
            </a:r>
            <a:r>
              <a:rPr lang="en-US" sz="3200" dirty="0"/>
              <a:t> </a:t>
            </a:r>
            <a:r>
              <a:rPr lang="en-US" sz="3200" dirty="0" err="1"/>
              <a:t>marah</a:t>
            </a:r>
            <a:r>
              <a:rPr lang="en-US" sz="3200" dirty="0"/>
              <a:t> yang </a:t>
            </a:r>
            <a:r>
              <a:rPr lang="en-US" sz="3200" dirty="0" err="1"/>
              <a:t>dialami</a:t>
            </a:r>
            <a:r>
              <a:rPr lang="en-US" sz="3200" dirty="0"/>
              <a:t> </a:t>
            </a:r>
          </a:p>
          <a:p>
            <a:pPr marL="457200" indent="-457200">
              <a:buAutoNum type="arabicPeriod"/>
            </a:pP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waktu</a:t>
            </a:r>
            <a:r>
              <a:rPr lang="en-US" sz="3200" dirty="0"/>
              <a:t> </a:t>
            </a:r>
            <a:r>
              <a:rPr lang="en-US" sz="3200" dirty="0" err="1"/>
              <a:t>terjadinya</a:t>
            </a:r>
            <a:r>
              <a:rPr lang="en-US" sz="3200" dirty="0"/>
              <a:t> </a:t>
            </a:r>
            <a:r>
              <a:rPr lang="en-US" sz="3200" dirty="0" err="1"/>
              <a:t>perasaan</a:t>
            </a:r>
            <a:r>
              <a:rPr lang="en-US" sz="3200" dirty="0"/>
              <a:t> </a:t>
            </a:r>
            <a:r>
              <a:rPr lang="en-US" sz="3200" dirty="0" err="1"/>
              <a:t>marah</a:t>
            </a:r>
            <a:r>
              <a:rPr lang="en-US" sz="3200" dirty="0"/>
              <a:t> </a:t>
            </a:r>
            <a:endParaRPr lang="en-ID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88074-F864-DB90-6BAB-7A518E2FC5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C8CA5-9E9E-DEDD-B904-6CD1D5A978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562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 flourish_win32_CP_v3" id="{3BF332BF-22B8-49D8-950E-E9BBBBF59833}" vid="{E4E7F1DC-3AF4-489F-A450-0CED11A8EB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E6BC5B-F32E-483D-A6CB-100D6BCB7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84BFC8-02DA-464F-AE97-4951BE47415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9915FD3-F777-4046-A12C-BE3860E324B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{88EA2789-B650-461B-A4A1-26FA29C99885}tf56410444_win32</Template>
  <TotalTime>993</TotalTime>
  <Words>1263</Words>
  <Application>Microsoft Office PowerPoint</Application>
  <PresentationFormat>Widescreen</PresentationFormat>
  <Paragraphs>182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Baskerville Old Face</vt:lpstr>
      <vt:lpstr>Calibri</vt:lpstr>
      <vt:lpstr>Gill Sans Nova Light</vt:lpstr>
      <vt:lpstr>Custom</vt:lpstr>
      <vt:lpstr>  Ajaran “SESTRADI” Pangeran Notokusumo Pakualaman (Akhlak buruk yang perlu dihindari) </vt:lpstr>
      <vt:lpstr>Outline :</vt:lpstr>
      <vt:lpstr>11. Ladak</vt:lpstr>
      <vt:lpstr>Sifat suka memandang rendah orang lain, tinggi hati, sombong, congkak (KBBI, 2016) </vt:lpstr>
      <vt:lpstr>Indikator :</vt:lpstr>
      <vt:lpstr>12. Lancang </vt:lpstr>
      <vt:lpstr>Indikator :</vt:lpstr>
      <vt:lpstr>13. Lantap</vt:lpstr>
      <vt:lpstr>Indikator </vt:lpstr>
      <vt:lpstr>14. Leles</vt:lpstr>
      <vt:lpstr>Indikator</vt:lpstr>
      <vt:lpstr>15. Lanthang     “Dengki” </vt:lpstr>
      <vt:lpstr>Indikator </vt:lpstr>
      <vt:lpstr>16. Langar  “Bengis”</vt:lpstr>
      <vt:lpstr>Indikator </vt:lpstr>
      <vt:lpstr>17. Lengus  “Dendam”</vt:lpstr>
      <vt:lpstr>Indikator </vt:lpstr>
      <vt:lpstr>18. Leson </vt:lpstr>
      <vt:lpstr>Indikator </vt:lpstr>
      <vt:lpstr>19. Nglemer </vt:lpstr>
      <vt:lpstr>Indikator </vt:lpstr>
      <vt:lpstr>20. Lamur </vt:lpstr>
      <vt:lpstr>Indikator</vt:lpstr>
      <vt:lpstr>21. Lusuh </vt:lpstr>
      <vt:lpstr>Indikator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 public speaking</dc:title>
  <dc:creator>HP</dc:creator>
  <cp:lastModifiedBy>HP</cp:lastModifiedBy>
  <cp:revision>23</cp:revision>
  <dcterms:created xsi:type="dcterms:W3CDTF">2024-11-11T01:52:20Z</dcterms:created>
  <dcterms:modified xsi:type="dcterms:W3CDTF">2024-12-08T07:14:11Z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