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7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0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8" r:id="rId26"/>
    <p:sldId id="289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DEA7-5E5C-4643-BDD6-FBFB2A8BF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3DD93-5D81-A0E1-4FD8-8D2D841B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806F9-183F-D6B1-047F-5AD0C82F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32533-6A4B-564A-FB97-F8BCF827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0AD5C-C3BF-90A7-6C7C-CB07FAB5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471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8DE1-9778-0D07-CF73-4625ABE5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8578F-BEFC-D139-88F8-D37621BF9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16641-C580-2A1F-A2C1-82B380B5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52767-16BA-FB43-F905-0324F413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1333-183F-B714-5B4D-13764A36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173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D9E18-4DD0-5554-A0E9-EDD6394A6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BB535-722A-AEA4-A28B-CA08444ED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64746-D07D-1E57-1680-62128D6A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9E026-A100-959B-E54D-933CA424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9D23E-A9CA-E932-B296-E0931D5C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40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1C0F-2B48-31A4-502A-7DD119AE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86D5-965B-7321-DDDE-0D5D7C7C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7D569-AA7B-4304-9203-355A739A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37BCE-BFFE-07C9-36AC-51B124EF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D6AFE-FF28-2E59-7FBD-1E8BB685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551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9BF0A-CD94-3427-E6FB-DABFA81C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AFDF4-D42F-75D9-63B7-B2DC0546C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AE015-3FF0-BDD1-630C-58C5D39A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C07BD-CD60-7E64-5453-C57A3B3D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CFEB8-BFF1-6311-71F4-5AA49C29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160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1E4B-E79B-7093-4C91-495A47FF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2E00A-A214-D32A-22F2-DFEDC5647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E7AB1-B251-8455-E69C-973E9EA64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09046-833E-9639-E6FD-093BB451A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1D3E9-A755-1D50-E8C7-43FA5BA2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64CD1-18A8-8877-9C41-D8C57AE8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573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8252D-0243-46C3-E5F2-B576C9FC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FF47C-2359-F8EA-BB08-B09D19C6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EA704-8858-360D-0C65-4D0D69193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5128D-5554-9059-8B0E-AB35E7200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90079-F530-F6F1-12A6-FEB597E51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4D42B-FFD7-35E1-490D-DC5786C8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6E501-B328-57E0-F1E5-AADD1549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AAE-AEAA-57BF-A854-0D09545C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809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9FED-D873-131D-ED9A-F7206A59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3E0E2-4A71-BDEB-7E31-1F253BF1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8168F-75D8-4372-17DE-3B4A2DC3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44771-39FE-3C4E-CD45-3F0027FE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549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25BD7-176F-0975-8358-4FFCA3F2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140B7-45FF-0EE2-5995-DBC6C3AB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5C558-BE2D-F16F-DDD2-81148266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522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C05C-20D6-2010-D0DD-E7FD0E96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CF59-686A-F461-CFE4-648CD0FAC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E7209-8B26-7976-7298-678C3C151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417DA-0B3A-0E30-2BD6-E91C9FCB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2060D-9689-47E1-10DF-88B85A6A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8F433-03F1-7240-5AFC-30AF03C3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399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11A9-2FE6-BE38-AB27-442E9B29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147CB-1894-EC9D-CC33-715C0E524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CBA09-F669-6300-927C-2A373D457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0EE69-87EB-4DF3-6891-D3F3CB31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0F773-4680-2096-1656-39DB4ED3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4BE30-BAE7-A776-23E0-FFF089BB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643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9BF025-9380-DF1D-AC79-09CB6251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D6C5E-6F5B-0A27-D827-4D7FD5130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630F8-99D2-6604-F818-A97B0852D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1E86-32BC-4056-A174-4CCBE29C2C88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B7AEF-4A7A-F86F-0283-71D3B8D0B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3D906-7724-4B89-C78F-89BAC0BD0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399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1333394"/>
            <a:ext cx="10058400" cy="1828800"/>
          </a:xfrm>
        </p:spPr>
        <p:txBody>
          <a:bodyPr>
            <a:normAutofit/>
          </a:bodyPr>
          <a:lstStyle/>
          <a:p>
            <a:pPr indent="-1270" algn="ctr">
              <a:lnSpc>
                <a:spcPct val="115000"/>
              </a:lnSpc>
              <a:spcAft>
                <a:spcPts val="1000"/>
              </a:spcAft>
              <a:tabLst>
                <a:tab pos="201295" algn="l"/>
              </a:tabLst>
            </a:pPr>
            <a:r>
              <a:rPr lang="en-ID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KONSEP SPIRITUAL </a:t>
            </a:r>
            <a:endParaRPr lang="en-ID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6395" r="60717" b="77160"/>
          <a:stretch/>
        </p:blipFill>
        <p:spPr bwMode="auto">
          <a:xfrm>
            <a:off x="8093059" y="314134"/>
            <a:ext cx="3650169" cy="15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633" y="5790422"/>
            <a:ext cx="11212286" cy="2581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tangan berdoa ">
            <a:extLst>
              <a:ext uri="{FF2B5EF4-FFF2-40B4-BE49-F238E27FC236}">
                <a16:creationId xmlns:a16="http://schemas.microsoft.com/office/drawing/2014/main" id="{8A4EBF46-F55B-EBD8-BFC3-20B4839B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735" y="3561572"/>
            <a:ext cx="3438525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ngan Berdoa No Background">
            <a:extLst>
              <a:ext uri="{FF2B5EF4-FFF2-40B4-BE49-F238E27FC236}">
                <a16:creationId xmlns:a16="http://schemas.microsoft.com/office/drawing/2014/main" id="{F8C591D2-FE7C-AE86-BF19-3104DD9A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89" y="3788943"/>
            <a:ext cx="2001479" cy="20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piritualitas ">
            <a:extLst>
              <a:ext uri="{FF2B5EF4-FFF2-40B4-BE49-F238E27FC236}">
                <a16:creationId xmlns:a16="http://schemas.microsoft.com/office/drawing/2014/main" id="{B0888E26-EA15-B221-9B53-D30510415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35551"/>
            <a:ext cx="3036912" cy="17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0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KONSEP SPIRITUAL CARE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Spiritualitas</a:t>
            </a:r>
            <a:r>
              <a:rPr lang="en-ID" dirty="0"/>
              <a:t>, agama, </a:t>
            </a:r>
            <a:r>
              <a:rPr lang="en-ID" dirty="0" err="1"/>
              <a:t>keyakinan</a:t>
            </a:r>
            <a:r>
              <a:rPr lang="en-ID" dirty="0"/>
              <a:t> dan </a:t>
            </a:r>
            <a:r>
              <a:rPr lang="en-ID" dirty="0" err="1"/>
              <a:t>praktik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Praktik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yang </a:t>
            </a:r>
            <a:r>
              <a:rPr lang="en-ID" dirty="0" err="1"/>
              <a:t>dintegrasikan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agama dan spiritual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dan </a:t>
            </a:r>
            <a:r>
              <a:rPr lang="en-ID" dirty="0" err="1"/>
              <a:t>keluarga</a:t>
            </a:r>
            <a:r>
              <a:rPr lang="en-ID" dirty="0"/>
              <a:t>,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dan agama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(</a:t>
            </a:r>
            <a:r>
              <a:rPr lang="en-ID" dirty="0" err="1"/>
              <a:t>Hilbers</a:t>
            </a:r>
            <a:r>
              <a:rPr lang="en-ID" dirty="0"/>
              <a:t>, Haynes dan </a:t>
            </a:r>
            <a:r>
              <a:rPr lang="en-ID" dirty="0" err="1"/>
              <a:t>Kivikko</a:t>
            </a:r>
            <a:r>
              <a:rPr lang="en-ID" dirty="0"/>
              <a:t>, 2010). </a:t>
            </a:r>
          </a:p>
          <a:p>
            <a:pPr algn="just"/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tumbuh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,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spiritual, </a:t>
            </a:r>
            <a:r>
              <a:rPr lang="en-ID" dirty="0" err="1"/>
              <a:t>perawatan</a:t>
            </a:r>
            <a:r>
              <a:rPr lang="en-ID" dirty="0"/>
              <a:t> spiritual, distress spiritual, dan </a:t>
            </a:r>
            <a:r>
              <a:rPr lang="en-ID" dirty="0" err="1"/>
              <a:t>berkembangnya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(Tools)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menilai</a:t>
            </a:r>
            <a:r>
              <a:rPr lang="en-ID" dirty="0"/>
              <a:t> dan </a:t>
            </a:r>
            <a:r>
              <a:rPr lang="en-ID" dirty="0" err="1"/>
              <a:t>mengukur</a:t>
            </a:r>
            <a:r>
              <a:rPr lang="en-ID" dirty="0"/>
              <a:t> spiritual (Blasdell, 2015).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300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KONSEP SPIRITUAL CARE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Seseorang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, </a:t>
            </a:r>
            <a:r>
              <a:rPr lang="en-ID" dirty="0" err="1"/>
              <a:t>apalagi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dirawat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, </a:t>
            </a:r>
            <a:r>
              <a:rPr lang="en-ID" dirty="0" err="1"/>
              <a:t>respon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biologis</a:t>
            </a:r>
            <a:r>
              <a:rPr lang="en-ID" dirty="0"/>
              <a:t> (organ yang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),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berpengaruh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psikologisnya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pendiam</a:t>
            </a:r>
            <a:r>
              <a:rPr lang="en-ID" dirty="0"/>
              <a:t>, </a:t>
            </a:r>
            <a:r>
              <a:rPr lang="en-ID" dirty="0" err="1"/>
              <a:t>malu</a:t>
            </a:r>
            <a:r>
              <a:rPr lang="en-ID" dirty="0"/>
              <a:t>,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marah</a:t>
            </a:r>
            <a:r>
              <a:rPr lang="en-ID" dirty="0"/>
              <a:t>,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berdaya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Respon</a:t>
            </a:r>
            <a:r>
              <a:rPr lang="en-ID" dirty="0"/>
              <a:t> </a:t>
            </a:r>
            <a:r>
              <a:rPr lang="en-ID" dirty="0" err="1"/>
              <a:t>psikologis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dipengaruhi</a:t>
            </a:r>
            <a:r>
              <a:rPr lang="en-ID" dirty="0"/>
              <a:t> oleh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dan spiritual </a:t>
            </a:r>
            <a:r>
              <a:rPr lang="en-ID" dirty="0" err="1"/>
              <a:t>seseorang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petugas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</a:t>
            </a:r>
            <a:r>
              <a:rPr lang="en-ID" dirty="0" err="1"/>
              <a:t>klien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penyakitnya</a:t>
            </a:r>
            <a:r>
              <a:rPr lang="en-ID" dirty="0"/>
              <a:t>,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holistik</a:t>
            </a:r>
            <a:r>
              <a:rPr lang="en-ID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318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BD1E-6073-905B-CF36-CE4EE72E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1BD63-5C34-CB2E-9553-5C7F5102A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348B5-882D-4D91-CA14-0F4EE52B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55" t="37706" r="26371" b="11398"/>
          <a:stretch/>
        </p:blipFill>
        <p:spPr>
          <a:xfrm>
            <a:off x="1523999" y="855407"/>
            <a:ext cx="8359747" cy="48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PARADIGMA SPIRITUALITAS DALAM PENYEMBAUHAN 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Paradigma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holistik</a:t>
            </a:r>
            <a:r>
              <a:rPr lang="en-ID" dirty="0"/>
              <a:t>, body-mind-spirit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ketergantungan</a:t>
            </a:r>
            <a:r>
              <a:rPr lang="en-ID" dirty="0"/>
              <a:t> dan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lain. </a:t>
            </a:r>
          </a:p>
          <a:p>
            <a:pPr algn="just"/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 body-mind-spirit, </a:t>
            </a:r>
            <a:r>
              <a:rPr lang="en-ID" dirty="0" err="1"/>
              <a:t>keberadaannya</a:t>
            </a:r>
            <a:r>
              <a:rPr lang="en-ID" dirty="0"/>
              <a:t> sangat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penyembuhan</a:t>
            </a:r>
            <a:r>
              <a:rPr lang="en-ID" dirty="0"/>
              <a:t> (healing). </a:t>
            </a:r>
          </a:p>
          <a:p>
            <a:pPr algn="just"/>
            <a:r>
              <a:rPr lang="en-ID" dirty="0"/>
              <a:t>Kata healing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kata; whole dan holy, </a:t>
            </a:r>
            <a:r>
              <a:rPr lang="en-ID" dirty="0" err="1"/>
              <a:t>keduanya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asal</a:t>
            </a:r>
            <a:r>
              <a:rPr lang="en-ID" dirty="0"/>
              <a:t> kata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hol</a:t>
            </a:r>
            <a:r>
              <a:rPr lang="en-ID" dirty="0"/>
              <a:t>, yang </a:t>
            </a:r>
            <a:r>
              <a:rPr lang="en-ID" dirty="0" err="1"/>
              <a:t>berarti</a:t>
            </a:r>
            <a:r>
              <a:rPr lang="en-ID" dirty="0"/>
              <a:t> whole = </a:t>
            </a:r>
            <a:r>
              <a:rPr lang="en-ID" dirty="0" err="1"/>
              <a:t>menyeluruh</a:t>
            </a:r>
            <a:r>
              <a:rPr lang="en-ID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3686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PARADIGMA SPIRITUALITAS DALAM PENYEMBAUHAN 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Paradigma</a:t>
            </a:r>
            <a:r>
              <a:rPr lang="en-ID" dirty="0"/>
              <a:t> </a:t>
            </a:r>
            <a:r>
              <a:rPr lang="en-ID" dirty="0" err="1"/>
              <a:t>inilah</a:t>
            </a:r>
            <a:r>
              <a:rPr lang="en-ID" dirty="0"/>
              <a:t> yang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sugesti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alamiah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proses </a:t>
            </a:r>
            <a:r>
              <a:rPr lang="en-ID" dirty="0" err="1"/>
              <a:t>penyembuhan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proses spiritual yang </a:t>
            </a:r>
            <a:r>
              <a:rPr lang="en-ID" dirty="0" err="1"/>
              <a:t>mencerminkan</a:t>
            </a:r>
            <a:r>
              <a:rPr lang="en-ID" dirty="0"/>
              <a:t> </a:t>
            </a:r>
            <a:r>
              <a:rPr lang="en-ID" dirty="0" err="1"/>
              <a:t>totalitas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Totalitas</a:t>
            </a:r>
            <a:r>
              <a:rPr lang="en-ID" dirty="0"/>
              <a:t> spiritual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pada domain spiritual, </a:t>
            </a:r>
            <a:r>
              <a:rPr lang="en-ID" dirty="0" err="1"/>
              <a:t>berupa</a:t>
            </a:r>
            <a:r>
              <a:rPr lang="en-ID" dirty="0"/>
              <a:t>; mystery, love, suffering, hope, forgiveness, peace and </a:t>
            </a:r>
            <a:r>
              <a:rPr lang="en-ID" dirty="0" err="1"/>
              <a:t>peacemaking</a:t>
            </a:r>
            <a:r>
              <a:rPr lang="en-ID" dirty="0"/>
              <a:t>, grace, and prayer.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541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/>
              <a:t>Mystery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melekat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kehidupannya</a:t>
            </a:r>
            <a:r>
              <a:rPr lang="en-ID" dirty="0"/>
              <a:t>, dan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spiritual yang </a:t>
            </a:r>
            <a:r>
              <a:rPr lang="en-ID" dirty="0" err="1"/>
              <a:t>melekat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Kepercayaan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akhirat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spirit </a:t>
            </a:r>
            <a:r>
              <a:rPr lang="en-ID" dirty="0" err="1"/>
              <a:t>khusus</a:t>
            </a:r>
            <a:r>
              <a:rPr lang="en-ID" dirty="0"/>
              <a:t>, </a:t>
            </a:r>
            <a:r>
              <a:rPr lang="en-ID" dirty="0" err="1"/>
              <a:t>menjadi</a:t>
            </a:r>
            <a:r>
              <a:rPr lang="en-ID" dirty="0"/>
              <a:t> motivator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memaknai</a:t>
            </a:r>
            <a:r>
              <a:rPr lang="en-ID" dirty="0"/>
              <a:t> </a:t>
            </a:r>
            <a:r>
              <a:rPr lang="en-ID" dirty="0" err="1"/>
              <a:t>sehat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,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penyembuhan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mengalahkan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kesakitan</a:t>
            </a:r>
            <a:r>
              <a:rPr lang="en-ID" dirty="0"/>
              <a:t> dan </a:t>
            </a:r>
            <a:r>
              <a:rPr lang="en-ID" dirty="0" err="1"/>
              <a:t>penderitaan</a:t>
            </a:r>
            <a:r>
              <a:rPr lang="en-ID" dirty="0"/>
              <a:t> di dunia.</a:t>
            </a:r>
          </a:p>
          <a:p>
            <a:pPr algn="just"/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di dunia </a:t>
            </a:r>
            <a:r>
              <a:rPr lang="en-ID" dirty="0" err="1"/>
              <a:t>hanyalah</a:t>
            </a:r>
            <a:r>
              <a:rPr lang="en-ID" dirty="0"/>
              <a:t> </a:t>
            </a:r>
            <a:r>
              <a:rPr lang="en-ID" dirty="0" err="1"/>
              <a:t>sementara</a:t>
            </a:r>
            <a:r>
              <a:rPr lang="en-ID" dirty="0"/>
              <a:t>,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akhikrat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kekal</a:t>
            </a:r>
            <a:r>
              <a:rPr lang="en-ID" dirty="0"/>
              <a:t> </a:t>
            </a:r>
            <a:r>
              <a:rPr lang="en-ID" dirty="0" err="1"/>
              <a:t>selamanya</a:t>
            </a:r>
            <a:r>
              <a:rPr lang="en-ID" dirty="0"/>
              <a:t>, dan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bekal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kekal</a:t>
            </a:r>
            <a:r>
              <a:rPr lang="en-ID" dirty="0"/>
              <a:t> di </a:t>
            </a:r>
            <a:r>
              <a:rPr lang="en-ID" dirty="0" err="1"/>
              <a:t>akhirat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di </a:t>
            </a:r>
            <a:r>
              <a:rPr lang="en-ID" dirty="0" err="1"/>
              <a:t>bangun</a:t>
            </a:r>
            <a:r>
              <a:rPr lang="en-ID" dirty="0"/>
              <a:t> dan </a:t>
            </a:r>
            <a:r>
              <a:rPr lang="en-ID" dirty="0" err="1"/>
              <a:t>diciptakan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di dunia.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7800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Love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/>
              <a:t>Cinta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,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bakar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spiritual,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cinta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, </a:t>
            </a:r>
            <a:r>
              <a:rPr lang="en-ID" dirty="0" err="1"/>
              <a:t>pusat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penampilan</a:t>
            </a:r>
            <a:r>
              <a:rPr lang="en-ID" dirty="0"/>
              <a:t> ego </a:t>
            </a:r>
            <a:r>
              <a:rPr lang="en-ID" dirty="0" err="1"/>
              <a:t>seseorang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cinta</a:t>
            </a:r>
            <a:r>
              <a:rPr lang="en-ID" dirty="0"/>
              <a:t> dan proses </a:t>
            </a:r>
            <a:r>
              <a:rPr lang="en-ID" dirty="0" err="1"/>
              <a:t>penyembuhan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meneruskan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eksplorasi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menakjubkan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penyembuhan</a:t>
            </a:r>
            <a:r>
              <a:rPr lang="en-ID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7003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Suffering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sv-SE" dirty="0"/>
              <a:t>Penderitaan adalah salah satu issue inti dari misteri kehidupan, dapat terjadi karena masalah f isik, mental, emosional dan spiritual.</a:t>
            </a:r>
          </a:p>
          <a:p>
            <a:pPr algn="just"/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dipengaruhi</a:t>
            </a:r>
            <a:r>
              <a:rPr lang="en-ID" dirty="0"/>
              <a:t> oleh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dan </a:t>
            </a:r>
            <a:r>
              <a:rPr lang="en-ID" dirty="0" err="1"/>
              <a:t>nilai</a:t>
            </a:r>
            <a:r>
              <a:rPr lang="en-ID" dirty="0"/>
              <a:t> spiritual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, </a:t>
            </a:r>
            <a:r>
              <a:rPr lang="en-ID" dirty="0" err="1"/>
              <a:t>budaya</a:t>
            </a:r>
            <a:r>
              <a:rPr lang="en-ID" dirty="0"/>
              <a:t>, </a:t>
            </a:r>
            <a:r>
              <a:rPr lang="en-ID" dirty="0" err="1"/>
              <a:t>latar</a:t>
            </a:r>
            <a:r>
              <a:rPr lang="en-ID" dirty="0"/>
              <a:t> </a:t>
            </a:r>
            <a:r>
              <a:rPr lang="en-ID" dirty="0" err="1"/>
              <a:t>belakang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, </a:t>
            </a:r>
            <a:r>
              <a:rPr lang="en-ID" dirty="0" err="1"/>
              <a:t>amalan</a:t>
            </a:r>
            <a:r>
              <a:rPr lang="en-ID" dirty="0"/>
              <a:t> </a:t>
            </a:r>
            <a:r>
              <a:rPr lang="en-ID" dirty="0" err="1"/>
              <a:t>keagamaan</a:t>
            </a:r>
            <a:r>
              <a:rPr lang="en-ID" dirty="0"/>
              <a:t>, dan </a:t>
            </a:r>
            <a:r>
              <a:rPr lang="en-ID" dirty="0" err="1"/>
              <a:t>kepribadian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.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memperhatikan</a:t>
            </a:r>
            <a:r>
              <a:rPr lang="en-ID" dirty="0"/>
              <a:t> </a:t>
            </a:r>
            <a:r>
              <a:rPr lang="en-ID" dirty="0" err="1"/>
              <a:t>respon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sehat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dan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penyembuhan</a:t>
            </a:r>
            <a:r>
              <a:rPr lang="en-ID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001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/>
              <a:t>Harapan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keinginan</a:t>
            </a:r>
            <a:r>
              <a:rPr lang="en-ID" dirty="0"/>
              <a:t> di masa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, </a:t>
            </a:r>
            <a:r>
              <a:rPr lang="en-ID" dirty="0" err="1"/>
              <a:t>berorientasi</a:t>
            </a:r>
            <a:r>
              <a:rPr lang="en-ID" dirty="0"/>
              <a:t> pada masa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spirit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mengantisipasi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,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caranya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Disinilah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harapan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harapan</a:t>
            </a:r>
            <a:r>
              <a:rPr lang="en-ID" dirty="0"/>
              <a:t>, spiritual well-being,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keagamaan</a:t>
            </a:r>
            <a:r>
              <a:rPr lang="en-ID" dirty="0"/>
              <a:t>, dan </a:t>
            </a:r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lainnya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780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Forgiveness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Pemaaf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self-healing.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mau</a:t>
            </a:r>
            <a:r>
              <a:rPr lang="en-ID" dirty="0"/>
              <a:t> </a:t>
            </a:r>
            <a:r>
              <a:rPr lang="en-ID" dirty="0" err="1"/>
              <a:t>memaafkan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yang </a:t>
            </a:r>
            <a:r>
              <a:rPr lang="en-ID" dirty="0" err="1"/>
              <a:t>mendalam</a:t>
            </a:r>
            <a:r>
              <a:rPr lang="en-ID" dirty="0"/>
              <a:t> dan </a:t>
            </a:r>
            <a:r>
              <a:rPr lang="en-ID" dirty="0" err="1"/>
              <a:t>pengalaman</a:t>
            </a:r>
            <a:r>
              <a:rPr lang="en-ID" dirty="0"/>
              <a:t> yang sangat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dilaksanakan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Maha </a:t>
            </a:r>
            <a:r>
              <a:rPr lang="en-ID" dirty="0" err="1"/>
              <a:t>Pemaaf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 forgiveness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penyembuhan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dan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269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Diskusi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spiritual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? </a:t>
            </a:r>
            <a:r>
              <a:rPr lang="en-US" dirty="0" err="1"/>
              <a:t>Jelaskan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spiritual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pasien?Jelaskan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1256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Peace and </a:t>
            </a:r>
            <a:r>
              <a:rPr lang="en-ID" b="1" dirty="0" err="1"/>
              <a:t>Peacemaking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Damai</a:t>
            </a:r>
            <a:r>
              <a:rPr lang="en-ID" dirty="0"/>
              <a:t> dan </a:t>
            </a:r>
            <a:r>
              <a:rPr lang="en-ID" dirty="0" err="1"/>
              <a:t>pembentukan</a:t>
            </a:r>
            <a:r>
              <a:rPr lang="en-ID" dirty="0"/>
              <a:t> </a:t>
            </a:r>
            <a:r>
              <a:rPr lang="en-ID" dirty="0" err="1"/>
              <a:t>perdamaian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orang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dipisahkan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keadilan</a:t>
            </a:r>
            <a:r>
              <a:rPr lang="en-ID" dirty="0"/>
              <a:t> yang </a:t>
            </a:r>
            <a:r>
              <a:rPr lang="en-ID" dirty="0" err="1"/>
              <a:t>melekat</a:t>
            </a:r>
            <a:r>
              <a:rPr lang="en-ID" dirty="0"/>
              <a:t> pada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,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dan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langkungan</a:t>
            </a:r>
            <a:r>
              <a:rPr lang="en-ID" dirty="0"/>
              <a:t> </a:t>
            </a:r>
            <a:r>
              <a:rPr lang="en-ID" dirty="0" err="1"/>
              <a:t>alamiah</a:t>
            </a:r>
            <a:r>
              <a:rPr lang="en-ID" dirty="0"/>
              <a:t> dan </a:t>
            </a:r>
            <a:r>
              <a:rPr lang="en-ID" dirty="0" err="1"/>
              <a:t>menyembuhkan</a:t>
            </a:r>
            <a:r>
              <a:rPr lang="en-ID" dirty="0"/>
              <a:t>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7345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/>
              <a:t>Anggun, </a:t>
            </a:r>
            <a:r>
              <a:rPr lang="en-ID" dirty="0" err="1"/>
              <a:t>lemah</a:t>
            </a:r>
            <a:r>
              <a:rPr lang="en-ID" dirty="0"/>
              <a:t> </a:t>
            </a:r>
            <a:r>
              <a:rPr lang="en-ID" dirty="0" err="1"/>
              <a:t>lembut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yang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elemen</a:t>
            </a:r>
            <a:r>
              <a:rPr lang="en-ID" dirty="0"/>
              <a:t> surprise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kejutan</a:t>
            </a:r>
            <a:r>
              <a:rPr lang="en-ID" dirty="0"/>
              <a:t>, </a:t>
            </a:r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terpesona</a:t>
            </a:r>
            <a:r>
              <a:rPr lang="en-ID" dirty="0"/>
              <a:t>, </a:t>
            </a:r>
            <a:r>
              <a:rPr lang="en-ID" dirty="0" err="1"/>
              <a:t>kagum</a:t>
            </a:r>
            <a:r>
              <a:rPr lang="en-ID" dirty="0"/>
              <a:t>, </a:t>
            </a:r>
            <a:r>
              <a:rPr lang="en-ID" dirty="0" err="1"/>
              <a:t>misteri</a:t>
            </a:r>
            <a:r>
              <a:rPr lang="en-ID" dirty="0"/>
              <a:t> dan </a:t>
            </a:r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bersyukur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 Grace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yang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menyenangkan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 Grace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pada rasa </a:t>
            </a:r>
            <a:r>
              <a:rPr lang="en-ID" dirty="0" err="1"/>
              <a:t>bersyukur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oleh </a:t>
            </a:r>
            <a:r>
              <a:rPr lang="en-ID" dirty="0" err="1"/>
              <a:t>Tuhan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Bersyukur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berterimakasih</a:t>
            </a:r>
            <a:r>
              <a:rPr lang="en-ID" dirty="0"/>
              <a:t>, </a:t>
            </a:r>
            <a:r>
              <a:rPr lang="en-ID" dirty="0" err="1"/>
              <a:t>pengakuan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kenikmatan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5176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Berdoa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ekspresi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Berdoa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insting</a:t>
            </a:r>
            <a:r>
              <a:rPr lang="en-ID" dirty="0"/>
              <a:t> </a:t>
            </a:r>
            <a:r>
              <a:rPr lang="en-ID" dirty="0" err="1"/>
              <a:t>terdalam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,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kesadaran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maha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Berdoa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pencarian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erat</a:t>
            </a:r>
            <a:r>
              <a:rPr lang="en-ID" dirty="0"/>
              <a:t> dan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yang </a:t>
            </a:r>
            <a:r>
              <a:rPr lang="en-ID" dirty="0" err="1"/>
              <a:t>misterius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Berdoa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memohon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agar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kebaikan</a:t>
            </a:r>
            <a:r>
              <a:rPr lang="en-ID" dirty="0"/>
              <a:t>, </a:t>
            </a:r>
            <a:r>
              <a:rPr lang="en-ID" dirty="0" err="1"/>
              <a:t>keberkahan</a:t>
            </a:r>
            <a:r>
              <a:rPr lang="en-ID" dirty="0"/>
              <a:t>, </a:t>
            </a:r>
            <a:r>
              <a:rPr lang="en-ID" dirty="0" err="1"/>
              <a:t>kemudahan</a:t>
            </a:r>
            <a:r>
              <a:rPr lang="en-ID" dirty="0"/>
              <a:t>, </a:t>
            </a:r>
            <a:r>
              <a:rPr lang="en-ID" dirty="0" err="1"/>
              <a:t>kesehatan</a:t>
            </a:r>
            <a:r>
              <a:rPr lang="en-ID" dirty="0"/>
              <a:t>,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dan lain-lain.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407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1E31-F021-3F59-5041-24C35E28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84B1-29C3-F411-2213-C0D68CE83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1DD20-1D95-B36B-2BA0-3D519D1A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26" t="16201" r="24919" b="15269"/>
          <a:stretch/>
        </p:blipFill>
        <p:spPr>
          <a:xfrm>
            <a:off x="3136489" y="481331"/>
            <a:ext cx="6823587" cy="53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26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ID" b="1" dirty="0"/>
              <a:t>PIRITUALITAS DALAM ASUHAN KEPERAWATAN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koping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pilihan</a:t>
            </a:r>
            <a:r>
              <a:rPr lang="en-ID" dirty="0"/>
              <a:t> </a:t>
            </a:r>
            <a:r>
              <a:rPr lang="en-ID" dirty="0" err="1"/>
              <a:t>intervensi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diupayakan</a:t>
            </a:r>
            <a:r>
              <a:rPr lang="en-ID" dirty="0"/>
              <a:t> </a:t>
            </a:r>
            <a:r>
              <a:rPr lang="en-ID" dirty="0" err="1"/>
              <a:t>terpenuhi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di </a:t>
            </a:r>
            <a:r>
              <a:rPr lang="en-ID" dirty="0" err="1"/>
              <a:t>rawat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proses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dg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, </a:t>
            </a:r>
            <a:r>
              <a:rPr lang="en-ID" dirty="0" err="1"/>
              <a:t>misal</a:t>
            </a:r>
            <a:r>
              <a:rPr lang="en-ID" dirty="0"/>
              <a:t> Dx </a:t>
            </a:r>
            <a:r>
              <a:rPr lang="en-ID" dirty="0" err="1"/>
              <a:t>Distres</a:t>
            </a:r>
            <a:r>
              <a:rPr lang="en-ID" dirty="0"/>
              <a:t> </a:t>
            </a:r>
            <a:r>
              <a:rPr lang="en-ID" dirty="0" err="1"/>
              <a:t>Spiritualiatas</a:t>
            </a:r>
            <a:r>
              <a:rPr lang="en-ID" dirty="0"/>
              <a:t> </a:t>
            </a:r>
          </a:p>
          <a:p>
            <a:pPr algn="just"/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pemenuhan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 professional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692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B75A-08F9-4EA3-F352-193B5BFF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9715D-1B42-4801-D202-AAA749F50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D.0082 Distres Spiritual – SDKI – Standart Diagnosis Keperawatan Indonesia">
            <a:extLst>
              <a:ext uri="{FF2B5EF4-FFF2-40B4-BE49-F238E27FC236}">
                <a16:creationId xmlns:a16="http://schemas.microsoft.com/office/drawing/2014/main" id="{D2E561A9-E3A2-9570-D9FB-3C9320FD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0"/>
            <a:ext cx="4602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936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5C19-8344-A6B2-6BA0-E11BE46F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CF98B-2176-106F-C3D5-54D3A950B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AA427-2F33-7803-935B-F894F69AC6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025"/>
          <a:stretch>
            <a:fillRect/>
          </a:stretch>
        </p:blipFill>
        <p:spPr>
          <a:xfrm>
            <a:off x="2222090" y="36245"/>
            <a:ext cx="8215550" cy="60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46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14EA-CD7F-DB97-0836-2B0E5EFA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23" y="2528221"/>
            <a:ext cx="10515600" cy="1325563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Semoga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Bermanfaat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046F-FE9E-8D0D-4919-67C7CA261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009" y="213371"/>
            <a:ext cx="6700935" cy="1325563"/>
          </a:xfrm>
        </p:spPr>
        <p:txBody>
          <a:bodyPr/>
          <a:lstStyle/>
          <a:p>
            <a:pPr algn="ctr"/>
            <a:r>
              <a:rPr lang="en-ID" dirty="0">
                <a:solidFill>
                  <a:srgbClr val="111111"/>
                </a:solidFill>
                <a:latin typeface="Roboto" panose="02000000000000000000" pitchFamily="2" charset="0"/>
              </a:rPr>
              <a:t>K</a:t>
            </a:r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esehatan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AC788-F7C2-1DD3-1CFF-48F2D4F8B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4567" cy="4351338"/>
          </a:xfrm>
        </p:spPr>
        <p:txBody>
          <a:bodyPr>
            <a:normAutofit/>
          </a:bodyPr>
          <a:lstStyle/>
          <a:p>
            <a:pPr algn="just"/>
            <a:r>
              <a:rPr lang="en-ID" sz="2400" dirty="0" err="1">
                <a:latin typeface="Roboto" panose="02000000000000000000" pitchFamily="2" charset="0"/>
              </a:rPr>
              <a:t>M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enurut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Undang-Undang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(UU)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Republik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Indonesia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Nomor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17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Tahun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2023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tentang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Kesehatan: "Kesehatan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adalah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 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keadaan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sehat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seseorang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,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baik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secara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fisik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, </a:t>
            </a:r>
            <a:r>
              <a:rPr lang="en-ID" sz="24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jiwa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,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maupun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sosial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dan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bukan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sekedar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terbebas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dari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penyakit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untuk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memungkinkannya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hidup</a:t>
            </a:r>
            <a:r>
              <a:rPr lang="en-ID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produktif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".</a:t>
            </a:r>
          </a:p>
          <a:p>
            <a:pPr algn="just"/>
            <a:r>
              <a:rPr lang="en-ID" sz="2400" b="0" i="0" dirty="0" err="1">
                <a:effectLst/>
                <a:latin typeface="Roboto" panose="02000000000000000000" pitchFamily="2" charset="0"/>
              </a:rPr>
              <a:t>Definisi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sehat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 </a:t>
            </a:r>
            <a:r>
              <a:rPr lang="en-ID" sz="2400" b="1" i="0" dirty="0" err="1">
                <a:effectLst/>
                <a:latin typeface="Roboto" panose="02000000000000000000" pitchFamily="2" charset="0"/>
              </a:rPr>
              <a:t>menurut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 WHO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adalah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keadaan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sempurna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secara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fisik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, </a:t>
            </a:r>
            <a:r>
              <a:rPr lang="en-ID" sz="2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mental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,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serta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sosial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, dan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tidak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hanya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terbebas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dari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penyakit</a:t>
            </a:r>
            <a:r>
              <a:rPr lang="en-ID" sz="2400" b="0" i="0" dirty="0">
                <a:effectLst/>
                <a:latin typeface="Roboto" panose="02000000000000000000" pitchFamily="2" charset="0"/>
              </a:rPr>
              <a:t> dan </a:t>
            </a:r>
            <a:r>
              <a:rPr lang="en-ID" sz="2400" b="0" i="0" dirty="0" err="1">
                <a:effectLst/>
                <a:latin typeface="Roboto" panose="02000000000000000000" pitchFamily="2" charset="0"/>
              </a:rPr>
              <a:t>kecacatan</a:t>
            </a:r>
            <a:r>
              <a:rPr lang="en-ID" sz="2400" b="0" i="0" dirty="0">
                <a:solidFill>
                  <a:srgbClr val="71777D"/>
                </a:solidFill>
                <a:effectLst/>
                <a:latin typeface="Roboto" panose="02000000000000000000" pitchFamily="2" charset="0"/>
              </a:rPr>
              <a:t>.</a:t>
            </a:r>
            <a:endParaRPr lang="en-ID" sz="2400" dirty="0"/>
          </a:p>
        </p:txBody>
      </p:sp>
      <p:pic>
        <p:nvPicPr>
          <p:cNvPr id="14338" name="Picture 2" descr="MENJAGA POLA HIDUP SEHAT DI MASA PANDEMI COVID-19 – TFI">
            <a:extLst>
              <a:ext uri="{FF2B5EF4-FFF2-40B4-BE49-F238E27FC236}">
                <a16:creationId xmlns:a16="http://schemas.microsoft.com/office/drawing/2014/main" id="{7A3933B4-5958-221D-2B25-4E46DE5F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22" y="1903444"/>
            <a:ext cx="5231707" cy="39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779EB7-7F55-CF80-B3EB-1EBFF85C4B6E}"/>
              </a:ext>
            </a:extLst>
          </p:cNvPr>
          <p:cNvSpPr/>
          <p:nvPr/>
        </p:nvSpPr>
        <p:spPr>
          <a:xfrm>
            <a:off x="0" y="1483567"/>
            <a:ext cx="12192000" cy="2146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009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SPIRITUALITAS 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seseorang</a:t>
            </a:r>
            <a:endParaRPr lang="en-ID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ID" dirty="0"/>
              <a:t> Kozier &amp; </a:t>
            </a:r>
            <a:r>
              <a:rPr lang="en-ID" dirty="0" err="1"/>
              <a:t>Erb's</a:t>
            </a:r>
            <a:r>
              <a:rPr lang="en-ID" dirty="0"/>
              <a:t> (2007)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kekutan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, </a:t>
            </a:r>
            <a:r>
              <a:rPr lang="en-ID" dirty="0" err="1"/>
              <a:t>kekuatan</a:t>
            </a:r>
            <a:r>
              <a:rPr lang="en-ID" dirty="0"/>
              <a:t> yang </a:t>
            </a:r>
            <a:r>
              <a:rPr lang="en-ID" dirty="0" err="1"/>
              <a:t>kreatif</a:t>
            </a:r>
            <a:r>
              <a:rPr lang="en-ID" dirty="0"/>
              <a:t>, yang </a:t>
            </a:r>
            <a:r>
              <a:rPr lang="en-ID" dirty="0" err="1"/>
              <a:t>ilahiyah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terbatas</a:t>
            </a:r>
            <a:r>
              <a:rPr lang="en-ID" dirty="0"/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berakar</a:t>
            </a:r>
            <a:r>
              <a:rPr lang="en-ID" dirty="0"/>
              <a:t> pada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beragama</a:t>
            </a:r>
            <a:r>
              <a:rPr lang="en-ID" dirty="0"/>
              <a:t> dan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transeden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(Hsiao et al., 2010).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makhluk</a:t>
            </a:r>
            <a:r>
              <a:rPr lang="en-ID" dirty="0"/>
              <a:t> spiritual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,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Tuhannya</a:t>
            </a:r>
            <a:r>
              <a:rPr lang="en-ID" dirty="0"/>
              <a:t> dan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hidupnya</a:t>
            </a:r>
            <a:r>
              <a:rPr lang="en-ID" dirty="0"/>
              <a:t> (</a:t>
            </a:r>
            <a:r>
              <a:rPr lang="en-ID" dirty="0" err="1"/>
              <a:t>Asmadi</a:t>
            </a:r>
            <a:r>
              <a:rPr lang="en-ID" dirty="0"/>
              <a:t>, 2008).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364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SPIRITUALITAS 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agama </a:t>
            </a:r>
            <a:r>
              <a:rPr lang="en-ID" dirty="0" err="1"/>
              <a:t>tetapi</a:t>
            </a:r>
            <a:r>
              <a:rPr lang="en-ID" dirty="0"/>
              <a:t> agama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(</a:t>
            </a:r>
            <a:r>
              <a:rPr lang="en-ID" dirty="0" err="1"/>
              <a:t>Schep-akkerman</a:t>
            </a:r>
            <a:r>
              <a:rPr lang="en-ID" dirty="0"/>
              <a:t>, </a:t>
            </a:r>
            <a:r>
              <a:rPr lang="en-ID" dirty="0" err="1"/>
              <a:t>Laarhoven</a:t>
            </a:r>
            <a:r>
              <a:rPr lang="en-ID" dirty="0"/>
              <a:t> dan Leeuwen, 2013)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D" dirty="0" err="1"/>
              <a:t>Pengaruh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pada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zaman Florence Nightingale. Nightingale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peduli</a:t>
            </a:r>
            <a:r>
              <a:rPr lang="en-ID" dirty="0"/>
              <a:t> </a:t>
            </a:r>
            <a:r>
              <a:rPr lang="en-ID" dirty="0" err="1"/>
              <a:t>suci</a:t>
            </a:r>
            <a:r>
              <a:rPr lang="en-ID" dirty="0"/>
              <a:t> yang </a:t>
            </a:r>
            <a:r>
              <a:rPr lang="en-ID" dirty="0" err="1"/>
              <a:t>berakar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spiritual </a:t>
            </a:r>
            <a:r>
              <a:rPr lang="en-ID" dirty="0" err="1"/>
              <a:t>keyakinan</a:t>
            </a:r>
            <a:r>
              <a:rPr lang="en-ID" dirty="0"/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654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ASPEK SPIRITUALITAS (</a:t>
            </a:r>
            <a:r>
              <a:rPr lang="en-ID" dirty="0"/>
              <a:t>Kozier &amp; </a:t>
            </a:r>
            <a:r>
              <a:rPr lang="en-ID" dirty="0" err="1"/>
              <a:t>Erb's</a:t>
            </a:r>
            <a:r>
              <a:rPr lang="en-ID" dirty="0"/>
              <a:t>, 2007)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ID" dirty="0"/>
              <a:t>Arti (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, </a:t>
            </a:r>
            <a:r>
              <a:rPr lang="en-ID" dirty="0" err="1"/>
              <a:t>membuat</a:t>
            </a:r>
            <a:r>
              <a:rPr lang="en-ID" dirty="0"/>
              <a:t> rasa </a:t>
            </a:r>
            <a:r>
              <a:rPr lang="en-ID" dirty="0" err="1"/>
              <a:t>hidup</a:t>
            </a:r>
            <a:r>
              <a:rPr lang="en-ID" dirty="0"/>
              <a:t>).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dirty="0"/>
              <a:t>Nilai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Transendensi</a:t>
            </a:r>
            <a:r>
              <a:rPr lang="en-ID" dirty="0"/>
              <a:t> (</a:t>
            </a:r>
            <a:r>
              <a:rPr lang="en-ID" dirty="0" err="1"/>
              <a:t>menghargai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yang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Conecting</a:t>
            </a:r>
            <a:r>
              <a:rPr lang="en-ID" dirty="0"/>
              <a:t> (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lain, </a:t>
            </a:r>
            <a:r>
              <a:rPr lang="en-ID" dirty="0" err="1"/>
              <a:t>alam</a:t>
            </a:r>
            <a:r>
              <a:rPr lang="en-ID" dirty="0"/>
              <a:t>, Ultimate lain).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dirty="0"/>
              <a:t>Becoming (yang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refleksi</a:t>
            </a:r>
            <a:r>
              <a:rPr lang="en-ID" dirty="0"/>
              <a:t>, yang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terungkap</a:t>
            </a:r>
            <a:r>
              <a:rPr lang="en-ID" dirty="0"/>
              <a:t>, dan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siapa</a:t>
            </a:r>
            <a:r>
              <a:rPr lang="en-ID" dirty="0"/>
              <a:t> yang </a:t>
            </a:r>
            <a:r>
              <a:rPr lang="en-ID" dirty="0" err="1"/>
              <a:t>satu</a:t>
            </a:r>
            <a:r>
              <a:rPr lang="en-ID" dirty="0"/>
              <a:t>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153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Faktor-faktor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Taylor (2002) </a:t>
            </a:r>
            <a:r>
              <a:rPr lang="en-ID" dirty="0" err="1"/>
              <a:t>dalam</a:t>
            </a:r>
            <a:r>
              <a:rPr lang="en-ID" dirty="0"/>
              <a:t> Kozier &amp; </a:t>
            </a:r>
            <a:r>
              <a:rPr lang="en-ID" dirty="0" err="1"/>
              <a:t>Erb's</a:t>
            </a:r>
            <a:r>
              <a:rPr lang="en-ID" dirty="0"/>
              <a:t> (2007)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</a:rPr>
              <a:t>Lingkungan</a:t>
            </a:r>
            <a:r>
              <a:rPr lang="en-ID" b="1" dirty="0">
                <a:solidFill>
                  <a:srgbClr val="FF0000"/>
                </a:solidFill>
              </a:rPr>
              <a:t>.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tersedianya</a:t>
            </a:r>
            <a:r>
              <a:rPr lang="en-ID" dirty="0"/>
              <a:t> </a:t>
            </a:r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proses spiritual.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</a:rPr>
              <a:t>Perilaku</a:t>
            </a:r>
            <a:r>
              <a:rPr lang="en-ID" b="1" dirty="0">
                <a:solidFill>
                  <a:srgbClr val="FF0000"/>
                </a:solidFill>
              </a:rPr>
              <a:t>.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kebiasan</a:t>
            </a:r>
            <a:r>
              <a:rPr lang="en-ID" dirty="0"/>
              <a:t> spiritual </a:t>
            </a:r>
            <a:r>
              <a:rPr lang="en-ID" dirty="0" err="1"/>
              <a:t>sehari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berdoa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,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dan </a:t>
            </a:r>
            <a:r>
              <a:rPr lang="en-ID" dirty="0" err="1"/>
              <a:t>minum</a:t>
            </a:r>
            <a:r>
              <a:rPr lang="en-ID" dirty="0"/>
              <a:t>,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merasakan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mimpi</a:t>
            </a:r>
            <a:r>
              <a:rPr lang="en-ID" dirty="0"/>
              <a:t> </a:t>
            </a:r>
            <a:r>
              <a:rPr lang="en-ID" dirty="0" err="1"/>
              <a:t>buruk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buruk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kemarahan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Tuhan</a:t>
            </a:r>
            <a:endParaRPr lang="en-ID" dirty="0"/>
          </a:p>
          <a:p>
            <a:pPr marL="514350" indent="-514350" algn="just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</a:rPr>
              <a:t>Verbalisasi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menyebutkan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berdoa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menanyakan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ulama.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mengekspresikan</a:t>
            </a:r>
            <a:r>
              <a:rPr lang="en-ID" dirty="0"/>
              <a:t> </a:t>
            </a:r>
            <a:r>
              <a:rPr lang="en-ID" dirty="0" err="1"/>
              <a:t>ketakutan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kematian</a:t>
            </a:r>
            <a:r>
              <a:rPr lang="en-ID" dirty="0"/>
              <a:t>,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,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batin</a:t>
            </a:r>
            <a:r>
              <a:rPr lang="en-ID" dirty="0"/>
              <a:t>,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beribadah</a:t>
            </a:r>
            <a:r>
              <a:rPr lang="en-ID" dirty="0"/>
              <a:t>,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, moral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 </a:t>
            </a:r>
            <a:r>
              <a:rPr lang="en-ID" dirty="0" err="1"/>
              <a:t>terapi</a:t>
            </a:r>
            <a:r>
              <a:rPr lang="en-ID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b="1" dirty="0">
                <a:solidFill>
                  <a:srgbClr val="FF0000"/>
                </a:solidFill>
              </a:rPr>
              <a:t>Affect dan </a:t>
            </a:r>
            <a:r>
              <a:rPr lang="en-ID" b="1" dirty="0" err="1">
                <a:solidFill>
                  <a:srgbClr val="FF0000"/>
                </a:solidFill>
              </a:rPr>
              <a:t>sikap</a:t>
            </a:r>
            <a:r>
              <a:rPr lang="en-ID" b="1" dirty="0">
                <a:solidFill>
                  <a:srgbClr val="FF0000"/>
                </a:solidFill>
              </a:rPr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kesepian</a:t>
            </a:r>
            <a:r>
              <a:rPr lang="en-ID" dirty="0"/>
              <a:t>, </a:t>
            </a:r>
            <a:r>
              <a:rPr lang="en-ID" dirty="0" err="1"/>
              <a:t>depresi</a:t>
            </a:r>
            <a:r>
              <a:rPr lang="en-ID" dirty="0"/>
              <a:t>, </a:t>
            </a:r>
            <a:r>
              <a:rPr lang="en-ID" dirty="0" err="1"/>
              <a:t>marah</a:t>
            </a:r>
            <a:r>
              <a:rPr lang="en-ID" dirty="0"/>
              <a:t>, </a:t>
            </a:r>
            <a:r>
              <a:rPr lang="en-ID" dirty="0" err="1"/>
              <a:t>cemas</a:t>
            </a:r>
            <a:r>
              <a:rPr lang="en-ID" dirty="0"/>
              <a:t>, </a:t>
            </a:r>
            <a:r>
              <a:rPr lang="en-ID" dirty="0" err="1"/>
              <a:t>gelisah</a:t>
            </a:r>
            <a:r>
              <a:rPr lang="en-ID" dirty="0"/>
              <a:t>, </a:t>
            </a:r>
            <a:r>
              <a:rPr lang="en-ID" dirty="0" err="1"/>
              <a:t>apatis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sibuk</a:t>
            </a:r>
            <a:r>
              <a:rPr lang="en-ID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</a:rPr>
              <a:t>Hubungan</a:t>
            </a:r>
            <a:r>
              <a:rPr lang="en-ID" b="1" dirty="0">
                <a:solidFill>
                  <a:srgbClr val="FF0000"/>
                </a:solidFill>
              </a:rPr>
              <a:t> interpersonal. </a:t>
            </a:r>
            <a:r>
              <a:rPr lang="en-ID" dirty="0" err="1"/>
              <a:t>Hubungan</a:t>
            </a:r>
            <a:r>
              <a:rPr lang="en-ID" dirty="0"/>
              <a:t> interpersonal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orang yang </a:t>
            </a:r>
            <a:r>
              <a:rPr lang="en-ID" dirty="0" err="1"/>
              <a:t>mengunjungi</a:t>
            </a:r>
            <a:r>
              <a:rPr lang="en-ID" dirty="0"/>
              <a:t>.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merespon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pengunjung</a:t>
            </a:r>
            <a:r>
              <a:rPr lang="en-ID" dirty="0"/>
              <a:t>,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tokoh</a:t>
            </a:r>
            <a:r>
              <a:rPr lang="en-ID" dirty="0"/>
              <a:t> spiritual,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lain dan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112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KONSEP SPIRITUAL CARE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/>
              <a:t>Kesehatan (wellness)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keseimbangan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menerus</a:t>
            </a:r>
            <a:r>
              <a:rPr lang="en-ID" dirty="0"/>
              <a:t>-spiritual, </a:t>
            </a:r>
            <a:r>
              <a:rPr lang="en-ID" dirty="0" err="1"/>
              <a:t>sosial</a:t>
            </a:r>
            <a:r>
              <a:rPr lang="en-ID" dirty="0"/>
              <a:t>, </a:t>
            </a:r>
            <a:r>
              <a:rPr lang="en-ID" dirty="0" err="1"/>
              <a:t>emosional</a:t>
            </a:r>
            <a:r>
              <a:rPr lang="en-ID" dirty="0"/>
              <a:t>, </a:t>
            </a:r>
            <a:r>
              <a:rPr lang="en-ID" dirty="0" err="1"/>
              <a:t>intelektual</a:t>
            </a:r>
            <a:r>
              <a:rPr lang="en-ID" dirty="0"/>
              <a:t>,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okupasional</a:t>
            </a:r>
            <a:r>
              <a:rPr lang="en-ID" dirty="0"/>
              <a:t>, dan </a:t>
            </a:r>
            <a:r>
              <a:rPr lang="en-ID" dirty="0" err="1"/>
              <a:t>lingkungan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Dubos </a:t>
            </a:r>
            <a:r>
              <a:rPr lang="en-ID" dirty="0" err="1"/>
              <a:t>memandang</a:t>
            </a:r>
            <a:r>
              <a:rPr lang="en-ID" dirty="0"/>
              <a:t> </a:t>
            </a:r>
            <a:r>
              <a:rPr lang="en-ID" dirty="0" err="1"/>
              <a:t>sehat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proses </a:t>
            </a:r>
            <a:r>
              <a:rPr lang="en-ID" dirty="0" err="1"/>
              <a:t>kreatif</a:t>
            </a:r>
            <a:r>
              <a:rPr lang="en-ID" dirty="0"/>
              <a:t> dan </a:t>
            </a:r>
            <a:r>
              <a:rPr lang="en-ID" dirty="0" err="1"/>
              <a:t>menjelaskannya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, </a:t>
            </a:r>
            <a:r>
              <a:rPr lang="en-ID" dirty="0" err="1"/>
              <a:t>emosional</a:t>
            </a:r>
            <a:r>
              <a:rPr lang="en-ID" dirty="0"/>
              <a:t>, mental, spiritual, dan </a:t>
            </a:r>
            <a:r>
              <a:rPr lang="en-ID" dirty="0" err="1"/>
              <a:t>biologis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, yang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adaptasi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557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99A0-A13A-8B90-1CEF-067F3176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12BDC-EE6E-9AF8-423F-8B4B434E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04C53-CEE3-503B-52F4-34275C2E01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23" t="22222" r="23790" b="7383"/>
          <a:stretch/>
        </p:blipFill>
        <p:spPr>
          <a:xfrm>
            <a:off x="1966450" y="318699"/>
            <a:ext cx="7934633" cy="61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1360</Words>
  <Application>Microsoft Office PowerPoint</Application>
  <PresentationFormat>Widescreen</PresentationFormat>
  <Paragraphs>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Wingdings</vt:lpstr>
      <vt:lpstr>Office Theme</vt:lpstr>
      <vt:lpstr>KONSEP SPIRITUAL </vt:lpstr>
      <vt:lpstr>Diskusi </vt:lpstr>
      <vt:lpstr>Kesehatan</vt:lpstr>
      <vt:lpstr>SPIRITUALITAS  </vt:lpstr>
      <vt:lpstr>SPIRITUALITAS  </vt:lpstr>
      <vt:lpstr>ASPEK SPIRITUALITAS (Kozier &amp; Erb's, 2007)</vt:lpstr>
      <vt:lpstr>Faktor-faktor yang mempengaruhi spiritualitas Taylor (2002) dalam Kozier &amp; Erb's (2007) </vt:lpstr>
      <vt:lpstr>KONSEP SPIRITUAL CARE </vt:lpstr>
      <vt:lpstr>PowerPoint Presentation</vt:lpstr>
      <vt:lpstr>KONSEP SPIRITUAL CARE </vt:lpstr>
      <vt:lpstr>KONSEP SPIRITUAL CARE </vt:lpstr>
      <vt:lpstr>PowerPoint Presentation</vt:lpstr>
      <vt:lpstr>PARADIGMA SPIRITUALITAS DALAM PENYEMBAUHAN  </vt:lpstr>
      <vt:lpstr>PARADIGMA SPIRITUALITAS DALAM PENYEMBAUHAN  </vt:lpstr>
      <vt:lpstr>Mystery</vt:lpstr>
      <vt:lpstr>Love </vt:lpstr>
      <vt:lpstr>Suffering </vt:lpstr>
      <vt:lpstr>Hope</vt:lpstr>
      <vt:lpstr>Forgiveness</vt:lpstr>
      <vt:lpstr>Peace and Peacemaking</vt:lpstr>
      <vt:lpstr>Grace</vt:lpstr>
      <vt:lpstr>Prayer</vt:lpstr>
      <vt:lpstr>PowerPoint Presentation</vt:lpstr>
      <vt:lpstr>SPIRITUALITAS DALAM ASUHAN KEPERAWATAN </vt:lpstr>
      <vt:lpstr>PowerPoint Presentation</vt:lpstr>
      <vt:lpstr>PowerPoint Presentation</vt:lpstr>
      <vt:lpstr>Semoga Bermanfaat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 A516</dc:creator>
  <cp:lastModifiedBy>Asus A516</cp:lastModifiedBy>
  <cp:revision>18</cp:revision>
  <dcterms:created xsi:type="dcterms:W3CDTF">2024-09-22T14:17:56Z</dcterms:created>
  <dcterms:modified xsi:type="dcterms:W3CDTF">2025-10-13T00:50:33Z</dcterms:modified>
</cp:coreProperties>
</file>