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7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-5399" y="-5387"/>
            <a:ext cx="12201482" cy="68633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82697" y="736460"/>
            <a:ext cx="663295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360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4446" y="1085946"/>
            <a:ext cx="9035415" cy="3444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99" y="-5387"/>
            <a:ext cx="12201525" cy="6863080"/>
            <a:chOff x="-5399" y="-5387"/>
            <a:chExt cx="1220152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2191758" cy="68576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2114" cy="10342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2076" y="12"/>
              <a:ext cx="6350038" cy="599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2"/>
              <a:ext cx="12099290" cy="1005840"/>
            </a:xfrm>
            <a:custGeom>
              <a:avLst/>
              <a:gdLst/>
              <a:ahLst/>
              <a:cxnLst/>
              <a:rect l="l" t="t" r="r" b="b"/>
              <a:pathLst>
                <a:path w="12099290" h="1005840">
                  <a:moveTo>
                    <a:pt x="0" y="1005583"/>
                  </a:moveTo>
                  <a:lnTo>
                    <a:pt x="48927" y="992473"/>
                  </a:lnTo>
                  <a:lnTo>
                    <a:pt x="109095" y="976571"/>
                  </a:lnTo>
                  <a:lnTo>
                    <a:pt x="172942" y="959952"/>
                  </a:lnTo>
                  <a:lnTo>
                    <a:pt x="240369" y="942686"/>
                  </a:lnTo>
                  <a:lnTo>
                    <a:pt x="311273" y="924843"/>
                  </a:lnTo>
                  <a:lnTo>
                    <a:pt x="385554" y="906494"/>
                  </a:lnTo>
                  <a:lnTo>
                    <a:pt x="423930" y="897151"/>
                  </a:lnTo>
                  <a:lnTo>
                    <a:pt x="463111" y="887708"/>
                  </a:lnTo>
                  <a:lnTo>
                    <a:pt x="503086" y="878173"/>
                  </a:lnTo>
                  <a:lnTo>
                    <a:pt x="543842" y="868555"/>
                  </a:lnTo>
                  <a:lnTo>
                    <a:pt x="585367" y="858863"/>
                  </a:lnTo>
                  <a:lnTo>
                    <a:pt x="627647" y="849105"/>
                  </a:lnTo>
                  <a:lnTo>
                    <a:pt x="670670" y="839290"/>
                  </a:lnTo>
                  <a:lnTo>
                    <a:pt x="714423" y="829428"/>
                  </a:lnTo>
                  <a:lnTo>
                    <a:pt x="758894" y="819526"/>
                  </a:lnTo>
                  <a:lnTo>
                    <a:pt x="804071" y="809593"/>
                  </a:lnTo>
                  <a:lnTo>
                    <a:pt x="849939" y="799639"/>
                  </a:lnTo>
                  <a:lnTo>
                    <a:pt x="896488" y="789671"/>
                  </a:lnTo>
                  <a:lnTo>
                    <a:pt x="943703" y="779699"/>
                  </a:lnTo>
                  <a:lnTo>
                    <a:pt x="991573" y="769732"/>
                  </a:lnTo>
                  <a:lnTo>
                    <a:pt x="1040085" y="759777"/>
                  </a:lnTo>
                  <a:lnTo>
                    <a:pt x="1089226" y="749845"/>
                  </a:lnTo>
                  <a:lnTo>
                    <a:pt x="1138983" y="739943"/>
                  </a:lnTo>
                  <a:lnTo>
                    <a:pt x="1189345" y="730080"/>
                  </a:lnTo>
                  <a:lnTo>
                    <a:pt x="1240298" y="720266"/>
                  </a:lnTo>
                  <a:lnTo>
                    <a:pt x="1291829" y="710508"/>
                  </a:lnTo>
                  <a:lnTo>
                    <a:pt x="1343926" y="700816"/>
                  </a:lnTo>
                  <a:lnTo>
                    <a:pt x="1396577" y="691198"/>
                  </a:lnTo>
                  <a:lnTo>
                    <a:pt x="1449768" y="681663"/>
                  </a:lnTo>
                  <a:lnTo>
                    <a:pt x="1503487" y="672220"/>
                  </a:lnTo>
                  <a:lnTo>
                    <a:pt x="1557722" y="662877"/>
                  </a:lnTo>
                  <a:lnTo>
                    <a:pt x="1612459" y="653644"/>
                  </a:lnTo>
                  <a:lnTo>
                    <a:pt x="1667687" y="644528"/>
                  </a:lnTo>
                  <a:lnTo>
                    <a:pt x="1723391" y="635539"/>
                  </a:lnTo>
                  <a:lnTo>
                    <a:pt x="1779561" y="626686"/>
                  </a:lnTo>
                  <a:lnTo>
                    <a:pt x="1836183" y="617977"/>
                  </a:lnTo>
                  <a:lnTo>
                    <a:pt x="1893244" y="609421"/>
                  </a:lnTo>
                  <a:lnTo>
                    <a:pt x="1950732" y="601026"/>
                  </a:lnTo>
                  <a:lnTo>
                    <a:pt x="2008634" y="592802"/>
                  </a:lnTo>
                  <a:lnTo>
                    <a:pt x="2066938" y="584757"/>
                  </a:lnTo>
                  <a:lnTo>
                    <a:pt x="2125631" y="576900"/>
                  </a:lnTo>
                  <a:lnTo>
                    <a:pt x="2184700" y="569239"/>
                  </a:lnTo>
                  <a:lnTo>
                    <a:pt x="2244132" y="561784"/>
                  </a:lnTo>
                  <a:lnTo>
                    <a:pt x="2303916" y="554543"/>
                  </a:lnTo>
                  <a:lnTo>
                    <a:pt x="2364037" y="547525"/>
                  </a:lnTo>
                  <a:lnTo>
                    <a:pt x="2424485" y="540738"/>
                  </a:lnTo>
                  <a:lnTo>
                    <a:pt x="2485245" y="534192"/>
                  </a:lnTo>
                  <a:lnTo>
                    <a:pt x="2546306" y="527895"/>
                  </a:lnTo>
                  <a:lnTo>
                    <a:pt x="2607655" y="521855"/>
                  </a:lnTo>
                  <a:lnTo>
                    <a:pt x="2669279" y="516082"/>
                  </a:lnTo>
                  <a:lnTo>
                    <a:pt x="2731165" y="510584"/>
                  </a:lnTo>
                  <a:lnTo>
                    <a:pt x="2793300" y="505371"/>
                  </a:lnTo>
                  <a:lnTo>
                    <a:pt x="2855673" y="500449"/>
                  </a:lnTo>
                  <a:lnTo>
                    <a:pt x="2918271" y="495830"/>
                  </a:lnTo>
                  <a:lnTo>
                    <a:pt x="2981080" y="491521"/>
                  </a:lnTo>
                  <a:lnTo>
                    <a:pt x="3044089" y="487530"/>
                  </a:lnTo>
                  <a:lnTo>
                    <a:pt x="3107284" y="483867"/>
                  </a:lnTo>
                  <a:lnTo>
                    <a:pt x="3170653" y="480541"/>
                  </a:lnTo>
                  <a:lnTo>
                    <a:pt x="3234183" y="477560"/>
                  </a:lnTo>
                  <a:lnTo>
                    <a:pt x="3297862" y="474933"/>
                  </a:lnTo>
                  <a:lnTo>
                    <a:pt x="3361677" y="472668"/>
                  </a:lnTo>
                  <a:lnTo>
                    <a:pt x="3403318" y="471438"/>
                  </a:lnTo>
                  <a:lnTo>
                    <a:pt x="3445455" y="470439"/>
                  </a:lnTo>
                  <a:lnTo>
                    <a:pt x="3488078" y="469668"/>
                  </a:lnTo>
                  <a:lnTo>
                    <a:pt x="3531179" y="469118"/>
                  </a:lnTo>
                  <a:lnTo>
                    <a:pt x="3574747" y="468785"/>
                  </a:lnTo>
                  <a:lnTo>
                    <a:pt x="3618774" y="468666"/>
                  </a:lnTo>
                  <a:lnTo>
                    <a:pt x="3663248" y="468754"/>
                  </a:lnTo>
                  <a:lnTo>
                    <a:pt x="3708162" y="469046"/>
                  </a:lnTo>
                  <a:lnTo>
                    <a:pt x="3753505" y="469536"/>
                  </a:lnTo>
                  <a:lnTo>
                    <a:pt x="3799268" y="470220"/>
                  </a:lnTo>
                  <a:lnTo>
                    <a:pt x="3845441" y="471094"/>
                  </a:lnTo>
                  <a:lnTo>
                    <a:pt x="3892015" y="472153"/>
                  </a:lnTo>
                  <a:lnTo>
                    <a:pt x="3938980" y="473391"/>
                  </a:lnTo>
                  <a:lnTo>
                    <a:pt x="3986327" y="474805"/>
                  </a:lnTo>
                  <a:lnTo>
                    <a:pt x="4034046" y="476389"/>
                  </a:lnTo>
                  <a:lnTo>
                    <a:pt x="4082128" y="478140"/>
                  </a:lnTo>
                  <a:lnTo>
                    <a:pt x="4130563" y="480052"/>
                  </a:lnTo>
                  <a:lnTo>
                    <a:pt x="4179342" y="482120"/>
                  </a:lnTo>
                  <a:lnTo>
                    <a:pt x="4228454" y="484341"/>
                  </a:lnTo>
                  <a:lnTo>
                    <a:pt x="4277891" y="486708"/>
                  </a:lnTo>
                  <a:lnTo>
                    <a:pt x="4327643" y="489219"/>
                  </a:lnTo>
                  <a:lnTo>
                    <a:pt x="4377701" y="491867"/>
                  </a:lnTo>
                  <a:lnTo>
                    <a:pt x="4428054" y="494649"/>
                  </a:lnTo>
                  <a:lnTo>
                    <a:pt x="4478694" y="497559"/>
                  </a:lnTo>
                  <a:lnTo>
                    <a:pt x="4529610" y="500593"/>
                  </a:lnTo>
                  <a:lnTo>
                    <a:pt x="4580794" y="503747"/>
                  </a:lnTo>
                  <a:lnTo>
                    <a:pt x="4632236" y="507015"/>
                  </a:lnTo>
                  <a:lnTo>
                    <a:pt x="4683926" y="510393"/>
                  </a:lnTo>
                  <a:lnTo>
                    <a:pt x="4735854" y="513876"/>
                  </a:lnTo>
                  <a:lnTo>
                    <a:pt x="4788012" y="517460"/>
                  </a:lnTo>
                  <a:lnTo>
                    <a:pt x="4840389" y="521140"/>
                  </a:lnTo>
                  <a:lnTo>
                    <a:pt x="4892977" y="524911"/>
                  </a:lnTo>
                  <a:lnTo>
                    <a:pt x="4945765" y="528768"/>
                  </a:lnTo>
                  <a:lnTo>
                    <a:pt x="4998744" y="532708"/>
                  </a:lnTo>
                  <a:lnTo>
                    <a:pt x="5051904" y="536725"/>
                  </a:lnTo>
                  <a:lnTo>
                    <a:pt x="5105237" y="540814"/>
                  </a:lnTo>
                  <a:lnTo>
                    <a:pt x="5158732" y="544971"/>
                  </a:lnTo>
                  <a:lnTo>
                    <a:pt x="5212379" y="549191"/>
                  </a:lnTo>
                  <a:lnTo>
                    <a:pt x="5266171" y="553470"/>
                  </a:lnTo>
                  <a:lnTo>
                    <a:pt x="5320095" y="557803"/>
                  </a:lnTo>
                  <a:lnTo>
                    <a:pt x="5374145" y="562185"/>
                  </a:lnTo>
                  <a:lnTo>
                    <a:pt x="5428309" y="566611"/>
                  </a:lnTo>
                  <a:lnTo>
                    <a:pt x="5482578" y="571078"/>
                  </a:lnTo>
                  <a:lnTo>
                    <a:pt x="5536943" y="575579"/>
                  </a:lnTo>
                  <a:lnTo>
                    <a:pt x="5591394" y="580111"/>
                  </a:lnTo>
                  <a:lnTo>
                    <a:pt x="5645921" y="584669"/>
                  </a:lnTo>
                  <a:lnTo>
                    <a:pt x="5700516" y="589248"/>
                  </a:lnTo>
                  <a:lnTo>
                    <a:pt x="5755168" y="593843"/>
                  </a:lnTo>
                  <a:lnTo>
                    <a:pt x="5809868" y="598451"/>
                  </a:lnTo>
                  <a:lnTo>
                    <a:pt x="5864607" y="603065"/>
                  </a:lnTo>
                  <a:lnTo>
                    <a:pt x="5919374" y="607682"/>
                  </a:lnTo>
                  <a:lnTo>
                    <a:pt x="5974161" y="612297"/>
                  </a:lnTo>
                  <a:lnTo>
                    <a:pt x="6028958" y="616904"/>
                  </a:lnTo>
                  <a:lnTo>
                    <a:pt x="6083755" y="621501"/>
                  </a:lnTo>
                  <a:lnTo>
                    <a:pt x="6138543" y="626081"/>
                  </a:lnTo>
                  <a:lnTo>
                    <a:pt x="6193313" y="630640"/>
                  </a:lnTo>
                  <a:lnTo>
                    <a:pt x="6248053" y="635174"/>
                  </a:lnTo>
                  <a:lnTo>
                    <a:pt x="6302757" y="639677"/>
                  </a:lnTo>
                  <a:lnTo>
                    <a:pt x="6357412" y="644145"/>
                  </a:lnTo>
                  <a:lnTo>
                    <a:pt x="6412011" y="648574"/>
                  </a:lnTo>
                  <a:lnTo>
                    <a:pt x="6466544" y="652959"/>
                  </a:lnTo>
                  <a:lnTo>
                    <a:pt x="6521000" y="657295"/>
                  </a:lnTo>
                  <a:lnTo>
                    <a:pt x="6575371" y="661577"/>
                  </a:lnTo>
                  <a:lnTo>
                    <a:pt x="6629647" y="665801"/>
                  </a:lnTo>
                  <a:lnTo>
                    <a:pt x="6683819" y="669961"/>
                  </a:lnTo>
                  <a:lnTo>
                    <a:pt x="6737876" y="674055"/>
                  </a:lnTo>
                  <a:lnTo>
                    <a:pt x="6791810" y="678076"/>
                  </a:lnTo>
                  <a:lnTo>
                    <a:pt x="6845610" y="682020"/>
                  </a:lnTo>
                  <a:lnTo>
                    <a:pt x="6899268" y="685882"/>
                  </a:lnTo>
                  <a:lnTo>
                    <a:pt x="6952774" y="689658"/>
                  </a:lnTo>
                  <a:lnTo>
                    <a:pt x="7006118" y="693344"/>
                  </a:lnTo>
                  <a:lnTo>
                    <a:pt x="7059290" y="696933"/>
                  </a:lnTo>
                  <a:lnTo>
                    <a:pt x="7112282" y="700422"/>
                  </a:lnTo>
                  <a:lnTo>
                    <a:pt x="7165084" y="703806"/>
                  </a:lnTo>
                  <a:lnTo>
                    <a:pt x="7217685" y="707081"/>
                  </a:lnTo>
                  <a:lnTo>
                    <a:pt x="7270077" y="710241"/>
                  </a:lnTo>
                  <a:lnTo>
                    <a:pt x="7322250" y="713282"/>
                  </a:lnTo>
                  <a:lnTo>
                    <a:pt x="7374195" y="716200"/>
                  </a:lnTo>
                  <a:lnTo>
                    <a:pt x="7425901" y="718989"/>
                  </a:lnTo>
                  <a:lnTo>
                    <a:pt x="7477360" y="721645"/>
                  </a:lnTo>
                  <a:lnTo>
                    <a:pt x="7528562" y="724164"/>
                  </a:lnTo>
                  <a:lnTo>
                    <a:pt x="7579497" y="726540"/>
                  </a:lnTo>
                  <a:lnTo>
                    <a:pt x="7630156" y="728769"/>
                  </a:lnTo>
                  <a:lnTo>
                    <a:pt x="7680529" y="730846"/>
                  </a:lnTo>
                  <a:lnTo>
                    <a:pt x="7730607" y="732767"/>
                  </a:lnTo>
                  <a:lnTo>
                    <a:pt x="7780381" y="734527"/>
                  </a:lnTo>
                  <a:lnTo>
                    <a:pt x="7829840" y="736121"/>
                  </a:lnTo>
                  <a:lnTo>
                    <a:pt x="7878975" y="737545"/>
                  </a:lnTo>
                  <a:lnTo>
                    <a:pt x="7927776" y="738794"/>
                  </a:lnTo>
                  <a:lnTo>
                    <a:pt x="7976235" y="739863"/>
                  </a:lnTo>
                  <a:lnTo>
                    <a:pt x="8024341" y="740747"/>
                  </a:lnTo>
                  <a:lnTo>
                    <a:pt x="8072086" y="741443"/>
                  </a:lnTo>
                  <a:lnTo>
                    <a:pt x="8119458" y="741945"/>
                  </a:lnTo>
                  <a:lnTo>
                    <a:pt x="8166450" y="742248"/>
                  </a:lnTo>
                  <a:lnTo>
                    <a:pt x="8213051" y="742348"/>
                  </a:lnTo>
                  <a:lnTo>
                    <a:pt x="8259252" y="742240"/>
                  </a:lnTo>
                  <a:lnTo>
                    <a:pt x="8305043" y="741920"/>
                  </a:lnTo>
                  <a:lnTo>
                    <a:pt x="8350415" y="741383"/>
                  </a:lnTo>
                  <a:lnTo>
                    <a:pt x="8395359" y="740624"/>
                  </a:lnTo>
                  <a:lnTo>
                    <a:pt x="8439864" y="739639"/>
                  </a:lnTo>
                  <a:lnTo>
                    <a:pt x="8483921" y="738422"/>
                  </a:lnTo>
                  <a:lnTo>
                    <a:pt x="8527521" y="736970"/>
                  </a:lnTo>
                  <a:lnTo>
                    <a:pt x="8570654" y="735277"/>
                  </a:lnTo>
                  <a:lnTo>
                    <a:pt x="8613311" y="733339"/>
                  </a:lnTo>
                  <a:lnTo>
                    <a:pt x="8655481" y="731151"/>
                  </a:lnTo>
                  <a:lnTo>
                    <a:pt x="8717373" y="727476"/>
                  </a:lnTo>
                  <a:lnTo>
                    <a:pt x="8779073" y="723304"/>
                  </a:lnTo>
                  <a:lnTo>
                    <a:pt x="8840572" y="718648"/>
                  </a:lnTo>
                  <a:lnTo>
                    <a:pt x="8901865" y="713522"/>
                  </a:lnTo>
                  <a:lnTo>
                    <a:pt x="8962944" y="707938"/>
                  </a:lnTo>
                  <a:lnTo>
                    <a:pt x="9023801" y="701910"/>
                  </a:lnTo>
                  <a:lnTo>
                    <a:pt x="9084431" y="695451"/>
                  </a:lnTo>
                  <a:lnTo>
                    <a:pt x="9144825" y="688573"/>
                  </a:lnTo>
                  <a:lnTo>
                    <a:pt x="9204976" y="681291"/>
                  </a:lnTo>
                  <a:lnTo>
                    <a:pt x="9264878" y="673617"/>
                  </a:lnTo>
                  <a:lnTo>
                    <a:pt x="9324523" y="665564"/>
                  </a:lnTo>
                  <a:lnTo>
                    <a:pt x="9383905" y="657146"/>
                  </a:lnTo>
                  <a:lnTo>
                    <a:pt x="9443015" y="648375"/>
                  </a:lnTo>
                  <a:lnTo>
                    <a:pt x="9501848" y="639265"/>
                  </a:lnTo>
                  <a:lnTo>
                    <a:pt x="9560395" y="629828"/>
                  </a:lnTo>
                  <a:lnTo>
                    <a:pt x="9618650" y="620079"/>
                  </a:lnTo>
                  <a:lnTo>
                    <a:pt x="9676606" y="610029"/>
                  </a:lnTo>
                  <a:lnTo>
                    <a:pt x="9734255" y="599693"/>
                  </a:lnTo>
                  <a:lnTo>
                    <a:pt x="9791591" y="589083"/>
                  </a:lnTo>
                  <a:lnTo>
                    <a:pt x="9848605" y="578212"/>
                  </a:lnTo>
                  <a:lnTo>
                    <a:pt x="9905292" y="567094"/>
                  </a:lnTo>
                  <a:lnTo>
                    <a:pt x="9961644" y="555741"/>
                  </a:lnTo>
                  <a:lnTo>
                    <a:pt x="10017654" y="544167"/>
                  </a:lnTo>
                  <a:lnTo>
                    <a:pt x="10073315" y="532385"/>
                  </a:lnTo>
                  <a:lnTo>
                    <a:pt x="10128619" y="520408"/>
                  </a:lnTo>
                  <a:lnTo>
                    <a:pt x="10183561" y="508250"/>
                  </a:lnTo>
                  <a:lnTo>
                    <a:pt x="10238131" y="495922"/>
                  </a:lnTo>
                  <a:lnTo>
                    <a:pt x="10292324" y="483439"/>
                  </a:lnTo>
                  <a:lnTo>
                    <a:pt x="10346132" y="470813"/>
                  </a:lnTo>
                  <a:lnTo>
                    <a:pt x="10399548" y="458057"/>
                  </a:lnTo>
                  <a:lnTo>
                    <a:pt x="10452565" y="445186"/>
                  </a:lnTo>
                  <a:lnTo>
                    <a:pt x="10505176" y="432211"/>
                  </a:lnTo>
                  <a:lnTo>
                    <a:pt x="10557374" y="419146"/>
                  </a:lnTo>
                  <a:lnTo>
                    <a:pt x="10609152" y="406004"/>
                  </a:lnTo>
                  <a:lnTo>
                    <a:pt x="10660502" y="392799"/>
                  </a:lnTo>
                  <a:lnTo>
                    <a:pt x="10711417" y="379543"/>
                  </a:lnTo>
                  <a:lnTo>
                    <a:pt x="10761891" y="366249"/>
                  </a:lnTo>
                  <a:lnTo>
                    <a:pt x="10811916" y="352931"/>
                  </a:lnTo>
                  <a:lnTo>
                    <a:pt x="10861485" y="339601"/>
                  </a:lnTo>
                  <a:lnTo>
                    <a:pt x="10910592" y="326273"/>
                  </a:lnTo>
                  <a:lnTo>
                    <a:pt x="10959228" y="312960"/>
                  </a:lnTo>
                  <a:lnTo>
                    <a:pt x="11007386" y="299675"/>
                  </a:lnTo>
                  <a:lnTo>
                    <a:pt x="11055061" y="286432"/>
                  </a:lnTo>
                  <a:lnTo>
                    <a:pt x="11102243" y="273242"/>
                  </a:lnTo>
                  <a:lnTo>
                    <a:pt x="11148928" y="260120"/>
                  </a:lnTo>
                  <a:lnTo>
                    <a:pt x="11195106" y="247079"/>
                  </a:lnTo>
                  <a:lnTo>
                    <a:pt x="11240772" y="234131"/>
                  </a:lnTo>
                  <a:lnTo>
                    <a:pt x="11285918" y="221290"/>
                  </a:lnTo>
                  <a:lnTo>
                    <a:pt x="11330537" y="208568"/>
                  </a:lnTo>
                  <a:lnTo>
                    <a:pt x="11374621" y="195980"/>
                  </a:lnTo>
                  <a:lnTo>
                    <a:pt x="11418164" y="183538"/>
                  </a:lnTo>
                  <a:lnTo>
                    <a:pt x="11461159" y="171255"/>
                  </a:lnTo>
                  <a:lnTo>
                    <a:pt x="11503599" y="159145"/>
                  </a:lnTo>
                  <a:lnTo>
                    <a:pt x="11545475" y="147219"/>
                  </a:lnTo>
                  <a:lnTo>
                    <a:pt x="11586782" y="135493"/>
                  </a:lnTo>
                  <a:lnTo>
                    <a:pt x="11627512" y="123978"/>
                  </a:lnTo>
                  <a:lnTo>
                    <a:pt x="11667658" y="112688"/>
                  </a:lnTo>
                  <a:lnTo>
                    <a:pt x="11707213" y="101636"/>
                  </a:lnTo>
                  <a:lnTo>
                    <a:pt x="11746170" y="90835"/>
                  </a:lnTo>
                  <a:lnTo>
                    <a:pt x="11784522" y="80299"/>
                  </a:lnTo>
                  <a:lnTo>
                    <a:pt x="11822261" y="70039"/>
                  </a:lnTo>
                  <a:lnTo>
                    <a:pt x="11859380" y="60071"/>
                  </a:lnTo>
                  <a:lnTo>
                    <a:pt x="11931732" y="41056"/>
                  </a:lnTo>
                  <a:lnTo>
                    <a:pt x="12001521" y="23362"/>
                  </a:lnTo>
                  <a:lnTo>
                    <a:pt x="12068689" y="7091"/>
                  </a:lnTo>
                  <a:lnTo>
                    <a:pt x="12099219" y="0"/>
                  </a:lnTo>
                </a:path>
              </a:pathLst>
            </a:custGeom>
            <a:ln w="10799">
              <a:solidFill>
                <a:srgbClr val="08B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673"/>
              <a:ext cx="12192000" cy="887094"/>
            </a:xfrm>
            <a:custGeom>
              <a:avLst/>
              <a:gdLst/>
              <a:ahLst/>
              <a:cxnLst/>
              <a:rect l="l" t="t" r="r" b="b"/>
              <a:pathLst>
                <a:path w="12192000" h="887094">
                  <a:moveTo>
                    <a:pt x="0" y="886920"/>
                  </a:moveTo>
                  <a:lnTo>
                    <a:pt x="54636" y="879303"/>
                  </a:lnTo>
                  <a:lnTo>
                    <a:pt x="113297" y="870559"/>
                  </a:lnTo>
                  <a:lnTo>
                    <a:pt x="175970" y="860765"/>
                  </a:lnTo>
                  <a:lnTo>
                    <a:pt x="242533" y="849997"/>
                  </a:lnTo>
                  <a:lnTo>
                    <a:pt x="312865" y="838332"/>
                  </a:lnTo>
                  <a:lnTo>
                    <a:pt x="386843" y="825845"/>
                  </a:lnTo>
                  <a:lnTo>
                    <a:pt x="425161" y="819318"/>
                  </a:lnTo>
                  <a:lnTo>
                    <a:pt x="464345" y="812615"/>
                  </a:lnTo>
                  <a:lnTo>
                    <a:pt x="504379" y="805744"/>
                  </a:lnTo>
                  <a:lnTo>
                    <a:pt x="545249" y="798716"/>
                  </a:lnTo>
                  <a:lnTo>
                    <a:pt x="586940" y="791540"/>
                  </a:lnTo>
                  <a:lnTo>
                    <a:pt x="629435" y="784226"/>
                  </a:lnTo>
                  <a:lnTo>
                    <a:pt x="672719" y="776783"/>
                  </a:lnTo>
                  <a:lnTo>
                    <a:pt x="716778" y="769220"/>
                  </a:lnTo>
                  <a:lnTo>
                    <a:pt x="761596" y="761548"/>
                  </a:lnTo>
                  <a:lnTo>
                    <a:pt x="807158" y="753776"/>
                  </a:lnTo>
                  <a:lnTo>
                    <a:pt x="853448" y="745913"/>
                  </a:lnTo>
                  <a:lnTo>
                    <a:pt x="900452" y="737969"/>
                  </a:lnTo>
                  <a:lnTo>
                    <a:pt x="948154" y="729954"/>
                  </a:lnTo>
                  <a:lnTo>
                    <a:pt x="996539" y="721877"/>
                  </a:lnTo>
                  <a:lnTo>
                    <a:pt x="1045592" y="713747"/>
                  </a:lnTo>
                  <a:lnTo>
                    <a:pt x="1095296" y="705575"/>
                  </a:lnTo>
                  <a:lnTo>
                    <a:pt x="1145638" y="697369"/>
                  </a:lnTo>
                  <a:lnTo>
                    <a:pt x="1196602" y="689140"/>
                  </a:lnTo>
                  <a:lnTo>
                    <a:pt x="1248173" y="680896"/>
                  </a:lnTo>
                  <a:lnTo>
                    <a:pt x="1300335" y="672648"/>
                  </a:lnTo>
                  <a:lnTo>
                    <a:pt x="1353073" y="664405"/>
                  </a:lnTo>
                  <a:lnTo>
                    <a:pt x="1406372" y="656176"/>
                  </a:lnTo>
                  <a:lnTo>
                    <a:pt x="1460216" y="647972"/>
                  </a:lnTo>
                  <a:lnTo>
                    <a:pt x="1514591" y="639801"/>
                  </a:lnTo>
                  <a:lnTo>
                    <a:pt x="1569481" y="631673"/>
                  </a:lnTo>
                  <a:lnTo>
                    <a:pt x="1624871" y="623598"/>
                  </a:lnTo>
                  <a:lnTo>
                    <a:pt x="1680746" y="615585"/>
                  </a:lnTo>
                  <a:lnTo>
                    <a:pt x="1737090" y="607644"/>
                  </a:lnTo>
                  <a:lnTo>
                    <a:pt x="1793888" y="599785"/>
                  </a:lnTo>
                  <a:lnTo>
                    <a:pt x="1851125" y="592016"/>
                  </a:lnTo>
                  <a:lnTo>
                    <a:pt x="1908786" y="584348"/>
                  </a:lnTo>
                  <a:lnTo>
                    <a:pt x="1966855" y="576790"/>
                  </a:lnTo>
                  <a:lnTo>
                    <a:pt x="2025318" y="569351"/>
                  </a:lnTo>
                  <a:lnTo>
                    <a:pt x="2084158" y="562042"/>
                  </a:lnTo>
                  <a:lnTo>
                    <a:pt x="2143361" y="554871"/>
                  </a:lnTo>
                  <a:lnTo>
                    <a:pt x="2202912" y="547849"/>
                  </a:lnTo>
                  <a:lnTo>
                    <a:pt x="2262794" y="540984"/>
                  </a:lnTo>
                  <a:lnTo>
                    <a:pt x="2322994" y="534287"/>
                  </a:lnTo>
                  <a:lnTo>
                    <a:pt x="2383495" y="527767"/>
                  </a:lnTo>
                  <a:lnTo>
                    <a:pt x="2444283" y="521433"/>
                  </a:lnTo>
                  <a:lnTo>
                    <a:pt x="2505342" y="515295"/>
                  </a:lnTo>
                  <a:lnTo>
                    <a:pt x="2566657" y="509363"/>
                  </a:lnTo>
                  <a:lnTo>
                    <a:pt x="2628212" y="503646"/>
                  </a:lnTo>
                  <a:lnTo>
                    <a:pt x="2689993" y="498154"/>
                  </a:lnTo>
                  <a:lnTo>
                    <a:pt x="2751985" y="492896"/>
                  </a:lnTo>
                  <a:lnTo>
                    <a:pt x="2814171" y="487882"/>
                  </a:lnTo>
                  <a:lnTo>
                    <a:pt x="2876537" y="483121"/>
                  </a:lnTo>
                  <a:lnTo>
                    <a:pt x="2939067" y="478623"/>
                  </a:lnTo>
                  <a:lnTo>
                    <a:pt x="3001747" y="474397"/>
                  </a:lnTo>
                  <a:lnTo>
                    <a:pt x="3064560" y="470454"/>
                  </a:lnTo>
                  <a:lnTo>
                    <a:pt x="3127493" y="466802"/>
                  </a:lnTo>
                  <a:lnTo>
                    <a:pt x="3190528" y="463451"/>
                  </a:lnTo>
                  <a:lnTo>
                    <a:pt x="3253652" y="460411"/>
                  </a:lnTo>
                  <a:lnTo>
                    <a:pt x="3316849" y="457691"/>
                  </a:lnTo>
                  <a:lnTo>
                    <a:pt x="3380104" y="455301"/>
                  </a:lnTo>
                  <a:lnTo>
                    <a:pt x="3443401" y="453250"/>
                  </a:lnTo>
                  <a:lnTo>
                    <a:pt x="3485654" y="452097"/>
                  </a:lnTo>
                  <a:lnTo>
                    <a:pt x="3528395" y="451130"/>
                  </a:lnTo>
                  <a:lnTo>
                    <a:pt x="3571615" y="450343"/>
                  </a:lnTo>
                  <a:lnTo>
                    <a:pt x="3615303" y="449734"/>
                  </a:lnTo>
                  <a:lnTo>
                    <a:pt x="3659451" y="449298"/>
                  </a:lnTo>
                  <a:lnTo>
                    <a:pt x="3704049" y="449032"/>
                  </a:lnTo>
                  <a:lnTo>
                    <a:pt x="3749087" y="448932"/>
                  </a:lnTo>
                  <a:lnTo>
                    <a:pt x="3794556" y="448994"/>
                  </a:lnTo>
                  <a:lnTo>
                    <a:pt x="3840446" y="449214"/>
                  </a:lnTo>
                  <a:lnTo>
                    <a:pt x="3886748" y="449589"/>
                  </a:lnTo>
                  <a:lnTo>
                    <a:pt x="3933451" y="450114"/>
                  </a:lnTo>
                  <a:lnTo>
                    <a:pt x="3980548" y="450787"/>
                  </a:lnTo>
                  <a:lnTo>
                    <a:pt x="4028027" y="451602"/>
                  </a:lnTo>
                  <a:lnTo>
                    <a:pt x="4075880" y="452557"/>
                  </a:lnTo>
                  <a:lnTo>
                    <a:pt x="4124096" y="453647"/>
                  </a:lnTo>
                  <a:lnTo>
                    <a:pt x="4172667" y="454869"/>
                  </a:lnTo>
                  <a:lnTo>
                    <a:pt x="4221583" y="456218"/>
                  </a:lnTo>
                  <a:lnTo>
                    <a:pt x="4270833" y="457692"/>
                  </a:lnTo>
                  <a:lnTo>
                    <a:pt x="4320409" y="459286"/>
                  </a:lnTo>
                  <a:lnTo>
                    <a:pt x="4370302" y="460997"/>
                  </a:lnTo>
                  <a:lnTo>
                    <a:pt x="4420501" y="462820"/>
                  </a:lnTo>
                  <a:lnTo>
                    <a:pt x="4470996" y="464751"/>
                  </a:lnTo>
                  <a:lnTo>
                    <a:pt x="4521780" y="466788"/>
                  </a:lnTo>
                  <a:lnTo>
                    <a:pt x="4572840" y="468927"/>
                  </a:lnTo>
                  <a:lnTo>
                    <a:pt x="4624170" y="471162"/>
                  </a:lnTo>
                  <a:lnTo>
                    <a:pt x="4675758" y="473491"/>
                  </a:lnTo>
                  <a:lnTo>
                    <a:pt x="4727595" y="475910"/>
                  </a:lnTo>
                  <a:lnTo>
                    <a:pt x="4779671" y="478416"/>
                  </a:lnTo>
                  <a:lnTo>
                    <a:pt x="4831978" y="481003"/>
                  </a:lnTo>
                  <a:lnTo>
                    <a:pt x="4884505" y="483668"/>
                  </a:lnTo>
                  <a:lnTo>
                    <a:pt x="4937243" y="486409"/>
                  </a:lnTo>
                  <a:lnTo>
                    <a:pt x="4990182" y="489220"/>
                  </a:lnTo>
                  <a:lnTo>
                    <a:pt x="5043313" y="492098"/>
                  </a:lnTo>
                  <a:lnTo>
                    <a:pt x="5096626" y="495039"/>
                  </a:lnTo>
                  <a:lnTo>
                    <a:pt x="5150112" y="498040"/>
                  </a:lnTo>
                  <a:lnTo>
                    <a:pt x="5203762" y="501096"/>
                  </a:lnTo>
                  <a:lnTo>
                    <a:pt x="5257564" y="504204"/>
                  </a:lnTo>
                  <a:lnTo>
                    <a:pt x="5311511" y="507360"/>
                  </a:lnTo>
                  <a:lnTo>
                    <a:pt x="5365592" y="510560"/>
                  </a:lnTo>
                  <a:lnTo>
                    <a:pt x="5419798" y="513801"/>
                  </a:lnTo>
                  <a:lnTo>
                    <a:pt x="5474119" y="517078"/>
                  </a:lnTo>
                  <a:lnTo>
                    <a:pt x="5528546" y="520388"/>
                  </a:lnTo>
                  <a:lnTo>
                    <a:pt x="5583069" y="523727"/>
                  </a:lnTo>
                  <a:lnTo>
                    <a:pt x="5637679" y="527091"/>
                  </a:lnTo>
                  <a:lnTo>
                    <a:pt x="5692366" y="530476"/>
                  </a:lnTo>
                  <a:lnTo>
                    <a:pt x="5747120" y="533879"/>
                  </a:lnTo>
                  <a:lnTo>
                    <a:pt x="5801932" y="537295"/>
                  </a:lnTo>
                  <a:lnTo>
                    <a:pt x="5856793" y="540722"/>
                  </a:lnTo>
                  <a:lnTo>
                    <a:pt x="5911693" y="544155"/>
                  </a:lnTo>
                  <a:lnTo>
                    <a:pt x="5966622" y="547590"/>
                  </a:lnTo>
                  <a:lnTo>
                    <a:pt x="6021570" y="551023"/>
                  </a:lnTo>
                  <a:lnTo>
                    <a:pt x="6076529" y="554451"/>
                  </a:lnTo>
                  <a:lnTo>
                    <a:pt x="6131488" y="557870"/>
                  </a:lnTo>
                  <a:lnTo>
                    <a:pt x="6186439" y="561277"/>
                  </a:lnTo>
                  <a:lnTo>
                    <a:pt x="6241370" y="564666"/>
                  </a:lnTo>
                  <a:lnTo>
                    <a:pt x="6296274" y="568035"/>
                  </a:lnTo>
                  <a:lnTo>
                    <a:pt x="6351140" y="571380"/>
                  </a:lnTo>
                  <a:lnTo>
                    <a:pt x="6405959" y="574697"/>
                  </a:lnTo>
                  <a:lnTo>
                    <a:pt x="6460721" y="577982"/>
                  </a:lnTo>
                  <a:lnTo>
                    <a:pt x="6515417" y="581231"/>
                  </a:lnTo>
                  <a:lnTo>
                    <a:pt x="6570037" y="584440"/>
                  </a:lnTo>
                  <a:lnTo>
                    <a:pt x="6624572" y="587606"/>
                  </a:lnTo>
                  <a:lnTo>
                    <a:pt x="6679012" y="590725"/>
                  </a:lnTo>
                  <a:lnTo>
                    <a:pt x="6733347" y="593794"/>
                  </a:lnTo>
                  <a:lnTo>
                    <a:pt x="6787568" y="596807"/>
                  </a:lnTo>
                  <a:lnTo>
                    <a:pt x="6841665" y="599762"/>
                  </a:lnTo>
                  <a:lnTo>
                    <a:pt x="6895629" y="602654"/>
                  </a:lnTo>
                  <a:lnTo>
                    <a:pt x="6949450" y="605481"/>
                  </a:lnTo>
                  <a:lnTo>
                    <a:pt x="7003119" y="608237"/>
                  </a:lnTo>
                  <a:lnTo>
                    <a:pt x="7056626" y="610920"/>
                  </a:lnTo>
                  <a:lnTo>
                    <a:pt x="7109962" y="613525"/>
                  </a:lnTo>
                  <a:lnTo>
                    <a:pt x="7163117" y="616049"/>
                  </a:lnTo>
                  <a:lnTo>
                    <a:pt x="7216081" y="618488"/>
                  </a:lnTo>
                  <a:lnTo>
                    <a:pt x="7268844" y="620837"/>
                  </a:lnTo>
                  <a:lnTo>
                    <a:pt x="7321399" y="623094"/>
                  </a:lnTo>
                  <a:lnTo>
                    <a:pt x="7373733" y="625254"/>
                  </a:lnTo>
                  <a:lnTo>
                    <a:pt x="7425840" y="627314"/>
                  </a:lnTo>
                  <a:lnTo>
                    <a:pt x="7477707" y="629270"/>
                  </a:lnTo>
                  <a:lnTo>
                    <a:pt x="7529327" y="631118"/>
                  </a:lnTo>
                  <a:lnTo>
                    <a:pt x="7580689" y="632854"/>
                  </a:lnTo>
                  <a:lnTo>
                    <a:pt x="7631785" y="634474"/>
                  </a:lnTo>
                  <a:lnTo>
                    <a:pt x="7682603" y="635975"/>
                  </a:lnTo>
                  <a:lnTo>
                    <a:pt x="7733136" y="637353"/>
                  </a:lnTo>
                  <a:lnTo>
                    <a:pt x="7783373" y="638603"/>
                  </a:lnTo>
                  <a:lnTo>
                    <a:pt x="7833304" y="639723"/>
                  </a:lnTo>
                  <a:lnTo>
                    <a:pt x="7882921" y="640709"/>
                  </a:lnTo>
                  <a:lnTo>
                    <a:pt x="7932213" y="641556"/>
                  </a:lnTo>
                  <a:lnTo>
                    <a:pt x="7981171" y="642260"/>
                  </a:lnTo>
                  <a:lnTo>
                    <a:pt x="8029786" y="642819"/>
                  </a:lnTo>
                  <a:lnTo>
                    <a:pt x="8078048" y="643228"/>
                  </a:lnTo>
                  <a:lnTo>
                    <a:pt x="8125947" y="643483"/>
                  </a:lnTo>
                  <a:lnTo>
                    <a:pt x="8173474" y="643580"/>
                  </a:lnTo>
                  <a:lnTo>
                    <a:pt x="8220619" y="643517"/>
                  </a:lnTo>
                  <a:lnTo>
                    <a:pt x="8267373" y="643288"/>
                  </a:lnTo>
                  <a:lnTo>
                    <a:pt x="8313725" y="642891"/>
                  </a:lnTo>
                  <a:lnTo>
                    <a:pt x="8359668" y="642321"/>
                  </a:lnTo>
                  <a:lnTo>
                    <a:pt x="8405190" y="641574"/>
                  </a:lnTo>
                  <a:lnTo>
                    <a:pt x="8450283" y="640647"/>
                  </a:lnTo>
                  <a:lnTo>
                    <a:pt x="8494937" y="639537"/>
                  </a:lnTo>
                  <a:lnTo>
                    <a:pt x="8539142" y="638238"/>
                  </a:lnTo>
                  <a:lnTo>
                    <a:pt x="8582889" y="636747"/>
                  </a:lnTo>
                  <a:lnTo>
                    <a:pt x="8626168" y="635061"/>
                  </a:lnTo>
                  <a:lnTo>
                    <a:pt x="8668970" y="633176"/>
                  </a:lnTo>
                  <a:lnTo>
                    <a:pt x="8711285" y="631088"/>
                  </a:lnTo>
                  <a:lnTo>
                    <a:pt x="8773672" y="627636"/>
                  </a:lnTo>
                  <a:lnTo>
                    <a:pt x="8835855" y="623769"/>
                  </a:lnTo>
                  <a:lnTo>
                    <a:pt x="8897829" y="619498"/>
                  </a:lnTo>
                  <a:lnTo>
                    <a:pt x="8959585" y="614833"/>
                  </a:lnTo>
                  <a:lnTo>
                    <a:pt x="9021116" y="609787"/>
                  </a:lnTo>
                  <a:lnTo>
                    <a:pt x="9082415" y="604370"/>
                  </a:lnTo>
                  <a:lnTo>
                    <a:pt x="9143475" y="598594"/>
                  </a:lnTo>
                  <a:lnTo>
                    <a:pt x="9204288" y="592469"/>
                  </a:lnTo>
                  <a:lnTo>
                    <a:pt x="9264848" y="586008"/>
                  </a:lnTo>
                  <a:lnTo>
                    <a:pt x="9325147" y="579221"/>
                  </a:lnTo>
                  <a:lnTo>
                    <a:pt x="9385178" y="572119"/>
                  </a:lnTo>
                  <a:lnTo>
                    <a:pt x="9444933" y="564714"/>
                  </a:lnTo>
                  <a:lnTo>
                    <a:pt x="9504406" y="557016"/>
                  </a:lnTo>
                  <a:lnTo>
                    <a:pt x="9563588" y="549038"/>
                  </a:lnTo>
                  <a:lnTo>
                    <a:pt x="9622473" y="540790"/>
                  </a:lnTo>
                  <a:lnTo>
                    <a:pt x="9681054" y="532284"/>
                  </a:lnTo>
                  <a:lnTo>
                    <a:pt x="9739324" y="523530"/>
                  </a:lnTo>
                  <a:lnTo>
                    <a:pt x="9797274" y="514541"/>
                  </a:lnTo>
                  <a:lnTo>
                    <a:pt x="9854898" y="505326"/>
                  </a:lnTo>
                  <a:lnTo>
                    <a:pt x="9912189" y="495898"/>
                  </a:lnTo>
                  <a:lnTo>
                    <a:pt x="9969139" y="486268"/>
                  </a:lnTo>
                  <a:lnTo>
                    <a:pt x="10025741" y="476446"/>
                  </a:lnTo>
                  <a:lnTo>
                    <a:pt x="10081987" y="466444"/>
                  </a:lnTo>
                  <a:lnTo>
                    <a:pt x="10137872" y="456274"/>
                  </a:lnTo>
                  <a:lnTo>
                    <a:pt x="10193387" y="445946"/>
                  </a:lnTo>
                  <a:lnTo>
                    <a:pt x="10248524" y="435472"/>
                  </a:lnTo>
                  <a:lnTo>
                    <a:pt x="10303278" y="424863"/>
                  </a:lnTo>
                  <a:lnTo>
                    <a:pt x="10357640" y="414129"/>
                  </a:lnTo>
                  <a:lnTo>
                    <a:pt x="10411604" y="403284"/>
                  </a:lnTo>
                  <a:lnTo>
                    <a:pt x="10465161" y="392336"/>
                  </a:lnTo>
                  <a:lnTo>
                    <a:pt x="10518306" y="381299"/>
                  </a:lnTo>
                  <a:lnTo>
                    <a:pt x="10571030" y="370182"/>
                  </a:lnTo>
                  <a:lnTo>
                    <a:pt x="10623326" y="358998"/>
                  </a:lnTo>
                  <a:lnTo>
                    <a:pt x="10675188" y="347757"/>
                  </a:lnTo>
                  <a:lnTo>
                    <a:pt x="10726607" y="336470"/>
                  </a:lnTo>
                  <a:lnTo>
                    <a:pt x="10777577" y="325150"/>
                  </a:lnTo>
                  <a:lnTo>
                    <a:pt x="10828090" y="313806"/>
                  </a:lnTo>
                  <a:lnTo>
                    <a:pt x="10878139" y="302451"/>
                  </a:lnTo>
                  <a:lnTo>
                    <a:pt x="10927717" y="291095"/>
                  </a:lnTo>
                  <a:lnTo>
                    <a:pt x="10976817" y="279750"/>
                  </a:lnTo>
                  <a:lnTo>
                    <a:pt x="11025431" y="268427"/>
                  </a:lnTo>
                  <a:lnTo>
                    <a:pt x="11073552" y="257137"/>
                  </a:lnTo>
                  <a:lnTo>
                    <a:pt x="11121174" y="245891"/>
                  </a:lnTo>
                  <a:lnTo>
                    <a:pt x="11168287" y="234701"/>
                  </a:lnTo>
                  <a:lnTo>
                    <a:pt x="11214886" y="223577"/>
                  </a:lnTo>
                  <a:lnTo>
                    <a:pt x="11260963" y="212532"/>
                  </a:lnTo>
                  <a:lnTo>
                    <a:pt x="11306511" y="201576"/>
                  </a:lnTo>
                  <a:lnTo>
                    <a:pt x="11351523" y="190720"/>
                  </a:lnTo>
                  <a:lnTo>
                    <a:pt x="11395991" y="179976"/>
                  </a:lnTo>
                  <a:lnTo>
                    <a:pt x="11439908" y="169355"/>
                  </a:lnTo>
                  <a:lnTo>
                    <a:pt x="11483267" y="158868"/>
                  </a:lnTo>
                  <a:lnTo>
                    <a:pt x="11526061" y="148526"/>
                  </a:lnTo>
                  <a:lnTo>
                    <a:pt x="11568282" y="138340"/>
                  </a:lnTo>
                  <a:lnTo>
                    <a:pt x="11609923" y="128322"/>
                  </a:lnTo>
                  <a:lnTo>
                    <a:pt x="11650977" y="118484"/>
                  </a:lnTo>
                  <a:lnTo>
                    <a:pt x="11691436" y="108835"/>
                  </a:lnTo>
                  <a:lnTo>
                    <a:pt x="11731294" y="99388"/>
                  </a:lnTo>
                  <a:lnTo>
                    <a:pt x="11770543" y="90153"/>
                  </a:lnTo>
                  <a:lnTo>
                    <a:pt x="11809176" y="81142"/>
                  </a:lnTo>
                  <a:lnTo>
                    <a:pt x="11847186" y="72366"/>
                  </a:lnTo>
                  <a:lnTo>
                    <a:pt x="11884565" y="63836"/>
                  </a:lnTo>
                  <a:lnTo>
                    <a:pt x="11957402" y="47561"/>
                  </a:lnTo>
                  <a:lnTo>
                    <a:pt x="12027630" y="32404"/>
                  </a:lnTo>
                  <a:lnTo>
                    <a:pt x="12095190" y="18457"/>
                  </a:lnTo>
                  <a:lnTo>
                    <a:pt x="12160025" y="5809"/>
                  </a:lnTo>
                  <a:lnTo>
                    <a:pt x="12191403" y="0"/>
                  </a:lnTo>
                </a:path>
              </a:pathLst>
            </a:custGeom>
            <a:ln w="935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1300" y="667689"/>
            <a:ext cx="7411084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06780">
              <a:lnSpc>
                <a:spcPct val="100000"/>
              </a:lnSpc>
              <a:spcBef>
                <a:spcPts val="100"/>
              </a:spcBef>
            </a:pPr>
            <a:r>
              <a:rPr sz="5600" b="1" dirty="0">
                <a:solidFill>
                  <a:srgbClr val="4FDFE9"/>
                </a:solidFill>
                <a:latin typeface="Times New Roman"/>
                <a:cs typeface="Times New Roman"/>
              </a:rPr>
              <a:t>TREND</a:t>
            </a:r>
            <a:r>
              <a:rPr sz="5600" b="1" spc="-190" dirty="0">
                <a:solidFill>
                  <a:srgbClr val="4FDFE9"/>
                </a:solidFill>
                <a:latin typeface="Times New Roman"/>
                <a:cs typeface="Times New Roman"/>
              </a:rPr>
              <a:t> </a:t>
            </a:r>
            <a:r>
              <a:rPr sz="5600" b="1" dirty="0">
                <a:solidFill>
                  <a:srgbClr val="4FDFE9"/>
                </a:solidFill>
                <a:latin typeface="Times New Roman"/>
                <a:cs typeface="Times New Roman"/>
              </a:rPr>
              <a:t>DAN</a:t>
            </a:r>
            <a:r>
              <a:rPr sz="5600" b="1" spc="-185" dirty="0">
                <a:solidFill>
                  <a:srgbClr val="4FDFE9"/>
                </a:solidFill>
                <a:latin typeface="Times New Roman"/>
                <a:cs typeface="Times New Roman"/>
              </a:rPr>
              <a:t> </a:t>
            </a:r>
            <a:r>
              <a:rPr sz="5600" b="1" spc="-25" dirty="0">
                <a:solidFill>
                  <a:srgbClr val="4FDFE9"/>
                </a:solidFill>
                <a:latin typeface="Times New Roman"/>
                <a:cs typeface="Times New Roman"/>
              </a:rPr>
              <a:t>ISU </a:t>
            </a:r>
            <a:r>
              <a:rPr sz="5600" b="1" spc="-20" dirty="0">
                <a:solidFill>
                  <a:srgbClr val="4FDFE9"/>
                </a:solidFill>
                <a:latin typeface="Times New Roman"/>
                <a:cs typeface="Times New Roman"/>
              </a:rPr>
              <a:t>K</a:t>
            </a:r>
            <a:r>
              <a:rPr sz="5600" b="1" spc="-30" dirty="0">
                <a:solidFill>
                  <a:srgbClr val="4FDFE9"/>
                </a:solidFill>
                <a:latin typeface="Times New Roman"/>
                <a:cs typeface="Times New Roman"/>
              </a:rPr>
              <a:t>EPE</a:t>
            </a:r>
            <a:r>
              <a:rPr sz="5600" b="1" spc="-35" dirty="0">
                <a:solidFill>
                  <a:srgbClr val="4FDFE9"/>
                </a:solidFill>
                <a:latin typeface="Times New Roman"/>
                <a:cs typeface="Times New Roman"/>
              </a:rPr>
              <a:t>R</a:t>
            </a:r>
            <a:r>
              <a:rPr sz="5600" b="1" spc="-655" dirty="0">
                <a:solidFill>
                  <a:srgbClr val="4FDFE9"/>
                </a:solidFill>
                <a:latin typeface="Times New Roman"/>
                <a:cs typeface="Times New Roman"/>
              </a:rPr>
              <a:t>A</a:t>
            </a:r>
            <a:r>
              <a:rPr sz="5600" b="1" spc="-645" dirty="0">
                <a:solidFill>
                  <a:srgbClr val="4FDFE9"/>
                </a:solidFill>
                <a:latin typeface="Times New Roman"/>
                <a:cs typeface="Times New Roman"/>
              </a:rPr>
              <a:t>W</a:t>
            </a:r>
            <a:r>
              <a:rPr sz="5600" b="1" spc="-430" dirty="0">
                <a:solidFill>
                  <a:srgbClr val="4FDFE9"/>
                </a:solidFill>
                <a:latin typeface="Times New Roman"/>
                <a:cs typeface="Times New Roman"/>
              </a:rPr>
              <a:t>AT</a:t>
            </a:r>
            <a:r>
              <a:rPr sz="5600" b="1" spc="-35" dirty="0">
                <a:solidFill>
                  <a:srgbClr val="4FDFE9"/>
                </a:solidFill>
                <a:latin typeface="Times New Roman"/>
                <a:cs typeface="Times New Roman"/>
              </a:rPr>
              <a:t>A</a:t>
            </a:r>
            <a:r>
              <a:rPr sz="5600" b="1" spc="-20" dirty="0">
                <a:solidFill>
                  <a:srgbClr val="4FDFE9"/>
                </a:solidFill>
                <a:latin typeface="Times New Roman"/>
                <a:cs typeface="Times New Roman"/>
              </a:rPr>
              <a:t>N</a:t>
            </a:r>
            <a:r>
              <a:rPr sz="5600" b="1" spc="-90" dirty="0">
                <a:solidFill>
                  <a:srgbClr val="4FDFE9"/>
                </a:solidFill>
                <a:latin typeface="Times New Roman"/>
                <a:cs typeface="Times New Roman"/>
              </a:rPr>
              <a:t> </a:t>
            </a:r>
            <a:r>
              <a:rPr sz="5600" b="1" spc="70" dirty="0">
                <a:solidFill>
                  <a:srgbClr val="4FDFE9"/>
                </a:solidFill>
                <a:latin typeface="Times New Roman"/>
                <a:cs typeface="Times New Roman"/>
              </a:rPr>
              <a:t>J</a:t>
            </a:r>
            <a:r>
              <a:rPr sz="5600" b="1" spc="75" dirty="0">
                <a:solidFill>
                  <a:srgbClr val="4FDFE9"/>
                </a:solidFill>
                <a:latin typeface="Times New Roman"/>
                <a:cs typeface="Times New Roman"/>
              </a:rPr>
              <a:t>I</a:t>
            </a:r>
            <a:r>
              <a:rPr sz="5600" b="1" spc="-550" dirty="0">
                <a:solidFill>
                  <a:srgbClr val="4FDFE9"/>
                </a:solidFill>
                <a:latin typeface="Times New Roman"/>
                <a:cs typeface="Times New Roman"/>
              </a:rPr>
              <a:t>W</a:t>
            </a:r>
            <a:r>
              <a:rPr sz="5600" b="1" spc="75" dirty="0">
                <a:solidFill>
                  <a:srgbClr val="4FDFE9"/>
                </a:solidFill>
                <a:latin typeface="Times New Roman"/>
                <a:cs typeface="Times New Roman"/>
              </a:rPr>
              <a:t>A</a:t>
            </a:r>
            <a:endParaRPr sz="5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2657" y="4314138"/>
            <a:ext cx="4561205" cy="360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250" dirty="0">
                <a:solidFill>
                  <a:srgbClr val="FFFFFF"/>
                </a:solidFill>
                <a:latin typeface="Constantia"/>
                <a:cs typeface="Constantia"/>
              </a:rPr>
              <a:t>Ns.</a:t>
            </a:r>
            <a:r>
              <a:rPr sz="2250" spc="-6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lang="en-ID" sz="2250" spc="-65" dirty="0" err="1">
                <a:solidFill>
                  <a:srgbClr val="FFFFFF"/>
                </a:solidFill>
                <a:latin typeface="Constantia"/>
                <a:cs typeface="Constantia"/>
              </a:rPr>
              <a:t>Suyamto</a:t>
            </a:r>
            <a:r>
              <a:rPr lang="en-ID" sz="2250" spc="-65" dirty="0">
                <a:solidFill>
                  <a:srgbClr val="FFFFFF"/>
                </a:solidFill>
                <a:latin typeface="Constantia"/>
                <a:cs typeface="Constantia"/>
              </a:rPr>
              <a:t> SST., MPH </a:t>
            </a:r>
            <a:endParaRPr sz="2250" dirty="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935" y="300863"/>
            <a:ext cx="6410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Rehabilitasi</a:t>
            </a:r>
            <a:r>
              <a:rPr spc="-85" dirty="0"/>
              <a:t> </a:t>
            </a:r>
            <a:r>
              <a:rPr dirty="0"/>
              <a:t>dari</a:t>
            </a:r>
            <a:r>
              <a:rPr spc="-90" dirty="0"/>
              <a:t> </a:t>
            </a:r>
            <a:r>
              <a:rPr dirty="0"/>
              <a:t>pengguna</a:t>
            </a:r>
            <a:r>
              <a:rPr spc="-65" dirty="0"/>
              <a:t> </a:t>
            </a:r>
            <a:r>
              <a:rPr dirty="0"/>
              <a:t>Napza</a:t>
            </a:r>
            <a:r>
              <a:rPr spc="-95" dirty="0"/>
              <a:t> </a:t>
            </a:r>
            <a:r>
              <a:rPr spc="-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416" y="825800"/>
            <a:ext cx="7397115" cy="39433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0515" indent="-272415">
              <a:lnSpc>
                <a:spcPct val="100000"/>
              </a:lnSpc>
              <a:spcBef>
                <a:spcPts val="505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310515" algn="l"/>
              </a:tabLst>
            </a:pPr>
            <a:r>
              <a:rPr sz="2000" spc="-10" dirty="0">
                <a:latin typeface="Constantia"/>
                <a:cs typeface="Constantia"/>
              </a:rPr>
              <a:t>Rehabilitasi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Medis</a:t>
            </a:r>
            <a:endParaRPr sz="2000">
              <a:latin typeface="Constantia"/>
              <a:cs typeface="Constantia"/>
            </a:endParaRPr>
          </a:p>
          <a:p>
            <a:pPr marL="300355">
              <a:lnSpc>
                <a:spcPct val="100000"/>
              </a:lnSpc>
              <a:spcBef>
                <a:spcPts val="409"/>
              </a:spcBef>
            </a:pPr>
            <a:r>
              <a:rPr sz="2000" spc="-10" dirty="0">
                <a:latin typeface="Constantia"/>
                <a:cs typeface="Constantia"/>
              </a:rPr>
              <a:t>Dalam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tahap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ini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ada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beberapa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program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yang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dilaksanakan</a:t>
            </a:r>
            <a:r>
              <a:rPr sz="2000" spc="-1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yaitu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  <a:p>
            <a:pPr marL="434975" lvl="1" indent="-142875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0000"/>
              <a:buAutoNum type="arabicPeriod"/>
              <a:tabLst>
                <a:tab pos="434975" algn="l"/>
              </a:tabLst>
            </a:pPr>
            <a:r>
              <a:rPr sz="2000" spc="-10" dirty="0">
                <a:latin typeface="Constantia"/>
                <a:cs typeface="Constantia"/>
              </a:rPr>
              <a:t>Program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30" dirty="0">
                <a:latin typeface="Constantia"/>
                <a:cs typeface="Constantia"/>
              </a:rPr>
              <a:t>Terapi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Rumatan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Metadone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(PTRM)</a:t>
            </a:r>
            <a:endParaRPr sz="2000">
              <a:latin typeface="Constantia"/>
              <a:cs typeface="Constantia"/>
            </a:endParaRPr>
          </a:p>
          <a:p>
            <a:pPr marL="477520" lvl="1" indent="-182880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0000"/>
              <a:buAutoNum type="arabicPeriod"/>
              <a:tabLst>
                <a:tab pos="477520" algn="l"/>
              </a:tabLst>
            </a:pPr>
            <a:r>
              <a:rPr sz="2000" spc="-30" dirty="0">
                <a:latin typeface="Constantia"/>
                <a:cs typeface="Constantia"/>
              </a:rPr>
              <a:t>Terapi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Complementer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765"/>
              </a:spcBef>
              <a:buClr>
                <a:srgbClr val="0ACFD8"/>
              </a:buClr>
              <a:buFont typeface="Constantia"/>
              <a:buAutoNum type="arabicPeriod"/>
            </a:pPr>
            <a:endParaRPr sz="2000">
              <a:latin typeface="Constantia"/>
              <a:cs typeface="Constantia"/>
            </a:endParaRPr>
          </a:p>
          <a:p>
            <a:pPr marL="310515" indent="-272415">
              <a:lnSpc>
                <a:spcPct val="100000"/>
              </a:lnSpc>
              <a:spcBef>
                <a:spcPts val="5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310515" algn="l"/>
              </a:tabLst>
            </a:pPr>
            <a:r>
              <a:rPr sz="2000" spc="-10" dirty="0">
                <a:latin typeface="Constantia"/>
                <a:cs typeface="Constantia"/>
              </a:rPr>
              <a:t>Rehabilitasi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Medis</a:t>
            </a:r>
            <a:endParaRPr sz="2000">
              <a:latin typeface="Constantia"/>
              <a:cs typeface="Constantia"/>
            </a:endParaRPr>
          </a:p>
          <a:p>
            <a:pPr marL="300355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Constantia"/>
                <a:cs typeface="Constantia"/>
              </a:rPr>
              <a:t>Ada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beberapa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program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terapi</a:t>
            </a:r>
            <a:r>
              <a:rPr sz="2000" spc="-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medis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yang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ditawarkan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yaitu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  <a:p>
            <a:pPr marL="434975" lvl="1" indent="-142875">
              <a:lnSpc>
                <a:spcPct val="100000"/>
              </a:lnSpc>
              <a:spcBef>
                <a:spcPts val="409"/>
              </a:spcBef>
              <a:buClr>
                <a:srgbClr val="0ACFD8"/>
              </a:buClr>
              <a:buSzPct val="90000"/>
              <a:buAutoNum type="arabicPeriod"/>
              <a:tabLst>
                <a:tab pos="434975" algn="l"/>
              </a:tabLst>
            </a:pPr>
            <a:r>
              <a:rPr sz="2000" spc="-10" dirty="0">
                <a:latin typeface="Constantia"/>
                <a:cs typeface="Constantia"/>
              </a:rPr>
              <a:t>Therapeutic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Community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(TC)</a:t>
            </a:r>
            <a:endParaRPr sz="2000">
              <a:latin typeface="Constantia"/>
              <a:cs typeface="Constantia"/>
            </a:endParaRPr>
          </a:p>
          <a:p>
            <a:pPr marL="477520" lvl="1" indent="-182880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0000"/>
              <a:buAutoNum type="arabicPeriod"/>
              <a:tabLst>
                <a:tab pos="477520" algn="l"/>
              </a:tabLst>
            </a:pPr>
            <a:r>
              <a:rPr sz="2000" spc="-10" dirty="0">
                <a:latin typeface="Constantia"/>
                <a:cs typeface="Constantia"/>
              </a:rPr>
              <a:t>Criminon</a:t>
            </a:r>
            <a:endParaRPr sz="20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765"/>
              </a:spcBef>
              <a:buClr>
                <a:srgbClr val="0ACFD8"/>
              </a:buClr>
              <a:buFont typeface="Constantia"/>
              <a:buAutoNum type="arabicPeriod"/>
            </a:pPr>
            <a:endParaRPr sz="2000">
              <a:latin typeface="Constantia"/>
              <a:cs typeface="Constantia"/>
            </a:endParaRPr>
          </a:p>
          <a:p>
            <a:pPr marL="310515" indent="-272415">
              <a:lnSpc>
                <a:spcPct val="100000"/>
              </a:lnSpc>
              <a:buClr>
                <a:srgbClr val="0ACFD8"/>
              </a:buClr>
              <a:buSzPct val="95000"/>
              <a:buFont typeface="Lucida Sans Unicode"/>
              <a:buChar char="●"/>
              <a:tabLst>
                <a:tab pos="310515" algn="l"/>
              </a:tabLst>
            </a:pPr>
            <a:r>
              <a:rPr sz="2000" spc="-25" dirty="0">
                <a:latin typeface="Constantia"/>
                <a:cs typeface="Constantia"/>
              </a:rPr>
              <a:t>Tahapan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Rehabilitasi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After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Care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261" y="208704"/>
            <a:ext cx="11639550" cy="596265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575"/>
              </a:spcBef>
            </a:pPr>
            <a:r>
              <a:rPr sz="2300" dirty="0">
                <a:latin typeface="Constantia"/>
                <a:cs typeface="Constantia"/>
              </a:rPr>
              <a:t>2.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Definisi</a:t>
            </a:r>
            <a:r>
              <a:rPr sz="2300" spc="-20" dirty="0">
                <a:latin typeface="Constantia"/>
                <a:cs typeface="Constantia"/>
              </a:rPr>
              <a:t> Issu</a:t>
            </a:r>
            <a:endParaRPr sz="2300">
              <a:latin typeface="Constantia"/>
              <a:cs typeface="Constantia"/>
            </a:endParaRPr>
          </a:p>
          <a:p>
            <a:pPr marL="332105" marR="81280" indent="-243840" algn="just">
              <a:lnSpc>
                <a:spcPct val="100699"/>
              </a:lnSpc>
              <a:spcBef>
                <a:spcPts val="459"/>
              </a:spcBef>
            </a:pPr>
            <a:r>
              <a:rPr sz="3225" baseline="10335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2300" dirty="0">
                <a:latin typeface="Constantia"/>
                <a:cs typeface="Constantia"/>
              </a:rPr>
              <a:t>Issu</a:t>
            </a:r>
            <a:r>
              <a:rPr sz="2300" spc="4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adalah</a:t>
            </a:r>
            <a:r>
              <a:rPr sz="2300" spc="4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suatu</a:t>
            </a:r>
            <a:r>
              <a:rPr sz="2300" spc="434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peristiwa</a:t>
            </a:r>
            <a:r>
              <a:rPr sz="2300" spc="39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atau</a:t>
            </a:r>
            <a:r>
              <a:rPr sz="2300" spc="46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kejadian</a:t>
            </a:r>
            <a:r>
              <a:rPr sz="2300" spc="40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yang</a:t>
            </a:r>
            <a:r>
              <a:rPr sz="2300" spc="434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dapat</a:t>
            </a:r>
            <a:r>
              <a:rPr sz="2300" spc="3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diperkirakan</a:t>
            </a:r>
            <a:r>
              <a:rPr sz="2300" spc="44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terjadi</a:t>
            </a:r>
            <a:r>
              <a:rPr sz="2300" spc="44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atau</a:t>
            </a:r>
            <a:r>
              <a:rPr sz="2300" spc="45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tidak </a:t>
            </a:r>
            <a:r>
              <a:rPr sz="2300" dirty="0">
                <a:latin typeface="Constantia"/>
                <a:cs typeface="Constantia"/>
              </a:rPr>
              <a:t>terjadi</a:t>
            </a:r>
            <a:r>
              <a:rPr sz="2300" spc="2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pada</a:t>
            </a:r>
            <a:r>
              <a:rPr sz="2300" spc="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masa  mendatang,  yang</a:t>
            </a:r>
            <a:r>
              <a:rPr sz="2300" spc="3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menyangkut</a:t>
            </a:r>
            <a:r>
              <a:rPr sz="2300" spc="5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ekonomi,</a:t>
            </a:r>
            <a:r>
              <a:rPr sz="2300" spc="3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moneter,</a:t>
            </a:r>
            <a:r>
              <a:rPr sz="2300" spc="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social,</a:t>
            </a:r>
            <a:r>
              <a:rPr sz="2300" spc="15" dirty="0">
                <a:latin typeface="Constantia"/>
                <a:cs typeface="Constantia"/>
              </a:rPr>
              <a:t>  </a:t>
            </a:r>
            <a:r>
              <a:rPr sz="2300" spc="-10" dirty="0">
                <a:latin typeface="Constantia"/>
                <a:cs typeface="Constantia"/>
              </a:rPr>
              <a:t>politik, </a:t>
            </a:r>
            <a:r>
              <a:rPr sz="2300" dirty="0">
                <a:latin typeface="Constantia"/>
                <a:cs typeface="Constantia"/>
              </a:rPr>
              <a:t>hokum, pembanguanan</a:t>
            </a:r>
            <a:r>
              <a:rPr sz="2300" spc="1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nasional,</a:t>
            </a:r>
            <a:r>
              <a:rPr sz="2300" spc="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bencana</a:t>
            </a:r>
            <a:r>
              <a:rPr sz="2300" spc="-6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alam,</a:t>
            </a:r>
            <a:r>
              <a:rPr sz="2300" spc="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hari</a:t>
            </a:r>
            <a:r>
              <a:rPr sz="2300" spc="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kiamat,</a:t>
            </a:r>
            <a:r>
              <a:rPr sz="2300" spc="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kematian</a:t>
            </a:r>
            <a:r>
              <a:rPr sz="2300" spc="-4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ataupun</a:t>
            </a:r>
            <a:r>
              <a:rPr sz="2300" spc="-10" dirty="0">
                <a:latin typeface="Constantia"/>
                <a:cs typeface="Constantia"/>
              </a:rPr>
              <a:t> tentang krisis.</a:t>
            </a:r>
            <a:endParaRPr sz="2300">
              <a:latin typeface="Constantia"/>
              <a:cs typeface="Constantia"/>
            </a:endParaRPr>
          </a:p>
          <a:p>
            <a:pPr marL="332105" marR="647700" indent="-243840" algn="just">
              <a:lnSpc>
                <a:spcPct val="100800"/>
              </a:lnSpc>
              <a:spcBef>
                <a:spcPts val="450"/>
              </a:spcBef>
            </a:pPr>
            <a:r>
              <a:rPr sz="3225" baseline="10335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2300" dirty="0">
                <a:latin typeface="Constantia"/>
                <a:cs typeface="Constantia"/>
              </a:rPr>
              <a:t>Issu</a:t>
            </a:r>
            <a:r>
              <a:rPr sz="2300" spc="-6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adalah</a:t>
            </a:r>
            <a:r>
              <a:rPr sz="2300" spc="-7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suatu</a:t>
            </a:r>
            <a:r>
              <a:rPr sz="2300" spc="-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yang</a:t>
            </a:r>
            <a:r>
              <a:rPr sz="2300" spc="-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sedang</a:t>
            </a:r>
            <a:r>
              <a:rPr sz="2300" spc="-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di</a:t>
            </a:r>
            <a:r>
              <a:rPr sz="2300" spc="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bicarakan</a:t>
            </a:r>
            <a:r>
              <a:rPr sz="2300" spc="-7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oleh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banyak</a:t>
            </a:r>
            <a:r>
              <a:rPr sz="2300" spc="-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namun</a:t>
            </a:r>
            <a:r>
              <a:rPr sz="2300" spc="-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belum</a:t>
            </a:r>
            <a:r>
              <a:rPr sz="2300" spc="-4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jelas</a:t>
            </a:r>
            <a:r>
              <a:rPr sz="2300" spc="-60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faktanya </a:t>
            </a:r>
            <a:r>
              <a:rPr sz="2300" dirty="0">
                <a:latin typeface="Constantia"/>
                <a:cs typeface="Constantia"/>
              </a:rPr>
              <a:t>atau</a:t>
            </a:r>
            <a:r>
              <a:rPr sz="2300" spc="-20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buktinya.</a:t>
            </a:r>
            <a:endParaRPr sz="2300">
              <a:latin typeface="Constantia"/>
              <a:cs typeface="Constantia"/>
            </a:endParaRPr>
          </a:p>
          <a:p>
            <a:pPr marL="88900" algn="just">
              <a:lnSpc>
                <a:spcPct val="100000"/>
              </a:lnSpc>
              <a:spcBef>
                <a:spcPts val="480"/>
              </a:spcBef>
            </a:pPr>
            <a:r>
              <a:rPr sz="3225" baseline="10335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2300" dirty="0">
                <a:latin typeface="Constantia"/>
                <a:cs typeface="Constantia"/>
              </a:rPr>
              <a:t>Beberapa</a:t>
            </a:r>
            <a:r>
              <a:rPr sz="2300" spc="-114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contoh</a:t>
            </a:r>
            <a:r>
              <a:rPr sz="2300" spc="-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issu</a:t>
            </a:r>
            <a:r>
              <a:rPr sz="2300" spc="-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dalam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keperawatan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jiwa</a:t>
            </a:r>
            <a:r>
              <a:rPr sz="2300" spc="-10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di</a:t>
            </a:r>
            <a:r>
              <a:rPr sz="2300" spc="-5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antaranya,</a:t>
            </a:r>
            <a:r>
              <a:rPr sz="2300" spc="-6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yaitu</a:t>
            </a:r>
            <a:r>
              <a:rPr sz="2300" spc="-25" dirty="0">
                <a:latin typeface="Constantia"/>
                <a:cs typeface="Constantia"/>
              </a:rPr>
              <a:t> </a:t>
            </a:r>
            <a:r>
              <a:rPr sz="2300" spc="-50" dirty="0">
                <a:latin typeface="Constantia"/>
                <a:cs typeface="Constantia"/>
              </a:rPr>
              <a:t>:</a:t>
            </a:r>
            <a:endParaRPr sz="2300">
              <a:latin typeface="Constantia"/>
              <a:cs typeface="Constantia"/>
            </a:endParaRPr>
          </a:p>
          <a:p>
            <a:pPr marL="332105" marR="74930" indent="-243840" algn="just">
              <a:lnSpc>
                <a:spcPct val="100699"/>
              </a:lnSpc>
              <a:spcBef>
                <a:spcPts val="450"/>
              </a:spcBef>
            </a:pPr>
            <a:r>
              <a:rPr sz="3225" baseline="10335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2300" dirty="0">
                <a:latin typeface="Constantia"/>
                <a:cs typeface="Constantia"/>
              </a:rPr>
              <a:t>Menjadikan</a:t>
            </a:r>
            <a:r>
              <a:rPr sz="2300" spc="33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kesehatan</a:t>
            </a:r>
            <a:r>
              <a:rPr sz="2300" spc="32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jiwa</a:t>
            </a:r>
            <a:r>
              <a:rPr sz="2300" spc="30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sebagai</a:t>
            </a:r>
            <a:r>
              <a:rPr sz="2300" spc="33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prioritas</a:t>
            </a:r>
            <a:r>
              <a:rPr sz="2300" spc="29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global</a:t>
            </a:r>
            <a:r>
              <a:rPr sz="2300" spc="31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dengan</a:t>
            </a:r>
            <a:r>
              <a:rPr sz="2300" spc="31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cara</a:t>
            </a:r>
            <a:r>
              <a:rPr sz="2300" spc="315" dirty="0">
                <a:latin typeface="Constantia"/>
                <a:cs typeface="Constantia"/>
              </a:rPr>
              <a:t>  </a:t>
            </a:r>
            <a:r>
              <a:rPr sz="2300" spc="-10" dirty="0">
                <a:latin typeface="Constantia"/>
                <a:cs typeface="Constantia"/>
              </a:rPr>
              <a:t>meningkatkan </a:t>
            </a:r>
            <a:r>
              <a:rPr sz="2300" dirty="0">
                <a:latin typeface="Constantia"/>
                <a:cs typeface="Constantia"/>
              </a:rPr>
              <a:t>pelayanan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kesehatan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jiwa</a:t>
            </a:r>
            <a:r>
              <a:rPr sz="2300" spc="-6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melalui</a:t>
            </a:r>
            <a:r>
              <a:rPr sz="2300" spc="-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advokasi</a:t>
            </a:r>
            <a:r>
              <a:rPr sz="2300" spc="-5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dan</a:t>
            </a:r>
            <a:r>
              <a:rPr sz="2300" spc="-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aksi</a:t>
            </a:r>
            <a:r>
              <a:rPr sz="2300" spc="-20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masyarakatPerkembangan</a:t>
            </a:r>
            <a:r>
              <a:rPr sz="2300" spc="-4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teknologi </a:t>
            </a:r>
            <a:r>
              <a:rPr sz="2300" dirty="0">
                <a:latin typeface="Constantia"/>
                <a:cs typeface="Constantia"/>
              </a:rPr>
              <a:t>digital</a:t>
            </a:r>
            <a:r>
              <a:rPr sz="2300" spc="3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membuat</a:t>
            </a:r>
            <a:r>
              <a:rPr sz="2300" spc="254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dunia</a:t>
            </a:r>
            <a:r>
              <a:rPr sz="2300" spc="28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terasa</a:t>
            </a:r>
            <a:r>
              <a:rPr sz="2300" spc="27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semakin</a:t>
            </a:r>
            <a:r>
              <a:rPr sz="2300" spc="28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sempit,</a:t>
            </a:r>
            <a:r>
              <a:rPr sz="2300" spc="35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informasi</a:t>
            </a:r>
            <a:r>
              <a:rPr sz="2300" spc="30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dari</a:t>
            </a:r>
            <a:r>
              <a:rPr sz="2300" spc="35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berbagai</a:t>
            </a:r>
            <a:r>
              <a:rPr sz="2300" spc="37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belahan</a:t>
            </a:r>
            <a:r>
              <a:rPr sz="2300" spc="27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dunia </a:t>
            </a:r>
            <a:r>
              <a:rPr sz="2300" dirty="0">
                <a:latin typeface="Constantia"/>
                <a:cs typeface="Constantia"/>
              </a:rPr>
              <a:t>mampu</a:t>
            </a:r>
            <a:r>
              <a:rPr sz="2300" spc="254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di</a:t>
            </a:r>
            <a:r>
              <a:rPr sz="2300" spc="27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akses</a:t>
            </a:r>
            <a:r>
              <a:rPr sz="2300" spc="24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dalam</a:t>
            </a:r>
            <a:r>
              <a:rPr sz="2300" spc="25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waktu</a:t>
            </a:r>
            <a:r>
              <a:rPr sz="2300" spc="254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yang</a:t>
            </a:r>
            <a:r>
              <a:rPr sz="2300" spc="27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sangat</a:t>
            </a:r>
            <a:r>
              <a:rPr sz="2300" spc="240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cepat,</a:t>
            </a:r>
            <a:r>
              <a:rPr sz="2300" spc="275" dirty="0">
                <a:latin typeface="Constantia"/>
                <a:cs typeface="Constantia"/>
              </a:rPr>
              <a:t>  </a:t>
            </a:r>
            <a:r>
              <a:rPr sz="2300" dirty="0">
                <a:latin typeface="Constantia"/>
                <a:cs typeface="Constantia"/>
              </a:rPr>
              <a:t>perkembangan</a:t>
            </a:r>
            <a:r>
              <a:rPr sz="2300" spc="270" dirty="0">
                <a:latin typeface="Constantia"/>
                <a:cs typeface="Constantia"/>
              </a:rPr>
              <a:t>  </a:t>
            </a:r>
            <a:r>
              <a:rPr sz="2300" spc="-10" dirty="0">
                <a:latin typeface="Constantia"/>
                <a:cs typeface="Constantia"/>
              </a:rPr>
              <a:t>pengetahuan, </a:t>
            </a:r>
            <a:r>
              <a:rPr sz="2300" dirty="0">
                <a:latin typeface="Constantia"/>
                <a:cs typeface="Constantia"/>
              </a:rPr>
              <a:t>perkembangan</a:t>
            </a:r>
            <a:r>
              <a:rPr sz="2300" spc="1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terapi</a:t>
            </a:r>
            <a:r>
              <a:rPr sz="2300" spc="19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menjadi</a:t>
            </a:r>
            <a:r>
              <a:rPr sz="2300" spc="16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sebuah</a:t>
            </a:r>
            <a:r>
              <a:rPr sz="2300" spc="16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media</a:t>
            </a:r>
            <a:r>
              <a:rPr sz="2300" spc="1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perubahan</a:t>
            </a:r>
            <a:r>
              <a:rPr sz="2300" spc="12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dalam</a:t>
            </a:r>
            <a:r>
              <a:rPr sz="2300" spc="14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proses</a:t>
            </a:r>
            <a:r>
              <a:rPr sz="2300" spc="130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penatalaksanaan </a:t>
            </a:r>
            <a:r>
              <a:rPr sz="2300" dirty="0">
                <a:latin typeface="Constantia"/>
                <a:cs typeface="Constantia"/>
              </a:rPr>
              <a:t>gangguan</a:t>
            </a:r>
            <a:r>
              <a:rPr sz="2300" spc="-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jiwa,</a:t>
            </a:r>
            <a:r>
              <a:rPr sz="2300" spc="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berdasarkan</a:t>
            </a:r>
            <a:r>
              <a:rPr sz="2300" spc="-2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isu</a:t>
            </a:r>
            <a:r>
              <a:rPr sz="2300" spc="-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diatas</a:t>
            </a:r>
            <a:r>
              <a:rPr sz="2300" spc="-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maka</a:t>
            </a:r>
            <a:r>
              <a:rPr sz="2300" spc="-8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advokasi</a:t>
            </a:r>
            <a:r>
              <a:rPr sz="2300" spc="-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dan</a:t>
            </a:r>
            <a:r>
              <a:rPr sz="2300" spc="-6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aksi</a:t>
            </a:r>
            <a:r>
              <a:rPr sz="2300" spc="1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masyarakat</a:t>
            </a:r>
            <a:r>
              <a:rPr sz="2300" spc="-5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menjadi</a:t>
            </a:r>
            <a:r>
              <a:rPr sz="2300" spc="-2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salah </a:t>
            </a:r>
            <a:r>
              <a:rPr sz="2300" dirty="0">
                <a:latin typeface="Constantia"/>
                <a:cs typeface="Constantia"/>
              </a:rPr>
              <a:t>satu</a:t>
            </a:r>
            <a:r>
              <a:rPr sz="2300" spc="-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langkah</a:t>
            </a:r>
            <a:r>
              <a:rPr sz="2300" spc="-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awal</a:t>
            </a:r>
            <a:r>
              <a:rPr sz="2300" spc="-3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untuk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menekan</a:t>
            </a:r>
            <a:r>
              <a:rPr sz="2300" spc="-6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penderita</a:t>
            </a:r>
            <a:r>
              <a:rPr sz="2300" spc="-10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gangguan</a:t>
            </a:r>
            <a:r>
              <a:rPr sz="2300" spc="-3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jiwa</a:t>
            </a:r>
            <a:r>
              <a:rPr sz="2300" spc="-11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di</a:t>
            </a:r>
            <a:r>
              <a:rPr sz="2300" spc="-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indonesia</a:t>
            </a:r>
            <a:r>
              <a:rPr sz="2300" spc="-8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pada</a:t>
            </a:r>
            <a:r>
              <a:rPr sz="2300" spc="-6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khususnya </a:t>
            </a:r>
            <a:r>
              <a:rPr sz="2300" dirty="0">
                <a:latin typeface="Constantia"/>
                <a:cs typeface="Constantia"/>
              </a:rPr>
              <a:t>dan</a:t>
            </a:r>
            <a:r>
              <a:rPr sz="2300" spc="-70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dunia</a:t>
            </a:r>
            <a:r>
              <a:rPr sz="2300" spc="-75" dirty="0">
                <a:latin typeface="Constantia"/>
                <a:cs typeface="Constantia"/>
              </a:rPr>
              <a:t> </a:t>
            </a:r>
            <a:r>
              <a:rPr sz="2300" dirty="0">
                <a:latin typeface="Constantia"/>
                <a:cs typeface="Constantia"/>
              </a:rPr>
              <a:t>pada</a:t>
            </a:r>
            <a:r>
              <a:rPr sz="2300" spc="-75" dirty="0">
                <a:latin typeface="Constantia"/>
                <a:cs typeface="Constantia"/>
              </a:rPr>
              <a:t> </a:t>
            </a:r>
            <a:r>
              <a:rPr sz="2300" spc="-10" dirty="0">
                <a:latin typeface="Constantia"/>
                <a:cs typeface="Constantia"/>
              </a:rPr>
              <a:t>umumnya.</a:t>
            </a:r>
            <a:endParaRPr sz="23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985" y="224335"/>
            <a:ext cx="11193780" cy="55911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12750" indent="-323850" algn="just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0909"/>
              <a:buFont typeface="Lucida Sans Unicode"/>
              <a:buChar char="●"/>
              <a:tabLst>
                <a:tab pos="412750" algn="l"/>
              </a:tabLst>
            </a:pPr>
            <a:r>
              <a:rPr sz="2750" spc="-30" dirty="0">
                <a:latin typeface="Constantia"/>
                <a:cs typeface="Constantia"/>
              </a:rPr>
              <a:t>Pemasungan</a:t>
            </a:r>
            <a:r>
              <a:rPr sz="2750" spc="-90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penderita</a:t>
            </a:r>
            <a:r>
              <a:rPr sz="2750" spc="-14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gangguan</a:t>
            </a:r>
            <a:r>
              <a:rPr sz="2750" spc="-55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jiwa</a:t>
            </a:r>
            <a:endParaRPr sz="2750">
              <a:latin typeface="Constantia"/>
              <a:cs typeface="Constantia"/>
            </a:endParaRPr>
          </a:p>
          <a:p>
            <a:pPr marL="356870" marR="55880" indent="-268605" algn="just">
              <a:lnSpc>
                <a:spcPct val="99600"/>
              </a:lnSpc>
              <a:spcBef>
                <a:spcPts val="555"/>
              </a:spcBef>
              <a:buSzPct val="90909"/>
              <a:buFont typeface="Lucida Sans Unicode"/>
              <a:buChar char="●"/>
              <a:tabLst>
                <a:tab pos="356870" algn="l"/>
                <a:tab pos="412115" algn="l"/>
              </a:tabLst>
            </a:pPr>
            <a:r>
              <a:rPr sz="4125" baseline="10101" dirty="0">
                <a:solidFill>
                  <a:srgbClr val="0ACFD8"/>
                </a:solidFill>
                <a:latin typeface="Constantia"/>
                <a:cs typeface="Constantia"/>
              </a:rPr>
              <a:t>	</a:t>
            </a:r>
            <a:r>
              <a:rPr sz="2750" dirty="0">
                <a:latin typeface="Constantia"/>
                <a:cs typeface="Constantia"/>
              </a:rPr>
              <a:t>Pemasungan</a:t>
            </a:r>
            <a:r>
              <a:rPr sz="2750" spc="4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penderita</a:t>
            </a:r>
            <a:r>
              <a:rPr sz="2750" spc="25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gangguan</a:t>
            </a:r>
            <a:r>
              <a:rPr sz="2750" spc="7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jiwa</a:t>
            </a:r>
            <a:r>
              <a:rPr sz="2750" spc="25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adalah</a:t>
            </a:r>
            <a:r>
              <a:rPr sz="2750" spc="6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tindakan</a:t>
            </a:r>
            <a:r>
              <a:rPr sz="2750" spc="65" dirty="0">
                <a:latin typeface="Constantia"/>
                <a:cs typeface="Constantia"/>
              </a:rPr>
              <a:t>  </a:t>
            </a:r>
            <a:r>
              <a:rPr sz="2750" spc="-10" dirty="0">
                <a:latin typeface="Constantia"/>
                <a:cs typeface="Constantia"/>
              </a:rPr>
              <a:t>masyarakat </a:t>
            </a:r>
            <a:r>
              <a:rPr sz="2750" dirty="0">
                <a:latin typeface="Constantia"/>
                <a:cs typeface="Constantia"/>
              </a:rPr>
              <a:t>terhadap</a:t>
            </a:r>
            <a:r>
              <a:rPr sz="2750" spc="26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penderita</a:t>
            </a:r>
            <a:r>
              <a:rPr sz="2750" spc="25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gangguan</a:t>
            </a:r>
            <a:r>
              <a:rPr sz="2750" spc="31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jiwa</a:t>
            </a:r>
            <a:r>
              <a:rPr sz="2750" spc="30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(biasanya</a:t>
            </a:r>
            <a:r>
              <a:rPr sz="2750" spc="24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36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berat)</a:t>
            </a:r>
            <a:r>
              <a:rPr sz="2750" spc="30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dengan</a:t>
            </a:r>
            <a:r>
              <a:rPr sz="2750" spc="275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cara </a:t>
            </a:r>
            <a:r>
              <a:rPr sz="2750" spc="-10" dirty="0">
                <a:latin typeface="Constantia"/>
                <a:cs typeface="Constantia"/>
              </a:rPr>
              <a:t>dikurung,</a:t>
            </a:r>
            <a:r>
              <a:rPr sz="2750" spc="-16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dirantai</a:t>
            </a:r>
            <a:r>
              <a:rPr sz="2750" spc="-80" dirty="0">
                <a:latin typeface="Constantia"/>
                <a:cs typeface="Constantia"/>
              </a:rPr>
              <a:t> </a:t>
            </a:r>
            <a:r>
              <a:rPr sz="2750" spc="-25" dirty="0">
                <a:latin typeface="Constantia"/>
                <a:cs typeface="Constantia"/>
              </a:rPr>
              <a:t>kakinya</a:t>
            </a:r>
            <a:r>
              <a:rPr sz="2750" spc="-145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dimasukan</a:t>
            </a:r>
            <a:r>
              <a:rPr sz="2750" spc="-12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kedalam</a:t>
            </a:r>
            <a:r>
              <a:rPr sz="2750" spc="-12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balok</a:t>
            </a:r>
            <a:r>
              <a:rPr sz="2750" spc="-10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kayu</a:t>
            </a:r>
            <a:r>
              <a:rPr sz="2750" spc="-15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dan</a:t>
            </a:r>
            <a:r>
              <a:rPr sz="2750" spc="-120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lain-lain </a:t>
            </a:r>
            <a:r>
              <a:rPr sz="2750" dirty="0">
                <a:latin typeface="Constantia"/>
                <a:cs typeface="Constantia"/>
              </a:rPr>
              <a:t>sehingga</a:t>
            </a:r>
            <a:r>
              <a:rPr sz="2750" spc="13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kebebasannya</a:t>
            </a:r>
            <a:r>
              <a:rPr sz="2750" spc="12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menjadi</a:t>
            </a:r>
            <a:r>
              <a:rPr sz="2750" spc="18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hilang.</a:t>
            </a:r>
            <a:r>
              <a:rPr sz="2750" spc="18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Pasung</a:t>
            </a:r>
            <a:r>
              <a:rPr sz="2750" spc="18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merupakan</a:t>
            </a:r>
            <a:r>
              <a:rPr sz="2750" spc="10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salah</a:t>
            </a:r>
            <a:r>
              <a:rPr sz="2750" spc="110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satu </a:t>
            </a:r>
            <a:r>
              <a:rPr sz="2750" dirty="0">
                <a:latin typeface="Constantia"/>
                <a:cs typeface="Constantia"/>
              </a:rPr>
              <a:t>perlakuan</a:t>
            </a:r>
            <a:r>
              <a:rPr sz="2750" spc="24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35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merampas</a:t>
            </a:r>
            <a:r>
              <a:rPr sz="2750" spc="31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kebebasan</a:t>
            </a:r>
            <a:r>
              <a:rPr sz="2750" spc="254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dan</a:t>
            </a:r>
            <a:r>
              <a:rPr sz="2750" spc="31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kesempatan</a:t>
            </a:r>
            <a:r>
              <a:rPr sz="2750" spc="31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mereka</a:t>
            </a:r>
            <a:r>
              <a:rPr sz="2750" spc="265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untuk </a:t>
            </a:r>
            <a:r>
              <a:rPr sz="2750" dirty="0">
                <a:latin typeface="Constantia"/>
                <a:cs typeface="Constantia"/>
              </a:rPr>
              <a:t>mendapat</a:t>
            </a:r>
            <a:r>
              <a:rPr sz="2750" spc="24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perawatan</a:t>
            </a:r>
            <a:r>
              <a:rPr sz="2750" spc="254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35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memadai</a:t>
            </a:r>
            <a:r>
              <a:rPr sz="2750" spc="30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dan</a:t>
            </a:r>
            <a:r>
              <a:rPr sz="2750" spc="26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sekaligus</a:t>
            </a:r>
            <a:r>
              <a:rPr sz="2750" spc="30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juga</a:t>
            </a:r>
            <a:r>
              <a:rPr sz="2750" spc="295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mengabaikan </a:t>
            </a:r>
            <a:r>
              <a:rPr sz="2750" dirty="0">
                <a:latin typeface="Constantia"/>
                <a:cs typeface="Constantia"/>
              </a:rPr>
              <a:t>martabat</a:t>
            </a:r>
            <a:r>
              <a:rPr sz="2750" spc="-5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mereka</a:t>
            </a:r>
            <a:r>
              <a:rPr sz="2750" spc="-10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sebagai</a:t>
            </a:r>
            <a:r>
              <a:rPr sz="2750" spc="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manusia.</a:t>
            </a:r>
            <a:r>
              <a:rPr sz="2750" spc="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Di</a:t>
            </a:r>
            <a:r>
              <a:rPr sz="2750" spc="-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Indonesia,</a:t>
            </a:r>
            <a:r>
              <a:rPr sz="2750" spc="-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kata</a:t>
            </a:r>
            <a:r>
              <a:rPr sz="2750" spc="-8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pasung</a:t>
            </a:r>
            <a:r>
              <a:rPr sz="2750" spc="-5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mengacu </a:t>
            </a:r>
            <a:r>
              <a:rPr sz="2750" dirty="0">
                <a:latin typeface="Constantia"/>
                <a:cs typeface="Constantia"/>
              </a:rPr>
              <a:t>kepada</a:t>
            </a:r>
            <a:r>
              <a:rPr sz="2750" spc="55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pengekangan</a:t>
            </a:r>
            <a:r>
              <a:rPr sz="2750" spc="58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fisik</a:t>
            </a:r>
            <a:r>
              <a:rPr sz="2750" spc="570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atau</a:t>
            </a:r>
            <a:r>
              <a:rPr sz="2750" spc="585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pengurungan</a:t>
            </a:r>
            <a:r>
              <a:rPr sz="2750" spc="575" dirty="0">
                <a:latin typeface="Constantia"/>
                <a:cs typeface="Constantia"/>
              </a:rPr>
              <a:t>  </a:t>
            </a:r>
            <a:r>
              <a:rPr sz="2750" dirty="0">
                <a:latin typeface="Constantia"/>
                <a:cs typeface="Constantia"/>
              </a:rPr>
              <a:t>terhadap</a:t>
            </a:r>
            <a:r>
              <a:rPr sz="2750" spc="560" dirty="0">
                <a:latin typeface="Constantia"/>
                <a:cs typeface="Constantia"/>
              </a:rPr>
              <a:t>  </a:t>
            </a:r>
            <a:r>
              <a:rPr sz="2750" spc="-10" dirty="0">
                <a:latin typeface="Constantia"/>
                <a:cs typeface="Constantia"/>
              </a:rPr>
              <a:t>pelaku </a:t>
            </a:r>
            <a:r>
              <a:rPr sz="2750" dirty="0">
                <a:latin typeface="Constantia"/>
                <a:cs typeface="Constantia"/>
              </a:rPr>
              <a:t>kejahatan,</a:t>
            </a:r>
            <a:r>
              <a:rPr sz="2750" spc="590" dirty="0">
                <a:latin typeface="Constantia"/>
                <a:cs typeface="Constantia"/>
              </a:rPr>
              <a:t> </a:t>
            </a:r>
            <a:r>
              <a:rPr sz="2750" spc="-30" dirty="0">
                <a:latin typeface="Constantia"/>
                <a:cs typeface="Constantia"/>
              </a:rPr>
              <a:t>orang-</a:t>
            </a:r>
            <a:r>
              <a:rPr sz="2750" dirty="0">
                <a:latin typeface="Constantia"/>
                <a:cs typeface="Constantia"/>
              </a:rPr>
              <a:t>orang</a:t>
            </a:r>
            <a:r>
              <a:rPr sz="2750" spc="59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dengan</a:t>
            </a:r>
            <a:r>
              <a:rPr sz="2750" spc="55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gangguan</a:t>
            </a:r>
            <a:r>
              <a:rPr sz="2750" spc="60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jiwa</a:t>
            </a:r>
            <a:r>
              <a:rPr sz="2750" spc="53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dan</a:t>
            </a:r>
            <a:r>
              <a:rPr sz="2750" spc="54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65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melakukan </a:t>
            </a:r>
            <a:r>
              <a:rPr sz="2750" dirty="0">
                <a:latin typeface="Constantia"/>
                <a:cs typeface="Constantia"/>
              </a:rPr>
              <a:t>tindak</a:t>
            </a:r>
            <a:r>
              <a:rPr sz="2750" spc="-114" dirty="0">
                <a:latin typeface="Constantia"/>
                <a:cs typeface="Constantia"/>
              </a:rPr>
              <a:t> </a:t>
            </a:r>
            <a:r>
              <a:rPr sz="2750" spc="-35" dirty="0">
                <a:latin typeface="Constantia"/>
                <a:cs typeface="Constantia"/>
              </a:rPr>
              <a:t>kekerasan</a:t>
            </a:r>
            <a:r>
              <a:rPr sz="2750" spc="-14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-12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dianggap</a:t>
            </a:r>
            <a:r>
              <a:rPr sz="2750" spc="-130" dirty="0">
                <a:latin typeface="Constantia"/>
                <a:cs typeface="Constantia"/>
              </a:rPr>
              <a:t> </a:t>
            </a:r>
            <a:r>
              <a:rPr sz="2750" spc="-25" dirty="0">
                <a:latin typeface="Constantia"/>
                <a:cs typeface="Constantia"/>
              </a:rPr>
              <a:t>berbahaya</a:t>
            </a:r>
            <a:r>
              <a:rPr sz="2750" spc="-12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(Broch,</a:t>
            </a:r>
            <a:r>
              <a:rPr sz="2750" spc="-8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2001,</a:t>
            </a:r>
            <a:r>
              <a:rPr sz="2750" spc="-12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dalam</a:t>
            </a:r>
            <a:r>
              <a:rPr sz="2750" spc="-11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Minas</a:t>
            </a:r>
            <a:r>
              <a:rPr sz="2750" spc="-120" dirty="0">
                <a:latin typeface="Constantia"/>
                <a:cs typeface="Constantia"/>
              </a:rPr>
              <a:t> </a:t>
            </a:r>
            <a:r>
              <a:rPr sz="2750" spc="-50" dirty="0">
                <a:latin typeface="Constantia"/>
                <a:cs typeface="Constantia"/>
              </a:rPr>
              <a:t>&amp; </a:t>
            </a:r>
            <a:r>
              <a:rPr sz="2750" dirty="0">
                <a:latin typeface="Constantia"/>
                <a:cs typeface="Constantia"/>
              </a:rPr>
              <a:t>Diatri,</a:t>
            </a:r>
            <a:r>
              <a:rPr sz="2750" spc="40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2008).</a:t>
            </a:r>
            <a:r>
              <a:rPr sz="2750" spc="39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Pengekangan</a:t>
            </a:r>
            <a:r>
              <a:rPr sz="2750" spc="35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fisik</a:t>
            </a:r>
            <a:r>
              <a:rPr sz="2750" spc="36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terhadap</a:t>
            </a:r>
            <a:r>
              <a:rPr sz="2750" spc="33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individu</a:t>
            </a:r>
            <a:r>
              <a:rPr sz="2750" spc="33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dengan</a:t>
            </a:r>
            <a:r>
              <a:rPr sz="2750" spc="305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gangguan </a:t>
            </a:r>
            <a:r>
              <a:rPr sz="2750" dirty="0">
                <a:latin typeface="Constantia"/>
                <a:cs typeface="Constantia"/>
              </a:rPr>
              <a:t>jiwa</a:t>
            </a:r>
            <a:r>
              <a:rPr sz="2750" spc="-175" dirty="0">
                <a:latin typeface="Constantia"/>
                <a:cs typeface="Constantia"/>
              </a:rPr>
              <a:t> </a:t>
            </a:r>
            <a:r>
              <a:rPr sz="2750" spc="-20" dirty="0">
                <a:latin typeface="Constantia"/>
                <a:cs typeface="Constantia"/>
              </a:rPr>
              <a:t>mempunyai</a:t>
            </a:r>
            <a:r>
              <a:rPr sz="2750" spc="-110" dirty="0">
                <a:latin typeface="Constantia"/>
                <a:cs typeface="Constantia"/>
              </a:rPr>
              <a:t> </a:t>
            </a:r>
            <a:r>
              <a:rPr sz="2750" spc="-30" dirty="0">
                <a:latin typeface="Constantia"/>
                <a:cs typeface="Constantia"/>
              </a:rPr>
              <a:t>riwayat</a:t>
            </a:r>
            <a:r>
              <a:rPr sz="2750" spc="-140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yang</a:t>
            </a:r>
            <a:r>
              <a:rPr sz="2750" spc="-11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panjang</a:t>
            </a:r>
            <a:r>
              <a:rPr sz="2750" spc="-125" dirty="0">
                <a:latin typeface="Constantia"/>
                <a:cs typeface="Constantia"/>
              </a:rPr>
              <a:t> </a:t>
            </a:r>
            <a:r>
              <a:rPr sz="2750" dirty="0">
                <a:latin typeface="Constantia"/>
                <a:cs typeface="Constantia"/>
              </a:rPr>
              <a:t>dan</a:t>
            </a:r>
            <a:r>
              <a:rPr sz="2750" spc="-110" dirty="0">
                <a:latin typeface="Constantia"/>
                <a:cs typeface="Constantia"/>
              </a:rPr>
              <a:t> </a:t>
            </a:r>
            <a:r>
              <a:rPr sz="2750" spc="-10" dirty="0">
                <a:latin typeface="Constantia"/>
                <a:cs typeface="Constantia"/>
              </a:rPr>
              <a:t>memilukan.</a:t>
            </a:r>
            <a:endParaRPr sz="275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99" y="-5387"/>
            <a:ext cx="12201525" cy="6863080"/>
            <a:chOff x="-5399" y="-5387"/>
            <a:chExt cx="12201525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114" cy="6857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12192114" cy="10342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2076" y="12"/>
              <a:ext cx="6350038" cy="599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2"/>
              <a:ext cx="12099290" cy="1005840"/>
            </a:xfrm>
            <a:custGeom>
              <a:avLst/>
              <a:gdLst/>
              <a:ahLst/>
              <a:cxnLst/>
              <a:rect l="l" t="t" r="r" b="b"/>
              <a:pathLst>
                <a:path w="12099290" h="1005840">
                  <a:moveTo>
                    <a:pt x="0" y="1005583"/>
                  </a:moveTo>
                  <a:lnTo>
                    <a:pt x="48927" y="992473"/>
                  </a:lnTo>
                  <a:lnTo>
                    <a:pt x="109095" y="976571"/>
                  </a:lnTo>
                  <a:lnTo>
                    <a:pt x="172942" y="959952"/>
                  </a:lnTo>
                  <a:lnTo>
                    <a:pt x="240369" y="942686"/>
                  </a:lnTo>
                  <a:lnTo>
                    <a:pt x="311273" y="924843"/>
                  </a:lnTo>
                  <a:lnTo>
                    <a:pt x="385554" y="906494"/>
                  </a:lnTo>
                  <a:lnTo>
                    <a:pt x="423930" y="897151"/>
                  </a:lnTo>
                  <a:lnTo>
                    <a:pt x="463111" y="887708"/>
                  </a:lnTo>
                  <a:lnTo>
                    <a:pt x="503086" y="878173"/>
                  </a:lnTo>
                  <a:lnTo>
                    <a:pt x="543842" y="868555"/>
                  </a:lnTo>
                  <a:lnTo>
                    <a:pt x="585367" y="858863"/>
                  </a:lnTo>
                  <a:lnTo>
                    <a:pt x="627647" y="849105"/>
                  </a:lnTo>
                  <a:lnTo>
                    <a:pt x="670670" y="839290"/>
                  </a:lnTo>
                  <a:lnTo>
                    <a:pt x="714423" y="829428"/>
                  </a:lnTo>
                  <a:lnTo>
                    <a:pt x="758894" y="819526"/>
                  </a:lnTo>
                  <a:lnTo>
                    <a:pt x="804071" y="809593"/>
                  </a:lnTo>
                  <a:lnTo>
                    <a:pt x="849939" y="799639"/>
                  </a:lnTo>
                  <a:lnTo>
                    <a:pt x="896488" y="789671"/>
                  </a:lnTo>
                  <a:lnTo>
                    <a:pt x="943703" y="779699"/>
                  </a:lnTo>
                  <a:lnTo>
                    <a:pt x="991573" y="769732"/>
                  </a:lnTo>
                  <a:lnTo>
                    <a:pt x="1040085" y="759777"/>
                  </a:lnTo>
                  <a:lnTo>
                    <a:pt x="1089226" y="749845"/>
                  </a:lnTo>
                  <a:lnTo>
                    <a:pt x="1138983" y="739943"/>
                  </a:lnTo>
                  <a:lnTo>
                    <a:pt x="1189345" y="730080"/>
                  </a:lnTo>
                  <a:lnTo>
                    <a:pt x="1240298" y="720266"/>
                  </a:lnTo>
                  <a:lnTo>
                    <a:pt x="1291829" y="710508"/>
                  </a:lnTo>
                  <a:lnTo>
                    <a:pt x="1343926" y="700816"/>
                  </a:lnTo>
                  <a:lnTo>
                    <a:pt x="1396577" y="691198"/>
                  </a:lnTo>
                  <a:lnTo>
                    <a:pt x="1449768" y="681663"/>
                  </a:lnTo>
                  <a:lnTo>
                    <a:pt x="1503487" y="672220"/>
                  </a:lnTo>
                  <a:lnTo>
                    <a:pt x="1557722" y="662877"/>
                  </a:lnTo>
                  <a:lnTo>
                    <a:pt x="1612459" y="653644"/>
                  </a:lnTo>
                  <a:lnTo>
                    <a:pt x="1667687" y="644528"/>
                  </a:lnTo>
                  <a:lnTo>
                    <a:pt x="1723391" y="635539"/>
                  </a:lnTo>
                  <a:lnTo>
                    <a:pt x="1779561" y="626686"/>
                  </a:lnTo>
                  <a:lnTo>
                    <a:pt x="1836183" y="617977"/>
                  </a:lnTo>
                  <a:lnTo>
                    <a:pt x="1893244" y="609421"/>
                  </a:lnTo>
                  <a:lnTo>
                    <a:pt x="1950732" y="601026"/>
                  </a:lnTo>
                  <a:lnTo>
                    <a:pt x="2008634" y="592802"/>
                  </a:lnTo>
                  <a:lnTo>
                    <a:pt x="2066938" y="584757"/>
                  </a:lnTo>
                  <a:lnTo>
                    <a:pt x="2125631" y="576900"/>
                  </a:lnTo>
                  <a:lnTo>
                    <a:pt x="2184700" y="569239"/>
                  </a:lnTo>
                  <a:lnTo>
                    <a:pt x="2244132" y="561784"/>
                  </a:lnTo>
                  <a:lnTo>
                    <a:pt x="2303916" y="554543"/>
                  </a:lnTo>
                  <a:lnTo>
                    <a:pt x="2364037" y="547525"/>
                  </a:lnTo>
                  <a:lnTo>
                    <a:pt x="2424485" y="540738"/>
                  </a:lnTo>
                  <a:lnTo>
                    <a:pt x="2485245" y="534192"/>
                  </a:lnTo>
                  <a:lnTo>
                    <a:pt x="2546306" y="527895"/>
                  </a:lnTo>
                  <a:lnTo>
                    <a:pt x="2607655" y="521855"/>
                  </a:lnTo>
                  <a:lnTo>
                    <a:pt x="2669279" y="516082"/>
                  </a:lnTo>
                  <a:lnTo>
                    <a:pt x="2731165" y="510584"/>
                  </a:lnTo>
                  <a:lnTo>
                    <a:pt x="2793300" y="505371"/>
                  </a:lnTo>
                  <a:lnTo>
                    <a:pt x="2855673" y="500449"/>
                  </a:lnTo>
                  <a:lnTo>
                    <a:pt x="2918271" y="495830"/>
                  </a:lnTo>
                  <a:lnTo>
                    <a:pt x="2981080" y="491521"/>
                  </a:lnTo>
                  <a:lnTo>
                    <a:pt x="3044089" y="487530"/>
                  </a:lnTo>
                  <a:lnTo>
                    <a:pt x="3107284" y="483867"/>
                  </a:lnTo>
                  <a:lnTo>
                    <a:pt x="3170653" y="480541"/>
                  </a:lnTo>
                  <a:lnTo>
                    <a:pt x="3234183" y="477560"/>
                  </a:lnTo>
                  <a:lnTo>
                    <a:pt x="3297862" y="474933"/>
                  </a:lnTo>
                  <a:lnTo>
                    <a:pt x="3361677" y="472668"/>
                  </a:lnTo>
                  <a:lnTo>
                    <a:pt x="3403318" y="471438"/>
                  </a:lnTo>
                  <a:lnTo>
                    <a:pt x="3445455" y="470439"/>
                  </a:lnTo>
                  <a:lnTo>
                    <a:pt x="3488078" y="469668"/>
                  </a:lnTo>
                  <a:lnTo>
                    <a:pt x="3531179" y="469118"/>
                  </a:lnTo>
                  <a:lnTo>
                    <a:pt x="3574747" y="468785"/>
                  </a:lnTo>
                  <a:lnTo>
                    <a:pt x="3618774" y="468666"/>
                  </a:lnTo>
                  <a:lnTo>
                    <a:pt x="3663248" y="468754"/>
                  </a:lnTo>
                  <a:lnTo>
                    <a:pt x="3708162" y="469046"/>
                  </a:lnTo>
                  <a:lnTo>
                    <a:pt x="3753505" y="469536"/>
                  </a:lnTo>
                  <a:lnTo>
                    <a:pt x="3799268" y="470220"/>
                  </a:lnTo>
                  <a:lnTo>
                    <a:pt x="3845441" y="471094"/>
                  </a:lnTo>
                  <a:lnTo>
                    <a:pt x="3892015" y="472153"/>
                  </a:lnTo>
                  <a:lnTo>
                    <a:pt x="3938980" y="473391"/>
                  </a:lnTo>
                  <a:lnTo>
                    <a:pt x="3986327" y="474805"/>
                  </a:lnTo>
                  <a:lnTo>
                    <a:pt x="4034046" y="476389"/>
                  </a:lnTo>
                  <a:lnTo>
                    <a:pt x="4082128" y="478140"/>
                  </a:lnTo>
                  <a:lnTo>
                    <a:pt x="4130563" y="480052"/>
                  </a:lnTo>
                  <a:lnTo>
                    <a:pt x="4179342" y="482120"/>
                  </a:lnTo>
                  <a:lnTo>
                    <a:pt x="4228454" y="484341"/>
                  </a:lnTo>
                  <a:lnTo>
                    <a:pt x="4277891" y="486708"/>
                  </a:lnTo>
                  <a:lnTo>
                    <a:pt x="4327643" y="489219"/>
                  </a:lnTo>
                  <a:lnTo>
                    <a:pt x="4377701" y="491867"/>
                  </a:lnTo>
                  <a:lnTo>
                    <a:pt x="4428054" y="494649"/>
                  </a:lnTo>
                  <a:lnTo>
                    <a:pt x="4478694" y="497559"/>
                  </a:lnTo>
                  <a:lnTo>
                    <a:pt x="4529610" y="500593"/>
                  </a:lnTo>
                  <a:lnTo>
                    <a:pt x="4580794" y="503747"/>
                  </a:lnTo>
                  <a:lnTo>
                    <a:pt x="4632236" y="507015"/>
                  </a:lnTo>
                  <a:lnTo>
                    <a:pt x="4683926" y="510393"/>
                  </a:lnTo>
                  <a:lnTo>
                    <a:pt x="4735854" y="513876"/>
                  </a:lnTo>
                  <a:lnTo>
                    <a:pt x="4788012" y="517460"/>
                  </a:lnTo>
                  <a:lnTo>
                    <a:pt x="4840389" y="521140"/>
                  </a:lnTo>
                  <a:lnTo>
                    <a:pt x="4892977" y="524911"/>
                  </a:lnTo>
                  <a:lnTo>
                    <a:pt x="4945765" y="528768"/>
                  </a:lnTo>
                  <a:lnTo>
                    <a:pt x="4998744" y="532708"/>
                  </a:lnTo>
                  <a:lnTo>
                    <a:pt x="5051904" y="536725"/>
                  </a:lnTo>
                  <a:lnTo>
                    <a:pt x="5105237" y="540814"/>
                  </a:lnTo>
                  <a:lnTo>
                    <a:pt x="5158732" y="544971"/>
                  </a:lnTo>
                  <a:lnTo>
                    <a:pt x="5212379" y="549191"/>
                  </a:lnTo>
                  <a:lnTo>
                    <a:pt x="5266171" y="553470"/>
                  </a:lnTo>
                  <a:lnTo>
                    <a:pt x="5320095" y="557803"/>
                  </a:lnTo>
                  <a:lnTo>
                    <a:pt x="5374145" y="562185"/>
                  </a:lnTo>
                  <a:lnTo>
                    <a:pt x="5428309" y="566611"/>
                  </a:lnTo>
                  <a:lnTo>
                    <a:pt x="5482578" y="571078"/>
                  </a:lnTo>
                  <a:lnTo>
                    <a:pt x="5536943" y="575579"/>
                  </a:lnTo>
                  <a:lnTo>
                    <a:pt x="5591394" y="580111"/>
                  </a:lnTo>
                  <a:lnTo>
                    <a:pt x="5645921" y="584669"/>
                  </a:lnTo>
                  <a:lnTo>
                    <a:pt x="5700516" y="589248"/>
                  </a:lnTo>
                  <a:lnTo>
                    <a:pt x="5755168" y="593843"/>
                  </a:lnTo>
                  <a:lnTo>
                    <a:pt x="5809868" y="598451"/>
                  </a:lnTo>
                  <a:lnTo>
                    <a:pt x="5864607" y="603065"/>
                  </a:lnTo>
                  <a:lnTo>
                    <a:pt x="5919374" y="607682"/>
                  </a:lnTo>
                  <a:lnTo>
                    <a:pt x="5974161" y="612297"/>
                  </a:lnTo>
                  <a:lnTo>
                    <a:pt x="6028958" y="616904"/>
                  </a:lnTo>
                  <a:lnTo>
                    <a:pt x="6083755" y="621501"/>
                  </a:lnTo>
                  <a:lnTo>
                    <a:pt x="6138543" y="626081"/>
                  </a:lnTo>
                  <a:lnTo>
                    <a:pt x="6193313" y="630640"/>
                  </a:lnTo>
                  <a:lnTo>
                    <a:pt x="6248053" y="635174"/>
                  </a:lnTo>
                  <a:lnTo>
                    <a:pt x="6302757" y="639677"/>
                  </a:lnTo>
                  <a:lnTo>
                    <a:pt x="6357412" y="644145"/>
                  </a:lnTo>
                  <a:lnTo>
                    <a:pt x="6412011" y="648574"/>
                  </a:lnTo>
                  <a:lnTo>
                    <a:pt x="6466544" y="652959"/>
                  </a:lnTo>
                  <a:lnTo>
                    <a:pt x="6521000" y="657295"/>
                  </a:lnTo>
                  <a:lnTo>
                    <a:pt x="6575371" y="661577"/>
                  </a:lnTo>
                  <a:lnTo>
                    <a:pt x="6629647" y="665801"/>
                  </a:lnTo>
                  <a:lnTo>
                    <a:pt x="6683819" y="669961"/>
                  </a:lnTo>
                  <a:lnTo>
                    <a:pt x="6737876" y="674055"/>
                  </a:lnTo>
                  <a:lnTo>
                    <a:pt x="6791810" y="678076"/>
                  </a:lnTo>
                  <a:lnTo>
                    <a:pt x="6845610" y="682020"/>
                  </a:lnTo>
                  <a:lnTo>
                    <a:pt x="6899268" y="685882"/>
                  </a:lnTo>
                  <a:lnTo>
                    <a:pt x="6952774" y="689658"/>
                  </a:lnTo>
                  <a:lnTo>
                    <a:pt x="7006118" y="693344"/>
                  </a:lnTo>
                  <a:lnTo>
                    <a:pt x="7059290" y="696933"/>
                  </a:lnTo>
                  <a:lnTo>
                    <a:pt x="7112282" y="700422"/>
                  </a:lnTo>
                  <a:lnTo>
                    <a:pt x="7165084" y="703806"/>
                  </a:lnTo>
                  <a:lnTo>
                    <a:pt x="7217685" y="707081"/>
                  </a:lnTo>
                  <a:lnTo>
                    <a:pt x="7270077" y="710241"/>
                  </a:lnTo>
                  <a:lnTo>
                    <a:pt x="7322250" y="713282"/>
                  </a:lnTo>
                  <a:lnTo>
                    <a:pt x="7374195" y="716200"/>
                  </a:lnTo>
                  <a:lnTo>
                    <a:pt x="7425901" y="718989"/>
                  </a:lnTo>
                  <a:lnTo>
                    <a:pt x="7477360" y="721645"/>
                  </a:lnTo>
                  <a:lnTo>
                    <a:pt x="7528562" y="724164"/>
                  </a:lnTo>
                  <a:lnTo>
                    <a:pt x="7579497" y="726540"/>
                  </a:lnTo>
                  <a:lnTo>
                    <a:pt x="7630156" y="728769"/>
                  </a:lnTo>
                  <a:lnTo>
                    <a:pt x="7680529" y="730846"/>
                  </a:lnTo>
                  <a:lnTo>
                    <a:pt x="7730607" y="732767"/>
                  </a:lnTo>
                  <a:lnTo>
                    <a:pt x="7780381" y="734527"/>
                  </a:lnTo>
                  <a:lnTo>
                    <a:pt x="7829840" y="736121"/>
                  </a:lnTo>
                  <a:lnTo>
                    <a:pt x="7878975" y="737545"/>
                  </a:lnTo>
                  <a:lnTo>
                    <a:pt x="7927776" y="738794"/>
                  </a:lnTo>
                  <a:lnTo>
                    <a:pt x="7976235" y="739863"/>
                  </a:lnTo>
                  <a:lnTo>
                    <a:pt x="8024341" y="740747"/>
                  </a:lnTo>
                  <a:lnTo>
                    <a:pt x="8072086" y="741443"/>
                  </a:lnTo>
                  <a:lnTo>
                    <a:pt x="8119458" y="741945"/>
                  </a:lnTo>
                  <a:lnTo>
                    <a:pt x="8166450" y="742248"/>
                  </a:lnTo>
                  <a:lnTo>
                    <a:pt x="8213051" y="742348"/>
                  </a:lnTo>
                  <a:lnTo>
                    <a:pt x="8259252" y="742240"/>
                  </a:lnTo>
                  <a:lnTo>
                    <a:pt x="8305043" y="741920"/>
                  </a:lnTo>
                  <a:lnTo>
                    <a:pt x="8350415" y="741383"/>
                  </a:lnTo>
                  <a:lnTo>
                    <a:pt x="8395359" y="740624"/>
                  </a:lnTo>
                  <a:lnTo>
                    <a:pt x="8439864" y="739639"/>
                  </a:lnTo>
                  <a:lnTo>
                    <a:pt x="8483921" y="738422"/>
                  </a:lnTo>
                  <a:lnTo>
                    <a:pt x="8527521" y="736970"/>
                  </a:lnTo>
                  <a:lnTo>
                    <a:pt x="8570654" y="735277"/>
                  </a:lnTo>
                  <a:lnTo>
                    <a:pt x="8613311" y="733339"/>
                  </a:lnTo>
                  <a:lnTo>
                    <a:pt x="8655481" y="731151"/>
                  </a:lnTo>
                  <a:lnTo>
                    <a:pt x="8717373" y="727476"/>
                  </a:lnTo>
                  <a:lnTo>
                    <a:pt x="8779073" y="723304"/>
                  </a:lnTo>
                  <a:lnTo>
                    <a:pt x="8840572" y="718648"/>
                  </a:lnTo>
                  <a:lnTo>
                    <a:pt x="8901865" y="713522"/>
                  </a:lnTo>
                  <a:lnTo>
                    <a:pt x="8962944" y="707938"/>
                  </a:lnTo>
                  <a:lnTo>
                    <a:pt x="9023801" y="701910"/>
                  </a:lnTo>
                  <a:lnTo>
                    <a:pt x="9084431" y="695451"/>
                  </a:lnTo>
                  <a:lnTo>
                    <a:pt x="9144825" y="688573"/>
                  </a:lnTo>
                  <a:lnTo>
                    <a:pt x="9204976" y="681291"/>
                  </a:lnTo>
                  <a:lnTo>
                    <a:pt x="9264878" y="673617"/>
                  </a:lnTo>
                  <a:lnTo>
                    <a:pt x="9324523" y="665564"/>
                  </a:lnTo>
                  <a:lnTo>
                    <a:pt x="9383905" y="657146"/>
                  </a:lnTo>
                  <a:lnTo>
                    <a:pt x="9443015" y="648375"/>
                  </a:lnTo>
                  <a:lnTo>
                    <a:pt x="9501848" y="639265"/>
                  </a:lnTo>
                  <a:lnTo>
                    <a:pt x="9560395" y="629828"/>
                  </a:lnTo>
                  <a:lnTo>
                    <a:pt x="9618650" y="620079"/>
                  </a:lnTo>
                  <a:lnTo>
                    <a:pt x="9676606" y="610029"/>
                  </a:lnTo>
                  <a:lnTo>
                    <a:pt x="9734255" y="599693"/>
                  </a:lnTo>
                  <a:lnTo>
                    <a:pt x="9791591" y="589083"/>
                  </a:lnTo>
                  <a:lnTo>
                    <a:pt x="9848605" y="578212"/>
                  </a:lnTo>
                  <a:lnTo>
                    <a:pt x="9905292" y="567094"/>
                  </a:lnTo>
                  <a:lnTo>
                    <a:pt x="9961644" y="555741"/>
                  </a:lnTo>
                  <a:lnTo>
                    <a:pt x="10017654" y="544167"/>
                  </a:lnTo>
                  <a:lnTo>
                    <a:pt x="10073315" y="532385"/>
                  </a:lnTo>
                  <a:lnTo>
                    <a:pt x="10128619" y="520408"/>
                  </a:lnTo>
                  <a:lnTo>
                    <a:pt x="10183561" y="508250"/>
                  </a:lnTo>
                  <a:lnTo>
                    <a:pt x="10238131" y="495922"/>
                  </a:lnTo>
                  <a:lnTo>
                    <a:pt x="10292324" y="483439"/>
                  </a:lnTo>
                  <a:lnTo>
                    <a:pt x="10346132" y="470813"/>
                  </a:lnTo>
                  <a:lnTo>
                    <a:pt x="10399548" y="458057"/>
                  </a:lnTo>
                  <a:lnTo>
                    <a:pt x="10452565" y="445186"/>
                  </a:lnTo>
                  <a:lnTo>
                    <a:pt x="10505176" y="432211"/>
                  </a:lnTo>
                  <a:lnTo>
                    <a:pt x="10557374" y="419146"/>
                  </a:lnTo>
                  <a:lnTo>
                    <a:pt x="10609152" y="406004"/>
                  </a:lnTo>
                  <a:lnTo>
                    <a:pt x="10660502" y="392799"/>
                  </a:lnTo>
                  <a:lnTo>
                    <a:pt x="10711417" y="379543"/>
                  </a:lnTo>
                  <a:lnTo>
                    <a:pt x="10761891" y="366249"/>
                  </a:lnTo>
                  <a:lnTo>
                    <a:pt x="10811916" y="352931"/>
                  </a:lnTo>
                  <a:lnTo>
                    <a:pt x="10861485" y="339601"/>
                  </a:lnTo>
                  <a:lnTo>
                    <a:pt x="10910592" y="326273"/>
                  </a:lnTo>
                  <a:lnTo>
                    <a:pt x="10959228" y="312960"/>
                  </a:lnTo>
                  <a:lnTo>
                    <a:pt x="11007386" y="299675"/>
                  </a:lnTo>
                  <a:lnTo>
                    <a:pt x="11055061" y="286432"/>
                  </a:lnTo>
                  <a:lnTo>
                    <a:pt x="11102243" y="273242"/>
                  </a:lnTo>
                  <a:lnTo>
                    <a:pt x="11148928" y="260120"/>
                  </a:lnTo>
                  <a:lnTo>
                    <a:pt x="11195106" y="247079"/>
                  </a:lnTo>
                  <a:lnTo>
                    <a:pt x="11240772" y="234131"/>
                  </a:lnTo>
                  <a:lnTo>
                    <a:pt x="11285918" y="221290"/>
                  </a:lnTo>
                  <a:lnTo>
                    <a:pt x="11330537" y="208568"/>
                  </a:lnTo>
                  <a:lnTo>
                    <a:pt x="11374621" y="195980"/>
                  </a:lnTo>
                  <a:lnTo>
                    <a:pt x="11418164" y="183538"/>
                  </a:lnTo>
                  <a:lnTo>
                    <a:pt x="11461159" y="171255"/>
                  </a:lnTo>
                  <a:lnTo>
                    <a:pt x="11503599" y="159145"/>
                  </a:lnTo>
                  <a:lnTo>
                    <a:pt x="11545475" y="147219"/>
                  </a:lnTo>
                  <a:lnTo>
                    <a:pt x="11586782" y="135493"/>
                  </a:lnTo>
                  <a:lnTo>
                    <a:pt x="11627512" y="123978"/>
                  </a:lnTo>
                  <a:lnTo>
                    <a:pt x="11667658" y="112688"/>
                  </a:lnTo>
                  <a:lnTo>
                    <a:pt x="11707213" y="101636"/>
                  </a:lnTo>
                  <a:lnTo>
                    <a:pt x="11746170" y="90835"/>
                  </a:lnTo>
                  <a:lnTo>
                    <a:pt x="11784522" y="80299"/>
                  </a:lnTo>
                  <a:lnTo>
                    <a:pt x="11822261" y="70039"/>
                  </a:lnTo>
                  <a:lnTo>
                    <a:pt x="11859380" y="60071"/>
                  </a:lnTo>
                  <a:lnTo>
                    <a:pt x="11931732" y="41056"/>
                  </a:lnTo>
                  <a:lnTo>
                    <a:pt x="12001521" y="23362"/>
                  </a:lnTo>
                  <a:lnTo>
                    <a:pt x="12068689" y="7091"/>
                  </a:lnTo>
                  <a:lnTo>
                    <a:pt x="12099219" y="0"/>
                  </a:lnTo>
                </a:path>
              </a:pathLst>
            </a:custGeom>
            <a:ln w="10799">
              <a:solidFill>
                <a:srgbClr val="08B6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673"/>
              <a:ext cx="12192000" cy="887094"/>
            </a:xfrm>
            <a:custGeom>
              <a:avLst/>
              <a:gdLst/>
              <a:ahLst/>
              <a:cxnLst/>
              <a:rect l="l" t="t" r="r" b="b"/>
              <a:pathLst>
                <a:path w="12192000" h="887094">
                  <a:moveTo>
                    <a:pt x="0" y="886920"/>
                  </a:moveTo>
                  <a:lnTo>
                    <a:pt x="54636" y="879303"/>
                  </a:lnTo>
                  <a:lnTo>
                    <a:pt x="113297" y="870559"/>
                  </a:lnTo>
                  <a:lnTo>
                    <a:pt x="175970" y="860765"/>
                  </a:lnTo>
                  <a:lnTo>
                    <a:pt x="242533" y="849997"/>
                  </a:lnTo>
                  <a:lnTo>
                    <a:pt x="312865" y="838332"/>
                  </a:lnTo>
                  <a:lnTo>
                    <a:pt x="386843" y="825845"/>
                  </a:lnTo>
                  <a:lnTo>
                    <a:pt x="425161" y="819318"/>
                  </a:lnTo>
                  <a:lnTo>
                    <a:pt x="464345" y="812615"/>
                  </a:lnTo>
                  <a:lnTo>
                    <a:pt x="504379" y="805744"/>
                  </a:lnTo>
                  <a:lnTo>
                    <a:pt x="545249" y="798716"/>
                  </a:lnTo>
                  <a:lnTo>
                    <a:pt x="586940" y="791540"/>
                  </a:lnTo>
                  <a:lnTo>
                    <a:pt x="629435" y="784226"/>
                  </a:lnTo>
                  <a:lnTo>
                    <a:pt x="672719" y="776783"/>
                  </a:lnTo>
                  <a:lnTo>
                    <a:pt x="716778" y="769220"/>
                  </a:lnTo>
                  <a:lnTo>
                    <a:pt x="761596" y="761548"/>
                  </a:lnTo>
                  <a:lnTo>
                    <a:pt x="807158" y="753776"/>
                  </a:lnTo>
                  <a:lnTo>
                    <a:pt x="853448" y="745913"/>
                  </a:lnTo>
                  <a:lnTo>
                    <a:pt x="900452" y="737969"/>
                  </a:lnTo>
                  <a:lnTo>
                    <a:pt x="948154" y="729954"/>
                  </a:lnTo>
                  <a:lnTo>
                    <a:pt x="996539" y="721877"/>
                  </a:lnTo>
                  <a:lnTo>
                    <a:pt x="1045592" y="713747"/>
                  </a:lnTo>
                  <a:lnTo>
                    <a:pt x="1095296" y="705575"/>
                  </a:lnTo>
                  <a:lnTo>
                    <a:pt x="1145638" y="697369"/>
                  </a:lnTo>
                  <a:lnTo>
                    <a:pt x="1196602" y="689140"/>
                  </a:lnTo>
                  <a:lnTo>
                    <a:pt x="1248173" y="680896"/>
                  </a:lnTo>
                  <a:lnTo>
                    <a:pt x="1300335" y="672648"/>
                  </a:lnTo>
                  <a:lnTo>
                    <a:pt x="1353073" y="664405"/>
                  </a:lnTo>
                  <a:lnTo>
                    <a:pt x="1406372" y="656176"/>
                  </a:lnTo>
                  <a:lnTo>
                    <a:pt x="1460216" y="647972"/>
                  </a:lnTo>
                  <a:lnTo>
                    <a:pt x="1514591" y="639801"/>
                  </a:lnTo>
                  <a:lnTo>
                    <a:pt x="1569481" y="631673"/>
                  </a:lnTo>
                  <a:lnTo>
                    <a:pt x="1624871" y="623598"/>
                  </a:lnTo>
                  <a:lnTo>
                    <a:pt x="1680746" y="615585"/>
                  </a:lnTo>
                  <a:lnTo>
                    <a:pt x="1737090" y="607644"/>
                  </a:lnTo>
                  <a:lnTo>
                    <a:pt x="1793888" y="599785"/>
                  </a:lnTo>
                  <a:lnTo>
                    <a:pt x="1851125" y="592016"/>
                  </a:lnTo>
                  <a:lnTo>
                    <a:pt x="1908786" y="584348"/>
                  </a:lnTo>
                  <a:lnTo>
                    <a:pt x="1966855" y="576790"/>
                  </a:lnTo>
                  <a:lnTo>
                    <a:pt x="2025318" y="569351"/>
                  </a:lnTo>
                  <a:lnTo>
                    <a:pt x="2084158" y="562042"/>
                  </a:lnTo>
                  <a:lnTo>
                    <a:pt x="2143361" y="554871"/>
                  </a:lnTo>
                  <a:lnTo>
                    <a:pt x="2202912" y="547849"/>
                  </a:lnTo>
                  <a:lnTo>
                    <a:pt x="2262794" y="540984"/>
                  </a:lnTo>
                  <a:lnTo>
                    <a:pt x="2322994" y="534287"/>
                  </a:lnTo>
                  <a:lnTo>
                    <a:pt x="2383495" y="527767"/>
                  </a:lnTo>
                  <a:lnTo>
                    <a:pt x="2444283" y="521433"/>
                  </a:lnTo>
                  <a:lnTo>
                    <a:pt x="2505342" y="515295"/>
                  </a:lnTo>
                  <a:lnTo>
                    <a:pt x="2566657" y="509363"/>
                  </a:lnTo>
                  <a:lnTo>
                    <a:pt x="2628212" y="503646"/>
                  </a:lnTo>
                  <a:lnTo>
                    <a:pt x="2689993" y="498154"/>
                  </a:lnTo>
                  <a:lnTo>
                    <a:pt x="2751985" y="492896"/>
                  </a:lnTo>
                  <a:lnTo>
                    <a:pt x="2814171" y="487882"/>
                  </a:lnTo>
                  <a:lnTo>
                    <a:pt x="2876537" y="483121"/>
                  </a:lnTo>
                  <a:lnTo>
                    <a:pt x="2939067" y="478623"/>
                  </a:lnTo>
                  <a:lnTo>
                    <a:pt x="3001747" y="474397"/>
                  </a:lnTo>
                  <a:lnTo>
                    <a:pt x="3064560" y="470454"/>
                  </a:lnTo>
                  <a:lnTo>
                    <a:pt x="3127493" y="466802"/>
                  </a:lnTo>
                  <a:lnTo>
                    <a:pt x="3190528" y="463451"/>
                  </a:lnTo>
                  <a:lnTo>
                    <a:pt x="3253652" y="460411"/>
                  </a:lnTo>
                  <a:lnTo>
                    <a:pt x="3316849" y="457691"/>
                  </a:lnTo>
                  <a:lnTo>
                    <a:pt x="3380104" y="455301"/>
                  </a:lnTo>
                  <a:lnTo>
                    <a:pt x="3443401" y="453250"/>
                  </a:lnTo>
                  <a:lnTo>
                    <a:pt x="3485654" y="452097"/>
                  </a:lnTo>
                  <a:lnTo>
                    <a:pt x="3528395" y="451130"/>
                  </a:lnTo>
                  <a:lnTo>
                    <a:pt x="3571615" y="450343"/>
                  </a:lnTo>
                  <a:lnTo>
                    <a:pt x="3615303" y="449734"/>
                  </a:lnTo>
                  <a:lnTo>
                    <a:pt x="3659451" y="449298"/>
                  </a:lnTo>
                  <a:lnTo>
                    <a:pt x="3704049" y="449032"/>
                  </a:lnTo>
                  <a:lnTo>
                    <a:pt x="3749087" y="448932"/>
                  </a:lnTo>
                  <a:lnTo>
                    <a:pt x="3794556" y="448994"/>
                  </a:lnTo>
                  <a:lnTo>
                    <a:pt x="3840446" y="449214"/>
                  </a:lnTo>
                  <a:lnTo>
                    <a:pt x="3886748" y="449589"/>
                  </a:lnTo>
                  <a:lnTo>
                    <a:pt x="3933451" y="450114"/>
                  </a:lnTo>
                  <a:lnTo>
                    <a:pt x="3980548" y="450787"/>
                  </a:lnTo>
                  <a:lnTo>
                    <a:pt x="4028027" y="451602"/>
                  </a:lnTo>
                  <a:lnTo>
                    <a:pt x="4075880" y="452557"/>
                  </a:lnTo>
                  <a:lnTo>
                    <a:pt x="4124096" y="453647"/>
                  </a:lnTo>
                  <a:lnTo>
                    <a:pt x="4172667" y="454869"/>
                  </a:lnTo>
                  <a:lnTo>
                    <a:pt x="4221583" y="456218"/>
                  </a:lnTo>
                  <a:lnTo>
                    <a:pt x="4270833" y="457692"/>
                  </a:lnTo>
                  <a:lnTo>
                    <a:pt x="4320409" y="459286"/>
                  </a:lnTo>
                  <a:lnTo>
                    <a:pt x="4370302" y="460997"/>
                  </a:lnTo>
                  <a:lnTo>
                    <a:pt x="4420501" y="462820"/>
                  </a:lnTo>
                  <a:lnTo>
                    <a:pt x="4470996" y="464751"/>
                  </a:lnTo>
                  <a:lnTo>
                    <a:pt x="4521780" y="466788"/>
                  </a:lnTo>
                  <a:lnTo>
                    <a:pt x="4572840" y="468927"/>
                  </a:lnTo>
                  <a:lnTo>
                    <a:pt x="4624170" y="471162"/>
                  </a:lnTo>
                  <a:lnTo>
                    <a:pt x="4675758" y="473491"/>
                  </a:lnTo>
                  <a:lnTo>
                    <a:pt x="4727595" y="475910"/>
                  </a:lnTo>
                  <a:lnTo>
                    <a:pt x="4779671" y="478416"/>
                  </a:lnTo>
                  <a:lnTo>
                    <a:pt x="4831978" y="481003"/>
                  </a:lnTo>
                  <a:lnTo>
                    <a:pt x="4884505" y="483668"/>
                  </a:lnTo>
                  <a:lnTo>
                    <a:pt x="4937243" y="486409"/>
                  </a:lnTo>
                  <a:lnTo>
                    <a:pt x="4990182" y="489220"/>
                  </a:lnTo>
                  <a:lnTo>
                    <a:pt x="5043313" y="492098"/>
                  </a:lnTo>
                  <a:lnTo>
                    <a:pt x="5096626" y="495039"/>
                  </a:lnTo>
                  <a:lnTo>
                    <a:pt x="5150112" y="498040"/>
                  </a:lnTo>
                  <a:lnTo>
                    <a:pt x="5203762" y="501096"/>
                  </a:lnTo>
                  <a:lnTo>
                    <a:pt x="5257564" y="504204"/>
                  </a:lnTo>
                  <a:lnTo>
                    <a:pt x="5311511" y="507360"/>
                  </a:lnTo>
                  <a:lnTo>
                    <a:pt x="5365592" y="510560"/>
                  </a:lnTo>
                  <a:lnTo>
                    <a:pt x="5419798" y="513801"/>
                  </a:lnTo>
                  <a:lnTo>
                    <a:pt x="5474119" y="517078"/>
                  </a:lnTo>
                  <a:lnTo>
                    <a:pt x="5528546" y="520388"/>
                  </a:lnTo>
                  <a:lnTo>
                    <a:pt x="5583069" y="523727"/>
                  </a:lnTo>
                  <a:lnTo>
                    <a:pt x="5637679" y="527091"/>
                  </a:lnTo>
                  <a:lnTo>
                    <a:pt x="5692366" y="530476"/>
                  </a:lnTo>
                  <a:lnTo>
                    <a:pt x="5747120" y="533879"/>
                  </a:lnTo>
                  <a:lnTo>
                    <a:pt x="5801932" y="537295"/>
                  </a:lnTo>
                  <a:lnTo>
                    <a:pt x="5856793" y="540722"/>
                  </a:lnTo>
                  <a:lnTo>
                    <a:pt x="5911693" y="544155"/>
                  </a:lnTo>
                  <a:lnTo>
                    <a:pt x="5966622" y="547590"/>
                  </a:lnTo>
                  <a:lnTo>
                    <a:pt x="6021570" y="551023"/>
                  </a:lnTo>
                  <a:lnTo>
                    <a:pt x="6076529" y="554451"/>
                  </a:lnTo>
                  <a:lnTo>
                    <a:pt x="6131488" y="557870"/>
                  </a:lnTo>
                  <a:lnTo>
                    <a:pt x="6186439" y="561277"/>
                  </a:lnTo>
                  <a:lnTo>
                    <a:pt x="6241370" y="564666"/>
                  </a:lnTo>
                  <a:lnTo>
                    <a:pt x="6296274" y="568035"/>
                  </a:lnTo>
                  <a:lnTo>
                    <a:pt x="6351140" y="571380"/>
                  </a:lnTo>
                  <a:lnTo>
                    <a:pt x="6405959" y="574697"/>
                  </a:lnTo>
                  <a:lnTo>
                    <a:pt x="6460721" y="577982"/>
                  </a:lnTo>
                  <a:lnTo>
                    <a:pt x="6515417" y="581231"/>
                  </a:lnTo>
                  <a:lnTo>
                    <a:pt x="6570037" y="584440"/>
                  </a:lnTo>
                  <a:lnTo>
                    <a:pt x="6624572" y="587606"/>
                  </a:lnTo>
                  <a:lnTo>
                    <a:pt x="6679012" y="590725"/>
                  </a:lnTo>
                  <a:lnTo>
                    <a:pt x="6733347" y="593794"/>
                  </a:lnTo>
                  <a:lnTo>
                    <a:pt x="6787568" y="596807"/>
                  </a:lnTo>
                  <a:lnTo>
                    <a:pt x="6841665" y="599762"/>
                  </a:lnTo>
                  <a:lnTo>
                    <a:pt x="6895629" y="602654"/>
                  </a:lnTo>
                  <a:lnTo>
                    <a:pt x="6949450" y="605481"/>
                  </a:lnTo>
                  <a:lnTo>
                    <a:pt x="7003119" y="608237"/>
                  </a:lnTo>
                  <a:lnTo>
                    <a:pt x="7056626" y="610920"/>
                  </a:lnTo>
                  <a:lnTo>
                    <a:pt x="7109962" y="613525"/>
                  </a:lnTo>
                  <a:lnTo>
                    <a:pt x="7163117" y="616049"/>
                  </a:lnTo>
                  <a:lnTo>
                    <a:pt x="7216081" y="618488"/>
                  </a:lnTo>
                  <a:lnTo>
                    <a:pt x="7268844" y="620837"/>
                  </a:lnTo>
                  <a:lnTo>
                    <a:pt x="7321399" y="623094"/>
                  </a:lnTo>
                  <a:lnTo>
                    <a:pt x="7373733" y="625254"/>
                  </a:lnTo>
                  <a:lnTo>
                    <a:pt x="7425840" y="627314"/>
                  </a:lnTo>
                  <a:lnTo>
                    <a:pt x="7477707" y="629270"/>
                  </a:lnTo>
                  <a:lnTo>
                    <a:pt x="7529327" y="631118"/>
                  </a:lnTo>
                  <a:lnTo>
                    <a:pt x="7580689" y="632854"/>
                  </a:lnTo>
                  <a:lnTo>
                    <a:pt x="7631785" y="634474"/>
                  </a:lnTo>
                  <a:lnTo>
                    <a:pt x="7682603" y="635975"/>
                  </a:lnTo>
                  <a:lnTo>
                    <a:pt x="7733136" y="637353"/>
                  </a:lnTo>
                  <a:lnTo>
                    <a:pt x="7783373" y="638603"/>
                  </a:lnTo>
                  <a:lnTo>
                    <a:pt x="7833304" y="639723"/>
                  </a:lnTo>
                  <a:lnTo>
                    <a:pt x="7882921" y="640709"/>
                  </a:lnTo>
                  <a:lnTo>
                    <a:pt x="7932213" y="641556"/>
                  </a:lnTo>
                  <a:lnTo>
                    <a:pt x="7981171" y="642260"/>
                  </a:lnTo>
                  <a:lnTo>
                    <a:pt x="8029786" y="642819"/>
                  </a:lnTo>
                  <a:lnTo>
                    <a:pt x="8078048" y="643228"/>
                  </a:lnTo>
                  <a:lnTo>
                    <a:pt x="8125947" y="643483"/>
                  </a:lnTo>
                  <a:lnTo>
                    <a:pt x="8173474" y="643580"/>
                  </a:lnTo>
                  <a:lnTo>
                    <a:pt x="8220619" y="643517"/>
                  </a:lnTo>
                  <a:lnTo>
                    <a:pt x="8267373" y="643288"/>
                  </a:lnTo>
                  <a:lnTo>
                    <a:pt x="8313725" y="642891"/>
                  </a:lnTo>
                  <a:lnTo>
                    <a:pt x="8359668" y="642321"/>
                  </a:lnTo>
                  <a:lnTo>
                    <a:pt x="8405190" y="641574"/>
                  </a:lnTo>
                  <a:lnTo>
                    <a:pt x="8450283" y="640647"/>
                  </a:lnTo>
                  <a:lnTo>
                    <a:pt x="8494937" y="639537"/>
                  </a:lnTo>
                  <a:lnTo>
                    <a:pt x="8539142" y="638238"/>
                  </a:lnTo>
                  <a:lnTo>
                    <a:pt x="8582889" y="636747"/>
                  </a:lnTo>
                  <a:lnTo>
                    <a:pt x="8626168" y="635061"/>
                  </a:lnTo>
                  <a:lnTo>
                    <a:pt x="8668970" y="633176"/>
                  </a:lnTo>
                  <a:lnTo>
                    <a:pt x="8711285" y="631088"/>
                  </a:lnTo>
                  <a:lnTo>
                    <a:pt x="8773672" y="627636"/>
                  </a:lnTo>
                  <a:lnTo>
                    <a:pt x="8835855" y="623769"/>
                  </a:lnTo>
                  <a:lnTo>
                    <a:pt x="8897829" y="619498"/>
                  </a:lnTo>
                  <a:lnTo>
                    <a:pt x="8959585" y="614833"/>
                  </a:lnTo>
                  <a:lnTo>
                    <a:pt x="9021116" y="609787"/>
                  </a:lnTo>
                  <a:lnTo>
                    <a:pt x="9082415" y="604370"/>
                  </a:lnTo>
                  <a:lnTo>
                    <a:pt x="9143475" y="598594"/>
                  </a:lnTo>
                  <a:lnTo>
                    <a:pt x="9204288" y="592469"/>
                  </a:lnTo>
                  <a:lnTo>
                    <a:pt x="9264848" y="586008"/>
                  </a:lnTo>
                  <a:lnTo>
                    <a:pt x="9325147" y="579221"/>
                  </a:lnTo>
                  <a:lnTo>
                    <a:pt x="9385178" y="572119"/>
                  </a:lnTo>
                  <a:lnTo>
                    <a:pt x="9444933" y="564714"/>
                  </a:lnTo>
                  <a:lnTo>
                    <a:pt x="9504406" y="557016"/>
                  </a:lnTo>
                  <a:lnTo>
                    <a:pt x="9563588" y="549038"/>
                  </a:lnTo>
                  <a:lnTo>
                    <a:pt x="9622473" y="540790"/>
                  </a:lnTo>
                  <a:lnTo>
                    <a:pt x="9681054" y="532284"/>
                  </a:lnTo>
                  <a:lnTo>
                    <a:pt x="9739324" y="523530"/>
                  </a:lnTo>
                  <a:lnTo>
                    <a:pt x="9797274" y="514541"/>
                  </a:lnTo>
                  <a:lnTo>
                    <a:pt x="9854898" y="505326"/>
                  </a:lnTo>
                  <a:lnTo>
                    <a:pt x="9912189" y="495898"/>
                  </a:lnTo>
                  <a:lnTo>
                    <a:pt x="9969139" y="486268"/>
                  </a:lnTo>
                  <a:lnTo>
                    <a:pt x="10025741" y="476446"/>
                  </a:lnTo>
                  <a:lnTo>
                    <a:pt x="10081987" y="466444"/>
                  </a:lnTo>
                  <a:lnTo>
                    <a:pt x="10137872" y="456274"/>
                  </a:lnTo>
                  <a:lnTo>
                    <a:pt x="10193387" y="445946"/>
                  </a:lnTo>
                  <a:lnTo>
                    <a:pt x="10248524" y="435472"/>
                  </a:lnTo>
                  <a:lnTo>
                    <a:pt x="10303278" y="424863"/>
                  </a:lnTo>
                  <a:lnTo>
                    <a:pt x="10357640" y="414129"/>
                  </a:lnTo>
                  <a:lnTo>
                    <a:pt x="10411604" y="403284"/>
                  </a:lnTo>
                  <a:lnTo>
                    <a:pt x="10465161" y="392336"/>
                  </a:lnTo>
                  <a:lnTo>
                    <a:pt x="10518306" y="381299"/>
                  </a:lnTo>
                  <a:lnTo>
                    <a:pt x="10571030" y="370182"/>
                  </a:lnTo>
                  <a:lnTo>
                    <a:pt x="10623326" y="358998"/>
                  </a:lnTo>
                  <a:lnTo>
                    <a:pt x="10675188" y="347757"/>
                  </a:lnTo>
                  <a:lnTo>
                    <a:pt x="10726607" y="336470"/>
                  </a:lnTo>
                  <a:lnTo>
                    <a:pt x="10777577" y="325150"/>
                  </a:lnTo>
                  <a:lnTo>
                    <a:pt x="10828090" y="313806"/>
                  </a:lnTo>
                  <a:lnTo>
                    <a:pt x="10878139" y="302451"/>
                  </a:lnTo>
                  <a:lnTo>
                    <a:pt x="10927717" y="291095"/>
                  </a:lnTo>
                  <a:lnTo>
                    <a:pt x="10976817" y="279750"/>
                  </a:lnTo>
                  <a:lnTo>
                    <a:pt x="11025431" y="268427"/>
                  </a:lnTo>
                  <a:lnTo>
                    <a:pt x="11073552" y="257137"/>
                  </a:lnTo>
                  <a:lnTo>
                    <a:pt x="11121174" y="245891"/>
                  </a:lnTo>
                  <a:lnTo>
                    <a:pt x="11168287" y="234701"/>
                  </a:lnTo>
                  <a:lnTo>
                    <a:pt x="11214886" y="223577"/>
                  </a:lnTo>
                  <a:lnTo>
                    <a:pt x="11260963" y="212532"/>
                  </a:lnTo>
                  <a:lnTo>
                    <a:pt x="11306511" y="201576"/>
                  </a:lnTo>
                  <a:lnTo>
                    <a:pt x="11351523" y="190720"/>
                  </a:lnTo>
                  <a:lnTo>
                    <a:pt x="11395991" y="179976"/>
                  </a:lnTo>
                  <a:lnTo>
                    <a:pt x="11439908" y="169355"/>
                  </a:lnTo>
                  <a:lnTo>
                    <a:pt x="11483267" y="158868"/>
                  </a:lnTo>
                  <a:lnTo>
                    <a:pt x="11526061" y="148526"/>
                  </a:lnTo>
                  <a:lnTo>
                    <a:pt x="11568282" y="138340"/>
                  </a:lnTo>
                  <a:lnTo>
                    <a:pt x="11609923" y="128322"/>
                  </a:lnTo>
                  <a:lnTo>
                    <a:pt x="11650977" y="118484"/>
                  </a:lnTo>
                  <a:lnTo>
                    <a:pt x="11691436" y="108835"/>
                  </a:lnTo>
                  <a:lnTo>
                    <a:pt x="11731294" y="99388"/>
                  </a:lnTo>
                  <a:lnTo>
                    <a:pt x="11770543" y="90153"/>
                  </a:lnTo>
                  <a:lnTo>
                    <a:pt x="11809176" y="81142"/>
                  </a:lnTo>
                  <a:lnTo>
                    <a:pt x="11847186" y="72366"/>
                  </a:lnTo>
                  <a:lnTo>
                    <a:pt x="11884565" y="63836"/>
                  </a:lnTo>
                  <a:lnTo>
                    <a:pt x="11957402" y="47561"/>
                  </a:lnTo>
                  <a:lnTo>
                    <a:pt x="12027630" y="32404"/>
                  </a:lnTo>
                  <a:lnTo>
                    <a:pt x="12095190" y="18457"/>
                  </a:lnTo>
                  <a:lnTo>
                    <a:pt x="12160025" y="5809"/>
                  </a:lnTo>
                  <a:lnTo>
                    <a:pt x="12191403" y="0"/>
                  </a:lnTo>
                </a:path>
              </a:pathLst>
            </a:custGeom>
            <a:ln w="9359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019" y="1102220"/>
            <a:ext cx="5482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A.</a:t>
            </a:r>
            <a:r>
              <a:rPr sz="2400" spc="-65" dirty="0"/>
              <a:t> </a:t>
            </a:r>
            <a:r>
              <a:rPr sz="2400" spc="-10" dirty="0"/>
              <a:t>Perspektif</a:t>
            </a:r>
            <a:r>
              <a:rPr sz="2400" spc="-55" dirty="0"/>
              <a:t> </a:t>
            </a:r>
            <a:r>
              <a:rPr sz="2400" dirty="0"/>
              <a:t>dan</a:t>
            </a:r>
            <a:r>
              <a:rPr sz="2400" spc="-60" dirty="0"/>
              <a:t> </a:t>
            </a:r>
            <a:r>
              <a:rPr sz="2400" spc="-10" dirty="0"/>
              <a:t>Falsafah</a:t>
            </a:r>
            <a:r>
              <a:rPr sz="2400" spc="-55" dirty="0"/>
              <a:t> </a:t>
            </a:r>
            <a:r>
              <a:rPr sz="2400" spc="-25" dirty="0"/>
              <a:t>Keperawatan</a:t>
            </a:r>
            <a:r>
              <a:rPr sz="2400" spc="-60" dirty="0"/>
              <a:t> </a:t>
            </a:r>
            <a:r>
              <a:rPr sz="2400" spc="-20" dirty="0"/>
              <a:t>Jiwa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69098" y="1318323"/>
            <a:ext cx="8976360" cy="11880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250" dirty="0">
                <a:latin typeface="Constantia"/>
                <a:cs typeface="Constantia"/>
              </a:rPr>
              <a:t>1.</a:t>
            </a:r>
            <a:r>
              <a:rPr sz="2250" spc="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Falsafah</a:t>
            </a:r>
            <a:r>
              <a:rPr sz="2250" spc="-3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Keperawatan</a:t>
            </a:r>
            <a:r>
              <a:rPr sz="2250" spc="-30" dirty="0">
                <a:latin typeface="Constantia"/>
                <a:cs typeface="Constantia"/>
              </a:rPr>
              <a:t> </a:t>
            </a:r>
            <a:r>
              <a:rPr sz="2250" spc="-20" dirty="0">
                <a:latin typeface="Constantia"/>
                <a:cs typeface="Constantia"/>
              </a:rPr>
              <a:t>Jiwa</a:t>
            </a:r>
            <a:endParaRPr sz="2250" dirty="0">
              <a:latin typeface="Constantia"/>
              <a:cs typeface="Constantia"/>
            </a:endParaRPr>
          </a:p>
          <a:p>
            <a:pPr marL="243204" marR="5080">
              <a:lnSpc>
                <a:spcPct val="101800"/>
              </a:lnSpc>
              <a:spcBef>
                <a:spcPts val="450"/>
              </a:spcBef>
              <a:tabLst>
                <a:tab pos="1489710" algn="l"/>
                <a:tab pos="1560830" algn="l"/>
                <a:tab pos="2644775" algn="l"/>
                <a:tab pos="2798445" algn="l"/>
                <a:tab pos="3782695" algn="l"/>
                <a:tab pos="3905885" algn="l"/>
                <a:tab pos="4435475" algn="l"/>
                <a:tab pos="5186680" algn="l"/>
                <a:tab pos="5756275" algn="l"/>
                <a:tab pos="7045325" algn="l"/>
                <a:tab pos="8297545" algn="l"/>
              </a:tabLst>
            </a:pPr>
            <a:r>
              <a:rPr sz="2250" spc="-10" dirty="0">
                <a:latin typeface="Constantia"/>
                <a:cs typeface="Constantia"/>
              </a:rPr>
              <a:t>Individu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memiliki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10" dirty="0">
                <a:latin typeface="Constantia"/>
                <a:cs typeface="Constantia"/>
              </a:rPr>
              <a:t>harkat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5" dirty="0">
                <a:latin typeface="Constantia"/>
                <a:cs typeface="Constantia"/>
              </a:rPr>
              <a:t>dan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martabat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sehingga</a:t>
            </a:r>
            <a:r>
              <a:rPr sz="2250" dirty="0">
                <a:latin typeface="Constantia"/>
                <a:cs typeface="Constantia"/>
              </a:rPr>
              <a:t>	masing-</a:t>
            </a:r>
            <a:r>
              <a:rPr sz="2250" spc="-10" dirty="0">
                <a:latin typeface="Constantia"/>
                <a:cs typeface="Constantia"/>
              </a:rPr>
              <a:t>masing dihargai.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10" dirty="0">
                <a:latin typeface="Constantia"/>
                <a:cs typeface="Constantia"/>
              </a:rPr>
              <a:t>Tujuan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individu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10" dirty="0">
                <a:latin typeface="Constantia"/>
                <a:cs typeface="Constantia"/>
              </a:rPr>
              <a:t>meliputi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tumbuh,sehat,otonomi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5" dirty="0">
                <a:latin typeface="Constantia"/>
                <a:cs typeface="Constantia"/>
              </a:rPr>
              <a:t>dan</a:t>
            </a:r>
            <a:endParaRPr sz="225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31856" y="1784413"/>
            <a:ext cx="2077720" cy="721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71450">
              <a:lnSpc>
                <a:spcPct val="101800"/>
              </a:lnSpc>
              <a:spcBef>
                <a:spcPts val="80"/>
              </a:spcBef>
              <a:tabLst>
                <a:tab pos="1408430" algn="l"/>
                <a:tab pos="1545590" algn="l"/>
              </a:tabLst>
            </a:pPr>
            <a:r>
              <a:rPr sz="2250" spc="-10" dirty="0">
                <a:latin typeface="Constantia"/>
                <a:cs typeface="Constantia"/>
              </a:rPr>
              <a:t>individu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0" dirty="0">
                <a:latin typeface="Constantia"/>
                <a:cs typeface="Constantia"/>
              </a:rPr>
              <a:t>perlu </a:t>
            </a:r>
            <a:r>
              <a:rPr sz="2250" spc="-10" dirty="0">
                <a:latin typeface="Constantia"/>
                <a:cs typeface="Constantia"/>
              </a:rPr>
              <a:t>aktualisasi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20" dirty="0">
                <a:latin typeface="Constantia"/>
                <a:cs typeface="Constantia"/>
              </a:rPr>
              <a:t>diri.</a:t>
            </a:r>
            <a:endParaRPr sz="225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185" y="2481732"/>
            <a:ext cx="11046460" cy="22332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3204" marR="5080" algn="just">
              <a:lnSpc>
                <a:spcPct val="101699"/>
              </a:lnSpc>
              <a:spcBef>
                <a:spcPts val="80"/>
              </a:spcBef>
            </a:pPr>
            <a:r>
              <a:rPr sz="2250" dirty="0">
                <a:latin typeface="Constantia"/>
                <a:cs typeface="Constantia"/>
              </a:rPr>
              <a:t>Masing-masing</a:t>
            </a:r>
            <a:r>
              <a:rPr sz="2250" spc="54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individu</a:t>
            </a:r>
            <a:r>
              <a:rPr sz="2250" spc="49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tersebut</a:t>
            </a:r>
            <a:r>
              <a:rPr sz="2250" spc="49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berpotensi</a:t>
            </a:r>
            <a:r>
              <a:rPr sz="2250" spc="50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untuk</a:t>
            </a:r>
            <a:r>
              <a:rPr sz="2250" spc="52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berubah,</a:t>
            </a:r>
            <a:r>
              <a:rPr sz="2250" spc="48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oleh</a:t>
            </a:r>
            <a:r>
              <a:rPr sz="2250" spc="509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kita</a:t>
            </a:r>
            <a:r>
              <a:rPr sz="2250" spc="459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tahu</a:t>
            </a:r>
            <a:r>
              <a:rPr sz="2250" spc="520" dirty="0">
                <a:latin typeface="Constantia"/>
                <a:cs typeface="Constantia"/>
              </a:rPr>
              <a:t> </a:t>
            </a:r>
            <a:r>
              <a:rPr sz="2250" spc="-10" dirty="0">
                <a:latin typeface="Constantia"/>
                <a:cs typeface="Constantia"/>
              </a:rPr>
              <a:t>bahwa </a:t>
            </a:r>
            <a:r>
              <a:rPr sz="2250" dirty="0">
                <a:latin typeface="Constantia"/>
                <a:cs typeface="Constantia"/>
              </a:rPr>
              <a:t>manusia</a:t>
            </a:r>
            <a:r>
              <a:rPr sz="2250" spc="8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ialah</a:t>
            </a:r>
            <a:r>
              <a:rPr sz="2250" spc="12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mahkluk</a:t>
            </a:r>
            <a:r>
              <a:rPr sz="2250" spc="13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holistik</a:t>
            </a:r>
            <a:r>
              <a:rPr sz="2250" spc="5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yang</a:t>
            </a:r>
            <a:r>
              <a:rPr sz="2250" spc="15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mempunyai</a:t>
            </a:r>
            <a:r>
              <a:rPr sz="2250" spc="14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kebutuhan</a:t>
            </a:r>
            <a:r>
              <a:rPr sz="2250" spc="5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dasar</a:t>
            </a:r>
            <a:r>
              <a:rPr sz="2250" spc="-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yang</a:t>
            </a:r>
            <a:r>
              <a:rPr sz="2250" spc="10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sama.</a:t>
            </a:r>
            <a:r>
              <a:rPr sz="2250" spc="160" dirty="0">
                <a:latin typeface="Constantia"/>
                <a:cs typeface="Constantia"/>
              </a:rPr>
              <a:t> </a:t>
            </a:r>
            <a:r>
              <a:rPr sz="2250" spc="-10" dirty="0">
                <a:latin typeface="Constantia"/>
                <a:cs typeface="Constantia"/>
              </a:rPr>
              <a:t>Semua </a:t>
            </a:r>
            <a:r>
              <a:rPr sz="2250" dirty="0">
                <a:latin typeface="Constantia"/>
                <a:cs typeface="Constantia"/>
              </a:rPr>
              <a:t>individu</a:t>
            </a:r>
            <a:r>
              <a:rPr sz="2250" spc="440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perilakunya</a:t>
            </a:r>
            <a:r>
              <a:rPr sz="2250" spc="450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bermakna,</a:t>
            </a:r>
            <a:r>
              <a:rPr sz="2250" spc="450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perilaku</a:t>
            </a:r>
            <a:r>
              <a:rPr sz="2250" spc="459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individu</a:t>
            </a:r>
            <a:r>
              <a:rPr sz="2250" spc="455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tersebut</a:t>
            </a:r>
            <a:r>
              <a:rPr sz="2250" spc="450" dirty="0">
                <a:latin typeface="Constantia"/>
                <a:cs typeface="Constantia"/>
              </a:rPr>
              <a:t>   </a:t>
            </a:r>
            <a:r>
              <a:rPr sz="2250" dirty="0">
                <a:latin typeface="Constantia"/>
                <a:cs typeface="Constantia"/>
              </a:rPr>
              <a:t>meliputi</a:t>
            </a:r>
            <a:r>
              <a:rPr sz="2250" spc="465" dirty="0">
                <a:latin typeface="Constantia"/>
                <a:cs typeface="Constantia"/>
              </a:rPr>
              <a:t>   </a:t>
            </a:r>
            <a:r>
              <a:rPr sz="2250" spc="-50" dirty="0">
                <a:latin typeface="Constantia"/>
                <a:cs typeface="Constantia"/>
              </a:rPr>
              <a:t>: </a:t>
            </a:r>
            <a:r>
              <a:rPr sz="2250" dirty="0">
                <a:latin typeface="Constantia"/>
                <a:cs typeface="Constantia"/>
              </a:rPr>
              <a:t>persepsi,pikiran,perasaan</a:t>
            </a:r>
            <a:r>
              <a:rPr sz="2250" spc="20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dan</a:t>
            </a:r>
            <a:r>
              <a:rPr sz="2250" spc="75" dirty="0">
                <a:latin typeface="Constantia"/>
                <a:cs typeface="Constantia"/>
              </a:rPr>
              <a:t> </a:t>
            </a:r>
            <a:r>
              <a:rPr sz="2250" spc="-10" dirty="0">
                <a:latin typeface="Constantia"/>
                <a:cs typeface="Constantia"/>
              </a:rPr>
              <a:t>tindakan.</a:t>
            </a:r>
            <a:endParaRPr sz="225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2250" dirty="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latin typeface="Constantia"/>
                <a:cs typeface="Constantia"/>
              </a:rPr>
              <a:t>2.</a:t>
            </a:r>
            <a:r>
              <a:rPr sz="2250" spc="-1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Pengertian</a:t>
            </a:r>
            <a:r>
              <a:rPr sz="2250" spc="-4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Keperawatan</a:t>
            </a:r>
            <a:r>
              <a:rPr sz="2250" spc="-40" dirty="0">
                <a:latin typeface="Constantia"/>
                <a:cs typeface="Constantia"/>
              </a:rPr>
              <a:t> </a:t>
            </a:r>
            <a:r>
              <a:rPr sz="2250" spc="-20" dirty="0">
                <a:latin typeface="Constantia"/>
                <a:cs typeface="Constantia"/>
              </a:rPr>
              <a:t>Jiwa</a:t>
            </a:r>
            <a:endParaRPr sz="2250" dirty="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4748657"/>
            <a:ext cx="1840230" cy="721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2250" spc="-10" dirty="0">
                <a:latin typeface="Constantia"/>
                <a:cs typeface="Constantia"/>
              </a:rPr>
              <a:t>Keperawatan meningkatkan</a:t>
            </a:r>
            <a:endParaRPr sz="225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0164" y="4748657"/>
            <a:ext cx="8863965" cy="7219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0165" marR="5080" indent="-38100">
              <a:lnSpc>
                <a:spcPct val="101800"/>
              </a:lnSpc>
              <a:spcBef>
                <a:spcPts val="80"/>
              </a:spcBef>
              <a:tabLst>
                <a:tab pos="704215" algn="l"/>
                <a:tab pos="842010" algn="l"/>
                <a:tab pos="2592070" algn="l"/>
                <a:tab pos="3119755" algn="l"/>
                <a:tab pos="3714115" algn="l"/>
                <a:tab pos="4067175" algn="l"/>
                <a:tab pos="4843145" algn="l"/>
                <a:tab pos="5708015" algn="l"/>
                <a:tab pos="6532880" algn="l"/>
                <a:tab pos="6626859" algn="l"/>
                <a:tab pos="8093709" algn="l"/>
                <a:tab pos="8341995" algn="l"/>
              </a:tabLst>
            </a:pPr>
            <a:r>
              <a:rPr sz="2250" spc="-20" dirty="0">
                <a:latin typeface="Constantia"/>
                <a:cs typeface="Constantia"/>
              </a:rPr>
              <a:t>jiwa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10" dirty="0">
                <a:latin typeface="Constantia"/>
                <a:cs typeface="Constantia"/>
              </a:rPr>
              <a:t>merupakan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proses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interpersonal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0" dirty="0">
                <a:latin typeface="Constantia"/>
                <a:cs typeface="Constantia"/>
              </a:rPr>
              <a:t>yang</a:t>
            </a:r>
            <a:r>
              <a:rPr sz="2250" dirty="0">
                <a:latin typeface="Constantia"/>
                <a:cs typeface="Constantia"/>
              </a:rPr>
              <a:t>		</a:t>
            </a:r>
            <a:r>
              <a:rPr sz="2250" spc="-10" dirty="0">
                <a:latin typeface="Constantia"/>
                <a:cs typeface="Constantia"/>
              </a:rPr>
              <a:t>berupaya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untuk </a:t>
            </a:r>
            <a:r>
              <a:rPr sz="2250" spc="-25" dirty="0">
                <a:latin typeface="Constantia"/>
                <a:cs typeface="Constantia"/>
              </a:rPr>
              <a:t>dan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mempertahankan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fungsi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0" dirty="0">
                <a:latin typeface="Constantia"/>
                <a:cs typeface="Constantia"/>
              </a:rPr>
              <a:t>yang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terintegrasi.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10" dirty="0">
                <a:latin typeface="Constantia"/>
                <a:cs typeface="Constantia"/>
              </a:rPr>
              <a:t>Keperawatan</a:t>
            </a:r>
            <a:r>
              <a:rPr sz="2250" dirty="0">
                <a:latin typeface="Constantia"/>
                <a:cs typeface="Constantia"/>
              </a:rPr>
              <a:t>	</a:t>
            </a:r>
            <a:r>
              <a:rPr sz="2250" spc="-20" dirty="0">
                <a:latin typeface="Constantia"/>
                <a:cs typeface="Constantia"/>
              </a:rPr>
              <a:t>jiwa</a:t>
            </a:r>
            <a:endParaRPr sz="225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300" y="5447055"/>
            <a:ext cx="10807700" cy="10706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80"/>
              </a:spcBef>
            </a:pPr>
            <a:r>
              <a:rPr sz="2250" dirty="0">
                <a:latin typeface="Constantia"/>
                <a:cs typeface="Constantia"/>
              </a:rPr>
              <a:t>merupakan</a:t>
            </a:r>
            <a:r>
              <a:rPr sz="2250" spc="1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bidang</a:t>
            </a:r>
            <a:r>
              <a:rPr sz="2250" spc="2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spesialisasi</a:t>
            </a:r>
            <a:r>
              <a:rPr sz="2250" spc="1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praktik</a:t>
            </a:r>
            <a:r>
              <a:rPr sz="2250" spc="3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keperawatan</a:t>
            </a:r>
            <a:r>
              <a:rPr sz="2250" spc="535" dirty="0">
                <a:latin typeface="Constantia"/>
                <a:cs typeface="Constantia"/>
              </a:rPr>
              <a:t> </a:t>
            </a:r>
            <a:r>
              <a:rPr sz="2250" dirty="0">
                <a:latin typeface="Constantia"/>
                <a:cs typeface="Constantia"/>
              </a:rPr>
              <a:t>yg</a:t>
            </a:r>
            <a:r>
              <a:rPr sz="2250" spc="4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menerapkan</a:t>
            </a:r>
            <a:r>
              <a:rPr sz="2250" spc="1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teori</a:t>
            </a:r>
            <a:r>
              <a:rPr sz="2250" spc="30" dirty="0">
                <a:latin typeface="Constantia"/>
                <a:cs typeface="Constantia"/>
              </a:rPr>
              <a:t>  </a:t>
            </a:r>
            <a:r>
              <a:rPr sz="2250" spc="-10" dirty="0">
                <a:latin typeface="Constantia"/>
                <a:cs typeface="Constantia"/>
              </a:rPr>
              <a:t>perilaku </a:t>
            </a:r>
            <a:r>
              <a:rPr sz="2250" dirty="0">
                <a:latin typeface="Constantia"/>
                <a:cs typeface="Constantia"/>
              </a:rPr>
              <a:t>manusia</a:t>
            </a:r>
            <a:r>
              <a:rPr sz="2250" spc="7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sebagai</a:t>
            </a:r>
            <a:r>
              <a:rPr sz="2250" spc="13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ilmunya</a:t>
            </a:r>
            <a:r>
              <a:rPr sz="2250" spc="7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dan</a:t>
            </a:r>
            <a:r>
              <a:rPr sz="2250" spc="10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penggunaan</a:t>
            </a:r>
            <a:r>
              <a:rPr sz="2250" spc="8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diri</a:t>
            </a:r>
            <a:r>
              <a:rPr sz="2250" spc="10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sendiri</a:t>
            </a:r>
            <a:r>
              <a:rPr sz="2250" spc="110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secara</a:t>
            </a:r>
            <a:r>
              <a:rPr sz="2250" spc="95" dirty="0">
                <a:latin typeface="Constantia"/>
                <a:cs typeface="Constantia"/>
              </a:rPr>
              <a:t>  </a:t>
            </a:r>
            <a:r>
              <a:rPr sz="2250" dirty="0">
                <a:latin typeface="Constantia"/>
                <a:cs typeface="Constantia"/>
              </a:rPr>
              <a:t>terapeutik</a:t>
            </a:r>
            <a:r>
              <a:rPr sz="2250" spc="95" dirty="0">
                <a:latin typeface="Constantia"/>
                <a:cs typeface="Constantia"/>
              </a:rPr>
              <a:t>  </a:t>
            </a:r>
            <a:r>
              <a:rPr sz="2250" spc="-10" dirty="0">
                <a:latin typeface="Constantia"/>
                <a:cs typeface="Constantia"/>
              </a:rPr>
              <a:t>sebagai </a:t>
            </a:r>
            <a:r>
              <a:rPr sz="2250" dirty="0">
                <a:latin typeface="Constantia"/>
                <a:cs typeface="Constantia"/>
              </a:rPr>
              <a:t>kiatnya</a:t>
            </a:r>
            <a:r>
              <a:rPr sz="2250" spc="-50" dirty="0">
                <a:latin typeface="Constantia"/>
                <a:cs typeface="Constantia"/>
              </a:rPr>
              <a:t> </a:t>
            </a:r>
            <a:r>
              <a:rPr sz="2250" spc="-10" dirty="0">
                <a:latin typeface="Constantia"/>
                <a:cs typeface="Constantia"/>
              </a:rPr>
              <a:t>(ANA).</a:t>
            </a:r>
            <a:endParaRPr sz="2250" dirty="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7386"/>
            <a:ext cx="12201482" cy="6863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/>
              <a:t>B.</a:t>
            </a:r>
            <a:r>
              <a:rPr spc="-55" dirty="0"/>
              <a:t> </a:t>
            </a:r>
            <a:r>
              <a:rPr spc="-10" dirty="0"/>
              <a:t>Model-</a:t>
            </a:r>
            <a:r>
              <a:rPr dirty="0"/>
              <a:t>Model</a:t>
            </a:r>
            <a:r>
              <a:rPr spc="-50" dirty="0"/>
              <a:t> </a:t>
            </a:r>
            <a:r>
              <a:rPr spc="-25" dirty="0"/>
              <a:t>Keperawatan</a:t>
            </a:r>
            <a:r>
              <a:rPr spc="-55" dirty="0"/>
              <a:t> </a:t>
            </a:r>
            <a:r>
              <a:rPr spc="-20" dirty="0"/>
              <a:t>Jiwa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7733" y="2352141"/>
            <a:ext cx="20237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onstantia"/>
                <a:cs typeface="Constantia"/>
              </a:rPr>
              <a:t>Model</a:t>
            </a:r>
            <a:r>
              <a:rPr sz="19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onstantia"/>
                <a:cs typeface="Constantia"/>
              </a:rPr>
              <a:t>Psikoanalisa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7733" y="3214344"/>
            <a:ext cx="21513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onstantia"/>
                <a:cs typeface="Constantia"/>
              </a:rPr>
              <a:t>Model</a:t>
            </a:r>
            <a:r>
              <a:rPr sz="1900" spc="-114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Interpersonal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7733" y="4076903"/>
            <a:ext cx="17818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onstantia"/>
                <a:cs typeface="Constantia"/>
              </a:rPr>
              <a:t>Model</a:t>
            </a:r>
            <a:r>
              <a:rPr sz="1900" spc="-114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onstantia"/>
                <a:cs typeface="Constantia"/>
              </a:rPr>
              <a:t>Eksistensi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7733" y="4938026"/>
            <a:ext cx="19945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Constantia"/>
                <a:cs typeface="Constantia"/>
              </a:rPr>
              <a:t>Model</a:t>
            </a:r>
            <a:r>
              <a:rPr sz="1900" spc="-114" dirty="0">
                <a:latin typeface="Constantia"/>
                <a:cs typeface="Constantia"/>
              </a:rPr>
              <a:t> </a:t>
            </a:r>
            <a:r>
              <a:rPr sz="1900" spc="-10" dirty="0">
                <a:latin typeface="Constantia"/>
                <a:cs typeface="Constantia"/>
              </a:rPr>
              <a:t>Komunikasi</a:t>
            </a:r>
            <a:endParaRPr sz="19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7733" y="5800216"/>
            <a:ext cx="20980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  <a:latin typeface="Constantia"/>
                <a:cs typeface="Constantia"/>
              </a:rPr>
              <a:t>Model</a:t>
            </a:r>
            <a:r>
              <a:rPr sz="1900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onstantia"/>
                <a:cs typeface="Constantia"/>
              </a:rPr>
              <a:t>Keperawatan</a:t>
            </a:r>
            <a:endParaRPr sz="19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C.</a:t>
            </a:r>
            <a:r>
              <a:rPr spc="-75" dirty="0"/>
              <a:t> </a:t>
            </a:r>
            <a:r>
              <a:rPr dirty="0"/>
              <a:t>Ruang</a:t>
            </a:r>
            <a:r>
              <a:rPr spc="-75" dirty="0"/>
              <a:t> </a:t>
            </a:r>
            <a:r>
              <a:rPr dirty="0"/>
              <a:t>Lingkup</a:t>
            </a:r>
            <a:r>
              <a:rPr spc="-70" dirty="0"/>
              <a:t> </a:t>
            </a:r>
            <a:r>
              <a:rPr spc="-25" dirty="0"/>
              <a:t>Keperawatan</a:t>
            </a:r>
            <a:r>
              <a:rPr spc="-70" dirty="0"/>
              <a:t> </a:t>
            </a:r>
            <a:r>
              <a:rPr spc="-20" dirty="0"/>
              <a:t>Jiwa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104" y="1751800"/>
            <a:ext cx="10534650" cy="50126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4950" indent="-22225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234950" algn="l"/>
              </a:tabLst>
            </a:pPr>
            <a:r>
              <a:rPr sz="2150" spc="-20" dirty="0">
                <a:latin typeface="Constantia"/>
                <a:cs typeface="Constantia"/>
              </a:rPr>
              <a:t>Pencegahan</a:t>
            </a:r>
            <a:r>
              <a:rPr sz="2150" spc="-3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primer</a:t>
            </a:r>
            <a:endParaRPr sz="2150">
              <a:latin typeface="Constantia"/>
              <a:cs typeface="Constantia"/>
            </a:endParaRPr>
          </a:p>
          <a:p>
            <a:pPr marL="12700" marR="149225">
              <a:lnSpc>
                <a:spcPct val="100400"/>
              </a:lnSpc>
              <a:spcBef>
                <a:spcPts val="430"/>
              </a:spcBef>
            </a:pPr>
            <a:r>
              <a:rPr sz="2150" spc="-20" dirty="0">
                <a:latin typeface="Constantia"/>
                <a:cs typeface="Constantia"/>
              </a:rPr>
              <a:t>Pencegahan</a:t>
            </a:r>
            <a:r>
              <a:rPr sz="2150" spc="-9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primer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ialah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intervensi</a:t>
            </a:r>
            <a:r>
              <a:rPr sz="2150" spc="-3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biologi,</a:t>
            </a:r>
            <a:r>
              <a:rPr sz="2150" spc="-7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social,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psikologis</a:t>
            </a:r>
            <a:r>
              <a:rPr sz="2150" spc="-12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4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bertujuan </a:t>
            </a:r>
            <a:r>
              <a:rPr sz="2150" dirty="0">
                <a:latin typeface="Constantia"/>
                <a:cs typeface="Constantia"/>
              </a:rPr>
              <a:t>meningkatkan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kesehatan</a:t>
            </a:r>
            <a:r>
              <a:rPr sz="2150" spc="-12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dan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kesejahtraan,</a:t>
            </a:r>
            <a:r>
              <a:rPr sz="2150" spc="-5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menurunkan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insiden</a:t>
            </a:r>
            <a:r>
              <a:rPr sz="2150" spc="-114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penyakit</a:t>
            </a:r>
            <a:r>
              <a:rPr sz="2150" spc="-12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dimasyarakat </a:t>
            </a:r>
            <a:r>
              <a:rPr sz="2150" dirty="0">
                <a:latin typeface="Constantia"/>
                <a:cs typeface="Constantia"/>
              </a:rPr>
              <a:t>dengan</a:t>
            </a:r>
            <a:r>
              <a:rPr sz="2150" spc="-6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mengubah</a:t>
            </a:r>
            <a:r>
              <a:rPr sz="2150" spc="-40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factor-</a:t>
            </a:r>
            <a:r>
              <a:rPr sz="2150" spc="-10" dirty="0">
                <a:latin typeface="Constantia"/>
                <a:cs typeface="Constantia"/>
              </a:rPr>
              <a:t>faktor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penyebab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sebelum</a:t>
            </a:r>
            <a:r>
              <a:rPr sz="2150" spc="-5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membahayakan.</a:t>
            </a:r>
            <a:r>
              <a:rPr sz="2150" spc="-1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Pengkajian kebutuhan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mau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tindakan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keperawatan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preventif</a:t>
            </a:r>
            <a:r>
              <a:rPr sz="2150" spc="-3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termasuk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identifikasi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50" dirty="0">
                <a:latin typeface="Constantia"/>
                <a:cs typeface="Constantia"/>
              </a:rPr>
              <a:t>:</a:t>
            </a:r>
            <a:endParaRPr sz="2150">
              <a:latin typeface="Constantia"/>
              <a:cs typeface="Constantia"/>
            </a:endParaRPr>
          </a:p>
          <a:p>
            <a:pPr marL="12700" marR="928369" lvl="1" indent="252095">
              <a:lnSpc>
                <a:spcPct val="100000"/>
              </a:lnSpc>
              <a:spcBef>
                <a:spcPts val="440"/>
              </a:spcBef>
              <a:buAutoNum type="arabicParenR"/>
              <a:tabLst>
                <a:tab pos="264795" algn="l"/>
              </a:tabLst>
            </a:pPr>
            <a:r>
              <a:rPr sz="2150" spc="-25" dirty="0">
                <a:latin typeface="Constantia"/>
                <a:cs typeface="Constantia"/>
              </a:rPr>
              <a:t>Faktor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resiko</a:t>
            </a:r>
            <a:r>
              <a:rPr sz="2150" spc="-114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apabila</a:t>
            </a:r>
            <a:r>
              <a:rPr sz="2150" spc="-114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ada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pada</a:t>
            </a:r>
            <a:r>
              <a:rPr sz="2150" spc="-114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diri</a:t>
            </a:r>
            <a:r>
              <a:rPr sz="2150" spc="-6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seseorang</a:t>
            </a:r>
            <a:r>
              <a:rPr sz="2150" spc="-2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membuatnya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lebih</a:t>
            </a:r>
            <a:r>
              <a:rPr sz="2150" spc="-9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cendrung </a:t>
            </a:r>
            <a:r>
              <a:rPr sz="2150" dirty="0">
                <a:latin typeface="Constantia"/>
                <a:cs typeface="Constantia"/>
              </a:rPr>
              <a:t>mengalami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gangguan</a:t>
            </a:r>
            <a:endParaRPr sz="2150">
              <a:latin typeface="Constantia"/>
              <a:cs typeface="Constantia"/>
            </a:endParaRPr>
          </a:p>
          <a:p>
            <a:pPr marL="312420" lvl="1" indent="-299720">
              <a:lnSpc>
                <a:spcPct val="100000"/>
              </a:lnSpc>
              <a:spcBef>
                <a:spcPts val="450"/>
              </a:spcBef>
              <a:buAutoNum type="arabicParenR"/>
              <a:tabLst>
                <a:tab pos="312420" algn="l"/>
              </a:tabLst>
            </a:pPr>
            <a:r>
              <a:rPr sz="2150" spc="-25" dirty="0">
                <a:latin typeface="Constantia"/>
                <a:cs typeface="Constantia"/>
              </a:rPr>
              <a:t>Faktor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pelindung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3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meningkatkan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respos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individu</a:t>
            </a:r>
            <a:r>
              <a:rPr sz="2150" spc="-60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terhadap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stress</a:t>
            </a:r>
            <a:endParaRPr sz="2150">
              <a:latin typeface="Constantia"/>
              <a:cs typeface="Constantia"/>
            </a:endParaRPr>
          </a:p>
          <a:p>
            <a:pPr marL="12700" marR="407670" lvl="1" indent="291465">
              <a:lnSpc>
                <a:spcPct val="100400"/>
              </a:lnSpc>
              <a:spcBef>
                <a:spcPts val="430"/>
              </a:spcBef>
              <a:buAutoNum type="arabicParenR"/>
              <a:tabLst>
                <a:tab pos="304165" algn="l"/>
              </a:tabLst>
            </a:pPr>
            <a:r>
              <a:rPr sz="2150" dirty="0">
                <a:latin typeface="Constantia"/>
                <a:cs typeface="Constantia"/>
              </a:rPr>
              <a:t>Populasi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target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individu</a:t>
            </a:r>
            <a:r>
              <a:rPr sz="2150" spc="-12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rentan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meengalami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gangguan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jiwa</a:t>
            </a:r>
            <a:r>
              <a:rPr sz="2150" spc="-12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mumgkin </a:t>
            </a:r>
            <a:r>
              <a:rPr sz="2150" dirty="0">
                <a:latin typeface="Constantia"/>
                <a:cs typeface="Constantia"/>
              </a:rPr>
              <a:t>menunjukkan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respon</a:t>
            </a:r>
            <a:r>
              <a:rPr sz="2150" spc="-6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koping</a:t>
            </a:r>
            <a:r>
              <a:rPr sz="2150" spc="-3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maladaptive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terhadap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stressor</a:t>
            </a:r>
            <a:r>
              <a:rPr sz="2150" spc="-12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spesifik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atau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factor</a:t>
            </a:r>
            <a:r>
              <a:rPr sz="2150" spc="-12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resiko.</a:t>
            </a:r>
            <a:endParaRPr sz="21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2150" dirty="0">
                <a:latin typeface="Constantia"/>
                <a:cs typeface="Constantia"/>
              </a:rPr>
              <a:t>2.</a:t>
            </a:r>
            <a:r>
              <a:rPr sz="2150" spc="15" dirty="0">
                <a:latin typeface="Constantia"/>
                <a:cs typeface="Constantia"/>
              </a:rPr>
              <a:t> </a:t>
            </a:r>
            <a:r>
              <a:rPr sz="2150" spc="-20" dirty="0">
                <a:latin typeface="Constantia"/>
                <a:cs typeface="Constantia"/>
              </a:rPr>
              <a:t>Pencegahan</a:t>
            </a:r>
            <a:r>
              <a:rPr sz="2150" spc="-6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sukunder</a:t>
            </a:r>
            <a:endParaRPr sz="215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sz="2150" spc="-20" dirty="0">
                <a:latin typeface="Constantia"/>
                <a:cs typeface="Constantia"/>
              </a:rPr>
              <a:t>Pencegahan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sukunder</a:t>
            </a:r>
            <a:r>
              <a:rPr sz="2150" spc="-114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termasuk</a:t>
            </a:r>
            <a:r>
              <a:rPr sz="2150" spc="-5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menurunkan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prevalensi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gangguan.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Aktiviras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pencegahan </a:t>
            </a:r>
            <a:r>
              <a:rPr sz="2150" dirty="0">
                <a:latin typeface="Constantia"/>
                <a:cs typeface="Constantia"/>
              </a:rPr>
              <a:t>sukunder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meliputi</a:t>
            </a:r>
            <a:r>
              <a:rPr sz="2150" spc="-6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penemuan</a:t>
            </a:r>
            <a:r>
              <a:rPr sz="2150" spc="-6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kasus</a:t>
            </a:r>
            <a:r>
              <a:rPr sz="2150" spc="-12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dini,</a:t>
            </a:r>
            <a:r>
              <a:rPr sz="2150" spc="-8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skrining,</a:t>
            </a:r>
            <a:r>
              <a:rPr sz="2150" spc="-7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dan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pengobatan</a:t>
            </a:r>
            <a:r>
              <a:rPr sz="2150" spc="-11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efektif</a:t>
            </a:r>
            <a:r>
              <a:rPr sz="2150" spc="-4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9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cepat.</a:t>
            </a:r>
            <a:endParaRPr sz="21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150" dirty="0">
                <a:latin typeface="Constantia"/>
                <a:cs typeface="Constantia"/>
              </a:rPr>
              <a:t>Intervebsi</a:t>
            </a:r>
            <a:r>
              <a:rPr sz="2150" spc="-8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krisis</a:t>
            </a:r>
            <a:r>
              <a:rPr sz="2150" spc="-9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ialah</a:t>
            </a:r>
            <a:r>
              <a:rPr sz="2150" spc="-10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suatu</a:t>
            </a:r>
            <a:r>
              <a:rPr sz="2150" spc="-5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modalitas</a:t>
            </a:r>
            <a:r>
              <a:rPr sz="2150" spc="-125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7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terapi</a:t>
            </a:r>
            <a:r>
              <a:rPr sz="2150" spc="-60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pencegahan</a:t>
            </a:r>
            <a:r>
              <a:rPr sz="2150" spc="-10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sukunder</a:t>
            </a:r>
            <a:r>
              <a:rPr sz="2150" spc="-130" dirty="0">
                <a:latin typeface="Constantia"/>
                <a:cs typeface="Constantia"/>
              </a:rPr>
              <a:t> </a:t>
            </a:r>
            <a:r>
              <a:rPr sz="2150" dirty="0">
                <a:latin typeface="Constantia"/>
                <a:cs typeface="Constantia"/>
              </a:rPr>
              <a:t>yang</a:t>
            </a:r>
            <a:r>
              <a:rPr sz="2150" spc="-65" dirty="0">
                <a:latin typeface="Constantia"/>
                <a:cs typeface="Constantia"/>
              </a:rPr>
              <a:t> </a:t>
            </a:r>
            <a:r>
              <a:rPr sz="2150" spc="-10" dirty="0">
                <a:latin typeface="Constantia"/>
                <a:cs typeface="Constantia"/>
              </a:rPr>
              <a:t>penting.</a:t>
            </a:r>
            <a:endParaRPr sz="215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68185"/>
            <a:ext cx="16687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/>
              <a:t>Next…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326415" y="1079675"/>
            <a:ext cx="11485880" cy="42926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575"/>
              </a:spcBef>
              <a:buSzPct val="83333"/>
              <a:buAutoNum type="arabicPeriod" startAt="3"/>
              <a:tabLst>
                <a:tab pos="257810" algn="l"/>
              </a:tabLst>
            </a:pPr>
            <a:r>
              <a:rPr sz="2400" spc="-30" dirty="0">
                <a:latin typeface="Constantia"/>
                <a:cs typeface="Constantia"/>
              </a:rPr>
              <a:t>Pencegahan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Tersier</a:t>
            </a:r>
            <a:endParaRPr sz="2400">
              <a:latin typeface="Constantia"/>
              <a:cs typeface="Constantia"/>
            </a:endParaRPr>
          </a:p>
          <a:p>
            <a:pPr marL="276860" marR="8255">
              <a:lnSpc>
                <a:spcPct val="100000"/>
              </a:lnSpc>
              <a:spcBef>
                <a:spcPts val="480"/>
              </a:spcBef>
              <a:tabLst>
                <a:tab pos="1582420" algn="l"/>
                <a:tab pos="3296920" algn="l"/>
                <a:tab pos="4272280" algn="l"/>
                <a:tab pos="5607050" algn="l"/>
                <a:tab pos="6543040" algn="l"/>
                <a:tab pos="8281034" algn="l"/>
                <a:tab pos="9554845" algn="l"/>
                <a:tab pos="10974070" algn="l"/>
              </a:tabLst>
            </a:pPr>
            <a:r>
              <a:rPr sz="2400" spc="-10" dirty="0">
                <a:latin typeface="Constantia"/>
                <a:cs typeface="Constantia"/>
              </a:rPr>
              <a:t>Aktivitas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pencegahan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tersier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mencoba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untuk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mengurangi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beratnya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gangguan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dan </a:t>
            </a:r>
            <a:r>
              <a:rPr sz="2400" spc="-10" dirty="0">
                <a:latin typeface="Constantia"/>
                <a:cs typeface="Constantia"/>
              </a:rPr>
              <a:t>disabilitas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berkaitan.</a:t>
            </a:r>
            <a:endParaRPr sz="2400">
              <a:latin typeface="Constantia"/>
              <a:cs typeface="Constantia"/>
            </a:endParaRPr>
          </a:p>
          <a:p>
            <a:pPr marL="327025" indent="-314325">
              <a:lnSpc>
                <a:spcPct val="100000"/>
              </a:lnSpc>
              <a:spcBef>
                <a:spcPts val="484"/>
              </a:spcBef>
              <a:buAutoNum type="arabicPeriod" startAt="4"/>
              <a:tabLst>
                <a:tab pos="327025" algn="l"/>
              </a:tabLst>
            </a:pPr>
            <a:r>
              <a:rPr sz="2400" spc="-10" dirty="0">
                <a:latin typeface="Constantia"/>
                <a:cs typeface="Constantia"/>
              </a:rPr>
              <a:t>Rehabilitasi</a:t>
            </a:r>
            <a:endParaRPr sz="2400">
              <a:latin typeface="Constantia"/>
              <a:cs typeface="Constantia"/>
            </a:endParaRPr>
          </a:p>
          <a:p>
            <a:pPr marL="276860" marR="5080" algn="just">
              <a:lnSpc>
                <a:spcPct val="100000"/>
              </a:lnSpc>
              <a:spcBef>
                <a:spcPts val="475"/>
              </a:spcBef>
            </a:pPr>
            <a:r>
              <a:rPr sz="2400" dirty="0">
                <a:latin typeface="Constantia"/>
                <a:cs typeface="Constantia"/>
              </a:rPr>
              <a:t>Ialah</a:t>
            </a:r>
            <a:r>
              <a:rPr sz="2400" spc="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proses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memungkinkan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individu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untuk</a:t>
            </a:r>
            <a:r>
              <a:rPr sz="2400" spc="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kembali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ketingkat</a:t>
            </a:r>
            <a:r>
              <a:rPr sz="2400" spc="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fungsi</a:t>
            </a:r>
            <a:r>
              <a:rPr sz="2400" spc="1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setinggi </a:t>
            </a:r>
            <a:r>
              <a:rPr sz="2400" dirty="0">
                <a:latin typeface="Constantia"/>
                <a:cs typeface="Constantia"/>
              </a:rPr>
              <a:t>mungkin.</a:t>
            </a:r>
            <a:r>
              <a:rPr sz="2400" spc="3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Rehabilitasi</a:t>
            </a:r>
            <a:r>
              <a:rPr sz="2400" spc="34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jiwa</a:t>
            </a:r>
            <a:r>
              <a:rPr sz="2400" spc="31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berkembang</a:t>
            </a:r>
            <a:r>
              <a:rPr sz="2400" spc="30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dari</a:t>
            </a:r>
            <a:r>
              <a:rPr sz="2400" spc="34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kebutuhan</a:t>
            </a:r>
            <a:r>
              <a:rPr sz="2400" spc="30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untuk</a:t>
            </a:r>
            <a:r>
              <a:rPr sz="2400" spc="325" dirty="0">
                <a:latin typeface="Constantia"/>
                <a:cs typeface="Constantia"/>
              </a:rPr>
              <a:t>  </a:t>
            </a:r>
            <a:r>
              <a:rPr sz="2400" spc="-10" dirty="0">
                <a:latin typeface="Constantia"/>
                <a:cs typeface="Constantia"/>
              </a:rPr>
              <a:t>menciptakan kesempatan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bagi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individu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didiagnosis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mengalami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gangguan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jiwa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berat,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agar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bisa </a:t>
            </a:r>
            <a:r>
              <a:rPr sz="2400" dirty="0">
                <a:latin typeface="Constantia"/>
                <a:cs typeface="Constantia"/>
              </a:rPr>
              <a:t>hidup,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belajar</a:t>
            </a:r>
            <a:r>
              <a:rPr sz="2400" spc="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dan</a:t>
            </a:r>
            <a:r>
              <a:rPr sz="2400" spc="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bekerja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dilingkungan</a:t>
            </a:r>
            <a:r>
              <a:rPr sz="2400" spc="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masyarakat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mereka</a:t>
            </a:r>
            <a:r>
              <a:rPr sz="2400" spc="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pilih.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Rehabilitasi </a:t>
            </a:r>
            <a:r>
              <a:rPr sz="2400" dirty="0">
                <a:latin typeface="Constantia"/>
                <a:cs typeface="Constantia"/>
              </a:rPr>
              <a:t>mengajukan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bahwa</a:t>
            </a:r>
            <a:r>
              <a:rPr sz="2400" spc="1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penderita</a:t>
            </a:r>
            <a:r>
              <a:rPr sz="2400" spc="1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gangguan</a:t>
            </a:r>
            <a:r>
              <a:rPr sz="2400" spc="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jiwa</a:t>
            </a:r>
            <a:r>
              <a:rPr sz="2400" spc="2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harus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dianggap</a:t>
            </a:r>
            <a:r>
              <a:rPr sz="2400" spc="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sama</a:t>
            </a:r>
            <a:r>
              <a:rPr sz="2400" spc="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seperti</a:t>
            </a:r>
            <a:r>
              <a:rPr sz="2400" spc="2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individu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48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mengalami</a:t>
            </a:r>
            <a:r>
              <a:rPr sz="2400" spc="4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disabilatasi.</a:t>
            </a:r>
            <a:r>
              <a:rPr sz="2400" spc="47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Sama</a:t>
            </a:r>
            <a:r>
              <a:rPr sz="2400" spc="3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seperti</a:t>
            </a:r>
            <a:r>
              <a:rPr sz="2400" spc="43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disabilitasi</a:t>
            </a:r>
            <a:r>
              <a:rPr sz="2400" spc="40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48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mengalami</a:t>
            </a:r>
            <a:r>
              <a:rPr sz="2400" spc="434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gangguan </a:t>
            </a:r>
            <a:r>
              <a:rPr sz="2400" dirty="0">
                <a:latin typeface="Constantia"/>
                <a:cs typeface="Constantia"/>
              </a:rPr>
              <a:t>fisik,</a:t>
            </a:r>
            <a:r>
              <a:rPr sz="2400" spc="6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individu</a:t>
            </a:r>
            <a:r>
              <a:rPr sz="2400" spc="2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yang</a:t>
            </a:r>
            <a:r>
              <a:rPr sz="2400" spc="7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mengalami</a:t>
            </a:r>
            <a:r>
              <a:rPr sz="2400" spc="40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disabilitas</a:t>
            </a:r>
            <a:r>
              <a:rPr sz="2400" spc="4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jiwa</a:t>
            </a:r>
            <a:r>
              <a:rPr sz="2400" spc="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membutuhkan</a:t>
            </a:r>
            <a:r>
              <a:rPr sz="2400" spc="35" dirty="0">
                <a:latin typeface="Constantia"/>
                <a:cs typeface="Constantia"/>
              </a:rPr>
              <a:t>  </a:t>
            </a:r>
            <a:r>
              <a:rPr sz="2400" dirty="0">
                <a:latin typeface="Constantia"/>
                <a:cs typeface="Constantia"/>
              </a:rPr>
              <a:t>pelayanan</a:t>
            </a:r>
            <a:r>
              <a:rPr sz="2400" spc="20" dirty="0">
                <a:latin typeface="Constantia"/>
                <a:cs typeface="Constantia"/>
              </a:rPr>
              <a:t>  </a:t>
            </a:r>
            <a:r>
              <a:rPr sz="2400" spc="-10" dirty="0">
                <a:latin typeface="Constantia"/>
                <a:cs typeface="Constantia"/>
              </a:rPr>
              <a:t>dalam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664" y="5346623"/>
            <a:ext cx="10422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0955" algn="l"/>
                <a:tab pos="2178685" algn="l"/>
                <a:tab pos="3042920" algn="l"/>
                <a:tab pos="4114165" algn="l"/>
                <a:tab pos="4853940" algn="l"/>
                <a:tab pos="5922645" algn="l"/>
                <a:tab pos="6987540" algn="l"/>
                <a:tab pos="7874634" algn="l"/>
                <a:tab pos="8859520" algn="l"/>
              </a:tabLst>
            </a:pPr>
            <a:r>
              <a:rPr sz="2400" spc="-10" dirty="0">
                <a:latin typeface="Constantia"/>
                <a:cs typeface="Constantia"/>
              </a:rPr>
              <a:t>rentang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yang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luas,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sering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kali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dalam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waktu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yang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lama.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Rehabilitasi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664" y="5346623"/>
            <a:ext cx="112223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2920">
              <a:lnSpc>
                <a:spcPct val="100000"/>
              </a:lnSpc>
              <a:spcBef>
                <a:spcPts val="100"/>
              </a:spcBef>
              <a:tabLst>
                <a:tab pos="2181225" algn="l"/>
                <a:tab pos="3927475" algn="l"/>
                <a:tab pos="5269865" algn="l"/>
                <a:tab pos="6097905" algn="l"/>
                <a:tab pos="7475220" algn="l"/>
                <a:tab pos="8783955" algn="l"/>
                <a:tab pos="9280525" algn="l"/>
                <a:tab pos="10580370" algn="l"/>
              </a:tabLst>
            </a:pPr>
            <a:r>
              <a:rPr sz="2400" spc="-25" dirty="0">
                <a:latin typeface="Constantia"/>
                <a:cs typeface="Constantia"/>
              </a:rPr>
              <a:t>jiwa </a:t>
            </a:r>
            <a:r>
              <a:rPr sz="2400" spc="-10" dirty="0">
                <a:latin typeface="Constantia"/>
                <a:cs typeface="Constantia"/>
              </a:rPr>
              <a:t>memanfaatkan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pendekatan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berpusat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pada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individu,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manusia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5" dirty="0">
                <a:latin typeface="Constantia"/>
                <a:cs typeface="Constantia"/>
              </a:rPr>
              <a:t>ke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10" dirty="0">
                <a:latin typeface="Constantia"/>
                <a:cs typeface="Constantia"/>
              </a:rPr>
              <a:t>manusia</a:t>
            </a:r>
            <a:r>
              <a:rPr sz="2400" dirty="0">
                <a:latin typeface="Constantia"/>
                <a:cs typeface="Constantia"/>
              </a:rPr>
              <a:t>	</a:t>
            </a:r>
            <a:r>
              <a:rPr sz="2400" spc="-20" dirty="0">
                <a:latin typeface="Constantia"/>
                <a:cs typeface="Constantia"/>
              </a:rPr>
              <a:t>yang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664" y="6078143"/>
            <a:ext cx="6993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onstantia"/>
                <a:cs typeface="Constantia"/>
              </a:rPr>
              <a:t>berbeda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dengan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model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pelayanan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medis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tradisioanal.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5663" y="250101"/>
            <a:ext cx="893889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/>
              <a:t>D.</a:t>
            </a:r>
            <a:r>
              <a:rPr sz="5000" spc="-145" dirty="0"/>
              <a:t> </a:t>
            </a:r>
            <a:r>
              <a:rPr sz="5000" spc="-35" dirty="0"/>
              <a:t>Trend</a:t>
            </a:r>
            <a:r>
              <a:rPr sz="5000" spc="-130" dirty="0"/>
              <a:t> </a:t>
            </a:r>
            <a:r>
              <a:rPr sz="5000" dirty="0"/>
              <a:t>dan</a:t>
            </a:r>
            <a:r>
              <a:rPr sz="5000" spc="-135" dirty="0"/>
              <a:t> </a:t>
            </a:r>
            <a:r>
              <a:rPr sz="5000" dirty="0"/>
              <a:t>Isu</a:t>
            </a:r>
            <a:r>
              <a:rPr sz="5000" spc="-135" dirty="0"/>
              <a:t> </a:t>
            </a:r>
            <a:r>
              <a:rPr sz="5000" spc="-35" dirty="0"/>
              <a:t>Keperawatan</a:t>
            </a:r>
            <a:r>
              <a:rPr sz="5000" spc="-135" dirty="0"/>
              <a:t> </a:t>
            </a:r>
            <a:r>
              <a:rPr sz="5000" spc="-20" dirty="0"/>
              <a:t>Jiwa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259003" y="1015822"/>
            <a:ext cx="11342370" cy="574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</a:pPr>
            <a:r>
              <a:rPr sz="1850" spc="-30" dirty="0">
                <a:latin typeface="Constantia"/>
                <a:cs typeface="Constantia"/>
              </a:rPr>
              <a:t>Trend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dan</a:t>
            </a:r>
            <a:r>
              <a:rPr sz="1850" spc="-3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Isu</a:t>
            </a:r>
            <a:r>
              <a:rPr sz="1850" spc="-7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dalam</a:t>
            </a:r>
            <a:r>
              <a:rPr sz="1850" spc="-3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keperawatan</a:t>
            </a:r>
            <a:r>
              <a:rPr sz="1850" spc="-4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jiwa</a:t>
            </a:r>
            <a:r>
              <a:rPr sz="1850" spc="-4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ialah</a:t>
            </a:r>
            <a:r>
              <a:rPr sz="1850" spc="-3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kasus-kasus</a:t>
            </a:r>
            <a:r>
              <a:rPr sz="1850" spc="-9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yang</a:t>
            </a:r>
            <a:r>
              <a:rPr sz="1850" spc="-4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sedang</a:t>
            </a:r>
            <a:r>
              <a:rPr sz="1850" spc="-10" dirty="0">
                <a:latin typeface="Constantia"/>
                <a:cs typeface="Constantia"/>
              </a:rPr>
              <a:t> hangat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dibicarakan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dan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dianggap</a:t>
            </a:r>
            <a:r>
              <a:rPr sz="1850" spc="-9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penting. Kasus-</a:t>
            </a:r>
            <a:r>
              <a:rPr sz="1850" dirty="0">
                <a:latin typeface="Constantia"/>
                <a:cs typeface="Constantia"/>
              </a:rPr>
              <a:t>kasus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tersebut</a:t>
            </a:r>
            <a:r>
              <a:rPr sz="1850" spc="-5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bisa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dianggap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ancaman</a:t>
            </a:r>
            <a:r>
              <a:rPr sz="1850" spc="-8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atau</a:t>
            </a:r>
            <a:r>
              <a:rPr sz="1850" spc="-5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tantangan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yang</a:t>
            </a:r>
            <a:r>
              <a:rPr sz="1850" spc="-1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mau</a:t>
            </a:r>
            <a:r>
              <a:rPr sz="1850" spc="-3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berdampak</a:t>
            </a:r>
            <a:r>
              <a:rPr sz="1850" spc="-3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besar</a:t>
            </a:r>
            <a:r>
              <a:rPr sz="1850" spc="-10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pada</a:t>
            </a:r>
            <a:r>
              <a:rPr sz="1850" spc="-5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keperawatan</a:t>
            </a:r>
            <a:r>
              <a:rPr sz="1850" spc="-4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jiwa </a:t>
            </a:r>
            <a:r>
              <a:rPr sz="1850" dirty="0">
                <a:latin typeface="Constantia"/>
                <a:cs typeface="Constantia"/>
              </a:rPr>
              <a:t>baik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dalam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tatanan</a:t>
            </a:r>
            <a:r>
              <a:rPr sz="1850" spc="-10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regional</a:t>
            </a:r>
            <a:r>
              <a:rPr sz="1850" spc="-2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maupun</a:t>
            </a:r>
            <a:r>
              <a:rPr sz="1850" spc="-11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global.</a:t>
            </a:r>
            <a:r>
              <a:rPr sz="1850" spc="-2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Secara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umum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ada</a:t>
            </a:r>
            <a:r>
              <a:rPr sz="1850" spc="-7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beberapa</a:t>
            </a:r>
            <a:r>
              <a:rPr sz="1850" spc="-9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tren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penting</a:t>
            </a:r>
            <a:r>
              <a:rPr sz="1850" spc="-8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yang</a:t>
            </a:r>
            <a:r>
              <a:rPr sz="1850" spc="-3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menjadi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perhatian </a:t>
            </a:r>
            <a:r>
              <a:rPr sz="1850" dirty="0">
                <a:latin typeface="Constantia"/>
                <a:cs typeface="Constantia"/>
              </a:rPr>
              <a:t>dalam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keperawatan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jiwa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di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antaranya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ialah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sebagai</a:t>
            </a:r>
            <a:r>
              <a:rPr sz="1850" spc="-2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berikut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spc="-50" dirty="0">
                <a:latin typeface="Constantia"/>
                <a:cs typeface="Constantia"/>
              </a:rPr>
              <a:t>: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Kesehatan</a:t>
            </a:r>
            <a:r>
              <a:rPr sz="1850" spc="-5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jiwa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dimulai</a:t>
            </a:r>
            <a:r>
              <a:rPr sz="1850" spc="-1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masa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konsepsi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9523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Trend</a:t>
            </a:r>
            <a:r>
              <a:rPr sz="1850" spc="-8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peningkatan</a:t>
            </a:r>
            <a:r>
              <a:rPr sz="1850" spc="-7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kasus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kesehatan</a:t>
            </a:r>
            <a:r>
              <a:rPr sz="1850" spc="-70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jiwa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9523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Kecenderungan</a:t>
            </a:r>
            <a:r>
              <a:rPr sz="1850" spc="-10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dalam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penyebab</a:t>
            </a:r>
            <a:r>
              <a:rPr sz="1850" spc="-9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gangguan</a:t>
            </a:r>
            <a:r>
              <a:rPr sz="1850" spc="-4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jiwa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7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Kecenderungan</a:t>
            </a:r>
            <a:r>
              <a:rPr sz="1850" spc="-10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situasi</a:t>
            </a:r>
            <a:r>
              <a:rPr sz="1850" spc="-6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di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era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global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Globalisasi</a:t>
            </a:r>
            <a:r>
              <a:rPr sz="1850" spc="-5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dan</a:t>
            </a:r>
            <a:r>
              <a:rPr sz="1850" spc="-8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perubahan</a:t>
            </a:r>
            <a:r>
              <a:rPr sz="1850" spc="-8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orientasi</a:t>
            </a:r>
            <a:r>
              <a:rPr sz="1850" spc="-4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sehat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9523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Kecenderungan</a:t>
            </a:r>
            <a:r>
              <a:rPr sz="1850" spc="-7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penyakit</a:t>
            </a:r>
            <a:r>
              <a:rPr sz="1850" spc="-50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jiwa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9523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Meningkatnya</a:t>
            </a:r>
            <a:r>
              <a:rPr sz="1850" spc="-11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post</a:t>
            </a:r>
            <a:r>
              <a:rPr sz="1850" spc="-8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traumatik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sindrom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7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Meningkatnya</a:t>
            </a:r>
            <a:r>
              <a:rPr sz="1850" spc="-7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kasus</a:t>
            </a:r>
            <a:r>
              <a:rPr sz="1850" spc="-9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psikososial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Trend</a:t>
            </a:r>
            <a:r>
              <a:rPr sz="1850" spc="-4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bunuh</a:t>
            </a:r>
            <a:r>
              <a:rPr sz="1850" spc="-10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diri</a:t>
            </a:r>
            <a:r>
              <a:rPr sz="1850" spc="-6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pada</a:t>
            </a:r>
            <a:r>
              <a:rPr sz="1850" spc="-114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anak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Kasus</a:t>
            </a:r>
            <a:r>
              <a:rPr sz="1850" spc="-5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AIDS</a:t>
            </a:r>
            <a:r>
              <a:rPr sz="1850" spc="2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&amp;</a:t>
            </a:r>
            <a:r>
              <a:rPr sz="1850" spc="30" dirty="0">
                <a:latin typeface="Constantia"/>
                <a:cs typeface="Constantia"/>
              </a:rPr>
              <a:t> </a:t>
            </a:r>
            <a:r>
              <a:rPr sz="1850" spc="-20" dirty="0">
                <a:latin typeface="Constantia"/>
                <a:cs typeface="Constantia"/>
              </a:rPr>
              <a:t>NAPZA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9523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Pattern</a:t>
            </a:r>
            <a:r>
              <a:rPr sz="1850" spc="-9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of</a:t>
            </a:r>
            <a:r>
              <a:rPr sz="1850" spc="-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parenting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7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Perspektif</a:t>
            </a:r>
            <a:r>
              <a:rPr sz="1850" spc="2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life</a:t>
            </a:r>
            <a:r>
              <a:rPr sz="1850" spc="-10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span</a:t>
            </a:r>
            <a:r>
              <a:rPr sz="1850" spc="-40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history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spc="-1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spc="-10" dirty="0">
                <a:latin typeface="Constantia"/>
                <a:cs typeface="Constantia"/>
              </a:rPr>
              <a:t>Kekerasan</a:t>
            </a:r>
            <a:endParaRPr sz="1850">
              <a:latin typeface="Constantia"/>
              <a:cs typeface="Constantia"/>
            </a:endParaRPr>
          </a:p>
          <a:p>
            <a:pPr marL="25400">
              <a:lnSpc>
                <a:spcPct val="100000"/>
              </a:lnSpc>
              <a:spcBef>
                <a:spcPts val="360"/>
              </a:spcBef>
            </a:pPr>
            <a:r>
              <a:rPr sz="2625" baseline="11111" dirty="0">
                <a:solidFill>
                  <a:srgbClr val="0ACFD8"/>
                </a:solidFill>
                <a:latin typeface="Lucida Sans Unicode"/>
                <a:cs typeface="Lucida Sans Unicode"/>
              </a:rPr>
              <a:t>●</a:t>
            </a:r>
            <a:r>
              <a:rPr sz="1850" dirty="0">
                <a:latin typeface="Constantia"/>
                <a:cs typeface="Constantia"/>
              </a:rPr>
              <a:t>Kasus</a:t>
            </a:r>
            <a:r>
              <a:rPr sz="1850" spc="-85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ekonomi</a:t>
            </a:r>
            <a:r>
              <a:rPr sz="1850" spc="10" dirty="0">
                <a:latin typeface="Constantia"/>
                <a:cs typeface="Constantia"/>
              </a:rPr>
              <a:t> </a:t>
            </a:r>
            <a:r>
              <a:rPr sz="1850" dirty="0">
                <a:latin typeface="Constantia"/>
                <a:cs typeface="Constantia"/>
              </a:rPr>
              <a:t>&amp;</a:t>
            </a:r>
            <a:r>
              <a:rPr sz="1850" spc="5" dirty="0">
                <a:latin typeface="Constantia"/>
                <a:cs typeface="Constantia"/>
              </a:rPr>
              <a:t> </a:t>
            </a:r>
            <a:r>
              <a:rPr sz="1850" spc="-10" dirty="0">
                <a:latin typeface="Constantia"/>
                <a:cs typeface="Constantia"/>
              </a:rPr>
              <a:t>kemiskinan</a:t>
            </a:r>
            <a:endParaRPr sz="185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9262" y="374662"/>
            <a:ext cx="641223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dirty="0"/>
              <a:t>E.</a:t>
            </a:r>
            <a:r>
              <a:rPr sz="5000" spc="-120" dirty="0"/>
              <a:t> </a:t>
            </a:r>
            <a:r>
              <a:rPr sz="5000" dirty="0"/>
              <a:t>Definisi</a:t>
            </a:r>
            <a:r>
              <a:rPr sz="5000" spc="-90" dirty="0"/>
              <a:t> </a:t>
            </a:r>
            <a:r>
              <a:rPr sz="5000" spc="-35" dirty="0"/>
              <a:t>Trend</a:t>
            </a:r>
            <a:r>
              <a:rPr sz="5000" spc="-110" dirty="0"/>
              <a:t> </a:t>
            </a:r>
            <a:r>
              <a:rPr sz="5000" dirty="0"/>
              <a:t>dan</a:t>
            </a:r>
            <a:r>
              <a:rPr sz="5000" spc="-114" dirty="0"/>
              <a:t> </a:t>
            </a:r>
            <a:r>
              <a:rPr sz="5000" spc="-20" dirty="0"/>
              <a:t>Issu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313715" y="1184929"/>
            <a:ext cx="9776460" cy="105664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95275" indent="-269875">
              <a:lnSpc>
                <a:spcPct val="100000"/>
              </a:lnSpc>
              <a:spcBef>
                <a:spcPts val="615"/>
              </a:spcBef>
              <a:buAutoNum type="arabicPeriod"/>
              <a:tabLst>
                <a:tab pos="295275" algn="l"/>
              </a:tabLst>
            </a:pPr>
            <a:r>
              <a:rPr sz="2600" dirty="0">
                <a:latin typeface="Constantia"/>
                <a:cs typeface="Constantia"/>
              </a:rPr>
              <a:t>Definisi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Trend</a:t>
            </a:r>
            <a:endParaRPr sz="2600">
              <a:latin typeface="Constantia"/>
              <a:cs typeface="Constantia"/>
            </a:endParaRPr>
          </a:p>
          <a:p>
            <a:pPr marL="673735" lvl="1" indent="-384175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673735" algn="l"/>
                <a:tab pos="1970405" algn="l"/>
                <a:tab pos="3399790" algn="l"/>
                <a:tab pos="4202430" algn="l"/>
                <a:tab pos="5295265" algn="l"/>
                <a:tab pos="6696709" algn="l"/>
                <a:tab pos="8665210" algn="l"/>
              </a:tabLst>
            </a:pPr>
            <a:r>
              <a:rPr sz="3200" spc="-10" dirty="0">
                <a:latin typeface="Constantia"/>
                <a:cs typeface="Constantia"/>
              </a:rPr>
              <a:t>Trend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10" dirty="0">
                <a:latin typeface="Constantia"/>
                <a:cs typeface="Constantia"/>
              </a:rPr>
              <a:t>adalah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25" dirty="0">
                <a:latin typeface="Constantia"/>
                <a:cs typeface="Constantia"/>
              </a:rPr>
              <a:t>hal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20" dirty="0">
                <a:latin typeface="Constantia"/>
                <a:cs typeface="Constantia"/>
              </a:rPr>
              <a:t>yang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10" dirty="0">
                <a:latin typeface="Constantia"/>
                <a:cs typeface="Constantia"/>
              </a:rPr>
              <a:t>sangat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10" dirty="0">
                <a:latin typeface="Constantia"/>
                <a:cs typeface="Constantia"/>
              </a:rPr>
              <a:t>mendasar</a:t>
            </a:r>
            <a:r>
              <a:rPr sz="3200" dirty="0">
                <a:latin typeface="Constantia"/>
                <a:cs typeface="Constantia"/>
              </a:rPr>
              <a:t>	</a:t>
            </a:r>
            <a:r>
              <a:rPr sz="3200" spc="-10" dirty="0">
                <a:latin typeface="Constantia"/>
                <a:cs typeface="Constantia"/>
              </a:rPr>
              <a:t>dalam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6979" y="1728266"/>
            <a:ext cx="15379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onstantia"/>
                <a:cs typeface="Constantia"/>
              </a:rPr>
              <a:t>berbagai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64" y="2216061"/>
            <a:ext cx="11314430" cy="3682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304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onstantia"/>
                <a:cs typeface="Constantia"/>
              </a:rPr>
              <a:t>pendekatan</a:t>
            </a:r>
            <a:r>
              <a:rPr sz="3200" spc="3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analisa,</a:t>
            </a:r>
            <a:r>
              <a:rPr sz="3200" spc="4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tren</a:t>
            </a:r>
            <a:r>
              <a:rPr sz="3200" spc="4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juga</a:t>
            </a:r>
            <a:r>
              <a:rPr sz="3200" spc="3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dapat</a:t>
            </a:r>
            <a:r>
              <a:rPr sz="3200" spc="3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di</a:t>
            </a:r>
            <a:r>
              <a:rPr sz="3200" spc="4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definisikan</a:t>
            </a:r>
            <a:r>
              <a:rPr sz="3200" spc="3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salah</a:t>
            </a:r>
            <a:r>
              <a:rPr sz="3200" spc="38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satu </a:t>
            </a:r>
            <a:r>
              <a:rPr sz="3200" dirty="0">
                <a:latin typeface="Constantia"/>
                <a:cs typeface="Constantia"/>
              </a:rPr>
              <a:t>gambar</a:t>
            </a:r>
            <a:r>
              <a:rPr sz="3200" spc="7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ataupun</a:t>
            </a:r>
            <a:r>
              <a:rPr sz="3200" spc="50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informasi</a:t>
            </a:r>
            <a:r>
              <a:rPr sz="3200" spc="35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yang</a:t>
            </a:r>
            <a:r>
              <a:rPr sz="3200" spc="55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terjadi</a:t>
            </a:r>
            <a:r>
              <a:rPr sz="3200" spc="55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pada</a:t>
            </a:r>
            <a:r>
              <a:rPr sz="3200" spc="5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saat</a:t>
            </a:r>
            <a:r>
              <a:rPr sz="3200" spc="40" dirty="0">
                <a:latin typeface="Constantia"/>
                <a:cs typeface="Constantia"/>
              </a:rPr>
              <a:t>  </a:t>
            </a:r>
            <a:r>
              <a:rPr sz="3200" dirty="0">
                <a:latin typeface="Constantia"/>
                <a:cs typeface="Constantia"/>
              </a:rPr>
              <a:t>ini</a:t>
            </a:r>
            <a:r>
              <a:rPr sz="3200" spc="30" dirty="0">
                <a:latin typeface="Constantia"/>
                <a:cs typeface="Constantia"/>
              </a:rPr>
              <a:t>  </a:t>
            </a:r>
            <a:r>
              <a:rPr sz="3200" spc="-20" dirty="0">
                <a:latin typeface="Constantia"/>
                <a:cs typeface="Constantia"/>
              </a:rPr>
              <a:t>yang </a:t>
            </a:r>
            <a:r>
              <a:rPr sz="3200" spc="-25" dirty="0">
                <a:latin typeface="Constantia"/>
                <a:cs typeface="Constantia"/>
              </a:rPr>
              <a:t>biasanya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sedang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popular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di</a:t>
            </a:r>
            <a:r>
              <a:rPr sz="3200" spc="-2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kalangan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masayarakat.</a:t>
            </a:r>
            <a:endParaRPr sz="3200">
              <a:latin typeface="Constantia"/>
              <a:cs typeface="Constantia"/>
            </a:endParaRPr>
          </a:p>
          <a:p>
            <a:pPr marL="216535" marR="587375" indent="-17907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216535" algn="l"/>
                <a:tab pos="421640" algn="l"/>
              </a:tabLst>
            </a:pPr>
            <a:r>
              <a:rPr sz="3200" spc="-40" dirty="0">
                <a:latin typeface="Constantia"/>
                <a:cs typeface="Constantia"/>
              </a:rPr>
              <a:t>	Trend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adalah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sesuatu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yang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sedang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dibicarakan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oleh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banyak </a:t>
            </a:r>
            <a:r>
              <a:rPr sz="3200" dirty="0">
                <a:latin typeface="Constantia"/>
                <a:cs typeface="Constantia"/>
              </a:rPr>
              <a:t>orang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saat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ini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dan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kejadiannya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berdasarkan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fakta.</a:t>
            </a:r>
            <a:endParaRPr sz="3200">
              <a:latin typeface="Constantia"/>
              <a:cs typeface="Constantia"/>
            </a:endParaRPr>
          </a:p>
          <a:p>
            <a:pPr marL="422275" indent="-384175">
              <a:lnSpc>
                <a:spcPct val="100000"/>
              </a:lnSpc>
              <a:spcBef>
                <a:spcPts val="63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22275" algn="l"/>
              </a:tabLst>
            </a:pPr>
            <a:r>
              <a:rPr sz="3200" spc="-20" dirty="0">
                <a:latin typeface="Constantia"/>
                <a:cs typeface="Constantia"/>
              </a:rPr>
              <a:t>Beberapa</a:t>
            </a:r>
            <a:r>
              <a:rPr sz="3200" spc="-18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contoh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trend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pada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kesehatan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jiwa,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antara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lain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:</a:t>
            </a:r>
            <a:endParaRPr sz="3200">
              <a:latin typeface="Constantia"/>
              <a:cs typeface="Constantia"/>
            </a:endParaRPr>
          </a:p>
          <a:p>
            <a:pPr marL="422275" indent="-384175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22275" algn="l"/>
              </a:tabLst>
            </a:pPr>
            <a:r>
              <a:rPr sz="3200" spc="-10" dirty="0">
                <a:latin typeface="Constantia"/>
                <a:cs typeface="Constantia"/>
              </a:rPr>
              <a:t>Penggunaan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Narkoba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bagi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generasi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muda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785" y="751941"/>
            <a:ext cx="866584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dirty="0"/>
              <a:t>Contoh</a:t>
            </a:r>
            <a:r>
              <a:rPr sz="3550" spc="-80" dirty="0"/>
              <a:t> </a:t>
            </a:r>
            <a:r>
              <a:rPr sz="3550" dirty="0"/>
              <a:t>trend</a:t>
            </a:r>
            <a:r>
              <a:rPr sz="3550" spc="-85" dirty="0"/>
              <a:t> </a:t>
            </a:r>
            <a:r>
              <a:rPr sz="3550" dirty="0"/>
              <a:t>pada</a:t>
            </a:r>
            <a:r>
              <a:rPr sz="3550" spc="-70" dirty="0"/>
              <a:t> </a:t>
            </a:r>
            <a:r>
              <a:rPr sz="3550" dirty="0"/>
              <a:t>kesehatan</a:t>
            </a:r>
            <a:r>
              <a:rPr sz="3550" spc="-65" dirty="0"/>
              <a:t> </a:t>
            </a:r>
            <a:r>
              <a:rPr sz="3550" dirty="0"/>
              <a:t>jiwa,</a:t>
            </a:r>
            <a:r>
              <a:rPr sz="3550" spc="-80" dirty="0"/>
              <a:t> </a:t>
            </a:r>
            <a:r>
              <a:rPr sz="3550" dirty="0"/>
              <a:t>antara</a:t>
            </a:r>
            <a:r>
              <a:rPr sz="3550" spc="-80" dirty="0"/>
              <a:t> </a:t>
            </a:r>
            <a:r>
              <a:rPr sz="3550" dirty="0"/>
              <a:t>lain</a:t>
            </a:r>
            <a:r>
              <a:rPr sz="3550" spc="-70" dirty="0"/>
              <a:t> </a:t>
            </a:r>
            <a:r>
              <a:rPr sz="3550" spc="-50" dirty="0"/>
              <a:t>: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549884" y="1187254"/>
            <a:ext cx="11216640" cy="30740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9720" indent="-274320" algn="just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299720" algn="l"/>
              </a:tabLst>
            </a:pPr>
            <a:r>
              <a:rPr sz="2000" spc="-10" dirty="0">
                <a:latin typeface="Constantia"/>
                <a:cs typeface="Constantia"/>
              </a:rPr>
              <a:t>Penggunaan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Narkoba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bagi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generasi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muda</a:t>
            </a:r>
            <a:endParaRPr sz="2000">
              <a:latin typeface="Constantia"/>
              <a:cs typeface="Constantia"/>
            </a:endParaRPr>
          </a:p>
          <a:p>
            <a:pPr marL="287655" marR="17780" indent="457200" algn="just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Constantia"/>
                <a:cs typeface="Constantia"/>
              </a:rPr>
              <a:t>Banyak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alasan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mengapa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narkoba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diantaranya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agar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dapat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diterima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oleh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lingkungan,</a:t>
            </a:r>
            <a:r>
              <a:rPr sz="2000" spc="-10" dirty="0">
                <a:latin typeface="Constantia"/>
                <a:cs typeface="Constantia"/>
              </a:rPr>
              <a:t> mengurangi </a:t>
            </a:r>
            <a:r>
              <a:rPr sz="2000" dirty="0">
                <a:latin typeface="Constantia"/>
                <a:cs typeface="Constantia"/>
              </a:rPr>
              <a:t>stres,</a:t>
            </a:r>
            <a:r>
              <a:rPr sz="2000" spc="4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mengurangi</a:t>
            </a:r>
            <a:r>
              <a:rPr sz="2000" spc="4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kecemasan,</a:t>
            </a:r>
            <a:r>
              <a:rPr sz="2000" spc="4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agar</a:t>
            </a:r>
            <a:r>
              <a:rPr sz="2000" spc="3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bebas</a:t>
            </a:r>
            <a:r>
              <a:rPr sz="2000" spc="3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dari</a:t>
            </a:r>
            <a:r>
              <a:rPr sz="2000" spc="4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murung,</a:t>
            </a:r>
            <a:r>
              <a:rPr sz="2000" spc="4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mengurangi</a:t>
            </a:r>
            <a:r>
              <a:rPr sz="2000" spc="4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keletihan,</a:t>
            </a:r>
            <a:r>
              <a:rPr sz="2000" spc="4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dan</a:t>
            </a:r>
            <a:r>
              <a:rPr sz="2000" spc="4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mengatasi </a:t>
            </a:r>
            <a:r>
              <a:rPr sz="2000" dirty="0">
                <a:latin typeface="Constantia"/>
                <a:cs typeface="Constantia"/>
              </a:rPr>
              <a:t>masalah</a:t>
            </a:r>
            <a:r>
              <a:rPr sz="2000" spc="1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pribadi.</a:t>
            </a:r>
            <a:r>
              <a:rPr sz="2000" spc="21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Akan</a:t>
            </a:r>
            <a:r>
              <a:rPr sz="2000" spc="2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tetapi,</a:t>
            </a:r>
            <a:r>
              <a:rPr sz="2000" spc="2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terlepas</a:t>
            </a:r>
            <a:r>
              <a:rPr sz="2000" spc="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dari</a:t>
            </a:r>
            <a:r>
              <a:rPr sz="2000" spc="2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semua</a:t>
            </a:r>
            <a:r>
              <a:rPr sz="2000" spc="2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itu,</a:t>
            </a:r>
            <a:r>
              <a:rPr sz="2000" spc="21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remaja</a:t>
            </a:r>
            <a:r>
              <a:rPr sz="2000" spc="1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memakai</a:t>
            </a:r>
            <a:r>
              <a:rPr sz="2000" spc="23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narkoba</a:t>
            </a:r>
            <a:r>
              <a:rPr sz="2000" spc="1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karena</a:t>
            </a:r>
            <a:r>
              <a:rPr sz="2000" spc="1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narkoba membuatnya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merasa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nikmat,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enak,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dan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nyaman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pada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awal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pemakaian.</a:t>
            </a:r>
            <a:endParaRPr sz="2000">
              <a:latin typeface="Constantia"/>
              <a:cs typeface="Constantia"/>
            </a:endParaRPr>
          </a:p>
          <a:p>
            <a:pPr marL="287655" algn="just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Constantia"/>
                <a:cs typeface="Constantia"/>
              </a:rPr>
              <a:t>Alasan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remaja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memakai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narkoba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20" dirty="0">
                <a:latin typeface="Constantia"/>
                <a:cs typeface="Constantia"/>
              </a:rPr>
              <a:t>dapat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dikelompokkan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sebagai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berikut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0" dirty="0">
                <a:latin typeface="Constantia"/>
                <a:cs typeface="Constantia"/>
              </a:rPr>
              <a:t>:</a:t>
            </a:r>
            <a:endParaRPr sz="2000">
              <a:latin typeface="Constantia"/>
              <a:cs typeface="Constantia"/>
            </a:endParaRPr>
          </a:p>
          <a:p>
            <a:pPr marL="299085" indent="-273685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299085" algn="l"/>
              </a:tabLst>
            </a:pPr>
            <a:r>
              <a:rPr sz="2000" dirty="0">
                <a:latin typeface="Constantia"/>
                <a:cs typeface="Constantia"/>
              </a:rPr>
              <a:t>Anticipatory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beliefs</a:t>
            </a:r>
            <a:endParaRPr sz="20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299720" algn="l"/>
              </a:tabLst>
            </a:pPr>
            <a:r>
              <a:rPr sz="2000" dirty="0">
                <a:latin typeface="Constantia"/>
                <a:cs typeface="Constantia"/>
              </a:rPr>
              <a:t>Relieving</a:t>
            </a:r>
            <a:r>
              <a:rPr sz="2000" spc="-7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beliefs</a:t>
            </a:r>
            <a:endParaRPr sz="2000">
              <a:latin typeface="Constantia"/>
              <a:cs typeface="Constantia"/>
            </a:endParaRPr>
          </a:p>
          <a:p>
            <a:pPr marL="299720" indent="-274320">
              <a:lnSpc>
                <a:spcPct val="100000"/>
              </a:lnSpc>
              <a:spcBef>
                <a:spcPts val="400"/>
              </a:spcBef>
              <a:buClr>
                <a:srgbClr val="0ACFD8"/>
              </a:buClr>
              <a:buSzPct val="95000"/>
              <a:buFont typeface="Lucida Sans Unicode"/>
              <a:buChar char="●"/>
              <a:tabLst>
                <a:tab pos="299720" algn="l"/>
              </a:tabLst>
            </a:pPr>
            <a:r>
              <a:rPr sz="2000" spc="-20" dirty="0">
                <a:latin typeface="Constantia"/>
                <a:cs typeface="Constantia"/>
              </a:rPr>
              <a:t>Facilitative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atau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permissive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beliefs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257" y="305904"/>
            <a:ext cx="1081849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/>
              <a:t>Mengapa</a:t>
            </a:r>
            <a:r>
              <a:rPr sz="4450" spc="-180" dirty="0"/>
              <a:t> </a:t>
            </a:r>
            <a:r>
              <a:rPr sz="4450" dirty="0"/>
              <a:t>Remaja</a:t>
            </a:r>
            <a:r>
              <a:rPr sz="4450" spc="-180" dirty="0"/>
              <a:t> </a:t>
            </a:r>
            <a:r>
              <a:rPr sz="4450" spc="-20" dirty="0"/>
              <a:t>Menyalahgunakan</a:t>
            </a:r>
            <a:r>
              <a:rPr sz="4450" spc="-165" dirty="0"/>
              <a:t> </a:t>
            </a:r>
            <a:r>
              <a:rPr sz="4450" spc="-10" dirty="0"/>
              <a:t>Narkoba</a:t>
            </a:r>
            <a:r>
              <a:rPr sz="4450" spc="-175" dirty="0"/>
              <a:t> </a:t>
            </a:r>
            <a:r>
              <a:rPr sz="4450" spc="-50" dirty="0"/>
              <a:t>?</a:t>
            </a:r>
            <a:endParaRPr sz="44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409575" indent="-384175">
              <a:lnSpc>
                <a:spcPct val="100000"/>
              </a:lnSpc>
              <a:spcBef>
                <a:spcPts val="75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10" dirty="0"/>
              <a:t>Budaya</a:t>
            </a:r>
            <a:r>
              <a:rPr sz="3200" spc="-190" dirty="0"/>
              <a:t> </a:t>
            </a:r>
            <a:r>
              <a:rPr sz="3200" dirty="0"/>
              <a:t>Mencari</a:t>
            </a:r>
            <a:r>
              <a:rPr sz="3200" spc="-125" dirty="0"/>
              <a:t> </a:t>
            </a:r>
            <a:r>
              <a:rPr sz="3200" spc="-10" dirty="0"/>
              <a:t>Kenikmatan</a:t>
            </a:r>
            <a:r>
              <a:rPr sz="3200" spc="-165" dirty="0"/>
              <a:t> </a:t>
            </a:r>
            <a:r>
              <a:rPr sz="3200" dirty="0"/>
              <a:t>Sesaat</a:t>
            </a:r>
            <a:r>
              <a:rPr sz="3200" spc="-185" dirty="0"/>
              <a:t> </a:t>
            </a:r>
            <a:r>
              <a:rPr sz="3200" spc="-10" dirty="0"/>
              <a:t>(Hedonistik)</a:t>
            </a:r>
            <a:endParaRPr sz="3200"/>
          </a:p>
          <a:p>
            <a:pPr marL="409575" indent="-384175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10" dirty="0"/>
              <a:t>Kepribadian</a:t>
            </a:r>
            <a:r>
              <a:rPr sz="3200" spc="-125" dirty="0"/>
              <a:t> </a:t>
            </a:r>
            <a:r>
              <a:rPr sz="3200" spc="-10" dirty="0"/>
              <a:t>Remaja</a:t>
            </a:r>
            <a:endParaRPr sz="3200"/>
          </a:p>
          <a:p>
            <a:pPr marL="409575" indent="-384175">
              <a:lnSpc>
                <a:spcPct val="100000"/>
              </a:lnSpc>
              <a:spcBef>
                <a:spcPts val="635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40" dirty="0"/>
              <a:t>Tekanan</a:t>
            </a:r>
            <a:r>
              <a:rPr sz="3200" spc="-155" dirty="0"/>
              <a:t> </a:t>
            </a:r>
            <a:r>
              <a:rPr sz="3200" dirty="0"/>
              <a:t>Kelompok</a:t>
            </a:r>
            <a:r>
              <a:rPr sz="3200" spc="-130" dirty="0"/>
              <a:t> </a:t>
            </a:r>
            <a:r>
              <a:rPr sz="3200" spc="-10" dirty="0"/>
              <a:t>Sebaya</a:t>
            </a:r>
            <a:endParaRPr sz="3200"/>
          </a:p>
          <a:p>
            <a:pPr marL="409575" indent="-384175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20" dirty="0"/>
              <a:t>Keterasingan</a:t>
            </a:r>
            <a:r>
              <a:rPr sz="3200" spc="-120" dirty="0"/>
              <a:t> </a:t>
            </a:r>
            <a:r>
              <a:rPr sz="3200" spc="-10" dirty="0"/>
              <a:t>Remaja</a:t>
            </a:r>
            <a:endParaRPr sz="3200"/>
          </a:p>
          <a:p>
            <a:pPr marL="409575" indent="-384175">
              <a:lnSpc>
                <a:spcPct val="100000"/>
              </a:lnSpc>
              <a:spcBef>
                <a:spcPts val="645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10" dirty="0"/>
              <a:t>Stres</a:t>
            </a:r>
            <a:endParaRPr sz="3200"/>
          </a:p>
          <a:p>
            <a:pPr marL="409575" indent="-384175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SzPct val="90625"/>
              <a:buFont typeface="Lucida Sans Unicode"/>
              <a:buChar char="●"/>
              <a:tabLst>
                <a:tab pos="409575" algn="l"/>
              </a:tabLst>
            </a:pPr>
            <a:r>
              <a:rPr sz="3200" spc="-10" dirty="0"/>
              <a:t>Rasa</a:t>
            </a:r>
            <a:r>
              <a:rPr sz="3200" spc="-190" dirty="0"/>
              <a:t> </a:t>
            </a:r>
            <a:r>
              <a:rPr sz="3200" dirty="0"/>
              <a:t>Tidak</a:t>
            </a:r>
            <a:r>
              <a:rPr sz="3200" spc="-140" dirty="0"/>
              <a:t> </a:t>
            </a:r>
            <a:r>
              <a:rPr sz="3200" spc="-10" dirty="0"/>
              <a:t>Aman</a:t>
            </a:r>
            <a:r>
              <a:rPr sz="3200" spc="-175" dirty="0"/>
              <a:t> </a:t>
            </a:r>
            <a:r>
              <a:rPr sz="3200" dirty="0"/>
              <a:t>dan</a:t>
            </a:r>
            <a:r>
              <a:rPr sz="3200" spc="-110" dirty="0"/>
              <a:t> </a:t>
            </a:r>
            <a:r>
              <a:rPr sz="3200" spc="-10" dirty="0"/>
              <a:t>Penilaian</a:t>
            </a:r>
            <a:r>
              <a:rPr sz="3200" spc="-110" dirty="0"/>
              <a:t> </a:t>
            </a:r>
            <a:r>
              <a:rPr sz="3200" dirty="0"/>
              <a:t>Diri</a:t>
            </a:r>
            <a:r>
              <a:rPr sz="3200" spc="-60" dirty="0"/>
              <a:t> </a:t>
            </a:r>
            <a:r>
              <a:rPr sz="3200" spc="-10" dirty="0"/>
              <a:t>Rendah</a:t>
            </a:r>
            <a:endParaRPr sz="3200"/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1098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Lucida Sans Unicode</vt:lpstr>
      <vt:lpstr>Times New Roman</vt:lpstr>
      <vt:lpstr>Office Theme</vt:lpstr>
      <vt:lpstr>TREND DAN ISU KEPERAWATAN JIWA</vt:lpstr>
      <vt:lpstr>A. Perspektif dan Falsafah Keperawatan Jiwa</vt:lpstr>
      <vt:lpstr>B. Model-Model Keperawatan Jiwa</vt:lpstr>
      <vt:lpstr>C. Ruang Lingkup Keperawatan Jiwa</vt:lpstr>
      <vt:lpstr>Next…</vt:lpstr>
      <vt:lpstr>D. Trend dan Isu Keperawatan Jiwa</vt:lpstr>
      <vt:lpstr>E. Definisi Trend dan Issu</vt:lpstr>
      <vt:lpstr>Contoh trend pada kesehatan jiwa, antara lain :</vt:lpstr>
      <vt:lpstr>Mengapa Remaja Menyalahgunakan Narkoba ?</vt:lpstr>
      <vt:lpstr>Rehabilitasi dari pengguna Napza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 DAN ISU KEPERAWATAN JIWA</dc:title>
  <dc:creator>Acer ES1-132</dc:creator>
  <cp:lastModifiedBy>hasto nsp</cp:lastModifiedBy>
  <cp:revision>1</cp:revision>
  <dcterms:created xsi:type="dcterms:W3CDTF">2025-09-22T02:31:01Z</dcterms:created>
  <dcterms:modified xsi:type="dcterms:W3CDTF">2025-09-22T02:33:58Z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6.2</vt:lpwstr>
  </property>
  <property fmtid="{D5CDD505-2E9C-101B-9397-08002B2CF9AE}" pid="5" name="LastSaved">
    <vt:filetime>2021-11-16T00:00:00Z</vt:filetime>
  </property>
</Properties>
</file>