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85" r:id="rId5"/>
    <p:sldId id="286" r:id="rId6"/>
    <p:sldId id="287" r:id="rId7"/>
    <p:sldId id="325" r:id="rId8"/>
    <p:sldId id="288" r:id="rId9"/>
    <p:sldId id="289" r:id="rId10"/>
    <p:sldId id="257" r:id="rId11"/>
    <p:sldId id="284" r:id="rId12"/>
    <p:sldId id="283" r:id="rId13"/>
    <p:sldId id="322" r:id="rId14"/>
    <p:sldId id="300" r:id="rId15"/>
    <p:sldId id="301" r:id="rId16"/>
    <p:sldId id="266" r:id="rId17"/>
    <p:sldId id="268" r:id="rId18"/>
    <p:sldId id="320" r:id="rId19"/>
    <p:sldId id="321" r:id="rId20"/>
    <p:sldId id="304" r:id="rId21"/>
    <p:sldId id="305" r:id="rId22"/>
    <p:sldId id="323" r:id="rId23"/>
    <p:sldId id="324"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4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DE72-4451-75CD-B14D-2F791EE38C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026430C2-B617-B767-599B-341808517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2DF27EA7-EFEB-F5C5-9FF0-A0C7B3C5AA90}"/>
              </a:ext>
            </a:extLst>
          </p:cNvPr>
          <p:cNvSpPr>
            <a:spLocks noGrp="1"/>
          </p:cNvSpPr>
          <p:nvPr>
            <p:ph type="dt" sz="half" idx="10"/>
          </p:nvPr>
        </p:nvSpPr>
        <p:spPr/>
        <p:txBody>
          <a:bodyPr/>
          <a:lstStyle/>
          <a:p>
            <a:fld id="{8CC5FA1D-4C55-4DFF-BDB7-6B9BD88C4DD2}" type="datetimeFigureOut">
              <a:rPr lang="en-ID" smtClean="0"/>
              <a:t>25/09/2024</a:t>
            </a:fld>
            <a:endParaRPr lang="en-ID"/>
          </a:p>
        </p:txBody>
      </p:sp>
      <p:sp>
        <p:nvSpPr>
          <p:cNvPr id="5" name="Footer Placeholder 4">
            <a:extLst>
              <a:ext uri="{FF2B5EF4-FFF2-40B4-BE49-F238E27FC236}">
                <a16:creationId xmlns:a16="http://schemas.microsoft.com/office/drawing/2014/main" id="{04240E76-104A-F292-59D2-E276BA41350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7130D67-889E-84F7-325E-A9EAEBD68D00}"/>
              </a:ext>
            </a:extLst>
          </p:cNvPr>
          <p:cNvSpPr>
            <a:spLocks noGrp="1"/>
          </p:cNvSpPr>
          <p:nvPr>
            <p:ph type="sldNum" sz="quarter" idx="12"/>
          </p:nvPr>
        </p:nvSpPr>
        <p:spPr/>
        <p:txBody>
          <a:bodyPr/>
          <a:lstStyle/>
          <a:p>
            <a:fld id="{5FC28A35-1FA5-4626-A0A7-F12F09EBC62E}" type="slidenum">
              <a:rPr lang="en-ID" smtClean="0"/>
              <a:t>‹#›</a:t>
            </a:fld>
            <a:endParaRPr lang="en-ID"/>
          </a:p>
        </p:txBody>
      </p:sp>
    </p:spTree>
    <p:extLst>
      <p:ext uri="{BB962C8B-B14F-4D97-AF65-F5344CB8AC3E}">
        <p14:creationId xmlns:p14="http://schemas.microsoft.com/office/powerpoint/2010/main" val="4945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1839-4D2F-13BE-B67A-57B4491DDAF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7D1A2F3-4EB7-AC0B-2CA1-3999DDECEC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4E0F1B7-A022-33F8-8EBF-71BCB9583F38}"/>
              </a:ext>
            </a:extLst>
          </p:cNvPr>
          <p:cNvSpPr>
            <a:spLocks noGrp="1"/>
          </p:cNvSpPr>
          <p:nvPr>
            <p:ph type="dt" sz="half" idx="10"/>
          </p:nvPr>
        </p:nvSpPr>
        <p:spPr/>
        <p:txBody>
          <a:bodyPr/>
          <a:lstStyle/>
          <a:p>
            <a:fld id="{8CC5FA1D-4C55-4DFF-BDB7-6B9BD88C4DD2}" type="datetimeFigureOut">
              <a:rPr lang="en-ID" smtClean="0"/>
              <a:t>25/09/2024</a:t>
            </a:fld>
            <a:endParaRPr lang="en-ID"/>
          </a:p>
        </p:txBody>
      </p:sp>
      <p:sp>
        <p:nvSpPr>
          <p:cNvPr id="5" name="Footer Placeholder 4">
            <a:extLst>
              <a:ext uri="{FF2B5EF4-FFF2-40B4-BE49-F238E27FC236}">
                <a16:creationId xmlns:a16="http://schemas.microsoft.com/office/drawing/2014/main" id="{7C88A709-6A99-C488-DB38-D98A9987CEE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9D7FBF8-892E-2EB9-1647-8F474802A9E6}"/>
              </a:ext>
            </a:extLst>
          </p:cNvPr>
          <p:cNvSpPr>
            <a:spLocks noGrp="1"/>
          </p:cNvSpPr>
          <p:nvPr>
            <p:ph type="sldNum" sz="quarter" idx="12"/>
          </p:nvPr>
        </p:nvSpPr>
        <p:spPr/>
        <p:txBody>
          <a:bodyPr/>
          <a:lstStyle/>
          <a:p>
            <a:fld id="{5FC28A35-1FA5-4626-A0A7-F12F09EBC62E}" type="slidenum">
              <a:rPr lang="en-ID" smtClean="0"/>
              <a:t>‹#›</a:t>
            </a:fld>
            <a:endParaRPr lang="en-ID"/>
          </a:p>
        </p:txBody>
      </p:sp>
    </p:spTree>
    <p:extLst>
      <p:ext uri="{BB962C8B-B14F-4D97-AF65-F5344CB8AC3E}">
        <p14:creationId xmlns:p14="http://schemas.microsoft.com/office/powerpoint/2010/main" val="412945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8C440-4A61-3EE1-DB25-0F83893611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947C97A-457A-3C8A-B233-3B3630377B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A41CA32-1C90-4C13-BD8D-05FF9B048603}"/>
              </a:ext>
            </a:extLst>
          </p:cNvPr>
          <p:cNvSpPr>
            <a:spLocks noGrp="1"/>
          </p:cNvSpPr>
          <p:nvPr>
            <p:ph type="dt" sz="half" idx="10"/>
          </p:nvPr>
        </p:nvSpPr>
        <p:spPr/>
        <p:txBody>
          <a:bodyPr/>
          <a:lstStyle/>
          <a:p>
            <a:fld id="{8CC5FA1D-4C55-4DFF-BDB7-6B9BD88C4DD2}" type="datetimeFigureOut">
              <a:rPr lang="en-ID" smtClean="0"/>
              <a:t>25/09/2024</a:t>
            </a:fld>
            <a:endParaRPr lang="en-ID"/>
          </a:p>
        </p:txBody>
      </p:sp>
      <p:sp>
        <p:nvSpPr>
          <p:cNvPr id="5" name="Footer Placeholder 4">
            <a:extLst>
              <a:ext uri="{FF2B5EF4-FFF2-40B4-BE49-F238E27FC236}">
                <a16:creationId xmlns:a16="http://schemas.microsoft.com/office/drawing/2014/main" id="{6A11FE21-65F6-A2DF-0F70-7B12250594B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2B91D1D-B8FF-46A7-F6BB-12E4ACBC0CD1}"/>
              </a:ext>
            </a:extLst>
          </p:cNvPr>
          <p:cNvSpPr>
            <a:spLocks noGrp="1"/>
          </p:cNvSpPr>
          <p:nvPr>
            <p:ph type="sldNum" sz="quarter" idx="12"/>
          </p:nvPr>
        </p:nvSpPr>
        <p:spPr/>
        <p:txBody>
          <a:bodyPr/>
          <a:lstStyle/>
          <a:p>
            <a:fld id="{5FC28A35-1FA5-4626-A0A7-F12F09EBC62E}" type="slidenum">
              <a:rPr lang="en-ID" smtClean="0"/>
              <a:t>‹#›</a:t>
            </a:fld>
            <a:endParaRPr lang="en-ID"/>
          </a:p>
        </p:txBody>
      </p:sp>
    </p:spTree>
    <p:extLst>
      <p:ext uri="{BB962C8B-B14F-4D97-AF65-F5344CB8AC3E}">
        <p14:creationId xmlns:p14="http://schemas.microsoft.com/office/powerpoint/2010/main" val="382854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A1D3-A395-A811-FCDD-16DC107F5A4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82410A8-8D31-B91B-7A49-D1833F7EB6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B924396-B451-CE83-82A5-D3EF869CADF5}"/>
              </a:ext>
            </a:extLst>
          </p:cNvPr>
          <p:cNvSpPr>
            <a:spLocks noGrp="1"/>
          </p:cNvSpPr>
          <p:nvPr>
            <p:ph type="dt" sz="half" idx="10"/>
          </p:nvPr>
        </p:nvSpPr>
        <p:spPr/>
        <p:txBody>
          <a:bodyPr/>
          <a:lstStyle/>
          <a:p>
            <a:fld id="{8CC5FA1D-4C55-4DFF-BDB7-6B9BD88C4DD2}" type="datetimeFigureOut">
              <a:rPr lang="en-ID" smtClean="0"/>
              <a:t>25/09/2024</a:t>
            </a:fld>
            <a:endParaRPr lang="en-ID"/>
          </a:p>
        </p:txBody>
      </p:sp>
      <p:sp>
        <p:nvSpPr>
          <p:cNvPr id="5" name="Footer Placeholder 4">
            <a:extLst>
              <a:ext uri="{FF2B5EF4-FFF2-40B4-BE49-F238E27FC236}">
                <a16:creationId xmlns:a16="http://schemas.microsoft.com/office/drawing/2014/main" id="{E5A42F5F-63A6-4387-8402-E4C68406CC1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6E9F2CD-09C3-58F7-DC01-DDF7CAE62729}"/>
              </a:ext>
            </a:extLst>
          </p:cNvPr>
          <p:cNvSpPr>
            <a:spLocks noGrp="1"/>
          </p:cNvSpPr>
          <p:nvPr>
            <p:ph type="sldNum" sz="quarter" idx="12"/>
          </p:nvPr>
        </p:nvSpPr>
        <p:spPr/>
        <p:txBody>
          <a:bodyPr/>
          <a:lstStyle/>
          <a:p>
            <a:fld id="{5FC28A35-1FA5-4626-A0A7-F12F09EBC62E}" type="slidenum">
              <a:rPr lang="en-ID" smtClean="0"/>
              <a:t>‹#›</a:t>
            </a:fld>
            <a:endParaRPr lang="en-ID"/>
          </a:p>
        </p:txBody>
      </p:sp>
    </p:spTree>
    <p:extLst>
      <p:ext uri="{BB962C8B-B14F-4D97-AF65-F5344CB8AC3E}">
        <p14:creationId xmlns:p14="http://schemas.microsoft.com/office/powerpoint/2010/main" val="25573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8D88-7B94-B7E9-10D2-FBFF8C2E52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0DE5DBC2-1BAE-1F07-B379-A37ACC1D45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06BE0-15A2-C8FB-576D-DF24FC1D26DE}"/>
              </a:ext>
            </a:extLst>
          </p:cNvPr>
          <p:cNvSpPr>
            <a:spLocks noGrp="1"/>
          </p:cNvSpPr>
          <p:nvPr>
            <p:ph type="dt" sz="half" idx="10"/>
          </p:nvPr>
        </p:nvSpPr>
        <p:spPr/>
        <p:txBody>
          <a:bodyPr/>
          <a:lstStyle/>
          <a:p>
            <a:fld id="{8CC5FA1D-4C55-4DFF-BDB7-6B9BD88C4DD2}" type="datetimeFigureOut">
              <a:rPr lang="en-ID" smtClean="0"/>
              <a:t>25/09/2024</a:t>
            </a:fld>
            <a:endParaRPr lang="en-ID"/>
          </a:p>
        </p:txBody>
      </p:sp>
      <p:sp>
        <p:nvSpPr>
          <p:cNvPr id="5" name="Footer Placeholder 4">
            <a:extLst>
              <a:ext uri="{FF2B5EF4-FFF2-40B4-BE49-F238E27FC236}">
                <a16:creationId xmlns:a16="http://schemas.microsoft.com/office/drawing/2014/main" id="{FE091D22-3334-EA18-7610-66F8B01F390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66DCABF-A82C-76D3-7CEE-2636DFC9B010}"/>
              </a:ext>
            </a:extLst>
          </p:cNvPr>
          <p:cNvSpPr>
            <a:spLocks noGrp="1"/>
          </p:cNvSpPr>
          <p:nvPr>
            <p:ph type="sldNum" sz="quarter" idx="12"/>
          </p:nvPr>
        </p:nvSpPr>
        <p:spPr/>
        <p:txBody>
          <a:bodyPr/>
          <a:lstStyle/>
          <a:p>
            <a:fld id="{5FC28A35-1FA5-4626-A0A7-F12F09EBC62E}" type="slidenum">
              <a:rPr lang="en-ID" smtClean="0"/>
              <a:t>‹#›</a:t>
            </a:fld>
            <a:endParaRPr lang="en-ID"/>
          </a:p>
        </p:txBody>
      </p:sp>
    </p:spTree>
    <p:extLst>
      <p:ext uri="{BB962C8B-B14F-4D97-AF65-F5344CB8AC3E}">
        <p14:creationId xmlns:p14="http://schemas.microsoft.com/office/powerpoint/2010/main" val="317078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3863-8E97-3811-960E-4B39393021E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29EADD5-95B1-EE05-AECC-CAEC623EE4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18B3F40-6D04-B8A1-5C63-AB080A61C6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AAECC93-5120-F187-37B7-744026456D1C}"/>
              </a:ext>
            </a:extLst>
          </p:cNvPr>
          <p:cNvSpPr>
            <a:spLocks noGrp="1"/>
          </p:cNvSpPr>
          <p:nvPr>
            <p:ph type="dt" sz="half" idx="10"/>
          </p:nvPr>
        </p:nvSpPr>
        <p:spPr/>
        <p:txBody>
          <a:bodyPr/>
          <a:lstStyle/>
          <a:p>
            <a:fld id="{8CC5FA1D-4C55-4DFF-BDB7-6B9BD88C4DD2}" type="datetimeFigureOut">
              <a:rPr lang="en-ID" smtClean="0"/>
              <a:t>25/09/2024</a:t>
            </a:fld>
            <a:endParaRPr lang="en-ID"/>
          </a:p>
        </p:txBody>
      </p:sp>
      <p:sp>
        <p:nvSpPr>
          <p:cNvPr id="6" name="Footer Placeholder 5">
            <a:extLst>
              <a:ext uri="{FF2B5EF4-FFF2-40B4-BE49-F238E27FC236}">
                <a16:creationId xmlns:a16="http://schemas.microsoft.com/office/drawing/2014/main" id="{9960B21C-FAEA-C291-2102-628D36B06EA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002F9E5-AED3-70F3-D59A-EEB59A234317}"/>
              </a:ext>
            </a:extLst>
          </p:cNvPr>
          <p:cNvSpPr>
            <a:spLocks noGrp="1"/>
          </p:cNvSpPr>
          <p:nvPr>
            <p:ph type="sldNum" sz="quarter" idx="12"/>
          </p:nvPr>
        </p:nvSpPr>
        <p:spPr/>
        <p:txBody>
          <a:bodyPr/>
          <a:lstStyle/>
          <a:p>
            <a:fld id="{5FC28A35-1FA5-4626-A0A7-F12F09EBC62E}" type="slidenum">
              <a:rPr lang="en-ID" smtClean="0"/>
              <a:t>‹#›</a:t>
            </a:fld>
            <a:endParaRPr lang="en-ID"/>
          </a:p>
        </p:txBody>
      </p:sp>
    </p:spTree>
    <p:extLst>
      <p:ext uri="{BB962C8B-B14F-4D97-AF65-F5344CB8AC3E}">
        <p14:creationId xmlns:p14="http://schemas.microsoft.com/office/powerpoint/2010/main" val="228230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9828-F63E-2385-6D39-C18398EDC276}"/>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F6166EC-E22B-E713-86D0-57C6E2A8A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1CE194-0529-6BF6-4506-0CFE660B32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4245C810-56C6-3902-38DC-1ACA0C18C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A5955-A446-0C19-1B84-69D8111126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9DE4C226-163B-36FA-FCC1-338108FDF92D}"/>
              </a:ext>
            </a:extLst>
          </p:cNvPr>
          <p:cNvSpPr>
            <a:spLocks noGrp="1"/>
          </p:cNvSpPr>
          <p:nvPr>
            <p:ph type="dt" sz="half" idx="10"/>
          </p:nvPr>
        </p:nvSpPr>
        <p:spPr/>
        <p:txBody>
          <a:bodyPr/>
          <a:lstStyle/>
          <a:p>
            <a:fld id="{8CC5FA1D-4C55-4DFF-BDB7-6B9BD88C4DD2}" type="datetimeFigureOut">
              <a:rPr lang="en-ID" smtClean="0"/>
              <a:t>25/09/2024</a:t>
            </a:fld>
            <a:endParaRPr lang="en-ID"/>
          </a:p>
        </p:txBody>
      </p:sp>
      <p:sp>
        <p:nvSpPr>
          <p:cNvPr id="8" name="Footer Placeholder 7">
            <a:extLst>
              <a:ext uri="{FF2B5EF4-FFF2-40B4-BE49-F238E27FC236}">
                <a16:creationId xmlns:a16="http://schemas.microsoft.com/office/drawing/2014/main" id="{5E52DAC9-9FE1-9233-C0E8-24B0D27A7899}"/>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0626C8FF-9BFF-3071-47E3-EF1686E6FE63}"/>
              </a:ext>
            </a:extLst>
          </p:cNvPr>
          <p:cNvSpPr>
            <a:spLocks noGrp="1"/>
          </p:cNvSpPr>
          <p:nvPr>
            <p:ph type="sldNum" sz="quarter" idx="12"/>
          </p:nvPr>
        </p:nvSpPr>
        <p:spPr/>
        <p:txBody>
          <a:bodyPr/>
          <a:lstStyle/>
          <a:p>
            <a:fld id="{5FC28A35-1FA5-4626-A0A7-F12F09EBC62E}" type="slidenum">
              <a:rPr lang="en-ID" smtClean="0"/>
              <a:t>‹#›</a:t>
            </a:fld>
            <a:endParaRPr lang="en-ID"/>
          </a:p>
        </p:txBody>
      </p:sp>
    </p:spTree>
    <p:extLst>
      <p:ext uri="{BB962C8B-B14F-4D97-AF65-F5344CB8AC3E}">
        <p14:creationId xmlns:p14="http://schemas.microsoft.com/office/powerpoint/2010/main" val="38169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0FC0-FA90-0D4F-23CE-B8C2C6FD041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7A49D670-7235-25BF-4780-59DAE5F57039}"/>
              </a:ext>
            </a:extLst>
          </p:cNvPr>
          <p:cNvSpPr>
            <a:spLocks noGrp="1"/>
          </p:cNvSpPr>
          <p:nvPr>
            <p:ph type="dt" sz="half" idx="10"/>
          </p:nvPr>
        </p:nvSpPr>
        <p:spPr/>
        <p:txBody>
          <a:bodyPr/>
          <a:lstStyle/>
          <a:p>
            <a:fld id="{8CC5FA1D-4C55-4DFF-BDB7-6B9BD88C4DD2}" type="datetimeFigureOut">
              <a:rPr lang="en-ID" smtClean="0"/>
              <a:t>25/09/2024</a:t>
            </a:fld>
            <a:endParaRPr lang="en-ID"/>
          </a:p>
        </p:txBody>
      </p:sp>
      <p:sp>
        <p:nvSpPr>
          <p:cNvPr id="4" name="Footer Placeholder 3">
            <a:extLst>
              <a:ext uri="{FF2B5EF4-FFF2-40B4-BE49-F238E27FC236}">
                <a16:creationId xmlns:a16="http://schemas.microsoft.com/office/drawing/2014/main" id="{0EA82CD9-5101-3EB8-4085-8814F944936E}"/>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7377E8AA-D152-8BA0-3BBB-354F26DCB305}"/>
              </a:ext>
            </a:extLst>
          </p:cNvPr>
          <p:cNvSpPr>
            <a:spLocks noGrp="1"/>
          </p:cNvSpPr>
          <p:nvPr>
            <p:ph type="sldNum" sz="quarter" idx="12"/>
          </p:nvPr>
        </p:nvSpPr>
        <p:spPr/>
        <p:txBody>
          <a:bodyPr/>
          <a:lstStyle/>
          <a:p>
            <a:fld id="{5FC28A35-1FA5-4626-A0A7-F12F09EBC62E}" type="slidenum">
              <a:rPr lang="en-ID" smtClean="0"/>
              <a:t>‹#›</a:t>
            </a:fld>
            <a:endParaRPr lang="en-ID"/>
          </a:p>
        </p:txBody>
      </p:sp>
    </p:spTree>
    <p:extLst>
      <p:ext uri="{BB962C8B-B14F-4D97-AF65-F5344CB8AC3E}">
        <p14:creationId xmlns:p14="http://schemas.microsoft.com/office/powerpoint/2010/main" val="409691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4A80A5-390D-D5E8-E51E-FEC2B02B844E}"/>
              </a:ext>
            </a:extLst>
          </p:cNvPr>
          <p:cNvSpPr>
            <a:spLocks noGrp="1"/>
          </p:cNvSpPr>
          <p:nvPr>
            <p:ph type="dt" sz="half" idx="10"/>
          </p:nvPr>
        </p:nvSpPr>
        <p:spPr/>
        <p:txBody>
          <a:bodyPr/>
          <a:lstStyle/>
          <a:p>
            <a:fld id="{8CC5FA1D-4C55-4DFF-BDB7-6B9BD88C4DD2}" type="datetimeFigureOut">
              <a:rPr lang="en-ID" smtClean="0"/>
              <a:t>25/09/2024</a:t>
            </a:fld>
            <a:endParaRPr lang="en-ID"/>
          </a:p>
        </p:txBody>
      </p:sp>
      <p:sp>
        <p:nvSpPr>
          <p:cNvPr id="3" name="Footer Placeholder 2">
            <a:extLst>
              <a:ext uri="{FF2B5EF4-FFF2-40B4-BE49-F238E27FC236}">
                <a16:creationId xmlns:a16="http://schemas.microsoft.com/office/drawing/2014/main" id="{E2112E8D-79B6-A2AC-DE90-5E85DB8A7FF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F854ECB4-D7B6-3C97-A989-FBDF6B05EC2F}"/>
              </a:ext>
            </a:extLst>
          </p:cNvPr>
          <p:cNvSpPr>
            <a:spLocks noGrp="1"/>
          </p:cNvSpPr>
          <p:nvPr>
            <p:ph type="sldNum" sz="quarter" idx="12"/>
          </p:nvPr>
        </p:nvSpPr>
        <p:spPr/>
        <p:txBody>
          <a:bodyPr/>
          <a:lstStyle/>
          <a:p>
            <a:fld id="{5FC28A35-1FA5-4626-A0A7-F12F09EBC62E}" type="slidenum">
              <a:rPr lang="en-ID" smtClean="0"/>
              <a:t>‹#›</a:t>
            </a:fld>
            <a:endParaRPr lang="en-ID"/>
          </a:p>
        </p:txBody>
      </p:sp>
    </p:spTree>
    <p:extLst>
      <p:ext uri="{BB962C8B-B14F-4D97-AF65-F5344CB8AC3E}">
        <p14:creationId xmlns:p14="http://schemas.microsoft.com/office/powerpoint/2010/main" val="414524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70E3-3A0A-B226-E29E-FE9904922D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96447C3B-D158-BF01-1506-E2ACCC78E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1D67E22E-1DEC-0A0D-CAD5-FAB5A3ADA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204B3-6779-EF64-93A1-7A97015755F2}"/>
              </a:ext>
            </a:extLst>
          </p:cNvPr>
          <p:cNvSpPr>
            <a:spLocks noGrp="1"/>
          </p:cNvSpPr>
          <p:nvPr>
            <p:ph type="dt" sz="half" idx="10"/>
          </p:nvPr>
        </p:nvSpPr>
        <p:spPr/>
        <p:txBody>
          <a:bodyPr/>
          <a:lstStyle/>
          <a:p>
            <a:fld id="{8CC5FA1D-4C55-4DFF-BDB7-6B9BD88C4DD2}" type="datetimeFigureOut">
              <a:rPr lang="en-ID" smtClean="0"/>
              <a:t>25/09/2024</a:t>
            </a:fld>
            <a:endParaRPr lang="en-ID"/>
          </a:p>
        </p:txBody>
      </p:sp>
      <p:sp>
        <p:nvSpPr>
          <p:cNvPr id="6" name="Footer Placeholder 5">
            <a:extLst>
              <a:ext uri="{FF2B5EF4-FFF2-40B4-BE49-F238E27FC236}">
                <a16:creationId xmlns:a16="http://schemas.microsoft.com/office/drawing/2014/main" id="{5D4D8E88-6DAE-3CB5-6246-B8B12957B21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AE22C09-0C9D-FAEB-2CEC-6A7CD488CF83}"/>
              </a:ext>
            </a:extLst>
          </p:cNvPr>
          <p:cNvSpPr>
            <a:spLocks noGrp="1"/>
          </p:cNvSpPr>
          <p:nvPr>
            <p:ph type="sldNum" sz="quarter" idx="12"/>
          </p:nvPr>
        </p:nvSpPr>
        <p:spPr/>
        <p:txBody>
          <a:bodyPr/>
          <a:lstStyle/>
          <a:p>
            <a:fld id="{5FC28A35-1FA5-4626-A0A7-F12F09EBC62E}" type="slidenum">
              <a:rPr lang="en-ID" smtClean="0"/>
              <a:t>‹#›</a:t>
            </a:fld>
            <a:endParaRPr lang="en-ID"/>
          </a:p>
        </p:txBody>
      </p:sp>
    </p:spTree>
    <p:extLst>
      <p:ext uri="{BB962C8B-B14F-4D97-AF65-F5344CB8AC3E}">
        <p14:creationId xmlns:p14="http://schemas.microsoft.com/office/powerpoint/2010/main" val="171285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88FC-9607-7925-BA28-63841B0BC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3A079C08-A262-D14E-D8B6-0EA6DB7C3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1961F70A-E1D0-2788-325D-C08A42110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3E1BC-AF55-E969-DF1E-CE4304569E97}"/>
              </a:ext>
            </a:extLst>
          </p:cNvPr>
          <p:cNvSpPr>
            <a:spLocks noGrp="1"/>
          </p:cNvSpPr>
          <p:nvPr>
            <p:ph type="dt" sz="half" idx="10"/>
          </p:nvPr>
        </p:nvSpPr>
        <p:spPr/>
        <p:txBody>
          <a:bodyPr/>
          <a:lstStyle/>
          <a:p>
            <a:fld id="{8CC5FA1D-4C55-4DFF-BDB7-6B9BD88C4DD2}" type="datetimeFigureOut">
              <a:rPr lang="en-ID" smtClean="0"/>
              <a:t>25/09/2024</a:t>
            </a:fld>
            <a:endParaRPr lang="en-ID"/>
          </a:p>
        </p:txBody>
      </p:sp>
      <p:sp>
        <p:nvSpPr>
          <p:cNvPr id="6" name="Footer Placeholder 5">
            <a:extLst>
              <a:ext uri="{FF2B5EF4-FFF2-40B4-BE49-F238E27FC236}">
                <a16:creationId xmlns:a16="http://schemas.microsoft.com/office/drawing/2014/main" id="{749794B0-531D-A2FB-A9CC-707CE3D9BB3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A35130A-019D-C9F7-9101-320B78998907}"/>
              </a:ext>
            </a:extLst>
          </p:cNvPr>
          <p:cNvSpPr>
            <a:spLocks noGrp="1"/>
          </p:cNvSpPr>
          <p:nvPr>
            <p:ph type="sldNum" sz="quarter" idx="12"/>
          </p:nvPr>
        </p:nvSpPr>
        <p:spPr/>
        <p:txBody>
          <a:bodyPr/>
          <a:lstStyle/>
          <a:p>
            <a:fld id="{5FC28A35-1FA5-4626-A0A7-F12F09EBC62E}" type="slidenum">
              <a:rPr lang="en-ID" smtClean="0"/>
              <a:t>‹#›</a:t>
            </a:fld>
            <a:endParaRPr lang="en-ID"/>
          </a:p>
        </p:txBody>
      </p:sp>
    </p:spTree>
    <p:extLst>
      <p:ext uri="{BB962C8B-B14F-4D97-AF65-F5344CB8AC3E}">
        <p14:creationId xmlns:p14="http://schemas.microsoft.com/office/powerpoint/2010/main" val="415750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2F6197-2879-F4CA-E1ED-AA6F98428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EC91A02-D815-4B05-5F57-A483EC643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826FBE1-02B9-633C-7D5A-6D85345BD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5FA1D-4C55-4DFF-BDB7-6B9BD88C4DD2}" type="datetimeFigureOut">
              <a:rPr lang="en-ID" smtClean="0"/>
              <a:t>25/09/2024</a:t>
            </a:fld>
            <a:endParaRPr lang="en-ID"/>
          </a:p>
        </p:txBody>
      </p:sp>
      <p:sp>
        <p:nvSpPr>
          <p:cNvPr id="5" name="Footer Placeholder 4">
            <a:extLst>
              <a:ext uri="{FF2B5EF4-FFF2-40B4-BE49-F238E27FC236}">
                <a16:creationId xmlns:a16="http://schemas.microsoft.com/office/drawing/2014/main" id="{0D0E3B61-F2B0-29AE-DC4B-561DA6C1F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9AB0764C-0611-46D8-D8D1-81637711E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28A35-1FA5-4626-A0A7-F12F09EBC62E}" type="slidenum">
              <a:rPr lang="en-ID" smtClean="0"/>
              <a:t>‹#›</a:t>
            </a:fld>
            <a:endParaRPr lang="en-ID"/>
          </a:p>
        </p:txBody>
      </p:sp>
    </p:spTree>
    <p:extLst>
      <p:ext uri="{BB962C8B-B14F-4D97-AF65-F5344CB8AC3E}">
        <p14:creationId xmlns:p14="http://schemas.microsoft.com/office/powerpoint/2010/main" val="2052573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ing.com/ck/a?!&amp;&amp;p=ef4f157db2a83167JmltdHM9MTcyNzEzNjAwMCZpZ3VpZD0yMDE0Mjk0Yi1iZmFiLTY5YjItMmExMi0zOGE4YmVmZDY4M2ImaW5zaWQ9NTU5OQ&amp;ptn=3&amp;ver=2&amp;hsh=3&amp;fclid=2014294b-bfab-69b2-2a12-38a8befd683b&amp;psq=definisi+sehat+menurut+who&amp;u=a1aHR0cHM6Ly93d3cua29tcGFzLmNvbS9zYWlucy9yZWFkLzIwMjIvMDEvMTQvMTY0NTAwOTIzL2RlZmluaXNpLXNlaGF0LW1lbnVydXQtd2hvLWRhbi1rZW1lbmtlcy10aWRhay1oYW55YS1zb2FsLXBlbnlha2l0&amp;ntb=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DF653-10B6-1D3C-0D29-EB64C28A64F8}"/>
              </a:ext>
            </a:extLst>
          </p:cNvPr>
          <p:cNvSpPr>
            <a:spLocks noGrp="1"/>
          </p:cNvSpPr>
          <p:nvPr>
            <p:ph type="ctrTitle"/>
          </p:nvPr>
        </p:nvSpPr>
        <p:spPr>
          <a:xfrm>
            <a:off x="1772817" y="3186404"/>
            <a:ext cx="9144000" cy="1200959"/>
          </a:xfrm>
        </p:spPr>
        <p:txBody>
          <a:bodyPr>
            <a:normAutofit/>
          </a:bodyPr>
          <a:lstStyle/>
          <a:p>
            <a:r>
              <a:rPr lang="en-US" sz="3200" b="1" dirty="0"/>
              <a:t>PERAN DAN FUNGSI PERAWAT JIWA DAN KOLABORASI INTERDISIPLIN DALAM KESEHATAN DAN KEPERAWATAN </a:t>
            </a:r>
            <a:endParaRPr lang="en-ID" sz="3200" b="1" dirty="0"/>
          </a:p>
        </p:txBody>
      </p:sp>
      <p:sp>
        <p:nvSpPr>
          <p:cNvPr id="3" name="Subtitle 2">
            <a:extLst>
              <a:ext uri="{FF2B5EF4-FFF2-40B4-BE49-F238E27FC236}">
                <a16:creationId xmlns:a16="http://schemas.microsoft.com/office/drawing/2014/main" id="{CB6082BF-96B7-0702-C0B5-04635D2DD631}"/>
              </a:ext>
            </a:extLst>
          </p:cNvPr>
          <p:cNvSpPr>
            <a:spLocks noGrp="1"/>
          </p:cNvSpPr>
          <p:nvPr>
            <p:ph type="subTitle" idx="1"/>
          </p:nvPr>
        </p:nvSpPr>
        <p:spPr>
          <a:xfrm>
            <a:off x="1524000" y="4534679"/>
            <a:ext cx="9144000" cy="1655762"/>
          </a:xfrm>
        </p:spPr>
        <p:txBody>
          <a:bodyPr>
            <a:normAutofit/>
          </a:bodyPr>
          <a:lstStyle/>
          <a:p>
            <a:r>
              <a:rPr lang="en-ID" dirty="0"/>
              <a:t>By:</a:t>
            </a:r>
          </a:p>
          <a:p>
            <a:r>
              <a:rPr lang="en-ID" dirty="0" err="1"/>
              <a:t>Taukhit</a:t>
            </a:r>
            <a:r>
              <a:rPr lang="en-ID" dirty="0"/>
              <a:t>.,S.</a:t>
            </a:r>
            <a:r>
              <a:rPr lang="en-ID" dirty="0" err="1"/>
              <a:t>Kep</a:t>
            </a:r>
            <a:r>
              <a:rPr lang="en-ID" dirty="0"/>
              <a:t>.,Ns.,</a:t>
            </a:r>
            <a:r>
              <a:rPr lang="en-ID" dirty="0" err="1"/>
              <a:t>M.Kep</a:t>
            </a:r>
            <a:endParaRPr lang="en-ID" dirty="0"/>
          </a:p>
          <a:p>
            <a:endParaRPr lang="en-ID" dirty="0"/>
          </a:p>
        </p:txBody>
      </p:sp>
      <p:pic>
        <p:nvPicPr>
          <p:cNvPr id="4" name="Picture 3">
            <a:extLst>
              <a:ext uri="{FF2B5EF4-FFF2-40B4-BE49-F238E27FC236}">
                <a16:creationId xmlns:a16="http://schemas.microsoft.com/office/drawing/2014/main" id="{28E12829-0D3A-D858-BE5C-3546D351EE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2" t="6395" r="60717" b="77160"/>
          <a:stretch/>
        </p:blipFill>
        <p:spPr bwMode="auto">
          <a:xfrm>
            <a:off x="9097348" y="1"/>
            <a:ext cx="2891198" cy="120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4628A1F5-89DE-DAB3-1408-A6E00D2587E4}"/>
              </a:ext>
            </a:extLst>
          </p:cNvPr>
          <p:cNvSpPr/>
          <p:nvPr/>
        </p:nvSpPr>
        <p:spPr>
          <a:xfrm>
            <a:off x="0" y="6372808"/>
            <a:ext cx="10916817" cy="3079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074" name="Picture 2" descr="Reiza Apriani: Sejarah Kesehatan Mental, Konsep Kesehatan Mental, dan ...">
            <a:extLst>
              <a:ext uri="{FF2B5EF4-FFF2-40B4-BE49-F238E27FC236}">
                <a16:creationId xmlns:a16="http://schemas.microsoft.com/office/drawing/2014/main" id="{EA41254D-6BAA-9460-9454-A26BD422D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261" y="157275"/>
            <a:ext cx="3123286" cy="3271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7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579D-ABF5-C2D2-465E-E887DAD35632}"/>
              </a:ext>
            </a:extLst>
          </p:cNvPr>
          <p:cNvSpPr>
            <a:spLocks noGrp="1"/>
          </p:cNvSpPr>
          <p:nvPr>
            <p:ph type="title"/>
          </p:nvPr>
        </p:nvSpPr>
        <p:spPr/>
        <p:txBody>
          <a:bodyPr/>
          <a:lstStyle/>
          <a:p>
            <a:r>
              <a:rPr lang="en-US" dirty="0" err="1"/>
              <a:t>Fungsi</a:t>
            </a:r>
            <a:r>
              <a:rPr lang="en-US" dirty="0"/>
              <a:t> </a:t>
            </a:r>
            <a:r>
              <a:rPr lang="en-US" dirty="0" err="1"/>
              <a:t>dari</a:t>
            </a:r>
            <a:r>
              <a:rPr lang="en-US" dirty="0"/>
              <a:t> </a:t>
            </a:r>
            <a:r>
              <a:rPr lang="en-US" dirty="0" err="1"/>
              <a:t>Perawat</a:t>
            </a:r>
            <a:r>
              <a:rPr lang="en-US" dirty="0"/>
              <a:t> Jiwa </a:t>
            </a:r>
            <a:endParaRPr lang="en-ID" dirty="0"/>
          </a:p>
        </p:txBody>
      </p:sp>
      <p:sp>
        <p:nvSpPr>
          <p:cNvPr id="3" name="Content Placeholder 2">
            <a:extLst>
              <a:ext uri="{FF2B5EF4-FFF2-40B4-BE49-F238E27FC236}">
                <a16:creationId xmlns:a16="http://schemas.microsoft.com/office/drawing/2014/main" id="{107A33CB-6E8F-0913-9581-DB774432A21D}"/>
              </a:ext>
            </a:extLst>
          </p:cNvPr>
          <p:cNvSpPr>
            <a:spLocks noGrp="1"/>
          </p:cNvSpPr>
          <p:nvPr>
            <p:ph idx="1"/>
          </p:nvPr>
        </p:nvSpPr>
        <p:spPr>
          <a:xfrm>
            <a:off x="978159" y="1884784"/>
            <a:ext cx="7176796" cy="4385485"/>
          </a:xfrm>
          <a:ln w="38100">
            <a:solidFill>
              <a:schemeClr val="accent1"/>
            </a:solidFill>
          </a:ln>
        </p:spPr>
        <p:txBody>
          <a:bodyPr>
            <a:normAutofit/>
          </a:bodyPr>
          <a:lstStyle/>
          <a:p>
            <a:r>
              <a:rPr lang="en-US" dirty="0"/>
              <a:t>Dealing with patient’s problem of attitude, mood, and interpretation of reality </a:t>
            </a:r>
          </a:p>
          <a:p>
            <a:r>
              <a:rPr lang="en-US" dirty="0"/>
              <a:t>Exploring disturbing and conflicting thoughts and feelings </a:t>
            </a:r>
          </a:p>
          <a:p>
            <a:r>
              <a:rPr lang="en-US" dirty="0"/>
              <a:t>Using the patient’s positive feelings toward the therapist to effect psychophysiological </a:t>
            </a:r>
            <a:r>
              <a:rPr lang="en-US" dirty="0" err="1"/>
              <a:t>homesostatis</a:t>
            </a:r>
            <a:r>
              <a:rPr lang="en-US" dirty="0"/>
              <a:t> </a:t>
            </a:r>
          </a:p>
          <a:p>
            <a:r>
              <a:rPr lang="en-US" dirty="0" err="1"/>
              <a:t>Conceling</a:t>
            </a:r>
            <a:r>
              <a:rPr lang="en-US" dirty="0"/>
              <a:t> patients in emergencies, including panic and fear</a:t>
            </a:r>
          </a:p>
          <a:p>
            <a:pPr marL="0" indent="0">
              <a:buNone/>
            </a:pPr>
            <a:endParaRPr lang="en-US" dirty="0"/>
          </a:p>
          <a:p>
            <a:endParaRPr lang="en-ID" dirty="0"/>
          </a:p>
        </p:txBody>
      </p:sp>
      <p:pic>
        <p:nvPicPr>
          <p:cNvPr id="5" name="Picture 4">
            <a:extLst>
              <a:ext uri="{FF2B5EF4-FFF2-40B4-BE49-F238E27FC236}">
                <a16:creationId xmlns:a16="http://schemas.microsoft.com/office/drawing/2014/main" id="{A5D03BA1-3855-BB0C-C5FC-C3A74F23D8E3}"/>
              </a:ext>
            </a:extLst>
          </p:cNvPr>
          <p:cNvPicPr>
            <a:picLocks noChangeAspect="1"/>
          </p:cNvPicPr>
          <p:nvPr/>
        </p:nvPicPr>
        <p:blipFill rotWithShape="1">
          <a:blip r:embed="rId2">
            <a:extLst>
              <a:ext uri="{28A0092B-C50C-407E-A947-70E740481C1C}">
                <a14:useLocalDpi xmlns:a14="http://schemas.microsoft.com/office/drawing/2010/main" val="0"/>
              </a:ext>
            </a:extLst>
          </a:blip>
          <a:srcRect t="32653" b="-10612"/>
          <a:stretch/>
        </p:blipFill>
        <p:spPr>
          <a:xfrm>
            <a:off x="8360229" y="2055890"/>
            <a:ext cx="3449216" cy="4780410"/>
          </a:xfrm>
          <a:prstGeom prst="rect">
            <a:avLst/>
          </a:prstGeom>
        </p:spPr>
      </p:pic>
    </p:spTree>
    <p:extLst>
      <p:ext uri="{BB962C8B-B14F-4D97-AF65-F5344CB8AC3E}">
        <p14:creationId xmlns:p14="http://schemas.microsoft.com/office/powerpoint/2010/main" val="1596570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133E-5F6E-85B9-3386-4F3A2AD27154}"/>
              </a:ext>
            </a:extLst>
          </p:cNvPr>
          <p:cNvSpPr>
            <a:spLocks noGrp="1"/>
          </p:cNvSpPr>
          <p:nvPr>
            <p:ph type="title"/>
          </p:nvPr>
        </p:nvSpPr>
        <p:spPr/>
        <p:txBody>
          <a:bodyPr/>
          <a:lstStyle/>
          <a:p>
            <a:r>
              <a:rPr lang="en-US" dirty="0" err="1"/>
              <a:t>Tatanan</a:t>
            </a:r>
            <a:r>
              <a:rPr lang="en-US" dirty="0"/>
              <a:t> </a:t>
            </a:r>
            <a:r>
              <a:rPr lang="en-US" dirty="0" err="1"/>
              <a:t>Praktik</a:t>
            </a:r>
            <a:endParaRPr lang="en-ID" dirty="0"/>
          </a:p>
        </p:txBody>
      </p:sp>
      <p:sp>
        <p:nvSpPr>
          <p:cNvPr id="3" name="Content Placeholder 2">
            <a:extLst>
              <a:ext uri="{FF2B5EF4-FFF2-40B4-BE49-F238E27FC236}">
                <a16:creationId xmlns:a16="http://schemas.microsoft.com/office/drawing/2014/main" id="{6308B15D-60EE-44A8-8C7F-60EFA0401097}"/>
              </a:ext>
            </a:extLst>
          </p:cNvPr>
          <p:cNvSpPr>
            <a:spLocks noGrp="1"/>
          </p:cNvSpPr>
          <p:nvPr>
            <p:ph idx="1"/>
          </p:nvPr>
        </p:nvSpPr>
        <p:spPr/>
        <p:txBody>
          <a:bodyPr/>
          <a:lstStyle/>
          <a:p>
            <a:r>
              <a:rPr lang="en-US" dirty="0" err="1"/>
              <a:t>Fasilitas</a:t>
            </a:r>
            <a:r>
              <a:rPr lang="en-US" dirty="0"/>
              <a:t> Kesehatan </a:t>
            </a:r>
            <a:r>
              <a:rPr lang="en-US" dirty="0" err="1"/>
              <a:t>jiwa</a:t>
            </a:r>
            <a:r>
              <a:rPr lang="en-US" dirty="0"/>
              <a:t> </a:t>
            </a:r>
          </a:p>
          <a:p>
            <a:r>
              <a:rPr lang="en-US" dirty="0"/>
              <a:t>Pusat Kesehatan </a:t>
            </a:r>
            <a:r>
              <a:rPr lang="en-US" dirty="0" err="1"/>
              <a:t>jiwa</a:t>
            </a:r>
            <a:r>
              <a:rPr lang="en-US" dirty="0"/>
              <a:t> Masyarakat </a:t>
            </a:r>
          </a:p>
          <a:p>
            <a:r>
              <a:rPr lang="en-US" dirty="0"/>
              <a:t>Unit Kesehatan </a:t>
            </a:r>
            <a:r>
              <a:rPr lang="en-US" dirty="0" err="1"/>
              <a:t>jiwa</a:t>
            </a:r>
            <a:r>
              <a:rPr lang="en-US" dirty="0"/>
              <a:t> di RS </a:t>
            </a:r>
          </a:p>
          <a:p>
            <a:r>
              <a:rPr lang="en-US" dirty="0" err="1"/>
              <a:t>Fasilitas</a:t>
            </a:r>
            <a:r>
              <a:rPr lang="en-US" dirty="0"/>
              <a:t> </a:t>
            </a:r>
            <a:r>
              <a:rPr lang="en-US" dirty="0" err="1"/>
              <a:t>tempat</a:t>
            </a:r>
            <a:r>
              <a:rPr lang="en-US" dirty="0"/>
              <a:t> </a:t>
            </a:r>
            <a:r>
              <a:rPr lang="en-US" dirty="0" err="1"/>
              <a:t>tinggal</a:t>
            </a:r>
            <a:r>
              <a:rPr lang="en-US" dirty="0"/>
              <a:t> </a:t>
            </a:r>
          </a:p>
          <a:p>
            <a:r>
              <a:rPr lang="en-US" dirty="0" err="1"/>
              <a:t>Praktik</a:t>
            </a:r>
            <a:r>
              <a:rPr lang="en-US" dirty="0"/>
              <a:t> </a:t>
            </a:r>
            <a:r>
              <a:rPr lang="en-US" dirty="0" err="1"/>
              <a:t>pribadi</a:t>
            </a:r>
            <a:r>
              <a:rPr lang="en-US" dirty="0"/>
              <a:t> </a:t>
            </a:r>
            <a:endParaRPr lang="en-ID" dirty="0"/>
          </a:p>
        </p:txBody>
      </p:sp>
      <p:sp>
        <p:nvSpPr>
          <p:cNvPr id="4" name="Rectangle 3">
            <a:extLst>
              <a:ext uri="{FF2B5EF4-FFF2-40B4-BE49-F238E27FC236}">
                <a16:creationId xmlns:a16="http://schemas.microsoft.com/office/drawing/2014/main" id="{6C2383CD-1A08-EA52-00D1-9923FAE72DCB}"/>
              </a:ext>
            </a:extLst>
          </p:cNvPr>
          <p:cNvSpPr/>
          <p:nvPr/>
        </p:nvSpPr>
        <p:spPr>
          <a:xfrm>
            <a:off x="391886" y="1413022"/>
            <a:ext cx="11594841" cy="2300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34506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B935-2E33-B491-14AD-3BC965CBA130}"/>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CA6D6AA6-BEC3-9601-6F11-B037A72A5D7B}"/>
              </a:ext>
            </a:extLst>
          </p:cNvPr>
          <p:cNvSpPr>
            <a:spLocks noGrp="1"/>
          </p:cNvSpPr>
          <p:nvPr>
            <p:ph idx="1"/>
          </p:nvPr>
        </p:nvSpPr>
        <p:spPr/>
        <p:txBody>
          <a:bodyPr/>
          <a:lstStyle/>
          <a:p>
            <a:endParaRPr lang="en-ID"/>
          </a:p>
        </p:txBody>
      </p:sp>
      <p:pic>
        <p:nvPicPr>
          <p:cNvPr id="5" name="Picture 4">
            <a:extLst>
              <a:ext uri="{FF2B5EF4-FFF2-40B4-BE49-F238E27FC236}">
                <a16:creationId xmlns:a16="http://schemas.microsoft.com/office/drawing/2014/main" id="{0E126EAF-8570-6018-7C51-69E3D93024E7}"/>
              </a:ext>
            </a:extLst>
          </p:cNvPr>
          <p:cNvPicPr>
            <a:picLocks noChangeAspect="1"/>
          </p:cNvPicPr>
          <p:nvPr/>
        </p:nvPicPr>
        <p:blipFill rotWithShape="1">
          <a:blip r:embed="rId2"/>
          <a:srcRect l="15592" t="31402" r="39803" b="19474"/>
          <a:stretch/>
        </p:blipFill>
        <p:spPr>
          <a:xfrm>
            <a:off x="1900987" y="681037"/>
            <a:ext cx="8688863" cy="5382482"/>
          </a:xfrm>
          <a:prstGeom prst="rect">
            <a:avLst/>
          </a:prstGeom>
        </p:spPr>
      </p:pic>
    </p:spTree>
    <p:extLst>
      <p:ext uri="{BB962C8B-B14F-4D97-AF65-F5344CB8AC3E}">
        <p14:creationId xmlns:p14="http://schemas.microsoft.com/office/powerpoint/2010/main" val="16917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A1FB-66FF-4317-8ABA-BE99CF3E081B}"/>
              </a:ext>
            </a:extLst>
          </p:cNvPr>
          <p:cNvSpPr>
            <a:spLocks noGrp="1"/>
          </p:cNvSpPr>
          <p:nvPr>
            <p:ph type="title"/>
          </p:nvPr>
        </p:nvSpPr>
        <p:spPr>
          <a:xfrm>
            <a:off x="1676400" y="4461264"/>
            <a:ext cx="10515600" cy="670573"/>
          </a:xfrm>
          <a:solidFill>
            <a:schemeClr val="accent1">
              <a:lumMod val="50000"/>
            </a:schemeClr>
          </a:solidFill>
        </p:spPr>
        <p:txBody>
          <a:bodyPr>
            <a:normAutofit fontScale="90000"/>
          </a:bodyPr>
          <a:lstStyle/>
          <a:p>
            <a:r>
              <a:rPr lang="en-US" dirty="0" err="1">
                <a:solidFill>
                  <a:schemeClr val="bg1"/>
                </a:solidFill>
              </a:rPr>
              <a:t>Kolaborasi</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Keperawatan</a:t>
            </a:r>
            <a:r>
              <a:rPr lang="en-US" dirty="0">
                <a:solidFill>
                  <a:schemeClr val="bg1"/>
                </a:solidFill>
              </a:rPr>
              <a:t> Jiwa </a:t>
            </a:r>
            <a:endParaRPr lang="en-ID" dirty="0">
              <a:solidFill>
                <a:schemeClr val="bg1"/>
              </a:solidFill>
            </a:endParaRPr>
          </a:p>
        </p:txBody>
      </p:sp>
      <p:pic>
        <p:nvPicPr>
          <p:cNvPr id="17410" name="Picture 2" descr="SLT - Primary Practice">
            <a:extLst>
              <a:ext uri="{FF2B5EF4-FFF2-40B4-BE49-F238E27FC236}">
                <a16:creationId xmlns:a16="http://schemas.microsoft.com/office/drawing/2014/main" id="{04E4870B-33D6-449B-DA5C-9F5C46186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605" y="30791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7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78687D9-2D9B-8FD6-308E-D2AC72DD5DAD}"/>
              </a:ext>
            </a:extLst>
          </p:cNvPr>
          <p:cNvSpPr>
            <a:spLocks noGrp="1"/>
          </p:cNvSpPr>
          <p:nvPr>
            <p:ph type="title"/>
          </p:nvPr>
        </p:nvSpPr>
        <p:spPr>
          <a:xfrm>
            <a:off x="298580" y="228600"/>
            <a:ext cx="9991595" cy="990600"/>
          </a:xfrm>
        </p:spPr>
        <p:txBody>
          <a:bodyPr>
            <a:normAutofit/>
          </a:bodyPr>
          <a:lstStyle/>
          <a:p>
            <a:r>
              <a:rPr lang="en-US" altLang="en-US" dirty="0" err="1">
                <a:solidFill>
                  <a:srgbClr val="3366FF"/>
                </a:solidFill>
              </a:rPr>
              <a:t>Kolaborasi</a:t>
            </a:r>
            <a:r>
              <a:rPr lang="en-US" altLang="en-US" dirty="0">
                <a:solidFill>
                  <a:srgbClr val="3366FF"/>
                </a:solidFill>
              </a:rPr>
              <a:t> </a:t>
            </a:r>
            <a:r>
              <a:rPr lang="en-US" altLang="en-US" dirty="0" err="1">
                <a:solidFill>
                  <a:srgbClr val="3366FF"/>
                </a:solidFill>
              </a:rPr>
              <a:t>menurut</a:t>
            </a:r>
            <a:r>
              <a:rPr lang="en-US" altLang="en-US" dirty="0">
                <a:solidFill>
                  <a:srgbClr val="3366FF"/>
                </a:solidFill>
              </a:rPr>
              <a:t> Virginia Henderson</a:t>
            </a:r>
            <a:endParaRPr lang="id-ID" altLang="en-US" dirty="0"/>
          </a:p>
        </p:txBody>
      </p:sp>
      <p:sp>
        <p:nvSpPr>
          <p:cNvPr id="3" name="Content Placeholder 2">
            <a:extLst>
              <a:ext uri="{FF2B5EF4-FFF2-40B4-BE49-F238E27FC236}">
                <a16:creationId xmlns:a16="http://schemas.microsoft.com/office/drawing/2014/main" id="{2757CE6B-50FF-978C-375D-EDD481AC0B3F}"/>
              </a:ext>
            </a:extLst>
          </p:cNvPr>
          <p:cNvSpPr>
            <a:spLocks noGrp="1"/>
          </p:cNvSpPr>
          <p:nvPr>
            <p:ph sz="quarter" idx="1"/>
          </p:nvPr>
        </p:nvSpPr>
        <p:spPr>
          <a:xfrm>
            <a:off x="2136775" y="1600200"/>
            <a:ext cx="8153400" cy="4495800"/>
          </a:xfrm>
        </p:spPr>
        <p:txBody>
          <a:bodyPr>
            <a:normAutofit lnSpcReduction="10000"/>
          </a:bodyPr>
          <a:lstStyle/>
          <a:p>
            <a:pPr marL="282575" indent="-282575" algn="just">
              <a:buClr>
                <a:schemeClr val="tx1"/>
              </a:buClr>
              <a:buFont typeface="Wingdings" panose="05000000000000000000" pitchFamily="2" charset="2"/>
              <a:buChar char="v"/>
              <a:defRPr/>
            </a:pPr>
            <a:r>
              <a:rPr lang="en-US" sz="3200" dirty="0" err="1"/>
              <a:t>Kerjasama</a:t>
            </a:r>
            <a:r>
              <a:rPr lang="en-US" sz="3200" dirty="0"/>
              <a:t> </a:t>
            </a:r>
            <a:r>
              <a:rPr lang="en-US" sz="3200" dirty="0" err="1"/>
              <a:t>antara</a:t>
            </a:r>
            <a:r>
              <a:rPr lang="en-US" sz="3200" dirty="0"/>
              <a:t> </a:t>
            </a:r>
            <a:r>
              <a:rPr lang="en-US" sz="3200" dirty="0" err="1"/>
              <a:t>tenaga</a:t>
            </a:r>
            <a:r>
              <a:rPr lang="en-US" sz="3200" dirty="0"/>
              <a:t> </a:t>
            </a:r>
            <a:r>
              <a:rPr lang="en-US" sz="3200" dirty="0" err="1"/>
              <a:t>kesehatan</a:t>
            </a:r>
            <a:r>
              <a:rPr lang="en-US" sz="3200" dirty="0"/>
              <a:t> (</a:t>
            </a:r>
            <a:r>
              <a:rPr lang="en-US" sz="3200" dirty="0" err="1"/>
              <a:t>Dokter</a:t>
            </a:r>
            <a:r>
              <a:rPr lang="en-US" sz="3200" dirty="0"/>
              <a:t>, </a:t>
            </a:r>
            <a:r>
              <a:rPr lang="en-US" sz="3200" dirty="0" err="1"/>
              <a:t>Perawat</a:t>
            </a:r>
            <a:r>
              <a:rPr lang="en-US" sz="3200" dirty="0"/>
              <a:t>, </a:t>
            </a:r>
            <a:r>
              <a:rPr lang="en-US" sz="3200" dirty="0" err="1"/>
              <a:t>tenaga</a:t>
            </a:r>
            <a:r>
              <a:rPr lang="en-US" sz="3200" dirty="0"/>
              <a:t> </a:t>
            </a:r>
            <a:r>
              <a:rPr lang="en-US" sz="3200" dirty="0" err="1"/>
              <a:t>kesehatan</a:t>
            </a:r>
            <a:r>
              <a:rPr lang="en-US" sz="3200" dirty="0"/>
              <a:t> lain) </a:t>
            </a:r>
            <a:r>
              <a:rPr lang="en-US" sz="3200" dirty="0" err="1"/>
              <a:t>dengan</a:t>
            </a:r>
            <a:r>
              <a:rPr lang="en-US" sz="3200" dirty="0"/>
              <a:t> </a:t>
            </a:r>
            <a:r>
              <a:rPr lang="en-US" sz="3200" dirty="0" err="1"/>
              <a:t>pasien</a:t>
            </a:r>
            <a:r>
              <a:rPr lang="en-US" sz="3200" dirty="0"/>
              <a:t> </a:t>
            </a:r>
            <a:r>
              <a:rPr lang="en-US" sz="3200" dirty="0" err="1"/>
              <a:t>dan</a:t>
            </a:r>
            <a:r>
              <a:rPr lang="en-US" sz="3200" dirty="0"/>
              <a:t> </a:t>
            </a:r>
            <a:r>
              <a:rPr lang="en-US" sz="3200" dirty="0" err="1"/>
              <a:t>keluarganya</a:t>
            </a:r>
            <a:r>
              <a:rPr lang="en-US" sz="3200" dirty="0"/>
              <a:t> </a:t>
            </a:r>
            <a:r>
              <a:rPr lang="en-US" sz="3200" dirty="0" err="1"/>
              <a:t>untuk</a:t>
            </a:r>
            <a:r>
              <a:rPr lang="en-US" sz="3200" dirty="0"/>
              <a:t> </a:t>
            </a:r>
            <a:r>
              <a:rPr lang="en-US" sz="3200" dirty="0" err="1"/>
              <a:t>mencapai</a:t>
            </a:r>
            <a:r>
              <a:rPr lang="en-US" sz="3200" dirty="0"/>
              <a:t> </a:t>
            </a:r>
            <a:r>
              <a:rPr lang="en-US" sz="3200" dirty="0" err="1"/>
              <a:t>tujuan</a:t>
            </a:r>
            <a:endParaRPr lang="en-US" sz="3200" dirty="0"/>
          </a:p>
          <a:p>
            <a:pPr marL="282575" indent="-282575" algn="just">
              <a:buClr>
                <a:schemeClr val="tx1"/>
              </a:buClr>
              <a:buFont typeface="Wingdings" panose="05000000000000000000" pitchFamily="2" charset="2"/>
              <a:buChar char="v"/>
              <a:defRPr/>
            </a:pPr>
            <a:r>
              <a:rPr lang="en-US" sz="3200" dirty="0" err="1"/>
              <a:t>Ada</a:t>
            </a:r>
            <a:r>
              <a:rPr lang="en-US" sz="3200" dirty="0"/>
              <a:t> </a:t>
            </a:r>
            <a:r>
              <a:rPr lang="en-US" sz="3200" dirty="0" err="1"/>
              <a:t>elemen</a:t>
            </a:r>
            <a:r>
              <a:rPr lang="en-US" sz="3200" dirty="0"/>
              <a:t> </a:t>
            </a:r>
            <a:r>
              <a:rPr lang="en-US" sz="3200" dirty="0" err="1"/>
              <a:t>esensial</a:t>
            </a:r>
            <a:r>
              <a:rPr lang="en-US" sz="3200" dirty="0"/>
              <a:t> </a:t>
            </a:r>
            <a:r>
              <a:rPr lang="en-US" sz="3200" dirty="0" err="1"/>
              <a:t>dalam</a:t>
            </a:r>
            <a:r>
              <a:rPr lang="en-US" sz="3200" dirty="0"/>
              <a:t> </a:t>
            </a:r>
            <a:r>
              <a:rPr lang="en-US" sz="3200" dirty="0" err="1"/>
              <a:t>respek</a:t>
            </a:r>
            <a:r>
              <a:rPr lang="en-US" sz="3200" dirty="0"/>
              <a:t> yang </a:t>
            </a:r>
            <a:r>
              <a:rPr lang="en-US" sz="3200" dirty="0" err="1"/>
              <a:t>bermutu</a:t>
            </a:r>
            <a:r>
              <a:rPr lang="en-US" sz="3200" dirty="0"/>
              <a:t>: </a:t>
            </a:r>
            <a:r>
              <a:rPr lang="en-US" sz="3200" dirty="0" err="1"/>
              <a:t>kekuatan</a:t>
            </a:r>
            <a:r>
              <a:rPr lang="en-US" sz="3200" dirty="0"/>
              <a:t> </a:t>
            </a:r>
            <a:r>
              <a:rPr lang="en-US" sz="3200" dirty="0" err="1"/>
              <a:t>dan</a:t>
            </a:r>
            <a:r>
              <a:rPr lang="en-US" sz="3200" dirty="0"/>
              <a:t> </a:t>
            </a:r>
            <a:r>
              <a:rPr lang="en-US" sz="3200" dirty="0" err="1"/>
              <a:t>kontrol</a:t>
            </a:r>
            <a:endParaRPr lang="en-US" sz="3200" dirty="0"/>
          </a:p>
          <a:p>
            <a:pPr marL="282575" indent="-282575" algn="just">
              <a:buClr>
                <a:schemeClr val="tx1"/>
              </a:buClr>
              <a:buFont typeface="Wingdings" panose="05000000000000000000" pitchFamily="2" charset="2"/>
              <a:buChar char="v"/>
              <a:defRPr/>
            </a:pPr>
            <a:r>
              <a:rPr lang="en-US" sz="3200" dirty="0" err="1"/>
              <a:t>Proses</a:t>
            </a:r>
            <a:r>
              <a:rPr lang="en-US" sz="3200" dirty="0"/>
              <a:t> yang </a:t>
            </a:r>
            <a:r>
              <a:rPr lang="en-US" sz="3200" dirty="0" err="1"/>
              <a:t>dinamis</a:t>
            </a:r>
            <a:r>
              <a:rPr lang="en-US" sz="3200" dirty="0"/>
              <a:t> </a:t>
            </a:r>
            <a:r>
              <a:rPr lang="en-US" sz="3200" dirty="0" err="1"/>
              <a:t>dan</a:t>
            </a:r>
            <a:r>
              <a:rPr lang="en-US" sz="3200" dirty="0"/>
              <a:t> </a:t>
            </a:r>
            <a:r>
              <a:rPr lang="en-US" sz="3200" dirty="0" err="1"/>
              <a:t>interaktif</a:t>
            </a:r>
            <a:r>
              <a:rPr lang="en-US" sz="3200" dirty="0"/>
              <a:t> </a:t>
            </a:r>
            <a:r>
              <a:rPr lang="en-US" sz="3200" dirty="0" err="1"/>
              <a:t>dengan</a:t>
            </a:r>
            <a:r>
              <a:rPr lang="en-US" sz="3200" dirty="0"/>
              <a:t> </a:t>
            </a:r>
            <a:r>
              <a:rPr lang="en-US" sz="3200" dirty="0" err="1"/>
              <a:t>pasien</a:t>
            </a:r>
            <a:endParaRPr lang="en-US" sz="3200" dirty="0"/>
          </a:p>
          <a:p>
            <a:pPr marL="282575" indent="-282575" algn="just">
              <a:buClr>
                <a:schemeClr val="tx1"/>
              </a:buClr>
              <a:buFont typeface="Wingdings" panose="05000000000000000000" pitchFamily="2" charset="2"/>
              <a:buChar char="v"/>
              <a:defRPr/>
            </a:pPr>
            <a:r>
              <a:rPr lang="en-US" sz="3200" dirty="0" err="1"/>
              <a:t>Ada</a:t>
            </a:r>
            <a:r>
              <a:rPr lang="en-US" sz="3200" dirty="0"/>
              <a:t> </a:t>
            </a:r>
            <a:r>
              <a:rPr lang="en-US" sz="3200" dirty="0" err="1"/>
              <a:t>koordinasi</a:t>
            </a:r>
            <a:r>
              <a:rPr lang="en-US" sz="3200" dirty="0"/>
              <a:t> </a:t>
            </a:r>
            <a:r>
              <a:rPr lang="en-US" sz="3200" dirty="0" err="1"/>
              <a:t>dan</a:t>
            </a:r>
            <a:r>
              <a:rPr lang="en-US" sz="3200" dirty="0"/>
              <a:t> </a:t>
            </a:r>
            <a:r>
              <a:rPr lang="en-US" sz="3200" dirty="0" err="1"/>
              <a:t>kooperatif</a:t>
            </a:r>
            <a:r>
              <a:rPr lang="en-US" sz="3200" dirty="0"/>
              <a:t> </a:t>
            </a:r>
            <a:r>
              <a:rPr lang="en-US" sz="3200" dirty="0" err="1"/>
              <a:t>antara</a:t>
            </a:r>
            <a:r>
              <a:rPr lang="en-US" sz="3200" dirty="0"/>
              <a:t> </a:t>
            </a:r>
            <a:r>
              <a:rPr lang="en-US" sz="3200" dirty="0" err="1"/>
              <a:t>tenaga</a:t>
            </a:r>
            <a:r>
              <a:rPr lang="en-US" sz="3200" dirty="0"/>
              <a:t> </a:t>
            </a:r>
            <a:r>
              <a:rPr lang="en-US" sz="3200" dirty="0" err="1"/>
              <a:t>kesehatan</a:t>
            </a:r>
            <a:r>
              <a:rPr lang="en-US" sz="3200" dirty="0"/>
              <a:t> </a:t>
            </a:r>
            <a:r>
              <a:rPr lang="en-US" sz="3200" dirty="0" err="1"/>
              <a:t>dan</a:t>
            </a:r>
            <a:r>
              <a:rPr lang="en-US" sz="3200" dirty="0"/>
              <a:t> </a:t>
            </a:r>
            <a:r>
              <a:rPr lang="en-US" sz="3200" dirty="0" err="1"/>
              <a:t>pasien</a:t>
            </a:r>
            <a:endParaRPr lang="en-US" sz="3200" dirty="0"/>
          </a:p>
          <a:p>
            <a:pPr>
              <a:defRPr/>
            </a:pPr>
            <a:endParaRPr lang="id-ID" dirty="0"/>
          </a:p>
        </p:txBody>
      </p:sp>
      <p:sp>
        <p:nvSpPr>
          <p:cNvPr id="2" name="Rectangle 1">
            <a:extLst>
              <a:ext uri="{FF2B5EF4-FFF2-40B4-BE49-F238E27FC236}">
                <a16:creationId xmlns:a16="http://schemas.microsoft.com/office/drawing/2014/main" id="{240F8FD4-6435-EDD2-A641-0E82D6EACF93}"/>
              </a:ext>
            </a:extLst>
          </p:cNvPr>
          <p:cNvSpPr/>
          <p:nvPr/>
        </p:nvSpPr>
        <p:spPr>
          <a:xfrm>
            <a:off x="0" y="1315616"/>
            <a:ext cx="12192000" cy="1866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FD5241D-29EA-8460-5903-E0D86118B8C1}"/>
              </a:ext>
            </a:extLst>
          </p:cNvPr>
          <p:cNvSpPr>
            <a:spLocks noGrp="1"/>
          </p:cNvSpPr>
          <p:nvPr>
            <p:ph type="title"/>
          </p:nvPr>
        </p:nvSpPr>
        <p:spPr>
          <a:xfrm>
            <a:off x="2136775" y="228600"/>
            <a:ext cx="8153400" cy="990600"/>
          </a:xfrm>
        </p:spPr>
        <p:txBody>
          <a:bodyPr/>
          <a:lstStyle/>
          <a:p>
            <a:r>
              <a:rPr lang="en-US" altLang="en-US">
                <a:solidFill>
                  <a:srgbClr val="3366FF"/>
                </a:solidFill>
              </a:rPr>
              <a:t>Kolaborasi (ANA, 1992)</a:t>
            </a:r>
            <a:endParaRPr lang="id-ID" altLang="en-US"/>
          </a:p>
        </p:txBody>
      </p:sp>
      <p:sp>
        <p:nvSpPr>
          <p:cNvPr id="13315" name="Content Placeholder 2">
            <a:extLst>
              <a:ext uri="{FF2B5EF4-FFF2-40B4-BE49-F238E27FC236}">
                <a16:creationId xmlns:a16="http://schemas.microsoft.com/office/drawing/2014/main" id="{01ABD5AE-675D-8042-1D89-62BBDFFAD9A3}"/>
              </a:ext>
            </a:extLst>
          </p:cNvPr>
          <p:cNvSpPr>
            <a:spLocks noGrp="1"/>
          </p:cNvSpPr>
          <p:nvPr>
            <p:ph sz="quarter" idx="1"/>
          </p:nvPr>
        </p:nvSpPr>
        <p:spPr>
          <a:xfrm>
            <a:off x="2136775" y="1600200"/>
            <a:ext cx="8153400" cy="4495800"/>
          </a:xfrm>
        </p:spPr>
        <p:txBody>
          <a:bodyPr/>
          <a:lstStyle/>
          <a:p>
            <a:pPr algn="just" eaLnBrk="1" hangingPunct="1"/>
            <a:r>
              <a:rPr lang="en-US" altLang="en-US" sz="3200"/>
              <a:t>Hubungan kerja diantara tenaga kesehatan dalam memberikan pelayanan kepada pasien/klien</a:t>
            </a:r>
          </a:p>
          <a:p>
            <a:pPr eaLnBrk="1" hangingPunct="1"/>
            <a:endParaRPr lang="en-US" altLang="en-US" sz="3200"/>
          </a:p>
          <a:p>
            <a:pPr eaLnBrk="1" hangingPunct="1">
              <a:buClr>
                <a:schemeClr val="tx1"/>
              </a:buClr>
              <a:buFont typeface="Wingdings" panose="05000000000000000000" pitchFamily="2" charset="2"/>
              <a:buChar char="Ø"/>
            </a:pPr>
            <a:r>
              <a:rPr lang="en-US" altLang="en-US" sz="3200"/>
              <a:t> - </a:t>
            </a:r>
            <a:r>
              <a:rPr lang="en-US" altLang="en-US"/>
              <a:t>Diskusi tentang diagnosa</a:t>
            </a:r>
          </a:p>
          <a:p>
            <a:pPr eaLnBrk="1" hangingPunct="1">
              <a:buClr>
                <a:schemeClr val="tx1"/>
              </a:buClr>
              <a:buFont typeface="Wingdings" panose="05000000000000000000" pitchFamily="2" charset="2"/>
              <a:buChar char="Ø"/>
            </a:pPr>
            <a:r>
              <a:rPr lang="en-US" altLang="en-US"/>
              <a:t> -  Kerjasama dalam asuhan kesehatan</a:t>
            </a:r>
          </a:p>
          <a:p>
            <a:pPr eaLnBrk="1" hangingPunct="1">
              <a:buClr>
                <a:schemeClr val="tx1"/>
              </a:buClr>
              <a:buFont typeface="Wingdings" panose="05000000000000000000" pitchFamily="2" charset="2"/>
              <a:buChar char="Ø"/>
            </a:pPr>
            <a:r>
              <a:rPr lang="en-US" altLang="en-US"/>
              <a:t> -  Saling berkonsultasi atau komunikasi</a:t>
            </a:r>
          </a:p>
          <a:p>
            <a:pPr eaLnBrk="1" hangingPunct="1">
              <a:buClr>
                <a:schemeClr val="tx1"/>
              </a:buClr>
              <a:buFont typeface="Wingdings" panose="05000000000000000000" pitchFamily="2" charset="2"/>
              <a:buChar char="Ø"/>
            </a:pPr>
            <a:r>
              <a:rPr lang="en-US" altLang="en-US"/>
              <a:t> -  Masing-masing bertanggung jawab pada pekerjaannya</a:t>
            </a:r>
            <a:endParaRPr lang="id-ID" altLang="en-US"/>
          </a:p>
        </p:txBody>
      </p:sp>
      <p:sp>
        <p:nvSpPr>
          <p:cNvPr id="4" name="Down Arrow 3">
            <a:extLst>
              <a:ext uri="{FF2B5EF4-FFF2-40B4-BE49-F238E27FC236}">
                <a16:creationId xmlns:a16="http://schemas.microsoft.com/office/drawing/2014/main" id="{9A574618-2D63-2F10-D8F1-EAEA78E645B5}"/>
              </a:ext>
            </a:extLst>
          </p:cNvPr>
          <p:cNvSpPr/>
          <p:nvPr/>
        </p:nvSpPr>
        <p:spPr>
          <a:xfrm>
            <a:off x="5045075" y="2528596"/>
            <a:ext cx="319088" cy="9144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33FB18D-95DF-95D3-6742-85A52EF04F4C}"/>
              </a:ext>
            </a:extLst>
          </p:cNvPr>
          <p:cNvSpPr>
            <a:spLocks noGrp="1"/>
          </p:cNvSpPr>
          <p:nvPr>
            <p:ph type="title"/>
          </p:nvPr>
        </p:nvSpPr>
        <p:spPr>
          <a:xfrm>
            <a:off x="2674939" y="214313"/>
            <a:ext cx="7793037" cy="1236662"/>
          </a:xfrm>
        </p:spPr>
        <p:txBody>
          <a:bodyPr/>
          <a:lstStyle/>
          <a:p>
            <a:pPr eaLnBrk="1" hangingPunct="1"/>
            <a:r>
              <a:rPr lang="en-US" altLang="en-US" b="1" dirty="0"/>
              <a:t>Model </a:t>
            </a:r>
            <a:r>
              <a:rPr lang="en-US" altLang="en-US" b="1" dirty="0" err="1"/>
              <a:t>Kolaboratif</a:t>
            </a:r>
            <a:r>
              <a:rPr lang="en-US" altLang="en-US" b="1" dirty="0"/>
              <a:t> </a:t>
            </a:r>
            <a:r>
              <a:rPr lang="en-US" altLang="en-US" b="1" dirty="0" err="1"/>
              <a:t>Tipe</a:t>
            </a:r>
            <a:r>
              <a:rPr lang="en-US" altLang="en-US" b="1" dirty="0"/>
              <a:t> II</a:t>
            </a:r>
          </a:p>
        </p:txBody>
      </p:sp>
      <p:sp>
        <p:nvSpPr>
          <p:cNvPr id="18435" name="Text Box 3">
            <a:extLst>
              <a:ext uri="{FF2B5EF4-FFF2-40B4-BE49-F238E27FC236}">
                <a16:creationId xmlns:a16="http://schemas.microsoft.com/office/drawing/2014/main" id="{1B252286-3FD2-99B0-D92D-A1D722BF4080}"/>
              </a:ext>
            </a:extLst>
          </p:cNvPr>
          <p:cNvSpPr txBox="1">
            <a:spLocks noChangeArrowheads="1"/>
          </p:cNvSpPr>
          <p:nvPr/>
        </p:nvSpPr>
        <p:spPr bwMode="auto">
          <a:xfrm>
            <a:off x="3259138" y="3957639"/>
            <a:ext cx="1422400" cy="461665"/>
          </a:xfrm>
          <a:prstGeom prst="rect">
            <a:avLst/>
          </a:prstGeom>
          <a:solidFill>
            <a:schemeClr val="bg1"/>
          </a:solidFill>
          <a:ln w="28575">
            <a:solidFill>
              <a:schemeClr val="tx1"/>
            </a:solidFill>
            <a:miter lim="800000"/>
            <a:headEnd/>
            <a:tailEnd/>
          </a:ln>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50000"/>
              </a:spcBef>
              <a:buClrTx/>
              <a:buSzTx/>
              <a:buFontTx/>
              <a:buNone/>
            </a:pPr>
            <a:r>
              <a:rPr lang="en-US" altLang="en-US" sz="2400" b="1">
                <a:solidFill>
                  <a:srgbClr val="0000CC"/>
                </a:solidFill>
                <a:latin typeface="Tahoma" panose="020B0604030504040204" pitchFamily="34" charset="0"/>
              </a:rPr>
              <a:t>PASIEN</a:t>
            </a:r>
          </a:p>
        </p:txBody>
      </p:sp>
      <p:sp>
        <p:nvSpPr>
          <p:cNvPr id="18436" name="Line 4">
            <a:extLst>
              <a:ext uri="{FF2B5EF4-FFF2-40B4-BE49-F238E27FC236}">
                <a16:creationId xmlns:a16="http://schemas.microsoft.com/office/drawing/2014/main" id="{8493C0A4-B341-1E25-4DDC-7E59CA774C4C}"/>
              </a:ext>
            </a:extLst>
          </p:cNvPr>
          <p:cNvSpPr>
            <a:spLocks noChangeShapeType="1"/>
          </p:cNvSpPr>
          <p:nvPr/>
        </p:nvSpPr>
        <p:spPr bwMode="auto">
          <a:xfrm>
            <a:off x="3044825" y="3033713"/>
            <a:ext cx="698500" cy="6842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8437" name="Line 5">
            <a:extLst>
              <a:ext uri="{FF2B5EF4-FFF2-40B4-BE49-F238E27FC236}">
                <a16:creationId xmlns:a16="http://schemas.microsoft.com/office/drawing/2014/main" id="{E9FE85AF-B480-5762-9F7B-C9BC970A854D}"/>
              </a:ext>
            </a:extLst>
          </p:cNvPr>
          <p:cNvSpPr>
            <a:spLocks noChangeShapeType="1"/>
          </p:cNvSpPr>
          <p:nvPr/>
        </p:nvSpPr>
        <p:spPr bwMode="auto">
          <a:xfrm>
            <a:off x="2978150" y="3209925"/>
            <a:ext cx="503238" cy="50323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ID"/>
          </a:p>
        </p:txBody>
      </p:sp>
      <p:sp>
        <p:nvSpPr>
          <p:cNvPr id="18438" name="Line 6">
            <a:extLst>
              <a:ext uri="{FF2B5EF4-FFF2-40B4-BE49-F238E27FC236}">
                <a16:creationId xmlns:a16="http://schemas.microsoft.com/office/drawing/2014/main" id="{F203CA25-B51E-3DA1-7A54-FBADC672BE2F}"/>
              </a:ext>
            </a:extLst>
          </p:cNvPr>
          <p:cNvSpPr>
            <a:spLocks noChangeShapeType="1"/>
          </p:cNvSpPr>
          <p:nvPr/>
        </p:nvSpPr>
        <p:spPr bwMode="auto">
          <a:xfrm flipH="1">
            <a:off x="4156076" y="3049589"/>
            <a:ext cx="538163" cy="6810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8439" name="Line 7">
            <a:extLst>
              <a:ext uri="{FF2B5EF4-FFF2-40B4-BE49-F238E27FC236}">
                <a16:creationId xmlns:a16="http://schemas.microsoft.com/office/drawing/2014/main" id="{7D854D7D-714E-E261-6675-520ADFBA9A87}"/>
              </a:ext>
            </a:extLst>
          </p:cNvPr>
          <p:cNvSpPr>
            <a:spLocks noChangeShapeType="1"/>
          </p:cNvSpPr>
          <p:nvPr/>
        </p:nvSpPr>
        <p:spPr bwMode="auto">
          <a:xfrm flipH="1">
            <a:off x="4408489" y="3303589"/>
            <a:ext cx="320675" cy="407987"/>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ID"/>
          </a:p>
        </p:txBody>
      </p:sp>
      <p:sp>
        <p:nvSpPr>
          <p:cNvPr id="18440" name="Line 8">
            <a:extLst>
              <a:ext uri="{FF2B5EF4-FFF2-40B4-BE49-F238E27FC236}">
                <a16:creationId xmlns:a16="http://schemas.microsoft.com/office/drawing/2014/main" id="{BECE867F-4AF0-133D-967C-5CFFC525EEC9}"/>
              </a:ext>
            </a:extLst>
          </p:cNvPr>
          <p:cNvSpPr>
            <a:spLocks noChangeShapeType="1"/>
          </p:cNvSpPr>
          <p:nvPr/>
        </p:nvSpPr>
        <p:spPr bwMode="auto">
          <a:xfrm flipV="1">
            <a:off x="3865563" y="4602163"/>
            <a:ext cx="0" cy="7540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8441" name="Line 9">
            <a:extLst>
              <a:ext uri="{FF2B5EF4-FFF2-40B4-BE49-F238E27FC236}">
                <a16:creationId xmlns:a16="http://schemas.microsoft.com/office/drawing/2014/main" id="{5B296578-73E1-9482-211D-F49454E2F593}"/>
              </a:ext>
            </a:extLst>
          </p:cNvPr>
          <p:cNvSpPr>
            <a:spLocks noChangeShapeType="1"/>
          </p:cNvSpPr>
          <p:nvPr/>
        </p:nvSpPr>
        <p:spPr bwMode="auto">
          <a:xfrm flipV="1">
            <a:off x="4060825" y="4611688"/>
            <a:ext cx="0" cy="75406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ID"/>
          </a:p>
        </p:txBody>
      </p:sp>
      <p:sp>
        <p:nvSpPr>
          <p:cNvPr id="18442" name="Rectangle 10">
            <a:extLst>
              <a:ext uri="{FF2B5EF4-FFF2-40B4-BE49-F238E27FC236}">
                <a16:creationId xmlns:a16="http://schemas.microsoft.com/office/drawing/2014/main" id="{4585E073-7839-F2E4-EFBB-0EE4D09A95ED}"/>
              </a:ext>
            </a:extLst>
          </p:cNvPr>
          <p:cNvSpPr>
            <a:spLocks noChangeArrowheads="1"/>
          </p:cNvSpPr>
          <p:nvPr/>
        </p:nvSpPr>
        <p:spPr bwMode="auto">
          <a:xfrm>
            <a:off x="6926263" y="2324100"/>
            <a:ext cx="3390900"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20000"/>
              </a:spcBef>
              <a:buClr>
                <a:schemeClr val="folHlink"/>
              </a:buClr>
              <a:buFont typeface="Wingdings" panose="05000000000000000000" pitchFamily="2" charset="2"/>
              <a:buChar char="n"/>
            </a:pPr>
            <a:r>
              <a:rPr lang="en-US" altLang="en-US" sz="2000">
                <a:latin typeface="Tahoma" panose="020B0604030504040204" pitchFamily="34" charset="0"/>
              </a:rPr>
              <a:t>Lebih berpusat pada Pasien </a:t>
            </a:r>
          </a:p>
          <a:p>
            <a:pPr eaLnBrk="1" hangingPunct="1">
              <a:spcBef>
                <a:spcPct val="20000"/>
              </a:spcBef>
              <a:buClr>
                <a:schemeClr val="folHlink"/>
              </a:buClr>
              <a:buFont typeface="Wingdings" panose="05000000000000000000" pitchFamily="2" charset="2"/>
              <a:buChar char="n"/>
            </a:pPr>
            <a:r>
              <a:rPr lang="en-US" altLang="en-US" sz="2000">
                <a:latin typeface="Tahoma" panose="020B0604030504040204" pitchFamily="34" charset="0"/>
              </a:rPr>
              <a:t>Semua Pemberi Pelayanan harus bekerja sama</a:t>
            </a:r>
          </a:p>
          <a:p>
            <a:pPr eaLnBrk="1" hangingPunct="1">
              <a:spcBef>
                <a:spcPct val="20000"/>
              </a:spcBef>
              <a:buClr>
                <a:schemeClr val="folHlink"/>
              </a:buClr>
              <a:buFont typeface="Wingdings" panose="05000000000000000000" pitchFamily="2" charset="2"/>
              <a:buChar char="n"/>
            </a:pPr>
            <a:r>
              <a:rPr lang="en-US" altLang="en-US" sz="2000">
                <a:latin typeface="Tahoma" panose="020B0604030504040204" pitchFamily="34" charset="0"/>
              </a:rPr>
              <a:t>Ada kerja sama dengan Pasien</a:t>
            </a:r>
          </a:p>
          <a:p>
            <a:pPr eaLnBrk="1" hangingPunct="1">
              <a:spcBef>
                <a:spcPct val="20000"/>
              </a:spcBef>
              <a:buClr>
                <a:schemeClr val="folHlink"/>
              </a:buClr>
              <a:buFont typeface="Wingdings" panose="05000000000000000000" pitchFamily="2" charset="2"/>
              <a:buChar char="n"/>
            </a:pPr>
            <a:r>
              <a:rPr lang="en-US" altLang="en-US" sz="2000">
                <a:latin typeface="Tahoma" panose="020B0604030504040204" pitchFamily="34" charset="0"/>
              </a:rPr>
              <a:t>Tidak ada pemberi pelayanan yang mendominasi secara terus-menerus</a:t>
            </a:r>
          </a:p>
        </p:txBody>
      </p:sp>
      <p:sp>
        <p:nvSpPr>
          <p:cNvPr id="18443" name="AutoShape 11">
            <a:extLst>
              <a:ext uri="{FF2B5EF4-FFF2-40B4-BE49-F238E27FC236}">
                <a16:creationId xmlns:a16="http://schemas.microsoft.com/office/drawing/2014/main" id="{D68BA56B-990A-3BB4-E91F-DCDCB7DFD543}"/>
              </a:ext>
            </a:extLst>
          </p:cNvPr>
          <p:cNvSpPr>
            <a:spLocks noChangeArrowheads="1"/>
          </p:cNvSpPr>
          <p:nvPr/>
        </p:nvSpPr>
        <p:spPr bwMode="auto">
          <a:xfrm>
            <a:off x="1914526" y="2009776"/>
            <a:ext cx="4168775" cy="419576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31" y="10800"/>
                </a:moveTo>
                <a:cubicBezTo>
                  <a:pt x="1031" y="16195"/>
                  <a:pt x="5405" y="20569"/>
                  <a:pt x="10800" y="20569"/>
                </a:cubicBezTo>
                <a:cubicBezTo>
                  <a:pt x="16195" y="20569"/>
                  <a:pt x="20569" y="16195"/>
                  <a:pt x="20569" y="10800"/>
                </a:cubicBezTo>
                <a:cubicBezTo>
                  <a:pt x="20569" y="5405"/>
                  <a:pt x="16195" y="1031"/>
                  <a:pt x="10800" y="1031"/>
                </a:cubicBezTo>
                <a:cubicBezTo>
                  <a:pt x="5405" y="1031"/>
                  <a:pt x="1031" y="5405"/>
                  <a:pt x="1031" y="10800"/>
                </a:cubicBezTo>
                <a:close/>
              </a:path>
            </a:pathLst>
          </a:custGeom>
          <a:solidFill>
            <a:schemeClr val="accent1"/>
          </a:solidFill>
          <a:ln w="9525">
            <a:solidFill>
              <a:schemeClr val="tx1"/>
            </a:solidFill>
            <a:round/>
            <a:headEnd/>
            <a:tailEnd/>
          </a:ln>
        </p:spPr>
        <p:txBody>
          <a:bodyPr wrap="none" anchor="ctr"/>
          <a:lstStyle/>
          <a:p>
            <a:endParaRPr lang="en-ID"/>
          </a:p>
        </p:txBody>
      </p:sp>
      <p:sp>
        <p:nvSpPr>
          <p:cNvPr id="18444" name="Text Box 12">
            <a:extLst>
              <a:ext uri="{FF2B5EF4-FFF2-40B4-BE49-F238E27FC236}">
                <a16:creationId xmlns:a16="http://schemas.microsoft.com/office/drawing/2014/main" id="{A250662C-0544-17F2-095D-BF9C4EF5E201}"/>
              </a:ext>
            </a:extLst>
          </p:cNvPr>
          <p:cNvSpPr txBox="1">
            <a:spLocks noChangeArrowheads="1"/>
          </p:cNvSpPr>
          <p:nvPr/>
        </p:nvSpPr>
        <p:spPr bwMode="auto">
          <a:xfrm>
            <a:off x="1706564" y="2663826"/>
            <a:ext cx="1874837" cy="519113"/>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50000"/>
              </a:spcBef>
              <a:buClrTx/>
              <a:buSzTx/>
              <a:buFontTx/>
              <a:buNone/>
            </a:pPr>
            <a:r>
              <a:rPr lang="en-US" altLang="en-US" sz="2800" b="1">
                <a:latin typeface="Tahoma" panose="020B0604030504040204" pitchFamily="34" charset="0"/>
              </a:rPr>
              <a:t>DOKTER</a:t>
            </a:r>
          </a:p>
        </p:txBody>
      </p:sp>
      <p:sp>
        <p:nvSpPr>
          <p:cNvPr id="18445" name="Text Box 13">
            <a:extLst>
              <a:ext uri="{FF2B5EF4-FFF2-40B4-BE49-F238E27FC236}">
                <a16:creationId xmlns:a16="http://schemas.microsoft.com/office/drawing/2014/main" id="{1ED8AC10-D8AE-86BD-62FC-263D733C23E8}"/>
              </a:ext>
            </a:extLst>
          </p:cNvPr>
          <p:cNvSpPr txBox="1">
            <a:spLocks noChangeArrowheads="1"/>
          </p:cNvSpPr>
          <p:nvPr/>
        </p:nvSpPr>
        <p:spPr bwMode="auto">
          <a:xfrm>
            <a:off x="2890838" y="5507039"/>
            <a:ext cx="2197100" cy="7016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50000"/>
              </a:spcBef>
              <a:buClrTx/>
              <a:buSzTx/>
              <a:buFontTx/>
              <a:buNone/>
            </a:pPr>
            <a:r>
              <a:rPr lang="en-US" altLang="en-US" sz="2000" b="1">
                <a:latin typeface="Tahoma" panose="020B0604030504040204" pitchFamily="34" charset="0"/>
              </a:rPr>
              <a:t>Pemberi Pelayanan Lain</a:t>
            </a:r>
          </a:p>
        </p:txBody>
      </p:sp>
      <p:sp>
        <p:nvSpPr>
          <p:cNvPr id="18446" name="Text Box 14">
            <a:extLst>
              <a:ext uri="{FF2B5EF4-FFF2-40B4-BE49-F238E27FC236}">
                <a16:creationId xmlns:a16="http://schemas.microsoft.com/office/drawing/2014/main" id="{EC825F90-699F-F8F5-888E-E19090590720}"/>
              </a:ext>
            </a:extLst>
          </p:cNvPr>
          <p:cNvSpPr txBox="1">
            <a:spLocks noChangeArrowheads="1"/>
          </p:cNvSpPr>
          <p:nvPr/>
        </p:nvSpPr>
        <p:spPr bwMode="auto">
          <a:xfrm>
            <a:off x="4505325" y="2592389"/>
            <a:ext cx="1752600" cy="7016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algn="ctr" eaLnBrk="1" hangingPunct="1">
              <a:spcBef>
                <a:spcPct val="50000"/>
              </a:spcBef>
              <a:buClrTx/>
              <a:buSzTx/>
              <a:buFontTx/>
              <a:buNone/>
            </a:pPr>
            <a:r>
              <a:rPr lang="en-US" altLang="en-US" sz="2000" b="1">
                <a:latin typeface="Tahoma" panose="020B0604030504040204" pitchFamily="34" charset="0"/>
              </a:rPr>
              <a:t>Registered Nurse</a:t>
            </a:r>
          </a:p>
        </p:txBody>
      </p:sp>
      <p:sp>
        <p:nvSpPr>
          <p:cNvPr id="18447" name="AutoShape 15">
            <a:extLst>
              <a:ext uri="{FF2B5EF4-FFF2-40B4-BE49-F238E27FC236}">
                <a16:creationId xmlns:a16="http://schemas.microsoft.com/office/drawing/2014/main" id="{8707679B-28CB-8CC8-610C-2F8AECB40C27}"/>
              </a:ext>
            </a:extLst>
          </p:cNvPr>
          <p:cNvSpPr>
            <a:spLocks noChangeArrowheads="1"/>
          </p:cNvSpPr>
          <p:nvPr/>
        </p:nvSpPr>
        <p:spPr bwMode="auto">
          <a:xfrm rot="896807">
            <a:off x="4978401" y="5514976"/>
            <a:ext cx="392113" cy="392113"/>
          </a:xfrm>
          <a:prstGeom prst="rtTriangle">
            <a:avLst/>
          </a:prstGeom>
          <a:solidFill>
            <a:schemeClr val="accent1"/>
          </a:solidFill>
          <a:ln w="9525">
            <a:solidFill>
              <a:schemeClr val="tx1"/>
            </a:solidFill>
            <a:miter lim="800000"/>
            <a:headEnd/>
            <a:tailEnd/>
          </a:ln>
        </p:spPr>
        <p:txBody>
          <a:bodyPr wrap="none"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id-ID" altLang="en-US" sz="1800">
              <a:latin typeface="Tahoma" panose="020B0604030504040204" pitchFamily="34" charset="0"/>
            </a:endParaRPr>
          </a:p>
        </p:txBody>
      </p:sp>
      <p:sp>
        <p:nvSpPr>
          <p:cNvPr id="18448" name="AutoShape 16">
            <a:extLst>
              <a:ext uri="{FF2B5EF4-FFF2-40B4-BE49-F238E27FC236}">
                <a16:creationId xmlns:a16="http://schemas.microsoft.com/office/drawing/2014/main" id="{6A04A8B9-5D87-CE9F-7892-87127F99E6FB}"/>
              </a:ext>
            </a:extLst>
          </p:cNvPr>
          <p:cNvSpPr>
            <a:spLocks noChangeArrowheads="1"/>
          </p:cNvSpPr>
          <p:nvPr/>
        </p:nvSpPr>
        <p:spPr bwMode="auto">
          <a:xfrm>
            <a:off x="2436814" y="2300288"/>
            <a:ext cx="333375" cy="392112"/>
          </a:xfrm>
          <a:prstGeom prst="rtTriangle">
            <a:avLst/>
          </a:prstGeom>
          <a:solidFill>
            <a:schemeClr val="accent1"/>
          </a:solidFill>
          <a:ln w="9525">
            <a:solidFill>
              <a:schemeClr val="tx1"/>
            </a:solidFill>
            <a:miter lim="800000"/>
            <a:headEnd/>
            <a:tailEnd/>
          </a:ln>
        </p:spPr>
        <p:txBody>
          <a:bodyPr wrap="none"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id-ID" altLang="en-US" sz="1800">
              <a:latin typeface="Tahoma" panose="020B0604030504040204" pitchFamily="34" charset="0"/>
            </a:endParaRPr>
          </a:p>
        </p:txBody>
      </p:sp>
      <p:sp>
        <p:nvSpPr>
          <p:cNvPr id="18449" name="AutoShape 17">
            <a:extLst>
              <a:ext uri="{FF2B5EF4-FFF2-40B4-BE49-F238E27FC236}">
                <a16:creationId xmlns:a16="http://schemas.microsoft.com/office/drawing/2014/main" id="{FFB1D603-8940-EDE8-32DE-821243BBD3E6}"/>
              </a:ext>
            </a:extLst>
          </p:cNvPr>
          <p:cNvSpPr>
            <a:spLocks noChangeArrowheads="1"/>
          </p:cNvSpPr>
          <p:nvPr/>
        </p:nvSpPr>
        <p:spPr bwMode="auto">
          <a:xfrm flipH="1">
            <a:off x="5124451" y="2192338"/>
            <a:ext cx="333375" cy="392112"/>
          </a:xfrm>
          <a:prstGeom prst="rtTriangle">
            <a:avLst/>
          </a:prstGeom>
          <a:solidFill>
            <a:schemeClr val="accent1"/>
          </a:solidFill>
          <a:ln w="9525">
            <a:solidFill>
              <a:schemeClr val="tx1"/>
            </a:solidFill>
            <a:miter lim="800000"/>
            <a:headEnd/>
            <a:tailEnd/>
          </a:ln>
        </p:spPr>
        <p:txBody>
          <a:bodyPr wrap="none"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id-ID" altLang="en-US" sz="1800">
              <a:latin typeface="Tahoma" panose="020B0604030504040204" pitchFamily="34" charset="0"/>
            </a:endParaRPr>
          </a:p>
        </p:txBody>
      </p:sp>
      <p:sp>
        <p:nvSpPr>
          <p:cNvPr id="18450" name="AutoShape 18">
            <a:extLst>
              <a:ext uri="{FF2B5EF4-FFF2-40B4-BE49-F238E27FC236}">
                <a16:creationId xmlns:a16="http://schemas.microsoft.com/office/drawing/2014/main" id="{D107E27E-13AD-ACAA-2DAD-3CCB8695FFA2}"/>
              </a:ext>
            </a:extLst>
          </p:cNvPr>
          <p:cNvSpPr>
            <a:spLocks noChangeArrowheads="1"/>
          </p:cNvSpPr>
          <p:nvPr/>
        </p:nvSpPr>
        <p:spPr bwMode="auto">
          <a:xfrm rot="20703193" flipH="1">
            <a:off x="2590801" y="5492751"/>
            <a:ext cx="392113" cy="392113"/>
          </a:xfrm>
          <a:prstGeom prst="rtTriangle">
            <a:avLst/>
          </a:prstGeom>
          <a:solidFill>
            <a:schemeClr val="accent1"/>
          </a:solidFill>
          <a:ln w="9525">
            <a:solidFill>
              <a:schemeClr val="tx1"/>
            </a:solidFill>
            <a:miter lim="800000"/>
            <a:headEnd/>
            <a:tailEnd/>
          </a:ln>
        </p:spPr>
        <p:txBody>
          <a:bodyPr wrap="none"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id-ID" altLang="en-US" sz="1800">
              <a:latin typeface="Tahoma" panose="020B0604030504040204" pitchFamily="34" charset="0"/>
            </a:endParaRPr>
          </a:p>
        </p:txBody>
      </p:sp>
      <p:sp>
        <p:nvSpPr>
          <p:cNvPr id="18451" name="AutoShape 19">
            <a:extLst>
              <a:ext uri="{FF2B5EF4-FFF2-40B4-BE49-F238E27FC236}">
                <a16:creationId xmlns:a16="http://schemas.microsoft.com/office/drawing/2014/main" id="{A5C6E7CD-4FFC-32E1-9CAF-C601BCCE35B2}"/>
              </a:ext>
            </a:extLst>
          </p:cNvPr>
          <p:cNvSpPr>
            <a:spLocks noChangeArrowheads="1"/>
          </p:cNvSpPr>
          <p:nvPr/>
        </p:nvSpPr>
        <p:spPr bwMode="auto">
          <a:xfrm flipH="1" flipV="1">
            <a:off x="2009776" y="3178176"/>
            <a:ext cx="333375" cy="392113"/>
          </a:xfrm>
          <a:prstGeom prst="rtTriangle">
            <a:avLst/>
          </a:prstGeom>
          <a:solidFill>
            <a:schemeClr val="accent1"/>
          </a:solidFill>
          <a:ln w="9525">
            <a:solidFill>
              <a:schemeClr val="tx1"/>
            </a:solidFill>
            <a:miter lim="800000"/>
            <a:headEnd/>
            <a:tailEnd/>
          </a:ln>
        </p:spPr>
        <p:txBody>
          <a:bodyPr wrap="none"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id-ID" altLang="en-US" sz="1800">
              <a:latin typeface="Tahoma" panose="020B0604030504040204" pitchFamily="34" charset="0"/>
            </a:endParaRPr>
          </a:p>
        </p:txBody>
      </p:sp>
      <p:sp>
        <p:nvSpPr>
          <p:cNvPr id="18452" name="AutoShape 20">
            <a:extLst>
              <a:ext uri="{FF2B5EF4-FFF2-40B4-BE49-F238E27FC236}">
                <a16:creationId xmlns:a16="http://schemas.microsoft.com/office/drawing/2014/main" id="{0926B9EC-2416-8106-5500-988DD5508B5E}"/>
              </a:ext>
            </a:extLst>
          </p:cNvPr>
          <p:cNvSpPr>
            <a:spLocks noChangeArrowheads="1"/>
          </p:cNvSpPr>
          <p:nvPr/>
        </p:nvSpPr>
        <p:spPr bwMode="auto">
          <a:xfrm flipV="1">
            <a:off x="5715001" y="3273426"/>
            <a:ext cx="333375" cy="392113"/>
          </a:xfrm>
          <a:prstGeom prst="rtTriangle">
            <a:avLst/>
          </a:prstGeom>
          <a:solidFill>
            <a:schemeClr val="accent1"/>
          </a:solidFill>
          <a:ln w="9525">
            <a:solidFill>
              <a:schemeClr val="tx1"/>
            </a:solidFill>
            <a:miter lim="800000"/>
            <a:headEnd/>
            <a:tailEnd/>
          </a:ln>
        </p:spPr>
        <p:txBody>
          <a:bodyPr wrap="none" anchor="ct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endParaRPr lang="id-ID" altLang="en-US" sz="1800">
              <a:latin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8B0557C-C28E-D0CB-03FD-67527B5819CE}"/>
              </a:ext>
            </a:extLst>
          </p:cNvPr>
          <p:cNvSpPr>
            <a:spLocks noGrp="1"/>
          </p:cNvSpPr>
          <p:nvPr>
            <p:ph type="title"/>
          </p:nvPr>
        </p:nvSpPr>
        <p:spPr>
          <a:xfrm>
            <a:off x="2062163" y="214314"/>
            <a:ext cx="8769350" cy="947737"/>
          </a:xfrm>
        </p:spPr>
        <p:txBody>
          <a:bodyPr/>
          <a:lstStyle/>
          <a:p>
            <a:pPr eaLnBrk="1" hangingPunct="1"/>
            <a:r>
              <a:rPr lang="en-US" altLang="en-US" b="1"/>
              <a:t>INTERAKSI dan KOLABORASI</a:t>
            </a:r>
          </a:p>
        </p:txBody>
      </p:sp>
      <p:sp>
        <p:nvSpPr>
          <p:cNvPr id="19459" name="Rectangle 3">
            <a:extLst>
              <a:ext uri="{FF2B5EF4-FFF2-40B4-BE49-F238E27FC236}">
                <a16:creationId xmlns:a16="http://schemas.microsoft.com/office/drawing/2014/main" id="{DFC90173-CFC6-5880-AFBA-55DA44B58ED7}"/>
              </a:ext>
            </a:extLst>
          </p:cNvPr>
          <p:cNvSpPr>
            <a:spLocks noGrp="1"/>
          </p:cNvSpPr>
          <p:nvPr>
            <p:ph sz="quarter" idx="1"/>
          </p:nvPr>
        </p:nvSpPr>
        <p:spPr>
          <a:xfrm>
            <a:off x="2136775" y="1600200"/>
            <a:ext cx="8153400" cy="4495800"/>
          </a:xfrm>
        </p:spPr>
        <p:txBody>
          <a:bodyPr/>
          <a:lstStyle/>
          <a:p>
            <a:pPr eaLnBrk="1" hangingPunct="1">
              <a:lnSpc>
                <a:spcPct val="80000"/>
              </a:lnSpc>
            </a:pPr>
            <a:r>
              <a:rPr lang="en-US" altLang="en-US"/>
              <a:t>Praktik Kolaborasi perlu mempertimbangkan beberapa aspek kerja sama antar pasangan, termasuk:</a:t>
            </a:r>
          </a:p>
          <a:p>
            <a:pPr lvl="1" eaLnBrk="1" hangingPunct="1">
              <a:lnSpc>
                <a:spcPct val="80000"/>
              </a:lnSpc>
            </a:pPr>
            <a:r>
              <a:rPr lang="en-US" altLang="en-US"/>
              <a:t>Siapa yg akan dilibatkan (disiplin apa yg dibutuhkan)</a:t>
            </a:r>
          </a:p>
          <a:p>
            <a:pPr lvl="1" eaLnBrk="1" hangingPunct="1">
              <a:lnSpc>
                <a:spcPct val="80000"/>
              </a:lnSpc>
            </a:pPr>
            <a:r>
              <a:rPr lang="en-US" altLang="en-US"/>
              <a:t>Kebutuhan fisik pelaksanaannya (ruangan, peralatan)</a:t>
            </a:r>
          </a:p>
          <a:p>
            <a:pPr lvl="1" eaLnBrk="1" hangingPunct="1">
              <a:lnSpc>
                <a:spcPct val="80000"/>
              </a:lnSpc>
            </a:pPr>
            <a:r>
              <a:rPr lang="en-US" altLang="en-US"/>
              <a:t>Keuangan</a:t>
            </a:r>
          </a:p>
          <a:p>
            <a:pPr lvl="1" eaLnBrk="1" hangingPunct="1">
              <a:lnSpc>
                <a:spcPct val="80000"/>
              </a:lnSpc>
            </a:pPr>
            <a:r>
              <a:rPr lang="en-US" altLang="en-US"/>
              <a:t>Kebutuhan komunikasi</a:t>
            </a:r>
          </a:p>
          <a:p>
            <a:pPr lvl="2" eaLnBrk="1" hangingPunct="1">
              <a:lnSpc>
                <a:spcPct val="80000"/>
              </a:lnSpc>
            </a:pPr>
            <a:r>
              <a:rPr lang="en-US" altLang="en-US"/>
              <a:t>Pertemuan</a:t>
            </a:r>
          </a:p>
          <a:p>
            <a:pPr lvl="2" eaLnBrk="1" hangingPunct="1">
              <a:lnSpc>
                <a:spcPct val="80000"/>
              </a:lnSpc>
            </a:pPr>
            <a:r>
              <a:rPr lang="en-US" altLang="en-US"/>
              <a:t>Pencatatan</a:t>
            </a:r>
          </a:p>
          <a:p>
            <a:pPr lvl="2" eaLnBrk="1" hangingPunct="1">
              <a:lnSpc>
                <a:spcPct val="80000"/>
              </a:lnSpc>
            </a:pPr>
            <a:r>
              <a:rPr lang="en-US" altLang="en-US"/>
              <a:t>Korespondensi, dll</a:t>
            </a:r>
          </a:p>
        </p:txBody>
      </p:sp>
      <p:sp>
        <p:nvSpPr>
          <p:cNvPr id="2" name="Rectangle 1">
            <a:extLst>
              <a:ext uri="{FF2B5EF4-FFF2-40B4-BE49-F238E27FC236}">
                <a16:creationId xmlns:a16="http://schemas.microsoft.com/office/drawing/2014/main" id="{E2B7FF46-DCD9-E97E-970B-8E5052FE6418}"/>
              </a:ext>
            </a:extLst>
          </p:cNvPr>
          <p:cNvSpPr/>
          <p:nvPr/>
        </p:nvSpPr>
        <p:spPr>
          <a:xfrm>
            <a:off x="0" y="1162051"/>
            <a:ext cx="12192000" cy="218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E042978-FFF4-5548-164B-A52BC0C1D2FC}"/>
              </a:ext>
            </a:extLst>
          </p:cNvPr>
          <p:cNvSpPr>
            <a:spLocks noGrp="1"/>
          </p:cNvSpPr>
          <p:nvPr>
            <p:ph type="title"/>
          </p:nvPr>
        </p:nvSpPr>
        <p:spPr>
          <a:xfrm>
            <a:off x="2136775" y="228600"/>
            <a:ext cx="8153400" cy="990600"/>
          </a:xfrm>
        </p:spPr>
        <p:txBody>
          <a:bodyPr/>
          <a:lstStyle/>
          <a:p>
            <a:endParaRPr lang="id-ID" altLang="en-US"/>
          </a:p>
        </p:txBody>
      </p:sp>
      <p:sp>
        <p:nvSpPr>
          <p:cNvPr id="21507" name="Content Placeholder 2">
            <a:extLst>
              <a:ext uri="{FF2B5EF4-FFF2-40B4-BE49-F238E27FC236}">
                <a16:creationId xmlns:a16="http://schemas.microsoft.com/office/drawing/2014/main" id="{51CA9CB6-E9B2-4EB0-0BC2-65D67D6ADE13}"/>
              </a:ext>
            </a:extLst>
          </p:cNvPr>
          <p:cNvSpPr>
            <a:spLocks noGrp="1"/>
          </p:cNvSpPr>
          <p:nvPr>
            <p:ph sz="quarter" idx="1"/>
          </p:nvPr>
        </p:nvSpPr>
        <p:spPr>
          <a:xfrm>
            <a:off x="2136775" y="1600200"/>
            <a:ext cx="8153400" cy="4495800"/>
          </a:xfrm>
        </p:spPr>
        <p:txBody>
          <a:bodyPr/>
          <a:lstStyle/>
          <a:p>
            <a:endParaRPr lang="id-ID" altLang="en-US"/>
          </a:p>
        </p:txBody>
      </p:sp>
      <p:pic>
        <p:nvPicPr>
          <p:cNvPr id="21508" name="Picture 2">
            <a:extLst>
              <a:ext uri="{FF2B5EF4-FFF2-40B4-BE49-F238E27FC236}">
                <a16:creationId xmlns:a16="http://schemas.microsoft.com/office/drawing/2014/main" id="{E8C7F030-D6D7-CE5E-9F63-AA1C793ED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9" y="515939"/>
            <a:ext cx="75660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2790F7B-B509-DF3D-EE24-C3C60AEBAD5B}"/>
              </a:ext>
            </a:extLst>
          </p:cNvPr>
          <p:cNvSpPr>
            <a:spLocks noGrp="1"/>
          </p:cNvSpPr>
          <p:nvPr>
            <p:ph type="title"/>
          </p:nvPr>
        </p:nvSpPr>
        <p:spPr>
          <a:xfrm>
            <a:off x="2136775" y="228600"/>
            <a:ext cx="8153400" cy="990600"/>
          </a:xfrm>
        </p:spPr>
        <p:txBody>
          <a:bodyPr/>
          <a:lstStyle/>
          <a:p>
            <a:endParaRPr lang="id-ID" altLang="en-US"/>
          </a:p>
        </p:txBody>
      </p:sp>
      <p:sp>
        <p:nvSpPr>
          <p:cNvPr id="22531" name="Content Placeholder 2">
            <a:extLst>
              <a:ext uri="{FF2B5EF4-FFF2-40B4-BE49-F238E27FC236}">
                <a16:creationId xmlns:a16="http://schemas.microsoft.com/office/drawing/2014/main" id="{1B219A7F-E87F-B386-449E-9BD430362DFC}"/>
              </a:ext>
            </a:extLst>
          </p:cNvPr>
          <p:cNvSpPr>
            <a:spLocks noGrp="1"/>
          </p:cNvSpPr>
          <p:nvPr>
            <p:ph sz="quarter" idx="1"/>
          </p:nvPr>
        </p:nvSpPr>
        <p:spPr>
          <a:xfrm>
            <a:off x="2136775" y="1600200"/>
            <a:ext cx="8153400" cy="4495800"/>
          </a:xfrm>
        </p:spPr>
        <p:txBody>
          <a:bodyPr/>
          <a:lstStyle/>
          <a:p>
            <a:endParaRPr lang="id-ID" altLang="en-US"/>
          </a:p>
        </p:txBody>
      </p:sp>
      <p:pic>
        <p:nvPicPr>
          <p:cNvPr id="22532" name="Picture 2">
            <a:extLst>
              <a:ext uri="{FF2B5EF4-FFF2-40B4-BE49-F238E27FC236}">
                <a16:creationId xmlns:a16="http://schemas.microsoft.com/office/drawing/2014/main" id="{1939CB56-9A58-4C5C-E99F-CD8CB3A48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593725"/>
            <a:ext cx="9059862"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1278-5987-8F6B-77B3-FFF1C55686F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DA512E46-FB16-1303-AF82-7B72B181E5DF}"/>
              </a:ext>
            </a:extLst>
          </p:cNvPr>
          <p:cNvSpPr>
            <a:spLocks noGrp="1"/>
          </p:cNvSpPr>
          <p:nvPr>
            <p:ph idx="1"/>
          </p:nvPr>
        </p:nvSpPr>
        <p:spPr/>
        <p:txBody>
          <a:bodyPr/>
          <a:lstStyle/>
          <a:p>
            <a:endParaRPr lang="en-ID"/>
          </a:p>
        </p:txBody>
      </p:sp>
      <p:pic>
        <p:nvPicPr>
          <p:cNvPr id="1026" name="Picture 2" descr="Darurat, Indonesia Kekurangan Tenaga Kesehatan Jiwa">
            <a:extLst>
              <a:ext uri="{FF2B5EF4-FFF2-40B4-BE49-F238E27FC236}">
                <a16:creationId xmlns:a16="http://schemas.microsoft.com/office/drawing/2014/main" id="{A6A12E70-CE2C-3E62-B065-44E630E22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256" y="169552"/>
            <a:ext cx="6856121" cy="632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8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623B-EF60-3513-7520-2EAA2B06BC55}"/>
              </a:ext>
            </a:extLst>
          </p:cNvPr>
          <p:cNvSpPr>
            <a:spLocks noGrp="1"/>
          </p:cNvSpPr>
          <p:nvPr>
            <p:ph type="title"/>
          </p:nvPr>
        </p:nvSpPr>
        <p:spPr>
          <a:xfrm>
            <a:off x="1885950" y="1554163"/>
            <a:ext cx="3684588" cy="4983162"/>
          </a:xfrm>
          <a:ln>
            <a:solidFill>
              <a:schemeClr val="accent2">
                <a:lumMod val="75000"/>
              </a:schemeClr>
            </a:solidFill>
          </a:ln>
        </p:spPr>
        <p:txBody>
          <a:bodyPr/>
          <a:lstStyle/>
          <a:p>
            <a:pPr algn="ctr">
              <a:defRPr/>
            </a:pPr>
            <a:r>
              <a:rPr lang="sv-SE" sz="2800" dirty="0">
                <a:latin typeface="Arial" pitchFamily="34" charset="0"/>
                <a:cs typeface="Arial" pitchFamily="34" charset="0"/>
              </a:rPr>
              <a:t>Kolaborasi menyatakan bahwa anggota tim kesehatan harus bekerja dengan kompak dalam mencapai tujuan. Elemen penting untuk mencapai kolaborasi yang efektif meliputi :</a:t>
            </a:r>
            <a:br>
              <a:rPr lang="sv-SE" sz="2800" dirty="0">
                <a:latin typeface="Arial" pitchFamily="34" charset="0"/>
                <a:cs typeface="Arial" pitchFamily="34" charset="0"/>
              </a:rPr>
            </a:br>
            <a:endParaRPr lang="id-ID" sz="2800"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29BC269A-9A85-8879-D942-B2EC99672D0E}"/>
              </a:ext>
            </a:extLst>
          </p:cNvPr>
          <p:cNvSpPr>
            <a:spLocks noGrp="1"/>
          </p:cNvSpPr>
          <p:nvPr>
            <p:ph sz="quarter" idx="1"/>
          </p:nvPr>
        </p:nvSpPr>
        <p:spPr>
          <a:xfrm>
            <a:off x="6800851" y="2384426"/>
            <a:ext cx="3432175" cy="3787775"/>
          </a:xfrm>
          <a:ln>
            <a:solidFill>
              <a:schemeClr val="accent2">
                <a:lumMod val="75000"/>
              </a:schemeClr>
            </a:solidFill>
          </a:ln>
        </p:spPr>
        <p:txBody>
          <a:bodyPr/>
          <a:lstStyle/>
          <a:p>
            <a:pPr eaLnBrk="1" hangingPunct="1">
              <a:buFontTx/>
              <a:buChar char="•"/>
              <a:defRPr/>
            </a:pPr>
            <a:r>
              <a:rPr lang="sv-SE" sz="3200" dirty="0"/>
              <a:t>Kerjasama</a:t>
            </a:r>
          </a:p>
          <a:p>
            <a:pPr eaLnBrk="1" hangingPunct="1">
              <a:buFontTx/>
              <a:buChar char="•"/>
              <a:defRPr/>
            </a:pPr>
            <a:r>
              <a:rPr lang="sv-SE" sz="3200" dirty="0"/>
              <a:t>Asertifitas</a:t>
            </a:r>
          </a:p>
          <a:p>
            <a:pPr eaLnBrk="1" hangingPunct="1">
              <a:buFontTx/>
              <a:buChar char="•"/>
              <a:defRPr/>
            </a:pPr>
            <a:r>
              <a:rPr lang="sv-SE" sz="3200" dirty="0"/>
              <a:t>tanggung jawab</a:t>
            </a:r>
          </a:p>
          <a:p>
            <a:pPr eaLnBrk="1" hangingPunct="1">
              <a:buFontTx/>
              <a:buChar char="•"/>
              <a:defRPr/>
            </a:pPr>
            <a:r>
              <a:rPr lang="sv-SE" sz="3200" dirty="0"/>
              <a:t>Komunikasi</a:t>
            </a:r>
          </a:p>
          <a:p>
            <a:pPr eaLnBrk="1" hangingPunct="1">
              <a:buFontTx/>
              <a:buChar char="•"/>
              <a:defRPr/>
            </a:pPr>
            <a:r>
              <a:rPr lang="sv-SE" sz="3200" dirty="0"/>
              <a:t>Otonomi</a:t>
            </a:r>
          </a:p>
          <a:p>
            <a:pPr eaLnBrk="1" hangingPunct="1">
              <a:buFontTx/>
              <a:buChar char="•"/>
              <a:defRPr/>
            </a:pPr>
            <a:r>
              <a:rPr lang="sv-SE" sz="3200" dirty="0"/>
              <a:t>koordinasi </a:t>
            </a:r>
            <a:endParaRPr lang="en-US" dirty="0"/>
          </a:p>
          <a:p>
            <a:pPr>
              <a:defRPr/>
            </a:pPr>
            <a:endParaRPr lang="id-ID" dirty="0"/>
          </a:p>
        </p:txBody>
      </p:sp>
      <p:sp>
        <p:nvSpPr>
          <p:cNvPr id="4" name="Bent-Up Arrow 3">
            <a:extLst>
              <a:ext uri="{FF2B5EF4-FFF2-40B4-BE49-F238E27FC236}">
                <a16:creationId xmlns:a16="http://schemas.microsoft.com/office/drawing/2014/main" id="{7FB5EA81-3497-4A64-50B0-98068372BC24}"/>
              </a:ext>
            </a:extLst>
          </p:cNvPr>
          <p:cNvSpPr/>
          <p:nvPr/>
        </p:nvSpPr>
        <p:spPr>
          <a:xfrm flipV="1">
            <a:off x="5799139" y="1577975"/>
            <a:ext cx="2947987" cy="800100"/>
          </a:xfrm>
          <a:prstGeom prst="ben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37F797C-8121-C781-6E3A-8815F4BAD9E3}"/>
              </a:ext>
            </a:extLst>
          </p:cNvPr>
          <p:cNvSpPr>
            <a:spLocks noGrp="1"/>
          </p:cNvSpPr>
          <p:nvPr>
            <p:ph type="title"/>
          </p:nvPr>
        </p:nvSpPr>
        <p:spPr>
          <a:xfrm>
            <a:off x="2136775" y="685800"/>
            <a:ext cx="8153400" cy="990600"/>
          </a:xfrm>
        </p:spPr>
        <p:txBody>
          <a:bodyPr>
            <a:normAutofit fontScale="90000"/>
          </a:bodyPr>
          <a:lstStyle/>
          <a:p>
            <a:r>
              <a:rPr lang="sv-SE" altLang="en-US" sz="3600">
                <a:latin typeface="Arial" panose="020B0604020202020204" pitchFamily="34" charset="0"/>
                <a:cs typeface="Arial" panose="020B0604020202020204" pitchFamily="34" charset="0"/>
              </a:rPr>
              <a:t>Dasar-dasar kompetensi kolaborasi </a:t>
            </a:r>
            <a:r>
              <a:rPr lang="sv-SE" altLang="en-US"/>
              <a:t>:</a:t>
            </a:r>
            <a:br>
              <a:rPr lang="sv-SE" altLang="en-US"/>
            </a:br>
            <a:endParaRPr lang="id-ID" altLang="en-US"/>
          </a:p>
        </p:txBody>
      </p:sp>
      <p:sp>
        <p:nvSpPr>
          <p:cNvPr id="3" name="Content Placeholder 2">
            <a:extLst>
              <a:ext uri="{FF2B5EF4-FFF2-40B4-BE49-F238E27FC236}">
                <a16:creationId xmlns:a16="http://schemas.microsoft.com/office/drawing/2014/main" id="{19F9E5ED-235D-B557-0B43-33B41119A91E}"/>
              </a:ext>
            </a:extLst>
          </p:cNvPr>
          <p:cNvSpPr>
            <a:spLocks noGrp="1"/>
          </p:cNvSpPr>
          <p:nvPr>
            <p:ph sz="quarter" idx="1"/>
          </p:nvPr>
        </p:nvSpPr>
        <p:spPr>
          <a:xfrm>
            <a:off x="2136775" y="1600200"/>
            <a:ext cx="8153400" cy="4495800"/>
          </a:xfrm>
          <a:ln>
            <a:solidFill>
              <a:schemeClr val="accent2">
                <a:lumMod val="75000"/>
              </a:schemeClr>
            </a:solidFill>
          </a:ln>
        </p:spPr>
        <p:txBody>
          <a:bodyPr/>
          <a:lstStyle/>
          <a:p>
            <a:pPr>
              <a:buFont typeface="Wingdings" panose="05000000000000000000" pitchFamily="2" charset="2"/>
              <a:buChar char="Ø"/>
              <a:tabLst>
                <a:tab pos="457200" algn="l"/>
              </a:tabLst>
              <a:defRPr/>
            </a:pPr>
            <a:r>
              <a:rPr lang="en-US" dirty="0" err="1"/>
              <a:t>Komunikasi</a:t>
            </a:r>
            <a:endParaRPr lang="en-US" dirty="0"/>
          </a:p>
          <a:p>
            <a:pPr>
              <a:buFont typeface="Wingdings" panose="05000000000000000000" pitchFamily="2" charset="2"/>
              <a:buChar char="Ø"/>
              <a:tabLst>
                <a:tab pos="457200" algn="l"/>
              </a:tabLst>
              <a:defRPr/>
            </a:pPr>
            <a:r>
              <a:rPr lang="en-US" dirty="0" err="1"/>
              <a:t>Respek</a:t>
            </a:r>
            <a:r>
              <a:rPr lang="en-US" dirty="0"/>
              <a:t> </a:t>
            </a:r>
            <a:r>
              <a:rPr lang="en-US" dirty="0" err="1"/>
              <a:t>dan</a:t>
            </a:r>
            <a:r>
              <a:rPr lang="en-US" dirty="0"/>
              <a:t> </a:t>
            </a:r>
            <a:r>
              <a:rPr lang="en-US" dirty="0" err="1"/>
              <a:t>kepercayaan</a:t>
            </a:r>
            <a:endParaRPr lang="en-US" dirty="0"/>
          </a:p>
          <a:p>
            <a:pPr>
              <a:buFont typeface="Wingdings" panose="05000000000000000000" pitchFamily="2" charset="2"/>
              <a:buChar char="Ø"/>
              <a:tabLst>
                <a:tab pos="457200" algn="l"/>
              </a:tabLst>
              <a:defRPr/>
            </a:pPr>
            <a:r>
              <a:rPr lang="en-US" dirty="0" err="1"/>
              <a:t>Memberikan</a:t>
            </a:r>
            <a:r>
              <a:rPr lang="en-US" dirty="0"/>
              <a:t> </a:t>
            </a:r>
            <a:r>
              <a:rPr lang="en-US" dirty="0" err="1"/>
              <a:t>dan</a:t>
            </a:r>
            <a:r>
              <a:rPr lang="en-US" dirty="0"/>
              <a:t> </a:t>
            </a:r>
            <a:r>
              <a:rPr lang="en-US" dirty="0" err="1"/>
              <a:t>menerima</a:t>
            </a:r>
            <a:r>
              <a:rPr lang="en-US" dirty="0"/>
              <a:t> feed back</a:t>
            </a:r>
          </a:p>
          <a:p>
            <a:pPr>
              <a:buFont typeface="Wingdings" panose="05000000000000000000" pitchFamily="2" charset="2"/>
              <a:buChar char="Ø"/>
              <a:tabLst>
                <a:tab pos="457200" algn="l"/>
              </a:tabLst>
              <a:defRPr/>
            </a:pPr>
            <a:r>
              <a:rPr lang="en-US" dirty="0" err="1"/>
              <a:t>Pengambilan</a:t>
            </a:r>
            <a:r>
              <a:rPr lang="en-US" dirty="0"/>
              <a:t> </a:t>
            </a:r>
            <a:r>
              <a:rPr lang="en-US" dirty="0" err="1"/>
              <a:t>keputusan</a:t>
            </a:r>
            <a:endParaRPr lang="en-US" dirty="0"/>
          </a:p>
          <a:p>
            <a:pPr>
              <a:buFont typeface="Wingdings" panose="05000000000000000000" pitchFamily="2" charset="2"/>
              <a:buChar char="Ø"/>
              <a:tabLst>
                <a:tab pos="457200" algn="l"/>
              </a:tabLst>
              <a:defRPr/>
            </a:pPr>
            <a:r>
              <a:rPr lang="en-US" dirty="0" err="1"/>
              <a:t>Manajemen</a:t>
            </a:r>
            <a:r>
              <a:rPr lang="en-US" dirty="0"/>
              <a:t> </a:t>
            </a:r>
            <a:r>
              <a:rPr lang="en-US" dirty="0" err="1"/>
              <a:t>konflik</a:t>
            </a:r>
            <a:endParaRPr lang="en-US" dirty="0"/>
          </a:p>
          <a:p>
            <a:pPr>
              <a:defRPr/>
            </a:pPr>
            <a:endParaRPr lang="id-ID" dirty="0"/>
          </a:p>
        </p:txBody>
      </p:sp>
      <p:pic>
        <p:nvPicPr>
          <p:cNvPr id="24580" name="Picture 2" descr="F:\motto.jpg">
            <a:extLst>
              <a:ext uri="{FF2B5EF4-FFF2-40B4-BE49-F238E27FC236}">
                <a16:creationId xmlns:a16="http://schemas.microsoft.com/office/drawing/2014/main" id="{3D95ED05-C8AA-A3E4-C214-D2E9DDEB9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275" y="3481389"/>
            <a:ext cx="42862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F840-350C-4E74-57AC-B332E90A31BF}"/>
              </a:ext>
            </a:extLst>
          </p:cNvPr>
          <p:cNvSpPr>
            <a:spLocks noGrp="1"/>
          </p:cNvSpPr>
          <p:nvPr>
            <p:ph type="title"/>
          </p:nvPr>
        </p:nvSpPr>
        <p:spPr>
          <a:xfrm>
            <a:off x="1192763" y="2492504"/>
            <a:ext cx="10515600" cy="1325563"/>
          </a:xfrm>
        </p:spPr>
        <p:txBody>
          <a:bodyPr/>
          <a:lstStyle/>
          <a:p>
            <a:r>
              <a:rPr lang="en-US" dirty="0" err="1">
                <a:solidFill>
                  <a:srgbClr val="FF0000"/>
                </a:solidFill>
              </a:rPr>
              <a:t>Dalam</a:t>
            </a:r>
            <a:r>
              <a:rPr lang="en-US" dirty="0">
                <a:solidFill>
                  <a:srgbClr val="FF0000"/>
                </a:solidFill>
              </a:rPr>
              <a:t> </a:t>
            </a:r>
            <a:r>
              <a:rPr lang="en-US" dirty="0" err="1">
                <a:solidFill>
                  <a:srgbClr val="FF0000"/>
                </a:solidFill>
              </a:rPr>
              <a:t>asuhan</a:t>
            </a:r>
            <a:r>
              <a:rPr lang="en-US" dirty="0">
                <a:solidFill>
                  <a:srgbClr val="FF0000"/>
                </a:solidFill>
              </a:rPr>
              <a:t> </a:t>
            </a:r>
            <a:r>
              <a:rPr lang="en-US" dirty="0" err="1">
                <a:solidFill>
                  <a:srgbClr val="FF0000"/>
                </a:solidFill>
              </a:rPr>
              <a:t>keperawatan</a:t>
            </a:r>
            <a:r>
              <a:rPr lang="en-US" dirty="0">
                <a:solidFill>
                  <a:srgbClr val="FF0000"/>
                </a:solidFill>
              </a:rPr>
              <a:t> </a:t>
            </a:r>
            <a:r>
              <a:rPr lang="en-US" dirty="0" err="1">
                <a:solidFill>
                  <a:srgbClr val="FF0000"/>
                </a:solidFill>
              </a:rPr>
              <a:t>jiwa</a:t>
            </a:r>
            <a:r>
              <a:rPr lang="en-US" dirty="0">
                <a:solidFill>
                  <a:srgbClr val="FF0000"/>
                </a:solidFill>
              </a:rPr>
              <a:t> </a:t>
            </a:r>
            <a:r>
              <a:rPr lang="en-US" dirty="0" err="1">
                <a:solidFill>
                  <a:srgbClr val="FF0000"/>
                </a:solidFill>
              </a:rPr>
              <a:t>penting</a:t>
            </a:r>
            <a:r>
              <a:rPr lang="en-US" dirty="0">
                <a:solidFill>
                  <a:srgbClr val="FF0000"/>
                </a:solidFill>
              </a:rPr>
              <a:t> </a:t>
            </a:r>
            <a:r>
              <a:rPr lang="en-US" dirty="0" err="1">
                <a:solidFill>
                  <a:srgbClr val="FF0000"/>
                </a:solidFill>
              </a:rPr>
              <a:t>sekali</a:t>
            </a:r>
            <a:r>
              <a:rPr lang="en-US" dirty="0">
                <a:solidFill>
                  <a:srgbClr val="FF0000"/>
                </a:solidFill>
              </a:rPr>
              <a:t> </a:t>
            </a:r>
            <a:r>
              <a:rPr lang="en-US" dirty="0" err="1">
                <a:solidFill>
                  <a:srgbClr val="FF0000"/>
                </a:solidFill>
              </a:rPr>
              <a:t>melibatkan</a:t>
            </a:r>
            <a:r>
              <a:rPr lang="en-US" dirty="0">
                <a:solidFill>
                  <a:srgbClr val="FF0000"/>
                </a:solidFill>
              </a:rPr>
              <a:t> </a:t>
            </a:r>
            <a:r>
              <a:rPr lang="en-US" dirty="0" err="1">
                <a:solidFill>
                  <a:srgbClr val="FF0000"/>
                </a:solidFill>
              </a:rPr>
              <a:t>keluarga</a:t>
            </a:r>
            <a:r>
              <a:rPr lang="en-US" dirty="0">
                <a:solidFill>
                  <a:srgbClr val="FF0000"/>
                </a:solidFill>
              </a:rPr>
              <a:t> ?</a:t>
            </a:r>
            <a:endParaRPr lang="en-ID" dirty="0">
              <a:solidFill>
                <a:srgbClr val="FF0000"/>
              </a:solidFill>
            </a:endParaRPr>
          </a:p>
        </p:txBody>
      </p:sp>
    </p:spTree>
    <p:extLst>
      <p:ext uri="{BB962C8B-B14F-4D97-AF65-F5344CB8AC3E}">
        <p14:creationId xmlns:p14="http://schemas.microsoft.com/office/powerpoint/2010/main" val="1301079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ABC23-38B8-E085-8FAA-BE2A0BFB521B}"/>
              </a:ext>
            </a:extLst>
          </p:cNvPr>
          <p:cNvSpPr>
            <a:spLocks noGrp="1"/>
          </p:cNvSpPr>
          <p:nvPr>
            <p:ph type="title"/>
          </p:nvPr>
        </p:nvSpPr>
        <p:spPr/>
        <p:txBody>
          <a:bodyPr/>
          <a:lstStyle/>
          <a:p>
            <a:r>
              <a:rPr lang="en-US" dirty="0" err="1"/>
              <a:t>Kolaborasi</a:t>
            </a:r>
            <a:r>
              <a:rPr lang="en-US" dirty="0"/>
              <a:t> </a:t>
            </a:r>
            <a:r>
              <a:rPr lang="en-US" dirty="0" err="1"/>
              <a:t>dengan</a:t>
            </a:r>
            <a:r>
              <a:rPr lang="en-US" dirty="0"/>
              <a:t> </a:t>
            </a:r>
            <a:r>
              <a:rPr lang="en-US" dirty="0" err="1"/>
              <a:t>keluarga</a:t>
            </a:r>
            <a:r>
              <a:rPr lang="en-US" dirty="0"/>
              <a:t> </a:t>
            </a:r>
            <a:endParaRPr lang="en-ID" dirty="0"/>
          </a:p>
        </p:txBody>
      </p:sp>
      <p:sp>
        <p:nvSpPr>
          <p:cNvPr id="3" name="Content Placeholder 2">
            <a:extLst>
              <a:ext uri="{FF2B5EF4-FFF2-40B4-BE49-F238E27FC236}">
                <a16:creationId xmlns:a16="http://schemas.microsoft.com/office/drawing/2014/main" id="{6AC03772-D1C6-6248-E72D-5A2043020F89}"/>
              </a:ext>
            </a:extLst>
          </p:cNvPr>
          <p:cNvSpPr>
            <a:spLocks noGrp="1"/>
          </p:cNvSpPr>
          <p:nvPr>
            <p:ph idx="1"/>
          </p:nvPr>
        </p:nvSpPr>
        <p:spPr/>
        <p:txBody>
          <a:bodyPr/>
          <a:lstStyle/>
          <a:p>
            <a:r>
              <a:rPr lang="en-US" dirty="0" err="1"/>
              <a:t>Identifikasi</a:t>
            </a:r>
            <a:r>
              <a:rPr lang="en-US" dirty="0"/>
              <a:t> </a:t>
            </a:r>
            <a:r>
              <a:rPr lang="en-US" dirty="0" err="1"/>
              <a:t>permasalahan</a:t>
            </a:r>
            <a:r>
              <a:rPr lang="en-US" dirty="0"/>
              <a:t> </a:t>
            </a:r>
            <a:r>
              <a:rPr lang="en-US" dirty="0" err="1"/>
              <a:t>gangguan</a:t>
            </a:r>
            <a:r>
              <a:rPr lang="en-US" dirty="0"/>
              <a:t> </a:t>
            </a:r>
          </a:p>
          <a:p>
            <a:r>
              <a:rPr lang="en-US" dirty="0" err="1"/>
              <a:t>Dukungan</a:t>
            </a:r>
            <a:r>
              <a:rPr lang="en-US" dirty="0"/>
              <a:t> </a:t>
            </a:r>
            <a:r>
              <a:rPr lang="en-US" dirty="0" err="1"/>
              <a:t>selama</a:t>
            </a:r>
            <a:r>
              <a:rPr lang="en-US" dirty="0"/>
              <a:t> proses </a:t>
            </a:r>
            <a:r>
              <a:rPr lang="en-US" dirty="0" err="1"/>
              <a:t>perawatan</a:t>
            </a:r>
            <a:r>
              <a:rPr lang="en-US" dirty="0"/>
              <a:t> (family </a:t>
            </a:r>
            <a:r>
              <a:rPr lang="en-US" dirty="0" err="1"/>
              <a:t>terapi</a:t>
            </a:r>
            <a:r>
              <a:rPr lang="en-US" dirty="0"/>
              <a:t>) </a:t>
            </a:r>
          </a:p>
          <a:p>
            <a:r>
              <a:rPr lang="en-US" dirty="0" err="1"/>
              <a:t>Persiapan</a:t>
            </a:r>
            <a:r>
              <a:rPr lang="en-US" dirty="0"/>
              <a:t> </a:t>
            </a:r>
            <a:r>
              <a:rPr lang="en-US" dirty="0" err="1"/>
              <a:t>kepulangan</a:t>
            </a:r>
            <a:r>
              <a:rPr lang="en-US" dirty="0"/>
              <a:t> : </a:t>
            </a:r>
            <a:r>
              <a:rPr lang="en-US" dirty="0" err="1"/>
              <a:t>perawatan</a:t>
            </a:r>
            <a:r>
              <a:rPr lang="en-US" dirty="0"/>
              <a:t> di </a:t>
            </a:r>
            <a:r>
              <a:rPr lang="en-US" dirty="0" err="1"/>
              <a:t>rumah</a:t>
            </a:r>
            <a:r>
              <a:rPr lang="en-US" dirty="0"/>
              <a:t>, health promotion, </a:t>
            </a:r>
            <a:r>
              <a:rPr lang="en-US" dirty="0" err="1"/>
              <a:t>dukungan</a:t>
            </a:r>
            <a:r>
              <a:rPr lang="en-US" dirty="0"/>
              <a:t> social, </a:t>
            </a:r>
            <a:r>
              <a:rPr lang="en-US" dirty="0" err="1"/>
              <a:t>hindari</a:t>
            </a:r>
            <a:r>
              <a:rPr lang="en-US" dirty="0"/>
              <a:t> </a:t>
            </a:r>
            <a:r>
              <a:rPr lang="en-US" dirty="0" err="1"/>
              <a:t>kekambuhan</a:t>
            </a:r>
            <a:r>
              <a:rPr lang="en-US" dirty="0"/>
              <a:t>.</a:t>
            </a:r>
          </a:p>
          <a:p>
            <a:r>
              <a:rPr lang="en-US" dirty="0"/>
              <a:t>Stop </a:t>
            </a:r>
            <a:r>
              <a:rPr lang="en-US" dirty="0" err="1"/>
              <a:t>pasung</a:t>
            </a:r>
            <a:r>
              <a:rPr lang="en-US" dirty="0"/>
              <a:t> social dan stigma </a:t>
            </a:r>
            <a:r>
              <a:rPr lang="en-US" dirty="0" err="1"/>
              <a:t>jelek</a:t>
            </a:r>
            <a:r>
              <a:rPr lang="en-US" dirty="0"/>
              <a:t> </a:t>
            </a:r>
            <a:r>
              <a:rPr lang="en-US" dirty="0" err="1"/>
              <a:t>pasien</a:t>
            </a:r>
            <a:r>
              <a:rPr lang="en-US" dirty="0"/>
              <a:t> </a:t>
            </a:r>
            <a:r>
              <a:rPr lang="en-US" dirty="0" err="1"/>
              <a:t>gangguan</a:t>
            </a:r>
            <a:r>
              <a:rPr lang="en-US" dirty="0"/>
              <a:t> </a:t>
            </a:r>
            <a:r>
              <a:rPr lang="en-US" dirty="0" err="1"/>
              <a:t>jiwa</a:t>
            </a:r>
            <a:r>
              <a:rPr lang="en-US" dirty="0"/>
              <a:t> </a:t>
            </a:r>
            <a:endParaRPr lang="en-ID" dirty="0"/>
          </a:p>
        </p:txBody>
      </p:sp>
      <p:sp>
        <p:nvSpPr>
          <p:cNvPr id="4" name="Rectangle 3">
            <a:extLst>
              <a:ext uri="{FF2B5EF4-FFF2-40B4-BE49-F238E27FC236}">
                <a16:creationId xmlns:a16="http://schemas.microsoft.com/office/drawing/2014/main" id="{60DC49B0-8629-638A-D745-C373EA933026}"/>
              </a:ext>
            </a:extLst>
          </p:cNvPr>
          <p:cNvSpPr/>
          <p:nvPr/>
        </p:nvSpPr>
        <p:spPr>
          <a:xfrm>
            <a:off x="335902" y="1352939"/>
            <a:ext cx="11856098" cy="1959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434" name="Picture 2" descr="Mensos Targetkan Indonesia Bebas Pasung 2019 | portaltiga.com">
            <a:extLst>
              <a:ext uri="{FF2B5EF4-FFF2-40B4-BE49-F238E27FC236}">
                <a16:creationId xmlns:a16="http://schemas.microsoft.com/office/drawing/2014/main" id="{E2583C9F-5B47-FA78-FC83-F1DDB7E77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977" y="4980706"/>
            <a:ext cx="3480318" cy="145557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motion infographic - peduli HIV - YouTube">
            <a:extLst>
              <a:ext uri="{FF2B5EF4-FFF2-40B4-BE49-F238E27FC236}">
                <a16:creationId xmlns:a16="http://schemas.microsoft.com/office/drawing/2014/main" id="{5F3DAAEC-97F0-430D-1D96-9046326B5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277" y="4671429"/>
            <a:ext cx="3598505" cy="202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3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111" y="2386369"/>
            <a:ext cx="10515600" cy="1325563"/>
          </a:xfrm>
        </p:spPr>
        <p:txBody>
          <a:bodyPr>
            <a:normAutofit/>
          </a:bodyPr>
          <a:lstStyle/>
          <a:p>
            <a:r>
              <a:rPr lang="en-US" sz="3200" b="1" dirty="0"/>
              <a:t>Yakin </a:t>
            </a:r>
            <a:r>
              <a:rPr lang="en-US" sz="3200" b="1" dirty="0" err="1"/>
              <a:t>tiap</a:t>
            </a:r>
            <a:r>
              <a:rPr lang="en-US" sz="3200" b="1" dirty="0"/>
              <a:t> </a:t>
            </a:r>
            <a:r>
              <a:rPr lang="en-US" sz="3200" b="1" dirty="0" err="1"/>
              <a:t>masalah</a:t>
            </a:r>
            <a:r>
              <a:rPr lang="en-US" sz="3200" b="1" dirty="0"/>
              <a:t> </a:t>
            </a:r>
            <a:r>
              <a:rPr lang="en-US" sz="3200" b="1" dirty="0" err="1"/>
              <a:t>ada</a:t>
            </a:r>
            <a:r>
              <a:rPr lang="en-US" sz="3200" b="1" dirty="0"/>
              <a:t> </a:t>
            </a:r>
            <a:r>
              <a:rPr lang="en-US" sz="3200" b="1" dirty="0" err="1"/>
              <a:t>jalan</a:t>
            </a:r>
            <a:r>
              <a:rPr lang="en-US" sz="3200" b="1" dirty="0"/>
              <a:t> </a:t>
            </a:r>
            <a:r>
              <a:rPr lang="en-US" sz="3200" b="1" dirty="0" err="1"/>
              <a:t>keluar</a:t>
            </a:r>
            <a:br>
              <a:rPr lang="en-US" sz="3200" b="1" dirty="0"/>
            </a:br>
            <a:r>
              <a:rPr lang="en-US" sz="3200" b="1" dirty="0" err="1"/>
              <a:t>sesudah</a:t>
            </a:r>
            <a:r>
              <a:rPr lang="en-US" sz="3200" b="1" dirty="0"/>
              <a:t> </a:t>
            </a:r>
            <a:r>
              <a:rPr lang="en-US" sz="3200" b="1" dirty="0" err="1"/>
              <a:t>kesulitan</a:t>
            </a:r>
            <a:r>
              <a:rPr lang="en-US" sz="3200" b="1" dirty="0"/>
              <a:t> </a:t>
            </a:r>
            <a:r>
              <a:rPr lang="en-US" sz="3200" b="1" dirty="0" err="1"/>
              <a:t>ada</a:t>
            </a:r>
            <a:r>
              <a:rPr lang="en-US" sz="3200" b="1" dirty="0"/>
              <a:t> </a:t>
            </a:r>
            <a:r>
              <a:rPr lang="en-US" sz="3200" b="1" dirty="0" err="1"/>
              <a:t>kemudahan</a:t>
            </a:r>
            <a:r>
              <a:rPr lang="en-US" sz="3200" b="1" dirty="0"/>
              <a:t>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62" t="6395" r="60717" b="77160"/>
          <a:stretch/>
        </p:blipFill>
        <p:spPr bwMode="auto">
          <a:xfrm>
            <a:off x="1524000" y="405208"/>
            <a:ext cx="1908114" cy="79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User\Pictures\maturnuwun 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14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28D8-354B-B9A6-BEC2-22164A4754C2}"/>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D1B7778A-8627-B50E-0E2B-AB542568564A}"/>
              </a:ext>
            </a:extLst>
          </p:cNvPr>
          <p:cNvSpPr>
            <a:spLocks noGrp="1"/>
          </p:cNvSpPr>
          <p:nvPr>
            <p:ph idx="1"/>
          </p:nvPr>
        </p:nvSpPr>
        <p:spPr/>
        <p:txBody>
          <a:bodyPr/>
          <a:lstStyle/>
          <a:p>
            <a:endParaRPr lang="en-ID" dirty="0"/>
          </a:p>
        </p:txBody>
      </p:sp>
      <p:pic>
        <p:nvPicPr>
          <p:cNvPr id="2050" name="Picture 2" descr="Data Kesehatan Mental Di Indonesia 2019 - The Best Memories">
            <a:extLst>
              <a:ext uri="{FF2B5EF4-FFF2-40B4-BE49-F238E27FC236}">
                <a16:creationId xmlns:a16="http://schemas.microsoft.com/office/drawing/2014/main" id="{B89E8AB0-83BE-4D38-5374-86EAAD5C7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70" y="166720"/>
            <a:ext cx="5014064" cy="632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4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9C3F8-5CE3-B5D3-7C93-6E688EB441C1}"/>
              </a:ext>
            </a:extLst>
          </p:cNvPr>
          <p:cNvSpPr>
            <a:spLocks noGrp="1"/>
          </p:cNvSpPr>
          <p:nvPr>
            <p:ph type="title"/>
          </p:nvPr>
        </p:nvSpPr>
        <p:spPr>
          <a:xfrm>
            <a:off x="5111620" y="290480"/>
            <a:ext cx="10515600" cy="1325563"/>
          </a:xfrm>
        </p:spPr>
        <p:txBody>
          <a:bodyPr/>
          <a:lstStyle/>
          <a:p>
            <a:r>
              <a:rPr lang="en-US" dirty="0"/>
              <a:t>PERAWAT </a:t>
            </a:r>
            <a:endParaRPr lang="en-ID" dirty="0"/>
          </a:p>
        </p:txBody>
      </p:sp>
      <p:sp>
        <p:nvSpPr>
          <p:cNvPr id="3" name="Content Placeholder 2">
            <a:extLst>
              <a:ext uri="{FF2B5EF4-FFF2-40B4-BE49-F238E27FC236}">
                <a16:creationId xmlns:a16="http://schemas.microsoft.com/office/drawing/2014/main" id="{E69FE2D2-250A-94A5-E6D7-F37807C19263}"/>
              </a:ext>
            </a:extLst>
          </p:cNvPr>
          <p:cNvSpPr>
            <a:spLocks noGrp="1"/>
          </p:cNvSpPr>
          <p:nvPr>
            <p:ph idx="1"/>
          </p:nvPr>
        </p:nvSpPr>
        <p:spPr>
          <a:xfrm>
            <a:off x="1426029" y="1439393"/>
            <a:ext cx="6169090" cy="3396343"/>
          </a:xfrm>
          <a:ln>
            <a:solidFill>
              <a:schemeClr val="accent1"/>
            </a:solidFill>
          </a:ln>
        </p:spPr>
        <p:txBody>
          <a:bodyPr>
            <a:normAutofit/>
          </a:bodyPr>
          <a:lstStyle/>
          <a:p>
            <a:pPr algn="just"/>
            <a:r>
              <a:rPr lang="en-ID" b="0" i="0" dirty="0" err="1">
                <a:solidFill>
                  <a:srgbClr val="111111"/>
                </a:solidFill>
                <a:effectLst/>
                <a:latin typeface="Roboto" panose="02000000000000000000" pitchFamily="2" charset="0"/>
              </a:rPr>
              <a:t>Menurut</a:t>
            </a:r>
            <a:r>
              <a:rPr lang="en-ID" b="0" i="0" dirty="0">
                <a:solidFill>
                  <a:srgbClr val="111111"/>
                </a:solidFill>
                <a:effectLst/>
                <a:latin typeface="Roboto" panose="02000000000000000000" pitchFamily="2" charset="0"/>
              </a:rPr>
              <a:t> UU 38 </a:t>
            </a:r>
            <a:r>
              <a:rPr lang="en-ID" b="0" i="0" dirty="0" err="1">
                <a:solidFill>
                  <a:srgbClr val="111111"/>
                </a:solidFill>
                <a:effectLst/>
                <a:latin typeface="Roboto" panose="02000000000000000000" pitchFamily="2" charset="0"/>
              </a:rPr>
              <a:t>tahun</a:t>
            </a:r>
            <a:r>
              <a:rPr lang="en-ID" b="0" i="0" dirty="0">
                <a:solidFill>
                  <a:srgbClr val="111111"/>
                </a:solidFill>
                <a:effectLst/>
                <a:latin typeface="Roboto" panose="02000000000000000000" pitchFamily="2" charset="0"/>
              </a:rPr>
              <a:t> 2014 </a:t>
            </a:r>
            <a:r>
              <a:rPr lang="en-ID" b="0" i="0" dirty="0" err="1">
                <a:solidFill>
                  <a:srgbClr val="111111"/>
                </a:solidFill>
                <a:effectLst/>
                <a:latin typeface="Roboto" panose="02000000000000000000" pitchFamily="2" charset="0"/>
              </a:rPr>
              <a:t>tentang</a:t>
            </a:r>
            <a:r>
              <a:rPr lang="en-ID" b="0" i="0" dirty="0">
                <a:solidFill>
                  <a:srgbClr val="111111"/>
                </a:solidFill>
                <a:effectLst/>
                <a:latin typeface="Roboto" panose="02000000000000000000" pitchFamily="2" charset="0"/>
              </a:rPr>
              <a:t> </a:t>
            </a:r>
            <a:r>
              <a:rPr lang="en-ID" b="0" i="0" dirty="0" err="1">
                <a:solidFill>
                  <a:srgbClr val="111111"/>
                </a:solidFill>
                <a:effectLst/>
                <a:latin typeface="Roboto" panose="02000000000000000000" pitchFamily="2" charset="0"/>
              </a:rPr>
              <a:t>Keperawatan</a:t>
            </a:r>
            <a:r>
              <a:rPr lang="en-ID" b="0" i="0" dirty="0">
                <a:solidFill>
                  <a:srgbClr val="111111"/>
                </a:solidFill>
                <a:effectLst/>
                <a:latin typeface="Roboto" panose="02000000000000000000" pitchFamily="2" charset="0"/>
              </a:rPr>
              <a:t> </a:t>
            </a:r>
            <a:r>
              <a:rPr lang="en-ID" b="0" i="0" dirty="0" err="1">
                <a:solidFill>
                  <a:srgbClr val="111111"/>
                </a:solidFill>
                <a:effectLst/>
                <a:latin typeface="Roboto" panose="02000000000000000000" pitchFamily="2" charset="0"/>
              </a:rPr>
              <a:t>adalah</a:t>
            </a:r>
            <a:r>
              <a:rPr lang="en-ID" b="0" i="0" dirty="0">
                <a:solidFill>
                  <a:srgbClr val="111111"/>
                </a:solidFill>
                <a:effectLst/>
                <a:latin typeface="Roboto" panose="02000000000000000000" pitchFamily="2" charset="0"/>
              </a:rPr>
              <a:t> </a:t>
            </a:r>
            <a:r>
              <a:rPr lang="en-ID" b="1" i="0" dirty="0" err="1">
                <a:solidFill>
                  <a:srgbClr val="FF0000"/>
                </a:solidFill>
                <a:effectLst/>
                <a:latin typeface="Roboto" panose="02000000000000000000" pitchFamily="2" charset="0"/>
              </a:rPr>
              <a:t>seseorang</a:t>
            </a:r>
            <a:r>
              <a:rPr lang="en-ID" b="1" i="0" dirty="0">
                <a:solidFill>
                  <a:srgbClr val="FF0000"/>
                </a:solidFill>
                <a:effectLst/>
                <a:latin typeface="Roboto" panose="02000000000000000000" pitchFamily="2" charset="0"/>
              </a:rPr>
              <a:t> yang </a:t>
            </a:r>
            <a:r>
              <a:rPr lang="en-ID" b="1" i="0" dirty="0" err="1">
                <a:solidFill>
                  <a:srgbClr val="FF0000"/>
                </a:solidFill>
                <a:effectLst/>
                <a:latin typeface="Roboto" panose="02000000000000000000" pitchFamily="2" charset="0"/>
              </a:rPr>
              <a:t>telah</a:t>
            </a:r>
            <a:r>
              <a:rPr lang="en-ID" b="1" i="0" dirty="0">
                <a:solidFill>
                  <a:srgbClr val="FF0000"/>
                </a:solidFill>
                <a:effectLst/>
                <a:latin typeface="Roboto" panose="02000000000000000000" pitchFamily="2" charset="0"/>
              </a:rPr>
              <a:t> lulus </a:t>
            </a:r>
            <a:r>
              <a:rPr lang="en-ID" b="1" i="0" dirty="0" err="1">
                <a:solidFill>
                  <a:srgbClr val="FF0000"/>
                </a:solidFill>
                <a:effectLst/>
                <a:latin typeface="Roboto" panose="02000000000000000000" pitchFamily="2" charset="0"/>
              </a:rPr>
              <a:t>pendidikan</a:t>
            </a:r>
            <a:r>
              <a:rPr lang="en-ID" b="1" i="0" dirty="0">
                <a:solidFill>
                  <a:srgbClr val="FF0000"/>
                </a:solidFill>
                <a:effectLst/>
                <a:latin typeface="Roboto" panose="02000000000000000000" pitchFamily="2" charset="0"/>
              </a:rPr>
              <a:t> </a:t>
            </a:r>
            <a:r>
              <a:rPr lang="en-ID" b="1" i="0" dirty="0" err="1">
                <a:solidFill>
                  <a:srgbClr val="FF0000"/>
                </a:solidFill>
                <a:effectLst/>
                <a:latin typeface="Roboto" panose="02000000000000000000" pitchFamily="2" charset="0"/>
              </a:rPr>
              <a:t>tinggi</a:t>
            </a:r>
            <a:r>
              <a:rPr lang="en-ID" b="1" i="0" dirty="0">
                <a:solidFill>
                  <a:srgbClr val="FF0000"/>
                </a:solidFill>
                <a:effectLst/>
                <a:latin typeface="Roboto" panose="02000000000000000000" pitchFamily="2" charset="0"/>
              </a:rPr>
              <a:t> </a:t>
            </a:r>
            <a:r>
              <a:rPr lang="en-ID" b="1" i="0" dirty="0" err="1">
                <a:solidFill>
                  <a:srgbClr val="FF0000"/>
                </a:solidFill>
                <a:effectLst/>
                <a:latin typeface="Roboto" panose="02000000000000000000" pitchFamily="2" charset="0"/>
              </a:rPr>
              <a:t>Keperawatan</a:t>
            </a:r>
            <a:r>
              <a:rPr lang="en-ID" b="1" i="0" dirty="0">
                <a:solidFill>
                  <a:srgbClr val="111111"/>
                </a:solidFill>
                <a:effectLst/>
                <a:latin typeface="Roboto" panose="02000000000000000000" pitchFamily="2" charset="0"/>
              </a:rPr>
              <a:t>, </a:t>
            </a:r>
            <a:r>
              <a:rPr lang="en-ID" b="1" i="0" dirty="0" err="1">
                <a:solidFill>
                  <a:srgbClr val="111111"/>
                </a:solidFill>
                <a:effectLst/>
                <a:latin typeface="Roboto" panose="02000000000000000000" pitchFamily="2" charset="0"/>
              </a:rPr>
              <a:t>baik</a:t>
            </a:r>
            <a:r>
              <a:rPr lang="en-ID" b="1" i="0" dirty="0">
                <a:solidFill>
                  <a:srgbClr val="111111"/>
                </a:solidFill>
                <a:effectLst/>
                <a:latin typeface="Roboto" panose="02000000000000000000" pitchFamily="2" charset="0"/>
              </a:rPr>
              <a:t> di </a:t>
            </a:r>
            <a:r>
              <a:rPr lang="en-ID" b="1" i="0" dirty="0" err="1">
                <a:solidFill>
                  <a:srgbClr val="111111"/>
                </a:solidFill>
                <a:effectLst/>
                <a:latin typeface="Roboto" panose="02000000000000000000" pitchFamily="2" charset="0"/>
              </a:rPr>
              <a:t>dalam</a:t>
            </a:r>
            <a:r>
              <a:rPr lang="en-ID" b="1" i="0" dirty="0">
                <a:solidFill>
                  <a:srgbClr val="111111"/>
                </a:solidFill>
                <a:effectLst/>
                <a:latin typeface="Roboto" panose="02000000000000000000" pitchFamily="2" charset="0"/>
              </a:rPr>
              <a:t> </a:t>
            </a:r>
            <a:r>
              <a:rPr lang="en-ID" b="1" i="0" dirty="0" err="1">
                <a:solidFill>
                  <a:srgbClr val="111111"/>
                </a:solidFill>
                <a:effectLst/>
                <a:latin typeface="Roboto" panose="02000000000000000000" pitchFamily="2" charset="0"/>
              </a:rPr>
              <a:t>maupun</a:t>
            </a:r>
            <a:r>
              <a:rPr lang="en-ID" b="1" i="0" dirty="0">
                <a:solidFill>
                  <a:srgbClr val="111111"/>
                </a:solidFill>
                <a:effectLst/>
                <a:latin typeface="Roboto" panose="02000000000000000000" pitchFamily="2" charset="0"/>
              </a:rPr>
              <a:t> di </a:t>
            </a:r>
            <a:r>
              <a:rPr lang="en-ID" b="1" i="0" dirty="0" err="1">
                <a:solidFill>
                  <a:srgbClr val="111111"/>
                </a:solidFill>
                <a:effectLst/>
                <a:latin typeface="Roboto" panose="02000000000000000000" pitchFamily="2" charset="0"/>
              </a:rPr>
              <a:t>luar</a:t>
            </a:r>
            <a:r>
              <a:rPr lang="en-ID" b="1" i="0" dirty="0">
                <a:solidFill>
                  <a:srgbClr val="111111"/>
                </a:solidFill>
                <a:effectLst/>
                <a:latin typeface="Roboto" panose="02000000000000000000" pitchFamily="2" charset="0"/>
              </a:rPr>
              <a:t> negeri yang </a:t>
            </a:r>
            <a:r>
              <a:rPr lang="en-ID" b="1" i="0" dirty="0" err="1">
                <a:solidFill>
                  <a:srgbClr val="111111"/>
                </a:solidFill>
                <a:effectLst/>
                <a:latin typeface="Roboto" panose="02000000000000000000" pitchFamily="2" charset="0"/>
              </a:rPr>
              <a:t>diakui</a:t>
            </a:r>
            <a:r>
              <a:rPr lang="en-ID" b="1" i="0" dirty="0">
                <a:solidFill>
                  <a:srgbClr val="111111"/>
                </a:solidFill>
                <a:effectLst/>
                <a:latin typeface="Roboto" panose="02000000000000000000" pitchFamily="2" charset="0"/>
              </a:rPr>
              <a:t> oleh </a:t>
            </a:r>
            <a:r>
              <a:rPr lang="en-ID" b="1" i="0" dirty="0" err="1">
                <a:solidFill>
                  <a:srgbClr val="111111"/>
                </a:solidFill>
                <a:effectLst/>
                <a:latin typeface="Roboto" panose="02000000000000000000" pitchFamily="2" charset="0"/>
              </a:rPr>
              <a:t>Pemerintah</a:t>
            </a:r>
            <a:r>
              <a:rPr lang="en-ID" b="1" i="0" dirty="0">
                <a:solidFill>
                  <a:srgbClr val="111111"/>
                </a:solidFill>
                <a:effectLst/>
                <a:latin typeface="Roboto" panose="02000000000000000000" pitchFamily="2" charset="0"/>
              </a:rPr>
              <a:t> </a:t>
            </a:r>
            <a:r>
              <a:rPr lang="en-ID" b="1" i="0" dirty="0" err="1">
                <a:solidFill>
                  <a:srgbClr val="111111"/>
                </a:solidFill>
                <a:effectLst/>
                <a:latin typeface="Roboto" panose="02000000000000000000" pitchFamily="2" charset="0"/>
              </a:rPr>
              <a:t>sesuai</a:t>
            </a:r>
            <a:r>
              <a:rPr lang="en-ID" b="1" i="0" dirty="0">
                <a:solidFill>
                  <a:srgbClr val="111111"/>
                </a:solidFill>
                <a:effectLst/>
                <a:latin typeface="Roboto" panose="02000000000000000000" pitchFamily="2" charset="0"/>
              </a:rPr>
              <a:t> </a:t>
            </a:r>
            <a:r>
              <a:rPr lang="en-ID" b="1" i="0" dirty="0" err="1">
                <a:solidFill>
                  <a:srgbClr val="111111"/>
                </a:solidFill>
                <a:effectLst/>
                <a:latin typeface="Roboto" panose="02000000000000000000" pitchFamily="2" charset="0"/>
              </a:rPr>
              <a:t>dengan</a:t>
            </a:r>
            <a:r>
              <a:rPr lang="en-ID" b="1" i="0" dirty="0">
                <a:solidFill>
                  <a:srgbClr val="111111"/>
                </a:solidFill>
                <a:effectLst/>
                <a:latin typeface="Roboto" panose="02000000000000000000" pitchFamily="2" charset="0"/>
              </a:rPr>
              <a:t> </a:t>
            </a:r>
            <a:r>
              <a:rPr lang="en-ID" b="1" i="0" dirty="0" err="1">
                <a:solidFill>
                  <a:srgbClr val="111111"/>
                </a:solidFill>
                <a:effectLst/>
                <a:latin typeface="Roboto" panose="02000000000000000000" pitchFamily="2" charset="0"/>
              </a:rPr>
              <a:t>ketentuan</a:t>
            </a:r>
            <a:r>
              <a:rPr lang="en-ID" b="1" i="0" dirty="0">
                <a:solidFill>
                  <a:srgbClr val="111111"/>
                </a:solidFill>
                <a:effectLst/>
                <a:latin typeface="Roboto" panose="02000000000000000000" pitchFamily="2" charset="0"/>
              </a:rPr>
              <a:t> </a:t>
            </a:r>
            <a:r>
              <a:rPr lang="en-ID" b="1" i="0" dirty="0" err="1">
                <a:solidFill>
                  <a:srgbClr val="111111"/>
                </a:solidFill>
                <a:effectLst/>
                <a:latin typeface="Roboto" panose="02000000000000000000" pitchFamily="2" charset="0"/>
              </a:rPr>
              <a:t>Peraturan</a:t>
            </a:r>
            <a:r>
              <a:rPr lang="en-ID" b="1" i="0" dirty="0">
                <a:solidFill>
                  <a:srgbClr val="111111"/>
                </a:solidFill>
                <a:effectLst/>
                <a:latin typeface="Roboto" panose="02000000000000000000" pitchFamily="2" charset="0"/>
              </a:rPr>
              <a:t> </a:t>
            </a:r>
            <a:r>
              <a:rPr lang="en-ID" b="1" i="0" dirty="0" err="1">
                <a:solidFill>
                  <a:srgbClr val="111111"/>
                </a:solidFill>
                <a:effectLst/>
                <a:latin typeface="Roboto" panose="02000000000000000000" pitchFamily="2" charset="0"/>
              </a:rPr>
              <a:t>Perundang-undangan</a:t>
            </a:r>
            <a:r>
              <a:rPr lang="en-ID" b="0" i="0" dirty="0">
                <a:solidFill>
                  <a:srgbClr val="111111"/>
                </a:solidFill>
                <a:effectLst/>
                <a:latin typeface="Roboto" panose="02000000000000000000" pitchFamily="2" charset="0"/>
              </a:rPr>
              <a:t>.</a:t>
            </a:r>
            <a:endParaRPr lang="en-ID" dirty="0"/>
          </a:p>
        </p:txBody>
      </p:sp>
      <p:pic>
        <p:nvPicPr>
          <p:cNvPr id="12292" name="Picture 4" descr="Keperawatan: APA ITU PERAWAT? DEFINISI PERAWAT">
            <a:extLst>
              <a:ext uri="{FF2B5EF4-FFF2-40B4-BE49-F238E27FC236}">
                <a16:creationId xmlns:a16="http://schemas.microsoft.com/office/drawing/2014/main" id="{2E95132D-9B22-1BBC-9BE7-A76B9227A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609" y="1536440"/>
            <a:ext cx="2238375"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47D8AF7-B9E6-7CAB-531A-B449F17D3A86}"/>
              </a:ext>
            </a:extLst>
          </p:cNvPr>
          <p:cNvSpPr/>
          <p:nvPr/>
        </p:nvSpPr>
        <p:spPr>
          <a:xfrm>
            <a:off x="428625" y="5524500"/>
            <a:ext cx="11763375" cy="3059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23533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0005-D035-0133-27B5-41A5F2257F03}"/>
              </a:ext>
            </a:extLst>
          </p:cNvPr>
          <p:cNvSpPr>
            <a:spLocks noGrp="1"/>
          </p:cNvSpPr>
          <p:nvPr>
            <p:ph type="title"/>
          </p:nvPr>
        </p:nvSpPr>
        <p:spPr>
          <a:xfrm>
            <a:off x="838200" y="365126"/>
            <a:ext cx="10515600" cy="671608"/>
          </a:xfrm>
        </p:spPr>
        <p:txBody>
          <a:bodyPr>
            <a:normAutofit fontScale="90000"/>
          </a:bodyPr>
          <a:lstStyle/>
          <a:p>
            <a:pPr algn="ctr"/>
            <a:r>
              <a:rPr lang="en-US" dirty="0"/>
              <a:t>Peran </a:t>
            </a:r>
            <a:r>
              <a:rPr lang="en-US" dirty="0" err="1"/>
              <a:t>perawat</a:t>
            </a:r>
            <a:r>
              <a:rPr lang="en-US" dirty="0"/>
              <a:t> (</a:t>
            </a:r>
            <a:r>
              <a:rPr lang="en-US" dirty="0" err="1"/>
              <a:t>Hidayat</a:t>
            </a:r>
            <a:r>
              <a:rPr lang="en-US" dirty="0"/>
              <a:t>, 2012)</a:t>
            </a:r>
            <a:endParaRPr lang="en-ID" dirty="0"/>
          </a:p>
        </p:txBody>
      </p:sp>
      <p:pic>
        <p:nvPicPr>
          <p:cNvPr id="13314" name="Picture 2" descr="Miliki 5 Keahlian Berikut Ini untuk Menjadi Perawat Profesional">
            <a:extLst>
              <a:ext uri="{FF2B5EF4-FFF2-40B4-BE49-F238E27FC236}">
                <a16:creationId xmlns:a16="http://schemas.microsoft.com/office/drawing/2014/main" id="{F58147B3-7F0E-F2C7-F0E5-71AAAD292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85" y="1401335"/>
            <a:ext cx="2035925" cy="14634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75D740-F20E-4321-2BEF-159CAFFF833A}"/>
              </a:ext>
            </a:extLst>
          </p:cNvPr>
          <p:cNvSpPr txBox="1"/>
          <p:nvPr/>
        </p:nvSpPr>
        <p:spPr>
          <a:xfrm>
            <a:off x="555837" y="2789582"/>
            <a:ext cx="2266715" cy="369332"/>
          </a:xfrm>
          <a:prstGeom prst="rect">
            <a:avLst/>
          </a:prstGeom>
          <a:noFill/>
        </p:spPr>
        <p:txBody>
          <a:bodyPr wrap="square" rtlCol="0">
            <a:spAutoFit/>
          </a:bodyPr>
          <a:lstStyle/>
          <a:p>
            <a:r>
              <a:rPr lang="en-US" dirty="0" err="1"/>
              <a:t>Pemberi</a:t>
            </a:r>
            <a:r>
              <a:rPr lang="en-US" dirty="0"/>
              <a:t> </a:t>
            </a:r>
            <a:r>
              <a:rPr lang="en-US" dirty="0" err="1"/>
              <a:t>asuhan</a:t>
            </a:r>
            <a:r>
              <a:rPr lang="en-US" dirty="0"/>
              <a:t> </a:t>
            </a:r>
            <a:endParaRPr lang="en-ID" dirty="0"/>
          </a:p>
        </p:txBody>
      </p:sp>
      <p:sp>
        <p:nvSpPr>
          <p:cNvPr id="5" name="TextBox 4">
            <a:extLst>
              <a:ext uri="{FF2B5EF4-FFF2-40B4-BE49-F238E27FC236}">
                <a16:creationId xmlns:a16="http://schemas.microsoft.com/office/drawing/2014/main" id="{81106B31-A67C-3999-67F9-9274DC76AB39}"/>
              </a:ext>
            </a:extLst>
          </p:cNvPr>
          <p:cNvSpPr txBox="1"/>
          <p:nvPr/>
        </p:nvSpPr>
        <p:spPr>
          <a:xfrm>
            <a:off x="5949025" y="3048662"/>
            <a:ext cx="2266715" cy="369332"/>
          </a:xfrm>
          <a:prstGeom prst="rect">
            <a:avLst/>
          </a:prstGeom>
          <a:noFill/>
        </p:spPr>
        <p:txBody>
          <a:bodyPr wrap="square" rtlCol="0">
            <a:spAutoFit/>
          </a:bodyPr>
          <a:lstStyle/>
          <a:p>
            <a:r>
              <a:rPr lang="en-US" dirty="0" err="1"/>
              <a:t>Advokad</a:t>
            </a:r>
            <a:r>
              <a:rPr lang="en-US" dirty="0"/>
              <a:t> </a:t>
            </a:r>
            <a:r>
              <a:rPr lang="en-US" dirty="0" err="1"/>
              <a:t>keluarga</a:t>
            </a:r>
            <a:r>
              <a:rPr lang="en-US" dirty="0"/>
              <a:t> </a:t>
            </a:r>
            <a:endParaRPr lang="en-ID" dirty="0"/>
          </a:p>
        </p:txBody>
      </p:sp>
      <p:sp>
        <p:nvSpPr>
          <p:cNvPr id="6" name="TextBox 5">
            <a:extLst>
              <a:ext uri="{FF2B5EF4-FFF2-40B4-BE49-F238E27FC236}">
                <a16:creationId xmlns:a16="http://schemas.microsoft.com/office/drawing/2014/main" id="{3D284295-185A-6EDA-B511-080621537045}"/>
              </a:ext>
            </a:extLst>
          </p:cNvPr>
          <p:cNvSpPr txBox="1"/>
          <p:nvPr/>
        </p:nvSpPr>
        <p:spPr>
          <a:xfrm>
            <a:off x="8367397" y="5163198"/>
            <a:ext cx="2266715" cy="369332"/>
          </a:xfrm>
          <a:prstGeom prst="rect">
            <a:avLst/>
          </a:prstGeom>
          <a:noFill/>
        </p:spPr>
        <p:txBody>
          <a:bodyPr wrap="square" rtlCol="0">
            <a:spAutoFit/>
          </a:bodyPr>
          <a:lstStyle/>
          <a:p>
            <a:r>
              <a:rPr lang="en-US" dirty="0" err="1"/>
              <a:t>Pencegahan</a:t>
            </a:r>
            <a:r>
              <a:rPr lang="en-US" dirty="0"/>
              <a:t> </a:t>
            </a:r>
            <a:r>
              <a:rPr lang="en-US" dirty="0" err="1"/>
              <a:t>penyakit</a:t>
            </a:r>
            <a:r>
              <a:rPr lang="en-US" dirty="0"/>
              <a:t> </a:t>
            </a:r>
            <a:endParaRPr lang="en-ID" dirty="0"/>
          </a:p>
        </p:txBody>
      </p:sp>
      <p:sp>
        <p:nvSpPr>
          <p:cNvPr id="7" name="TextBox 6">
            <a:extLst>
              <a:ext uri="{FF2B5EF4-FFF2-40B4-BE49-F238E27FC236}">
                <a16:creationId xmlns:a16="http://schemas.microsoft.com/office/drawing/2014/main" id="{4E78AEA6-3B04-4ED3-AEE0-7A6DAC59CFCB}"/>
              </a:ext>
            </a:extLst>
          </p:cNvPr>
          <p:cNvSpPr txBox="1"/>
          <p:nvPr/>
        </p:nvSpPr>
        <p:spPr>
          <a:xfrm>
            <a:off x="6096000" y="5550297"/>
            <a:ext cx="2266715" cy="369332"/>
          </a:xfrm>
          <a:prstGeom prst="rect">
            <a:avLst/>
          </a:prstGeom>
          <a:noFill/>
        </p:spPr>
        <p:txBody>
          <a:bodyPr wrap="square" rtlCol="0">
            <a:spAutoFit/>
          </a:bodyPr>
          <a:lstStyle/>
          <a:p>
            <a:r>
              <a:rPr lang="en-US" dirty="0"/>
              <a:t>Pendidikan </a:t>
            </a:r>
            <a:endParaRPr lang="en-ID" dirty="0"/>
          </a:p>
        </p:txBody>
      </p:sp>
      <p:sp>
        <p:nvSpPr>
          <p:cNvPr id="8" name="TextBox 7">
            <a:extLst>
              <a:ext uri="{FF2B5EF4-FFF2-40B4-BE49-F238E27FC236}">
                <a16:creationId xmlns:a16="http://schemas.microsoft.com/office/drawing/2014/main" id="{F7B8815B-0CD8-AB07-6C52-32D1D186686F}"/>
              </a:ext>
            </a:extLst>
          </p:cNvPr>
          <p:cNvSpPr txBox="1"/>
          <p:nvPr/>
        </p:nvSpPr>
        <p:spPr>
          <a:xfrm>
            <a:off x="898863" y="5413188"/>
            <a:ext cx="2266715" cy="369332"/>
          </a:xfrm>
          <a:prstGeom prst="rect">
            <a:avLst/>
          </a:prstGeom>
          <a:noFill/>
        </p:spPr>
        <p:txBody>
          <a:bodyPr wrap="square" rtlCol="0">
            <a:spAutoFit/>
          </a:bodyPr>
          <a:lstStyle/>
          <a:p>
            <a:r>
              <a:rPr lang="en-US" dirty="0" err="1"/>
              <a:t>Konseling</a:t>
            </a:r>
            <a:r>
              <a:rPr lang="en-US" dirty="0"/>
              <a:t> </a:t>
            </a:r>
            <a:endParaRPr lang="en-ID" dirty="0"/>
          </a:p>
        </p:txBody>
      </p:sp>
      <p:sp>
        <p:nvSpPr>
          <p:cNvPr id="9" name="TextBox 8">
            <a:extLst>
              <a:ext uri="{FF2B5EF4-FFF2-40B4-BE49-F238E27FC236}">
                <a16:creationId xmlns:a16="http://schemas.microsoft.com/office/drawing/2014/main" id="{04CE5CE4-9FFB-C306-D9D5-1EE029E731DD}"/>
              </a:ext>
            </a:extLst>
          </p:cNvPr>
          <p:cNvSpPr txBox="1"/>
          <p:nvPr/>
        </p:nvSpPr>
        <p:spPr>
          <a:xfrm>
            <a:off x="3277537" y="3073664"/>
            <a:ext cx="2266715" cy="369332"/>
          </a:xfrm>
          <a:prstGeom prst="rect">
            <a:avLst/>
          </a:prstGeom>
          <a:noFill/>
        </p:spPr>
        <p:txBody>
          <a:bodyPr wrap="square" rtlCol="0">
            <a:spAutoFit/>
          </a:bodyPr>
          <a:lstStyle/>
          <a:p>
            <a:r>
              <a:rPr lang="en-US" dirty="0" err="1"/>
              <a:t>Kolaborasi</a:t>
            </a:r>
            <a:r>
              <a:rPr lang="en-US" dirty="0"/>
              <a:t> </a:t>
            </a:r>
            <a:endParaRPr lang="en-ID" dirty="0"/>
          </a:p>
        </p:txBody>
      </p:sp>
      <p:sp>
        <p:nvSpPr>
          <p:cNvPr id="10" name="TextBox 9">
            <a:extLst>
              <a:ext uri="{FF2B5EF4-FFF2-40B4-BE49-F238E27FC236}">
                <a16:creationId xmlns:a16="http://schemas.microsoft.com/office/drawing/2014/main" id="{03483CEF-7913-F2AA-10CB-586BA5E78912}"/>
              </a:ext>
            </a:extLst>
          </p:cNvPr>
          <p:cNvSpPr txBox="1"/>
          <p:nvPr/>
        </p:nvSpPr>
        <p:spPr>
          <a:xfrm>
            <a:off x="8570051" y="2873011"/>
            <a:ext cx="3378925" cy="369332"/>
          </a:xfrm>
          <a:prstGeom prst="rect">
            <a:avLst/>
          </a:prstGeom>
          <a:noFill/>
        </p:spPr>
        <p:txBody>
          <a:bodyPr wrap="square" rtlCol="0">
            <a:spAutoFit/>
          </a:bodyPr>
          <a:lstStyle/>
          <a:p>
            <a:r>
              <a:rPr lang="en-US" dirty="0" err="1"/>
              <a:t>Pengambilan</a:t>
            </a:r>
            <a:r>
              <a:rPr lang="en-US" dirty="0"/>
              <a:t> </a:t>
            </a:r>
            <a:r>
              <a:rPr lang="en-US" dirty="0" err="1"/>
              <a:t>keputusan</a:t>
            </a:r>
            <a:r>
              <a:rPr lang="en-US" dirty="0"/>
              <a:t> </a:t>
            </a:r>
            <a:r>
              <a:rPr lang="en-US" dirty="0" err="1"/>
              <a:t>etik</a:t>
            </a:r>
            <a:endParaRPr lang="en-ID" dirty="0"/>
          </a:p>
        </p:txBody>
      </p:sp>
      <p:sp>
        <p:nvSpPr>
          <p:cNvPr id="11" name="TextBox 10">
            <a:extLst>
              <a:ext uri="{FF2B5EF4-FFF2-40B4-BE49-F238E27FC236}">
                <a16:creationId xmlns:a16="http://schemas.microsoft.com/office/drawing/2014/main" id="{CC9D6309-D698-ED37-63F6-CDB57C6F0302}"/>
              </a:ext>
            </a:extLst>
          </p:cNvPr>
          <p:cNvSpPr txBox="1"/>
          <p:nvPr/>
        </p:nvSpPr>
        <p:spPr>
          <a:xfrm>
            <a:off x="3682310" y="5597854"/>
            <a:ext cx="2266715" cy="369332"/>
          </a:xfrm>
          <a:prstGeom prst="rect">
            <a:avLst/>
          </a:prstGeom>
          <a:noFill/>
        </p:spPr>
        <p:txBody>
          <a:bodyPr wrap="square" rtlCol="0">
            <a:spAutoFit/>
          </a:bodyPr>
          <a:lstStyle/>
          <a:p>
            <a:r>
              <a:rPr lang="en-US" dirty="0" err="1"/>
              <a:t>Peneliti</a:t>
            </a:r>
            <a:endParaRPr lang="en-ID" dirty="0"/>
          </a:p>
        </p:txBody>
      </p:sp>
      <p:pic>
        <p:nvPicPr>
          <p:cNvPr id="13316" name="Picture 4" descr="Public Sector Collaboration - PA TIMES Online | PA TIMES Online">
            <a:extLst>
              <a:ext uri="{FF2B5EF4-FFF2-40B4-BE49-F238E27FC236}">
                <a16:creationId xmlns:a16="http://schemas.microsoft.com/office/drawing/2014/main" id="{25DF81B7-C6E1-78F0-F7F6-D2B2D6A04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533" y="1321407"/>
            <a:ext cx="2500363" cy="187263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Miliki 5 Keahlian Berikut Ini untuk Menjadi Perawat Profesional">
            <a:extLst>
              <a:ext uri="{FF2B5EF4-FFF2-40B4-BE49-F238E27FC236}">
                <a16:creationId xmlns:a16="http://schemas.microsoft.com/office/drawing/2014/main" id="{C6C61FD5-03B5-6E69-6B64-0FF333EEB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973" y="1433802"/>
            <a:ext cx="2184573" cy="157027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What is a Cognitive Distortion and How Can Cognitive Behavioral Therapy ...">
            <a:extLst>
              <a:ext uri="{FF2B5EF4-FFF2-40B4-BE49-F238E27FC236}">
                <a16:creationId xmlns:a16="http://schemas.microsoft.com/office/drawing/2014/main" id="{2226084C-9FBF-74A9-1D16-235CA3D59C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64" y="3379116"/>
            <a:ext cx="2288261" cy="1812152"/>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Cartoon Medical Nurse Patients, Healthy, Medical Care, Female PNG ...">
            <a:extLst>
              <a:ext uri="{FF2B5EF4-FFF2-40B4-BE49-F238E27FC236}">
                <a16:creationId xmlns:a16="http://schemas.microsoft.com/office/drawing/2014/main" id="{5C0406BC-9BE9-A2E8-022A-A2B69D2371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863" y="3638194"/>
            <a:ext cx="1876569" cy="1876569"/>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Perilaku Investor dalam Pengambilan Keputusan Investasi di Pasar Modal ...">
            <a:extLst>
              <a:ext uri="{FF2B5EF4-FFF2-40B4-BE49-F238E27FC236}">
                <a16:creationId xmlns:a16="http://schemas.microsoft.com/office/drawing/2014/main" id="{BAC566C6-66A8-C5E5-0ADF-FE20700C4BD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574"/>
          <a:stretch/>
        </p:blipFill>
        <p:spPr bwMode="auto">
          <a:xfrm>
            <a:off x="8511330" y="1353479"/>
            <a:ext cx="3124833" cy="1436103"/>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Bagaimana kehidupan keseharian sebagai seorang peneliti? - Selasar">
            <a:extLst>
              <a:ext uri="{FF2B5EF4-FFF2-40B4-BE49-F238E27FC236}">
                <a16:creationId xmlns:a16="http://schemas.microsoft.com/office/drawing/2014/main" id="{B856D482-D44E-91D3-2ACB-18AD3B3C55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2552" y="3903677"/>
            <a:ext cx="2210964" cy="1473976"/>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Logo Germas Format Cdr &amp; Png | GUDRIL LOGO | Tempat-nya Download logo CDR">
            <a:extLst>
              <a:ext uri="{FF2B5EF4-FFF2-40B4-BE49-F238E27FC236}">
                <a16:creationId xmlns:a16="http://schemas.microsoft.com/office/drawing/2014/main" id="{7FF52C46-E6DE-DD8D-C092-19A4EA64BF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054" y="3556290"/>
            <a:ext cx="2210964" cy="165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9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046F-FE9E-8D0D-4919-67C7CA2613D6}"/>
              </a:ext>
            </a:extLst>
          </p:cNvPr>
          <p:cNvSpPr>
            <a:spLocks noGrp="1"/>
          </p:cNvSpPr>
          <p:nvPr>
            <p:ph type="title"/>
          </p:nvPr>
        </p:nvSpPr>
        <p:spPr>
          <a:xfrm>
            <a:off x="2639009" y="213371"/>
            <a:ext cx="6700935" cy="1325563"/>
          </a:xfrm>
        </p:spPr>
        <p:txBody>
          <a:bodyPr/>
          <a:lstStyle/>
          <a:p>
            <a:pPr algn="ctr"/>
            <a:r>
              <a:rPr lang="en-ID" dirty="0">
                <a:solidFill>
                  <a:srgbClr val="111111"/>
                </a:solidFill>
                <a:latin typeface="Roboto" panose="02000000000000000000" pitchFamily="2" charset="0"/>
              </a:rPr>
              <a:t>K</a:t>
            </a:r>
            <a:r>
              <a:rPr lang="en-ID" b="0" i="0" dirty="0">
                <a:solidFill>
                  <a:srgbClr val="111111"/>
                </a:solidFill>
                <a:effectLst/>
                <a:latin typeface="Roboto" panose="02000000000000000000" pitchFamily="2" charset="0"/>
              </a:rPr>
              <a:t>esehatan</a:t>
            </a:r>
            <a:endParaRPr lang="en-ID" dirty="0"/>
          </a:p>
        </p:txBody>
      </p:sp>
      <p:sp>
        <p:nvSpPr>
          <p:cNvPr id="3" name="Content Placeholder 2">
            <a:extLst>
              <a:ext uri="{FF2B5EF4-FFF2-40B4-BE49-F238E27FC236}">
                <a16:creationId xmlns:a16="http://schemas.microsoft.com/office/drawing/2014/main" id="{7D4AC788-F7C2-1DD3-1CFF-48F2D4F8BDFB}"/>
              </a:ext>
            </a:extLst>
          </p:cNvPr>
          <p:cNvSpPr>
            <a:spLocks noGrp="1"/>
          </p:cNvSpPr>
          <p:nvPr>
            <p:ph idx="1"/>
          </p:nvPr>
        </p:nvSpPr>
        <p:spPr>
          <a:xfrm>
            <a:off x="838200" y="1825625"/>
            <a:ext cx="5674567" cy="4351338"/>
          </a:xfrm>
        </p:spPr>
        <p:txBody>
          <a:bodyPr>
            <a:normAutofit/>
          </a:bodyPr>
          <a:lstStyle/>
          <a:p>
            <a:pPr algn="just"/>
            <a:r>
              <a:rPr lang="en-ID" sz="2400" dirty="0" err="1">
                <a:latin typeface="Roboto" panose="02000000000000000000" pitchFamily="2" charset="0"/>
              </a:rPr>
              <a:t>M</a:t>
            </a:r>
            <a:r>
              <a:rPr lang="en-ID" sz="2400" b="0" i="0" dirty="0" err="1">
                <a:effectLst/>
                <a:latin typeface="Roboto" panose="02000000000000000000" pitchFamily="2" charset="0"/>
              </a:rPr>
              <a:t>enurut</a:t>
            </a:r>
            <a:r>
              <a:rPr lang="en-ID" sz="2400" b="0" i="0" dirty="0">
                <a:effectLst/>
                <a:latin typeface="Roboto" panose="02000000000000000000" pitchFamily="2" charset="0"/>
              </a:rPr>
              <a:t> </a:t>
            </a:r>
            <a:r>
              <a:rPr lang="en-ID" sz="2400" b="0" i="0" dirty="0" err="1">
                <a:effectLst/>
                <a:latin typeface="Roboto" panose="02000000000000000000" pitchFamily="2" charset="0"/>
              </a:rPr>
              <a:t>Undang-Undang</a:t>
            </a:r>
            <a:r>
              <a:rPr lang="en-ID" sz="2400" b="0" i="0" dirty="0">
                <a:effectLst/>
                <a:latin typeface="Roboto" panose="02000000000000000000" pitchFamily="2" charset="0"/>
              </a:rPr>
              <a:t> (UU) </a:t>
            </a:r>
            <a:r>
              <a:rPr lang="en-ID" sz="2400" b="0" i="0" dirty="0" err="1">
                <a:effectLst/>
                <a:latin typeface="Roboto" panose="02000000000000000000" pitchFamily="2" charset="0"/>
              </a:rPr>
              <a:t>Republik</a:t>
            </a:r>
            <a:r>
              <a:rPr lang="en-ID" sz="2400" b="0" i="0" dirty="0">
                <a:effectLst/>
                <a:latin typeface="Roboto" panose="02000000000000000000" pitchFamily="2" charset="0"/>
              </a:rPr>
              <a:t> Indonesia </a:t>
            </a:r>
            <a:r>
              <a:rPr lang="en-ID" sz="2400" b="0" i="0" dirty="0" err="1">
                <a:effectLst/>
                <a:latin typeface="Roboto" panose="02000000000000000000" pitchFamily="2" charset="0"/>
              </a:rPr>
              <a:t>Nomor</a:t>
            </a:r>
            <a:r>
              <a:rPr lang="en-ID" sz="2400" b="0" i="0" dirty="0">
                <a:effectLst/>
                <a:latin typeface="Roboto" panose="02000000000000000000" pitchFamily="2" charset="0"/>
              </a:rPr>
              <a:t> 17 </a:t>
            </a:r>
            <a:r>
              <a:rPr lang="en-ID" sz="2400" b="0" i="0" dirty="0" err="1">
                <a:effectLst/>
                <a:latin typeface="Roboto" panose="02000000000000000000" pitchFamily="2" charset="0"/>
              </a:rPr>
              <a:t>Tahun</a:t>
            </a:r>
            <a:r>
              <a:rPr lang="en-ID" sz="2400" b="0" i="0" dirty="0">
                <a:effectLst/>
                <a:latin typeface="Roboto" panose="02000000000000000000" pitchFamily="2" charset="0"/>
              </a:rPr>
              <a:t> 2023 </a:t>
            </a:r>
            <a:r>
              <a:rPr lang="en-ID" sz="2400" b="0" i="0" dirty="0" err="1">
                <a:effectLst/>
                <a:latin typeface="Roboto" panose="02000000000000000000" pitchFamily="2" charset="0"/>
              </a:rPr>
              <a:t>tentang</a:t>
            </a:r>
            <a:r>
              <a:rPr lang="en-ID" sz="2400" b="0" i="0" dirty="0">
                <a:effectLst/>
                <a:latin typeface="Roboto" panose="02000000000000000000" pitchFamily="2" charset="0"/>
              </a:rPr>
              <a:t> Kesehatan: "Kesehatan </a:t>
            </a:r>
            <a:r>
              <a:rPr lang="en-ID" sz="2400" b="0" i="0" dirty="0" err="1">
                <a:effectLst/>
                <a:latin typeface="Roboto" panose="02000000000000000000" pitchFamily="2" charset="0"/>
              </a:rPr>
              <a:t>adalah</a:t>
            </a:r>
            <a:r>
              <a:rPr lang="en-ID" sz="2400" b="0" i="0" dirty="0">
                <a:effectLst/>
                <a:latin typeface="Roboto" panose="02000000000000000000" pitchFamily="2" charset="0"/>
              </a:rPr>
              <a:t> </a:t>
            </a:r>
            <a:r>
              <a:rPr lang="en-ID" sz="2400" b="1" i="0" dirty="0" err="1">
                <a:effectLst/>
                <a:latin typeface="Roboto" panose="02000000000000000000" pitchFamily="2" charset="0"/>
              </a:rPr>
              <a:t>keadaan</a:t>
            </a:r>
            <a:r>
              <a:rPr lang="en-ID" sz="2400" b="1" i="0" dirty="0">
                <a:effectLst/>
                <a:latin typeface="Roboto" panose="02000000000000000000" pitchFamily="2" charset="0"/>
              </a:rPr>
              <a:t> </a:t>
            </a:r>
            <a:r>
              <a:rPr lang="en-ID" sz="2400" b="1" i="0" dirty="0" err="1">
                <a:effectLst/>
                <a:latin typeface="Roboto" panose="02000000000000000000" pitchFamily="2" charset="0"/>
              </a:rPr>
              <a:t>sehat</a:t>
            </a:r>
            <a:r>
              <a:rPr lang="en-ID" sz="2400" b="1" i="0" dirty="0">
                <a:effectLst/>
                <a:latin typeface="Roboto" panose="02000000000000000000" pitchFamily="2" charset="0"/>
              </a:rPr>
              <a:t> </a:t>
            </a:r>
            <a:r>
              <a:rPr lang="en-ID" sz="2400" b="1" i="0" dirty="0" err="1">
                <a:effectLst/>
                <a:latin typeface="Roboto" panose="02000000000000000000" pitchFamily="2" charset="0"/>
              </a:rPr>
              <a:t>seseorang</a:t>
            </a:r>
            <a:r>
              <a:rPr lang="en-ID" sz="2400" b="1" i="0" dirty="0">
                <a:effectLst/>
                <a:latin typeface="Roboto" panose="02000000000000000000" pitchFamily="2" charset="0"/>
              </a:rPr>
              <a:t>, </a:t>
            </a:r>
            <a:r>
              <a:rPr lang="en-ID" sz="2400" b="1" i="0" dirty="0" err="1">
                <a:effectLst/>
                <a:latin typeface="Roboto" panose="02000000000000000000" pitchFamily="2" charset="0"/>
              </a:rPr>
              <a:t>baik</a:t>
            </a:r>
            <a:r>
              <a:rPr lang="en-ID" sz="2400" b="1" i="0" dirty="0">
                <a:effectLst/>
                <a:latin typeface="Roboto" panose="02000000000000000000" pitchFamily="2" charset="0"/>
              </a:rPr>
              <a:t> </a:t>
            </a:r>
            <a:r>
              <a:rPr lang="en-ID" sz="2400" b="1" i="0" dirty="0" err="1">
                <a:effectLst/>
                <a:latin typeface="Roboto" panose="02000000000000000000" pitchFamily="2" charset="0"/>
              </a:rPr>
              <a:t>secara</a:t>
            </a:r>
            <a:r>
              <a:rPr lang="en-ID" sz="2400" b="1" i="0" dirty="0">
                <a:effectLst/>
                <a:latin typeface="Roboto" panose="02000000000000000000" pitchFamily="2" charset="0"/>
              </a:rPr>
              <a:t> </a:t>
            </a:r>
            <a:r>
              <a:rPr lang="en-ID" sz="2400" b="1" i="0" dirty="0" err="1">
                <a:effectLst/>
                <a:latin typeface="Roboto" panose="02000000000000000000" pitchFamily="2" charset="0"/>
              </a:rPr>
              <a:t>fisik</a:t>
            </a:r>
            <a:r>
              <a:rPr lang="en-ID" sz="2400" b="1" i="0" dirty="0">
                <a:effectLst/>
                <a:latin typeface="Roboto" panose="02000000000000000000" pitchFamily="2" charset="0"/>
              </a:rPr>
              <a:t>, </a:t>
            </a:r>
            <a:r>
              <a:rPr lang="en-ID" sz="2400" b="1" i="0" dirty="0" err="1">
                <a:solidFill>
                  <a:srgbClr val="FF0000"/>
                </a:solidFill>
                <a:effectLst/>
                <a:latin typeface="Roboto" panose="02000000000000000000" pitchFamily="2" charset="0"/>
              </a:rPr>
              <a:t>jiwa</a:t>
            </a:r>
            <a:r>
              <a:rPr lang="en-ID" sz="2400" b="1" i="0" dirty="0">
                <a:effectLst/>
                <a:latin typeface="Roboto" panose="02000000000000000000" pitchFamily="2" charset="0"/>
              </a:rPr>
              <a:t>, </a:t>
            </a:r>
            <a:r>
              <a:rPr lang="en-ID" sz="2400" b="1" i="0" dirty="0" err="1">
                <a:effectLst/>
                <a:latin typeface="Roboto" panose="02000000000000000000" pitchFamily="2" charset="0"/>
              </a:rPr>
              <a:t>maupun</a:t>
            </a:r>
            <a:r>
              <a:rPr lang="en-ID" sz="2400" b="1" i="0" dirty="0">
                <a:effectLst/>
                <a:latin typeface="Roboto" panose="02000000000000000000" pitchFamily="2" charset="0"/>
              </a:rPr>
              <a:t> </a:t>
            </a:r>
            <a:r>
              <a:rPr lang="en-ID" sz="2400" b="1" i="0" dirty="0" err="1">
                <a:effectLst/>
                <a:latin typeface="Roboto" panose="02000000000000000000" pitchFamily="2" charset="0"/>
              </a:rPr>
              <a:t>sosial</a:t>
            </a:r>
            <a:r>
              <a:rPr lang="en-ID" sz="2400" b="1" i="0" dirty="0">
                <a:effectLst/>
                <a:latin typeface="Roboto" panose="02000000000000000000" pitchFamily="2" charset="0"/>
              </a:rPr>
              <a:t> dan </a:t>
            </a:r>
            <a:r>
              <a:rPr lang="en-ID" sz="2400" b="1" i="0" dirty="0" err="1">
                <a:effectLst/>
                <a:latin typeface="Roboto" panose="02000000000000000000" pitchFamily="2" charset="0"/>
              </a:rPr>
              <a:t>bukan</a:t>
            </a:r>
            <a:r>
              <a:rPr lang="en-ID" sz="2400" b="1" i="0" dirty="0">
                <a:effectLst/>
                <a:latin typeface="Roboto" panose="02000000000000000000" pitchFamily="2" charset="0"/>
              </a:rPr>
              <a:t> </a:t>
            </a:r>
            <a:r>
              <a:rPr lang="en-ID" sz="2400" b="1" i="0" dirty="0" err="1">
                <a:effectLst/>
                <a:latin typeface="Roboto" panose="02000000000000000000" pitchFamily="2" charset="0"/>
              </a:rPr>
              <a:t>sekedar</a:t>
            </a:r>
            <a:r>
              <a:rPr lang="en-ID" sz="2400" b="1" i="0" dirty="0">
                <a:effectLst/>
                <a:latin typeface="Roboto" panose="02000000000000000000" pitchFamily="2" charset="0"/>
              </a:rPr>
              <a:t> </a:t>
            </a:r>
            <a:r>
              <a:rPr lang="en-ID" sz="2400" b="1" i="0" dirty="0" err="1">
                <a:effectLst/>
                <a:latin typeface="Roboto" panose="02000000000000000000" pitchFamily="2" charset="0"/>
              </a:rPr>
              <a:t>terbebas</a:t>
            </a:r>
            <a:r>
              <a:rPr lang="en-ID" sz="2400" b="1" i="0" dirty="0">
                <a:effectLst/>
                <a:latin typeface="Roboto" panose="02000000000000000000" pitchFamily="2" charset="0"/>
              </a:rPr>
              <a:t> </a:t>
            </a:r>
            <a:r>
              <a:rPr lang="en-ID" sz="2400" b="1" i="0" dirty="0" err="1">
                <a:effectLst/>
                <a:latin typeface="Roboto" panose="02000000000000000000" pitchFamily="2" charset="0"/>
              </a:rPr>
              <a:t>dari</a:t>
            </a:r>
            <a:r>
              <a:rPr lang="en-ID" sz="2400" b="1" i="0" dirty="0">
                <a:effectLst/>
                <a:latin typeface="Roboto" panose="02000000000000000000" pitchFamily="2" charset="0"/>
              </a:rPr>
              <a:t> </a:t>
            </a:r>
            <a:r>
              <a:rPr lang="en-ID" sz="2400" b="1" i="0" dirty="0" err="1">
                <a:effectLst/>
                <a:latin typeface="Roboto" panose="02000000000000000000" pitchFamily="2" charset="0"/>
              </a:rPr>
              <a:t>penyakit</a:t>
            </a:r>
            <a:r>
              <a:rPr lang="en-ID" sz="2400" b="1" i="0" dirty="0">
                <a:effectLst/>
                <a:latin typeface="Roboto" panose="02000000000000000000" pitchFamily="2" charset="0"/>
              </a:rPr>
              <a:t> </a:t>
            </a:r>
            <a:r>
              <a:rPr lang="en-ID" sz="2400" b="1" i="0" dirty="0" err="1">
                <a:effectLst/>
                <a:latin typeface="Roboto" panose="02000000000000000000" pitchFamily="2" charset="0"/>
              </a:rPr>
              <a:t>untuk</a:t>
            </a:r>
            <a:r>
              <a:rPr lang="en-ID" sz="2400" b="1" i="0" dirty="0">
                <a:effectLst/>
                <a:latin typeface="Roboto" panose="02000000000000000000" pitchFamily="2" charset="0"/>
              </a:rPr>
              <a:t> </a:t>
            </a:r>
            <a:r>
              <a:rPr lang="en-ID" sz="2400" b="1" i="0" dirty="0" err="1">
                <a:effectLst/>
                <a:latin typeface="Roboto" panose="02000000000000000000" pitchFamily="2" charset="0"/>
              </a:rPr>
              <a:t>memungkinkannya</a:t>
            </a:r>
            <a:r>
              <a:rPr lang="en-ID" sz="2400" b="1" i="0" dirty="0">
                <a:effectLst/>
                <a:latin typeface="Roboto" panose="02000000000000000000" pitchFamily="2" charset="0"/>
              </a:rPr>
              <a:t> </a:t>
            </a:r>
            <a:r>
              <a:rPr lang="en-ID" sz="2400" b="1" i="0" dirty="0" err="1">
                <a:effectLst/>
                <a:latin typeface="Roboto" panose="02000000000000000000" pitchFamily="2" charset="0"/>
              </a:rPr>
              <a:t>hidup</a:t>
            </a:r>
            <a:r>
              <a:rPr lang="en-ID" sz="2400" b="1" i="0" dirty="0">
                <a:effectLst/>
                <a:latin typeface="Roboto" panose="02000000000000000000" pitchFamily="2" charset="0"/>
              </a:rPr>
              <a:t> </a:t>
            </a:r>
            <a:r>
              <a:rPr lang="en-ID" sz="2400" b="1" i="0" dirty="0" err="1">
                <a:effectLst/>
                <a:latin typeface="Roboto" panose="02000000000000000000" pitchFamily="2" charset="0"/>
              </a:rPr>
              <a:t>produktif</a:t>
            </a:r>
            <a:r>
              <a:rPr lang="en-ID" sz="2400" b="0" i="0" dirty="0">
                <a:effectLst/>
                <a:latin typeface="Roboto" panose="02000000000000000000" pitchFamily="2" charset="0"/>
              </a:rPr>
              <a:t>".</a:t>
            </a:r>
          </a:p>
          <a:p>
            <a:pPr algn="just"/>
            <a:r>
              <a:rPr lang="en-ID" sz="2400" b="0" i="0" dirty="0" err="1">
                <a:effectLst/>
                <a:latin typeface="Roboto" panose="02000000000000000000" pitchFamily="2" charset="0"/>
              </a:rPr>
              <a:t>Definisi</a:t>
            </a:r>
            <a:r>
              <a:rPr lang="en-ID" sz="2400" b="0" i="0" dirty="0">
                <a:effectLst/>
                <a:latin typeface="Roboto" panose="02000000000000000000" pitchFamily="2" charset="0"/>
              </a:rPr>
              <a:t> </a:t>
            </a:r>
            <a:r>
              <a:rPr lang="en-ID" sz="2400" b="0" i="0" dirty="0" err="1">
                <a:effectLst/>
                <a:latin typeface="Roboto" panose="02000000000000000000" pitchFamily="2" charset="0"/>
              </a:rPr>
              <a:t>sehat</a:t>
            </a:r>
            <a:r>
              <a:rPr lang="en-ID" sz="2400" b="0" i="0" dirty="0">
                <a:effectLst/>
                <a:latin typeface="Roboto" panose="02000000000000000000" pitchFamily="2" charset="0"/>
              </a:rPr>
              <a:t> </a:t>
            </a:r>
            <a:r>
              <a:rPr lang="en-ID" sz="2400" b="1" i="0" dirty="0" err="1">
                <a:effectLst/>
                <a:latin typeface="Roboto" panose="02000000000000000000" pitchFamily="2" charset="0"/>
              </a:rPr>
              <a:t>menurut</a:t>
            </a:r>
            <a:r>
              <a:rPr lang="en-ID" sz="2400" b="0" i="0" dirty="0">
                <a:effectLst/>
                <a:latin typeface="Roboto" panose="02000000000000000000" pitchFamily="2" charset="0"/>
              </a:rPr>
              <a:t> WHO </a:t>
            </a:r>
            <a:r>
              <a:rPr lang="en-ID" sz="2400" b="0" i="0" dirty="0" err="1">
                <a:effectLst/>
                <a:latin typeface="Roboto" panose="02000000000000000000" pitchFamily="2" charset="0"/>
              </a:rPr>
              <a:t>adalah</a:t>
            </a:r>
            <a:r>
              <a:rPr lang="en-ID" sz="2400" b="0" i="0" dirty="0">
                <a:effectLst/>
                <a:latin typeface="Roboto" panose="02000000000000000000" pitchFamily="2" charset="0"/>
              </a:rPr>
              <a:t> </a:t>
            </a:r>
            <a:r>
              <a:rPr lang="en-ID" sz="2400" b="0" i="0" dirty="0" err="1">
                <a:effectLst/>
                <a:latin typeface="Roboto" panose="02000000000000000000" pitchFamily="2" charset="0"/>
              </a:rPr>
              <a:t>keadaan</a:t>
            </a:r>
            <a:r>
              <a:rPr lang="en-ID" sz="2400" b="0" i="0" dirty="0">
                <a:effectLst/>
                <a:latin typeface="Roboto" panose="02000000000000000000" pitchFamily="2" charset="0"/>
              </a:rPr>
              <a:t> </a:t>
            </a:r>
            <a:r>
              <a:rPr lang="en-ID" sz="2400" b="0" i="0" dirty="0" err="1">
                <a:effectLst/>
                <a:latin typeface="Roboto" panose="02000000000000000000" pitchFamily="2" charset="0"/>
              </a:rPr>
              <a:t>sempurna</a:t>
            </a:r>
            <a:r>
              <a:rPr lang="en-ID" sz="2400" b="0" i="0" dirty="0">
                <a:effectLst/>
                <a:latin typeface="Roboto" panose="02000000000000000000" pitchFamily="2" charset="0"/>
              </a:rPr>
              <a:t> </a:t>
            </a:r>
            <a:r>
              <a:rPr lang="en-ID" sz="2400" b="0" i="0" dirty="0" err="1">
                <a:effectLst/>
                <a:latin typeface="Roboto" panose="02000000000000000000" pitchFamily="2" charset="0"/>
              </a:rPr>
              <a:t>secara</a:t>
            </a:r>
            <a:r>
              <a:rPr lang="en-ID" sz="2400" b="0" i="0" dirty="0">
                <a:effectLst/>
                <a:latin typeface="Roboto" panose="02000000000000000000" pitchFamily="2" charset="0"/>
              </a:rPr>
              <a:t> </a:t>
            </a:r>
            <a:r>
              <a:rPr lang="en-ID" sz="2400" b="0" i="0" dirty="0" err="1">
                <a:effectLst/>
                <a:latin typeface="Roboto" panose="02000000000000000000" pitchFamily="2" charset="0"/>
              </a:rPr>
              <a:t>fisik</a:t>
            </a:r>
            <a:r>
              <a:rPr lang="en-ID" sz="2400" b="0" i="0" dirty="0">
                <a:effectLst/>
                <a:latin typeface="Roboto" panose="02000000000000000000" pitchFamily="2" charset="0"/>
              </a:rPr>
              <a:t>, </a:t>
            </a:r>
            <a:r>
              <a:rPr lang="en-ID" sz="2400" b="0" i="0" dirty="0">
                <a:solidFill>
                  <a:srgbClr val="FF0000"/>
                </a:solidFill>
                <a:effectLst/>
                <a:latin typeface="Roboto" panose="02000000000000000000" pitchFamily="2" charset="0"/>
              </a:rPr>
              <a:t>mental</a:t>
            </a:r>
            <a:r>
              <a:rPr lang="en-ID" sz="2400" b="0" i="0" dirty="0">
                <a:effectLst/>
                <a:latin typeface="Roboto" panose="02000000000000000000" pitchFamily="2" charset="0"/>
              </a:rPr>
              <a:t>, </a:t>
            </a:r>
            <a:r>
              <a:rPr lang="en-ID" sz="2400" b="0" i="0" dirty="0" err="1">
                <a:effectLst/>
                <a:latin typeface="Roboto" panose="02000000000000000000" pitchFamily="2" charset="0"/>
              </a:rPr>
              <a:t>serta</a:t>
            </a:r>
            <a:r>
              <a:rPr lang="en-ID" sz="2400" b="0" i="0" dirty="0">
                <a:effectLst/>
                <a:latin typeface="Roboto" panose="02000000000000000000" pitchFamily="2" charset="0"/>
              </a:rPr>
              <a:t> </a:t>
            </a:r>
            <a:r>
              <a:rPr lang="en-ID" sz="2400" b="0" i="0" dirty="0" err="1">
                <a:effectLst/>
                <a:latin typeface="Roboto" panose="02000000000000000000" pitchFamily="2" charset="0"/>
              </a:rPr>
              <a:t>sosial</a:t>
            </a:r>
            <a:r>
              <a:rPr lang="en-ID" sz="2400" b="0" i="0" dirty="0">
                <a:effectLst/>
                <a:latin typeface="Roboto" panose="02000000000000000000" pitchFamily="2" charset="0"/>
              </a:rPr>
              <a:t>, dan </a:t>
            </a:r>
            <a:r>
              <a:rPr lang="en-ID" sz="2400" b="0" i="0" dirty="0" err="1">
                <a:effectLst/>
                <a:latin typeface="Roboto" panose="02000000000000000000" pitchFamily="2" charset="0"/>
              </a:rPr>
              <a:t>tidak</a:t>
            </a:r>
            <a:r>
              <a:rPr lang="en-ID" sz="2400" b="0" i="0" dirty="0">
                <a:effectLst/>
                <a:latin typeface="Roboto" panose="02000000000000000000" pitchFamily="2" charset="0"/>
              </a:rPr>
              <a:t> </a:t>
            </a:r>
            <a:r>
              <a:rPr lang="en-ID" sz="2400" b="0" i="0" dirty="0" err="1">
                <a:effectLst/>
                <a:latin typeface="Roboto" panose="02000000000000000000" pitchFamily="2" charset="0"/>
              </a:rPr>
              <a:t>hanya</a:t>
            </a:r>
            <a:r>
              <a:rPr lang="en-ID" sz="2400" b="0" i="0" dirty="0">
                <a:effectLst/>
                <a:latin typeface="Roboto" panose="02000000000000000000" pitchFamily="2" charset="0"/>
              </a:rPr>
              <a:t> </a:t>
            </a:r>
            <a:r>
              <a:rPr lang="en-ID" sz="2400" b="0" i="0" dirty="0" err="1">
                <a:effectLst/>
                <a:latin typeface="Roboto" panose="02000000000000000000" pitchFamily="2" charset="0"/>
              </a:rPr>
              <a:t>terbebas</a:t>
            </a:r>
            <a:r>
              <a:rPr lang="en-ID" sz="2400" b="0" i="0" dirty="0">
                <a:effectLst/>
                <a:latin typeface="Roboto" panose="02000000000000000000" pitchFamily="2" charset="0"/>
              </a:rPr>
              <a:t> </a:t>
            </a:r>
            <a:r>
              <a:rPr lang="en-ID" sz="2400" b="0" i="0" dirty="0" err="1">
                <a:effectLst/>
                <a:latin typeface="Roboto" panose="02000000000000000000" pitchFamily="2" charset="0"/>
              </a:rPr>
              <a:t>dari</a:t>
            </a:r>
            <a:r>
              <a:rPr lang="en-ID" sz="2400" b="0" i="0" dirty="0">
                <a:effectLst/>
                <a:latin typeface="Roboto" panose="02000000000000000000" pitchFamily="2" charset="0"/>
              </a:rPr>
              <a:t> </a:t>
            </a:r>
            <a:r>
              <a:rPr lang="en-ID" sz="2400" b="0" i="0" dirty="0" err="1">
                <a:effectLst/>
                <a:latin typeface="Roboto" panose="02000000000000000000" pitchFamily="2" charset="0"/>
              </a:rPr>
              <a:t>penyakit</a:t>
            </a:r>
            <a:r>
              <a:rPr lang="en-ID" sz="2400" b="0" i="0" dirty="0">
                <a:effectLst/>
                <a:latin typeface="Roboto" panose="02000000000000000000" pitchFamily="2" charset="0"/>
              </a:rPr>
              <a:t> dan </a:t>
            </a:r>
            <a:r>
              <a:rPr lang="en-ID" sz="2400" b="0" i="0" dirty="0" err="1">
                <a:effectLst/>
                <a:latin typeface="Roboto" panose="02000000000000000000" pitchFamily="2" charset="0"/>
              </a:rPr>
              <a:t>kecacatan</a:t>
            </a:r>
            <a:r>
              <a:rPr lang="en-ID" sz="2400" b="0" i="0" dirty="0">
                <a:solidFill>
                  <a:srgbClr val="71777D"/>
                </a:solidFill>
                <a:effectLst/>
                <a:latin typeface="Roboto" panose="02000000000000000000" pitchFamily="2" charset="0"/>
              </a:rPr>
              <a:t>.</a:t>
            </a:r>
            <a:endParaRPr lang="en-ID" sz="2400" dirty="0"/>
          </a:p>
        </p:txBody>
      </p:sp>
      <p:pic>
        <p:nvPicPr>
          <p:cNvPr id="14338" name="Picture 2" descr="MENJAGA POLA HIDUP SEHAT DI MASA PANDEMI COVID-19 – TFI">
            <a:extLst>
              <a:ext uri="{FF2B5EF4-FFF2-40B4-BE49-F238E27FC236}">
                <a16:creationId xmlns:a16="http://schemas.microsoft.com/office/drawing/2014/main" id="{7A3933B4-5958-221D-2B25-4E46DE5F2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222" y="1903444"/>
            <a:ext cx="5231707" cy="39095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F779EB7-7F55-CF80-B3EB-1EBFF85C4B6E}"/>
              </a:ext>
            </a:extLst>
          </p:cNvPr>
          <p:cNvSpPr/>
          <p:nvPr/>
        </p:nvSpPr>
        <p:spPr>
          <a:xfrm>
            <a:off x="0" y="1483567"/>
            <a:ext cx="12192000" cy="2146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37009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5E23-1F5E-5D31-0809-BE58FF613F96}"/>
              </a:ext>
            </a:extLst>
          </p:cNvPr>
          <p:cNvSpPr>
            <a:spLocks noGrp="1"/>
          </p:cNvSpPr>
          <p:nvPr>
            <p:ph type="title"/>
          </p:nvPr>
        </p:nvSpPr>
        <p:spPr>
          <a:xfrm>
            <a:off x="838200" y="1335509"/>
            <a:ext cx="10515600" cy="1325563"/>
          </a:xfrm>
        </p:spPr>
        <p:txBody>
          <a:bodyPr>
            <a:noAutofit/>
          </a:bodyPr>
          <a:lstStyle/>
          <a:p>
            <a:pPr algn="just"/>
            <a:r>
              <a:rPr lang="en-ID" sz="2000" b="0" i="0" dirty="0" err="1">
                <a:solidFill>
                  <a:srgbClr val="4007A2"/>
                </a:solidFill>
                <a:effectLst/>
                <a:latin typeface="Arial" panose="020B0604020202020204" pitchFamily="34" charset="0"/>
                <a:cs typeface="Arial" panose="020B0604020202020204" pitchFamily="34" charset="0"/>
                <a:hlinkClick r:id="rId2"/>
              </a:rPr>
              <a:t>Menurut</a:t>
            </a:r>
            <a:r>
              <a:rPr lang="en-ID" sz="2000" b="0" i="0" dirty="0">
                <a:solidFill>
                  <a:srgbClr val="4007A2"/>
                </a:solidFill>
                <a:effectLst/>
                <a:latin typeface="Arial" panose="020B0604020202020204" pitchFamily="34" charset="0"/>
                <a:cs typeface="Arial" panose="020B0604020202020204" pitchFamily="34" charset="0"/>
                <a:hlinkClick r:id="rId2"/>
              </a:rPr>
              <a:t> WHO, </a:t>
            </a:r>
            <a:r>
              <a:rPr lang="en-ID" sz="2000" b="1" i="0" dirty="0" err="1">
                <a:solidFill>
                  <a:srgbClr val="4007A2"/>
                </a:solidFill>
                <a:effectLst/>
                <a:latin typeface="Arial" panose="020B0604020202020204" pitchFamily="34" charset="0"/>
                <a:cs typeface="Arial" panose="020B0604020202020204" pitchFamily="34" charset="0"/>
                <a:hlinkClick r:id="rId2"/>
              </a:rPr>
              <a:t>sehat</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adalah</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keadaan</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sempurna</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secara</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fisik</a:t>
            </a:r>
            <a:r>
              <a:rPr lang="en-ID" sz="2000" b="1" i="0" dirty="0">
                <a:solidFill>
                  <a:srgbClr val="4007A2"/>
                </a:solidFill>
                <a:effectLst/>
                <a:latin typeface="Arial" panose="020B0604020202020204" pitchFamily="34" charset="0"/>
                <a:cs typeface="Arial" panose="020B0604020202020204" pitchFamily="34" charset="0"/>
                <a:hlinkClick r:id="rId2"/>
              </a:rPr>
              <a:t>, mental, </a:t>
            </a:r>
            <a:r>
              <a:rPr lang="en-ID" sz="2000" b="1" i="0" dirty="0" err="1">
                <a:solidFill>
                  <a:srgbClr val="4007A2"/>
                </a:solidFill>
                <a:effectLst/>
                <a:latin typeface="Arial" panose="020B0604020202020204" pitchFamily="34" charset="0"/>
                <a:cs typeface="Arial" panose="020B0604020202020204" pitchFamily="34" charset="0"/>
                <a:hlinkClick r:id="rId2"/>
              </a:rPr>
              <a:t>serta</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sosial</a:t>
            </a:r>
            <a:r>
              <a:rPr lang="en-ID" sz="2000" b="1" i="0" dirty="0">
                <a:solidFill>
                  <a:srgbClr val="4007A2"/>
                </a:solidFill>
                <a:effectLst/>
                <a:latin typeface="Arial" panose="020B0604020202020204" pitchFamily="34" charset="0"/>
                <a:cs typeface="Arial" panose="020B0604020202020204" pitchFamily="34" charset="0"/>
                <a:hlinkClick r:id="rId2"/>
              </a:rPr>
              <a:t>, dan </a:t>
            </a:r>
            <a:r>
              <a:rPr lang="en-ID" sz="2000" b="1" i="0" dirty="0" err="1">
                <a:solidFill>
                  <a:srgbClr val="4007A2"/>
                </a:solidFill>
                <a:effectLst/>
                <a:latin typeface="Arial" panose="020B0604020202020204" pitchFamily="34" charset="0"/>
                <a:cs typeface="Arial" panose="020B0604020202020204" pitchFamily="34" charset="0"/>
                <a:hlinkClick r:id="rId2"/>
              </a:rPr>
              <a:t>bukan</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hanya</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sekedar</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tidak</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adanya</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penyakit</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atau</a:t>
            </a:r>
            <a:r>
              <a:rPr lang="en-ID" sz="2000" b="1" i="0" dirty="0">
                <a:solidFill>
                  <a:srgbClr val="4007A2"/>
                </a:solidFill>
                <a:effectLst/>
                <a:latin typeface="Arial" panose="020B0604020202020204" pitchFamily="34" charset="0"/>
                <a:cs typeface="Arial" panose="020B0604020202020204" pitchFamily="34" charset="0"/>
                <a:hlinkClick r:id="rId2"/>
              </a:rPr>
              <a:t> </a:t>
            </a:r>
            <a:r>
              <a:rPr lang="en-ID" sz="2000" b="1" i="0" dirty="0" err="1">
                <a:solidFill>
                  <a:srgbClr val="4007A2"/>
                </a:solidFill>
                <a:effectLst/>
                <a:latin typeface="Arial" panose="020B0604020202020204" pitchFamily="34" charset="0"/>
                <a:cs typeface="Arial" panose="020B0604020202020204" pitchFamily="34" charset="0"/>
                <a:hlinkClick r:id="rId2"/>
              </a:rPr>
              <a:t>kecacatan</a:t>
            </a:r>
            <a:br>
              <a:rPr lang="en-ID" sz="2000" b="1" i="0" dirty="0">
                <a:solidFill>
                  <a:srgbClr val="4007A2"/>
                </a:solidFill>
                <a:effectLst/>
                <a:latin typeface="Arial" panose="020B0604020202020204" pitchFamily="34" charset="0"/>
                <a:cs typeface="Arial" panose="020B0604020202020204" pitchFamily="34" charset="0"/>
              </a:rPr>
            </a:br>
            <a:br>
              <a:rPr lang="en-ID" sz="2000" b="1" i="0" dirty="0">
                <a:solidFill>
                  <a:srgbClr val="4007A2"/>
                </a:solidFill>
                <a:effectLst/>
                <a:latin typeface="Arial" panose="020B0604020202020204" pitchFamily="34" charset="0"/>
                <a:cs typeface="Arial" panose="020B0604020202020204" pitchFamily="34" charset="0"/>
              </a:rPr>
            </a:br>
            <a:r>
              <a:rPr lang="en-ID" sz="2000" b="0" i="0" dirty="0">
                <a:solidFill>
                  <a:srgbClr val="111111"/>
                </a:solidFill>
                <a:effectLst/>
                <a:latin typeface="Arial" panose="020B0604020202020204" pitchFamily="34" charset="0"/>
                <a:cs typeface="Arial" panose="020B0604020202020204" pitchFamily="34" charset="0"/>
              </a:rPr>
              <a:t>Kesehatan </a:t>
            </a:r>
            <a:r>
              <a:rPr lang="en-ID" sz="2000" b="0" i="0" dirty="0" err="1">
                <a:solidFill>
                  <a:srgbClr val="111111"/>
                </a:solidFill>
                <a:effectLst/>
                <a:latin typeface="Arial" panose="020B0604020202020204" pitchFamily="34" charset="0"/>
                <a:cs typeface="Arial" panose="020B0604020202020204" pitchFamily="34" charset="0"/>
              </a:rPr>
              <a:t>adalah</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keadaan</a:t>
            </a:r>
            <a:r>
              <a:rPr lang="en-ID" sz="2000" b="0" i="0" dirty="0">
                <a:solidFill>
                  <a:srgbClr val="111111"/>
                </a:solidFill>
                <a:effectLst/>
                <a:latin typeface="Arial" panose="020B0604020202020204" pitchFamily="34" charset="0"/>
                <a:cs typeface="Arial" panose="020B0604020202020204" pitchFamily="34" charset="0"/>
              </a:rPr>
              <a:t> </a:t>
            </a:r>
            <a:r>
              <a:rPr lang="en-ID" sz="2000" b="1" i="0" dirty="0" err="1">
                <a:solidFill>
                  <a:srgbClr val="111111"/>
                </a:solidFill>
                <a:effectLst/>
                <a:latin typeface="Arial" panose="020B0604020202020204" pitchFamily="34" charset="0"/>
                <a:cs typeface="Arial" panose="020B0604020202020204" pitchFamily="34" charset="0"/>
              </a:rPr>
              <a:t>sehat</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seseorang</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baik</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secara</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frsik</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jiwa</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maupun</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sosial</a:t>
            </a:r>
            <a:r>
              <a:rPr lang="en-ID" sz="2000" b="0" i="0" dirty="0">
                <a:solidFill>
                  <a:srgbClr val="111111"/>
                </a:solidFill>
                <a:effectLst/>
                <a:latin typeface="Arial" panose="020B0604020202020204" pitchFamily="34" charset="0"/>
                <a:cs typeface="Arial" panose="020B0604020202020204" pitchFamily="34" charset="0"/>
              </a:rPr>
              <a:t> dan </a:t>
            </a:r>
            <a:r>
              <a:rPr lang="en-ID" sz="2000" b="0" i="0" dirty="0" err="1">
                <a:solidFill>
                  <a:srgbClr val="111111"/>
                </a:solidFill>
                <a:effectLst/>
                <a:latin typeface="Arial" panose="020B0604020202020204" pitchFamily="34" charset="0"/>
                <a:cs typeface="Arial" panose="020B0604020202020204" pitchFamily="34" charset="0"/>
              </a:rPr>
              <a:t>bukan</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sekadar</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terbebas</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dari</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penyakit</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untuk</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memungkinkannya</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hidup</a:t>
            </a:r>
            <a:r>
              <a:rPr lang="en-ID" sz="2000" b="0" i="0" dirty="0">
                <a:solidFill>
                  <a:srgbClr val="111111"/>
                </a:solidFill>
                <a:effectLst/>
                <a:latin typeface="Arial" panose="020B0604020202020204" pitchFamily="34" charset="0"/>
                <a:cs typeface="Arial" panose="020B0604020202020204" pitchFamily="34" charset="0"/>
              </a:rPr>
              <a:t> </a:t>
            </a:r>
            <a:r>
              <a:rPr lang="en-ID" sz="2000" b="0" i="0" dirty="0" err="1">
                <a:solidFill>
                  <a:srgbClr val="111111"/>
                </a:solidFill>
                <a:effectLst/>
                <a:latin typeface="Arial" panose="020B0604020202020204" pitchFamily="34" charset="0"/>
                <a:cs typeface="Arial" panose="020B0604020202020204" pitchFamily="34" charset="0"/>
              </a:rPr>
              <a:t>produktif</a:t>
            </a:r>
            <a:r>
              <a:rPr lang="en-ID" sz="2000" dirty="0">
                <a:solidFill>
                  <a:srgbClr val="111111"/>
                </a:solidFill>
                <a:latin typeface="Arial" panose="020B0604020202020204" pitchFamily="34" charset="0"/>
                <a:cs typeface="Arial" panose="020B0604020202020204" pitchFamily="34" charset="0"/>
              </a:rPr>
              <a:t> (UU No17/2023) </a:t>
            </a:r>
            <a:endParaRPr lang="en-ID"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48825B8-1F1F-1F67-8A54-D03237CC3402}"/>
              </a:ext>
            </a:extLst>
          </p:cNvPr>
          <p:cNvPicPr>
            <a:picLocks noChangeAspect="1"/>
          </p:cNvPicPr>
          <p:nvPr/>
        </p:nvPicPr>
        <p:blipFill>
          <a:blip r:embed="rId3"/>
          <a:srcRect l="25323" t="45521" r="23790" b="7383"/>
          <a:stretch/>
        </p:blipFill>
        <p:spPr>
          <a:xfrm>
            <a:off x="1966450" y="2936052"/>
            <a:ext cx="6832317" cy="3556822"/>
          </a:xfrm>
          <a:prstGeom prst="rect">
            <a:avLst/>
          </a:prstGeom>
        </p:spPr>
      </p:pic>
    </p:spTree>
    <p:extLst>
      <p:ext uri="{BB962C8B-B14F-4D97-AF65-F5344CB8AC3E}">
        <p14:creationId xmlns:p14="http://schemas.microsoft.com/office/powerpoint/2010/main" val="135384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DD91-EB97-22A8-0338-54BD5E48BA1C}"/>
              </a:ext>
            </a:extLst>
          </p:cNvPr>
          <p:cNvSpPr>
            <a:spLocks noGrp="1"/>
          </p:cNvSpPr>
          <p:nvPr>
            <p:ph type="title"/>
          </p:nvPr>
        </p:nvSpPr>
        <p:spPr>
          <a:xfrm>
            <a:off x="922175" y="299811"/>
            <a:ext cx="10515600" cy="1325563"/>
          </a:xfrm>
        </p:spPr>
        <p:txBody>
          <a:bodyPr/>
          <a:lstStyle/>
          <a:p>
            <a:r>
              <a:rPr lang="en-US" dirty="0"/>
              <a:t>KESEHATAN MENTAL </a:t>
            </a:r>
            <a:endParaRPr lang="en-ID" dirty="0"/>
          </a:p>
        </p:txBody>
      </p:sp>
      <p:sp>
        <p:nvSpPr>
          <p:cNvPr id="3" name="Content Placeholder 2">
            <a:extLst>
              <a:ext uri="{FF2B5EF4-FFF2-40B4-BE49-F238E27FC236}">
                <a16:creationId xmlns:a16="http://schemas.microsoft.com/office/drawing/2014/main" id="{EB24DDDA-1293-FD40-7748-3BCF6556DC5A}"/>
              </a:ext>
            </a:extLst>
          </p:cNvPr>
          <p:cNvSpPr>
            <a:spLocks noGrp="1"/>
          </p:cNvSpPr>
          <p:nvPr>
            <p:ph idx="1"/>
          </p:nvPr>
        </p:nvSpPr>
        <p:spPr/>
        <p:txBody>
          <a:bodyPr/>
          <a:lstStyle/>
          <a:p>
            <a:pPr algn="just"/>
            <a:r>
              <a:rPr lang="en-ID" b="0" i="0" dirty="0">
                <a:solidFill>
                  <a:srgbClr val="212121"/>
                </a:solidFill>
                <a:effectLst/>
                <a:latin typeface="Inter"/>
              </a:rPr>
              <a:t>Kesehatan mental yang </a:t>
            </a:r>
            <a:r>
              <a:rPr lang="en-ID" b="0" i="0" dirty="0" err="1">
                <a:solidFill>
                  <a:srgbClr val="212121"/>
                </a:solidFill>
                <a:effectLst/>
                <a:latin typeface="Inter"/>
              </a:rPr>
              <a:t>baik</a:t>
            </a:r>
            <a:r>
              <a:rPr lang="en-ID" b="0" i="0" dirty="0">
                <a:solidFill>
                  <a:srgbClr val="212121"/>
                </a:solidFill>
                <a:effectLst/>
                <a:latin typeface="Inter"/>
              </a:rPr>
              <a:t> </a:t>
            </a:r>
            <a:r>
              <a:rPr lang="en-ID" b="0" i="0" dirty="0" err="1">
                <a:solidFill>
                  <a:srgbClr val="212121"/>
                </a:solidFill>
                <a:effectLst/>
                <a:latin typeface="Inter"/>
              </a:rPr>
              <a:t>adalah</a:t>
            </a:r>
            <a:r>
              <a:rPr lang="en-ID" b="0" i="0" dirty="0">
                <a:solidFill>
                  <a:srgbClr val="212121"/>
                </a:solidFill>
                <a:effectLst/>
                <a:latin typeface="Inter"/>
              </a:rPr>
              <a:t> </a:t>
            </a:r>
            <a:r>
              <a:rPr lang="en-ID" b="0" i="0" dirty="0" err="1">
                <a:solidFill>
                  <a:srgbClr val="212121"/>
                </a:solidFill>
                <a:effectLst/>
                <a:latin typeface="Inter"/>
              </a:rPr>
              <a:t>kondisi</a:t>
            </a:r>
            <a:r>
              <a:rPr lang="en-ID" b="0" i="0" dirty="0">
                <a:solidFill>
                  <a:srgbClr val="212121"/>
                </a:solidFill>
                <a:effectLst/>
                <a:latin typeface="Inter"/>
              </a:rPr>
              <a:t> </a:t>
            </a:r>
            <a:r>
              <a:rPr lang="en-ID" b="0" i="0" dirty="0" err="1">
                <a:solidFill>
                  <a:srgbClr val="212121"/>
                </a:solidFill>
                <a:effectLst/>
                <a:latin typeface="Inter"/>
              </a:rPr>
              <a:t>ketika</a:t>
            </a:r>
            <a:r>
              <a:rPr lang="en-ID" b="0" i="0" dirty="0">
                <a:solidFill>
                  <a:srgbClr val="212121"/>
                </a:solidFill>
                <a:effectLst/>
                <a:latin typeface="Inter"/>
              </a:rPr>
              <a:t> </a:t>
            </a:r>
            <a:r>
              <a:rPr lang="en-ID" b="0" i="0" dirty="0" err="1">
                <a:solidFill>
                  <a:srgbClr val="212121"/>
                </a:solidFill>
                <a:effectLst/>
                <a:latin typeface="Inter"/>
              </a:rPr>
              <a:t>batin</a:t>
            </a:r>
            <a:r>
              <a:rPr lang="en-ID" b="0" i="0" dirty="0">
                <a:solidFill>
                  <a:srgbClr val="212121"/>
                </a:solidFill>
                <a:effectLst/>
                <a:latin typeface="Inter"/>
              </a:rPr>
              <a:t>  </a:t>
            </a:r>
            <a:r>
              <a:rPr lang="en-ID" b="0" i="0" dirty="0" err="1">
                <a:solidFill>
                  <a:srgbClr val="212121"/>
                </a:solidFill>
                <a:effectLst/>
                <a:latin typeface="Inter"/>
              </a:rPr>
              <a:t>berada</a:t>
            </a:r>
            <a:r>
              <a:rPr lang="en-ID" b="0" i="0" dirty="0">
                <a:solidFill>
                  <a:srgbClr val="212121"/>
                </a:solidFill>
                <a:effectLst/>
                <a:latin typeface="Inter"/>
              </a:rPr>
              <a:t> </a:t>
            </a:r>
            <a:r>
              <a:rPr lang="en-ID" b="0" i="0" dirty="0" err="1">
                <a:solidFill>
                  <a:srgbClr val="212121"/>
                </a:solidFill>
                <a:effectLst/>
                <a:latin typeface="Inter"/>
              </a:rPr>
              <a:t>dalam</a:t>
            </a:r>
            <a:r>
              <a:rPr lang="en-ID" b="0" i="0" dirty="0">
                <a:solidFill>
                  <a:srgbClr val="212121"/>
                </a:solidFill>
                <a:effectLst/>
                <a:latin typeface="Inter"/>
              </a:rPr>
              <a:t> </a:t>
            </a:r>
            <a:r>
              <a:rPr lang="en-ID" b="0" i="0" dirty="0" err="1">
                <a:solidFill>
                  <a:srgbClr val="212121"/>
                </a:solidFill>
                <a:effectLst/>
                <a:latin typeface="Inter"/>
              </a:rPr>
              <a:t>keadaan</a:t>
            </a:r>
            <a:r>
              <a:rPr lang="en-ID" b="0" i="0" dirty="0">
                <a:solidFill>
                  <a:srgbClr val="212121"/>
                </a:solidFill>
                <a:effectLst/>
                <a:latin typeface="Inter"/>
              </a:rPr>
              <a:t> </a:t>
            </a:r>
            <a:r>
              <a:rPr lang="en-ID" b="0" i="0" dirty="0" err="1">
                <a:solidFill>
                  <a:srgbClr val="212121"/>
                </a:solidFill>
                <a:effectLst/>
                <a:latin typeface="Inter"/>
              </a:rPr>
              <a:t>tentram</a:t>
            </a:r>
            <a:r>
              <a:rPr lang="en-ID" b="0" i="0" dirty="0">
                <a:solidFill>
                  <a:srgbClr val="212121"/>
                </a:solidFill>
                <a:effectLst/>
                <a:latin typeface="Inter"/>
              </a:rPr>
              <a:t> dan </a:t>
            </a:r>
            <a:r>
              <a:rPr lang="en-ID" b="0" i="0" dirty="0" err="1">
                <a:solidFill>
                  <a:srgbClr val="212121"/>
                </a:solidFill>
                <a:effectLst/>
                <a:latin typeface="Inter"/>
              </a:rPr>
              <a:t>tenang</a:t>
            </a:r>
            <a:r>
              <a:rPr lang="en-ID" b="0" i="0" dirty="0">
                <a:solidFill>
                  <a:srgbClr val="212121"/>
                </a:solidFill>
                <a:effectLst/>
                <a:latin typeface="Inter"/>
              </a:rPr>
              <a:t>, </a:t>
            </a:r>
            <a:r>
              <a:rPr lang="en-ID" b="0" i="0" dirty="0" err="1">
                <a:solidFill>
                  <a:srgbClr val="212121"/>
                </a:solidFill>
                <a:effectLst/>
                <a:latin typeface="Inter"/>
              </a:rPr>
              <a:t>sehingga</a:t>
            </a:r>
            <a:r>
              <a:rPr lang="en-ID" b="0" i="0" dirty="0">
                <a:solidFill>
                  <a:srgbClr val="212121"/>
                </a:solidFill>
                <a:effectLst/>
                <a:latin typeface="Inter"/>
              </a:rPr>
              <a:t> </a:t>
            </a:r>
            <a:r>
              <a:rPr lang="en-ID" b="0" i="0" dirty="0" err="1">
                <a:solidFill>
                  <a:srgbClr val="212121"/>
                </a:solidFill>
                <a:effectLst/>
                <a:latin typeface="Inter"/>
              </a:rPr>
              <a:t>memungkinkan</a:t>
            </a:r>
            <a:r>
              <a:rPr lang="en-ID" b="0" i="0" dirty="0">
                <a:solidFill>
                  <a:srgbClr val="212121"/>
                </a:solidFill>
                <a:effectLst/>
                <a:latin typeface="Inter"/>
              </a:rPr>
              <a:t> </a:t>
            </a:r>
            <a:r>
              <a:rPr lang="en-ID" b="0" i="0" dirty="0" err="1">
                <a:solidFill>
                  <a:srgbClr val="212121"/>
                </a:solidFill>
                <a:effectLst/>
                <a:latin typeface="Inter"/>
              </a:rPr>
              <a:t>kita</a:t>
            </a:r>
            <a:r>
              <a:rPr lang="en-ID" b="0" i="0" dirty="0">
                <a:solidFill>
                  <a:srgbClr val="212121"/>
                </a:solidFill>
                <a:effectLst/>
                <a:latin typeface="Inter"/>
              </a:rPr>
              <a:t> </a:t>
            </a:r>
            <a:r>
              <a:rPr lang="en-ID" b="0" i="0" dirty="0" err="1">
                <a:solidFill>
                  <a:srgbClr val="212121"/>
                </a:solidFill>
                <a:effectLst/>
                <a:latin typeface="Inter"/>
              </a:rPr>
              <a:t>untuk</a:t>
            </a:r>
            <a:r>
              <a:rPr lang="en-ID" b="0" i="0" dirty="0">
                <a:solidFill>
                  <a:srgbClr val="212121"/>
                </a:solidFill>
                <a:effectLst/>
                <a:latin typeface="Inter"/>
              </a:rPr>
              <a:t> </a:t>
            </a:r>
            <a:r>
              <a:rPr lang="en-ID" b="0" i="0" dirty="0" err="1">
                <a:solidFill>
                  <a:srgbClr val="212121"/>
                </a:solidFill>
                <a:effectLst/>
                <a:latin typeface="Inter"/>
              </a:rPr>
              <a:t>menikmati</a:t>
            </a:r>
            <a:r>
              <a:rPr lang="en-ID" b="0" i="0" dirty="0">
                <a:solidFill>
                  <a:srgbClr val="212121"/>
                </a:solidFill>
                <a:effectLst/>
                <a:latin typeface="Inter"/>
              </a:rPr>
              <a:t> </a:t>
            </a:r>
            <a:r>
              <a:rPr lang="en-ID" b="0" i="0" dirty="0" err="1">
                <a:solidFill>
                  <a:srgbClr val="212121"/>
                </a:solidFill>
                <a:effectLst/>
                <a:latin typeface="Inter"/>
              </a:rPr>
              <a:t>kehidupan</a:t>
            </a:r>
            <a:r>
              <a:rPr lang="en-ID" b="0" i="0" dirty="0">
                <a:solidFill>
                  <a:srgbClr val="212121"/>
                </a:solidFill>
                <a:effectLst/>
                <a:latin typeface="Inter"/>
              </a:rPr>
              <a:t> </a:t>
            </a:r>
            <a:r>
              <a:rPr lang="en-ID" b="0" i="0" dirty="0" err="1">
                <a:solidFill>
                  <a:srgbClr val="212121"/>
                </a:solidFill>
                <a:effectLst/>
                <a:latin typeface="Inter"/>
              </a:rPr>
              <a:t>sehari-hari</a:t>
            </a:r>
            <a:r>
              <a:rPr lang="en-ID" b="0" i="0" dirty="0">
                <a:solidFill>
                  <a:srgbClr val="212121"/>
                </a:solidFill>
                <a:effectLst/>
                <a:latin typeface="Inter"/>
              </a:rPr>
              <a:t> dan </a:t>
            </a:r>
            <a:r>
              <a:rPr lang="en-ID" b="0" i="0" dirty="0" err="1">
                <a:solidFill>
                  <a:srgbClr val="212121"/>
                </a:solidFill>
                <a:effectLst/>
                <a:latin typeface="Inter"/>
              </a:rPr>
              <a:t>menghargai</a:t>
            </a:r>
            <a:r>
              <a:rPr lang="en-ID" b="0" i="0" dirty="0">
                <a:solidFill>
                  <a:srgbClr val="212121"/>
                </a:solidFill>
                <a:effectLst/>
                <a:latin typeface="Inter"/>
              </a:rPr>
              <a:t> orang lain di </a:t>
            </a:r>
            <a:r>
              <a:rPr lang="en-ID" b="0" i="0" dirty="0" err="1">
                <a:solidFill>
                  <a:srgbClr val="212121"/>
                </a:solidFill>
                <a:effectLst/>
                <a:latin typeface="Inter"/>
              </a:rPr>
              <a:t>sekitar</a:t>
            </a:r>
            <a:r>
              <a:rPr lang="en-ID" b="0" i="0" dirty="0">
                <a:solidFill>
                  <a:srgbClr val="212121"/>
                </a:solidFill>
                <a:effectLst/>
                <a:latin typeface="Inter"/>
              </a:rPr>
              <a:t>.</a:t>
            </a:r>
          </a:p>
          <a:p>
            <a:pPr algn="just"/>
            <a:r>
              <a:rPr lang="en-ID" b="0" i="0" dirty="0" err="1">
                <a:solidFill>
                  <a:srgbClr val="212121"/>
                </a:solidFill>
                <a:effectLst/>
                <a:latin typeface="Inter"/>
              </a:rPr>
              <a:t>Seseorang</a:t>
            </a:r>
            <a:r>
              <a:rPr lang="en-ID" b="0" i="0" dirty="0">
                <a:solidFill>
                  <a:srgbClr val="212121"/>
                </a:solidFill>
                <a:effectLst/>
                <a:latin typeface="Inter"/>
              </a:rPr>
              <a:t> yang </a:t>
            </a:r>
            <a:r>
              <a:rPr lang="en-ID" b="0" i="0" dirty="0" err="1">
                <a:solidFill>
                  <a:srgbClr val="212121"/>
                </a:solidFill>
                <a:effectLst/>
                <a:latin typeface="Inter"/>
              </a:rPr>
              <a:t>bermental</a:t>
            </a:r>
            <a:r>
              <a:rPr lang="en-ID" b="0" i="0" dirty="0">
                <a:solidFill>
                  <a:srgbClr val="212121"/>
                </a:solidFill>
                <a:effectLst/>
                <a:latin typeface="Inter"/>
              </a:rPr>
              <a:t> </a:t>
            </a:r>
            <a:r>
              <a:rPr lang="en-ID" b="0" i="1" dirty="0" err="1">
                <a:solidFill>
                  <a:srgbClr val="212121"/>
                </a:solidFill>
                <a:effectLst/>
                <a:latin typeface="Inter"/>
              </a:rPr>
              <a:t>sehat</a:t>
            </a:r>
            <a:r>
              <a:rPr lang="en-ID" b="0" i="0" dirty="0">
                <a:solidFill>
                  <a:srgbClr val="212121"/>
                </a:solidFill>
                <a:effectLst/>
                <a:latin typeface="Inter"/>
              </a:rPr>
              <a:t> </a:t>
            </a:r>
            <a:r>
              <a:rPr lang="en-ID" b="0" i="0" dirty="0" err="1">
                <a:solidFill>
                  <a:srgbClr val="212121"/>
                </a:solidFill>
                <a:effectLst/>
                <a:latin typeface="Inter"/>
              </a:rPr>
              <a:t>dapat</a:t>
            </a:r>
            <a:r>
              <a:rPr lang="en-ID" b="0" i="0" dirty="0">
                <a:solidFill>
                  <a:srgbClr val="212121"/>
                </a:solidFill>
                <a:effectLst/>
                <a:latin typeface="Inter"/>
              </a:rPr>
              <a:t> </a:t>
            </a:r>
            <a:r>
              <a:rPr lang="en-ID" b="0" i="0" dirty="0" err="1">
                <a:solidFill>
                  <a:srgbClr val="212121"/>
                </a:solidFill>
                <a:effectLst/>
                <a:latin typeface="Inter"/>
              </a:rPr>
              <a:t>menggunakan</a:t>
            </a:r>
            <a:r>
              <a:rPr lang="en-ID" b="0" i="0" dirty="0">
                <a:solidFill>
                  <a:srgbClr val="212121"/>
                </a:solidFill>
                <a:effectLst/>
                <a:latin typeface="Inter"/>
              </a:rPr>
              <a:t> </a:t>
            </a:r>
            <a:r>
              <a:rPr lang="en-ID" b="0" i="0" dirty="0" err="1">
                <a:solidFill>
                  <a:srgbClr val="212121"/>
                </a:solidFill>
                <a:effectLst/>
                <a:latin typeface="Inter"/>
              </a:rPr>
              <a:t>kemampuan</a:t>
            </a:r>
            <a:r>
              <a:rPr lang="en-ID" b="0" i="0" dirty="0">
                <a:solidFill>
                  <a:srgbClr val="212121"/>
                </a:solidFill>
                <a:effectLst/>
                <a:latin typeface="Inter"/>
              </a:rPr>
              <a:t> </a:t>
            </a:r>
            <a:r>
              <a:rPr lang="en-ID" b="0" i="0" dirty="0" err="1">
                <a:solidFill>
                  <a:srgbClr val="212121"/>
                </a:solidFill>
                <a:effectLst/>
                <a:latin typeface="Inter"/>
              </a:rPr>
              <a:t>atau</a:t>
            </a:r>
            <a:r>
              <a:rPr lang="en-ID" b="0" i="0" dirty="0">
                <a:solidFill>
                  <a:srgbClr val="212121"/>
                </a:solidFill>
                <a:effectLst/>
                <a:latin typeface="Inter"/>
              </a:rPr>
              <a:t> </a:t>
            </a:r>
            <a:r>
              <a:rPr lang="en-ID" b="0" i="0" dirty="0" err="1">
                <a:solidFill>
                  <a:srgbClr val="212121"/>
                </a:solidFill>
                <a:effectLst/>
                <a:latin typeface="Inter"/>
              </a:rPr>
              <a:t>potensi</a:t>
            </a:r>
            <a:r>
              <a:rPr lang="en-ID" b="0" i="0" dirty="0">
                <a:solidFill>
                  <a:srgbClr val="212121"/>
                </a:solidFill>
                <a:effectLst/>
                <a:latin typeface="Inter"/>
              </a:rPr>
              <a:t> </a:t>
            </a:r>
            <a:r>
              <a:rPr lang="en-ID" b="0" i="0" dirty="0" err="1">
                <a:solidFill>
                  <a:srgbClr val="212121"/>
                </a:solidFill>
                <a:effectLst/>
                <a:latin typeface="Inter"/>
              </a:rPr>
              <a:t>dirinya</a:t>
            </a:r>
            <a:r>
              <a:rPr lang="en-ID" b="0" i="0" dirty="0">
                <a:solidFill>
                  <a:srgbClr val="212121"/>
                </a:solidFill>
                <a:effectLst/>
                <a:latin typeface="Inter"/>
              </a:rPr>
              <a:t> </a:t>
            </a:r>
            <a:r>
              <a:rPr lang="en-ID" b="0" i="0" dirty="0" err="1">
                <a:solidFill>
                  <a:srgbClr val="212121"/>
                </a:solidFill>
                <a:effectLst/>
                <a:latin typeface="Inter"/>
              </a:rPr>
              <a:t>secara</a:t>
            </a:r>
            <a:r>
              <a:rPr lang="en-ID" b="0" i="0" dirty="0">
                <a:solidFill>
                  <a:srgbClr val="212121"/>
                </a:solidFill>
                <a:effectLst/>
                <a:latin typeface="Inter"/>
              </a:rPr>
              <a:t> </a:t>
            </a:r>
            <a:r>
              <a:rPr lang="en-ID" b="0" i="0" dirty="0" err="1">
                <a:solidFill>
                  <a:srgbClr val="212121"/>
                </a:solidFill>
                <a:effectLst/>
                <a:latin typeface="Inter"/>
              </a:rPr>
              <a:t>maksimal</a:t>
            </a:r>
            <a:r>
              <a:rPr lang="en-ID" b="0" i="0" dirty="0">
                <a:solidFill>
                  <a:srgbClr val="212121"/>
                </a:solidFill>
                <a:effectLst/>
                <a:latin typeface="Inter"/>
              </a:rPr>
              <a:t> </a:t>
            </a:r>
            <a:r>
              <a:rPr lang="en-ID" b="0" i="0" dirty="0" err="1">
                <a:solidFill>
                  <a:srgbClr val="212121"/>
                </a:solidFill>
                <a:effectLst/>
                <a:latin typeface="Inter"/>
              </a:rPr>
              <a:t>dalam</a:t>
            </a:r>
            <a:r>
              <a:rPr lang="en-ID" b="0" i="0" dirty="0">
                <a:solidFill>
                  <a:srgbClr val="212121"/>
                </a:solidFill>
                <a:effectLst/>
                <a:latin typeface="Inter"/>
              </a:rPr>
              <a:t> </a:t>
            </a:r>
            <a:r>
              <a:rPr lang="en-ID" b="0" i="0" dirty="0" err="1">
                <a:solidFill>
                  <a:srgbClr val="212121"/>
                </a:solidFill>
                <a:effectLst/>
                <a:latin typeface="Inter"/>
              </a:rPr>
              <a:t>menghadapi</a:t>
            </a:r>
            <a:r>
              <a:rPr lang="en-ID" b="0" i="0" dirty="0">
                <a:solidFill>
                  <a:srgbClr val="212121"/>
                </a:solidFill>
                <a:effectLst/>
                <a:latin typeface="Inter"/>
              </a:rPr>
              <a:t> </a:t>
            </a:r>
            <a:r>
              <a:rPr lang="en-ID" b="0" i="0" dirty="0" err="1">
                <a:solidFill>
                  <a:srgbClr val="212121"/>
                </a:solidFill>
                <a:effectLst/>
                <a:latin typeface="Inter"/>
              </a:rPr>
              <a:t>tantangan</a:t>
            </a:r>
            <a:r>
              <a:rPr lang="en-ID" b="0" i="0" dirty="0">
                <a:solidFill>
                  <a:srgbClr val="212121"/>
                </a:solidFill>
                <a:effectLst/>
                <a:latin typeface="Inter"/>
              </a:rPr>
              <a:t> </a:t>
            </a:r>
            <a:r>
              <a:rPr lang="en-ID" b="0" i="0" dirty="0" err="1">
                <a:solidFill>
                  <a:srgbClr val="212121"/>
                </a:solidFill>
                <a:effectLst/>
                <a:latin typeface="Inter"/>
              </a:rPr>
              <a:t>hidup</a:t>
            </a:r>
            <a:r>
              <a:rPr lang="en-ID" b="0" i="0" dirty="0">
                <a:solidFill>
                  <a:srgbClr val="212121"/>
                </a:solidFill>
                <a:effectLst/>
                <a:latin typeface="Inter"/>
              </a:rPr>
              <a:t>, </a:t>
            </a:r>
            <a:r>
              <a:rPr lang="en-ID" b="0" i="0" dirty="0" err="1">
                <a:solidFill>
                  <a:srgbClr val="212121"/>
                </a:solidFill>
                <a:effectLst/>
                <a:latin typeface="Inter"/>
              </a:rPr>
              <a:t>serta</a:t>
            </a:r>
            <a:r>
              <a:rPr lang="en-ID" b="0" i="0" dirty="0">
                <a:solidFill>
                  <a:srgbClr val="212121"/>
                </a:solidFill>
                <a:effectLst/>
                <a:latin typeface="Inter"/>
              </a:rPr>
              <a:t> </a:t>
            </a:r>
            <a:r>
              <a:rPr lang="en-ID" b="0" i="0" dirty="0" err="1">
                <a:solidFill>
                  <a:srgbClr val="212121"/>
                </a:solidFill>
                <a:effectLst/>
                <a:latin typeface="Inter"/>
              </a:rPr>
              <a:t>menjalin</a:t>
            </a:r>
            <a:r>
              <a:rPr lang="en-ID" b="0" i="0" dirty="0">
                <a:solidFill>
                  <a:srgbClr val="212121"/>
                </a:solidFill>
                <a:effectLst/>
                <a:latin typeface="Inter"/>
              </a:rPr>
              <a:t> </a:t>
            </a:r>
            <a:r>
              <a:rPr lang="en-ID" b="0" i="0" dirty="0" err="1">
                <a:solidFill>
                  <a:srgbClr val="212121"/>
                </a:solidFill>
                <a:effectLst/>
                <a:latin typeface="Inter"/>
              </a:rPr>
              <a:t>hubungan</a:t>
            </a:r>
            <a:r>
              <a:rPr lang="en-ID" b="0" i="0" dirty="0">
                <a:solidFill>
                  <a:srgbClr val="212121"/>
                </a:solidFill>
                <a:effectLst/>
                <a:latin typeface="Inter"/>
              </a:rPr>
              <a:t> </a:t>
            </a:r>
            <a:r>
              <a:rPr lang="en-ID" b="0" i="0" dirty="0" err="1">
                <a:solidFill>
                  <a:srgbClr val="212121"/>
                </a:solidFill>
                <a:effectLst/>
                <a:latin typeface="Inter"/>
              </a:rPr>
              <a:t>positif</a:t>
            </a:r>
            <a:r>
              <a:rPr lang="en-ID" b="0" i="0" dirty="0">
                <a:solidFill>
                  <a:srgbClr val="212121"/>
                </a:solidFill>
                <a:effectLst/>
                <a:latin typeface="Inter"/>
              </a:rPr>
              <a:t> </a:t>
            </a:r>
            <a:r>
              <a:rPr lang="en-ID" b="0" i="0" dirty="0" err="1">
                <a:solidFill>
                  <a:srgbClr val="212121"/>
                </a:solidFill>
                <a:effectLst/>
                <a:latin typeface="Inter"/>
              </a:rPr>
              <a:t>dengan</a:t>
            </a:r>
            <a:r>
              <a:rPr lang="en-ID" b="0" i="0" dirty="0">
                <a:solidFill>
                  <a:srgbClr val="212121"/>
                </a:solidFill>
                <a:effectLst/>
                <a:latin typeface="Inter"/>
              </a:rPr>
              <a:t> orang lain.</a:t>
            </a:r>
          </a:p>
          <a:p>
            <a:pPr algn="just"/>
            <a:r>
              <a:rPr lang="en-ID" b="0" i="0" dirty="0" err="1">
                <a:solidFill>
                  <a:srgbClr val="212121"/>
                </a:solidFill>
                <a:effectLst/>
                <a:latin typeface="Inter"/>
              </a:rPr>
              <a:t>Sebaliknya</a:t>
            </a:r>
            <a:r>
              <a:rPr lang="en-ID" b="0" i="0" dirty="0">
                <a:solidFill>
                  <a:srgbClr val="212121"/>
                </a:solidFill>
                <a:effectLst/>
                <a:latin typeface="Inter"/>
              </a:rPr>
              <a:t>, orang yang </a:t>
            </a:r>
            <a:r>
              <a:rPr lang="en-ID" b="0" i="0" dirty="0" err="1">
                <a:solidFill>
                  <a:srgbClr val="212121"/>
                </a:solidFill>
                <a:effectLst/>
                <a:latin typeface="Inter"/>
              </a:rPr>
              <a:t>kesehatan</a:t>
            </a:r>
            <a:r>
              <a:rPr lang="en-ID" b="0" i="0" dirty="0">
                <a:solidFill>
                  <a:srgbClr val="212121"/>
                </a:solidFill>
                <a:effectLst/>
                <a:latin typeface="Inter"/>
              </a:rPr>
              <a:t> </a:t>
            </a:r>
            <a:r>
              <a:rPr lang="en-ID" b="0" i="0" dirty="0" err="1">
                <a:solidFill>
                  <a:srgbClr val="212121"/>
                </a:solidFill>
                <a:effectLst/>
                <a:latin typeface="Inter"/>
              </a:rPr>
              <a:t>mentalnya</a:t>
            </a:r>
            <a:r>
              <a:rPr lang="en-ID" b="0" i="0" dirty="0">
                <a:solidFill>
                  <a:srgbClr val="212121"/>
                </a:solidFill>
                <a:effectLst/>
                <a:latin typeface="Inter"/>
              </a:rPr>
              <a:t> </a:t>
            </a:r>
            <a:r>
              <a:rPr lang="en-ID" b="0" i="0" dirty="0" err="1">
                <a:solidFill>
                  <a:srgbClr val="212121"/>
                </a:solidFill>
                <a:effectLst/>
                <a:latin typeface="Inter"/>
              </a:rPr>
              <a:t>terganggu</a:t>
            </a:r>
            <a:r>
              <a:rPr lang="en-ID" b="0" i="0" dirty="0">
                <a:solidFill>
                  <a:srgbClr val="212121"/>
                </a:solidFill>
                <a:effectLst/>
                <a:latin typeface="Inter"/>
              </a:rPr>
              <a:t> </a:t>
            </a:r>
            <a:r>
              <a:rPr lang="en-ID" b="0" i="0" dirty="0" err="1">
                <a:solidFill>
                  <a:srgbClr val="212121"/>
                </a:solidFill>
                <a:effectLst/>
                <a:latin typeface="Inter"/>
              </a:rPr>
              <a:t>akan</a:t>
            </a:r>
            <a:r>
              <a:rPr lang="en-ID" b="0" i="0" dirty="0">
                <a:solidFill>
                  <a:srgbClr val="212121"/>
                </a:solidFill>
                <a:effectLst/>
                <a:latin typeface="Inter"/>
              </a:rPr>
              <a:t> </a:t>
            </a:r>
            <a:r>
              <a:rPr lang="en-ID" b="0" i="0" dirty="0" err="1">
                <a:solidFill>
                  <a:srgbClr val="212121"/>
                </a:solidFill>
                <a:effectLst/>
                <a:latin typeface="Inter"/>
              </a:rPr>
              <a:t>mengalami</a:t>
            </a:r>
            <a:r>
              <a:rPr lang="en-ID" b="0" i="0" dirty="0">
                <a:solidFill>
                  <a:srgbClr val="212121"/>
                </a:solidFill>
                <a:effectLst/>
                <a:latin typeface="Inter"/>
              </a:rPr>
              <a:t> </a:t>
            </a:r>
            <a:r>
              <a:rPr lang="en-ID" b="0" i="0" dirty="0" err="1">
                <a:solidFill>
                  <a:srgbClr val="212121"/>
                </a:solidFill>
                <a:effectLst/>
                <a:latin typeface="Inter"/>
              </a:rPr>
              <a:t>gangguan</a:t>
            </a:r>
            <a:r>
              <a:rPr lang="en-ID" b="0" i="0" dirty="0">
                <a:solidFill>
                  <a:srgbClr val="212121"/>
                </a:solidFill>
                <a:effectLst/>
                <a:latin typeface="Inter"/>
              </a:rPr>
              <a:t> </a:t>
            </a:r>
            <a:r>
              <a:rPr lang="en-ID" b="0" i="0" dirty="0" err="1">
                <a:solidFill>
                  <a:srgbClr val="212121"/>
                </a:solidFill>
                <a:effectLst/>
                <a:latin typeface="Inter"/>
              </a:rPr>
              <a:t>suasana</a:t>
            </a:r>
            <a:r>
              <a:rPr lang="en-ID" b="0" i="0" dirty="0">
                <a:solidFill>
                  <a:srgbClr val="212121"/>
                </a:solidFill>
                <a:effectLst/>
                <a:latin typeface="Inter"/>
              </a:rPr>
              <a:t> </a:t>
            </a:r>
            <a:r>
              <a:rPr lang="en-ID" b="0" i="0" dirty="0" err="1">
                <a:solidFill>
                  <a:srgbClr val="212121"/>
                </a:solidFill>
                <a:effectLst/>
                <a:latin typeface="Inter"/>
              </a:rPr>
              <a:t>hati</a:t>
            </a:r>
            <a:r>
              <a:rPr lang="en-ID" b="0" i="0" dirty="0">
                <a:solidFill>
                  <a:srgbClr val="212121"/>
                </a:solidFill>
                <a:effectLst/>
                <a:latin typeface="Inter"/>
              </a:rPr>
              <a:t>, </a:t>
            </a:r>
            <a:r>
              <a:rPr lang="en-ID" b="0" i="0" dirty="0" err="1">
                <a:solidFill>
                  <a:srgbClr val="212121"/>
                </a:solidFill>
                <a:effectLst/>
                <a:latin typeface="Inter"/>
              </a:rPr>
              <a:t>kemampuan</a:t>
            </a:r>
            <a:r>
              <a:rPr lang="en-ID" b="0" i="0" dirty="0">
                <a:solidFill>
                  <a:srgbClr val="212121"/>
                </a:solidFill>
                <a:effectLst/>
                <a:latin typeface="Inter"/>
              </a:rPr>
              <a:t> </a:t>
            </a:r>
            <a:r>
              <a:rPr lang="en-ID" b="0" i="0" dirty="0" err="1">
                <a:solidFill>
                  <a:srgbClr val="212121"/>
                </a:solidFill>
                <a:effectLst/>
                <a:latin typeface="Inter"/>
              </a:rPr>
              <a:t>berpikir</a:t>
            </a:r>
            <a:r>
              <a:rPr lang="en-ID" b="0" i="0" dirty="0">
                <a:solidFill>
                  <a:srgbClr val="212121"/>
                </a:solidFill>
                <a:effectLst/>
                <a:latin typeface="Inter"/>
              </a:rPr>
              <a:t>, </a:t>
            </a:r>
            <a:r>
              <a:rPr lang="en-ID" b="0" i="0" dirty="0" err="1">
                <a:solidFill>
                  <a:srgbClr val="212121"/>
                </a:solidFill>
                <a:effectLst/>
                <a:latin typeface="Inter"/>
              </a:rPr>
              <a:t>serta</a:t>
            </a:r>
            <a:r>
              <a:rPr lang="en-ID" b="0" i="0" dirty="0">
                <a:solidFill>
                  <a:srgbClr val="212121"/>
                </a:solidFill>
                <a:effectLst/>
                <a:latin typeface="Inter"/>
              </a:rPr>
              <a:t> </a:t>
            </a:r>
            <a:r>
              <a:rPr lang="en-ID" b="0" i="0" dirty="0" err="1">
                <a:solidFill>
                  <a:srgbClr val="212121"/>
                </a:solidFill>
                <a:effectLst/>
                <a:latin typeface="Inter"/>
              </a:rPr>
              <a:t>kendali</a:t>
            </a:r>
            <a:r>
              <a:rPr lang="en-ID" b="0" i="0" dirty="0">
                <a:solidFill>
                  <a:srgbClr val="212121"/>
                </a:solidFill>
                <a:effectLst/>
                <a:latin typeface="Inter"/>
              </a:rPr>
              <a:t> </a:t>
            </a:r>
            <a:r>
              <a:rPr lang="en-ID" b="0" i="0" dirty="0" err="1">
                <a:solidFill>
                  <a:srgbClr val="212121"/>
                </a:solidFill>
                <a:effectLst/>
                <a:latin typeface="Inter"/>
              </a:rPr>
              <a:t>emosi</a:t>
            </a:r>
            <a:r>
              <a:rPr lang="en-ID" b="0" i="0" dirty="0">
                <a:solidFill>
                  <a:srgbClr val="212121"/>
                </a:solidFill>
                <a:effectLst/>
                <a:latin typeface="Inter"/>
              </a:rPr>
              <a:t> yang pada </a:t>
            </a:r>
            <a:r>
              <a:rPr lang="en-ID" b="0" i="0" dirty="0" err="1">
                <a:solidFill>
                  <a:srgbClr val="212121"/>
                </a:solidFill>
                <a:effectLst/>
                <a:latin typeface="Inter"/>
              </a:rPr>
              <a:t>akhirnya</a:t>
            </a:r>
            <a:r>
              <a:rPr lang="en-ID" b="0" i="0" dirty="0">
                <a:solidFill>
                  <a:srgbClr val="212121"/>
                </a:solidFill>
                <a:effectLst/>
                <a:latin typeface="Inter"/>
              </a:rPr>
              <a:t> </a:t>
            </a:r>
            <a:r>
              <a:rPr lang="en-ID" b="0" i="0" dirty="0" err="1">
                <a:solidFill>
                  <a:srgbClr val="212121"/>
                </a:solidFill>
                <a:effectLst/>
                <a:latin typeface="Inter"/>
              </a:rPr>
              <a:t>bisa</a:t>
            </a:r>
            <a:r>
              <a:rPr lang="en-ID" b="0" i="0" dirty="0">
                <a:solidFill>
                  <a:srgbClr val="212121"/>
                </a:solidFill>
                <a:effectLst/>
                <a:latin typeface="Inter"/>
              </a:rPr>
              <a:t> </a:t>
            </a:r>
            <a:r>
              <a:rPr lang="en-ID" b="0" i="0" dirty="0" err="1">
                <a:solidFill>
                  <a:srgbClr val="212121"/>
                </a:solidFill>
                <a:effectLst/>
                <a:latin typeface="Inter"/>
              </a:rPr>
              <a:t>mengarah</a:t>
            </a:r>
            <a:r>
              <a:rPr lang="en-ID" b="0" i="0" dirty="0">
                <a:solidFill>
                  <a:srgbClr val="212121"/>
                </a:solidFill>
                <a:effectLst/>
                <a:latin typeface="Inter"/>
              </a:rPr>
              <a:t> pada </a:t>
            </a:r>
            <a:r>
              <a:rPr lang="en-ID" b="0" i="0" dirty="0" err="1">
                <a:solidFill>
                  <a:srgbClr val="212121"/>
                </a:solidFill>
                <a:effectLst/>
                <a:latin typeface="Inter"/>
              </a:rPr>
              <a:t>perilaku</a:t>
            </a:r>
            <a:r>
              <a:rPr lang="en-ID" b="0" i="0" dirty="0">
                <a:solidFill>
                  <a:srgbClr val="212121"/>
                </a:solidFill>
                <a:effectLst/>
                <a:latin typeface="Inter"/>
              </a:rPr>
              <a:t> </a:t>
            </a:r>
            <a:r>
              <a:rPr lang="en-ID" b="0" i="0" dirty="0" err="1">
                <a:solidFill>
                  <a:srgbClr val="212121"/>
                </a:solidFill>
                <a:effectLst/>
                <a:latin typeface="Inter"/>
              </a:rPr>
              <a:t>buruk</a:t>
            </a:r>
            <a:r>
              <a:rPr lang="en-ID" b="0" i="0" dirty="0">
                <a:solidFill>
                  <a:srgbClr val="212121"/>
                </a:solidFill>
                <a:effectLst/>
                <a:latin typeface="Inter"/>
              </a:rPr>
              <a:t>.</a:t>
            </a:r>
          </a:p>
          <a:p>
            <a:endParaRPr lang="en-ID" dirty="0"/>
          </a:p>
        </p:txBody>
      </p:sp>
      <p:sp>
        <p:nvSpPr>
          <p:cNvPr id="4" name="Rectangle 3">
            <a:extLst>
              <a:ext uri="{FF2B5EF4-FFF2-40B4-BE49-F238E27FC236}">
                <a16:creationId xmlns:a16="http://schemas.microsoft.com/office/drawing/2014/main" id="{E051AC04-2C96-8EC8-0B96-2AD5E1F1B72C}"/>
              </a:ext>
            </a:extLst>
          </p:cNvPr>
          <p:cNvSpPr/>
          <p:nvPr/>
        </p:nvSpPr>
        <p:spPr>
          <a:xfrm>
            <a:off x="0" y="1390521"/>
            <a:ext cx="12192000" cy="270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5364" name="Picture 4" descr="COVID-19: The Emergence of a Global Mental Health Crisis during a ...">
            <a:extLst>
              <a:ext uri="{FF2B5EF4-FFF2-40B4-BE49-F238E27FC236}">
                <a16:creationId xmlns:a16="http://schemas.microsoft.com/office/drawing/2014/main" id="{FAF1E15C-01FF-2A27-B804-7B9560EEF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975" y="64958"/>
            <a:ext cx="1444407"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275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78CD8-A16E-C5F7-BEA8-A25CB4DC8E5A}"/>
              </a:ext>
            </a:extLst>
          </p:cNvPr>
          <p:cNvSpPr>
            <a:spLocks noGrp="1"/>
          </p:cNvSpPr>
          <p:nvPr>
            <p:ph type="title"/>
          </p:nvPr>
        </p:nvSpPr>
        <p:spPr>
          <a:xfrm>
            <a:off x="838200" y="318472"/>
            <a:ext cx="10515600" cy="1325563"/>
          </a:xfrm>
        </p:spPr>
        <p:txBody>
          <a:bodyPr/>
          <a:lstStyle/>
          <a:p>
            <a:r>
              <a:rPr lang="en-US" dirty="0"/>
              <a:t>KEPERAWATAN JIWA </a:t>
            </a:r>
            <a:endParaRPr lang="en-ID" dirty="0"/>
          </a:p>
        </p:txBody>
      </p:sp>
      <p:sp>
        <p:nvSpPr>
          <p:cNvPr id="3" name="Content Placeholder 2">
            <a:extLst>
              <a:ext uri="{FF2B5EF4-FFF2-40B4-BE49-F238E27FC236}">
                <a16:creationId xmlns:a16="http://schemas.microsoft.com/office/drawing/2014/main" id="{12DE1FEE-1665-438B-12AE-EBDC1A09590C}"/>
              </a:ext>
            </a:extLst>
          </p:cNvPr>
          <p:cNvSpPr>
            <a:spLocks noGrp="1"/>
          </p:cNvSpPr>
          <p:nvPr>
            <p:ph idx="1"/>
          </p:nvPr>
        </p:nvSpPr>
        <p:spPr>
          <a:xfrm>
            <a:off x="838200" y="1825625"/>
            <a:ext cx="6038461" cy="2970310"/>
          </a:xfrm>
        </p:spPr>
        <p:txBody>
          <a:bodyPr/>
          <a:lstStyle/>
          <a:p>
            <a:pPr algn="just"/>
            <a:r>
              <a:rPr lang="en-ID" b="0" i="0" dirty="0" err="1">
                <a:solidFill>
                  <a:srgbClr val="222222"/>
                </a:solidFill>
                <a:effectLst/>
                <a:latin typeface="Verdana" panose="020B0604030504040204" pitchFamily="34" charset="0"/>
              </a:rPr>
              <a:t>Keperawatan</a:t>
            </a:r>
            <a:r>
              <a:rPr lang="en-ID" b="0" i="0" dirty="0">
                <a:solidFill>
                  <a:srgbClr val="222222"/>
                </a:solidFill>
                <a:effectLst/>
                <a:latin typeface="Verdana" panose="020B0604030504040204" pitchFamily="34" charset="0"/>
              </a:rPr>
              <a:t> </a:t>
            </a:r>
            <a:r>
              <a:rPr lang="en-ID" b="0" i="0" dirty="0" err="1">
                <a:solidFill>
                  <a:srgbClr val="222222"/>
                </a:solidFill>
                <a:effectLst/>
                <a:latin typeface="Verdana" panose="020B0604030504040204" pitchFamily="34" charset="0"/>
              </a:rPr>
              <a:t>jiwa</a:t>
            </a:r>
            <a:r>
              <a:rPr lang="en-ID" b="0" i="0" dirty="0">
                <a:solidFill>
                  <a:srgbClr val="222222"/>
                </a:solidFill>
                <a:effectLst/>
                <a:latin typeface="Verdana" panose="020B0604030504040204" pitchFamily="34" charset="0"/>
              </a:rPr>
              <a:t> </a:t>
            </a:r>
            <a:r>
              <a:rPr lang="en-ID" b="0" i="0" dirty="0" err="1">
                <a:solidFill>
                  <a:srgbClr val="222222"/>
                </a:solidFill>
                <a:effectLst/>
                <a:latin typeface="Verdana" panose="020B0604030504040204" pitchFamily="34" charset="0"/>
              </a:rPr>
              <a:t>merupakan</a:t>
            </a:r>
            <a:r>
              <a:rPr lang="en-ID" b="0" i="0" dirty="0">
                <a:solidFill>
                  <a:srgbClr val="222222"/>
                </a:solidFill>
                <a:effectLst/>
                <a:latin typeface="Verdana" panose="020B0604030504040204" pitchFamily="34" charset="0"/>
              </a:rPr>
              <a:t> </a:t>
            </a:r>
            <a:r>
              <a:rPr lang="en-ID" b="0" i="0" dirty="0" err="1">
                <a:solidFill>
                  <a:srgbClr val="222222"/>
                </a:solidFill>
                <a:effectLst/>
                <a:latin typeface="Verdana" panose="020B0604030504040204" pitchFamily="34" charset="0"/>
              </a:rPr>
              <a:t>perawatan</a:t>
            </a:r>
            <a:r>
              <a:rPr lang="en-ID" b="0" i="0" dirty="0">
                <a:solidFill>
                  <a:srgbClr val="222222"/>
                </a:solidFill>
                <a:effectLst/>
                <a:latin typeface="Verdana" panose="020B0604030504040204" pitchFamily="34" charset="0"/>
              </a:rPr>
              <a:t> </a:t>
            </a:r>
            <a:r>
              <a:rPr lang="en-ID" b="0" i="0" dirty="0" err="1">
                <a:solidFill>
                  <a:srgbClr val="222222"/>
                </a:solidFill>
                <a:effectLst/>
                <a:latin typeface="Verdana" panose="020B0604030504040204" pitchFamily="34" charset="0"/>
              </a:rPr>
              <a:t>secara</a:t>
            </a:r>
            <a:r>
              <a:rPr lang="en-ID" b="0" i="0" dirty="0">
                <a:solidFill>
                  <a:srgbClr val="222222"/>
                </a:solidFill>
                <a:effectLst/>
                <a:latin typeface="Verdana" panose="020B0604030504040204" pitchFamily="34" charset="0"/>
              </a:rPr>
              <a:t> </a:t>
            </a:r>
            <a:r>
              <a:rPr lang="en-ID" b="0" i="0" dirty="0" err="1">
                <a:solidFill>
                  <a:srgbClr val="222222"/>
                </a:solidFill>
                <a:effectLst/>
                <a:latin typeface="Verdana" panose="020B0604030504040204" pitchFamily="34" charset="0"/>
              </a:rPr>
              <a:t>langsung</a:t>
            </a:r>
            <a:r>
              <a:rPr lang="en-ID" b="0" i="0" dirty="0">
                <a:solidFill>
                  <a:srgbClr val="222222"/>
                </a:solidFill>
                <a:effectLst/>
                <a:latin typeface="Verdana" panose="020B0604030504040204" pitchFamily="34" charset="0"/>
              </a:rPr>
              <a:t> </a:t>
            </a:r>
            <a:r>
              <a:rPr lang="en-ID" b="0" i="0" dirty="0" err="1">
                <a:solidFill>
                  <a:srgbClr val="222222"/>
                </a:solidFill>
                <a:effectLst/>
                <a:latin typeface="Verdana" panose="020B0604030504040204" pitchFamily="34" charset="0"/>
              </a:rPr>
              <a:t>berupa</a:t>
            </a:r>
            <a:r>
              <a:rPr lang="en-ID" b="0" i="0" dirty="0">
                <a:solidFill>
                  <a:srgbClr val="222222"/>
                </a:solidFill>
                <a:effectLst/>
                <a:latin typeface="Verdana" panose="020B0604030504040204" pitchFamily="34" charset="0"/>
              </a:rPr>
              <a:t> </a:t>
            </a:r>
            <a:r>
              <a:rPr lang="en-ID" b="0" i="0" dirty="0" err="1">
                <a:solidFill>
                  <a:srgbClr val="222222"/>
                </a:solidFill>
                <a:effectLst/>
                <a:latin typeface="Verdana" panose="020B0604030504040204" pitchFamily="34" charset="0"/>
              </a:rPr>
              <a:t>komunikasi</a:t>
            </a:r>
            <a:r>
              <a:rPr lang="en-ID" b="0" i="0" dirty="0">
                <a:solidFill>
                  <a:srgbClr val="222222"/>
                </a:solidFill>
                <a:effectLst/>
                <a:latin typeface="Verdana" panose="020B0604030504040204" pitchFamily="34" charset="0"/>
              </a:rPr>
              <a:t> dan </a:t>
            </a:r>
            <a:r>
              <a:rPr lang="en-ID" b="0" i="0" dirty="0" err="1">
                <a:solidFill>
                  <a:srgbClr val="222222"/>
                </a:solidFill>
                <a:effectLst/>
                <a:latin typeface="Verdana" panose="020B0604030504040204" pitchFamily="34" charset="0"/>
              </a:rPr>
              <a:t>manajemen</a:t>
            </a:r>
            <a:r>
              <a:rPr lang="en-ID" b="0" i="0" dirty="0">
                <a:solidFill>
                  <a:srgbClr val="222222"/>
                </a:solidFill>
                <a:effectLst/>
                <a:latin typeface="Verdana" panose="020B0604030504040204" pitchFamily="34" charset="0"/>
              </a:rPr>
              <a:t> </a:t>
            </a:r>
            <a:r>
              <a:rPr lang="en-ID" b="0" i="0" dirty="0" err="1">
                <a:solidFill>
                  <a:srgbClr val="222222"/>
                </a:solidFill>
                <a:effectLst/>
                <a:latin typeface="Verdana" panose="020B0604030504040204" pitchFamily="34" charset="0"/>
              </a:rPr>
              <a:t>diri</a:t>
            </a:r>
            <a:r>
              <a:rPr lang="en-ID" b="0" i="0" dirty="0">
                <a:solidFill>
                  <a:srgbClr val="222222"/>
                </a:solidFill>
                <a:effectLst/>
                <a:latin typeface="Verdana" panose="020B0604030504040204" pitchFamily="34" charset="0"/>
              </a:rPr>
              <a:t> yang </a:t>
            </a:r>
            <a:r>
              <a:rPr lang="en-ID" b="0" i="0" dirty="0" err="1">
                <a:solidFill>
                  <a:srgbClr val="222222"/>
                </a:solidFill>
                <a:effectLst/>
                <a:latin typeface="Verdana" panose="020B0604030504040204" pitchFamily="34" charset="0"/>
              </a:rPr>
              <a:t>bersifat</a:t>
            </a:r>
            <a:r>
              <a:rPr lang="en-ID" b="0" i="0" dirty="0">
                <a:solidFill>
                  <a:srgbClr val="222222"/>
                </a:solidFill>
                <a:effectLst/>
                <a:latin typeface="Verdana" panose="020B0604030504040204" pitchFamily="34" charset="0"/>
              </a:rPr>
              <a:t> </a:t>
            </a:r>
            <a:r>
              <a:rPr lang="en-ID" b="0" i="0" dirty="0" err="1">
                <a:solidFill>
                  <a:srgbClr val="222222"/>
                </a:solidFill>
                <a:effectLst/>
                <a:latin typeface="Verdana" panose="020B0604030504040204" pitchFamily="34" charset="0"/>
              </a:rPr>
              <a:t>positif</a:t>
            </a:r>
            <a:r>
              <a:rPr lang="en-ID" b="0" i="0" dirty="0">
                <a:solidFill>
                  <a:srgbClr val="222222"/>
                </a:solidFill>
                <a:effectLst/>
                <a:latin typeface="Verdana" panose="020B0604030504040204" pitchFamily="34" charset="0"/>
              </a:rPr>
              <a:t> </a:t>
            </a:r>
            <a:r>
              <a:rPr lang="en-ID" b="0" i="0" dirty="0" err="1">
                <a:solidFill>
                  <a:srgbClr val="222222"/>
                </a:solidFill>
                <a:effectLst/>
                <a:latin typeface="Verdana" panose="020B0604030504040204" pitchFamily="34" charset="0"/>
              </a:rPr>
              <a:t>untuk</a:t>
            </a:r>
            <a:r>
              <a:rPr lang="en-ID" b="0" i="0" dirty="0">
                <a:solidFill>
                  <a:srgbClr val="222222"/>
                </a:solidFill>
                <a:effectLst/>
                <a:latin typeface="Verdana" panose="020B0604030504040204" pitchFamily="34" charset="0"/>
              </a:rPr>
              <a:t> </a:t>
            </a:r>
            <a:r>
              <a:rPr lang="en-ID" b="0" i="0" dirty="0" err="1">
                <a:solidFill>
                  <a:srgbClr val="FF0000"/>
                </a:solidFill>
                <a:effectLst/>
                <a:latin typeface="Verdana" panose="020B0604030504040204" pitchFamily="34" charset="0"/>
              </a:rPr>
              <a:t>mengoptimalkan</a:t>
            </a:r>
            <a:r>
              <a:rPr lang="en-ID" b="0" i="0" dirty="0">
                <a:solidFill>
                  <a:srgbClr val="FF0000"/>
                </a:solidFill>
                <a:effectLst/>
                <a:latin typeface="Verdana" panose="020B0604030504040204" pitchFamily="34" charset="0"/>
              </a:rPr>
              <a:t> </a:t>
            </a:r>
            <a:r>
              <a:rPr lang="en-ID" b="0" i="0" dirty="0" err="1">
                <a:solidFill>
                  <a:srgbClr val="FF0000"/>
                </a:solidFill>
                <a:effectLst/>
                <a:latin typeface="Verdana" panose="020B0604030504040204" pitchFamily="34" charset="0"/>
              </a:rPr>
              <a:t>keselarasan</a:t>
            </a:r>
            <a:r>
              <a:rPr lang="en-ID" b="0" i="0" dirty="0">
                <a:solidFill>
                  <a:srgbClr val="FF0000"/>
                </a:solidFill>
                <a:effectLst/>
                <a:latin typeface="Verdana" panose="020B0604030504040204" pitchFamily="34" charset="0"/>
              </a:rPr>
              <a:t> dan </a:t>
            </a:r>
            <a:r>
              <a:rPr lang="en-ID" b="0" i="0" dirty="0" err="1">
                <a:solidFill>
                  <a:srgbClr val="FF0000"/>
                </a:solidFill>
                <a:effectLst/>
                <a:latin typeface="Verdana" panose="020B0604030504040204" pitchFamily="34" charset="0"/>
              </a:rPr>
              <a:t>keseimbangan</a:t>
            </a:r>
            <a:r>
              <a:rPr lang="en-ID" b="0" i="0" dirty="0">
                <a:solidFill>
                  <a:srgbClr val="FF0000"/>
                </a:solidFill>
                <a:effectLst/>
                <a:latin typeface="Verdana" panose="020B0604030504040204" pitchFamily="34" charset="0"/>
              </a:rPr>
              <a:t> </a:t>
            </a:r>
            <a:r>
              <a:rPr lang="en-ID" b="0" i="0" dirty="0" err="1">
                <a:solidFill>
                  <a:srgbClr val="FF0000"/>
                </a:solidFill>
                <a:effectLst/>
                <a:latin typeface="Verdana" panose="020B0604030504040204" pitchFamily="34" charset="0"/>
              </a:rPr>
              <a:t>kejiwaan</a:t>
            </a:r>
            <a:r>
              <a:rPr lang="en-ID" b="0" i="0" dirty="0">
                <a:solidFill>
                  <a:srgbClr val="FF0000"/>
                </a:solidFill>
                <a:effectLst/>
                <a:latin typeface="Verdana" panose="020B0604030504040204" pitchFamily="34" charset="0"/>
              </a:rPr>
              <a:t> </a:t>
            </a:r>
            <a:r>
              <a:rPr lang="en-ID" b="0" i="0" dirty="0" err="1">
                <a:solidFill>
                  <a:srgbClr val="FF0000"/>
                </a:solidFill>
                <a:effectLst/>
                <a:latin typeface="Verdana" panose="020B0604030504040204" pitchFamily="34" charset="0"/>
              </a:rPr>
              <a:t>bagi</a:t>
            </a:r>
            <a:r>
              <a:rPr lang="en-ID" b="0" i="0" dirty="0">
                <a:solidFill>
                  <a:srgbClr val="FF0000"/>
                </a:solidFill>
                <a:effectLst/>
                <a:latin typeface="Verdana" panose="020B0604030504040204" pitchFamily="34" charset="0"/>
              </a:rPr>
              <a:t> </a:t>
            </a:r>
            <a:r>
              <a:rPr lang="en-ID" b="0" i="0" dirty="0" err="1">
                <a:solidFill>
                  <a:srgbClr val="FF0000"/>
                </a:solidFill>
                <a:effectLst/>
                <a:latin typeface="Verdana" panose="020B0604030504040204" pitchFamily="34" charset="0"/>
              </a:rPr>
              <a:t>klien</a:t>
            </a:r>
            <a:endParaRPr lang="en-ID" dirty="0">
              <a:solidFill>
                <a:srgbClr val="FF0000"/>
              </a:solidFill>
            </a:endParaRPr>
          </a:p>
        </p:txBody>
      </p:sp>
      <p:sp>
        <p:nvSpPr>
          <p:cNvPr id="4" name="Rectangle 3">
            <a:extLst>
              <a:ext uri="{FF2B5EF4-FFF2-40B4-BE49-F238E27FC236}">
                <a16:creationId xmlns:a16="http://schemas.microsoft.com/office/drawing/2014/main" id="{DA0A1B5D-4E31-1240-C792-3F71F5580044}"/>
              </a:ext>
            </a:extLst>
          </p:cNvPr>
          <p:cNvSpPr/>
          <p:nvPr/>
        </p:nvSpPr>
        <p:spPr>
          <a:xfrm>
            <a:off x="0" y="1399592"/>
            <a:ext cx="12192000" cy="2444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6386" name="Picture 2" descr="Pentingkah untuk Mahasiswa Menjaga Kesehatan Mental? – BINUS TV Club">
            <a:extLst>
              <a:ext uri="{FF2B5EF4-FFF2-40B4-BE49-F238E27FC236}">
                <a16:creationId xmlns:a16="http://schemas.microsoft.com/office/drawing/2014/main" id="{C69798D3-8D66-E71D-FAE9-5C64FBCDA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886" y="2280557"/>
            <a:ext cx="451485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5C081486-42D2-A7F3-C519-B0C25B32DD4B}"/>
              </a:ext>
            </a:extLst>
          </p:cNvPr>
          <p:cNvSpPr/>
          <p:nvPr/>
        </p:nvSpPr>
        <p:spPr>
          <a:xfrm>
            <a:off x="7658878" y="4814595"/>
            <a:ext cx="3890865" cy="12876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err="1">
                <a:latin typeface="Chiller" panose="04020404031007020602" pitchFamily="82" charset="0"/>
              </a:rPr>
              <a:t>Koping</a:t>
            </a:r>
            <a:r>
              <a:rPr lang="en-US" sz="5400" dirty="0">
                <a:latin typeface="Chiller" panose="04020404031007020602" pitchFamily="82" charset="0"/>
              </a:rPr>
              <a:t> </a:t>
            </a:r>
            <a:endParaRPr lang="en-ID" sz="5400" dirty="0">
              <a:latin typeface="Chiller" panose="04020404031007020602" pitchFamily="82" charset="0"/>
            </a:endParaRPr>
          </a:p>
        </p:txBody>
      </p:sp>
    </p:spTree>
    <p:extLst>
      <p:ext uri="{BB962C8B-B14F-4D97-AF65-F5344CB8AC3E}">
        <p14:creationId xmlns:p14="http://schemas.microsoft.com/office/powerpoint/2010/main" val="1540166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652</Words>
  <Application>Microsoft Office PowerPoint</Application>
  <PresentationFormat>Widescreen</PresentationFormat>
  <Paragraphs>87</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Chiller</vt:lpstr>
      <vt:lpstr>Inter</vt:lpstr>
      <vt:lpstr>Roboto</vt:lpstr>
      <vt:lpstr>Tahoma</vt:lpstr>
      <vt:lpstr>Verdana</vt:lpstr>
      <vt:lpstr>Wingdings</vt:lpstr>
      <vt:lpstr>Office Theme</vt:lpstr>
      <vt:lpstr>PERAN DAN FUNGSI PERAWAT JIWA DAN KOLABORASI INTERDISIPLIN DALAM KESEHATAN DAN KEPERAWATAN </vt:lpstr>
      <vt:lpstr>PowerPoint Presentation</vt:lpstr>
      <vt:lpstr>PowerPoint Presentation</vt:lpstr>
      <vt:lpstr>PERAWAT </vt:lpstr>
      <vt:lpstr>Peran perawat (Hidayat, 2012)</vt:lpstr>
      <vt:lpstr>Kesehatan</vt:lpstr>
      <vt:lpstr>Menurut WHO, sehat adalah keadaan sempurna secara fisik, mental, serta sosial, dan bukan hanya sekedar tidak adanya penyakit atau kecacatan  Kesehatan adalah keadaan sehat seseorang, baik secara frsik, jiwa, maupun sosial dan bukan sekadar terbebas dari penyakit untuk memungkinkannya hidup produktif (UU No17/2023) </vt:lpstr>
      <vt:lpstr>KESEHATAN MENTAL </vt:lpstr>
      <vt:lpstr>KEPERAWATAN JIWA </vt:lpstr>
      <vt:lpstr>Fungsi dari Perawat Jiwa </vt:lpstr>
      <vt:lpstr>Tatanan Praktik</vt:lpstr>
      <vt:lpstr>PowerPoint Presentation</vt:lpstr>
      <vt:lpstr>Kolaborasi dalam Keperawatan Jiwa </vt:lpstr>
      <vt:lpstr>Kolaborasi menurut Virginia Henderson</vt:lpstr>
      <vt:lpstr>Kolaborasi (ANA, 1992)</vt:lpstr>
      <vt:lpstr>Model Kolaboratif Tipe II</vt:lpstr>
      <vt:lpstr>INTERAKSI dan KOLABORASI</vt:lpstr>
      <vt:lpstr>PowerPoint Presentation</vt:lpstr>
      <vt:lpstr>PowerPoint Presentation</vt:lpstr>
      <vt:lpstr>Kolaborasi menyatakan bahwa anggota tim kesehatan harus bekerja dengan kompak dalam mencapai tujuan. Elemen penting untuk mencapai kolaborasi yang efektif meliputi : </vt:lpstr>
      <vt:lpstr>Dasar-dasar kompetensi kolaborasi : </vt:lpstr>
      <vt:lpstr>Dalam asuhan keperawatan jiwa penting sekali melibatkan keluarga ?</vt:lpstr>
      <vt:lpstr>Kolaborasi dengan keluarga </vt:lpstr>
      <vt:lpstr>Yakin tiap masalah ada jalan keluar sesudah kesulitan ada kemudahan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MMA COMBINATION THERAPY METHOD (MEDITATION- MUROTAL HEARING - AROMATHERAPY) FOR STRESS AND BLOOD PRESSURE REDUCTION IN ELDERLY WITH HYPERTENSION</dc:title>
  <dc:creator>ASUS</dc:creator>
  <cp:lastModifiedBy>Asus A516</cp:lastModifiedBy>
  <cp:revision>14</cp:revision>
  <dcterms:created xsi:type="dcterms:W3CDTF">2023-09-05T07:45:07Z</dcterms:created>
  <dcterms:modified xsi:type="dcterms:W3CDTF">2024-09-25T03:39:47Z</dcterms:modified>
</cp:coreProperties>
</file>