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  <p:sldMasterId id="2147483696" r:id="rId6"/>
    <p:sldMasterId id="2147483708" r:id="rId7"/>
    <p:sldMasterId id="2147483720" r:id="rId8"/>
    <p:sldMasterId id="2147483732" r:id="rId9"/>
    <p:sldMasterId id="2147483744" r:id="rId10"/>
    <p:sldMasterId id="2147483756" r:id="rId11"/>
    <p:sldMasterId id="2147483768" r:id="rId12"/>
    <p:sldMasterId id="2147483780" r:id="rId13"/>
  </p:sldMasterIdLst>
  <p:sldIdLst>
    <p:sldId id="256" r:id="rId14"/>
    <p:sldId id="288" r:id="rId15"/>
    <p:sldId id="289" r:id="rId16"/>
    <p:sldId id="290" r:id="rId17"/>
    <p:sldId id="292" r:id="rId18"/>
    <p:sldId id="257" r:id="rId19"/>
    <p:sldId id="293" r:id="rId20"/>
    <p:sldId id="258" r:id="rId21"/>
    <p:sldId id="259" r:id="rId22"/>
    <p:sldId id="260" r:id="rId23"/>
    <p:sldId id="261" r:id="rId24"/>
    <p:sldId id="262" r:id="rId25"/>
    <p:sldId id="263" r:id="rId26"/>
    <p:sldId id="295" r:id="rId27"/>
    <p:sldId id="264" r:id="rId28"/>
    <p:sldId id="265" r:id="rId29"/>
    <p:sldId id="266" r:id="rId30"/>
    <p:sldId id="267" r:id="rId31"/>
    <p:sldId id="268" r:id="rId32"/>
    <p:sldId id="269" r:id="rId33"/>
    <p:sldId id="270" r:id="rId34"/>
    <p:sldId id="271" r:id="rId35"/>
    <p:sldId id="272" r:id="rId36"/>
    <p:sldId id="286" r:id="rId37"/>
    <p:sldId id="273" r:id="rId38"/>
    <p:sldId id="274" r:id="rId39"/>
    <p:sldId id="275" r:id="rId40"/>
    <p:sldId id="280" r:id="rId41"/>
    <p:sldId id="276" r:id="rId42"/>
    <p:sldId id="277" r:id="rId43"/>
    <p:sldId id="278" r:id="rId44"/>
    <p:sldId id="279" r:id="rId45"/>
    <p:sldId id="281" r:id="rId46"/>
    <p:sldId id="282" r:id="rId47"/>
    <p:sldId id="284" r:id="rId48"/>
    <p:sldId id="283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107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2" Type="http://schemas.openxmlformats.org/officeDocument/2006/relationships/tableStyles" Target="tableStyles.xml"/><Relationship Id="rId51" Type="http://schemas.openxmlformats.org/officeDocument/2006/relationships/viewProps" Target="viewProps.xml"/><Relationship Id="rId50" Type="http://schemas.openxmlformats.org/officeDocument/2006/relationships/presProps" Target="presProps.xml"/><Relationship Id="rId5" Type="http://schemas.openxmlformats.org/officeDocument/2006/relationships/slideMaster" Target="slideMasters/slideMaster4.xml"/><Relationship Id="rId49" Type="http://schemas.openxmlformats.org/officeDocument/2006/relationships/slide" Target="slides/slide36.xml"/><Relationship Id="rId48" Type="http://schemas.openxmlformats.org/officeDocument/2006/relationships/slide" Target="slides/slide35.xml"/><Relationship Id="rId47" Type="http://schemas.openxmlformats.org/officeDocument/2006/relationships/slide" Target="slides/slide34.xml"/><Relationship Id="rId46" Type="http://schemas.openxmlformats.org/officeDocument/2006/relationships/slide" Target="slides/slide33.xml"/><Relationship Id="rId45" Type="http://schemas.openxmlformats.org/officeDocument/2006/relationships/slide" Target="slides/slide32.xml"/><Relationship Id="rId44" Type="http://schemas.openxmlformats.org/officeDocument/2006/relationships/slide" Target="slides/slide31.xml"/><Relationship Id="rId43" Type="http://schemas.openxmlformats.org/officeDocument/2006/relationships/slide" Target="slides/slide30.xml"/><Relationship Id="rId42" Type="http://schemas.openxmlformats.org/officeDocument/2006/relationships/slide" Target="slides/slide29.xml"/><Relationship Id="rId41" Type="http://schemas.openxmlformats.org/officeDocument/2006/relationships/slide" Target="slides/slide28.xml"/><Relationship Id="rId40" Type="http://schemas.openxmlformats.org/officeDocument/2006/relationships/slide" Target="slides/slide27.xml"/><Relationship Id="rId4" Type="http://schemas.openxmlformats.org/officeDocument/2006/relationships/slideMaster" Target="slideMasters/slideMaster3.xml"/><Relationship Id="rId39" Type="http://schemas.openxmlformats.org/officeDocument/2006/relationships/slide" Target="slides/slide26.xml"/><Relationship Id="rId38" Type="http://schemas.openxmlformats.org/officeDocument/2006/relationships/slide" Target="slides/slide25.xml"/><Relationship Id="rId37" Type="http://schemas.openxmlformats.org/officeDocument/2006/relationships/slide" Target="slides/slide24.xml"/><Relationship Id="rId36" Type="http://schemas.openxmlformats.org/officeDocument/2006/relationships/slide" Target="slides/slide23.xml"/><Relationship Id="rId35" Type="http://schemas.openxmlformats.org/officeDocument/2006/relationships/slide" Target="slides/slide22.xml"/><Relationship Id="rId34" Type="http://schemas.openxmlformats.org/officeDocument/2006/relationships/slide" Target="slides/slide21.xml"/><Relationship Id="rId33" Type="http://schemas.openxmlformats.org/officeDocument/2006/relationships/slide" Target="slides/slide20.xml"/><Relationship Id="rId32" Type="http://schemas.openxmlformats.org/officeDocument/2006/relationships/slide" Target="slides/slide19.xml"/><Relationship Id="rId31" Type="http://schemas.openxmlformats.org/officeDocument/2006/relationships/slide" Target="slides/slide18.xml"/><Relationship Id="rId30" Type="http://schemas.openxmlformats.org/officeDocument/2006/relationships/slide" Target="slides/slide17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16.xml"/><Relationship Id="rId28" Type="http://schemas.openxmlformats.org/officeDocument/2006/relationships/slide" Target="slides/slide15.xml"/><Relationship Id="rId27" Type="http://schemas.openxmlformats.org/officeDocument/2006/relationships/slide" Target="slides/slide14.xml"/><Relationship Id="rId26" Type="http://schemas.openxmlformats.org/officeDocument/2006/relationships/slide" Target="slides/slide13.xml"/><Relationship Id="rId25" Type="http://schemas.openxmlformats.org/officeDocument/2006/relationships/slide" Target="slides/slide12.xml"/><Relationship Id="rId24" Type="http://schemas.openxmlformats.org/officeDocument/2006/relationships/slide" Target="slides/slide11.xml"/><Relationship Id="rId23" Type="http://schemas.openxmlformats.org/officeDocument/2006/relationships/slide" Target="slides/slide10.xml"/><Relationship Id="rId22" Type="http://schemas.openxmlformats.org/officeDocument/2006/relationships/slide" Target="slides/slide9.xml"/><Relationship Id="rId21" Type="http://schemas.openxmlformats.org/officeDocument/2006/relationships/slide" Target="slides/slide8.xml"/><Relationship Id="rId20" Type="http://schemas.openxmlformats.org/officeDocument/2006/relationships/slide" Target="slides/slide7.xml"/><Relationship Id="rId2" Type="http://schemas.openxmlformats.org/officeDocument/2006/relationships/theme" Target="theme/theme1.xml"/><Relationship Id="rId19" Type="http://schemas.openxmlformats.org/officeDocument/2006/relationships/slide" Target="slides/slide6.xml"/><Relationship Id="rId18" Type="http://schemas.openxmlformats.org/officeDocument/2006/relationships/slide" Target="slides/slide5.xml"/><Relationship Id="rId17" Type="http://schemas.openxmlformats.org/officeDocument/2006/relationships/slide" Target="slides/slide4.xml"/><Relationship Id="rId16" Type="http://schemas.openxmlformats.org/officeDocument/2006/relationships/slide" Target="slides/slide3.xml"/><Relationship Id="rId15" Type="http://schemas.openxmlformats.org/officeDocument/2006/relationships/slide" Target="slides/slide2.xml"/><Relationship Id="rId14" Type="http://schemas.openxmlformats.org/officeDocument/2006/relationships/slide" Target="slides/slide1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8890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/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/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/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/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/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/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/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/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/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/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/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/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/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/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61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025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025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61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305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735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745"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defRPr/>
            </a:pPr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08.xml"/><Relationship Id="rId8" Type="http://schemas.openxmlformats.org/officeDocument/2006/relationships/slideLayout" Target="../slideLayouts/slideLayout107.xml"/><Relationship Id="rId7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05.xml"/><Relationship Id="rId5" Type="http://schemas.openxmlformats.org/officeDocument/2006/relationships/slideLayout" Target="../slideLayouts/slideLayout104.xml"/><Relationship Id="rId4" Type="http://schemas.openxmlformats.org/officeDocument/2006/relationships/slideLayout" Target="../slideLayouts/slideLayout103.xml"/><Relationship Id="rId3" Type="http://schemas.openxmlformats.org/officeDocument/2006/relationships/slideLayout" Target="../slideLayouts/slideLayout102.xml"/><Relationship Id="rId2" Type="http://schemas.openxmlformats.org/officeDocument/2006/relationships/slideLayout" Target="../slideLayouts/slideLayout101.xml"/><Relationship Id="rId12" Type="http://schemas.openxmlformats.org/officeDocument/2006/relationships/theme" Target="../theme/theme10.xml"/><Relationship Id="rId11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0.xml"/></Relationships>
</file>

<file path=ppt/slideMasters/_rels/slideMaster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19.xml"/><Relationship Id="rId8" Type="http://schemas.openxmlformats.org/officeDocument/2006/relationships/slideLayout" Target="../slideLayouts/slideLayout118.xml"/><Relationship Id="rId7" Type="http://schemas.openxmlformats.org/officeDocument/2006/relationships/slideLayout" Target="../slideLayouts/slideLayout117.xml"/><Relationship Id="rId6" Type="http://schemas.openxmlformats.org/officeDocument/2006/relationships/slideLayout" Target="../slideLayouts/slideLayout116.xml"/><Relationship Id="rId5" Type="http://schemas.openxmlformats.org/officeDocument/2006/relationships/slideLayout" Target="../slideLayouts/slideLayout115.xml"/><Relationship Id="rId4" Type="http://schemas.openxmlformats.org/officeDocument/2006/relationships/slideLayout" Target="../slideLayouts/slideLayout114.xml"/><Relationship Id="rId3" Type="http://schemas.openxmlformats.org/officeDocument/2006/relationships/slideLayout" Target="../slideLayouts/slideLayout113.xml"/><Relationship Id="rId2" Type="http://schemas.openxmlformats.org/officeDocument/2006/relationships/slideLayout" Target="../slideLayouts/slideLayout112.xml"/><Relationship Id="rId12" Type="http://schemas.openxmlformats.org/officeDocument/2006/relationships/theme" Target="../theme/theme11.xml"/><Relationship Id="rId11" Type="http://schemas.openxmlformats.org/officeDocument/2006/relationships/slideLayout" Target="../slideLayouts/slideLayout121.xml"/><Relationship Id="rId10" Type="http://schemas.openxmlformats.org/officeDocument/2006/relationships/slideLayout" Target="../slideLayouts/slideLayout120.xml"/><Relationship Id="rId1" Type="http://schemas.openxmlformats.org/officeDocument/2006/relationships/slideLayout" Target="../slideLayouts/slideLayout111.xml"/></Relationships>
</file>

<file path=ppt/slideMasters/_rels/slideMaster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30.xml"/><Relationship Id="rId8" Type="http://schemas.openxmlformats.org/officeDocument/2006/relationships/slideLayout" Target="../slideLayouts/slideLayout129.xml"/><Relationship Id="rId7" Type="http://schemas.openxmlformats.org/officeDocument/2006/relationships/slideLayout" Target="../slideLayouts/slideLayout128.xml"/><Relationship Id="rId6" Type="http://schemas.openxmlformats.org/officeDocument/2006/relationships/slideLayout" Target="../slideLayouts/slideLayout127.xml"/><Relationship Id="rId5" Type="http://schemas.openxmlformats.org/officeDocument/2006/relationships/slideLayout" Target="../slideLayouts/slideLayout126.xml"/><Relationship Id="rId4" Type="http://schemas.openxmlformats.org/officeDocument/2006/relationships/slideLayout" Target="../slideLayouts/slideLayout125.xml"/><Relationship Id="rId3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123.xml"/><Relationship Id="rId12" Type="http://schemas.openxmlformats.org/officeDocument/2006/relationships/theme" Target="../theme/theme12.xml"/><Relationship Id="rId11" Type="http://schemas.openxmlformats.org/officeDocument/2006/relationships/slideLayout" Target="../slideLayouts/slideLayout132.xml"/><Relationship Id="rId10" Type="http://schemas.openxmlformats.org/officeDocument/2006/relationships/slideLayout" Target="../slideLayouts/slideLayout131.xml"/><Relationship Id="rId1" Type="http://schemas.openxmlformats.org/officeDocument/2006/relationships/slideLayout" Target="../slideLayouts/slideLayout122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2" Type="http://schemas.openxmlformats.org/officeDocument/2006/relationships/theme" Target="../theme/theme5.xml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4.xml"/><Relationship Id="rId8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1.xml"/><Relationship Id="rId5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3" Type="http://schemas.openxmlformats.org/officeDocument/2006/relationships/theme" Target="../theme/theme6.xml"/><Relationship Id="rId12" Type="http://schemas.openxmlformats.org/officeDocument/2006/relationships/image" Target="../media/image6.jpeg"/><Relationship Id="rId11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5.xml"/><Relationship Id="rId1" Type="http://schemas.openxmlformats.org/officeDocument/2006/relationships/slideLayout" Target="../slideLayouts/slideLayout56.xml"/></Relationships>
</file>

<file path=ppt/slideMasters/_rels/slideMaster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5.xml"/><Relationship Id="rId8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2.xml"/><Relationship Id="rId5" Type="http://schemas.openxmlformats.org/officeDocument/2006/relationships/slideLayout" Target="../slideLayouts/slideLayout71.xml"/><Relationship Id="rId4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9.xml"/><Relationship Id="rId2" Type="http://schemas.openxmlformats.org/officeDocument/2006/relationships/slideLayout" Target="../slideLayouts/slideLayout68.xml"/><Relationship Id="rId12" Type="http://schemas.openxmlformats.org/officeDocument/2006/relationships/theme" Target="../theme/theme7.xml"/><Relationship Id="rId11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76.xml"/><Relationship Id="rId1" Type="http://schemas.openxmlformats.org/officeDocument/2006/relationships/slideLayout" Target="../slideLayouts/slideLayout67.xml"/></Relationships>
</file>

<file path=ppt/slideMasters/_rels/slideMaster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86.xml"/><Relationship Id="rId8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Relationship Id="rId3" Type="http://schemas.openxmlformats.org/officeDocument/2006/relationships/slideLayout" Target="../slideLayouts/slideLayout80.xml"/><Relationship Id="rId2" Type="http://schemas.openxmlformats.org/officeDocument/2006/relationships/slideLayout" Target="../slideLayouts/slideLayout79.xml"/><Relationship Id="rId12" Type="http://schemas.openxmlformats.org/officeDocument/2006/relationships/theme" Target="../theme/theme8.xml"/><Relationship Id="rId11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87.xml"/><Relationship Id="rId1" Type="http://schemas.openxmlformats.org/officeDocument/2006/relationships/slideLayout" Target="../slideLayouts/slideLayout78.xml"/></Relationships>
</file>

<file path=ppt/slideMasters/_rels/slideMaster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7.xml"/><Relationship Id="rId8" Type="http://schemas.openxmlformats.org/officeDocument/2006/relationships/slideLayout" Target="../slideLayouts/slideLayout96.xml"/><Relationship Id="rId7" Type="http://schemas.openxmlformats.org/officeDocument/2006/relationships/slideLayout" Target="../slideLayouts/slideLayout95.xml"/><Relationship Id="rId6" Type="http://schemas.openxmlformats.org/officeDocument/2006/relationships/slideLayout" Target="../slideLayouts/slideLayout94.xml"/><Relationship Id="rId5" Type="http://schemas.openxmlformats.org/officeDocument/2006/relationships/slideLayout" Target="../slideLayouts/slideLayout93.xml"/><Relationship Id="rId4" Type="http://schemas.openxmlformats.org/officeDocument/2006/relationships/slideLayout" Target="../slideLayouts/slideLayout92.xml"/><Relationship Id="rId3" Type="http://schemas.openxmlformats.org/officeDocument/2006/relationships/slideLayout" Target="../slideLayouts/slideLayout91.xml"/><Relationship Id="rId2" Type="http://schemas.openxmlformats.org/officeDocument/2006/relationships/slideLayout" Target="../slideLayouts/slideLayout90.xml"/><Relationship Id="rId12" Type="http://schemas.openxmlformats.org/officeDocument/2006/relationships/theme" Target="../theme/theme9.xml"/><Relationship Id="rId11" Type="http://schemas.openxmlformats.org/officeDocument/2006/relationships/slideLayout" Target="../slideLayouts/slideLayout99.xml"/><Relationship Id="rId10" Type="http://schemas.openxmlformats.org/officeDocument/2006/relationships/slideLayout" Target="../slideLayouts/slideLayout98.xml"/><Relationship Id="rId1" Type="http://schemas.openxmlformats.org/officeDocument/2006/relationships/slideLayout" Target="../slideLayouts/slideLayout8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l" rtl="0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/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370" indent="-384175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630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5905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 panose="020B0604020202020204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490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345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530" indent="-182880" algn="l" rtl="0" eaLnBrk="1" latinLnBrk="0" hangingPunct="1">
        <a:spcBef>
          <a:spcPct val="20000"/>
        </a:spcBef>
        <a:buClr>
          <a:schemeClr val="accent5"/>
        </a:buClr>
        <a:buFont typeface="Arial" panose="020B0604020202020204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 panose="020B0604020202020204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950" indent="-182880" algn="l" rtl="0" eaLnBrk="1" latinLnBrk="0" hangingPunct="1">
        <a:spcBef>
          <a:spcPct val="20000"/>
        </a:spcBef>
        <a:buClr>
          <a:schemeClr val="accent6"/>
        </a:buClr>
        <a:buFont typeface="Arial" panose="020B0604020202020204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 panose="020B0604020202020204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 panose="05000000000000000000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410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 panose="05000000000000000000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950" indent="-228600" algn="l" rtl="0" eaLnBrk="1" latinLnBrk="0" hangingPunct="1">
        <a:spcBef>
          <a:spcPct val="20000"/>
        </a:spcBef>
        <a:buClr>
          <a:schemeClr val="accent2"/>
        </a:buClr>
        <a:buFont typeface="Wingdings 2" panose="05020102010507070707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745" indent="-228600" algn="l" rtl="0" eaLnBrk="1" latinLnBrk="0" hangingPunct="1">
        <a:spcBef>
          <a:spcPct val="20000"/>
        </a:spcBef>
        <a:buClr>
          <a:schemeClr val="accent3"/>
        </a:buClr>
        <a:buFont typeface="Wingdings 3" panose="05040102010807070707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455" indent="-210185" algn="l" rtl="0" eaLnBrk="1" latinLnBrk="0" hangingPunct="1">
        <a:spcBef>
          <a:spcPct val="20000"/>
        </a:spcBef>
        <a:buClr>
          <a:schemeClr val="accent3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10055" indent="-210185" algn="l" rtl="0" eaLnBrk="1" latinLnBrk="0" hangingPunct="1">
        <a:spcBef>
          <a:spcPct val="20000"/>
        </a:spcBef>
        <a:buClr>
          <a:schemeClr val="accent3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825" indent="-182880" algn="l" rtl="0" eaLnBrk="1" latinLnBrk="0" hangingPunct="1">
        <a:spcBef>
          <a:spcPct val="20000"/>
        </a:spcBef>
        <a:buClr>
          <a:schemeClr val="accent4"/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4230" indent="-182880" algn="l" rtl="0" eaLnBrk="1" latinLnBrk="0" hangingPunct="1">
        <a:spcBef>
          <a:spcPct val="20000"/>
        </a:spcBef>
        <a:buClr>
          <a:schemeClr val="accent4"/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l" rtl="0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610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 panose="05020102010507070707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177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 panose="05020102010507070707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990" algn="l" rtl="0" eaLnBrk="1" latinLnBrk="0" hangingPunct="1">
        <a:spcBef>
          <a:spcPts val="400"/>
        </a:spcBef>
        <a:buClr>
          <a:schemeClr val="accent4"/>
        </a:buClr>
        <a:buFont typeface="Wingdings 2" panose="05020102010507070707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990" algn="l" rtl="0" eaLnBrk="1" latinLnBrk="0" hangingPunct="1">
        <a:spcBef>
          <a:spcPts val="400"/>
        </a:spcBef>
        <a:buClr>
          <a:schemeClr val="accent4"/>
        </a:buClr>
        <a:buFont typeface="Wingdings 2" panose="05020102010507070707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990" algn="l" rtl="0" eaLnBrk="1" latinLnBrk="0" hangingPunct="1">
        <a:spcBef>
          <a:spcPts val="400"/>
        </a:spcBef>
        <a:buClr>
          <a:schemeClr val="accent4"/>
        </a:buClr>
        <a:buFont typeface="Wingdings 2" panose="05020102010507070707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990" algn="l" rtl="0" eaLnBrk="1" latinLnBrk="0" hangingPunct="1">
        <a:spcBef>
          <a:spcPts val="400"/>
        </a:spcBef>
        <a:buClr>
          <a:schemeClr val="accent4"/>
        </a:buClr>
        <a:buFont typeface="Wingdings 2" panose="05020102010507070707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 panose="05000000000000000000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 panose="05020102010507070707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 panose="05000000000000000000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 panose="05000000000000000000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 panose="05000000000000000000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 panose="05020102010507070707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335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 panose="05020102010507070707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825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 panose="05000000000000000000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 panose="05020102010507070707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 panose="05000000000000000000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1930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 panose="05020102010507070707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225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 panose="05020102010507070707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215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 panose="05000000000000000000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 panose="05020102010507070707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 panose="05000000000000000000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 panose="05020102010507070707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 panose="05000000000000000000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 panose="05020102010507070707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 panose="05020102010507070707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 panose="05020102010507070707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 panose="05020102010507070707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103E2370-BE67-40D2-824F-0877D881020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A16DFCDE-F358-4ACC-83D8-CBFC82DCECA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785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 panose="05020102010507070707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 panose="05000000000000000000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950" indent="-228600" algn="l" rtl="0" eaLnBrk="1" latinLnBrk="0" hangingPunct="1">
        <a:spcBef>
          <a:spcPct val="20000"/>
        </a:spcBef>
        <a:buClr>
          <a:schemeClr val="accent3"/>
        </a:buClr>
        <a:buFont typeface="Arial" panose="020B0604020202020204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880" algn="l" rtl="0" eaLnBrk="1" latinLnBrk="0" hangingPunct="1">
        <a:spcBef>
          <a:spcPct val="20000"/>
        </a:spcBef>
        <a:buClr>
          <a:schemeClr val="accent4"/>
        </a:buClr>
        <a:buFont typeface="Arial" panose="020B0604020202020204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210" indent="-182880" algn="l" rtl="0" eaLnBrk="1" latinLnBrk="0" hangingPunct="1">
        <a:spcBef>
          <a:spcPct val="20000"/>
        </a:spcBef>
        <a:buClr>
          <a:schemeClr val="accent5"/>
        </a:buClr>
        <a:buFont typeface="Wingdings 3" panose="05040102010807070707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505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30095" indent="-182880" algn="l" rtl="0" eaLnBrk="1" latinLnBrk="0" hangingPunct="1">
        <a:spcBef>
          <a:spcPct val="20000"/>
        </a:spcBef>
        <a:buClr>
          <a:schemeClr val="accent2"/>
        </a:buClr>
        <a:buFont typeface="Wingdings 2" panose="05020102010507070707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390" indent="-182880" algn="l" rtl="0" eaLnBrk="1" latinLnBrk="0" hangingPunct="1">
        <a:spcBef>
          <a:spcPct val="20000"/>
        </a:spcBef>
        <a:buClr>
          <a:schemeClr val="accent3"/>
        </a:buClr>
        <a:buFont typeface="Wingdings 2" panose="05020102010507070707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MODEL KONSEPTUAL KEPERAWATAN  JIWA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GIRI SUSILO ADI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. Interpersonal ( Sullivan, </a:t>
            </a:r>
            <a:r>
              <a:rPr lang="en-US" b="1" dirty="0" err="1"/>
              <a:t>peplau</a:t>
            </a:r>
            <a:r>
              <a:rPr lang="en-US" b="1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305800" cy="525780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model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kelainan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. </a:t>
            </a:r>
            <a:r>
              <a:rPr lang="en-US" dirty="0" err="1"/>
              <a:t>Ancaman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kecemasan</a:t>
            </a:r>
            <a:r>
              <a:rPr lang="en-US" i="1" dirty="0"/>
              <a:t>(Anxiety).</a:t>
            </a:r>
            <a:r>
              <a:rPr lang="en-US" dirty="0"/>
              <a:t> </a:t>
            </a:r>
            <a:endParaRPr lang="en-US" dirty="0"/>
          </a:p>
          <a:p>
            <a:r>
              <a:rPr lang="en-US" dirty="0" err="1"/>
              <a:t>Ansietas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alami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 </a:t>
            </a:r>
            <a:r>
              <a:rPr lang="en-US" i="1" dirty="0"/>
              <a:t>(interpersonal).</a:t>
            </a:r>
            <a:r>
              <a:rPr lang="en-US" dirty="0"/>
              <a:t> 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err="1"/>
              <a:t>takut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didasari</a:t>
            </a:r>
            <a:r>
              <a:rPr lang="en-US" dirty="0"/>
              <a:t> </a:t>
            </a:r>
            <a:r>
              <a:rPr lang="en-US" dirty="0" err="1"/>
              <a:t>adnya</a:t>
            </a:r>
            <a:r>
              <a:rPr lang="en-US" dirty="0"/>
              <a:t> </a:t>
            </a:r>
            <a:r>
              <a:rPr lang="en-US" dirty="0" err="1"/>
              <a:t>ketakutan</a:t>
            </a:r>
            <a:r>
              <a:rPr lang="en-US" dirty="0"/>
              <a:t> </a:t>
            </a:r>
            <a:r>
              <a:rPr lang="en-US" dirty="0" err="1"/>
              <a:t>ditolak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sekitarnya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Interpersonal ( Sullivan, </a:t>
            </a:r>
            <a:r>
              <a:rPr lang="en-US" b="1" dirty="0" err="1"/>
              <a:t>peplau</a:t>
            </a:r>
            <a:r>
              <a:rPr lang="en-US" b="1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terapi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adalh</a:t>
            </a:r>
            <a:r>
              <a:rPr lang="en-US" dirty="0"/>
              <a:t> </a:t>
            </a:r>
            <a:r>
              <a:rPr lang="en-US" i="1" dirty="0"/>
              <a:t>Build Feeling Security</a:t>
            </a:r>
            <a:r>
              <a:rPr lang="en-US" dirty="0"/>
              <a:t> (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rasa </a:t>
            </a:r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), </a:t>
            </a:r>
            <a:r>
              <a:rPr lang="en-US" i="1" dirty="0"/>
              <a:t>Trusting Relationship and interpersonal Satisfaction</a:t>
            </a:r>
            <a:r>
              <a:rPr lang="en-US" dirty="0"/>
              <a:t> (</a:t>
            </a:r>
            <a:r>
              <a:rPr lang="en-US" dirty="0" err="1"/>
              <a:t>menjalin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) </a:t>
            </a:r>
            <a:endParaRPr lang="en-US" dirty="0"/>
          </a:p>
          <a:p>
            <a:r>
              <a:rPr lang="en-US" dirty="0" err="1"/>
              <a:t>membina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bergaul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berharga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 </a:t>
            </a:r>
            <a:r>
              <a:rPr lang="en-US" dirty="0" err="1"/>
              <a:t>dihormati</a:t>
            </a:r>
            <a:r>
              <a:rPr lang="en-US" dirty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terapi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 </a:t>
            </a:r>
            <a:r>
              <a:rPr lang="en-US" i="1" dirty="0"/>
              <a:t>share anxieties</a:t>
            </a:r>
            <a:r>
              <a:rPr lang="en-US" dirty="0"/>
              <a:t>(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sharing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apa-apa</a:t>
            </a:r>
            <a:r>
              <a:rPr lang="en-US" dirty="0"/>
              <a:t> yang </a:t>
            </a:r>
            <a:r>
              <a:rPr lang="en-US" dirty="0" err="1"/>
              <a:t>dirasakan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,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dicemaskan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lain)</a:t>
            </a:r>
            <a:endParaRPr lang="en-US" dirty="0"/>
          </a:p>
          <a:p>
            <a:r>
              <a:rPr lang="en-US" dirty="0"/>
              <a:t>,</a:t>
            </a:r>
            <a:r>
              <a:rPr lang="en-US" i="1" dirty="0"/>
              <a:t>therapist use empathy and relationship</a:t>
            </a:r>
            <a:r>
              <a:rPr lang="en-US" dirty="0"/>
              <a:t> (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bersikap</a:t>
            </a:r>
            <a:r>
              <a:rPr lang="en-US" dirty="0"/>
              <a:t> </a:t>
            </a:r>
            <a:r>
              <a:rPr lang="en-US" dirty="0" err="1"/>
              <a:t>empati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turut</a:t>
            </a:r>
            <a:r>
              <a:rPr lang="en-US" dirty="0"/>
              <a:t> </a:t>
            </a:r>
            <a:r>
              <a:rPr lang="en-US" dirty="0" err="1"/>
              <a:t>merasakan</a:t>
            </a:r>
            <a:r>
              <a:rPr lang="en-US" dirty="0"/>
              <a:t> </a:t>
            </a:r>
            <a:r>
              <a:rPr lang="en-US" dirty="0" err="1"/>
              <a:t>apa-apa</a:t>
            </a:r>
            <a:r>
              <a:rPr lang="en-US" dirty="0"/>
              <a:t> yang </a:t>
            </a:r>
            <a:r>
              <a:rPr lang="en-US" dirty="0" err="1"/>
              <a:t>dirasakan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). </a:t>
            </a:r>
            <a:endParaRPr lang="en-US" dirty="0"/>
          </a:p>
          <a:p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memberiakan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verbal yang </a:t>
            </a:r>
            <a:r>
              <a:rPr lang="en-US" dirty="0" err="1"/>
              <a:t>mendorong</a:t>
            </a:r>
            <a:r>
              <a:rPr lang="en-US" dirty="0"/>
              <a:t> rasa </a:t>
            </a:r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3. Social ( </a:t>
            </a:r>
            <a:r>
              <a:rPr lang="en-US" b="1" dirty="0" err="1"/>
              <a:t>Caplan</a:t>
            </a:r>
            <a:r>
              <a:rPr lang="en-US" b="1" dirty="0"/>
              <a:t>, </a:t>
            </a:r>
            <a:r>
              <a:rPr lang="en-US" b="1" dirty="0" err="1"/>
              <a:t>Szasz</a:t>
            </a:r>
            <a:r>
              <a:rPr lang="en-US" b="1" dirty="0"/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penyimpangan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factor social </a:t>
            </a:r>
            <a:r>
              <a:rPr lang="en-US" dirty="0" err="1"/>
              <a:t>dan</a:t>
            </a:r>
            <a:r>
              <a:rPr lang="en-US" dirty="0"/>
              <a:t> factor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memicu</a:t>
            </a:r>
            <a:r>
              <a:rPr lang="en-US" dirty="0"/>
              <a:t> </a:t>
            </a:r>
            <a:r>
              <a:rPr lang="en-US" dirty="0" err="1"/>
              <a:t>munculnya</a:t>
            </a:r>
            <a:r>
              <a:rPr lang="en-US" dirty="0"/>
              <a:t> stress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( </a:t>
            </a:r>
            <a:r>
              <a:rPr lang="en-US" i="1" dirty="0"/>
              <a:t>social and environmental factors create stress, which cause anxiety and symptom</a:t>
            </a:r>
            <a:r>
              <a:rPr lang="en-US" dirty="0"/>
              <a:t>).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 SOSIAL</a:t>
            </a:r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2214563"/>
            <a:ext cx="7958138" cy="46434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Stress ditimbulkan oleh perilaku yang tidak dapat diterima oleh sistem sosial setempat</a:t>
            </a: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Faktor sosial dan lingkungan menciptakan stress</a:t>
            </a: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Pasien dibantu untuk mengatasi sistem sosial, mungkin digunkan intervensi krisis, manipulasi lingkungan dan menunjukkan dukungan sosial, dukungan kelompok sebaya dianjurkan</a:t>
            </a:r>
            <a:endParaRPr lang="en-GB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terapi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model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environmentmanipulation</a:t>
            </a:r>
            <a:r>
              <a:rPr lang="en-US" dirty="0"/>
              <a:t> and social support (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modifikasi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)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terapi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model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 </a:t>
            </a:r>
            <a:r>
              <a:rPr lang="en-US" dirty="0" err="1"/>
              <a:t>sejawat</a:t>
            </a:r>
            <a:r>
              <a:rPr lang="en-US" dirty="0"/>
              <a:t>, </a:t>
            </a:r>
            <a:r>
              <a:rPr lang="en-US" dirty="0" err="1"/>
              <a:t>atasan</a:t>
            </a:r>
            <a:r>
              <a:rPr lang="en-US" dirty="0"/>
              <a:t>,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suami-istri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therapist </a:t>
            </a:r>
            <a:r>
              <a:rPr lang="en-US" dirty="0" err="1"/>
              <a:t>berupaya</a:t>
            </a:r>
            <a:r>
              <a:rPr lang="en-US" dirty="0"/>
              <a:t> : </a:t>
            </a:r>
            <a:r>
              <a:rPr lang="en-US" dirty="0" err="1"/>
              <a:t>menggali</a:t>
            </a:r>
            <a:r>
              <a:rPr lang="en-US" dirty="0"/>
              <a:t> system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dirumah</a:t>
            </a:r>
            <a:r>
              <a:rPr lang="en-US" dirty="0"/>
              <a:t>,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kantor</a:t>
            </a:r>
            <a:r>
              <a:rPr lang="en-US" dirty="0"/>
              <a:t>,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,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4. </a:t>
            </a:r>
            <a:r>
              <a:rPr lang="en-US" b="1" dirty="0" err="1"/>
              <a:t>Existensial</a:t>
            </a:r>
            <a:r>
              <a:rPr lang="en-US" b="1" dirty="0"/>
              <a:t> ( Ellis, Rogers)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model </a:t>
            </a:r>
            <a:r>
              <a:rPr lang="en-US" dirty="0" err="1"/>
              <a:t>ekistensial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jati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hidupnya</a:t>
            </a:r>
            <a:r>
              <a:rPr lang="en-US" dirty="0"/>
              <a:t>.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kebanggan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. </a:t>
            </a:r>
            <a:r>
              <a:rPr lang="en-US" dirty="0" err="1"/>
              <a:t>Membenci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Bodi</a:t>
            </a:r>
            <a:r>
              <a:rPr lang="en-US" dirty="0"/>
              <a:t>-</a:t>
            </a:r>
            <a:r>
              <a:rPr lang="en-US" i="1" dirty="0"/>
              <a:t>image-</a:t>
            </a:r>
            <a:r>
              <a:rPr lang="en-US" dirty="0" err="1"/>
              <a:t>nya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1"/>
            <a:ext cx="83820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terapinya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: </a:t>
            </a:r>
            <a:r>
              <a:rPr lang="en-US" dirty="0" err="1"/>
              <a:t>mengupayakan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agar </a:t>
            </a:r>
            <a:r>
              <a:rPr lang="en-US" dirty="0" err="1"/>
              <a:t>berpengalaman</a:t>
            </a:r>
            <a:r>
              <a:rPr lang="en-US" dirty="0"/>
              <a:t> </a:t>
            </a:r>
            <a:r>
              <a:rPr lang="en-US" dirty="0" err="1"/>
              <a:t>bergaul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lain, </a:t>
            </a:r>
            <a:endParaRPr lang="en-US" dirty="0"/>
          </a:p>
          <a:p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riwayat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 yang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sukses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panutan</a:t>
            </a:r>
            <a:r>
              <a:rPr lang="en-US" dirty="0"/>
              <a:t>(experience in relationship),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memperluas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introspeksi</a:t>
            </a:r>
            <a:r>
              <a:rPr lang="en-US" dirty="0"/>
              <a:t> (self assessment),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bergaul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kemanusiaan</a:t>
            </a:r>
            <a:r>
              <a:rPr lang="en-US" dirty="0"/>
              <a:t> (conducted in group), </a:t>
            </a:r>
            <a:endParaRPr lang="en-US" dirty="0"/>
          </a:p>
          <a:p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jatidirinya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kritik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feedback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perilakunya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 (encouraged to accept self and control behavior).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82000" cy="5257800"/>
          </a:xfrm>
        </p:spPr>
        <p:txBody>
          <a:bodyPr>
            <a:normAutofit/>
          </a:bodyPr>
          <a:lstStyle/>
          <a:p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keperawatannya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: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dianjurkan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memperlajari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feed back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terapi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 </a:t>
            </a:r>
            <a:endParaRPr lang="en-US" dirty="0"/>
          </a:p>
          <a:p>
            <a:r>
              <a:rPr lang="en-US" dirty="0" err="1"/>
              <a:t>Terapist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memperluas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feed back, </a:t>
            </a:r>
            <a:r>
              <a:rPr lang="en-US" dirty="0" err="1"/>
              <a:t>kritik</a:t>
            </a:r>
            <a:r>
              <a:rPr lang="en-US" dirty="0"/>
              <a:t>, saran </a:t>
            </a:r>
            <a:r>
              <a:rPr lang="en-US" dirty="0" err="1"/>
              <a:t>atau</a:t>
            </a:r>
            <a:r>
              <a:rPr lang="en-US" i="1" dirty="0" err="1"/>
              <a:t>reward</a:t>
            </a:r>
            <a:r>
              <a:rPr lang="en-US" i="1" dirty="0"/>
              <a:t> &amp; punishment</a:t>
            </a:r>
            <a:r>
              <a:rPr lang="en-US" dirty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konsep-konsep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saling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terkait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saling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terorganisasi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logis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. </a:t>
            </a:r>
            <a:endParaRPr lang="en-US" dirty="0"/>
          </a:p>
          <a:p>
            <a:r>
              <a:rPr lang="en-US" dirty="0"/>
              <a:t>Model </a:t>
            </a:r>
            <a:r>
              <a:rPr lang="en-US" dirty="0" err="1"/>
              <a:t>konseptual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keteraturan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untuk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berfikir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mengamati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apa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dilihat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memberikan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arah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riset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menanyakan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</a:t>
            </a:r>
            <a:r>
              <a:rPr lang="en-US" dirty="0" err="1"/>
              <a:t>konseptual</a:t>
            </a:r>
            <a:r>
              <a:rPr lang="en-US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5. Supportive Therapy ( </a:t>
            </a:r>
            <a:r>
              <a:rPr lang="en-US" sz="3200" b="1" dirty="0" err="1"/>
              <a:t>Wermon</a:t>
            </a:r>
            <a:r>
              <a:rPr lang="en-US" sz="3200" b="1" dirty="0"/>
              <a:t>, Rockland)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 factor </a:t>
            </a:r>
            <a:r>
              <a:rPr lang="en-US" dirty="0" err="1"/>
              <a:t>biopsikososial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respo</a:t>
            </a:r>
            <a:r>
              <a:rPr lang="en-US" dirty="0"/>
              <a:t> maladaptive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biologisnya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: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maag</a:t>
            </a:r>
            <a:r>
              <a:rPr lang="en-US" dirty="0"/>
              <a:t>, migraine, </a:t>
            </a:r>
            <a:r>
              <a:rPr lang="en-US" dirty="0" err="1"/>
              <a:t>batuk-batuk</a:t>
            </a:r>
            <a:r>
              <a:rPr lang="en-US" dirty="0"/>
              <a:t>. </a:t>
            </a:r>
            <a:endParaRPr lang="en-US" dirty="0"/>
          </a:p>
          <a:p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psikologisnya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keluhan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: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cemas</a:t>
            </a:r>
            <a:r>
              <a:rPr lang="en-US" dirty="0"/>
              <a:t>,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err="1"/>
              <a:t>bersalah</a:t>
            </a:r>
            <a:r>
              <a:rPr lang="en-US" dirty="0"/>
              <a:t>, </a:t>
            </a:r>
            <a:r>
              <a:rPr lang="en-US" dirty="0" err="1"/>
              <a:t>ragu-ragu</a:t>
            </a:r>
            <a:r>
              <a:rPr lang="en-US" dirty="0"/>
              <a:t>, </a:t>
            </a:r>
            <a:r>
              <a:rPr lang="en-US" dirty="0" err="1"/>
              <a:t>pemarah</a:t>
            </a:r>
            <a:r>
              <a:rPr lang="en-US" dirty="0"/>
              <a:t>. </a:t>
            </a:r>
            <a:endParaRPr lang="en-US" dirty="0"/>
          </a:p>
          <a:p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sosialnya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: </a:t>
            </a:r>
            <a:r>
              <a:rPr lang="en-US" dirty="0" err="1"/>
              <a:t>susah</a:t>
            </a:r>
            <a:r>
              <a:rPr lang="en-US" dirty="0"/>
              <a:t> </a:t>
            </a:r>
            <a:r>
              <a:rPr lang="en-US" dirty="0" err="1"/>
              <a:t>bergaul</a:t>
            </a:r>
            <a:r>
              <a:rPr lang="en-US" dirty="0"/>
              <a:t>,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diri,tidak</a:t>
            </a:r>
            <a:r>
              <a:rPr lang="en-US" dirty="0"/>
              <a:t> </a:t>
            </a:r>
            <a:r>
              <a:rPr lang="en-US" dirty="0" err="1"/>
              <a:t>disukai</a:t>
            </a:r>
            <a:r>
              <a:rPr lang="en-US" dirty="0"/>
              <a:t>, </a:t>
            </a:r>
            <a:r>
              <a:rPr lang="en-US" dirty="0" err="1"/>
              <a:t>bermusuhan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Fenomena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ketidakmamupan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beradaptasi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masalah-masalah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kaitannya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terapinya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menguatkan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coping </a:t>
            </a:r>
            <a:r>
              <a:rPr lang="en-US" dirty="0" err="1"/>
              <a:t>adaptif</a:t>
            </a:r>
            <a:r>
              <a:rPr lang="en-US" dirty="0"/>
              <a:t>,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diupayakan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/>
              <a:t>telebih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kekuatan-kekuatan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;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alternative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masalahnya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identifikasi</a:t>
            </a:r>
            <a:r>
              <a:rPr lang="en-US" dirty="0"/>
              <a:t> coping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Terapist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menjalin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hangat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empatik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menyiapkan</a:t>
            </a:r>
            <a:r>
              <a:rPr lang="en-US" dirty="0"/>
              <a:t> coping </a:t>
            </a:r>
            <a:r>
              <a:rPr lang="en-US" dirty="0" err="1"/>
              <a:t>klien</a:t>
            </a:r>
            <a:r>
              <a:rPr lang="en-US" dirty="0"/>
              <a:t> yang </a:t>
            </a:r>
            <a:r>
              <a:rPr lang="en-US" dirty="0" err="1"/>
              <a:t>adaptif</a:t>
            </a:r>
            <a:r>
              <a:rPr lang="en-US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 </a:t>
            </a:r>
            <a:r>
              <a:rPr lang="en-US" b="1" dirty="0" err="1"/>
              <a:t>Medica</a:t>
            </a:r>
            <a:r>
              <a:rPr lang="en-US" b="1" dirty="0"/>
              <a:t> ( Meyer, </a:t>
            </a:r>
            <a:r>
              <a:rPr lang="en-US" b="1" dirty="0" err="1"/>
              <a:t>Kraeplin</a:t>
            </a:r>
            <a:r>
              <a:rPr lang="en-US" b="1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839200" cy="5486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/>
          </a:p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multifactor yang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: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, genetic,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factor </a:t>
            </a:r>
            <a:r>
              <a:rPr lang="en-US" dirty="0" err="1"/>
              <a:t>sosial</a:t>
            </a:r>
            <a:r>
              <a:rPr lang="en-US" dirty="0"/>
              <a:t>. </a:t>
            </a:r>
            <a:r>
              <a:rPr lang="en-US" dirty="0" err="1"/>
              <a:t>Sehingga</a:t>
            </a:r>
            <a:r>
              <a:rPr lang="en-US" dirty="0"/>
              <a:t> focus </a:t>
            </a:r>
            <a:r>
              <a:rPr lang="en-US" dirty="0" err="1"/>
              <a:t>penatalaksanaannya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diagnostic, </a:t>
            </a:r>
            <a:r>
              <a:rPr lang="en-US" dirty="0" err="1"/>
              <a:t>terapi</a:t>
            </a:r>
            <a:r>
              <a:rPr lang="en-US" dirty="0"/>
              <a:t> somatic, </a:t>
            </a:r>
            <a:r>
              <a:rPr lang="en-US" dirty="0" err="1"/>
              <a:t>farmakologik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interpersonal. </a:t>
            </a:r>
            <a:endParaRPr lang="en-US" dirty="0"/>
          </a:p>
          <a:p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berkolaborasi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diagnostic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terapi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,</a:t>
            </a:r>
            <a:endParaRPr lang="en-US" dirty="0"/>
          </a:p>
          <a:p>
            <a:r>
              <a:rPr lang="en-US" dirty="0"/>
              <a:t> therapist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terapi</a:t>
            </a:r>
            <a:r>
              <a:rPr lang="en-US" dirty="0"/>
              <a:t>,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terapi</a:t>
            </a:r>
            <a:r>
              <a:rPr lang="en-US" dirty="0"/>
              <a:t>, </a:t>
            </a:r>
            <a:r>
              <a:rPr lang="en-US" dirty="0" err="1"/>
              <a:t>menentukan</a:t>
            </a:r>
            <a:r>
              <a:rPr lang="en-US" dirty="0"/>
              <a:t> diagnose,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terapi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 MEDIKAL</a:t>
            </a:r>
            <a:endParaRPr lang="en-GB" alt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17638"/>
            <a:ext cx="7958138" cy="4643437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800" dirty="0" err="1"/>
              <a:t>Perilaku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menyimpang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akibat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toleransi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pasien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terhadap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penyakit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biologis</a:t>
            </a:r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 err="1"/>
              <a:t>Gangguan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perilaku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karena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penyakit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biologis</a:t>
            </a:r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 err="1"/>
              <a:t>Diagnosa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penyakit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dilandasi</a:t>
            </a:r>
            <a:r>
              <a:rPr lang="en-US" altLang="en-US" sz="2800" dirty="0"/>
              <a:t> oleh </a:t>
            </a:r>
            <a:r>
              <a:rPr lang="en-US" altLang="en-US" sz="2800" dirty="0" err="1"/>
              <a:t>kondisi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yg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ada</a:t>
            </a:r>
            <a:r>
              <a:rPr lang="en-US" altLang="en-US" sz="2800" dirty="0"/>
              <a:t> dan </a:t>
            </a:r>
            <a:r>
              <a:rPr lang="en-US" altLang="en-US" sz="2800" dirty="0" err="1"/>
              <a:t>informasi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historis</a:t>
            </a:r>
            <a:r>
              <a:rPr lang="en-US" altLang="en-US" sz="2800" dirty="0"/>
              <a:t> serta </a:t>
            </a:r>
            <a:r>
              <a:rPr lang="en-US" altLang="en-US" sz="2800" dirty="0" err="1"/>
              <a:t>pemeriksaan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diagnostik</a:t>
            </a:r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 err="1"/>
              <a:t>Pasien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mempraktikkan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regimenterapeutik</a:t>
            </a:r>
            <a:r>
              <a:rPr lang="en-US" altLang="en-US" sz="2800" dirty="0"/>
              <a:t> dan </a:t>
            </a:r>
            <a:r>
              <a:rPr lang="en-US" altLang="en-US" sz="2800" dirty="0" err="1"/>
              <a:t>melaporkan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efek</a:t>
            </a:r>
            <a:r>
              <a:rPr lang="en-US" altLang="en-US" sz="2800" dirty="0"/>
              <a:t> pada </a:t>
            </a:r>
            <a:r>
              <a:rPr lang="en-US" altLang="en-US" sz="2800" dirty="0" err="1"/>
              <a:t>dokter</a:t>
            </a:r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 err="1"/>
              <a:t>Terapis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menggunakan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kombinasi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terapi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somatik</a:t>
            </a:r>
            <a:r>
              <a:rPr lang="en-US" altLang="en-US" sz="2800" dirty="0"/>
              <a:t> dan interpersonal, </a:t>
            </a:r>
            <a:r>
              <a:rPr lang="en-US" altLang="en-US" sz="2800" dirty="0" err="1"/>
              <a:t>terapis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menegakkan</a:t>
            </a:r>
            <a:r>
              <a:rPr lang="en-US" altLang="en-US" sz="2800" dirty="0"/>
              <a:t> diagnosis dan </a:t>
            </a:r>
            <a:r>
              <a:rPr lang="en-US" altLang="en-US" sz="2800" dirty="0" err="1"/>
              <a:t>menentukan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pendekatan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terapi</a:t>
            </a:r>
            <a:endParaRPr lang="en-GB" alt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br>
              <a:rPr lang="en-US" dirty="0"/>
            </a:b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.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bahawa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dipelajari</a:t>
            </a:r>
            <a:r>
              <a:rPr lang="en-US" dirty="0"/>
              <a:t>.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lingkungannya</a:t>
            </a:r>
            <a:r>
              <a:rPr lang="en-US" dirty="0"/>
              <a:t>.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terletak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afektif</a:t>
            </a:r>
            <a:br>
              <a:rPr lang="en-US" dirty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Behavioral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Penyimpangan</a:t>
            </a:r>
            <a:r>
              <a:rPr lang="en-US" dirty="0"/>
              <a:t> </a:t>
            </a:r>
            <a:r>
              <a:rPr lang="en-US" dirty="0" err="1"/>
              <a:t>perilaku</a:t>
            </a:r>
            <a:br>
              <a:rPr lang="en-US" dirty="0"/>
            </a:b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menyenangkan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 </a:t>
            </a:r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kecemasan</a:t>
            </a:r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terapuetik</a:t>
            </a:r>
            <a:r>
              <a:rPr lang="en-US" dirty="0"/>
              <a:t> </a:t>
            </a:r>
            <a:endParaRPr lang="en-US" dirty="0"/>
          </a:p>
          <a:p>
            <a:br>
              <a:rPr lang="en-US" dirty="0"/>
            </a:br>
            <a:r>
              <a:rPr lang="en-US" dirty="0" err="1"/>
              <a:t>Terapi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abaikan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dilupakan</a:t>
            </a:r>
            <a:r>
              <a:rPr lang="en-US" dirty="0"/>
              <a:t>,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yang </a:t>
            </a:r>
            <a:r>
              <a:rPr lang="en-US" dirty="0" err="1"/>
              <a:t>produktif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direinforcement</a:t>
            </a:r>
            <a:r>
              <a:rPr lang="en-US" dirty="0"/>
              <a:t>. </a:t>
            </a:r>
            <a:r>
              <a:rPr lang="en-US" dirty="0" err="1"/>
              <a:t>Diajarkan</a:t>
            </a:r>
            <a:r>
              <a:rPr lang="en-US" dirty="0"/>
              <a:t> </a:t>
            </a:r>
            <a:r>
              <a:rPr lang="en-US" dirty="0" err="1"/>
              <a:t>cara-cara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kecemasan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perilakunya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tehnik</a:t>
            </a:r>
            <a:r>
              <a:rPr lang="en-US" dirty="0"/>
              <a:t> </a:t>
            </a:r>
            <a:r>
              <a:rPr lang="en-US" dirty="0" err="1"/>
              <a:t>relaksasi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asertif</a:t>
            </a:r>
            <a:r>
              <a:rPr lang="en-US" dirty="0"/>
              <a:t>.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cara-cara</a:t>
            </a:r>
            <a:r>
              <a:rPr lang="en-US" dirty="0"/>
              <a:t> </a:t>
            </a:r>
            <a:r>
              <a:rPr lang="en-US" dirty="0" err="1"/>
              <a:t>berperilaku</a:t>
            </a:r>
            <a:r>
              <a:rPr lang="en-US" dirty="0"/>
              <a:t> </a:t>
            </a:r>
            <a:r>
              <a:rPr lang="en-US" dirty="0" err="1"/>
              <a:t>sopan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kecemasan-kecemasannya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kecemasan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yang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>
                <a:sym typeface="Symbol" panose="05050102010706020507"/>
              </a:rPr>
              <a:t></a:t>
            </a:r>
            <a:br>
              <a:rPr lang="en-US" dirty="0"/>
            </a:br>
            <a:r>
              <a:rPr lang="en-US" dirty="0"/>
              <a:t> </a:t>
            </a:r>
            <a:r>
              <a:rPr lang="en-US" dirty="0" err="1"/>
              <a:t>Mengerjakan</a:t>
            </a:r>
            <a:r>
              <a:rPr lang="en-US" dirty="0"/>
              <a:t> </a:t>
            </a:r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kecemasan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.</a:t>
            </a:r>
            <a:r>
              <a:rPr lang="en-US" dirty="0">
                <a:sym typeface="Symbol" panose="05050102010706020507"/>
              </a:rPr>
              <a:t></a:t>
            </a:r>
            <a:r>
              <a:rPr lang="en-US" dirty="0"/>
              <a:t> </a:t>
            </a:r>
            <a:br>
              <a:rPr lang="en-US" dirty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Peran</a:t>
            </a:r>
            <a:r>
              <a:rPr lang="en-US" dirty="0"/>
              <a:t> therapist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Sebagai</a:t>
            </a:r>
            <a:r>
              <a:rPr lang="en-US" dirty="0"/>
              <a:t> guru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melatih</a:t>
            </a:r>
            <a:r>
              <a:rPr lang="en-US" dirty="0"/>
              <a:t>,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baik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pujian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kemajuannya</a:t>
            </a:r>
            <a:br>
              <a:rPr lang="en-US" dirty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br>
              <a:rPr lang="en-US" dirty="0"/>
            </a:b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dikemukan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Dorethea</a:t>
            </a:r>
            <a:r>
              <a:rPr lang="en-US" dirty="0"/>
              <a:t>, Orem, Joan </a:t>
            </a:r>
            <a:r>
              <a:rPr lang="en-US" dirty="0" err="1"/>
              <a:t>Richi</a:t>
            </a:r>
            <a:r>
              <a:rPr lang="en-US" dirty="0"/>
              <a:t>, Roy </a:t>
            </a:r>
            <a:r>
              <a:rPr lang="en-US" dirty="0" err="1"/>
              <a:t>dan</a:t>
            </a:r>
            <a:r>
              <a:rPr lang="en-US" dirty="0"/>
              <a:t> Martha Rogers.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,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holistik</a:t>
            </a:r>
            <a:r>
              <a:rPr lang="en-US" dirty="0"/>
              <a:t> : bio-</a:t>
            </a:r>
            <a:r>
              <a:rPr lang="en-US" dirty="0" err="1"/>
              <a:t>psiko</a:t>
            </a:r>
            <a:r>
              <a:rPr lang="en-US" dirty="0"/>
              <a:t>-</a:t>
            </a:r>
            <a:r>
              <a:rPr lang="en-US" dirty="0" err="1"/>
              <a:t>sosial</a:t>
            </a:r>
            <a:r>
              <a:rPr lang="en-US" dirty="0"/>
              <a:t> spiritual.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,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,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terapeutik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pembela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. </a:t>
            </a:r>
            <a:r>
              <a:rPr lang="en-US" dirty="0" err="1"/>
              <a:t>Fokusnya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masalah</a:t>
            </a:r>
            <a:br>
              <a:rPr lang="en-US" dirty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</a:t>
            </a:r>
            <a:r>
              <a:rPr lang="en-US" dirty="0" err="1"/>
              <a:t>keperawatan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mental.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penyelesaian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masalah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yang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stresor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atau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cemas</a:t>
            </a:r>
            <a:r>
              <a:rPr lang="en-US" dirty="0"/>
              <a:t> yang </a:t>
            </a:r>
            <a:r>
              <a:rPr lang="en-US" dirty="0" err="1"/>
              <a:t>dialami</a:t>
            </a:r>
            <a:endParaRPr lang="en-US" dirty="0"/>
          </a:p>
          <a:p>
            <a:r>
              <a:rPr lang="en-US" sz="2800" dirty="0">
                <a:effectLst/>
                <a:latin typeface="Times New Roman" panose="02020603050405020304" pitchFamily="18" charset="0"/>
              </a:rPr>
              <a:t>Model </a:t>
            </a:r>
            <a:r>
              <a:rPr lang="en-US" sz="2800" dirty="0" err="1">
                <a:effectLst/>
                <a:latin typeface="Times New Roman" panose="02020603050405020304" pitchFamily="18" charset="0"/>
              </a:rPr>
              <a:t>konseptual</a:t>
            </a:r>
            <a:r>
              <a:rPr lang="en-US" sz="280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</a:rPr>
              <a:t>keperawatan</a:t>
            </a:r>
            <a:r>
              <a:rPr lang="en-US" sz="280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</a:rPr>
              <a:t>jiwa</a:t>
            </a:r>
            <a:r>
              <a:rPr lang="en-US" sz="280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</a:rPr>
              <a:t>mencerminkan</a:t>
            </a:r>
            <a:r>
              <a:rPr lang="en-US" sz="280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</a:rPr>
              <a:t>upaya</a:t>
            </a:r>
            <a:r>
              <a:rPr lang="en-US" sz="280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</a:rPr>
              <a:t>menolong</a:t>
            </a:r>
            <a:r>
              <a:rPr lang="en-US" sz="2800" dirty="0">
                <a:effectLst/>
                <a:latin typeface="Times New Roman" panose="02020603050405020304" pitchFamily="18" charset="0"/>
              </a:rPr>
              <a:t> orang </a:t>
            </a:r>
            <a:r>
              <a:rPr lang="en-US" sz="2800" dirty="0" err="1">
                <a:effectLst/>
                <a:latin typeface="Times New Roman" panose="02020603050405020304" pitchFamily="18" charset="0"/>
              </a:rPr>
              <a:t>tersebut</a:t>
            </a:r>
            <a:r>
              <a:rPr lang="en-US" sz="280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</a:rPr>
              <a:t>mempertahankan</a:t>
            </a:r>
            <a:r>
              <a:rPr lang="en-US" sz="280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</a:rPr>
              <a:t>keseimbangan</a:t>
            </a:r>
            <a:r>
              <a:rPr lang="en-US" sz="280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</a:rPr>
              <a:t>melalui</a:t>
            </a:r>
            <a:r>
              <a:rPr lang="en-US" sz="280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</a:rPr>
              <a:t>mekanisme</a:t>
            </a:r>
            <a:r>
              <a:rPr lang="en-US" sz="280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</a:rPr>
              <a:t>koping</a:t>
            </a:r>
            <a:r>
              <a:rPr lang="en-US" sz="2800" dirty="0">
                <a:effectLst/>
                <a:latin typeface="Times New Roman" panose="02020603050405020304" pitchFamily="18" charset="0"/>
              </a:rPr>
              <a:t> yang </a:t>
            </a:r>
            <a:r>
              <a:rPr lang="en-US" sz="2800" dirty="0" err="1">
                <a:effectLst/>
                <a:latin typeface="Times New Roman" panose="02020603050405020304" pitchFamily="18" charset="0"/>
              </a:rPr>
              <a:t>positif</a:t>
            </a:r>
            <a:r>
              <a:rPr lang="en-US" sz="280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</a:rPr>
              <a:t>unutk</a:t>
            </a:r>
            <a:r>
              <a:rPr lang="en-US" sz="280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</a:rPr>
              <a:t>mengatasi</a:t>
            </a:r>
            <a:r>
              <a:rPr lang="en-US" sz="280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</a:rPr>
              <a:t>stresor</a:t>
            </a:r>
            <a:r>
              <a:rPr lang="en-US" sz="2800" dirty="0">
                <a:effectLst/>
                <a:latin typeface="Times New Roman" panose="02020603050405020304" pitchFamily="18" charset="0"/>
              </a:rPr>
              <a:t> </a:t>
            </a:r>
            <a:endParaRPr lang="en-ID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Model </a:t>
            </a:r>
            <a:r>
              <a:rPr lang="en-US" dirty="0" err="1"/>
              <a:t>konseptual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Penyimpangan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dipandang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kontinum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(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adaptif</a:t>
            </a:r>
            <a:r>
              <a:rPr lang="en-US" dirty="0"/>
              <a:t>)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(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maladaptif</a:t>
            </a:r>
            <a:r>
              <a:rPr lang="en-US" dirty="0"/>
              <a:t>). </a:t>
            </a:r>
            <a:r>
              <a:rPr lang="en-US" dirty="0" err="1"/>
              <a:t>Penyimpangan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fakktor</a:t>
            </a:r>
            <a:r>
              <a:rPr lang="en-US" dirty="0"/>
              <a:t> </a:t>
            </a:r>
            <a:r>
              <a:rPr lang="en-US" dirty="0" err="1"/>
              <a:t>predisposisi</a:t>
            </a:r>
            <a:r>
              <a:rPr lang="en-US" dirty="0"/>
              <a:t>, </a:t>
            </a:r>
            <a:r>
              <a:rPr lang="en-US" dirty="0" err="1"/>
              <a:t>persipitasi</a:t>
            </a:r>
            <a:r>
              <a:rPr lang="en-US" dirty="0"/>
              <a:t>, </a:t>
            </a:r>
            <a:r>
              <a:rPr lang="en-US" dirty="0" err="1"/>
              <a:t>stres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koping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adekwat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terapeutik</a:t>
            </a:r>
            <a:r>
              <a:rPr lang="en-US" dirty="0"/>
              <a:t> :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 </a:t>
            </a:r>
            <a:br>
              <a:rPr lang="en-US" dirty="0"/>
            </a:br>
            <a:br>
              <a:rPr lang="en-US" dirty="0"/>
            </a:b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kien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therapist,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br>
              <a:rPr lang="en-US" dirty="0"/>
            </a:br>
            <a:br>
              <a:rPr lang="en-US" dirty="0"/>
            </a:b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: 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percaya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bertumbuh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mengkordinasi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pengobatan</a:t>
            </a:r>
            <a:r>
              <a:rPr lang="en-US" dirty="0"/>
              <a:t>,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sadar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dibutuhkannya</a:t>
            </a:r>
            <a:r>
              <a:rPr lang="en-US" dirty="0"/>
              <a:t>, </a:t>
            </a:r>
            <a:r>
              <a:rPr lang="en-US" dirty="0" err="1"/>
              <a:t>menggunakan</a:t>
            </a:r>
            <a:r>
              <a:rPr lang="en-US" dirty="0"/>
              <a:t> caring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Model </a:t>
            </a:r>
            <a:r>
              <a:rPr lang="en-US" dirty="0" err="1"/>
              <a:t>komunikasi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dikemukan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Eric Berne.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verbal </a:t>
            </a:r>
            <a:r>
              <a:rPr lang="en-US" dirty="0" err="1"/>
              <a:t>maupun</a:t>
            </a:r>
            <a:r>
              <a:rPr lang="en-US" dirty="0"/>
              <a:t> nonverbal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. </a:t>
            </a:r>
            <a:r>
              <a:rPr lang="en-US" dirty="0" err="1"/>
              <a:t>Ketidakmampuan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kecemasan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frustasi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Penyimpangan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kegagalan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kekacauan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.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,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(sender, </a:t>
            </a:r>
            <a:r>
              <a:rPr lang="en-US" dirty="0" err="1"/>
              <a:t>receipen</a:t>
            </a:r>
            <a:r>
              <a:rPr lang="en-US" dirty="0"/>
              <a:t>, message). </a:t>
            </a:r>
            <a:r>
              <a:rPr lang="en-US" dirty="0" err="1"/>
              <a:t>Kegagalan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sender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bicara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,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dimengerti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receipen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. </a:t>
            </a:r>
            <a:br>
              <a:rPr lang="en-US" dirty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Terapeutik</a:t>
            </a:r>
            <a:r>
              <a:rPr lang="en-US" dirty="0"/>
              <a:t> : </a:t>
            </a:r>
            <a:br>
              <a:rPr lang="en-US" dirty="0"/>
            </a:b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dianalisa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mengerti</a:t>
            </a:r>
            <a:r>
              <a:rPr lang="en-US" dirty="0"/>
              <a:t> </a:t>
            </a:r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. </a:t>
            </a:r>
            <a:r>
              <a:rPr lang="en-US" dirty="0" err="1"/>
              <a:t>Kegiatannya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pembicaraan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.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therapist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kemajuannya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disuruh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lain.</a:t>
            </a:r>
            <a:r>
              <a:rPr lang="en-US" dirty="0">
                <a:sym typeface="Symbol" panose="05050102010706020507"/>
              </a:rPr>
              <a:t></a:t>
            </a:r>
            <a:br>
              <a:rPr lang="en-US" dirty="0"/>
            </a:b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>
                <a:sym typeface="Symbol" panose="05050102010706020507"/>
              </a:rPr>
              <a:t></a:t>
            </a:r>
            <a:br>
              <a:rPr lang="en-US" dirty="0"/>
            </a:br>
            <a:br>
              <a:rPr lang="en-US" dirty="0"/>
            </a:b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Terapist</a:t>
            </a:r>
            <a:r>
              <a:rPr lang="en-US" dirty="0"/>
              <a:t> : 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Memperagakan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err="1"/>
              <a:t>Memberikan</a:t>
            </a:r>
            <a:r>
              <a:rPr lang="en-US" dirty="0"/>
              <a:t> reinforcement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, </a:t>
            </a:r>
            <a:r>
              <a:rPr lang="en-US" dirty="0" err="1"/>
              <a:t>didiskusikan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 err="1"/>
              <a:t>selesai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model </a:t>
            </a:r>
            <a:r>
              <a:rPr lang="en-US" dirty="0" err="1"/>
              <a:t>konsep</a:t>
            </a:r>
            <a:r>
              <a:rPr lang="en-US" dirty="0"/>
              <a:t> </a:t>
            </a:r>
            <a:endParaRPr lang="en-ID" dirty="0"/>
          </a:p>
        </p:txBody>
      </p:sp>
      <p:pic>
        <p:nvPicPr>
          <p:cNvPr id="1026" name="Picture 2" descr="image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1" y="1414626"/>
            <a:ext cx="9002030" cy="5221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TEORI PSIKOANALISA</a:t>
            </a:r>
            <a:br>
              <a:rPr lang="en-US" altLang="en-US"/>
            </a:br>
            <a:r>
              <a:rPr lang="en-US" altLang="en-US"/>
              <a:t>(Sigmund Freud 1856-1939)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dirty="0" err="1"/>
              <a:t>Menjelaskan</a:t>
            </a:r>
            <a:r>
              <a:rPr lang="en-US" altLang="en-US" sz="2800" dirty="0"/>
              <a:t> 3 </a:t>
            </a:r>
            <a:r>
              <a:rPr lang="en-US" altLang="en-US" sz="2800" dirty="0" err="1"/>
              <a:t>tingkat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kewaspadaan</a:t>
            </a:r>
            <a:endParaRPr lang="en-US" altLang="en-US" sz="2800" dirty="0"/>
          </a:p>
          <a:p>
            <a:pPr marL="609600" indent="-609600">
              <a:buFont typeface="Wingdings" panose="05000000000000000000" pitchFamily="2" charset="2"/>
              <a:buChar char="ü"/>
            </a:pPr>
            <a:r>
              <a:rPr lang="en-US" altLang="en-US" sz="2800" b="1" dirty="0" err="1"/>
              <a:t>Sadar</a:t>
            </a:r>
            <a:r>
              <a:rPr lang="en-US" altLang="en-US" sz="2800" b="1" dirty="0"/>
              <a:t> : </a:t>
            </a:r>
            <a:r>
              <a:rPr lang="en-US" altLang="en-US" sz="2800" dirty="0" err="1"/>
              <a:t>pengalaman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memori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perasaan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pikiran</a:t>
            </a:r>
            <a:r>
              <a:rPr lang="en-US" altLang="en-US" sz="2800" dirty="0"/>
              <a:t> &amp; </a:t>
            </a:r>
            <a:r>
              <a:rPr lang="en-US" altLang="en-US" sz="2800" dirty="0" err="1"/>
              <a:t>keinginan</a:t>
            </a:r>
            <a:r>
              <a:rPr lang="en-US" altLang="en-US" sz="2800" dirty="0"/>
              <a:t>) </a:t>
            </a:r>
            <a:r>
              <a:rPr lang="en-US" altLang="en-US" sz="2800" dirty="0" err="1"/>
              <a:t>dalam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kead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Sadar</a:t>
            </a:r>
            <a:endParaRPr lang="en-US" altLang="en-US" sz="2800" dirty="0"/>
          </a:p>
          <a:p>
            <a:pPr marL="609600" indent="-609600">
              <a:buFont typeface="Wingdings" panose="05000000000000000000" pitchFamily="2" charset="2"/>
              <a:buChar char="ü"/>
            </a:pPr>
            <a:r>
              <a:rPr lang="en-US" altLang="en-US" sz="2800" b="1" dirty="0" err="1"/>
              <a:t>Pra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Sadar</a:t>
            </a:r>
            <a:r>
              <a:rPr lang="en-US" altLang="en-US" sz="2800" b="1" dirty="0"/>
              <a:t> : </a:t>
            </a:r>
            <a:r>
              <a:rPr lang="en-US" altLang="en-US" sz="2800" dirty="0" err="1"/>
              <a:t>pengalaman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dapat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diingat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kembali</a:t>
            </a:r>
            <a:r>
              <a:rPr lang="en-US" altLang="en-US" sz="2800" dirty="0"/>
              <a:t> pada </a:t>
            </a:r>
            <a:r>
              <a:rPr lang="en-US" altLang="en-US" sz="2800" dirty="0" err="1"/>
              <a:t>tingkat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kewaspadaan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sadar</a:t>
            </a:r>
            <a:endParaRPr lang="en-US" altLang="en-US" sz="2800" dirty="0"/>
          </a:p>
          <a:p>
            <a:pPr marL="609600" indent="-609600">
              <a:buFont typeface="Wingdings" panose="05000000000000000000" pitchFamily="2" charset="2"/>
              <a:buChar char="ü"/>
            </a:pPr>
            <a:r>
              <a:rPr lang="en-US" altLang="en-US" sz="2800" b="1" dirty="0" err="1"/>
              <a:t>Tidak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sadar</a:t>
            </a:r>
            <a:r>
              <a:rPr lang="en-US" altLang="en-US" sz="2800" b="1" dirty="0"/>
              <a:t> : </a:t>
            </a:r>
            <a:r>
              <a:rPr lang="en-US" altLang="en-US" sz="2800" dirty="0" err="1"/>
              <a:t>pengalaman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tidak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terdapat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tingkat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kewaspadaan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sadar</a:t>
            </a:r>
            <a:r>
              <a:rPr lang="en-US" altLang="en-US" sz="2800" dirty="0"/>
              <a:t>.</a:t>
            </a:r>
            <a:endParaRPr lang="en-US" altLang="en-US" sz="2800" dirty="0"/>
          </a:p>
          <a:p>
            <a:pPr marL="609600" indent="-609600"/>
            <a:endParaRPr lang="en-GB" alt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err="1"/>
              <a:t>Psycoanalytical</a:t>
            </a:r>
            <a:r>
              <a:rPr lang="en-US" sz="4000" b="1" dirty="0"/>
              <a:t> (Freud, Erickson)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Model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dapt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:</a:t>
            </a:r>
            <a:endParaRPr lang="en-US" dirty="0"/>
          </a:p>
          <a:p>
            <a:r>
              <a:rPr lang="en-US" dirty="0"/>
              <a:t> ego(</a:t>
            </a:r>
            <a:r>
              <a:rPr lang="en-US" dirty="0" err="1"/>
              <a:t>akal</a:t>
            </a:r>
            <a:r>
              <a:rPr lang="en-US" dirty="0"/>
              <a:t>) </a:t>
            </a:r>
            <a:r>
              <a:rPr lang="en-US" dirty="0" err="1">
                <a:solidFill>
                  <a:srgbClr val="FF0000"/>
                </a:solidFill>
              </a:rPr>
              <a:t>tidak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berfungsi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mengontrol</a:t>
            </a:r>
            <a:r>
              <a:rPr lang="en-US" dirty="0"/>
              <a:t> id (</a:t>
            </a:r>
            <a:r>
              <a:rPr lang="en-US" dirty="0" err="1"/>
              <a:t>kehendak</a:t>
            </a:r>
            <a:r>
              <a:rPr lang="en-US" dirty="0"/>
              <a:t> </a:t>
            </a:r>
            <a:r>
              <a:rPr lang="en-US" dirty="0" err="1"/>
              <a:t>nafsu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insting</a:t>
            </a:r>
            <a:r>
              <a:rPr lang="en-US" dirty="0"/>
              <a:t>). </a:t>
            </a:r>
            <a:endParaRPr lang="en-US" dirty="0"/>
          </a:p>
          <a:p>
            <a:r>
              <a:rPr lang="en-US" dirty="0" err="1"/>
              <a:t>Ketidakmampuan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akalnya</a:t>
            </a:r>
            <a:r>
              <a:rPr lang="en-US" dirty="0"/>
              <a:t> (ego)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mematuhi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tertib</a:t>
            </a:r>
            <a:r>
              <a:rPr lang="en-US" dirty="0"/>
              <a:t>, </a:t>
            </a:r>
            <a:r>
              <a:rPr lang="en-US" dirty="0" err="1"/>
              <a:t>peraturan</a:t>
            </a:r>
            <a:r>
              <a:rPr lang="en-US" dirty="0"/>
              <a:t>, </a:t>
            </a:r>
            <a:r>
              <a:rPr lang="en-US" dirty="0" err="1"/>
              <a:t>norma</a:t>
            </a:r>
            <a:r>
              <a:rPr lang="en-US" dirty="0"/>
              <a:t>, agama(super ego/das </a:t>
            </a:r>
            <a:r>
              <a:rPr lang="en-US" dirty="0" err="1"/>
              <a:t>uber</a:t>
            </a:r>
            <a:r>
              <a:rPr lang="en-US" dirty="0"/>
              <a:t> </a:t>
            </a:r>
            <a:r>
              <a:rPr lang="en-US" dirty="0" err="1"/>
              <a:t>ich</a:t>
            </a:r>
            <a:r>
              <a:rPr lang="en-US" dirty="0"/>
              <a:t>),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penyimpangan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(deviation of Behavioral).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0"/>
            <a:ext cx="7958138" cy="6629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3600"/>
              <a:t>KONSEP PERKEMBANGAN</a:t>
            </a:r>
            <a:r>
              <a:rPr lang="en-US" altLang="en-US"/>
              <a:t> </a:t>
            </a:r>
            <a:endParaRPr lang="en-US" altLang="en-US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 dirty="0" err="1"/>
              <a:t>Fase</a:t>
            </a:r>
            <a:r>
              <a:rPr lang="en-US" altLang="en-US" dirty="0"/>
              <a:t> oral (0 – 18 </a:t>
            </a:r>
            <a:r>
              <a:rPr lang="en-US" altLang="en-US" dirty="0" err="1"/>
              <a:t>bulan</a:t>
            </a:r>
            <a:r>
              <a:rPr lang="en-US" altLang="en-US" dirty="0"/>
              <a:t> ) : </a:t>
            </a:r>
            <a:r>
              <a:rPr lang="en-US" altLang="en-US" dirty="0" err="1"/>
              <a:t>belajar</a:t>
            </a:r>
            <a:r>
              <a:rPr lang="en-US" altLang="en-US" dirty="0"/>
              <a:t> </a:t>
            </a:r>
            <a:r>
              <a:rPr lang="en-US" altLang="en-US" dirty="0" err="1"/>
              <a:t>menghadapi</a:t>
            </a:r>
            <a:r>
              <a:rPr lang="en-US" altLang="en-US" dirty="0"/>
              <a:t> </a:t>
            </a:r>
            <a:r>
              <a:rPr lang="en-US" altLang="en-US" dirty="0" err="1"/>
              <a:t>ansietas</a:t>
            </a:r>
            <a:r>
              <a:rPr lang="en-US" altLang="en-US" dirty="0"/>
              <a:t> dg </a:t>
            </a:r>
            <a:r>
              <a:rPr lang="en-US" altLang="en-US" dirty="0" err="1"/>
              <a:t>mencari</a:t>
            </a:r>
            <a:r>
              <a:rPr lang="en-US" altLang="en-US" dirty="0"/>
              <a:t> </a:t>
            </a:r>
            <a:r>
              <a:rPr lang="en-US" altLang="en-US" dirty="0" err="1"/>
              <a:t>kepuasan</a:t>
            </a:r>
            <a:r>
              <a:rPr lang="en-US" altLang="en-US" dirty="0"/>
              <a:t> </a:t>
            </a:r>
            <a:r>
              <a:rPr lang="en-US" altLang="en-US" dirty="0" err="1"/>
              <a:t>dr</a:t>
            </a:r>
            <a:r>
              <a:rPr lang="en-US" altLang="en-US" dirty="0"/>
              <a:t> </a:t>
            </a:r>
            <a:r>
              <a:rPr lang="en-US" altLang="en-US" dirty="0" err="1"/>
              <a:t>kebutuhan</a:t>
            </a:r>
            <a:r>
              <a:rPr lang="en-US" altLang="en-US" dirty="0"/>
              <a:t> oral</a:t>
            </a: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 dirty="0" err="1"/>
              <a:t>Fase</a:t>
            </a:r>
            <a:r>
              <a:rPr lang="en-US" altLang="en-US" dirty="0"/>
              <a:t> anal  (18 – 3 </a:t>
            </a:r>
            <a:r>
              <a:rPr lang="en-US" altLang="en-US" dirty="0" err="1"/>
              <a:t>tahun</a:t>
            </a:r>
            <a:r>
              <a:rPr lang="en-US" altLang="en-US" dirty="0"/>
              <a:t>) : </a:t>
            </a:r>
            <a:r>
              <a:rPr lang="en-US" altLang="en-US" dirty="0" err="1"/>
              <a:t>anak</a:t>
            </a:r>
            <a:r>
              <a:rPr lang="en-US" altLang="en-US" dirty="0"/>
              <a:t> </a:t>
            </a:r>
            <a:r>
              <a:rPr lang="en-US" altLang="en-US" dirty="0" err="1"/>
              <a:t>mempelajari</a:t>
            </a:r>
            <a:r>
              <a:rPr lang="en-US" altLang="en-US" dirty="0"/>
              <a:t> </a:t>
            </a:r>
            <a:r>
              <a:rPr lang="en-US" altLang="en-US" dirty="0" err="1"/>
              <a:t>kontrol</a:t>
            </a:r>
            <a:r>
              <a:rPr lang="en-US" altLang="en-US" dirty="0"/>
              <a:t> </a:t>
            </a:r>
            <a:r>
              <a:rPr lang="en-US" altLang="en-US" dirty="0" err="1"/>
              <a:t>otot</a:t>
            </a:r>
            <a:r>
              <a:rPr lang="en-US" altLang="en-US" dirty="0"/>
              <a:t> dan </a:t>
            </a:r>
            <a:r>
              <a:rPr lang="en-US" altLang="en-US" dirty="0" err="1"/>
              <a:t>sosial</a:t>
            </a: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 dirty="0" err="1"/>
              <a:t>Fase</a:t>
            </a:r>
            <a:r>
              <a:rPr lang="en-US" altLang="en-US" dirty="0"/>
              <a:t> </a:t>
            </a:r>
            <a:r>
              <a:rPr lang="en-US" altLang="en-US" dirty="0" err="1"/>
              <a:t>falik</a:t>
            </a:r>
            <a:r>
              <a:rPr lang="en-US" altLang="en-US" dirty="0"/>
              <a:t> (3 – 6 </a:t>
            </a:r>
            <a:r>
              <a:rPr lang="en-US" altLang="en-US" dirty="0" err="1"/>
              <a:t>tahun</a:t>
            </a:r>
            <a:r>
              <a:rPr lang="en-US" altLang="en-US" dirty="0"/>
              <a:t>) : </a:t>
            </a:r>
            <a:r>
              <a:rPr lang="en-US" altLang="en-US" dirty="0" err="1"/>
              <a:t>anak</a:t>
            </a:r>
            <a:r>
              <a:rPr lang="en-US" altLang="en-US" dirty="0"/>
              <a:t> membentuk </a:t>
            </a:r>
            <a:r>
              <a:rPr lang="en-US" altLang="en-US" dirty="0" err="1"/>
              <a:t>identitas</a:t>
            </a:r>
            <a:r>
              <a:rPr lang="en-US" altLang="en-US" dirty="0"/>
              <a:t> </a:t>
            </a:r>
            <a:r>
              <a:rPr lang="en-US" altLang="en-US" dirty="0" err="1"/>
              <a:t>seksual</a:t>
            </a: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 dirty="0" err="1"/>
              <a:t>Fase</a:t>
            </a:r>
            <a:r>
              <a:rPr lang="en-US" altLang="en-US" dirty="0"/>
              <a:t> laten (6 – 12 </a:t>
            </a:r>
            <a:r>
              <a:rPr lang="en-US" altLang="en-US" dirty="0" err="1"/>
              <a:t>tahun</a:t>
            </a:r>
            <a:r>
              <a:rPr lang="en-US" altLang="en-US" dirty="0"/>
              <a:t>) : </a:t>
            </a:r>
            <a:r>
              <a:rPr lang="en-US" altLang="en-US" dirty="0" err="1"/>
              <a:t>anak</a:t>
            </a:r>
            <a:r>
              <a:rPr lang="en-US" altLang="en-US" dirty="0"/>
              <a:t> membentuk </a:t>
            </a:r>
            <a:r>
              <a:rPr lang="en-US" altLang="en-US" dirty="0" err="1"/>
              <a:t>hubungan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sesama</a:t>
            </a:r>
            <a:r>
              <a:rPr lang="en-US" altLang="en-US" dirty="0"/>
              <a:t> </a:t>
            </a:r>
            <a:r>
              <a:rPr lang="en-US" altLang="en-US" dirty="0" err="1"/>
              <a:t>jenis</a:t>
            </a: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 dirty="0" err="1"/>
              <a:t>Fase</a:t>
            </a:r>
            <a:r>
              <a:rPr lang="en-US" altLang="en-US" dirty="0"/>
              <a:t> genital (12 – 18 </a:t>
            </a:r>
            <a:r>
              <a:rPr lang="en-US" altLang="en-US" dirty="0" err="1"/>
              <a:t>tahun</a:t>
            </a:r>
            <a:r>
              <a:rPr lang="en-US" altLang="en-US" dirty="0"/>
              <a:t>) : membentuk </a:t>
            </a:r>
            <a:r>
              <a:rPr lang="en-US" altLang="en-US" dirty="0" err="1"/>
              <a:t>hubungan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lawan</a:t>
            </a:r>
            <a:r>
              <a:rPr lang="en-US" altLang="en-US" dirty="0"/>
              <a:t> </a:t>
            </a:r>
            <a:r>
              <a:rPr lang="en-US" altLang="en-US" dirty="0" err="1"/>
              <a:t>jenis</a:t>
            </a:r>
            <a:r>
              <a:rPr lang="en-US" altLang="en-US" dirty="0"/>
              <a:t> dan </a:t>
            </a:r>
            <a:r>
              <a:rPr lang="en-US" altLang="en-US" dirty="0" err="1"/>
              <a:t>menemukan</a:t>
            </a:r>
            <a:r>
              <a:rPr lang="en-US" altLang="en-US" dirty="0"/>
              <a:t> </a:t>
            </a:r>
            <a:r>
              <a:rPr lang="en-US" altLang="en-US" dirty="0" err="1"/>
              <a:t>pekerjaan</a:t>
            </a:r>
            <a:r>
              <a:rPr lang="en-US" altLang="en-US" dirty="0"/>
              <a:t> yang </a:t>
            </a:r>
            <a:r>
              <a:rPr lang="en-US" altLang="en-US" dirty="0" err="1"/>
              <a:t>memuaskan</a:t>
            </a:r>
            <a:endParaRPr lang="en-US" altLang="en-US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intrapsikis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. ( </a:t>
            </a:r>
            <a:r>
              <a:rPr lang="en-US" dirty="0" err="1"/>
              <a:t>fase</a:t>
            </a:r>
            <a:r>
              <a:rPr lang="en-US" dirty="0"/>
              <a:t> oral </a:t>
            </a:r>
            <a:r>
              <a:rPr lang="en-US" dirty="0" err="1"/>
              <a:t>kurang</a:t>
            </a:r>
            <a:r>
              <a:rPr lang="en-US" dirty="0"/>
              <a:t>, </a:t>
            </a:r>
            <a:r>
              <a:rPr lang="en-US" dirty="0" err="1"/>
              <a:t>perlakuan</a:t>
            </a:r>
            <a:r>
              <a:rPr lang="en-US" dirty="0"/>
              <a:t> </a:t>
            </a:r>
            <a:r>
              <a:rPr lang="en-US" dirty="0" err="1"/>
              <a:t>kasar</a:t>
            </a:r>
            <a:r>
              <a:rPr lang="en-US" dirty="0"/>
              <a:t>)</a:t>
            </a:r>
            <a:endParaRPr lang="en-US" dirty="0"/>
          </a:p>
          <a:p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terapi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model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>
                <a:solidFill>
                  <a:srgbClr val="FFFF00"/>
                </a:solidFill>
              </a:rPr>
              <a:t>asosiasi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bebas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>
                <a:solidFill>
                  <a:srgbClr val="FFFF00"/>
                </a:solidFill>
              </a:rPr>
              <a:t>analisa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mimpi</a:t>
            </a:r>
            <a:r>
              <a:rPr lang="en-US" dirty="0"/>
              <a:t>, </a:t>
            </a:r>
            <a:r>
              <a:rPr lang="en-US" dirty="0" err="1"/>
              <a:t>transferen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memperbaiki</a:t>
            </a:r>
            <a:r>
              <a:rPr lang="en-US" dirty="0"/>
              <a:t> traumatic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. Ex: </a:t>
            </a:r>
            <a:r>
              <a:rPr lang="en-US" dirty="0" err="1"/>
              <a:t>metode</a:t>
            </a:r>
            <a:r>
              <a:rPr lang="en-US" dirty="0"/>
              <a:t> hypnotic yang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latihan</a:t>
            </a:r>
            <a:r>
              <a:rPr lang="en-US" dirty="0"/>
              <a:t> yang </a:t>
            </a:r>
            <a:r>
              <a:rPr lang="en-US" dirty="0" err="1"/>
              <a:t>khusus</a:t>
            </a:r>
            <a:r>
              <a:rPr lang="en-US" dirty="0"/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assessment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pengkajian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keadaan-keadaan</a:t>
            </a:r>
            <a:r>
              <a:rPr lang="en-US" dirty="0">
                <a:solidFill>
                  <a:srgbClr val="FF0000"/>
                </a:solidFill>
              </a:rPr>
              <a:t> traumatic </a:t>
            </a:r>
            <a:r>
              <a:rPr lang="en-US" dirty="0" err="1">
                <a:solidFill>
                  <a:srgbClr val="FF0000"/>
                </a:solidFill>
              </a:rPr>
              <a:t>atau</a:t>
            </a:r>
            <a:r>
              <a:rPr lang="en-US" dirty="0">
                <a:solidFill>
                  <a:srgbClr val="FF0000"/>
                </a:solidFill>
              </a:rPr>
              <a:t> stressor </a:t>
            </a:r>
            <a:r>
              <a:rPr lang="en-US" dirty="0"/>
              <a:t>yang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bermakna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(</a:t>
            </a:r>
            <a:r>
              <a:rPr lang="en-US" dirty="0" err="1"/>
              <a:t>kekerasan</a:t>
            </a:r>
            <a:r>
              <a:rPr lang="en-US" dirty="0"/>
              <a:t>/</a:t>
            </a:r>
            <a:r>
              <a:rPr lang="en-US" dirty="0" err="1"/>
              <a:t>perkosaan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terapeutik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terjalin</a:t>
            </a:r>
            <a:r>
              <a:rPr lang="en-US" dirty="0"/>
              <a:t> trust (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percaya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theme/_rels/them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11591</Words>
  <Application>WPS Presentation</Application>
  <PresentationFormat>On-screen Show (4:3)</PresentationFormat>
  <Paragraphs>164</Paragraphs>
  <Slides>36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24</vt:i4>
      </vt:variant>
      <vt:variant>
        <vt:lpstr>主题</vt:lpstr>
      </vt:variant>
      <vt:variant>
        <vt:i4>12</vt:i4>
      </vt:variant>
      <vt:variant>
        <vt:lpstr>幻灯片标题</vt:lpstr>
      </vt:variant>
      <vt:variant>
        <vt:i4>36</vt:i4>
      </vt:variant>
    </vt:vector>
  </HeadingPairs>
  <TitlesOfParts>
    <vt:vector size="72" baseType="lpstr">
      <vt:lpstr>Arial</vt:lpstr>
      <vt:lpstr>SimSun</vt:lpstr>
      <vt:lpstr>Wingdings</vt:lpstr>
      <vt:lpstr>Wingdings 3</vt:lpstr>
      <vt:lpstr>Verdana</vt:lpstr>
      <vt:lpstr>Wingdings 2</vt:lpstr>
      <vt:lpstr>Wingdings</vt:lpstr>
      <vt:lpstr>Arial</vt:lpstr>
      <vt:lpstr>Wingdings 2</vt:lpstr>
      <vt:lpstr>Times New Roman</vt:lpstr>
      <vt:lpstr>Lucida Sans Unicode</vt:lpstr>
      <vt:lpstr>Microsoft YaHei</vt:lpstr>
      <vt:lpstr>Arial Unicode MS</vt:lpstr>
      <vt:lpstr>Calibri</vt:lpstr>
      <vt:lpstr>Symbol</vt:lpstr>
      <vt:lpstr>Constantia</vt:lpstr>
      <vt:lpstr>Rockwell</vt:lpstr>
      <vt:lpstr>Tw Cen MT</vt:lpstr>
      <vt:lpstr>Trebuchet MS</vt:lpstr>
      <vt:lpstr>Georgia</vt:lpstr>
      <vt:lpstr>Franklin Gothic Book</vt:lpstr>
      <vt:lpstr>Franklin Gothic Medium</vt:lpstr>
      <vt:lpstr>Corbel</vt:lpstr>
      <vt:lpstr>Consolas</vt:lpstr>
      <vt:lpstr>Concourse</vt:lpstr>
      <vt:lpstr>1_Concourse</vt:lpstr>
      <vt:lpstr>Flow</vt:lpstr>
      <vt:lpstr>Foundry</vt:lpstr>
      <vt:lpstr>Median</vt:lpstr>
      <vt:lpstr>Opulent</vt:lpstr>
      <vt:lpstr>Civic</vt:lpstr>
      <vt:lpstr>Trek</vt:lpstr>
      <vt:lpstr>Module</vt:lpstr>
      <vt:lpstr>Technic</vt:lpstr>
      <vt:lpstr>Metro</vt:lpstr>
      <vt:lpstr>1_Flow</vt:lpstr>
      <vt:lpstr>MODEL KONSEPTUAL KEPERAWATAN  JIWA</vt:lpstr>
      <vt:lpstr>Model konseptual </vt:lpstr>
      <vt:lpstr>Model konseptual  keperawatan jiwa </vt:lpstr>
      <vt:lpstr>Contoh model konsep </vt:lpstr>
      <vt:lpstr>TEORI PSIKOANALISA (Sigmund Freud 1856-1939)</vt:lpstr>
      <vt:lpstr>Psycoanalytical (Freud, Erickson) </vt:lpstr>
      <vt:lpstr>PowerPoint 演示文稿</vt:lpstr>
      <vt:lpstr>PowerPoint 演示文稿</vt:lpstr>
      <vt:lpstr>PowerPoint 演示文稿</vt:lpstr>
      <vt:lpstr>. Interpersonal ( Sullivan, peplau)</vt:lpstr>
      <vt:lpstr>Interpersonal ( Sullivan, peplau)</vt:lpstr>
      <vt:lpstr>PowerPoint 演示文稿</vt:lpstr>
      <vt:lpstr>3. Social ( Caplan, Szasz) </vt:lpstr>
      <vt:lpstr>MODEL SOSIAL</vt:lpstr>
      <vt:lpstr>PowerPoint 演示文稿</vt:lpstr>
      <vt:lpstr>PowerPoint 演示文稿</vt:lpstr>
      <vt:lpstr>4. Existensial ( Ellis, Rogers) </vt:lpstr>
      <vt:lpstr>PowerPoint 演示文稿</vt:lpstr>
      <vt:lpstr>PowerPoint 演示文稿</vt:lpstr>
      <vt:lpstr>5. Supportive Therapy ( Wermon, Rockland) </vt:lpstr>
      <vt:lpstr>PowerPoint 演示文稿</vt:lpstr>
      <vt:lpstr>PowerPoint 演示文稿</vt:lpstr>
      <vt:lpstr> Medica ( Meyer, Kraeplin)</vt:lpstr>
      <vt:lpstr>MODEL MEDIKAL</vt:lpstr>
      <vt:lpstr>Behavioral</vt:lpstr>
      <vt:lpstr>PowerPoint 演示文稿</vt:lpstr>
      <vt:lpstr>PowerPoint 演示文稿</vt:lpstr>
      <vt:lpstr>PowerPoint 演示文稿</vt:lpstr>
      <vt:lpstr>Model keperawatan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     selesai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KONSEPTUAL JIWA</dc:title>
  <dc:creator>GIRI SUSILO ADI</dc:creator>
  <cp:lastModifiedBy>girisusilo adi</cp:lastModifiedBy>
  <cp:revision>37</cp:revision>
  <dcterms:created xsi:type="dcterms:W3CDTF">2012-03-05T05:19:00Z</dcterms:created>
  <dcterms:modified xsi:type="dcterms:W3CDTF">2025-09-30T07:34:14Z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9A39154131D5455A8362A27AC6989870_13</vt:lpwstr>
  </property>
  <property fmtid="{D5CDD505-2E9C-101B-9397-08002B2CF9AE}" pid="3" name="KSOProductBuildVer">
    <vt:lpwstr>1033-12.2.0.22549</vt:lpwstr>
  </property>
</Properties>
</file>