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handoutMasterIdLst>
    <p:handoutMasterId r:id="rId36"/>
  </p:handoutMasterIdLst>
  <p:sldIdLst>
    <p:sldId id="256" r:id="rId3"/>
    <p:sldId id="257" r:id="rId5"/>
    <p:sldId id="286" r:id="rId6"/>
    <p:sldId id="288" r:id="rId7"/>
    <p:sldId id="289" r:id="rId8"/>
    <p:sldId id="297" r:id="rId9"/>
    <p:sldId id="290" r:id="rId10"/>
    <p:sldId id="291" r:id="rId11"/>
    <p:sldId id="292" r:id="rId12"/>
    <p:sldId id="295" r:id="rId13"/>
    <p:sldId id="299" r:id="rId14"/>
    <p:sldId id="294" r:id="rId15"/>
    <p:sldId id="298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11" r:id="rId25"/>
    <p:sldId id="315" r:id="rId26"/>
    <p:sldId id="314" r:id="rId27"/>
    <p:sldId id="312" r:id="rId28"/>
    <p:sldId id="316" r:id="rId29"/>
    <p:sldId id="317" r:id="rId30"/>
    <p:sldId id="313" r:id="rId31"/>
    <p:sldId id="308" r:id="rId32"/>
    <p:sldId id="309" r:id="rId33"/>
    <p:sldId id="310" r:id="rId34"/>
    <p:sldId id="296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9012ECD-51FC-41F1-AA8D-1B2483CD663E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5646" autoAdjust="0"/>
  </p:normalViewPr>
  <p:slideViewPr>
    <p:cSldViewPr snapToGrid="0">
      <p:cViewPr varScale="1">
        <p:scale>
          <a:sx n="65" d="100"/>
          <a:sy n="65" d="100"/>
        </p:scale>
        <p:origin x="716" y="44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3" Type="http://schemas.openxmlformats.org/officeDocument/2006/relationships/customXml" Target="../customXml/item3.xml"/><Relationship Id="rId42" Type="http://schemas.openxmlformats.org/officeDocument/2006/relationships/customXml" Target="../customXml/item2.xml"/><Relationship Id="rId41" Type="http://schemas.openxmlformats.org/officeDocument/2006/relationships/customXml" Target="../customXml/item1.xml"/><Relationship Id="rId40" Type="http://schemas.microsoft.com/office/2018/10/relationships/authors" Target="authors.xml"/><Relationship Id="rId4" Type="http://schemas.openxmlformats.org/officeDocument/2006/relationships/notesMaster" Target="notesMasters/notesMaster1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handoutMaster" Target="handoutMasters/handoutMaster1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/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/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/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/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/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/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/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/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+mn-lt"/>
              </a:defRPr>
            </a:lvl2pPr>
            <a:lvl3pPr marL="914400" indent="0">
              <a:buNone/>
              <a:defRPr sz="2000">
                <a:latin typeface="+mn-lt"/>
              </a:defRPr>
            </a:lvl3pPr>
            <a:lvl4pPr marL="1371600" indent="0">
              <a:buNone/>
              <a:defRPr sz="2000">
                <a:latin typeface="+mn-lt"/>
              </a:defRPr>
            </a:lvl4pPr>
            <a:lvl5pPr marL="1828800" indent="0"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/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/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5" name="Content Placeholder 2"/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347980" indent="0" algn="ctr">
              <a:buFont typeface="Arial" panose="020B0604020202020204" pitchFamily="34" charset="0"/>
              <a:buNone/>
              <a:defRPr sz="2000">
                <a:latin typeface="+mn-lt"/>
              </a:defRPr>
            </a:lvl2pPr>
            <a:lvl3pPr marL="6858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marL="9144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marL="11430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>
            <a:normAutofit/>
          </a:bodyPr>
          <a:lstStyle>
            <a:lvl1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1pPr>
            <a:lvl2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46304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/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/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/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/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/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/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anchor="b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  <a:endParaRPr lang="en-US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/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/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/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/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/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/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/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225" indent="-530225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225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225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225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0" y="0"/>
            <a:ext cx="12208822" cy="6858002"/>
            <a:chOff x="0" y="0"/>
            <a:chExt cx="12208822" cy="685800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/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10643508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5" hasCustomPrompt="1"/>
          </p:nvPr>
        </p:nvSpPr>
        <p:spPr>
          <a:xfrm>
            <a:off x="1166088" y="2652713"/>
            <a:ext cx="5394959" cy="343693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8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7317920" y="1447800"/>
            <a:ext cx="4214010" cy="421401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844994"/>
            <a:ext cx="9163665" cy="1131953"/>
          </a:xfrm>
        </p:spPr>
        <p:txBody>
          <a:bodyPr/>
          <a:lstStyle/>
          <a:p>
            <a:r>
              <a:rPr lang="en-ID" sz="2800" b="0" i="0" dirty="0">
                <a:solidFill>
                  <a:srgbClr val="000000"/>
                </a:solidFill>
                <a:effectLst/>
                <a:latin typeface="__Inter_bdbe8e"/>
              </a:rPr>
              <a:t>UPAYA MENCEGAH DAN MEMINIMALKAN RISIKO DAN BAHAYA DALAM ASUHAN KEPERAWATAN</a:t>
            </a:r>
            <a:br>
              <a:rPr lang="en-ID" sz="2800" b="0" i="0" dirty="0">
                <a:solidFill>
                  <a:srgbClr val="000000"/>
                </a:solidFill>
                <a:effectLst/>
                <a:latin typeface="__Inter_bdbe8e"/>
              </a:rPr>
            </a:br>
            <a:br>
              <a:rPr lang="en-ID" sz="2800" b="0" i="0" dirty="0">
                <a:solidFill>
                  <a:srgbClr val="000000"/>
                </a:solidFill>
                <a:effectLst/>
                <a:latin typeface="__Inter_bdbe8e"/>
              </a:rPr>
            </a:br>
            <a:r>
              <a:rPr lang="en-ID" sz="2800" b="0" i="0" dirty="0" err="1">
                <a:solidFill>
                  <a:srgbClr val="000000"/>
                </a:solidFill>
                <a:effectLst/>
                <a:latin typeface="__Inter_bdbe8e"/>
              </a:rPr>
              <a:t>Giri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__Inter_bdbe8e"/>
              </a:rPr>
              <a:t> Susilo Adi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__Inter_bdbe8e"/>
              </a:rPr>
              <a:t>Mkep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br>
              <a:rPr lang="en-ID" sz="2800" b="0" i="0" dirty="0">
                <a:solidFill>
                  <a:srgbClr val="000000"/>
                </a:solidFill>
                <a:effectLst/>
                <a:latin typeface="__Inter_bdbe8e"/>
              </a:rPr>
            </a:b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6968" y="2410971"/>
            <a:ext cx="4099897" cy="40998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543" y="388375"/>
            <a:ext cx="9692640" cy="1371600"/>
          </a:xfrm>
        </p:spPr>
        <p:txBody>
          <a:bodyPr/>
          <a:lstStyle/>
          <a:p>
            <a:r>
              <a:rPr lang="en-ID" sz="3600" dirty="0"/>
              <a:t>Upaya </a:t>
            </a:r>
            <a:r>
              <a:rPr lang="en-ID" sz="3600" dirty="0" err="1"/>
              <a:t>Meminimalkan</a:t>
            </a:r>
            <a:r>
              <a:rPr lang="en-ID" sz="3600" dirty="0"/>
              <a:t> Resiko dan Hazard pada </a:t>
            </a:r>
            <a:r>
              <a:rPr lang="en-ID" sz="3600" dirty="0" err="1"/>
              <a:t>Perawat</a:t>
            </a:r>
            <a:r>
              <a:rPr lang="en-ID" sz="3600" dirty="0"/>
              <a:t> dalam Tahap </a:t>
            </a:r>
            <a:r>
              <a:rPr lang="en-ID" sz="3600" dirty="0" err="1"/>
              <a:t>Pengkajian</a:t>
            </a:r>
            <a:r>
              <a:rPr lang="en-ID" sz="3600" dirty="0"/>
              <a:t> (</a:t>
            </a:r>
            <a:r>
              <a:rPr lang="en-ID" sz="3600" dirty="0" err="1"/>
              <a:t>Pasien</a:t>
            </a:r>
            <a:r>
              <a:rPr lang="en-ID" sz="3600" dirty="0"/>
              <a:t>, </a:t>
            </a:r>
            <a:r>
              <a:rPr lang="en-ID" sz="3600" dirty="0" err="1"/>
              <a:t>Perawat</a:t>
            </a:r>
            <a:r>
              <a:rPr lang="en-ID" sz="3600" dirty="0"/>
              <a:t>, </a:t>
            </a:r>
            <a:r>
              <a:rPr lang="en-ID" sz="3600" dirty="0" err="1"/>
              <a:t>manajemen</a:t>
            </a:r>
            <a:r>
              <a:rPr lang="en-ID" sz="3600" dirty="0"/>
              <a:t> RS) 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87890" y="2087561"/>
            <a:ext cx="11899725" cy="493954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melakukan </a:t>
            </a:r>
            <a:r>
              <a:rPr lang="en-ID" sz="2400" dirty="0" err="1"/>
              <a:t>pelaporan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</a:t>
            </a:r>
            <a:r>
              <a:rPr lang="en-ID" sz="2400" dirty="0" err="1"/>
              <a:t>kekerasan</a:t>
            </a:r>
            <a:r>
              <a:rPr lang="en-ID" sz="2400" dirty="0"/>
              <a:t> dalam </a:t>
            </a:r>
            <a:r>
              <a:rPr lang="en-ID" sz="2400" dirty="0" err="1"/>
              <a:t>bentuk</a:t>
            </a:r>
            <a:r>
              <a:rPr lang="en-ID" sz="2400" dirty="0"/>
              <a:t> </a:t>
            </a:r>
            <a:r>
              <a:rPr lang="en-ID" sz="2400" dirty="0" err="1"/>
              <a:t>apapun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pada </a:t>
            </a:r>
            <a:r>
              <a:rPr lang="en-ID" sz="2400" dirty="0" err="1"/>
              <a:t>pihak</a:t>
            </a:r>
            <a:r>
              <a:rPr lang="en-ID" sz="2400" dirty="0"/>
              <a:t> </a:t>
            </a:r>
            <a:r>
              <a:rPr lang="en-ID" sz="2400" dirty="0" err="1"/>
              <a:t>rumah</a:t>
            </a:r>
            <a:r>
              <a:rPr lang="en-ID" sz="2400" dirty="0"/>
              <a:t> </a:t>
            </a:r>
            <a:r>
              <a:rPr lang="en-ID" sz="2400" dirty="0" err="1"/>
              <a:t>sakit</a:t>
            </a:r>
            <a:r>
              <a:rPr lang="en-ID" sz="2400" dirty="0"/>
              <a:t> </a:t>
            </a:r>
            <a:endParaRPr lang="en-ID" sz="2400" dirty="0"/>
          </a:p>
          <a:p>
            <a:pPr marL="457200" indent="-457200">
              <a:buAutoNum type="arabicPeriod"/>
            </a:pP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pengertian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 agar </a:t>
            </a:r>
            <a:r>
              <a:rPr lang="en-ID" sz="2400" dirty="0" err="1"/>
              <a:t>memperlakukan</a:t>
            </a:r>
            <a:r>
              <a:rPr lang="en-ID" sz="2400" dirty="0"/>
              <a:t> </a:t>
            </a:r>
            <a:r>
              <a:rPr lang="en-ID" sz="2400" dirty="0" err="1"/>
              <a:t>sesama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</a:t>
            </a:r>
            <a:r>
              <a:rPr lang="en-ID" sz="2400" dirty="0" err="1"/>
              <a:t>martabat</a:t>
            </a:r>
            <a:r>
              <a:rPr lang="en-ID" sz="2400" dirty="0"/>
              <a:t> dan rasa </a:t>
            </a:r>
            <a:r>
              <a:rPr lang="en-ID" sz="2400" dirty="0" err="1"/>
              <a:t>hormat</a:t>
            </a:r>
            <a:r>
              <a:rPr lang="en-ID" sz="2400" dirty="0"/>
              <a:t> </a:t>
            </a:r>
            <a:endParaRPr lang="en-ID" sz="2400" dirty="0"/>
          </a:p>
          <a:p>
            <a:pPr marL="457200" indent="-457200">
              <a:buAutoNum type="arabicPeriod"/>
            </a:pPr>
            <a:r>
              <a:rPr lang="en-ID" sz="2400" dirty="0"/>
              <a:t>Dalam melakukan </a:t>
            </a:r>
            <a:r>
              <a:rPr lang="en-ID" sz="2400" dirty="0" err="1"/>
              <a:t>kontak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,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seharusnya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pendengar</a:t>
            </a:r>
            <a:r>
              <a:rPr lang="en-ID" sz="2400" dirty="0"/>
              <a:t> yang </a:t>
            </a:r>
            <a:r>
              <a:rPr lang="en-ID" sz="2400" dirty="0" err="1"/>
              <a:t>baik</a:t>
            </a:r>
            <a:r>
              <a:rPr lang="en-ID" sz="2400" dirty="0"/>
              <a:t> salah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teknik</a:t>
            </a:r>
            <a:r>
              <a:rPr lang="en-ID" sz="2400" dirty="0"/>
              <a:t> </a:t>
            </a:r>
            <a:r>
              <a:rPr lang="en-ID" sz="2400" dirty="0" err="1"/>
              <a:t>pengumpulan</a:t>
            </a:r>
            <a:r>
              <a:rPr lang="en-ID" sz="2400" dirty="0"/>
              <a:t> data pada </a:t>
            </a:r>
            <a:r>
              <a:rPr lang="en-ID" sz="2400" dirty="0" err="1"/>
              <a:t>pengkajian</a:t>
            </a:r>
            <a:r>
              <a:rPr lang="en-ID" sz="2400" dirty="0"/>
              <a:t> adalah </a:t>
            </a:r>
            <a:r>
              <a:rPr lang="en-ID" sz="2400" dirty="0" err="1"/>
              <a:t>wawancarta</a:t>
            </a:r>
            <a:r>
              <a:rPr lang="en-ID" sz="2400" dirty="0"/>
              <a:t>. </a:t>
            </a:r>
            <a:r>
              <a:rPr lang="en-ID" sz="2400" dirty="0" err="1"/>
              <a:t>Saat</a:t>
            </a:r>
            <a:r>
              <a:rPr lang="en-ID" sz="2400" dirty="0"/>
              <a:t> melakukan </a:t>
            </a:r>
            <a:r>
              <a:rPr lang="en-ID" sz="2400" dirty="0" err="1"/>
              <a:t>wawancara</a:t>
            </a:r>
            <a:r>
              <a:rPr lang="en-ID" sz="2400" dirty="0"/>
              <a:t>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menempatkan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tempat</a:t>
            </a:r>
            <a:r>
              <a:rPr lang="en-ID" sz="2400" dirty="0"/>
              <a:t> </a:t>
            </a:r>
            <a:r>
              <a:rPr lang="en-ID" sz="2400" dirty="0" err="1"/>
              <a:t>curhat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 </a:t>
            </a:r>
            <a:r>
              <a:rPr lang="en-ID" sz="2400" dirty="0" err="1"/>
              <a:t>sebaik</a:t>
            </a:r>
            <a:r>
              <a:rPr lang="en-ID" sz="2400" dirty="0"/>
              <a:t> </a:t>
            </a:r>
            <a:r>
              <a:rPr lang="en-ID" sz="2400" dirty="0" err="1"/>
              <a:t>mungkin</a:t>
            </a:r>
            <a:r>
              <a:rPr lang="en-ID" sz="2400" dirty="0"/>
              <a:t> </a:t>
            </a:r>
            <a:endParaRPr lang="en-ID" sz="2400" dirty="0"/>
          </a:p>
          <a:p>
            <a:pPr marL="457200" indent="-457200">
              <a:buAutoNum type="arabicPeriod"/>
            </a:pP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pelatihan</a:t>
            </a:r>
            <a:r>
              <a:rPr lang="en-ID" sz="2400" dirty="0"/>
              <a:t> dan </a:t>
            </a:r>
            <a:r>
              <a:rPr lang="en-ID" sz="2400" dirty="0" err="1"/>
              <a:t>pendidikan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cara</a:t>
            </a:r>
            <a:r>
              <a:rPr lang="en-ID" sz="2400" dirty="0"/>
              <a:t> </a:t>
            </a:r>
            <a:r>
              <a:rPr lang="en-ID" sz="2400" dirty="0" err="1"/>
              <a:t>menghindari</a:t>
            </a:r>
            <a:r>
              <a:rPr lang="en-ID" sz="2400" dirty="0"/>
              <a:t> </a:t>
            </a:r>
            <a:r>
              <a:rPr lang="en-ID" sz="2400" dirty="0" err="1"/>
              <a:t>tindakann</a:t>
            </a:r>
            <a:r>
              <a:rPr lang="en-ID" sz="2400" dirty="0"/>
              <a:t> </a:t>
            </a:r>
            <a:r>
              <a:rPr lang="en-ID" sz="2400" dirty="0" err="1"/>
              <a:t>kekerasan</a:t>
            </a:r>
            <a:r>
              <a:rPr lang="en-ID" sz="2400" dirty="0"/>
              <a:t> verbal dan </a:t>
            </a:r>
            <a:r>
              <a:rPr lang="en-ID" sz="2400" dirty="0" err="1"/>
              <a:t>fisik</a:t>
            </a:r>
            <a:r>
              <a:rPr lang="en-ID" sz="2400" dirty="0"/>
              <a:t> </a:t>
            </a:r>
            <a:endParaRPr lang="en-ID" sz="2400" dirty="0"/>
          </a:p>
          <a:p>
            <a:pPr marL="457200" indent="-457200">
              <a:buAutoNum type="arabicPeriod"/>
            </a:pPr>
            <a:r>
              <a:rPr lang="en-ID" sz="2400" dirty="0"/>
              <a:t>Ketika </a:t>
            </a:r>
            <a:r>
              <a:rPr lang="en-ID" sz="2400" dirty="0" err="1"/>
              <a:t>pasien</a:t>
            </a:r>
            <a:r>
              <a:rPr lang="en-ID" sz="2400" dirty="0"/>
              <a:t> </a:t>
            </a:r>
            <a:r>
              <a:rPr lang="en-ID" sz="2400" dirty="0" err="1"/>
              <a:t>terlihat</a:t>
            </a:r>
            <a:r>
              <a:rPr lang="en-ID" sz="2400" dirty="0"/>
              <a:t> </a:t>
            </a:r>
            <a:r>
              <a:rPr lang="en-ID" sz="2400" dirty="0" err="1"/>
              <a:t>sedang</a:t>
            </a:r>
            <a:r>
              <a:rPr lang="en-ID" sz="2400" dirty="0"/>
              <a:t> dalam </a:t>
            </a:r>
            <a:r>
              <a:rPr lang="en-ID" sz="2400" dirty="0" err="1"/>
              <a:t>keadaan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terkontrol</a:t>
            </a:r>
            <a:r>
              <a:rPr lang="en-ID" sz="2400" dirty="0"/>
              <a:t> dan </a:t>
            </a:r>
            <a:r>
              <a:rPr lang="en-ID" sz="2400" dirty="0" err="1"/>
              <a:t>susah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didekati</a:t>
            </a:r>
            <a:r>
              <a:rPr lang="en-ID" sz="2400" dirty="0"/>
              <a:t>,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melakukan </a:t>
            </a:r>
            <a:r>
              <a:rPr lang="en-ID" sz="2400" dirty="0" err="1"/>
              <a:t>pengkajian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keluarga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 </a:t>
            </a:r>
            <a:r>
              <a:rPr lang="en-ID" sz="2400" dirty="0" err="1"/>
              <a:t>terlebih</a:t>
            </a:r>
            <a:r>
              <a:rPr lang="en-ID" sz="2400" dirty="0"/>
              <a:t> </a:t>
            </a:r>
            <a:r>
              <a:rPr lang="en-ID" sz="2400" dirty="0" err="1"/>
              <a:t>dahulu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35" y="457200"/>
            <a:ext cx="10661539" cy="1371600"/>
          </a:xfrm>
        </p:spPr>
        <p:txBody>
          <a:bodyPr/>
          <a:lstStyle/>
          <a:p>
            <a:r>
              <a:rPr lang="en-ID" sz="3200" dirty="0"/>
              <a:t>Upaya </a:t>
            </a:r>
            <a:r>
              <a:rPr lang="en-ID" sz="3200" dirty="0" err="1"/>
              <a:t>Meminimalkan</a:t>
            </a:r>
            <a:r>
              <a:rPr lang="en-ID" sz="3200" dirty="0"/>
              <a:t> Resiko dan Hazard pada </a:t>
            </a:r>
            <a:r>
              <a:rPr lang="en-ID" sz="3200" dirty="0" err="1"/>
              <a:t>Perawat</a:t>
            </a:r>
            <a:r>
              <a:rPr lang="en-ID" sz="3200" dirty="0"/>
              <a:t> dalam Tahap </a:t>
            </a:r>
            <a:r>
              <a:rPr lang="en-ID" sz="3200" dirty="0" err="1"/>
              <a:t>Pengkajian</a:t>
            </a:r>
            <a:r>
              <a:rPr lang="en-ID" sz="3200" dirty="0"/>
              <a:t> (</a:t>
            </a:r>
            <a:r>
              <a:rPr lang="en-ID" sz="3200" dirty="0" err="1"/>
              <a:t>Pasien</a:t>
            </a:r>
            <a:r>
              <a:rPr lang="en-ID" sz="3200" dirty="0"/>
              <a:t>, </a:t>
            </a:r>
            <a:r>
              <a:rPr lang="en-ID" sz="3200" dirty="0" err="1"/>
              <a:t>Perawat</a:t>
            </a:r>
            <a:r>
              <a:rPr lang="en-ID" sz="3200" dirty="0"/>
              <a:t>, </a:t>
            </a:r>
            <a:r>
              <a:rPr lang="en-ID" sz="3200" dirty="0" err="1"/>
              <a:t>manajemen</a:t>
            </a:r>
            <a:r>
              <a:rPr lang="en-ID" sz="3200" dirty="0"/>
              <a:t> RS) </a:t>
            </a:r>
            <a:endParaRPr lang="en-ID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5135" y="2087563"/>
            <a:ext cx="10661539" cy="3890543"/>
          </a:xfrm>
        </p:spPr>
        <p:txBody>
          <a:bodyPr/>
          <a:lstStyle/>
          <a:p>
            <a:r>
              <a:rPr lang="en-ID" dirty="0"/>
              <a:t>6.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mengkaji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kata-kata yang </a:t>
            </a:r>
            <a:r>
              <a:rPr lang="en-ID" dirty="0" err="1"/>
              <a:t>menyingung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dan </a:t>
            </a:r>
            <a:r>
              <a:rPr lang="en-ID" dirty="0" err="1"/>
              <a:t>keluarga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/>
              <a:t>7. </a:t>
            </a:r>
            <a:r>
              <a:rPr lang="en-ID" dirty="0" err="1"/>
              <a:t>Saat</a:t>
            </a:r>
            <a:r>
              <a:rPr lang="en-ID" dirty="0"/>
              <a:t> melakukan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pemeriksaan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,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meminta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terlebih</a:t>
            </a:r>
            <a:r>
              <a:rPr lang="en-ID" dirty="0"/>
              <a:t> </a:t>
            </a:r>
            <a:r>
              <a:rPr lang="en-ID" dirty="0" err="1"/>
              <a:t>dahulu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/>
              <a:t>8.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mempersiapkan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hazard dan </a:t>
            </a:r>
            <a:r>
              <a:rPr lang="en-ID" dirty="0" err="1"/>
              <a:t>resiko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/>
              <a:t>9.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 serta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</a:t>
            </a:r>
            <a:r>
              <a:rPr lang="en-ID" dirty="0" err="1"/>
              <a:t>menutupi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laporan-laporan</a:t>
            </a:r>
            <a:r>
              <a:rPr lang="en-ID" dirty="0"/>
              <a:t> </a:t>
            </a:r>
            <a:r>
              <a:rPr lang="en-ID" dirty="0" err="1"/>
              <a:t>kekerasan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verbal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10. </a:t>
            </a:r>
            <a:r>
              <a:rPr lang="en-ID" dirty="0" err="1"/>
              <a:t>Memodifikasi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yang </a:t>
            </a:r>
            <a:r>
              <a:rPr lang="en-ID" dirty="0" err="1"/>
              <a:t>nyaman</a:t>
            </a:r>
            <a:r>
              <a:rPr lang="en-ID" dirty="0"/>
              <a:t> </a:t>
            </a:r>
            <a:r>
              <a:rPr lang="en-ID" dirty="0" err="1"/>
              <a:t>dirumah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poli</a:t>
            </a:r>
            <a:r>
              <a:rPr lang="en-ID" dirty="0"/>
              <a:t>, </a:t>
            </a:r>
            <a:r>
              <a:rPr lang="en-ID" dirty="0" err="1"/>
              <a:t>ruangan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r>
              <a:rPr lang="en-ID" dirty="0"/>
              <a:t>,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unit </a:t>
            </a:r>
            <a:r>
              <a:rPr lang="en-ID" dirty="0" err="1"/>
              <a:t>gawat</a:t>
            </a:r>
            <a:r>
              <a:rPr lang="en-ID" dirty="0"/>
              <a:t> </a:t>
            </a:r>
            <a:r>
              <a:rPr lang="en-ID" dirty="0" err="1"/>
              <a:t>darurat</a:t>
            </a:r>
            <a:r>
              <a:rPr lang="en-ID" dirty="0"/>
              <a:t> dan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intensif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menentramkan</a:t>
            </a:r>
            <a:r>
              <a:rPr lang="en-ID" dirty="0"/>
              <a:t> </a:t>
            </a:r>
            <a:r>
              <a:rPr lang="en-ID" dirty="0" err="1"/>
              <a:t>suasana</a:t>
            </a:r>
            <a:r>
              <a:rPr lang="en-ID" dirty="0"/>
              <a:t> </a:t>
            </a:r>
            <a:r>
              <a:rPr lang="en-ID" dirty="0" err="1"/>
              <a:t>hati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dan </a:t>
            </a:r>
            <a:r>
              <a:rPr lang="en-ID" dirty="0" err="1"/>
              <a:t>keluarga</a:t>
            </a:r>
            <a:endParaRPr lang="en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4637" y="221224"/>
            <a:ext cx="9926486" cy="1920240"/>
          </a:xfrm>
        </p:spPr>
        <p:txBody>
          <a:bodyPr/>
          <a:lstStyle/>
          <a:p>
            <a:r>
              <a:rPr lang="en-US" dirty="0"/>
              <a:t>Fin</a:t>
            </a:r>
            <a:r>
              <a:rPr lang="en-US" sz="3200" dirty="0"/>
              <a:t>al tips &amp;</a:t>
            </a:r>
            <a:r>
              <a:rPr lang="en-ID" sz="3200" dirty="0"/>
              <a:t>Upaya </a:t>
            </a:r>
            <a:r>
              <a:rPr lang="en-ID" sz="3200" dirty="0" err="1"/>
              <a:t>Meminimalkan</a:t>
            </a:r>
            <a:r>
              <a:rPr lang="en-ID" sz="3200" dirty="0"/>
              <a:t> Resiko dan Hazard pada </a:t>
            </a:r>
            <a:r>
              <a:rPr lang="en-ID" sz="3200" dirty="0" err="1"/>
              <a:t>Perawat</a:t>
            </a:r>
            <a:r>
              <a:rPr lang="en-ID" sz="3200" dirty="0"/>
              <a:t> dalam Tahap </a:t>
            </a:r>
            <a:r>
              <a:rPr lang="en-ID" sz="3200" dirty="0" err="1"/>
              <a:t>Pengkajian</a:t>
            </a:r>
            <a:r>
              <a:rPr lang="en-ID" sz="3200" dirty="0"/>
              <a:t> </a:t>
            </a:r>
            <a:r>
              <a:rPr lang="en-ID" sz="3200" dirty="0" err="1"/>
              <a:t>Berdasarkan</a:t>
            </a:r>
            <a:r>
              <a:rPr lang="en-ID" sz="3200" dirty="0"/>
              <a:t> </a:t>
            </a:r>
            <a:r>
              <a:rPr lang="en-ID" sz="3200" dirty="0" err="1"/>
              <a:t>Kasus</a:t>
            </a:r>
            <a:r>
              <a:rPr lang="en-ID" sz="3200" dirty="0"/>
              <a:t> </a:t>
            </a:r>
            <a:r>
              <a:rPr lang="en-ID" sz="3200" dirty="0" err="1"/>
              <a:t>Penyakit</a:t>
            </a:r>
            <a:r>
              <a:rPr lang="en-ID" sz="3200" dirty="0"/>
              <a:t> </a:t>
            </a:r>
            <a:r>
              <a:rPr lang="en-ID" sz="3200" dirty="0" err="1"/>
              <a:t>Akibat</a:t>
            </a:r>
            <a:r>
              <a:rPr lang="en-ID" sz="3200" dirty="0"/>
              <a:t> Kerja. </a:t>
            </a:r>
            <a:r>
              <a:rPr lang="en-US" sz="3200" dirty="0"/>
              <a:t> 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5"/>
          </p:nvPr>
        </p:nvSpPr>
        <p:spPr>
          <a:xfrm>
            <a:off x="481780" y="2303564"/>
            <a:ext cx="10952726" cy="40972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/>
              <a:t>1</a:t>
            </a:r>
            <a:r>
              <a:rPr lang="en-ID" sz="2400" dirty="0"/>
              <a:t>. </a:t>
            </a:r>
            <a:r>
              <a:rPr lang="en-ID" sz="2400" dirty="0" err="1"/>
              <a:t>Batasi</a:t>
            </a:r>
            <a:r>
              <a:rPr lang="en-ID" sz="2400" dirty="0"/>
              <a:t> </a:t>
            </a:r>
            <a:r>
              <a:rPr lang="en-ID" sz="2400" dirty="0" err="1"/>
              <a:t>akses</a:t>
            </a:r>
            <a:r>
              <a:rPr lang="en-ID" sz="2400" dirty="0"/>
              <a:t> </a:t>
            </a:r>
            <a:r>
              <a:rPr lang="en-ID" sz="2400" dirty="0" err="1"/>
              <a:t>ketempat</a:t>
            </a:r>
            <a:r>
              <a:rPr lang="en-ID" sz="2400" dirty="0"/>
              <a:t> </a:t>
            </a:r>
            <a:r>
              <a:rPr lang="en-ID" sz="2400" dirty="0" err="1"/>
              <a:t>isolasi</a:t>
            </a:r>
            <a:r>
              <a:rPr lang="en-ID" sz="2400" dirty="0"/>
              <a:t>. 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2. </a:t>
            </a:r>
            <a:r>
              <a:rPr lang="en-ID" sz="2400" dirty="0" err="1"/>
              <a:t>Menggunakan</a:t>
            </a:r>
            <a:r>
              <a:rPr lang="en-ID" sz="2400" dirty="0"/>
              <a:t> APD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benar</a:t>
            </a:r>
            <a:r>
              <a:rPr lang="en-ID" sz="2400" dirty="0"/>
              <a:t>.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 3. SOP </a:t>
            </a:r>
            <a:r>
              <a:rPr lang="en-ID" sz="2400" dirty="0" err="1"/>
              <a:t>memasang</a:t>
            </a:r>
            <a:r>
              <a:rPr lang="en-ID" sz="2400" dirty="0"/>
              <a:t> APD, </a:t>
            </a:r>
            <a:r>
              <a:rPr lang="en-ID" sz="2400" dirty="0" err="1"/>
              <a:t>jangan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sedikitpun</a:t>
            </a:r>
            <a:r>
              <a:rPr lang="en-ID" sz="2400" dirty="0"/>
              <a:t> bagian </a:t>
            </a:r>
            <a:r>
              <a:rPr lang="en-ID" sz="2400" dirty="0" err="1"/>
              <a:t>tubuh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tertutup</a:t>
            </a:r>
            <a:r>
              <a:rPr lang="en-ID" sz="2400" dirty="0"/>
              <a:t> APD. 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4. </a:t>
            </a:r>
            <a:r>
              <a:rPr lang="en-ID" sz="2400" dirty="0" err="1"/>
              <a:t>Petugas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menyembunyikan</a:t>
            </a:r>
            <a:r>
              <a:rPr lang="en-ID" sz="2400" dirty="0"/>
              <a:t> </a:t>
            </a:r>
            <a:r>
              <a:rPr lang="en-ID" sz="2400" dirty="0" err="1"/>
              <a:t>wajahnya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. 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5. </a:t>
            </a:r>
            <a:r>
              <a:rPr lang="en-ID" sz="2400" dirty="0" err="1"/>
              <a:t>Membatasi</a:t>
            </a:r>
            <a:r>
              <a:rPr lang="en-ID" sz="2400" dirty="0"/>
              <a:t> </a:t>
            </a:r>
            <a:r>
              <a:rPr lang="en-ID" sz="2400" dirty="0" err="1"/>
              <a:t>sentuhan</a:t>
            </a:r>
            <a:r>
              <a:rPr lang="en-ID" sz="2400" dirty="0"/>
              <a:t> </a:t>
            </a:r>
            <a:r>
              <a:rPr lang="en-ID" sz="2400" dirty="0" err="1"/>
              <a:t>langsung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.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6. </a:t>
            </a:r>
            <a:r>
              <a:rPr lang="en-ID" sz="2400" dirty="0" err="1"/>
              <a:t>Cuci</a:t>
            </a:r>
            <a:r>
              <a:rPr lang="en-ID" sz="2400" dirty="0"/>
              <a:t> </a:t>
            </a:r>
            <a:r>
              <a:rPr lang="en-ID" sz="2400" dirty="0" err="1"/>
              <a:t>tangan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air dan </a:t>
            </a:r>
            <a:r>
              <a:rPr lang="en-ID" sz="2400" dirty="0" err="1"/>
              <a:t>sabun</a:t>
            </a:r>
            <a:r>
              <a:rPr lang="en-ID" sz="2400" dirty="0"/>
              <a:t>. 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7. </a:t>
            </a:r>
            <a:r>
              <a:rPr lang="en-ID" sz="2400" dirty="0" err="1"/>
              <a:t>Lakukan</a:t>
            </a:r>
            <a:r>
              <a:rPr lang="en-ID" sz="2400" dirty="0"/>
              <a:t> </a:t>
            </a:r>
            <a:r>
              <a:rPr lang="en-ID" sz="2400" dirty="0" err="1"/>
              <a:t>pemeriksaan</a:t>
            </a:r>
            <a:r>
              <a:rPr lang="en-ID" sz="2400" dirty="0"/>
              <a:t> </a:t>
            </a:r>
            <a:r>
              <a:rPr lang="en-ID" sz="2400" dirty="0" err="1"/>
              <a:t>berkala</a:t>
            </a:r>
            <a:r>
              <a:rPr lang="en-ID" sz="2400" dirty="0"/>
              <a:t> pada </a:t>
            </a:r>
            <a:r>
              <a:rPr lang="en-ID" sz="2400" dirty="0" err="1"/>
              <a:t>pekerja</a:t>
            </a:r>
            <a:r>
              <a:rPr lang="en-ID" sz="2400" dirty="0"/>
              <a:t>. 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8. </a:t>
            </a:r>
            <a:r>
              <a:rPr lang="en-ID" sz="2400" dirty="0" err="1"/>
              <a:t>Hindari</a:t>
            </a:r>
            <a:r>
              <a:rPr lang="en-ID" sz="2400" dirty="0"/>
              <a:t> </a:t>
            </a:r>
            <a:r>
              <a:rPr lang="en-ID" sz="2400" dirty="0" err="1"/>
              <a:t>memegang</a:t>
            </a:r>
            <a:r>
              <a:rPr lang="en-ID" sz="2400" dirty="0"/>
              <a:t> </a:t>
            </a:r>
            <a:r>
              <a:rPr lang="en-ID" sz="2400" dirty="0" err="1"/>
              <a:t>benda</a:t>
            </a:r>
            <a:r>
              <a:rPr lang="en-ID" sz="2400" dirty="0"/>
              <a:t> yang </a:t>
            </a:r>
            <a:r>
              <a:rPr lang="en-ID" sz="2400" dirty="0" err="1"/>
              <a:t>mungkin</a:t>
            </a:r>
            <a:r>
              <a:rPr lang="en-ID" sz="2400" dirty="0"/>
              <a:t> </a:t>
            </a:r>
            <a:r>
              <a:rPr lang="en-ID" sz="2400" dirty="0" err="1"/>
              <a:t>terkontaminas</a:t>
            </a:r>
            <a:endParaRPr lang="en-ID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ID" dirty="0"/>
              <a:t>Resiko dan hazard </a:t>
            </a:r>
            <a:br>
              <a:rPr lang="en-ID" dirty="0"/>
            </a:br>
            <a:r>
              <a:rPr lang="en-ID" dirty="0"/>
              <a:t>dalam </a:t>
            </a: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askep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askep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dgn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endParaRPr lang="en-ID" dirty="0"/>
          </a:p>
          <a:p>
            <a:pPr marL="514350" indent="-514350">
              <a:buAutoNum type="arabicPeriod"/>
            </a:pP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07868" y="3990522"/>
            <a:ext cx="3756545" cy="249981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IMPLEMENTASI </a:t>
            </a:r>
            <a:r>
              <a:rPr lang="en-ID" dirty="0" err="1"/>
              <a:t>Implementasi</a:t>
            </a:r>
            <a:r>
              <a:rPr lang="en-ID" dirty="0"/>
              <a:t> keperawatan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serangkaian </a:t>
            </a:r>
            <a:r>
              <a:rPr lang="en-ID" dirty="0" err="1"/>
              <a:t>kegiatan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oleh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klien </a:t>
            </a:r>
            <a:r>
              <a:rPr lang="en-ID" dirty="0" err="1"/>
              <a:t>dari</a:t>
            </a:r>
            <a:r>
              <a:rPr lang="en-ID" dirty="0"/>
              <a:t> masalah status </a:t>
            </a:r>
            <a:r>
              <a:rPr lang="en-ID" dirty="0" err="1"/>
              <a:t>kesehatan</a:t>
            </a:r>
            <a:r>
              <a:rPr lang="en-ID" dirty="0"/>
              <a:t> yang </a:t>
            </a:r>
            <a:r>
              <a:rPr lang="en-ID" dirty="0" err="1"/>
              <a:t>dihadapi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status </a:t>
            </a:r>
            <a:r>
              <a:rPr lang="en-ID" dirty="0" err="1"/>
              <a:t>kesehatan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yang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kriteria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yang </a:t>
            </a:r>
            <a:r>
              <a:rPr lang="en-ID" dirty="0" err="1"/>
              <a:t>diharapkan</a:t>
            </a:r>
            <a:r>
              <a:rPr lang="en-ID" dirty="0"/>
              <a:t> (Potter &amp; Perry 1997) </a:t>
            </a:r>
            <a:endParaRPr lang="en-ID" dirty="0"/>
          </a:p>
          <a:p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adl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,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, </a:t>
            </a:r>
            <a:r>
              <a:rPr lang="en-ID" dirty="0" err="1"/>
              <a:t>pencegahan</a:t>
            </a:r>
            <a:r>
              <a:rPr lang="en-ID" dirty="0"/>
              <a:t> </a:t>
            </a:r>
            <a:r>
              <a:rPr lang="en-ID" dirty="0" err="1"/>
              <a:t>penyakit</a:t>
            </a:r>
            <a:r>
              <a:rPr lang="en-ID" dirty="0"/>
              <a:t>, </a:t>
            </a:r>
            <a:r>
              <a:rPr lang="en-ID" dirty="0" err="1"/>
              <a:t>pemulihan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dan </a:t>
            </a:r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koping</a:t>
            </a:r>
            <a:r>
              <a:rPr lang="en-ID" dirty="0"/>
              <a:t>. </a:t>
            </a:r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3 Prinsip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keperawatan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ID" dirty="0"/>
              <a:t>Mempertahankan </a:t>
            </a:r>
            <a:r>
              <a:rPr lang="en-ID" dirty="0" err="1"/>
              <a:t>keamanan</a:t>
            </a:r>
            <a:r>
              <a:rPr lang="en-ID" dirty="0"/>
              <a:t> klien. Tindakan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membahayakan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pelanggaran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keperawatan. Professional juga merupakan suatu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pelanggaran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dituntut</a:t>
            </a:r>
            <a:endParaRPr lang="en-ID" dirty="0"/>
          </a:p>
          <a:p>
            <a:pPr marL="514350" indent="-514350">
              <a:buAutoNum type="arabicPeriod"/>
            </a:pP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asuhan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 </a:t>
            </a:r>
            <a:endParaRPr lang="en-ID" dirty="0"/>
          </a:p>
          <a:p>
            <a:pPr marL="514350" indent="-514350">
              <a:buAutoNum type="arabicPeriod"/>
            </a:pP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asuhan</a:t>
            </a:r>
            <a:r>
              <a:rPr lang="en-ID" dirty="0"/>
              <a:t> </a:t>
            </a:r>
            <a:r>
              <a:rPr lang="en-ID" dirty="0" err="1"/>
              <a:t>seefisien</a:t>
            </a:r>
            <a:r>
              <a:rPr lang="en-ID" dirty="0"/>
              <a:t> </a:t>
            </a:r>
            <a:r>
              <a:rPr lang="en-ID" dirty="0" err="1"/>
              <a:t>mungkin</a:t>
            </a:r>
            <a:endParaRPr lang="en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Resiko dan hazard dalam </a:t>
            </a:r>
            <a:r>
              <a:rPr lang="en-ID" dirty="0" err="1"/>
              <a:t>implementasi</a:t>
            </a:r>
            <a:r>
              <a:rPr lang="en-ID" dirty="0"/>
              <a:t> </a:t>
            </a:r>
            <a:r>
              <a:rPr lang="en-ID" dirty="0" err="1"/>
              <a:t>askep</a:t>
            </a:r>
            <a:r>
              <a:rPr lang="en-ID" dirty="0"/>
              <a:t>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kompeten</a:t>
            </a:r>
            <a:r>
              <a:rPr lang="en-ID" dirty="0"/>
              <a:t> dalam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asuhan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perawatan</a:t>
            </a:r>
            <a:r>
              <a:rPr lang="en-ID" dirty="0"/>
              <a:t> </a:t>
            </a:r>
            <a:endParaRPr lang="en-ID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beresiko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</a:t>
            </a:r>
            <a:r>
              <a:rPr lang="en-ID" dirty="0" err="1"/>
              <a:t>preosedur</a:t>
            </a:r>
            <a:r>
              <a:rPr lang="en-ID" dirty="0"/>
              <a:t> </a:t>
            </a:r>
            <a:endParaRPr lang="en-ID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gagal</a:t>
            </a:r>
            <a:r>
              <a:rPr lang="en-ID" dirty="0"/>
              <a:t> dalam melakukan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askep</a:t>
            </a:r>
            <a:r>
              <a:rPr lang="en-ID" dirty="0"/>
              <a:t> </a:t>
            </a:r>
            <a:endParaRPr lang="en-ID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dirty="0"/>
              <a:t>Tindakan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dgn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tindakan</a:t>
            </a:r>
            <a:endParaRPr lang="en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TAHAP PENGKAJIAN KEPERAWATAN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3" y="2084832"/>
            <a:ext cx="9779182" cy="4365129"/>
          </a:xfrm>
        </p:spPr>
        <p:txBody>
          <a:bodyPr/>
          <a:lstStyle/>
          <a:p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ditentukan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melakukan proses </a:t>
            </a:r>
            <a:r>
              <a:rPr lang="en-ID" dirty="0" err="1"/>
              <a:t>pengkajian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mengumpulkan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scr</a:t>
            </a:r>
            <a:r>
              <a:rPr lang="en-ID" dirty="0"/>
              <a:t> </a:t>
            </a:r>
            <a:r>
              <a:rPr lang="en-ID" dirty="0" err="1"/>
              <a:t>akurat</a:t>
            </a:r>
            <a:r>
              <a:rPr lang="en-ID" dirty="0"/>
              <a:t>, </a:t>
            </a:r>
            <a:r>
              <a:rPr lang="en-ID" dirty="0" err="1"/>
              <a:t>tepat</a:t>
            </a:r>
            <a:r>
              <a:rPr lang="en-ID" dirty="0"/>
              <a:t> dan </a:t>
            </a:r>
            <a:r>
              <a:rPr lang="en-ID" dirty="0" err="1"/>
              <a:t>aktual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, </a:t>
            </a:r>
            <a:endParaRPr lang="en-ID" dirty="0"/>
          </a:p>
          <a:p>
            <a:r>
              <a:rPr lang="en-ID" dirty="0"/>
              <a:t>PERAWAT HARUS MAMPU MENGIDENTIFIKASI SCR BENAR DAN ME NINGKATKAN KOMUNIKASI SCR EFEKTIF AGAR TDK TERDAPAT INFORMASI YG SALAH DIMENGERTI OLEH PERAWAT ATAU INFORMASI YANG TDK TEPAT DAN TDK CUKUP</a:t>
            </a:r>
            <a:endParaRPr lang="en-ID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TAHAP PERENCANAAN ASKEP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keperawatan merupakan serangkaian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. </a:t>
            </a: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kep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perumusan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, </a:t>
            </a:r>
            <a:r>
              <a:rPr lang="en-ID" dirty="0" err="1"/>
              <a:t>tindakan</a:t>
            </a:r>
            <a:r>
              <a:rPr lang="en-ID" dirty="0"/>
              <a:t>, dan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rangkaian</a:t>
            </a:r>
            <a:r>
              <a:rPr lang="en-ID" dirty="0"/>
              <a:t> aske pd klien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pengkajian</a:t>
            </a:r>
            <a:r>
              <a:rPr lang="en-ID" dirty="0"/>
              <a:t> </a:t>
            </a: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mrpk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seorg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dalam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keperawatan. </a:t>
            </a:r>
            <a:r>
              <a:rPr lang="en-ID" dirty="0" err="1"/>
              <a:t>Maka</a:t>
            </a:r>
            <a:r>
              <a:rPr lang="en-ID" dirty="0"/>
              <a:t>, PERAWAT HARUS MAMPU MENYUSUN RENCANA TINDAKAN YG AKAN DIBERIKAN KPD PASIEN SCR SISTEMATIS DAN TEPAT</a:t>
            </a:r>
            <a:endParaRPr lang="en-ID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TAHAP DIAGNOSA ASKEP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74" y="2084832"/>
            <a:ext cx="10405901" cy="3366813"/>
          </a:xfrm>
        </p:spPr>
        <p:txBody>
          <a:bodyPr/>
          <a:lstStyle/>
          <a:p>
            <a:r>
              <a:rPr lang="en-ID" dirty="0"/>
              <a:t> </a:t>
            </a:r>
            <a:r>
              <a:rPr lang="en-ID" dirty="0" err="1"/>
              <a:t>menganalisis</a:t>
            </a:r>
            <a:r>
              <a:rPr lang="en-ID" dirty="0"/>
              <a:t> data </a:t>
            </a:r>
            <a:r>
              <a:rPr lang="en-ID" dirty="0" err="1"/>
              <a:t>subjektif</a:t>
            </a:r>
            <a:r>
              <a:rPr lang="en-ID" dirty="0"/>
              <a:t> dan </a:t>
            </a:r>
            <a:r>
              <a:rPr lang="en-ID" dirty="0" err="1"/>
              <a:t>objektif</a:t>
            </a:r>
            <a:r>
              <a:rPr lang="en-ID" dirty="0"/>
              <a:t> </a:t>
            </a:r>
            <a:r>
              <a:rPr lang="en-ID" dirty="0" err="1"/>
              <a:t>utk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diagnose keperawatan. Diagnosa </a:t>
            </a:r>
            <a:r>
              <a:rPr lang="en-ID" dirty="0" err="1"/>
              <a:t>mrpk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utk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merumuskan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kep</a:t>
            </a:r>
            <a:r>
              <a:rPr lang="en-ID" dirty="0"/>
              <a:t>. </a:t>
            </a:r>
            <a:r>
              <a:rPr lang="en-ID" dirty="0" err="1"/>
              <a:t>Jk</a:t>
            </a:r>
            <a:r>
              <a:rPr lang="en-ID" dirty="0"/>
              <a:t> </a:t>
            </a:r>
            <a:r>
              <a:rPr lang="en-ID" dirty="0" err="1"/>
              <a:t>terdpt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pd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melakukan proses diagnose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terdaat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telewatkan</a:t>
            </a:r>
            <a:r>
              <a:rPr lang="en-ID" dirty="0"/>
              <a:t>, k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disusun</a:t>
            </a:r>
            <a:r>
              <a:rPr lang="en-ID" dirty="0"/>
              <a:t> </a:t>
            </a:r>
            <a:r>
              <a:rPr lang="en-ID" dirty="0" err="1"/>
              <a:t>mjd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tepat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 err="1"/>
              <a:t>Maka</a:t>
            </a:r>
            <a:r>
              <a:rPr lang="en-ID" dirty="0"/>
              <a:t>, PERAWAT HARUS MAMPUBERPIKIR SECARA KRITIS DAN TEPAT SEHINGGA TIDAK TERJADI KESALAHAN ATAU RESIKO DAN HAZARD YANG DAPAT MENGANCAM NYAWA.</a:t>
            </a:r>
            <a:endParaRPr lang="en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864" y="2004941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D" dirty="0">
                <a:solidFill>
                  <a:srgbClr val="000000"/>
                </a:solidFill>
                <a:latin typeface="__Inter_bdbe8e"/>
              </a:rPr>
              <a:t>Resiko &amp; Hazard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dlm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pengkajian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Askep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1</a:t>
            </a:r>
            <a:endParaRPr lang="en-ID" b="0" i="0" dirty="0">
              <a:solidFill>
                <a:srgbClr val="000000"/>
              </a:solidFill>
              <a:effectLst/>
              <a:latin typeface="__Inter_bdbe8e"/>
            </a:endParaRPr>
          </a:p>
          <a:p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Resiko &amp; Hazard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dlm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perencanaan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Askep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endParaRPr lang="en-ID" b="0" i="0" dirty="0">
              <a:solidFill>
                <a:srgbClr val="000000"/>
              </a:solidFill>
              <a:effectLst/>
              <a:latin typeface="__Inter_bdbe8e"/>
            </a:endParaRPr>
          </a:p>
          <a:p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Resiko &amp; Hazard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dlm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Implementasi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Askep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endParaRPr lang="en-ID" b="0" i="0" dirty="0">
              <a:solidFill>
                <a:srgbClr val="000000"/>
              </a:solidFill>
              <a:effectLst/>
              <a:latin typeface="__Inter_bdbe8e"/>
            </a:endParaRPr>
          </a:p>
          <a:p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Resiko &amp; Hazard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dlm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Evaluasi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Askep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96237" y="2172929"/>
            <a:ext cx="3704150" cy="37041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TAHAP IMPLEMENTASI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686" y="1706564"/>
            <a:ext cx="9779182" cy="3366813"/>
          </a:xfrm>
        </p:spPr>
        <p:txBody>
          <a:bodyPr/>
          <a:lstStyle/>
          <a:p>
            <a:r>
              <a:rPr lang="en-ID" dirty="0"/>
              <a:t> </a:t>
            </a:r>
            <a:r>
              <a:rPr lang="en-ID" dirty="0" err="1"/>
              <a:t>pengolahan</a:t>
            </a:r>
            <a:r>
              <a:rPr lang="en-ID" dirty="0"/>
              <a:t> dan </a:t>
            </a:r>
            <a:r>
              <a:rPr lang="en-ID" dirty="0" err="1"/>
              <a:t>perwujudan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kep</a:t>
            </a:r>
            <a:r>
              <a:rPr lang="en-ID" dirty="0"/>
              <a:t>.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disusun</a:t>
            </a:r>
            <a:r>
              <a:rPr lang="en-ID" dirty="0"/>
              <a:t> pada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perencanaan</a:t>
            </a:r>
            <a:r>
              <a:rPr lang="en-ID" dirty="0"/>
              <a:t>.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melakukan proses </a:t>
            </a:r>
            <a:r>
              <a:rPr lang="en-ID" dirty="0" err="1"/>
              <a:t>implementasi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menjamin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adalah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 err="1"/>
              <a:t>Perawat</a:t>
            </a:r>
            <a:r>
              <a:rPr lang="en-ID" dirty="0"/>
              <a:t> juga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dlm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proses </a:t>
            </a:r>
            <a:r>
              <a:rPr lang="en-ID" dirty="0" err="1"/>
              <a:t>implementasi</a:t>
            </a:r>
            <a:r>
              <a:rPr lang="en-ID" dirty="0"/>
              <a:t> agar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pada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safety </a:t>
            </a:r>
            <a:r>
              <a:rPr lang="en-ID" dirty="0" err="1"/>
              <a:t>ditentukan</a:t>
            </a:r>
            <a:r>
              <a:rPr lang="en-ID" dirty="0"/>
              <a:t> juga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peralatan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 dan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diperhatikan</a:t>
            </a:r>
            <a:r>
              <a:rPr lang="en-ID" dirty="0"/>
              <a:t> agar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terhindar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infeksi</a:t>
            </a:r>
            <a:r>
              <a:rPr lang="en-ID" dirty="0"/>
              <a:t> lain </a:t>
            </a:r>
            <a:r>
              <a:rPr lang="en-ID" dirty="0" err="1"/>
              <a:t>akibat</a:t>
            </a:r>
            <a:r>
              <a:rPr lang="en-ID" dirty="0"/>
              <a:t> melakukan </a:t>
            </a:r>
            <a:r>
              <a:rPr lang="en-ID" dirty="0" err="1"/>
              <a:t>kontak</a:t>
            </a:r>
            <a:r>
              <a:rPr lang="en-ID" dirty="0"/>
              <a:t> </a:t>
            </a:r>
            <a:r>
              <a:rPr lang="en-ID" dirty="0" err="1"/>
              <a:t>dgn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diluar</a:t>
            </a:r>
            <a:r>
              <a:rPr lang="en-ID" dirty="0"/>
              <a:t> </a:t>
            </a:r>
            <a:r>
              <a:rPr lang="en-ID" dirty="0" err="1"/>
              <a:t>tubuhnya</a:t>
            </a:r>
            <a:endParaRPr lang="en-ID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TAHAP EVALUASI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mengacu</a:t>
            </a:r>
            <a:r>
              <a:rPr lang="en-ID" dirty="0"/>
              <a:t> </a:t>
            </a:r>
            <a:r>
              <a:rPr lang="en-ID" dirty="0" err="1"/>
              <a:t>kpd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, </a:t>
            </a:r>
            <a:r>
              <a:rPr lang="en-ID" dirty="0" err="1"/>
              <a:t>tahapan</a:t>
            </a:r>
            <a:r>
              <a:rPr lang="en-ID" dirty="0"/>
              <a:t> dan </a:t>
            </a:r>
            <a:r>
              <a:rPr lang="en-ID" dirty="0" err="1"/>
              <a:t>perbaikan</a:t>
            </a:r>
            <a:r>
              <a:rPr lang="en-ID" dirty="0"/>
              <a:t>. Tahap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 </a:t>
            </a:r>
            <a:r>
              <a:rPr lang="en-ID" dirty="0" err="1"/>
              <a:t>mengapa</a:t>
            </a:r>
            <a:r>
              <a:rPr lang="en-ID" dirty="0"/>
              <a:t> suatu proses keperawatan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berhasil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gagal</a:t>
            </a:r>
            <a:r>
              <a:rPr lang="en-ID" dirty="0"/>
              <a:t>.(</a:t>
            </a:r>
            <a:r>
              <a:rPr lang="en-ID" dirty="0" err="1"/>
              <a:t>cermin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thd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dilakukannya</a:t>
            </a:r>
            <a:r>
              <a:rPr lang="en-ID" dirty="0"/>
              <a:t>) Jika pada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kejadian</a:t>
            </a:r>
            <a:r>
              <a:rPr lang="en-ID" dirty="0"/>
              <a:t> yang salah,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hal-hal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diperbaiki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terjdinya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buruk</a:t>
            </a:r>
            <a:r>
              <a:rPr lang="en-ID" dirty="0"/>
              <a:t> pada </a:t>
            </a:r>
            <a:r>
              <a:rPr lang="en-ID" dirty="0" err="1"/>
              <a:t>pasien</a:t>
            </a:r>
            <a:r>
              <a:rPr lang="en-ID" dirty="0"/>
              <a:t> serta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Jika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melakukan </a:t>
            </a:r>
            <a:r>
              <a:rPr lang="en-ID" dirty="0" err="1"/>
              <a:t>kesalaan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menjalani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proses keperawatan, dalam </a:t>
            </a:r>
            <a:r>
              <a:rPr lang="en-ID" dirty="0" err="1"/>
              <a:t>menangani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timbulnya</a:t>
            </a:r>
            <a:r>
              <a:rPr lang="en-ID" dirty="0"/>
              <a:t> </a:t>
            </a:r>
            <a:r>
              <a:rPr lang="en-ID" dirty="0" err="1"/>
              <a:t>kecelakaan</a:t>
            </a:r>
            <a:r>
              <a:rPr lang="en-ID" dirty="0"/>
              <a:t> kerja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mengancam</a:t>
            </a:r>
            <a:r>
              <a:rPr lang="en-ID" dirty="0"/>
              <a:t> </a:t>
            </a:r>
            <a:r>
              <a:rPr lang="en-ID" dirty="0" err="1"/>
              <a:t>nyawa</a:t>
            </a:r>
            <a:endParaRPr lang="en-ID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136526"/>
            <a:ext cx="4033773" cy="1269829"/>
          </a:xfrm>
        </p:spPr>
        <p:txBody>
          <a:bodyPr/>
          <a:lstStyle/>
          <a:p>
            <a:r>
              <a:rPr lang="en-ID" dirty="0"/>
              <a:t>APA ITU RISIKO???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Risiko</a:t>
            </a:r>
            <a:r>
              <a:rPr lang="en-ID" dirty="0"/>
              <a:t> : Suatu </a:t>
            </a:r>
            <a:r>
              <a:rPr lang="en-ID" dirty="0" err="1"/>
              <a:t>keadaan</a:t>
            </a:r>
            <a:r>
              <a:rPr lang="en-ID" dirty="0"/>
              <a:t> yang </a:t>
            </a:r>
            <a:r>
              <a:rPr lang="en-ID" dirty="0" err="1"/>
              <a:t>dihadapi</a:t>
            </a:r>
            <a:r>
              <a:rPr lang="en-ID" dirty="0"/>
              <a:t> suatu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kemungkinan</a:t>
            </a:r>
            <a:r>
              <a:rPr lang="en-ID" dirty="0"/>
              <a:t> yang </a:t>
            </a:r>
            <a:r>
              <a:rPr lang="en-ID" dirty="0" err="1"/>
              <a:t>merugikan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 RISIKO (RISK) adalah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cedera</a:t>
            </a:r>
            <a:r>
              <a:rPr lang="en-ID" dirty="0"/>
              <a:t> / </a:t>
            </a:r>
            <a:r>
              <a:rPr lang="en-ID" dirty="0" err="1"/>
              <a:t>kerugian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suatu bahaya,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kombinasi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kemungkinan</a:t>
            </a:r>
            <a:r>
              <a:rPr lang="en-ID" dirty="0"/>
              <a:t> / </a:t>
            </a:r>
            <a:r>
              <a:rPr lang="en-ID" dirty="0" err="1"/>
              <a:t>peluang</a:t>
            </a:r>
            <a:r>
              <a:rPr lang="en-ID" dirty="0"/>
              <a:t> (probability) dan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keparahan</a:t>
            </a:r>
            <a:r>
              <a:rPr lang="en-ID" dirty="0"/>
              <a:t> (severity)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(</a:t>
            </a:r>
            <a:r>
              <a:rPr lang="en-ID" dirty="0" err="1"/>
              <a:t>cosequences</a:t>
            </a:r>
            <a:r>
              <a:rPr lang="en-ID" dirty="0"/>
              <a:t>) suatu </a:t>
            </a:r>
            <a:r>
              <a:rPr lang="en-ID" dirty="0" err="1"/>
              <a:t>risiko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K3 : Suatu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K3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kecelakaan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diinginkan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komperehensif</a:t>
            </a:r>
            <a:r>
              <a:rPr lang="en-ID" dirty="0"/>
              <a:t>, </a:t>
            </a:r>
            <a:r>
              <a:rPr lang="en-ID" dirty="0" err="1"/>
              <a:t>terencana</a:t>
            </a:r>
            <a:r>
              <a:rPr lang="en-ID" dirty="0"/>
              <a:t> dan </a:t>
            </a:r>
            <a:r>
              <a:rPr lang="en-ID" dirty="0" err="1"/>
              <a:t>terstruktur</a:t>
            </a:r>
            <a:r>
              <a:rPr lang="en-ID" dirty="0"/>
              <a:t> dalam suatu </a:t>
            </a:r>
            <a:r>
              <a:rPr lang="en-ID" dirty="0" err="1"/>
              <a:t>kesisteman</a:t>
            </a:r>
            <a:r>
              <a:rPr lang="en-ID" dirty="0"/>
              <a:t> yang </a:t>
            </a:r>
            <a:r>
              <a:rPr lang="en-ID" dirty="0" err="1"/>
              <a:t>baik</a:t>
            </a:r>
            <a:endParaRPr lang="en-ID" dirty="0"/>
          </a:p>
          <a:p>
            <a:r>
              <a:rPr lang="en-ID" dirty="0"/>
              <a:t>RISK ASSESSMENT (PENILAIAN RISIKO): adalah </a:t>
            </a:r>
            <a:r>
              <a:rPr lang="en-ID" dirty="0" err="1"/>
              <a:t>penilaian</a:t>
            </a:r>
            <a:r>
              <a:rPr lang="en-ID" dirty="0"/>
              <a:t> suatu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dgn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membandingkannya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kriteria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310" y="136526"/>
            <a:ext cx="4090219" cy="915526"/>
          </a:xfrm>
        </p:spPr>
        <p:txBody>
          <a:bodyPr/>
          <a:lstStyle/>
          <a:p>
            <a:r>
              <a:rPr lang="en-US" dirty="0"/>
              <a:t>RISIKO </a:t>
            </a:r>
            <a:endParaRPr lang="en-ID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94968" y="1690747"/>
            <a:ext cx="1133537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400" dirty="0">
                <a:latin typeface="Arial" panose="020B0604020202020204" pitchFamily="34" charset="0"/>
              </a:rPr>
              <a:t>ANALISA RISIKO 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•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suatu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besarnya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kemungkinan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tingkat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keparahan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akibat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suatu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5. PENILAIAN RISIKO •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Penilaian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membandingkannya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kriteria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ditentukan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ANALISA &amp; PENILAIAN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 DILAKUKAN DENGAN MENGGUNAKAN PARAMETER SEPERTI PELUANG, AKIBAT DAN PAPARAN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Peluang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Kemungkinan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terjadi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kecelakaan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ketika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terpapar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Akibat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Tingkat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keparahan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mungkin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terjadi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akibat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Paparan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Frekuensi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seseorang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terpapar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KAPAN DAPAT DILAKUKAN?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•Tahap </a:t>
            </a:r>
            <a:r>
              <a:rPr lang="en-ID" dirty="0" err="1"/>
              <a:t>awal</a:t>
            </a:r>
            <a:r>
              <a:rPr lang="en-ID" dirty="0"/>
              <a:t> / </a:t>
            </a:r>
            <a:r>
              <a:rPr lang="en-ID" dirty="0" err="1"/>
              <a:t>perencanaan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•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/ </a:t>
            </a:r>
            <a:r>
              <a:rPr lang="en-ID" dirty="0" err="1"/>
              <a:t>instruksi</a:t>
            </a:r>
            <a:r>
              <a:rPr lang="en-ID" dirty="0"/>
              <a:t> kerja</a:t>
            </a:r>
            <a:endParaRPr lang="en-ID" dirty="0"/>
          </a:p>
          <a:p>
            <a:r>
              <a:rPr lang="en-ID" dirty="0"/>
              <a:t>• Perubahan </a:t>
            </a:r>
            <a:r>
              <a:rPr lang="en-ID" dirty="0" err="1"/>
              <a:t>kegiatan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•</a:t>
            </a:r>
            <a:r>
              <a:rPr lang="en-ID" dirty="0" err="1"/>
              <a:t>Ditemukan</a:t>
            </a:r>
            <a:r>
              <a:rPr lang="en-ID" dirty="0"/>
              <a:t> bahaya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suatu </a:t>
            </a:r>
            <a:r>
              <a:rPr lang="en-ID" dirty="0" err="1"/>
              <a:t>kegiatan</a:t>
            </a:r>
            <a:endParaRPr lang="en-ID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MENGAPA PERLU MANAJEMEN RISIKO K3?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• </a:t>
            </a:r>
            <a:r>
              <a:rPr lang="en-ID" dirty="0" err="1"/>
              <a:t>Tiap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kerja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bahaya</a:t>
            </a:r>
            <a:endParaRPr lang="en-ID" dirty="0"/>
          </a:p>
          <a:p>
            <a:r>
              <a:rPr lang="en-ID" dirty="0"/>
              <a:t> •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bantu</a:t>
            </a:r>
            <a:r>
              <a:rPr lang="en-ID" dirty="0"/>
              <a:t> dalam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pengendalian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k3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•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keefektifan</a:t>
            </a:r>
            <a:r>
              <a:rPr lang="en-ID" dirty="0"/>
              <a:t> </a:t>
            </a:r>
            <a:r>
              <a:rPr lang="en-ID" dirty="0" err="1"/>
              <a:t>pengendalian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k3 </a:t>
            </a:r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MANFAAT INDENTIFIKASI BAHAYA K3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•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peluang</a:t>
            </a:r>
            <a:r>
              <a:rPr lang="en-ID" dirty="0"/>
              <a:t> </a:t>
            </a:r>
            <a:r>
              <a:rPr lang="en-ID" dirty="0" err="1"/>
              <a:t>kecelakaan</a:t>
            </a:r>
            <a:endParaRPr lang="en-ID" dirty="0"/>
          </a:p>
          <a:p>
            <a:r>
              <a:rPr lang="en-ID" dirty="0"/>
              <a:t> •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potensi</a:t>
            </a:r>
            <a:r>
              <a:rPr lang="en-ID" dirty="0"/>
              <a:t> bahaya k3</a:t>
            </a:r>
            <a:endParaRPr lang="en-ID" dirty="0"/>
          </a:p>
          <a:p>
            <a:r>
              <a:rPr lang="en-ID" dirty="0"/>
              <a:t> • </a:t>
            </a:r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penanganan</a:t>
            </a:r>
            <a:r>
              <a:rPr lang="en-ID" dirty="0"/>
              <a:t> dan </a:t>
            </a:r>
            <a:r>
              <a:rPr lang="en-ID" dirty="0" err="1"/>
              <a:t>pencegahan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•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terdokumentasi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bahaya dalam </a:t>
            </a:r>
            <a:r>
              <a:rPr lang="en-ID" dirty="0" err="1"/>
              <a:t>perusahaan</a:t>
            </a:r>
            <a:endParaRPr lang="en-ID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CARA MENGINDENTIFIKASI BAHAYA K3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•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diidentifikasi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• </a:t>
            </a:r>
            <a:r>
              <a:rPr lang="en-ID" dirty="0" err="1"/>
              <a:t>Urutkan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 kerja </a:t>
            </a:r>
            <a:endParaRPr lang="en-ID" dirty="0"/>
          </a:p>
          <a:p>
            <a:r>
              <a:rPr lang="en-ID" dirty="0"/>
              <a:t>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bahaya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yang </a:t>
            </a:r>
            <a:r>
              <a:rPr lang="en-ID" dirty="0" err="1"/>
              <a:t>terkandung</a:t>
            </a:r>
            <a:r>
              <a:rPr lang="en-ID" dirty="0"/>
              <a:t> pada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•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/</a:t>
            </a:r>
            <a:r>
              <a:rPr lang="en-ID" dirty="0" err="1"/>
              <a:t>kerugian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ditimbulkan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potensi</a:t>
            </a:r>
            <a:r>
              <a:rPr lang="en-ID" dirty="0"/>
              <a:t> bahaya </a:t>
            </a:r>
            <a:r>
              <a:rPr lang="en-ID" dirty="0" err="1"/>
              <a:t>tersebut</a:t>
            </a:r>
            <a:r>
              <a:rPr lang="en-ID" dirty="0"/>
              <a:t> </a:t>
            </a:r>
            <a:endParaRPr lang="en-ID" dirty="0"/>
          </a:p>
          <a:p>
            <a:r>
              <a:rPr lang="en-ID" dirty="0"/>
              <a:t>• </a:t>
            </a:r>
            <a:r>
              <a:rPr lang="en-ID" dirty="0" err="1"/>
              <a:t>Catat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keterangan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Metode JSA, (Fault Tree Analysis) FTA, (Event Tree Analysis) ETA, (Failure Mode and Effect Analysis) FMEA, (Hazards and Operability Study) </a:t>
            </a:r>
            <a:r>
              <a:rPr lang="en-ID" dirty="0" err="1"/>
              <a:t>Hazop</a:t>
            </a:r>
            <a:r>
              <a:rPr lang="en-ID" dirty="0"/>
              <a:t>, (Preliminary Hazards Analysis) PHA, </a:t>
            </a:r>
            <a:r>
              <a:rPr lang="en-ID" dirty="0" err="1"/>
              <a:t>dll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DEFINISI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297" y="2084832"/>
            <a:ext cx="10612378" cy="3366813"/>
          </a:xfrm>
        </p:spPr>
        <p:txBody>
          <a:bodyPr/>
          <a:lstStyle/>
          <a:p>
            <a:r>
              <a:rPr lang="en-ID" dirty="0"/>
              <a:t>1.HAZARD (BAHAYA): adalah </a:t>
            </a:r>
            <a:r>
              <a:rPr lang="en-ID" dirty="0" err="1"/>
              <a:t>potensi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dpt</a:t>
            </a:r>
            <a:r>
              <a:rPr lang="en-ID" dirty="0"/>
              <a:t> </a:t>
            </a:r>
            <a:r>
              <a:rPr lang="en-ID" dirty="0" err="1"/>
              <a:t>menye</a:t>
            </a:r>
            <a:r>
              <a:rPr lang="en-ID" dirty="0"/>
              <a:t>- </a:t>
            </a:r>
            <a:r>
              <a:rPr lang="en-ID" dirty="0" err="1"/>
              <a:t>babkan</a:t>
            </a:r>
            <a:r>
              <a:rPr lang="en-ID" dirty="0"/>
              <a:t> </a:t>
            </a:r>
            <a:r>
              <a:rPr lang="en-ID" dirty="0" err="1"/>
              <a:t>kerusakan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kerugian</a:t>
            </a:r>
            <a:r>
              <a:rPr lang="en-ID" dirty="0"/>
              <a:t>. Hazard </a:t>
            </a:r>
            <a:r>
              <a:rPr lang="en-ID" dirty="0" err="1"/>
              <a:t>dpt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: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, bagian-2 </a:t>
            </a:r>
            <a:r>
              <a:rPr lang="en-ID" dirty="0" err="1"/>
              <a:t>mesin</a:t>
            </a:r>
            <a:r>
              <a:rPr lang="en-ID" dirty="0"/>
              <a:t>,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, </a:t>
            </a:r>
            <a:r>
              <a:rPr lang="en-ID" dirty="0" err="1"/>
              <a:t>metoda</a:t>
            </a:r>
            <a:r>
              <a:rPr lang="en-ID" dirty="0"/>
              <a:t> / </a:t>
            </a:r>
            <a:r>
              <a:rPr lang="en-ID" dirty="0" err="1"/>
              <a:t>situasi</a:t>
            </a:r>
            <a:r>
              <a:rPr lang="en-ID" dirty="0"/>
              <a:t> kerja.</a:t>
            </a:r>
            <a:endParaRPr lang="en-ID" dirty="0"/>
          </a:p>
          <a:p>
            <a:r>
              <a:rPr lang="en-ID" dirty="0"/>
              <a:t> 2.DANGER (BAHAYA): </a:t>
            </a:r>
            <a:r>
              <a:rPr lang="en-ID" dirty="0" err="1"/>
              <a:t>adlh</a:t>
            </a:r>
            <a:r>
              <a:rPr lang="en-ID" dirty="0"/>
              <a:t> merupakan </a:t>
            </a:r>
            <a:r>
              <a:rPr lang="en-ID" dirty="0" err="1"/>
              <a:t>tingkat</a:t>
            </a:r>
            <a:r>
              <a:rPr lang="en-ID" dirty="0"/>
              <a:t> bahaya </a:t>
            </a:r>
            <a:r>
              <a:rPr lang="en-ID" dirty="0" err="1"/>
              <a:t>dari</a:t>
            </a:r>
            <a:r>
              <a:rPr lang="en-ID" dirty="0"/>
              <a:t> suatu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bahaya.</a:t>
            </a:r>
            <a:endParaRPr lang="en-ID" dirty="0"/>
          </a:p>
          <a:p>
            <a:r>
              <a:rPr lang="en-ID" dirty="0"/>
              <a:t> 3.SAFE (SELAMAT / AMAN): adalah suatu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munculnya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bahaya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dikendalikan</a:t>
            </a:r>
            <a:r>
              <a:rPr lang="en-ID" dirty="0"/>
              <a:t> </a:t>
            </a:r>
            <a:r>
              <a:rPr lang="en-ID" dirty="0" err="1"/>
              <a:t>ketingkat</a:t>
            </a:r>
            <a:r>
              <a:rPr lang="en-ID" dirty="0"/>
              <a:t> yang </a:t>
            </a:r>
            <a:r>
              <a:rPr lang="en-ID" dirty="0" err="1"/>
              <a:t>memadai</a:t>
            </a:r>
            <a:r>
              <a:rPr lang="en-ID" dirty="0"/>
              <a:t> (</a:t>
            </a:r>
            <a:r>
              <a:rPr lang="en-ID" dirty="0" err="1"/>
              <a:t>dpt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)</a:t>
            </a:r>
            <a:endParaRPr lang="en-ID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136526"/>
            <a:ext cx="6717979" cy="787706"/>
          </a:xfrm>
        </p:spPr>
        <p:txBody>
          <a:bodyPr/>
          <a:lstStyle/>
          <a:p>
            <a:r>
              <a:rPr lang="en-ID" dirty="0" err="1"/>
              <a:t>Hirarki</a:t>
            </a:r>
            <a:r>
              <a:rPr lang="en-ID" dirty="0"/>
              <a:t> </a:t>
            </a:r>
            <a:r>
              <a:rPr lang="en-ID" dirty="0" err="1"/>
              <a:t>Pengendalian</a:t>
            </a:r>
            <a:r>
              <a:rPr lang="en-ID" dirty="0"/>
              <a:t> </a:t>
            </a:r>
            <a:r>
              <a:rPr lang="en-ID" dirty="0" err="1"/>
              <a:t>Risiko</a:t>
            </a:r>
            <a:endParaRPr lang="en-ID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84934" y="1121361"/>
            <a:ext cx="11643271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Eliminasi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Menghilangkan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sumber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sepenuhnya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kerja.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menghilangkan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penggunaan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kimia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berbahaya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Substitusi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Mengganti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sesuatu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kurang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berbahaya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mengganti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mudah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terbakar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nyalanya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tinggi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Rekayasa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Teknik (Engineering Control)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Melakukan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modifikasi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peralatan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mengurangi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memasang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ventilasi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pelindung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mesin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Pengendalian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Administratif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Mengubah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bekerja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prosedur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pelatihan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rambu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peringatan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membuat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Operasional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Prosedur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(SOP)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pelatihan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keselamatan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Alat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Pelindung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Diri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(APD)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Menyediakan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mewajibkan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penggunaan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APD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melindungi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pekerja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adalah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pilihan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terakhir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karena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melindungi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individu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menghilangkan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sendiri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128" y="432148"/>
            <a:ext cx="11024508" cy="5041726"/>
          </a:xfrm>
        </p:spPr>
        <p:txBody>
          <a:bodyPr/>
          <a:lstStyle/>
          <a:p>
            <a:r>
              <a:rPr lang="en-ID" sz="3200" b="0" dirty="0">
                <a:solidFill>
                  <a:srgbClr val="000000"/>
                </a:solidFill>
                <a:latin typeface="__Inter_bdbe8e"/>
              </a:rPr>
              <a:t>BAHAYA (HAZARD): </a:t>
            </a:r>
            <a:br>
              <a:rPr lang="en-ID" sz="3200" b="0" dirty="0">
                <a:solidFill>
                  <a:srgbClr val="000000"/>
                </a:solidFill>
                <a:latin typeface="__Inter_bdbe8e"/>
              </a:rPr>
            </a:br>
            <a:br>
              <a:rPr lang="en-ID" sz="3200" b="0" dirty="0">
                <a:solidFill>
                  <a:srgbClr val="000000"/>
                </a:solidFill>
                <a:latin typeface="__Inter_bdbe8e"/>
              </a:rPr>
            </a:b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Sumber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atau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Keadaan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yang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berpotensi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menimbulkan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kerugian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dalam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bentuk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cedera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;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atau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penyakit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. </a:t>
            </a:r>
            <a:b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</a:b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RISIKO: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Kombinasi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antara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kemungkinan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suatu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kejadian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dalam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setiap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peristiwa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dengan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akibat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keparahan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yang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dinyatakan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dalam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kerugian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. </a:t>
            </a:r>
            <a:b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</a:b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IDENTIFIKASI BAHAYA: adalah proses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mengembalikan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adanya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suatu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ba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haya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dan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menetapkan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karakteristiknya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. </a:t>
            </a:r>
            <a:b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</a:b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PENILAIAN RESIKO :Adalah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keseluruhan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proses dalam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mengestimasi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besarnya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__Inter_bdbe8e"/>
              </a:rPr>
              <a:t> suatu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__Inter_bdbe8e"/>
              </a:rPr>
              <a:t>risiko</a:t>
            </a:r>
            <a:endParaRPr lang="en-US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484" y="-1"/>
            <a:ext cx="11895375" cy="6302477"/>
          </a:xfrm>
        </p:spPr>
        <p:txBody>
          <a:bodyPr/>
          <a:lstStyle/>
          <a:p>
            <a:r>
              <a:rPr lang="en-ID" dirty="0" err="1">
                <a:effectLst/>
              </a:rPr>
              <a:t>Manajemen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risiko</a:t>
            </a:r>
            <a:r>
              <a:rPr lang="en-ID" dirty="0">
                <a:effectLst/>
              </a:rPr>
              <a:t> K3 di dalam dan di </a:t>
            </a:r>
            <a:r>
              <a:rPr lang="en-ID" dirty="0" err="1">
                <a:effectLst/>
              </a:rPr>
              <a:t>luar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gedung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melibatkan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langkah-langkah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berikut</a:t>
            </a:r>
            <a:r>
              <a:rPr lang="en-ID" dirty="0">
                <a:effectLst/>
              </a:rPr>
              <a:t>: </a:t>
            </a:r>
            <a:endParaRPr lang="en-ID" dirty="0">
              <a:effectLst/>
            </a:endParaRPr>
          </a:p>
          <a:p>
            <a:endParaRPr lang="en-ID" dirty="0"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Identifikasi Bahaya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Proses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menemukan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mengenal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mendeskripsikan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semua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bahaya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potensial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kerja,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dalam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maupun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gedung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Memahami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sifat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menilai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seberapa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peluang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terjadi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seberapa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dampaknya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Evaluasi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Membandingkan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hasil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kriteria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ditetapkan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apakah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diterima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perlu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tindakan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lanjut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Penanganan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Mengambil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tindakan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memodifikasi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menghindari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mengurangi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mentransfer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menerima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Tindakan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mengikuti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hirarki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pengendalian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mencapai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efektivitas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tertinggi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Pengawasan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Tinjauan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Melakukan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pemantauan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berkelanjutan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tindakan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pengendalian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meninjau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efektivitasnya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secara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berkala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memastikan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keselamatan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tetap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terjaga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ID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35623" y="1397374"/>
            <a:ext cx="11681717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Bahaya di Dalam dan Di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Luar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Gedung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 Dalam Gedung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Bahaya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listrik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kimia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beracun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bahaya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infeksi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luka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sayat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alat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gelas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serta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kebakaran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Luar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Gedung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Faktor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kebersihan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kebisingan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banjir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tata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letak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jalur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kendaraan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pejalan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kaki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serta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penanganan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limbah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 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/>
              <a:t>Thank you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9806" y="3795252"/>
            <a:ext cx="3905403" cy="28101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978" y="457200"/>
            <a:ext cx="10112262" cy="1346548"/>
          </a:xfrm>
        </p:spPr>
        <p:txBody>
          <a:bodyPr/>
          <a:lstStyle/>
          <a:p>
            <a:r>
              <a:rPr lang="en-ID" b="0" dirty="0" err="1">
                <a:solidFill>
                  <a:srgbClr val="000000"/>
                </a:solidFill>
                <a:latin typeface="__Inter_bdbe8e"/>
              </a:rPr>
              <a:t>Berdasarkan</a:t>
            </a:r>
            <a:r>
              <a:rPr lang="en-ID" b="0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b="0" dirty="0" err="1">
                <a:solidFill>
                  <a:srgbClr val="000000"/>
                </a:solidFill>
                <a:latin typeface="__Inter_bdbe8e"/>
              </a:rPr>
              <a:t>karakteristik</a:t>
            </a:r>
            <a:r>
              <a:rPr lang="en-ID" b="0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b="0" dirty="0" err="1">
                <a:solidFill>
                  <a:srgbClr val="000000"/>
                </a:solidFill>
                <a:latin typeface="__Inter_bdbe8e"/>
              </a:rPr>
              <a:t>dampak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725" y="1803748"/>
            <a:ext cx="10475515" cy="18288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Bahaya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kerja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Berupa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bahaya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fisik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biologi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dan bahaya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terkait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ergonomi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dampak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kepa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kenyamanan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kerja,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misalnya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penyakit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__Inter_bdbe8e"/>
              </a:rPr>
              <a:t>akibat</a:t>
            </a:r>
            <a:r>
              <a:rPr lang="en-ID" b="0" i="0" dirty="0">
                <a:solidFill>
                  <a:srgbClr val="000000"/>
                </a:solidFill>
                <a:effectLst/>
                <a:latin typeface="__Inter_bdbe8e"/>
              </a:rPr>
              <a:t> 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kerja.</a:t>
            </a:r>
            <a:endParaRPr lang="en-ID" dirty="0">
              <a:solidFill>
                <a:srgbClr val="000000"/>
              </a:solidFill>
              <a:latin typeface="__Inter_bdbe8e"/>
            </a:endParaRPr>
          </a:p>
          <a:p>
            <a:pPr marL="514350" indent="-514350">
              <a:buAutoNum type="arabicPeriod"/>
            </a:pPr>
            <a:r>
              <a:rPr lang="en-ID" dirty="0">
                <a:solidFill>
                  <a:srgbClr val="000000"/>
                </a:solidFill>
                <a:latin typeface="__Inter_bdbe8e"/>
              </a:rPr>
              <a:t> Bahaya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keselamatan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kerja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Fokus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pada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keselamatan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manusia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terlibat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dalam proses,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perala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tan, dan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teknologi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Dapat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menimbulkan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dampak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cidera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kebakaran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, dan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segala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kondisi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dapat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menyebabkan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ke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-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celakaan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di </a:t>
            </a:r>
            <a:r>
              <a:rPr lang="en-ID" dirty="0" err="1">
                <a:solidFill>
                  <a:srgbClr val="000000"/>
                </a:solidFill>
                <a:latin typeface="__Inter_bdbe8e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__Inter_bdbe8e"/>
              </a:rPr>
              <a:t> kerja</a:t>
            </a:r>
            <a:endParaRPr lang="en-ID" b="0" i="0" dirty="0">
              <a:solidFill>
                <a:srgbClr val="000000"/>
              </a:solidFill>
              <a:effectLst/>
              <a:latin typeface="__Inter_bdbe8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HAZARD KESEHATAN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4"/>
          </p:nvPr>
        </p:nvSpPr>
        <p:spPr>
          <a:xfrm>
            <a:off x="0" y="2652713"/>
            <a:ext cx="11862147" cy="3923451"/>
          </a:xfrm>
        </p:spPr>
        <p:txBody>
          <a:bodyPr>
            <a:normAutofit/>
          </a:bodyPr>
          <a:lstStyle/>
          <a:p>
            <a:r>
              <a:rPr lang="en-ID" sz="2400" dirty="0" err="1"/>
              <a:t>Bentuk</a:t>
            </a:r>
            <a:r>
              <a:rPr lang="en-ID" sz="2400" dirty="0"/>
              <a:t> </a:t>
            </a:r>
            <a:r>
              <a:rPr lang="en-ID" sz="2400" dirty="0" err="1"/>
              <a:t>dar</a:t>
            </a:r>
            <a:r>
              <a:rPr lang="en-ID" sz="2400" dirty="0"/>
              <a:t> hazard </a:t>
            </a:r>
            <a:r>
              <a:rPr lang="en-ID" sz="2400" dirty="0" err="1"/>
              <a:t>fisik</a:t>
            </a:r>
            <a:r>
              <a:rPr lang="en-ID" sz="2400" dirty="0"/>
              <a:t> adalah </a:t>
            </a:r>
            <a:r>
              <a:rPr lang="en-ID" sz="2400" dirty="0" err="1"/>
              <a:t>radiasi</a:t>
            </a:r>
            <a:r>
              <a:rPr lang="en-ID" sz="2400" dirty="0"/>
              <a:t>, </a:t>
            </a:r>
            <a:r>
              <a:rPr lang="en-ID" sz="2400" dirty="0" err="1"/>
              <a:t>kebisingan</a:t>
            </a:r>
            <a:r>
              <a:rPr lang="en-ID" sz="2400" dirty="0"/>
              <a:t>, temperature </a:t>
            </a:r>
            <a:r>
              <a:rPr lang="en-ID" sz="2400" dirty="0" err="1"/>
              <a:t>ekstrim</a:t>
            </a:r>
            <a:r>
              <a:rPr lang="en-ID" sz="2400" dirty="0"/>
              <a:t>, </a:t>
            </a:r>
            <a:r>
              <a:rPr lang="en-ID" sz="2400" dirty="0" err="1"/>
              <a:t>pencahayaan</a:t>
            </a:r>
            <a:r>
              <a:rPr lang="en-ID" sz="2400" dirty="0"/>
              <a:t>, </a:t>
            </a:r>
            <a:endParaRPr lang="en-ID" sz="2400" dirty="0"/>
          </a:p>
          <a:p>
            <a:r>
              <a:rPr lang="en-ID" sz="2400" dirty="0"/>
              <a:t>Hazard </a:t>
            </a:r>
            <a:r>
              <a:rPr lang="en-ID" sz="2400" dirty="0" err="1"/>
              <a:t>ergonomi</a:t>
            </a:r>
            <a:r>
              <a:rPr lang="en-ID" sz="2400" dirty="0"/>
              <a:t> yang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didalam</a:t>
            </a:r>
            <a:r>
              <a:rPr lang="en-ID" sz="2400" dirty="0"/>
              <a:t> </a:t>
            </a:r>
            <a:r>
              <a:rPr lang="en-ID" sz="2400" dirty="0" err="1"/>
              <a:t>kategori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lain </a:t>
            </a:r>
            <a:r>
              <a:rPr lang="en-ID" sz="2400" dirty="0" err="1"/>
              <a:t>desain</a:t>
            </a:r>
            <a:r>
              <a:rPr lang="en-ID" sz="2400" dirty="0"/>
              <a:t> </a:t>
            </a:r>
            <a:r>
              <a:rPr lang="en-ID" sz="2400" dirty="0" err="1"/>
              <a:t>tempat</a:t>
            </a:r>
            <a:r>
              <a:rPr lang="en-ID" sz="2400" dirty="0"/>
              <a:t> kerja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, </a:t>
            </a:r>
            <a:r>
              <a:rPr lang="en-ID" sz="2400" dirty="0" err="1"/>
              <a:t>postur</a:t>
            </a:r>
            <a:r>
              <a:rPr lang="en-ID" sz="2400" dirty="0"/>
              <a:t> </a:t>
            </a:r>
            <a:r>
              <a:rPr lang="en-ID" sz="2400" dirty="0" err="1"/>
              <a:t>tubuh</a:t>
            </a:r>
            <a:r>
              <a:rPr lang="en-ID" sz="2400" dirty="0"/>
              <a:t> yang salah </a:t>
            </a:r>
            <a:r>
              <a:rPr lang="en-ID" sz="2400" dirty="0" err="1"/>
              <a:t>saat</a:t>
            </a:r>
            <a:r>
              <a:rPr lang="en-ID" sz="2400" dirty="0"/>
              <a:t> melakukan </a:t>
            </a:r>
            <a:r>
              <a:rPr lang="en-ID" sz="2400" dirty="0" err="1"/>
              <a:t>aktifitas</a:t>
            </a:r>
            <a:r>
              <a:rPr lang="en-ID" sz="2400" dirty="0"/>
              <a:t>, </a:t>
            </a:r>
            <a:r>
              <a:rPr lang="en-ID" sz="2400" dirty="0" err="1"/>
              <a:t>desain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yang </a:t>
            </a:r>
            <a:r>
              <a:rPr lang="en-ID" sz="2400" dirty="0" err="1"/>
              <a:t>dilakukan</a:t>
            </a:r>
            <a:r>
              <a:rPr lang="en-ID" sz="2400" dirty="0"/>
              <a:t>, p </a:t>
            </a:r>
            <a:r>
              <a:rPr lang="en-ID" sz="2400" dirty="0" err="1"/>
              <a:t>ergerakan</a:t>
            </a:r>
            <a:r>
              <a:rPr lang="en-ID" sz="2400" dirty="0"/>
              <a:t> yang </a:t>
            </a:r>
            <a:r>
              <a:rPr lang="en-ID" sz="2400" dirty="0" err="1"/>
              <a:t>berulang-ulang</a:t>
            </a:r>
            <a:r>
              <a:rPr lang="en-ID" sz="2400" dirty="0"/>
              <a:t> </a:t>
            </a:r>
            <a:endParaRPr lang="en-ID" sz="2400" dirty="0"/>
          </a:p>
          <a:p>
            <a:r>
              <a:rPr lang="en-ID" sz="2400" dirty="0"/>
              <a:t>Hazard </a:t>
            </a:r>
            <a:r>
              <a:rPr lang="en-ID" sz="2400" dirty="0" err="1"/>
              <a:t>Biologis</a:t>
            </a:r>
            <a:r>
              <a:rPr lang="en-ID" sz="2400" dirty="0"/>
              <a:t> Hazard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seluruhnya</a:t>
            </a:r>
            <a:r>
              <a:rPr lang="en-ID" sz="2400" dirty="0"/>
              <a:t> berasal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makhluk</a:t>
            </a:r>
            <a:r>
              <a:rPr lang="en-ID" sz="2400" dirty="0"/>
              <a:t> </a:t>
            </a:r>
            <a:r>
              <a:rPr lang="en-ID" sz="2400" dirty="0" err="1"/>
              <a:t>hidup</a:t>
            </a:r>
            <a:r>
              <a:rPr lang="en-ID" sz="2400" dirty="0"/>
              <a:t> dan </a:t>
            </a:r>
            <a:r>
              <a:rPr lang="en-ID" sz="2400" dirty="0" err="1"/>
              <a:t>berdamp</a:t>
            </a:r>
            <a:r>
              <a:rPr lang="en-ID" sz="2400" dirty="0"/>
              <a:t> </a:t>
            </a:r>
            <a:r>
              <a:rPr lang="en-ID" sz="2400" dirty="0" err="1"/>
              <a:t>ak</a:t>
            </a:r>
            <a:r>
              <a:rPr lang="en-ID" sz="2400" dirty="0"/>
              <a:t> pada </a:t>
            </a:r>
            <a:r>
              <a:rPr lang="en-ID" sz="2400" dirty="0" err="1"/>
              <a:t>kesehatan</a:t>
            </a:r>
            <a:r>
              <a:rPr lang="en-ID" sz="2400" dirty="0"/>
              <a:t>, </a:t>
            </a:r>
            <a:r>
              <a:rPr lang="en-ID" sz="2400" dirty="0" err="1"/>
              <a:t>berupa</a:t>
            </a:r>
            <a:r>
              <a:rPr lang="en-ID" sz="2400" dirty="0"/>
              <a:t> </a:t>
            </a:r>
            <a:r>
              <a:rPr lang="en-ID" sz="2400" dirty="0" err="1"/>
              <a:t>jamur</a:t>
            </a:r>
            <a:r>
              <a:rPr lang="en-ID" sz="2400" dirty="0"/>
              <a:t>, </a:t>
            </a:r>
            <a:r>
              <a:rPr lang="en-ID" sz="2400" dirty="0" err="1"/>
              <a:t>bakteri</a:t>
            </a:r>
            <a:r>
              <a:rPr lang="en-ID" sz="2400" dirty="0"/>
              <a:t>, virus. </a:t>
            </a:r>
            <a:endParaRPr lang="en-ID" sz="2400" dirty="0"/>
          </a:p>
          <a:p>
            <a:r>
              <a:rPr lang="en-ID" sz="2400" dirty="0"/>
              <a:t>Hazard Kimia </a:t>
            </a:r>
            <a:r>
              <a:rPr lang="en-ID" sz="2400" dirty="0" err="1"/>
              <a:t>kecederaan</a:t>
            </a:r>
            <a:r>
              <a:rPr lang="en-ID" sz="2400" dirty="0"/>
              <a:t> </a:t>
            </a:r>
            <a:r>
              <a:rPr lang="en-ID" sz="2400" dirty="0" err="1"/>
              <a:t>akibat</a:t>
            </a:r>
            <a:r>
              <a:rPr lang="en-ID" sz="2400" dirty="0"/>
              <a:t> </a:t>
            </a:r>
            <a:r>
              <a:rPr lang="en-ID" sz="2400" dirty="0" err="1"/>
              <a:t>sentuhan</a:t>
            </a:r>
            <a:r>
              <a:rPr lang="en-ID" sz="2400" dirty="0"/>
              <a:t> dan </a:t>
            </a:r>
            <a:r>
              <a:rPr lang="en-ID" sz="2400" dirty="0" err="1"/>
              <a:t>terhidu</a:t>
            </a:r>
            <a:r>
              <a:rPr lang="en-ID" sz="2400" dirty="0"/>
              <a:t> </a:t>
            </a:r>
            <a:r>
              <a:rPr lang="en-ID" sz="2400" dirty="0" err="1"/>
              <a:t>bahan</a:t>
            </a:r>
            <a:r>
              <a:rPr lang="en-ID" sz="2400" dirty="0"/>
              <a:t> </a:t>
            </a:r>
            <a:r>
              <a:rPr lang="en-ID" sz="2400" dirty="0" err="1"/>
              <a:t>kimia</a:t>
            </a:r>
            <a:r>
              <a:rPr lang="en-ID" sz="2400" dirty="0"/>
              <a:t>. </a:t>
            </a:r>
            <a:r>
              <a:rPr lang="en-ID" sz="2400" dirty="0" err="1"/>
              <a:t>Contohnya</a:t>
            </a:r>
            <a:r>
              <a:rPr lang="en-ID" sz="2400" dirty="0"/>
              <a:t> </a:t>
            </a:r>
            <a:r>
              <a:rPr lang="en-ID" sz="2400" dirty="0" err="1"/>
              <a:t>bahan-bahan</a:t>
            </a:r>
            <a:r>
              <a:rPr lang="en-ID" sz="2400" dirty="0"/>
              <a:t> </a:t>
            </a:r>
            <a:r>
              <a:rPr lang="en-ID" sz="2400" dirty="0" err="1"/>
              <a:t>kimia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asid</a:t>
            </a:r>
            <a:r>
              <a:rPr lang="en-ID" sz="2400" dirty="0"/>
              <a:t>, alkali, gas, </a:t>
            </a:r>
            <a:r>
              <a:rPr lang="en-ID" sz="2400" dirty="0" err="1"/>
              <a:t>pelarut</a:t>
            </a:r>
            <a:r>
              <a:rPr lang="en-ID" sz="2400" dirty="0"/>
              <a:t>, </a:t>
            </a:r>
            <a:r>
              <a:rPr lang="en-ID" sz="2400" dirty="0" err="1"/>
              <a:t>getah</a:t>
            </a:r>
            <a:r>
              <a:rPr lang="en-ID" sz="2400" dirty="0"/>
              <a:t> </a:t>
            </a:r>
            <a:r>
              <a:rPr lang="en-ID" sz="2400" dirty="0" err="1"/>
              <a:t>sintetik</a:t>
            </a:r>
            <a:r>
              <a:rPr lang="en-ID" sz="2400" dirty="0"/>
              <a:t>, </a:t>
            </a:r>
            <a:r>
              <a:rPr lang="en-ID" sz="2400" dirty="0" err="1"/>
              <a:t>gentia</a:t>
            </a:r>
            <a:r>
              <a:rPr lang="en-ID" sz="2400" dirty="0"/>
              <a:t> n </a:t>
            </a:r>
            <a:r>
              <a:rPr lang="en-ID" sz="2400" dirty="0" err="1"/>
              <a:t>kaca</a:t>
            </a:r>
            <a:r>
              <a:rPr lang="en-ID" sz="2400" dirty="0"/>
              <a:t>, </a:t>
            </a:r>
            <a:r>
              <a:rPr lang="en-ID" sz="2400" dirty="0" err="1"/>
              <a:t>pelekat</a:t>
            </a:r>
            <a:r>
              <a:rPr lang="en-ID" sz="2400" dirty="0"/>
              <a:t> </a:t>
            </a:r>
            <a:r>
              <a:rPr lang="en-ID" sz="2400" dirty="0" err="1"/>
              <a:t>antiseptik</a:t>
            </a:r>
            <a:r>
              <a:rPr lang="en-ID" sz="2400" dirty="0"/>
              <a:t>, aerosol, </a:t>
            </a:r>
            <a:r>
              <a:rPr lang="en-ID" sz="2400" dirty="0" err="1"/>
              <a:t>insektisida</a:t>
            </a:r>
            <a:r>
              <a:rPr lang="en-ID" sz="2400" dirty="0"/>
              <a:t>, dan lain-lain. 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494" y="177554"/>
            <a:ext cx="6245912" cy="1709480"/>
          </a:xfrm>
        </p:spPr>
        <p:txBody>
          <a:bodyPr/>
          <a:lstStyle/>
          <a:p>
            <a:r>
              <a:rPr lang="en-US" dirty="0"/>
              <a:t>HAZARD KESEHATAN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932" y="3868676"/>
            <a:ext cx="6245912" cy="912850"/>
          </a:xfrm>
        </p:spPr>
        <p:txBody>
          <a:bodyPr/>
          <a:lstStyle/>
          <a:p>
            <a:r>
              <a:rPr lang="en-ID" sz="2800" dirty="0"/>
              <a:t>Hazard </a:t>
            </a:r>
            <a:r>
              <a:rPr lang="en-ID" sz="2800" dirty="0" err="1"/>
              <a:t>mekanis</a:t>
            </a:r>
            <a:r>
              <a:rPr lang="en-ID" sz="2800" dirty="0"/>
              <a:t> :</a:t>
            </a:r>
            <a:r>
              <a:rPr lang="en-ID" sz="2800" dirty="0" err="1"/>
              <a:t>semua</a:t>
            </a:r>
            <a:r>
              <a:rPr lang="en-ID" sz="2800" dirty="0"/>
              <a:t> </a:t>
            </a:r>
            <a:r>
              <a:rPr lang="en-ID" sz="2800" dirty="0" err="1"/>
              <a:t>jenis</a:t>
            </a:r>
            <a:r>
              <a:rPr lang="en-ID" sz="2800" dirty="0"/>
              <a:t> bahaya yang berasal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benda-benda</a:t>
            </a:r>
            <a:r>
              <a:rPr lang="en-ID" sz="2800" dirty="0"/>
              <a:t> </a:t>
            </a:r>
            <a:r>
              <a:rPr lang="en-ID" sz="2800" dirty="0" err="1"/>
              <a:t>bergerak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bersif</a:t>
            </a:r>
            <a:r>
              <a:rPr lang="en-ID" sz="2800" dirty="0"/>
              <a:t> at </a:t>
            </a:r>
            <a:r>
              <a:rPr lang="en-ID" sz="2800" dirty="0" err="1"/>
              <a:t>mekanis</a:t>
            </a:r>
            <a:r>
              <a:rPr lang="en-ID" sz="2800" dirty="0"/>
              <a:t>. Contoh: </a:t>
            </a:r>
            <a:r>
              <a:rPr lang="en-ID" sz="2800" dirty="0" err="1"/>
              <a:t>mesin-mesin</a:t>
            </a:r>
            <a:r>
              <a:rPr lang="en-ID" sz="2800" dirty="0"/>
              <a:t> </a:t>
            </a:r>
            <a:r>
              <a:rPr lang="en-ID" sz="2800" dirty="0" err="1"/>
              <a:t>pemotong</a:t>
            </a:r>
            <a:r>
              <a:rPr lang="en-ID" sz="2800" dirty="0"/>
              <a:t>, bahaya </a:t>
            </a:r>
            <a:r>
              <a:rPr lang="en-ID" sz="2800" dirty="0" err="1"/>
              <a:t>getaran</a:t>
            </a:r>
            <a:r>
              <a:rPr lang="en-ID" sz="2800" dirty="0"/>
              <a:t> </a:t>
            </a:r>
            <a:endParaRPr lang="en-ID" sz="2800" dirty="0"/>
          </a:p>
          <a:p>
            <a:r>
              <a:rPr lang="en-ID" sz="2800" dirty="0"/>
              <a:t> Hazard </a:t>
            </a:r>
            <a:r>
              <a:rPr lang="en-ID" sz="2800" dirty="0" err="1"/>
              <a:t>listrik</a:t>
            </a:r>
            <a:r>
              <a:rPr lang="en-ID" sz="2800" dirty="0"/>
              <a:t> adalah hazard yang </a:t>
            </a:r>
            <a:r>
              <a:rPr lang="en-ID" sz="2800" dirty="0" err="1"/>
              <a:t>ditimbulkan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arus</a:t>
            </a:r>
            <a:r>
              <a:rPr lang="en-ID" sz="2800" dirty="0"/>
              <a:t> </a:t>
            </a:r>
            <a:r>
              <a:rPr lang="en-ID" sz="2800" dirty="0" err="1"/>
              <a:t>listrik</a:t>
            </a:r>
            <a:r>
              <a:rPr lang="en-ID" sz="2800" dirty="0"/>
              <a:t> </a:t>
            </a:r>
            <a:r>
              <a:rPr lang="en-ID" sz="2800" dirty="0" err="1"/>
              <a:t>pendek</a:t>
            </a:r>
            <a:r>
              <a:rPr lang="en-ID" sz="2800" dirty="0"/>
              <a:t>, </a:t>
            </a:r>
            <a:r>
              <a:rPr lang="en-ID" sz="2800" dirty="0" err="1"/>
              <a:t>listrik</a:t>
            </a:r>
            <a:r>
              <a:rPr lang="en-ID" sz="2800" dirty="0"/>
              <a:t> statis . </a:t>
            </a:r>
            <a:endParaRPr lang="en-ID" sz="2800" dirty="0"/>
          </a:p>
          <a:p>
            <a:r>
              <a:rPr lang="en-ID" sz="2800" dirty="0"/>
              <a:t>Hazard </a:t>
            </a:r>
            <a:r>
              <a:rPr lang="en-ID" sz="2800" dirty="0" err="1"/>
              <a:t>psikososial</a:t>
            </a:r>
            <a:r>
              <a:rPr lang="en-ID" sz="2800" dirty="0"/>
              <a:t> Stress, </a:t>
            </a:r>
            <a:r>
              <a:rPr lang="en-ID" sz="2800" dirty="0" err="1"/>
              <a:t>kekerasan</a:t>
            </a:r>
            <a:r>
              <a:rPr lang="en-ID" sz="2800" dirty="0"/>
              <a:t> </a:t>
            </a:r>
            <a:r>
              <a:rPr lang="en-ID" sz="2800" dirty="0" err="1"/>
              <a:t>ditempat</a:t>
            </a:r>
            <a:r>
              <a:rPr lang="en-ID" sz="2800" dirty="0"/>
              <a:t> kerja, </a:t>
            </a:r>
            <a:r>
              <a:rPr lang="en-ID" sz="2800" dirty="0" err="1"/>
              <a:t>waktu</a:t>
            </a:r>
            <a:r>
              <a:rPr lang="en-ID" sz="2800" dirty="0"/>
              <a:t> kerja yang </a:t>
            </a:r>
            <a:r>
              <a:rPr lang="en-ID" sz="2800" dirty="0" err="1"/>
              <a:t>padat</a:t>
            </a:r>
            <a:r>
              <a:rPr lang="en-ID" sz="2800" dirty="0"/>
              <a:t>, </a:t>
            </a:r>
            <a:r>
              <a:rPr lang="en-ID" sz="2800" dirty="0" err="1"/>
              <a:t>kura</a:t>
            </a:r>
            <a:r>
              <a:rPr lang="en-ID" sz="2800" dirty="0"/>
              <a:t> </a:t>
            </a:r>
            <a:r>
              <a:rPr lang="en-ID" sz="2800" dirty="0" err="1"/>
              <a:t>ngnya</a:t>
            </a:r>
            <a:r>
              <a:rPr lang="en-ID" sz="2800" dirty="0"/>
              <a:t> </a:t>
            </a:r>
            <a:r>
              <a:rPr lang="en-ID" sz="2800" dirty="0" err="1"/>
              <a:t>waktu</a:t>
            </a:r>
            <a:r>
              <a:rPr lang="en-ID" sz="2800" dirty="0"/>
              <a:t> </a:t>
            </a:r>
            <a:r>
              <a:rPr lang="en-ID" sz="2800" dirty="0" err="1"/>
              <a:t>istirahat</a:t>
            </a:r>
            <a:endParaRPr lang="en-ID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67492" y="136527"/>
            <a:ext cx="9601200" cy="865556"/>
          </a:xfrm>
        </p:spPr>
        <p:txBody>
          <a:bodyPr/>
          <a:lstStyle/>
          <a:p>
            <a:r>
              <a:rPr lang="en-ID" dirty="0" err="1"/>
              <a:t>Jenis-jenis</a:t>
            </a:r>
            <a:r>
              <a:rPr lang="en-ID" dirty="0"/>
              <a:t> safety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444" y="1426642"/>
            <a:ext cx="11123111" cy="3332832"/>
          </a:xfrm>
        </p:spPr>
        <p:txBody>
          <a:bodyPr>
            <a:noAutofit/>
          </a:bodyPr>
          <a:lstStyle/>
          <a:p>
            <a:r>
              <a:rPr lang="en-ID" sz="3200" dirty="0"/>
              <a:t>hazard Mechanical bahaya yang </a:t>
            </a:r>
            <a:r>
              <a:rPr lang="en-ID" sz="3200" dirty="0" err="1"/>
              <a:t>terdapat</a:t>
            </a:r>
            <a:r>
              <a:rPr lang="en-ID" sz="3200" dirty="0"/>
              <a:t> pada </a:t>
            </a:r>
            <a:r>
              <a:rPr lang="en-ID" sz="3200" dirty="0" err="1"/>
              <a:t>benda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proses yang </a:t>
            </a:r>
            <a:r>
              <a:rPr lang="en-ID" sz="3200" dirty="0" err="1"/>
              <a:t>bergerak</a:t>
            </a:r>
            <a:r>
              <a:rPr lang="en-ID" sz="3200" dirty="0"/>
              <a:t> yang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menimbulkan</a:t>
            </a:r>
            <a:r>
              <a:rPr lang="en-ID" sz="3200" dirty="0"/>
              <a:t> </a:t>
            </a:r>
            <a:r>
              <a:rPr lang="en-ID" sz="3200" dirty="0" err="1"/>
              <a:t>dampak</a:t>
            </a:r>
            <a:r>
              <a:rPr lang="en-ID" sz="3200" dirty="0"/>
              <a:t>, </a:t>
            </a:r>
            <a:r>
              <a:rPr lang="en-ID" sz="3200" dirty="0" err="1"/>
              <a:t>seperti</a:t>
            </a:r>
            <a:r>
              <a:rPr lang="en-ID" sz="3200" dirty="0"/>
              <a:t> </a:t>
            </a:r>
            <a:r>
              <a:rPr lang="en-ID" sz="3200" dirty="0" err="1"/>
              <a:t>tertusuk</a:t>
            </a:r>
            <a:r>
              <a:rPr lang="en-ID" sz="3200" dirty="0"/>
              <a:t>, </a:t>
            </a:r>
            <a:r>
              <a:rPr lang="en-ID" sz="3200" dirty="0" err="1"/>
              <a:t>terpotong</a:t>
            </a:r>
            <a:r>
              <a:rPr lang="en-ID" sz="3200" dirty="0"/>
              <a:t>, </a:t>
            </a:r>
            <a:r>
              <a:rPr lang="en-ID" sz="3200" dirty="0" err="1"/>
              <a:t>terjepit</a:t>
            </a:r>
            <a:r>
              <a:rPr lang="en-ID" sz="3200" dirty="0"/>
              <a:t>, </a:t>
            </a:r>
            <a:r>
              <a:rPr lang="en-ID" sz="3200" dirty="0" err="1"/>
              <a:t>tergores</a:t>
            </a:r>
            <a:r>
              <a:rPr lang="en-ID" sz="3200" dirty="0"/>
              <a:t>, </a:t>
            </a:r>
            <a:r>
              <a:rPr lang="en-ID" sz="3200" dirty="0" err="1"/>
              <a:t>terbentur</a:t>
            </a:r>
            <a:r>
              <a:rPr lang="en-ID" sz="3200" dirty="0"/>
              <a:t>, dan lain-lain. </a:t>
            </a:r>
            <a:endParaRPr lang="en-ID" sz="3200" dirty="0"/>
          </a:p>
          <a:p>
            <a:r>
              <a:rPr lang="en-ID" sz="3200" dirty="0"/>
              <a:t>Electrical Hazard Merupakan bahaya yang berasal </a:t>
            </a:r>
            <a:r>
              <a:rPr lang="en-ID" sz="3200" dirty="0" err="1"/>
              <a:t>dari</a:t>
            </a:r>
            <a:r>
              <a:rPr lang="en-ID" sz="3200" dirty="0"/>
              <a:t> </a:t>
            </a:r>
            <a:r>
              <a:rPr lang="en-ID" sz="3200" dirty="0" err="1"/>
              <a:t>arus</a:t>
            </a:r>
            <a:r>
              <a:rPr lang="en-ID" sz="3200" dirty="0"/>
              <a:t> </a:t>
            </a:r>
            <a:r>
              <a:rPr lang="en-ID" sz="3200" dirty="0" err="1"/>
              <a:t>listrik</a:t>
            </a:r>
            <a:r>
              <a:rPr lang="en-ID" sz="3200" dirty="0"/>
              <a:t> </a:t>
            </a:r>
            <a:endParaRPr lang="en-ID" sz="3200" dirty="0"/>
          </a:p>
          <a:p>
            <a:r>
              <a:rPr lang="en-ID" sz="3200" dirty="0"/>
              <a:t>Chemical Hazard Bahaya </a:t>
            </a:r>
            <a:r>
              <a:rPr lang="en-ID" sz="3200" dirty="0" err="1"/>
              <a:t>bahan</a:t>
            </a:r>
            <a:r>
              <a:rPr lang="en-ID" sz="3200" dirty="0"/>
              <a:t> </a:t>
            </a:r>
            <a:r>
              <a:rPr lang="en-ID" sz="3200" dirty="0" err="1"/>
              <a:t>kimia</a:t>
            </a:r>
            <a:r>
              <a:rPr lang="en-ID" sz="3200" dirty="0"/>
              <a:t> </a:t>
            </a:r>
            <a:r>
              <a:rPr lang="en-ID" sz="3200" dirty="0" err="1"/>
              <a:t>baik</a:t>
            </a:r>
            <a:r>
              <a:rPr lang="en-ID" sz="3200" dirty="0"/>
              <a:t> dalam </a:t>
            </a:r>
            <a:r>
              <a:rPr lang="en-ID" sz="3200" dirty="0" err="1"/>
              <a:t>bentuk</a:t>
            </a:r>
            <a:r>
              <a:rPr lang="en-ID" sz="3200" dirty="0"/>
              <a:t> gas, </a:t>
            </a:r>
            <a:r>
              <a:rPr lang="en-ID" sz="3200" dirty="0" err="1"/>
              <a:t>cair</a:t>
            </a:r>
            <a:r>
              <a:rPr lang="en-ID" sz="3200" dirty="0"/>
              <a:t>, dan </a:t>
            </a:r>
            <a:r>
              <a:rPr lang="en-ID" sz="3200" dirty="0" err="1"/>
              <a:t>padat</a:t>
            </a:r>
            <a:r>
              <a:rPr lang="en-ID" sz="3200" dirty="0"/>
              <a:t> yang </a:t>
            </a:r>
            <a:r>
              <a:rPr lang="en-ID" sz="3200" dirty="0" err="1"/>
              <a:t>mempunyai</a:t>
            </a:r>
            <a:r>
              <a:rPr lang="en-ID" sz="3200" dirty="0"/>
              <a:t> </a:t>
            </a:r>
            <a:r>
              <a:rPr lang="en-ID" sz="3200" dirty="0" err="1"/>
              <a:t>sifat</a:t>
            </a:r>
            <a:r>
              <a:rPr lang="en-ID" sz="3200" dirty="0"/>
              <a:t> </a:t>
            </a:r>
            <a:r>
              <a:rPr lang="en-ID" sz="3200" dirty="0" err="1"/>
              <a:t>mudah</a:t>
            </a:r>
            <a:r>
              <a:rPr lang="en-ID" sz="3200" dirty="0"/>
              <a:t> </a:t>
            </a:r>
            <a:r>
              <a:rPr lang="en-ID" sz="3200" dirty="0" err="1"/>
              <a:t>terbakar</a:t>
            </a:r>
            <a:r>
              <a:rPr lang="en-ID" sz="3200" dirty="0"/>
              <a:t>, </a:t>
            </a:r>
            <a:r>
              <a:rPr lang="en-ID" sz="3200" dirty="0" err="1"/>
              <a:t>mudah</a:t>
            </a:r>
            <a:r>
              <a:rPr lang="en-ID" sz="3200" dirty="0"/>
              <a:t> </a:t>
            </a:r>
            <a:r>
              <a:rPr lang="en-ID" sz="3200" dirty="0" err="1"/>
              <a:t>meledak</a:t>
            </a:r>
            <a:r>
              <a:rPr lang="en-ID" sz="3200" dirty="0"/>
              <a:t>, dan </a:t>
            </a:r>
            <a:r>
              <a:rPr lang="en-ID" sz="3200" dirty="0" err="1"/>
              <a:t>korosif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/>
          <a:lstStyle/>
          <a:p>
            <a:r>
              <a:rPr lang="en-ID" dirty="0"/>
              <a:t>RESIKO DAN HAZARD DALAM PROSES ASUHAN KEPERAWATAN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95661" y="2417317"/>
            <a:ext cx="5129656" cy="341812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457200"/>
            <a:ext cx="10643508" cy="1371600"/>
          </a:xfrm>
        </p:spPr>
        <p:txBody>
          <a:bodyPr/>
          <a:lstStyle/>
          <a:p>
            <a:r>
              <a:rPr lang="en-ID" sz="3200" dirty="0"/>
              <a:t> </a:t>
            </a:r>
            <a:r>
              <a:rPr lang="en-ID" sz="3200" dirty="0" err="1"/>
              <a:t>Pengkajian</a:t>
            </a:r>
            <a:r>
              <a:rPr lang="en-ID" sz="3200" dirty="0"/>
              <a:t> adalah </a:t>
            </a:r>
            <a:r>
              <a:rPr lang="en-ID" sz="3200" dirty="0" err="1"/>
              <a:t>pemikiran</a:t>
            </a:r>
            <a:r>
              <a:rPr lang="en-ID" sz="3200" dirty="0"/>
              <a:t> </a:t>
            </a:r>
            <a:r>
              <a:rPr lang="en-ID" sz="3200" dirty="0" err="1"/>
              <a:t>dasar</a:t>
            </a:r>
            <a:r>
              <a:rPr lang="en-ID" sz="3200" dirty="0"/>
              <a:t> </a:t>
            </a:r>
            <a:r>
              <a:rPr lang="en-ID" sz="3200" dirty="0" err="1"/>
              <a:t>dari</a:t>
            </a:r>
            <a:r>
              <a:rPr lang="en-ID" sz="3200" dirty="0"/>
              <a:t> proses keperawatan yang </a:t>
            </a:r>
            <a:r>
              <a:rPr lang="en-ID" sz="3200" dirty="0" err="1"/>
              <a:t>bertujuan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mengumpulkan</a:t>
            </a:r>
            <a:r>
              <a:rPr lang="en-ID" sz="3200" dirty="0"/>
              <a:t> </a:t>
            </a:r>
            <a:r>
              <a:rPr lang="en-ID" sz="3200" dirty="0" err="1"/>
              <a:t>informasi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data </a:t>
            </a:r>
            <a:r>
              <a:rPr lang="en-ID" sz="3200" dirty="0" err="1"/>
              <a:t>tentang</a:t>
            </a:r>
            <a:r>
              <a:rPr lang="en-ID" sz="3200" dirty="0"/>
              <a:t> </a:t>
            </a:r>
            <a:r>
              <a:rPr lang="en-ID" sz="3200" dirty="0" err="1"/>
              <a:t>pasien</a:t>
            </a:r>
            <a:r>
              <a:rPr lang="en-ID" sz="3200" dirty="0"/>
              <a:t>, agar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mengidentifikasi</a:t>
            </a:r>
            <a:r>
              <a:rPr lang="en-ID" sz="3200" dirty="0"/>
              <a:t>, </a:t>
            </a:r>
            <a:r>
              <a:rPr lang="en-ID" sz="3200" dirty="0" err="1"/>
              <a:t>mengenali</a:t>
            </a:r>
            <a:r>
              <a:rPr lang="en-ID" sz="3200" dirty="0"/>
              <a:t> masalah-masalah, </a:t>
            </a:r>
            <a:r>
              <a:rPr lang="en-ID" sz="3200" dirty="0" err="1"/>
              <a:t>kebutuhan</a:t>
            </a:r>
            <a:r>
              <a:rPr lang="en-ID" sz="3200" dirty="0"/>
              <a:t> </a:t>
            </a:r>
            <a:r>
              <a:rPr lang="en-ID" sz="3200" dirty="0" err="1"/>
              <a:t>kesehatan</a:t>
            </a:r>
            <a:r>
              <a:rPr lang="en-ID" sz="3200" dirty="0"/>
              <a:t> dan keperawatan </a:t>
            </a:r>
            <a:r>
              <a:rPr lang="en-ID" sz="3200" dirty="0" err="1"/>
              <a:t>pasien</a:t>
            </a:r>
            <a:r>
              <a:rPr lang="en-ID" sz="3200" dirty="0"/>
              <a:t> </a:t>
            </a:r>
            <a:r>
              <a:rPr lang="en-ID" sz="3200" dirty="0" err="1"/>
              <a:t>baik</a:t>
            </a:r>
            <a:r>
              <a:rPr lang="en-ID" sz="3200" dirty="0"/>
              <a:t> </a:t>
            </a:r>
            <a:r>
              <a:rPr lang="en-ID" sz="3200" dirty="0" err="1"/>
              <a:t>fisik</a:t>
            </a:r>
            <a:r>
              <a:rPr lang="en-ID" sz="3200" dirty="0"/>
              <a:t> , mental, social, dan </a:t>
            </a:r>
            <a:r>
              <a:rPr lang="en-ID" sz="3200" dirty="0" err="1"/>
              <a:t>lingkungan</a:t>
            </a:r>
            <a:r>
              <a:rPr lang="en-ID" sz="3200" dirty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>
          <a:xfrm>
            <a:off x="1" y="2652713"/>
            <a:ext cx="11461314" cy="3436937"/>
          </a:xfrm>
        </p:spPr>
        <p:txBody>
          <a:bodyPr>
            <a:noAutofit/>
          </a:bodyPr>
          <a:lstStyle/>
          <a:p>
            <a:r>
              <a:rPr lang="en-ID" sz="2400" dirty="0"/>
              <a:t>Contoh Hazard Dan Resiko </a:t>
            </a:r>
            <a:r>
              <a:rPr lang="en-ID" sz="2400" dirty="0" err="1"/>
              <a:t>Bagi</a:t>
            </a:r>
            <a:r>
              <a:rPr lang="en-ID" sz="2400" dirty="0"/>
              <a:t>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Saat</a:t>
            </a:r>
            <a:r>
              <a:rPr lang="en-ID" sz="2400" dirty="0"/>
              <a:t> Melakukan </a:t>
            </a:r>
            <a:r>
              <a:rPr lang="en-ID" sz="2400" dirty="0" err="1"/>
              <a:t>Pengkajian</a:t>
            </a:r>
            <a:endParaRPr lang="en-ID" sz="2400" dirty="0"/>
          </a:p>
          <a:p>
            <a:r>
              <a:rPr lang="en-ID" sz="2400" dirty="0"/>
              <a:t> 1. </a:t>
            </a:r>
            <a:r>
              <a:rPr lang="en-ID" sz="2400" dirty="0" err="1"/>
              <a:t>Pelecehan</a:t>
            </a:r>
            <a:r>
              <a:rPr lang="en-ID" sz="2400" dirty="0"/>
              <a:t> verbal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berkomunikasi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 dan Keluarga</a:t>
            </a:r>
            <a:endParaRPr lang="en-ID" sz="2400" dirty="0"/>
          </a:p>
          <a:p>
            <a:r>
              <a:rPr lang="en-ID" sz="2400" dirty="0"/>
              <a:t> 2. </a:t>
            </a:r>
            <a:r>
              <a:rPr lang="en-ID" sz="2400" dirty="0" err="1"/>
              <a:t>Kekerasan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 pada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melakukan </a:t>
            </a:r>
            <a:r>
              <a:rPr lang="en-ID" sz="2400" dirty="0" err="1"/>
              <a:t>pengkajian</a:t>
            </a:r>
            <a:endParaRPr lang="en-ID" sz="2400" dirty="0"/>
          </a:p>
          <a:p>
            <a:r>
              <a:rPr lang="en-ID" sz="2400" dirty="0"/>
              <a:t> 3. </a:t>
            </a:r>
            <a:r>
              <a:rPr lang="en-ID" sz="2400" dirty="0" err="1"/>
              <a:t>Pasien</a:t>
            </a:r>
            <a:r>
              <a:rPr lang="en-ID" sz="2400" dirty="0"/>
              <a:t> dan </a:t>
            </a:r>
            <a:r>
              <a:rPr lang="en-ID" sz="2400" dirty="0" err="1"/>
              <a:t>keluarga</a:t>
            </a:r>
            <a:r>
              <a:rPr lang="en-ID" sz="2400" dirty="0"/>
              <a:t> </a:t>
            </a:r>
            <a:r>
              <a:rPr lang="en-ID" sz="2400" dirty="0" err="1"/>
              <a:t>acuh</a:t>
            </a:r>
            <a:r>
              <a:rPr lang="en-ID" sz="2400" dirty="0"/>
              <a:t> </a:t>
            </a:r>
            <a:r>
              <a:rPr lang="en-ID" sz="2400" dirty="0" err="1"/>
              <a:t>tak</a:t>
            </a:r>
            <a:r>
              <a:rPr lang="en-ID" sz="2400" dirty="0"/>
              <a:t> </a:t>
            </a:r>
            <a:r>
              <a:rPr lang="en-ID" sz="2400" dirty="0" err="1"/>
              <a:t>acuh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pertanyaan</a:t>
            </a:r>
            <a:r>
              <a:rPr lang="en-ID" sz="2400" dirty="0"/>
              <a:t> yang </a:t>
            </a:r>
            <a:r>
              <a:rPr lang="en-ID" sz="2400" dirty="0" err="1"/>
              <a:t>diajukan</a:t>
            </a:r>
            <a:r>
              <a:rPr lang="en-ID" sz="2400" dirty="0"/>
              <a:t>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endParaRPr lang="en-ID" sz="2400" dirty="0"/>
          </a:p>
          <a:p>
            <a:r>
              <a:rPr lang="en-ID" sz="2400" dirty="0"/>
              <a:t>4. </a:t>
            </a:r>
            <a:r>
              <a:rPr lang="en-ID" sz="2400" dirty="0" err="1"/>
              <a:t>Kurangnya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data </a:t>
            </a:r>
            <a:r>
              <a:rPr lang="en-ID" sz="2400" dirty="0" err="1"/>
              <a:t>yg</a:t>
            </a:r>
            <a:r>
              <a:rPr lang="en-ID" sz="2400" dirty="0"/>
              <a:t> </a:t>
            </a:r>
            <a:r>
              <a:rPr lang="en-ID" sz="2400" dirty="0" err="1"/>
              <a:t>diberikan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/ </a:t>
            </a:r>
            <a:r>
              <a:rPr lang="en-ID" sz="2400" dirty="0" err="1"/>
              <a:t>keluarga</a:t>
            </a:r>
            <a:r>
              <a:rPr lang="en-ID" sz="2400" dirty="0"/>
              <a:t> </a:t>
            </a:r>
            <a:r>
              <a:rPr lang="en-ID" sz="2400" dirty="0" err="1"/>
              <a:t>shg</a:t>
            </a:r>
            <a:r>
              <a:rPr lang="en-ID" sz="2400" dirty="0"/>
              <a:t> </a:t>
            </a:r>
            <a:r>
              <a:rPr lang="en-ID" sz="2400" dirty="0" err="1"/>
              <a:t>dlm</a:t>
            </a:r>
            <a:r>
              <a:rPr lang="en-ID" sz="2400" dirty="0"/>
              <a:t> proses </a:t>
            </a:r>
            <a:r>
              <a:rPr lang="en-ID" sz="2400" dirty="0" err="1"/>
              <a:t>pengkajian</a:t>
            </a:r>
            <a:r>
              <a:rPr lang="en-ID" sz="2400" dirty="0"/>
              <a:t> </a:t>
            </a:r>
            <a:r>
              <a:rPr lang="en-ID" sz="2400" dirty="0" err="1"/>
              <a:t>kurang</a:t>
            </a:r>
            <a:r>
              <a:rPr lang="en-ID" sz="2400" dirty="0"/>
              <a:t> </a:t>
            </a:r>
            <a:r>
              <a:rPr lang="en-ID" sz="2400" dirty="0" err="1"/>
              <a:t>lengkap</a:t>
            </a:r>
            <a:r>
              <a:rPr lang="en-ID" sz="2400" dirty="0"/>
              <a:t>  </a:t>
            </a:r>
            <a:r>
              <a:rPr lang="en-ID" sz="2400" dirty="0" err="1"/>
              <a:t>perawat</a:t>
            </a:r>
            <a:r>
              <a:rPr lang="en-ID" sz="2400" dirty="0"/>
              <a:t>/</a:t>
            </a:r>
            <a:r>
              <a:rPr lang="en-ID" sz="2400" dirty="0" err="1"/>
              <a:t>dokter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sala</a:t>
            </a:r>
            <a:r>
              <a:rPr lang="en-ID" sz="2400" dirty="0"/>
              <a:t> </a:t>
            </a:r>
            <a:r>
              <a:rPr lang="en-ID" sz="2400" dirty="0" err="1"/>
              <a:t>dlm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perawatan</a:t>
            </a:r>
            <a:r>
              <a:rPr lang="en-ID" sz="2400" dirty="0"/>
              <a:t> </a:t>
            </a:r>
            <a:r>
              <a:rPr lang="en-ID" sz="2400" dirty="0" err="1"/>
              <a:t>shg</a:t>
            </a:r>
            <a:r>
              <a:rPr lang="en-ID" sz="2400" dirty="0"/>
              <a:t> </a:t>
            </a:r>
            <a:r>
              <a:rPr lang="en-ID" sz="2400" dirty="0" err="1"/>
              <a:t>berbahaya</a:t>
            </a:r>
            <a:r>
              <a:rPr lang="en-ID" sz="2400" dirty="0"/>
              <a:t> pd </a:t>
            </a:r>
            <a:r>
              <a:rPr lang="en-ID" sz="2400" dirty="0" err="1"/>
              <a:t>pasien</a:t>
            </a:r>
            <a:r>
              <a:rPr lang="en-ID" sz="2400" dirty="0"/>
              <a:t> </a:t>
            </a:r>
            <a:endParaRPr lang="en-ID" sz="2400" dirty="0"/>
          </a:p>
          <a:p>
            <a:r>
              <a:rPr lang="en-ID" sz="2400" dirty="0"/>
              <a:t>5. Resiko </a:t>
            </a:r>
            <a:r>
              <a:rPr lang="en-ID" sz="2400" dirty="0" err="1"/>
              <a:t>tertular</a:t>
            </a:r>
            <a:r>
              <a:rPr lang="en-ID" sz="2400" dirty="0"/>
              <a:t> </a:t>
            </a:r>
            <a:r>
              <a:rPr lang="en-ID" sz="2400" dirty="0" err="1"/>
              <a:t>penyakit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kontak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udara</a:t>
            </a:r>
            <a:r>
              <a:rPr lang="en-ID" sz="2400" dirty="0"/>
              <a:t>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pemeriksaan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. 6. </a:t>
            </a:r>
            <a:r>
              <a:rPr lang="en-ID" sz="2400" dirty="0" err="1"/>
              <a:t>Perawat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terlalu</a:t>
            </a:r>
            <a:r>
              <a:rPr lang="en-ID" sz="2400" dirty="0"/>
              <a:t> </a:t>
            </a:r>
            <a:r>
              <a:rPr lang="en-ID" sz="2400" dirty="0" err="1"/>
              <a:t>empati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keadaan</a:t>
            </a:r>
            <a:r>
              <a:rPr lang="en-ID" sz="2400" dirty="0"/>
              <a:t> </a:t>
            </a:r>
            <a:r>
              <a:rPr lang="en-ID" sz="2400" dirty="0" err="1"/>
              <a:t>pasien</a:t>
            </a:r>
            <a:r>
              <a:rPr lang="en-ID" sz="2400" dirty="0"/>
              <a:t> dan </a:t>
            </a:r>
            <a:r>
              <a:rPr lang="en-ID" sz="2400" dirty="0" err="1"/>
              <a:t>keluarganya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5A8381C-73EB-48EA-B45F-7B7C8C7DF409}">
  <ds:schemaRefs/>
</ds:datastoreItem>
</file>

<file path=customXml/itemProps2.xml><?xml version="1.0" encoding="utf-8"?>
<ds:datastoreItem xmlns:ds="http://schemas.openxmlformats.org/officeDocument/2006/customXml" ds:itemID="{5AA6A711-2C3F-4EC0-B88B-62D740851176}">
  <ds:schemaRefs/>
</ds:datastoreItem>
</file>

<file path=customXml/itemProps3.xml><?xml version="1.0" encoding="utf-8"?>
<ds:datastoreItem xmlns:ds="http://schemas.openxmlformats.org/officeDocument/2006/customXml" ds:itemID="{61E98C35-9ECE-4425-BCBA-00E118C705C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0</TotalTime>
  <Words>14294</Words>
  <Application>WPS Presentation</Application>
  <PresentationFormat>Widescreen</PresentationFormat>
  <Paragraphs>213</Paragraphs>
  <Slides>32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2" baseType="lpstr">
      <vt:lpstr>Arial</vt:lpstr>
      <vt:lpstr>SimSun</vt:lpstr>
      <vt:lpstr>Wingdings</vt:lpstr>
      <vt:lpstr>__Inter_bdbe8e</vt:lpstr>
      <vt:lpstr>Segoe Print</vt:lpstr>
      <vt:lpstr>Tenorite</vt:lpstr>
      <vt:lpstr>Microsoft YaHei</vt:lpstr>
      <vt:lpstr>Arial Unicode MS</vt:lpstr>
      <vt:lpstr>Calibri</vt:lpstr>
      <vt:lpstr>Custom</vt:lpstr>
      <vt:lpstr>RESIKO DAN BAHAYA DALAM ASUHAN KEPERAWATAN UPAYA MENCEGAH DAN MEMINIMALKAN RISIKO DAN BAHAYA DALAM ASUHAN KEPERAWATAN  Giri Susilo Adi Mkep  </vt:lpstr>
      <vt:lpstr>Agenda</vt:lpstr>
      <vt:lpstr>BAHAYA (HAZARD):   Sumber atau Keadaan yang berpotensi menimbulkan kerugian dalam bentuk cedera; atau penyakit.  RISIKO: Kombinasi antara kemungkinan suatu kejadian dalam setiap peristiwa dengan akibat keparahan yang dinyatakan dalam kerugian.  IDENTIFIKASI BAHAYA: adalah proses mengembalikan adanya suatu ba haya dan menetapkan karakteristiknya.  PENILAIAN RESIKO :Adalah keseluruhan proses dalam mengestimasi besarnya suatu risiko</vt:lpstr>
      <vt:lpstr>Berdasarkan karakteristik dampak</vt:lpstr>
      <vt:lpstr>HAZARD KESEHATAN </vt:lpstr>
      <vt:lpstr>HAZARD KESEHATAN </vt:lpstr>
      <vt:lpstr>Jenis-jenis safety Hazard</vt:lpstr>
      <vt:lpstr>RESIKO DAN HAZARD DALAM PROSES ASUHAN KEPERAWATAN</vt:lpstr>
      <vt:lpstr> Pengkajian adalah pemikiran dasar dari proses keperawatan yang bertujuan untuk mengumpulkan informasi atau data tentang pasien, agar dapat mengidentifikasi, mengenali masalah-masalah, kebutuhan kesehatan dan keperawatan pasien baik fisik , mental, social, dan lingkungan.</vt:lpstr>
      <vt:lpstr>Upaya Meminimalkan Resiko dan Hazard pada Perawat dalam Tahap Pengkajian (Pasien, Perawat, manajemen RS) </vt:lpstr>
      <vt:lpstr>Upaya Meminimalkan Resiko dan Hazard pada Perawat dalam Tahap Pengkajian (Pasien, Perawat, manajemen RS) </vt:lpstr>
      <vt:lpstr>Final tips &amp;Upaya Meminimalkan Resiko dan Hazard pada Perawat dalam Tahap Pengkajian Berdasarkan Kasus Penyakit Akibat Kerja.  </vt:lpstr>
      <vt:lpstr>Resiko dan hazard  dalam perencanaan askep </vt:lpstr>
      <vt:lpstr>IMPLEMENTASI Implementasi keperawatan </vt:lpstr>
      <vt:lpstr>3 Prinsip pedoman implementasi keperawatan </vt:lpstr>
      <vt:lpstr>Resiko dan hazard dalam implementasi askep </vt:lpstr>
      <vt:lpstr>TAHAP PENGKAJIAN KEPERAWATAN </vt:lpstr>
      <vt:lpstr>TAHAP PERENCANAAN ASKEP </vt:lpstr>
      <vt:lpstr>TAHAP DIAGNOSA ASKEP </vt:lpstr>
      <vt:lpstr>TAHAP IMPLEMENTASI </vt:lpstr>
      <vt:lpstr>TAHAP EVALUASI </vt:lpstr>
      <vt:lpstr>APA ITU RISIKO??? </vt:lpstr>
      <vt:lpstr>RISIKO </vt:lpstr>
      <vt:lpstr>KAPAN DAPAT DILAKUKAN? </vt:lpstr>
      <vt:lpstr>MENGAPA PERLU MANAJEMEN RISIKO K3? </vt:lpstr>
      <vt:lpstr>MANFAAT INDENTIFIKASI BAHAYA K3 </vt:lpstr>
      <vt:lpstr>CARA MENGINDENTIFIKASI BAHAYA K3 </vt:lpstr>
      <vt:lpstr>DEFINISI </vt:lpstr>
      <vt:lpstr>Hirarki Pengendalian Risiko</vt:lpstr>
      <vt:lpstr>PowerPoint 演示文稿</vt:lpstr>
      <vt:lpstr>PowerPoint 演示文稿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RESIKO DAN BAHAYA DALAM ASUHAN KEPERAWATAN UPAYA MENCEGAH DAN MEMINIMALKAN RISIKO DAN BAHAYA DALAM ASUHAN KEPERAWATAN</dc:title>
  <dc:creator>HP</dc:creator>
  <cp:lastModifiedBy>girisusilo adi</cp:lastModifiedBy>
  <cp:revision>23</cp:revision>
  <dcterms:created xsi:type="dcterms:W3CDTF">2025-10-06T03:32:00Z</dcterms:created>
  <dcterms:modified xsi:type="dcterms:W3CDTF">2025-10-06T11:24:05Z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030A295658804D4BB36EC9CD8572274E_13</vt:lpwstr>
  </property>
  <property fmtid="{D5CDD505-2E9C-101B-9397-08002B2CF9AE}" pid="4" name="KSOProductBuildVer">
    <vt:lpwstr>1033-12.2.0.22549</vt:lpwstr>
  </property>
</Properties>
</file>