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3175"/>
            <a:ext cx="915352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125538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351088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002119"/>
            <a:ext cx="9144000" cy="28630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3672" y="4666910"/>
            <a:ext cx="7936654" cy="98091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9C37-1C8F-49B6-BB3F-48851782F1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40D-DA85-4274-AD3F-460C14816805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603647" y="5657850"/>
            <a:ext cx="7936706" cy="434975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8763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b="1"/>
              <a:t>Isu End of Life di Keperawatan Kritis</a:t>
            </a:r>
            <a:endParaRPr b="1"/>
          </a:p>
          <a:p>
            <a:pPr algn="ctr"/>
            <a:r>
              <a:rPr b="1"/>
              <a:t>serta Aspek Psikologis</a:t>
            </a:r>
            <a:endParaRPr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3545" y="3352800"/>
            <a:ext cx="4910455" cy="1752600"/>
          </a:xfrm>
        </p:spPr>
        <p:txBody>
          <a:bodyPr/>
          <a:lstStyle/>
          <a:p>
            <a:r>
              <a:rPr lang="en-US"/>
              <a:t>Brigitta Ayu D.S., M.Kep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Aspek Psikologis Pasien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Perasaan: takut, cemas, marah, kesepian.</a:t>
            </a:r>
          </a:p>
          <a:p>
            <a:pPr>
              <a:defRPr sz="2000"/>
            </a:pPr>
            <a:r>
              <a:t>Kebutuhan: rasa aman, dukungan emosional.</a:t>
            </a:r>
          </a:p>
          <a:p>
            <a:pPr>
              <a:defRPr sz="2000"/>
            </a:pPr>
            <a:r>
              <a:t>Pendampingan spiritual.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Tahap Psikologis Pasien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Denial (penolakan).</a:t>
            </a:r>
          </a:p>
          <a:p>
            <a:pPr>
              <a:defRPr sz="2000"/>
            </a:pPr>
            <a:r>
              <a:t>Anger (marah).</a:t>
            </a:r>
          </a:p>
          <a:p>
            <a:pPr>
              <a:defRPr sz="2000"/>
            </a:pPr>
            <a:r>
              <a:t>Bargaining (tawar-menawar).</a:t>
            </a:r>
          </a:p>
          <a:p>
            <a:pPr>
              <a:defRPr sz="2000"/>
            </a:pPr>
            <a:r>
              <a:t>Depression (depresi).</a:t>
            </a:r>
          </a:p>
          <a:p>
            <a:pPr>
              <a:defRPr sz="2000"/>
            </a:pPr>
            <a:r>
              <a:t>Acceptance (penerimaan).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Aspek Psikologis Keluarga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Mengalami stres emosional.</a:t>
            </a:r>
          </a:p>
          <a:p>
            <a:pPr>
              <a:defRPr sz="2000"/>
            </a:pPr>
            <a:r>
              <a:t>Melewati tahap berduka.</a:t>
            </a:r>
          </a:p>
          <a:p>
            <a:pPr>
              <a:defRPr sz="2000"/>
            </a:pPr>
            <a:r>
              <a:t>Membutuhkan informasi jelas.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Kebutuhan Psikologis Keluarga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Dukungan emosional &amp; spiritual.</a:t>
            </a:r>
          </a:p>
          <a:p>
            <a:pPr>
              <a:defRPr sz="2000"/>
            </a:pPr>
            <a:r>
              <a:t>Keterlibatan dalam perawatan.</a:t>
            </a:r>
          </a:p>
          <a:p>
            <a:pPr>
              <a:defRPr sz="2000"/>
            </a:pPr>
            <a:r>
              <a:t>Fasilitas mengucapkan perpisahan.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Tahap Berduka Keluarga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Denial → Anger → Bargaining → Depression → Acceptance.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Aspek Psikologis Perawat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Beban emosional tinggi.</a:t>
            </a:r>
          </a:p>
          <a:p>
            <a:pPr>
              <a:defRPr sz="2000"/>
            </a:pPr>
            <a:r>
              <a:t>Rasa gagal bila pasien tidak tertolong.</a:t>
            </a:r>
          </a:p>
          <a:p>
            <a:pPr>
              <a:defRPr sz="2000"/>
            </a:pPr>
            <a:r>
              <a:t>Dilema etis.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Risiko Psikologis Perawat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Burnout.</a:t>
            </a:r>
          </a:p>
          <a:p>
            <a:pPr>
              <a:defRPr sz="2000"/>
            </a:pPr>
            <a:r>
              <a:t>Compassion fatigue.</a:t>
            </a:r>
          </a:p>
          <a:p>
            <a:pPr>
              <a:defRPr sz="2000"/>
            </a:pPr>
            <a:r>
              <a:t>Stres berkepanjangan.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Kebutuhan Psikologis Perawat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Dukungan rekan kerja.</a:t>
            </a:r>
          </a:p>
          <a:p>
            <a:pPr>
              <a:defRPr sz="2000"/>
            </a:pPr>
            <a:r>
              <a:t>Debriefing setelah pasien meninggal.</a:t>
            </a:r>
          </a:p>
          <a:p>
            <a:pPr>
              <a:defRPr sz="2000"/>
            </a:pPr>
            <a:r>
              <a:t>Pelatihan coping mechanism.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Peran Perawat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Advokat pasien.</a:t>
            </a:r>
          </a:p>
          <a:p>
            <a:pPr>
              <a:defRPr sz="2000"/>
            </a:pPr>
            <a:r>
              <a:t>Memberikan comfort care.</a:t>
            </a:r>
          </a:p>
          <a:p>
            <a:pPr>
              <a:defRPr sz="2000"/>
            </a:pPr>
            <a:r>
              <a:t>Pendamping keluarga.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Comfort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Manajemen nyeri.</a:t>
            </a:r>
          </a:p>
          <a:p>
            <a:pPr>
              <a:defRPr sz="2000"/>
            </a:pPr>
            <a:r>
              <a:t>Mengurangi kecemasan.</a:t>
            </a:r>
          </a:p>
          <a:p>
            <a:pPr>
              <a:defRPr sz="2000"/>
            </a:pPr>
            <a:r>
              <a:t>Meningkatkan kenyamanan.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Pasien kritis sering berada pada kondisi End of Life (EOL).</a:t>
            </a:r>
          </a:p>
          <a:p>
            <a:pPr>
              <a:defRPr sz="2000"/>
            </a:pPr>
            <a:r>
              <a:t>Perawat berperan penting dalam perawatan holistik.</a:t>
            </a:r>
          </a:p>
          <a:p>
            <a:pPr>
              <a:defRPr sz="2000"/>
            </a:pPr>
            <a:r>
              <a:t>Fokus: kualitas hidup pasien &amp; dukungan keluarga.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Komunikasi Empatik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Mendengarkan aktif.</a:t>
            </a:r>
          </a:p>
          <a:p>
            <a:pPr>
              <a:defRPr sz="2000"/>
            </a:pPr>
            <a:r>
              <a:t>Menggunakan bahasa sederhana.</a:t>
            </a:r>
          </a:p>
          <a:p>
            <a:pPr>
              <a:defRPr sz="2000"/>
            </a:pPr>
            <a:r>
              <a:t>Menghormati emosi keluarga.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Spiritual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Pendampingan doa.</a:t>
            </a:r>
          </a:p>
          <a:p>
            <a:pPr>
              <a:defRPr sz="2000"/>
            </a:pPr>
            <a:r>
              <a:t>Menghormati keyakinan pasien.</a:t>
            </a:r>
          </a:p>
          <a:p>
            <a:pPr>
              <a:defRPr sz="2000"/>
            </a:pPr>
            <a:r>
              <a:t>Kolaborasi dengan rohaniawan.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Edukasi Keluarga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Menjelaskan kondisi pasien.</a:t>
            </a:r>
          </a:p>
          <a:p>
            <a:pPr>
              <a:defRPr sz="2000"/>
            </a:pPr>
            <a:r>
              <a:t>Memberi pilihan perawatan.</a:t>
            </a:r>
          </a:p>
          <a:p>
            <a:pPr>
              <a:defRPr sz="2000"/>
            </a:pPr>
            <a:r>
              <a:t>Membantu pengambilan keputusan.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Kolaborasi Tim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Dokter, perawat, psikolog, rohaniawan.</a:t>
            </a:r>
          </a:p>
          <a:p>
            <a:pPr>
              <a:defRPr sz="2000"/>
            </a:pPr>
            <a:r>
              <a:t>Pendekatan interdisipliner.</a:t>
            </a:r>
          </a:p>
          <a:p>
            <a:pPr>
              <a:defRPr sz="2000"/>
            </a:pPr>
            <a:r>
              <a:t>Koordinasi berkelanjutan.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Kasus Etik Klinis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Penolakan keluarga atas DNR.</a:t>
            </a:r>
          </a:p>
          <a:p>
            <a:pPr>
              <a:defRPr sz="2000"/>
            </a:pPr>
            <a:r>
              <a:t>Konflik nilai budaya.</a:t>
            </a:r>
          </a:p>
          <a:p>
            <a:pPr>
              <a:defRPr sz="2000"/>
            </a:pPr>
            <a:r>
              <a:t>Dilema profesional perawat.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Coping Pasien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Strategi religius.</a:t>
            </a:r>
          </a:p>
          <a:p>
            <a:pPr>
              <a:defRPr sz="2000"/>
            </a:pPr>
            <a:r>
              <a:t>Dukungan sosial.</a:t>
            </a:r>
          </a:p>
          <a:p>
            <a:pPr>
              <a:defRPr sz="2000"/>
            </a:pPr>
            <a:r>
              <a:t>Penerimaan kondisi.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Coping Keluarga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Berbagi emosi.</a:t>
            </a:r>
          </a:p>
          <a:p>
            <a:pPr>
              <a:defRPr sz="2000"/>
            </a:pPr>
            <a:r>
              <a:t>Mencari dukungan spiritual.</a:t>
            </a:r>
          </a:p>
          <a:p>
            <a:pPr>
              <a:defRPr sz="2000"/>
            </a:pPr>
            <a:r>
              <a:t>Support group.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Coping Perawat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Refleksi diri.</a:t>
            </a:r>
          </a:p>
          <a:p>
            <a:pPr>
              <a:defRPr sz="2000"/>
            </a:pPr>
            <a:r>
              <a:t>Supervisi klinis.</a:t>
            </a:r>
          </a:p>
          <a:p>
            <a:pPr>
              <a:defRPr sz="2000"/>
            </a:pPr>
            <a:r>
              <a:t>Mengembangkan resiliensi.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Perawatan Holistik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Fisik: nyeri, kenyamanan.</a:t>
            </a:r>
          </a:p>
          <a:p>
            <a:pPr>
              <a:defRPr sz="2000"/>
            </a:pPr>
            <a:r>
              <a:t>Psikologis: dukungan emosional.</a:t>
            </a:r>
          </a:p>
          <a:p>
            <a:pPr>
              <a:defRPr sz="2000"/>
            </a:pPr>
            <a:r>
              <a:t>Spiritual: doa &amp; ibadah.</a:t>
            </a:r>
          </a:p>
          <a:p>
            <a:pPr>
              <a:defRPr sz="2000"/>
            </a:pPr>
            <a:r>
              <a:t>Sosial: dukungan keluarga.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Tantangan di ICU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Teknologi canggih vs kualitas hidup.</a:t>
            </a:r>
          </a:p>
          <a:p>
            <a:pPr>
              <a:defRPr sz="2000"/>
            </a:pPr>
            <a:r>
              <a:t>Tekanan keputusan cepat.</a:t>
            </a:r>
          </a:p>
          <a:p>
            <a:pPr>
              <a:defRPr sz="2000"/>
            </a:pPr>
            <a:r>
              <a:t>Keluarga sulit menerima kondisi.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Definisi End of Life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Perawatan pada pasien dengan prognosis terbatas (±6 bulan terakhir).</a:t>
            </a:r>
          </a:p>
          <a:p>
            <a:pPr>
              <a:defRPr sz="2000"/>
            </a:pPr>
            <a:r>
              <a:t>Fokus comfort care, bukan curative care.</a:t>
            </a:r>
          </a:p>
          <a:p>
            <a:pPr>
              <a:defRPr sz="2000"/>
            </a:pPr>
            <a:r>
              <a:t>Melibatkan tim multidisiplin.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Strategi Perbaikan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Pelatihan komunikasi.</a:t>
            </a:r>
          </a:p>
          <a:p>
            <a:pPr>
              <a:defRPr sz="2000"/>
            </a:pPr>
            <a:r>
              <a:t>Dukungan psikologis bagi staf.</a:t>
            </a:r>
          </a:p>
          <a:p>
            <a:pPr>
              <a:defRPr sz="2000"/>
            </a:pPr>
            <a:r>
              <a:t>Peningkatan layanan paliatif.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4140" y="1438275"/>
            <a:ext cx="3640455" cy="44227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Kesimpulan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EOL care berfokus pada kualitas hidup.</a:t>
            </a:r>
          </a:p>
          <a:p>
            <a:pPr>
              <a:defRPr sz="2000"/>
            </a:pPr>
            <a:r>
              <a:t>Aspek psikologis pasien, keluarga, perawat harus diperhatikan.</a:t>
            </a:r>
          </a:p>
          <a:p>
            <a:pPr>
              <a:defRPr sz="2000"/>
            </a:pPr>
            <a:r>
              <a:t>Perawat perlu dukungan agar mampu memberi perawatan optimal.</a:t>
            </a:r>
          </a:p>
          <a:p>
            <a:pPr>
              <a:defRPr sz="2000"/>
            </a:pPr>
          </a:p>
          <a:p>
            <a:pPr marL="0" indent="0">
              <a:buNone/>
              <a:defRPr sz="2000"/>
            </a:p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821690" y="3429635"/>
            <a:ext cx="7851775" cy="230949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cap="all" smtClean="0"/>
              <a:t>tHANK YOU!</a:t>
            </a:r>
            <a:endParaRPr lang="en-US" altLang="zh-CN" cap="all" smtClean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Tujuan End of Life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Mengurangi penderitaan pasien.</a:t>
            </a:r>
          </a:p>
          <a:p>
            <a:pPr>
              <a:defRPr sz="2000"/>
            </a:pPr>
            <a:r>
              <a:t>Meningkatkan kualitas hidup.</a:t>
            </a:r>
          </a:p>
          <a:p>
            <a:pPr>
              <a:defRPr sz="2000"/>
            </a:pPr>
            <a:r>
              <a:t>Memberikan dukungan emosional &amp; spiritual.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Isu Penting dalam End of Life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Keputusan medis &amp; etis (DNR, ventilator withdrawal).</a:t>
            </a:r>
          </a:p>
          <a:p>
            <a:pPr>
              <a:defRPr sz="2000"/>
            </a:pPr>
            <a:r>
              <a:t>Komunikasi efektif dengan keluarga.</a:t>
            </a:r>
          </a:p>
          <a:p>
            <a:pPr>
              <a:defRPr sz="2000"/>
            </a:pPr>
            <a:r>
              <a:t>Menghormati hak pasien &amp; keluarga.</a:t>
            </a:r>
          </a:p>
          <a:p>
            <a:pPr>
              <a:defRPr sz="2000"/>
            </a:pPr>
            <a:r>
              <a:t>Risiko burnout perawat.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Isu Etis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Do Not Resuscitate (DNR).</a:t>
            </a:r>
          </a:p>
          <a:p>
            <a:pPr>
              <a:defRPr sz="2000"/>
            </a:pPr>
            <a:r>
              <a:t>Withdrawal of life support.</a:t>
            </a:r>
          </a:p>
          <a:p>
            <a:pPr>
              <a:defRPr sz="2000"/>
            </a:pPr>
            <a:r>
              <a:t>Autonomi pasien.</a:t>
            </a:r>
          </a:p>
          <a:p>
            <a:pPr>
              <a:defRPr sz="2000"/>
            </a:pPr>
            <a:r>
              <a:t>Nilai budaya dan agama.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Isu Komunikasi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Menyampaikan prognosis dengan empati.</a:t>
            </a:r>
          </a:p>
          <a:p>
            <a:pPr>
              <a:defRPr sz="2000"/>
            </a:pPr>
            <a:r>
              <a:t>Diskusi bersama keluarga.</a:t>
            </a:r>
          </a:p>
          <a:p>
            <a:pPr>
              <a:defRPr sz="2000"/>
            </a:pPr>
            <a:r>
              <a:t>Menghindari bahasa medis yang sulit dipahami.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Hak Pasien &amp; Keluarga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Autonomi &amp; informed consent.</a:t>
            </a:r>
          </a:p>
          <a:p>
            <a:pPr>
              <a:defRPr sz="2000"/>
            </a:pPr>
            <a:r>
              <a:t>Menghormati nilai spiritual.</a:t>
            </a:r>
          </a:p>
          <a:p>
            <a:pPr>
              <a:defRPr sz="2000"/>
            </a:pPr>
            <a:r>
              <a:t>Keterlibatan dalam perawatan.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Burnout Perawat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Terpapar kesedihan berulang.</a:t>
            </a:r>
          </a:p>
          <a:p>
            <a:pPr>
              <a:defRPr sz="2000"/>
            </a:pPr>
            <a:r>
              <a:t>Dilema moral.</a:t>
            </a:r>
          </a:p>
          <a:p>
            <a:pPr>
              <a:defRPr sz="2000"/>
            </a:pPr>
            <a:r>
              <a:t>Butuh dukungan psikososial.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BEAUTIFY_FLAG" val="#wm#"/>
  <p:tag name="KSO_WM_TEMPLATE_CATEGORY" val="custom"/>
  <p:tag name="KSO_WM_TEMPLATE_INDEX" val="20181644"/>
  <p:tag name="KSO_WM_UNIT_ID" val="custom20181644_4*d*1"/>
</p:tagLst>
</file>

<file path=ppt/tags/tag2.xml><?xml version="1.0" encoding="utf-8"?>
<p:tagLst xmlns:p="http://schemas.openxmlformats.org/presentationml/2006/main">
  <p:tag name="KSO_WM_TAG_VERSION" val="1.0"/>
  <p:tag name="KSO_WM_UNIT_TYPE" val="d"/>
  <p:tag name="KSO_WM_UNIT_INDEX" val="1"/>
  <p:tag name="KSO_WM_UNIT_LAYERLEVEL" val="1"/>
  <p:tag name="KSO_WM_UNIT_VALUE" val="1019*2792"/>
  <p:tag name="KSO_WM_UNIT_HIGHLIGHT" val="0"/>
  <p:tag name="KSO_WM_UNIT_COMPATIBLE" val="0"/>
  <p:tag name="KSO_WM_UNIT_CLEAR" val="0"/>
  <p:tag name="KSO_WM_BEAUTIFY_FLAG" val="#wm#"/>
  <p:tag name="KSO_WM_TEMPLATE_CATEGORY" val="custom"/>
  <p:tag name="KSO_WM_TEMPLATE_INDEX" val="20181644"/>
  <p:tag name="KSO_WM_UNIT_ID" val="custom20181644_5*d*1"/>
</p:tagLst>
</file>

<file path=ppt/tags/tag3.xml><?xml version="1.0" encoding="utf-8"?>
<p:tagLst xmlns:p="http://schemas.openxmlformats.org/presentationml/2006/main">
  <p:tag name="KSO_WM_TAG_VERSION" val="1.0"/>
  <p:tag name="KSO_WM_UNIT_TYPE" val="a"/>
  <p:tag name="KSO_WM_UNIT_INDEX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演讲完毕，谢谢观看！"/>
  <p:tag name="KSO_WM_TEMPLATE_CATEGORY" val="custom"/>
  <p:tag name="KSO_WM_TEMPLATE_INDEX" val="20181644"/>
  <p:tag name="KSO_WM_UNIT_ID" val="custom20181644_18*a*1"/>
</p:tagLst>
</file>

<file path=ppt/tags/tag4.xml><?xml version="1.0" encoding="utf-8"?>
<p:tagLst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endPage"/>
  <p:tag name="KSO_WM_BEAUTIFY_FLAG" val="#wm#"/>
  <p:tag name="KSO_WM_COMBINE_RELATE_SLIDE_ID" val="background20180953_8"/>
  <p:tag name="KSO_WM_TEMPLATE_CATEGORY" val="custom"/>
  <p:tag name="KSO_WM_TEMPLATE_INDEX" val="20181644"/>
  <p:tag name="KSO_WM_SLIDE_ID" val="custom20181644_18"/>
  <p:tag name="KSO_WM_SLIDE_INDEX" val="18"/>
  <p:tag name="KSO_WM_TEMPLATE_SUBCATEGORY" val="combine"/>
</p:tagLst>
</file>

<file path=ppt/theme/theme1.xml><?xml version="1.0" encoding="utf-8"?>
<a:theme xmlns:a="http://schemas.openxmlformats.org/drawingml/2006/main" name="Data Pie Charts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3302</Words>
  <Application>WPS Presentation</Application>
  <PresentationFormat>On-screen Show (4:3)</PresentationFormat>
  <Paragraphs>192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Data Pie Charts</vt:lpstr>
      <vt:lpstr>serta Aspek Psikologis</vt:lpstr>
      <vt:lpstr>Pendahuluan</vt:lpstr>
      <vt:lpstr>Definisi End of Life Care</vt:lpstr>
      <vt:lpstr>Tujuan End of Life Care</vt:lpstr>
      <vt:lpstr>Isu Penting dalam End of Life Care</vt:lpstr>
      <vt:lpstr>Isu Etis</vt:lpstr>
      <vt:lpstr>Isu Komunikasi</vt:lpstr>
      <vt:lpstr>Hak Pasien &amp; Keluarga</vt:lpstr>
      <vt:lpstr>Burnout Perawat</vt:lpstr>
      <vt:lpstr>Aspek Psikologis Pasien</vt:lpstr>
      <vt:lpstr>Tahap Psikologis Pasien</vt:lpstr>
      <vt:lpstr>Aspek Psikologis Keluarga</vt:lpstr>
      <vt:lpstr>Kebutuhan Psikologis Keluarga</vt:lpstr>
      <vt:lpstr>Tahap Berduka Keluarga</vt:lpstr>
      <vt:lpstr>Aspek Psikologis Perawat</vt:lpstr>
      <vt:lpstr>Risiko Psikologis Perawat</vt:lpstr>
      <vt:lpstr>Kebutuhan Psikologis Perawat</vt:lpstr>
      <vt:lpstr>Peran Perawat</vt:lpstr>
      <vt:lpstr>Comfort Care</vt:lpstr>
      <vt:lpstr>Komunikasi Empatik</vt:lpstr>
      <vt:lpstr>Spiritual Care</vt:lpstr>
      <vt:lpstr>Edukasi Keluarga</vt:lpstr>
      <vt:lpstr>Kolaborasi Tim</vt:lpstr>
      <vt:lpstr>Kasus Etik Klinis</vt:lpstr>
      <vt:lpstr>Coping Pasien</vt:lpstr>
      <vt:lpstr>Coping Keluarga</vt:lpstr>
      <vt:lpstr>Coping Perawat</vt:lpstr>
      <vt:lpstr>Perawatan Holistik</vt:lpstr>
      <vt:lpstr>Tantangan di ICU</vt:lpstr>
      <vt:lpstr>Strategi Perbaikan</vt:lpstr>
      <vt:lpstr>Kesimpulan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brigitta ayu dwi susanti</cp:lastModifiedBy>
  <cp:revision>2</cp:revision>
  <dcterms:created xsi:type="dcterms:W3CDTF">2013-01-27T09:14:00Z</dcterms:created>
  <dcterms:modified xsi:type="dcterms:W3CDTF">2025-09-15T16:46:44Z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3A306D7123B64EEC965B5036322E44F5_13</vt:lpwstr>
  </property>
  <property fmtid="{D5CDD505-2E9C-101B-9397-08002B2CF9AE}" pid="3" name="KSOProductBuildVer">
    <vt:lpwstr>1033-12.2.0.22549</vt:lpwstr>
  </property>
</Properties>
</file>