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79" r:id="rId4"/>
    <p:sldId id="259" r:id="rId5"/>
    <p:sldId id="286" r:id="rId6"/>
    <p:sldId id="287" r:id="rId7"/>
    <p:sldId id="288" r:id="rId8"/>
    <p:sldId id="280" r:id="rId9"/>
    <p:sldId id="283" r:id="rId10"/>
    <p:sldId id="289" r:id="rId11"/>
    <p:sldId id="290" r:id="rId12"/>
    <p:sldId id="291" r:id="rId13"/>
    <p:sldId id="281" r:id="rId14"/>
    <p:sldId id="284" r:id="rId15"/>
    <p:sldId id="292" r:id="rId16"/>
    <p:sldId id="293" r:id="rId17"/>
    <p:sldId id="294" r:id="rId18"/>
    <p:sldId id="295" r:id="rId19"/>
    <p:sldId id="296" r:id="rId20"/>
    <p:sldId id="297" r:id="rId21"/>
    <p:sldId id="282" r:id="rId22"/>
    <p:sldId id="285" r:id="rId23"/>
    <p:sldId id="298" r:id="rId24"/>
    <p:sldId id="299" r:id="rId25"/>
    <p:sldId id="267" r:id="rId26"/>
  </p:sldIdLst>
  <p:sldSz cx="18288000" cy="10287000"/>
  <p:notesSz cx="6858000" cy="9144000"/>
  <p:embeddedFontLst>
    <p:embeddedFont>
      <p:font typeface="Montserrat Bold" pitchFamily="2" charset="77"/>
      <p:regular r:id="rId27"/>
    </p:embeddedFont>
    <p:embeddedFont>
      <p:font typeface="Montserrat Classic" pitchFamily="2" charset="77"/>
      <p:regular r:id="rId28"/>
    </p:embeddedFont>
    <p:embeddedFont>
      <p:font typeface="Poppins Bold" pitchFamily="2" charset="77"/>
      <p:regular r:id="rId29"/>
    </p:embeddedFont>
    <p:embeddedFont>
      <p:font typeface="Raleway Bold" panose="020B0803030101060003" pitchFamily="34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2" autoAdjust="0"/>
    <p:restoredTop sz="92574" autoAdjust="0"/>
  </p:normalViewPr>
  <p:slideViewPr>
    <p:cSldViewPr>
      <p:cViewPr varScale="1">
        <p:scale>
          <a:sx n="61" d="100"/>
          <a:sy n="61" d="100"/>
        </p:scale>
        <p:origin x="1568" y="208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6.png"/><Relationship Id="rId2" Type="http://schemas.openxmlformats.org/officeDocument/2006/relationships/image" Target="../media/image30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2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image" Target="../media/image6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5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2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C6421C1-EB7F-BD4E-80D9-A6CDFCD46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07" y="5219700"/>
            <a:ext cx="6956191" cy="428073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-72330"/>
            <a:ext cx="18288000" cy="10364995"/>
          </a:xfrm>
          <a:custGeom>
            <a:avLst/>
            <a:gdLst/>
            <a:ahLst/>
            <a:cxnLst/>
            <a:rect l="l" t="t" r="r" b="b"/>
            <a:pathLst>
              <a:path w="18288000" h="10292665">
                <a:moveTo>
                  <a:pt x="0" y="0"/>
                </a:moveTo>
                <a:lnTo>
                  <a:pt x="18288000" y="0"/>
                </a:lnTo>
                <a:lnTo>
                  <a:pt x="18288000" y="10292665"/>
                </a:lnTo>
                <a:lnTo>
                  <a:pt x="0" y="1029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803" t="-15285" r="-4770" b="-97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60" y="9258300"/>
            <a:ext cx="3962933" cy="1034365"/>
            <a:chOff x="0" y="0"/>
            <a:chExt cx="1043735" cy="272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3735" cy="272425"/>
            </a:xfrm>
            <a:custGeom>
              <a:avLst/>
              <a:gdLst/>
              <a:ahLst/>
              <a:cxnLst/>
              <a:rect l="l" t="t" r="r" b="b"/>
              <a:pathLst>
                <a:path w="1043735" h="272425">
                  <a:moveTo>
                    <a:pt x="0" y="0"/>
                  </a:moveTo>
                  <a:lnTo>
                    <a:pt x="1043735" y="0"/>
                  </a:lnTo>
                  <a:lnTo>
                    <a:pt x="1043735" y="272425"/>
                  </a:lnTo>
                  <a:lnTo>
                    <a:pt x="0" y="272425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43735" cy="3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42327" y="8108629"/>
            <a:ext cx="1560994" cy="305542"/>
            <a:chOff x="0" y="0"/>
            <a:chExt cx="2081326" cy="407390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936" y="0"/>
              <a:ext cx="407390" cy="40739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537697" cy="407390"/>
              <a:chOff x="0" y="0"/>
              <a:chExt cx="3067924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679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67924" h="812800">
                    <a:moveTo>
                      <a:pt x="0" y="0"/>
                    </a:moveTo>
                    <a:lnTo>
                      <a:pt x="3067924" y="0"/>
                    </a:lnTo>
                    <a:lnTo>
                      <a:pt x="30679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067924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1801082" y="155956"/>
              <a:ext cx="153098" cy="95477"/>
            </a:xfrm>
            <a:custGeom>
              <a:avLst/>
              <a:gdLst/>
              <a:ahLst/>
              <a:cxnLst/>
              <a:rect l="l" t="t" r="r" b="b"/>
              <a:pathLst>
                <a:path w="153098" h="95477">
                  <a:moveTo>
                    <a:pt x="0" y="0"/>
                  </a:moveTo>
                  <a:lnTo>
                    <a:pt x="153098" y="0"/>
                  </a:lnTo>
                  <a:lnTo>
                    <a:pt x="153098" y="95478"/>
                  </a:lnTo>
                  <a:lnTo>
                    <a:pt x="0" y="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6095326" y="935491"/>
            <a:ext cx="11430674" cy="4576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800" dirty="0">
                <a:solidFill>
                  <a:srgbClr val="242F9B"/>
                </a:solidFill>
                <a:latin typeface="Montserrat Bold"/>
              </a:rPr>
              <a:t>PENULISAN TINJAUAN PUSTAKA, KERANGKA TEORI DAN HIPOTESIS SERTA PENULISAN SITASI DAFTAR PUSTAKA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999" y="514350"/>
            <a:ext cx="1119845" cy="1119845"/>
            <a:chOff x="0" y="0"/>
            <a:chExt cx="1493127" cy="1493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127" cy="1493127"/>
            </a:xfrm>
            <a:custGeom>
              <a:avLst/>
              <a:gdLst/>
              <a:ahLst/>
              <a:cxnLst/>
              <a:rect l="l" t="t" r="r" b="b"/>
              <a:pathLst>
                <a:path w="1493127" h="1493127">
                  <a:moveTo>
                    <a:pt x="0" y="0"/>
                  </a:moveTo>
                  <a:lnTo>
                    <a:pt x="1493127" y="0"/>
                  </a:lnTo>
                  <a:lnTo>
                    <a:pt x="1493127" y="1493127"/>
                  </a:lnTo>
                  <a:lnTo>
                    <a:pt x="0" y="1493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29613" y="126047"/>
              <a:ext cx="1241034" cy="124103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2480" y="126874"/>
              <a:ext cx="1241034" cy="1229543"/>
            </a:xfrm>
            <a:custGeom>
              <a:avLst/>
              <a:gdLst/>
              <a:ahLst/>
              <a:cxnLst/>
              <a:rect l="l" t="t" r="r" b="b"/>
              <a:pathLst>
                <a:path w="1241034" h="1229543">
                  <a:moveTo>
                    <a:pt x="0" y="0"/>
                  </a:moveTo>
                  <a:lnTo>
                    <a:pt x="1241035" y="0"/>
                  </a:lnTo>
                  <a:lnTo>
                    <a:pt x="1241035" y="1229543"/>
                  </a:lnTo>
                  <a:lnTo>
                    <a:pt x="0" y="1229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834606" y="666025"/>
            <a:ext cx="3632280" cy="1048475"/>
            <a:chOff x="0" y="-38100"/>
            <a:chExt cx="4843040" cy="139796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4843040" cy="3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  <a:spcBef>
                  <a:spcPct val="0"/>
                </a:spcBef>
              </a:pPr>
              <a:r>
                <a:rPr lang="en-US" sz="1432" spc="113">
                  <a:solidFill>
                    <a:srgbClr val="000000"/>
                  </a:solidFill>
                  <a:latin typeface="Poppins Bold"/>
                </a:rPr>
                <a:t>SEKOLAH TINGGI ILMU KESEHATAN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0488"/>
              <a:ext cx="4843040" cy="702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spcBef>
                  <a:spcPct val="0"/>
                </a:spcBef>
              </a:pPr>
              <a:r>
                <a:rPr lang="en-US" sz="3008" spc="352" dirty="0">
                  <a:solidFill>
                    <a:srgbClr val="000000"/>
                  </a:solidFill>
                  <a:latin typeface="Poppins Bold"/>
                </a:rPr>
                <a:t>NOTOKUSUMO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970166"/>
              <a:ext cx="4843040" cy="38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6"/>
                </a:lnSpc>
                <a:spcBef>
                  <a:spcPct val="0"/>
                </a:spcBef>
              </a:pPr>
              <a:r>
                <a:rPr lang="en-US" sz="1719" spc="135" dirty="0">
                  <a:solidFill>
                    <a:srgbClr val="000000"/>
                  </a:solidFill>
                  <a:latin typeface="Poppins Bold"/>
                </a:rPr>
                <a:t>YOGYAKARTA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1852" y="9155176"/>
            <a:ext cx="674551" cy="564093"/>
          </a:xfrm>
          <a:custGeom>
            <a:avLst/>
            <a:gdLst/>
            <a:ahLst/>
            <a:cxnLst/>
            <a:rect l="l" t="t" r="r" b="b"/>
            <a:pathLst>
              <a:path w="674551" h="564093">
                <a:moveTo>
                  <a:pt x="0" y="0"/>
                </a:moveTo>
                <a:lnTo>
                  <a:pt x="674551" y="0"/>
                </a:lnTo>
                <a:lnTo>
                  <a:pt x="674551" y="564094"/>
                </a:lnTo>
                <a:lnTo>
                  <a:pt x="0" y="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42327" y="8668569"/>
            <a:ext cx="368306" cy="362782"/>
          </a:xfrm>
          <a:custGeom>
            <a:avLst/>
            <a:gdLst/>
            <a:ahLst/>
            <a:cxnLst/>
            <a:rect l="l" t="t" r="r" b="b"/>
            <a:pathLst>
              <a:path w="368306" h="362782">
                <a:moveTo>
                  <a:pt x="0" y="0"/>
                </a:moveTo>
                <a:lnTo>
                  <a:pt x="368306" y="0"/>
                </a:lnTo>
                <a:lnTo>
                  <a:pt x="368306" y="362782"/>
                </a:lnTo>
                <a:lnTo>
                  <a:pt x="0" y="362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40139" y="8614196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42F9B"/>
                </a:solidFill>
                <a:latin typeface="Montserrat Classic"/>
              </a:rPr>
              <a:t>www.stikes-notokusumo.ac.id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40139" y="9182400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42F9B"/>
                </a:solidFill>
                <a:latin typeface="Montserrat Classic"/>
              </a:rPr>
              <a:t>Jl. Bener No. 26 Tegalrejo Yogyakarta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3576" y="9513296"/>
            <a:ext cx="2842061" cy="552530"/>
            <a:chOff x="0" y="0"/>
            <a:chExt cx="3789414" cy="7367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7021" y="0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588731" y="0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418964" y="0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165214" y="0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719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26115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97202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99598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TextBox 17">
            <a:extLst>
              <a:ext uri="{FF2B5EF4-FFF2-40B4-BE49-F238E27FC236}">
                <a16:creationId xmlns:a16="http://schemas.microsoft.com/office/drawing/2014/main" id="{0E1742BF-FFD4-F349-AA3F-7185158AB31F}"/>
              </a:ext>
            </a:extLst>
          </p:cNvPr>
          <p:cNvSpPr txBox="1"/>
          <p:nvPr/>
        </p:nvSpPr>
        <p:spPr>
          <a:xfrm>
            <a:off x="9236152" y="5701663"/>
            <a:ext cx="8289848" cy="986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42F9B"/>
                </a:solidFill>
                <a:latin typeface="Montserrat Bold"/>
              </a:rPr>
              <a:t>Septiana</a:t>
            </a:r>
            <a:r>
              <a:rPr lang="en-US" sz="3200" dirty="0">
                <a:solidFill>
                  <a:srgbClr val="242F9B"/>
                </a:solidFill>
                <a:latin typeface="Montserrat Bold"/>
              </a:rPr>
              <a:t> </a:t>
            </a:r>
            <a:r>
              <a:rPr lang="en-US" sz="3200" dirty="0" err="1">
                <a:solidFill>
                  <a:srgbClr val="242F9B"/>
                </a:solidFill>
                <a:latin typeface="Montserrat Bold"/>
              </a:rPr>
              <a:t>Fathonah</a:t>
            </a:r>
            <a:r>
              <a:rPr lang="en-US" sz="3200" dirty="0">
                <a:solidFill>
                  <a:srgbClr val="242F9B"/>
                </a:solidFill>
                <a:latin typeface="Montserrat Bold"/>
              </a:rPr>
              <a:t>, </a:t>
            </a:r>
            <a:r>
              <a:rPr lang="en-US" sz="3200" dirty="0" err="1">
                <a:solidFill>
                  <a:srgbClr val="242F9B"/>
                </a:solidFill>
                <a:latin typeface="Montserrat Bold"/>
              </a:rPr>
              <a:t>S.Kep</a:t>
            </a:r>
            <a:r>
              <a:rPr lang="en-US" sz="3200" dirty="0">
                <a:solidFill>
                  <a:srgbClr val="242F9B"/>
                </a:solidFill>
                <a:latin typeface="Montserrat Bold"/>
              </a:rPr>
              <a:t>., Ns., </a:t>
            </a:r>
            <a:r>
              <a:rPr lang="en-US" sz="3200" dirty="0" err="1">
                <a:solidFill>
                  <a:srgbClr val="242F9B"/>
                </a:solidFill>
                <a:latin typeface="Montserrat Bold"/>
              </a:rPr>
              <a:t>M.Kep</a:t>
            </a:r>
            <a:endParaRPr lang="en-US" sz="3200" dirty="0">
              <a:solidFill>
                <a:srgbClr val="242F9B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E1AEFEE-5B97-BC47-A000-BBA9C8F3DF17}"/>
              </a:ext>
            </a:extLst>
          </p:cNvPr>
          <p:cNvSpPr/>
          <p:nvPr/>
        </p:nvSpPr>
        <p:spPr>
          <a:xfrm>
            <a:off x="918260" y="1242753"/>
            <a:ext cx="9144000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Ketentuan</a:t>
            </a:r>
            <a:r>
              <a:rPr lang="en-ID" sz="2800" b="1" dirty="0"/>
              <a:t> </a:t>
            </a:r>
            <a:r>
              <a:rPr lang="en-ID" sz="2800" b="1" dirty="0" err="1"/>
              <a:t>Penulisan</a:t>
            </a:r>
            <a:r>
              <a:rPr lang="en-ID" sz="2800" b="1" dirty="0"/>
              <a:t> </a:t>
            </a:r>
            <a:r>
              <a:rPr lang="en-ID" sz="2800" b="1" dirty="0" err="1"/>
              <a:t>Kerangka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b="1" dirty="0"/>
              <a:t>:</a:t>
            </a:r>
          </a:p>
          <a:p>
            <a:pPr algn="just">
              <a:buFont typeface="+mj-lt"/>
              <a:buAutoNum type="arabicPeriod"/>
            </a:pPr>
            <a:r>
              <a:rPr lang="en-ID" sz="2800" b="1" dirty="0" err="1"/>
              <a:t>Relevansi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endParaRPr lang="en-ID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fokus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 yang </a:t>
            </a:r>
            <a:r>
              <a:rPr lang="en-ID" sz="2800" dirty="0" err="1"/>
              <a:t>diteliti</a:t>
            </a:r>
            <a:r>
              <a:rPr lang="en-ID" sz="2800" dirty="0"/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Jangan</a:t>
            </a:r>
            <a:r>
              <a:rPr lang="en-ID" sz="2800" dirty="0"/>
              <a:t> </a:t>
            </a:r>
            <a:r>
              <a:rPr lang="en-ID" sz="2800" dirty="0" err="1"/>
              <a:t>sekadar</a:t>
            </a:r>
            <a:r>
              <a:rPr lang="en-ID" sz="2800" dirty="0"/>
              <a:t> </a:t>
            </a:r>
            <a:r>
              <a:rPr lang="en-ID" sz="2800" dirty="0" err="1"/>
              <a:t>menyebut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populer</a:t>
            </a:r>
            <a:r>
              <a:rPr lang="en-ID" sz="2800" dirty="0"/>
              <a:t> </a:t>
            </a:r>
            <a:r>
              <a:rPr lang="en-ID" sz="2800" dirty="0" err="1"/>
              <a:t>jika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relevan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b="1" dirty="0" err="1"/>
              <a:t>Mengacu</a:t>
            </a:r>
            <a:r>
              <a:rPr lang="en-ID" sz="2800" b="1" dirty="0"/>
              <a:t> </a:t>
            </a:r>
            <a:r>
              <a:rPr lang="en-ID" sz="2800" b="1" dirty="0" err="1"/>
              <a:t>pada</a:t>
            </a:r>
            <a:r>
              <a:rPr lang="en-ID" sz="2800" b="1" dirty="0"/>
              <a:t> </a:t>
            </a:r>
            <a:r>
              <a:rPr lang="en-ID" sz="2800" b="1" dirty="0" err="1"/>
              <a:t>sumber</a:t>
            </a:r>
            <a:r>
              <a:rPr lang="en-ID" sz="2800" b="1" dirty="0"/>
              <a:t> primer</a:t>
            </a:r>
            <a:endParaRPr lang="en-ID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Ambil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buku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jurnal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</a:t>
            </a:r>
            <a:r>
              <a:rPr lang="en-ID" sz="2800" dirty="0" err="1"/>
              <a:t>asli</a:t>
            </a:r>
            <a:r>
              <a:rPr lang="en-ID" sz="2800" dirty="0"/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Hindari</a:t>
            </a:r>
            <a:r>
              <a:rPr lang="en-ID" sz="2800" dirty="0"/>
              <a:t> </a:t>
            </a:r>
            <a:r>
              <a:rPr lang="en-ID" sz="2800" dirty="0" err="1"/>
              <a:t>hanya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ringkasan</a:t>
            </a:r>
            <a:r>
              <a:rPr lang="en-ID" sz="2800" dirty="0"/>
              <a:t> </a:t>
            </a:r>
            <a:r>
              <a:rPr lang="en-ID" sz="2800" dirty="0" err="1"/>
              <a:t>sekunder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b="1" dirty="0" err="1"/>
              <a:t>Uraian</a:t>
            </a:r>
            <a:r>
              <a:rPr lang="en-ID" sz="2800" b="1" dirty="0"/>
              <a:t> </a:t>
            </a:r>
            <a:r>
              <a:rPr lang="en-ID" sz="2800" b="1" dirty="0" err="1"/>
              <a:t>logis</a:t>
            </a:r>
            <a:r>
              <a:rPr lang="en-ID" sz="2800" b="1" dirty="0"/>
              <a:t> </a:t>
            </a:r>
            <a:r>
              <a:rPr lang="en-ID" sz="2800" b="1" dirty="0" err="1"/>
              <a:t>dan</a:t>
            </a:r>
            <a:r>
              <a:rPr lang="en-ID" sz="2800" b="1" dirty="0"/>
              <a:t> </a:t>
            </a:r>
            <a:r>
              <a:rPr lang="en-ID" sz="2800" b="1" dirty="0" err="1"/>
              <a:t>sistematis</a:t>
            </a:r>
            <a:endParaRPr lang="en-ID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Mulai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umum</a:t>
            </a:r>
            <a:r>
              <a:rPr lang="en-ID" sz="2800" dirty="0"/>
              <a:t> →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khusus</a:t>
            </a:r>
            <a:r>
              <a:rPr lang="en-ID" sz="2800" dirty="0"/>
              <a:t> →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b="1" dirty="0" err="1"/>
              <a:t>Hubungkan</a:t>
            </a:r>
            <a:r>
              <a:rPr lang="en-ID" sz="2800" b="1" dirty="0"/>
              <a:t> </a:t>
            </a:r>
            <a:r>
              <a:rPr lang="en-ID" sz="2800" b="1" dirty="0" err="1"/>
              <a:t>dengan</a:t>
            </a:r>
            <a:r>
              <a:rPr lang="en-ID" sz="2800" b="1" dirty="0"/>
              <a:t> </a:t>
            </a:r>
            <a:r>
              <a:rPr lang="en-ID" sz="2800" b="1" dirty="0" err="1"/>
              <a:t>variabel</a:t>
            </a:r>
            <a:r>
              <a:rPr lang="en-ID" sz="2800" b="1" dirty="0"/>
              <a:t> </a:t>
            </a:r>
            <a:r>
              <a:rPr lang="en-ID" sz="2800" b="1" dirty="0" err="1"/>
              <a:t>penelitian</a:t>
            </a:r>
            <a:endParaRPr lang="en-ID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Jelaskan</a:t>
            </a:r>
            <a:r>
              <a:rPr lang="en-ID" sz="2800" dirty="0"/>
              <a:t> </a:t>
            </a:r>
            <a:r>
              <a:rPr lang="en-ID" sz="2800" dirty="0" err="1"/>
              <a:t>bagaimana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mendasari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antarvariabel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b="1" dirty="0"/>
              <a:t>Gaya </a:t>
            </a:r>
            <a:r>
              <a:rPr lang="en-ID" sz="2800" b="1" dirty="0" err="1"/>
              <a:t>penulisan</a:t>
            </a:r>
            <a:r>
              <a:rPr lang="en-ID" sz="2800" b="1" dirty="0"/>
              <a:t> </a:t>
            </a:r>
            <a:r>
              <a:rPr lang="en-ID" sz="2800" b="1" dirty="0" err="1"/>
              <a:t>ilmiah</a:t>
            </a:r>
            <a:endParaRPr lang="en-ID" sz="28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Gunakan</a:t>
            </a:r>
            <a:r>
              <a:rPr lang="en-ID" sz="2800" dirty="0"/>
              <a:t> </a:t>
            </a:r>
            <a:r>
              <a:rPr lang="en-ID" sz="2800" dirty="0" err="1"/>
              <a:t>bahasa</a:t>
            </a:r>
            <a:r>
              <a:rPr lang="en-ID" sz="2800" dirty="0"/>
              <a:t> formal, </a:t>
            </a:r>
            <a:r>
              <a:rPr lang="en-ID" sz="2800" dirty="0" err="1"/>
              <a:t>jelas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ringkas</a:t>
            </a:r>
            <a:r>
              <a:rPr lang="en-ID" sz="2800" dirty="0"/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800" dirty="0" err="1"/>
              <a:t>Cantumkan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kutipan</a:t>
            </a:r>
            <a:r>
              <a:rPr lang="en-ID" sz="2800" dirty="0"/>
              <a:t> </a:t>
            </a:r>
            <a:r>
              <a:rPr lang="en-ID" sz="2800" dirty="0" err="1"/>
              <a:t>sesuai</a:t>
            </a:r>
            <a:r>
              <a:rPr lang="en-ID" sz="2800" dirty="0"/>
              <a:t> </a:t>
            </a:r>
            <a:r>
              <a:rPr lang="en-ID" sz="2800" dirty="0" err="1"/>
              <a:t>pedoman</a:t>
            </a:r>
            <a:r>
              <a:rPr lang="en-ID" sz="2800" dirty="0"/>
              <a:t> </a:t>
            </a:r>
            <a:r>
              <a:rPr lang="en-ID" sz="2800" dirty="0" err="1"/>
              <a:t>sitasi</a:t>
            </a:r>
            <a:r>
              <a:rPr lang="en-ID" sz="2800" dirty="0"/>
              <a:t>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8C092989-6BBB-6E4E-BCD5-1E6ABBEE3A09}"/>
              </a:ext>
            </a:extLst>
          </p:cNvPr>
          <p:cNvSpPr txBox="1"/>
          <p:nvPr/>
        </p:nvSpPr>
        <p:spPr>
          <a:xfrm>
            <a:off x="918260" y="-143286"/>
            <a:ext cx="5004611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KERANGKA TEORI</a:t>
            </a:r>
          </a:p>
        </p:txBody>
      </p:sp>
    </p:spTree>
    <p:extLst>
      <p:ext uri="{BB962C8B-B14F-4D97-AF65-F5344CB8AC3E}">
        <p14:creationId xmlns:p14="http://schemas.microsoft.com/office/powerpoint/2010/main" val="20891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5BFE64E-0BAE-234B-8EDB-93C049E6C0AD}"/>
              </a:ext>
            </a:extLst>
          </p:cNvPr>
          <p:cNvSpPr/>
          <p:nvPr/>
        </p:nvSpPr>
        <p:spPr>
          <a:xfrm>
            <a:off x="1324660" y="1253288"/>
            <a:ext cx="9144000" cy="74174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800" b="1" dirty="0" err="1"/>
              <a:t>Langkah</a:t>
            </a:r>
            <a:r>
              <a:rPr lang="en-ID" sz="2800" b="1" dirty="0"/>
              <a:t> </a:t>
            </a:r>
            <a:r>
              <a:rPr lang="en-ID" sz="2800" b="1" dirty="0" err="1"/>
              <a:t>Menyusun</a:t>
            </a:r>
            <a:r>
              <a:rPr lang="en-ID" sz="2800" b="1" dirty="0"/>
              <a:t> </a:t>
            </a:r>
            <a:r>
              <a:rPr lang="en-ID" sz="2800" b="1" dirty="0" err="1"/>
              <a:t>Kerangka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b="1" dirty="0"/>
              <a:t>: 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Identifikasi</a:t>
            </a:r>
            <a:r>
              <a:rPr lang="en-ID" sz="2800" b="1" dirty="0"/>
              <a:t> </a:t>
            </a:r>
            <a:r>
              <a:rPr lang="en-ID" sz="2800" b="1" dirty="0" err="1"/>
              <a:t>variabel</a:t>
            </a:r>
            <a:r>
              <a:rPr lang="en-ID" sz="2800" b="1" dirty="0"/>
              <a:t> </a:t>
            </a:r>
            <a:r>
              <a:rPr lang="en-ID" sz="2800" b="1" dirty="0" err="1"/>
              <a:t>penelitian</a:t>
            </a:r>
            <a:endParaRPr lang="en-ID" sz="2800" dirty="0"/>
          </a:p>
          <a:p>
            <a:pPr lvl="1"/>
            <a:r>
              <a:rPr lang="en-ID" sz="2800" dirty="0" err="1"/>
              <a:t>Variabel</a:t>
            </a:r>
            <a:r>
              <a:rPr lang="en-ID" sz="2800" dirty="0"/>
              <a:t> </a:t>
            </a:r>
            <a:r>
              <a:rPr lang="en-ID" sz="2800" dirty="0" err="1"/>
              <a:t>bebas</a:t>
            </a:r>
            <a:r>
              <a:rPr lang="en-ID" sz="2800" dirty="0"/>
              <a:t>, </a:t>
            </a:r>
            <a:r>
              <a:rPr lang="en-ID" sz="2800" dirty="0" err="1"/>
              <a:t>terikat</a:t>
            </a:r>
            <a:r>
              <a:rPr lang="en-ID" sz="2800" dirty="0"/>
              <a:t>, </a:t>
            </a:r>
            <a:r>
              <a:rPr lang="en-ID" sz="2800" dirty="0" err="1"/>
              <a:t>moderasi</a:t>
            </a:r>
            <a:r>
              <a:rPr lang="en-ID" sz="2800" dirty="0"/>
              <a:t>, </a:t>
            </a:r>
            <a:r>
              <a:rPr lang="en-ID" sz="2800" dirty="0" err="1"/>
              <a:t>atau</a:t>
            </a:r>
            <a:r>
              <a:rPr lang="en-ID" sz="2800" dirty="0"/>
              <a:t> intervening.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Pilih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b="1" dirty="0"/>
              <a:t> yang </a:t>
            </a:r>
            <a:r>
              <a:rPr lang="en-ID" sz="2800" b="1" dirty="0" err="1"/>
              <a:t>sesuai</a:t>
            </a:r>
            <a:endParaRPr lang="en-ID" sz="2800" dirty="0"/>
          </a:p>
          <a:p>
            <a:pPr lvl="1"/>
            <a:r>
              <a:rPr lang="en-ID" sz="2800" dirty="0" err="1"/>
              <a:t>Teori</a:t>
            </a:r>
            <a:r>
              <a:rPr lang="en-ID" sz="2800" dirty="0"/>
              <a:t> yang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luas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relevan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Pelajari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b="1" dirty="0"/>
              <a:t> </a:t>
            </a:r>
            <a:r>
              <a:rPr lang="en-ID" sz="2800" b="1" dirty="0" err="1"/>
              <a:t>secara</a:t>
            </a:r>
            <a:r>
              <a:rPr lang="en-ID" sz="2800" b="1" dirty="0"/>
              <a:t> </a:t>
            </a:r>
            <a:r>
              <a:rPr lang="en-ID" sz="2800" b="1" dirty="0" err="1"/>
              <a:t>mendalam</a:t>
            </a:r>
            <a:endParaRPr lang="en-ID" sz="2800" dirty="0"/>
          </a:p>
          <a:p>
            <a:pPr lvl="1"/>
            <a:r>
              <a:rPr lang="en-ID" sz="2800" dirty="0" err="1"/>
              <a:t>Pahami</a:t>
            </a:r>
            <a:r>
              <a:rPr lang="en-ID" sz="2800" dirty="0"/>
              <a:t> </a:t>
            </a:r>
            <a:r>
              <a:rPr lang="en-ID" sz="2800" dirty="0" err="1"/>
              <a:t>konsep</a:t>
            </a:r>
            <a:r>
              <a:rPr lang="en-ID" sz="2800" dirty="0"/>
              <a:t> </a:t>
            </a:r>
            <a:r>
              <a:rPr lang="en-ID" sz="2800" dirty="0" err="1"/>
              <a:t>utama</a:t>
            </a:r>
            <a:r>
              <a:rPr lang="en-ID" sz="2800" dirty="0"/>
              <a:t>, </a:t>
            </a:r>
            <a:r>
              <a:rPr lang="en-ID" sz="2800" dirty="0" err="1"/>
              <a:t>asumsi</a:t>
            </a:r>
            <a:r>
              <a:rPr lang="en-ID" sz="2800" dirty="0"/>
              <a:t> </a:t>
            </a:r>
            <a:r>
              <a:rPr lang="en-ID" sz="2800" dirty="0" err="1"/>
              <a:t>dasar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mekanisme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Analisis</a:t>
            </a:r>
            <a:r>
              <a:rPr lang="en-ID" sz="2800" b="1" dirty="0"/>
              <a:t> </a:t>
            </a:r>
            <a:r>
              <a:rPr lang="en-ID" sz="2800" b="1" dirty="0" err="1"/>
              <a:t>kesesuaian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b="1" dirty="0"/>
              <a:t> </a:t>
            </a:r>
            <a:r>
              <a:rPr lang="en-ID" sz="2800" b="1" dirty="0" err="1"/>
              <a:t>dengan</a:t>
            </a:r>
            <a:r>
              <a:rPr lang="en-ID" sz="2800" b="1" dirty="0"/>
              <a:t> </a:t>
            </a:r>
            <a:r>
              <a:rPr lang="en-ID" sz="2800" b="1" dirty="0" err="1"/>
              <a:t>penelitian</a:t>
            </a:r>
            <a:endParaRPr lang="en-ID" sz="2800" dirty="0"/>
          </a:p>
          <a:p>
            <a:pPr lvl="1"/>
            <a:r>
              <a:rPr lang="en-ID" sz="2800" dirty="0" err="1"/>
              <a:t>Sesuaikan</a:t>
            </a:r>
            <a:r>
              <a:rPr lang="en-ID" sz="2800" dirty="0"/>
              <a:t> </a:t>
            </a:r>
            <a:r>
              <a:rPr lang="en-ID" sz="2800" dirty="0" err="1"/>
              <a:t>konteks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fenomena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subjek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Rancang</a:t>
            </a:r>
            <a:r>
              <a:rPr lang="en-ID" sz="2800" b="1" dirty="0"/>
              <a:t> </a:t>
            </a:r>
            <a:r>
              <a:rPr lang="en-ID" sz="2800" b="1" dirty="0" err="1"/>
              <a:t>hubungan</a:t>
            </a:r>
            <a:r>
              <a:rPr lang="en-ID" sz="2800" b="1" dirty="0"/>
              <a:t> </a:t>
            </a:r>
            <a:r>
              <a:rPr lang="en-ID" sz="2800" b="1" dirty="0" err="1"/>
              <a:t>antarvariabel</a:t>
            </a:r>
            <a:endParaRPr lang="en-ID" sz="2800" dirty="0"/>
          </a:p>
          <a:p>
            <a:pPr lvl="1"/>
            <a:r>
              <a:rPr lang="en-ID" sz="2800" dirty="0" err="1"/>
              <a:t>Buat</a:t>
            </a:r>
            <a:r>
              <a:rPr lang="en-ID" sz="2800" dirty="0"/>
              <a:t> </a:t>
            </a:r>
            <a:r>
              <a:rPr lang="en-ID" sz="2800" dirty="0" err="1"/>
              <a:t>alur</a:t>
            </a:r>
            <a:r>
              <a:rPr lang="en-ID" sz="2800" dirty="0"/>
              <a:t> </a:t>
            </a:r>
            <a:r>
              <a:rPr lang="en-ID" sz="2800" dirty="0" err="1"/>
              <a:t>logika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2800" b="1" dirty="0" err="1"/>
              <a:t>Tulis</a:t>
            </a:r>
            <a:r>
              <a:rPr lang="en-ID" sz="2800" b="1" dirty="0"/>
              <a:t> </a:t>
            </a:r>
            <a:r>
              <a:rPr lang="en-ID" sz="2800" b="1" dirty="0" err="1"/>
              <a:t>narasi</a:t>
            </a:r>
            <a:r>
              <a:rPr lang="en-ID" sz="2800" b="1" dirty="0"/>
              <a:t> </a:t>
            </a:r>
            <a:r>
              <a:rPr lang="en-ID" sz="2800" b="1" dirty="0" err="1"/>
              <a:t>kerangka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endParaRPr lang="en-ID" sz="2800" dirty="0"/>
          </a:p>
          <a:p>
            <a:pPr lvl="1"/>
            <a:r>
              <a:rPr lang="en-ID" sz="2800" dirty="0" err="1"/>
              <a:t>Jelaskan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, </a:t>
            </a:r>
            <a:r>
              <a:rPr lang="en-ID" sz="2800" dirty="0" err="1"/>
              <a:t>hubungkan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tutup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model </a:t>
            </a:r>
            <a:r>
              <a:rPr lang="en-ID" sz="2800" dirty="0" err="1"/>
              <a:t>konseptual</a:t>
            </a:r>
            <a:r>
              <a:rPr lang="en-ID" sz="2800" dirty="0"/>
              <a:t> (</a:t>
            </a:r>
            <a:r>
              <a:rPr lang="en-ID" sz="2800" dirty="0" err="1"/>
              <a:t>bila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).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855994C6-BD12-AB4C-B781-99FC834B535A}"/>
              </a:ext>
            </a:extLst>
          </p:cNvPr>
          <p:cNvSpPr txBox="1"/>
          <p:nvPr/>
        </p:nvSpPr>
        <p:spPr>
          <a:xfrm>
            <a:off x="1039569" y="-49370"/>
            <a:ext cx="5004611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KERANGKA TEORI</a:t>
            </a:r>
          </a:p>
        </p:txBody>
      </p:sp>
    </p:spTree>
    <p:extLst>
      <p:ext uri="{BB962C8B-B14F-4D97-AF65-F5344CB8AC3E}">
        <p14:creationId xmlns:p14="http://schemas.microsoft.com/office/powerpoint/2010/main" val="283731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3A615E1-2B54-AF4E-86A5-45E446CD6724}"/>
              </a:ext>
            </a:extLst>
          </p:cNvPr>
          <p:cNvSpPr/>
          <p:nvPr/>
        </p:nvSpPr>
        <p:spPr>
          <a:xfrm>
            <a:off x="1027687" y="1561130"/>
            <a:ext cx="131610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b="1" dirty="0" err="1"/>
              <a:t>Contoh</a:t>
            </a:r>
            <a:r>
              <a:rPr lang="en-ID" sz="2800" b="1" dirty="0"/>
              <a:t> </a:t>
            </a:r>
            <a:r>
              <a:rPr lang="en-ID" sz="2800" b="1" dirty="0" err="1"/>
              <a:t>Topik</a:t>
            </a:r>
            <a:r>
              <a:rPr lang="en-ID" sz="2800" b="1" dirty="0"/>
              <a:t>:</a:t>
            </a:r>
          </a:p>
          <a:p>
            <a:pPr algn="just"/>
            <a:r>
              <a:rPr lang="en-ID" sz="2800" i="1" dirty="0"/>
              <a:t>“</a:t>
            </a:r>
            <a:r>
              <a:rPr lang="en-ID" sz="2800" i="1" dirty="0" err="1"/>
              <a:t>Hubungan</a:t>
            </a:r>
            <a:r>
              <a:rPr lang="en-ID" sz="2800" i="1" dirty="0"/>
              <a:t> </a:t>
            </a:r>
            <a:r>
              <a:rPr lang="en-ID" sz="2800" i="1" dirty="0" err="1"/>
              <a:t>antara</a:t>
            </a:r>
            <a:r>
              <a:rPr lang="en-ID" sz="2800" i="1" dirty="0"/>
              <a:t> </a:t>
            </a:r>
            <a:r>
              <a:rPr lang="en-ID" sz="2800" i="1" dirty="0" err="1"/>
              <a:t>dukungan</a:t>
            </a:r>
            <a:r>
              <a:rPr lang="en-ID" sz="2800" i="1" dirty="0"/>
              <a:t> </a:t>
            </a:r>
            <a:r>
              <a:rPr lang="en-ID" sz="2800" i="1" dirty="0" err="1"/>
              <a:t>sosial</a:t>
            </a:r>
            <a:r>
              <a:rPr lang="en-ID" sz="2800" i="1" dirty="0"/>
              <a:t> </a:t>
            </a:r>
            <a:r>
              <a:rPr lang="en-ID" sz="2800" i="1" dirty="0" err="1"/>
              <a:t>dengan</a:t>
            </a:r>
            <a:r>
              <a:rPr lang="en-ID" sz="2800" i="1" dirty="0"/>
              <a:t> </a:t>
            </a:r>
            <a:r>
              <a:rPr lang="en-ID" sz="2800" i="1" dirty="0" err="1"/>
              <a:t>tingkat</a:t>
            </a:r>
            <a:r>
              <a:rPr lang="en-ID" sz="2800" i="1" dirty="0"/>
              <a:t> </a:t>
            </a:r>
            <a:r>
              <a:rPr lang="en-ID" sz="2800" i="1" dirty="0" err="1"/>
              <a:t>kecemasan</a:t>
            </a:r>
            <a:r>
              <a:rPr lang="en-ID" sz="2800" i="1" dirty="0"/>
              <a:t> </a:t>
            </a:r>
            <a:r>
              <a:rPr lang="en-ID" sz="2800" i="1" dirty="0" err="1"/>
              <a:t>pasien</a:t>
            </a:r>
            <a:r>
              <a:rPr lang="en-ID" sz="2800" i="1" dirty="0"/>
              <a:t> </a:t>
            </a:r>
            <a:r>
              <a:rPr lang="en-ID" sz="2800" i="1" dirty="0" err="1"/>
              <a:t>kritis</a:t>
            </a:r>
            <a:r>
              <a:rPr lang="en-ID" sz="2800" i="1" dirty="0"/>
              <a:t> di ICU.”</a:t>
            </a:r>
          </a:p>
          <a:p>
            <a:pPr algn="just"/>
            <a:endParaRPr lang="en-ID" sz="2800" dirty="0"/>
          </a:p>
          <a:p>
            <a:pPr algn="just"/>
            <a:r>
              <a:rPr lang="en-ID" sz="2800" b="1" dirty="0" err="1"/>
              <a:t>Variabel</a:t>
            </a:r>
            <a:r>
              <a:rPr lang="en-ID" sz="2800" b="1" dirty="0"/>
              <a:t> </a:t>
            </a:r>
            <a:r>
              <a:rPr lang="en-ID" sz="2800" b="1" dirty="0" err="1"/>
              <a:t>bebas</a:t>
            </a:r>
            <a:r>
              <a:rPr lang="en-ID" sz="2800" b="1" dirty="0"/>
              <a:t>:</a:t>
            </a:r>
            <a:r>
              <a:rPr lang="en-ID" sz="2800" dirty="0"/>
              <a:t> </a:t>
            </a:r>
            <a:r>
              <a:rPr lang="en-ID" sz="2800" dirty="0" err="1"/>
              <a:t>Dukungan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endParaRPr lang="en-ID" sz="2800" dirty="0"/>
          </a:p>
          <a:p>
            <a:pPr algn="just"/>
            <a:r>
              <a:rPr lang="en-ID" sz="2800" b="1" dirty="0" err="1"/>
              <a:t>Variabel</a:t>
            </a:r>
            <a:r>
              <a:rPr lang="en-ID" sz="2800" b="1" dirty="0"/>
              <a:t> </a:t>
            </a:r>
            <a:r>
              <a:rPr lang="en-ID" sz="2800" b="1" dirty="0" err="1"/>
              <a:t>terikat</a:t>
            </a:r>
            <a:r>
              <a:rPr lang="en-ID" sz="2800" b="1" dirty="0"/>
              <a:t>:</a:t>
            </a:r>
            <a:r>
              <a:rPr lang="en-ID" sz="2800" dirty="0"/>
              <a:t> Tingkat </a:t>
            </a:r>
            <a:r>
              <a:rPr lang="en-ID" sz="2800" dirty="0" err="1"/>
              <a:t>kecemasan</a:t>
            </a:r>
            <a:r>
              <a:rPr lang="en-ID" sz="2800" dirty="0"/>
              <a:t> </a:t>
            </a:r>
            <a:r>
              <a:rPr lang="en-ID" sz="2800" dirty="0" err="1"/>
              <a:t>pasien</a:t>
            </a:r>
            <a:endParaRPr lang="en-ID" sz="2800" dirty="0"/>
          </a:p>
          <a:p>
            <a:pPr algn="just">
              <a:buFont typeface="Arial" panose="020B0604020202020204" pitchFamily="34" charset="0"/>
              <a:buChar char="•"/>
            </a:pPr>
            <a:endParaRPr lang="en-ID" sz="2800" dirty="0"/>
          </a:p>
          <a:p>
            <a:pPr algn="just"/>
            <a:r>
              <a:rPr lang="en-ID" sz="2800" b="1" dirty="0" err="1"/>
              <a:t>Teori</a:t>
            </a:r>
            <a:r>
              <a:rPr lang="en-ID" sz="2800" b="1" dirty="0"/>
              <a:t> yang </a:t>
            </a:r>
            <a:r>
              <a:rPr lang="en-ID" sz="2800" b="1" dirty="0" err="1"/>
              <a:t>digunakan</a:t>
            </a:r>
            <a:r>
              <a:rPr lang="en-ID" sz="28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FF0000"/>
                </a:solidFill>
              </a:rPr>
              <a:t>Social Support Theory</a:t>
            </a:r>
            <a:r>
              <a:rPr lang="en-ID" sz="2800" dirty="0">
                <a:solidFill>
                  <a:srgbClr val="FF0000"/>
                </a:solidFill>
              </a:rPr>
              <a:t> </a:t>
            </a:r>
            <a:r>
              <a:rPr lang="en-ID" sz="2800" dirty="0" err="1"/>
              <a:t>menjelaskan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dukungan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keluarga</a:t>
            </a:r>
            <a:r>
              <a:rPr lang="en-ID" sz="2800" dirty="0"/>
              <a:t>, </a:t>
            </a:r>
            <a:r>
              <a:rPr lang="en-ID" sz="2800" dirty="0" err="1"/>
              <a:t>teman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tenaga</a:t>
            </a:r>
            <a:r>
              <a:rPr lang="en-ID" sz="2800" dirty="0"/>
              <a:t> </a:t>
            </a:r>
            <a:r>
              <a:rPr lang="en-ID" sz="2800" dirty="0" err="1"/>
              <a:t>kesehatan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membantu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r>
              <a:rPr lang="en-ID" sz="2800" dirty="0"/>
              <a:t> </a:t>
            </a:r>
            <a:r>
              <a:rPr lang="en-ID" sz="2800" dirty="0" err="1"/>
              <a:t>mengatasi</a:t>
            </a:r>
            <a:r>
              <a:rPr lang="en-ID" sz="2800" dirty="0"/>
              <a:t> </a:t>
            </a:r>
            <a:r>
              <a:rPr lang="en-ID" sz="2800" dirty="0" err="1"/>
              <a:t>stres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kecemasan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b="1" dirty="0">
                <a:solidFill>
                  <a:srgbClr val="FF0000"/>
                </a:solidFill>
              </a:rPr>
              <a:t>Stress and Coping Theory</a:t>
            </a:r>
            <a:r>
              <a:rPr lang="en-ID" sz="2800" dirty="0">
                <a:solidFill>
                  <a:srgbClr val="FF0000"/>
                </a:solidFill>
              </a:rPr>
              <a:t> </a:t>
            </a:r>
            <a:r>
              <a:rPr lang="en-ID" sz="2800" dirty="0" err="1"/>
              <a:t>oleh</a:t>
            </a:r>
            <a:r>
              <a:rPr lang="en-ID" sz="2800" dirty="0"/>
              <a:t> Richard Lazarus </a:t>
            </a:r>
            <a:r>
              <a:rPr lang="en-ID" sz="2800" dirty="0" err="1"/>
              <a:t>menyatakan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dukungan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salah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strategi</a:t>
            </a:r>
            <a:r>
              <a:rPr lang="en-ID" sz="2800" dirty="0"/>
              <a:t> </a:t>
            </a:r>
            <a:r>
              <a:rPr lang="en-ID" sz="2800" dirty="0" err="1"/>
              <a:t>koping</a:t>
            </a:r>
            <a:r>
              <a:rPr lang="en-ID" sz="2800" dirty="0"/>
              <a:t> </a:t>
            </a:r>
            <a:r>
              <a:rPr lang="en-ID" sz="2800" dirty="0" err="1"/>
              <a:t>penting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menghadapi</a:t>
            </a:r>
            <a:r>
              <a:rPr lang="en-ID" sz="2800" dirty="0"/>
              <a:t> </a:t>
            </a:r>
            <a:r>
              <a:rPr lang="en-ID" sz="2800" dirty="0" err="1"/>
              <a:t>stresor</a:t>
            </a:r>
            <a:r>
              <a:rPr lang="en-ID" sz="2800" dirty="0"/>
              <a:t>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B026F457-46A2-F145-9555-FF8354229BA0}"/>
              </a:ext>
            </a:extLst>
          </p:cNvPr>
          <p:cNvSpPr txBox="1"/>
          <p:nvPr/>
        </p:nvSpPr>
        <p:spPr>
          <a:xfrm>
            <a:off x="926127" y="232868"/>
            <a:ext cx="5004611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KERANGKA TEORI</a:t>
            </a:r>
          </a:p>
        </p:txBody>
      </p:sp>
    </p:spTree>
    <p:extLst>
      <p:ext uri="{BB962C8B-B14F-4D97-AF65-F5344CB8AC3E}">
        <p14:creationId xmlns:p14="http://schemas.microsoft.com/office/powerpoint/2010/main" val="362504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1C3ADB3-CE07-3146-AC81-D68A0845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" y="3842375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-38100"/>
            <a:ext cx="18288000" cy="10292665"/>
          </a:xfrm>
          <a:custGeom>
            <a:avLst/>
            <a:gdLst/>
            <a:ahLst/>
            <a:cxnLst/>
            <a:rect l="l" t="t" r="r" b="b"/>
            <a:pathLst>
              <a:path w="18288000" h="10292665">
                <a:moveTo>
                  <a:pt x="0" y="0"/>
                </a:moveTo>
                <a:lnTo>
                  <a:pt x="18288000" y="0"/>
                </a:lnTo>
                <a:lnTo>
                  <a:pt x="18288000" y="10292665"/>
                </a:lnTo>
                <a:lnTo>
                  <a:pt x="0" y="1029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803" t="-15285" r="-4770" b="-97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60" y="9258300"/>
            <a:ext cx="3962933" cy="1034365"/>
            <a:chOff x="0" y="0"/>
            <a:chExt cx="1043735" cy="272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3735" cy="272425"/>
            </a:xfrm>
            <a:custGeom>
              <a:avLst/>
              <a:gdLst/>
              <a:ahLst/>
              <a:cxnLst/>
              <a:rect l="l" t="t" r="r" b="b"/>
              <a:pathLst>
                <a:path w="1043735" h="272425">
                  <a:moveTo>
                    <a:pt x="0" y="0"/>
                  </a:moveTo>
                  <a:lnTo>
                    <a:pt x="1043735" y="0"/>
                  </a:lnTo>
                  <a:lnTo>
                    <a:pt x="1043735" y="272425"/>
                  </a:lnTo>
                  <a:lnTo>
                    <a:pt x="0" y="272425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43735" cy="3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42327" y="8108629"/>
            <a:ext cx="1560994" cy="305542"/>
            <a:chOff x="0" y="0"/>
            <a:chExt cx="2081326" cy="407390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936" y="0"/>
              <a:ext cx="407390" cy="40739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537697" cy="407390"/>
              <a:chOff x="0" y="0"/>
              <a:chExt cx="3067924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679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67924" h="812800">
                    <a:moveTo>
                      <a:pt x="0" y="0"/>
                    </a:moveTo>
                    <a:lnTo>
                      <a:pt x="3067924" y="0"/>
                    </a:lnTo>
                    <a:lnTo>
                      <a:pt x="30679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067924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1801082" y="155956"/>
              <a:ext cx="153098" cy="95477"/>
            </a:xfrm>
            <a:custGeom>
              <a:avLst/>
              <a:gdLst/>
              <a:ahLst/>
              <a:cxnLst/>
              <a:rect l="l" t="t" r="r" b="b"/>
              <a:pathLst>
                <a:path w="153098" h="95477">
                  <a:moveTo>
                    <a:pt x="0" y="0"/>
                  </a:moveTo>
                  <a:lnTo>
                    <a:pt x="153098" y="0"/>
                  </a:lnTo>
                  <a:lnTo>
                    <a:pt x="153098" y="95478"/>
                  </a:lnTo>
                  <a:lnTo>
                    <a:pt x="0" y="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1910632" y="2445578"/>
            <a:ext cx="4986927" cy="1093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6599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999" y="514350"/>
            <a:ext cx="1119845" cy="1119845"/>
            <a:chOff x="0" y="0"/>
            <a:chExt cx="1493127" cy="1493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127" cy="1493127"/>
            </a:xfrm>
            <a:custGeom>
              <a:avLst/>
              <a:gdLst/>
              <a:ahLst/>
              <a:cxnLst/>
              <a:rect l="l" t="t" r="r" b="b"/>
              <a:pathLst>
                <a:path w="1493127" h="1493127">
                  <a:moveTo>
                    <a:pt x="0" y="0"/>
                  </a:moveTo>
                  <a:lnTo>
                    <a:pt x="1493127" y="0"/>
                  </a:lnTo>
                  <a:lnTo>
                    <a:pt x="1493127" y="1493127"/>
                  </a:lnTo>
                  <a:lnTo>
                    <a:pt x="0" y="1493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29613" y="126047"/>
              <a:ext cx="1241034" cy="124103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2480" y="126874"/>
              <a:ext cx="1241034" cy="1229543"/>
            </a:xfrm>
            <a:custGeom>
              <a:avLst/>
              <a:gdLst/>
              <a:ahLst/>
              <a:cxnLst/>
              <a:rect l="l" t="t" r="r" b="b"/>
              <a:pathLst>
                <a:path w="1241034" h="1229543">
                  <a:moveTo>
                    <a:pt x="0" y="0"/>
                  </a:moveTo>
                  <a:lnTo>
                    <a:pt x="1241035" y="0"/>
                  </a:lnTo>
                  <a:lnTo>
                    <a:pt x="1241035" y="1229543"/>
                  </a:lnTo>
                  <a:lnTo>
                    <a:pt x="0" y="1229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834606" y="666025"/>
            <a:ext cx="3632280" cy="972275"/>
            <a:chOff x="0" y="-38100"/>
            <a:chExt cx="4843040" cy="129636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4843040" cy="3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  <a:spcBef>
                  <a:spcPct val="0"/>
                </a:spcBef>
              </a:pPr>
              <a:r>
                <a:rPr lang="en-US" sz="1432" spc="113">
                  <a:solidFill>
                    <a:srgbClr val="000000"/>
                  </a:solidFill>
                  <a:latin typeface="Poppins Bold"/>
                </a:rPr>
                <a:t>SEKOLAH TINGGI ILMU KESEHATAN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0488"/>
              <a:ext cx="4843040" cy="702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spcBef>
                  <a:spcPct val="0"/>
                </a:spcBef>
              </a:pPr>
              <a:r>
                <a:rPr lang="en-US" sz="3008" spc="352" dirty="0">
                  <a:solidFill>
                    <a:srgbClr val="000000"/>
                  </a:solidFill>
                  <a:latin typeface="Poppins Bold"/>
                </a:rPr>
                <a:t>NOTOKUSUMO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68566"/>
              <a:ext cx="4843040" cy="38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6"/>
                </a:lnSpc>
                <a:spcBef>
                  <a:spcPct val="0"/>
                </a:spcBef>
              </a:pPr>
              <a:r>
                <a:rPr lang="en-US" sz="1719" spc="135" dirty="0">
                  <a:solidFill>
                    <a:srgbClr val="000000"/>
                  </a:solidFill>
                  <a:latin typeface="Poppins Bold"/>
                </a:rPr>
                <a:t>YOGYAKARTA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1852" y="9155176"/>
            <a:ext cx="674551" cy="564093"/>
          </a:xfrm>
          <a:custGeom>
            <a:avLst/>
            <a:gdLst/>
            <a:ahLst/>
            <a:cxnLst/>
            <a:rect l="l" t="t" r="r" b="b"/>
            <a:pathLst>
              <a:path w="674551" h="564093">
                <a:moveTo>
                  <a:pt x="0" y="0"/>
                </a:moveTo>
                <a:lnTo>
                  <a:pt x="674551" y="0"/>
                </a:lnTo>
                <a:lnTo>
                  <a:pt x="674551" y="564094"/>
                </a:lnTo>
                <a:lnTo>
                  <a:pt x="0" y="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42327" y="8668569"/>
            <a:ext cx="368306" cy="362782"/>
          </a:xfrm>
          <a:custGeom>
            <a:avLst/>
            <a:gdLst/>
            <a:ahLst/>
            <a:cxnLst/>
            <a:rect l="l" t="t" r="r" b="b"/>
            <a:pathLst>
              <a:path w="368306" h="362782">
                <a:moveTo>
                  <a:pt x="0" y="0"/>
                </a:moveTo>
                <a:lnTo>
                  <a:pt x="368306" y="0"/>
                </a:lnTo>
                <a:lnTo>
                  <a:pt x="368306" y="362782"/>
                </a:lnTo>
                <a:lnTo>
                  <a:pt x="0" y="362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40139" y="8614196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42F9B"/>
                </a:solidFill>
                <a:latin typeface="Montserrat Classic"/>
              </a:rPr>
              <a:t>www.stikes-notokusumo.ac.id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40139" y="9182400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42F9B"/>
                </a:solidFill>
                <a:latin typeface="Montserrat Classic"/>
              </a:rPr>
              <a:t>Jl. Bener No. 26 Tegalrejo Yogyakarta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3576" y="9513296"/>
            <a:ext cx="2842061" cy="552530"/>
            <a:chOff x="0" y="0"/>
            <a:chExt cx="3789414" cy="7367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7021" y="0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588731" y="0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418964" y="0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165214" y="0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719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26115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97202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99598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65080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B53BB4B-78C3-9549-9132-F7BF32522A08}"/>
              </a:ext>
            </a:extLst>
          </p:cNvPr>
          <p:cNvSpPr/>
          <p:nvPr/>
        </p:nvSpPr>
        <p:spPr>
          <a:xfrm>
            <a:off x="1416557" y="2184104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b="1" dirty="0" err="1"/>
              <a:t>jawaban</a:t>
            </a:r>
            <a:r>
              <a:rPr lang="en-ID" sz="2800" b="1" dirty="0"/>
              <a:t> </a:t>
            </a:r>
            <a:r>
              <a:rPr lang="en-ID" sz="2800" b="1" dirty="0" err="1"/>
              <a:t>sementara</a:t>
            </a:r>
            <a:r>
              <a:rPr lang="en-ID" sz="2800" b="1" dirty="0"/>
              <a:t> </a:t>
            </a:r>
            <a:r>
              <a:rPr lang="en-ID" sz="2800" b="1" dirty="0" err="1"/>
              <a:t>terhadap</a:t>
            </a:r>
            <a:r>
              <a:rPr lang="en-ID" sz="2800" b="1" dirty="0"/>
              <a:t> </a:t>
            </a:r>
            <a:r>
              <a:rPr lang="en-ID" sz="2800" b="1" dirty="0" err="1"/>
              <a:t>rumusan</a:t>
            </a:r>
            <a:r>
              <a:rPr lang="en-ID" sz="2800" b="1" dirty="0"/>
              <a:t> </a:t>
            </a:r>
            <a:r>
              <a:rPr lang="en-ID" sz="2800" b="1" dirty="0" err="1"/>
              <a:t>masalah</a:t>
            </a:r>
            <a:r>
              <a:rPr lang="en-ID" sz="2800" b="1" dirty="0"/>
              <a:t> </a:t>
            </a:r>
            <a:r>
              <a:rPr lang="en-ID" sz="2800" b="1" dirty="0" err="1"/>
              <a:t>penelitian</a:t>
            </a:r>
            <a:r>
              <a:rPr lang="en-ID" sz="2800" dirty="0"/>
              <a:t> yang </a:t>
            </a:r>
            <a:r>
              <a:rPr lang="en-ID" sz="2800" dirty="0" err="1"/>
              <a:t>kebenarannya</a:t>
            </a:r>
            <a:r>
              <a:rPr lang="en-ID" sz="2800" dirty="0"/>
              <a:t> </a:t>
            </a:r>
            <a:r>
              <a:rPr lang="en-ID" sz="2800" dirty="0" err="1"/>
              <a:t>masih</a:t>
            </a:r>
            <a:r>
              <a:rPr lang="en-ID" sz="2800" dirty="0"/>
              <a:t>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dibuktikan</a:t>
            </a:r>
            <a:r>
              <a:rPr lang="en-ID" sz="2800" dirty="0"/>
              <a:t> </a:t>
            </a:r>
            <a:r>
              <a:rPr lang="en-ID" sz="2800" dirty="0" err="1"/>
              <a:t>melalui</a:t>
            </a:r>
            <a:r>
              <a:rPr lang="en-ID" sz="2800" dirty="0"/>
              <a:t> </a:t>
            </a:r>
            <a:r>
              <a:rPr lang="en-ID" sz="2800" dirty="0" err="1"/>
              <a:t>pengumpulan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analisis</a:t>
            </a:r>
            <a:r>
              <a:rPr lang="en-ID" sz="2800" dirty="0"/>
              <a:t> data.</a:t>
            </a:r>
          </a:p>
          <a:p>
            <a:pPr algn="just"/>
            <a:r>
              <a:rPr lang="en-ID" sz="2800" dirty="0" err="1"/>
              <a:t>Dengan</a:t>
            </a:r>
            <a:r>
              <a:rPr lang="en-ID" sz="2800" dirty="0"/>
              <a:t> kata lain, </a:t>
            </a:r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b="1" dirty="0" err="1"/>
              <a:t>pernyataan</a:t>
            </a:r>
            <a:r>
              <a:rPr lang="en-ID" sz="2800" b="1" dirty="0"/>
              <a:t> </a:t>
            </a:r>
            <a:r>
              <a:rPr lang="en-ID" sz="2800" b="1" dirty="0" err="1"/>
              <a:t>dugaan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</a:t>
            </a:r>
            <a:r>
              <a:rPr lang="en-ID" sz="2800" dirty="0" err="1"/>
              <a:t>dua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sebelumnya</a:t>
            </a:r>
            <a:r>
              <a:rPr lang="en-ID" sz="28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8C6ED4-8895-D446-AF90-67ABADA5F3DC}"/>
              </a:ext>
            </a:extLst>
          </p:cNvPr>
          <p:cNvSpPr/>
          <p:nvPr/>
        </p:nvSpPr>
        <p:spPr>
          <a:xfrm>
            <a:off x="1416557" y="521970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800" dirty="0"/>
              <a:t>📌 </a:t>
            </a:r>
            <a:r>
              <a:rPr lang="en-ID" sz="2800" i="1" dirty="0" err="1"/>
              <a:t>Contoh</a:t>
            </a:r>
            <a:r>
              <a:rPr lang="en-ID" sz="2800" i="1" dirty="0"/>
              <a:t>:</a:t>
            </a:r>
            <a:endParaRPr lang="en-ID" sz="2800" dirty="0"/>
          </a:p>
          <a:p>
            <a:r>
              <a:rPr lang="en-ID" sz="2800" dirty="0"/>
              <a:t>“Ada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antara</a:t>
            </a:r>
            <a:r>
              <a:rPr lang="en-ID" sz="2800" dirty="0"/>
              <a:t> </a:t>
            </a:r>
            <a:r>
              <a:rPr lang="en-ID" sz="2800" dirty="0" err="1"/>
              <a:t>dukungan</a:t>
            </a:r>
            <a:r>
              <a:rPr lang="en-ID" sz="2800" dirty="0"/>
              <a:t> </a:t>
            </a:r>
            <a:r>
              <a:rPr lang="en-ID" sz="2800" dirty="0" err="1"/>
              <a:t>sosial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tingkat</a:t>
            </a:r>
            <a:r>
              <a:rPr lang="en-ID" sz="2800" dirty="0"/>
              <a:t> </a:t>
            </a:r>
            <a:r>
              <a:rPr lang="en-ID" sz="2800" dirty="0" err="1"/>
              <a:t>kecemasan</a:t>
            </a:r>
            <a:r>
              <a:rPr lang="en-ID" sz="2800" dirty="0"/>
              <a:t> </a:t>
            </a:r>
            <a:r>
              <a:rPr lang="en-ID" sz="2800" dirty="0" err="1"/>
              <a:t>pasien</a:t>
            </a:r>
            <a:r>
              <a:rPr lang="en-ID" sz="2800" dirty="0"/>
              <a:t> </a:t>
            </a:r>
            <a:r>
              <a:rPr lang="en-ID" sz="2800" dirty="0" err="1"/>
              <a:t>kritis</a:t>
            </a:r>
            <a:r>
              <a:rPr lang="en-ID" sz="2800" dirty="0"/>
              <a:t> di ICU.”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34C8E373-E68C-DF44-9662-602FDD42F168}"/>
              </a:ext>
            </a:extLst>
          </p:cNvPr>
          <p:cNvSpPr txBox="1"/>
          <p:nvPr/>
        </p:nvSpPr>
        <p:spPr>
          <a:xfrm>
            <a:off x="1262164" y="383904"/>
            <a:ext cx="3079213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408255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E667477-B25A-DE40-8CC0-7EFABE04AE24}"/>
              </a:ext>
            </a:extLst>
          </p:cNvPr>
          <p:cNvSpPr/>
          <p:nvPr/>
        </p:nvSpPr>
        <p:spPr>
          <a:xfrm>
            <a:off x="1235679" y="2400300"/>
            <a:ext cx="110502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 err="1"/>
              <a:t>Ciri-Ciri</a:t>
            </a:r>
            <a:r>
              <a:rPr lang="en-ID" sz="3200" dirty="0"/>
              <a:t> </a:t>
            </a:r>
            <a:r>
              <a:rPr lang="en-ID" sz="3200" dirty="0" err="1"/>
              <a:t>Hipotesis</a:t>
            </a:r>
            <a:r>
              <a:rPr lang="en-ID" sz="3200" dirty="0"/>
              <a:t> yang </a:t>
            </a:r>
            <a:r>
              <a:rPr lang="en-ID" sz="3200" dirty="0" err="1"/>
              <a:t>baik</a:t>
            </a:r>
            <a:r>
              <a:rPr lang="en-ID" sz="3200" dirty="0"/>
              <a:t>: </a:t>
            </a:r>
          </a:p>
          <a:p>
            <a:endParaRPr lang="en-ID" sz="3200" dirty="0"/>
          </a:p>
          <a:p>
            <a:r>
              <a:rPr lang="en-ID" sz="3200" dirty="0"/>
              <a:t>✅ </a:t>
            </a:r>
            <a:r>
              <a:rPr lang="en-ID" sz="3200" dirty="0" err="1"/>
              <a:t>Spesifik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jelas</a:t>
            </a:r>
            <a:br>
              <a:rPr lang="en-ID" sz="3200" dirty="0"/>
            </a:br>
            <a:r>
              <a:rPr lang="en-ID" sz="3200" dirty="0"/>
              <a:t>✅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diuji</a:t>
            </a:r>
            <a:r>
              <a:rPr lang="en-ID" sz="3200" dirty="0"/>
              <a:t> </a:t>
            </a:r>
            <a:r>
              <a:rPr lang="en-ID" sz="3200" dirty="0" err="1"/>
              <a:t>secara</a:t>
            </a:r>
            <a:r>
              <a:rPr lang="en-ID" sz="3200" dirty="0"/>
              <a:t> </a:t>
            </a:r>
            <a:r>
              <a:rPr lang="en-ID" sz="3200" dirty="0" err="1"/>
              <a:t>empiris</a:t>
            </a:r>
            <a:r>
              <a:rPr lang="en-ID" sz="3200" dirty="0"/>
              <a:t> (</a:t>
            </a:r>
            <a:r>
              <a:rPr lang="en-ID" sz="3200" dirty="0" err="1"/>
              <a:t>bisa</a:t>
            </a:r>
            <a:r>
              <a:rPr lang="en-ID" sz="3200" dirty="0"/>
              <a:t> </a:t>
            </a:r>
            <a:r>
              <a:rPr lang="en-ID" sz="3200" dirty="0" err="1"/>
              <a:t>dikumpulkan</a:t>
            </a:r>
            <a:r>
              <a:rPr lang="en-ID" sz="3200" dirty="0"/>
              <a:t> </a:t>
            </a:r>
            <a:r>
              <a:rPr lang="en-ID" sz="3200" dirty="0" err="1"/>
              <a:t>datanya</a:t>
            </a:r>
            <a:r>
              <a:rPr lang="en-ID" sz="3200" dirty="0"/>
              <a:t>)</a:t>
            </a:r>
            <a:br>
              <a:rPr lang="en-ID" sz="3200" dirty="0"/>
            </a:br>
            <a:r>
              <a:rPr lang="en-ID" sz="3200" dirty="0"/>
              <a:t>✅ </a:t>
            </a:r>
            <a:r>
              <a:rPr lang="en-ID" sz="3200" dirty="0" err="1"/>
              <a:t>Mengandung</a:t>
            </a:r>
            <a:r>
              <a:rPr lang="en-ID" sz="3200" dirty="0"/>
              <a:t> </a:t>
            </a:r>
            <a:r>
              <a:rPr lang="en-ID" sz="3200" dirty="0" err="1"/>
              <a:t>hubungan</a:t>
            </a:r>
            <a:r>
              <a:rPr lang="en-ID" sz="3200" dirty="0"/>
              <a:t> </a:t>
            </a:r>
            <a:r>
              <a:rPr lang="en-ID" sz="3200" dirty="0" err="1"/>
              <a:t>antarvariabel</a:t>
            </a:r>
            <a:br>
              <a:rPr lang="en-ID" sz="3200" dirty="0"/>
            </a:br>
            <a:r>
              <a:rPr lang="en-ID" sz="3200" dirty="0"/>
              <a:t>✅ </a:t>
            </a:r>
            <a:r>
              <a:rPr lang="en-ID" sz="3200" dirty="0" err="1"/>
              <a:t>Didasarkan</a:t>
            </a:r>
            <a:r>
              <a:rPr lang="en-ID" sz="3200" dirty="0"/>
              <a:t> </a:t>
            </a:r>
            <a:r>
              <a:rPr lang="en-ID" sz="3200" dirty="0" err="1"/>
              <a:t>pada</a:t>
            </a:r>
            <a:r>
              <a:rPr lang="en-ID" sz="3200" dirty="0"/>
              <a:t> </a:t>
            </a:r>
            <a:r>
              <a:rPr lang="en-ID" sz="3200" dirty="0" err="1"/>
              <a:t>teori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fakta</a:t>
            </a:r>
            <a:r>
              <a:rPr lang="en-ID" sz="3200" dirty="0"/>
              <a:t> </a:t>
            </a:r>
            <a:r>
              <a:rPr lang="en-ID" sz="3200" dirty="0" err="1"/>
              <a:t>ilmiah</a:t>
            </a:r>
            <a:br>
              <a:rPr lang="en-ID" sz="3200" dirty="0"/>
            </a:br>
            <a:r>
              <a:rPr lang="en-ID" sz="3200" dirty="0"/>
              <a:t>✅ </a:t>
            </a:r>
            <a:r>
              <a:rPr lang="en-ID" sz="3200" dirty="0" err="1"/>
              <a:t>Relevan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masalah</a:t>
            </a:r>
            <a:r>
              <a:rPr lang="en-ID" sz="3200" dirty="0"/>
              <a:t> </a:t>
            </a:r>
            <a:r>
              <a:rPr lang="en-ID" sz="3200" dirty="0" err="1"/>
              <a:t>penelitian</a:t>
            </a:r>
            <a:br>
              <a:rPr lang="en-ID" sz="3200" dirty="0"/>
            </a:br>
            <a:r>
              <a:rPr lang="en-ID" sz="3200" dirty="0"/>
              <a:t>✅ </a:t>
            </a:r>
            <a:r>
              <a:rPr lang="en-ID" sz="3200" dirty="0" err="1"/>
              <a:t>Dirumuskan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bentuk</a:t>
            </a:r>
            <a:r>
              <a:rPr lang="en-ID" sz="3200" dirty="0"/>
              <a:t> </a:t>
            </a:r>
            <a:r>
              <a:rPr lang="en-ID" sz="3200" dirty="0" err="1"/>
              <a:t>pernyataan</a:t>
            </a:r>
            <a:r>
              <a:rPr lang="en-ID" sz="3200" dirty="0"/>
              <a:t>, </a:t>
            </a:r>
            <a:r>
              <a:rPr lang="en-ID" sz="3200" dirty="0" err="1"/>
              <a:t>bukan</a:t>
            </a:r>
            <a:r>
              <a:rPr lang="en-ID" sz="3200" dirty="0"/>
              <a:t> </a:t>
            </a:r>
            <a:r>
              <a:rPr lang="en-ID" sz="3200" dirty="0" err="1"/>
              <a:t>pertanyaan</a:t>
            </a:r>
            <a:endParaRPr lang="en-ID" sz="3200" dirty="0"/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72D968C2-123E-C549-9FDF-F7B1FFC12DAF}"/>
              </a:ext>
            </a:extLst>
          </p:cNvPr>
          <p:cNvSpPr txBox="1"/>
          <p:nvPr/>
        </p:nvSpPr>
        <p:spPr>
          <a:xfrm>
            <a:off x="1235679" y="432044"/>
            <a:ext cx="2965762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426909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1E986FF-242F-1F49-9D36-F3AA7A3F48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23" y="2799066"/>
            <a:ext cx="13638463" cy="4330212"/>
          </a:xfrm>
          <a:prstGeom prst="rect">
            <a:avLst/>
          </a:prstGeom>
        </p:spPr>
      </p:pic>
      <p:sp>
        <p:nvSpPr>
          <p:cNvPr id="27" name="TextBox 17">
            <a:extLst>
              <a:ext uri="{FF2B5EF4-FFF2-40B4-BE49-F238E27FC236}">
                <a16:creationId xmlns:a16="http://schemas.microsoft.com/office/drawing/2014/main" id="{E927AA4B-5ECC-2F4D-96FF-EF4DB95A87EA}"/>
              </a:ext>
            </a:extLst>
          </p:cNvPr>
          <p:cNvSpPr txBox="1"/>
          <p:nvPr/>
        </p:nvSpPr>
        <p:spPr>
          <a:xfrm>
            <a:off x="2058994" y="611559"/>
            <a:ext cx="2965762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165426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84F19ED-5C58-A24B-AD9F-C505023271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61488"/>
            <a:ext cx="13287514" cy="4184650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9513BA09-0DA0-B240-845F-DDFEFDE88A42}"/>
              </a:ext>
            </a:extLst>
          </p:cNvPr>
          <p:cNvSpPr txBox="1"/>
          <p:nvPr/>
        </p:nvSpPr>
        <p:spPr>
          <a:xfrm>
            <a:off x="1857499" y="578653"/>
            <a:ext cx="2965762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187251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DBA355D-4875-6740-9533-3A5C833AFA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4" y="2184104"/>
            <a:ext cx="13369353" cy="5321300"/>
          </a:xfrm>
          <a:prstGeom prst="rect">
            <a:avLst/>
          </a:prstGeom>
        </p:spPr>
      </p:pic>
      <p:sp>
        <p:nvSpPr>
          <p:cNvPr id="25" name="TextBox 17">
            <a:extLst>
              <a:ext uri="{FF2B5EF4-FFF2-40B4-BE49-F238E27FC236}">
                <a16:creationId xmlns:a16="http://schemas.microsoft.com/office/drawing/2014/main" id="{2B502E10-C4E3-3E48-9FCE-3BCC1CB597AF}"/>
              </a:ext>
            </a:extLst>
          </p:cNvPr>
          <p:cNvSpPr txBox="1"/>
          <p:nvPr/>
        </p:nvSpPr>
        <p:spPr>
          <a:xfrm>
            <a:off x="2099669" y="549585"/>
            <a:ext cx="2965762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3263059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236CEE4-7513-5E42-B9A2-F9D776F3FAA7}"/>
              </a:ext>
            </a:extLst>
          </p:cNvPr>
          <p:cNvSpPr/>
          <p:nvPr/>
        </p:nvSpPr>
        <p:spPr>
          <a:xfrm>
            <a:off x="1324660" y="2184104"/>
            <a:ext cx="9144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Langkah-Langkah</a:t>
            </a:r>
            <a:r>
              <a:rPr lang="en-ID" sz="2800" b="1" dirty="0"/>
              <a:t> </a:t>
            </a:r>
            <a:r>
              <a:rPr lang="en-ID" sz="2800" b="1" dirty="0" err="1"/>
              <a:t>Merumuskan</a:t>
            </a:r>
            <a:r>
              <a:rPr lang="en-ID" sz="2800" b="1" dirty="0"/>
              <a:t> </a:t>
            </a:r>
            <a:r>
              <a:rPr lang="en-ID" sz="2800" b="1" dirty="0" err="1"/>
              <a:t>Hipotesis</a:t>
            </a:r>
            <a:r>
              <a:rPr lang="en-ID" sz="2800" b="1" dirty="0"/>
              <a:t>:</a:t>
            </a:r>
          </a:p>
          <a:p>
            <a:pPr algn="just"/>
            <a:endParaRPr lang="en-ID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Identifikasi</a:t>
            </a:r>
            <a:r>
              <a:rPr lang="en-ID" sz="2800" dirty="0"/>
              <a:t> </a:t>
            </a:r>
            <a:r>
              <a:rPr lang="en-ID" sz="2800" dirty="0" err="1"/>
              <a:t>masalah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Pelajari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terdahulu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Rumusan</a:t>
            </a:r>
            <a:r>
              <a:rPr lang="en-ID" sz="2800" dirty="0"/>
              <a:t> </a:t>
            </a:r>
            <a:r>
              <a:rPr lang="en-ID" sz="2800" dirty="0" err="1"/>
              <a:t>hubungan</a:t>
            </a:r>
            <a:r>
              <a:rPr lang="en-ID" sz="2800" dirty="0"/>
              <a:t> </a:t>
            </a:r>
            <a:r>
              <a:rPr lang="en-ID" sz="2800" dirty="0" err="1"/>
              <a:t>logis</a:t>
            </a:r>
            <a:r>
              <a:rPr lang="en-ID" sz="2800" dirty="0"/>
              <a:t> </a:t>
            </a:r>
            <a:r>
              <a:rPr lang="en-ID" sz="2800" dirty="0" err="1"/>
              <a:t>antarvariabel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Pilih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yang </a:t>
            </a:r>
            <a:r>
              <a:rPr lang="en-ID" sz="2800" dirty="0" err="1"/>
              <a:t>sesuai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Tulis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kalimat</a:t>
            </a:r>
            <a:r>
              <a:rPr lang="en-ID" sz="2800" dirty="0"/>
              <a:t> </a:t>
            </a:r>
            <a:r>
              <a:rPr lang="en-ID" sz="2800" dirty="0" err="1"/>
              <a:t>jelas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spesifik</a:t>
            </a:r>
            <a:r>
              <a:rPr lang="en-ID" sz="2800" dirty="0"/>
              <a:t>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DAF114D-EF19-B54B-97AB-AC4CE9823D2D}"/>
              </a:ext>
            </a:extLst>
          </p:cNvPr>
          <p:cNvSpPr txBox="1"/>
          <p:nvPr/>
        </p:nvSpPr>
        <p:spPr>
          <a:xfrm>
            <a:off x="1324660" y="581897"/>
            <a:ext cx="2965762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74152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6BC26EF-555F-4643-BA5B-7BF3F3AE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795112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2" name="Group 12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4" name="Freeform 14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616B3034-F3A5-7D4D-B099-E1273E042FB9}"/>
              </a:ext>
            </a:extLst>
          </p:cNvPr>
          <p:cNvSpPr/>
          <p:nvPr/>
        </p:nvSpPr>
        <p:spPr>
          <a:xfrm>
            <a:off x="1344107" y="2781300"/>
            <a:ext cx="13335000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000" dirty="0"/>
              <a:t>Tinjauan Pustaka</a:t>
            </a:r>
          </a:p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000" dirty="0"/>
              <a:t>Kerangka Teori</a:t>
            </a:r>
          </a:p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000" dirty="0"/>
              <a:t>Hipotesis </a:t>
            </a:r>
          </a:p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4000" dirty="0"/>
              <a:t>Daftar Pustaka</a:t>
            </a:r>
            <a:endParaRPr lang="en-US" sz="4000" dirty="0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5F28DA3E-9CC8-674F-85B9-5F94EFECFC32}"/>
              </a:ext>
            </a:extLst>
          </p:cNvPr>
          <p:cNvSpPr txBox="1"/>
          <p:nvPr/>
        </p:nvSpPr>
        <p:spPr>
          <a:xfrm>
            <a:off x="899735" y="565945"/>
            <a:ext cx="1332811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800" dirty="0">
                <a:solidFill>
                  <a:srgbClr val="242F9B"/>
                </a:solidFill>
                <a:latin typeface="Montserrat Bold"/>
              </a:rPr>
              <a:t>PENULISAN TINJAUAN PUSTAKA, KERANGKA TEORI DAN HIPOTESIS SERTA PENULISAN SITASI DAFTAR PUSTAKA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8ABE75A-5115-3345-BE64-29EC4A7F8B76}"/>
              </a:ext>
            </a:extLst>
          </p:cNvPr>
          <p:cNvSpPr/>
          <p:nvPr/>
        </p:nvSpPr>
        <p:spPr>
          <a:xfrm>
            <a:off x="1368687" y="1766589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Ketentuan</a:t>
            </a:r>
            <a:r>
              <a:rPr lang="en-ID" sz="2800" b="1" dirty="0"/>
              <a:t> </a:t>
            </a:r>
            <a:r>
              <a:rPr lang="en-ID" sz="2800" b="1" dirty="0" err="1"/>
              <a:t>Penulisan</a:t>
            </a:r>
            <a:r>
              <a:rPr lang="en-ID" sz="2800" b="1" dirty="0"/>
              <a:t> </a:t>
            </a:r>
            <a:r>
              <a:rPr lang="en-ID" sz="2800" b="1" dirty="0" err="1"/>
              <a:t>Hipotesis</a:t>
            </a:r>
            <a:r>
              <a:rPr lang="en-ID" sz="2800" b="1" dirty="0"/>
              <a:t>:</a:t>
            </a:r>
          </a:p>
          <a:p>
            <a:pPr algn="just"/>
            <a:endParaRPr lang="en-ID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Ditulis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pernyataan</a:t>
            </a:r>
            <a:r>
              <a:rPr lang="en-ID" sz="2800" dirty="0"/>
              <a:t>, </a:t>
            </a:r>
            <a:r>
              <a:rPr lang="en-ID" sz="2800" dirty="0" err="1"/>
              <a:t>bukan</a:t>
            </a:r>
            <a:r>
              <a:rPr lang="en-ID" sz="2800" dirty="0"/>
              <a:t> </a:t>
            </a:r>
            <a:r>
              <a:rPr lang="en-ID" sz="2800" dirty="0" err="1"/>
              <a:t>pertanyaan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Gunakan</a:t>
            </a:r>
            <a:r>
              <a:rPr lang="en-ID" sz="2800" dirty="0"/>
              <a:t> </a:t>
            </a:r>
            <a:r>
              <a:rPr lang="en-ID" sz="2800" dirty="0" err="1"/>
              <a:t>bahasa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, </a:t>
            </a:r>
            <a:r>
              <a:rPr lang="en-ID" sz="2800" dirty="0" err="1"/>
              <a:t>jelas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logis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Setiap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diuji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empiris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Dasarkan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terdahulu</a:t>
            </a:r>
            <a:r>
              <a:rPr lang="en-ID" sz="2800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800" dirty="0" err="1"/>
              <a:t>Letakkan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setelah</a:t>
            </a:r>
            <a:r>
              <a:rPr lang="en-ID" sz="2800" dirty="0"/>
              <a:t> </a:t>
            </a:r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konsep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proposal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DF4581B3-6971-6C48-BFB2-39002775C508}"/>
              </a:ext>
            </a:extLst>
          </p:cNvPr>
          <p:cNvSpPr txBox="1"/>
          <p:nvPr/>
        </p:nvSpPr>
        <p:spPr>
          <a:xfrm>
            <a:off x="1262164" y="383904"/>
            <a:ext cx="3079213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HIPOTESIS</a:t>
            </a:r>
          </a:p>
        </p:txBody>
      </p:sp>
    </p:spTree>
    <p:extLst>
      <p:ext uri="{BB962C8B-B14F-4D97-AF65-F5344CB8AC3E}">
        <p14:creationId xmlns:p14="http://schemas.microsoft.com/office/powerpoint/2010/main" val="7751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1C3ADB3-CE07-3146-AC81-D68A0845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" y="3842375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-38100"/>
            <a:ext cx="18288000" cy="10292665"/>
          </a:xfrm>
          <a:custGeom>
            <a:avLst/>
            <a:gdLst/>
            <a:ahLst/>
            <a:cxnLst/>
            <a:rect l="l" t="t" r="r" b="b"/>
            <a:pathLst>
              <a:path w="18288000" h="10292665">
                <a:moveTo>
                  <a:pt x="0" y="0"/>
                </a:moveTo>
                <a:lnTo>
                  <a:pt x="18288000" y="0"/>
                </a:lnTo>
                <a:lnTo>
                  <a:pt x="18288000" y="10292665"/>
                </a:lnTo>
                <a:lnTo>
                  <a:pt x="0" y="1029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803" t="-15285" r="-4770" b="-97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60" y="9258300"/>
            <a:ext cx="3962933" cy="1034365"/>
            <a:chOff x="0" y="0"/>
            <a:chExt cx="1043735" cy="272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3735" cy="272425"/>
            </a:xfrm>
            <a:custGeom>
              <a:avLst/>
              <a:gdLst/>
              <a:ahLst/>
              <a:cxnLst/>
              <a:rect l="l" t="t" r="r" b="b"/>
              <a:pathLst>
                <a:path w="1043735" h="272425">
                  <a:moveTo>
                    <a:pt x="0" y="0"/>
                  </a:moveTo>
                  <a:lnTo>
                    <a:pt x="1043735" y="0"/>
                  </a:lnTo>
                  <a:lnTo>
                    <a:pt x="1043735" y="272425"/>
                  </a:lnTo>
                  <a:lnTo>
                    <a:pt x="0" y="272425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43735" cy="3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42327" y="8108629"/>
            <a:ext cx="1560994" cy="305542"/>
            <a:chOff x="0" y="0"/>
            <a:chExt cx="2081326" cy="407390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936" y="0"/>
              <a:ext cx="407390" cy="40739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537697" cy="407390"/>
              <a:chOff x="0" y="0"/>
              <a:chExt cx="3067924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679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67924" h="812800">
                    <a:moveTo>
                      <a:pt x="0" y="0"/>
                    </a:moveTo>
                    <a:lnTo>
                      <a:pt x="3067924" y="0"/>
                    </a:lnTo>
                    <a:lnTo>
                      <a:pt x="30679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067924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1801082" y="155956"/>
              <a:ext cx="153098" cy="95477"/>
            </a:xfrm>
            <a:custGeom>
              <a:avLst/>
              <a:gdLst/>
              <a:ahLst/>
              <a:cxnLst/>
              <a:rect l="l" t="t" r="r" b="b"/>
              <a:pathLst>
                <a:path w="153098" h="95477">
                  <a:moveTo>
                    <a:pt x="0" y="0"/>
                  </a:moveTo>
                  <a:lnTo>
                    <a:pt x="153098" y="0"/>
                  </a:lnTo>
                  <a:lnTo>
                    <a:pt x="153098" y="95478"/>
                  </a:lnTo>
                  <a:lnTo>
                    <a:pt x="0" y="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5466886" y="2445578"/>
            <a:ext cx="11430674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6599" dirty="0">
                <a:solidFill>
                  <a:srgbClr val="242F9B"/>
                </a:solidFill>
                <a:latin typeface="Montserrat Bold"/>
              </a:rPr>
              <a:t>DAFTAR PUSTAKA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999" y="514350"/>
            <a:ext cx="1119845" cy="1119845"/>
            <a:chOff x="0" y="0"/>
            <a:chExt cx="1493127" cy="1493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127" cy="1493127"/>
            </a:xfrm>
            <a:custGeom>
              <a:avLst/>
              <a:gdLst/>
              <a:ahLst/>
              <a:cxnLst/>
              <a:rect l="l" t="t" r="r" b="b"/>
              <a:pathLst>
                <a:path w="1493127" h="1493127">
                  <a:moveTo>
                    <a:pt x="0" y="0"/>
                  </a:moveTo>
                  <a:lnTo>
                    <a:pt x="1493127" y="0"/>
                  </a:lnTo>
                  <a:lnTo>
                    <a:pt x="1493127" y="1493127"/>
                  </a:lnTo>
                  <a:lnTo>
                    <a:pt x="0" y="1493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29613" y="126047"/>
              <a:ext cx="1241034" cy="124103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2480" y="126874"/>
              <a:ext cx="1241034" cy="1229543"/>
            </a:xfrm>
            <a:custGeom>
              <a:avLst/>
              <a:gdLst/>
              <a:ahLst/>
              <a:cxnLst/>
              <a:rect l="l" t="t" r="r" b="b"/>
              <a:pathLst>
                <a:path w="1241034" h="1229543">
                  <a:moveTo>
                    <a:pt x="0" y="0"/>
                  </a:moveTo>
                  <a:lnTo>
                    <a:pt x="1241035" y="0"/>
                  </a:lnTo>
                  <a:lnTo>
                    <a:pt x="1241035" y="1229543"/>
                  </a:lnTo>
                  <a:lnTo>
                    <a:pt x="0" y="1229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834606" y="666025"/>
            <a:ext cx="3632280" cy="849237"/>
            <a:chOff x="0" y="-38100"/>
            <a:chExt cx="4843040" cy="113231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4843040" cy="3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  <a:spcBef>
                  <a:spcPct val="0"/>
                </a:spcBef>
              </a:pPr>
              <a:r>
                <a:rPr lang="en-US" sz="1432" spc="113">
                  <a:solidFill>
                    <a:srgbClr val="000000"/>
                  </a:solidFill>
                  <a:latin typeface="Poppins Bold"/>
                </a:rPr>
                <a:t>SEKOLAH TINGGI ILMU KESEHATAN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0488"/>
              <a:ext cx="4843040" cy="702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spcBef>
                  <a:spcPct val="0"/>
                </a:spcBef>
              </a:pPr>
              <a:r>
                <a:rPr lang="en-US" sz="3008" spc="352" dirty="0">
                  <a:solidFill>
                    <a:srgbClr val="000000"/>
                  </a:solidFill>
                  <a:latin typeface="Poppins Bold"/>
                </a:rPr>
                <a:t>NOTOKUSUMO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04515"/>
              <a:ext cx="4843040" cy="38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6"/>
                </a:lnSpc>
                <a:spcBef>
                  <a:spcPct val="0"/>
                </a:spcBef>
              </a:pPr>
              <a:r>
                <a:rPr lang="en-US" sz="1719" spc="135">
                  <a:solidFill>
                    <a:srgbClr val="000000"/>
                  </a:solidFill>
                  <a:latin typeface="Poppins Bold"/>
                </a:rPr>
                <a:t>YOGYAKARTA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1852" y="9155176"/>
            <a:ext cx="674551" cy="564093"/>
          </a:xfrm>
          <a:custGeom>
            <a:avLst/>
            <a:gdLst/>
            <a:ahLst/>
            <a:cxnLst/>
            <a:rect l="l" t="t" r="r" b="b"/>
            <a:pathLst>
              <a:path w="674551" h="564093">
                <a:moveTo>
                  <a:pt x="0" y="0"/>
                </a:moveTo>
                <a:lnTo>
                  <a:pt x="674551" y="0"/>
                </a:lnTo>
                <a:lnTo>
                  <a:pt x="674551" y="564094"/>
                </a:lnTo>
                <a:lnTo>
                  <a:pt x="0" y="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42327" y="8668569"/>
            <a:ext cx="368306" cy="362782"/>
          </a:xfrm>
          <a:custGeom>
            <a:avLst/>
            <a:gdLst/>
            <a:ahLst/>
            <a:cxnLst/>
            <a:rect l="l" t="t" r="r" b="b"/>
            <a:pathLst>
              <a:path w="368306" h="362782">
                <a:moveTo>
                  <a:pt x="0" y="0"/>
                </a:moveTo>
                <a:lnTo>
                  <a:pt x="368306" y="0"/>
                </a:lnTo>
                <a:lnTo>
                  <a:pt x="368306" y="362782"/>
                </a:lnTo>
                <a:lnTo>
                  <a:pt x="0" y="362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40139" y="8614196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42F9B"/>
                </a:solidFill>
                <a:latin typeface="Montserrat Classic"/>
              </a:rPr>
              <a:t>www.stikes-notokusumo.ac.id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40139" y="9182400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42F9B"/>
                </a:solidFill>
                <a:latin typeface="Montserrat Classic"/>
              </a:rPr>
              <a:t>Jl. Bener No. 26 Tegalrejo Yogyakarta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3576" y="9513296"/>
            <a:ext cx="2842061" cy="552530"/>
            <a:chOff x="0" y="0"/>
            <a:chExt cx="3789414" cy="7367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7021" y="0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588731" y="0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418964" y="0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165214" y="0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719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26115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97202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99598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8349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B46390A-EF50-0C40-88F0-0FD66CC8CB8C}"/>
              </a:ext>
            </a:extLst>
          </p:cNvPr>
          <p:cNvSpPr/>
          <p:nvPr/>
        </p:nvSpPr>
        <p:spPr>
          <a:xfrm>
            <a:off x="1480443" y="1484421"/>
            <a:ext cx="12747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dirty="0"/>
              <a:t>Daftar </a:t>
            </a:r>
            <a:r>
              <a:rPr lang="en-ID" sz="2800" dirty="0" err="1"/>
              <a:t>pustaka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daftar </a:t>
            </a:r>
            <a:r>
              <a:rPr lang="en-ID" sz="2800" dirty="0" err="1"/>
              <a:t>berisi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rujukan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referensi</a:t>
            </a:r>
            <a:r>
              <a:rPr lang="en-ID" sz="2800" dirty="0"/>
              <a:t> yang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penulisan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(</a:t>
            </a:r>
            <a:r>
              <a:rPr lang="en-ID" sz="2800" dirty="0" err="1"/>
              <a:t>makalah</a:t>
            </a:r>
            <a:r>
              <a:rPr lang="en-ID" sz="2800" dirty="0"/>
              <a:t>, </a:t>
            </a:r>
            <a:r>
              <a:rPr lang="en-ID" sz="2800" dirty="0" err="1"/>
              <a:t>laporan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, </a:t>
            </a:r>
            <a:r>
              <a:rPr lang="en-ID" sz="2800" dirty="0" err="1"/>
              <a:t>skripsi</a:t>
            </a:r>
            <a:r>
              <a:rPr lang="en-ID" sz="2800" dirty="0"/>
              <a:t>, </a:t>
            </a:r>
            <a:r>
              <a:rPr lang="en-ID" sz="2800" dirty="0" err="1"/>
              <a:t>tesis</a:t>
            </a:r>
            <a:r>
              <a:rPr lang="en-ID" sz="2800" dirty="0"/>
              <a:t>, </a:t>
            </a:r>
            <a:r>
              <a:rPr lang="en-ID" sz="2800" dirty="0" err="1"/>
              <a:t>disertasi</a:t>
            </a:r>
            <a:r>
              <a:rPr lang="en-ID" sz="2800" dirty="0"/>
              <a:t>, </a:t>
            </a:r>
            <a:r>
              <a:rPr lang="en-ID" sz="2800" dirty="0" err="1"/>
              <a:t>artikel</a:t>
            </a:r>
            <a:r>
              <a:rPr lang="en-ID" sz="2800" dirty="0"/>
              <a:t> </a:t>
            </a:r>
            <a:r>
              <a:rPr lang="en-ID" sz="2800" dirty="0" err="1"/>
              <a:t>jurnal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lainnya</a:t>
            </a:r>
            <a:r>
              <a:rPr lang="en-ID" sz="2800" dirty="0"/>
              <a:t>).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9A1734-0D5A-D14B-86D5-B50B66DF7E9C}"/>
              </a:ext>
            </a:extLst>
          </p:cNvPr>
          <p:cNvSpPr/>
          <p:nvPr/>
        </p:nvSpPr>
        <p:spPr>
          <a:xfrm>
            <a:off x="1480443" y="3596138"/>
            <a:ext cx="9144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2800" b="1" dirty="0" err="1"/>
              <a:t>Fungsi</a:t>
            </a:r>
            <a:r>
              <a:rPr lang="en-ID" sz="2800" b="1" dirty="0"/>
              <a:t> Daftar </a:t>
            </a:r>
            <a:r>
              <a:rPr lang="en-ID" sz="2800" b="1" dirty="0" err="1"/>
              <a:t>Pustaka</a:t>
            </a:r>
            <a:endParaRPr lang="en-ID" sz="2800" b="1" dirty="0"/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Menunjukkan</a:t>
            </a:r>
            <a:r>
              <a:rPr lang="en-ID" sz="2800" dirty="0"/>
              <a:t> </a:t>
            </a:r>
            <a:r>
              <a:rPr lang="en-ID" sz="2800" dirty="0" err="1"/>
              <a:t>integritas</a:t>
            </a:r>
            <a:r>
              <a:rPr lang="en-ID" sz="2800" dirty="0"/>
              <a:t> </a:t>
            </a:r>
            <a:r>
              <a:rPr lang="en-ID" sz="2800" dirty="0" err="1"/>
              <a:t>akademik</a:t>
            </a:r>
            <a:r>
              <a:rPr lang="en-ID" sz="2800" dirty="0"/>
              <a:t> </a:t>
            </a:r>
            <a:r>
              <a:rPr lang="en-ID" sz="2800" dirty="0" err="1"/>
              <a:t>penulis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Memperkuat</a:t>
            </a:r>
            <a:r>
              <a:rPr lang="en-ID" sz="2800" dirty="0"/>
              <a:t> </a:t>
            </a:r>
            <a:r>
              <a:rPr lang="en-ID" sz="2800" dirty="0" err="1"/>
              <a:t>argumen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tulisan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sarana</a:t>
            </a:r>
            <a:r>
              <a:rPr lang="en-ID" sz="2800" dirty="0"/>
              <a:t> </a:t>
            </a:r>
            <a:r>
              <a:rPr lang="en-ID" sz="2800" dirty="0" err="1"/>
              <a:t>verifikasi</a:t>
            </a:r>
            <a:r>
              <a:rPr lang="en-ID" sz="2800" dirty="0"/>
              <a:t> </a:t>
            </a:r>
            <a:r>
              <a:rPr lang="en-ID" sz="2800" dirty="0" err="1"/>
              <a:t>keaslian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Memperluas</a:t>
            </a:r>
            <a:r>
              <a:rPr lang="en-ID" sz="2800" dirty="0"/>
              <a:t> </a:t>
            </a:r>
            <a:r>
              <a:rPr lang="en-ID" sz="2800" dirty="0" err="1"/>
              <a:t>cakrawala</a:t>
            </a:r>
            <a:r>
              <a:rPr lang="en-ID" sz="2800" dirty="0"/>
              <a:t> </a:t>
            </a:r>
            <a:r>
              <a:rPr lang="en-ID" sz="2800" dirty="0" err="1"/>
              <a:t>pembaca</a:t>
            </a:r>
            <a:r>
              <a:rPr lang="en-ID" sz="2800" dirty="0"/>
              <a:t>.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081DE0DA-1D83-0F44-A33C-6767EB73D993}"/>
              </a:ext>
            </a:extLst>
          </p:cNvPr>
          <p:cNvSpPr txBox="1"/>
          <p:nvPr/>
        </p:nvSpPr>
        <p:spPr>
          <a:xfrm>
            <a:off x="1092927" y="76085"/>
            <a:ext cx="5388617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DAFTAR PUSTAKA</a:t>
            </a:r>
          </a:p>
        </p:txBody>
      </p:sp>
    </p:spTree>
    <p:extLst>
      <p:ext uri="{BB962C8B-B14F-4D97-AF65-F5344CB8AC3E}">
        <p14:creationId xmlns:p14="http://schemas.microsoft.com/office/powerpoint/2010/main" val="3694837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78BABBA-1209-8340-9293-054DF5B73ABF}"/>
              </a:ext>
            </a:extLst>
          </p:cNvPr>
          <p:cNvSpPr/>
          <p:nvPr/>
        </p:nvSpPr>
        <p:spPr>
          <a:xfrm>
            <a:off x="1324660" y="1577973"/>
            <a:ext cx="120865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b="1" dirty="0" err="1"/>
              <a:t>Komponen</a:t>
            </a:r>
            <a:r>
              <a:rPr lang="en-ID" sz="3200" b="1" dirty="0"/>
              <a:t> Daftar </a:t>
            </a:r>
            <a:r>
              <a:rPr lang="en-ID" sz="3200" b="1" dirty="0" err="1"/>
              <a:t>Pustaka</a:t>
            </a:r>
            <a:endParaRPr lang="en-ID" sz="3200" b="1" dirty="0"/>
          </a:p>
          <a:p>
            <a:endParaRPr lang="en-ID" sz="3200" b="1" dirty="0"/>
          </a:p>
          <a:p>
            <a:r>
              <a:rPr lang="en-ID" sz="3200" b="1" dirty="0" err="1"/>
              <a:t>Umumnya</a:t>
            </a:r>
            <a:r>
              <a:rPr lang="en-ID" sz="3200" b="1" dirty="0"/>
              <a:t> </a:t>
            </a:r>
            <a:r>
              <a:rPr lang="en-ID" sz="3200" b="1" dirty="0" err="1"/>
              <a:t>terdiri</a:t>
            </a:r>
            <a:r>
              <a:rPr lang="en-ID" sz="3200" b="1" dirty="0"/>
              <a:t> </a:t>
            </a:r>
            <a:r>
              <a:rPr lang="en-ID" sz="3200" b="1" dirty="0" err="1"/>
              <a:t>dari</a:t>
            </a:r>
            <a:r>
              <a:rPr lang="en-ID" sz="3200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Nama </a:t>
            </a:r>
            <a:r>
              <a:rPr lang="en-ID" sz="3200" dirty="0" err="1"/>
              <a:t>penulis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 err="1"/>
              <a:t>Tahun</a:t>
            </a:r>
            <a:r>
              <a:rPr lang="en-ID" sz="3200" dirty="0"/>
              <a:t> </a:t>
            </a:r>
            <a:r>
              <a:rPr lang="en-ID" sz="3200" dirty="0" err="1"/>
              <a:t>terbit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 err="1"/>
              <a:t>Judul</a:t>
            </a:r>
            <a:r>
              <a:rPr lang="en-ID" sz="3200" dirty="0"/>
              <a:t> </a:t>
            </a:r>
            <a:r>
              <a:rPr lang="en-ID" sz="3200" dirty="0" err="1"/>
              <a:t>buku</a:t>
            </a:r>
            <a:r>
              <a:rPr lang="en-ID" sz="3200" dirty="0"/>
              <a:t>/</a:t>
            </a:r>
            <a:r>
              <a:rPr lang="en-ID" sz="3200" dirty="0" err="1"/>
              <a:t>artikel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Kota </a:t>
            </a:r>
            <a:r>
              <a:rPr lang="en-ID" sz="3200" dirty="0" err="1"/>
              <a:t>terbit</a:t>
            </a:r>
            <a:endParaRPr lang="en-ID" sz="3200" dirty="0"/>
          </a:p>
          <a:p>
            <a:pPr marL="514350" indent="-514350">
              <a:buFont typeface="+mj-lt"/>
              <a:buAutoNum type="arabicPeriod"/>
            </a:pPr>
            <a:r>
              <a:rPr lang="en-ID" sz="3200" dirty="0"/>
              <a:t>Nama </a:t>
            </a:r>
            <a:r>
              <a:rPr lang="en-ID" sz="3200" dirty="0" err="1"/>
              <a:t>penerbit</a:t>
            </a:r>
            <a:r>
              <a:rPr lang="en-ID" sz="3200" dirty="0"/>
              <a:t> / </a:t>
            </a:r>
            <a:r>
              <a:rPr lang="en-ID" sz="3200" dirty="0" err="1"/>
              <a:t>nama</a:t>
            </a:r>
            <a:r>
              <a:rPr lang="en-ID" sz="3200" dirty="0"/>
              <a:t> </a:t>
            </a:r>
            <a:r>
              <a:rPr lang="en-ID" sz="3200" dirty="0" err="1"/>
              <a:t>jurnal</a:t>
            </a:r>
            <a:r>
              <a:rPr lang="en-ID" sz="3200" dirty="0"/>
              <a:t> / URL (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sumber</a:t>
            </a:r>
            <a:r>
              <a:rPr lang="en-ID" sz="3200" dirty="0"/>
              <a:t> online)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603E4463-760B-8647-8479-6658A2077F15}"/>
              </a:ext>
            </a:extLst>
          </p:cNvPr>
          <p:cNvSpPr txBox="1"/>
          <p:nvPr/>
        </p:nvSpPr>
        <p:spPr>
          <a:xfrm>
            <a:off x="796161" y="127490"/>
            <a:ext cx="5491428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DAFTAR PUSTAKA</a:t>
            </a:r>
          </a:p>
        </p:txBody>
      </p:sp>
    </p:spTree>
    <p:extLst>
      <p:ext uri="{BB962C8B-B14F-4D97-AF65-F5344CB8AC3E}">
        <p14:creationId xmlns:p14="http://schemas.microsoft.com/office/powerpoint/2010/main" val="2115648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4079699-4FF2-F140-91C9-B6A4E60997BF}"/>
              </a:ext>
            </a:extLst>
          </p:cNvPr>
          <p:cNvSpPr/>
          <p:nvPr/>
        </p:nvSpPr>
        <p:spPr>
          <a:xfrm>
            <a:off x="1324660" y="1578461"/>
            <a:ext cx="138675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b="1" dirty="0"/>
              <a:t>Gaya </a:t>
            </a:r>
            <a:r>
              <a:rPr lang="en-ID" sz="3200" b="1" dirty="0" err="1"/>
              <a:t>Penulisan</a:t>
            </a:r>
            <a:r>
              <a:rPr lang="en-ID" sz="3200" b="1" dirty="0"/>
              <a:t> Daftar </a:t>
            </a:r>
            <a:r>
              <a:rPr lang="en-ID" sz="3200" b="1" dirty="0" err="1"/>
              <a:t>Pustaka</a:t>
            </a:r>
            <a:endParaRPr lang="en-ID" sz="3200" b="1" dirty="0"/>
          </a:p>
          <a:p>
            <a:r>
              <a:rPr lang="en-ID" sz="3200" dirty="0" err="1"/>
              <a:t>Terdapat</a:t>
            </a:r>
            <a:r>
              <a:rPr lang="en-ID" sz="3200" dirty="0"/>
              <a:t> </a:t>
            </a:r>
            <a:r>
              <a:rPr lang="en-ID" sz="3200" dirty="0" err="1"/>
              <a:t>beberapa</a:t>
            </a:r>
            <a:r>
              <a:rPr lang="en-ID" sz="3200" dirty="0"/>
              <a:t> </a:t>
            </a:r>
            <a:r>
              <a:rPr lang="en-ID" sz="3200" dirty="0" err="1"/>
              <a:t>gaya</a:t>
            </a:r>
            <a:r>
              <a:rPr lang="en-ID" sz="3200" dirty="0"/>
              <a:t> </a:t>
            </a:r>
            <a:r>
              <a:rPr lang="en-ID" sz="3200" dirty="0" err="1"/>
              <a:t>penulisan</a:t>
            </a:r>
            <a:r>
              <a:rPr lang="en-ID" sz="3200" dirty="0"/>
              <a:t> </a:t>
            </a:r>
            <a:r>
              <a:rPr lang="en-ID" sz="3200" dirty="0" err="1"/>
              <a:t>referensi</a:t>
            </a:r>
            <a:r>
              <a:rPr lang="en-ID" sz="3200" dirty="0"/>
              <a:t> yang </a:t>
            </a:r>
            <a:r>
              <a:rPr lang="en-ID" sz="3200" dirty="0" err="1"/>
              <a:t>umum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dunia </a:t>
            </a:r>
            <a:r>
              <a:rPr lang="en-ID" sz="3200" dirty="0" err="1"/>
              <a:t>akademik</a:t>
            </a:r>
            <a:r>
              <a:rPr lang="en-ID" sz="3200" dirty="0"/>
              <a:t>, di </a:t>
            </a:r>
            <a:r>
              <a:rPr lang="en-ID" sz="3200" dirty="0" err="1"/>
              <a:t>antaranya</a:t>
            </a:r>
            <a:r>
              <a:rPr lang="en-ID" sz="3200" dirty="0"/>
              <a:t>:</a:t>
            </a:r>
          </a:p>
          <a:p>
            <a:endParaRPr lang="en-ID" sz="3200" dirty="0"/>
          </a:p>
          <a:p>
            <a:pPr marL="342900" indent="-342900">
              <a:buAutoNum type="alphaLcPeriod"/>
            </a:pPr>
            <a:r>
              <a:rPr lang="en-ID" sz="3200" b="1" dirty="0"/>
              <a:t>Gaya APA (American Psychological Association)</a:t>
            </a:r>
            <a:r>
              <a:rPr lang="en-ID" sz="3200" dirty="0"/>
              <a:t> — </a:t>
            </a:r>
            <a:r>
              <a:rPr lang="en-ID" sz="3200" dirty="0" err="1"/>
              <a:t>sering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di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kesehatan</a:t>
            </a:r>
            <a:r>
              <a:rPr lang="en-ID" sz="3200" dirty="0"/>
              <a:t> &amp; </a:t>
            </a:r>
            <a:r>
              <a:rPr lang="en-ID" sz="3200" dirty="0" err="1"/>
              <a:t>keperawatan</a:t>
            </a:r>
            <a:endParaRPr lang="en-ID" sz="3200" dirty="0"/>
          </a:p>
          <a:p>
            <a:pPr marL="342900" indent="-342900">
              <a:buAutoNum type="alphaLcPeriod"/>
            </a:pPr>
            <a:r>
              <a:rPr lang="en-ID" sz="3200" b="1" dirty="0"/>
              <a:t>Gaya Vancouver</a:t>
            </a:r>
            <a:r>
              <a:rPr lang="en-ID" sz="3200" dirty="0"/>
              <a:t> — </a:t>
            </a:r>
            <a:r>
              <a:rPr lang="en-ID" sz="3200" dirty="0" err="1"/>
              <a:t>banyak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jurnal</a:t>
            </a:r>
            <a:r>
              <a:rPr lang="en-ID" sz="3200" dirty="0"/>
              <a:t> </a:t>
            </a:r>
            <a:r>
              <a:rPr lang="en-ID" sz="3200" dirty="0" err="1"/>
              <a:t>kesehatan</a:t>
            </a:r>
            <a:r>
              <a:rPr lang="en-ID" sz="3200" dirty="0"/>
              <a:t> </a:t>
            </a:r>
            <a:r>
              <a:rPr lang="en-ID" sz="3200" dirty="0" err="1"/>
              <a:t>internasional</a:t>
            </a:r>
            <a:endParaRPr lang="en-ID" sz="3200" dirty="0"/>
          </a:p>
          <a:p>
            <a:pPr marL="342900" indent="-342900">
              <a:buAutoNum type="alphaLcPeriod"/>
            </a:pPr>
            <a:r>
              <a:rPr lang="en-ID" sz="3200" b="1" dirty="0"/>
              <a:t>Gaya Chicago / MLA / Harvard</a:t>
            </a:r>
            <a:r>
              <a:rPr lang="en-ID" sz="3200" dirty="0"/>
              <a:t> — </a:t>
            </a:r>
            <a:r>
              <a:rPr lang="en-ID" sz="3200" dirty="0" err="1"/>
              <a:t>sering</a:t>
            </a:r>
            <a:r>
              <a:rPr lang="en-ID" sz="3200" dirty="0"/>
              <a:t>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bidang</a:t>
            </a:r>
            <a:r>
              <a:rPr lang="en-ID" sz="3200" dirty="0"/>
              <a:t> </a:t>
            </a:r>
            <a:r>
              <a:rPr lang="en-ID" sz="3200" dirty="0" err="1"/>
              <a:t>sosial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humaniora</a:t>
            </a:r>
            <a:r>
              <a:rPr lang="en-ID" sz="3200" dirty="0"/>
              <a:t>.</a:t>
            </a:r>
          </a:p>
          <a:p>
            <a:pPr marL="342900" indent="-342900">
              <a:buAutoNum type="alphaLcPeriod"/>
            </a:pPr>
            <a:endParaRPr lang="en-ID" sz="3200" dirty="0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D0C9F852-85FC-1447-908F-B4FA0E1E767B}"/>
              </a:ext>
            </a:extLst>
          </p:cNvPr>
          <p:cNvSpPr txBox="1"/>
          <p:nvPr/>
        </p:nvSpPr>
        <p:spPr>
          <a:xfrm>
            <a:off x="1000190" y="127490"/>
            <a:ext cx="5317814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DAFTAR PUSTAKA</a:t>
            </a:r>
          </a:p>
        </p:txBody>
      </p:sp>
    </p:spTree>
    <p:extLst>
      <p:ext uri="{BB962C8B-B14F-4D97-AF65-F5344CB8AC3E}">
        <p14:creationId xmlns:p14="http://schemas.microsoft.com/office/powerpoint/2010/main" val="162472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4852" y="4419582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40384" y="4454870"/>
            <a:ext cx="12358756" cy="153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  <a:spcBef>
                <a:spcPct val="0"/>
              </a:spcBef>
            </a:pPr>
            <a:r>
              <a:rPr lang="en-US" sz="9300" dirty="0">
                <a:solidFill>
                  <a:srgbClr val="FAFAFA"/>
                </a:solidFill>
                <a:latin typeface="Raleway Bold"/>
              </a:rPr>
              <a:t>THANK YOU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10076" y="9236874"/>
            <a:ext cx="10749819" cy="2100252"/>
            <a:chOff x="0" y="0"/>
            <a:chExt cx="2831228" cy="5531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1957" y="-1050126"/>
            <a:ext cx="10749819" cy="2100252"/>
            <a:chOff x="0" y="0"/>
            <a:chExt cx="2831228" cy="5531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2831228" cy="610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4454" y="782143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199"/>
                </a:lnTo>
                <a:lnTo>
                  <a:pt x="0" y="109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29161" y="151200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7068547" y="2611207"/>
            <a:ext cx="6407954" cy="1245782"/>
            <a:chOff x="0" y="0"/>
            <a:chExt cx="8543938" cy="166104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53900" cy="1099512"/>
            </a:xfrm>
            <a:custGeom>
              <a:avLst/>
              <a:gdLst/>
              <a:ahLst/>
              <a:cxnLst/>
              <a:rect l="l" t="t" r="r" b="b"/>
              <a:pathLst>
                <a:path w="1453900" h="1099512">
                  <a:moveTo>
                    <a:pt x="0" y="0"/>
                  </a:moveTo>
                  <a:lnTo>
                    <a:pt x="1453900" y="0"/>
                  </a:lnTo>
                  <a:lnTo>
                    <a:pt x="1453900" y="1099512"/>
                  </a:lnTo>
                  <a:lnTo>
                    <a:pt x="0" y="109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661751" y="0"/>
              <a:ext cx="1610174" cy="1078816"/>
            </a:xfrm>
            <a:custGeom>
              <a:avLst/>
              <a:gdLst/>
              <a:ahLst/>
              <a:cxnLst/>
              <a:rect l="l" t="t" r="r" b="b"/>
              <a:pathLst>
                <a:path w="1610174" h="1078816">
                  <a:moveTo>
                    <a:pt x="0" y="0"/>
                  </a:moveTo>
                  <a:lnTo>
                    <a:pt x="1610173" y="0"/>
                  </a:lnTo>
                  <a:lnTo>
                    <a:pt x="1610173" y="1078816"/>
                  </a:lnTo>
                  <a:lnTo>
                    <a:pt x="0" y="107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3582089" y="0"/>
              <a:ext cx="1601231" cy="1099512"/>
            </a:xfrm>
            <a:custGeom>
              <a:avLst/>
              <a:gdLst/>
              <a:ahLst/>
              <a:cxnLst/>
              <a:rect l="l" t="t" r="r" b="b"/>
              <a:pathLst>
                <a:path w="1601231" h="1099512">
                  <a:moveTo>
                    <a:pt x="0" y="0"/>
                  </a:moveTo>
                  <a:lnTo>
                    <a:pt x="1601231" y="0"/>
                  </a:lnTo>
                  <a:lnTo>
                    <a:pt x="1601231" y="1099512"/>
                  </a:lnTo>
                  <a:lnTo>
                    <a:pt x="0" y="109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454003" y="0"/>
              <a:ext cx="1374390" cy="1099512"/>
            </a:xfrm>
            <a:custGeom>
              <a:avLst/>
              <a:gdLst/>
              <a:ahLst/>
              <a:cxnLst/>
              <a:rect l="l" t="t" r="r" b="b"/>
              <a:pathLst>
                <a:path w="1374390" h="1099512">
                  <a:moveTo>
                    <a:pt x="0" y="0"/>
                  </a:moveTo>
                  <a:lnTo>
                    <a:pt x="1374390" y="0"/>
                  </a:lnTo>
                  <a:lnTo>
                    <a:pt x="1374390" y="1099512"/>
                  </a:lnTo>
                  <a:lnTo>
                    <a:pt x="0" y="109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7136563" y="0"/>
              <a:ext cx="1407375" cy="1099512"/>
            </a:xfrm>
            <a:custGeom>
              <a:avLst/>
              <a:gdLst/>
              <a:ahLst/>
              <a:cxnLst/>
              <a:rect l="l" t="t" r="r" b="b"/>
              <a:pathLst>
                <a:path w="1407375" h="1099512">
                  <a:moveTo>
                    <a:pt x="0" y="0"/>
                  </a:moveTo>
                  <a:lnTo>
                    <a:pt x="1407375" y="0"/>
                  </a:lnTo>
                  <a:lnTo>
                    <a:pt x="1407375" y="1099512"/>
                  </a:lnTo>
                  <a:lnTo>
                    <a:pt x="0" y="1099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5044173" y="450936"/>
              <a:ext cx="385217" cy="1210106"/>
            </a:xfrm>
            <a:custGeom>
              <a:avLst/>
              <a:gdLst/>
              <a:ahLst/>
              <a:cxnLst/>
              <a:rect l="l" t="t" r="r" b="b"/>
              <a:pathLst>
                <a:path w="385217" h="1210106">
                  <a:moveTo>
                    <a:pt x="0" y="0"/>
                  </a:moveTo>
                  <a:lnTo>
                    <a:pt x="385217" y="0"/>
                  </a:lnTo>
                  <a:lnTo>
                    <a:pt x="385217" y="1210106"/>
                  </a:lnTo>
                  <a:lnTo>
                    <a:pt x="0" y="121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098199" y="480545"/>
              <a:ext cx="350260" cy="1100294"/>
            </a:xfrm>
            <a:custGeom>
              <a:avLst/>
              <a:gdLst/>
              <a:ahLst/>
              <a:cxnLst/>
              <a:rect l="l" t="t" r="r" b="b"/>
              <a:pathLst>
                <a:path w="350260" h="1100294">
                  <a:moveTo>
                    <a:pt x="0" y="0"/>
                  </a:moveTo>
                  <a:lnTo>
                    <a:pt x="350260" y="0"/>
                  </a:lnTo>
                  <a:lnTo>
                    <a:pt x="350260" y="1100294"/>
                  </a:lnTo>
                  <a:lnTo>
                    <a:pt x="0" y="1100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6700984" y="450936"/>
              <a:ext cx="385217" cy="1210106"/>
            </a:xfrm>
            <a:custGeom>
              <a:avLst/>
              <a:gdLst/>
              <a:ahLst/>
              <a:cxnLst/>
              <a:rect l="l" t="t" r="r" b="b"/>
              <a:pathLst>
                <a:path w="385217" h="1210106">
                  <a:moveTo>
                    <a:pt x="0" y="0"/>
                  </a:moveTo>
                  <a:lnTo>
                    <a:pt x="385217" y="0"/>
                  </a:lnTo>
                  <a:lnTo>
                    <a:pt x="385217" y="1210106"/>
                  </a:lnTo>
                  <a:lnTo>
                    <a:pt x="0" y="121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6755010" y="480545"/>
              <a:ext cx="350260" cy="1100294"/>
            </a:xfrm>
            <a:custGeom>
              <a:avLst/>
              <a:gdLst/>
              <a:ahLst/>
              <a:cxnLst/>
              <a:rect l="l" t="t" r="r" b="b"/>
              <a:pathLst>
                <a:path w="350260" h="1100294">
                  <a:moveTo>
                    <a:pt x="0" y="0"/>
                  </a:moveTo>
                  <a:lnTo>
                    <a:pt x="350260" y="0"/>
                  </a:lnTo>
                  <a:lnTo>
                    <a:pt x="350260" y="1100294"/>
                  </a:lnTo>
                  <a:lnTo>
                    <a:pt x="0" y="1100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4354678" y="2061607"/>
            <a:ext cx="2078023" cy="2078023"/>
            <a:chOff x="0" y="0"/>
            <a:chExt cx="2770697" cy="27706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70697" cy="2770697"/>
            </a:xfrm>
            <a:custGeom>
              <a:avLst/>
              <a:gdLst/>
              <a:ahLst/>
              <a:cxnLst/>
              <a:rect l="l" t="t" r="r" b="b"/>
              <a:pathLst>
                <a:path w="2770697" h="2770697">
                  <a:moveTo>
                    <a:pt x="0" y="0"/>
                  </a:moveTo>
                  <a:lnTo>
                    <a:pt x="2770697" y="0"/>
                  </a:lnTo>
                  <a:lnTo>
                    <a:pt x="2770697" y="2770697"/>
                  </a:lnTo>
                  <a:lnTo>
                    <a:pt x="0" y="2770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grpSp>
          <p:nvGrpSpPr>
            <p:cNvPr id="26" name="Group 26"/>
            <p:cNvGrpSpPr/>
            <p:nvPr/>
          </p:nvGrpSpPr>
          <p:grpSpPr>
            <a:xfrm>
              <a:off x="240514" y="233896"/>
              <a:ext cx="2302904" cy="2302904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227279" y="235432"/>
              <a:ext cx="2302904" cy="2281581"/>
            </a:xfrm>
            <a:custGeom>
              <a:avLst/>
              <a:gdLst/>
              <a:ahLst/>
              <a:cxnLst/>
              <a:rect l="l" t="t" r="r" b="b"/>
              <a:pathLst>
                <a:path w="2302904" h="2281581">
                  <a:moveTo>
                    <a:pt x="0" y="0"/>
                  </a:moveTo>
                  <a:lnTo>
                    <a:pt x="2302904" y="0"/>
                  </a:lnTo>
                  <a:lnTo>
                    <a:pt x="2302904" y="2281581"/>
                  </a:lnTo>
                  <a:lnTo>
                    <a:pt x="0" y="228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1C3ADB3-CE07-3146-AC81-D68A0845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" y="3842375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-38100"/>
            <a:ext cx="18288000" cy="10292665"/>
          </a:xfrm>
          <a:custGeom>
            <a:avLst/>
            <a:gdLst/>
            <a:ahLst/>
            <a:cxnLst/>
            <a:rect l="l" t="t" r="r" b="b"/>
            <a:pathLst>
              <a:path w="18288000" h="10292665">
                <a:moveTo>
                  <a:pt x="0" y="0"/>
                </a:moveTo>
                <a:lnTo>
                  <a:pt x="18288000" y="0"/>
                </a:lnTo>
                <a:lnTo>
                  <a:pt x="18288000" y="10292665"/>
                </a:lnTo>
                <a:lnTo>
                  <a:pt x="0" y="1029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803" t="-15285" r="-4770" b="-97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60" y="9258300"/>
            <a:ext cx="3962933" cy="1034365"/>
            <a:chOff x="0" y="0"/>
            <a:chExt cx="1043735" cy="272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3735" cy="272425"/>
            </a:xfrm>
            <a:custGeom>
              <a:avLst/>
              <a:gdLst/>
              <a:ahLst/>
              <a:cxnLst/>
              <a:rect l="l" t="t" r="r" b="b"/>
              <a:pathLst>
                <a:path w="1043735" h="272425">
                  <a:moveTo>
                    <a:pt x="0" y="0"/>
                  </a:moveTo>
                  <a:lnTo>
                    <a:pt x="1043735" y="0"/>
                  </a:lnTo>
                  <a:lnTo>
                    <a:pt x="1043735" y="272425"/>
                  </a:lnTo>
                  <a:lnTo>
                    <a:pt x="0" y="272425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43735" cy="3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42327" y="8108629"/>
            <a:ext cx="1560994" cy="305542"/>
            <a:chOff x="0" y="0"/>
            <a:chExt cx="2081326" cy="407390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936" y="0"/>
              <a:ext cx="407390" cy="40739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537697" cy="407390"/>
              <a:chOff x="0" y="0"/>
              <a:chExt cx="3067924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679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67924" h="812800">
                    <a:moveTo>
                      <a:pt x="0" y="0"/>
                    </a:moveTo>
                    <a:lnTo>
                      <a:pt x="3067924" y="0"/>
                    </a:lnTo>
                    <a:lnTo>
                      <a:pt x="30679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067924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1801082" y="155956"/>
              <a:ext cx="153098" cy="95477"/>
            </a:xfrm>
            <a:custGeom>
              <a:avLst/>
              <a:gdLst/>
              <a:ahLst/>
              <a:cxnLst/>
              <a:rect l="l" t="t" r="r" b="b"/>
              <a:pathLst>
                <a:path w="153098" h="95477">
                  <a:moveTo>
                    <a:pt x="0" y="0"/>
                  </a:moveTo>
                  <a:lnTo>
                    <a:pt x="153098" y="0"/>
                  </a:lnTo>
                  <a:lnTo>
                    <a:pt x="153098" y="95478"/>
                  </a:lnTo>
                  <a:lnTo>
                    <a:pt x="0" y="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5466886" y="2445578"/>
            <a:ext cx="11430674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6599" dirty="0">
                <a:solidFill>
                  <a:srgbClr val="242F9B"/>
                </a:solidFill>
                <a:latin typeface="Montserrat Bold"/>
              </a:rPr>
              <a:t>TINJAUAN PUSTAKA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999" y="514350"/>
            <a:ext cx="1119845" cy="1119845"/>
            <a:chOff x="0" y="0"/>
            <a:chExt cx="1493127" cy="1493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127" cy="1493127"/>
            </a:xfrm>
            <a:custGeom>
              <a:avLst/>
              <a:gdLst/>
              <a:ahLst/>
              <a:cxnLst/>
              <a:rect l="l" t="t" r="r" b="b"/>
              <a:pathLst>
                <a:path w="1493127" h="1493127">
                  <a:moveTo>
                    <a:pt x="0" y="0"/>
                  </a:moveTo>
                  <a:lnTo>
                    <a:pt x="1493127" y="0"/>
                  </a:lnTo>
                  <a:lnTo>
                    <a:pt x="1493127" y="1493127"/>
                  </a:lnTo>
                  <a:lnTo>
                    <a:pt x="0" y="1493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29613" y="126047"/>
              <a:ext cx="1241034" cy="124103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2480" y="126874"/>
              <a:ext cx="1241034" cy="1229543"/>
            </a:xfrm>
            <a:custGeom>
              <a:avLst/>
              <a:gdLst/>
              <a:ahLst/>
              <a:cxnLst/>
              <a:rect l="l" t="t" r="r" b="b"/>
              <a:pathLst>
                <a:path w="1241034" h="1229543">
                  <a:moveTo>
                    <a:pt x="0" y="0"/>
                  </a:moveTo>
                  <a:lnTo>
                    <a:pt x="1241035" y="0"/>
                  </a:lnTo>
                  <a:lnTo>
                    <a:pt x="1241035" y="1229543"/>
                  </a:lnTo>
                  <a:lnTo>
                    <a:pt x="0" y="1229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834606" y="666025"/>
            <a:ext cx="3632280" cy="849237"/>
            <a:chOff x="0" y="-38100"/>
            <a:chExt cx="4843040" cy="113231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4843040" cy="3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  <a:spcBef>
                  <a:spcPct val="0"/>
                </a:spcBef>
              </a:pPr>
              <a:r>
                <a:rPr lang="en-US" sz="1432" spc="113">
                  <a:solidFill>
                    <a:srgbClr val="000000"/>
                  </a:solidFill>
                  <a:latin typeface="Poppins Bold"/>
                </a:rPr>
                <a:t>SEKOLAH TINGGI ILMU KESEHATAN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0488"/>
              <a:ext cx="4843040" cy="702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spcBef>
                  <a:spcPct val="0"/>
                </a:spcBef>
              </a:pPr>
              <a:r>
                <a:rPr lang="en-US" sz="3008" spc="352" dirty="0">
                  <a:solidFill>
                    <a:srgbClr val="000000"/>
                  </a:solidFill>
                  <a:latin typeface="Poppins Bold"/>
                </a:rPr>
                <a:t>NOTOKUSUMO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04515"/>
              <a:ext cx="4843040" cy="38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6"/>
                </a:lnSpc>
                <a:spcBef>
                  <a:spcPct val="0"/>
                </a:spcBef>
              </a:pPr>
              <a:r>
                <a:rPr lang="en-US" sz="1719" spc="135">
                  <a:solidFill>
                    <a:srgbClr val="000000"/>
                  </a:solidFill>
                  <a:latin typeface="Poppins Bold"/>
                </a:rPr>
                <a:t>YOGYAKARTA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1852" y="9155176"/>
            <a:ext cx="674551" cy="564093"/>
          </a:xfrm>
          <a:custGeom>
            <a:avLst/>
            <a:gdLst/>
            <a:ahLst/>
            <a:cxnLst/>
            <a:rect l="l" t="t" r="r" b="b"/>
            <a:pathLst>
              <a:path w="674551" h="564093">
                <a:moveTo>
                  <a:pt x="0" y="0"/>
                </a:moveTo>
                <a:lnTo>
                  <a:pt x="674551" y="0"/>
                </a:lnTo>
                <a:lnTo>
                  <a:pt x="674551" y="564094"/>
                </a:lnTo>
                <a:lnTo>
                  <a:pt x="0" y="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42327" y="8668569"/>
            <a:ext cx="368306" cy="362782"/>
          </a:xfrm>
          <a:custGeom>
            <a:avLst/>
            <a:gdLst/>
            <a:ahLst/>
            <a:cxnLst/>
            <a:rect l="l" t="t" r="r" b="b"/>
            <a:pathLst>
              <a:path w="368306" h="362782">
                <a:moveTo>
                  <a:pt x="0" y="0"/>
                </a:moveTo>
                <a:lnTo>
                  <a:pt x="368306" y="0"/>
                </a:lnTo>
                <a:lnTo>
                  <a:pt x="368306" y="362782"/>
                </a:lnTo>
                <a:lnTo>
                  <a:pt x="0" y="362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40139" y="8614196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42F9B"/>
                </a:solidFill>
                <a:latin typeface="Montserrat Classic"/>
              </a:rPr>
              <a:t>www.stikes-notokusumo.ac.id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40139" y="9182400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42F9B"/>
                </a:solidFill>
                <a:latin typeface="Montserrat Classic"/>
              </a:rPr>
              <a:t>Jl. Bener No. 26 Tegalrejo Yogyakarta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3576" y="9513296"/>
            <a:ext cx="2842061" cy="552530"/>
            <a:chOff x="0" y="0"/>
            <a:chExt cx="3789414" cy="7367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7021" y="0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588731" y="0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418964" y="0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165214" y="0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719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26115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97202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99598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6464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3C8F22B-7C30-5B43-9F65-1514DB40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554" y="5829300"/>
            <a:ext cx="6574445" cy="404581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DF8CAA6-C0FA-9C41-9FFF-925203674271}"/>
              </a:ext>
            </a:extLst>
          </p:cNvPr>
          <p:cNvSpPr/>
          <p:nvPr/>
        </p:nvSpPr>
        <p:spPr>
          <a:xfrm>
            <a:off x="1324660" y="1771798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Tinjauan</a:t>
            </a:r>
            <a:r>
              <a:rPr lang="en-ID" sz="2800" b="1" dirty="0"/>
              <a:t> </a:t>
            </a:r>
            <a:r>
              <a:rPr lang="en-ID" sz="2800" b="1" dirty="0" err="1"/>
              <a:t>pustaka</a:t>
            </a:r>
            <a:r>
              <a:rPr lang="en-ID" sz="2800" b="1" dirty="0"/>
              <a:t> (</a:t>
            </a:r>
            <a:r>
              <a:rPr lang="en-ID" sz="2800" b="1" i="1" dirty="0"/>
              <a:t>literature review</a:t>
            </a:r>
            <a:r>
              <a:rPr lang="en-ID" sz="2800" b="1" dirty="0"/>
              <a:t>) </a:t>
            </a:r>
            <a:r>
              <a:rPr lang="en-ID" sz="2800" b="1" dirty="0" err="1"/>
              <a:t>adalah</a:t>
            </a:r>
            <a:r>
              <a:rPr lang="en-ID" sz="2800" b="1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yang </a:t>
            </a:r>
            <a:r>
              <a:rPr lang="en-ID" sz="2800" dirty="0" err="1"/>
              <a:t>berisi</a:t>
            </a:r>
            <a:r>
              <a:rPr lang="en-ID" sz="2800" dirty="0"/>
              <a:t> </a:t>
            </a:r>
            <a:r>
              <a:rPr lang="en-ID" sz="2800" dirty="0" err="1"/>
              <a:t>uraian</a:t>
            </a:r>
            <a:r>
              <a:rPr lang="en-ID" sz="2800" dirty="0"/>
              <a:t> </a:t>
            </a:r>
            <a:r>
              <a:rPr lang="en-ID" sz="2800" dirty="0" err="1"/>
              <a:t>sistematis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, </a:t>
            </a:r>
            <a:r>
              <a:rPr lang="en-ID" sz="2800" dirty="0" err="1"/>
              <a:t>konsep</a:t>
            </a:r>
            <a:r>
              <a:rPr lang="en-ID" sz="2800" dirty="0"/>
              <a:t>,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terdahulu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temuan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yang </a:t>
            </a:r>
            <a:r>
              <a:rPr lang="en-ID" sz="2800" dirty="0" err="1"/>
              <a:t>relevan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  <a:endParaRPr lang="en-US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A2A6DC-1695-FB4D-A70F-B1897D4CC317}"/>
              </a:ext>
            </a:extLst>
          </p:cNvPr>
          <p:cNvSpPr/>
          <p:nvPr/>
        </p:nvSpPr>
        <p:spPr>
          <a:xfrm>
            <a:off x="1324660" y="4393853"/>
            <a:ext cx="9144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Tujuan</a:t>
            </a:r>
            <a:r>
              <a:rPr lang="en-ID" sz="2800" b="1" dirty="0"/>
              <a:t> </a:t>
            </a:r>
            <a:r>
              <a:rPr lang="en-ID" sz="2800" b="1" dirty="0" err="1"/>
              <a:t>utamanya</a:t>
            </a:r>
            <a:r>
              <a:rPr lang="en-ID" sz="2800" b="1" dirty="0"/>
              <a:t> </a:t>
            </a:r>
            <a:r>
              <a:rPr lang="en-ID" sz="2800" b="1" dirty="0" err="1"/>
              <a:t>adalah</a:t>
            </a:r>
            <a:r>
              <a:rPr lang="en-ID" sz="2800" b="1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Menunjukkan</a:t>
            </a:r>
            <a:r>
              <a:rPr lang="en-ID" sz="2800" dirty="0"/>
              <a:t> </a:t>
            </a:r>
            <a:r>
              <a:rPr lang="en-ID" sz="2800" dirty="0" err="1"/>
              <a:t>pemahaman</a:t>
            </a:r>
            <a:r>
              <a:rPr lang="en-ID" sz="2800" dirty="0"/>
              <a:t> </a:t>
            </a:r>
            <a:r>
              <a:rPr lang="en-ID" sz="2800" dirty="0" err="1"/>
              <a:t>peneliti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yang </a:t>
            </a:r>
            <a:r>
              <a:rPr lang="en-ID" sz="2800" dirty="0" err="1"/>
              <a:t>diteliti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Mengidentifikasi</a:t>
            </a:r>
            <a:r>
              <a:rPr lang="en-ID" sz="2800" dirty="0"/>
              <a:t> </a:t>
            </a:r>
            <a:r>
              <a:rPr lang="en-ID" sz="2800" dirty="0" err="1"/>
              <a:t>kesenjangan</a:t>
            </a:r>
            <a:r>
              <a:rPr lang="en-ID" sz="2800" dirty="0"/>
              <a:t> (</a:t>
            </a:r>
            <a:r>
              <a:rPr lang="en-ID" sz="2800" i="1" dirty="0"/>
              <a:t>gap</a:t>
            </a:r>
            <a:r>
              <a:rPr lang="en-ID" sz="2800" dirty="0"/>
              <a:t>)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dasar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landasan</a:t>
            </a:r>
            <a:r>
              <a:rPr lang="en-ID" sz="2800" dirty="0"/>
              <a:t> </a:t>
            </a:r>
            <a:r>
              <a:rPr lang="en-ID" sz="2800" dirty="0" err="1"/>
              <a:t>teoritis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merumuskan</a:t>
            </a:r>
            <a:r>
              <a:rPr lang="en-ID" sz="2800" dirty="0"/>
              <a:t> </a:t>
            </a:r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konsep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Menghindari</a:t>
            </a:r>
            <a:r>
              <a:rPr lang="en-ID" sz="2800" dirty="0"/>
              <a:t> </a:t>
            </a:r>
            <a:r>
              <a:rPr lang="en-ID" sz="2800" dirty="0" err="1"/>
              <a:t>duplikasi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E484EEF5-5E87-F24A-82C2-6990B8BFE1CD}"/>
              </a:ext>
            </a:extLst>
          </p:cNvPr>
          <p:cNvSpPr txBox="1"/>
          <p:nvPr/>
        </p:nvSpPr>
        <p:spPr>
          <a:xfrm>
            <a:off x="1324660" y="239691"/>
            <a:ext cx="5645399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TINJAUAN PUSTAKA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3C8F22B-7C30-5B43-9F65-1514DB40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795112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5CF2600-DB04-654B-9E43-9C655D19C43F}"/>
              </a:ext>
            </a:extLst>
          </p:cNvPr>
          <p:cNvSpPr/>
          <p:nvPr/>
        </p:nvSpPr>
        <p:spPr>
          <a:xfrm>
            <a:off x="1297949" y="1504449"/>
            <a:ext cx="9144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D" sz="2800" b="1" dirty="0" err="1"/>
              <a:t>Fungsi</a:t>
            </a:r>
            <a:r>
              <a:rPr lang="en-ID" sz="2800" b="1" dirty="0"/>
              <a:t> </a:t>
            </a:r>
            <a:r>
              <a:rPr lang="en-ID" sz="2800" b="1" dirty="0" err="1"/>
              <a:t>Tinjauan</a:t>
            </a:r>
            <a:r>
              <a:rPr lang="en-ID" sz="2800" b="1" dirty="0"/>
              <a:t> </a:t>
            </a:r>
            <a:r>
              <a:rPr lang="en-ID" sz="2800" b="1" dirty="0" err="1"/>
              <a:t>Pustaka</a:t>
            </a:r>
            <a:r>
              <a:rPr lang="en-ID" sz="2800" b="1" dirty="0"/>
              <a:t>:</a:t>
            </a:r>
          </a:p>
          <a:p>
            <a:pPr algn="just"/>
            <a:endParaRPr lang="en-ID" sz="28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b="1" dirty="0" err="1"/>
              <a:t>gambaran</a:t>
            </a:r>
            <a:r>
              <a:rPr lang="en-ID" sz="2800" b="1" dirty="0"/>
              <a:t> </a:t>
            </a:r>
            <a:r>
              <a:rPr lang="en-ID" sz="2800" b="1" dirty="0" err="1"/>
              <a:t>konteks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Menunjukkan</a:t>
            </a:r>
            <a:r>
              <a:rPr lang="en-ID" sz="2800" dirty="0"/>
              <a:t> </a:t>
            </a:r>
            <a:r>
              <a:rPr lang="en-ID" sz="2800" b="1" dirty="0" err="1"/>
              <a:t>relevansi</a:t>
            </a:r>
            <a:r>
              <a:rPr lang="en-ID" sz="2800" b="1" dirty="0"/>
              <a:t> </a:t>
            </a:r>
            <a:r>
              <a:rPr lang="en-ID" sz="2800" b="1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terhadap</a:t>
            </a:r>
            <a:r>
              <a:rPr lang="en-ID" sz="2800" dirty="0"/>
              <a:t> </a:t>
            </a:r>
            <a:r>
              <a:rPr lang="en-ID" sz="2800" dirty="0" err="1"/>
              <a:t>masalah</a:t>
            </a:r>
            <a:r>
              <a:rPr lang="en-ID" sz="2800" dirty="0"/>
              <a:t> yang </a:t>
            </a:r>
            <a:r>
              <a:rPr lang="en-ID" sz="2800" dirty="0" err="1"/>
              <a:t>diteliti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b="1" dirty="0" err="1"/>
              <a:t>bukti</a:t>
            </a:r>
            <a:r>
              <a:rPr lang="en-ID" sz="2800" b="1" dirty="0"/>
              <a:t> </a:t>
            </a:r>
            <a:r>
              <a:rPr lang="en-ID" sz="2800" b="1" dirty="0" err="1"/>
              <a:t>akademik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topik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dipelajari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mendalam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b="1" dirty="0" err="1"/>
              <a:t>landasan</a:t>
            </a:r>
            <a:r>
              <a:rPr lang="en-ID" sz="2800" b="1" dirty="0"/>
              <a:t> </a:t>
            </a:r>
            <a:r>
              <a:rPr lang="en-ID" sz="2800" b="1" dirty="0" err="1"/>
              <a:t>metodologi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pendekatan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yang </a:t>
            </a:r>
            <a:r>
              <a:rPr lang="en-ID" sz="2800" dirty="0" err="1"/>
              <a:t>tepat</a:t>
            </a:r>
            <a:r>
              <a:rPr lang="en-ID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Menunjukkan</a:t>
            </a:r>
            <a:r>
              <a:rPr lang="en-ID" sz="2800" dirty="0"/>
              <a:t> </a:t>
            </a:r>
            <a:r>
              <a:rPr lang="en-ID" sz="2800" dirty="0" err="1"/>
              <a:t>posisi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yang </a:t>
            </a:r>
            <a:r>
              <a:rPr lang="en-ID" sz="2800" dirty="0" err="1"/>
              <a:t>sedang</a:t>
            </a:r>
            <a:r>
              <a:rPr lang="en-ID" sz="2800" dirty="0"/>
              <a:t> </a:t>
            </a:r>
            <a:r>
              <a:rPr lang="en-ID" sz="2800" dirty="0" err="1"/>
              <a:t>dilakukan</a:t>
            </a:r>
            <a:r>
              <a:rPr lang="en-ID" sz="2800" dirty="0"/>
              <a:t> </a:t>
            </a:r>
            <a:r>
              <a:rPr lang="en-ID" sz="2800" dirty="0" err="1"/>
              <a:t>dibandingkan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sebelumnya</a:t>
            </a:r>
            <a:r>
              <a:rPr lang="en-ID" sz="2800" dirty="0"/>
              <a:t>.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0116AC51-F0DD-8D49-8BA6-F8B48B80D2F6}"/>
              </a:ext>
            </a:extLst>
          </p:cNvPr>
          <p:cNvSpPr txBox="1"/>
          <p:nvPr/>
        </p:nvSpPr>
        <p:spPr>
          <a:xfrm>
            <a:off x="1324660" y="239691"/>
            <a:ext cx="5645399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301409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D0DCF-735B-8140-BDFB-EF4DAF414F21}"/>
              </a:ext>
            </a:extLst>
          </p:cNvPr>
          <p:cNvSpPr/>
          <p:nvPr/>
        </p:nvSpPr>
        <p:spPr>
          <a:xfrm>
            <a:off x="878525" y="1028700"/>
            <a:ext cx="11389675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b="1" dirty="0"/>
              <a:t> </a:t>
            </a:r>
            <a:r>
              <a:rPr lang="en-ID" sz="2800" b="1" dirty="0" err="1"/>
              <a:t>Ketentuan</a:t>
            </a:r>
            <a:r>
              <a:rPr lang="en-ID" sz="2800" b="1" dirty="0"/>
              <a:t> </a:t>
            </a:r>
            <a:r>
              <a:rPr lang="en-ID" sz="2800" b="1" dirty="0" err="1"/>
              <a:t>Penulisan</a:t>
            </a:r>
            <a:r>
              <a:rPr lang="en-ID" sz="2800" b="1" dirty="0"/>
              <a:t> </a:t>
            </a:r>
            <a:r>
              <a:rPr lang="en-ID" sz="2800" b="1" dirty="0" err="1"/>
              <a:t>Tinjauan</a:t>
            </a:r>
            <a:r>
              <a:rPr lang="en-ID" sz="2800" b="1" dirty="0"/>
              <a:t> </a:t>
            </a:r>
            <a:r>
              <a:rPr lang="en-ID" sz="2800" b="1" dirty="0" err="1"/>
              <a:t>Pustaka</a:t>
            </a:r>
            <a:endParaRPr lang="en-ID" sz="2800" b="1" dirty="0"/>
          </a:p>
          <a:p>
            <a:pPr algn="just">
              <a:buFont typeface="+mj-lt"/>
              <a:buAutoNum type="arabicPeriod"/>
            </a:pPr>
            <a:r>
              <a:rPr lang="en-ID" sz="2400" b="1" dirty="0" err="1"/>
              <a:t>Menggunakan</a:t>
            </a:r>
            <a:r>
              <a:rPr lang="en-ID" sz="2400" b="1" dirty="0"/>
              <a:t> </a:t>
            </a:r>
            <a:r>
              <a:rPr lang="en-ID" sz="2400" b="1" dirty="0" err="1"/>
              <a:t>sumber</a:t>
            </a:r>
            <a:r>
              <a:rPr lang="en-ID" sz="2400" b="1" dirty="0"/>
              <a:t> yang </a:t>
            </a:r>
            <a:r>
              <a:rPr lang="en-ID" sz="2400" b="1" dirty="0" err="1"/>
              <a:t>relevan</a:t>
            </a:r>
            <a:r>
              <a:rPr lang="en-ID" sz="2400" b="1" dirty="0"/>
              <a:t> </a:t>
            </a:r>
            <a:r>
              <a:rPr lang="en-ID" sz="2400" b="1" dirty="0" err="1"/>
              <a:t>dan</a:t>
            </a:r>
            <a:r>
              <a:rPr lang="en-ID" sz="2400" b="1" dirty="0"/>
              <a:t> </a:t>
            </a:r>
            <a:r>
              <a:rPr lang="en-ID" sz="2400" b="1" dirty="0" err="1"/>
              <a:t>mutakhir</a:t>
            </a:r>
            <a:endParaRPr lang="en-ID" sz="24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400" dirty="0" err="1"/>
              <a:t>Prioritaskan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primer (</a:t>
            </a:r>
            <a:r>
              <a:rPr lang="en-ID" sz="2400" dirty="0" err="1"/>
              <a:t>jurnal</a:t>
            </a:r>
            <a:r>
              <a:rPr lang="en-ID" sz="2400" dirty="0"/>
              <a:t> </a:t>
            </a:r>
            <a:r>
              <a:rPr lang="en-ID" sz="2400" dirty="0" err="1"/>
              <a:t>ilmiah</a:t>
            </a:r>
            <a:r>
              <a:rPr lang="en-ID" sz="2400" dirty="0"/>
              <a:t>, </a:t>
            </a:r>
            <a:r>
              <a:rPr lang="en-ID" sz="2400" dirty="0" err="1"/>
              <a:t>buku</a:t>
            </a:r>
            <a:r>
              <a:rPr lang="en-ID" sz="2400" dirty="0"/>
              <a:t> </a:t>
            </a:r>
            <a:r>
              <a:rPr lang="en-ID" sz="2400" dirty="0" err="1"/>
              <a:t>ilmiah</a:t>
            </a:r>
            <a:r>
              <a:rPr lang="en-ID" sz="2400" dirty="0"/>
              <a:t>, </a:t>
            </a:r>
            <a:r>
              <a:rPr lang="en-ID" sz="2400" dirty="0" err="1"/>
              <a:t>laporan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).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400" dirty="0" err="1"/>
              <a:t>Gunakan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sekunder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pelengkap</a:t>
            </a:r>
            <a:r>
              <a:rPr lang="en-ID" sz="2400" dirty="0"/>
              <a:t> (</a:t>
            </a:r>
            <a:r>
              <a:rPr lang="en-ID" sz="2400" dirty="0" err="1"/>
              <a:t>artikel</a:t>
            </a:r>
            <a:r>
              <a:rPr lang="en-ID" sz="2400" dirty="0"/>
              <a:t> </a:t>
            </a:r>
            <a:r>
              <a:rPr lang="en-ID" sz="2400" dirty="0" err="1"/>
              <a:t>populer</a:t>
            </a:r>
            <a:r>
              <a:rPr lang="en-ID" sz="2400" dirty="0"/>
              <a:t>, </a:t>
            </a:r>
            <a:r>
              <a:rPr lang="en-ID" sz="2400" dirty="0" err="1"/>
              <a:t>laporan</a:t>
            </a:r>
            <a:r>
              <a:rPr lang="en-ID" sz="2400" dirty="0"/>
              <a:t> media).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400" dirty="0" err="1"/>
              <a:t>Idealnya</a:t>
            </a:r>
            <a:r>
              <a:rPr lang="en-ID" sz="2400" dirty="0"/>
              <a:t> 5 </a:t>
            </a:r>
            <a:r>
              <a:rPr lang="en-ID" sz="2400" dirty="0" err="1"/>
              <a:t>tahun</a:t>
            </a:r>
            <a:r>
              <a:rPr lang="en-ID" sz="2400" dirty="0"/>
              <a:t> </a:t>
            </a:r>
            <a:r>
              <a:rPr lang="en-ID" sz="2400" dirty="0" err="1"/>
              <a:t>terakhir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 </a:t>
            </a:r>
            <a:r>
              <a:rPr lang="en-ID" sz="2400" dirty="0" err="1"/>
              <a:t>ilmiah</a:t>
            </a:r>
            <a:r>
              <a:rPr lang="en-ID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400" b="1" dirty="0" err="1"/>
              <a:t>Sistematis</a:t>
            </a:r>
            <a:r>
              <a:rPr lang="en-ID" sz="2400" b="1" dirty="0"/>
              <a:t> </a:t>
            </a:r>
            <a:r>
              <a:rPr lang="en-ID" sz="2400" b="1" dirty="0" err="1"/>
              <a:t>dan</a:t>
            </a:r>
            <a:r>
              <a:rPr lang="en-ID" sz="2400" b="1" dirty="0"/>
              <a:t> </a:t>
            </a:r>
            <a:r>
              <a:rPr lang="en-ID" sz="2400" b="1" dirty="0" err="1"/>
              <a:t>tematik</a:t>
            </a:r>
            <a:endParaRPr lang="en-ID" sz="2400" dirty="0"/>
          </a:p>
          <a:p>
            <a:pPr marL="742950" lvl="1" indent="-285750" algn="just">
              <a:buFont typeface="+mj-lt"/>
              <a:buAutoNum type="arabicPeriod"/>
            </a:pPr>
            <a:r>
              <a:rPr lang="en-ID" sz="2400" dirty="0" err="1"/>
              <a:t>Kelompokkan</a:t>
            </a:r>
            <a:r>
              <a:rPr lang="en-ID" sz="2400" dirty="0"/>
              <a:t> </a:t>
            </a:r>
            <a:r>
              <a:rPr lang="en-ID" sz="2400" dirty="0" err="1"/>
              <a:t>literatur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tema</a:t>
            </a:r>
            <a:r>
              <a:rPr lang="en-ID" sz="2400" dirty="0"/>
              <a:t>, </a:t>
            </a:r>
            <a:r>
              <a:rPr lang="en-ID" sz="2400" dirty="0" err="1"/>
              <a:t>variabel</a:t>
            </a:r>
            <a:r>
              <a:rPr lang="en-ID" sz="2400" dirty="0"/>
              <a:t>, </a:t>
            </a:r>
            <a:r>
              <a:rPr lang="en-ID" sz="2400" dirty="0" err="1"/>
              <a:t>teori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ID" sz="2400" dirty="0" err="1"/>
              <a:t>Hindari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merangkum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per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literatur</a:t>
            </a:r>
            <a:r>
              <a:rPr lang="en-ID" sz="2400" dirty="0"/>
              <a:t>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analisis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/>
              <a:t>3. </a:t>
            </a:r>
            <a:r>
              <a:rPr lang="en-ID" sz="2400" b="1" dirty="0" err="1"/>
              <a:t>Analitis</a:t>
            </a:r>
            <a:r>
              <a:rPr lang="en-ID" sz="2400" b="1" dirty="0"/>
              <a:t>, </a:t>
            </a:r>
            <a:r>
              <a:rPr lang="en-ID" sz="2400" b="1" dirty="0" err="1"/>
              <a:t>bukan</a:t>
            </a:r>
            <a:r>
              <a:rPr lang="en-ID" sz="2400" b="1" dirty="0"/>
              <a:t> </a:t>
            </a:r>
            <a:r>
              <a:rPr lang="en-ID" sz="2400" b="1" dirty="0" err="1"/>
              <a:t>deskriptif</a:t>
            </a:r>
            <a:endParaRPr lang="en-ID" sz="2400" dirty="0"/>
          </a:p>
          <a:p>
            <a:pPr algn="just"/>
            <a:r>
              <a:rPr lang="en-ID" sz="2400" dirty="0" err="1"/>
              <a:t>Tunjukkan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, </a:t>
            </a:r>
            <a:r>
              <a:rPr lang="en-ID" sz="2400" dirty="0" err="1"/>
              <a:t>perbandingan</a:t>
            </a:r>
            <a:r>
              <a:rPr lang="en-ID" sz="2400" dirty="0"/>
              <a:t>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kesenjangan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Contoh</a:t>
            </a:r>
            <a:r>
              <a:rPr lang="en-ID" sz="2400" dirty="0"/>
              <a:t>: “</a:t>
            </a:r>
            <a:r>
              <a:rPr lang="en-ID" sz="2400" dirty="0" err="1"/>
              <a:t>Berbeda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penelitian</a:t>
            </a:r>
            <a:r>
              <a:rPr lang="en-ID" sz="2400" dirty="0"/>
              <a:t> X, </a:t>
            </a:r>
            <a:r>
              <a:rPr lang="en-ID" sz="2400" dirty="0" err="1"/>
              <a:t>penelitian</a:t>
            </a:r>
            <a:r>
              <a:rPr lang="en-ID" sz="2400" dirty="0"/>
              <a:t> Y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bahwa</a:t>
            </a:r>
            <a:r>
              <a:rPr lang="en-ID" sz="2400" dirty="0"/>
              <a:t>….”</a:t>
            </a:r>
          </a:p>
          <a:p>
            <a:pPr algn="just"/>
            <a:r>
              <a:rPr lang="en-ID" sz="2400" b="1" dirty="0"/>
              <a:t>4. </a:t>
            </a:r>
            <a:r>
              <a:rPr lang="en-ID" sz="2400" b="1" dirty="0" err="1"/>
              <a:t>Menggunakan</a:t>
            </a:r>
            <a:r>
              <a:rPr lang="en-ID" sz="2400" b="1" dirty="0"/>
              <a:t> </a:t>
            </a:r>
            <a:r>
              <a:rPr lang="en-ID" sz="2400" b="1" dirty="0" err="1"/>
              <a:t>gaya</a:t>
            </a:r>
            <a:r>
              <a:rPr lang="en-ID" sz="2400" b="1" dirty="0"/>
              <a:t> </a:t>
            </a:r>
            <a:r>
              <a:rPr lang="en-ID" sz="2400" b="1" dirty="0" err="1"/>
              <a:t>sitasi</a:t>
            </a:r>
            <a:r>
              <a:rPr lang="en-ID" sz="2400" b="1" dirty="0"/>
              <a:t> </a:t>
            </a:r>
            <a:r>
              <a:rPr lang="en-ID" sz="2400" b="1" dirty="0" err="1"/>
              <a:t>dan</a:t>
            </a:r>
            <a:r>
              <a:rPr lang="en-ID" sz="2400" b="1" dirty="0"/>
              <a:t> daftar </a:t>
            </a:r>
            <a:r>
              <a:rPr lang="en-ID" sz="2400" b="1" dirty="0" err="1"/>
              <a:t>pustaka</a:t>
            </a:r>
            <a:r>
              <a:rPr lang="en-ID" sz="2400" b="1" dirty="0"/>
              <a:t> yang </a:t>
            </a:r>
            <a:r>
              <a:rPr lang="en-ID" sz="2400" b="1" dirty="0" err="1"/>
              <a:t>konsisten</a:t>
            </a:r>
            <a:endParaRPr lang="en-ID" sz="2400" dirty="0"/>
          </a:p>
          <a:p>
            <a:pPr algn="just"/>
            <a:r>
              <a:rPr lang="en-ID" sz="2400" dirty="0" err="1"/>
              <a:t>Gunakan</a:t>
            </a:r>
            <a:r>
              <a:rPr lang="en-ID" sz="2400" dirty="0"/>
              <a:t> </a:t>
            </a:r>
            <a:r>
              <a:rPr lang="en-ID" sz="2400" dirty="0" err="1"/>
              <a:t>gaya</a:t>
            </a:r>
            <a:r>
              <a:rPr lang="en-ID" sz="2400" dirty="0"/>
              <a:t> </a:t>
            </a:r>
            <a:r>
              <a:rPr lang="en-ID" sz="2400" dirty="0" err="1"/>
              <a:t>sitasi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pedoman</a:t>
            </a:r>
            <a:r>
              <a:rPr lang="en-ID" sz="2400" dirty="0"/>
              <a:t> </a:t>
            </a:r>
            <a:r>
              <a:rPr lang="en-ID" sz="2400" dirty="0" err="1"/>
              <a:t>kampus</a:t>
            </a:r>
            <a:r>
              <a:rPr lang="en-ID" sz="2400" dirty="0"/>
              <a:t> (</a:t>
            </a:r>
            <a:r>
              <a:rPr lang="en-ID" sz="2400" dirty="0" err="1"/>
              <a:t>misalnya</a:t>
            </a:r>
            <a:r>
              <a:rPr lang="en-ID" sz="2400" dirty="0"/>
              <a:t> Vancouver, APA, Chicago, Harvard).</a:t>
            </a:r>
          </a:p>
          <a:p>
            <a:pPr algn="just"/>
            <a:r>
              <a:rPr lang="en-ID" sz="2400" dirty="0" err="1"/>
              <a:t>Semua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teks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tercantum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daftar </a:t>
            </a:r>
            <a:r>
              <a:rPr lang="en-ID" sz="2400" dirty="0" err="1"/>
              <a:t>pustaka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/>
              <a:t>5. Bahasa </a:t>
            </a:r>
            <a:r>
              <a:rPr lang="en-ID" sz="2400" b="1" dirty="0" err="1"/>
              <a:t>ilmiah</a:t>
            </a:r>
            <a:endParaRPr lang="en-ID" sz="2400" dirty="0"/>
          </a:p>
          <a:p>
            <a:pPr algn="just"/>
            <a:r>
              <a:rPr lang="en-ID" sz="2400" dirty="0" err="1"/>
              <a:t>Gunakan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baku</a:t>
            </a:r>
            <a:r>
              <a:rPr lang="en-ID" sz="2400" dirty="0"/>
              <a:t>, formal,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objektif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Hindari</a:t>
            </a:r>
            <a:r>
              <a:rPr lang="en-ID" sz="2400" dirty="0"/>
              <a:t> </a:t>
            </a:r>
            <a:r>
              <a:rPr lang="en-ID" sz="2400" dirty="0" err="1"/>
              <a:t>opini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berdasar</a:t>
            </a:r>
            <a:r>
              <a:rPr lang="en-ID" sz="2400" dirty="0"/>
              <a:t> </a:t>
            </a:r>
            <a:r>
              <a:rPr lang="en-ID" sz="2400" dirty="0" err="1"/>
              <a:t>literatur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/>
              <a:t>6. </a:t>
            </a:r>
            <a:r>
              <a:rPr lang="en-ID" sz="2400" b="1" dirty="0" err="1"/>
              <a:t>Gunakan</a:t>
            </a:r>
            <a:r>
              <a:rPr lang="en-ID" sz="2400" b="1" dirty="0"/>
              <a:t> </a:t>
            </a:r>
            <a:r>
              <a:rPr lang="en-ID" sz="2400" b="1" dirty="0" err="1"/>
              <a:t>jumlah</a:t>
            </a:r>
            <a:r>
              <a:rPr lang="en-ID" sz="2400" b="1" dirty="0"/>
              <a:t> </a:t>
            </a:r>
            <a:r>
              <a:rPr lang="en-ID" sz="2400" b="1" dirty="0" err="1"/>
              <a:t>referensi</a:t>
            </a:r>
            <a:r>
              <a:rPr lang="en-ID" sz="2400" b="1" dirty="0"/>
              <a:t> yang </a:t>
            </a:r>
            <a:r>
              <a:rPr lang="en-ID" sz="2400" b="1" dirty="0" err="1"/>
              <a:t>memadai</a:t>
            </a:r>
            <a:endParaRPr lang="en-ID" sz="2400" dirty="0"/>
          </a:p>
          <a:p>
            <a:pPr algn="just"/>
            <a:r>
              <a:rPr lang="en-ID" sz="2400" dirty="0" err="1"/>
              <a:t>Skripsi</a:t>
            </a:r>
            <a:r>
              <a:rPr lang="en-ID" sz="2400" dirty="0"/>
              <a:t>: minimal 15–20 </a:t>
            </a:r>
            <a:r>
              <a:rPr lang="en-ID" sz="2400" dirty="0" err="1"/>
              <a:t>referensi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Tesis</a:t>
            </a:r>
            <a:r>
              <a:rPr lang="en-ID" sz="2400" dirty="0"/>
              <a:t>: minimal 30 </a:t>
            </a:r>
            <a:r>
              <a:rPr lang="en-ID" sz="2400" dirty="0" err="1"/>
              <a:t>referensi</a:t>
            </a:r>
            <a:r>
              <a:rPr lang="en-ID" sz="2400" dirty="0"/>
              <a:t>.</a:t>
            </a:r>
          </a:p>
          <a:p>
            <a:pPr algn="just"/>
            <a:r>
              <a:rPr lang="en-ID" sz="2400" dirty="0" err="1"/>
              <a:t>Disertasi</a:t>
            </a:r>
            <a:r>
              <a:rPr lang="en-ID" sz="2400" dirty="0"/>
              <a:t>: minimal 50 </a:t>
            </a:r>
            <a:r>
              <a:rPr lang="en-ID" sz="2400" dirty="0" err="1"/>
              <a:t>referensi</a:t>
            </a:r>
            <a:r>
              <a:rPr lang="en-ID" sz="2400" dirty="0"/>
              <a:t> (</a:t>
            </a:r>
            <a:r>
              <a:rPr lang="en-ID" sz="2400" dirty="0" err="1"/>
              <a:t>tergantung</a:t>
            </a:r>
            <a:r>
              <a:rPr lang="en-ID" sz="2400" dirty="0"/>
              <a:t> </a:t>
            </a:r>
            <a:r>
              <a:rPr lang="en-ID" sz="2400" dirty="0" err="1"/>
              <a:t>pedoman</a:t>
            </a:r>
            <a:r>
              <a:rPr lang="en-ID" sz="2400" dirty="0"/>
              <a:t> </a:t>
            </a:r>
            <a:r>
              <a:rPr lang="en-ID" sz="2400" dirty="0" err="1"/>
              <a:t>kampus</a:t>
            </a:r>
            <a:r>
              <a:rPr lang="en-ID" sz="2400" dirty="0"/>
              <a:t>).</a:t>
            </a:r>
          </a:p>
          <a:p>
            <a:pPr marL="742950" lvl="1" indent="-285750" algn="just">
              <a:buFont typeface="+mj-lt"/>
              <a:buAutoNum type="arabicPeriod"/>
            </a:pPr>
            <a:endParaRPr lang="en-ID" sz="2400" dirty="0"/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E882AA72-6494-6740-99CF-0EEE312FBFFD}"/>
              </a:ext>
            </a:extLst>
          </p:cNvPr>
          <p:cNvSpPr txBox="1"/>
          <p:nvPr/>
        </p:nvSpPr>
        <p:spPr>
          <a:xfrm>
            <a:off x="616366" y="-8685"/>
            <a:ext cx="5645399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257275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9BB-BB7F-1448-8F86-A6923C263D23}"/>
              </a:ext>
            </a:extLst>
          </p:cNvPr>
          <p:cNvSpPr/>
          <p:nvPr/>
        </p:nvSpPr>
        <p:spPr>
          <a:xfrm>
            <a:off x="1276613" y="1087709"/>
            <a:ext cx="129512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b="1" dirty="0" err="1"/>
              <a:t>Langkah</a:t>
            </a:r>
            <a:r>
              <a:rPr lang="en-ID" sz="2800" b="1" dirty="0"/>
              <a:t> </a:t>
            </a:r>
            <a:r>
              <a:rPr lang="en-ID" sz="2800" b="1" dirty="0" err="1"/>
              <a:t>Menyusun</a:t>
            </a:r>
            <a:r>
              <a:rPr lang="en-ID" sz="2800" b="1" dirty="0"/>
              <a:t> </a:t>
            </a:r>
            <a:r>
              <a:rPr lang="en-ID" sz="2800" b="1" dirty="0" err="1"/>
              <a:t>Tinjauan</a:t>
            </a:r>
            <a:r>
              <a:rPr lang="en-ID" sz="2800" b="1" dirty="0"/>
              <a:t> </a:t>
            </a:r>
            <a:r>
              <a:rPr lang="en-ID" sz="2800" b="1" dirty="0" err="1"/>
              <a:t>Pustaka</a:t>
            </a:r>
            <a:r>
              <a:rPr lang="en-ID" sz="2800" b="1" dirty="0"/>
              <a:t>: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Menentukan</a:t>
            </a:r>
            <a:r>
              <a:rPr lang="en-ID" sz="2800" dirty="0"/>
              <a:t> kata </a:t>
            </a:r>
            <a:r>
              <a:rPr lang="en-ID" sz="2800" dirty="0" err="1"/>
              <a:t>kunci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pencarian</a:t>
            </a:r>
            <a:r>
              <a:rPr lang="en-ID" sz="2800" dirty="0"/>
              <a:t> </a:t>
            </a:r>
            <a:r>
              <a:rPr lang="en-ID" sz="2800" dirty="0" err="1"/>
              <a:t>literatur</a:t>
            </a:r>
            <a:r>
              <a:rPr lang="en-ID" sz="2800" dirty="0"/>
              <a:t> (database: PubMed, ScienceDirect, Google Scholar, </a:t>
            </a:r>
            <a:r>
              <a:rPr lang="en-ID" sz="2800" dirty="0" err="1"/>
              <a:t>dll</a:t>
            </a:r>
            <a:r>
              <a:rPr lang="en-ID" sz="2800" dirty="0"/>
              <a:t>).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Menyeleksi</a:t>
            </a:r>
            <a:r>
              <a:rPr lang="en-ID" sz="2800" dirty="0"/>
              <a:t> </a:t>
            </a:r>
            <a:r>
              <a:rPr lang="en-ID" sz="2800" dirty="0" err="1"/>
              <a:t>literatur</a:t>
            </a:r>
            <a:r>
              <a:rPr lang="en-ID" sz="2800" dirty="0"/>
              <a:t> yang </a:t>
            </a:r>
            <a:r>
              <a:rPr lang="en-ID" sz="2800" dirty="0" err="1"/>
              <a:t>relevan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Membaca</a:t>
            </a:r>
            <a:r>
              <a:rPr lang="en-ID" sz="2800" dirty="0"/>
              <a:t> </a:t>
            </a:r>
            <a:r>
              <a:rPr lang="en-ID" sz="2800" dirty="0" err="1"/>
              <a:t>kritis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mencatat</a:t>
            </a:r>
            <a:r>
              <a:rPr lang="en-ID" sz="2800" dirty="0"/>
              <a:t> </a:t>
            </a:r>
            <a:r>
              <a:rPr lang="en-ID" sz="2800" dirty="0" err="1"/>
              <a:t>poin</a:t>
            </a:r>
            <a:r>
              <a:rPr lang="en-ID" sz="2800" dirty="0"/>
              <a:t> </a:t>
            </a:r>
            <a:r>
              <a:rPr lang="en-ID" sz="2800" dirty="0" err="1"/>
              <a:t>penting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Menyusun</a:t>
            </a:r>
            <a:r>
              <a:rPr lang="en-ID" sz="2800" dirty="0"/>
              <a:t> </a:t>
            </a:r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tulisan</a:t>
            </a:r>
            <a:r>
              <a:rPr lang="en-ID" sz="2800" dirty="0"/>
              <a:t> (</a:t>
            </a:r>
            <a:r>
              <a:rPr lang="en-ID" sz="2800" dirty="0" err="1"/>
              <a:t>tematik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kronologis</a:t>
            </a:r>
            <a:r>
              <a:rPr lang="en-ID" sz="2800" dirty="0"/>
              <a:t>).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Menulis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menyusun</a:t>
            </a:r>
            <a:r>
              <a:rPr lang="en-ID" sz="2800" dirty="0"/>
              <a:t> </a:t>
            </a:r>
            <a:r>
              <a:rPr lang="en-ID" sz="2800" dirty="0" err="1"/>
              <a:t>sitasi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konsisten</a:t>
            </a:r>
            <a:r>
              <a:rPr lang="en-ID" sz="28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ID" sz="2800" dirty="0" err="1"/>
              <a:t>Menyimpulkan</a:t>
            </a:r>
            <a:r>
              <a:rPr lang="en-ID" sz="2800" dirty="0"/>
              <a:t> </a:t>
            </a:r>
            <a:r>
              <a:rPr lang="en-ID" sz="2800" dirty="0" err="1"/>
              <a:t>kesenjangan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arah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96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61C3ADB3-CE07-3146-AC81-D68A0845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" y="3842375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-38100"/>
            <a:ext cx="18288000" cy="10292665"/>
          </a:xfrm>
          <a:custGeom>
            <a:avLst/>
            <a:gdLst/>
            <a:ahLst/>
            <a:cxnLst/>
            <a:rect l="l" t="t" r="r" b="b"/>
            <a:pathLst>
              <a:path w="18288000" h="10292665">
                <a:moveTo>
                  <a:pt x="0" y="0"/>
                </a:moveTo>
                <a:lnTo>
                  <a:pt x="18288000" y="0"/>
                </a:lnTo>
                <a:lnTo>
                  <a:pt x="18288000" y="10292665"/>
                </a:lnTo>
                <a:lnTo>
                  <a:pt x="0" y="102926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 l="-803" t="-15285" r="-4770" b="-976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60" y="9258300"/>
            <a:ext cx="3962933" cy="1034365"/>
            <a:chOff x="0" y="0"/>
            <a:chExt cx="1043735" cy="2724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43735" cy="272425"/>
            </a:xfrm>
            <a:custGeom>
              <a:avLst/>
              <a:gdLst/>
              <a:ahLst/>
              <a:cxnLst/>
              <a:rect l="l" t="t" r="r" b="b"/>
              <a:pathLst>
                <a:path w="1043735" h="272425">
                  <a:moveTo>
                    <a:pt x="0" y="0"/>
                  </a:moveTo>
                  <a:lnTo>
                    <a:pt x="1043735" y="0"/>
                  </a:lnTo>
                  <a:lnTo>
                    <a:pt x="1043735" y="272425"/>
                  </a:lnTo>
                  <a:lnTo>
                    <a:pt x="0" y="272425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43735" cy="32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2F9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542327" y="8108629"/>
            <a:ext cx="1560994" cy="305542"/>
            <a:chOff x="0" y="0"/>
            <a:chExt cx="2081326" cy="407390"/>
          </a:xfrm>
        </p:grpSpPr>
        <p:grpSp>
          <p:nvGrpSpPr>
            <p:cNvPr id="10" name="Group 10"/>
            <p:cNvGrpSpPr/>
            <p:nvPr/>
          </p:nvGrpSpPr>
          <p:grpSpPr>
            <a:xfrm>
              <a:off x="1673936" y="0"/>
              <a:ext cx="407390" cy="40739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0"/>
              <a:ext cx="1537697" cy="407390"/>
              <a:chOff x="0" y="0"/>
              <a:chExt cx="3067924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67924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3067924" h="812800">
                    <a:moveTo>
                      <a:pt x="0" y="0"/>
                    </a:moveTo>
                    <a:lnTo>
                      <a:pt x="3067924" y="0"/>
                    </a:lnTo>
                    <a:lnTo>
                      <a:pt x="3067924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067924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7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5400000">
              <a:off x="1801082" y="155956"/>
              <a:ext cx="153098" cy="95477"/>
            </a:xfrm>
            <a:custGeom>
              <a:avLst/>
              <a:gdLst/>
              <a:ahLst/>
              <a:cxnLst/>
              <a:rect l="l" t="t" r="r" b="b"/>
              <a:pathLst>
                <a:path w="153098" h="95477">
                  <a:moveTo>
                    <a:pt x="0" y="0"/>
                  </a:moveTo>
                  <a:lnTo>
                    <a:pt x="153098" y="0"/>
                  </a:lnTo>
                  <a:lnTo>
                    <a:pt x="153098" y="95478"/>
                  </a:lnTo>
                  <a:lnTo>
                    <a:pt x="0" y="95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5466886" y="2445578"/>
            <a:ext cx="11430674" cy="109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6599" dirty="0">
                <a:solidFill>
                  <a:srgbClr val="242F9B"/>
                </a:solidFill>
                <a:latin typeface="Montserrat Bold"/>
              </a:rPr>
              <a:t>KERANGKA TEORI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36999" y="514350"/>
            <a:ext cx="1119845" cy="1119845"/>
            <a:chOff x="0" y="0"/>
            <a:chExt cx="1493127" cy="149312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93127" cy="1493127"/>
            </a:xfrm>
            <a:custGeom>
              <a:avLst/>
              <a:gdLst/>
              <a:ahLst/>
              <a:cxnLst/>
              <a:rect l="l" t="t" r="r" b="b"/>
              <a:pathLst>
                <a:path w="1493127" h="1493127">
                  <a:moveTo>
                    <a:pt x="0" y="0"/>
                  </a:moveTo>
                  <a:lnTo>
                    <a:pt x="1493127" y="0"/>
                  </a:lnTo>
                  <a:lnTo>
                    <a:pt x="1493127" y="1493127"/>
                  </a:lnTo>
                  <a:lnTo>
                    <a:pt x="0" y="14931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grpSp>
          <p:nvGrpSpPr>
            <p:cNvPr id="20" name="Group 20"/>
            <p:cNvGrpSpPr/>
            <p:nvPr/>
          </p:nvGrpSpPr>
          <p:grpSpPr>
            <a:xfrm>
              <a:off x="129613" y="126047"/>
              <a:ext cx="1241034" cy="124103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22480" y="126874"/>
              <a:ext cx="1241034" cy="1229543"/>
            </a:xfrm>
            <a:custGeom>
              <a:avLst/>
              <a:gdLst/>
              <a:ahLst/>
              <a:cxnLst/>
              <a:rect l="l" t="t" r="r" b="b"/>
              <a:pathLst>
                <a:path w="1241034" h="1229543">
                  <a:moveTo>
                    <a:pt x="0" y="0"/>
                  </a:moveTo>
                  <a:lnTo>
                    <a:pt x="1241035" y="0"/>
                  </a:lnTo>
                  <a:lnTo>
                    <a:pt x="1241035" y="1229543"/>
                  </a:lnTo>
                  <a:lnTo>
                    <a:pt x="0" y="12295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1834606" y="666025"/>
            <a:ext cx="3632280" cy="849237"/>
            <a:chOff x="0" y="-38100"/>
            <a:chExt cx="4843040" cy="1132315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4843040" cy="31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  <a:spcBef>
                  <a:spcPct val="0"/>
                </a:spcBef>
              </a:pPr>
              <a:r>
                <a:rPr lang="en-US" sz="1432" spc="113">
                  <a:solidFill>
                    <a:srgbClr val="000000"/>
                  </a:solidFill>
                  <a:latin typeface="Poppins Bold"/>
                </a:rPr>
                <a:t>SEKOLAH TINGGI ILMU KESEHATAN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50488"/>
              <a:ext cx="4843040" cy="702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2"/>
                </a:lnSpc>
                <a:spcBef>
                  <a:spcPct val="0"/>
                </a:spcBef>
              </a:pPr>
              <a:r>
                <a:rPr lang="en-US" sz="3008" spc="352" dirty="0">
                  <a:solidFill>
                    <a:srgbClr val="000000"/>
                  </a:solidFill>
                  <a:latin typeface="Poppins Bold"/>
                </a:rPr>
                <a:t>NOTOKUSUMO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04515"/>
              <a:ext cx="4843040" cy="389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6"/>
                </a:lnSpc>
                <a:spcBef>
                  <a:spcPct val="0"/>
                </a:spcBef>
              </a:pPr>
              <a:r>
                <a:rPr lang="en-US" sz="1719" spc="135">
                  <a:solidFill>
                    <a:srgbClr val="000000"/>
                  </a:solidFill>
                  <a:latin typeface="Poppins Bold"/>
                </a:rPr>
                <a:t>YOGYAKARTA</a:t>
              </a:r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51852" y="9155176"/>
            <a:ext cx="674551" cy="564093"/>
          </a:xfrm>
          <a:custGeom>
            <a:avLst/>
            <a:gdLst/>
            <a:ahLst/>
            <a:cxnLst/>
            <a:rect l="l" t="t" r="r" b="b"/>
            <a:pathLst>
              <a:path w="674551" h="564093">
                <a:moveTo>
                  <a:pt x="0" y="0"/>
                </a:moveTo>
                <a:lnTo>
                  <a:pt x="674551" y="0"/>
                </a:lnTo>
                <a:lnTo>
                  <a:pt x="674551" y="564094"/>
                </a:lnTo>
                <a:lnTo>
                  <a:pt x="0" y="564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42327" y="8668569"/>
            <a:ext cx="368306" cy="362782"/>
          </a:xfrm>
          <a:custGeom>
            <a:avLst/>
            <a:gdLst/>
            <a:ahLst/>
            <a:cxnLst/>
            <a:rect l="l" t="t" r="r" b="b"/>
            <a:pathLst>
              <a:path w="368306" h="362782">
                <a:moveTo>
                  <a:pt x="0" y="0"/>
                </a:moveTo>
                <a:lnTo>
                  <a:pt x="368306" y="0"/>
                </a:lnTo>
                <a:lnTo>
                  <a:pt x="368306" y="362782"/>
                </a:lnTo>
                <a:lnTo>
                  <a:pt x="0" y="3627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12140139" y="8614196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242F9B"/>
                </a:solidFill>
                <a:latin typeface="Montserrat Classic"/>
              </a:rPr>
              <a:t>www.stikes-notokusumo.ac.id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140139" y="9182400"/>
            <a:ext cx="5148851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242F9B"/>
                </a:solidFill>
                <a:latin typeface="Montserrat Classic"/>
              </a:rPr>
              <a:t>Jl. Bener No. 26 Tegalrejo Yogyakarta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13576" y="9513296"/>
            <a:ext cx="2842061" cy="552530"/>
            <a:chOff x="0" y="0"/>
            <a:chExt cx="3789414" cy="73670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737021" y="0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>
              <a:off x="1588731" y="0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2418964" y="0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3165214" y="0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6"/>
                  </a:lnTo>
                  <a:lnTo>
                    <a:pt x="0" y="48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223719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26115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2972026" y="199999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8"/>
                  </a:lnTo>
                  <a:lnTo>
                    <a:pt x="0" y="536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2995987" y="213132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80976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3C8F22B-7C30-5B43-9F65-1514DB408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795112"/>
            <a:ext cx="8255000" cy="50800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flipH="1">
            <a:off x="15575133" y="-8685"/>
            <a:ext cx="3138160" cy="2192789"/>
          </a:xfrm>
          <a:custGeom>
            <a:avLst/>
            <a:gdLst/>
            <a:ahLst/>
            <a:cxnLst/>
            <a:rect l="l" t="t" r="r" b="b"/>
            <a:pathLst>
              <a:path w="3138160" h="2192789">
                <a:moveTo>
                  <a:pt x="3138160" y="0"/>
                </a:moveTo>
                <a:lnTo>
                  <a:pt x="0" y="0"/>
                </a:lnTo>
                <a:lnTo>
                  <a:pt x="0" y="2192790"/>
                </a:lnTo>
                <a:lnTo>
                  <a:pt x="3138160" y="2192790"/>
                </a:lnTo>
                <a:lnTo>
                  <a:pt x="313816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527342" y="722544"/>
            <a:ext cx="838665" cy="838665"/>
            <a:chOff x="0" y="0"/>
            <a:chExt cx="1118220" cy="11182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18220" cy="1118220"/>
            </a:xfrm>
            <a:custGeom>
              <a:avLst/>
              <a:gdLst/>
              <a:ahLst/>
              <a:cxnLst/>
              <a:rect l="l" t="t" r="r" b="b"/>
              <a:pathLst>
                <a:path w="1118220" h="1118220">
                  <a:moveTo>
                    <a:pt x="0" y="0"/>
                  </a:moveTo>
                  <a:lnTo>
                    <a:pt x="1118220" y="0"/>
                  </a:lnTo>
                  <a:lnTo>
                    <a:pt x="1118220" y="1118220"/>
                  </a:lnTo>
                  <a:lnTo>
                    <a:pt x="0" y="1118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97068" y="94398"/>
              <a:ext cx="929424" cy="929424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3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91727" y="95017"/>
              <a:ext cx="929424" cy="920818"/>
            </a:xfrm>
            <a:custGeom>
              <a:avLst/>
              <a:gdLst/>
              <a:ahLst/>
              <a:cxnLst/>
              <a:rect l="l" t="t" r="r" b="b"/>
              <a:pathLst>
                <a:path w="929424" h="920818">
                  <a:moveTo>
                    <a:pt x="0" y="0"/>
                  </a:moveTo>
                  <a:lnTo>
                    <a:pt x="929424" y="0"/>
                  </a:lnTo>
                  <a:lnTo>
                    <a:pt x="929424" y="920819"/>
                  </a:lnTo>
                  <a:lnTo>
                    <a:pt x="0" y="920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0" y="9216510"/>
            <a:ext cx="6498213" cy="1070490"/>
            <a:chOff x="0" y="0"/>
            <a:chExt cx="8664283" cy="1427320"/>
          </a:xfrm>
        </p:grpSpPr>
        <p:grpSp>
          <p:nvGrpSpPr>
            <p:cNvPr id="11" name="Group 11"/>
            <p:cNvGrpSpPr/>
            <p:nvPr/>
          </p:nvGrpSpPr>
          <p:grpSpPr>
            <a:xfrm>
              <a:off x="780716" y="0"/>
              <a:ext cx="7883568" cy="1056453"/>
              <a:chOff x="0" y="0"/>
              <a:chExt cx="47603555" cy="63792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7603553" cy="6379210"/>
              </a:xfrm>
              <a:custGeom>
                <a:avLst/>
                <a:gdLst/>
                <a:ahLst/>
                <a:cxnLst/>
                <a:rect l="l" t="t" r="r" b="b"/>
                <a:pathLst>
                  <a:path w="47603553" h="6379210">
                    <a:moveTo>
                      <a:pt x="40869639" y="0"/>
                    </a:moveTo>
                    <a:lnTo>
                      <a:pt x="9195356" y="0"/>
                    </a:lnTo>
                    <a:lnTo>
                      <a:pt x="6819881" y="7620"/>
                    </a:lnTo>
                    <a:lnTo>
                      <a:pt x="0" y="6379210"/>
                    </a:lnTo>
                    <a:lnTo>
                      <a:pt x="40957646" y="6379210"/>
                    </a:lnTo>
                    <a:lnTo>
                      <a:pt x="47603553" y="0"/>
                    </a:lnTo>
                    <a:close/>
                  </a:path>
                </a:pathLst>
              </a:custGeom>
              <a:solidFill>
                <a:srgbClr val="242F9B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0" y="422184"/>
              <a:ext cx="1766213" cy="1005136"/>
            </a:xfrm>
            <a:custGeom>
              <a:avLst/>
              <a:gdLst/>
              <a:ahLst/>
              <a:cxnLst/>
              <a:rect l="l" t="t" r="r" b="b"/>
              <a:pathLst>
                <a:path w="1766213" h="1005136">
                  <a:moveTo>
                    <a:pt x="0" y="0"/>
                  </a:moveTo>
                  <a:lnTo>
                    <a:pt x="1766213" y="0"/>
                  </a:lnTo>
                  <a:lnTo>
                    <a:pt x="1766213" y="1005136"/>
                  </a:lnTo>
                  <a:lnTo>
                    <a:pt x="0" y="1005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2641600" y="188045"/>
              <a:ext cx="644835" cy="487656"/>
            </a:xfrm>
            <a:custGeom>
              <a:avLst/>
              <a:gdLst/>
              <a:ahLst/>
              <a:cxnLst/>
              <a:rect l="l" t="t" r="r" b="b"/>
              <a:pathLst>
                <a:path w="644835" h="487656">
                  <a:moveTo>
                    <a:pt x="0" y="0"/>
                  </a:moveTo>
                  <a:lnTo>
                    <a:pt x="644835" y="0"/>
                  </a:lnTo>
                  <a:lnTo>
                    <a:pt x="644835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378621" y="188045"/>
              <a:ext cx="714146" cy="478478"/>
            </a:xfrm>
            <a:custGeom>
              <a:avLst/>
              <a:gdLst/>
              <a:ahLst/>
              <a:cxnLst/>
              <a:rect l="l" t="t" r="r" b="b"/>
              <a:pathLst>
                <a:path w="714146" h="478478">
                  <a:moveTo>
                    <a:pt x="0" y="0"/>
                  </a:moveTo>
                  <a:lnTo>
                    <a:pt x="714146" y="0"/>
                  </a:lnTo>
                  <a:lnTo>
                    <a:pt x="714146" y="478478"/>
                  </a:lnTo>
                  <a:lnTo>
                    <a:pt x="0" y="478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4230331" y="188045"/>
              <a:ext cx="710179" cy="487656"/>
            </a:xfrm>
            <a:custGeom>
              <a:avLst/>
              <a:gdLst/>
              <a:ahLst/>
              <a:cxnLst/>
              <a:rect l="l" t="t" r="r" b="b"/>
              <a:pathLst>
                <a:path w="710179" h="487656">
                  <a:moveTo>
                    <a:pt x="0" y="0"/>
                  </a:moveTo>
                  <a:lnTo>
                    <a:pt x="710179" y="0"/>
                  </a:lnTo>
                  <a:lnTo>
                    <a:pt x="710179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5060564" y="188045"/>
              <a:ext cx="609571" cy="487656"/>
            </a:xfrm>
            <a:custGeom>
              <a:avLst/>
              <a:gdLst/>
              <a:ahLst/>
              <a:cxnLst/>
              <a:rect l="l" t="t" r="r" b="b"/>
              <a:pathLst>
                <a:path w="609571" h="487656">
                  <a:moveTo>
                    <a:pt x="0" y="0"/>
                  </a:moveTo>
                  <a:lnTo>
                    <a:pt x="609571" y="0"/>
                  </a:lnTo>
                  <a:lnTo>
                    <a:pt x="609571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5806814" y="188045"/>
              <a:ext cx="624200" cy="487656"/>
            </a:xfrm>
            <a:custGeom>
              <a:avLst/>
              <a:gdLst/>
              <a:ahLst/>
              <a:cxnLst/>
              <a:rect l="l" t="t" r="r" b="b"/>
              <a:pathLst>
                <a:path w="624200" h="487656">
                  <a:moveTo>
                    <a:pt x="0" y="0"/>
                  </a:moveTo>
                  <a:lnTo>
                    <a:pt x="624200" y="0"/>
                  </a:lnTo>
                  <a:lnTo>
                    <a:pt x="624200" y="487657"/>
                  </a:lnTo>
                  <a:lnTo>
                    <a:pt x="0" y="487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487879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490275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5613626" y="388045"/>
              <a:ext cx="170852" cy="536707"/>
            </a:xfrm>
            <a:custGeom>
              <a:avLst/>
              <a:gdLst/>
              <a:ahLst/>
              <a:cxnLst/>
              <a:rect l="l" t="t" r="r" b="b"/>
              <a:pathLst>
                <a:path w="170852" h="536707">
                  <a:moveTo>
                    <a:pt x="0" y="0"/>
                  </a:moveTo>
                  <a:lnTo>
                    <a:pt x="170851" y="0"/>
                  </a:lnTo>
                  <a:lnTo>
                    <a:pt x="170851" y="536707"/>
                  </a:lnTo>
                  <a:lnTo>
                    <a:pt x="0" y="5367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637587" y="401177"/>
              <a:ext cx="155348" cy="488003"/>
            </a:xfrm>
            <a:custGeom>
              <a:avLst/>
              <a:gdLst/>
              <a:ahLst/>
              <a:cxnLst/>
              <a:rect l="l" t="t" r="r" b="b"/>
              <a:pathLst>
                <a:path w="155348" h="488003">
                  <a:moveTo>
                    <a:pt x="0" y="0"/>
                  </a:moveTo>
                  <a:lnTo>
                    <a:pt x="155348" y="0"/>
                  </a:lnTo>
                  <a:lnTo>
                    <a:pt x="155348" y="488003"/>
                  </a:lnTo>
                  <a:lnTo>
                    <a:pt x="0" y="4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45DEAE9-971F-B24A-A905-920AFF50D3BE}"/>
              </a:ext>
            </a:extLst>
          </p:cNvPr>
          <p:cNvSpPr/>
          <p:nvPr/>
        </p:nvSpPr>
        <p:spPr>
          <a:xfrm>
            <a:off x="1294180" y="2082105"/>
            <a:ext cx="123456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(</a:t>
            </a:r>
            <a:r>
              <a:rPr lang="en-ID" sz="2800" i="1" dirty="0"/>
              <a:t>theoretical framework</a:t>
            </a:r>
            <a:r>
              <a:rPr lang="en-ID" sz="2800" dirty="0"/>
              <a:t>)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b="1" dirty="0" err="1"/>
              <a:t>landasan</a:t>
            </a:r>
            <a:r>
              <a:rPr lang="en-ID" sz="2800" b="1" dirty="0"/>
              <a:t> </a:t>
            </a:r>
            <a:r>
              <a:rPr lang="en-ID" sz="2800" b="1" dirty="0" err="1"/>
              <a:t>konseptual</a:t>
            </a:r>
            <a:r>
              <a:rPr lang="en-ID" sz="2800" dirty="0"/>
              <a:t> yang </a:t>
            </a:r>
            <a:r>
              <a:rPr lang="en-ID" sz="2800" dirty="0" err="1"/>
              <a:t>menjelaskan</a:t>
            </a:r>
            <a:r>
              <a:rPr lang="en-ID" sz="2800" dirty="0"/>
              <a:t> </a:t>
            </a:r>
            <a:r>
              <a:rPr lang="en-ID" sz="2800" b="1" dirty="0" err="1"/>
              <a:t>hubungan</a:t>
            </a:r>
            <a:r>
              <a:rPr lang="en-ID" sz="2800" b="1" dirty="0"/>
              <a:t> </a:t>
            </a:r>
            <a:r>
              <a:rPr lang="en-ID" sz="2800" b="1" dirty="0" err="1"/>
              <a:t>antara</a:t>
            </a:r>
            <a:r>
              <a:rPr lang="en-ID" sz="2800" b="1" dirty="0"/>
              <a:t> </a:t>
            </a:r>
            <a:r>
              <a:rPr lang="en-ID" sz="2800" b="1" dirty="0" err="1"/>
              <a:t>variabel</a:t>
            </a:r>
            <a:r>
              <a:rPr lang="en-ID" sz="2800" b="1" dirty="0"/>
              <a:t> </a:t>
            </a:r>
            <a:r>
              <a:rPr lang="en-ID" sz="2800" b="1" dirty="0" err="1"/>
              <a:t>penelitian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teori-teori</a:t>
            </a:r>
            <a:r>
              <a:rPr lang="en-ID" sz="2800" dirty="0"/>
              <a:t> yang </a:t>
            </a:r>
            <a:r>
              <a:rPr lang="en-ID" sz="2800" dirty="0" err="1"/>
              <a:t>sudah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teruji</a:t>
            </a:r>
            <a:r>
              <a:rPr lang="en-ID" sz="2800" dirty="0"/>
              <a:t>.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8E9F22-C8D8-A645-9A5C-FF074DCA3305}"/>
              </a:ext>
            </a:extLst>
          </p:cNvPr>
          <p:cNvSpPr/>
          <p:nvPr/>
        </p:nvSpPr>
        <p:spPr>
          <a:xfrm>
            <a:off x="1324660" y="4420731"/>
            <a:ext cx="91909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/>
              <a:t>Kerangka</a:t>
            </a:r>
            <a:r>
              <a:rPr lang="en-ID" sz="2800" dirty="0"/>
              <a:t>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memberikan</a:t>
            </a:r>
            <a:r>
              <a:rPr lang="en-ID" sz="2800" dirty="0"/>
              <a:t> </a:t>
            </a:r>
            <a:r>
              <a:rPr lang="en-ID" sz="2800" b="1" dirty="0" err="1"/>
              <a:t>arah</a:t>
            </a:r>
            <a:r>
              <a:rPr lang="en-ID" sz="2800" dirty="0"/>
              <a:t>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peneliti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Memahami</a:t>
            </a:r>
            <a:r>
              <a:rPr lang="en-ID" sz="2800" dirty="0"/>
              <a:t> </a:t>
            </a:r>
            <a:r>
              <a:rPr lang="en-ID" sz="2800" dirty="0" err="1"/>
              <a:t>fenomena</a:t>
            </a:r>
            <a:r>
              <a:rPr lang="en-ID" sz="2800" dirty="0"/>
              <a:t> yang </a:t>
            </a:r>
            <a:r>
              <a:rPr lang="en-ID" sz="2800" dirty="0" err="1"/>
              <a:t>diteliti</a:t>
            </a:r>
            <a:r>
              <a:rPr lang="en-ID" sz="28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Menjelaskan</a:t>
            </a:r>
            <a:r>
              <a:rPr lang="en-ID" sz="2800" dirty="0"/>
              <a:t> </a:t>
            </a:r>
            <a:r>
              <a:rPr lang="en-ID" sz="2800" dirty="0" err="1"/>
              <a:t>alasan</a:t>
            </a:r>
            <a:r>
              <a:rPr lang="en-ID" sz="2800" dirty="0"/>
              <a:t> </a:t>
            </a:r>
            <a:r>
              <a:rPr lang="en-ID" sz="2800" dirty="0" err="1"/>
              <a:t>pemilihan</a:t>
            </a:r>
            <a:r>
              <a:rPr lang="en-ID" sz="2800" dirty="0"/>
              <a:t> </a:t>
            </a:r>
            <a:r>
              <a:rPr lang="en-ID" sz="2800" dirty="0" err="1"/>
              <a:t>variabel</a:t>
            </a:r>
            <a:r>
              <a:rPr lang="en-ID" sz="2800" dirty="0"/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Menyusun</a:t>
            </a:r>
            <a:r>
              <a:rPr lang="en-ID" sz="2800" dirty="0"/>
              <a:t> </a:t>
            </a:r>
            <a:r>
              <a:rPr lang="en-ID" sz="2800" dirty="0" err="1"/>
              <a:t>hipotesis</a:t>
            </a:r>
            <a:r>
              <a:rPr lang="en-ID" sz="2800" dirty="0"/>
              <a:t> (</a:t>
            </a:r>
            <a:r>
              <a:rPr lang="en-ID" sz="2800" dirty="0" err="1"/>
              <a:t>jika</a:t>
            </a:r>
            <a:r>
              <a:rPr lang="en-ID" sz="2800" dirty="0"/>
              <a:t> </a:t>
            </a:r>
            <a:r>
              <a:rPr lang="en-ID" sz="2800" dirty="0" err="1"/>
              <a:t>kuantitatif</a:t>
            </a:r>
            <a:r>
              <a:rPr lang="en-ID" sz="2800" dirty="0"/>
              <a:t>), </a:t>
            </a:r>
            <a:r>
              <a:rPr lang="en-ID" sz="2800" dirty="0" err="1"/>
              <a:t>dan</a:t>
            </a:r>
            <a:endParaRPr lang="en-ID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dasar</a:t>
            </a:r>
            <a:r>
              <a:rPr lang="en-ID" sz="2800" dirty="0"/>
              <a:t> </a:t>
            </a:r>
            <a:r>
              <a:rPr lang="en-ID" sz="2800" dirty="0" err="1"/>
              <a:t>interpretasi</a:t>
            </a:r>
            <a:r>
              <a:rPr lang="en-ID" sz="2800" dirty="0"/>
              <a:t> </a:t>
            </a:r>
            <a:r>
              <a:rPr lang="en-ID" sz="2800" dirty="0" err="1"/>
              <a:t>hasil</a:t>
            </a:r>
            <a:r>
              <a:rPr lang="en-ID" sz="2800" dirty="0"/>
              <a:t> </a:t>
            </a:r>
            <a:r>
              <a:rPr lang="en-ID" sz="2800" dirty="0" err="1"/>
              <a:t>penelitian</a:t>
            </a:r>
            <a:r>
              <a:rPr lang="en-ID" sz="2800" dirty="0"/>
              <a:t>.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D21C069C-530D-AA43-BFE0-84CA3329856D}"/>
              </a:ext>
            </a:extLst>
          </p:cNvPr>
          <p:cNvSpPr txBox="1"/>
          <p:nvPr/>
        </p:nvSpPr>
        <p:spPr>
          <a:xfrm>
            <a:off x="1203077" y="303869"/>
            <a:ext cx="5004611" cy="101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39"/>
              </a:lnSpc>
              <a:spcBef>
                <a:spcPct val="0"/>
              </a:spcBef>
            </a:pPr>
            <a:r>
              <a:rPr lang="en-US" sz="4000" dirty="0">
                <a:solidFill>
                  <a:srgbClr val="242F9B"/>
                </a:solidFill>
                <a:latin typeface="Montserrat Bold"/>
              </a:rPr>
              <a:t>KERANGKA TEORI</a:t>
            </a:r>
          </a:p>
        </p:txBody>
      </p:sp>
    </p:spTree>
    <p:extLst>
      <p:ext uri="{BB962C8B-B14F-4D97-AF65-F5344CB8AC3E}">
        <p14:creationId xmlns:p14="http://schemas.microsoft.com/office/powerpoint/2010/main" val="144729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1201</Words>
  <Application>Microsoft Macintosh PowerPoint</Application>
  <PresentationFormat>Custom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Poppins Bold</vt:lpstr>
      <vt:lpstr>Montserrat Classic</vt:lpstr>
      <vt:lpstr>Calibri</vt:lpstr>
      <vt:lpstr>Montserrat Bold</vt:lpstr>
      <vt:lpstr>Arial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 PENGAJARAN</dc:title>
  <cp:lastModifiedBy>Microsoft Office User</cp:lastModifiedBy>
  <cp:revision>37</cp:revision>
  <dcterms:created xsi:type="dcterms:W3CDTF">2006-08-16T00:00:00Z</dcterms:created>
  <dcterms:modified xsi:type="dcterms:W3CDTF">2025-10-09T06:59:34Z</dcterms:modified>
  <dc:identifier>DAF6gEpU58o</dc:identifier>
</cp:coreProperties>
</file>