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7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9" autoAdjust="0"/>
    <p:restoredTop sz="94660"/>
  </p:normalViewPr>
  <p:slideViewPr>
    <p:cSldViewPr snapToGrid="0">
      <p:cViewPr varScale="1">
        <p:scale>
          <a:sx n="66" d="100"/>
          <a:sy n="66" d="100"/>
        </p:scale>
        <p:origin x="69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D6C5F4-3E6C-4363-96C5-E04F93465E02}" type="datetimeFigureOut">
              <a:rPr lang="en-ID" smtClean="0"/>
              <a:t>25/11/2025</a:t>
            </a:fld>
            <a:endParaRPr lang="en-ID"/>
          </a:p>
        </p:txBody>
      </p:sp>
      <p:sp>
        <p:nvSpPr>
          <p:cNvPr id="5" name="Footer Placeholder 4"/>
          <p:cNvSpPr>
            <a:spLocks noGrp="1"/>
          </p:cNvSpPr>
          <p:nvPr>
            <p:ph type="ftr" sz="quarter" idx="11"/>
          </p:nvPr>
        </p:nvSpPr>
        <p:spPr>
          <a:xfrm>
            <a:off x="2416500" y="329307"/>
            <a:ext cx="4973915" cy="309201"/>
          </a:xfrm>
        </p:spPr>
        <p:txBody>
          <a:bodyPr/>
          <a:lstStyle/>
          <a:p>
            <a:endParaRPr lang="en-ID"/>
          </a:p>
        </p:txBody>
      </p:sp>
      <p:sp>
        <p:nvSpPr>
          <p:cNvPr id="6" name="Slide Number Placeholder 5"/>
          <p:cNvSpPr>
            <a:spLocks noGrp="1"/>
          </p:cNvSpPr>
          <p:nvPr>
            <p:ph type="sldNum" sz="quarter" idx="12"/>
          </p:nvPr>
        </p:nvSpPr>
        <p:spPr>
          <a:xfrm>
            <a:off x="1437664" y="798973"/>
            <a:ext cx="811019" cy="503578"/>
          </a:xfrm>
        </p:spPr>
        <p:txBody>
          <a:bodyPr/>
          <a:lstStyle/>
          <a:p>
            <a:fld id="{C4C9169B-DF37-49A9-8859-E268FD56DC03}" type="slidenum">
              <a:rPr lang="en-ID" smtClean="0"/>
              <a:t>‹#›</a:t>
            </a:fld>
            <a:endParaRPr lang="en-ID"/>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6710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D6C5F4-3E6C-4363-96C5-E04F93465E02}" type="datetimeFigureOut">
              <a:rPr lang="en-ID" smtClean="0"/>
              <a:t>25/11/2025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C4C9169B-DF37-49A9-8859-E268FD56DC03}" type="slidenum">
              <a:rPr lang="en-ID" smtClean="0"/>
              <a:t>‹#›</a:t>
            </a:fld>
            <a:endParaRPr lang="en-ID"/>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7777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D6C5F4-3E6C-4363-96C5-E04F93465E02}" type="datetimeFigureOut">
              <a:rPr lang="en-ID" smtClean="0"/>
              <a:t>25/11/2025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C4C9169B-DF37-49A9-8859-E268FD56DC03}" type="slidenum">
              <a:rPr lang="en-ID" smtClean="0"/>
              <a:t>‹#›</a:t>
            </a:fld>
            <a:endParaRPr lang="en-ID"/>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7390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D6C5F4-3E6C-4363-96C5-E04F93465E02}" type="datetimeFigureOut">
              <a:rPr lang="en-ID" smtClean="0"/>
              <a:t>25/11/2025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C4C9169B-DF37-49A9-8859-E268FD56DC03}" type="slidenum">
              <a:rPr lang="en-ID" smtClean="0"/>
              <a:t>‹#›</a:t>
            </a:fld>
            <a:endParaRPr lang="en-ID"/>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89185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D6C5F4-3E6C-4363-96C5-E04F93465E02}" type="datetimeFigureOut">
              <a:rPr lang="en-ID" smtClean="0"/>
              <a:t>25/11/2025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C4C9169B-DF37-49A9-8859-E268FD56DC03}" type="slidenum">
              <a:rPr lang="en-ID" smtClean="0"/>
              <a:t>‹#›</a:t>
            </a:fld>
            <a:endParaRPr lang="en-ID"/>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75789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D6C5F4-3E6C-4363-96C5-E04F93465E02}" type="datetimeFigureOut">
              <a:rPr lang="en-ID" smtClean="0"/>
              <a:t>25/11/2025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C4C9169B-DF37-49A9-8859-E268FD56DC03}" type="slidenum">
              <a:rPr lang="en-ID" smtClean="0"/>
              <a:t>‹#›</a:t>
            </a:fld>
            <a:endParaRPr lang="en-ID"/>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4300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D6C5F4-3E6C-4363-96C5-E04F93465E02}" type="datetimeFigureOut">
              <a:rPr lang="en-ID" smtClean="0"/>
              <a:t>25/11/2025</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C4C9169B-DF37-49A9-8859-E268FD56DC03}" type="slidenum">
              <a:rPr lang="en-ID" smtClean="0"/>
              <a:t>‹#›</a:t>
            </a:fld>
            <a:endParaRPr lang="en-ID"/>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9826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D6C5F4-3E6C-4363-96C5-E04F93465E02}" type="datetimeFigureOut">
              <a:rPr lang="en-ID" smtClean="0"/>
              <a:t>25/11/2025</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C4C9169B-DF37-49A9-8859-E268FD56DC03}" type="slidenum">
              <a:rPr lang="en-ID" smtClean="0"/>
              <a:t>‹#›</a:t>
            </a:fld>
            <a:endParaRPr lang="en-ID"/>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86791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D6C5F4-3E6C-4363-96C5-E04F93465E02}" type="datetimeFigureOut">
              <a:rPr lang="en-ID" smtClean="0"/>
              <a:t>25/11/2025</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C4C9169B-DF37-49A9-8859-E268FD56DC03}" type="slidenum">
              <a:rPr lang="en-ID" smtClean="0"/>
              <a:t>‹#›</a:t>
            </a:fld>
            <a:endParaRPr lang="en-ID"/>
          </a:p>
        </p:txBody>
      </p:sp>
    </p:spTree>
    <p:extLst>
      <p:ext uri="{BB962C8B-B14F-4D97-AF65-F5344CB8AC3E}">
        <p14:creationId xmlns:p14="http://schemas.microsoft.com/office/powerpoint/2010/main" val="1047991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3D6C5F4-3E6C-4363-96C5-E04F93465E02}" type="datetimeFigureOut">
              <a:rPr lang="en-ID" smtClean="0"/>
              <a:t>25/11/2025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C4C9169B-DF37-49A9-8859-E268FD56DC03}" type="slidenum">
              <a:rPr lang="en-ID" smtClean="0"/>
              <a:t>‹#›</a:t>
            </a:fld>
            <a:endParaRPr lang="en-ID"/>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4846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3D6C5F4-3E6C-4363-96C5-E04F93465E02}" type="datetimeFigureOut">
              <a:rPr lang="en-ID" smtClean="0"/>
              <a:t>25/11/2025</a:t>
            </a:fld>
            <a:endParaRPr lang="en-ID"/>
          </a:p>
        </p:txBody>
      </p:sp>
      <p:sp>
        <p:nvSpPr>
          <p:cNvPr id="6" name="Footer Placeholder 5"/>
          <p:cNvSpPr>
            <a:spLocks noGrp="1"/>
          </p:cNvSpPr>
          <p:nvPr>
            <p:ph type="ftr" sz="quarter" idx="11"/>
          </p:nvPr>
        </p:nvSpPr>
        <p:spPr>
          <a:xfrm>
            <a:off x="1447382" y="318640"/>
            <a:ext cx="5541004" cy="320931"/>
          </a:xfrm>
        </p:spPr>
        <p:txBody>
          <a:bodyPr/>
          <a:lstStyle/>
          <a:p>
            <a:endParaRPr lang="en-ID"/>
          </a:p>
        </p:txBody>
      </p:sp>
      <p:sp>
        <p:nvSpPr>
          <p:cNvPr id="7" name="Slide Number Placeholder 6"/>
          <p:cNvSpPr>
            <a:spLocks noGrp="1"/>
          </p:cNvSpPr>
          <p:nvPr>
            <p:ph type="sldNum" sz="quarter" idx="12"/>
          </p:nvPr>
        </p:nvSpPr>
        <p:spPr/>
        <p:txBody>
          <a:bodyPr/>
          <a:lstStyle/>
          <a:p>
            <a:fld id="{C4C9169B-DF37-49A9-8859-E268FD56DC03}" type="slidenum">
              <a:rPr lang="en-ID" smtClean="0"/>
              <a:t>‹#›</a:t>
            </a:fld>
            <a:endParaRPr lang="en-ID"/>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3933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D"/>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3D6C5F4-3E6C-4363-96C5-E04F93465E02}" type="datetimeFigureOut">
              <a:rPr lang="en-ID" smtClean="0"/>
              <a:t>25/11/2025</a:t>
            </a:fld>
            <a:endParaRPr lang="en-ID"/>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4C9169B-DF37-49A9-8859-E268FD56DC03}" type="slidenum">
              <a:rPr lang="en-ID" smtClean="0"/>
              <a:t>‹#›</a:t>
            </a:fld>
            <a:endParaRPr lang="en-ID"/>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84397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7DCB4-1F18-A16B-36CF-C583D685AD57}"/>
              </a:ext>
            </a:extLst>
          </p:cNvPr>
          <p:cNvSpPr>
            <a:spLocks noGrp="1"/>
          </p:cNvSpPr>
          <p:nvPr>
            <p:ph type="ctrTitle"/>
          </p:nvPr>
        </p:nvSpPr>
        <p:spPr/>
        <p:txBody>
          <a:bodyPr>
            <a:normAutofit fontScale="90000"/>
          </a:bodyPr>
          <a:lstStyle/>
          <a:p>
            <a:r>
              <a:rPr lang="en-ID" b="1" dirty="0" err="1"/>
              <a:t>Masalah</a:t>
            </a:r>
            <a:r>
              <a:rPr lang="en-ID" b="1" dirty="0"/>
              <a:t> </a:t>
            </a:r>
            <a:r>
              <a:rPr lang="en-ID" b="1" dirty="0" err="1"/>
              <a:t>Komunikasi</a:t>
            </a:r>
            <a:r>
              <a:rPr lang="en-ID" b="1" dirty="0"/>
              <a:t> yang Umum </a:t>
            </a:r>
            <a:r>
              <a:rPr lang="en-ID" b="1" dirty="0" err="1"/>
              <a:t>Terjadi</a:t>
            </a:r>
            <a:r>
              <a:rPr lang="en-ID" b="1" dirty="0"/>
              <a:t> pada Lansia</a:t>
            </a:r>
          </a:p>
        </p:txBody>
      </p:sp>
      <p:sp>
        <p:nvSpPr>
          <p:cNvPr id="3" name="Subtitle 2">
            <a:extLst>
              <a:ext uri="{FF2B5EF4-FFF2-40B4-BE49-F238E27FC236}">
                <a16:creationId xmlns:a16="http://schemas.microsoft.com/office/drawing/2014/main" id="{E2FE1ED0-613C-25C3-1A67-CF78BAC2503A}"/>
              </a:ext>
            </a:extLst>
          </p:cNvPr>
          <p:cNvSpPr>
            <a:spLocks noGrp="1"/>
          </p:cNvSpPr>
          <p:nvPr>
            <p:ph type="subTitle" idx="1"/>
          </p:nvPr>
        </p:nvSpPr>
        <p:spPr/>
        <p:txBody>
          <a:bodyPr/>
          <a:lstStyle/>
          <a:p>
            <a:r>
              <a:rPr lang="en-ID" dirty="0"/>
              <a:t>Oleh </a:t>
            </a:r>
          </a:p>
          <a:p>
            <a:r>
              <a:rPr lang="en-ID" dirty="0"/>
              <a:t>Ns </a:t>
            </a:r>
            <a:r>
              <a:rPr lang="en-ID" dirty="0" err="1"/>
              <a:t>Suyamto</a:t>
            </a:r>
            <a:r>
              <a:rPr lang="en-ID" dirty="0"/>
              <a:t> SST., MPH</a:t>
            </a:r>
          </a:p>
        </p:txBody>
      </p:sp>
    </p:spTree>
    <p:extLst>
      <p:ext uri="{BB962C8B-B14F-4D97-AF65-F5344CB8AC3E}">
        <p14:creationId xmlns:p14="http://schemas.microsoft.com/office/powerpoint/2010/main" val="2189121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157AA-96A2-B378-D06B-02AE7EDAE71C}"/>
              </a:ext>
            </a:extLst>
          </p:cNvPr>
          <p:cNvSpPr>
            <a:spLocks noGrp="1"/>
          </p:cNvSpPr>
          <p:nvPr>
            <p:ph type="title"/>
          </p:nvPr>
        </p:nvSpPr>
        <p:spPr/>
        <p:txBody>
          <a:bodyPr/>
          <a:lstStyle/>
          <a:p>
            <a:r>
              <a:rPr lang="pl-PL" b="1" dirty="0"/>
              <a:t>Strategi Komunikasi Efektif (Bagian 3)</a:t>
            </a:r>
            <a:endParaRPr lang="en-ID" dirty="0"/>
          </a:p>
        </p:txBody>
      </p:sp>
      <p:sp>
        <p:nvSpPr>
          <p:cNvPr id="3" name="Content Placeholder 2">
            <a:extLst>
              <a:ext uri="{FF2B5EF4-FFF2-40B4-BE49-F238E27FC236}">
                <a16:creationId xmlns:a16="http://schemas.microsoft.com/office/drawing/2014/main" id="{FB1380BB-704C-B744-05B1-12DC813F8E2F}"/>
              </a:ext>
            </a:extLst>
          </p:cNvPr>
          <p:cNvSpPr>
            <a:spLocks noGrp="1"/>
          </p:cNvSpPr>
          <p:nvPr>
            <p:ph idx="1"/>
          </p:nvPr>
        </p:nvSpPr>
        <p:spPr/>
        <p:txBody>
          <a:bodyPr>
            <a:normAutofit fontScale="92500"/>
          </a:bodyPr>
          <a:lstStyle/>
          <a:p>
            <a:pPr marL="0" indent="0">
              <a:buNone/>
            </a:pPr>
            <a:r>
              <a:rPr lang="en-ID" b="1" dirty="0" err="1"/>
              <a:t>Sikap</a:t>
            </a:r>
            <a:r>
              <a:rPr lang="en-ID" b="1" dirty="0"/>
              <a:t> dan </a:t>
            </a:r>
            <a:r>
              <a:rPr lang="en-ID" b="1" dirty="0" err="1"/>
              <a:t>Empati</a:t>
            </a:r>
            <a:endParaRPr lang="en-ID" b="1" dirty="0"/>
          </a:p>
          <a:p>
            <a:pPr marL="514350" indent="-514350">
              <a:buFont typeface="+mj-lt"/>
              <a:buAutoNum type="arabicPeriod"/>
            </a:pPr>
            <a:r>
              <a:rPr lang="en-ID" b="1" dirty="0" err="1"/>
              <a:t>Dengarkan</a:t>
            </a:r>
            <a:r>
              <a:rPr lang="en-ID" b="1" dirty="0"/>
              <a:t> </a:t>
            </a:r>
            <a:r>
              <a:rPr lang="en-ID" b="1" dirty="0" err="1"/>
              <a:t>Aktif</a:t>
            </a:r>
            <a:r>
              <a:rPr lang="en-ID" b="1" dirty="0"/>
              <a:t>:</a:t>
            </a:r>
            <a:r>
              <a:rPr lang="en-ID" dirty="0"/>
              <a:t> Beri </a:t>
            </a:r>
            <a:r>
              <a:rPr lang="en-ID" dirty="0" err="1"/>
              <a:t>perhatian</a:t>
            </a:r>
            <a:r>
              <a:rPr lang="en-ID" dirty="0"/>
              <a:t> </a:t>
            </a:r>
            <a:r>
              <a:rPr lang="en-ID" dirty="0" err="1"/>
              <a:t>penuh</a:t>
            </a:r>
            <a:r>
              <a:rPr lang="en-ID" dirty="0"/>
              <a:t> dan </a:t>
            </a:r>
            <a:r>
              <a:rPr lang="en-ID" dirty="0" err="1"/>
              <a:t>tunjukkan</a:t>
            </a:r>
            <a:r>
              <a:rPr lang="en-ID" dirty="0"/>
              <a:t> </a:t>
            </a:r>
            <a:r>
              <a:rPr lang="en-ID" dirty="0" err="1"/>
              <a:t>empati</a:t>
            </a:r>
            <a:r>
              <a:rPr lang="en-ID" dirty="0"/>
              <a:t> </a:t>
            </a:r>
            <a:r>
              <a:rPr lang="en-ID" dirty="0" err="1"/>
              <a:t>terhadap</a:t>
            </a:r>
            <a:r>
              <a:rPr lang="en-ID" dirty="0"/>
              <a:t> </a:t>
            </a:r>
            <a:r>
              <a:rPr lang="en-ID" dirty="0" err="1"/>
              <a:t>perasaan</a:t>
            </a:r>
            <a:r>
              <a:rPr lang="en-ID" dirty="0"/>
              <a:t> </a:t>
            </a:r>
            <a:r>
              <a:rPr lang="en-ID" dirty="0" err="1"/>
              <a:t>mereka</a:t>
            </a:r>
            <a:r>
              <a:rPr lang="en-ID" dirty="0"/>
              <a:t>.</a:t>
            </a:r>
          </a:p>
          <a:p>
            <a:pPr marL="514350" indent="-514350">
              <a:buFont typeface="+mj-lt"/>
              <a:buAutoNum type="arabicPeriod"/>
            </a:pPr>
            <a:r>
              <a:rPr lang="en-ID" b="1" dirty="0" err="1"/>
              <a:t>Validasi</a:t>
            </a:r>
            <a:r>
              <a:rPr lang="en-ID" b="1" dirty="0"/>
              <a:t> </a:t>
            </a:r>
            <a:r>
              <a:rPr lang="en-ID" b="1" dirty="0" err="1"/>
              <a:t>Perasaan</a:t>
            </a:r>
            <a:r>
              <a:rPr lang="en-ID" b="1" dirty="0"/>
              <a:t>:</a:t>
            </a:r>
            <a:r>
              <a:rPr lang="en-ID" dirty="0"/>
              <a:t> Akui dan </a:t>
            </a:r>
            <a:r>
              <a:rPr lang="en-ID" dirty="0" err="1"/>
              <a:t>terima</a:t>
            </a:r>
            <a:r>
              <a:rPr lang="en-ID" dirty="0"/>
              <a:t> </a:t>
            </a:r>
            <a:r>
              <a:rPr lang="en-ID" dirty="0" err="1"/>
              <a:t>perasaan</a:t>
            </a:r>
            <a:r>
              <a:rPr lang="en-ID" dirty="0"/>
              <a:t> </a:t>
            </a:r>
            <a:r>
              <a:rPr lang="en-ID" dirty="0" err="1"/>
              <a:t>atau</a:t>
            </a:r>
            <a:r>
              <a:rPr lang="en-ID" dirty="0"/>
              <a:t> </a:t>
            </a:r>
            <a:r>
              <a:rPr lang="en-ID" dirty="0" err="1"/>
              <a:t>opini</a:t>
            </a:r>
            <a:r>
              <a:rPr lang="en-ID" dirty="0"/>
              <a:t> </a:t>
            </a:r>
            <a:r>
              <a:rPr lang="en-ID" dirty="0" err="1"/>
              <a:t>mereka</a:t>
            </a:r>
            <a:r>
              <a:rPr lang="en-ID" dirty="0"/>
              <a:t>, </a:t>
            </a:r>
            <a:r>
              <a:rPr lang="en-ID" dirty="0" err="1"/>
              <a:t>meskipun</a:t>
            </a:r>
            <a:r>
              <a:rPr lang="en-ID" dirty="0"/>
              <a:t> </a:t>
            </a:r>
            <a:r>
              <a:rPr lang="en-ID" dirty="0" err="1"/>
              <a:t>berbeda</a:t>
            </a:r>
            <a:r>
              <a:rPr lang="en-ID" dirty="0"/>
              <a:t> </a:t>
            </a:r>
            <a:r>
              <a:rPr lang="en-ID" dirty="0" err="1"/>
              <a:t>dengan</a:t>
            </a:r>
            <a:r>
              <a:rPr lang="en-ID" dirty="0"/>
              <a:t> Anda.</a:t>
            </a:r>
          </a:p>
          <a:p>
            <a:pPr marL="514350" indent="-514350">
              <a:buFont typeface="+mj-lt"/>
              <a:buAutoNum type="arabicPeriod"/>
            </a:pPr>
            <a:r>
              <a:rPr lang="en-ID" b="1" dirty="0" err="1"/>
              <a:t>Hindari</a:t>
            </a:r>
            <a:r>
              <a:rPr lang="en-ID" b="1" dirty="0"/>
              <a:t> Kesan </a:t>
            </a:r>
            <a:r>
              <a:rPr lang="en-ID" b="1" dirty="0" err="1"/>
              <a:t>Menggurui</a:t>
            </a:r>
            <a:r>
              <a:rPr lang="en-ID" b="1" dirty="0"/>
              <a:t>:</a:t>
            </a:r>
            <a:r>
              <a:rPr lang="en-ID" dirty="0"/>
              <a:t> </a:t>
            </a:r>
            <a:r>
              <a:rPr lang="en-ID" dirty="0" err="1"/>
              <a:t>Berkomunikasi</a:t>
            </a:r>
            <a:r>
              <a:rPr lang="en-ID" dirty="0"/>
              <a:t> </a:t>
            </a:r>
            <a:r>
              <a:rPr lang="en-ID" dirty="0" err="1"/>
              <a:t>sebagai</a:t>
            </a:r>
            <a:r>
              <a:rPr lang="en-ID" dirty="0"/>
              <a:t> </a:t>
            </a:r>
            <a:r>
              <a:rPr lang="en-ID" dirty="0" err="1"/>
              <a:t>mitra</a:t>
            </a:r>
            <a:r>
              <a:rPr lang="en-ID" dirty="0"/>
              <a:t>, </a:t>
            </a:r>
            <a:r>
              <a:rPr lang="en-ID" dirty="0" err="1"/>
              <a:t>bukan</a:t>
            </a:r>
            <a:r>
              <a:rPr lang="en-ID" dirty="0"/>
              <a:t> </a:t>
            </a:r>
            <a:r>
              <a:rPr lang="en-ID" dirty="0" err="1"/>
              <a:t>sebagai</a:t>
            </a:r>
            <a:r>
              <a:rPr lang="en-ID" dirty="0"/>
              <a:t> </a:t>
            </a:r>
            <a:r>
              <a:rPr lang="en-ID" dirty="0" err="1"/>
              <a:t>atasan</a:t>
            </a:r>
            <a:r>
              <a:rPr lang="en-ID" dirty="0"/>
              <a:t> yang </a:t>
            </a:r>
            <a:r>
              <a:rPr lang="en-ID" dirty="0" err="1"/>
              <a:t>menggurui</a:t>
            </a:r>
            <a:r>
              <a:rPr lang="en-ID" dirty="0"/>
              <a:t>.</a:t>
            </a:r>
          </a:p>
          <a:p>
            <a:pPr marL="514350" indent="-514350">
              <a:buFont typeface="+mj-lt"/>
              <a:buAutoNum type="arabicPeriod"/>
            </a:pPr>
            <a:r>
              <a:rPr lang="en-ID" b="1" dirty="0" err="1"/>
              <a:t>Dorong</a:t>
            </a:r>
            <a:r>
              <a:rPr lang="en-ID" b="1" dirty="0"/>
              <a:t> </a:t>
            </a:r>
            <a:r>
              <a:rPr lang="en-ID" b="1" dirty="0" err="1"/>
              <a:t>Partisipasi</a:t>
            </a:r>
            <a:r>
              <a:rPr lang="en-ID" b="1" dirty="0"/>
              <a:t>:</a:t>
            </a:r>
            <a:r>
              <a:rPr lang="en-ID" dirty="0"/>
              <a:t> Ajak </a:t>
            </a:r>
            <a:r>
              <a:rPr lang="en-ID" dirty="0" err="1"/>
              <a:t>lansia</a:t>
            </a:r>
            <a:r>
              <a:rPr lang="en-ID" dirty="0"/>
              <a:t> </a:t>
            </a:r>
            <a:r>
              <a:rPr lang="en-ID" dirty="0" err="1"/>
              <a:t>untuk</a:t>
            </a:r>
            <a:r>
              <a:rPr lang="en-ID" dirty="0"/>
              <a:t> </a:t>
            </a:r>
            <a:r>
              <a:rPr lang="en-ID" dirty="0" err="1"/>
              <a:t>terlibat</a:t>
            </a:r>
            <a:r>
              <a:rPr lang="en-ID" dirty="0"/>
              <a:t> </a:t>
            </a:r>
            <a:r>
              <a:rPr lang="en-ID" dirty="0" err="1"/>
              <a:t>dalam</a:t>
            </a:r>
            <a:r>
              <a:rPr lang="en-ID" dirty="0"/>
              <a:t> </a:t>
            </a:r>
            <a:r>
              <a:rPr lang="en-ID" dirty="0" err="1"/>
              <a:t>pengambilan</a:t>
            </a:r>
            <a:r>
              <a:rPr lang="en-ID" dirty="0"/>
              <a:t> </a:t>
            </a:r>
            <a:r>
              <a:rPr lang="en-ID" dirty="0" err="1"/>
              <a:t>keputusan</a:t>
            </a:r>
            <a:r>
              <a:rPr lang="en-ID" dirty="0"/>
              <a:t> </a:t>
            </a:r>
            <a:r>
              <a:rPr lang="en-ID" dirty="0" err="1"/>
              <a:t>terkait</a:t>
            </a:r>
            <a:r>
              <a:rPr lang="en-ID" dirty="0"/>
              <a:t> </a:t>
            </a:r>
            <a:r>
              <a:rPr lang="en-ID" dirty="0" err="1"/>
              <a:t>perawatan</a:t>
            </a:r>
            <a:r>
              <a:rPr lang="en-ID" dirty="0"/>
              <a:t> </a:t>
            </a:r>
            <a:r>
              <a:rPr lang="en-ID" dirty="0" err="1"/>
              <a:t>atau</a:t>
            </a:r>
            <a:r>
              <a:rPr lang="en-ID" dirty="0"/>
              <a:t> </a:t>
            </a:r>
            <a:r>
              <a:rPr lang="en-ID" dirty="0" err="1"/>
              <a:t>aktivitas</a:t>
            </a:r>
            <a:r>
              <a:rPr lang="en-ID" dirty="0"/>
              <a:t> </a:t>
            </a:r>
            <a:r>
              <a:rPr lang="en-ID" dirty="0" err="1"/>
              <a:t>sosial</a:t>
            </a:r>
            <a:r>
              <a:rPr lang="en-ID" dirty="0"/>
              <a:t> </a:t>
            </a:r>
            <a:r>
              <a:rPr lang="en-ID" dirty="0" err="1"/>
              <a:t>mereka</a:t>
            </a:r>
            <a:r>
              <a:rPr lang="en-ID" dirty="0"/>
              <a:t>. </a:t>
            </a:r>
          </a:p>
          <a:p>
            <a:pPr marL="0" indent="0">
              <a:buNone/>
            </a:pPr>
            <a:endParaRPr lang="en-ID" dirty="0"/>
          </a:p>
        </p:txBody>
      </p:sp>
    </p:spTree>
    <p:extLst>
      <p:ext uri="{BB962C8B-B14F-4D97-AF65-F5344CB8AC3E}">
        <p14:creationId xmlns:p14="http://schemas.microsoft.com/office/powerpoint/2010/main" val="3101934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95E2950-8894-F7F4-35BB-7DA710AF2492}"/>
              </a:ext>
            </a:extLst>
          </p:cNvPr>
          <p:cNvSpPr>
            <a:spLocks noGrp="1"/>
          </p:cNvSpPr>
          <p:nvPr>
            <p:ph type="title"/>
          </p:nvPr>
        </p:nvSpPr>
        <p:spPr/>
        <p:txBody>
          <a:bodyPr/>
          <a:lstStyle/>
          <a:p>
            <a:r>
              <a:rPr lang="en-ID" dirty="0"/>
              <a:t>  </a:t>
            </a:r>
            <a:r>
              <a:rPr lang="en-ID" b="1" dirty="0" err="1"/>
              <a:t>Ringkasan</a:t>
            </a:r>
            <a:endParaRPr lang="en-ID" dirty="0"/>
          </a:p>
        </p:txBody>
      </p:sp>
      <p:sp>
        <p:nvSpPr>
          <p:cNvPr id="3" name="Content Placeholder 2">
            <a:extLst>
              <a:ext uri="{FF2B5EF4-FFF2-40B4-BE49-F238E27FC236}">
                <a16:creationId xmlns:a16="http://schemas.microsoft.com/office/drawing/2014/main" id="{3DA0FD5B-D10A-F699-4E0E-9934F3A4825E}"/>
              </a:ext>
            </a:extLst>
          </p:cNvPr>
          <p:cNvSpPr>
            <a:spLocks noGrp="1"/>
          </p:cNvSpPr>
          <p:nvPr>
            <p:ph idx="1"/>
          </p:nvPr>
        </p:nvSpPr>
        <p:spPr/>
        <p:txBody>
          <a:bodyPr>
            <a:normAutofit/>
          </a:bodyPr>
          <a:lstStyle/>
          <a:p>
            <a:pPr marL="0" indent="0">
              <a:buNone/>
            </a:pPr>
            <a:r>
              <a:rPr lang="fi-FI" b="1" dirty="0"/>
              <a:t>Kunci Sukses Komunikasi dengan Lansia</a:t>
            </a:r>
          </a:p>
          <a:p>
            <a:pPr marL="0" indent="0">
              <a:buNone/>
            </a:pPr>
            <a:endParaRPr lang="fi-FI" b="1" dirty="0"/>
          </a:p>
          <a:p>
            <a:pPr marL="514350" indent="-514350">
              <a:buFont typeface="+mj-lt"/>
              <a:buAutoNum type="arabicPeriod"/>
            </a:pPr>
            <a:r>
              <a:rPr lang="en-ID" b="1" dirty="0" err="1"/>
              <a:t>Pahami</a:t>
            </a:r>
            <a:r>
              <a:rPr lang="en-ID" b="1" dirty="0"/>
              <a:t> </a:t>
            </a:r>
            <a:r>
              <a:rPr lang="en-ID" b="1" dirty="0" err="1"/>
              <a:t>hambatannya</a:t>
            </a:r>
            <a:r>
              <a:rPr lang="en-ID" b="1" dirty="0"/>
              <a:t>:</a:t>
            </a:r>
            <a:r>
              <a:rPr lang="en-ID" dirty="0"/>
              <a:t> Kenali </a:t>
            </a:r>
            <a:r>
              <a:rPr lang="en-ID" dirty="0" err="1"/>
              <a:t>tantangan</a:t>
            </a:r>
            <a:r>
              <a:rPr lang="en-ID" dirty="0"/>
              <a:t> </a:t>
            </a:r>
            <a:r>
              <a:rPr lang="en-ID" dirty="0" err="1"/>
              <a:t>fisik</a:t>
            </a:r>
            <a:r>
              <a:rPr lang="en-ID" dirty="0"/>
              <a:t> dan mental yang </a:t>
            </a:r>
            <a:r>
              <a:rPr lang="en-ID" dirty="0" err="1"/>
              <a:t>mungkin</a:t>
            </a:r>
            <a:r>
              <a:rPr lang="en-ID" dirty="0"/>
              <a:t> </a:t>
            </a:r>
            <a:r>
              <a:rPr lang="en-ID" dirty="0" err="1"/>
              <a:t>dihadapi</a:t>
            </a:r>
            <a:r>
              <a:rPr lang="en-ID" dirty="0"/>
              <a:t>.</a:t>
            </a:r>
          </a:p>
          <a:p>
            <a:pPr marL="514350" indent="-514350">
              <a:buFont typeface="+mj-lt"/>
              <a:buAutoNum type="arabicPeriod"/>
            </a:pPr>
            <a:r>
              <a:rPr lang="en-ID" b="1" dirty="0" err="1"/>
              <a:t>Sesuaikan</a:t>
            </a:r>
            <a:r>
              <a:rPr lang="en-ID" b="1" dirty="0"/>
              <a:t> </a:t>
            </a:r>
            <a:r>
              <a:rPr lang="en-ID" b="1" dirty="0" err="1"/>
              <a:t>pendekatan</a:t>
            </a:r>
            <a:r>
              <a:rPr lang="en-ID" b="1" dirty="0"/>
              <a:t>:</a:t>
            </a:r>
            <a:r>
              <a:rPr lang="en-ID" dirty="0"/>
              <a:t> </a:t>
            </a:r>
            <a:r>
              <a:rPr lang="en-ID" dirty="0" err="1"/>
              <a:t>Gunakan</a:t>
            </a:r>
            <a:r>
              <a:rPr lang="en-ID" dirty="0"/>
              <a:t> </a:t>
            </a:r>
            <a:r>
              <a:rPr lang="en-ID" dirty="0" err="1"/>
              <a:t>kombinasi</a:t>
            </a:r>
            <a:r>
              <a:rPr lang="en-ID" dirty="0"/>
              <a:t> </a:t>
            </a:r>
            <a:r>
              <a:rPr lang="en-ID" dirty="0" err="1"/>
              <a:t>teknik</a:t>
            </a:r>
            <a:r>
              <a:rPr lang="en-ID" dirty="0"/>
              <a:t> verbal dan non-verbal.</a:t>
            </a:r>
          </a:p>
          <a:p>
            <a:pPr marL="514350" indent="-514350">
              <a:buFont typeface="+mj-lt"/>
              <a:buAutoNum type="arabicPeriod"/>
            </a:pPr>
            <a:r>
              <a:rPr lang="en-ID" b="1" dirty="0" err="1"/>
              <a:t>Prioritaskan</a:t>
            </a:r>
            <a:r>
              <a:rPr lang="en-ID" b="1" dirty="0"/>
              <a:t> </a:t>
            </a:r>
            <a:r>
              <a:rPr lang="en-ID" b="1" dirty="0" err="1"/>
              <a:t>empati</a:t>
            </a:r>
            <a:r>
              <a:rPr lang="en-ID" b="1" dirty="0"/>
              <a:t>:</a:t>
            </a:r>
            <a:r>
              <a:rPr lang="en-ID" dirty="0"/>
              <a:t> </a:t>
            </a:r>
            <a:r>
              <a:rPr lang="en-ID" dirty="0" err="1"/>
              <a:t>Tunjukkan</a:t>
            </a:r>
            <a:r>
              <a:rPr lang="en-ID" dirty="0"/>
              <a:t> </a:t>
            </a:r>
            <a:r>
              <a:rPr lang="en-ID" dirty="0" err="1"/>
              <a:t>kesabaran</a:t>
            </a:r>
            <a:r>
              <a:rPr lang="en-ID" dirty="0"/>
              <a:t>, rasa </a:t>
            </a:r>
            <a:r>
              <a:rPr lang="en-ID" dirty="0" err="1"/>
              <a:t>hormat</a:t>
            </a:r>
            <a:r>
              <a:rPr lang="en-ID" dirty="0"/>
              <a:t>, dan </a:t>
            </a:r>
            <a:r>
              <a:rPr lang="en-ID" dirty="0" err="1"/>
              <a:t>kasih</a:t>
            </a:r>
            <a:r>
              <a:rPr lang="en-ID" dirty="0"/>
              <a:t> </a:t>
            </a:r>
            <a:r>
              <a:rPr lang="en-ID" dirty="0" err="1"/>
              <a:t>sayang</a:t>
            </a:r>
            <a:r>
              <a:rPr lang="en-ID" dirty="0"/>
              <a:t>.</a:t>
            </a:r>
          </a:p>
          <a:p>
            <a:pPr marL="514350" indent="-514350">
              <a:buFont typeface="+mj-lt"/>
              <a:buAutoNum type="arabicPeriod"/>
            </a:pPr>
            <a:r>
              <a:rPr lang="en-ID" b="1" dirty="0" err="1"/>
              <a:t>Ciptakan</a:t>
            </a:r>
            <a:r>
              <a:rPr lang="en-ID" b="1" dirty="0"/>
              <a:t> </a:t>
            </a:r>
            <a:r>
              <a:rPr lang="en-ID" b="1" dirty="0" err="1"/>
              <a:t>lingkungan</a:t>
            </a:r>
            <a:r>
              <a:rPr lang="en-ID" b="1" dirty="0"/>
              <a:t> </a:t>
            </a:r>
            <a:r>
              <a:rPr lang="en-ID" b="1" dirty="0" err="1"/>
              <a:t>kondusif</a:t>
            </a:r>
            <a:r>
              <a:rPr lang="en-ID" b="1" dirty="0"/>
              <a:t>:</a:t>
            </a:r>
            <a:r>
              <a:rPr lang="en-ID" dirty="0"/>
              <a:t> </a:t>
            </a:r>
            <a:r>
              <a:rPr lang="en-ID" dirty="0" err="1"/>
              <a:t>Minimalkan</a:t>
            </a:r>
            <a:r>
              <a:rPr lang="en-ID" dirty="0"/>
              <a:t> </a:t>
            </a:r>
            <a:r>
              <a:rPr lang="en-ID" dirty="0" err="1"/>
              <a:t>kebisingan</a:t>
            </a:r>
            <a:r>
              <a:rPr lang="en-ID" dirty="0"/>
              <a:t> dan </a:t>
            </a:r>
            <a:r>
              <a:rPr lang="en-ID" dirty="0" err="1"/>
              <a:t>pastikan</a:t>
            </a:r>
            <a:r>
              <a:rPr lang="en-ID" dirty="0"/>
              <a:t> </a:t>
            </a:r>
            <a:r>
              <a:rPr lang="en-ID" dirty="0" err="1"/>
              <a:t>kenyamanan</a:t>
            </a:r>
            <a:r>
              <a:rPr lang="en-ID" dirty="0"/>
              <a:t>. </a:t>
            </a:r>
          </a:p>
          <a:p>
            <a:pPr marL="0" indent="0">
              <a:buNone/>
            </a:pPr>
            <a:endParaRPr lang="en-ID" dirty="0"/>
          </a:p>
        </p:txBody>
      </p:sp>
    </p:spTree>
    <p:extLst>
      <p:ext uri="{BB962C8B-B14F-4D97-AF65-F5344CB8AC3E}">
        <p14:creationId xmlns:p14="http://schemas.microsoft.com/office/powerpoint/2010/main" val="804587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5C6D7-67AC-8944-AA1D-A7ADB21EE5E0}"/>
              </a:ext>
            </a:extLst>
          </p:cNvPr>
          <p:cNvSpPr>
            <a:spLocks noGrp="1"/>
          </p:cNvSpPr>
          <p:nvPr>
            <p:ph type="title"/>
          </p:nvPr>
        </p:nvSpPr>
        <p:spPr>
          <a:xfrm>
            <a:off x="838200" y="2766218"/>
            <a:ext cx="10515600" cy="1325563"/>
          </a:xfrm>
        </p:spPr>
        <p:txBody>
          <a:bodyPr/>
          <a:lstStyle/>
          <a:p>
            <a:pPr algn="ctr"/>
            <a:r>
              <a:rPr lang="en-ID" dirty="0"/>
              <a:t>SEKIAN TERIMA KASIH </a:t>
            </a:r>
          </a:p>
        </p:txBody>
      </p:sp>
    </p:spTree>
    <p:extLst>
      <p:ext uri="{BB962C8B-B14F-4D97-AF65-F5344CB8AC3E}">
        <p14:creationId xmlns:p14="http://schemas.microsoft.com/office/powerpoint/2010/main" val="1643545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4B068-0561-E3B1-2977-7ACF97BE754B}"/>
              </a:ext>
            </a:extLst>
          </p:cNvPr>
          <p:cNvSpPr>
            <a:spLocks noGrp="1"/>
          </p:cNvSpPr>
          <p:nvPr>
            <p:ph type="title"/>
          </p:nvPr>
        </p:nvSpPr>
        <p:spPr>
          <a:xfrm>
            <a:off x="197708" y="365125"/>
            <a:ext cx="11994292" cy="2058761"/>
          </a:xfrm>
        </p:spPr>
        <p:txBody>
          <a:bodyPr>
            <a:normAutofit/>
          </a:bodyPr>
          <a:lstStyle/>
          <a:p>
            <a:pPr marL="742950" indent="-742950">
              <a:buFont typeface="+mj-lt"/>
              <a:buAutoNum type="arabicPeriod"/>
            </a:pPr>
            <a:r>
              <a:rPr lang="en-ID" sz="3600" cap="none" dirty="0" err="1"/>
              <a:t>Manakah</a:t>
            </a:r>
            <a:r>
              <a:rPr lang="en-ID" sz="3600" cap="none" dirty="0"/>
              <a:t> </a:t>
            </a:r>
            <a:r>
              <a:rPr lang="en-ID" sz="3600" cap="none" dirty="0" err="1"/>
              <a:t>Dibawah</a:t>
            </a:r>
            <a:r>
              <a:rPr lang="en-ID" sz="3600" cap="none" dirty="0"/>
              <a:t> Ini </a:t>
            </a:r>
            <a:r>
              <a:rPr lang="en-ID" sz="3600" cap="none" dirty="0" err="1"/>
              <a:t>Masalah</a:t>
            </a:r>
            <a:r>
              <a:rPr lang="en-ID" sz="3600" cap="none" dirty="0"/>
              <a:t> </a:t>
            </a:r>
            <a:r>
              <a:rPr lang="en-ID" sz="3600" cap="none" dirty="0" err="1"/>
              <a:t>Fisik</a:t>
            </a:r>
            <a:r>
              <a:rPr lang="en-ID" sz="3600" cap="none" dirty="0"/>
              <a:t> Yang Paling Umum </a:t>
            </a:r>
            <a:r>
              <a:rPr lang="en-ID" sz="3600" cap="none" dirty="0" err="1"/>
              <a:t>Terjadi</a:t>
            </a:r>
            <a:r>
              <a:rPr lang="en-ID" sz="3600" cap="none" dirty="0"/>
              <a:t> dan </a:t>
            </a:r>
            <a:r>
              <a:rPr lang="en-ID" sz="3600" cap="none" dirty="0" err="1"/>
              <a:t>Menjadi</a:t>
            </a:r>
            <a:r>
              <a:rPr lang="en-ID" sz="3600" cap="none" dirty="0"/>
              <a:t> </a:t>
            </a:r>
            <a:r>
              <a:rPr lang="en-ID" sz="3600" cap="none" dirty="0" err="1"/>
              <a:t>Penghalang</a:t>
            </a:r>
            <a:r>
              <a:rPr lang="en-ID" sz="3600" cap="none" dirty="0"/>
              <a:t> Utama Dalam </a:t>
            </a:r>
            <a:r>
              <a:rPr lang="en-ID" sz="3600" cap="none" dirty="0" err="1"/>
              <a:t>Komunikasi</a:t>
            </a:r>
            <a:r>
              <a:rPr lang="en-ID" sz="3600" cap="none" dirty="0"/>
              <a:t> Pada Lansia Adalah..</a:t>
            </a:r>
          </a:p>
        </p:txBody>
      </p:sp>
      <p:sp>
        <p:nvSpPr>
          <p:cNvPr id="3" name="Content Placeholder 2">
            <a:extLst>
              <a:ext uri="{FF2B5EF4-FFF2-40B4-BE49-F238E27FC236}">
                <a16:creationId xmlns:a16="http://schemas.microsoft.com/office/drawing/2014/main" id="{CA9BE32C-CDC1-88E0-EE42-8714393A3AFB}"/>
              </a:ext>
            </a:extLst>
          </p:cNvPr>
          <p:cNvSpPr>
            <a:spLocks noGrp="1"/>
          </p:cNvSpPr>
          <p:nvPr>
            <p:ph idx="1"/>
          </p:nvPr>
        </p:nvSpPr>
        <p:spPr>
          <a:xfrm>
            <a:off x="838200" y="2583543"/>
            <a:ext cx="10515600" cy="2458015"/>
          </a:xfrm>
        </p:spPr>
        <p:txBody>
          <a:bodyPr/>
          <a:lstStyle/>
          <a:p>
            <a:pPr marL="457200" lvl="1" indent="0">
              <a:buNone/>
            </a:pPr>
            <a:r>
              <a:rPr lang="en-ID" dirty="0"/>
              <a:t>A. </a:t>
            </a:r>
            <a:r>
              <a:rPr lang="en-ID" dirty="0" err="1"/>
              <a:t>Gangguan</a:t>
            </a:r>
            <a:r>
              <a:rPr lang="en-ID" dirty="0"/>
              <a:t> </a:t>
            </a:r>
            <a:r>
              <a:rPr lang="en-ID" dirty="0" err="1"/>
              <a:t>penglihatan</a:t>
            </a:r>
            <a:r>
              <a:rPr lang="en-ID" dirty="0"/>
              <a:t> (</a:t>
            </a:r>
            <a:r>
              <a:rPr lang="en-ID" dirty="0" err="1"/>
              <a:t>katarak</a:t>
            </a:r>
            <a:r>
              <a:rPr lang="en-ID" dirty="0"/>
              <a:t>)</a:t>
            </a:r>
          </a:p>
          <a:p>
            <a:pPr marL="457200" lvl="1" indent="0">
              <a:buNone/>
            </a:pPr>
            <a:r>
              <a:rPr lang="en-ID" dirty="0"/>
              <a:t>B. Stroke yang </a:t>
            </a:r>
            <a:r>
              <a:rPr lang="en-ID" dirty="0" err="1"/>
              <a:t>menyebabkan</a:t>
            </a:r>
            <a:r>
              <a:rPr lang="en-ID" dirty="0"/>
              <a:t> </a:t>
            </a:r>
            <a:r>
              <a:rPr lang="en-ID" dirty="0" err="1"/>
              <a:t>kelumpuhan</a:t>
            </a:r>
            <a:endParaRPr lang="en-ID" dirty="0"/>
          </a:p>
          <a:p>
            <a:pPr marL="457200" lvl="1" indent="0">
              <a:buNone/>
            </a:pPr>
            <a:r>
              <a:rPr lang="en-ID" dirty="0"/>
              <a:t>C. </a:t>
            </a:r>
            <a:r>
              <a:rPr lang="en-ID" dirty="0" err="1"/>
              <a:t>Gangguan</a:t>
            </a:r>
            <a:r>
              <a:rPr lang="en-ID" dirty="0"/>
              <a:t> </a:t>
            </a:r>
            <a:r>
              <a:rPr lang="en-ID" dirty="0" err="1"/>
              <a:t>pendengaran</a:t>
            </a:r>
            <a:r>
              <a:rPr lang="en-ID" dirty="0"/>
              <a:t> (</a:t>
            </a:r>
            <a:r>
              <a:rPr lang="en-ID" dirty="0" err="1"/>
              <a:t>presbikusis</a:t>
            </a:r>
            <a:r>
              <a:rPr lang="en-ID" dirty="0"/>
              <a:t>)</a:t>
            </a:r>
          </a:p>
          <a:p>
            <a:pPr marL="457200" lvl="1" indent="0">
              <a:buNone/>
            </a:pPr>
            <a:r>
              <a:rPr lang="en-ID" dirty="0"/>
              <a:t>D. </a:t>
            </a:r>
            <a:r>
              <a:rPr lang="en-ID" dirty="0" err="1"/>
              <a:t>Penyakit</a:t>
            </a:r>
            <a:r>
              <a:rPr lang="en-ID" dirty="0"/>
              <a:t> Parkinson</a:t>
            </a:r>
          </a:p>
          <a:p>
            <a:pPr marL="457200" lvl="1" indent="0">
              <a:buNone/>
            </a:pPr>
            <a:r>
              <a:rPr lang="en-ID" dirty="0"/>
              <a:t>E. </a:t>
            </a:r>
            <a:r>
              <a:rPr lang="en-ID" dirty="0" err="1"/>
              <a:t>Mulut</a:t>
            </a:r>
            <a:r>
              <a:rPr lang="en-ID" dirty="0"/>
              <a:t> </a:t>
            </a:r>
            <a:r>
              <a:rPr lang="en-ID" dirty="0" err="1"/>
              <a:t>kering</a:t>
            </a:r>
            <a:r>
              <a:rPr lang="en-ID" dirty="0"/>
              <a:t> dan </a:t>
            </a:r>
            <a:r>
              <a:rPr lang="en-ID" dirty="0" err="1"/>
              <a:t>gigi</a:t>
            </a:r>
            <a:r>
              <a:rPr lang="en-ID" dirty="0"/>
              <a:t> </a:t>
            </a:r>
            <a:r>
              <a:rPr lang="en-ID" dirty="0" err="1"/>
              <a:t>palsu</a:t>
            </a:r>
            <a:r>
              <a:rPr lang="en-ID" dirty="0"/>
              <a:t> yang </a:t>
            </a:r>
            <a:r>
              <a:rPr lang="en-ID" dirty="0" err="1"/>
              <a:t>longgar</a:t>
            </a:r>
            <a:endParaRPr lang="en-ID" dirty="0"/>
          </a:p>
          <a:p>
            <a:pPr marL="0" indent="0">
              <a:buNone/>
            </a:pPr>
            <a:endParaRPr lang="en-ID" dirty="0"/>
          </a:p>
          <a:p>
            <a:endParaRPr lang="en-ID" dirty="0"/>
          </a:p>
        </p:txBody>
      </p:sp>
    </p:spTree>
    <p:extLst>
      <p:ext uri="{BB962C8B-B14F-4D97-AF65-F5344CB8AC3E}">
        <p14:creationId xmlns:p14="http://schemas.microsoft.com/office/powerpoint/2010/main" val="1235360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FF260-E134-C1D2-BC63-F3CC8FA54CF9}"/>
              </a:ext>
            </a:extLst>
          </p:cNvPr>
          <p:cNvSpPr>
            <a:spLocks noGrp="1"/>
          </p:cNvSpPr>
          <p:nvPr>
            <p:ph type="title"/>
          </p:nvPr>
        </p:nvSpPr>
        <p:spPr>
          <a:xfrm>
            <a:off x="1060119" y="342420"/>
            <a:ext cx="10386194" cy="1049235"/>
          </a:xfrm>
        </p:spPr>
        <p:txBody>
          <a:bodyPr>
            <a:normAutofit fontScale="90000"/>
          </a:bodyPr>
          <a:lstStyle/>
          <a:p>
            <a:r>
              <a:rPr lang="en-ID" sz="2700" cap="none" dirty="0"/>
              <a:t>2. </a:t>
            </a:r>
            <a:r>
              <a:rPr lang="en-ID" sz="2700" cap="none" dirty="0" err="1"/>
              <a:t>Manakah</a:t>
            </a:r>
            <a:r>
              <a:rPr lang="en-ID" sz="2700" cap="none" dirty="0"/>
              <a:t> </a:t>
            </a:r>
            <a:r>
              <a:rPr lang="en-ID" sz="2700" cap="none" dirty="0" err="1"/>
              <a:t>Dibawah</a:t>
            </a:r>
            <a:r>
              <a:rPr lang="en-ID" sz="2700" cap="none" dirty="0"/>
              <a:t> Ini </a:t>
            </a:r>
            <a:r>
              <a:rPr lang="en-ID" sz="2700" cap="none" dirty="0" err="1"/>
              <a:t>Tehnik</a:t>
            </a:r>
            <a:r>
              <a:rPr lang="en-ID" sz="2700" cap="none" dirty="0"/>
              <a:t> </a:t>
            </a:r>
            <a:r>
              <a:rPr lang="en-ID" sz="2700" cap="none" dirty="0" err="1"/>
              <a:t>Komunikasi</a:t>
            </a:r>
            <a:r>
              <a:rPr lang="en-ID" sz="2700" cap="none" dirty="0"/>
              <a:t>  Paling </a:t>
            </a:r>
            <a:r>
              <a:rPr lang="en-ID" sz="2700" cap="none" dirty="0" err="1"/>
              <a:t>Efektif</a:t>
            </a:r>
            <a:r>
              <a:rPr lang="en-ID" sz="2700" cap="none" dirty="0"/>
              <a:t> Dalam </a:t>
            </a:r>
            <a:r>
              <a:rPr lang="en-ID" sz="2700" cap="none" dirty="0" err="1"/>
              <a:t>Berkomunikasi</a:t>
            </a:r>
            <a:r>
              <a:rPr lang="en-ID" sz="2700" cap="none" dirty="0"/>
              <a:t> </a:t>
            </a:r>
            <a:r>
              <a:rPr lang="en-ID" sz="2700" cap="none" dirty="0" err="1"/>
              <a:t>Dengan</a:t>
            </a:r>
            <a:r>
              <a:rPr lang="en-ID" sz="2700" cap="none" dirty="0"/>
              <a:t> Lansia Yang Mengalami </a:t>
            </a:r>
            <a:r>
              <a:rPr lang="en-ID" sz="2700" cap="none" dirty="0" err="1"/>
              <a:t>Gangguan</a:t>
            </a:r>
            <a:r>
              <a:rPr lang="en-ID" sz="2700" cap="none" dirty="0"/>
              <a:t> </a:t>
            </a:r>
            <a:r>
              <a:rPr lang="en-ID" sz="2700" cap="none" dirty="0" err="1"/>
              <a:t>Pendengaran</a:t>
            </a:r>
            <a:r>
              <a:rPr lang="en-ID" sz="2700" cap="none" dirty="0"/>
              <a:t>..?</a:t>
            </a:r>
            <a:br>
              <a:rPr lang="en-ID" dirty="0"/>
            </a:br>
            <a:endParaRPr lang="en-ID" dirty="0"/>
          </a:p>
        </p:txBody>
      </p:sp>
      <p:sp>
        <p:nvSpPr>
          <p:cNvPr id="3" name="Content Placeholder 2">
            <a:extLst>
              <a:ext uri="{FF2B5EF4-FFF2-40B4-BE49-F238E27FC236}">
                <a16:creationId xmlns:a16="http://schemas.microsoft.com/office/drawing/2014/main" id="{306671EA-255B-D17F-416B-A7075536FB64}"/>
              </a:ext>
            </a:extLst>
          </p:cNvPr>
          <p:cNvSpPr>
            <a:spLocks noGrp="1"/>
          </p:cNvSpPr>
          <p:nvPr>
            <p:ph idx="1"/>
          </p:nvPr>
        </p:nvSpPr>
        <p:spPr/>
        <p:txBody>
          <a:bodyPr/>
          <a:lstStyle/>
          <a:p>
            <a:pPr marL="457200" lvl="1" indent="0">
              <a:buNone/>
            </a:pPr>
            <a:r>
              <a:rPr lang="en-ID" dirty="0"/>
              <a:t>A. </a:t>
            </a:r>
            <a:r>
              <a:rPr lang="en-ID" dirty="0" err="1"/>
              <a:t>Berteriak</a:t>
            </a:r>
            <a:r>
              <a:rPr lang="en-ID" dirty="0"/>
              <a:t> </a:t>
            </a:r>
            <a:r>
              <a:rPr lang="en-ID" dirty="0" err="1"/>
              <a:t>sekeras</a:t>
            </a:r>
            <a:r>
              <a:rPr lang="en-ID" dirty="0"/>
              <a:t> </a:t>
            </a:r>
            <a:r>
              <a:rPr lang="en-ID" dirty="0" err="1"/>
              <a:t>mungkin</a:t>
            </a:r>
            <a:r>
              <a:rPr lang="en-ID" dirty="0"/>
              <a:t> agar </a:t>
            </a:r>
            <a:r>
              <a:rPr lang="en-ID" dirty="0" err="1"/>
              <a:t>mereka</a:t>
            </a:r>
            <a:r>
              <a:rPr lang="en-ID" dirty="0"/>
              <a:t> </a:t>
            </a:r>
            <a:r>
              <a:rPr lang="en-ID" dirty="0" err="1"/>
              <a:t>mendengar</a:t>
            </a:r>
            <a:r>
              <a:rPr lang="en-ID" dirty="0"/>
              <a:t>.</a:t>
            </a:r>
          </a:p>
          <a:p>
            <a:pPr marL="457200" lvl="1" indent="0">
              <a:buNone/>
            </a:pPr>
            <a:r>
              <a:rPr lang="en-ID" dirty="0"/>
              <a:t>B. </a:t>
            </a:r>
            <a:r>
              <a:rPr lang="en-ID" dirty="0" err="1"/>
              <a:t>Menggunakan</a:t>
            </a:r>
            <a:r>
              <a:rPr lang="en-ID" dirty="0"/>
              <a:t> </a:t>
            </a:r>
            <a:r>
              <a:rPr lang="en-ID" dirty="0" err="1"/>
              <a:t>bahasa</a:t>
            </a:r>
            <a:r>
              <a:rPr lang="en-ID" dirty="0"/>
              <a:t> </a:t>
            </a:r>
            <a:r>
              <a:rPr lang="en-ID" dirty="0" err="1"/>
              <a:t>isyarat</a:t>
            </a:r>
            <a:r>
              <a:rPr lang="en-ID" dirty="0"/>
              <a:t> yang </a:t>
            </a:r>
            <a:r>
              <a:rPr lang="en-ID" dirty="0" err="1"/>
              <a:t>rumit</a:t>
            </a:r>
            <a:r>
              <a:rPr lang="en-ID" dirty="0"/>
              <a:t>.</a:t>
            </a:r>
          </a:p>
          <a:p>
            <a:pPr marL="457200" lvl="1" indent="0">
              <a:buNone/>
            </a:pPr>
            <a:r>
              <a:rPr lang="en-ID" dirty="0"/>
              <a:t>C. </a:t>
            </a:r>
            <a:r>
              <a:rPr lang="en-ID" dirty="0" err="1"/>
              <a:t>Berbicara</a:t>
            </a:r>
            <a:r>
              <a:rPr lang="en-ID" dirty="0"/>
              <a:t> </a:t>
            </a:r>
            <a:r>
              <a:rPr lang="en-ID" dirty="0" err="1"/>
              <a:t>dengan</a:t>
            </a:r>
            <a:r>
              <a:rPr lang="en-ID" dirty="0"/>
              <a:t> </a:t>
            </a:r>
            <a:r>
              <a:rPr lang="en-ID" dirty="0" err="1"/>
              <a:t>jelas</a:t>
            </a:r>
            <a:r>
              <a:rPr lang="en-ID" dirty="0"/>
              <a:t>, </a:t>
            </a:r>
            <a:r>
              <a:rPr lang="en-ID" dirty="0" err="1"/>
              <a:t>sedikit</a:t>
            </a:r>
            <a:r>
              <a:rPr lang="en-ID" dirty="0"/>
              <a:t> </a:t>
            </a:r>
            <a:r>
              <a:rPr lang="en-ID" dirty="0" err="1"/>
              <a:t>lebih</a:t>
            </a:r>
            <a:r>
              <a:rPr lang="en-ID" dirty="0"/>
              <a:t> </a:t>
            </a:r>
            <a:r>
              <a:rPr lang="en-ID" dirty="0" err="1"/>
              <a:t>nyaring</a:t>
            </a:r>
            <a:r>
              <a:rPr lang="en-ID" dirty="0"/>
              <a:t>, dan </a:t>
            </a:r>
            <a:r>
              <a:rPr lang="en-ID" dirty="0" err="1"/>
              <a:t>memastikan</a:t>
            </a:r>
            <a:r>
              <a:rPr lang="en-ID" dirty="0"/>
              <a:t> </a:t>
            </a:r>
            <a:r>
              <a:rPr lang="en-ID" dirty="0" err="1"/>
              <a:t>posisi</a:t>
            </a:r>
            <a:r>
              <a:rPr lang="en-ID" dirty="0"/>
              <a:t> </a:t>
            </a:r>
            <a:r>
              <a:rPr lang="en-ID" dirty="0" err="1"/>
              <a:t>sejajar</a:t>
            </a:r>
            <a:r>
              <a:rPr lang="en-ID" dirty="0"/>
              <a:t> </a:t>
            </a:r>
            <a:r>
              <a:rPr lang="en-ID" dirty="0" err="1"/>
              <a:t>mata</a:t>
            </a:r>
            <a:r>
              <a:rPr lang="en-ID" dirty="0"/>
              <a:t>.</a:t>
            </a:r>
          </a:p>
          <a:p>
            <a:pPr marL="457200" lvl="1" indent="0">
              <a:buNone/>
            </a:pPr>
            <a:r>
              <a:rPr lang="en-ID" dirty="0"/>
              <a:t>D. </a:t>
            </a:r>
            <a:r>
              <a:rPr lang="en-ID" dirty="0" err="1"/>
              <a:t>Menulis</a:t>
            </a:r>
            <a:r>
              <a:rPr lang="en-ID" dirty="0"/>
              <a:t> </a:t>
            </a:r>
            <a:r>
              <a:rPr lang="en-ID" dirty="0" err="1"/>
              <a:t>semua</a:t>
            </a:r>
            <a:r>
              <a:rPr lang="en-ID" dirty="0"/>
              <a:t> </a:t>
            </a:r>
            <a:r>
              <a:rPr lang="en-ID" dirty="0" err="1"/>
              <a:t>percakapan</a:t>
            </a:r>
            <a:r>
              <a:rPr lang="en-ID" dirty="0"/>
              <a:t> di </a:t>
            </a:r>
            <a:r>
              <a:rPr lang="en-ID" dirty="0" err="1"/>
              <a:t>kertas</a:t>
            </a:r>
            <a:r>
              <a:rPr lang="en-ID" dirty="0"/>
              <a:t>.</a:t>
            </a:r>
          </a:p>
          <a:p>
            <a:pPr marL="457200" lvl="1" indent="0">
              <a:buNone/>
            </a:pPr>
            <a:r>
              <a:rPr lang="en-ID" dirty="0"/>
              <a:t>E. </a:t>
            </a:r>
            <a:r>
              <a:rPr lang="en-ID" dirty="0" err="1"/>
              <a:t>Menggunakan</a:t>
            </a:r>
            <a:r>
              <a:rPr lang="en-ID" dirty="0"/>
              <a:t> </a:t>
            </a:r>
            <a:r>
              <a:rPr lang="en-ID" dirty="0" err="1"/>
              <a:t>kalimat</a:t>
            </a:r>
            <a:r>
              <a:rPr lang="en-ID" dirty="0"/>
              <a:t> yang sangat </a:t>
            </a:r>
            <a:r>
              <a:rPr lang="en-ID" dirty="0" err="1"/>
              <a:t>panjang</a:t>
            </a:r>
            <a:r>
              <a:rPr lang="en-ID" dirty="0"/>
              <a:t> dan detail.</a:t>
            </a:r>
          </a:p>
          <a:p>
            <a:pPr marL="0" indent="0">
              <a:buNone/>
            </a:pPr>
            <a:br>
              <a:rPr lang="en-ID" dirty="0"/>
            </a:br>
            <a:endParaRPr lang="en-ID" dirty="0"/>
          </a:p>
        </p:txBody>
      </p:sp>
    </p:spTree>
    <p:extLst>
      <p:ext uri="{BB962C8B-B14F-4D97-AF65-F5344CB8AC3E}">
        <p14:creationId xmlns:p14="http://schemas.microsoft.com/office/powerpoint/2010/main" val="3579318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12EE5-03E4-5135-0571-CF75C7280A85}"/>
              </a:ext>
            </a:extLst>
          </p:cNvPr>
          <p:cNvSpPr>
            <a:spLocks noGrp="1"/>
          </p:cNvSpPr>
          <p:nvPr>
            <p:ph type="title"/>
          </p:nvPr>
        </p:nvSpPr>
        <p:spPr>
          <a:xfrm>
            <a:off x="1294362" y="412634"/>
            <a:ext cx="9603275" cy="1419697"/>
          </a:xfrm>
        </p:spPr>
        <p:txBody>
          <a:bodyPr>
            <a:normAutofit fontScale="90000"/>
          </a:bodyPr>
          <a:lstStyle/>
          <a:p>
            <a:r>
              <a:rPr lang="en-ID" sz="3100" cap="none" dirty="0"/>
              <a:t>3.Manakah Di Bawah Ini Yang </a:t>
            </a:r>
            <a:r>
              <a:rPr lang="en-ID" sz="3100" cap="none" dirty="0" err="1"/>
              <a:t>Bukan</a:t>
            </a:r>
            <a:r>
              <a:rPr lang="en-ID" sz="3100" cap="none" dirty="0"/>
              <a:t> Merupakan </a:t>
            </a:r>
            <a:r>
              <a:rPr lang="en-ID" sz="3100" cap="none" dirty="0" err="1"/>
              <a:t>Kondisi</a:t>
            </a:r>
            <a:r>
              <a:rPr lang="en-ID" sz="3100" cap="none" dirty="0"/>
              <a:t> </a:t>
            </a:r>
            <a:r>
              <a:rPr lang="en-ID" sz="3100" cap="none" dirty="0" err="1"/>
              <a:t>Neurologis</a:t>
            </a:r>
            <a:r>
              <a:rPr lang="en-ID" sz="3100" cap="none" dirty="0"/>
              <a:t> </a:t>
            </a:r>
            <a:r>
              <a:rPr lang="en-ID" sz="3100" cap="none" dirty="0" err="1"/>
              <a:t>Seperti</a:t>
            </a:r>
            <a:r>
              <a:rPr lang="en-ID" sz="3100" cap="none" dirty="0"/>
              <a:t> Alzheimer Atau </a:t>
            </a:r>
            <a:r>
              <a:rPr lang="en-ID" sz="3100" cap="none" dirty="0" err="1"/>
              <a:t>Demensi</a:t>
            </a:r>
            <a:r>
              <a:rPr lang="en-ID" sz="3100" cap="none" dirty="0"/>
              <a:t> Yang Dapat </a:t>
            </a:r>
            <a:r>
              <a:rPr lang="en-ID" sz="3100" cap="none" dirty="0" err="1"/>
              <a:t>Mempengaruhi</a:t>
            </a:r>
            <a:r>
              <a:rPr lang="en-ID" sz="3100" cap="none" dirty="0"/>
              <a:t> </a:t>
            </a:r>
            <a:r>
              <a:rPr lang="en-ID" sz="3100" cap="none" dirty="0" err="1"/>
              <a:t>Komunikasi</a:t>
            </a:r>
            <a:r>
              <a:rPr lang="en-ID" sz="3100" cap="none" dirty="0"/>
              <a:t> Pada Lansia…?</a:t>
            </a:r>
            <a:br>
              <a:rPr lang="en-ID" cap="none" dirty="0"/>
            </a:br>
            <a:endParaRPr lang="en-ID" cap="none" dirty="0"/>
          </a:p>
        </p:txBody>
      </p:sp>
      <p:sp>
        <p:nvSpPr>
          <p:cNvPr id="3" name="Content Placeholder 2">
            <a:extLst>
              <a:ext uri="{FF2B5EF4-FFF2-40B4-BE49-F238E27FC236}">
                <a16:creationId xmlns:a16="http://schemas.microsoft.com/office/drawing/2014/main" id="{945E9CD6-2DA0-FC3A-491A-14BA25C95A25}"/>
              </a:ext>
            </a:extLst>
          </p:cNvPr>
          <p:cNvSpPr>
            <a:spLocks noGrp="1"/>
          </p:cNvSpPr>
          <p:nvPr>
            <p:ph idx="1"/>
          </p:nvPr>
        </p:nvSpPr>
        <p:spPr>
          <a:xfrm>
            <a:off x="1451579" y="2570205"/>
            <a:ext cx="9603275" cy="3003281"/>
          </a:xfrm>
        </p:spPr>
        <p:txBody>
          <a:bodyPr>
            <a:noAutofit/>
          </a:bodyPr>
          <a:lstStyle/>
          <a:p>
            <a:pPr marL="457200" lvl="1" indent="0">
              <a:buNone/>
            </a:pPr>
            <a:r>
              <a:rPr lang="en-ID" sz="2400" dirty="0"/>
              <a:t>A. </a:t>
            </a:r>
            <a:r>
              <a:rPr lang="en-ID" sz="2400" dirty="0" err="1"/>
              <a:t>Gangguan</a:t>
            </a:r>
            <a:r>
              <a:rPr lang="en-ID" sz="2400" dirty="0"/>
              <a:t> </a:t>
            </a:r>
            <a:r>
              <a:rPr lang="en-ID" sz="2400" dirty="0" err="1"/>
              <a:t>kemampuan</a:t>
            </a:r>
            <a:r>
              <a:rPr lang="en-ID" sz="2400" dirty="0"/>
              <a:t> </a:t>
            </a:r>
            <a:r>
              <a:rPr lang="en-ID" sz="2400" dirty="0" err="1"/>
              <a:t>bahasa</a:t>
            </a:r>
            <a:r>
              <a:rPr lang="en-ID" sz="2400" dirty="0"/>
              <a:t> (</a:t>
            </a:r>
            <a:r>
              <a:rPr lang="en-ID" sz="2400" dirty="0" err="1"/>
              <a:t>afasia</a:t>
            </a:r>
            <a:r>
              <a:rPr lang="en-ID" sz="2400" dirty="0"/>
              <a:t>).</a:t>
            </a:r>
          </a:p>
          <a:p>
            <a:pPr marL="457200" lvl="1" indent="0">
              <a:buNone/>
            </a:pPr>
            <a:r>
              <a:rPr lang="en-ID" sz="2400" dirty="0"/>
              <a:t>B. </a:t>
            </a:r>
            <a:r>
              <a:rPr lang="en-ID" sz="2400" dirty="0" err="1"/>
              <a:t>Penurunan</a:t>
            </a:r>
            <a:r>
              <a:rPr lang="en-ID" sz="2400" dirty="0"/>
              <a:t> </a:t>
            </a:r>
            <a:r>
              <a:rPr lang="en-ID" sz="2400" dirty="0" err="1"/>
              <a:t>daya</a:t>
            </a:r>
            <a:r>
              <a:rPr lang="en-ID" sz="2400" dirty="0"/>
              <a:t> </a:t>
            </a:r>
            <a:r>
              <a:rPr lang="en-ID" sz="2400" dirty="0" err="1"/>
              <a:t>ingat</a:t>
            </a:r>
            <a:r>
              <a:rPr lang="en-ID" sz="2400" dirty="0"/>
              <a:t>.</a:t>
            </a:r>
          </a:p>
          <a:p>
            <a:pPr marL="457200" lvl="1" indent="0">
              <a:buNone/>
            </a:pPr>
            <a:r>
              <a:rPr lang="en-ID" sz="2400" dirty="0"/>
              <a:t>C. </a:t>
            </a:r>
            <a:r>
              <a:rPr lang="en-ID" sz="2400" dirty="0" err="1"/>
              <a:t>Peningkatan</a:t>
            </a:r>
            <a:r>
              <a:rPr lang="en-ID" sz="2400" dirty="0"/>
              <a:t> </a:t>
            </a:r>
            <a:r>
              <a:rPr lang="en-ID" sz="2400" dirty="0" err="1"/>
              <a:t>motivasi</a:t>
            </a:r>
            <a:r>
              <a:rPr lang="en-ID" sz="2400" dirty="0"/>
              <a:t> </a:t>
            </a:r>
            <a:r>
              <a:rPr lang="en-ID" sz="2400" dirty="0" err="1"/>
              <a:t>untuk</a:t>
            </a:r>
            <a:r>
              <a:rPr lang="en-ID" sz="2400" dirty="0"/>
              <a:t> </a:t>
            </a:r>
            <a:r>
              <a:rPr lang="en-ID" sz="2400" dirty="0" err="1"/>
              <a:t>berinteraksi</a:t>
            </a:r>
            <a:r>
              <a:rPr lang="en-ID" sz="2400" dirty="0"/>
              <a:t> </a:t>
            </a:r>
            <a:r>
              <a:rPr lang="en-ID" sz="2400" dirty="0" err="1"/>
              <a:t>sosial</a:t>
            </a:r>
            <a:r>
              <a:rPr lang="en-ID" sz="2400" dirty="0"/>
              <a:t>.</a:t>
            </a:r>
          </a:p>
          <a:p>
            <a:pPr marL="457200" lvl="1" indent="0">
              <a:buNone/>
            </a:pPr>
            <a:r>
              <a:rPr lang="en-ID" sz="2400" dirty="0"/>
              <a:t>D. Sulit </a:t>
            </a:r>
            <a:r>
              <a:rPr lang="en-ID" sz="2400" dirty="0" err="1"/>
              <a:t>memahami</a:t>
            </a:r>
            <a:r>
              <a:rPr lang="en-ID" sz="2400" dirty="0"/>
              <a:t> </a:t>
            </a:r>
            <a:r>
              <a:rPr lang="en-ID" sz="2400" dirty="0" err="1"/>
              <a:t>informasi</a:t>
            </a:r>
            <a:r>
              <a:rPr lang="en-ID" sz="2400" dirty="0"/>
              <a:t> </a:t>
            </a:r>
            <a:r>
              <a:rPr lang="en-ID" sz="2400" dirty="0" err="1"/>
              <a:t>baru</a:t>
            </a:r>
            <a:r>
              <a:rPr lang="en-ID" sz="2400" dirty="0"/>
              <a:t>.</a:t>
            </a:r>
          </a:p>
          <a:p>
            <a:pPr marL="457200" lvl="1" indent="0">
              <a:buNone/>
            </a:pPr>
            <a:r>
              <a:rPr lang="en-ID" sz="2400" dirty="0"/>
              <a:t>E. </a:t>
            </a:r>
            <a:r>
              <a:rPr lang="en-ID" sz="2400" dirty="0" err="1"/>
              <a:t>Perubahan</a:t>
            </a:r>
            <a:r>
              <a:rPr lang="en-ID" sz="2400" dirty="0"/>
              <a:t> </a:t>
            </a:r>
            <a:r>
              <a:rPr lang="en-ID" sz="2400" dirty="0" err="1"/>
              <a:t>perilaku</a:t>
            </a:r>
            <a:r>
              <a:rPr lang="en-ID" sz="2400" dirty="0"/>
              <a:t> dan </a:t>
            </a:r>
            <a:r>
              <a:rPr lang="en-ID" sz="2400" dirty="0" err="1"/>
              <a:t>suasana</a:t>
            </a:r>
            <a:r>
              <a:rPr lang="en-ID" sz="2400" dirty="0"/>
              <a:t> </a:t>
            </a:r>
            <a:r>
              <a:rPr lang="en-ID" sz="2400" dirty="0" err="1"/>
              <a:t>hati</a:t>
            </a:r>
            <a:r>
              <a:rPr lang="en-ID" sz="2400" dirty="0"/>
              <a:t> yang </a:t>
            </a:r>
            <a:r>
              <a:rPr lang="en-ID" sz="2400" dirty="0" err="1"/>
              <a:t>memengaruhi</a:t>
            </a:r>
            <a:r>
              <a:rPr lang="en-ID" sz="2400" dirty="0"/>
              <a:t> </a:t>
            </a:r>
            <a:r>
              <a:rPr lang="en-ID" sz="2400" dirty="0" err="1"/>
              <a:t>interaksi</a:t>
            </a:r>
            <a:r>
              <a:rPr lang="en-ID" sz="2400" dirty="0"/>
              <a:t>.</a:t>
            </a:r>
          </a:p>
          <a:p>
            <a:pPr marL="0" indent="0">
              <a:buNone/>
            </a:pPr>
            <a:br>
              <a:rPr lang="en-ID" sz="2400" dirty="0"/>
            </a:br>
            <a:endParaRPr lang="en-ID" sz="2400" dirty="0"/>
          </a:p>
        </p:txBody>
      </p:sp>
    </p:spTree>
    <p:extLst>
      <p:ext uri="{BB962C8B-B14F-4D97-AF65-F5344CB8AC3E}">
        <p14:creationId xmlns:p14="http://schemas.microsoft.com/office/powerpoint/2010/main" val="355459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5677E-684E-7848-1610-08C2AE85D6C0}"/>
              </a:ext>
            </a:extLst>
          </p:cNvPr>
          <p:cNvSpPr>
            <a:spLocks noGrp="1"/>
          </p:cNvSpPr>
          <p:nvPr>
            <p:ph type="title"/>
          </p:nvPr>
        </p:nvSpPr>
        <p:spPr>
          <a:xfrm>
            <a:off x="838200" y="365126"/>
            <a:ext cx="10515600" cy="1637846"/>
          </a:xfrm>
        </p:spPr>
        <p:txBody>
          <a:bodyPr>
            <a:noAutofit/>
          </a:bodyPr>
          <a:lstStyle/>
          <a:p>
            <a:pPr marL="514350" indent="-514350">
              <a:buFont typeface="+mj-lt"/>
              <a:buAutoNum type="arabicPeriod" startAt="4"/>
            </a:pPr>
            <a:r>
              <a:rPr lang="en-ID" sz="2800" cap="none" dirty="0" err="1"/>
              <a:t>Seorang</a:t>
            </a:r>
            <a:r>
              <a:rPr lang="en-ID" sz="2800" cap="none" dirty="0"/>
              <a:t> Lansia Yang </a:t>
            </a:r>
            <a:r>
              <a:rPr lang="en-ID" sz="2800" cap="none" dirty="0" err="1"/>
              <a:t>tinggal</a:t>
            </a:r>
            <a:r>
              <a:rPr lang="en-ID" sz="2800" cap="none" dirty="0"/>
              <a:t> di BPSTW </a:t>
            </a:r>
            <a:r>
              <a:rPr lang="en-ID" sz="2800" cap="none" dirty="0" err="1"/>
              <a:t>Abiyoso</a:t>
            </a:r>
            <a:r>
              <a:rPr lang="en-ID" sz="2800" cap="none" dirty="0"/>
              <a:t> </a:t>
            </a:r>
            <a:r>
              <a:rPr lang="en-ID" sz="2800" cap="none" dirty="0" err="1"/>
              <a:t>Tampak</a:t>
            </a:r>
            <a:r>
              <a:rPr lang="en-ID" sz="2800" cap="none" dirty="0"/>
              <a:t> Sering </a:t>
            </a:r>
            <a:r>
              <a:rPr lang="en-ID" sz="2800" cap="none" dirty="0" err="1"/>
              <a:t>Menarik</a:t>
            </a:r>
            <a:r>
              <a:rPr lang="en-ID" sz="2800" cap="none" dirty="0"/>
              <a:t> Diri Dan </a:t>
            </a:r>
            <a:r>
              <a:rPr lang="en-ID" sz="2800" cap="none" dirty="0" err="1"/>
              <a:t>Enggan</a:t>
            </a:r>
            <a:r>
              <a:rPr lang="en-ID" sz="2800" cap="none" dirty="0"/>
              <a:t> </a:t>
            </a:r>
            <a:r>
              <a:rPr lang="en-ID" sz="2800" cap="none" dirty="0" err="1"/>
              <a:t>Berbicara</a:t>
            </a:r>
            <a:r>
              <a:rPr lang="en-ID" sz="2800" cap="none" dirty="0"/>
              <a:t>. </a:t>
            </a:r>
            <a:r>
              <a:rPr lang="en-ID" sz="2800" cap="none" dirty="0" err="1"/>
              <a:t>Setelah</a:t>
            </a:r>
            <a:r>
              <a:rPr lang="en-ID" sz="2800" cap="none" dirty="0"/>
              <a:t> </a:t>
            </a:r>
            <a:r>
              <a:rPr lang="en-ID" sz="2800" cap="none" dirty="0" err="1"/>
              <a:t>Diobservasi</a:t>
            </a:r>
            <a:r>
              <a:rPr lang="en-ID" sz="2800" cap="none" dirty="0"/>
              <a:t>, </a:t>
            </a:r>
            <a:r>
              <a:rPr lang="en-ID" sz="2800" cap="none" dirty="0" err="1"/>
              <a:t>Lingkungan</a:t>
            </a:r>
            <a:r>
              <a:rPr lang="en-ID" sz="2800" cap="none" dirty="0"/>
              <a:t> Panti Sangat </a:t>
            </a:r>
            <a:r>
              <a:rPr lang="en-ID" sz="2800" cap="none" dirty="0" err="1"/>
              <a:t>Bising</a:t>
            </a:r>
            <a:r>
              <a:rPr lang="en-ID" sz="2800" cap="none" dirty="0"/>
              <a:t> Di Siang Hari. Faktor </a:t>
            </a:r>
            <a:r>
              <a:rPr lang="en-ID" sz="2800" cap="none" dirty="0" err="1"/>
              <a:t>Penghambat</a:t>
            </a:r>
            <a:r>
              <a:rPr lang="en-ID" sz="2800" cap="none" dirty="0"/>
              <a:t> </a:t>
            </a:r>
            <a:r>
              <a:rPr lang="en-ID" sz="2800" cap="none" dirty="0" err="1"/>
              <a:t>Komunikasi</a:t>
            </a:r>
            <a:r>
              <a:rPr lang="en-ID" sz="2800" cap="none" dirty="0"/>
              <a:t> Pada Kasus Ini </a:t>
            </a:r>
            <a:r>
              <a:rPr lang="en-ID" sz="2800" cap="none" dirty="0" err="1"/>
              <a:t>Lebih</a:t>
            </a:r>
            <a:r>
              <a:rPr lang="en-ID" sz="2800" cap="none" dirty="0"/>
              <a:t> </a:t>
            </a:r>
            <a:r>
              <a:rPr lang="en-ID" sz="2800" cap="none" dirty="0" err="1"/>
              <a:t>Dominan</a:t>
            </a:r>
            <a:r>
              <a:rPr lang="en-ID" sz="2800" cap="none" dirty="0"/>
              <a:t> </a:t>
            </a:r>
            <a:r>
              <a:rPr lang="en-ID" sz="2800" cap="none" dirty="0" err="1"/>
              <a:t>Disebabkan</a:t>
            </a:r>
            <a:r>
              <a:rPr lang="en-ID" sz="2800" cap="none" dirty="0"/>
              <a:t> Oleh...</a:t>
            </a:r>
            <a:br>
              <a:rPr lang="en-ID" sz="3200" dirty="0"/>
            </a:br>
            <a:endParaRPr lang="en-ID" sz="3200" dirty="0"/>
          </a:p>
        </p:txBody>
      </p:sp>
      <p:sp>
        <p:nvSpPr>
          <p:cNvPr id="3" name="Content Placeholder 2">
            <a:extLst>
              <a:ext uri="{FF2B5EF4-FFF2-40B4-BE49-F238E27FC236}">
                <a16:creationId xmlns:a16="http://schemas.microsoft.com/office/drawing/2014/main" id="{FA052C8B-F27F-AFA9-4DDC-7F93F8937B0B}"/>
              </a:ext>
            </a:extLst>
          </p:cNvPr>
          <p:cNvSpPr>
            <a:spLocks noGrp="1"/>
          </p:cNvSpPr>
          <p:nvPr>
            <p:ph idx="1"/>
          </p:nvPr>
        </p:nvSpPr>
        <p:spPr>
          <a:xfrm>
            <a:off x="838200" y="2467429"/>
            <a:ext cx="10515600" cy="2641600"/>
          </a:xfrm>
        </p:spPr>
        <p:txBody>
          <a:bodyPr>
            <a:normAutofit/>
          </a:bodyPr>
          <a:lstStyle/>
          <a:p>
            <a:pPr marL="457200" lvl="1" indent="0">
              <a:buNone/>
            </a:pPr>
            <a:r>
              <a:rPr lang="en-ID" dirty="0"/>
              <a:t>A. Faktor </a:t>
            </a:r>
            <a:r>
              <a:rPr lang="en-ID" dirty="0" err="1"/>
              <a:t>psikologis</a:t>
            </a:r>
            <a:r>
              <a:rPr lang="en-ID" dirty="0"/>
              <a:t> (</a:t>
            </a:r>
            <a:r>
              <a:rPr lang="en-ID" dirty="0" err="1"/>
              <a:t>depresi</a:t>
            </a:r>
            <a:r>
              <a:rPr lang="en-ID" dirty="0"/>
              <a:t>).</a:t>
            </a:r>
          </a:p>
          <a:p>
            <a:pPr marL="457200" lvl="1" indent="0">
              <a:buNone/>
            </a:pPr>
            <a:r>
              <a:rPr lang="en-ID" dirty="0"/>
              <a:t>B. Faktor </a:t>
            </a:r>
            <a:r>
              <a:rPr lang="en-ID" dirty="0" err="1"/>
              <a:t>fisik</a:t>
            </a:r>
            <a:r>
              <a:rPr lang="en-ID" dirty="0"/>
              <a:t> (</a:t>
            </a:r>
            <a:r>
              <a:rPr lang="en-ID" dirty="0" err="1"/>
              <a:t>gangguan</a:t>
            </a:r>
            <a:r>
              <a:rPr lang="en-ID" dirty="0"/>
              <a:t> </a:t>
            </a:r>
            <a:r>
              <a:rPr lang="en-ID" dirty="0" err="1"/>
              <a:t>pendengaran</a:t>
            </a:r>
            <a:r>
              <a:rPr lang="en-ID" dirty="0"/>
              <a:t>).</a:t>
            </a:r>
          </a:p>
          <a:p>
            <a:pPr marL="457200" lvl="1" indent="0">
              <a:buNone/>
            </a:pPr>
            <a:r>
              <a:rPr lang="en-ID" dirty="0"/>
              <a:t>C. Faktor </a:t>
            </a:r>
            <a:r>
              <a:rPr lang="en-ID" dirty="0" err="1"/>
              <a:t>medis</a:t>
            </a:r>
            <a:r>
              <a:rPr lang="en-ID" dirty="0"/>
              <a:t> (</a:t>
            </a:r>
            <a:r>
              <a:rPr lang="en-ID" dirty="0" err="1"/>
              <a:t>demensia</a:t>
            </a:r>
            <a:r>
              <a:rPr lang="en-ID" dirty="0"/>
              <a:t>).</a:t>
            </a:r>
          </a:p>
          <a:p>
            <a:pPr marL="457200" lvl="1" indent="0">
              <a:buNone/>
            </a:pPr>
            <a:r>
              <a:rPr lang="en-ID" dirty="0"/>
              <a:t>D. Faktor </a:t>
            </a:r>
            <a:r>
              <a:rPr lang="en-ID" dirty="0" err="1"/>
              <a:t>lingkungan</a:t>
            </a:r>
            <a:r>
              <a:rPr lang="en-ID" dirty="0"/>
              <a:t> (</a:t>
            </a:r>
            <a:r>
              <a:rPr lang="en-ID" dirty="0" err="1"/>
              <a:t>kebisingan</a:t>
            </a:r>
            <a:r>
              <a:rPr lang="en-ID" dirty="0"/>
              <a:t> </a:t>
            </a:r>
            <a:r>
              <a:rPr lang="en-ID" dirty="0" err="1"/>
              <a:t>latar</a:t>
            </a:r>
            <a:r>
              <a:rPr lang="en-ID" dirty="0"/>
              <a:t> </a:t>
            </a:r>
            <a:r>
              <a:rPr lang="en-ID" dirty="0" err="1"/>
              <a:t>belakang</a:t>
            </a:r>
            <a:r>
              <a:rPr lang="en-ID" dirty="0"/>
              <a:t>).</a:t>
            </a:r>
          </a:p>
          <a:p>
            <a:pPr marL="457200" lvl="1" indent="0">
              <a:buNone/>
            </a:pPr>
            <a:r>
              <a:rPr lang="en-ID" dirty="0"/>
              <a:t>E. Faktor </a:t>
            </a:r>
            <a:r>
              <a:rPr lang="en-ID" dirty="0" err="1"/>
              <a:t>sosial</a:t>
            </a:r>
            <a:r>
              <a:rPr lang="en-ID" dirty="0"/>
              <a:t> (</a:t>
            </a:r>
            <a:r>
              <a:rPr lang="en-ID" dirty="0" err="1"/>
              <a:t>kurangnya</a:t>
            </a:r>
            <a:r>
              <a:rPr lang="en-ID" dirty="0"/>
              <a:t> </a:t>
            </a:r>
            <a:r>
              <a:rPr lang="en-ID" dirty="0" err="1"/>
              <a:t>privasi</a:t>
            </a:r>
            <a:r>
              <a:rPr lang="en-ID" dirty="0"/>
              <a:t>).</a:t>
            </a:r>
            <a:br>
              <a:rPr lang="en-ID" dirty="0"/>
            </a:br>
            <a:endParaRPr lang="en-ID" dirty="0"/>
          </a:p>
        </p:txBody>
      </p:sp>
    </p:spTree>
    <p:extLst>
      <p:ext uri="{BB962C8B-B14F-4D97-AF65-F5344CB8AC3E}">
        <p14:creationId xmlns:p14="http://schemas.microsoft.com/office/powerpoint/2010/main" val="1519077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E412D-60FA-884C-9C32-9E9C54BC00E4}"/>
              </a:ext>
            </a:extLst>
          </p:cNvPr>
          <p:cNvSpPr>
            <a:spLocks noGrp="1"/>
          </p:cNvSpPr>
          <p:nvPr>
            <p:ph type="title"/>
          </p:nvPr>
        </p:nvSpPr>
        <p:spPr>
          <a:xfrm>
            <a:off x="1451579" y="557776"/>
            <a:ext cx="10509762" cy="1345557"/>
          </a:xfrm>
        </p:spPr>
        <p:txBody>
          <a:bodyPr>
            <a:noAutofit/>
          </a:bodyPr>
          <a:lstStyle/>
          <a:p>
            <a:r>
              <a:rPr lang="en-ID" sz="2800" cap="none" dirty="0"/>
              <a:t>5.Manakah di </a:t>
            </a:r>
            <a:r>
              <a:rPr lang="en-ID" sz="2800" cap="none" dirty="0" err="1"/>
              <a:t>bawah</a:t>
            </a:r>
            <a:r>
              <a:rPr lang="en-ID" sz="2800" cap="none" dirty="0"/>
              <a:t> </a:t>
            </a:r>
            <a:r>
              <a:rPr lang="en-ID" sz="2800" cap="none" dirty="0" err="1"/>
              <a:t>ini</a:t>
            </a:r>
            <a:r>
              <a:rPr lang="en-ID" sz="2800" cap="none" dirty="0"/>
              <a:t> </a:t>
            </a:r>
            <a:r>
              <a:rPr lang="en-ID" sz="2800" cap="none" dirty="0" err="1"/>
              <a:t>Tehnik</a:t>
            </a:r>
            <a:r>
              <a:rPr lang="en-ID" sz="2800" cap="none" dirty="0"/>
              <a:t> </a:t>
            </a:r>
            <a:r>
              <a:rPr lang="en-ID" sz="2800" cap="none" dirty="0" err="1"/>
              <a:t>komunikasi</a:t>
            </a:r>
            <a:r>
              <a:rPr lang="en-ID" sz="2800" cap="none" dirty="0"/>
              <a:t> </a:t>
            </a:r>
            <a:r>
              <a:rPr lang="en-ID" sz="2800" cap="none" dirty="0" err="1"/>
              <a:t>Dengan</a:t>
            </a:r>
            <a:r>
              <a:rPr lang="en-ID" sz="2800" cap="none" dirty="0"/>
              <a:t> Lansia, </a:t>
            </a:r>
            <a:r>
              <a:rPr lang="en-ID" sz="2800" cap="none" dirty="0" err="1"/>
              <a:t>Untuk</a:t>
            </a:r>
            <a:r>
              <a:rPr lang="en-ID" sz="2800" cap="none" dirty="0"/>
              <a:t> </a:t>
            </a:r>
            <a:r>
              <a:rPr lang="en-ID" sz="2800" cap="none" dirty="0" err="1"/>
              <a:t>Memberikan</a:t>
            </a:r>
            <a:r>
              <a:rPr lang="en-ID" sz="2800" cap="none" dirty="0"/>
              <a:t> Waktu Yang </a:t>
            </a:r>
            <a:r>
              <a:rPr lang="en-ID" sz="2800" cap="none" dirty="0" err="1"/>
              <a:t>Cukup</a:t>
            </a:r>
            <a:r>
              <a:rPr lang="en-ID" sz="2800" cap="none" dirty="0"/>
              <a:t> Bagi Lansia </a:t>
            </a:r>
            <a:r>
              <a:rPr lang="en-ID" sz="2800" cap="none" dirty="0" err="1"/>
              <a:t>Untuk</a:t>
            </a:r>
            <a:r>
              <a:rPr lang="en-ID" sz="2800" cap="none" dirty="0"/>
              <a:t> </a:t>
            </a:r>
            <a:r>
              <a:rPr lang="en-ID" sz="2800" cap="none" dirty="0" err="1"/>
              <a:t>Merespons</a:t>
            </a:r>
            <a:r>
              <a:rPr lang="en-ID" sz="2800" cap="none" dirty="0"/>
              <a:t>. Tindakan Ini </a:t>
            </a:r>
            <a:r>
              <a:rPr lang="en-ID" sz="2800" cap="none" dirty="0" err="1"/>
              <a:t>Bertujuan</a:t>
            </a:r>
            <a:r>
              <a:rPr lang="en-ID" sz="2800" cap="none" dirty="0"/>
              <a:t> </a:t>
            </a:r>
            <a:r>
              <a:rPr lang="en-ID" sz="2800" cap="none" dirty="0" err="1"/>
              <a:t>Untuk</a:t>
            </a:r>
            <a:r>
              <a:rPr lang="en-ID" sz="2800" cap="none" dirty="0"/>
              <a:t>...</a:t>
            </a:r>
          </a:p>
        </p:txBody>
      </p:sp>
      <p:sp>
        <p:nvSpPr>
          <p:cNvPr id="3" name="Content Placeholder 2">
            <a:extLst>
              <a:ext uri="{FF2B5EF4-FFF2-40B4-BE49-F238E27FC236}">
                <a16:creationId xmlns:a16="http://schemas.microsoft.com/office/drawing/2014/main" id="{D4681B76-1ECA-733D-3088-50FD690DCF70}"/>
              </a:ext>
            </a:extLst>
          </p:cNvPr>
          <p:cNvSpPr>
            <a:spLocks noGrp="1"/>
          </p:cNvSpPr>
          <p:nvPr>
            <p:ph idx="1"/>
          </p:nvPr>
        </p:nvSpPr>
        <p:spPr>
          <a:xfrm>
            <a:off x="1451579" y="2397212"/>
            <a:ext cx="9603275" cy="3069134"/>
          </a:xfrm>
        </p:spPr>
        <p:txBody>
          <a:bodyPr/>
          <a:lstStyle/>
          <a:p>
            <a:pPr marL="0" indent="0">
              <a:buNone/>
            </a:pPr>
            <a:r>
              <a:rPr lang="en-ID" dirty="0"/>
              <a:t>A. </a:t>
            </a:r>
            <a:r>
              <a:rPr lang="en-ID" dirty="0" err="1"/>
              <a:t>Memberi</a:t>
            </a:r>
            <a:r>
              <a:rPr lang="en-ID" dirty="0"/>
              <a:t> </a:t>
            </a:r>
            <a:r>
              <a:rPr lang="en-ID" dirty="0" err="1"/>
              <a:t>kesempatan</a:t>
            </a:r>
            <a:r>
              <a:rPr lang="en-ID" dirty="0"/>
              <a:t> </a:t>
            </a:r>
            <a:r>
              <a:rPr lang="en-ID" dirty="0" err="1"/>
              <a:t>untuk</a:t>
            </a:r>
            <a:r>
              <a:rPr lang="en-ID" dirty="0"/>
              <a:t> </a:t>
            </a:r>
            <a:r>
              <a:rPr lang="en-ID" dirty="0" err="1"/>
              <a:t>beristirahat</a:t>
            </a:r>
            <a:r>
              <a:rPr lang="en-ID" dirty="0"/>
              <a:t> di </a:t>
            </a:r>
            <a:r>
              <a:rPr lang="en-ID" dirty="0" err="1"/>
              <a:t>tengah</a:t>
            </a:r>
            <a:r>
              <a:rPr lang="en-ID" dirty="0"/>
              <a:t> </a:t>
            </a:r>
            <a:r>
              <a:rPr lang="en-ID" dirty="0" err="1"/>
              <a:t>percakapan</a:t>
            </a:r>
            <a:r>
              <a:rPr lang="en-ID" dirty="0"/>
              <a:t>.</a:t>
            </a:r>
          </a:p>
          <a:p>
            <a:pPr marL="0" indent="0">
              <a:buNone/>
            </a:pPr>
            <a:r>
              <a:rPr lang="en-ID" dirty="0"/>
              <a:t>B. </a:t>
            </a:r>
            <a:r>
              <a:rPr lang="en-ID" dirty="0" err="1"/>
              <a:t>Membiarkan</a:t>
            </a:r>
            <a:r>
              <a:rPr lang="en-ID" dirty="0"/>
              <a:t> </a:t>
            </a:r>
            <a:r>
              <a:rPr lang="en-ID" dirty="0" err="1"/>
              <a:t>mereka</a:t>
            </a:r>
            <a:r>
              <a:rPr lang="en-ID" dirty="0"/>
              <a:t> </a:t>
            </a:r>
            <a:r>
              <a:rPr lang="en-ID" dirty="0" err="1"/>
              <a:t>memproses</a:t>
            </a:r>
            <a:r>
              <a:rPr lang="en-ID" dirty="0"/>
              <a:t> </a:t>
            </a:r>
            <a:r>
              <a:rPr lang="en-ID" dirty="0" err="1"/>
              <a:t>informasi</a:t>
            </a:r>
            <a:r>
              <a:rPr lang="en-ID" dirty="0"/>
              <a:t> dan </a:t>
            </a:r>
            <a:r>
              <a:rPr lang="en-ID" dirty="0" err="1"/>
              <a:t>merumuskan</a:t>
            </a:r>
            <a:r>
              <a:rPr lang="en-ID" dirty="0"/>
              <a:t> </a:t>
            </a:r>
            <a:r>
              <a:rPr lang="en-ID" dirty="0" err="1"/>
              <a:t>jawaban</a:t>
            </a:r>
            <a:r>
              <a:rPr lang="en-ID" dirty="0"/>
              <a:t> </a:t>
            </a:r>
            <a:r>
              <a:rPr lang="en-ID" dirty="0" err="1"/>
              <a:t>tanpa</a:t>
            </a:r>
            <a:r>
              <a:rPr lang="en-ID" dirty="0"/>
              <a:t> </a:t>
            </a:r>
            <a:r>
              <a:rPr lang="en-ID" dirty="0" err="1"/>
              <a:t>terburu-buru</a:t>
            </a:r>
            <a:r>
              <a:rPr lang="en-ID" dirty="0"/>
              <a:t>.</a:t>
            </a:r>
          </a:p>
          <a:p>
            <a:pPr marL="0" indent="0">
              <a:buNone/>
            </a:pPr>
            <a:r>
              <a:rPr lang="en-ID" dirty="0"/>
              <a:t>C. </a:t>
            </a:r>
            <a:r>
              <a:rPr lang="en-ID" dirty="0" err="1"/>
              <a:t>Menunjukkan</a:t>
            </a:r>
            <a:r>
              <a:rPr lang="en-ID" dirty="0"/>
              <a:t> </a:t>
            </a:r>
            <a:r>
              <a:rPr lang="en-ID" dirty="0" err="1"/>
              <a:t>bahwa</a:t>
            </a:r>
            <a:r>
              <a:rPr lang="en-ID" dirty="0"/>
              <a:t> Anda </a:t>
            </a:r>
            <a:r>
              <a:rPr lang="en-ID" dirty="0" err="1"/>
              <a:t>memiliki</a:t>
            </a:r>
            <a:r>
              <a:rPr lang="en-ID" dirty="0"/>
              <a:t> </a:t>
            </a:r>
            <a:r>
              <a:rPr lang="en-ID" dirty="0" err="1"/>
              <a:t>banyak</a:t>
            </a:r>
            <a:r>
              <a:rPr lang="en-ID" dirty="0"/>
              <a:t> </a:t>
            </a:r>
            <a:r>
              <a:rPr lang="en-ID" dirty="0" err="1"/>
              <a:t>waktu</a:t>
            </a:r>
            <a:r>
              <a:rPr lang="en-ID" dirty="0"/>
              <a:t> </a:t>
            </a:r>
            <a:r>
              <a:rPr lang="en-ID" dirty="0" err="1"/>
              <a:t>luang</a:t>
            </a:r>
            <a:r>
              <a:rPr lang="en-ID" dirty="0"/>
              <a:t>.</a:t>
            </a:r>
          </a:p>
          <a:p>
            <a:pPr marL="0" indent="0">
              <a:buNone/>
            </a:pPr>
            <a:r>
              <a:rPr lang="en-ID" dirty="0"/>
              <a:t>D. </a:t>
            </a:r>
            <a:r>
              <a:rPr lang="en-ID" dirty="0" err="1"/>
              <a:t>Menghindari</a:t>
            </a:r>
            <a:r>
              <a:rPr lang="en-ID" dirty="0"/>
              <a:t> </a:t>
            </a:r>
            <a:r>
              <a:rPr lang="en-ID" dirty="0" err="1"/>
              <a:t>topik</a:t>
            </a:r>
            <a:r>
              <a:rPr lang="en-ID" dirty="0"/>
              <a:t> </a:t>
            </a:r>
            <a:r>
              <a:rPr lang="en-ID" dirty="0" err="1"/>
              <a:t>pembicaraan</a:t>
            </a:r>
            <a:r>
              <a:rPr lang="en-ID" dirty="0"/>
              <a:t> yang </a:t>
            </a:r>
            <a:r>
              <a:rPr lang="en-ID" dirty="0" err="1"/>
              <a:t>sensitif</a:t>
            </a:r>
            <a:r>
              <a:rPr lang="en-ID" dirty="0"/>
              <a:t>.</a:t>
            </a:r>
          </a:p>
          <a:p>
            <a:pPr marL="0" indent="0">
              <a:buNone/>
            </a:pPr>
            <a:r>
              <a:rPr lang="en-ID" dirty="0"/>
              <a:t>E. </a:t>
            </a:r>
            <a:r>
              <a:rPr lang="en-ID" dirty="0" err="1"/>
              <a:t>Memberi</a:t>
            </a:r>
            <a:r>
              <a:rPr lang="en-ID" dirty="0"/>
              <a:t> </a:t>
            </a:r>
            <a:r>
              <a:rPr lang="en-ID" dirty="0" err="1"/>
              <a:t>waktu</a:t>
            </a:r>
            <a:r>
              <a:rPr lang="en-ID" dirty="0"/>
              <a:t> </a:t>
            </a:r>
            <a:r>
              <a:rPr lang="en-ID" dirty="0" err="1"/>
              <a:t>untuk</a:t>
            </a:r>
            <a:r>
              <a:rPr lang="en-ID" dirty="0"/>
              <a:t> </a:t>
            </a:r>
            <a:r>
              <a:rPr lang="en-ID" dirty="0" err="1"/>
              <a:t>mencari</a:t>
            </a:r>
            <a:r>
              <a:rPr lang="en-ID" dirty="0"/>
              <a:t> </a:t>
            </a:r>
            <a:r>
              <a:rPr lang="en-ID" dirty="0" err="1"/>
              <a:t>alat</a:t>
            </a:r>
            <a:r>
              <a:rPr lang="en-ID" dirty="0"/>
              <a:t> </a:t>
            </a:r>
            <a:r>
              <a:rPr lang="en-ID" dirty="0" err="1"/>
              <a:t>bantu</a:t>
            </a:r>
            <a:r>
              <a:rPr lang="en-ID" dirty="0"/>
              <a:t> </a:t>
            </a:r>
            <a:r>
              <a:rPr lang="en-ID" dirty="0" err="1"/>
              <a:t>dengar</a:t>
            </a:r>
            <a:r>
              <a:rPr lang="en-ID" dirty="0"/>
              <a:t> </a:t>
            </a:r>
            <a:r>
              <a:rPr lang="en-ID" dirty="0" err="1"/>
              <a:t>mereka</a:t>
            </a:r>
            <a:r>
              <a:rPr lang="en-ID" dirty="0"/>
              <a:t>.</a:t>
            </a:r>
          </a:p>
          <a:p>
            <a:pPr marL="0" indent="0">
              <a:buNone/>
            </a:pPr>
            <a:endParaRPr lang="en-ID" dirty="0"/>
          </a:p>
        </p:txBody>
      </p:sp>
    </p:spTree>
    <p:extLst>
      <p:ext uri="{BB962C8B-B14F-4D97-AF65-F5344CB8AC3E}">
        <p14:creationId xmlns:p14="http://schemas.microsoft.com/office/powerpoint/2010/main" val="2223600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286EE-D937-954F-0F36-13376FAF0DC1}"/>
              </a:ext>
            </a:extLst>
          </p:cNvPr>
          <p:cNvSpPr>
            <a:spLocks noGrp="1"/>
          </p:cNvSpPr>
          <p:nvPr>
            <p:ph type="title"/>
          </p:nvPr>
        </p:nvSpPr>
        <p:spPr>
          <a:xfrm>
            <a:off x="222423" y="296519"/>
            <a:ext cx="11969577" cy="1049235"/>
          </a:xfrm>
        </p:spPr>
        <p:txBody>
          <a:bodyPr>
            <a:noAutofit/>
          </a:bodyPr>
          <a:lstStyle/>
          <a:p>
            <a:r>
              <a:rPr lang="sv-SE" sz="2400" cap="none" dirty="0"/>
              <a:t>6.Seorang Perawat T Berusia 37 Tahun Melakukan Komunikasi Dengan Menggunakan Postur Tubuh Terbuka, Kontak Mata Yang Baik, Dan Sentuhan Lembut saat Komunikasi Dengan Lansia Pernyataan diatas Contoh Dari Strategi Komunikasi...?</a:t>
            </a:r>
            <a:endParaRPr lang="en-ID" sz="2400" cap="none" dirty="0"/>
          </a:p>
        </p:txBody>
      </p:sp>
      <p:sp>
        <p:nvSpPr>
          <p:cNvPr id="3" name="Content Placeholder 2">
            <a:extLst>
              <a:ext uri="{FF2B5EF4-FFF2-40B4-BE49-F238E27FC236}">
                <a16:creationId xmlns:a16="http://schemas.microsoft.com/office/drawing/2014/main" id="{6338330C-A68E-5822-4A33-48D835F319EF}"/>
              </a:ext>
            </a:extLst>
          </p:cNvPr>
          <p:cNvSpPr>
            <a:spLocks noGrp="1"/>
          </p:cNvSpPr>
          <p:nvPr>
            <p:ph idx="1"/>
          </p:nvPr>
        </p:nvSpPr>
        <p:spPr>
          <a:xfrm>
            <a:off x="838200" y="2520777"/>
            <a:ext cx="10515600" cy="3656185"/>
          </a:xfrm>
        </p:spPr>
        <p:txBody>
          <a:bodyPr/>
          <a:lstStyle/>
          <a:p>
            <a:pPr marL="0" indent="0">
              <a:buNone/>
            </a:pPr>
            <a:r>
              <a:rPr lang="en-ID" sz="2400" dirty="0"/>
              <a:t>A. Verbal yang </a:t>
            </a:r>
            <a:r>
              <a:rPr lang="en-ID" sz="2400" dirty="0" err="1"/>
              <a:t>efektif</a:t>
            </a:r>
            <a:r>
              <a:rPr lang="en-ID" sz="2400" dirty="0"/>
              <a:t>.</a:t>
            </a:r>
          </a:p>
          <a:p>
            <a:pPr marL="0" indent="0">
              <a:buNone/>
            </a:pPr>
            <a:r>
              <a:rPr lang="en-ID" sz="2400" dirty="0"/>
              <a:t>B. Non-verbal yang </a:t>
            </a:r>
            <a:r>
              <a:rPr lang="en-ID" sz="2400" dirty="0" err="1"/>
              <a:t>suportif</a:t>
            </a:r>
            <a:r>
              <a:rPr lang="en-ID" sz="2400" dirty="0"/>
              <a:t>.</a:t>
            </a:r>
          </a:p>
          <a:p>
            <a:pPr marL="0" indent="0">
              <a:buNone/>
            </a:pPr>
            <a:r>
              <a:rPr lang="en-ID" sz="2400" dirty="0"/>
              <a:t>C. </a:t>
            </a:r>
            <a:r>
              <a:rPr lang="en-ID" sz="2400" dirty="0" err="1"/>
              <a:t>Penggunaan</a:t>
            </a:r>
            <a:r>
              <a:rPr lang="en-ID" sz="2400" dirty="0"/>
              <a:t> </a:t>
            </a:r>
            <a:r>
              <a:rPr lang="en-ID" sz="2400" dirty="0" err="1"/>
              <a:t>alat</a:t>
            </a:r>
            <a:r>
              <a:rPr lang="en-ID" sz="2400" dirty="0"/>
              <a:t> </a:t>
            </a:r>
            <a:r>
              <a:rPr lang="en-ID" sz="2400" dirty="0" err="1"/>
              <a:t>bantu</a:t>
            </a:r>
            <a:r>
              <a:rPr lang="en-ID" sz="2400" dirty="0"/>
              <a:t> </a:t>
            </a:r>
            <a:r>
              <a:rPr lang="en-ID" sz="2400" dirty="0" err="1"/>
              <a:t>dengar</a:t>
            </a:r>
            <a:r>
              <a:rPr lang="en-ID" sz="2400" dirty="0"/>
              <a:t>.</a:t>
            </a:r>
          </a:p>
          <a:p>
            <a:pPr marL="0" indent="0">
              <a:buNone/>
            </a:pPr>
            <a:r>
              <a:rPr lang="en-ID" sz="2400" dirty="0"/>
              <a:t>D. </a:t>
            </a:r>
            <a:r>
              <a:rPr lang="en-ID" sz="2400" dirty="0" err="1"/>
              <a:t>Komunikasi</a:t>
            </a:r>
            <a:r>
              <a:rPr lang="en-ID" sz="2400" dirty="0"/>
              <a:t> </a:t>
            </a:r>
            <a:r>
              <a:rPr lang="en-ID" sz="2400" dirty="0" err="1"/>
              <a:t>satu</a:t>
            </a:r>
            <a:r>
              <a:rPr lang="en-ID" sz="2400" dirty="0"/>
              <a:t> </a:t>
            </a:r>
            <a:r>
              <a:rPr lang="en-ID" sz="2400" dirty="0" err="1"/>
              <a:t>arah</a:t>
            </a:r>
            <a:r>
              <a:rPr lang="en-ID" sz="2400" dirty="0"/>
              <a:t>.</a:t>
            </a:r>
          </a:p>
          <a:p>
            <a:pPr marL="0" indent="0">
              <a:buNone/>
            </a:pPr>
            <a:r>
              <a:rPr lang="en-ID" sz="2400" dirty="0"/>
              <a:t>E. Strategi </a:t>
            </a:r>
            <a:r>
              <a:rPr lang="en-ID" sz="2400" dirty="0" err="1"/>
              <a:t>mengendalikan</a:t>
            </a:r>
            <a:r>
              <a:rPr lang="en-ID" sz="2400" dirty="0"/>
              <a:t> </a:t>
            </a:r>
            <a:r>
              <a:rPr lang="en-ID" sz="2400" dirty="0" err="1"/>
              <a:t>percakapan</a:t>
            </a:r>
            <a:endParaRPr lang="en-ID" sz="2400" dirty="0"/>
          </a:p>
          <a:p>
            <a:endParaRPr lang="en-ID" dirty="0"/>
          </a:p>
        </p:txBody>
      </p:sp>
    </p:spTree>
    <p:extLst>
      <p:ext uri="{BB962C8B-B14F-4D97-AF65-F5344CB8AC3E}">
        <p14:creationId xmlns:p14="http://schemas.microsoft.com/office/powerpoint/2010/main" val="3481337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3D33A-215D-F435-548F-710448C9C3B3}"/>
              </a:ext>
            </a:extLst>
          </p:cNvPr>
          <p:cNvSpPr>
            <a:spLocks noGrp="1"/>
          </p:cNvSpPr>
          <p:nvPr>
            <p:ph type="title"/>
          </p:nvPr>
        </p:nvSpPr>
        <p:spPr>
          <a:xfrm>
            <a:off x="708454" y="342420"/>
            <a:ext cx="10775092" cy="1049235"/>
          </a:xfrm>
        </p:spPr>
        <p:txBody>
          <a:bodyPr>
            <a:noAutofit/>
          </a:bodyPr>
          <a:lstStyle/>
          <a:p>
            <a:r>
              <a:rPr lang="en-ID" sz="2400" cap="none" dirty="0"/>
              <a:t>7.Seorang </a:t>
            </a:r>
            <a:r>
              <a:rPr lang="en-ID" sz="2400" cap="none" dirty="0" err="1"/>
              <a:t>Perawat</a:t>
            </a:r>
            <a:r>
              <a:rPr lang="en-ID" sz="2400" cap="none" dirty="0"/>
              <a:t> </a:t>
            </a:r>
            <a:r>
              <a:rPr lang="en-ID" sz="2400" cap="none" dirty="0" err="1"/>
              <a:t>Menggunakan</a:t>
            </a:r>
            <a:r>
              <a:rPr lang="en-ID" sz="2400" cap="none" dirty="0"/>
              <a:t> Jargon </a:t>
            </a:r>
            <a:r>
              <a:rPr lang="en-ID" sz="2400" cap="none" dirty="0" err="1"/>
              <a:t>Medis</a:t>
            </a:r>
            <a:r>
              <a:rPr lang="en-ID" sz="2400" cap="none" dirty="0"/>
              <a:t> Yang Rumit Saat </a:t>
            </a:r>
            <a:r>
              <a:rPr lang="en-ID" sz="2400" cap="none" dirty="0" err="1"/>
              <a:t>Menjelaskan</a:t>
            </a:r>
            <a:r>
              <a:rPr lang="en-ID" sz="2400" cap="none" dirty="0"/>
              <a:t> </a:t>
            </a:r>
            <a:r>
              <a:rPr lang="en-ID" sz="2400" cap="none" dirty="0" err="1"/>
              <a:t>Kondisi</a:t>
            </a:r>
            <a:r>
              <a:rPr lang="en-ID" sz="2400" cap="none" dirty="0"/>
              <a:t> Kesehatan </a:t>
            </a:r>
            <a:r>
              <a:rPr lang="en-ID" sz="2400" cap="none" dirty="0" err="1"/>
              <a:t>Kepada</a:t>
            </a:r>
            <a:r>
              <a:rPr lang="en-ID" sz="2400" cap="none" dirty="0"/>
              <a:t> Lansia . </a:t>
            </a:r>
            <a:r>
              <a:rPr lang="en-ID" sz="2400" cap="none" dirty="0" err="1"/>
              <a:t>Apakah</a:t>
            </a:r>
            <a:r>
              <a:rPr lang="en-ID" sz="2400" cap="none" dirty="0"/>
              <a:t> yang </a:t>
            </a:r>
            <a:r>
              <a:rPr lang="en-ID" sz="2400" cap="none" dirty="0" err="1"/>
              <a:t>seharusnya</a:t>
            </a:r>
            <a:r>
              <a:rPr lang="en-ID" sz="2400" cap="none" dirty="0"/>
              <a:t> </a:t>
            </a:r>
            <a:r>
              <a:rPr lang="en-ID" sz="2400" cap="none" dirty="0" err="1"/>
              <a:t>dilakukan</a:t>
            </a:r>
            <a:r>
              <a:rPr lang="en-ID" sz="2400" cap="none" dirty="0"/>
              <a:t> oleh </a:t>
            </a:r>
            <a:r>
              <a:rPr lang="en-ID" sz="2400" cap="none" dirty="0" err="1"/>
              <a:t>perawat</a:t>
            </a:r>
            <a:r>
              <a:rPr lang="en-ID" sz="2400" cap="none" dirty="0"/>
              <a:t> </a:t>
            </a:r>
            <a:r>
              <a:rPr lang="en-ID" sz="2400" cap="none" dirty="0" err="1"/>
              <a:t>tersebut</a:t>
            </a:r>
            <a:r>
              <a:rPr lang="en-ID" sz="2400" cap="none" dirty="0"/>
              <a:t> ….?</a:t>
            </a:r>
          </a:p>
        </p:txBody>
      </p:sp>
      <p:sp>
        <p:nvSpPr>
          <p:cNvPr id="3" name="Content Placeholder 2">
            <a:extLst>
              <a:ext uri="{FF2B5EF4-FFF2-40B4-BE49-F238E27FC236}">
                <a16:creationId xmlns:a16="http://schemas.microsoft.com/office/drawing/2014/main" id="{A524F5B7-527D-5814-1466-23E6E9437950}"/>
              </a:ext>
            </a:extLst>
          </p:cNvPr>
          <p:cNvSpPr>
            <a:spLocks noGrp="1"/>
          </p:cNvSpPr>
          <p:nvPr>
            <p:ph idx="1"/>
          </p:nvPr>
        </p:nvSpPr>
        <p:spPr/>
        <p:txBody>
          <a:bodyPr/>
          <a:lstStyle/>
          <a:p>
            <a:pPr marL="0" indent="0">
              <a:buNone/>
            </a:pPr>
            <a:r>
              <a:rPr lang="en-ID" dirty="0"/>
              <a:t>A. </a:t>
            </a:r>
            <a:r>
              <a:rPr lang="en-ID" dirty="0" err="1"/>
              <a:t>Dilakukan</a:t>
            </a:r>
            <a:r>
              <a:rPr lang="en-ID" dirty="0"/>
              <a:t> </a:t>
            </a:r>
            <a:r>
              <a:rPr lang="en-ID" dirty="0" err="1"/>
              <a:t>secara</a:t>
            </a:r>
            <a:r>
              <a:rPr lang="en-ID" dirty="0"/>
              <a:t> rutin </a:t>
            </a:r>
            <a:r>
              <a:rPr lang="en-ID" dirty="0" err="1"/>
              <a:t>untuk</a:t>
            </a:r>
            <a:r>
              <a:rPr lang="en-ID" dirty="0"/>
              <a:t> </a:t>
            </a:r>
            <a:r>
              <a:rPr lang="en-ID" dirty="0" err="1"/>
              <a:t>mendidik</a:t>
            </a:r>
            <a:r>
              <a:rPr lang="en-ID" dirty="0"/>
              <a:t> </a:t>
            </a:r>
            <a:r>
              <a:rPr lang="en-ID" dirty="0" err="1"/>
              <a:t>lansia</a:t>
            </a:r>
            <a:r>
              <a:rPr lang="en-ID" dirty="0"/>
              <a:t>.</a:t>
            </a:r>
          </a:p>
          <a:p>
            <a:pPr marL="0" indent="0">
              <a:buNone/>
            </a:pPr>
            <a:r>
              <a:rPr lang="en-ID" dirty="0"/>
              <a:t>B. </a:t>
            </a:r>
            <a:r>
              <a:rPr lang="en-ID" dirty="0" err="1"/>
              <a:t>Dilakukan</a:t>
            </a:r>
            <a:r>
              <a:rPr lang="en-ID" dirty="0"/>
              <a:t> </a:t>
            </a:r>
            <a:r>
              <a:rPr lang="en-ID" dirty="0" err="1"/>
              <a:t>hanya</a:t>
            </a:r>
            <a:r>
              <a:rPr lang="en-ID" dirty="0"/>
              <a:t> </a:t>
            </a:r>
            <a:r>
              <a:rPr lang="en-ID" dirty="0" err="1"/>
              <a:t>jika</a:t>
            </a:r>
            <a:r>
              <a:rPr lang="en-ID" dirty="0"/>
              <a:t> </a:t>
            </a:r>
            <a:r>
              <a:rPr lang="en-ID" dirty="0" err="1"/>
              <a:t>ada</a:t>
            </a:r>
            <a:r>
              <a:rPr lang="en-ID" dirty="0"/>
              <a:t> </a:t>
            </a:r>
            <a:r>
              <a:rPr lang="en-ID" dirty="0" err="1"/>
              <a:t>anggota</a:t>
            </a:r>
            <a:r>
              <a:rPr lang="en-ID" dirty="0"/>
              <a:t> </a:t>
            </a:r>
            <a:r>
              <a:rPr lang="en-ID" dirty="0" err="1"/>
              <a:t>keluarga</a:t>
            </a:r>
            <a:r>
              <a:rPr lang="en-ID" dirty="0"/>
              <a:t> lain yang </a:t>
            </a:r>
            <a:r>
              <a:rPr lang="en-ID" dirty="0" err="1"/>
              <a:t>hadir</a:t>
            </a:r>
            <a:r>
              <a:rPr lang="en-ID" dirty="0"/>
              <a:t>.</a:t>
            </a:r>
          </a:p>
          <a:p>
            <a:pPr marL="0" indent="0">
              <a:buNone/>
            </a:pPr>
            <a:r>
              <a:rPr lang="en-ID" dirty="0"/>
              <a:t>C. </a:t>
            </a:r>
            <a:r>
              <a:rPr lang="en-ID" dirty="0" err="1"/>
              <a:t>Dilakukan</a:t>
            </a:r>
            <a:r>
              <a:rPr lang="en-ID" dirty="0"/>
              <a:t> </a:t>
            </a:r>
            <a:r>
              <a:rPr lang="en-ID" dirty="0" err="1"/>
              <a:t>untuk</a:t>
            </a:r>
            <a:r>
              <a:rPr lang="en-ID" dirty="0"/>
              <a:t> </a:t>
            </a:r>
            <a:r>
              <a:rPr lang="en-ID" dirty="0" err="1"/>
              <a:t>menunjukkan</a:t>
            </a:r>
            <a:r>
              <a:rPr lang="en-ID" dirty="0"/>
              <a:t> </a:t>
            </a:r>
            <a:r>
              <a:rPr lang="en-ID" dirty="0" err="1"/>
              <a:t>profesionalisme</a:t>
            </a:r>
            <a:r>
              <a:rPr lang="en-ID" dirty="0"/>
              <a:t>.</a:t>
            </a:r>
          </a:p>
          <a:p>
            <a:pPr marL="0" indent="0">
              <a:buNone/>
            </a:pPr>
            <a:r>
              <a:rPr lang="en-ID" dirty="0"/>
              <a:t>D. </a:t>
            </a:r>
            <a:r>
              <a:rPr lang="en-ID" dirty="0" err="1"/>
              <a:t>Dihindari</a:t>
            </a:r>
            <a:r>
              <a:rPr lang="en-ID" dirty="0"/>
              <a:t>, </a:t>
            </a:r>
            <a:r>
              <a:rPr lang="en-ID" dirty="0" err="1"/>
              <a:t>sebaiknya</a:t>
            </a:r>
            <a:r>
              <a:rPr lang="en-ID" dirty="0"/>
              <a:t> </a:t>
            </a:r>
            <a:r>
              <a:rPr lang="en-ID" dirty="0" err="1"/>
              <a:t>gunakan</a:t>
            </a:r>
            <a:r>
              <a:rPr lang="en-ID" dirty="0"/>
              <a:t> </a:t>
            </a:r>
            <a:r>
              <a:rPr lang="en-ID" dirty="0" err="1"/>
              <a:t>bahasa</a:t>
            </a:r>
            <a:r>
              <a:rPr lang="en-ID" dirty="0"/>
              <a:t> </a:t>
            </a:r>
            <a:r>
              <a:rPr lang="en-ID" dirty="0" err="1"/>
              <a:t>sederhana</a:t>
            </a:r>
            <a:r>
              <a:rPr lang="en-ID" dirty="0"/>
              <a:t> dan </a:t>
            </a:r>
            <a:r>
              <a:rPr lang="en-ID" dirty="0" err="1"/>
              <a:t>langsung</a:t>
            </a:r>
            <a:r>
              <a:rPr lang="en-ID" dirty="0"/>
              <a:t>.</a:t>
            </a:r>
          </a:p>
          <a:p>
            <a:pPr marL="0" indent="0">
              <a:buNone/>
            </a:pPr>
            <a:r>
              <a:rPr lang="en-ID" dirty="0"/>
              <a:t>E. </a:t>
            </a:r>
            <a:r>
              <a:rPr lang="en-ID" dirty="0" err="1"/>
              <a:t>Dilakukan</a:t>
            </a:r>
            <a:r>
              <a:rPr lang="en-ID" dirty="0"/>
              <a:t> </a:t>
            </a:r>
            <a:r>
              <a:rPr lang="en-ID" dirty="0" err="1"/>
              <a:t>jika</a:t>
            </a:r>
            <a:r>
              <a:rPr lang="en-ID" dirty="0"/>
              <a:t> </a:t>
            </a:r>
            <a:r>
              <a:rPr lang="en-ID" dirty="0" err="1"/>
              <a:t>lansia</a:t>
            </a:r>
            <a:r>
              <a:rPr lang="en-ID" dirty="0"/>
              <a:t> </a:t>
            </a:r>
            <a:r>
              <a:rPr lang="en-ID" dirty="0" err="1"/>
              <a:t>memiliki</a:t>
            </a:r>
            <a:r>
              <a:rPr lang="en-ID" dirty="0"/>
              <a:t> </a:t>
            </a:r>
            <a:r>
              <a:rPr lang="en-ID" dirty="0" err="1"/>
              <a:t>latar</a:t>
            </a:r>
            <a:r>
              <a:rPr lang="en-ID" dirty="0"/>
              <a:t> </a:t>
            </a:r>
            <a:r>
              <a:rPr lang="en-ID" dirty="0" err="1"/>
              <a:t>belakang</a:t>
            </a:r>
            <a:r>
              <a:rPr lang="en-ID" dirty="0"/>
              <a:t> </a:t>
            </a:r>
            <a:r>
              <a:rPr lang="en-ID" dirty="0" err="1"/>
              <a:t>pendidikan</a:t>
            </a:r>
            <a:r>
              <a:rPr lang="en-ID" dirty="0"/>
              <a:t> </a:t>
            </a:r>
            <a:r>
              <a:rPr lang="en-ID" dirty="0" err="1"/>
              <a:t>tinggi</a:t>
            </a:r>
            <a:r>
              <a:rPr lang="en-ID" dirty="0"/>
              <a:t>.</a:t>
            </a:r>
          </a:p>
          <a:p>
            <a:pPr marL="0" indent="0">
              <a:buNone/>
            </a:pPr>
            <a:endParaRPr lang="en-ID" dirty="0"/>
          </a:p>
        </p:txBody>
      </p:sp>
    </p:spTree>
    <p:extLst>
      <p:ext uri="{BB962C8B-B14F-4D97-AF65-F5344CB8AC3E}">
        <p14:creationId xmlns:p14="http://schemas.microsoft.com/office/powerpoint/2010/main" val="474741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A89D2-19C0-2C9E-C761-E92C5A73E94C}"/>
              </a:ext>
            </a:extLst>
          </p:cNvPr>
          <p:cNvSpPr>
            <a:spLocks noGrp="1"/>
          </p:cNvSpPr>
          <p:nvPr>
            <p:ph type="title"/>
          </p:nvPr>
        </p:nvSpPr>
        <p:spPr/>
        <p:txBody>
          <a:bodyPr/>
          <a:lstStyle/>
          <a:p>
            <a:r>
              <a:rPr lang="en-ID" b="1" dirty="0" err="1"/>
              <a:t>Pentingnya</a:t>
            </a:r>
            <a:r>
              <a:rPr lang="en-ID" b="1" dirty="0"/>
              <a:t> </a:t>
            </a:r>
            <a:r>
              <a:rPr lang="en-ID" b="1" dirty="0" err="1"/>
              <a:t>Komunikasi</a:t>
            </a:r>
            <a:r>
              <a:rPr lang="en-ID" b="1" dirty="0"/>
              <a:t> pada Lansia</a:t>
            </a:r>
            <a:endParaRPr lang="en-ID" dirty="0"/>
          </a:p>
        </p:txBody>
      </p:sp>
      <p:sp>
        <p:nvSpPr>
          <p:cNvPr id="3" name="Content Placeholder 2">
            <a:extLst>
              <a:ext uri="{FF2B5EF4-FFF2-40B4-BE49-F238E27FC236}">
                <a16:creationId xmlns:a16="http://schemas.microsoft.com/office/drawing/2014/main" id="{DE83F670-B465-D20D-0EBB-52BA93A049EF}"/>
              </a:ext>
            </a:extLst>
          </p:cNvPr>
          <p:cNvSpPr>
            <a:spLocks noGrp="1"/>
          </p:cNvSpPr>
          <p:nvPr>
            <p:ph idx="1"/>
          </p:nvPr>
        </p:nvSpPr>
        <p:spPr/>
        <p:txBody>
          <a:bodyPr/>
          <a:lstStyle/>
          <a:p>
            <a:pPr marL="514350" indent="-514350">
              <a:buFont typeface="+mj-lt"/>
              <a:buAutoNum type="arabicPeriod"/>
            </a:pPr>
            <a:r>
              <a:rPr lang="en-ID" dirty="0" err="1"/>
              <a:t>Komunikasi</a:t>
            </a:r>
            <a:r>
              <a:rPr lang="en-ID" dirty="0"/>
              <a:t> yang </a:t>
            </a:r>
            <a:r>
              <a:rPr lang="en-ID" dirty="0" err="1"/>
              <a:t>efektif</a:t>
            </a:r>
            <a:r>
              <a:rPr lang="en-ID" dirty="0"/>
              <a:t> sangat </a:t>
            </a:r>
            <a:r>
              <a:rPr lang="en-ID" dirty="0" err="1"/>
              <a:t>penting</a:t>
            </a:r>
            <a:r>
              <a:rPr lang="en-ID" dirty="0"/>
              <a:t> </a:t>
            </a:r>
            <a:r>
              <a:rPr lang="en-ID" dirty="0" err="1"/>
              <a:t>untuk</a:t>
            </a:r>
            <a:r>
              <a:rPr lang="en-ID" dirty="0"/>
              <a:t> </a:t>
            </a:r>
            <a:r>
              <a:rPr lang="en-ID" dirty="0" err="1"/>
              <a:t>kualitas</a:t>
            </a:r>
            <a:r>
              <a:rPr lang="en-ID" dirty="0"/>
              <a:t> </a:t>
            </a:r>
            <a:r>
              <a:rPr lang="en-ID" dirty="0" err="1"/>
              <a:t>hidup</a:t>
            </a:r>
            <a:r>
              <a:rPr lang="en-ID" dirty="0"/>
              <a:t> </a:t>
            </a:r>
            <a:r>
              <a:rPr lang="en-ID" dirty="0" err="1"/>
              <a:t>lansia</a:t>
            </a:r>
            <a:r>
              <a:rPr lang="en-ID" dirty="0"/>
              <a:t>, </a:t>
            </a:r>
            <a:r>
              <a:rPr lang="en-ID" dirty="0" err="1"/>
              <a:t>kesehatan</a:t>
            </a:r>
            <a:r>
              <a:rPr lang="en-ID" dirty="0"/>
              <a:t> mental, dan </a:t>
            </a:r>
            <a:r>
              <a:rPr lang="en-ID" dirty="0" err="1"/>
              <a:t>interaksi</a:t>
            </a:r>
            <a:r>
              <a:rPr lang="en-ID" dirty="0"/>
              <a:t> </a:t>
            </a:r>
            <a:r>
              <a:rPr lang="en-ID" dirty="0" err="1"/>
              <a:t>sosial</a:t>
            </a:r>
            <a:r>
              <a:rPr lang="en-ID" dirty="0"/>
              <a:t> </a:t>
            </a:r>
            <a:r>
              <a:rPr lang="en-ID" dirty="0" err="1"/>
              <a:t>mereka</a:t>
            </a:r>
            <a:r>
              <a:rPr lang="en-ID" dirty="0"/>
              <a:t>.</a:t>
            </a:r>
          </a:p>
          <a:p>
            <a:pPr marL="514350" indent="-514350">
              <a:buFont typeface="+mj-lt"/>
              <a:buAutoNum type="arabicPeriod"/>
            </a:pPr>
            <a:r>
              <a:rPr lang="en-ID" dirty="0" err="1"/>
              <a:t>Penuaan</a:t>
            </a:r>
            <a:r>
              <a:rPr lang="en-ID" dirty="0"/>
              <a:t> </a:t>
            </a:r>
            <a:r>
              <a:rPr lang="en-ID" dirty="0" err="1"/>
              <a:t>membawa</a:t>
            </a:r>
            <a:r>
              <a:rPr lang="en-ID" dirty="0"/>
              <a:t> </a:t>
            </a:r>
            <a:r>
              <a:rPr lang="en-ID" dirty="0" err="1"/>
              <a:t>perubahan</a:t>
            </a:r>
            <a:r>
              <a:rPr lang="en-ID" dirty="0"/>
              <a:t> </a:t>
            </a:r>
            <a:r>
              <a:rPr lang="en-ID" dirty="0" err="1"/>
              <a:t>fisik</a:t>
            </a:r>
            <a:r>
              <a:rPr lang="en-ID" dirty="0"/>
              <a:t>, </a:t>
            </a:r>
            <a:r>
              <a:rPr lang="en-ID" dirty="0" err="1"/>
              <a:t>psikologis</a:t>
            </a:r>
            <a:r>
              <a:rPr lang="en-ID" dirty="0"/>
              <a:t>, dan </a:t>
            </a:r>
            <a:r>
              <a:rPr lang="en-ID" dirty="0" err="1"/>
              <a:t>sosial</a:t>
            </a:r>
            <a:r>
              <a:rPr lang="en-ID" dirty="0"/>
              <a:t> yang </a:t>
            </a:r>
            <a:r>
              <a:rPr lang="en-ID" dirty="0" err="1"/>
              <a:t>dapat</a:t>
            </a:r>
            <a:r>
              <a:rPr lang="en-ID" dirty="0"/>
              <a:t> </a:t>
            </a:r>
            <a:r>
              <a:rPr lang="en-ID" dirty="0" err="1"/>
              <a:t>memengaruhi</a:t>
            </a:r>
            <a:r>
              <a:rPr lang="en-ID" dirty="0"/>
              <a:t> </a:t>
            </a:r>
            <a:r>
              <a:rPr lang="en-ID" dirty="0" err="1"/>
              <a:t>cara</a:t>
            </a:r>
            <a:r>
              <a:rPr lang="en-ID" dirty="0"/>
              <a:t> </a:t>
            </a:r>
            <a:r>
              <a:rPr lang="en-ID" dirty="0" err="1"/>
              <a:t>mereka</a:t>
            </a:r>
            <a:r>
              <a:rPr lang="en-ID" dirty="0"/>
              <a:t> </a:t>
            </a:r>
            <a:r>
              <a:rPr lang="en-ID" dirty="0" err="1"/>
              <a:t>berkomunikasi</a:t>
            </a:r>
            <a:r>
              <a:rPr lang="en-ID" dirty="0"/>
              <a:t> dan </a:t>
            </a:r>
            <a:r>
              <a:rPr lang="en-ID" dirty="0" err="1"/>
              <a:t>menerima</a:t>
            </a:r>
            <a:r>
              <a:rPr lang="en-ID" dirty="0"/>
              <a:t> </a:t>
            </a:r>
            <a:r>
              <a:rPr lang="en-ID" dirty="0" err="1"/>
              <a:t>informasi</a:t>
            </a:r>
            <a:r>
              <a:rPr lang="en-ID" dirty="0"/>
              <a:t>.</a:t>
            </a:r>
          </a:p>
          <a:p>
            <a:pPr marL="514350" indent="-514350">
              <a:buFont typeface="+mj-lt"/>
              <a:buAutoNum type="arabicPeriod"/>
            </a:pPr>
            <a:r>
              <a:rPr lang="en-ID" dirty="0"/>
              <a:t>Tujuan </a:t>
            </a:r>
            <a:r>
              <a:rPr lang="en-ID" dirty="0" err="1"/>
              <a:t>pokok</a:t>
            </a:r>
            <a:r>
              <a:rPr lang="en-ID" dirty="0"/>
              <a:t> </a:t>
            </a:r>
            <a:r>
              <a:rPr lang="en-ID" dirty="0" err="1"/>
              <a:t>bahasan</a:t>
            </a:r>
            <a:r>
              <a:rPr lang="en-ID" dirty="0"/>
              <a:t> </a:t>
            </a:r>
            <a:r>
              <a:rPr lang="en-ID" dirty="0" err="1"/>
              <a:t>ini</a:t>
            </a:r>
            <a:r>
              <a:rPr lang="en-ID" dirty="0"/>
              <a:t> </a:t>
            </a:r>
            <a:r>
              <a:rPr lang="en-ID" dirty="0" err="1"/>
              <a:t>adalah</a:t>
            </a:r>
            <a:r>
              <a:rPr lang="en-ID" dirty="0"/>
              <a:t> </a:t>
            </a:r>
            <a:r>
              <a:rPr lang="en-ID" dirty="0" err="1"/>
              <a:t>mengidentifikasi</a:t>
            </a:r>
            <a:r>
              <a:rPr lang="en-ID" dirty="0"/>
              <a:t> </a:t>
            </a:r>
            <a:r>
              <a:rPr lang="en-ID" dirty="0" err="1"/>
              <a:t>hambatan</a:t>
            </a:r>
            <a:r>
              <a:rPr lang="en-ID" dirty="0"/>
              <a:t> </a:t>
            </a:r>
            <a:r>
              <a:rPr lang="en-ID" dirty="0" err="1"/>
              <a:t>umum</a:t>
            </a:r>
            <a:r>
              <a:rPr lang="en-ID" dirty="0"/>
              <a:t> dan </a:t>
            </a:r>
            <a:r>
              <a:rPr lang="en-ID" dirty="0" err="1"/>
              <a:t>mendiskusikan</a:t>
            </a:r>
            <a:r>
              <a:rPr lang="en-ID" dirty="0"/>
              <a:t> strategi </a:t>
            </a:r>
            <a:r>
              <a:rPr lang="en-ID" dirty="0" err="1"/>
              <a:t>komunikasi</a:t>
            </a:r>
            <a:r>
              <a:rPr lang="en-ID" dirty="0"/>
              <a:t> yang </a:t>
            </a:r>
            <a:r>
              <a:rPr lang="en-ID" dirty="0" err="1"/>
              <a:t>tepat</a:t>
            </a:r>
            <a:r>
              <a:rPr lang="en-ID" dirty="0"/>
              <a:t>.</a:t>
            </a:r>
          </a:p>
          <a:p>
            <a:endParaRPr lang="en-ID" dirty="0"/>
          </a:p>
        </p:txBody>
      </p:sp>
    </p:spTree>
    <p:extLst>
      <p:ext uri="{BB962C8B-B14F-4D97-AF65-F5344CB8AC3E}">
        <p14:creationId xmlns:p14="http://schemas.microsoft.com/office/powerpoint/2010/main" val="2783926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6A290-5762-0ABF-E6B4-AB8B2425A22D}"/>
              </a:ext>
            </a:extLst>
          </p:cNvPr>
          <p:cNvSpPr>
            <a:spLocks noGrp="1"/>
          </p:cNvSpPr>
          <p:nvPr>
            <p:ph type="title"/>
          </p:nvPr>
        </p:nvSpPr>
        <p:spPr>
          <a:xfrm>
            <a:off x="1451579" y="342420"/>
            <a:ext cx="9603275" cy="1049235"/>
          </a:xfrm>
        </p:spPr>
        <p:txBody>
          <a:bodyPr>
            <a:normAutofit fontScale="90000"/>
          </a:bodyPr>
          <a:lstStyle/>
          <a:p>
            <a:r>
              <a:rPr lang="sv-SE" cap="none" dirty="0"/>
              <a:t>8.Seorang perawat menggunkan tehnik komunikasi dengan  "Mendengarkan Aktif" Dalam Komunikasi Dengan Lansia. Apakah makna tehnik yang dilakukan perawat tersebut....?</a:t>
            </a:r>
            <a:endParaRPr lang="en-ID" cap="none" dirty="0"/>
          </a:p>
        </p:txBody>
      </p:sp>
      <p:sp>
        <p:nvSpPr>
          <p:cNvPr id="3" name="Content Placeholder 2">
            <a:extLst>
              <a:ext uri="{FF2B5EF4-FFF2-40B4-BE49-F238E27FC236}">
                <a16:creationId xmlns:a16="http://schemas.microsoft.com/office/drawing/2014/main" id="{8681FFC0-83A8-672D-0DA9-2CE77DCBBAA6}"/>
              </a:ext>
            </a:extLst>
          </p:cNvPr>
          <p:cNvSpPr>
            <a:spLocks noGrp="1"/>
          </p:cNvSpPr>
          <p:nvPr>
            <p:ph idx="1"/>
          </p:nvPr>
        </p:nvSpPr>
        <p:spPr/>
        <p:txBody>
          <a:bodyPr/>
          <a:lstStyle/>
          <a:p>
            <a:pPr marL="0" indent="0">
              <a:buNone/>
            </a:pPr>
            <a:r>
              <a:rPr lang="en-ID" dirty="0"/>
              <a:t>A. </a:t>
            </a:r>
            <a:r>
              <a:rPr lang="en-ID" dirty="0" err="1"/>
              <a:t>Mendengarkan</a:t>
            </a:r>
            <a:r>
              <a:rPr lang="en-ID" dirty="0"/>
              <a:t> </a:t>
            </a:r>
            <a:r>
              <a:rPr lang="en-ID" dirty="0" err="1"/>
              <a:t>sambil</a:t>
            </a:r>
            <a:r>
              <a:rPr lang="en-ID" dirty="0"/>
              <a:t> </a:t>
            </a:r>
            <a:r>
              <a:rPr lang="en-ID" dirty="0" err="1"/>
              <a:t>melakukan</a:t>
            </a:r>
            <a:r>
              <a:rPr lang="en-ID" dirty="0"/>
              <a:t> </a:t>
            </a:r>
            <a:r>
              <a:rPr lang="en-ID" dirty="0" err="1"/>
              <a:t>pekerjaan</a:t>
            </a:r>
            <a:r>
              <a:rPr lang="en-ID" dirty="0"/>
              <a:t> lain.</a:t>
            </a:r>
          </a:p>
          <a:p>
            <a:pPr marL="0" indent="0">
              <a:buNone/>
            </a:pPr>
            <a:r>
              <a:rPr lang="en-ID" dirty="0"/>
              <a:t>B. </a:t>
            </a:r>
            <a:r>
              <a:rPr lang="en-ID" dirty="0" err="1"/>
              <a:t>Berpura</a:t>
            </a:r>
            <a:r>
              <a:rPr lang="en-ID" dirty="0"/>
              <a:t>-pura </a:t>
            </a:r>
            <a:r>
              <a:rPr lang="en-ID" dirty="0" err="1"/>
              <a:t>mendengarkan</a:t>
            </a:r>
            <a:r>
              <a:rPr lang="en-ID" dirty="0"/>
              <a:t> </a:t>
            </a:r>
            <a:r>
              <a:rPr lang="en-ID" dirty="0" err="1"/>
              <a:t>sambil</a:t>
            </a:r>
            <a:r>
              <a:rPr lang="en-ID" dirty="0"/>
              <a:t> </a:t>
            </a:r>
            <a:r>
              <a:rPr lang="en-ID" dirty="0" err="1"/>
              <a:t>mengangguk</a:t>
            </a:r>
            <a:r>
              <a:rPr lang="en-ID" dirty="0"/>
              <a:t>.</a:t>
            </a:r>
          </a:p>
          <a:p>
            <a:pPr marL="0" indent="0">
              <a:buNone/>
            </a:pPr>
            <a:r>
              <a:rPr lang="en-ID" dirty="0"/>
              <a:t>C. </a:t>
            </a:r>
            <a:r>
              <a:rPr lang="en-ID" dirty="0" err="1"/>
              <a:t>Memberi</a:t>
            </a:r>
            <a:r>
              <a:rPr lang="en-ID" dirty="0"/>
              <a:t> </a:t>
            </a:r>
            <a:r>
              <a:rPr lang="en-ID" dirty="0" err="1"/>
              <a:t>perhatian</a:t>
            </a:r>
            <a:r>
              <a:rPr lang="en-ID" dirty="0"/>
              <a:t> </a:t>
            </a:r>
            <a:r>
              <a:rPr lang="en-ID" dirty="0" err="1"/>
              <a:t>penuh</a:t>
            </a:r>
            <a:r>
              <a:rPr lang="en-ID" dirty="0"/>
              <a:t>, </a:t>
            </a:r>
            <a:r>
              <a:rPr lang="en-ID" dirty="0" err="1"/>
              <a:t>menunjukkan</a:t>
            </a:r>
            <a:r>
              <a:rPr lang="en-ID" dirty="0"/>
              <a:t> </a:t>
            </a:r>
            <a:r>
              <a:rPr lang="en-ID" dirty="0" err="1"/>
              <a:t>empati</a:t>
            </a:r>
            <a:r>
              <a:rPr lang="en-ID" dirty="0"/>
              <a:t>, dan </a:t>
            </a:r>
            <a:r>
              <a:rPr lang="en-ID" dirty="0" err="1"/>
              <a:t>merespons</a:t>
            </a:r>
            <a:r>
              <a:rPr lang="en-ID" dirty="0"/>
              <a:t> </a:t>
            </a:r>
            <a:r>
              <a:rPr lang="en-ID" dirty="0" err="1"/>
              <a:t>secara</a:t>
            </a:r>
            <a:r>
              <a:rPr lang="en-ID" dirty="0"/>
              <a:t> </a:t>
            </a:r>
            <a:r>
              <a:rPr lang="en-ID" dirty="0" err="1"/>
              <a:t>tepat</a:t>
            </a:r>
            <a:r>
              <a:rPr lang="en-ID" dirty="0"/>
              <a:t>.</a:t>
            </a:r>
          </a:p>
          <a:p>
            <a:pPr marL="0" indent="0">
              <a:buNone/>
            </a:pPr>
            <a:r>
              <a:rPr lang="en-ID" dirty="0"/>
              <a:t>D. </a:t>
            </a:r>
            <a:r>
              <a:rPr lang="en-ID" dirty="0" err="1"/>
              <a:t>Segera</a:t>
            </a:r>
            <a:r>
              <a:rPr lang="en-ID" dirty="0"/>
              <a:t> </a:t>
            </a:r>
            <a:r>
              <a:rPr lang="en-ID" dirty="0" err="1"/>
              <a:t>memotong</a:t>
            </a:r>
            <a:r>
              <a:rPr lang="en-ID" dirty="0"/>
              <a:t> </a:t>
            </a:r>
            <a:r>
              <a:rPr lang="en-ID" dirty="0" err="1"/>
              <a:t>pembicaraan</a:t>
            </a:r>
            <a:r>
              <a:rPr lang="en-ID" dirty="0"/>
              <a:t> </a:t>
            </a:r>
            <a:r>
              <a:rPr lang="en-ID" dirty="0" err="1"/>
              <a:t>untuk</a:t>
            </a:r>
            <a:r>
              <a:rPr lang="en-ID" dirty="0"/>
              <a:t> </a:t>
            </a:r>
            <a:r>
              <a:rPr lang="en-ID" dirty="0" err="1"/>
              <a:t>memberikan</a:t>
            </a:r>
            <a:r>
              <a:rPr lang="en-ID" dirty="0"/>
              <a:t> </a:t>
            </a:r>
            <a:r>
              <a:rPr lang="en-ID" dirty="0" err="1"/>
              <a:t>solusi</a:t>
            </a:r>
            <a:r>
              <a:rPr lang="en-ID" dirty="0"/>
              <a:t> </a:t>
            </a:r>
            <a:r>
              <a:rPr lang="en-ID" dirty="0" err="1"/>
              <a:t>cepat</a:t>
            </a:r>
            <a:r>
              <a:rPr lang="en-ID" dirty="0"/>
              <a:t>.</a:t>
            </a:r>
          </a:p>
          <a:p>
            <a:pPr marL="0" indent="0">
              <a:buNone/>
            </a:pPr>
            <a:r>
              <a:rPr lang="en-ID" dirty="0"/>
              <a:t>E. Hanya </a:t>
            </a:r>
            <a:r>
              <a:rPr lang="en-ID" dirty="0" err="1"/>
              <a:t>mendengarkan</a:t>
            </a:r>
            <a:r>
              <a:rPr lang="en-ID" dirty="0"/>
              <a:t> </a:t>
            </a:r>
            <a:r>
              <a:rPr lang="en-ID" dirty="0" err="1"/>
              <a:t>bagian-bagian</a:t>
            </a:r>
            <a:r>
              <a:rPr lang="en-ID" dirty="0"/>
              <a:t> </a:t>
            </a:r>
            <a:r>
              <a:rPr lang="en-ID" dirty="0" err="1"/>
              <a:t>penting</a:t>
            </a:r>
            <a:r>
              <a:rPr lang="en-ID" dirty="0"/>
              <a:t> </a:t>
            </a:r>
            <a:r>
              <a:rPr lang="en-ID" dirty="0" err="1"/>
              <a:t>dari</a:t>
            </a:r>
            <a:r>
              <a:rPr lang="en-ID" dirty="0"/>
              <a:t> </a:t>
            </a:r>
            <a:r>
              <a:rPr lang="en-ID" dirty="0" err="1"/>
              <a:t>cerita</a:t>
            </a:r>
            <a:r>
              <a:rPr lang="en-ID" dirty="0"/>
              <a:t> </a:t>
            </a:r>
            <a:r>
              <a:rPr lang="en-ID" dirty="0" err="1"/>
              <a:t>mereka</a:t>
            </a:r>
            <a:r>
              <a:rPr lang="en-ID" dirty="0"/>
              <a:t>.</a:t>
            </a:r>
          </a:p>
          <a:p>
            <a:endParaRPr lang="en-ID" dirty="0"/>
          </a:p>
        </p:txBody>
      </p:sp>
    </p:spTree>
    <p:extLst>
      <p:ext uri="{BB962C8B-B14F-4D97-AF65-F5344CB8AC3E}">
        <p14:creationId xmlns:p14="http://schemas.microsoft.com/office/powerpoint/2010/main" val="2449696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461F1-97FC-2864-05C7-0D02E94C4357}"/>
              </a:ext>
            </a:extLst>
          </p:cNvPr>
          <p:cNvSpPr>
            <a:spLocks noGrp="1"/>
          </p:cNvSpPr>
          <p:nvPr>
            <p:ph type="title"/>
          </p:nvPr>
        </p:nvSpPr>
        <p:spPr>
          <a:xfrm>
            <a:off x="1352418" y="342420"/>
            <a:ext cx="10084839" cy="1049235"/>
          </a:xfrm>
        </p:spPr>
        <p:txBody>
          <a:bodyPr>
            <a:noAutofit/>
          </a:bodyPr>
          <a:lstStyle/>
          <a:p>
            <a:r>
              <a:rPr lang="en-ID" sz="2800" cap="none" dirty="0"/>
              <a:t>9.Seorang </a:t>
            </a:r>
            <a:r>
              <a:rPr lang="en-ID" sz="2800" cap="none" dirty="0" err="1"/>
              <a:t>laki</a:t>
            </a:r>
            <a:r>
              <a:rPr lang="en-ID" sz="2800" cap="none" dirty="0"/>
              <a:t> </a:t>
            </a:r>
            <a:r>
              <a:rPr lang="en-ID" sz="2800" cap="none" dirty="0" err="1"/>
              <a:t>laki</a:t>
            </a:r>
            <a:r>
              <a:rPr lang="en-ID" sz="2800" cap="none" dirty="0"/>
              <a:t> </a:t>
            </a:r>
            <a:r>
              <a:rPr lang="en-ID" sz="2800" cap="none" dirty="0" err="1"/>
              <a:t>berusia</a:t>
            </a:r>
            <a:r>
              <a:rPr lang="en-ID" sz="2800" cap="none" dirty="0"/>
              <a:t> 74 </a:t>
            </a:r>
            <a:r>
              <a:rPr lang="en-ID" sz="2800" cap="none" dirty="0" err="1"/>
              <a:t>tahun</a:t>
            </a:r>
            <a:r>
              <a:rPr lang="en-ID" sz="2800" cap="none" dirty="0"/>
              <a:t> </a:t>
            </a:r>
            <a:r>
              <a:rPr lang="en-ID" sz="2800" cap="none" dirty="0" err="1"/>
              <a:t>sering</a:t>
            </a:r>
            <a:r>
              <a:rPr lang="en-ID" sz="2800" cap="none" dirty="0"/>
              <a:t> </a:t>
            </a:r>
            <a:r>
              <a:rPr lang="en-ID" sz="2800" cap="none" dirty="0" err="1"/>
              <a:t>mengalami</a:t>
            </a:r>
            <a:r>
              <a:rPr lang="en-ID" sz="2800" cap="none" dirty="0"/>
              <a:t> Nyeri </a:t>
            </a:r>
            <a:r>
              <a:rPr lang="en-ID" sz="2800" cap="none" dirty="0" err="1"/>
              <a:t>Kronis</a:t>
            </a:r>
            <a:r>
              <a:rPr lang="en-ID" sz="2800" cap="none" dirty="0"/>
              <a:t>. Nyeri </a:t>
            </a:r>
            <a:r>
              <a:rPr lang="en-ID" sz="2800" cap="none" dirty="0" err="1"/>
              <a:t>kronik</a:t>
            </a:r>
            <a:r>
              <a:rPr lang="en-ID" sz="2800" cap="none" dirty="0"/>
              <a:t> </a:t>
            </a:r>
            <a:r>
              <a:rPr lang="en-ID" sz="2800" cap="none" dirty="0" err="1"/>
              <a:t>sering</a:t>
            </a:r>
            <a:r>
              <a:rPr lang="en-ID" sz="2800" cap="none" dirty="0"/>
              <a:t> </a:t>
            </a:r>
            <a:r>
              <a:rPr lang="en-ID" sz="2800" cap="none" dirty="0" err="1"/>
              <a:t>menjadi</a:t>
            </a:r>
            <a:r>
              <a:rPr lang="en-ID" sz="2800" cap="none" dirty="0"/>
              <a:t> </a:t>
            </a:r>
            <a:r>
              <a:rPr lang="en-ID" sz="2800" cap="none" dirty="0" err="1"/>
              <a:t>penghambat</a:t>
            </a:r>
            <a:r>
              <a:rPr lang="en-ID" sz="2800" cap="none" dirty="0"/>
              <a:t> </a:t>
            </a:r>
            <a:r>
              <a:rPr lang="en-ID" sz="2800" cap="none" dirty="0" err="1"/>
              <a:t>dalam</a:t>
            </a:r>
            <a:r>
              <a:rPr lang="en-ID" sz="2800" cap="none" dirty="0"/>
              <a:t> </a:t>
            </a:r>
            <a:r>
              <a:rPr lang="en-ID" sz="2800" cap="none" dirty="0" err="1"/>
              <a:t>berinteraksi</a:t>
            </a:r>
            <a:r>
              <a:rPr lang="en-ID" sz="2800" cap="none" dirty="0"/>
              <a:t> </a:t>
            </a:r>
            <a:r>
              <a:rPr lang="en-ID" sz="2800" cap="none" dirty="0" err="1"/>
              <a:t>Apakah</a:t>
            </a:r>
            <a:r>
              <a:rPr lang="en-ID" sz="2800" cap="none" dirty="0"/>
              <a:t> </a:t>
            </a:r>
            <a:r>
              <a:rPr lang="en-ID" sz="2800" cap="none" dirty="0" err="1"/>
              <a:t>Komunikasi</a:t>
            </a:r>
            <a:r>
              <a:rPr lang="en-ID" sz="2800" cap="none" dirty="0"/>
              <a:t> yang </a:t>
            </a:r>
            <a:r>
              <a:rPr lang="en-ID" sz="2800" cap="none" dirty="0" err="1"/>
              <a:t>tepat</a:t>
            </a:r>
            <a:r>
              <a:rPr lang="en-ID" sz="2800" cap="none" dirty="0"/>
              <a:t> </a:t>
            </a:r>
            <a:r>
              <a:rPr lang="en-ID" sz="2800" cap="none" dirty="0" err="1"/>
              <a:t>dilakukan</a:t>
            </a:r>
            <a:r>
              <a:rPr lang="en-ID" sz="2800" cap="none" dirty="0"/>
              <a:t> pada </a:t>
            </a:r>
            <a:r>
              <a:rPr lang="en-ID" sz="2800" cap="none" dirty="0" err="1"/>
              <a:t>lansia</a:t>
            </a:r>
            <a:r>
              <a:rPr lang="en-ID" sz="2800" cap="none" dirty="0"/>
              <a:t> </a:t>
            </a:r>
            <a:r>
              <a:rPr lang="en-ID" sz="2800" cap="none" dirty="0" err="1"/>
              <a:t>tersebut</a:t>
            </a:r>
            <a:r>
              <a:rPr lang="en-ID" sz="2800" cap="none" dirty="0"/>
              <a:t>…?</a:t>
            </a:r>
          </a:p>
        </p:txBody>
      </p:sp>
      <p:sp>
        <p:nvSpPr>
          <p:cNvPr id="3" name="Content Placeholder 2">
            <a:extLst>
              <a:ext uri="{FF2B5EF4-FFF2-40B4-BE49-F238E27FC236}">
                <a16:creationId xmlns:a16="http://schemas.microsoft.com/office/drawing/2014/main" id="{0E70CB81-3E09-8307-18A2-805BD787328D}"/>
              </a:ext>
            </a:extLst>
          </p:cNvPr>
          <p:cNvSpPr>
            <a:spLocks noGrp="1"/>
          </p:cNvSpPr>
          <p:nvPr>
            <p:ph idx="1"/>
          </p:nvPr>
        </p:nvSpPr>
        <p:spPr>
          <a:xfrm>
            <a:off x="1451579" y="2496457"/>
            <a:ext cx="9603275" cy="2969888"/>
          </a:xfrm>
        </p:spPr>
        <p:txBody>
          <a:bodyPr/>
          <a:lstStyle/>
          <a:p>
            <a:pPr marL="0" indent="0">
              <a:buNone/>
            </a:pPr>
            <a:r>
              <a:rPr lang="en-ID" dirty="0"/>
              <a:t>A. </a:t>
            </a:r>
            <a:r>
              <a:rPr lang="en-ID" dirty="0" err="1"/>
              <a:t>Membuat</a:t>
            </a:r>
            <a:r>
              <a:rPr lang="en-ID" dirty="0"/>
              <a:t> </a:t>
            </a:r>
            <a:r>
              <a:rPr lang="en-ID" dirty="0" err="1"/>
              <a:t>mereka</a:t>
            </a:r>
            <a:r>
              <a:rPr lang="en-ID" dirty="0"/>
              <a:t> </a:t>
            </a:r>
            <a:r>
              <a:rPr lang="en-ID" dirty="0" err="1"/>
              <a:t>menjadi</a:t>
            </a:r>
            <a:r>
              <a:rPr lang="en-ID" dirty="0"/>
              <a:t> </a:t>
            </a:r>
            <a:r>
              <a:rPr lang="en-ID" dirty="0" err="1"/>
              <a:t>lebih</a:t>
            </a:r>
            <a:r>
              <a:rPr lang="en-ID" dirty="0"/>
              <a:t> ceria dan </a:t>
            </a:r>
            <a:r>
              <a:rPr lang="en-ID" dirty="0" err="1"/>
              <a:t>banyak</a:t>
            </a:r>
            <a:r>
              <a:rPr lang="en-ID" dirty="0"/>
              <a:t> </a:t>
            </a:r>
            <a:r>
              <a:rPr lang="en-ID" dirty="0" err="1"/>
              <a:t>bicara</a:t>
            </a:r>
            <a:r>
              <a:rPr lang="en-ID" dirty="0"/>
              <a:t>.</a:t>
            </a:r>
          </a:p>
          <a:p>
            <a:pPr marL="0" indent="0">
              <a:buNone/>
            </a:pPr>
            <a:r>
              <a:rPr lang="en-ID" dirty="0"/>
              <a:t>B. </a:t>
            </a:r>
            <a:r>
              <a:rPr lang="en-ID" dirty="0" err="1"/>
              <a:t>Mengalihkan</a:t>
            </a:r>
            <a:r>
              <a:rPr lang="en-ID" dirty="0"/>
              <a:t> </a:t>
            </a:r>
            <a:r>
              <a:rPr lang="en-ID" dirty="0" err="1"/>
              <a:t>fokus</a:t>
            </a:r>
            <a:r>
              <a:rPr lang="en-ID" dirty="0"/>
              <a:t> </a:t>
            </a:r>
            <a:r>
              <a:rPr lang="en-ID" dirty="0" err="1"/>
              <a:t>mereka</a:t>
            </a:r>
            <a:r>
              <a:rPr lang="en-ID" dirty="0"/>
              <a:t> dan </a:t>
            </a:r>
            <a:r>
              <a:rPr lang="en-ID" dirty="0" err="1"/>
              <a:t>membuat</a:t>
            </a:r>
            <a:r>
              <a:rPr lang="en-ID" dirty="0"/>
              <a:t> </a:t>
            </a:r>
            <a:r>
              <a:rPr lang="en-ID" dirty="0" err="1"/>
              <a:t>mereka</a:t>
            </a:r>
            <a:r>
              <a:rPr lang="en-ID" dirty="0"/>
              <a:t> </a:t>
            </a:r>
            <a:r>
              <a:rPr lang="en-ID" dirty="0" err="1"/>
              <a:t>kurang</a:t>
            </a:r>
            <a:r>
              <a:rPr lang="en-ID" dirty="0"/>
              <a:t> </a:t>
            </a:r>
            <a:r>
              <a:rPr lang="en-ID" dirty="0" err="1"/>
              <a:t>responsif</a:t>
            </a:r>
            <a:r>
              <a:rPr lang="en-ID" dirty="0"/>
              <a:t> </a:t>
            </a:r>
            <a:r>
              <a:rPr lang="en-ID" dirty="0" err="1"/>
              <a:t>atau</a:t>
            </a:r>
            <a:r>
              <a:rPr lang="en-ID" dirty="0"/>
              <a:t> </a:t>
            </a:r>
            <a:r>
              <a:rPr lang="en-ID" dirty="0" err="1"/>
              <a:t>mudah</a:t>
            </a:r>
            <a:r>
              <a:rPr lang="en-ID" dirty="0"/>
              <a:t> </a:t>
            </a:r>
            <a:r>
              <a:rPr lang="en-ID" dirty="0" err="1"/>
              <a:t>tersinggung</a:t>
            </a:r>
            <a:r>
              <a:rPr lang="en-ID" dirty="0"/>
              <a:t>.</a:t>
            </a:r>
          </a:p>
          <a:p>
            <a:pPr marL="0" indent="0">
              <a:buNone/>
            </a:pPr>
            <a:r>
              <a:rPr lang="en-ID" dirty="0"/>
              <a:t>C. </a:t>
            </a:r>
            <a:r>
              <a:rPr lang="en-ID" dirty="0" err="1"/>
              <a:t>Meningkatkan</a:t>
            </a:r>
            <a:r>
              <a:rPr lang="en-ID" dirty="0"/>
              <a:t> </a:t>
            </a:r>
            <a:r>
              <a:rPr lang="en-ID" dirty="0" err="1"/>
              <a:t>kemampuan</a:t>
            </a:r>
            <a:r>
              <a:rPr lang="en-ID" dirty="0"/>
              <a:t> </a:t>
            </a:r>
            <a:r>
              <a:rPr lang="en-ID" dirty="0" err="1"/>
              <a:t>mereka</a:t>
            </a:r>
            <a:r>
              <a:rPr lang="en-ID" dirty="0"/>
              <a:t> </a:t>
            </a:r>
            <a:r>
              <a:rPr lang="en-ID" dirty="0" err="1"/>
              <a:t>untuk</a:t>
            </a:r>
            <a:r>
              <a:rPr lang="en-ID" dirty="0"/>
              <a:t> </a:t>
            </a:r>
            <a:r>
              <a:rPr lang="en-ID" dirty="0" err="1"/>
              <a:t>mendengarkan</a:t>
            </a:r>
            <a:r>
              <a:rPr lang="en-ID" dirty="0"/>
              <a:t> </a:t>
            </a:r>
            <a:r>
              <a:rPr lang="en-ID" dirty="0" err="1"/>
              <a:t>secara</a:t>
            </a:r>
            <a:r>
              <a:rPr lang="en-ID" dirty="0"/>
              <a:t> </a:t>
            </a:r>
            <a:r>
              <a:rPr lang="en-ID" dirty="0" err="1"/>
              <a:t>aktif</a:t>
            </a:r>
            <a:r>
              <a:rPr lang="en-ID" dirty="0"/>
              <a:t>.</a:t>
            </a:r>
          </a:p>
          <a:p>
            <a:pPr marL="0" indent="0">
              <a:buNone/>
            </a:pPr>
            <a:r>
              <a:rPr lang="en-ID" dirty="0"/>
              <a:t>D. </a:t>
            </a:r>
            <a:r>
              <a:rPr lang="en-ID" dirty="0" err="1"/>
              <a:t>Meningkatkan</a:t>
            </a:r>
            <a:r>
              <a:rPr lang="en-ID" dirty="0"/>
              <a:t> </a:t>
            </a:r>
            <a:r>
              <a:rPr lang="en-ID" dirty="0" err="1"/>
              <a:t>daya</a:t>
            </a:r>
            <a:r>
              <a:rPr lang="en-ID" dirty="0"/>
              <a:t> </a:t>
            </a:r>
            <a:r>
              <a:rPr lang="en-ID" dirty="0" err="1"/>
              <a:t>ingat</a:t>
            </a:r>
            <a:r>
              <a:rPr lang="en-ID" dirty="0"/>
              <a:t> </a:t>
            </a:r>
            <a:r>
              <a:rPr lang="en-ID" dirty="0" err="1"/>
              <a:t>jangka</a:t>
            </a:r>
            <a:r>
              <a:rPr lang="en-ID" dirty="0"/>
              <a:t> </a:t>
            </a:r>
            <a:r>
              <a:rPr lang="en-ID" dirty="0" err="1"/>
              <a:t>pendek</a:t>
            </a:r>
            <a:r>
              <a:rPr lang="en-ID" dirty="0"/>
              <a:t> </a:t>
            </a:r>
            <a:r>
              <a:rPr lang="en-ID" dirty="0" err="1"/>
              <a:t>mereka</a:t>
            </a:r>
            <a:r>
              <a:rPr lang="en-ID" dirty="0"/>
              <a:t>.</a:t>
            </a:r>
          </a:p>
          <a:p>
            <a:pPr marL="0" indent="0">
              <a:buNone/>
            </a:pPr>
            <a:r>
              <a:rPr lang="en-ID" dirty="0"/>
              <a:t>E. Tidak </a:t>
            </a:r>
            <a:r>
              <a:rPr lang="en-ID" dirty="0" err="1"/>
              <a:t>ada</a:t>
            </a:r>
            <a:r>
              <a:rPr lang="en-ID" dirty="0"/>
              <a:t> </a:t>
            </a:r>
            <a:r>
              <a:rPr lang="en-ID" dirty="0" err="1"/>
              <a:t>pengaruh</a:t>
            </a:r>
            <a:r>
              <a:rPr lang="en-ID" dirty="0"/>
              <a:t> </a:t>
            </a:r>
            <a:r>
              <a:rPr lang="en-ID" dirty="0" err="1"/>
              <a:t>sama</a:t>
            </a:r>
            <a:r>
              <a:rPr lang="en-ID" dirty="0"/>
              <a:t> </a:t>
            </a:r>
            <a:r>
              <a:rPr lang="en-ID" dirty="0" err="1"/>
              <a:t>sekali</a:t>
            </a:r>
            <a:r>
              <a:rPr lang="en-ID" dirty="0"/>
              <a:t> </a:t>
            </a:r>
            <a:r>
              <a:rPr lang="en-ID" dirty="0" err="1"/>
              <a:t>terhadap</a:t>
            </a:r>
            <a:r>
              <a:rPr lang="en-ID" dirty="0"/>
              <a:t> </a:t>
            </a:r>
            <a:r>
              <a:rPr lang="en-ID" dirty="0" err="1"/>
              <a:t>komunikasi</a:t>
            </a:r>
            <a:endParaRPr lang="en-ID" dirty="0"/>
          </a:p>
          <a:p>
            <a:endParaRPr lang="en-ID" dirty="0"/>
          </a:p>
        </p:txBody>
      </p:sp>
    </p:spTree>
    <p:extLst>
      <p:ext uri="{BB962C8B-B14F-4D97-AF65-F5344CB8AC3E}">
        <p14:creationId xmlns:p14="http://schemas.microsoft.com/office/powerpoint/2010/main" val="2745176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EFD5-D117-2FB0-D08D-FE22EF7539A4}"/>
              </a:ext>
            </a:extLst>
          </p:cNvPr>
          <p:cNvSpPr>
            <a:spLocks noGrp="1"/>
          </p:cNvSpPr>
          <p:nvPr>
            <p:ph type="title"/>
          </p:nvPr>
        </p:nvSpPr>
        <p:spPr>
          <a:xfrm>
            <a:off x="1451579" y="342420"/>
            <a:ext cx="9603275" cy="1049235"/>
          </a:xfrm>
        </p:spPr>
        <p:txBody>
          <a:bodyPr>
            <a:noAutofit/>
          </a:bodyPr>
          <a:lstStyle/>
          <a:p>
            <a:pPr algn="just"/>
            <a:r>
              <a:rPr lang="en-ID" sz="2800" cap="none" dirty="0"/>
              <a:t>10. Apa Tujuan Utama Dari </a:t>
            </a:r>
            <a:r>
              <a:rPr lang="en-ID" sz="2800" cap="none" dirty="0" err="1"/>
              <a:t>Mengidentifikasi</a:t>
            </a:r>
            <a:r>
              <a:rPr lang="en-ID" sz="2800" cap="none" dirty="0"/>
              <a:t> </a:t>
            </a:r>
            <a:r>
              <a:rPr lang="en-ID" sz="2800" cap="none" dirty="0" err="1"/>
              <a:t>Hambatan</a:t>
            </a:r>
            <a:r>
              <a:rPr lang="en-ID" sz="2800" cap="none" dirty="0"/>
              <a:t> </a:t>
            </a:r>
            <a:r>
              <a:rPr lang="en-ID" sz="2800" cap="none" dirty="0" err="1"/>
              <a:t>Komunikasi</a:t>
            </a:r>
            <a:r>
              <a:rPr lang="en-ID" sz="2800" cap="none" dirty="0"/>
              <a:t> Dan </a:t>
            </a:r>
            <a:r>
              <a:rPr lang="en-ID" sz="2800" cap="none" dirty="0" err="1"/>
              <a:t>Menerapkan</a:t>
            </a:r>
            <a:r>
              <a:rPr lang="en-ID" sz="2800" cap="none" dirty="0"/>
              <a:t> Strategi Yang Tepat Pada Lansia?</a:t>
            </a:r>
          </a:p>
        </p:txBody>
      </p:sp>
      <p:sp>
        <p:nvSpPr>
          <p:cNvPr id="3" name="Content Placeholder 2">
            <a:extLst>
              <a:ext uri="{FF2B5EF4-FFF2-40B4-BE49-F238E27FC236}">
                <a16:creationId xmlns:a16="http://schemas.microsoft.com/office/drawing/2014/main" id="{2081F512-A7EF-C690-4357-6F29E2C0E743}"/>
              </a:ext>
            </a:extLst>
          </p:cNvPr>
          <p:cNvSpPr>
            <a:spLocks noGrp="1"/>
          </p:cNvSpPr>
          <p:nvPr>
            <p:ph idx="1"/>
          </p:nvPr>
        </p:nvSpPr>
        <p:spPr>
          <a:xfrm>
            <a:off x="1451578" y="2026999"/>
            <a:ext cx="9603275" cy="3450613"/>
          </a:xfrm>
        </p:spPr>
        <p:txBody>
          <a:bodyPr/>
          <a:lstStyle/>
          <a:p>
            <a:pPr marL="0" indent="0">
              <a:buNone/>
            </a:pPr>
            <a:r>
              <a:rPr lang="en-ID" dirty="0"/>
              <a:t>A. </a:t>
            </a:r>
            <a:r>
              <a:rPr lang="en-ID" dirty="0" err="1"/>
              <a:t>Untuk</a:t>
            </a:r>
            <a:r>
              <a:rPr lang="en-ID" dirty="0"/>
              <a:t> </a:t>
            </a:r>
            <a:r>
              <a:rPr lang="en-ID" dirty="0" err="1"/>
              <a:t>mempercepat</a:t>
            </a:r>
            <a:r>
              <a:rPr lang="en-ID" dirty="0"/>
              <a:t> proses </a:t>
            </a:r>
            <a:r>
              <a:rPr lang="en-ID" dirty="0" err="1"/>
              <a:t>perawatan</a:t>
            </a:r>
            <a:r>
              <a:rPr lang="en-ID" dirty="0"/>
              <a:t> </a:t>
            </a:r>
            <a:r>
              <a:rPr lang="en-ID" dirty="0" err="1"/>
              <a:t>medis</a:t>
            </a:r>
            <a:r>
              <a:rPr lang="en-ID" dirty="0"/>
              <a:t>.</a:t>
            </a:r>
          </a:p>
          <a:p>
            <a:pPr marL="0" indent="0">
              <a:buNone/>
            </a:pPr>
            <a:r>
              <a:rPr lang="en-ID" dirty="0"/>
              <a:t>B. </a:t>
            </a:r>
            <a:r>
              <a:rPr lang="en-ID" dirty="0" err="1"/>
              <a:t>Untuk</a:t>
            </a:r>
            <a:r>
              <a:rPr lang="en-ID" dirty="0"/>
              <a:t> </a:t>
            </a:r>
            <a:r>
              <a:rPr lang="en-ID" dirty="0" err="1"/>
              <a:t>mengurangi</a:t>
            </a:r>
            <a:r>
              <a:rPr lang="en-ID" dirty="0"/>
              <a:t> </a:t>
            </a:r>
            <a:r>
              <a:rPr lang="en-ID" dirty="0" err="1"/>
              <a:t>biaya</a:t>
            </a:r>
            <a:r>
              <a:rPr lang="en-ID" dirty="0"/>
              <a:t> </a:t>
            </a:r>
            <a:r>
              <a:rPr lang="en-ID" dirty="0" err="1"/>
              <a:t>pengobatan</a:t>
            </a:r>
            <a:r>
              <a:rPr lang="en-ID" dirty="0"/>
              <a:t> di </a:t>
            </a:r>
            <a:r>
              <a:rPr lang="en-ID" dirty="0" err="1"/>
              <a:t>rumah</a:t>
            </a:r>
            <a:r>
              <a:rPr lang="en-ID" dirty="0"/>
              <a:t> </a:t>
            </a:r>
            <a:r>
              <a:rPr lang="en-ID" dirty="0" err="1"/>
              <a:t>sakit</a:t>
            </a:r>
            <a:r>
              <a:rPr lang="en-ID" dirty="0"/>
              <a:t>.</a:t>
            </a:r>
          </a:p>
          <a:p>
            <a:pPr marL="0" indent="0">
              <a:buNone/>
            </a:pPr>
            <a:r>
              <a:rPr lang="en-ID" dirty="0"/>
              <a:t>C. </a:t>
            </a:r>
            <a:r>
              <a:rPr lang="en-ID" dirty="0" err="1"/>
              <a:t>Untuk</a:t>
            </a:r>
            <a:r>
              <a:rPr lang="en-ID" dirty="0"/>
              <a:t> </a:t>
            </a:r>
            <a:r>
              <a:rPr lang="en-ID" dirty="0" err="1"/>
              <a:t>meningkatkan</a:t>
            </a:r>
            <a:r>
              <a:rPr lang="en-ID" dirty="0"/>
              <a:t> </a:t>
            </a:r>
            <a:r>
              <a:rPr lang="en-ID" dirty="0" err="1"/>
              <a:t>kualitas</a:t>
            </a:r>
            <a:r>
              <a:rPr lang="en-ID" dirty="0"/>
              <a:t> </a:t>
            </a:r>
            <a:r>
              <a:rPr lang="en-ID" dirty="0" err="1"/>
              <a:t>hidup</a:t>
            </a:r>
            <a:r>
              <a:rPr lang="en-ID" dirty="0"/>
              <a:t>, </a:t>
            </a:r>
            <a:r>
              <a:rPr lang="en-ID" dirty="0" err="1"/>
              <a:t>kesehatan</a:t>
            </a:r>
            <a:r>
              <a:rPr lang="en-ID" dirty="0"/>
              <a:t> mental, dan </a:t>
            </a:r>
            <a:r>
              <a:rPr lang="en-ID" dirty="0" err="1"/>
              <a:t>interaksi</a:t>
            </a:r>
            <a:r>
              <a:rPr lang="en-ID" dirty="0"/>
              <a:t> </a:t>
            </a:r>
            <a:r>
              <a:rPr lang="en-ID" dirty="0" err="1"/>
              <a:t>sosial</a:t>
            </a:r>
            <a:r>
              <a:rPr lang="en-ID" dirty="0"/>
              <a:t> </a:t>
            </a:r>
            <a:r>
              <a:rPr lang="en-ID" dirty="0" err="1"/>
              <a:t>lansia</a:t>
            </a:r>
            <a:r>
              <a:rPr lang="en-ID" dirty="0"/>
              <a:t>.</a:t>
            </a:r>
          </a:p>
          <a:p>
            <a:pPr marL="0" indent="0">
              <a:buNone/>
            </a:pPr>
            <a:r>
              <a:rPr lang="en-ID" dirty="0"/>
              <a:t>D. </a:t>
            </a:r>
            <a:r>
              <a:rPr lang="en-ID" dirty="0" err="1"/>
              <a:t>Untuk</a:t>
            </a:r>
            <a:r>
              <a:rPr lang="en-ID" dirty="0"/>
              <a:t> </a:t>
            </a:r>
            <a:r>
              <a:rPr lang="en-ID" dirty="0" err="1"/>
              <a:t>memudahkan</a:t>
            </a:r>
            <a:r>
              <a:rPr lang="en-ID" dirty="0"/>
              <a:t> </a:t>
            </a:r>
            <a:r>
              <a:rPr lang="en-ID" dirty="0" err="1"/>
              <a:t>pekerjaan</a:t>
            </a:r>
            <a:r>
              <a:rPr lang="en-ID" dirty="0"/>
              <a:t> </a:t>
            </a:r>
            <a:r>
              <a:rPr lang="en-ID" dirty="0" err="1"/>
              <a:t>perawat</a:t>
            </a:r>
            <a:r>
              <a:rPr lang="en-ID" dirty="0"/>
              <a:t> dan </a:t>
            </a:r>
            <a:r>
              <a:rPr lang="en-ID" dirty="0" err="1"/>
              <a:t>tenaga</a:t>
            </a:r>
            <a:r>
              <a:rPr lang="en-ID" dirty="0"/>
              <a:t> </a:t>
            </a:r>
            <a:r>
              <a:rPr lang="en-ID" dirty="0" err="1"/>
              <a:t>medis</a:t>
            </a:r>
            <a:r>
              <a:rPr lang="en-ID" dirty="0"/>
              <a:t>.</a:t>
            </a:r>
          </a:p>
          <a:p>
            <a:pPr marL="0" indent="0">
              <a:buNone/>
            </a:pPr>
            <a:r>
              <a:rPr lang="en-ID" dirty="0"/>
              <a:t>E. </a:t>
            </a:r>
            <a:r>
              <a:rPr lang="en-ID" dirty="0" err="1"/>
              <a:t>Untuk</a:t>
            </a:r>
            <a:r>
              <a:rPr lang="en-ID" dirty="0"/>
              <a:t> </a:t>
            </a:r>
            <a:r>
              <a:rPr lang="en-ID" dirty="0" err="1"/>
              <a:t>memastikan</a:t>
            </a:r>
            <a:r>
              <a:rPr lang="en-ID" dirty="0"/>
              <a:t> </a:t>
            </a:r>
            <a:r>
              <a:rPr lang="en-ID" dirty="0" err="1"/>
              <a:t>lansia</a:t>
            </a:r>
            <a:r>
              <a:rPr lang="en-ID" dirty="0"/>
              <a:t> </a:t>
            </a:r>
            <a:r>
              <a:rPr lang="en-ID" dirty="0" err="1"/>
              <a:t>selalu</a:t>
            </a:r>
            <a:r>
              <a:rPr lang="en-ID" dirty="0"/>
              <a:t> </a:t>
            </a:r>
            <a:r>
              <a:rPr lang="en-ID" dirty="0" err="1"/>
              <a:t>setuju</a:t>
            </a:r>
            <a:r>
              <a:rPr lang="en-ID" dirty="0"/>
              <a:t> </a:t>
            </a:r>
            <a:r>
              <a:rPr lang="en-ID" dirty="0" err="1"/>
              <a:t>dengan</a:t>
            </a:r>
            <a:r>
              <a:rPr lang="en-ID" dirty="0"/>
              <a:t> </a:t>
            </a:r>
            <a:r>
              <a:rPr lang="en-ID" dirty="0" err="1"/>
              <a:t>semua</a:t>
            </a:r>
            <a:r>
              <a:rPr lang="en-ID" dirty="0"/>
              <a:t> </a:t>
            </a:r>
            <a:r>
              <a:rPr lang="en-ID" dirty="0" err="1"/>
              <a:t>keputusan</a:t>
            </a:r>
            <a:r>
              <a:rPr lang="en-ID" dirty="0"/>
              <a:t> yang </a:t>
            </a:r>
            <a:r>
              <a:rPr lang="en-ID" dirty="0" err="1"/>
              <a:t>dibuatkan</a:t>
            </a:r>
            <a:r>
              <a:rPr lang="en-ID" dirty="0"/>
              <a:t> </a:t>
            </a:r>
            <a:r>
              <a:rPr lang="en-ID" dirty="0" err="1"/>
              <a:t>untuk</a:t>
            </a:r>
            <a:r>
              <a:rPr lang="en-ID" dirty="0"/>
              <a:t> </a:t>
            </a:r>
            <a:r>
              <a:rPr lang="en-ID" dirty="0" err="1"/>
              <a:t>mereka</a:t>
            </a:r>
            <a:r>
              <a:rPr lang="en-ID" dirty="0"/>
              <a:t>.</a:t>
            </a:r>
          </a:p>
          <a:p>
            <a:endParaRPr lang="en-ID" dirty="0"/>
          </a:p>
        </p:txBody>
      </p:sp>
    </p:spTree>
    <p:extLst>
      <p:ext uri="{BB962C8B-B14F-4D97-AF65-F5344CB8AC3E}">
        <p14:creationId xmlns:p14="http://schemas.microsoft.com/office/powerpoint/2010/main" val="369977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48570-53CA-34F6-6905-A447BF4C3147}"/>
              </a:ext>
            </a:extLst>
          </p:cNvPr>
          <p:cNvSpPr>
            <a:spLocks noGrp="1"/>
          </p:cNvSpPr>
          <p:nvPr>
            <p:ph type="title"/>
          </p:nvPr>
        </p:nvSpPr>
        <p:spPr/>
        <p:txBody>
          <a:bodyPr/>
          <a:lstStyle/>
          <a:p>
            <a:r>
              <a:rPr lang="en-ID" b="1" dirty="0" err="1"/>
              <a:t>Kunci</a:t>
            </a:r>
            <a:r>
              <a:rPr lang="en-ID" b="1" dirty="0"/>
              <a:t> </a:t>
            </a:r>
            <a:r>
              <a:rPr lang="en-ID" b="1" dirty="0" err="1"/>
              <a:t>Jawaban</a:t>
            </a:r>
            <a:br>
              <a:rPr lang="en-ID" b="1" dirty="0"/>
            </a:br>
            <a:endParaRPr lang="en-ID" dirty="0"/>
          </a:p>
        </p:txBody>
      </p:sp>
      <p:sp>
        <p:nvSpPr>
          <p:cNvPr id="3" name="Content Placeholder 2">
            <a:extLst>
              <a:ext uri="{FF2B5EF4-FFF2-40B4-BE49-F238E27FC236}">
                <a16:creationId xmlns:a16="http://schemas.microsoft.com/office/drawing/2014/main" id="{C74B6C75-D546-84A3-D707-59D23BDFB310}"/>
              </a:ext>
            </a:extLst>
          </p:cNvPr>
          <p:cNvSpPr>
            <a:spLocks noGrp="1"/>
          </p:cNvSpPr>
          <p:nvPr>
            <p:ph idx="1"/>
          </p:nvPr>
        </p:nvSpPr>
        <p:spPr>
          <a:xfrm>
            <a:off x="838200" y="1825625"/>
            <a:ext cx="10515600" cy="3907910"/>
          </a:xfrm>
        </p:spPr>
        <p:txBody>
          <a:bodyPr>
            <a:normAutofit fontScale="70000" lnSpcReduction="20000"/>
          </a:bodyPr>
          <a:lstStyle/>
          <a:p>
            <a:pPr marL="514350" indent="-514350">
              <a:buFont typeface="+mj-lt"/>
              <a:buAutoNum type="arabicPeriod"/>
            </a:pPr>
            <a:r>
              <a:rPr lang="en-ID" dirty="0"/>
              <a:t>C</a:t>
            </a:r>
          </a:p>
          <a:p>
            <a:pPr marL="514350" indent="-514350">
              <a:buFont typeface="+mj-lt"/>
              <a:buAutoNum type="arabicPeriod"/>
            </a:pPr>
            <a:r>
              <a:rPr lang="en-ID" dirty="0"/>
              <a:t>C</a:t>
            </a:r>
          </a:p>
          <a:p>
            <a:pPr marL="514350" indent="-514350">
              <a:buFont typeface="+mj-lt"/>
              <a:buAutoNum type="arabicPeriod"/>
            </a:pPr>
            <a:r>
              <a:rPr lang="en-ID" dirty="0"/>
              <a:t>C</a:t>
            </a:r>
          </a:p>
          <a:p>
            <a:pPr marL="514350" indent="-514350">
              <a:buFont typeface="+mj-lt"/>
              <a:buAutoNum type="arabicPeriod"/>
            </a:pPr>
            <a:r>
              <a:rPr lang="en-ID" dirty="0"/>
              <a:t>D</a:t>
            </a:r>
          </a:p>
          <a:p>
            <a:pPr marL="514350" indent="-514350">
              <a:buFont typeface="+mj-lt"/>
              <a:buAutoNum type="arabicPeriod"/>
            </a:pPr>
            <a:r>
              <a:rPr lang="en-ID" dirty="0"/>
              <a:t>B</a:t>
            </a:r>
          </a:p>
          <a:p>
            <a:pPr marL="514350" indent="-514350">
              <a:buFont typeface="+mj-lt"/>
              <a:buAutoNum type="arabicPeriod"/>
            </a:pPr>
            <a:r>
              <a:rPr lang="en-ID" dirty="0"/>
              <a:t>B</a:t>
            </a:r>
          </a:p>
          <a:p>
            <a:pPr marL="514350" indent="-514350">
              <a:buFont typeface="+mj-lt"/>
              <a:buAutoNum type="arabicPeriod"/>
            </a:pPr>
            <a:r>
              <a:rPr lang="en-ID" dirty="0"/>
              <a:t>D</a:t>
            </a:r>
          </a:p>
          <a:p>
            <a:pPr marL="514350" indent="-514350">
              <a:buFont typeface="+mj-lt"/>
              <a:buAutoNum type="arabicPeriod"/>
            </a:pPr>
            <a:r>
              <a:rPr lang="en-ID" dirty="0"/>
              <a:t>C</a:t>
            </a:r>
          </a:p>
          <a:p>
            <a:pPr marL="514350" indent="-514350">
              <a:buFont typeface="+mj-lt"/>
              <a:buAutoNum type="arabicPeriod"/>
            </a:pPr>
            <a:r>
              <a:rPr lang="en-ID" dirty="0"/>
              <a:t>B</a:t>
            </a:r>
          </a:p>
          <a:p>
            <a:pPr marL="514350" indent="-514350">
              <a:buFont typeface="+mj-lt"/>
              <a:buAutoNum type="arabicPeriod"/>
            </a:pPr>
            <a:r>
              <a:rPr lang="en-ID" dirty="0"/>
              <a:t>C</a:t>
            </a:r>
            <a:br>
              <a:rPr lang="en-ID" dirty="0"/>
            </a:br>
            <a:endParaRPr lang="en-ID" dirty="0"/>
          </a:p>
        </p:txBody>
      </p:sp>
    </p:spTree>
    <p:extLst>
      <p:ext uri="{BB962C8B-B14F-4D97-AF65-F5344CB8AC3E}">
        <p14:creationId xmlns:p14="http://schemas.microsoft.com/office/powerpoint/2010/main" val="2024529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99485-6B9C-3CCD-5DF9-4424AD029127}"/>
              </a:ext>
            </a:extLst>
          </p:cNvPr>
          <p:cNvSpPr>
            <a:spLocks noGrp="1"/>
          </p:cNvSpPr>
          <p:nvPr>
            <p:ph type="title"/>
          </p:nvPr>
        </p:nvSpPr>
        <p:spPr/>
        <p:txBody>
          <a:bodyPr/>
          <a:lstStyle/>
          <a:p>
            <a:r>
              <a:rPr lang="en-ID" b="1" dirty="0" err="1"/>
              <a:t>Hambatan</a:t>
            </a:r>
            <a:r>
              <a:rPr lang="en-ID" b="1" dirty="0"/>
              <a:t> </a:t>
            </a:r>
            <a:r>
              <a:rPr lang="en-ID" b="1" dirty="0" err="1"/>
              <a:t>Fisik</a:t>
            </a:r>
            <a:endParaRPr lang="en-ID" dirty="0"/>
          </a:p>
        </p:txBody>
      </p:sp>
      <p:sp>
        <p:nvSpPr>
          <p:cNvPr id="3" name="Content Placeholder 2">
            <a:extLst>
              <a:ext uri="{FF2B5EF4-FFF2-40B4-BE49-F238E27FC236}">
                <a16:creationId xmlns:a16="http://schemas.microsoft.com/office/drawing/2014/main" id="{72DD38D9-24FF-2496-6BA5-C841556BF19B}"/>
              </a:ext>
            </a:extLst>
          </p:cNvPr>
          <p:cNvSpPr>
            <a:spLocks noGrp="1"/>
          </p:cNvSpPr>
          <p:nvPr>
            <p:ph idx="1"/>
          </p:nvPr>
        </p:nvSpPr>
        <p:spPr/>
        <p:txBody>
          <a:bodyPr>
            <a:normAutofit/>
          </a:bodyPr>
          <a:lstStyle/>
          <a:p>
            <a:pPr marL="0" indent="0">
              <a:buNone/>
            </a:pPr>
            <a:r>
              <a:rPr lang="en-ID" b="1" dirty="0" err="1"/>
              <a:t>Perubahan</a:t>
            </a:r>
            <a:r>
              <a:rPr lang="en-ID" b="1" dirty="0"/>
              <a:t> </a:t>
            </a:r>
            <a:r>
              <a:rPr lang="en-ID" b="1" dirty="0" err="1"/>
              <a:t>Fisik</a:t>
            </a:r>
            <a:r>
              <a:rPr lang="en-ID" b="1" dirty="0"/>
              <a:t> yang </a:t>
            </a:r>
            <a:r>
              <a:rPr lang="en-ID" b="1" dirty="0" err="1"/>
              <a:t>Memengaruhi</a:t>
            </a:r>
            <a:r>
              <a:rPr lang="en-ID" b="1" dirty="0"/>
              <a:t> </a:t>
            </a:r>
            <a:r>
              <a:rPr lang="en-ID" b="1" dirty="0" err="1"/>
              <a:t>Komunikasi</a:t>
            </a:r>
            <a:r>
              <a:rPr lang="en-ID" dirty="0"/>
              <a:t> :</a:t>
            </a:r>
          </a:p>
          <a:p>
            <a:pPr marL="514350" indent="-514350">
              <a:buFont typeface="+mj-lt"/>
              <a:buAutoNum type="alphaLcPeriod"/>
            </a:pPr>
            <a:r>
              <a:rPr lang="en-ID" b="1" dirty="0" err="1"/>
              <a:t>Gangguan</a:t>
            </a:r>
            <a:r>
              <a:rPr lang="en-ID" b="1" dirty="0"/>
              <a:t> </a:t>
            </a:r>
            <a:r>
              <a:rPr lang="en-ID" b="1" dirty="0" err="1"/>
              <a:t>Pendengaran</a:t>
            </a:r>
            <a:r>
              <a:rPr lang="en-ID" b="1" dirty="0"/>
              <a:t> (</a:t>
            </a:r>
            <a:r>
              <a:rPr lang="en-ID" b="1" dirty="0" err="1"/>
              <a:t>Presbikusis</a:t>
            </a:r>
            <a:r>
              <a:rPr lang="en-ID" b="1" dirty="0"/>
              <a:t>):</a:t>
            </a:r>
            <a:r>
              <a:rPr lang="en-ID" dirty="0"/>
              <a:t> Ini </a:t>
            </a:r>
            <a:r>
              <a:rPr lang="en-ID" dirty="0" err="1"/>
              <a:t>adalah</a:t>
            </a:r>
            <a:r>
              <a:rPr lang="en-ID" dirty="0"/>
              <a:t> </a:t>
            </a:r>
            <a:r>
              <a:rPr lang="en-ID" dirty="0" err="1"/>
              <a:t>masalah</a:t>
            </a:r>
            <a:r>
              <a:rPr lang="en-ID" dirty="0"/>
              <a:t> paling </a:t>
            </a:r>
            <a:r>
              <a:rPr lang="en-ID" dirty="0" err="1"/>
              <a:t>umum</a:t>
            </a:r>
            <a:r>
              <a:rPr lang="en-ID" dirty="0"/>
              <a:t>, </a:t>
            </a:r>
            <a:r>
              <a:rPr lang="en-ID" dirty="0" err="1"/>
              <a:t>seringkali</a:t>
            </a:r>
            <a:r>
              <a:rPr lang="en-ID" dirty="0"/>
              <a:t> </a:t>
            </a:r>
            <a:r>
              <a:rPr lang="en-ID" dirty="0" err="1"/>
              <a:t>membuat</a:t>
            </a:r>
            <a:r>
              <a:rPr lang="en-ID" dirty="0"/>
              <a:t> </a:t>
            </a:r>
            <a:r>
              <a:rPr lang="en-ID" dirty="0" err="1"/>
              <a:t>lansia</a:t>
            </a:r>
            <a:r>
              <a:rPr lang="en-ID" dirty="0"/>
              <a:t> </a:t>
            </a:r>
            <a:r>
              <a:rPr lang="en-ID" dirty="0" err="1"/>
              <a:t>sulit</a:t>
            </a:r>
            <a:r>
              <a:rPr lang="en-ID" dirty="0"/>
              <a:t> </a:t>
            </a:r>
            <a:r>
              <a:rPr lang="en-ID" dirty="0" err="1"/>
              <a:t>mendengar</a:t>
            </a:r>
            <a:r>
              <a:rPr lang="en-ID" dirty="0"/>
              <a:t> </a:t>
            </a:r>
            <a:r>
              <a:rPr lang="en-ID" dirty="0" err="1"/>
              <a:t>frekuensi</a:t>
            </a:r>
            <a:r>
              <a:rPr lang="en-ID" dirty="0"/>
              <a:t> </a:t>
            </a:r>
            <a:r>
              <a:rPr lang="en-ID" dirty="0" err="1"/>
              <a:t>tinggi</a:t>
            </a:r>
            <a:r>
              <a:rPr lang="en-ID" dirty="0"/>
              <a:t> </a:t>
            </a:r>
            <a:r>
              <a:rPr lang="en-ID" dirty="0" err="1"/>
              <a:t>atau</a:t>
            </a:r>
            <a:r>
              <a:rPr lang="en-ID" dirty="0"/>
              <a:t> </a:t>
            </a:r>
            <a:r>
              <a:rPr lang="en-ID" dirty="0" err="1"/>
              <a:t>membedakan</a:t>
            </a:r>
            <a:r>
              <a:rPr lang="en-ID" dirty="0"/>
              <a:t> </a:t>
            </a:r>
            <a:r>
              <a:rPr lang="en-ID" dirty="0" err="1"/>
              <a:t>suara</a:t>
            </a:r>
            <a:r>
              <a:rPr lang="en-ID" dirty="0"/>
              <a:t> di </a:t>
            </a:r>
            <a:r>
              <a:rPr lang="en-ID" dirty="0" err="1"/>
              <a:t>latar</a:t>
            </a:r>
            <a:r>
              <a:rPr lang="en-ID" dirty="0"/>
              <a:t> </a:t>
            </a:r>
            <a:r>
              <a:rPr lang="en-ID" dirty="0" err="1"/>
              <a:t>belakang</a:t>
            </a:r>
            <a:r>
              <a:rPr lang="en-ID" dirty="0"/>
              <a:t> yang </a:t>
            </a:r>
            <a:r>
              <a:rPr lang="en-ID" dirty="0" err="1"/>
              <a:t>bising</a:t>
            </a:r>
            <a:r>
              <a:rPr lang="en-ID" dirty="0"/>
              <a:t>.</a:t>
            </a:r>
          </a:p>
          <a:p>
            <a:pPr marL="514350" indent="-514350">
              <a:buFont typeface="+mj-lt"/>
              <a:buAutoNum type="alphaLcPeriod"/>
            </a:pPr>
            <a:r>
              <a:rPr lang="en-ID" b="1" dirty="0" err="1"/>
              <a:t>Gangguan</a:t>
            </a:r>
            <a:r>
              <a:rPr lang="en-ID" b="1" dirty="0"/>
              <a:t> </a:t>
            </a:r>
            <a:r>
              <a:rPr lang="en-ID" b="1" dirty="0" err="1"/>
              <a:t>Penglihatan</a:t>
            </a:r>
            <a:r>
              <a:rPr lang="en-ID" b="1" dirty="0"/>
              <a:t>:</a:t>
            </a:r>
            <a:r>
              <a:rPr lang="en-ID" dirty="0"/>
              <a:t> </a:t>
            </a:r>
            <a:r>
              <a:rPr lang="en-ID" dirty="0" err="1"/>
              <a:t>Katarak</a:t>
            </a:r>
            <a:r>
              <a:rPr lang="en-ID" dirty="0"/>
              <a:t>, </a:t>
            </a:r>
            <a:r>
              <a:rPr lang="en-ID" dirty="0" err="1"/>
              <a:t>glaukoma</a:t>
            </a:r>
            <a:r>
              <a:rPr lang="en-ID" dirty="0"/>
              <a:t>, </a:t>
            </a:r>
            <a:r>
              <a:rPr lang="en-ID" dirty="0" err="1"/>
              <a:t>atau</a:t>
            </a:r>
            <a:r>
              <a:rPr lang="en-ID" dirty="0"/>
              <a:t> </a:t>
            </a:r>
            <a:r>
              <a:rPr lang="en-ID" dirty="0" err="1"/>
              <a:t>degenerasi</a:t>
            </a:r>
            <a:r>
              <a:rPr lang="en-ID" dirty="0"/>
              <a:t> </a:t>
            </a:r>
            <a:r>
              <a:rPr lang="en-ID" dirty="0" err="1"/>
              <a:t>makula</a:t>
            </a:r>
            <a:r>
              <a:rPr lang="en-ID" dirty="0"/>
              <a:t> </a:t>
            </a:r>
            <a:r>
              <a:rPr lang="en-ID" dirty="0" err="1"/>
              <a:t>dapat</a:t>
            </a:r>
            <a:r>
              <a:rPr lang="en-ID" dirty="0"/>
              <a:t> </a:t>
            </a:r>
            <a:r>
              <a:rPr lang="en-ID" dirty="0" err="1"/>
              <a:t>membuat</a:t>
            </a:r>
            <a:r>
              <a:rPr lang="en-ID" dirty="0"/>
              <a:t> </a:t>
            </a:r>
            <a:r>
              <a:rPr lang="en-ID" dirty="0" err="1"/>
              <a:t>sulit</a:t>
            </a:r>
            <a:r>
              <a:rPr lang="en-ID" dirty="0"/>
              <a:t> </a:t>
            </a:r>
            <a:r>
              <a:rPr lang="en-ID" dirty="0" err="1"/>
              <a:t>membaca</a:t>
            </a:r>
            <a:r>
              <a:rPr lang="en-ID" dirty="0"/>
              <a:t> </a:t>
            </a:r>
            <a:r>
              <a:rPr lang="en-ID" dirty="0" err="1"/>
              <a:t>ekspresi</a:t>
            </a:r>
            <a:r>
              <a:rPr lang="en-ID" dirty="0"/>
              <a:t> </a:t>
            </a:r>
            <a:r>
              <a:rPr lang="en-ID" dirty="0" err="1"/>
              <a:t>wajah</a:t>
            </a:r>
            <a:r>
              <a:rPr lang="en-ID" dirty="0"/>
              <a:t>, </a:t>
            </a:r>
            <a:r>
              <a:rPr lang="en-ID" dirty="0" err="1"/>
              <a:t>bahasa</a:t>
            </a:r>
            <a:r>
              <a:rPr lang="en-ID" dirty="0"/>
              <a:t> </a:t>
            </a:r>
            <a:r>
              <a:rPr lang="en-ID" dirty="0" err="1"/>
              <a:t>tubuh</a:t>
            </a:r>
            <a:r>
              <a:rPr lang="en-ID" dirty="0"/>
              <a:t>, </a:t>
            </a:r>
            <a:r>
              <a:rPr lang="en-ID" dirty="0" err="1"/>
              <a:t>atau</a:t>
            </a:r>
            <a:r>
              <a:rPr lang="en-ID" dirty="0"/>
              <a:t> </a:t>
            </a:r>
            <a:r>
              <a:rPr lang="en-ID" dirty="0" err="1"/>
              <a:t>materi</a:t>
            </a:r>
            <a:r>
              <a:rPr lang="en-ID" dirty="0"/>
              <a:t> </a:t>
            </a:r>
            <a:r>
              <a:rPr lang="en-ID" dirty="0" err="1"/>
              <a:t>tertulis</a:t>
            </a:r>
            <a:r>
              <a:rPr lang="en-ID" dirty="0"/>
              <a:t>.</a:t>
            </a:r>
          </a:p>
          <a:p>
            <a:pPr marL="514350" indent="-514350">
              <a:buFont typeface="+mj-lt"/>
              <a:buAutoNum type="alphaLcPeriod"/>
            </a:pPr>
            <a:r>
              <a:rPr lang="en-ID" b="1" dirty="0" err="1"/>
              <a:t>Masalah</a:t>
            </a:r>
            <a:r>
              <a:rPr lang="en-ID" b="1" dirty="0"/>
              <a:t> </a:t>
            </a:r>
            <a:r>
              <a:rPr lang="en-ID" b="1" dirty="0" err="1"/>
              <a:t>Bicara</a:t>
            </a:r>
            <a:r>
              <a:rPr lang="en-ID" b="1" dirty="0"/>
              <a:t>:</a:t>
            </a:r>
            <a:r>
              <a:rPr lang="en-ID" dirty="0"/>
              <a:t> </a:t>
            </a:r>
            <a:r>
              <a:rPr lang="en-ID" dirty="0" err="1"/>
              <a:t>Mulut</a:t>
            </a:r>
            <a:r>
              <a:rPr lang="en-ID" dirty="0"/>
              <a:t> </a:t>
            </a:r>
            <a:r>
              <a:rPr lang="en-ID" dirty="0" err="1"/>
              <a:t>kering</a:t>
            </a:r>
            <a:r>
              <a:rPr lang="en-ID" dirty="0"/>
              <a:t>, </a:t>
            </a:r>
            <a:r>
              <a:rPr lang="en-ID" dirty="0" err="1"/>
              <a:t>gigi</a:t>
            </a:r>
            <a:r>
              <a:rPr lang="en-ID" dirty="0"/>
              <a:t> </a:t>
            </a:r>
            <a:r>
              <a:rPr lang="en-ID" dirty="0" err="1"/>
              <a:t>palsu</a:t>
            </a:r>
            <a:r>
              <a:rPr lang="en-ID" dirty="0"/>
              <a:t> yang </a:t>
            </a:r>
            <a:r>
              <a:rPr lang="en-ID" dirty="0" err="1"/>
              <a:t>tidak</a:t>
            </a:r>
            <a:r>
              <a:rPr lang="en-ID" dirty="0"/>
              <a:t> pas, </a:t>
            </a:r>
            <a:r>
              <a:rPr lang="en-ID" dirty="0" err="1"/>
              <a:t>atau</a:t>
            </a:r>
            <a:r>
              <a:rPr lang="en-ID" dirty="0"/>
              <a:t> </a:t>
            </a:r>
            <a:r>
              <a:rPr lang="en-ID" dirty="0" err="1"/>
              <a:t>kondisi</a:t>
            </a:r>
            <a:r>
              <a:rPr lang="en-ID" dirty="0"/>
              <a:t> </a:t>
            </a:r>
            <a:r>
              <a:rPr lang="en-ID" dirty="0" err="1"/>
              <a:t>medis</a:t>
            </a:r>
            <a:r>
              <a:rPr lang="en-ID" dirty="0"/>
              <a:t> </a:t>
            </a:r>
            <a:r>
              <a:rPr lang="en-ID" dirty="0" err="1"/>
              <a:t>tertentu</a:t>
            </a:r>
            <a:r>
              <a:rPr lang="en-ID" dirty="0"/>
              <a:t> (</a:t>
            </a:r>
            <a:r>
              <a:rPr lang="en-ID" dirty="0" err="1"/>
              <a:t>misalnya</a:t>
            </a:r>
            <a:r>
              <a:rPr lang="en-ID" dirty="0"/>
              <a:t>, </a:t>
            </a:r>
            <a:r>
              <a:rPr lang="en-ID" dirty="0" err="1"/>
              <a:t>setelah</a:t>
            </a:r>
            <a:r>
              <a:rPr lang="en-ID" dirty="0"/>
              <a:t> stroke) </a:t>
            </a:r>
            <a:r>
              <a:rPr lang="en-ID" dirty="0" err="1"/>
              <a:t>dapat</a:t>
            </a:r>
            <a:r>
              <a:rPr lang="en-ID" dirty="0"/>
              <a:t> </a:t>
            </a:r>
            <a:r>
              <a:rPr lang="en-ID" dirty="0" err="1"/>
              <a:t>memengaruhi</a:t>
            </a:r>
            <a:r>
              <a:rPr lang="en-ID" dirty="0"/>
              <a:t> </a:t>
            </a:r>
            <a:r>
              <a:rPr lang="en-ID" dirty="0" err="1"/>
              <a:t>kejelasan</a:t>
            </a:r>
            <a:r>
              <a:rPr lang="en-ID" dirty="0"/>
              <a:t> </a:t>
            </a:r>
            <a:r>
              <a:rPr lang="en-ID" dirty="0" err="1"/>
              <a:t>bicara</a:t>
            </a:r>
            <a:r>
              <a:rPr lang="en-ID" dirty="0"/>
              <a:t>. </a:t>
            </a:r>
          </a:p>
          <a:p>
            <a:endParaRPr lang="en-ID" dirty="0"/>
          </a:p>
        </p:txBody>
      </p:sp>
    </p:spTree>
    <p:extLst>
      <p:ext uri="{BB962C8B-B14F-4D97-AF65-F5344CB8AC3E}">
        <p14:creationId xmlns:p14="http://schemas.microsoft.com/office/powerpoint/2010/main" val="59954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60BD1-3BF6-8903-BA8C-5694597EB19A}"/>
              </a:ext>
            </a:extLst>
          </p:cNvPr>
          <p:cNvSpPr>
            <a:spLocks noGrp="1"/>
          </p:cNvSpPr>
          <p:nvPr>
            <p:ph type="title"/>
          </p:nvPr>
        </p:nvSpPr>
        <p:spPr>
          <a:xfrm>
            <a:off x="838200" y="1465943"/>
            <a:ext cx="10515600" cy="4949371"/>
          </a:xfrm>
        </p:spPr>
        <p:txBody>
          <a:bodyPr>
            <a:normAutofit fontScale="90000"/>
          </a:bodyPr>
          <a:lstStyle/>
          <a:p>
            <a:pPr lvl="0" eaLnBrk="0" fontAlgn="base" hangingPunct="0">
              <a:lnSpc>
                <a:spcPct val="100000"/>
              </a:lnSpc>
              <a:spcAft>
                <a:spcPct val="0"/>
              </a:spcAft>
            </a:pPr>
            <a:r>
              <a:rPr lang="en-US" altLang="en-US" sz="3100" b="1" i="1" dirty="0" err="1">
                <a:latin typeface="Google Sans"/>
              </a:rPr>
              <a:t>Penyakit</a:t>
            </a:r>
            <a:r>
              <a:rPr lang="en-US" altLang="en-US" sz="3100" b="1" i="1" dirty="0">
                <a:latin typeface="Google Sans"/>
              </a:rPr>
              <a:t> </a:t>
            </a:r>
            <a:r>
              <a:rPr lang="en-US" altLang="en-US" sz="3100" b="1" i="1" dirty="0" err="1">
                <a:latin typeface="Google Sans"/>
              </a:rPr>
              <a:t>Neurologis</a:t>
            </a:r>
            <a:r>
              <a:rPr lang="en-US" altLang="en-US" sz="3100" b="1" i="1" dirty="0">
                <a:latin typeface="Google Sans"/>
              </a:rPr>
              <a:t>:</a:t>
            </a:r>
            <a:r>
              <a:rPr lang="en-US" altLang="en-US" sz="3100" i="1" dirty="0">
                <a:latin typeface="Google Sans"/>
              </a:rPr>
              <a:t> </a:t>
            </a:r>
            <a:br>
              <a:rPr lang="en-US" altLang="en-US" sz="3100" i="1" dirty="0">
                <a:latin typeface="Google Sans"/>
              </a:rPr>
            </a:br>
            <a:r>
              <a:rPr lang="en-US" altLang="en-US" sz="3100" dirty="0">
                <a:latin typeface="Google Sans"/>
              </a:rPr>
              <a:t>Alzheimer, Parkinson, </a:t>
            </a:r>
            <a:r>
              <a:rPr lang="en-US" altLang="en-US" sz="3100" dirty="0" err="1">
                <a:latin typeface="Google Sans"/>
              </a:rPr>
              <a:t>atau</a:t>
            </a:r>
            <a:r>
              <a:rPr lang="en-US" altLang="en-US" sz="3100" dirty="0">
                <a:latin typeface="Google Sans"/>
              </a:rPr>
              <a:t> </a:t>
            </a:r>
            <a:r>
              <a:rPr lang="en-US" altLang="en-US" sz="3100" dirty="0" err="1">
                <a:latin typeface="Google Sans"/>
              </a:rPr>
              <a:t>demensia</a:t>
            </a:r>
            <a:r>
              <a:rPr lang="en-US" altLang="en-US" sz="3100" dirty="0">
                <a:latin typeface="Google Sans"/>
              </a:rPr>
              <a:t> </a:t>
            </a:r>
            <a:r>
              <a:rPr lang="en-US" altLang="en-US" sz="3100" dirty="0" err="1">
                <a:latin typeface="Google Sans"/>
              </a:rPr>
              <a:t>dapat</a:t>
            </a:r>
            <a:r>
              <a:rPr lang="en-US" altLang="en-US" sz="3100" dirty="0">
                <a:latin typeface="Google Sans"/>
              </a:rPr>
              <a:t> </a:t>
            </a:r>
            <a:r>
              <a:rPr lang="en-US" altLang="en-US" sz="3100" dirty="0" err="1">
                <a:latin typeface="Google Sans"/>
              </a:rPr>
              <a:t>memengaruhi</a:t>
            </a:r>
            <a:r>
              <a:rPr lang="en-US" altLang="en-US" sz="3100" dirty="0">
                <a:latin typeface="Google Sans"/>
              </a:rPr>
              <a:t> </a:t>
            </a:r>
            <a:r>
              <a:rPr lang="en-US" altLang="en-US" sz="3100" dirty="0" err="1">
                <a:latin typeface="Google Sans"/>
              </a:rPr>
              <a:t>kemampuan</a:t>
            </a:r>
            <a:r>
              <a:rPr lang="en-US" altLang="en-US" sz="3100" dirty="0">
                <a:latin typeface="Google Sans"/>
              </a:rPr>
              <a:t> </a:t>
            </a:r>
            <a:r>
              <a:rPr lang="en-US" altLang="en-US" sz="3100" dirty="0" err="1">
                <a:latin typeface="Google Sans"/>
              </a:rPr>
              <a:t>bahasa</a:t>
            </a:r>
            <a:r>
              <a:rPr lang="en-US" altLang="en-US" sz="3100" dirty="0">
                <a:latin typeface="Google Sans"/>
              </a:rPr>
              <a:t>, </a:t>
            </a:r>
            <a:r>
              <a:rPr lang="en-US" altLang="en-US" sz="3100" dirty="0" err="1">
                <a:latin typeface="Google Sans"/>
              </a:rPr>
              <a:t>daya</a:t>
            </a:r>
            <a:r>
              <a:rPr lang="en-US" altLang="en-US" sz="3100" dirty="0">
                <a:latin typeface="Google Sans"/>
              </a:rPr>
              <a:t> </a:t>
            </a:r>
            <a:r>
              <a:rPr lang="en-US" altLang="en-US" sz="3100" dirty="0" err="1">
                <a:latin typeface="Google Sans"/>
              </a:rPr>
              <a:t>ingat</a:t>
            </a:r>
            <a:r>
              <a:rPr lang="en-US" altLang="en-US" sz="3100" dirty="0">
                <a:latin typeface="Google Sans"/>
              </a:rPr>
              <a:t>, dan </a:t>
            </a:r>
            <a:r>
              <a:rPr lang="en-US" altLang="en-US" sz="3100" dirty="0" err="1">
                <a:latin typeface="Google Sans"/>
              </a:rPr>
              <a:t>pemahaman</a:t>
            </a:r>
            <a:br>
              <a:rPr lang="en-US" altLang="en-US" sz="3100" dirty="0">
                <a:latin typeface="Google Sans"/>
              </a:rPr>
            </a:br>
            <a:br>
              <a:rPr lang="en-US" altLang="en-US" sz="3100" dirty="0">
                <a:latin typeface="Google Sans"/>
              </a:rPr>
            </a:br>
            <a:r>
              <a:rPr lang="en-US" altLang="en-US" sz="3100" b="1" i="1" dirty="0">
                <a:latin typeface="Google Sans"/>
              </a:rPr>
              <a:t>Stroke:</a:t>
            </a:r>
            <a:r>
              <a:rPr lang="en-US" altLang="en-US" sz="3100" i="1" dirty="0">
                <a:latin typeface="Google Sans"/>
              </a:rPr>
              <a:t> </a:t>
            </a:r>
            <a:br>
              <a:rPr lang="en-US" altLang="en-US" sz="3100" i="1" dirty="0">
                <a:latin typeface="Google Sans"/>
              </a:rPr>
            </a:br>
            <a:r>
              <a:rPr lang="en-US" altLang="en-US" sz="3100" dirty="0">
                <a:latin typeface="Google Sans"/>
              </a:rPr>
              <a:t>Dapat </a:t>
            </a:r>
            <a:r>
              <a:rPr lang="en-US" altLang="en-US" sz="3100" dirty="0" err="1">
                <a:latin typeface="Google Sans"/>
              </a:rPr>
              <a:t>menyebabkan</a:t>
            </a:r>
            <a:r>
              <a:rPr lang="en-US" altLang="en-US" sz="3100" dirty="0">
                <a:latin typeface="Google Sans"/>
              </a:rPr>
              <a:t> </a:t>
            </a:r>
            <a:r>
              <a:rPr lang="en-US" altLang="en-US" sz="3100" dirty="0" err="1">
                <a:latin typeface="Google Sans"/>
              </a:rPr>
              <a:t>afasia</a:t>
            </a:r>
            <a:r>
              <a:rPr lang="en-US" altLang="en-US" sz="3100" dirty="0">
                <a:latin typeface="Google Sans"/>
              </a:rPr>
              <a:t> (</a:t>
            </a:r>
            <a:r>
              <a:rPr lang="en-US" altLang="en-US" sz="3100" dirty="0" err="1">
                <a:latin typeface="Google Sans"/>
              </a:rPr>
              <a:t>gangguan</a:t>
            </a:r>
            <a:r>
              <a:rPr lang="en-US" altLang="en-US" sz="3100" dirty="0">
                <a:latin typeface="Google Sans"/>
              </a:rPr>
              <a:t> </a:t>
            </a:r>
            <a:r>
              <a:rPr lang="en-US" altLang="en-US" sz="3100" dirty="0" err="1">
                <a:latin typeface="Google Sans"/>
              </a:rPr>
              <a:t>bahasa</a:t>
            </a:r>
            <a:r>
              <a:rPr lang="en-US" altLang="en-US" sz="3100" dirty="0">
                <a:latin typeface="Google Sans"/>
              </a:rPr>
              <a:t>) </a:t>
            </a:r>
            <a:r>
              <a:rPr lang="en-US" altLang="en-US" sz="3100" dirty="0" err="1">
                <a:latin typeface="Google Sans"/>
              </a:rPr>
              <a:t>atau</a:t>
            </a:r>
            <a:r>
              <a:rPr lang="en-US" altLang="en-US" sz="3100" dirty="0">
                <a:latin typeface="Google Sans"/>
              </a:rPr>
              <a:t> </a:t>
            </a:r>
            <a:r>
              <a:rPr lang="en-US" altLang="en-US" sz="3100" dirty="0" err="1">
                <a:latin typeface="Google Sans"/>
              </a:rPr>
              <a:t>disartria</a:t>
            </a:r>
            <a:r>
              <a:rPr lang="en-US" altLang="en-US" sz="3100" dirty="0">
                <a:latin typeface="Google Sans"/>
              </a:rPr>
              <a:t> (</a:t>
            </a:r>
            <a:r>
              <a:rPr lang="en-US" altLang="en-US" sz="3100" dirty="0" err="1">
                <a:latin typeface="Google Sans"/>
              </a:rPr>
              <a:t>kelemahan</a:t>
            </a:r>
            <a:r>
              <a:rPr lang="en-US" altLang="en-US" sz="3100" dirty="0">
                <a:latin typeface="Google Sans"/>
              </a:rPr>
              <a:t> </a:t>
            </a:r>
            <a:r>
              <a:rPr lang="en-US" altLang="en-US" sz="3100" dirty="0" err="1">
                <a:latin typeface="Google Sans"/>
              </a:rPr>
              <a:t>otot</a:t>
            </a:r>
            <a:r>
              <a:rPr lang="en-US" altLang="en-US" sz="3100" dirty="0">
                <a:latin typeface="Google Sans"/>
              </a:rPr>
              <a:t> </a:t>
            </a:r>
            <a:r>
              <a:rPr lang="en-US" altLang="en-US" sz="3100" dirty="0" err="1">
                <a:latin typeface="Google Sans"/>
              </a:rPr>
              <a:t>bicara</a:t>
            </a:r>
            <a:r>
              <a:rPr lang="en-US" altLang="en-US" sz="3100" dirty="0">
                <a:latin typeface="Google Sans"/>
              </a:rPr>
              <a:t>).</a:t>
            </a:r>
            <a:br>
              <a:rPr lang="en-US" altLang="en-US" sz="3100" dirty="0">
                <a:latin typeface="Google Sans"/>
              </a:rPr>
            </a:br>
            <a:br>
              <a:rPr lang="en-US" altLang="en-US" sz="3100" dirty="0">
                <a:latin typeface="Google Sans"/>
              </a:rPr>
            </a:br>
            <a:r>
              <a:rPr lang="en-US" altLang="en-US" sz="3100" b="1" i="1" dirty="0">
                <a:latin typeface="Google Sans"/>
              </a:rPr>
              <a:t>Nyeri </a:t>
            </a:r>
            <a:r>
              <a:rPr lang="en-US" altLang="en-US" sz="3100" b="1" i="1" dirty="0" err="1">
                <a:latin typeface="Google Sans"/>
              </a:rPr>
              <a:t>Kronis</a:t>
            </a:r>
            <a:r>
              <a:rPr lang="en-US" altLang="en-US" sz="3100" b="1" i="1" dirty="0">
                <a:latin typeface="Google Sans"/>
              </a:rPr>
              <a:t>/</a:t>
            </a:r>
            <a:r>
              <a:rPr lang="en-US" altLang="en-US" sz="3100" b="1" i="1" dirty="0" err="1">
                <a:latin typeface="Google Sans"/>
              </a:rPr>
              <a:t>Ketidaknyamanan</a:t>
            </a:r>
            <a:r>
              <a:rPr lang="en-US" altLang="en-US" sz="3100" b="1" i="1" dirty="0">
                <a:latin typeface="Google Sans"/>
              </a:rPr>
              <a:t>:</a:t>
            </a:r>
            <a:r>
              <a:rPr lang="en-US" altLang="en-US" sz="3100" i="1" dirty="0">
                <a:latin typeface="Google Sans"/>
              </a:rPr>
              <a:t> </a:t>
            </a:r>
            <a:br>
              <a:rPr lang="en-US" altLang="en-US" sz="3100" i="1" dirty="0">
                <a:latin typeface="Google Sans"/>
              </a:rPr>
            </a:br>
            <a:r>
              <a:rPr lang="en-US" altLang="en-US" sz="3100" dirty="0">
                <a:latin typeface="Google Sans"/>
              </a:rPr>
              <a:t>Rasa </a:t>
            </a:r>
            <a:r>
              <a:rPr lang="en-US" altLang="en-US" sz="3100" dirty="0" err="1">
                <a:latin typeface="Google Sans"/>
              </a:rPr>
              <a:t>sakit</a:t>
            </a:r>
            <a:r>
              <a:rPr lang="en-US" altLang="en-US" sz="3100" dirty="0">
                <a:latin typeface="Google Sans"/>
              </a:rPr>
              <a:t> </a:t>
            </a:r>
            <a:r>
              <a:rPr lang="en-US" altLang="en-US" sz="3100" dirty="0" err="1">
                <a:latin typeface="Google Sans"/>
              </a:rPr>
              <a:t>dapat</a:t>
            </a:r>
            <a:r>
              <a:rPr lang="en-US" altLang="en-US" sz="3100" dirty="0">
                <a:latin typeface="Google Sans"/>
              </a:rPr>
              <a:t> </a:t>
            </a:r>
            <a:r>
              <a:rPr lang="en-US" altLang="en-US" sz="3100" dirty="0" err="1">
                <a:latin typeface="Google Sans"/>
              </a:rPr>
              <a:t>mengalihkan</a:t>
            </a:r>
            <a:r>
              <a:rPr lang="en-US" altLang="en-US" sz="3100" dirty="0">
                <a:latin typeface="Google Sans"/>
              </a:rPr>
              <a:t> </a:t>
            </a:r>
            <a:r>
              <a:rPr lang="en-US" altLang="en-US" sz="3100" dirty="0" err="1">
                <a:latin typeface="Google Sans"/>
              </a:rPr>
              <a:t>fokus</a:t>
            </a:r>
            <a:r>
              <a:rPr lang="en-US" altLang="en-US" sz="3100" dirty="0">
                <a:latin typeface="Google Sans"/>
              </a:rPr>
              <a:t> dan </a:t>
            </a:r>
            <a:r>
              <a:rPr lang="en-US" altLang="en-US" sz="3100" dirty="0" err="1">
                <a:latin typeface="Google Sans"/>
              </a:rPr>
              <a:t>membuat</a:t>
            </a:r>
            <a:r>
              <a:rPr lang="en-US" altLang="en-US" sz="3100" dirty="0">
                <a:latin typeface="Google Sans"/>
              </a:rPr>
              <a:t> </a:t>
            </a:r>
            <a:r>
              <a:rPr lang="en-US" altLang="en-US" sz="3100" dirty="0" err="1">
                <a:latin typeface="Google Sans"/>
              </a:rPr>
              <a:t>lansia</a:t>
            </a:r>
            <a:r>
              <a:rPr lang="en-US" altLang="en-US" sz="3100" dirty="0">
                <a:latin typeface="Google Sans"/>
              </a:rPr>
              <a:t> </a:t>
            </a:r>
            <a:r>
              <a:rPr lang="en-US" altLang="en-US" sz="3100" dirty="0" err="1">
                <a:latin typeface="Google Sans"/>
              </a:rPr>
              <a:t>kurang</a:t>
            </a:r>
            <a:r>
              <a:rPr lang="en-US" altLang="en-US" sz="3100" dirty="0">
                <a:latin typeface="Google Sans"/>
              </a:rPr>
              <a:t> </a:t>
            </a:r>
            <a:r>
              <a:rPr lang="en-US" altLang="en-US" sz="3100" dirty="0" err="1">
                <a:latin typeface="Google Sans"/>
              </a:rPr>
              <a:t>responsif</a:t>
            </a:r>
            <a:r>
              <a:rPr lang="en-US" altLang="en-US" sz="3100" dirty="0">
                <a:latin typeface="Google Sans"/>
              </a:rPr>
              <a:t> </a:t>
            </a:r>
            <a:r>
              <a:rPr lang="en-US" altLang="en-US" sz="3100" dirty="0" err="1">
                <a:latin typeface="Google Sans"/>
              </a:rPr>
              <a:t>atau</a:t>
            </a:r>
            <a:r>
              <a:rPr lang="en-US" altLang="en-US" sz="3100" dirty="0">
                <a:latin typeface="Google Sans"/>
              </a:rPr>
              <a:t> </a:t>
            </a:r>
            <a:r>
              <a:rPr lang="en-US" altLang="en-US" sz="3100" dirty="0" err="1">
                <a:latin typeface="Google Sans"/>
              </a:rPr>
              <a:t>mudah</a:t>
            </a:r>
            <a:r>
              <a:rPr lang="en-US" altLang="en-US" sz="3100" dirty="0">
                <a:latin typeface="Google Sans"/>
              </a:rPr>
              <a:t> </a:t>
            </a:r>
            <a:r>
              <a:rPr lang="en-US" altLang="en-US" sz="3100" dirty="0" err="1">
                <a:latin typeface="Google Sans"/>
              </a:rPr>
              <a:t>tersinggung</a:t>
            </a:r>
            <a:r>
              <a:rPr lang="en-US" altLang="en-US" sz="3100" dirty="0">
                <a:latin typeface="Google Sans"/>
              </a:rPr>
              <a:t>.</a:t>
            </a:r>
            <a:br>
              <a:rPr lang="en-US" altLang="en-US" sz="3100" dirty="0">
                <a:latin typeface="Google Sans"/>
              </a:rPr>
            </a:br>
            <a:endParaRPr lang="en-ID" sz="3100" dirty="0"/>
          </a:p>
        </p:txBody>
      </p:sp>
      <p:sp>
        <p:nvSpPr>
          <p:cNvPr id="4" name="Rectangle 3">
            <a:extLst>
              <a:ext uri="{FF2B5EF4-FFF2-40B4-BE49-F238E27FC236}">
                <a16:creationId xmlns:a16="http://schemas.microsoft.com/office/drawing/2014/main" id="{6D72F41B-8CA9-CC81-7136-90053640B2C5}"/>
              </a:ext>
            </a:extLst>
          </p:cNvPr>
          <p:cNvSpPr/>
          <p:nvPr/>
        </p:nvSpPr>
        <p:spPr>
          <a:xfrm>
            <a:off x="841829" y="290286"/>
            <a:ext cx="10595428" cy="56605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en-US" sz="4000" b="1" dirty="0" err="1">
                <a:latin typeface="Google Sans"/>
              </a:rPr>
              <a:t>Dampak</a:t>
            </a:r>
            <a:r>
              <a:rPr lang="en-US" altLang="en-US" sz="4000" b="1" dirty="0">
                <a:latin typeface="Google Sans"/>
              </a:rPr>
              <a:t> </a:t>
            </a:r>
            <a:r>
              <a:rPr lang="en-US" altLang="en-US" sz="4000" b="1" dirty="0" err="1">
                <a:latin typeface="Google Sans"/>
              </a:rPr>
              <a:t>Kondisi</a:t>
            </a:r>
            <a:r>
              <a:rPr lang="en-US" altLang="en-US" sz="4000" b="1" dirty="0">
                <a:latin typeface="Google Sans"/>
              </a:rPr>
              <a:t> </a:t>
            </a:r>
            <a:r>
              <a:rPr lang="en-US" altLang="en-US" sz="4000" b="1" dirty="0" err="1">
                <a:latin typeface="Google Sans"/>
              </a:rPr>
              <a:t>Medis</a:t>
            </a:r>
            <a:r>
              <a:rPr lang="en-US" altLang="en-US" sz="4000" b="1" dirty="0">
                <a:latin typeface="Google Sans"/>
              </a:rPr>
              <a:t> </a:t>
            </a:r>
            <a:r>
              <a:rPr lang="en-US" altLang="en-US" sz="4000" b="1" dirty="0" err="1">
                <a:latin typeface="Google Sans"/>
              </a:rPr>
              <a:t>Kronis</a:t>
            </a:r>
            <a:endParaRPr lang="en-ID" sz="4000" dirty="0"/>
          </a:p>
        </p:txBody>
      </p:sp>
    </p:spTree>
    <p:extLst>
      <p:ext uri="{BB962C8B-B14F-4D97-AF65-F5344CB8AC3E}">
        <p14:creationId xmlns:p14="http://schemas.microsoft.com/office/powerpoint/2010/main" val="2123657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DD045-A909-8684-A5D5-FD4E3B0BD5F3}"/>
              </a:ext>
            </a:extLst>
          </p:cNvPr>
          <p:cNvSpPr>
            <a:spLocks noGrp="1"/>
          </p:cNvSpPr>
          <p:nvPr>
            <p:ph type="title"/>
          </p:nvPr>
        </p:nvSpPr>
        <p:spPr/>
        <p:txBody>
          <a:bodyPr/>
          <a:lstStyle/>
          <a:p>
            <a:r>
              <a:rPr lang="en-ID" b="1" dirty="0" err="1"/>
              <a:t>Hambatan</a:t>
            </a:r>
            <a:r>
              <a:rPr lang="en-ID" b="1" dirty="0"/>
              <a:t> </a:t>
            </a:r>
            <a:r>
              <a:rPr lang="en-ID" b="1" dirty="0" err="1"/>
              <a:t>Fisik</a:t>
            </a:r>
            <a:endParaRPr lang="en-ID" dirty="0"/>
          </a:p>
        </p:txBody>
      </p:sp>
      <p:sp>
        <p:nvSpPr>
          <p:cNvPr id="6" name="Content Placeholder 5">
            <a:extLst>
              <a:ext uri="{FF2B5EF4-FFF2-40B4-BE49-F238E27FC236}">
                <a16:creationId xmlns:a16="http://schemas.microsoft.com/office/drawing/2014/main" id="{1EC27618-EF1F-9DA2-905B-E5D3373DB790}"/>
              </a:ext>
            </a:extLst>
          </p:cNvPr>
          <p:cNvSpPr>
            <a:spLocks noGrp="1"/>
          </p:cNvSpPr>
          <p:nvPr>
            <p:ph idx="1"/>
          </p:nvPr>
        </p:nvSpPr>
        <p:spPr/>
        <p:txBody>
          <a:bodyPr>
            <a:normAutofit fontScale="92500" lnSpcReduction="20000"/>
          </a:bodyPr>
          <a:lstStyle/>
          <a:p>
            <a:pPr marL="0" indent="0">
              <a:buNone/>
            </a:pPr>
            <a:r>
              <a:rPr lang="en-ID" b="1" dirty="0" err="1"/>
              <a:t>Dampak</a:t>
            </a:r>
            <a:r>
              <a:rPr lang="en-ID" b="1" dirty="0"/>
              <a:t> </a:t>
            </a:r>
            <a:r>
              <a:rPr lang="en-ID" b="1" dirty="0" err="1"/>
              <a:t>Kondisi</a:t>
            </a:r>
            <a:r>
              <a:rPr lang="en-ID" b="1" dirty="0"/>
              <a:t> </a:t>
            </a:r>
            <a:r>
              <a:rPr lang="en-ID" b="1" dirty="0" err="1"/>
              <a:t>Medis</a:t>
            </a:r>
            <a:r>
              <a:rPr lang="en-ID" b="1" dirty="0"/>
              <a:t> </a:t>
            </a:r>
            <a:r>
              <a:rPr lang="en-ID" b="1" dirty="0" err="1"/>
              <a:t>Kronis</a:t>
            </a:r>
            <a:endParaRPr lang="en-ID" b="1" dirty="0"/>
          </a:p>
          <a:p>
            <a:pPr marL="514350" indent="-514350">
              <a:buFont typeface="+mj-lt"/>
              <a:buAutoNum type="arabicPeriod"/>
            </a:pPr>
            <a:r>
              <a:rPr lang="en-ID" b="1" dirty="0" err="1"/>
              <a:t>Penyakit</a:t>
            </a:r>
            <a:r>
              <a:rPr lang="en-ID" b="1" dirty="0"/>
              <a:t> </a:t>
            </a:r>
            <a:r>
              <a:rPr lang="en-ID" b="1" dirty="0" err="1"/>
              <a:t>Neurologis</a:t>
            </a:r>
            <a:r>
              <a:rPr lang="en-ID" b="1" dirty="0"/>
              <a:t>:</a:t>
            </a:r>
            <a:r>
              <a:rPr lang="en-ID" dirty="0"/>
              <a:t> Alzheimer, Parkinson, </a:t>
            </a:r>
            <a:r>
              <a:rPr lang="en-ID" dirty="0" err="1"/>
              <a:t>atau</a:t>
            </a:r>
            <a:r>
              <a:rPr lang="en-ID" dirty="0"/>
              <a:t> </a:t>
            </a:r>
            <a:r>
              <a:rPr lang="en-ID" dirty="0" err="1"/>
              <a:t>demensia</a:t>
            </a:r>
            <a:r>
              <a:rPr lang="en-ID" dirty="0"/>
              <a:t> </a:t>
            </a:r>
            <a:r>
              <a:rPr lang="en-ID" dirty="0" err="1"/>
              <a:t>dapat</a:t>
            </a:r>
            <a:r>
              <a:rPr lang="en-ID" dirty="0"/>
              <a:t> </a:t>
            </a:r>
            <a:r>
              <a:rPr lang="en-ID" dirty="0" err="1"/>
              <a:t>memengaruhi</a:t>
            </a:r>
            <a:r>
              <a:rPr lang="en-ID" dirty="0"/>
              <a:t> </a:t>
            </a:r>
            <a:r>
              <a:rPr lang="en-ID" dirty="0" err="1"/>
              <a:t>kemampuan</a:t>
            </a:r>
            <a:r>
              <a:rPr lang="en-ID" dirty="0"/>
              <a:t> </a:t>
            </a:r>
            <a:r>
              <a:rPr lang="en-ID" dirty="0" err="1"/>
              <a:t>bahasa</a:t>
            </a:r>
            <a:r>
              <a:rPr lang="en-ID" dirty="0"/>
              <a:t>, </a:t>
            </a:r>
            <a:r>
              <a:rPr lang="en-ID" dirty="0" err="1"/>
              <a:t>daya</a:t>
            </a:r>
            <a:r>
              <a:rPr lang="en-ID" dirty="0"/>
              <a:t> </a:t>
            </a:r>
            <a:r>
              <a:rPr lang="en-ID" dirty="0" err="1"/>
              <a:t>ingat</a:t>
            </a:r>
            <a:r>
              <a:rPr lang="en-ID" dirty="0"/>
              <a:t>, dan </a:t>
            </a:r>
            <a:r>
              <a:rPr lang="en-ID" dirty="0" err="1"/>
              <a:t>pemahaman</a:t>
            </a:r>
            <a:endParaRPr lang="en-ID" dirty="0"/>
          </a:p>
          <a:p>
            <a:pPr marL="514350" indent="-514350">
              <a:buFont typeface="+mj-lt"/>
              <a:buAutoNum type="arabicPeriod"/>
            </a:pPr>
            <a:endParaRPr lang="en-ID" dirty="0"/>
          </a:p>
          <a:p>
            <a:pPr marL="514350" indent="-514350">
              <a:buFont typeface="+mj-lt"/>
              <a:buAutoNum type="arabicPeriod"/>
            </a:pPr>
            <a:r>
              <a:rPr lang="en-ID" b="1" dirty="0"/>
              <a:t>Stroke:</a:t>
            </a:r>
            <a:r>
              <a:rPr lang="en-ID" dirty="0"/>
              <a:t> Dapat </a:t>
            </a:r>
            <a:r>
              <a:rPr lang="en-ID" dirty="0" err="1"/>
              <a:t>menyebabkan</a:t>
            </a:r>
            <a:r>
              <a:rPr lang="en-ID" dirty="0"/>
              <a:t> </a:t>
            </a:r>
            <a:r>
              <a:rPr lang="en-ID" dirty="0" err="1"/>
              <a:t>afasia</a:t>
            </a:r>
            <a:r>
              <a:rPr lang="en-ID" dirty="0"/>
              <a:t> (</a:t>
            </a:r>
            <a:r>
              <a:rPr lang="en-ID" dirty="0" err="1"/>
              <a:t>gangguan</a:t>
            </a:r>
            <a:r>
              <a:rPr lang="en-ID" dirty="0"/>
              <a:t> </a:t>
            </a:r>
            <a:r>
              <a:rPr lang="en-ID" dirty="0" err="1"/>
              <a:t>bahasa</a:t>
            </a:r>
            <a:r>
              <a:rPr lang="en-ID" dirty="0"/>
              <a:t>) </a:t>
            </a:r>
            <a:r>
              <a:rPr lang="en-ID" dirty="0" err="1"/>
              <a:t>atau</a:t>
            </a:r>
            <a:r>
              <a:rPr lang="en-ID" dirty="0"/>
              <a:t> </a:t>
            </a:r>
            <a:r>
              <a:rPr lang="en-ID" dirty="0" err="1"/>
              <a:t>disartria</a:t>
            </a:r>
            <a:r>
              <a:rPr lang="en-ID" dirty="0"/>
              <a:t> (</a:t>
            </a:r>
            <a:r>
              <a:rPr lang="en-ID" dirty="0" err="1"/>
              <a:t>kelemahan</a:t>
            </a:r>
            <a:r>
              <a:rPr lang="en-ID" dirty="0"/>
              <a:t> </a:t>
            </a:r>
            <a:r>
              <a:rPr lang="en-ID" dirty="0" err="1"/>
              <a:t>otot</a:t>
            </a:r>
            <a:r>
              <a:rPr lang="en-ID" dirty="0"/>
              <a:t> </a:t>
            </a:r>
            <a:r>
              <a:rPr lang="en-ID" dirty="0" err="1"/>
              <a:t>bicara</a:t>
            </a:r>
            <a:r>
              <a:rPr lang="en-ID" dirty="0"/>
              <a:t>)</a:t>
            </a:r>
          </a:p>
          <a:p>
            <a:pPr marL="514350" indent="-514350">
              <a:buFont typeface="+mj-lt"/>
              <a:buAutoNum type="arabicPeriod"/>
            </a:pPr>
            <a:endParaRPr lang="en-ID" dirty="0"/>
          </a:p>
          <a:p>
            <a:pPr marL="514350" indent="-514350">
              <a:buFont typeface="+mj-lt"/>
              <a:buAutoNum type="arabicPeriod"/>
            </a:pPr>
            <a:r>
              <a:rPr lang="sv-SE" b="1" dirty="0"/>
              <a:t>Nyeri Kronis/Ketidaknyamanan:</a:t>
            </a:r>
            <a:r>
              <a:rPr lang="sv-SE" dirty="0"/>
              <a:t> Rasa sakit dapat mengalihkan fokus dan membuat lansia kurang responsif atau mudah tersinggung</a:t>
            </a:r>
            <a:endParaRPr lang="en-ID" dirty="0"/>
          </a:p>
        </p:txBody>
      </p:sp>
    </p:spTree>
    <p:extLst>
      <p:ext uri="{BB962C8B-B14F-4D97-AF65-F5344CB8AC3E}">
        <p14:creationId xmlns:p14="http://schemas.microsoft.com/office/powerpoint/2010/main" val="103612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39698-5B31-FBD9-DFB2-2163396A1F95}"/>
              </a:ext>
            </a:extLst>
          </p:cNvPr>
          <p:cNvSpPr>
            <a:spLocks noGrp="1"/>
          </p:cNvSpPr>
          <p:nvPr>
            <p:ph type="title"/>
          </p:nvPr>
        </p:nvSpPr>
        <p:spPr/>
        <p:txBody>
          <a:bodyPr/>
          <a:lstStyle/>
          <a:p>
            <a:r>
              <a:rPr lang="en-ID" b="1" dirty="0" err="1"/>
              <a:t>Hambatan</a:t>
            </a:r>
            <a:r>
              <a:rPr lang="en-ID" b="1" dirty="0"/>
              <a:t> </a:t>
            </a:r>
            <a:r>
              <a:rPr lang="en-ID" b="1" dirty="0" err="1"/>
              <a:t>Psikologis</a:t>
            </a:r>
            <a:r>
              <a:rPr lang="en-ID" b="1" dirty="0"/>
              <a:t> dan Sosial</a:t>
            </a:r>
            <a:endParaRPr lang="en-ID" dirty="0"/>
          </a:p>
        </p:txBody>
      </p:sp>
      <p:sp>
        <p:nvSpPr>
          <p:cNvPr id="3" name="Content Placeholder 2">
            <a:extLst>
              <a:ext uri="{FF2B5EF4-FFF2-40B4-BE49-F238E27FC236}">
                <a16:creationId xmlns:a16="http://schemas.microsoft.com/office/drawing/2014/main" id="{34BCE069-7ED4-E963-BDBB-6F49D77DE51B}"/>
              </a:ext>
            </a:extLst>
          </p:cNvPr>
          <p:cNvSpPr>
            <a:spLocks noGrp="1"/>
          </p:cNvSpPr>
          <p:nvPr>
            <p:ph idx="1"/>
          </p:nvPr>
        </p:nvSpPr>
        <p:spPr/>
        <p:txBody>
          <a:bodyPr>
            <a:normAutofit fontScale="85000" lnSpcReduction="10000"/>
          </a:bodyPr>
          <a:lstStyle/>
          <a:p>
            <a:pPr marL="0" indent="0">
              <a:buNone/>
            </a:pPr>
            <a:r>
              <a:rPr lang="en-ID" dirty="0"/>
              <a:t> </a:t>
            </a:r>
            <a:r>
              <a:rPr lang="en-ID" sz="3900" dirty="0"/>
              <a:t>Faktor Mental dan </a:t>
            </a:r>
            <a:r>
              <a:rPr lang="en-ID" sz="3900" dirty="0" err="1"/>
              <a:t>Emosional</a:t>
            </a:r>
            <a:endParaRPr lang="en-ID" sz="3900" dirty="0"/>
          </a:p>
          <a:p>
            <a:pPr marL="514350" indent="-514350">
              <a:buFont typeface="+mj-lt"/>
              <a:buAutoNum type="arabicPeriod"/>
            </a:pPr>
            <a:r>
              <a:rPr lang="en-ID" b="1" dirty="0" err="1"/>
              <a:t>Depresi</a:t>
            </a:r>
            <a:r>
              <a:rPr lang="en-ID" b="1" dirty="0"/>
              <a:t> dan </a:t>
            </a:r>
            <a:r>
              <a:rPr lang="en-ID" b="1" dirty="0" err="1"/>
              <a:t>Kecemasan</a:t>
            </a:r>
            <a:r>
              <a:rPr lang="en-ID" b="1" dirty="0"/>
              <a:t>:</a:t>
            </a:r>
            <a:r>
              <a:rPr lang="en-ID" dirty="0"/>
              <a:t> </a:t>
            </a:r>
            <a:r>
              <a:rPr lang="en-ID" dirty="0" err="1"/>
              <a:t>Kondisi</a:t>
            </a:r>
            <a:r>
              <a:rPr lang="en-ID" dirty="0"/>
              <a:t> </a:t>
            </a:r>
            <a:r>
              <a:rPr lang="en-ID" dirty="0" err="1"/>
              <a:t>ini</a:t>
            </a:r>
            <a:r>
              <a:rPr lang="en-ID" dirty="0"/>
              <a:t> </a:t>
            </a:r>
            <a:r>
              <a:rPr lang="en-ID" dirty="0" err="1"/>
              <a:t>dapat</a:t>
            </a:r>
            <a:r>
              <a:rPr lang="en-ID" dirty="0"/>
              <a:t> </a:t>
            </a:r>
            <a:r>
              <a:rPr lang="en-ID" dirty="0" err="1"/>
              <a:t>menyebabkan</a:t>
            </a:r>
            <a:r>
              <a:rPr lang="en-ID" dirty="0"/>
              <a:t> </a:t>
            </a:r>
            <a:r>
              <a:rPr lang="en-ID" dirty="0" err="1"/>
              <a:t>penarikan</a:t>
            </a:r>
            <a:r>
              <a:rPr lang="en-ID" dirty="0"/>
              <a:t> </a:t>
            </a:r>
            <a:r>
              <a:rPr lang="en-ID" dirty="0" err="1"/>
              <a:t>diri</a:t>
            </a:r>
            <a:r>
              <a:rPr lang="en-ID" dirty="0"/>
              <a:t> </a:t>
            </a:r>
            <a:r>
              <a:rPr lang="en-ID" dirty="0" err="1"/>
              <a:t>dari</a:t>
            </a:r>
            <a:r>
              <a:rPr lang="en-ID" dirty="0"/>
              <a:t> </a:t>
            </a:r>
            <a:r>
              <a:rPr lang="en-ID" dirty="0" err="1"/>
              <a:t>interaksi</a:t>
            </a:r>
            <a:r>
              <a:rPr lang="en-ID" dirty="0"/>
              <a:t> </a:t>
            </a:r>
            <a:r>
              <a:rPr lang="en-ID" dirty="0" err="1"/>
              <a:t>sosial</a:t>
            </a:r>
            <a:r>
              <a:rPr lang="en-ID" dirty="0"/>
              <a:t> dan </a:t>
            </a:r>
            <a:r>
              <a:rPr lang="en-ID" dirty="0" err="1"/>
              <a:t>menurunkan</a:t>
            </a:r>
            <a:r>
              <a:rPr lang="en-ID" dirty="0"/>
              <a:t> </a:t>
            </a:r>
            <a:r>
              <a:rPr lang="en-ID" dirty="0" err="1"/>
              <a:t>motivasi</a:t>
            </a:r>
            <a:r>
              <a:rPr lang="en-ID" dirty="0"/>
              <a:t> </a:t>
            </a:r>
            <a:r>
              <a:rPr lang="en-ID" dirty="0" err="1"/>
              <a:t>untuk</a:t>
            </a:r>
            <a:r>
              <a:rPr lang="en-ID" dirty="0"/>
              <a:t> </a:t>
            </a:r>
            <a:r>
              <a:rPr lang="en-ID" dirty="0" err="1"/>
              <a:t>berkomunikasi</a:t>
            </a:r>
            <a:r>
              <a:rPr lang="en-ID" dirty="0"/>
              <a:t>.</a:t>
            </a:r>
          </a:p>
          <a:p>
            <a:pPr marL="514350" indent="-514350">
              <a:buFont typeface="+mj-lt"/>
              <a:buAutoNum type="arabicPeriod"/>
            </a:pPr>
            <a:r>
              <a:rPr lang="en-ID" b="1" dirty="0" err="1"/>
              <a:t>Penolakan</a:t>
            </a:r>
            <a:r>
              <a:rPr lang="en-ID" b="1" dirty="0"/>
              <a:t>/</a:t>
            </a:r>
            <a:r>
              <a:rPr lang="en-ID" b="1" dirty="0" err="1"/>
              <a:t>Sikap</a:t>
            </a:r>
            <a:r>
              <a:rPr lang="en-ID" b="1" dirty="0"/>
              <a:t> </a:t>
            </a:r>
            <a:r>
              <a:rPr lang="en-ID" b="1" dirty="0" err="1"/>
              <a:t>Agresif</a:t>
            </a:r>
            <a:r>
              <a:rPr lang="en-ID" b="1" dirty="0"/>
              <a:t>:</a:t>
            </a:r>
            <a:r>
              <a:rPr lang="en-ID" dirty="0"/>
              <a:t> </a:t>
            </a:r>
            <a:r>
              <a:rPr lang="en-ID" dirty="0" err="1"/>
              <a:t>Beberapa</a:t>
            </a:r>
            <a:r>
              <a:rPr lang="en-ID" dirty="0"/>
              <a:t> </a:t>
            </a:r>
            <a:r>
              <a:rPr lang="en-ID" dirty="0" err="1"/>
              <a:t>lansia</a:t>
            </a:r>
            <a:r>
              <a:rPr lang="en-ID" dirty="0"/>
              <a:t> </a:t>
            </a:r>
            <a:r>
              <a:rPr lang="en-ID" dirty="0" err="1"/>
              <a:t>mungkin</a:t>
            </a:r>
            <a:r>
              <a:rPr lang="en-ID" dirty="0"/>
              <a:t> </a:t>
            </a:r>
            <a:r>
              <a:rPr lang="en-ID" dirty="0" err="1"/>
              <a:t>menunjukkan</a:t>
            </a:r>
            <a:r>
              <a:rPr lang="en-ID" dirty="0"/>
              <a:t> </a:t>
            </a:r>
            <a:r>
              <a:rPr lang="en-ID" dirty="0" err="1"/>
              <a:t>sikap</a:t>
            </a:r>
            <a:r>
              <a:rPr lang="en-ID" dirty="0"/>
              <a:t> </a:t>
            </a:r>
            <a:r>
              <a:rPr lang="en-ID" dirty="0" err="1"/>
              <a:t>menolak</a:t>
            </a:r>
            <a:r>
              <a:rPr lang="en-ID" dirty="0"/>
              <a:t> </a:t>
            </a:r>
            <a:r>
              <a:rPr lang="en-ID" dirty="0" err="1"/>
              <a:t>atau</a:t>
            </a:r>
            <a:r>
              <a:rPr lang="en-ID" dirty="0"/>
              <a:t> </a:t>
            </a:r>
            <a:r>
              <a:rPr lang="en-ID" dirty="0" err="1"/>
              <a:t>agresif</a:t>
            </a:r>
            <a:r>
              <a:rPr lang="en-ID" dirty="0"/>
              <a:t>, </a:t>
            </a:r>
            <a:r>
              <a:rPr lang="en-ID" dirty="0" err="1"/>
              <a:t>terutama</a:t>
            </a:r>
            <a:r>
              <a:rPr lang="en-ID" dirty="0"/>
              <a:t> </a:t>
            </a:r>
            <a:r>
              <a:rPr lang="en-ID" dirty="0" err="1"/>
              <a:t>jika</a:t>
            </a:r>
            <a:r>
              <a:rPr lang="en-ID" dirty="0"/>
              <a:t> </a:t>
            </a:r>
            <a:r>
              <a:rPr lang="en-ID" dirty="0" err="1"/>
              <a:t>merasa</a:t>
            </a:r>
            <a:r>
              <a:rPr lang="en-ID" dirty="0"/>
              <a:t> </a:t>
            </a:r>
            <a:r>
              <a:rPr lang="en-ID" dirty="0" err="1"/>
              <a:t>tidak</a:t>
            </a:r>
            <a:r>
              <a:rPr lang="en-ID" dirty="0"/>
              <a:t> </a:t>
            </a:r>
            <a:r>
              <a:rPr lang="en-ID" dirty="0" err="1"/>
              <a:t>didengarkan</a:t>
            </a:r>
            <a:r>
              <a:rPr lang="en-ID" dirty="0"/>
              <a:t> </a:t>
            </a:r>
            <a:r>
              <a:rPr lang="en-ID" dirty="0" err="1"/>
              <a:t>atau</a:t>
            </a:r>
            <a:r>
              <a:rPr lang="en-ID" dirty="0"/>
              <a:t> </a:t>
            </a:r>
            <a:r>
              <a:rPr lang="en-ID" dirty="0" err="1"/>
              <a:t>dikontrol</a:t>
            </a:r>
            <a:r>
              <a:rPr lang="en-ID" dirty="0"/>
              <a:t>.</a:t>
            </a:r>
          </a:p>
          <a:p>
            <a:pPr marL="514350" indent="-514350">
              <a:buFont typeface="+mj-lt"/>
              <a:buAutoNum type="arabicPeriod"/>
            </a:pPr>
            <a:r>
              <a:rPr lang="en-ID" b="1" dirty="0" err="1"/>
              <a:t>Rendah</a:t>
            </a:r>
            <a:r>
              <a:rPr lang="en-ID" b="1" dirty="0"/>
              <a:t> Diri:</a:t>
            </a:r>
            <a:r>
              <a:rPr lang="en-ID" dirty="0"/>
              <a:t> </a:t>
            </a:r>
            <a:r>
              <a:rPr lang="en-ID" dirty="0" err="1"/>
              <a:t>Merasa</a:t>
            </a:r>
            <a:r>
              <a:rPr lang="en-ID" dirty="0"/>
              <a:t> </a:t>
            </a:r>
            <a:r>
              <a:rPr lang="en-ID" dirty="0" err="1"/>
              <a:t>menjadi</a:t>
            </a:r>
            <a:r>
              <a:rPr lang="en-ID" dirty="0"/>
              <a:t> </a:t>
            </a:r>
            <a:r>
              <a:rPr lang="en-ID" dirty="0" err="1"/>
              <a:t>beban</a:t>
            </a:r>
            <a:r>
              <a:rPr lang="en-ID" dirty="0"/>
              <a:t> </a:t>
            </a:r>
            <a:r>
              <a:rPr lang="en-ID" dirty="0" err="1"/>
              <a:t>atau</a:t>
            </a:r>
            <a:r>
              <a:rPr lang="en-ID" dirty="0"/>
              <a:t> </a:t>
            </a:r>
            <a:r>
              <a:rPr lang="en-ID" dirty="0" err="1"/>
              <a:t>takut</a:t>
            </a:r>
            <a:r>
              <a:rPr lang="en-ID" dirty="0"/>
              <a:t> salah </a:t>
            </a:r>
            <a:r>
              <a:rPr lang="en-ID" dirty="0" err="1"/>
              <a:t>bicara</a:t>
            </a:r>
            <a:r>
              <a:rPr lang="en-ID" dirty="0"/>
              <a:t> </a:t>
            </a:r>
            <a:r>
              <a:rPr lang="en-ID" dirty="0" err="1"/>
              <a:t>dapat</a:t>
            </a:r>
            <a:r>
              <a:rPr lang="en-ID" dirty="0"/>
              <a:t> </a:t>
            </a:r>
            <a:r>
              <a:rPr lang="en-ID" dirty="0" err="1"/>
              <a:t>menghambat</a:t>
            </a:r>
            <a:r>
              <a:rPr lang="en-ID" dirty="0"/>
              <a:t> </a:t>
            </a:r>
            <a:r>
              <a:rPr lang="en-ID" dirty="0" err="1"/>
              <a:t>komunikasi</a:t>
            </a:r>
            <a:r>
              <a:rPr lang="en-ID" dirty="0"/>
              <a:t>.</a:t>
            </a:r>
          </a:p>
          <a:p>
            <a:pPr marL="514350" indent="-514350">
              <a:buFont typeface="+mj-lt"/>
              <a:buAutoNum type="arabicPeriod"/>
            </a:pPr>
            <a:r>
              <a:rPr lang="en-ID" b="1" dirty="0" err="1"/>
              <a:t>Lingkungan</a:t>
            </a:r>
            <a:r>
              <a:rPr lang="en-ID" b="1" dirty="0"/>
              <a:t> Asing:</a:t>
            </a:r>
            <a:r>
              <a:rPr lang="en-ID" dirty="0"/>
              <a:t> </a:t>
            </a:r>
            <a:r>
              <a:rPr lang="en-ID" dirty="0" err="1"/>
              <a:t>Berada</a:t>
            </a:r>
            <a:r>
              <a:rPr lang="en-ID" dirty="0"/>
              <a:t> di </a:t>
            </a:r>
            <a:r>
              <a:rPr lang="en-ID" dirty="0" err="1"/>
              <a:t>lingkungan</a:t>
            </a:r>
            <a:r>
              <a:rPr lang="en-ID" dirty="0"/>
              <a:t> </a:t>
            </a:r>
            <a:r>
              <a:rPr lang="en-ID" dirty="0" err="1"/>
              <a:t>baru</a:t>
            </a:r>
            <a:r>
              <a:rPr lang="en-ID" dirty="0"/>
              <a:t> (</a:t>
            </a:r>
            <a:r>
              <a:rPr lang="en-ID" dirty="0" err="1"/>
              <a:t>misalnya</a:t>
            </a:r>
            <a:r>
              <a:rPr lang="en-ID" dirty="0"/>
              <a:t>, </a:t>
            </a:r>
            <a:r>
              <a:rPr lang="en-ID" dirty="0" err="1"/>
              <a:t>panti</a:t>
            </a:r>
            <a:r>
              <a:rPr lang="en-ID" dirty="0"/>
              <a:t> </a:t>
            </a:r>
            <a:r>
              <a:rPr lang="en-ID" dirty="0" err="1"/>
              <a:t>jompo</a:t>
            </a:r>
            <a:r>
              <a:rPr lang="en-ID" dirty="0"/>
              <a:t> </a:t>
            </a:r>
            <a:r>
              <a:rPr lang="en-ID" dirty="0" err="1"/>
              <a:t>atau</a:t>
            </a:r>
            <a:r>
              <a:rPr lang="en-ID" dirty="0"/>
              <a:t> </a:t>
            </a:r>
            <a:r>
              <a:rPr lang="en-ID" dirty="0" err="1"/>
              <a:t>rumah</a:t>
            </a:r>
            <a:r>
              <a:rPr lang="en-ID" dirty="0"/>
              <a:t> </a:t>
            </a:r>
            <a:r>
              <a:rPr lang="en-ID" dirty="0" err="1"/>
              <a:t>sakit</a:t>
            </a:r>
            <a:r>
              <a:rPr lang="en-ID" dirty="0"/>
              <a:t>) </a:t>
            </a:r>
            <a:r>
              <a:rPr lang="en-ID" dirty="0" err="1"/>
              <a:t>dapat</a:t>
            </a:r>
            <a:r>
              <a:rPr lang="en-ID" dirty="0"/>
              <a:t> </a:t>
            </a:r>
            <a:r>
              <a:rPr lang="en-ID" dirty="0" err="1"/>
              <a:t>membuat</a:t>
            </a:r>
            <a:r>
              <a:rPr lang="en-ID" dirty="0"/>
              <a:t> </a:t>
            </a:r>
            <a:r>
              <a:rPr lang="en-ID" dirty="0" err="1"/>
              <a:t>lansia</a:t>
            </a:r>
            <a:r>
              <a:rPr lang="en-ID" dirty="0"/>
              <a:t> </a:t>
            </a:r>
            <a:r>
              <a:rPr lang="en-ID" dirty="0" err="1"/>
              <a:t>merasa</a:t>
            </a:r>
            <a:r>
              <a:rPr lang="en-ID" dirty="0"/>
              <a:t> </a:t>
            </a:r>
            <a:r>
              <a:rPr lang="en-ID" dirty="0" err="1"/>
              <a:t>cemas</a:t>
            </a:r>
            <a:r>
              <a:rPr lang="en-ID" dirty="0"/>
              <a:t> dan </a:t>
            </a:r>
            <a:r>
              <a:rPr lang="en-ID" dirty="0" err="1"/>
              <a:t>sulit</a:t>
            </a:r>
            <a:r>
              <a:rPr lang="en-ID" dirty="0"/>
              <a:t> </a:t>
            </a:r>
            <a:r>
              <a:rPr lang="en-ID" dirty="0" err="1"/>
              <a:t>berkomunikasi</a:t>
            </a:r>
            <a:r>
              <a:rPr lang="en-ID" dirty="0"/>
              <a:t>. </a:t>
            </a:r>
          </a:p>
          <a:p>
            <a:pPr marL="0" indent="0">
              <a:buNone/>
            </a:pPr>
            <a:endParaRPr lang="en-ID" dirty="0"/>
          </a:p>
        </p:txBody>
      </p:sp>
    </p:spTree>
    <p:extLst>
      <p:ext uri="{BB962C8B-B14F-4D97-AF65-F5344CB8AC3E}">
        <p14:creationId xmlns:p14="http://schemas.microsoft.com/office/powerpoint/2010/main" val="134351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E7346-F3FF-C642-0758-85293318E930}"/>
              </a:ext>
            </a:extLst>
          </p:cNvPr>
          <p:cNvSpPr>
            <a:spLocks noGrp="1"/>
          </p:cNvSpPr>
          <p:nvPr>
            <p:ph type="title"/>
          </p:nvPr>
        </p:nvSpPr>
        <p:spPr/>
        <p:txBody>
          <a:bodyPr/>
          <a:lstStyle/>
          <a:p>
            <a:r>
              <a:rPr lang="en-ID" b="1" dirty="0" err="1"/>
              <a:t>Hambatan</a:t>
            </a:r>
            <a:r>
              <a:rPr lang="en-ID" b="1" dirty="0"/>
              <a:t> </a:t>
            </a:r>
            <a:r>
              <a:rPr lang="en-ID" b="1" dirty="0" err="1"/>
              <a:t>Lingkungan</a:t>
            </a:r>
            <a:endParaRPr lang="en-ID" dirty="0"/>
          </a:p>
        </p:txBody>
      </p:sp>
      <p:sp>
        <p:nvSpPr>
          <p:cNvPr id="3" name="Content Placeholder 2">
            <a:extLst>
              <a:ext uri="{FF2B5EF4-FFF2-40B4-BE49-F238E27FC236}">
                <a16:creationId xmlns:a16="http://schemas.microsoft.com/office/drawing/2014/main" id="{814ECAA7-E046-7791-395F-35F6EE647C71}"/>
              </a:ext>
            </a:extLst>
          </p:cNvPr>
          <p:cNvSpPr>
            <a:spLocks noGrp="1"/>
          </p:cNvSpPr>
          <p:nvPr>
            <p:ph idx="1"/>
          </p:nvPr>
        </p:nvSpPr>
        <p:spPr/>
        <p:txBody>
          <a:bodyPr>
            <a:normAutofit fontScale="92500" lnSpcReduction="20000"/>
          </a:bodyPr>
          <a:lstStyle/>
          <a:p>
            <a:pPr marL="0" indent="0">
              <a:buNone/>
            </a:pPr>
            <a:r>
              <a:rPr lang="en-ID" dirty="0"/>
              <a:t>Faktor </a:t>
            </a:r>
            <a:r>
              <a:rPr lang="en-ID" dirty="0" err="1"/>
              <a:t>Eksternal</a:t>
            </a:r>
            <a:endParaRPr lang="en-ID" dirty="0"/>
          </a:p>
          <a:p>
            <a:pPr marL="514350" indent="-514350">
              <a:buFont typeface="+mj-lt"/>
              <a:buAutoNum type="arabicPeriod"/>
            </a:pPr>
            <a:r>
              <a:rPr lang="en-ID" dirty="0" err="1"/>
              <a:t>Kebisingan</a:t>
            </a:r>
            <a:r>
              <a:rPr lang="en-ID" dirty="0"/>
              <a:t> Latar </a:t>
            </a:r>
            <a:r>
              <a:rPr lang="en-ID" dirty="0" err="1"/>
              <a:t>Belakang</a:t>
            </a:r>
            <a:r>
              <a:rPr lang="en-ID" dirty="0"/>
              <a:t>: </a:t>
            </a:r>
            <a:r>
              <a:rPr lang="en-ID" dirty="0" err="1"/>
              <a:t>Lingkungan</a:t>
            </a:r>
            <a:r>
              <a:rPr lang="en-ID" dirty="0"/>
              <a:t> yang </a:t>
            </a:r>
            <a:r>
              <a:rPr lang="en-ID" dirty="0" err="1"/>
              <a:t>bising</a:t>
            </a:r>
            <a:r>
              <a:rPr lang="en-ID" dirty="0"/>
              <a:t> </a:t>
            </a:r>
            <a:r>
              <a:rPr lang="en-ID" dirty="0" err="1"/>
              <a:t>menyulitkan</a:t>
            </a:r>
            <a:r>
              <a:rPr lang="en-ID" dirty="0"/>
              <a:t> </a:t>
            </a:r>
            <a:r>
              <a:rPr lang="en-ID" dirty="0" err="1"/>
              <a:t>lansia</a:t>
            </a:r>
            <a:r>
              <a:rPr lang="en-ID" dirty="0"/>
              <a:t> </a:t>
            </a:r>
            <a:r>
              <a:rPr lang="en-ID" dirty="0" err="1"/>
              <a:t>dengan</a:t>
            </a:r>
            <a:r>
              <a:rPr lang="en-ID" dirty="0"/>
              <a:t> </a:t>
            </a:r>
            <a:r>
              <a:rPr lang="en-ID" dirty="0" err="1"/>
              <a:t>gangguan</a:t>
            </a:r>
            <a:r>
              <a:rPr lang="en-ID" dirty="0"/>
              <a:t> </a:t>
            </a:r>
            <a:r>
              <a:rPr lang="en-ID" dirty="0" err="1"/>
              <a:t>pendengaran</a:t>
            </a:r>
            <a:r>
              <a:rPr lang="en-ID" dirty="0"/>
              <a:t> </a:t>
            </a:r>
            <a:r>
              <a:rPr lang="en-ID" dirty="0" err="1"/>
              <a:t>untuk</a:t>
            </a:r>
            <a:r>
              <a:rPr lang="en-ID" dirty="0"/>
              <a:t> </a:t>
            </a:r>
            <a:r>
              <a:rPr lang="en-ID" dirty="0" err="1"/>
              <a:t>fokus</a:t>
            </a:r>
            <a:r>
              <a:rPr lang="en-ID" dirty="0"/>
              <a:t> pada </a:t>
            </a:r>
            <a:r>
              <a:rPr lang="en-ID" dirty="0" err="1"/>
              <a:t>percakapan</a:t>
            </a:r>
            <a:r>
              <a:rPr lang="en-ID" dirty="0"/>
              <a:t>.</a:t>
            </a:r>
          </a:p>
          <a:p>
            <a:pPr marL="514350" indent="-514350">
              <a:buFont typeface="+mj-lt"/>
              <a:buAutoNum type="arabicPeriod"/>
            </a:pPr>
            <a:endParaRPr lang="en-ID" dirty="0"/>
          </a:p>
          <a:p>
            <a:pPr marL="514350" indent="-514350">
              <a:buFont typeface="+mj-lt"/>
              <a:buAutoNum type="arabicPeriod"/>
            </a:pPr>
            <a:r>
              <a:rPr lang="en-ID" dirty="0" err="1"/>
              <a:t>Pencahayaan</a:t>
            </a:r>
            <a:r>
              <a:rPr lang="en-ID" dirty="0"/>
              <a:t> Buruk: </a:t>
            </a:r>
            <a:r>
              <a:rPr lang="en-ID" dirty="0" err="1"/>
              <a:t>Membatasi</a:t>
            </a:r>
            <a:r>
              <a:rPr lang="en-ID" dirty="0"/>
              <a:t> </a:t>
            </a:r>
            <a:r>
              <a:rPr lang="en-ID" dirty="0" err="1"/>
              <a:t>kemampuan</a:t>
            </a:r>
            <a:r>
              <a:rPr lang="en-ID" dirty="0"/>
              <a:t> </a:t>
            </a:r>
            <a:r>
              <a:rPr lang="en-ID" dirty="0" err="1"/>
              <a:t>untuk</a:t>
            </a:r>
            <a:r>
              <a:rPr lang="en-ID" dirty="0"/>
              <a:t> </a:t>
            </a:r>
            <a:r>
              <a:rPr lang="en-ID" dirty="0" err="1"/>
              <a:t>membaca</a:t>
            </a:r>
            <a:r>
              <a:rPr lang="en-ID" dirty="0"/>
              <a:t> </a:t>
            </a:r>
            <a:r>
              <a:rPr lang="en-ID" dirty="0" err="1"/>
              <a:t>bahasa</a:t>
            </a:r>
            <a:r>
              <a:rPr lang="en-ID" dirty="0"/>
              <a:t> </a:t>
            </a:r>
            <a:r>
              <a:rPr lang="en-ID" dirty="0" err="1"/>
              <a:t>tubuh</a:t>
            </a:r>
            <a:r>
              <a:rPr lang="en-ID" dirty="0"/>
              <a:t> </a:t>
            </a:r>
            <a:r>
              <a:rPr lang="en-ID" dirty="0" err="1"/>
              <a:t>atau</a:t>
            </a:r>
            <a:r>
              <a:rPr lang="en-ID" dirty="0"/>
              <a:t> </a:t>
            </a:r>
            <a:r>
              <a:rPr lang="en-ID" dirty="0" err="1"/>
              <a:t>isyarat</a:t>
            </a:r>
            <a:r>
              <a:rPr lang="en-ID" dirty="0"/>
              <a:t> visual.</a:t>
            </a:r>
          </a:p>
          <a:p>
            <a:pPr marL="514350" indent="-514350">
              <a:buFont typeface="+mj-lt"/>
              <a:buAutoNum type="arabicPeriod"/>
            </a:pPr>
            <a:endParaRPr lang="en-ID" dirty="0"/>
          </a:p>
          <a:p>
            <a:pPr marL="514350" indent="-514350">
              <a:buFont typeface="+mj-lt"/>
              <a:buAutoNum type="arabicPeriod"/>
            </a:pPr>
            <a:r>
              <a:rPr lang="en-ID" dirty="0" err="1"/>
              <a:t>Kurangnya</a:t>
            </a:r>
            <a:r>
              <a:rPr lang="en-ID" dirty="0"/>
              <a:t> </a:t>
            </a:r>
            <a:r>
              <a:rPr lang="en-ID" dirty="0" err="1"/>
              <a:t>Privasi</a:t>
            </a:r>
            <a:r>
              <a:rPr lang="en-ID" dirty="0"/>
              <a:t>: Lansia </a:t>
            </a:r>
            <a:r>
              <a:rPr lang="en-ID" dirty="0" err="1"/>
              <a:t>mungkin</a:t>
            </a:r>
            <a:r>
              <a:rPr lang="en-ID" dirty="0"/>
              <a:t> </a:t>
            </a:r>
            <a:r>
              <a:rPr lang="en-ID" dirty="0" err="1"/>
              <a:t>enggan</a:t>
            </a:r>
            <a:r>
              <a:rPr lang="en-ID" dirty="0"/>
              <a:t> </a:t>
            </a:r>
            <a:r>
              <a:rPr lang="en-ID" dirty="0" err="1"/>
              <a:t>berbagi</a:t>
            </a:r>
            <a:r>
              <a:rPr lang="en-ID" dirty="0"/>
              <a:t> </a:t>
            </a:r>
            <a:r>
              <a:rPr lang="en-ID" dirty="0" err="1"/>
              <a:t>informasi</a:t>
            </a:r>
            <a:r>
              <a:rPr lang="en-ID" dirty="0"/>
              <a:t> </a:t>
            </a:r>
            <a:r>
              <a:rPr lang="en-ID" dirty="0" err="1"/>
              <a:t>pribadi</a:t>
            </a:r>
            <a:r>
              <a:rPr lang="en-ID" dirty="0"/>
              <a:t> </a:t>
            </a:r>
            <a:r>
              <a:rPr lang="en-ID" dirty="0" err="1"/>
              <a:t>jika</a:t>
            </a:r>
            <a:r>
              <a:rPr lang="en-ID" dirty="0"/>
              <a:t> </a:t>
            </a:r>
            <a:r>
              <a:rPr lang="en-ID" dirty="0" err="1"/>
              <a:t>merasa</a:t>
            </a:r>
            <a:r>
              <a:rPr lang="en-ID" dirty="0"/>
              <a:t> </a:t>
            </a:r>
            <a:r>
              <a:rPr lang="en-ID" dirty="0" err="1"/>
              <a:t>tidak</a:t>
            </a:r>
            <a:r>
              <a:rPr lang="en-ID" dirty="0"/>
              <a:t> </a:t>
            </a:r>
            <a:r>
              <a:rPr lang="en-ID" dirty="0" err="1"/>
              <a:t>ada</a:t>
            </a:r>
            <a:r>
              <a:rPr lang="en-ID" dirty="0"/>
              <a:t> </a:t>
            </a:r>
            <a:r>
              <a:rPr lang="en-ID" dirty="0" err="1"/>
              <a:t>privasi</a:t>
            </a:r>
            <a:r>
              <a:rPr lang="en-ID" dirty="0"/>
              <a:t>. </a:t>
            </a:r>
          </a:p>
        </p:txBody>
      </p:sp>
    </p:spTree>
    <p:extLst>
      <p:ext uri="{BB962C8B-B14F-4D97-AF65-F5344CB8AC3E}">
        <p14:creationId xmlns:p14="http://schemas.microsoft.com/office/powerpoint/2010/main" val="1928031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EFFEA-FA05-059F-6785-9DB5D36B1836}"/>
              </a:ext>
            </a:extLst>
          </p:cNvPr>
          <p:cNvSpPr>
            <a:spLocks noGrp="1"/>
          </p:cNvSpPr>
          <p:nvPr>
            <p:ph type="title"/>
          </p:nvPr>
        </p:nvSpPr>
        <p:spPr/>
        <p:txBody>
          <a:bodyPr/>
          <a:lstStyle/>
          <a:p>
            <a:r>
              <a:rPr lang="pl-PL" b="1" dirty="0"/>
              <a:t>Strategi Komunikasi Efektif (Bagian 1)</a:t>
            </a:r>
            <a:endParaRPr lang="en-ID" dirty="0"/>
          </a:p>
        </p:txBody>
      </p:sp>
      <p:sp>
        <p:nvSpPr>
          <p:cNvPr id="3" name="Content Placeholder 2">
            <a:extLst>
              <a:ext uri="{FF2B5EF4-FFF2-40B4-BE49-F238E27FC236}">
                <a16:creationId xmlns:a16="http://schemas.microsoft.com/office/drawing/2014/main" id="{009B6391-82F2-4C1C-1489-8BE3C41F968F}"/>
              </a:ext>
            </a:extLst>
          </p:cNvPr>
          <p:cNvSpPr>
            <a:spLocks noGrp="1"/>
          </p:cNvSpPr>
          <p:nvPr>
            <p:ph idx="1"/>
          </p:nvPr>
        </p:nvSpPr>
        <p:spPr/>
        <p:txBody>
          <a:bodyPr>
            <a:normAutofit fontScale="92500" lnSpcReduction="10000"/>
          </a:bodyPr>
          <a:lstStyle/>
          <a:p>
            <a:pPr marL="0" indent="0">
              <a:buNone/>
            </a:pPr>
            <a:r>
              <a:rPr lang="en-ID" b="1" dirty="0"/>
              <a:t>Tips </a:t>
            </a:r>
            <a:r>
              <a:rPr lang="en-ID" b="1" dirty="0" err="1"/>
              <a:t>Praktis</a:t>
            </a:r>
            <a:r>
              <a:rPr lang="en-ID" b="1" dirty="0"/>
              <a:t>: Teknik Verbal</a:t>
            </a:r>
          </a:p>
          <a:p>
            <a:pPr marL="514350" indent="-514350">
              <a:buFont typeface="+mj-lt"/>
              <a:buAutoNum type="arabicPeriod"/>
            </a:pPr>
            <a:r>
              <a:rPr lang="en-ID" b="1" dirty="0" err="1"/>
              <a:t>Bicara</a:t>
            </a:r>
            <a:r>
              <a:rPr lang="en-ID" b="1" dirty="0"/>
              <a:t> Jelas dan </a:t>
            </a:r>
            <a:r>
              <a:rPr lang="en-ID" b="1" dirty="0" err="1"/>
              <a:t>Sedikit</a:t>
            </a:r>
            <a:r>
              <a:rPr lang="en-ID" b="1" dirty="0"/>
              <a:t> </a:t>
            </a:r>
            <a:r>
              <a:rPr lang="en-ID" b="1" dirty="0" err="1"/>
              <a:t>Lebih</a:t>
            </a:r>
            <a:r>
              <a:rPr lang="en-ID" b="1" dirty="0"/>
              <a:t> Nyaring:</a:t>
            </a:r>
            <a:r>
              <a:rPr lang="en-ID" dirty="0"/>
              <a:t> </a:t>
            </a:r>
            <a:r>
              <a:rPr lang="en-ID" dirty="0" err="1"/>
              <a:t>Hindari</a:t>
            </a:r>
            <a:r>
              <a:rPr lang="en-ID" dirty="0"/>
              <a:t> </a:t>
            </a:r>
            <a:r>
              <a:rPr lang="en-ID" dirty="0" err="1"/>
              <a:t>berteriak</a:t>
            </a:r>
            <a:r>
              <a:rPr lang="en-ID" dirty="0"/>
              <a:t>, </a:t>
            </a:r>
            <a:r>
              <a:rPr lang="en-ID" dirty="0" err="1"/>
              <a:t>cukup</a:t>
            </a:r>
            <a:r>
              <a:rPr lang="en-ID" dirty="0"/>
              <a:t> </a:t>
            </a:r>
            <a:r>
              <a:rPr lang="en-ID" dirty="0" err="1"/>
              <a:t>naikkan</a:t>
            </a:r>
            <a:r>
              <a:rPr lang="en-ID" dirty="0"/>
              <a:t> volume </a:t>
            </a:r>
            <a:r>
              <a:rPr lang="en-ID" dirty="0" err="1"/>
              <a:t>sedikit</a:t>
            </a:r>
            <a:r>
              <a:rPr lang="en-ID" dirty="0"/>
              <a:t> dan </a:t>
            </a:r>
            <a:r>
              <a:rPr lang="en-ID" dirty="0" err="1"/>
              <a:t>pastikan</a:t>
            </a:r>
            <a:r>
              <a:rPr lang="en-ID" dirty="0"/>
              <a:t> </a:t>
            </a:r>
            <a:r>
              <a:rPr lang="en-ID" dirty="0" err="1"/>
              <a:t>artikulasi</a:t>
            </a:r>
            <a:r>
              <a:rPr lang="en-ID" dirty="0"/>
              <a:t> </a:t>
            </a:r>
            <a:r>
              <a:rPr lang="en-ID" dirty="0" err="1"/>
              <a:t>jelas</a:t>
            </a:r>
            <a:r>
              <a:rPr lang="en-ID" dirty="0"/>
              <a:t>.</a:t>
            </a:r>
          </a:p>
          <a:p>
            <a:pPr marL="514350" indent="-514350">
              <a:buFont typeface="+mj-lt"/>
              <a:buAutoNum type="arabicPeriod"/>
            </a:pPr>
            <a:r>
              <a:rPr lang="en-ID" b="1" dirty="0" err="1"/>
              <a:t>Gunakan</a:t>
            </a:r>
            <a:r>
              <a:rPr lang="en-ID" b="1" dirty="0"/>
              <a:t> Bahasa </a:t>
            </a:r>
            <a:r>
              <a:rPr lang="en-ID" b="1" dirty="0" err="1"/>
              <a:t>Sederhana</a:t>
            </a:r>
            <a:r>
              <a:rPr lang="en-ID" b="1" dirty="0"/>
              <a:t>:</a:t>
            </a:r>
            <a:r>
              <a:rPr lang="en-ID" dirty="0"/>
              <a:t> </a:t>
            </a:r>
            <a:r>
              <a:rPr lang="en-ID" dirty="0" err="1"/>
              <a:t>Gunakan</a:t>
            </a:r>
            <a:r>
              <a:rPr lang="en-ID" dirty="0"/>
              <a:t> </a:t>
            </a:r>
            <a:r>
              <a:rPr lang="en-ID" dirty="0" err="1"/>
              <a:t>kalimat</a:t>
            </a:r>
            <a:r>
              <a:rPr lang="en-ID" dirty="0"/>
              <a:t> </a:t>
            </a:r>
            <a:r>
              <a:rPr lang="en-ID" dirty="0" err="1"/>
              <a:t>pendek</a:t>
            </a:r>
            <a:r>
              <a:rPr lang="en-ID" dirty="0"/>
              <a:t> dan </a:t>
            </a:r>
            <a:r>
              <a:rPr lang="en-ID" dirty="0" err="1"/>
              <a:t>langsung</a:t>
            </a:r>
            <a:r>
              <a:rPr lang="en-ID" dirty="0"/>
              <a:t>, </a:t>
            </a:r>
            <a:r>
              <a:rPr lang="en-ID" dirty="0" err="1"/>
              <a:t>hindari</a:t>
            </a:r>
            <a:r>
              <a:rPr lang="en-ID" dirty="0"/>
              <a:t> jargon </a:t>
            </a:r>
            <a:r>
              <a:rPr lang="en-ID" dirty="0" err="1"/>
              <a:t>atau</a:t>
            </a:r>
            <a:r>
              <a:rPr lang="en-ID" dirty="0"/>
              <a:t> </a:t>
            </a:r>
            <a:r>
              <a:rPr lang="en-ID" dirty="0" err="1"/>
              <a:t>istilah</a:t>
            </a:r>
            <a:r>
              <a:rPr lang="en-ID" dirty="0"/>
              <a:t> </a:t>
            </a:r>
            <a:r>
              <a:rPr lang="en-ID" dirty="0" err="1"/>
              <a:t>medis</a:t>
            </a:r>
            <a:r>
              <a:rPr lang="en-ID" dirty="0"/>
              <a:t> yang </a:t>
            </a:r>
            <a:r>
              <a:rPr lang="en-ID" dirty="0" err="1"/>
              <a:t>rumit</a:t>
            </a:r>
            <a:r>
              <a:rPr lang="en-ID" dirty="0"/>
              <a:t>.</a:t>
            </a:r>
          </a:p>
          <a:p>
            <a:pPr marL="514350" indent="-514350">
              <a:buFont typeface="+mj-lt"/>
              <a:buAutoNum type="arabicPeriod"/>
            </a:pPr>
            <a:r>
              <a:rPr lang="en-ID" b="1" dirty="0"/>
              <a:t>Beri Waktu:</a:t>
            </a:r>
            <a:r>
              <a:rPr lang="en-ID" dirty="0"/>
              <a:t> </a:t>
            </a:r>
            <a:r>
              <a:rPr lang="en-ID" dirty="0" err="1"/>
              <a:t>Berikan</a:t>
            </a:r>
            <a:r>
              <a:rPr lang="en-ID" dirty="0"/>
              <a:t> </a:t>
            </a:r>
            <a:r>
              <a:rPr lang="en-ID" dirty="0" err="1"/>
              <a:t>waktu</a:t>
            </a:r>
            <a:r>
              <a:rPr lang="en-ID" dirty="0"/>
              <a:t> yang </a:t>
            </a:r>
            <a:r>
              <a:rPr lang="en-ID" dirty="0" err="1"/>
              <a:t>cukup</a:t>
            </a:r>
            <a:r>
              <a:rPr lang="en-ID" dirty="0"/>
              <a:t> </a:t>
            </a:r>
            <a:r>
              <a:rPr lang="en-ID" dirty="0" err="1"/>
              <a:t>bagi</a:t>
            </a:r>
            <a:r>
              <a:rPr lang="en-ID" dirty="0"/>
              <a:t> </a:t>
            </a:r>
            <a:r>
              <a:rPr lang="en-ID" dirty="0" err="1"/>
              <a:t>lansia</a:t>
            </a:r>
            <a:r>
              <a:rPr lang="en-ID" dirty="0"/>
              <a:t> </a:t>
            </a:r>
            <a:r>
              <a:rPr lang="en-ID" dirty="0" err="1"/>
              <a:t>untuk</a:t>
            </a:r>
            <a:r>
              <a:rPr lang="en-ID" dirty="0"/>
              <a:t> </a:t>
            </a:r>
            <a:r>
              <a:rPr lang="en-ID" dirty="0" err="1"/>
              <a:t>memproses</a:t>
            </a:r>
            <a:r>
              <a:rPr lang="en-ID" dirty="0"/>
              <a:t> </a:t>
            </a:r>
            <a:r>
              <a:rPr lang="en-ID" dirty="0" err="1"/>
              <a:t>informasi</a:t>
            </a:r>
            <a:r>
              <a:rPr lang="en-ID" dirty="0"/>
              <a:t> dan </a:t>
            </a:r>
            <a:r>
              <a:rPr lang="en-ID" dirty="0" err="1"/>
              <a:t>merespons</a:t>
            </a:r>
            <a:r>
              <a:rPr lang="en-ID" dirty="0"/>
              <a:t>, </a:t>
            </a:r>
            <a:r>
              <a:rPr lang="en-ID" dirty="0" err="1"/>
              <a:t>jangan</a:t>
            </a:r>
            <a:r>
              <a:rPr lang="en-ID" dirty="0"/>
              <a:t> </a:t>
            </a:r>
            <a:r>
              <a:rPr lang="en-ID" dirty="0" err="1"/>
              <a:t>terburu-buru</a:t>
            </a:r>
            <a:r>
              <a:rPr lang="en-ID" dirty="0"/>
              <a:t>.</a:t>
            </a:r>
          </a:p>
          <a:p>
            <a:pPr marL="514350" indent="-514350">
              <a:buFont typeface="+mj-lt"/>
              <a:buAutoNum type="arabicPeriod"/>
            </a:pPr>
            <a:r>
              <a:rPr lang="en-ID" b="1" dirty="0" err="1"/>
              <a:t>Tatap</a:t>
            </a:r>
            <a:r>
              <a:rPr lang="en-ID" b="1" dirty="0"/>
              <a:t> Muka:</a:t>
            </a:r>
            <a:r>
              <a:rPr lang="en-ID" dirty="0"/>
              <a:t> </a:t>
            </a:r>
            <a:r>
              <a:rPr lang="en-ID" dirty="0" err="1"/>
              <a:t>Pastikan</a:t>
            </a:r>
            <a:r>
              <a:rPr lang="en-ID" dirty="0"/>
              <a:t> </a:t>
            </a:r>
            <a:r>
              <a:rPr lang="en-ID" dirty="0" err="1"/>
              <a:t>posisi</a:t>
            </a:r>
            <a:r>
              <a:rPr lang="en-ID" dirty="0"/>
              <a:t> Anda </a:t>
            </a:r>
            <a:r>
              <a:rPr lang="en-ID" dirty="0" err="1"/>
              <a:t>sejajar</a:t>
            </a:r>
            <a:r>
              <a:rPr lang="en-ID" dirty="0"/>
              <a:t> </a:t>
            </a:r>
            <a:r>
              <a:rPr lang="en-ID" dirty="0" err="1"/>
              <a:t>dengan</a:t>
            </a:r>
            <a:r>
              <a:rPr lang="en-ID" dirty="0"/>
              <a:t> </a:t>
            </a:r>
            <a:r>
              <a:rPr lang="en-ID" dirty="0" err="1"/>
              <a:t>mata</a:t>
            </a:r>
            <a:r>
              <a:rPr lang="en-ID" dirty="0"/>
              <a:t> </a:t>
            </a:r>
            <a:r>
              <a:rPr lang="en-ID" dirty="0" err="1"/>
              <a:t>lansia</a:t>
            </a:r>
            <a:r>
              <a:rPr lang="en-ID" dirty="0"/>
              <a:t> </a:t>
            </a:r>
            <a:r>
              <a:rPr lang="en-ID" dirty="0" err="1"/>
              <a:t>untuk</a:t>
            </a:r>
            <a:r>
              <a:rPr lang="en-ID" dirty="0"/>
              <a:t> </a:t>
            </a:r>
            <a:r>
              <a:rPr lang="en-ID" dirty="0" err="1"/>
              <a:t>memfasilitasi</a:t>
            </a:r>
            <a:r>
              <a:rPr lang="en-ID" dirty="0"/>
              <a:t> </a:t>
            </a:r>
            <a:r>
              <a:rPr lang="en-ID" dirty="0" err="1"/>
              <a:t>membaca</a:t>
            </a:r>
            <a:r>
              <a:rPr lang="en-ID" dirty="0"/>
              <a:t> </a:t>
            </a:r>
            <a:r>
              <a:rPr lang="en-ID" dirty="0" err="1"/>
              <a:t>gerak</a:t>
            </a:r>
            <a:r>
              <a:rPr lang="en-ID" dirty="0"/>
              <a:t> </a:t>
            </a:r>
            <a:r>
              <a:rPr lang="en-ID" dirty="0" err="1"/>
              <a:t>bibir</a:t>
            </a:r>
            <a:r>
              <a:rPr lang="en-ID" dirty="0"/>
              <a:t> dan </a:t>
            </a:r>
            <a:r>
              <a:rPr lang="en-ID" dirty="0" err="1"/>
              <a:t>ekspresi</a:t>
            </a:r>
            <a:r>
              <a:rPr lang="en-ID" dirty="0"/>
              <a:t> </a:t>
            </a:r>
            <a:r>
              <a:rPr lang="en-ID" dirty="0" err="1"/>
              <a:t>wajah</a:t>
            </a:r>
            <a:endParaRPr lang="en-ID" dirty="0"/>
          </a:p>
        </p:txBody>
      </p:sp>
    </p:spTree>
    <p:extLst>
      <p:ext uri="{BB962C8B-B14F-4D97-AF65-F5344CB8AC3E}">
        <p14:creationId xmlns:p14="http://schemas.microsoft.com/office/powerpoint/2010/main" val="1064613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E49A0-98FD-B55D-0B54-783204121274}"/>
              </a:ext>
            </a:extLst>
          </p:cNvPr>
          <p:cNvSpPr>
            <a:spLocks noGrp="1"/>
          </p:cNvSpPr>
          <p:nvPr>
            <p:ph type="title"/>
          </p:nvPr>
        </p:nvSpPr>
        <p:spPr>
          <a:xfrm>
            <a:off x="1451579" y="346023"/>
            <a:ext cx="9603275" cy="1408636"/>
          </a:xfrm>
        </p:spPr>
        <p:txBody>
          <a:bodyPr>
            <a:normAutofit fontScale="90000"/>
          </a:bodyPr>
          <a:lstStyle/>
          <a:p>
            <a:pPr lvl="0" algn="ctr" eaLnBrk="0" fontAlgn="base" hangingPunct="0">
              <a:lnSpc>
                <a:spcPct val="100000"/>
              </a:lnSpc>
              <a:spcAft>
                <a:spcPct val="0"/>
              </a:spcAft>
            </a:pPr>
            <a:br>
              <a:rPr lang="en-US" altLang="en-US" b="1" dirty="0">
                <a:solidFill>
                  <a:srgbClr val="E6E8F0"/>
                </a:solidFill>
                <a:latin typeface="Google Sans"/>
              </a:rPr>
            </a:br>
            <a:r>
              <a:rPr lang="en-US" altLang="en-US" b="1" dirty="0">
                <a:latin typeface="Google Sans"/>
              </a:rPr>
              <a:t>Strategi </a:t>
            </a:r>
            <a:r>
              <a:rPr lang="en-US" altLang="en-US" b="1" dirty="0" err="1">
                <a:latin typeface="Google Sans"/>
              </a:rPr>
              <a:t>Komunikasi</a:t>
            </a:r>
            <a:r>
              <a:rPr lang="en-US" altLang="en-US" b="1" dirty="0">
                <a:latin typeface="Google Sans"/>
              </a:rPr>
              <a:t> </a:t>
            </a:r>
            <a:r>
              <a:rPr lang="en-US" altLang="en-US" b="1" dirty="0" err="1">
                <a:latin typeface="Google Sans"/>
              </a:rPr>
              <a:t>Efektif</a:t>
            </a:r>
            <a:r>
              <a:rPr lang="en-US" altLang="en-US" b="1" dirty="0">
                <a:latin typeface="Google Sans"/>
              </a:rPr>
              <a:t> (Bagian 2)</a:t>
            </a:r>
            <a:br>
              <a:rPr lang="en-US" altLang="en-US" b="1" cap="none" dirty="0">
                <a:solidFill>
                  <a:schemeClr val="accent2"/>
                </a:solidFill>
              </a:rPr>
            </a:br>
            <a:br>
              <a:rPr lang="en-US" altLang="en-US" sz="4800" cap="none" dirty="0">
                <a:latin typeface="Arial" panose="020B0604020202020204" pitchFamily="34" charset="0"/>
              </a:rPr>
            </a:br>
            <a:br>
              <a:rPr lang="en-US" altLang="en-US" b="1" dirty="0">
                <a:solidFill>
                  <a:srgbClr val="E6E8F0"/>
                </a:solidFill>
                <a:latin typeface="Google Sans"/>
              </a:rPr>
            </a:br>
            <a:br>
              <a:rPr lang="en-US" altLang="en-US" b="1" dirty="0">
                <a:solidFill>
                  <a:srgbClr val="E6E8F0"/>
                </a:solidFill>
                <a:latin typeface="Google Sans"/>
              </a:rPr>
            </a:br>
            <a:br>
              <a:rPr kumimoji="0" lang="en-US" altLang="en-US" sz="4800" b="0" i="0" u="none" strike="noStrike" cap="none" normalizeH="0" baseline="0" dirty="0">
                <a:ln>
                  <a:noFill/>
                </a:ln>
                <a:solidFill>
                  <a:schemeClr val="tx1"/>
                </a:solidFill>
                <a:effectLst/>
                <a:latin typeface="Arial" panose="020B0604020202020204" pitchFamily="34" charset="0"/>
              </a:rPr>
            </a:br>
            <a:r>
              <a:rPr lang="en-ID" dirty="0"/>
              <a:t> </a:t>
            </a:r>
          </a:p>
        </p:txBody>
      </p:sp>
      <p:sp>
        <p:nvSpPr>
          <p:cNvPr id="3" name="Content Placeholder 2">
            <a:extLst>
              <a:ext uri="{FF2B5EF4-FFF2-40B4-BE49-F238E27FC236}">
                <a16:creationId xmlns:a16="http://schemas.microsoft.com/office/drawing/2014/main" id="{0F6BB9CE-35A7-1FF9-A9E3-EFBBEEA2D0DC}"/>
              </a:ext>
            </a:extLst>
          </p:cNvPr>
          <p:cNvSpPr>
            <a:spLocks noGrp="1"/>
          </p:cNvSpPr>
          <p:nvPr>
            <p:ph idx="1"/>
          </p:nvPr>
        </p:nvSpPr>
        <p:spPr/>
        <p:txBody>
          <a:bodyPr>
            <a:normAutofit lnSpcReduction="10000"/>
          </a:bodyPr>
          <a:lstStyle/>
          <a:p>
            <a:pPr marL="0" indent="0">
              <a:buNone/>
            </a:pPr>
            <a:r>
              <a:rPr lang="en-ID" dirty="0"/>
              <a:t>Tips </a:t>
            </a:r>
            <a:r>
              <a:rPr lang="en-ID" dirty="0" err="1"/>
              <a:t>Praktis</a:t>
            </a:r>
            <a:r>
              <a:rPr lang="en-ID" dirty="0"/>
              <a:t>: Teknik Non-Verbal</a:t>
            </a:r>
          </a:p>
          <a:p>
            <a:pPr marL="514350" indent="-514350">
              <a:buFont typeface="+mj-lt"/>
              <a:buAutoNum type="arabicPeriod"/>
            </a:pPr>
            <a:r>
              <a:rPr lang="en-ID" dirty="0"/>
              <a:t>Kontak Mata: </a:t>
            </a:r>
            <a:r>
              <a:rPr lang="en-ID" dirty="0" err="1"/>
              <a:t>Tunjukkan</a:t>
            </a:r>
            <a:r>
              <a:rPr lang="en-ID" dirty="0"/>
              <a:t> </a:t>
            </a:r>
            <a:r>
              <a:rPr lang="en-ID" dirty="0" err="1"/>
              <a:t>perhatian</a:t>
            </a:r>
            <a:r>
              <a:rPr lang="en-ID" dirty="0"/>
              <a:t> dan rasa </a:t>
            </a:r>
            <a:r>
              <a:rPr lang="en-ID" dirty="0" err="1"/>
              <a:t>hormat</a:t>
            </a:r>
            <a:r>
              <a:rPr lang="en-ID" dirty="0"/>
              <a:t> </a:t>
            </a:r>
            <a:r>
              <a:rPr lang="en-ID" dirty="0" err="1"/>
              <a:t>dengan</a:t>
            </a:r>
            <a:r>
              <a:rPr lang="en-ID" dirty="0"/>
              <a:t> </a:t>
            </a:r>
            <a:r>
              <a:rPr lang="en-ID" dirty="0" err="1"/>
              <a:t>menjaga</a:t>
            </a:r>
            <a:r>
              <a:rPr lang="en-ID" dirty="0"/>
              <a:t> </a:t>
            </a:r>
            <a:r>
              <a:rPr lang="en-ID" dirty="0" err="1"/>
              <a:t>kontak</a:t>
            </a:r>
            <a:r>
              <a:rPr lang="en-ID" dirty="0"/>
              <a:t> </a:t>
            </a:r>
            <a:r>
              <a:rPr lang="en-ID" dirty="0" err="1"/>
              <a:t>mata</a:t>
            </a:r>
            <a:r>
              <a:rPr lang="en-ID" dirty="0"/>
              <a:t>.</a:t>
            </a:r>
          </a:p>
          <a:p>
            <a:pPr marL="514350" indent="-514350">
              <a:buFont typeface="+mj-lt"/>
              <a:buAutoNum type="arabicPeriod"/>
            </a:pPr>
            <a:r>
              <a:rPr lang="en-ID" dirty="0"/>
              <a:t>Bahasa </a:t>
            </a:r>
            <a:r>
              <a:rPr lang="en-ID" dirty="0" err="1"/>
              <a:t>Tubuh</a:t>
            </a:r>
            <a:r>
              <a:rPr lang="en-ID" dirty="0"/>
              <a:t> </a:t>
            </a:r>
            <a:r>
              <a:rPr lang="en-ID" dirty="0" err="1"/>
              <a:t>Positif</a:t>
            </a:r>
            <a:r>
              <a:rPr lang="en-ID" dirty="0"/>
              <a:t>: </a:t>
            </a:r>
            <a:r>
              <a:rPr lang="en-ID" dirty="0" err="1"/>
              <a:t>Gunakan</a:t>
            </a:r>
            <a:r>
              <a:rPr lang="en-ID" dirty="0"/>
              <a:t> </a:t>
            </a:r>
            <a:r>
              <a:rPr lang="en-ID" dirty="0" err="1"/>
              <a:t>postur</a:t>
            </a:r>
            <a:r>
              <a:rPr lang="en-ID" dirty="0"/>
              <a:t> </a:t>
            </a:r>
            <a:r>
              <a:rPr lang="en-ID" dirty="0" err="1"/>
              <a:t>tubuh</a:t>
            </a:r>
            <a:r>
              <a:rPr lang="en-ID" dirty="0"/>
              <a:t> </a:t>
            </a:r>
            <a:r>
              <a:rPr lang="en-ID" dirty="0" err="1"/>
              <a:t>terbuka</a:t>
            </a:r>
            <a:r>
              <a:rPr lang="en-ID" dirty="0"/>
              <a:t> dan </a:t>
            </a:r>
            <a:r>
              <a:rPr lang="en-ID" dirty="0" err="1"/>
              <a:t>ramah</a:t>
            </a:r>
            <a:r>
              <a:rPr lang="en-ID" dirty="0"/>
              <a:t>, </a:t>
            </a:r>
            <a:r>
              <a:rPr lang="en-ID" dirty="0" err="1"/>
              <a:t>hindari</a:t>
            </a:r>
            <a:r>
              <a:rPr lang="en-ID" dirty="0"/>
              <a:t> </a:t>
            </a:r>
            <a:r>
              <a:rPr lang="en-ID" dirty="0" err="1"/>
              <a:t>menyilangkan</a:t>
            </a:r>
            <a:r>
              <a:rPr lang="en-ID" dirty="0"/>
              <a:t> </a:t>
            </a:r>
            <a:r>
              <a:rPr lang="en-ID" dirty="0" err="1"/>
              <a:t>tangan</a:t>
            </a:r>
            <a:r>
              <a:rPr lang="en-ID" dirty="0"/>
              <a:t>.</a:t>
            </a:r>
          </a:p>
          <a:p>
            <a:pPr marL="514350" indent="-514350">
              <a:buFont typeface="+mj-lt"/>
              <a:buAutoNum type="arabicPeriod"/>
            </a:pPr>
            <a:r>
              <a:rPr lang="en-ID" dirty="0"/>
              <a:t>Alat Bantu Visual: </a:t>
            </a:r>
            <a:r>
              <a:rPr lang="en-ID" dirty="0" err="1"/>
              <a:t>Gunakan</a:t>
            </a:r>
            <a:r>
              <a:rPr lang="en-ID" dirty="0"/>
              <a:t> </a:t>
            </a:r>
            <a:r>
              <a:rPr lang="en-ID" dirty="0" err="1"/>
              <a:t>gerakan</a:t>
            </a:r>
            <a:r>
              <a:rPr lang="en-ID" dirty="0"/>
              <a:t> </a:t>
            </a:r>
            <a:r>
              <a:rPr lang="en-ID" dirty="0" err="1"/>
              <a:t>tangan</a:t>
            </a:r>
            <a:r>
              <a:rPr lang="en-ID" dirty="0"/>
              <a:t> (</a:t>
            </a:r>
            <a:r>
              <a:rPr lang="en-ID" dirty="0" err="1"/>
              <a:t>gestur</a:t>
            </a:r>
            <a:r>
              <a:rPr lang="en-ID" dirty="0"/>
              <a:t>), </a:t>
            </a:r>
            <a:r>
              <a:rPr lang="en-ID" dirty="0" err="1"/>
              <a:t>ekspresi</a:t>
            </a:r>
            <a:r>
              <a:rPr lang="en-ID" dirty="0"/>
              <a:t> </a:t>
            </a:r>
            <a:r>
              <a:rPr lang="en-ID" dirty="0" err="1"/>
              <a:t>wajah</a:t>
            </a:r>
            <a:r>
              <a:rPr lang="en-ID" dirty="0"/>
              <a:t>, </a:t>
            </a:r>
            <a:r>
              <a:rPr lang="en-ID" dirty="0" err="1"/>
              <a:t>atau</a:t>
            </a:r>
            <a:r>
              <a:rPr lang="en-ID" dirty="0"/>
              <a:t> </a:t>
            </a:r>
            <a:r>
              <a:rPr lang="en-ID" dirty="0" err="1"/>
              <a:t>materi</a:t>
            </a:r>
            <a:r>
              <a:rPr lang="en-ID" dirty="0"/>
              <a:t> </a:t>
            </a:r>
            <a:r>
              <a:rPr lang="en-ID" dirty="0" err="1"/>
              <a:t>tertulis</a:t>
            </a:r>
            <a:r>
              <a:rPr lang="en-ID" dirty="0"/>
              <a:t> </a:t>
            </a:r>
            <a:r>
              <a:rPr lang="en-ID" dirty="0" err="1"/>
              <a:t>jika</a:t>
            </a:r>
            <a:r>
              <a:rPr lang="en-ID" dirty="0"/>
              <a:t> </a:t>
            </a:r>
            <a:r>
              <a:rPr lang="en-ID" dirty="0" err="1"/>
              <a:t>diperlukan</a:t>
            </a:r>
            <a:r>
              <a:rPr lang="en-ID" dirty="0"/>
              <a:t>.</a:t>
            </a:r>
          </a:p>
          <a:p>
            <a:pPr marL="514350" indent="-514350">
              <a:buFont typeface="+mj-lt"/>
              <a:buAutoNum type="arabicPeriod"/>
            </a:pPr>
            <a:r>
              <a:rPr lang="en-ID" dirty="0" err="1"/>
              <a:t>Sentuhan</a:t>
            </a:r>
            <a:r>
              <a:rPr lang="en-ID" dirty="0"/>
              <a:t> </a:t>
            </a:r>
            <a:r>
              <a:rPr lang="en-ID" dirty="0" err="1"/>
              <a:t>Terapeutik</a:t>
            </a:r>
            <a:r>
              <a:rPr lang="en-ID" dirty="0"/>
              <a:t>: </a:t>
            </a:r>
            <a:r>
              <a:rPr lang="en-ID" dirty="0" err="1"/>
              <a:t>Sentuhan</a:t>
            </a:r>
            <a:r>
              <a:rPr lang="en-ID" dirty="0"/>
              <a:t> </a:t>
            </a:r>
            <a:r>
              <a:rPr lang="en-ID" dirty="0" err="1"/>
              <a:t>lembut</a:t>
            </a:r>
            <a:r>
              <a:rPr lang="en-ID" dirty="0"/>
              <a:t> (</a:t>
            </a:r>
            <a:r>
              <a:rPr lang="en-ID" dirty="0" err="1"/>
              <a:t>jika</a:t>
            </a:r>
            <a:r>
              <a:rPr lang="en-ID" dirty="0"/>
              <a:t> </a:t>
            </a:r>
            <a:r>
              <a:rPr lang="en-ID" dirty="0" err="1"/>
              <a:t>sesuai</a:t>
            </a:r>
            <a:r>
              <a:rPr lang="en-ID" dirty="0"/>
              <a:t> dan </a:t>
            </a:r>
            <a:r>
              <a:rPr lang="en-ID" dirty="0" err="1"/>
              <a:t>diterima</a:t>
            </a:r>
            <a:r>
              <a:rPr lang="en-ID" dirty="0"/>
              <a:t>) </a:t>
            </a:r>
            <a:r>
              <a:rPr lang="en-ID" dirty="0" err="1"/>
              <a:t>dapat</a:t>
            </a:r>
            <a:r>
              <a:rPr lang="en-ID" dirty="0"/>
              <a:t> </a:t>
            </a:r>
            <a:r>
              <a:rPr lang="en-ID" dirty="0" err="1"/>
              <a:t>memberikan</a:t>
            </a:r>
            <a:r>
              <a:rPr lang="en-ID" dirty="0"/>
              <a:t> </a:t>
            </a:r>
            <a:r>
              <a:rPr lang="en-ID" dirty="0" err="1"/>
              <a:t>dukungan</a:t>
            </a:r>
            <a:r>
              <a:rPr lang="en-ID" dirty="0"/>
              <a:t> </a:t>
            </a:r>
            <a:r>
              <a:rPr lang="en-ID" dirty="0" err="1"/>
              <a:t>emosional</a:t>
            </a:r>
            <a:r>
              <a:rPr lang="en-ID" dirty="0"/>
              <a:t>. </a:t>
            </a:r>
          </a:p>
        </p:txBody>
      </p:sp>
      <p:sp>
        <p:nvSpPr>
          <p:cNvPr id="6" name="Rectangle 3">
            <a:extLst>
              <a:ext uri="{FF2B5EF4-FFF2-40B4-BE49-F238E27FC236}">
                <a16:creationId xmlns:a16="http://schemas.microsoft.com/office/drawing/2014/main" id="{C3D59378-F46A-4682-9758-B025DDD22C5F}"/>
              </a:ext>
            </a:extLst>
          </p:cNvPr>
          <p:cNvSpPr>
            <a:spLocks noChangeArrowheads="1"/>
          </p:cNvSpPr>
          <p:nvPr/>
        </p:nvSpPr>
        <p:spPr bwMode="auto">
          <a:xfrm>
            <a:off x="0" y="-346023"/>
            <a:ext cx="65" cy="692046"/>
          </a:xfrm>
          <a:prstGeom prst="rect">
            <a:avLst/>
          </a:prstGeom>
          <a:solidFill>
            <a:srgbClr val="10121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68203" rIns="0" bIns="14283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3653875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188</TotalTime>
  <Words>1436</Words>
  <Application>Microsoft Office PowerPoint</Application>
  <PresentationFormat>Widescreen</PresentationFormat>
  <Paragraphs>133</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Gill Sans MT</vt:lpstr>
      <vt:lpstr>Google Sans</vt:lpstr>
      <vt:lpstr>Gallery</vt:lpstr>
      <vt:lpstr>Masalah Komunikasi yang Umum Terjadi pada Lansia</vt:lpstr>
      <vt:lpstr>Pentingnya Komunikasi pada Lansia</vt:lpstr>
      <vt:lpstr>Hambatan Fisik</vt:lpstr>
      <vt:lpstr>Penyakit Neurologis:  Alzheimer, Parkinson, atau demensia dapat memengaruhi kemampuan bahasa, daya ingat, dan pemahaman  Stroke:  Dapat menyebabkan afasia (gangguan bahasa) atau disartria (kelemahan otot bicara).  Nyeri Kronis/Ketidaknyamanan:  Rasa sakit dapat mengalihkan fokus dan membuat lansia kurang responsif atau mudah tersinggung. </vt:lpstr>
      <vt:lpstr>Hambatan Fisik</vt:lpstr>
      <vt:lpstr>Hambatan Psikologis dan Sosial</vt:lpstr>
      <vt:lpstr>Hambatan Lingkungan</vt:lpstr>
      <vt:lpstr>Strategi Komunikasi Efektif (Bagian 1)</vt:lpstr>
      <vt:lpstr> Strategi Komunikasi Efektif (Bagian 2)      </vt:lpstr>
      <vt:lpstr>Strategi Komunikasi Efektif (Bagian 3)</vt:lpstr>
      <vt:lpstr>  Ringkasan</vt:lpstr>
      <vt:lpstr>SEKIAN TERIMA KASIH </vt:lpstr>
      <vt:lpstr>Manakah Dibawah Ini Masalah Fisik Yang Paling Umum Terjadi dan Menjadi Penghalang Utama Dalam Komunikasi Pada Lansia Adalah..</vt:lpstr>
      <vt:lpstr>2. Manakah Dibawah Ini Tehnik Komunikasi  Paling Efektif Dalam Berkomunikasi Dengan Lansia Yang Mengalami Gangguan Pendengaran..? </vt:lpstr>
      <vt:lpstr>3.Manakah Di Bawah Ini Yang Bukan Merupakan Kondisi Neurologis Seperti Alzheimer Atau Demensi Yang Dapat Mempengaruhi Komunikasi Pada Lansia…? </vt:lpstr>
      <vt:lpstr>Seorang Lansia Yang tinggal di BPSTW Abiyoso Tampak Sering Menarik Diri Dan Enggan Berbicara. Setelah Diobservasi, Lingkungan Panti Sangat Bising Di Siang Hari. Faktor Penghambat Komunikasi Pada Kasus Ini Lebih Dominan Disebabkan Oleh... </vt:lpstr>
      <vt:lpstr>5.Manakah di bawah ini Tehnik komunikasi Dengan Lansia, Untuk Memberikan Waktu Yang Cukup Bagi Lansia Untuk Merespons. Tindakan Ini Bertujuan Untuk...</vt:lpstr>
      <vt:lpstr>6.Seorang Perawat T Berusia 37 Tahun Melakukan Komunikasi Dengan Menggunakan Postur Tubuh Terbuka, Kontak Mata Yang Baik, Dan Sentuhan Lembut saat Komunikasi Dengan Lansia Pernyataan diatas Contoh Dari Strategi Komunikasi...?</vt:lpstr>
      <vt:lpstr>7.Seorang Perawat Menggunakan Jargon Medis Yang Rumit Saat Menjelaskan Kondisi Kesehatan Kepada Lansia . Apakah yang seharusnya dilakukan oleh perawat tersebut ….?</vt:lpstr>
      <vt:lpstr>8.Seorang perawat menggunkan tehnik komunikasi dengan  "Mendengarkan Aktif" Dalam Komunikasi Dengan Lansia. Apakah makna tehnik yang dilakukan perawat tersebut....?</vt:lpstr>
      <vt:lpstr>9.Seorang laki laki berusia 74 tahun sering mengalami Nyeri Kronis. Nyeri kronik sering menjadi penghambat dalam berinteraksi Apakah Komunikasi yang tepat dilakukan pada lansia tersebut…?</vt:lpstr>
      <vt:lpstr>10. Apa Tujuan Utama Dari Mengidentifikasi Hambatan Komunikasi Dan Menerapkan Strategi Yang Tepat Pada Lansia?</vt:lpstr>
      <vt:lpstr>Kunci Jawaban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hasto nsp</dc:creator>
  <cp:lastModifiedBy>hasto nsp</cp:lastModifiedBy>
  <cp:revision>17</cp:revision>
  <dcterms:created xsi:type="dcterms:W3CDTF">2025-11-13T07:06:32Z</dcterms:created>
  <dcterms:modified xsi:type="dcterms:W3CDTF">2025-11-25T04:56:02Z</dcterms:modified>
</cp:coreProperties>
</file>