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72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0" d="100"/>
          <a:sy n="70" d="100"/>
        </p:scale>
        <p:origin x="53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ID"/>
            </a:p>
          </p:txBody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7C28414-0066-4D23-8F1E-186BF9CCD6FA}" type="datetimeFigureOut">
              <a:rPr lang="en-ID" smtClean="0"/>
              <a:t>02/02/2026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16BFA4BB-F44C-44CF-AF5F-832F3F269A0E}" type="slidenum">
              <a:rPr lang="en-ID" smtClean="0"/>
              <a:t>‹#›</a:t>
            </a:fld>
            <a:endParaRPr lang="en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567163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28414-0066-4D23-8F1E-186BF9CCD6FA}" type="datetimeFigureOut">
              <a:rPr lang="en-ID" smtClean="0"/>
              <a:t>02/02/2026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FA4BB-F44C-44CF-AF5F-832F3F269A0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6727532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28414-0066-4D23-8F1E-186BF9CCD6FA}" type="datetimeFigureOut">
              <a:rPr lang="en-ID" smtClean="0"/>
              <a:t>02/02/2026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FA4BB-F44C-44CF-AF5F-832F3F269A0E}" type="slidenum">
              <a:rPr lang="en-ID" smtClean="0"/>
              <a:t>‹#›</a:t>
            </a:fld>
            <a:endParaRPr lang="en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431900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28414-0066-4D23-8F1E-186BF9CCD6FA}" type="datetimeFigureOut">
              <a:rPr lang="en-ID" smtClean="0"/>
              <a:t>02/02/2026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FA4BB-F44C-44CF-AF5F-832F3F269A0E}" type="slidenum">
              <a:rPr lang="en-ID" smtClean="0"/>
              <a:t>‹#›</a:t>
            </a:fld>
            <a:endParaRPr lang="en-ID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240177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28414-0066-4D23-8F1E-186BF9CCD6FA}" type="datetimeFigureOut">
              <a:rPr lang="en-ID" smtClean="0"/>
              <a:t>02/02/2026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FA4BB-F44C-44CF-AF5F-832F3F269A0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73311416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28414-0066-4D23-8F1E-186BF9CCD6FA}" type="datetimeFigureOut">
              <a:rPr lang="en-ID" smtClean="0"/>
              <a:t>02/02/2026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FA4BB-F44C-44CF-AF5F-832F3F269A0E}" type="slidenum">
              <a:rPr lang="en-ID" smtClean="0"/>
              <a:t>‹#›</a:t>
            </a:fld>
            <a:endParaRPr lang="en-ID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136954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28414-0066-4D23-8F1E-186BF9CCD6FA}" type="datetimeFigureOut">
              <a:rPr lang="en-ID" smtClean="0"/>
              <a:t>02/02/2026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FA4BB-F44C-44CF-AF5F-832F3F269A0E}" type="slidenum">
              <a:rPr lang="en-ID" smtClean="0"/>
              <a:t>‹#›</a:t>
            </a:fld>
            <a:endParaRPr lang="en-ID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320791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28414-0066-4D23-8F1E-186BF9CCD6FA}" type="datetimeFigureOut">
              <a:rPr lang="en-ID" smtClean="0"/>
              <a:t>02/02/2026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FA4BB-F44C-44CF-AF5F-832F3F269A0E}" type="slidenum">
              <a:rPr lang="en-ID" smtClean="0"/>
              <a:t>‹#›</a:t>
            </a:fld>
            <a:endParaRPr lang="en-ID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2399314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28414-0066-4D23-8F1E-186BF9CCD6FA}" type="datetimeFigureOut">
              <a:rPr lang="en-ID" smtClean="0"/>
              <a:t>02/02/2026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FA4BB-F44C-44CF-AF5F-832F3F269A0E}" type="slidenum">
              <a:rPr lang="en-ID" smtClean="0"/>
              <a:t>‹#›</a:t>
            </a:fld>
            <a:endParaRPr lang="en-ID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24676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28414-0066-4D23-8F1E-186BF9CCD6FA}" type="datetimeFigureOut">
              <a:rPr lang="en-ID" smtClean="0"/>
              <a:t>02/02/2026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FA4BB-F44C-44CF-AF5F-832F3F269A0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100232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28414-0066-4D23-8F1E-186BF9CCD6FA}" type="datetimeFigureOut">
              <a:rPr lang="en-ID" smtClean="0"/>
              <a:t>02/02/2026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FA4BB-F44C-44CF-AF5F-832F3F269A0E}" type="slidenum">
              <a:rPr lang="en-ID" smtClean="0"/>
              <a:t>‹#›</a:t>
            </a:fld>
            <a:endParaRPr lang="en-ID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970549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28414-0066-4D23-8F1E-186BF9CCD6FA}" type="datetimeFigureOut">
              <a:rPr lang="en-ID" smtClean="0"/>
              <a:t>02/02/2026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FA4BB-F44C-44CF-AF5F-832F3F269A0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37837131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28414-0066-4D23-8F1E-186BF9CCD6FA}" type="datetimeFigureOut">
              <a:rPr lang="en-ID" smtClean="0"/>
              <a:t>02/02/2026</a:t>
            </a:fld>
            <a:endParaRPr lang="en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FA4BB-F44C-44CF-AF5F-832F3F269A0E}" type="slidenum">
              <a:rPr lang="en-ID" smtClean="0"/>
              <a:t>‹#›</a:t>
            </a:fld>
            <a:endParaRPr lang="en-ID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45192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28414-0066-4D23-8F1E-186BF9CCD6FA}" type="datetimeFigureOut">
              <a:rPr lang="en-ID" smtClean="0"/>
              <a:t>02/02/2026</a:t>
            </a:fld>
            <a:endParaRPr lang="en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FA4BB-F44C-44CF-AF5F-832F3F269A0E}" type="slidenum">
              <a:rPr lang="en-ID" smtClean="0"/>
              <a:t>‹#›</a:t>
            </a:fld>
            <a:endParaRPr lang="en-ID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93074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28414-0066-4D23-8F1E-186BF9CCD6FA}" type="datetimeFigureOut">
              <a:rPr lang="en-ID" smtClean="0"/>
              <a:t>02/02/2026</a:t>
            </a:fld>
            <a:endParaRPr lang="en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FA4BB-F44C-44CF-AF5F-832F3F269A0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1094648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28414-0066-4D23-8F1E-186BF9CCD6FA}" type="datetimeFigureOut">
              <a:rPr lang="en-ID" smtClean="0"/>
              <a:t>02/02/2026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FA4BB-F44C-44CF-AF5F-832F3F269A0E}" type="slidenum">
              <a:rPr lang="en-ID" smtClean="0"/>
              <a:t>‹#›</a:t>
            </a:fld>
            <a:endParaRPr lang="en-ID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98831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C28414-0066-4D23-8F1E-186BF9CCD6FA}" type="datetimeFigureOut">
              <a:rPr lang="en-ID" smtClean="0"/>
              <a:t>02/02/2026</a:t>
            </a:fld>
            <a:endParaRPr lang="en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BFA4BB-F44C-44CF-AF5F-832F3F269A0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1246020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ID"/>
            </a:p>
          </p:txBody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7C28414-0066-4D23-8F1E-186BF9CCD6FA}" type="datetimeFigureOut">
              <a:rPr lang="en-ID" smtClean="0"/>
              <a:t>02/02/2026</a:t>
            </a:fld>
            <a:endParaRPr lang="en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6BFA4BB-F44C-44CF-AF5F-832F3F269A0E}" type="slidenum">
              <a:rPr lang="en-ID" smtClean="0"/>
              <a:t>‹#›</a:t>
            </a:fld>
            <a:endParaRPr lang="en-ID"/>
          </a:p>
        </p:txBody>
      </p:sp>
    </p:spTree>
    <p:extLst>
      <p:ext uri="{BB962C8B-B14F-4D97-AF65-F5344CB8AC3E}">
        <p14:creationId xmlns:p14="http://schemas.microsoft.com/office/powerpoint/2010/main" val="23215335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92" r:id="rId2"/>
    <p:sldLayoutId id="2147483793" r:id="rId3"/>
    <p:sldLayoutId id="2147483794" r:id="rId4"/>
    <p:sldLayoutId id="2147483795" r:id="rId5"/>
    <p:sldLayoutId id="2147483796" r:id="rId6"/>
    <p:sldLayoutId id="2147483797" r:id="rId7"/>
    <p:sldLayoutId id="2147483798" r:id="rId8"/>
    <p:sldLayoutId id="2147483799" r:id="rId9"/>
    <p:sldLayoutId id="2147483800" r:id="rId10"/>
    <p:sldLayoutId id="2147483801" r:id="rId11"/>
    <p:sldLayoutId id="2147483802" r:id="rId12"/>
    <p:sldLayoutId id="2147483803" r:id="rId13"/>
    <p:sldLayoutId id="2147483804" r:id="rId14"/>
    <p:sldLayoutId id="2147483805" r:id="rId15"/>
    <p:sldLayoutId id="2147483806" r:id="rId16"/>
    <p:sldLayoutId id="214748380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C2BD4A-3D88-44F9-9078-F74AE60AF3E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D" sz="3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Asuhan</a:t>
            </a:r>
            <a:r>
              <a:rPr lang="en-ID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Keperawatan</a:t>
            </a:r>
            <a:r>
              <a:rPr lang="en-ID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Pada </a:t>
            </a:r>
            <a:r>
              <a:rPr lang="en-ID" sz="3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Lansia</a:t>
            </a:r>
            <a:r>
              <a:rPr lang="en-ID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dengan</a:t>
            </a:r>
            <a:r>
              <a:rPr lang="en-ID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:</a:t>
            </a:r>
            <a:r>
              <a:rPr lang="en-ID" sz="3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Gangguan</a:t>
            </a:r>
            <a:r>
              <a:rPr lang="en-ID" sz="3600" b="1" dirty="0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ID" sz="3600" b="1" dirty="0" err="1"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Tidur</a:t>
            </a:r>
            <a:endParaRPr lang="en-ID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1CD1EAC-75FC-48B5-8E34-CA8B647040B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92398" y="4605555"/>
            <a:ext cx="6815669" cy="372843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Ns. MUH FATHONI ROHMAN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47247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B8181A-516B-46EE-98CC-5EAD957EEF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3200" dirty="0" err="1"/>
              <a:t>Contoh</a:t>
            </a:r>
            <a:r>
              <a:rPr lang="en-US" sz="3200" dirty="0"/>
              <a:t> Kasus</a:t>
            </a:r>
            <a:br>
              <a:rPr lang="en-US" sz="3200" dirty="0"/>
            </a:br>
            <a:r>
              <a:rPr lang="en-US" sz="3200" dirty="0"/>
              <a:t>Apa diagnose </a:t>
            </a:r>
            <a:r>
              <a:rPr lang="en-US" sz="3200" dirty="0" err="1"/>
              <a:t>keperawatannya</a:t>
            </a:r>
            <a:r>
              <a:rPr lang="en-US" sz="3200" dirty="0"/>
              <a:t>?</a:t>
            </a:r>
            <a:endParaRPr lang="en-ID" sz="32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6EBE20-F13A-4D67-8FE3-95EBCF4E249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2" y="2556932"/>
            <a:ext cx="9601196" cy="3318936"/>
          </a:xfrm>
        </p:spPr>
        <p:txBody>
          <a:bodyPr>
            <a:normAutofit lnSpcReduction="10000"/>
          </a:bodyPr>
          <a:lstStyle/>
          <a:p>
            <a:r>
              <a:rPr lang="en-ID" dirty="0"/>
              <a:t>Pak Toni </a:t>
            </a:r>
            <a:r>
              <a:rPr lang="en-ID" dirty="0" err="1"/>
              <a:t>mengatakan</a:t>
            </a:r>
            <a:r>
              <a:rPr lang="en-ID" dirty="0"/>
              <a:t> :</a:t>
            </a:r>
            <a:r>
              <a:rPr lang="en-ID" dirty="0" err="1"/>
              <a:t>tidur</a:t>
            </a:r>
            <a:r>
              <a:rPr lang="en-ID" dirty="0"/>
              <a:t> </a:t>
            </a:r>
            <a:r>
              <a:rPr lang="en-ID" dirty="0" err="1"/>
              <a:t>sering</a:t>
            </a:r>
            <a:r>
              <a:rPr lang="en-ID" dirty="0"/>
              <a:t> </a:t>
            </a:r>
            <a:r>
              <a:rPr lang="en-ID" dirty="0" err="1"/>
              <a:t>terjaga</a:t>
            </a:r>
            <a:r>
              <a:rPr lang="en-ID" dirty="0"/>
              <a:t>, </a:t>
            </a:r>
            <a:r>
              <a:rPr lang="en-ID" dirty="0" err="1"/>
              <a:t>tidur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cukup</a:t>
            </a:r>
            <a:r>
              <a:rPr lang="en-ID" dirty="0"/>
              <a:t> dan </a:t>
            </a:r>
            <a:r>
              <a:rPr lang="en-ID" dirty="0" err="1"/>
              <a:t>siangnya</a:t>
            </a:r>
            <a:r>
              <a:rPr lang="en-ID" dirty="0"/>
              <a:t> </a:t>
            </a:r>
            <a:r>
              <a:rPr lang="en-ID" dirty="0" err="1"/>
              <a:t>utk</a:t>
            </a:r>
            <a:r>
              <a:rPr lang="en-ID" dirty="0"/>
              <a:t> </a:t>
            </a:r>
            <a:r>
              <a:rPr lang="en-ID" dirty="0" err="1"/>
              <a:t>berkatifitas</a:t>
            </a:r>
            <a:r>
              <a:rPr lang="en-ID" dirty="0"/>
              <a:t> </a:t>
            </a:r>
            <a:r>
              <a:rPr lang="en-ID" dirty="0" err="1"/>
              <a:t>sering</a:t>
            </a:r>
            <a:r>
              <a:rPr lang="en-ID" dirty="0"/>
              <a:t> </a:t>
            </a:r>
            <a:r>
              <a:rPr lang="en-ID" dirty="0" err="1"/>
              <a:t>mengantuk</a:t>
            </a:r>
            <a:r>
              <a:rPr lang="en-ID" dirty="0"/>
              <a:t>, </a:t>
            </a:r>
            <a:r>
              <a:rPr lang="en-ID" dirty="0" err="1"/>
              <a:t>keluhan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bisa</a:t>
            </a:r>
            <a:r>
              <a:rPr lang="en-ID" dirty="0"/>
              <a:t> </a:t>
            </a:r>
            <a:r>
              <a:rPr lang="en-ID" dirty="0" err="1"/>
              <a:t>tidur</a:t>
            </a:r>
            <a:r>
              <a:rPr lang="en-ID" dirty="0"/>
              <a:t> </a:t>
            </a:r>
            <a:r>
              <a:rPr lang="en-ID" dirty="0" err="1"/>
              <a:t>karena</a:t>
            </a:r>
            <a:r>
              <a:rPr lang="en-ID" dirty="0"/>
              <a:t> </a:t>
            </a:r>
            <a:r>
              <a:rPr lang="en-ID" dirty="0" err="1"/>
              <a:t>nyeri</a:t>
            </a:r>
            <a:r>
              <a:rPr lang="en-ID" dirty="0"/>
              <a:t>, </a:t>
            </a:r>
            <a:r>
              <a:rPr lang="en-ID" dirty="0" err="1"/>
              <a:t>skor</a:t>
            </a:r>
            <a:r>
              <a:rPr lang="en-ID" dirty="0"/>
              <a:t> PSQI : 10</a:t>
            </a:r>
          </a:p>
          <a:p>
            <a:r>
              <a:rPr lang="en-ID" dirty="0"/>
              <a:t>Pak Toni </a:t>
            </a:r>
            <a:r>
              <a:rPr lang="en-ID" dirty="0" err="1"/>
              <a:t>mengatakan</a:t>
            </a:r>
            <a:r>
              <a:rPr lang="en-ID" dirty="0"/>
              <a:t> :</a:t>
            </a:r>
            <a:r>
              <a:rPr lang="en-ID" dirty="0" err="1"/>
              <a:t>tidur</a:t>
            </a:r>
            <a:r>
              <a:rPr lang="en-ID" dirty="0"/>
              <a:t> </a:t>
            </a:r>
            <a:r>
              <a:rPr lang="en-ID" dirty="0" err="1"/>
              <a:t>sering</a:t>
            </a:r>
            <a:r>
              <a:rPr lang="en-ID" dirty="0"/>
              <a:t> </a:t>
            </a:r>
            <a:r>
              <a:rPr lang="en-ID" dirty="0" err="1"/>
              <a:t>terjaga</a:t>
            </a:r>
            <a:r>
              <a:rPr lang="en-ID" dirty="0"/>
              <a:t>, </a:t>
            </a:r>
            <a:r>
              <a:rPr lang="en-ID" dirty="0" err="1"/>
              <a:t>tidur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cukup</a:t>
            </a:r>
            <a:r>
              <a:rPr lang="en-ID" dirty="0"/>
              <a:t> dan </a:t>
            </a:r>
            <a:r>
              <a:rPr lang="en-ID" dirty="0" err="1"/>
              <a:t>siangnya</a:t>
            </a:r>
            <a:r>
              <a:rPr lang="en-ID" dirty="0"/>
              <a:t> </a:t>
            </a:r>
            <a:r>
              <a:rPr lang="en-ID" dirty="0" err="1"/>
              <a:t>utk</a:t>
            </a:r>
            <a:r>
              <a:rPr lang="en-ID" dirty="0"/>
              <a:t> </a:t>
            </a:r>
            <a:r>
              <a:rPr lang="en-ID" dirty="0" err="1"/>
              <a:t>berkatifitas</a:t>
            </a:r>
            <a:r>
              <a:rPr lang="en-ID" dirty="0"/>
              <a:t> </a:t>
            </a:r>
            <a:r>
              <a:rPr lang="en-ID" dirty="0" err="1"/>
              <a:t>sering</a:t>
            </a:r>
            <a:r>
              <a:rPr lang="en-ID" dirty="0"/>
              <a:t> </a:t>
            </a:r>
            <a:r>
              <a:rPr lang="en-ID" dirty="0" err="1"/>
              <a:t>mengantuk</a:t>
            </a:r>
            <a:r>
              <a:rPr lang="en-ID" dirty="0"/>
              <a:t>, </a:t>
            </a:r>
            <a:r>
              <a:rPr lang="en-ID" dirty="0" err="1"/>
              <a:t>keluhan</a:t>
            </a:r>
            <a:r>
              <a:rPr lang="en-ID" dirty="0"/>
              <a:t> </a:t>
            </a:r>
            <a:r>
              <a:rPr lang="en-ID" dirty="0" err="1"/>
              <a:t>tidak</a:t>
            </a:r>
            <a:r>
              <a:rPr lang="en-ID" dirty="0"/>
              <a:t> </a:t>
            </a:r>
            <a:r>
              <a:rPr lang="en-ID" dirty="0" err="1"/>
              <a:t>bisa</a:t>
            </a:r>
            <a:r>
              <a:rPr lang="en-ID" dirty="0"/>
              <a:t> </a:t>
            </a:r>
            <a:r>
              <a:rPr lang="en-ID" dirty="0" err="1"/>
              <a:t>tidur</a:t>
            </a:r>
            <a:r>
              <a:rPr lang="en-ID" dirty="0"/>
              <a:t> </a:t>
            </a:r>
            <a:r>
              <a:rPr lang="en-ID" dirty="0" err="1"/>
              <a:t>karena</a:t>
            </a:r>
            <a:r>
              <a:rPr lang="en-ID" dirty="0"/>
              <a:t> </a:t>
            </a:r>
            <a:r>
              <a:rPr lang="en-ID" dirty="0" err="1"/>
              <a:t>baru</a:t>
            </a:r>
            <a:r>
              <a:rPr lang="en-ID" dirty="0"/>
              <a:t> </a:t>
            </a:r>
            <a:r>
              <a:rPr lang="en-ID" dirty="0" err="1"/>
              <a:t>ditinggal</a:t>
            </a:r>
            <a:r>
              <a:rPr lang="en-ID" dirty="0"/>
              <a:t> </a:t>
            </a:r>
            <a:r>
              <a:rPr lang="en-ID" dirty="0" err="1"/>
              <a:t>strinya</a:t>
            </a:r>
            <a:r>
              <a:rPr lang="en-ID" dirty="0"/>
              <a:t> </a:t>
            </a:r>
            <a:r>
              <a:rPr lang="en-ID" dirty="0" err="1"/>
              <a:t>keluar</a:t>
            </a:r>
            <a:r>
              <a:rPr lang="en-ID" dirty="0"/>
              <a:t> </a:t>
            </a:r>
            <a:r>
              <a:rPr lang="en-ID" dirty="0" err="1"/>
              <a:t>kota</a:t>
            </a:r>
            <a:r>
              <a:rPr lang="en-ID" dirty="0"/>
              <a:t>, </a:t>
            </a:r>
            <a:r>
              <a:rPr lang="en-ID" dirty="0" err="1"/>
              <a:t>skor</a:t>
            </a:r>
            <a:r>
              <a:rPr lang="en-ID" dirty="0"/>
              <a:t> PSQI : 10</a:t>
            </a:r>
          </a:p>
          <a:p>
            <a:r>
              <a:rPr lang="en-ID" dirty="0"/>
              <a:t>Pak Toni </a:t>
            </a:r>
            <a:r>
              <a:rPr lang="en-ID" dirty="0" err="1"/>
              <a:t>mengatakan</a:t>
            </a:r>
            <a:r>
              <a:rPr lang="en-ID" dirty="0"/>
              <a:t> :</a:t>
            </a:r>
            <a:r>
              <a:rPr lang="en-ID" dirty="0" err="1"/>
              <a:t>tidur</a:t>
            </a:r>
            <a:r>
              <a:rPr lang="en-ID" dirty="0"/>
              <a:t> </a:t>
            </a:r>
            <a:r>
              <a:rPr lang="en-ID" dirty="0" err="1"/>
              <a:t>sering</a:t>
            </a:r>
            <a:r>
              <a:rPr lang="en-ID" dirty="0"/>
              <a:t> </a:t>
            </a:r>
            <a:r>
              <a:rPr lang="en-ID" dirty="0" err="1"/>
              <a:t>terjaga</a:t>
            </a:r>
            <a:r>
              <a:rPr lang="en-ID" dirty="0"/>
              <a:t>, </a:t>
            </a:r>
            <a:r>
              <a:rPr lang="en-ID" dirty="0" err="1"/>
              <a:t>siangnya</a:t>
            </a:r>
            <a:r>
              <a:rPr lang="en-ID" dirty="0"/>
              <a:t> </a:t>
            </a:r>
            <a:r>
              <a:rPr lang="en-ID" dirty="0" err="1"/>
              <a:t>utk</a:t>
            </a:r>
            <a:r>
              <a:rPr lang="en-ID" dirty="0"/>
              <a:t> </a:t>
            </a:r>
            <a:r>
              <a:rPr lang="en-ID" dirty="0" err="1"/>
              <a:t>berkatifitas</a:t>
            </a:r>
            <a:r>
              <a:rPr lang="en-ID" dirty="0"/>
              <a:t> </a:t>
            </a:r>
            <a:r>
              <a:rPr lang="en-ID" dirty="0" err="1"/>
              <a:t>sering</a:t>
            </a:r>
            <a:r>
              <a:rPr lang="en-ID" dirty="0"/>
              <a:t> </a:t>
            </a:r>
            <a:r>
              <a:rPr lang="en-ID" dirty="0" err="1"/>
              <a:t>mengantuk</a:t>
            </a:r>
            <a:r>
              <a:rPr lang="en-ID" dirty="0"/>
              <a:t>, dan </a:t>
            </a:r>
            <a:r>
              <a:rPr lang="en-ID" dirty="0" err="1"/>
              <a:t>ingin</a:t>
            </a:r>
            <a:r>
              <a:rPr lang="en-ID" dirty="0"/>
              <a:t> </a:t>
            </a:r>
            <a:r>
              <a:rPr lang="en-ID" dirty="0" err="1"/>
              <a:t>meningkatkan</a:t>
            </a:r>
            <a:r>
              <a:rPr lang="en-ID" dirty="0"/>
              <a:t> </a:t>
            </a:r>
            <a:r>
              <a:rPr lang="en-ID" dirty="0" err="1"/>
              <a:t>kualitas</a:t>
            </a:r>
            <a:r>
              <a:rPr lang="en-ID" dirty="0"/>
              <a:t> </a:t>
            </a:r>
            <a:r>
              <a:rPr lang="en-ID" dirty="0" err="1"/>
              <a:t>tidurnya</a:t>
            </a:r>
            <a:r>
              <a:rPr lang="en-ID" dirty="0"/>
              <a:t> , </a:t>
            </a:r>
            <a:r>
              <a:rPr lang="en-ID" dirty="0" err="1"/>
              <a:t>skor</a:t>
            </a:r>
            <a:r>
              <a:rPr lang="en-ID" dirty="0"/>
              <a:t> PSQI : 10</a:t>
            </a:r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0117716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22BF68-6A08-4EE7-BA5E-704FBB9541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err="1"/>
              <a:t>Asuhan</a:t>
            </a:r>
            <a:r>
              <a:rPr lang="en-US" sz="3600" dirty="0"/>
              <a:t> </a:t>
            </a:r>
            <a:r>
              <a:rPr lang="en-US" sz="3600" dirty="0" err="1"/>
              <a:t>Keperawatan</a:t>
            </a:r>
            <a:r>
              <a:rPr lang="en-US" sz="3600" dirty="0"/>
              <a:t> </a:t>
            </a:r>
            <a:r>
              <a:rPr lang="en-US" sz="3600" dirty="0" err="1"/>
              <a:t>dengan</a:t>
            </a:r>
            <a:r>
              <a:rPr lang="en-US" sz="3600" dirty="0"/>
              <a:t> </a:t>
            </a:r>
            <a:r>
              <a:rPr lang="en-US" sz="3600" dirty="0" err="1"/>
              <a:t>Gangguan</a:t>
            </a:r>
            <a:r>
              <a:rPr lang="en-US" sz="3600" dirty="0"/>
              <a:t> Pola </a:t>
            </a:r>
            <a:r>
              <a:rPr lang="en-US" sz="3600" dirty="0" err="1"/>
              <a:t>Tidur</a:t>
            </a:r>
            <a:endParaRPr lang="en-ID" sz="3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3BCEAA-501A-4B57-B92C-2794BCAD1B3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D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Gangguan</a:t>
            </a:r>
            <a:r>
              <a:rPr lang="en-ID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pola</a:t>
            </a:r>
            <a:r>
              <a:rPr lang="en-ID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tidur</a:t>
            </a:r>
            <a:r>
              <a:rPr lang="en-ID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merupakan</a:t>
            </a:r>
            <a:r>
              <a:rPr lang="en-ID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gangguan</a:t>
            </a:r>
            <a:r>
              <a:rPr lang="en-ID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yang </a:t>
            </a:r>
            <a:r>
              <a:rPr lang="en-ID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terjadi</a:t>
            </a:r>
            <a:r>
              <a:rPr lang="en-ID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pada </a:t>
            </a:r>
            <a:r>
              <a:rPr lang="en-ID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kualitas</a:t>
            </a:r>
            <a:r>
              <a:rPr lang="en-ID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dan </a:t>
            </a:r>
            <a:r>
              <a:rPr lang="en-ID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kuantitas</a:t>
            </a:r>
            <a:r>
              <a:rPr lang="en-ID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waktu</a:t>
            </a:r>
            <a:r>
              <a:rPr lang="en-ID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tidur</a:t>
            </a:r>
            <a:r>
              <a:rPr lang="en-ID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seseorang</a:t>
            </a:r>
            <a:r>
              <a:rPr lang="en-ID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akibat</a:t>
            </a:r>
            <a:r>
              <a:rPr lang="en-ID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faktor</a:t>
            </a:r>
            <a:r>
              <a:rPr lang="en-ID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eksternal</a:t>
            </a:r>
            <a:r>
              <a:rPr lang="en-ID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(Tim </a:t>
            </a:r>
            <a:r>
              <a:rPr lang="en-ID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Pokja</a:t>
            </a:r>
            <a:r>
              <a:rPr lang="en-ID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SDKI DPP PPNI, 2016). </a:t>
            </a:r>
          </a:p>
          <a:p>
            <a:r>
              <a:rPr lang="en-ID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Gangguan</a:t>
            </a:r>
            <a:r>
              <a:rPr lang="en-ID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pola</a:t>
            </a:r>
            <a:r>
              <a:rPr lang="en-ID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tidur</a:t>
            </a:r>
            <a:r>
              <a:rPr lang="en-ID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adalah</a:t>
            </a:r>
            <a:r>
              <a:rPr lang="en-ID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keadaan</a:t>
            </a:r>
            <a:r>
              <a:rPr lang="en-ID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ketika</a:t>
            </a:r>
            <a:r>
              <a:rPr lang="en-ID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individu</a:t>
            </a:r>
            <a:r>
              <a:rPr lang="en-ID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mengalami</a:t>
            </a:r>
            <a:r>
              <a:rPr lang="en-ID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atau</a:t>
            </a:r>
            <a:r>
              <a:rPr lang="en-ID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berisiko</a:t>
            </a:r>
            <a:r>
              <a:rPr lang="en-ID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mengalami</a:t>
            </a:r>
            <a:r>
              <a:rPr lang="en-ID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suatu</a:t>
            </a:r>
            <a:r>
              <a:rPr lang="en-ID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perubahan</a:t>
            </a:r>
            <a:r>
              <a:rPr lang="en-ID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dalam</a:t>
            </a:r>
            <a:r>
              <a:rPr lang="en-ID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kuantitas</a:t>
            </a:r>
            <a:r>
              <a:rPr lang="en-ID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atau</a:t>
            </a:r>
            <a:r>
              <a:rPr lang="en-ID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kualitas</a:t>
            </a:r>
            <a:r>
              <a:rPr lang="en-ID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pola</a:t>
            </a:r>
            <a:r>
              <a:rPr lang="en-ID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istirahatnya</a:t>
            </a:r>
            <a:r>
              <a:rPr lang="en-ID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yang </a:t>
            </a:r>
            <a:r>
              <a:rPr lang="en-ID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menyebabkan</a:t>
            </a:r>
            <a:r>
              <a:rPr lang="en-ID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rasa </a:t>
            </a:r>
            <a:r>
              <a:rPr lang="en-ID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tidak</a:t>
            </a:r>
            <a:r>
              <a:rPr lang="en-ID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nyaman</a:t>
            </a:r>
            <a:r>
              <a:rPr lang="en-ID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atau</a:t>
            </a:r>
            <a:r>
              <a:rPr lang="en-ID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mengganggu</a:t>
            </a:r>
            <a:r>
              <a:rPr lang="en-ID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gaya</a:t>
            </a:r>
            <a:r>
              <a:rPr lang="en-ID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hidup</a:t>
            </a:r>
            <a:r>
              <a:rPr lang="en-ID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yang </a:t>
            </a:r>
            <a:r>
              <a:rPr lang="en-ID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diinginkannya</a:t>
            </a:r>
            <a:r>
              <a:rPr lang="en-ID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</a:t>
            </a:r>
            <a:r>
              <a:rPr lang="en-ID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Wungouw</a:t>
            </a:r>
            <a:r>
              <a:rPr lang="en-ID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2018; </a:t>
            </a:r>
            <a:r>
              <a:rPr lang="en-ID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Riyadi</a:t>
            </a:r>
            <a:r>
              <a:rPr lang="en-ID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2020).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69262601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C5423-2E00-4D3B-8BD8-B2B11AAD84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ID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Tanda dan </a:t>
            </a:r>
            <a:r>
              <a:rPr lang="en-ID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Gejala</a:t>
            </a:r>
            <a:r>
              <a:rPr lang="en-ID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Gangguan</a:t>
            </a:r>
            <a:r>
              <a:rPr lang="en-ID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Tidur</a:t>
            </a:r>
            <a:endParaRPr lang="en-ID" sz="2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FC5E9A-72A6-47F5-946F-2CE1B5C7CEA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a.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Gejala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dan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tanda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mayor </a:t>
            </a:r>
            <a:endParaRPr lang="en-ID" dirty="0"/>
          </a:p>
          <a:p>
            <a:pPr marL="0" indent="0">
              <a:buNone/>
            </a:pP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	1)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Secara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subjektif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pasien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mengeluh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sulit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tidur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mengeluh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sering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terjaga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mengeluh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tidak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puas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tidur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mengeluh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pola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tidur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berubah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dan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mengeluh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istirahat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tidak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cukup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	2)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Secara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objektif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tidak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tersedia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gejala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mayor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dari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gangguan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pola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tidur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pPr marL="0" indent="0">
              <a:buNone/>
            </a:pP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b.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Gejala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dan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tanda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minor </a:t>
            </a:r>
            <a:endParaRPr lang="en-ID" dirty="0"/>
          </a:p>
          <a:p>
            <a:pPr marL="0" indent="0">
              <a:buNone/>
            </a:pP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	1)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Secara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subjektif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pasien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mengeluh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kemampuan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beraktivitas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menurun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endParaRPr lang="en-ID" dirty="0"/>
          </a:p>
          <a:p>
            <a:pPr marL="0" indent="0">
              <a:buNone/>
            </a:pP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	2)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Secara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objektif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yaitu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adanya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kehitaman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di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daerah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sekitar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mata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konjungtiva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pasien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tampak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merah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wajah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pasien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tampak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mengantuk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2610721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6E248B-05A3-48D9-9C10-22A1670D80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ID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Etiologi</a:t>
            </a:r>
            <a:r>
              <a:rPr lang="en-ID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Gangguan</a:t>
            </a:r>
            <a:r>
              <a:rPr lang="en-ID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Tidur</a:t>
            </a:r>
            <a:endParaRPr lang="en-ID" sz="2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F9F11F-653B-4FD1-85CB-E36340DDD0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a.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Hambatan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lingkungan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yang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terdiri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dari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 </a:t>
            </a:r>
            <a:endParaRPr lang="en-ID" dirty="0"/>
          </a:p>
          <a:p>
            <a:pPr marL="0" indent="0">
              <a:buNone/>
            </a:pP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	1)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Kelembaban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lingkungan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sekitar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endParaRPr lang="en-ID" dirty="0"/>
          </a:p>
          <a:p>
            <a:pPr marL="0" indent="0">
              <a:buNone/>
            </a:pP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	2)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Suhu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lingkungan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endParaRPr lang="en-ID" dirty="0"/>
          </a:p>
          <a:p>
            <a:pPr marL="0" indent="0">
              <a:buNone/>
            </a:pP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	3)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Pencahayaan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endParaRPr lang="en-ID" dirty="0"/>
          </a:p>
          <a:p>
            <a:pPr marL="0" indent="0">
              <a:buNone/>
            </a:pP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	4)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Kebisingan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endParaRPr lang="en-ID" dirty="0"/>
          </a:p>
          <a:p>
            <a:pPr marL="0" indent="0">
              <a:buNone/>
            </a:pP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	5)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Bau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yang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tidak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sedap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endParaRPr lang="en-ID" dirty="0"/>
          </a:p>
          <a:p>
            <a:pPr marL="0" indent="0">
              <a:buNone/>
            </a:pP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	6)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Jadwal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pemantauan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atau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pemeriksaan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atau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tindakan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32336163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0A156EA-3C53-40DA-B5E3-E99697511E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b. Kurang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kontrol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tidur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endParaRPr lang="en-ID" dirty="0"/>
          </a:p>
          <a:p>
            <a:pPr marL="0" indent="0">
              <a:buNone/>
            </a:pP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c. Kurang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privasi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endParaRPr lang="en-ID" dirty="0"/>
          </a:p>
          <a:p>
            <a:pPr marL="0" indent="0">
              <a:buNone/>
            </a:pP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d. Restraint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fisik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endParaRPr lang="en-ID" dirty="0"/>
          </a:p>
          <a:p>
            <a:pPr marL="0" indent="0">
              <a:buNone/>
            </a:pP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e.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Ketiadaan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teman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tidur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endParaRPr lang="en-ID" dirty="0"/>
          </a:p>
          <a:p>
            <a:pPr marL="0" indent="0">
              <a:buNone/>
            </a:pP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f.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Tidak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familiar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dengan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peralatan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tidur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1839076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D2E3CE9-2E16-44D3-8A9F-5593E179BE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ID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Faktor-faktor</a:t>
            </a:r>
            <a:r>
              <a:rPr lang="en-ID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yang </a:t>
            </a:r>
            <a:r>
              <a:rPr lang="en-ID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Mempengaruhi</a:t>
            </a:r>
            <a:r>
              <a:rPr lang="en-ID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Kuantitas</a:t>
            </a:r>
            <a:r>
              <a:rPr lang="en-ID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dan </a:t>
            </a:r>
            <a:r>
              <a:rPr lang="en-ID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Kualitas</a:t>
            </a:r>
            <a:r>
              <a:rPr lang="en-ID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Tidur</a:t>
            </a:r>
            <a:endParaRPr lang="en-ID" sz="2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36A55B-3057-4EE8-99E7-F6A5923D22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AutoNum type="alphaLcPeriod"/>
            </a:pPr>
            <a:r>
              <a:rPr lang="fi-FI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Penyakit atau status kesehatan</a:t>
            </a:r>
          </a:p>
          <a:p>
            <a:pPr marL="457200" indent="-457200">
              <a:buAutoNum type="alphaLcPeriod"/>
            </a:pP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Lingkungan</a:t>
            </a:r>
            <a:endParaRPr lang="fi-FI" sz="1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457200" indent="-457200">
              <a:buAutoNum type="alphaLcPeriod"/>
            </a:pP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Kelelahan</a:t>
            </a:r>
            <a:endParaRPr lang="fi-FI" sz="180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457200" indent="-457200">
              <a:buAutoNum type="alphaLcPeriod"/>
            </a:pP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Kecemasan</a:t>
            </a:r>
            <a:endParaRPr lang="fi-FI" sz="1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457200" indent="-457200">
              <a:buAutoNum type="alphaLcPeriod"/>
            </a:pP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Obat-obatan</a:t>
            </a:r>
            <a:endParaRPr lang="fi-FI" sz="180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457200" indent="-457200">
              <a:buAutoNum type="alphaLcPeriod"/>
            </a:pP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Stress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emosional</a:t>
            </a:r>
            <a:endParaRPr lang="fi-FI" sz="1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457200" indent="-457200">
              <a:buAutoNum type="alphaLcPeriod"/>
            </a:pP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Nutrisi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59023966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8C0AD7E-E7C8-4DFC-ACD0-8ECDA0CFDC6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0903" y="969548"/>
            <a:ext cx="9601196" cy="1303867"/>
          </a:xfrm>
        </p:spPr>
        <p:txBody>
          <a:bodyPr>
            <a:normAutofit/>
          </a:bodyPr>
          <a:lstStyle/>
          <a:p>
            <a:pPr algn="l"/>
            <a:r>
              <a:rPr lang="en-ID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Dampak</a:t>
            </a:r>
            <a:r>
              <a:rPr lang="en-ID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Gangguan</a:t>
            </a:r>
            <a:r>
              <a:rPr lang="en-ID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Pola </a:t>
            </a:r>
            <a:r>
              <a:rPr lang="en-ID" sz="20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Tidur</a:t>
            </a:r>
            <a:endParaRPr lang="en-ID" sz="2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219775-FE14-4B56-BFB4-3B59DCFD1E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AutoNum type="alphaLcPeriod"/>
            </a:pP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Kelelahan</a:t>
            </a:r>
            <a:endParaRPr lang="en-ID" sz="180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457200" indent="-457200">
              <a:buAutoNum type="alphaLcPeriod"/>
            </a:pP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Sulit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untuk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berkonsentrasi</a:t>
            </a:r>
            <a:endParaRPr lang="en-ID" sz="1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457200" indent="-457200">
              <a:buAutoNum type="alphaLcPeriod"/>
            </a:pP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Mengantuk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saat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beraktifitas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di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siang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hari</a:t>
            </a:r>
            <a:endParaRPr lang="en-ID" sz="180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457200" indent="-457200">
              <a:buAutoNum type="alphaLcPeriod"/>
            </a:pP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Penurunan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motivasi</a:t>
            </a:r>
            <a:endParaRPr lang="en-ID" sz="1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457200" indent="-457200">
              <a:buAutoNum type="alphaLcPeriod"/>
            </a:pP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Mudah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tersinggung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73544747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4B5FBC2-2A27-4046-84C9-7E694AD4221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ID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Konsep</a:t>
            </a:r>
            <a:r>
              <a:rPr lang="en-ID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Asuhan</a:t>
            </a:r>
            <a:r>
              <a:rPr lang="en-ID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Keperawatan</a:t>
            </a:r>
            <a:r>
              <a:rPr lang="en-ID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Lansia</a:t>
            </a:r>
            <a:r>
              <a:rPr lang="en-ID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dengan</a:t>
            </a:r>
            <a:r>
              <a:rPr lang="en-ID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Gangguan</a:t>
            </a:r>
            <a:r>
              <a:rPr lang="en-ID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24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Tidur</a:t>
            </a:r>
            <a:endParaRPr lang="en-ID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470DE56-96D3-4B36-BCA2-444EB896433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AutoNum type="arabicPeriod"/>
            </a:pPr>
            <a:r>
              <a:rPr lang="en-ID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Pengkajian</a:t>
            </a:r>
            <a:r>
              <a:rPr lang="en-ID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Keperawatan</a:t>
            </a:r>
            <a:endParaRPr lang="en-ID" sz="1800" b="1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ID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	a.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Keluhan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utama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endParaRPr lang="en-ID" dirty="0"/>
          </a:p>
          <a:p>
            <a:pPr marL="0" indent="0">
              <a:buNone/>
            </a:pPr>
            <a:r>
              <a:rPr lang="en-ID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	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Keluhan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utama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yang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sering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ditemukan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pada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lansia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dengan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gangguan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istirahat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tidur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adalah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lansia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mengeluh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kesulitan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untuk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memulai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tidur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atau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sering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terbangun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dimalam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hari</a:t>
            </a:r>
            <a:endParaRPr lang="en-ID" sz="180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ID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	b.</a:t>
            </a:r>
            <a:r>
              <a:rPr lang="en-ID" dirty="0"/>
              <a:t> </a:t>
            </a:r>
            <a:r>
              <a:rPr lang="sv-SE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Pola tidur dan istirahat </a:t>
            </a:r>
            <a:endParaRPr lang="sv-SE" dirty="0"/>
          </a:p>
          <a:p>
            <a:pPr marL="0" indent="0">
              <a:buNone/>
            </a:pPr>
            <a:r>
              <a:rPr lang="sv-SE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	Klien mengalami kesulitan memulai tidur, terbangun dalam waktu yang lama.</a:t>
            </a:r>
          </a:p>
          <a:p>
            <a:pPr marL="0" indent="0">
              <a:buNone/>
            </a:pPr>
            <a:r>
              <a:rPr lang="sv-SE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	Kuesioner 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PSQI (</a:t>
            </a:r>
            <a:r>
              <a:rPr lang="en-US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Pirtzburg</a:t>
            </a:r>
            <a:r>
              <a:rPr lang="en-US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Sleep Quality Index</a:t>
            </a:r>
            <a:r>
              <a:rPr lang="en-US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).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41800098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836BF-3D07-4F13-AFC1-8C4E7337E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sv-SE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Kuesioner 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PSQI (</a:t>
            </a:r>
            <a:r>
              <a:rPr lang="en-US" sz="20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Pirtzburg</a:t>
            </a:r>
            <a:r>
              <a:rPr lang="en-US" sz="20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Sleep Quality Index</a:t>
            </a:r>
            <a:r>
              <a:rPr lang="en-US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).</a:t>
            </a:r>
            <a:endParaRPr lang="en-ID" sz="2000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071C7612-E0F3-9EE0-B8BC-4332F3044AF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82686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334393-3E40-44BC-AA10-4B292BE036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ID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Diagnosis 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Keperawatan</a:t>
            </a:r>
            <a:endParaRPr lang="en-ID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3F9027A-D835-4327-AFD1-CB9A1F060D6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indent="-342900">
              <a:buAutoNum type="alphaLcPeriod"/>
            </a:pP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Gangguan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pola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tidur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(D.0055)</a:t>
            </a:r>
          </a:p>
          <a:p>
            <a:pPr marL="0" indent="0">
              <a:buNone/>
            </a:pP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	1)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Definisi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endParaRPr lang="en-ID" dirty="0"/>
          </a:p>
          <a:p>
            <a:pPr marL="0" indent="0">
              <a:buNone/>
            </a:pP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	    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Gangguan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kualitas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dan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kuantitas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waktu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tidur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akibat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faktor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eksternal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endParaRPr lang="en-ID" dirty="0"/>
          </a:p>
          <a:p>
            <a:pPr marL="0" indent="0">
              <a:buNone/>
            </a:pP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	2) Batasan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karakteristik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endParaRPr lang="en-ID" dirty="0"/>
          </a:p>
          <a:p>
            <a:pPr marL="0" indent="0">
              <a:buNone/>
            </a:pP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		a)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Kesulitan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tidur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endParaRPr lang="en-ID" dirty="0"/>
          </a:p>
          <a:p>
            <a:pPr marL="0" indent="0">
              <a:buNone/>
            </a:pP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		b)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Ketidakpuasan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tidur</a:t>
            </a:r>
            <a:endParaRPr lang="en-ID" sz="180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sv-SE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		c) Pola tidur berubah </a:t>
            </a:r>
          </a:p>
          <a:p>
            <a:pPr marL="0" indent="0">
              <a:buNone/>
            </a:pPr>
            <a:r>
              <a:rPr lang="sv-SE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		d) Istirahat tidak cukup</a:t>
            </a:r>
            <a:endParaRPr lang="en-ID" sz="18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86535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CE1BC3-B9EC-4903-AF2C-BC0191F4C3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1010268"/>
            <a:ext cx="9601196" cy="1303867"/>
          </a:xfrm>
        </p:spPr>
        <p:txBody>
          <a:bodyPr/>
          <a:lstStyle/>
          <a:p>
            <a:pPr algn="l"/>
            <a:r>
              <a:rPr lang="en-ID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Pengertian</a:t>
            </a:r>
            <a:r>
              <a:rPr lang="en-ID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Tidur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1FC302-36AE-4528-ABDD-3E9B4C82EDA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Tidur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merupakan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suatu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keadaan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tidak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sadar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dimana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persepsi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dan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reaksi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individu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terhadap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lingkungan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menurun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atau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hilang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dan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dapat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dibangunkan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kembali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dengan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stimulus dan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sensori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yang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cukup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r>
              <a:rPr lang="en-ID" sz="1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Tidur</a:t>
            </a:r>
            <a:r>
              <a:rPr lang="en-ID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adalah</a:t>
            </a:r>
            <a:r>
              <a:rPr lang="en-ID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keadaan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tidak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sadarkan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diri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yang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relatif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bukan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hanya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keadaan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penuh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ketenangan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tanpa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kegiatan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melainkan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merupakan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sesuatu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urutan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siklus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yang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berulang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Feralisa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2020)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6335324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E6C532-B97C-49EF-87F2-3A88A870C5F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3)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Faktor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yang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berhubungan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endParaRPr lang="en-ID" dirty="0"/>
          </a:p>
          <a:p>
            <a:pPr marL="0" indent="0">
              <a:buNone/>
            </a:pP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	a)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Hambatan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lingkungan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endParaRPr lang="en-ID" dirty="0"/>
          </a:p>
          <a:p>
            <a:pPr marL="0" indent="0">
              <a:buNone/>
            </a:pP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	b) Kurang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privasi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endParaRPr lang="en-ID" dirty="0"/>
          </a:p>
          <a:p>
            <a:pPr marL="0" indent="0">
              <a:buNone/>
            </a:pP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	c) Kurang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kontrol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tidur</a:t>
            </a:r>
            <a:endParaRPr lang="en-ID" sz="180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ID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	d) </a:t>
            </a:r>
            <a:r>
              <a:rPr lang="en-ID" sz="1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dst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2095336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893B3-9BDB-4A2F-B18E-3DFBC16CE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ID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b. 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Kesiapan</a:t>
            </a:r>
            <a:r>
              <a:rPr lang="en-ID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peningkatan</a:t>
            </a:r>
            <a:r>
              <a:rPr lang="en-ID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tidur</a:t>
            </a:r>
            <a:r>
              <a:rPr lang="en-ID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(D.0058)</a:t>
            </a:r>
            <a:endParaRPr lang="en-ID" sz="24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31EDBD-1096-454A-BA78-801F9475B97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1)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Definisi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endParaRPr lang="en-ID" dirty="0"/>
          </a:p>
          <a:p>
            <a:pPr marL="0" indent="0">
              <a:buNone/>
            </a:pP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	Pola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penurunan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kesadaran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alamiah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dan periodic yang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memungkinkan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istirahat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adekuat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mempertahankan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gaya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hidup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yang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diinginkan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dan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dapat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ditingkatkan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endParaRPr lang="en-ID" dirty="0"/>
          </a:p>
          <a:p>
            <a:pPr marL="0" indent="0">
              <a:buNone/>
            </a:pP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2) Batasan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karakteristik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endParaRPr lang="en-ID" dirty="0"/>
          </a:p>
          <a:p>
            <a:pPr marL="0" indent="0">
              <a:buNone/>
            </a:pP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	a)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Keinginan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untuk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meningkatkan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tidur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endParaRPr lang="en-ID" dirty="0"/>
          </a:p>
          <a:p>
            <a:pPr marL="0" indent="0">
              <a:buNone/>
            </a:pP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	b)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Perasaan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cukup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istirahat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setelah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tidur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5434378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8B797B-400B-4A32-A7AF-5C5713F68E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SLKI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EFFE4AA-0D27-4EAF-B421-CC8BED5EC59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D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Pola </a:t>
            </a:r>
            <a:r>
              <a:rPr lang="en-ID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tidur</a:t>
            </a:r>
            <a:r>
              <a:rPr lang="en-ID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 L.05045)</a:t>
            </a:r>
          </a:p>
          <a:p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Setelah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dilakukan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intervensi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selama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.... </a:t>
            </a:r>
            <a:r>
              <a:rPr lang="en-ID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jam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maka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pola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tidur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membaik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dengan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kriteria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hasil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 </a:t>
            </a:r>
            <a:endParaRPr lang="en-ID" dirty="0"/>
          </a:p>
          <a:p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1.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Keluhan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sulit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tidur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menurun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endParaRPr lang="en-ID" dirty="0"/>
          </a:p>
          <a:p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2.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Keluhan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sering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terjaga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menurun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endParaRPr lang="en-ID" dirty="0"/>
          </a:p>
          <a:p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3.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Keluhan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tidak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puas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tidur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menurun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endParaRPr lang="en-ID" dirty="0"/>
          </a:p>
          <a:p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4.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Keluhan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pola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tidur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berubah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menurun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endParaRPr lang="en-ID" dirty="0"/>
          </a:p>
          <a:p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5.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Keluhan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istirahat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menurun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40155162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04B861-58C8-46F3-9C50-16CD200BC6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SIKI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906107-7D9C-4574-A813-BD8CEBA4B3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Dukungan</a:t>
            </a:r>
            <a:r>
              <a:rPr lang="en-ID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Tidur</a:t>
            </a:r>
            <a:r>
              <a:rPr lang="en-ID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 I.05174) : </a:t>
            </a:r>
            <a:endParaRPr lang="en-ID" dirty="0"/>
          </a:p>
          <a:p>
            <a:r>
              <a:rPr lang="en-ID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Definisi</a:t>
            </a:r>
            <a:r>
              <a:rPr lang="en-ID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: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Memfaslitasi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siklus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tidur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dan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terjaga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yang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teratur</a:t>
            </a:r>
            <a:endParaRPr lang="en-ID" sz="180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ID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	</a:t>
            </a:r>
            <a:r>
              <a:rPr lang="en-ID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Observasi</a:t>
            </a:r>
            <a:r>
              <a:rPr lang="en-ID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: </a:t>
            </a:r>
            <a:endParaRPr lang="en-ID" dirty="0"/>
          </a:p>
          <a:p>
            <a:pPr marL="0" indent="0">
              <a:buNone/>
            </a:pP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	1.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Identifikasi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pola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aktivitas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dan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tidur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endParaRPr lang="en-ID" dirty="0"/>
          </a:p>
          <a:p>
            <a:pPr marL="0" indent="0">
              <a:buNone/>
            </a:pP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	2.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Identifikasi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faktorpenggangu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tidur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fisikdan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/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atau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psikologis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77522544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93AE59-C7C9-4F5C-B65E-C166E992B1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D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Terapeutik</a:t>
            </a:r>
            <a:r>
              <a:rPr lang="en-ID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: </a:t>
            </a:r>
            <a:endParaRPr lang="en-ID" dirty="0"/>
          </a:p>
          <a:p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1.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Modifikasi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lingkungan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(mis.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Pencahayaan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kebisingan,suhu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matras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dan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tempattidur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 </a:t>
            </a:r>
            <a:endParaRPr lang="en-ID" dirty="0"/>
          </a:p>
          <a:p>
            <a:r>
              <a:rPr lang="en-ID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2.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Batasi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waktu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tidursiang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en-ID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jika</a:t>
            </a:r>
            <a:r>
              <a:rPr lang="en-ID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perlu</a:t>
            </a:r>
            <a:r>
              <a:rPr lang="en-ID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endParaRPr lang="en-ID" dirty="0"/>
          </a:p>
          <a:p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3.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Fasilitasi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menghilangkanstress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sebelum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tidur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endParaRPr lang="en-ID" dirty="0"/>
          </a:p>
          <a:p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4.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Tetapkan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jadwal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tidur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rutin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endParaRPr lang="en-ID" dirty="0"/>
          </a:p>
          <a:p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5.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Lakukan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prosedur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untukmeningkatkan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kenyamanan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(mis,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pijat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mengatur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posisi,terapi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akupresur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 </a:t>
            </a:r>
            <a:endParaRPr lang="en-ID" dirty="0"/>
          </a:p>
          <a:p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6.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Sesuaikan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jadwal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pemberian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obat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dan/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atau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tindakan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untuk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menunjang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siklus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tidur-terjaga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1321516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5EC26-5395-463D-87A5-B87FFE43F2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AA138C8-5A3F-4804-9616-F9AF49C3097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ID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Edukasi</a:t>
            </a:r>
            <a:r>
              <a:rPr lang="en-ID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: </a:t>
            </a:r>
            <a:endParaRPr lang="en-ID" dirty="0"/>
          </a:p>
          <a:p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1.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Jelaskan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pentingnya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tidur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cukup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selama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sakit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endParaRPr lang="en-ID" dirty="0"/>
          </a:p>
          <a:p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2.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Anjurkan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menepatikebiasaan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waktu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tidur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endParaRPr lang="en-ID" dirty="0"/>
          </a:p>
          <a:p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3.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Anjurkan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mengurangimakanan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/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minuman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yang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mengganggu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tidur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endParaRPr lang="en-ID" dirty="0"/>
          </a:p>
          <a:p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4.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Anjurkan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penggunaan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obat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tidur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yang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tidak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mengandung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supresor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terhadap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tidur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REM. </a:t>
            </a:r>
            <a:endParaRPr lang="en-ID" dirty="0"/>
          </a:p>
          <a:p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5.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Ajarkan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faktor-faktor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yang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berkontribusi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terhadap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gangguan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pola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tidur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endParaRPr lang="en-ID" dirty="0"/>
          </a:p>
          <a:p>
            <a:pPr marL="0" indent="0">
              <a:buNone/>
            </a:pP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	(mis,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psikologis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gayahidup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sering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berubah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shiftbekerja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 </a:t>
            </a:r>
            <a:endParaRPr lang="en-ID" dirty="0"/>
          </a:p>
          <a:p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6.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Ajarkan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relaksasi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ototautogenic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atau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cara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nonfarmakologi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lainnya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1988915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E30539-168C-4284-8733-7B2346B535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22B9E3-3258-4224-A238-464DD11DE8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D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Edukasi</a:t>
            </a:r>
            <a:r>
              <a:rPr lang="en-ID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Aktivitas</a:t>
            </a:r>
            <a:r>
              <a:rPr lang="en-ID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/</a:t>
            </a:r>
            <a:r>
              <a:rPr lang="en-ID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Istirahat</a:t>
            </a:r>
            <a:r>
              <a:rPr lang="en-ID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(I.12362) </a:t>
            </a:r>
            <a:endParaRPr lang="en-ID" dirty="0"/>
          </a:p>
          <a:p>
            <a:r>
              <a:rPr lang="en-ID" sz="1800" b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Definisi</a:t>
            </a:r>
            <a:r>
              <a:rPr lang="en-ID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: </a:t>
            </a:r>
            <a:endParaRPr lang="en-ID" dirty="0"/>
          </a:p>
          <a:p>
            <a:pPr marL="0" indent="0">
              <a:buNone/>
            </a:pP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	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Mengajarkan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pengaturan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aktivitasdan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istirahat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endParaRPr lang="en-ID" dirty="0"/>
          </a:p>
          <a:p>
            <a:r>
              <a:rPr lang="en-ID" sz="18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Tindakan: </a:t>
            </a:r>
            <a:endParaRPr lang="en-ID" dirty="0"/>
          </a:p>
          <a:p>
            <a:pPr marL="0" indent="0">
              <a:buNone/>
            </a:pPr>
            <a:r>
              <a:rPr lang="en-ID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	</a:t>
            </a:r>
            <a:r>
              <a:rPr lang="en-ID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Observasi</a:t>
            </a:r>
            <a:r>
              <a:rPr lang="en-ID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endParaRPr lang="en-ID" dirty="0"/>
          </a:p>
          <a:p>
            <a:pPr marL="0" indent="0">
              <a:buNone/>
            </a:pP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	1.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Identifikasi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kesiapan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dan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kemampuan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menerima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informasi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31871077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C9A3A1-272A-4668-B38B-B400A5EBC9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D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6E1F8A3-7A33-47A9-B93D-261B6F21EC3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ID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Terapeutik</a:t>
            </a:r>
            <a:r>
              <a:rPr lang="en-ID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endParaRPr lang="en-ID" dirty="0"/>
          </a:p>
          <a:p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1.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Sediakan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materi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dan media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pengaturan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aktivitas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dan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istirahat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endParaRPr lang="en-ID" dirty="0"/>
          </a:p>
          <a:p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2.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Jadwalkan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pemberian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pendidikan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kesehatan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sesuai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kesepakatan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endParaRPr lang="en-ID" dirty="0"/>
          </a:p>
          <a:p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3.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Berikan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kesempatan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pada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pasien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dan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keluarga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untuk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bertanya</a:t>
            </a:r>
            <a:endParaRPr lang="en-ID" sz="180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ID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Edukasi</a:t>
            </a:r>
            <a:r>
              <a:rPr lang="en-ID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endParaRPr lang="en-ID" dirty="0"/>
          </a:p>
          <a:p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1.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Jelaskan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pentingnya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melakukan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aktivitas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fisik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/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olahraga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secara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rutin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endParaRPr lang="en-ID" dirty="0"/>
          </a:p>
          <a:p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2.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Ajarkan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cara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mengidentifikasi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kebutuhan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istirahat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(mis.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kelelahan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sesak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napas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saat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aktivitas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)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71970974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EB914-D2FC-4FA1-B2C8-C90A29D09B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en-US" dirty="0" err="1"/>
              <a:t>Tahap</a:t>
            </a:r>
            <a:r>
              <a:rPr lang="en-US" dirty="0"/>
              <a:t> </a:t>
            </a:r>
            <a:r>
              <a:rPr lang="en-US" dirty="0" err="1"/>
              <a:t>Tidur</a:t>
            </a:r>
            <a:endParaRPr lang="en-ID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ED417B6-53F0-47EB-8974-0A461AF259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fr-FR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1. Non Rapid Eye </a:t>
            </a:r>
            <a:r>
              <a:rPr lang="fr-FR" sz="1800" i="1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Movement</a:t>
            </a:r>
            <a:r>
              <a:rPr lang="fr-FR" sz="18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fr-FR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(NREM)</a:t>
            </a:r>
          </a:p>
          <a:p>
            <a:r>
              <a:rPr lang="fr-FR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	a.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Tahap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I :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Tahap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transisi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dari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keadaan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sadar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menjadi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tidur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berlangsung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beberapa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menit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saja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dan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gelombang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otak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menjadi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lambat</a:t>
            </a:r>
            <a:endParaRPr lang="en-ID" sz="180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r>
              <a:rPr lang="en-ID" sz="1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Ditandai</a:t>
            </a:r>
            <a:r>
              <a:rPr lang="en-ID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dengan</a:t>
            </a:r>
            <a:r>
              <a:rPr lang="en-ID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 : 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1) Mata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menjadi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kabur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dan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rileks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endParaRPr lang="en-ID" dirty="0"/>
          </a:p>
          <a:p>
            <a:pPr marL="0" indent="0">
              <a:buNone/>
            </a:pP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			2)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Seluruh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otot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menjadi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lemas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endParaRPr lang="en-ID" dirty="0"/>
          </a:p>
          <a:p>
            <a:pPr marL="0" indent="0">
              <a:buNone/>
            </a:pP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			3)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Kedua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bola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mata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bergerak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ke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kiri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dan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ke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kanan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endParaRPr lang="en-ID" dirty="0"/>
          </a:p>
          <a:p>
            <a:pPr marL="0" indent="0">
              <a:buNone/>
            </a:pP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			4) Tanda-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tanda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vital dan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metabolisme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menurun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endParaRPr lang="en-ID" dirty="0"/>
          </a:p>
          <a:p>
            <a:pPr marL="0" indent="0">
              <a:buNone/>
            </a:pP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			5) EEG: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penurunan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voltasi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gelombang-gelombang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Alfa. </a:t>
            </a:r>
            <a:endParaRPr lang="en-ID" dirty="0"/>
          </a:p>
          <a:p>
            <a:pPr marL="0" indent="0">
              <a:buNone/>
            </a:pP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			6)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Dapat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terbangun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dengan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mudah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endParaRPr lang="en-ID" dirty="0"/>
          </a:p>
          <a:p>
            <a:pPr marL="0" indent="0">
              <a:buNone/>
            </a:pP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			7)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Bila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terbangun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terasa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sedang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bermimpi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8977226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3A55B7-3B8B-4843-90C6-3A52E7990B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1753299"/>
            <a:ext cx="9601196" cy="532700"/>
          </a:xfrm>
        </p:spPr>
        <p:txBody>
          <a:bodyPr>
            <a:normAutofit/>
          </a:bodyPr>
          <a:lstStyle/>
          <a:p>
            <a:pPr algn="l"/>
            <a:r>
              <a:rPr lang="en-US" sz="1800" dirty="0"/>
              <a:t>b.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Tahap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II</a:t>
            </a:r>
            <a:endParaRPr lang="en-ID" sz="1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35B3BA-E7BD-4C55-AA39-CF1DEAB912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Tahap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tidur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ringan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dan proses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tubuh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terus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menurun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berlangsung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10- 20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menit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semakin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rileks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mudah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terjaga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dan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gelombang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otak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menjadi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lebih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lambat</a:t>
            </a:r>
            <a:endParaRPr lang="en-ID" sz="1800" dirty="0">
              <a:solidFill>
                <a:srgbClr val="000000"/>
              </a:solidFill>
              <a:effectLst/>
              <a:latin typeface="Times New Roman" panose="02020603050405020304" pitchFamily="18" charset="0"/>
            </a:endParaRPr>
          </a:p>
          <a:p>
            <a:r>
              <a:rPr lang="en-ID" sz="1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Ditandai</a:t>
            </a:r>
            <a:r>
              <a:rPr lang="en-ID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dengan</a:t>
            </a:r>
            <a:r>
              <a:rPr lang="en-ID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 :</a:t>
            </a:r>
          </a:p>
          <a:p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1)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Kedua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bola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mata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berhenti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bergerak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endParaRPr lang="en-ID" sz="1400" dirty="0"/>
          </a:p>
          <a:p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2)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Suhu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tubuh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menurun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endParaRPr lang="en-ID" sz="1400" dirty="0"/>
          </a:p>
          <a:p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3) Tonus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otot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perlahan-lahan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berkurang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endParaRPr lang="en-ID" sz="1400" dirty="0"/>
          </a:p>
          <a:p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4) Tanda-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tanda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vital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turun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dengan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jelas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endParaRPr lang="en-ID" sz="1400" dirty="0"/>
          </a:p>
          <a:p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5) EEG: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Timbul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gelombang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beta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frekuensi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15-18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siklus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/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detik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yang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disebut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gelombang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tidur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  <a:endParaRPr lang="en-ID" sz="180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en-ID" sz="1800" dirty="0">
              <a:solidFill>
                <a:srgbClr val="000000"/>
              </a:solidFill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286457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BE4949-BC36-4D9C-BEA2-8BA260A75B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1753299"/>
            <a:ext cx="9601196" cy="532700"/>
          </a:xfrm>
        </p:spPr>
        <p:txBody>
          <a:bodyPr>
            <a:normAutofit/>
          </a:bodyPr>
          <a:lstStyle/>
          <a:p>
            <a:pPr algn="l"/>
            <a:r>
              <a:rPr lang="en-US" sz="1800" dirty="0"/>
              <a:t>c. </a:t>
            </a:r>
            <a:r>
              <a:rPr lang="en-US" sz="1800" dirty="0" err="1"/>
              <a:t>Tahap</a:t>
            </a:r>
            <a:r>
              <a:rPr lang="en-US" sz="1800" dirty="0"/>
              <a:t> III</a:t>
            </a:r>
            <a:endParaRPr lang="en-ID" sz="1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CA56A3A-595A-43A1-8963-68263D84EE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Awal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tahap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tidur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nyenyak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tahap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ini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berlangsung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15-30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menit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r>
              <a:rPr lang="en-ID" sz="1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Ditandai</a:t>
            </a:r>
            <a:r>
              <a:rPr lang="en-ID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dengan</a:t>
            </a:r>
            <a:r>
              <a:rPr lang="en-ID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 :</a:t>
            </a:r>
          </a:p>
          <a:p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1)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Relaksasi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otot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menyeluruh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endParaRPr lang="en-ID" dirty="0"/>
          </a:p>
          <a:p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2) Tanda-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tanda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vital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menurun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tetapi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tetap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teratur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endParaRPr lang="en-ID" dirty="0"/>
          </a:p>
          <a:p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3) EEG: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perubahan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gelombang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Beta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menjadi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1-2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siklus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/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detik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endParaRPr lang="en-ID" dirty="0"/>
          </a:p>
          <a:p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4)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Sulit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dibangunkan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dan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digerakkan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4731014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628586-F7EA-4A74-950F-43F2A880D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1468073"/>
            <a:ext cx="9601196" cy="817926"/>
          </a:xfrm>
        </p:spPr>
        <p:txBody>
          <a:bodyPr>
            <a:normAutofit/>
          </a:bodyPr>
          <a:lstStyle/>
          <a:p>
            <a:pPr algn="l"/>
            <a:r>
              <a:rPr lang="en-US" sz="1800" dirty="0"/>
              <a:t>d. </a:t>
            </a:r>
            <a:r>
              <a:rPr lang="en-US" sz="1800" dirty="0" err="1"/>
              <a:t>Tahap</a:t>
            </a:r>
            <a:r>
              <a:rPr lang="en-US" sz="1800" dirty="0"/>
              <a:t> IV</a:t>
            </a:r>
            <a:endParaRPr lang="en-ID" sz="1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7ECD09-EF92-4554-9714-99289BEB2D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Tahap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tidur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nyenyak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berlangsung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sekitar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15-30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menit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r>
              <a:rPr lang="en-ID" sz="1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Ditandai</a:t>
            </a:r>
            <a:r>
              <a:rPr lang="en-ID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dengan</a:t>
            </a:r>
            <a:r>
              <a:rPr lang="en-ID" sz="1800" dirty="0">
                <a:solidFill>
                  <a:srgbClr val="000000"/>
                </a:solidFill>
                <a:latin typeface="Times New Roman" panose="02020603050405020304" pitchFamily="18" charset="0"/>
              </a:rPr>
              <a:t> :</a:t>
            </a:r>
          </a:p>
          <a:p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1)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Jarang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bergerak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dan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sangat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sulit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dibangunkan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endParaRPr lang="en-ID" dirty="0"/>
          </a:p>
          <a:p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2) Tanda-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tanda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vital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secara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signifikan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lebih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rendah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dari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pada jam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bangun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pagi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endParaRPr lang="en-ID" dirty="0"/>
          </a:p>
          <a:p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3) Tonus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otot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menurun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(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relaksasi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total). </a:t>
            </a:r>
            <a:endParaRPr lang="en-ID" dirty="0"/>
          </a:p>
          <a:p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4)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Denyut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jantung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dan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pernapasan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menurun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sekitar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20-30 %. </a:t>
            </a:r>
            <a:endParaRPr lang="en-ID" dirty="0"/>
          </a:p>
          <a:p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5) EEG: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hanya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terlihat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gelombang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delta yang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lambat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dengan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frekuensi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1-2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siklus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/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detik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24423427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B0DF97-9363-435F-BBF1-474C83EEA11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ID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2. </a:t>
            </a:r>
            <a:r>
              <a:rPr lang="en-ID" sz="2200" i="1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Rapid Eye Movement </a:t>
            </a:r>
            <a:r>
              <a:rPr lang="en-ID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(REM)</a:t>
            </a:r>
            <a:br>
              <a:rPr lang="en-ID" sz="22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r>
              <a:rPr lang="en-US" sz="1600" dirty="0" err="1"/>
              <a:t>Adalah</a:t>
            </a:r>
            <a:r>
              <a:rPr lang="en-US" sz="1600" dirty="0"/>
              <a:t> </a:t>
            </a:r>
            <a:r>
              <a:rPr lang="en-ID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Tahap</a:t>
            </a:r>
            <a:r>
              <a:rPr lang="en-ID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tidur</a:t>
            </a:r>
            <a:r>
              <a:rPr lang="en-ID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yang </a:t>
            </a:r>
            <a:r>
              <a:rPr lang="en-ID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sangat</a:t>
            </a:r>
            <a:r>
              <a:rPr lang="en-ID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nyenyak</a:t>
            </a:r>
            <a:r>
              <a:rPr lang="en-ID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pada orang </a:t>
            </a:r>
            <a:r>
              <a:rPr lang="en-ID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dewasa</a:t>
            </a:r>
            <a:r>
              <a:rPr lang="en-ID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REM </a:t>
            </a:r>
            <a:r>
              <a:rPr lang="en-ID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terjadi</a:t>
            </a:r>
            <a:r>
              <a:rPr lang="en-ID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20- 25% </a:t>
            </a:r>
            <a:r>
              <a:rPr lang="en-ID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dari</a:t>
            </a:r>
            <a:r>
              <a:rPr lang="en-ID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6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tidurnya</a:t>
            </a:r>
            <a:r>
              <a:rPr lang="en-ID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  <a:br>
              <a:rPr lang="en-ID" sz="16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</a:br>
            <a:endParaRPr lang="en-ID" sz="16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DED686-513B-4E4E-A6C8-C14D665A4C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indent="-342900">
              <a:buAutoNum type="alphaLcPeriod"/>
            </a:pP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Tahap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REM (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Tahap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V)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ditandai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dengan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:</a:t>
            </a:r>
          </a:p>
          <a:p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1) Bola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mata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bergerak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dengan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kecepatan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lebih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tinggi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dari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tahap</a:t>
            </a:r>
            <a:endParaRPr lang="en-ID" dirty="0"/>
          </a:p>
          <a:p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tahap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sebelumnya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endParaRPr lang="en-ID" dirty="0"/>
          </a:p>
          <a:p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2)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Mimpi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yang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berwarna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dan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nyata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muncul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endParaRPr lang="en-ID" dirty="0"/>
          </a:p>
          <a:p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3)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Tahap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ini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biasanya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dimulai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sekitar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90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menit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setelah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tidur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dimulai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endParaRPr lang="en-ID" dirty="0"/>
          </a:p>
          <a:p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4)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Terjadi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kejang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otot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kecil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otot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besar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imobilisasi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endParaRPr lang="en-ID" dirty="0"/>
          </a:p>
          <a:p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5)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Ditandai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oleh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respons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otonom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yaitu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denyut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jantung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dan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pernapasan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yang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berfluktuasi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serta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peningkatan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tekanan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darah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yang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berfluktuasi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42668268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A7EF53C-65BA-49D1-AC16-123D6B4F4C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D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6) 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Metabolisme</a:t>
            </a:r>
            <a:r>
              <a:rPr lang="en-ID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meningkat</a:t>
            </a:r>
            <a:r>
              <a:rPr lang="en-ID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endParaRPr lang="en-ID" dirty="0"/>
          </a:p>
          <a:p>
            <a:r>
              <a:rPr lang="en-ID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7) 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Lebih</a:t>
            </a:r>
            <a:r>
              <a:rPr lang="en-ID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sulit</a:t>
            </a:r>
            <a:r>
              <a:rPr lang="en-ID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dibangunkan</a:t>
            </a:r>
            <a:r>
              <a:rPr lang="en-ID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endParaRPr lang="en-ID" dirty="0"/>
          </a:p>
          <a:p>
            <a:r>
              <a:rPr lang="en-ID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8) 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Sekresi</a:t>
            </a:r>
            <a:r>
              <a:rPr lang="en-ID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ambung</a:t>
            </a:r>
            <a:r>
              <a:rPr lang="en-ID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meningkat</a:t>
            </a:r>
            <a:r>
              <a:rPr lang="en-ID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endParaRPr lang="en-ID" dirty="0"/>
          </a:p>
          <a:p>
            <a:r>
              <a:rPr lang="en-ID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9) 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Durasi</a:t>
            </a:r>
            <a:r>
              <a:rPr lang="en-ID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tidur</a:t>
            </a:r>
            <a:r>
              <a:rPr lang="en-ID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REM 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meningkat</a:t>
            </a:r>
            <a:r>
              <a:rPr lang="en-ID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dengan</a:t>
            </a:r>
            <a:r>
              <a:rPr lang="en-ID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setiap</a:t>
            </a:r>
            <a:r>
              <a:rPr lang="en-ID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siklus</a:t>
            </a:r>
            <a:r>
              <a:rPr lang="en-ID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dan 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ratarata</a:t>
            </a:r>
            <a:r>
              <a:rPr lang="en-ID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20 </a:t>
            </a:r>
            <a:r>
              <a:rPr lang="en-ID" sz="24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menit</a:t>
            </a:r>
            <a:r>
              <a:rPr lang="en-ID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  <a:endParaRPr lang="en-ID" dirty="0"/>
          </a:p>
          <a:p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8500724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7FEF40-EFA5-4956-996E-216CE7ED17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ID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b. </a:t>
            </a:r>
            <a:r>
              <a:rPr lang="en-ID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Karakteristik</a:t>
            </a:r>
            <a:r>
              <a:rPr lang="en-ID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20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tidur</a:t>
            </a:r>
            <a:r>
              <a:rPr lang="en-ID" sz="20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REM</a:t>
            </a:r>
            <a:endParaRPr lang="en-ID" sz="20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7BE84C-1ED3-465E-92BB-0AD2622092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466363"/>
            <a:ext cx="9601196" cy="3674378"/>
          </a:xfrm>
        </p:spPr>
        <p:txBody>
          <a:bodyPr>
            <a:normAutofit/>
          </a:bodyPr>
          <a:lstStyle/>
          <a:p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1) Mata :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Cepat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tertutup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dan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terbuka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endParaRPr lang="en-ID" dirty="0"/>
          </a:p>
          <a:p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2)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Otot-otot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: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Kejang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otot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kecil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otot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besar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immobilisasi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endParaRPr lang="en-ID" dirty="0"/>
          </a:p>
          <a:p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3)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Pernapasan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: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tidur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teratur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kadang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dengan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apnea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endParaRPr lang="en-ID" dirty="0"/>
          </a:p>
          <a:p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4)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Nadi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: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Cepat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dan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ireguler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endParaRPr lang="en-ID" dirty="0"/>
          </a:p>
          <a:p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5)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Tekanan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darah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: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Meningkat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atau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fluktuasi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endParaRPr lang="en-ID" dirty="0"/>
          </a:p>
          <a:p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6)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Sekresi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gaster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: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Meningkat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 </a:t>
            </a:r>
            <a:endParaRPr lang="en-ID" dirty="0"/>
          </a:p>
          <a:p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7)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Metabolisme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: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Meningkat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,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temperatur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tubuh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naik. </a:t>
            </a:r>
            <a:endParaRPr lang="en-ID" dirty="0"/>
          </a:p>
          <a:p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8)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Gelombang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otak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: EEG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aktif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.</a:t>
            </a:r>
          </a:p>
          <a:p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9)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Siklus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tidur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: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Sulit</a:t>
            </a:r>
            <a:r>
              <a:rPr lang="en-ID" sz="1800" dirty="0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 </a:t>
            </a:r>
            <a:r>
              <a:rPr lang="en-ID" sz="1800" dirty="0" err="1">
                <a:solidFill>
                  <a:srgbClr val="000000"/>
                </a:solidFill>
                <a:effectLst/>
                <a:latin typeface="Times New Roman" panose="02020603050405020304" pitchFamily="18" charset="0"/>
              </a:rPr>
              <a:t>dibangunkan</a:t>
            </a:r>
            <a:endParaRPr lang="en-ID" dirty="0"/>
          </a:p>
        </p:txBody>
      </p:sp>
    </p:spTree>
    <p:extLst>
      <p:ext uri="{BB962C8B-B14F-4D97-AF65-F5344CB8AC3E}">
        <p14:creationId xmlns:p14="http://schemas.microsoft.com/office/powerpoint/2010/main" val="1763383311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161</TotalTime>
  <Words>1512</Words>
  <Application>Microsoft Office PowerPoint</Application>
  <PresentationFormat>Widescreen</PresentationFormat>
  <Paragraphs>171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1" baseType="lpstr">
      <vt:lpstr>Arial</vt:lpstr>
      <vt:lpstr>Garamond</vt:lpstr>
      <vt:lpstr>Times New Roman</vt:lpstr>
      <vt:lpstr>Organic</vt:lpstr>
      <vt:lpstr>Asuhan Keperawatan Pada Lansia dengan :Gangguan Tidur</vt:lpstr>
      <vt:lpstr>Pengertian Tidur</vt:lpstr>
      <vt:lpstr>Tahap Tidur</vt:lpstr>
      <vt:lpstr>b. Tahap II</vt:lpstr>
      <vt:lpstr>c. Tahap III</vt:lpstr>
      <vt:lpstr>d. Tahap IV</vt:lpstr>
      <vt:lpstr>2. Rapid Eye Movement (REM) Adalah Tahap tidur yang sangat nyenyak, pada orang dewasa REM terjadi 20- 25% dari tidurnya. </vt:lpstr>
      <vt:lpstr>PowerPoint Presentation</vt:lpstr>
      <vt:lpstr>b. Karakteristik tidur REM</vt:lpstr>
      <vt:lpstr>Contoh Kasus Apa diagnose keperawatannya?</vt:lpstr>
      <vt:lpstr>Asuhan Keperawatan dengan Gangguan Pola Tidur</vt:lpstr>
      <vt:lpstr>Tanda dan Gejala Gangguan Tidur</vt:lpstr>
      <vt:lpstr>Etiologi Gangguan Tidur</vt:lpstr>
      <vt:lpstr>PowerPoint Presentation</vt:lpstr>
      <vt:lpstr>Faktor-faktor yang Mempengaruhi Kuantitas dan Kualitas Tidur</vt:lpstr>
      <vt:lpstr>Dampak Gangguan Pola Tidur</vt:lpstr>
      <vt:lpstr>Konsep Asuhan Keperawatan Lansia dengan Gangguan Tidur</vt:lpstr>
      <vt:lpstr>Kuesioner PSQI (Pirtzburg Sleep Quality Index).</vt:lpstr>
      <vt:lpstr>Diagnosis Keperawatan</vt:lpstr>
      <vt:lpstr>PowerPoint Presentation</vt:lpstr>
      <vt:lpstr>b. Kesiapan peningkatan tidur (D.0058)</vt:lpstr>
      <vt:lpstr>SLKI</vt:lpstr>
      <vt:lpstr>SIKI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Asuhan Keperawatan Pada Lansia dengan :Gangguan Tidur</dc:title>
  <dc:creator>LENOVO</dc:creator>
  <cp:lastModifiedBy>hasto nsp</cp:lastModifiedBy>
  <cp:revision>9</cp:revision>
  <dcterms:created xsi:type="dcterms:W3CDTF">2025-09-23T08:01:13Z</dcterms:created>
  <dcterms:modified xsi:type="dcterms:W3CDTF">2026-02-02T03:57:15Z</dcterms:modified>
</cp:coreProperties>
</file>