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66" d="100"/>
          <a:sy n="66" d="100"/>
        </p:scale>
        <p:origin x="7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A9045-4E07-4025-83E5-3AF09BE6C5BA}" type="datetimeFigureOut">
              <a:rPr lang="en-ID" smtClean="0"/>
              <a:t>02/02/2026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95920D-D93D-4539-91CC-531EC969C14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72051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95920D-D93D-4539-91CC-531EC969C147}" type="slidenum">
              <a:rPr lang="en-ID" smtClean="0"/>
              <a:t>2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43013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A7D9-1817-4AB6-9B01-F020C5BCACAF}" type="datetimeFigureOut">
              <a:rPr lang="en-ID" smtClean="0"/>
              <a:t>02/02/2026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11990758-8182-4449-9D19-CE628A43B993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5149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A7D9-1817-4AB6-9B01-F020C5BCACAF}" type="datetimeFigureOut">
              <a:rPr lang="en-ID" smtClean="0"/>
              <a:t>02/02/2026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90758-8182-4449-9D19-CE628A43B993}" type="slidenum">
              <a:rPr lang="en-ID" smtClean="0"/>
              <a:t>‹#›</a:t>
            </a:fld>
            <a:endParaRPr lang="en-ID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994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A7D9-1817-4AB6-9B01-F020C5BCACAF}" type="datetimeFigureOut">
              <a:rPr lang="en-ID" smtClean="0"/>
              <a:t>02/02/2026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90758-8182-4449-9D19-CE628A43B993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3200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A7D9-1817-4AB6-9B01-F020C5BCACAF}" type="datetimeFigureOut">
              <a:rPr lang="en-ID" smtClean="0"/>
              <a:t>02/02/2026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90758-8182-4449-9D19-CE628A43B993}" type="slidenum">
              <a:rPr lang="en-ID" smtClean="0"/>
              <a:t>‹#›</a:t>
            </a:fld>
            <a:endParaRPr lang="en-ID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0193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A7D9-1817-4AB6-9B01-F020C5BCACAF}" type="datetimeFigureOut">
              <a:rPr lang="en-ID" smtClean="0"/>
              <a:t>02/02/2026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90758-8182-4449-9D19-CE628A43B993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38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A7D9-1817-4AB6-9B01-F020C5BCACAF}" type="datetimeFigureOut">
              <a:rPr lang="en-ID" smtClean="0"/>
              <a:t>02/02/2026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90758-8182-4449-9D19-CE628A43B993}" type="slidenum">
              <a:rPr lang="en-ID" smtClean="0"/>
              <a:t>‹#›</a:t>
            </a:fld>
            <a:endParaRPr lang="en-ID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0925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A7D9-1817-4AB6-9B01-F020C5BCACAF}" type="datetimeFigureOut">
              <a:rPr lang="en-ID" smtClean="0"/>
              <a:t>02/02/2026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90758-8182-4449-9D19-CE628A43B993}" type="slidenum">
              <a:rPr lang="en-ID" smtClean="0"/>
              <a:t>‹#›</a:t>
            </a:fld>
            <a:endParaRPr lang="en-ID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983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A7D9-1817-4AB6-9B01-F020C5BCACAF}" type="datetimeFigureOut">
              <a:rPr lang="en-ID" smtClean="0"/>
              <a:t>02/02/2026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90758-8182-4449-9D19-CE628A43B993}" type="slidenum">
              <a:rPr lang="en-ID" smtClean="0"/>
              <a:t>‹#›</a:t>
            </a:fld>
            <a:endParaRPr lang="en-ID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8669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A7D9-1817-4AB6-9B01-F020C5BCACAF}" type="datetimeFigureOut">
              <a:rPr lang="en-ID" smtClean="0"/>
              <a:t>02/02/2026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90758-8182-4449-9D19-CE628A43B99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31847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A7D9-1817-4AB6-9B01-F020C5BCACAF}" type="datetimeFigureOut">
              <a:rPr lang="en-ID" smtClean="0"/>
              <a:t>02/02/2026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90758-8182-4449-9D19-CE628A43B993}" type="slidenum">
              <a:rPr lang="en-ID" smtClean="0"/>
              <a:t>‹#›</a:t>
            </a:fld>
            <a:endParaRPr lang="en-ID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022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ABCEA7D9-1817-4AB6-9B01-F020C5BCACAF}" type="datetimeFigureOut">
              <a:rPr lang="en-ID" smtClean="0"/>
              <a:t>02/02/2026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90758-8182-4449-9D19-CE628A43B993}" type="slidenum">
              <a:rPr lang="en-ID" smtClean="0"/>
              <a:t>‹#›</a:t>
            </a:fld>
            <a:endParaRPr lang="en-ID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9924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EA7D9-1817-4AB6-9B01-F020C5BCACAF}" type="datetimeFigureOut">
              <a:rPr lang="en-ID" smtClean="0"/>
              <a:t>02/02/2026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11990758-8182-4449-9D19-CE628A43B993}" type="slidenum">
              <a:rPr lang="en-ID" smtClean="0"/>
              <a:t>‹#›</a:t>
            </a:fld>
            <a:endParaRPr lang="en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127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609FE-8C89-E25E-6328-BD7248AFE3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Asuhan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pada </a:t>
            </a:r>
            <a:r>
              <a:rPr lang="en-US" dirty="0" err="1"/>
              <a:t>Lansia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Fisiologis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106DDC-A988-B793-B64D-93C9282991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6424" y="4502844"/>
            <a:ext cx="8791575" cy="754956"/>
          </a:xfrm>
        </p:spPr>
        <p:txBody>
          <a:bodyPr/>
          <a:lstStyle/>
          <a:p>
            <a:r>
              <a:rPr lang="en-US" dirty="0"/>
              <a:t>Muh </a:t>
            </a:r>
            <a:r>
              <a:rPr lang="en-US" dirty="0" err="1"/>
              <a:t>fathoni</a:t>
            </a:r>
            <a:r>
              <a:rPr lang="en-US" dirty="0"/>
              <a:t> </a:t>
            </a:r>
            <a:r>
              <a:rPr lang="en-US" dirty="0" err="1"/>
              <a:t>rohman</a:t>
            </a:r>
            <a:r>
              <a:rPr lang="en-US" dirty="0"/>
              <a:t>, s.</a:t>
            </a:r>
            <a:r>
              <a:rPr lang="en-US" dirty="0" err="1"/>
              <a:t>kEp</a:t>
            </a:r>
            <a:r>
              <a:rPr lang="en-US" dirty="0"/>
              <a:t>.,</a:t>
            </a:r>
            <a:r>
              <a:rPr lang="en-US" dirty="0" err="1"/>
              <a:t>ners</a:t>
            </a:r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106318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70FB4-F412-49AF-56A2-C83BA61ED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Luaran</a:t>
            </a:r>
            <a:r>
              <a:rPr lang="en-ID" b="1" dirty="0"/>
              <a:t> </a:t>
            </a:r>
            <a:r>
              <a:rPr lang="en-ID" b="1" dirty="0" err="1"/>
              <a:t>Keperawatan</a:t>
            </a:r>
            <a:r>
              <a:rPr lang="en-ID" b="1" dirty="0"/>
              <a:t> (SLKI)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F17C1-FE17-6C60-5C55-30CB2389C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D" dirty="0" err="1"/>
              <a:t>Toleransi</a:t>
            </a:r>
            <a:r>
              <a:rPr lang="en-ID" dirty="0"/>
              <a:t> </a:t>
            </a:r>
            <a:r>
              <a:rPr lang="en-ID" dirty="0" err="1"/>
              <a:t>aktivitas</a:t>
            </a:r>
            <a:r>
              <a:rPr lang="en-ID" dirty="0"/>
              <a:t> </a:t>
            </a:r>
            <a:r>
              <a:rPr lang="en-ID" dirty="0" err="1"/>
              <a:t>meningkat</a:t>
            </a:r>
            <a:endParaRPr lang="en-ID" dirty="0"/>
          </a:p>
          <a:p>
            <a:pPr lvl="0"/>
            <a:r>
              <a:rPr lang="en-ID" dirty="0" err="1"/>
              <a:t>Fungsi</a:t>
            </a:r>
            <a:r>
              <a:rPr lang="en-ID" dirty="0"/>
              <a:t> </a:t>
            </a:r>
            <a:r>
              <a:rPr lang="en-ID" dirty="0" err="1"/>
              <a:t>fisiologis</a:t>
            </a:r>
            <a:r>
              <a:rPr lang="en-ID" dirty="0"/>
              <a:t> </a:t>
            </a:r>
            <a:r>
              <a:rPr lang="en-ID" dirty="0" err="1"/>
              <a:t>membaik</a:t>
            </a:r>
            <a:endParaRPr lang="en-ID" dirty="0"/>
          </a:p>
          <a:p>
            <a:pPr lvl="0"/>
            <a:r>
              <a:rPr lang="en-ID" dirty="0" err="1"/>
              <a:t>Kekuatan</a:t>
            </a:r>
            <a:r>
              <a:rPr lang="en-ID" dirty="0"/>
              <a:t> </a:t>
            </a:r>
            <a:r>
              <a:rPr lang="en-ID" dirty="0" err="1"/>
              <a:t>otot</a:t>
            </a:r>
            <a:r>
              <a:rPr lang="en-ID" dirty="0"/>
              <a:t> </a:t>
            </a:r>
            <a:r>
              <a:rPr lang="en-ID" dirty="0" err="1"/>
              <a:t>meningkat</a:t>
            </a:r>
            <a:endParaRPr lang="en-ID" dirty="0"/>
          </a:p>
          <a:p>
            <a:pPr lvl="0"/>
            <a:r>
              <a:rPr lang="en-ID" dirty="0"/>
              <a:t>Tanda vital </a:t>
            </a:r>
            <a:r>
              <a:rPr lang="en-ID" dirty="0" err="1"/>
              <a:t>stabil</a:t>
            </a:r>
            <a:endParaRPr lang="en-ID" dirty="0"/>
          </a:p>
          <a:p>
            <a:pPr lvl="0"/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mampu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aktivitas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mandiri</a:t>
            </a:r>
            <a:endParaRPr lang="en-ID" dirty="0"/>
          </a:p>
          <a:p>
            <a:pPr lvl="0"/>
            <a:r>
              <a:rPr lang="en-ID" dirty="0"/>
              <a:t>Tidak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komplikasi</a:t>
            </a:r>
            <a:r>
              <a:rPr lang="en-ID" dirty="0"/>
              <a:t> </a:t>
            </a:r>
            <a:r>
              <a:rPr lang="en-ID" dirty="0" err="1"/>
              <a:t>lanjutan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59475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6B8C4-A131-804B-D57E-A18CBC13F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Intervensi</a:t>
            </a:r>
            <a:r>
              <a:rPr lang="en-ID" b="1" dirty="0"/>
              <a:t> </a:t>
            </a:r>
            <a:r>
              <a:rPr lang="en-ID" b="1" dirty="0" err="1"/>
              <a:t>Keperawatan</a:t>
            </a:r>
            <a:r>
              <a:rPr lang="en-ID" b="1" dirty="0"/>
              <a:t> (SIKI)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5DB49-24F2-428A-8A6F-6DC6D8D66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ID" b="1" dirty="0"/>
              <a:t>1. </a:t>
            </a:r>
            <a:r>
              <a:rPr lang="en-ID" b="1" dirty="0" err="1"/>
              <a:t>Observasi</a:t>
            </a:r>
            <a:endParaRPr lang="en-ID" dirty="0"/>
          </a:p>
          <a:p>
            <a:pPr lvl="0"/>
            <a:r>
              <a:rPr lang="en-ID" dirty="0"/>
              <a:t>Monitor </a:t>
            </a:r>
            <a:r>
              <a:rPr lang="en-ID" dirty="0" err="1"/>
              <a:t>tanda</a:t>
            </a:r>
            <a:r>
              <a:rPr lang="en-ID" dirty="0"/>
              <a:t> vital</a:t>
            </a:r>
          </a:p>
          <a:p>
            <a:pPr lvl="0"/>
            <a:r>
              <a:rPr lang="en-ID" dirty="0" err="1"/>
              <a:t>Observasi</a:t>
            </a:r>
            <a:r>
              <a:rPr lang="en-ID" dirty="0"/>
              <a:t> </a:t>
            </a:r>
            <a:r>
              <a:rPr lang="en-ID" dirty="0" err="1"/>
              <a:t>tingkat</a:t>
            </a:r>
            <a:r>
              <a:rPr lang="en-ID" dirty="0"/>
              <a:t> </a:t>
            </a:r>
            <a:r>
              <a:rPr lang="en-ID" dirty="0" err="1"/>
              <a:t>kelelahan</a:t>
            </a:r>
            <a:endParaRPr lang="en-ID" dirty="0"/>
          </a:p>
          <a:p>
            <a:pPr lvl="0"/>
            <a:r>
              <a:rPr lang="en-ID" dirty="0" err="1"/>
              <a:t>Pantau</a:t>
            </a:r>
            <a:r>
              <a:rPr lang="en-ID" dirty="0"/>
              <a:t>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aktivitas</a:t>
            </a:r>
            <a:endParaRPr lang="en-ID" dirty="0"/>
          </a:p>
          <a:p>
            <a:pPr lvl="0"/>
            <a:r>
              <a:rPr lang="en-ID" dirty="0"/>
              <a:t>Nilai </a:t>
            </a:r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fungsi</a:t>
            </a:r>
            <a:r>
              <a:rPr lang="en-ID" dirty="0"/>
              <a:t> </a:t>
            </a:r>
            <a:r>
              <a:rPr lang="en-ID" dirty="0" err="1"/>
              <a:t>fisiologis</a:t>
            </a:r>
            <a:endParaRPr lang="en-ID" dirty="0"/>
          </a:p>
          <a:p>
            <a:r>
              <a:rPr lang="en-ID" b="1" dirty="0"/>
              <a:t>2. </a:t>
            </a:r>
            <a:r>
              <a:rPr lang="en-ID" b="1" dirty="0" err="1"/>
              <a:t>Terapeutik</a:t>
            </a:r>
            <a:endParaRPr lang="en-ID" dirty="0"/>
          </a:p>
          <a:p>
            <a:pPr lvl="0"/>
            <a:r>
              <a:rPr lang="en-ID" dirty="0"/>
              <a:t>Bantu </a:t>
            </a:r>
            <a:r>
              <a:rPr lang="en-ID" dirty="0" err="1"/>
              <a:t>aktivitas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toleransi</a:t>
            </a:r>
            <a:endParaRPr lang="en-ID" dirty="0"/>
          </a:p>
          <a:p>
            <a:pPr lvl="0"/>
            <a:r>
              <a:rPr lang="en-ID" dirty="0"/>
              <a:t>Atur </a:t>
            </a:r>
            <a:r>
              <a:rPr lang="en-ID" dirty="0" err="1"/>
              <a:t>periode</a:t>
            </a:r>
            <a:r>
              <a:rPr lang="en-ID" dirty="0"/>
              <a:t> </a:t>
            </a:r>
            <a:r>
              <a:rPr lang="en-ID" dirty="0" err="1"/>
              <a:t>istirahat</a:t>
            </a:r>
            <a:r>
              <a:rPr lang="en-ID" dirty="0"/>
              <a:t> dan </a:t>
            </a:r>
            <a:r>
              <a:rPr lang="en-ID" dirty="0" err="1"/>
              <a:t>aktivitas</a:t>
            </a:r>
            <a:endParaRPr lang="en-ID" dirty="0"/>
          </a:p>
          <a:p>
            <a:pPr lvl="0"/>
            <a:r>
              <a:rPr lang="en-ID" dirty="0"/>
              <a:t>Latihan </a:t>
            </a:r>
            <a:r>
              <a:rPr lang="en-ID" dirty="0" err="1"/>
              <a:t>rentang</a:t>
            </a:r>
            <a:r>
              <a:rPr lang="en-ID" dirty="0"/>
              <a:t> </a:t>
            </a:r>
            <a:r>
              <a:rPr lang="en-ID" dirty="0" err="1"/>
              <a:t>gerak</a:t>
            </a:r>
            <a:r>
              <a:rPr lang="en-ID" dirty="0"/>
              <a:t> (ROM)</a:t>
            </a:r>
          </a:p>
          <a:p>
            <a:pPr lvl="0"/>
            <a:r>
              <a:rPr lang="en-ID" dirty="0" err="1"/>
              <a:t>Posisikan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tepat</a:t>
            </a:r>
            <a:endParaRPr lang="en-ID" dirty="0"/>
          </a:p>
          <a:p>
            <a:pPr lvl="0"/>
            <a:r>
              <a:rPr lang="en-ID" dirty="0" err="1"/>
              <a:t>Ciptakan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aman</a:t>
            </a:r>
            <a:r>
              <a:rPr lang="en-ID" dirty="0"/>
              <a:t> dan </a:t>
            </a:r>
            <a:r>
              <a:rPr lang="en-ID" dirty="0" err="1"/>
              <a:t>nyaman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014186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C47C5-D80A-BBF5-CF92-39FF1F8A7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AF3EE-B5A6-D372-6867-E30C083155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D" b="1" dirty="0"/>
              <a:t>3. </a:t>
            </a:r>
            <a:r>
              <a:rPr lang="en-ID" b="1" dirty="0" err="1"/>
              <a:t>Edukasi</a:t>
            </a:r>
            <a:endParaRPr lang="en-ID" dirty="0"/>
          </a:p>
          <a:p>
            <a:pPr lvl="0"/>
            <a:r>
              <a:rPr lang="en-ID" dirty="0" err="1"/>
              <a:t>Ajarkan</a:t>
            </a:r>
            <a:r>
              <a:rPr lang="en-ID" dirty="0"/>
              <a:t> </a:t>
            </a:r>
            <a:r>
              <a:rPr lang="en-ID" dirty="0" err="1"/>
              <a:t>teknik</a:t>
            </a:r>
            <a:r>
              <a:rPr lang="en-ID" dirty="0"/>
              <a:t> </a:t>
            </a:r>
            <a:r>
              <a:rPr lang="en-ID" dirty="0" err="1"/>
              <a:t>hemat</a:t>
            </a:r>
            <a:r>
              <a:rPr lang="en-ID" dirty="0"/>
              <a:t> </a:t>
            </a:r>
            <a:r>
              <a:rPr lang="en-ID" dirty="0" err="1"/>
              <a:t>energi</a:t>
            </a:r>
            <a:endParaRPr lang="en-ID" dirty="0"/>
          </a:p>
          <a:p>
            <a:pPr lvl="0"/>
            <a:r>
              <a:rPr lang="en-ID" dirty="0" err="1"/>
              <a:t>Edukasi</a:t>
            </a:r>
            <a:r>
              <a:rPr lang="en-ID" dirty="0"/>
              <a:t> </a:t>
            </a:r>
            <a:r>
              <a:rPr lang="en-ID" dirty="0" err="1"/>
              <a:t>pentingnya</a:t>
            </a:r>
            <a:r>
              <a:rPr lang="en-ID" dirty="0"/>
              <a:t> </a:t>
            </a:r>
            <a:r>
              <a:rPr lang="en-ID" dirty="0" err="1"/>
              <a:t>aktivitas</a:t>
            </a:r>
            <a:r>
              <a:rPr lang="en-ID" dirty="0"/>
              <a:t> </a:t>
            </a:r>
            <a:r>
              <a:rPr lang="en-ID" dirty="0" err="1"/>
              <a:t>bertahap</a:t>
            </a:r>
            <a:endParaRPr lang="en-ID" dirty="0"/>
          </a:p>
          <a:p>
            <a:pPr lvl="0"/>
            <a:r>
              <a:rPr lang="en-ID" dirty="0" err="1"/>
              <a:t>Anjurkan</a:t>
            </a:r>
            <a:r>
              <a:rPr lang="en-ID" dirty="0"/>
              <a:t> </a:t>
            </a:r>
            <a:r>
              <a:rPr lang="en-ID" dirty="0" err="1"/>
              <a:t>nutrisi</a:t>
            </a:r>
            <a:r>
              <a:rPr lang="en-ID" dirty="0"/>
              <a:t> </a:t>
            </a:r>
            <a:r>
              <a:rPr lang="en-ID" dirty="0" err="1"/>
              <a:t>seimbang</a:t>
            </a:r>
            <a:endParaRPr lang="en-ID" dirty="0"/>
          </a:p>
          <a:p>
            <a:pPr lvl="0"/>
            <a:r>
              <a:rPr lang="en-ID" dirty="0" err="1"/>
              <a:t>Ajarkan</a:t>
            </a:r>
            <a:r>
              <a:rPr lang="en-ID" dirty="0"/>
              <a:t> </a:t>
            </a:r>
            <a:r>
              <a:rPr lang="en-ID" dirty="0" err="1"/>
              <a:t>latihan</a:t>
            </a:r>
            <a:r>
              <a:rPr lang="en-ID" dirty="0"/>
              <a:t> </a:t>
            </a:r>
            <a:r>
              <a:rPr lang="en-ID" dirty="0" err="1"/>
              <a:t>sederhana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kondisi</a:t>
            </a:r>
            <a:endParaRPr lang="en-ID" dirty="0"/>
          </a:p>
          <a:p>
            <a:r>
              <a:rPr lang="en-ID" b="1" dirty="0"/>
              <a:t>4. </a:t>
            </a:r>
            <a:r>
              <a:rPr lang="en-ID" b="1" dirty="0" err="1"/>
              <a:t>Kolaborasi</a:t>
            </a:r>
            <a:endParaRPr lang="en-ID" dirty="0"/>
          </a:p>
          <a:p>
            <a:pPr lvl="0"/>
            <a:r>
              <a:rPr lang="en-ID" dirty="0" err="1"/>
              <a:t>Kolaborasi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dokter</a:t>
            </a:r>
            <a:endParaRPr lang="en-ID" dirty="0"/>
          </a:p>
          <a:p>
            <a:pPr lvl="0"/>
            <a:r>
              <a:rPr lang="en-ID" dirty="0" err="1"/>
              <a:t>Kolaborasi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fisioterapis</a:t>
            </a:r>
            <a:endParaRPr lang="en-ID" dirty="0"/>
          </a:p>
          <a:p>
            <a:pPr lvl="0"/>
            <a:r>
              <a:rPr lang="en-ID" dirty="0" err="1"/>
              <a:t>Kolaborasi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ahli</a:t>
            </a:r>
            <a:r>
              <a:rPr lang="en-ID" dirty="0"/>
              <a:t> </a:t>
            </a:r>
            <a:r>
              <a:rPr lang="en-ID" dirty="0" err="1"/>
              <a:t>gizi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548273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3F512-7AE0-7504-8F44-DFE777882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Pengertian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004AA-E53F-4BC2-1F3E-F411A30EF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sz="3200" b="1" dirty="0" err="1"/>
              <a:t>Penurunan</a:t>
            </a:r>
            <a:r>
              <a:rPr lang="en-ID" sz="3200" b="1" dirty="0"/>
              <a:t> </a:t>
            </a:r>
            <a:r>
              <a:rPr lang="en-ID" sz="3200" b="1" dirty="0" err="1"/>
              <a:t>fungsi</a:t>
            </a:r>
            <a:r>
              <a:rPr lang="en-ID" sz="3200" b="1" dirty="0"/>
              <a:t> </a:t>
            </a:r>
            <a:r>
              <a:rPr lang="en-ID" sz="3200" b="1" dirty="0" err="1"/>
              <a:t>fisiologis</a:t>
            </a:r>
            <a:r>
              <a:rPr lang="en-ID" sz="3200" dirty="0"/>
              <a:t> </a:t>
            </a:r>
            <a:r>
              <a:rPr lang="en-ID" sz="3200" dirty="0" err="1"/>
              <a:t>adalah</a:t>
            </a:r>
            <a:r>
              <a:rPr lang="en-ID" sz="3200" dirty="0"/>
              <a:t> </a:t>
            </a:r>
            <a:r>
              <a:rPr lang="en-ID" sz="3200" dirty="0" err="1"/>
              <a:t>kondisi</a:t>
            </a:r>
            <a:r>
              <a:rPr lang="en-ID" sz="3200" dirty="0"/>
              <a:t> </a:t>
            </a:r>
            <a:r>
              <a:rPr lang="en-ID" sz="3200" dirty="0" err="1"/>
              <a:t>ketika</a:t>
            </a:r>
            <a:r>
              <a:rPr lang="en-ID" sz="3200" dirty="0"/>
              <a:t> </a:t>
            </a:r>
            <a:r>
              <a:rPr lang="en-ID" sz="3200" dirty="0" err="1"/>
              <a:t>kemampuan</a:t>
            </a:r>
            <a:r>
              <a:rPr lang="en-ID" sz="3200" dirty="0"/>
              <a:t> </a:t>
            </a:r>
            <a:r>
              <a:rPr lang="en-ID" sz="3200" dirty="0" err="1"/>
              <a:t>sistem</a:t>
            </a:r>
            <a:r>
              <a:rPr lang="en-ID" sz="3200" dirty="0"/>
              <a:t> </a:t>
            </a:r>
            <a:r>
              <a:rPr lang="en-ID" sz="3200" dirty="0" err="1"/>
              <a:t>tubuh</a:t>
            </a:r>
            <a:r>
              <a:rPr lang="en-ID" sz="3200" dirty="0"/>
              <a:t> (</a:t>
            </a:r>
            <a:r>
              <a:rPr lang="en-ID" sz="3200" dirty="0" err="1"/>
              <a:t>respirasi</a:t>
            </a:r>
            <a:r>
              <a:rPr lang="en-ID" sz="3200" dirty="0"/>
              <a:t>, </a:t>
            </a:r>
            <a:r>
              <a:rPr lang="en-ID" sz="3200" dirty="0" err="1"/>
              <a:t>sirkulasi</a:t>
            </a:r>
            <a:r>
              <a:rPr lang="en-ID" sz="3200" dirty="0"/>
              <a:t>, </a:t>
            </a:r>
            <a:r>
              <a:rPr lang="en-ID" sz="3200" dirty="0" err="1"/>
              <a:t>nutrisi</a:t>
            </a:r>
            <a:r>
              <a:rPr lang="en-ID" sz="3200" dirty="0"/>
              <a:t>, </a:t>
            </a:r>
            <a:r>
              <a:rPr lang="en-ID" sz="3200" dirty="0" err="1"/>
              <a:t>eliminasi</a:t>
            </a:r>
            <a:r>
              <a:rPr lang="en-ID" sz="3200" dirty="0"/>
              <a:t>, </a:t>
            </a:r>
            <a:r>
              <a:rPr lang="en-ID" sz="3200" dirty="0" err="1"/>
              <a:t>neuromuskular</a:t>
            </a:r>
            <a:r>
              <a:rPr lang="en-ID" sz="3200" dirty="0"/>
              <a:t>, </a:t>
            </a:r>
            <a:r>
              <a:rPr lang="en-ID" sz="3200" dirty="0" err="1"/>
              <a:t>dll</a:t>
            </a:r>
            <a:r>
              <a:rPr lang="en-ID" sz="3200" dirty="0"/>
              <a:t>.) </a:t>
            </a:r>
            <a:r>
              <a:rPr lang="en-ID" sz="3200" dirty="0" err="1"/>
              <a:t>mengalami</a:t>
            </a:r>
            <a:r>
              <a:rPr lang="en-ID" sz="3200" dirty="0"/>
              <a:t> </a:t>
            </a:r>
            <a:r>
              <a:rPr lang="en-ID" sz="3200" dirty="0" err="1"/>
              <a:t>penurunan</a:t>
            </a:r>
            <a:r>
              <a:rPr lang="en-ID" sz="3200" dirty="0"/>
              <a:t> </a:t>
            </a:r>
            <a:r>
              <a:rPr lang="en-ID" sz="3200" dirty="0" err="1"/>
              <a:t>sehingga</a:t>
            </a:r>
            <a:r>
              <a:rPr lang="en-ID" sz="3200" dirty="0"/>
              <a:t> </a:t>
            </a:r>
            <a:r>
              <a:rPr lang="en-ID" sz="3200" dirty="0" err="1"/>
              <a:t>tidak</a:t>
            </a:r>
            <a:r>
              <a:rPr lang="en-ID" sz="3200" dirty="0"/>
              <a:t> </a:t>
            </a:r>
            <a:r>
              <a:rPr lang="en-ID" sz="3200" dirty="0" err="1"/>
              <a:t>dapat</a:t>
            </a:r>
            <a:r>
              <a:rPr lang="en-ID" sz="3200" dirty="0"/>
              <a:t> </a:t>
            </a:r>
            <a:r>
              <a:rPr lang="en-ID" sz="3200" dirty="0" err="1"/>
              <a:t>bekerja</a:t>
            </a:r>
            <a:r>
              <a:rPr lang="en-ID" sz="3200" dirty="0"/>
              <a:t> </a:t>
            </a:r>
            <a:r>
              <a:rPr lang="en-ID" sz="3200" dirty="0" err="1"/>
              <a:t>secara</a:t>
            </a:r>
            <a:r>
              <a:rPr lang="en-ID" sz="3200" dirty="0"/>
              <a:t> optimal </a:t>
            </a:r>
            <a:r>
              <a:rPr lang="en-ID" sz="3200" dirty="0" err="1"/>
              <a:t>dalam</a:t>
            </a:r>
            <a:r>
              <a:rPr lang="en-ID" sz="3200" dirty="0"/>
              <a:t> </a:t>
            </a:r>
            <a:r>
              <a:rPr lang="en-ID" sz="3200" dirty="0" err="1"/>
              <a:t>mempertahankan</a:t>
            </a:r>
            <a:r>
              <a:rPr lang="en-ID" sz="3200" dirty="0"/>
              <a:t> homeostasis.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55812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E5D02-BFE4-55C8-FD81-643CF8E10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B. </a:t>
            </a:r>
            <a:r>
              <a:rPr lang="en-ID" b="1" dirty="0" err="1"/>
              <a:t>Penyebab</a:t>
            </a:r>
            <a:r>
              <a:rPr lang="en-ID" b="1" dirty="0"/>
              <a:t> (</a:t>
            </a:r>
            <a:r>
              <a:rPr lang="en-ID" b="1" dirty="0" err="1"/>
              <a:t>Etiologi</a:t>
            </a:r>
            <a:r>
              <a:rPr lang="en-ID" b="1" dirty="0"/>
              <a:t>)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6C08A-02A0-D255-421E-0CF35EB93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ID" b="1" dirty="0"/>
              <a:t>Proses </a:t>
            </a:r>
            <a:r>
              <a:rPr lang="en-ID" b="1" dirty="0" err="1"/>
              <a:t>penyakit</a:t>
            </a:r>
            <a:r>
              <a:rPr lang="en-ID" dirty="0"/>
              <a:t> (</a:t>
            </a:r>
            <a:r>
              <a:rPr lang="en-ID" dirty="0" err="1"/>
              <a:t>akut</a:t>
            </a:r>
            <a:r>
              <a:rPr lang="en-ID" dirty="0"/>
              <a:t>/</a:t>
            </a:r>
            <a:r>
              <a:rPr lang="en-ID" dirty="0" err="1"/>
              <a:t>kronik</a:t>
            </a:r>
            <a:r>
              <a:rPr lang="en-ID" dirty="0"/>
              <a:t>)</a:t>
            </a:r>
          </a:p>
          <a:p>
            <a:pPr lvl="0"/>
            <a:r>
              <a:rPr lang="en-ID" b="1" dirty="0" err="1"/>
              <a:t>Penuaan</a:t>
            </a:r>
            <a:r>
              <a:rPr lang="en-ID" b="1" dirty="0"/>
              <a:t> (</a:t>
            </a:r>
            <a:r>
              <a:rPr lang="en-ID" b="1" dirty="0" err="1"/>
              <a:t>degeneratif</a:t>
            </a:r>
            <a:r>
              <a:rPr lang="en-ID" b="1" dirty="0"/>
              <a:t>)</a:t>
            </a:r>
            <a:endParaRPr lang="en-ID" dirty="0"/>
          </a:p>
          <a:p>
            <a:pPr lvl="0"/>
            <a:r>
              <a:rPr lang="en-ID" b="1" dirty="0" err="1"/>
              <a:t>Imobilisasi</a:t>
            </a:r>
            <a:r>
              <a:rPr lang="en-ID" b="1" dirty="0"/>
              <a:t> </a:t>
            </a:r>
            <a:r>
              <a:rPr lang="en-ID" b="1" dirty="0" err="1"/>
              <a:t>berkepanjangan</a:t>
            </a:r>
            <a:endParaRPr lang="en-ID" dirty="0"/>
          </a:p>
          <a:p>
            <a:pPr lvl="0"/>
            <a:r>
              <a:rPr lang="en-ID" b="1" dirty="0" err="1"/>
              <a:t>Gangguan</a:t>
            </a:r>
            <a:r>
              <a:rPr lang="en-ID" b="1" dirty="0"/>
              <a:t> </a:t>
            </a:r>
            <a:r>
              <a:rPr lang="en-ID" b="1" dirty="0" err="1"/>
              <a:t>nutrisi</a:t>
            </a:r>
            <a:endParaRPr lang="en-ID" dirty="0"/>
          </a:p>
          <a:p>
            <a:pPr lvl="0"/>
            <a:r>
              <a:rPr lang="en-ID" b="1" dirty="0" err="1"/>
              <a:t>Gangguan</a:t>
            </a:r>
            <a:r>
              <a:rPr lang="en-ID" b="1" dirty="0"/>
              <a:t> </a:t>
            </a:r>
            <a:r>
              <a:rPr lang="en-ID" b="1" dirty="0" err="1"/>
              <a:t>oksigenasi</a:t>
            </a:r>
            <a:endParaRPr lang="en-ID" dirty="0"/>
          </a:p>
          <a:p>
            <a:pPr lvl="0"/>
            <a:r>
              <a:rPr lang="en-ID" b="1" dirty="0" err="1"/>
              <a:t>Stres</a:t>
            </a:r>
            <a:r>
              <a:rPr lang="en-ID" b="1" dirty="0"/>
              <a:t> </a:t>
            </a:r>
            <a:r>
              <a:rPr lang="en-ID" b="1" dirty="0" err="1"/>
              <a:t>fisik</a:t>
            </a:r>
            <a:r>
              <a:rPr lang="en-ID" b="1" dirty="0"/>
              <a:t> dan </a:t>
            </a:r>
            <a:r>
              <a:rPr lang="en-ID" b="1" dirty="0" err="1"/>
              <a:t>psikologis</a:t>
            </a:r>
            <a:endParaRPr lang="en-ID" dirty="0"/>
          </a:p>
          <a:p>
            <a:pPr lvl="0"/>
            <a:r>
              <a:rPr lang="en-ID" b="1" dirty="0" err="1"/>
              <a:t>Efek</a:t>
            </a:r>
            <a:r>
              <a:rPr lang="en-ID" b="1" dirty="0"/>
              <a:t> </a:t>
            </a:r>
            <a:r>
              <a:rPr lang="en-ID" b="1" dirty="0" err="1"/>
              <a:t>pengobatan</a:t>
            </a:r>
            <a:r>
              <a:rPr lang="en-ID" b="1" dirty="0"/>
              <a:t> </a:t>
            </a:r>
            <a:r>
              <a:rPr lang="en-ID" b="1" dirty="0" err="1"/>
              <a:t>atau</a:t>
            </a:r>
            <a:r>
              <a:rPr lang="en-ID" b="1" dirty="0"/>
              <a:t> </a:t>
            </a:r>
            <a:r>
              <a:rPr lang="en-ID" b="1" dirty="0" err="1"/>
              <a:t>tindakan</a:t>
            </a:r>
            <a:r>
              <a:rPr lang="en-ID" b="1" dirty="0"/>
              <a:t> </a:t>
            </a:r>
            <a:r>
              <a:rPr lang="en-ID" b="1" dirty="0" err="1"/>
              <a:t>medis</a:t>
            </a:r>
            <a:endParaRPr lang="en-ID" dirty="0"/>
          </a:p>
          <a:p>
            <a:pPr lvl="0"/>
            <a:r>
              <a:rPr lang="en-ID" b="1" dirty="0" err="1"/>
              <a:t>Kurangnya</a:t>
            </a:r>
            <a:r>
              <a:rPr lang="en-ID" b="1" dirty="0"/>
              <a:t> </a:t>
            </a:r>
            <a:r>
              <a:rPr lang="en-ID" b="1" dirty="0" err="1"/>
              <a:t>aktivitas</a:t>
            </a:r>
            <a:r>
              <a:rPr lang="en-ID" b="1" dirty="0"/>
              <a:t> </a:t>
            </a:r>
            <a:r>
              <a:rPr lang="en-ID" b="1" dirty="0" err="1"/>
              <a:t>fisik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01795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8AE4F-793F-0E21-510D-64653A3B6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C. Tanda dan </a:t>
            </a:r>
            <a:r>
              <a:rPr lang="en-ID" b="1" dirty="0" err="1"/>
              <a:t>Gejala</a:t>
            </a:r>
            <a:r>
              <a:rPr lang="en-ID" b="1" dirty="0"/>
              <a:t> Umum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300E2-9130-A303-B1AF-538EBD1BF6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ID" dirty="0" err="1"/>
              <a:t>Kelemahan</a:t>
            </a:r>
            <a:r>
              <a:rPr lang="en-ID" dirty="0"/>
              <a:t> </a:t>
            </a:r>
            <a:r>
              <a:rPr lang="en-ID" dirty="0" err="1"/>
              <a:t>fisik</a:t>
            </a:r>
            <a:endParaRPr lang="en-ID" dirty="0"/>
          </a:p>
          <a:p>
            <a:pPr lvl="0"/>
            <a:r>
              <a:rPr lang="en-ID" dirty="0" err="1"/>
              <a:t>Cepat</a:t>
            </a:r>
            <a:r>
              <a:rPr lang="en-ID" dirty="0"/>
              <a:t> </a:t>
            </a:r>
            <a:r>
              <a:rPr lang="en-ID" dirty="0" err="1"/>
              <a:t>lelah</a:t>
            </a:r>
            <a:endParaRPr lang="en-ID" dirty="0"/>
          </a:p>
          <a:p>
            <a:pPr lvl="0"/>
            <a:r>
              <a:rPr lang="en-ID" dirty="0" err="1"/>
              <a:t>Penurunan</a:t>
            </a:r>
            <a:r>
              <a:rPr lang="en-ID" dirty="0"/>
              <a:t> </a:t>
            </a:r>
            <a:r>
              <a:rPr lang="en-ID" dirty="0" err="1"/>
              <a:t>toleransi</a:t>
            </a:r>
            <a:r>
              <a:rPr lang="en-ID" dirty="0"/>
              <a:t> </a:t>
            </a:r>
            <a:r>
              <a:rPr lang="en-ID" dirty="0" err="1"/>
              <a:t>aktivitas</a:t>
            </a:r>
            <a:endParaRPr lang="en-ID" dirty="0"/>
          </a:p>
          <a:p>
            <a:pPr lvl="0"/>
            <a:r>
              <a:rPr lang="en-ID" dirty="0" err="1"/>
              <a:t>Gangguan</a:t>
            </a:r>
            <a:r>
              <a:rPr lang="en-ID" dirty="0"/>
              <a:t> </a:t>
            </a:r>
            <a:r>
              <a:rPr lang="en-ID" dirty="0" err="1"/>
              <a:t>pola</a:t>
            </a:r>
            <a:r>
              <a:rPr lang="en-ID" dirty="0"/>
              <a:t> napas</a:t>
            </a:r>
          </a:p>
          <a:p>
            <a:pPr lvl="0"/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tanda</a:t>
            </a:r>
            <a:r>
              <a:rPr lang="en-ID" dirty="0"/>
              <a:t> vital</a:t>
            </a:r>
          </a:p>
          <a:p>
            <a:pPr lvl="0"/>
            <a:r>
              <a:rPr lang="en-ID" dirty="0" err="1"/>
              <a:t>Penurunan</a:t>
            </a:r>
            <a:r>
              <a:rPr lang="en-ID" dirty="0"/>
              <a:t> </a:t>
            </a:r>
            <a:r>
              <a:rPr lang="en-ID" dirty="0" err="1"/>
              <a:t>kesadaran</a:t>
            </a:r>
            <a:endParaRPr lang="en-ID" dirty="0"/>
          </a:p>
          <a:p>
            <a:pPr lvl="0"/>
            <a:r>
              <a:rPr lang="en-ID" dirty="0" err="1"/>
              <a:t>Gangguan</a:t>
            </a:r>
            <a:r>
              <a:rPr lang="en-ID" dirty="0"/>
              <a:t> </a:t>
            </a:r>
            <a:r>
              <a:rPr lang="en-ID" dirty="0" err="1"/>
              <a:t>eliminasi</a:t>
            </a:r>
            <a:endParaRPr lang="en-ID" dirty="0"/>
          </a:p>
          <a:p>
            <a:pPr lvl="0"/>
            <a:r>
              <a:rPr lang="en-ID" dirty="0" err="1"/>
              <a:t>Penurunan</a:t>
            </a:r>
            <a:r>
              <a:rPr lang="en-ID" dirty="0"/>
              <a:t> </a:t>
            </a:r>
            <a:r>
              <a:rPr lang="en-ID" dirty="0" err="1"/>
              <a:t>nafsu</a:t>
            </a:r>
            <a:r>
              <a:rPr lang="en-ID" dirty="0"/>
              <a:t> </a:t>
            </a:r>
            <a:r>
              <a:rPr lang="en-ID" dirty="0" err="1"/>
              <a:t>makan</a:t>
            </a:r>
            <a:endParaRPr lang="en-ID" dirty="0"/>
          </a:p>
          <a:p>
            <a:pPr lvl="0"/>
            <a:r>
              <a:rPr lang="en-ID" dirty="0"/>
              <a:t>Nyeri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00939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14BAF-CFCA-A587-D1D7-7313A5143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D. </a:t>
            </a:r>
            <a:r>
              <a:rPr lang="id-ID" dirty="0"/>
              <a:t>Perubahan Fisiologis pada Lansia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E033C-E74D-0EFE-D28F-C674E84D52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1. Sistem Persarafan: Penurunan berat otak 10-20%, respons menjadi lambat, serta gangguan pada pola tidur (insomnia).</a:t>
            </a:r>
            <a:endParaRPr lang="en-ID" dirty="0"/>
          </a:p>
          <a:p>
            <a:r>
              <a:rPr lang="id-ID" dirty="0"/>
              <a:t>2. Sistem Penglihatan: Lensa kehilangan elastisitas (presbiopi), penurunan daya membedakan warna biru/hijau, dan kekeruhan pada lensa (katarak fisiologis).</a:t>
            </a:r>
            <a:endParaRPr lang="en-ID" dirty="0"/>
          </a:p>
          <a:p>
            <a:r>
              <a:rPr lang="id-ID" dirty="0"/>
              <a:t>3. Sistem Kardiovaskular: Katup jantung menebal dan kaku, serta kehilangan elastisitas pembuluh darah (peningkatan tekanan darah sistolik).</a:t>
            </a:r>
            <a:endParaRPr lang="en-ID" dirty="0"/>
          </a:p>
          <a:p>
            <a:r>
              <a:rPr lang="id-ID" dirty="0"/>
              <a:t>4. Sistem Muskuloskeletal: Dekalsifikasi tulang (osteoporosis), atrofi otot (sarkopenia), dan tendon/ligamen kehilangan fleksibilitas.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28876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EACF6-A8B4-FDE1-44B7-8F58339D0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309666"/>
          </a:xfrm>
        </p:spPr>
        <p:txBody>
          <a:bodyPr>
            <a:normAutofit fontScale="90000"/>
          </a:bodyPr>
          <a:lstStyle/>
          <a:p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86D08-E007-8DBF-7D05-E0A379FE0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016848"/>
          </a:xfrm>
        </p:spPr>
        <p:txBody>
          <a:bodyPr/>
          <a:lstStyle/>
          <a:p>
            <a:r>
              <a:rPr lang="id-ID" dirty="0"/>
              <a:t>5. Sistem Gastrointestinal: Kehilangan gigi (edentulisme), penurunan sekresi asam lambung, dan perlambatan peristaltik usus yang memicu konstipasi.</a:t>
            </a:r>
            <a:endParaRPr lang="en-ID" dirty="0"/>
          </a:p>
          <a:p>
            <a:r>
              <a:rPr lang="id-ID" dirty="0"/>
              <a:t>6. Sistem Perkemihan: Penurunan laju filtrasi glomerulus dan penurunan kapasitas kandung kemih yang menyebabkan urinary frequency (sering berkemih).</a:t>
            </a:r>
            <a:endParaRPr lang="en-ID" dirty="0"/>
          </a:p>
          <a:p>
            <a:r>
              <a:rPr lang="id-ID" dirty="0"/>
              <a:t>7. Respirasi : Penurunan elastisitas paru, melemahnya otot pernapasan, penurunan refleks batuk.</a:t>
            </a:r>
            <a:endParaRPr lang="en-ID" dirty="0"/>
          </a:p>
          <a:p>
            <a:r>
              <a:rPr lang="id-ID" dirty="0"/>
              <a:t>8. Pencernaan: Penurunan produksi liur, melambatnya peristaltik usus, penurunan absorbsi nutrisi.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1560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CD695-8E6A-0960-2059-04534BAD3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E. </a:t>
            </a:r>
            <a:r>
              <a:rPr lang="en-ID" b="1" dirty="0" err="1"/>
              <a:t>Pengkajian</a:t>
            </a:r>
            <a:r>
              <a:rPr lang="en-ID" b="1" dirty="0"/>
              <a:t> </a:t>
            </a:r>
            <a:r>
              <a:rPr lang="en-ID" b="1" dirty="0" err="1"/>
              <a:t>Keperawatan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5EFE1-A741-99BF-773E-FC7BE3AC5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ID" b="1" dirty="0"/>
              <a:t>1. Data </a:t>
            </a:r>
            <a:r>
              <a:rPr lang="en-ID" b="1" dirty="0" err="1"/>
              <a:t>Subjektif</a:t>
            </a:r>
            <a:endParaRPr lang="en-ID" dirty="0"/>
          </a:p>
          <a:p>
            <a:pPr lvl="0"/>
            <a:r>
              <a:rPr lang="en-ID" dirty="0" err="1"/>
              <a:t>Keluhan</a:t>
            </a:r>
            <a:r>
              <a:rPr lang="en-ID" dirty="0"/>
              <a:t> </a:t>
            </a:r>
            <a:r>
              <a:rPr lang="en-ID" dirty="0" err="1"/>
              <a:t>lemah</a:t>
            </a:r>
            <a:r>
              <a:rPr lang="en-ID" dirty="0"/>
              <a:t>, </a:t>
            </a:r>
            <a:r>
              <a:rPr lang="en-ID" dirty="0" err="1"/>
              <a:t>sesak</a:t>
            </a:r>
            <a:r>
              <a:rPr lang="en-ID" dirty="0"/>
              <a:t>, </a:t>
            </a:r>
            <a:r>
              <a:rPr lang="en-ID" dirty="0" err="1"/>
              <a:t>nyeri</a:t>
            </a:r>
            <a:endParaRPr lang="en-ID" dirty="0"/>
          </a:p>
          <a:p>
            <a:pPr lvl="0"/>
            <a:r>
              <a:rPr lang="en-ID" dirty="0" err="1"/>
              <a:t>Mudah</a:t>
            </a:r>
            <a:r>
              <a:rPr lang="en-ID" dirty="0"/>
              <a:t> </a:t>
            </a:r>
            <a:r>
              <a:rPr lang="en-ID" dirty="0" err="1"/>
              <a:t>lelah</a:t>
            </a:r>
            <a:r>
              <a:rPr lang="en-ID" dirty="0"/>
              <a:t>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beraktivitas</a:t>
            </a:r>
            <a:endParaRPr lang="en-ID" dirty="0"/>
          </a:p>
          <a:p>
            <a:pPr lvl="0"/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pola</a:t>
            </a:r>
            <a:r>
              <a:rPr lang="en-ID" dirty="0"/>
              <a:t> </a:t>
            </a:r>
            <a:r>
              <a:rPr lang="en-ID" dirty="0" err="1"/>
              <a:t>tidur</a:t>
            </a:r>
            <a:r>
              <a:rPr lang="en-ID" dirty="0"/>
              <a:t>, </a:t>
            </a:r>
            <a:r>
              <a:rPr lang="en-ID" dirty="0" err="1"/>
              <a:t>makan</a:t>
            </a:r>
            <a:r>
              <a:rPr lang="en-ID" dirty="0"/>
              <a:t>, </a:t>
            </a:r>
            <a:r>
              <a:rPr lang="en-ID" dirty="0" err="1"/>
              <a:t>eliminasi</a:t>
            </a:r>
            <a:endParaRPr lang="en-ID" dirty="0"/>
          </a:p>
          <a:p>
            <a:r>
              <a:rPr lang="en-ID" b="1" dirty="0"/>
              <a:t>2. Data </a:t>
            </a:r>
            <a:r>
              <a:rPr lang="en-ID" b="1" dirty="0" err="1"/>
              <a:t>Objektif</a:t>
            </a:r>
            <a:endParaRPr lang="en-ID" dirty="0"/>
          </a:p>
          <a:p>
            <a:pPr lvl="0"/>
            <a:r>
              <a:rPr lang="en-ID" dirty="0"/>
              <a:t>Tanda vital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stabil</a:t>
            </a:r>
            <a:endParaRPr lang="en-ID" dirty="0"/>
          </a:p>
          <a:p>
            <a:pPr lvl="0"/>
            <a:r>
              <a:rPr lang="en-ID" dirty="0" err="1"/>
              <a:t>Penurunan</a:t>
            </a:r>
            <a:r>
              <a:rPr lang="en-ID" dirty="0"/>
              <a:t> </a:t>
            </a:r>
            <a:r>
              <a:rPr lang="en-ID" dirty="0" err="1"/>
              <a:t>kekuatan</a:t>
            </a:r>
            <a:r>
              <a:rPr lang="en-ID" dirty="0"/>
              <a:t> </a:t>
            </a:r>
            <a:r>
              <a:rPr lang="en-ID" dirty="0" err="1"/>
              <a:t>otot</a:t>
            </a:r>
            <a:endParaRPr lang="en-ID" dirty="0"/>
          </a:p>
          <a:p>
            <a:pPr lvl="0"/>
            <a:r>
              <a:rPr lang="en-ID" dirty="0" err="1"/>
              <a:t>Perubahan</a:t>
            </a:r>
            <a:r>
              <a:rPr lang="en-ID" dirty="0"/>
              <a:t> status mental</a:t>
            </a:r>
          </a:p>
          <a:p>
            <a:pPr lvl="0"/>
            <a:r>
              <a:rPr lang="en-ID" dirty="0" err="1"/>
              <a:t>Ketergantungan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aktivitas</a:t>
            </a:r>
            <a:r>
              <a:rPr lang="en-ID" dirty="0"/>
              <a:t> </a:t>
            </a:r>
            <a:r>
              <a:rPr lang="en-ID" dirty="0" err="1"/>
              <a:t>sehari-hari</a:t>
            </a:r>
            <a:r>
              <a:rPr lang="en-ID" dirty="0"/>
              <a:t> (ADL)</a:t>
            </a:r>
          </a:p>
          <a:p>
            <a:r>
              <a:rPr lang="en-ID" dirty="0"/>
              <a:t>Hasil </a:t>
            </a:r>
            <a:r>
              <a:rPr lang="en-ID" dirty="0" err="1"/>
              <a:t>pemeriksaan</a:t>
            </a:r>
            <a:r>
              <a:rPr lang="en-ID" dirty="0"/>
              <a:t> </a:t>
            </a:r>
            <a:r>
              <a:rPr lang="en-ID" dirty="0" err="1"/>
              <a:t>penunjang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59593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E14B6-1799-00AD-65AE-FDDF24F57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42846-7389-7BF6-E989-C16EC087F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• Fisik: TTV, status nutrisi, kemampuan sensorik.</a:t>
            </a:r>
            <a:endParaRPr lang="en-ID" dirty="0"/>
          </a:p>
          <a:p>
            <a:r>
              <a:rPr lang="id-ID" dirty="0"/>
              <a:t>• Fungsional: Menggunakan Indeks Katz (Kemandirian ADL: Mandi, berpakaian, eliminasi, mobilisasi, makan).</a:t>
            </a:r>
            <a:endParaRPr lang="en-ID" dirty="0"/>
          </a:p>
          <a:p>
            <a:r>
              <a:rPr lang="id-ID" dirty="0"/>
              <a:t>• Kognitif: Menggunakan SPMSQ (Short Portable Mental Status Questionnaire) </a:t>
            </a:r>
            <a:r>
              <a:rPr lang="en-US" dirty="0"/>
              <a:t>dan</a:t>
            </a:r>
            <a:r>
              <a:rPr lang="id-ID" dirty="0"/>
              <a:t> MMSE.</a:t>
            </a:r>
            <a:endParaRPr lang="en-ID" dirty="0"/>
          </a:p>
          <a:p>
            <a:r>
              <a:rPr lang="id-ID" dirty="0"/>
              <a:t>• Psikososial: Skala Depresi Geriatrik (GDS).</a:t>
            </a:r>
            <a:endParaRPr lang="en-ID" dirty="0"/>
          </a:p>
          <a:p>
            <a:r>
              <a:rPr lang="id-ID" dirty="0"/>
              <a:t>Pengkajian Risiko Jatuh: Menggunakan Morse Fall Scale, dan TUG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40865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3A597-9398-9168-8401-BC27D8353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Diagnosis Keperawatan (SDKI)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55B455-7846-CCE9-BE9B-94E216554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1. Gangguan Mobilitas Fisik berhubungan dengan penurunan massa otot dan kekakuan sendi.</a:t>
            </a:r>
            <a:endParaRPr lang="en-ID" dirty="0"/>
          </a:p>
          <a:p>
            <a:r>
              <a:rPr lang="id-ID" dirty="0"/>
              <a:t>2. Risiko Cedera/Jatuh berhubungan dengan gangguan penglihatan dan penurunan keseimbangan.</a:t>
            </a:r>
            <a:endParaRPr lang="en-ID" dirty="0"/>
          </a:p>
          <a:p>
            <a:r>
              <a:rPr lang="id-ID" dirty="0"/>
              <a:t>3. Defisit Nutrisi berhubungan dengan ketidakmampuan mencerna makanan (gangguan mengunyah).</a:t>
            </a:r>
            <a:endParaRPr lang="en-ID" dirty="0"/>
          </a:p>
          <a:p>
            <a:r>
              <a:rPr lang="id-ID" dirty="0"/>
              <a:t>4. Gangguan Pola Tidur berhubungan dengan perubahan fisiologis usia.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07878991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12</TotalTime>
  <Words>577</Words>
  <Application>Microsoft Office PowerPoint</Application>
  <PresentationFormat>Widescreen</PresentationFormat>
  <Paragraphs>82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Gill Sans MT</vt:lpstr>
      <vt:lpstr>Gallery</vt:lpstr>
      <vt:lpstr>Asuhan Keperawatan pada Lansia dengan Perubahan Fisiologis</vt:lpstr>
      <vt:lpstr>Pengertian </vt:lpstr>
      <vt:lpstr>B. Penyebab (Etiologi) </vt:lpstr>
      <vt:lpstr>C. Tanda dan Gejala Umum </vt:lpstr>
      <vt:lpstr>D. Perubahan Fisiologis pada Lansia </vt:lpstr>
      <vt:lpstr>PowerPoint Presentation</vt:lpstr>
      <vt:lpstr>E. Pengkajian Keperawatan</vt:lpstr>
      <vt:lpstr>PowerPoint Presentation</vt:lpstr>
      <vt:lpstr>Diagnosis Keperawatan (SDKI) </vt:lpstr>
      <vt:lpstr>Luaran Keperawatan (SLKI) </vt:lpstr>
      <vt:lpstr>Intervensi Keperawatan (SIKI)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ASUS</dc:creator>
  <cp:lastModifiedBy>hasto nsp</cp:lastModifiedBy>
  <cp:revision>1</cp:revision>
  <dcterms:created xsi:type="dcterms:W3CDTF">2026-01-09T00:16:52Z</dcterms:created>
  <dcterms:modified xsi:type="dcterms:W3CDTF">2026-02-02T03:58:36Z</dcterms:modified>
</cp:coreProperties>
</file>