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34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970"/>
              </a:lnSpc>
            </a:pPr>
            <a:r>
              <a:rPr spc="-20" dirty="0"/>
              <a:t>Agamis</a:t>
            </a:r>
            <a:r>
              <a:rPr spc="-85" dirty="0"/>
              <a:t> </a:t>
            </a:r>
            <a:r>
              <a:rPr spc="-25" dirty="0"/>
              <a:t>Humanis</a:t>
            </a:r>
            <a:r>
              <a:rPr spc="-85" dirty="0"/>
              <a:t> </a:t>
            </a:r>
            <a:r>
              <a:rPr spc="-10" dirty="0"/>
              <a:t>Kompeten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970"/>
              </a:lnSpc>
            </a:pPr>
            <a:r>
              <a:rPr spc="-20" dirty="0"/>
              <a:t>Agamis</a:t>
            </a:r>
            <a:r>
              <a:rPr spc="-85" dirty="0"/>
              <a:t> </a:t>
            </a:r>
            <a:r>
              <a:rPr spc="-25" dirty="0"/>
              <a:t>Humanis</a:t>
            </a:r>
            <a:r>
              <a:rPr spc="-85" dirty="0"/>
              <a:t> </a:t>
            </a:r>
            <a:r>
              <a:rPr spc="-10" dirty="0"/>
              <a:t>Kompeten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970"/>
              </a:lnSpc>
            </a:pPr>
            <a:r>
              <a:rPr spc="-20" dirty="0"/>
              <a:t>Agamis</a:t>
            </a:r>
            <a:r>
              <a:rPr spc="-85" dirty="0"/>
              <a:t> </a:t>
            </a:r>
            <a:r>
              <a:rPr spc="-25" dirty="0"/>
              <a:t>Humanis</a:t>
            </a:r>
            <a:r>
              <a:rPr spc="-85" dirty="0"/>
              <a:t> </a:t>
            </a:r>
            <a:r>
              <a:rPr spc="-10" dirty="0"/>
              <a:t>Kompeten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970"/>
              </a:lnSpc>
            </a:pPr>
            <a:r>
              <a:rPr spc="-20" dirty="0"/>
              <a:t>Agamis</a:t>
            </a:r>
            <a:r>
              <a:rPr spc="-85" dirty="0"/>
              <a:t> </a:t>
            </a:r>
            <a:r>
              <a:rPr spc="-25" dirty="0"/>
              <a:t>Humanis</a:t>
            </a:r>
            <a:r>
              <a:rPr spc="-85" dirty="0"/>
              <a:t> </a:t>
            </a:r>
            <a:r>
              <a:rPr spc="-10" dirty="0"/>
              <a:t>Kompeten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970"/>
              </a:lnSpc>
            </a:pPr>
            <a:r>
              <a:rPr spc="-20" dirty="0"/>
              <a:t>Agamis</a:t>
            </a:r>
            <a:r>
              <a:rPr spc="-85" dirty="0"/>
              <a:t> </a:t>
            </a:r>
            <a:r>
              <a:rPr spc="-25" dirty="0"/>
              <a:t>Humanis</a:t>
            </a:r>
            <a:r>
              <a:rPr spc="-85" dirty="0"/>
              <a:t> </a:t>
            </a:r>
            <a:r>
              <a:rPr spc="-10" dirty="0"/>
              <a:t>Kompeten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68563" y="1449362"/>
            <a:ext cx="4526280" cy="0"/>
          </a:xfrm>
          <a:custGeom>
            <a:avLst/>
            <a:gdLst/>
            <a:ahLst/>
            <a:cxnLst/>
            <a:rect l="l" t="t" r="r" b="b"/>
            <a:pathLst>
              <a:path w="4526280">
                <a:moveTo>
                  <a:pt x="0" y="0"/>
                </a:moveTo>
                <a:lnTo>
                  <a:pt x="4525911" y="0"/>
                </a:lnTo>
              </a:path>
            </a:pathLst>
          </a:custGeom>
          <a:ln w="50759">
            <a:solidFill>
              <a:srgbClr val="006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62276" y="-355"/>
            <a:ext cx="981710" cy="1294765"/>
          </a:xfrm>
          <a:custGeom>
            <a:avLst/>
            <a:gdLst/>
            <a:ahLst/>
            <a:cxnLst/>
            <a:rect l="l" t="t" r="r" b="b"/>
            <a:pathLst>
              <a:path w="981709" h="1294765">
                <a:moveTo>
                  <a:pt x="981367" y="0"/>
                </a:moveTo>
                <a:lnTo>
                  <a:pt x="0" y="0"/>
                </a:lnTo>
                <a:lnTo>
                  <a:pt x="981367" y="1294193"/>
                </a:lnTo>
                <a:lnTo>
                  <a:pt x="981367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13200" y="6428879"/>
            <a:ext cx="5231130" cy="430530"/>
          </a:xfrm>
          <a:custGeom>
            <a:avLst/>
            <a:gdLst/>
            <a:ahLst/>
            <a:cxnLst/>
            <a:rect l="l" t="t" r="r" b="b"/>
            <a:pathLst>
              <a:path w="5231130" h="430529">
                <a:moveTo>
                  <a:pt x="5230799" y="0"/>
                </a:moveTo>
                <a:lnTo>
                  <a:pt x="0" y="0"/>
                </a:lnTo>
                <a:lnTo>
                  <a:pt x="0" y="430199"/>
                </a:lnTo>
                <a:lnTo>
                  <a:pt x="2615399" y="430199"/>
                </a:lnTo>
                <a:lnTo>
                  <a:pt x="5230799" y="430199"/>
                </a:lnTo>
                <a:lnTo>
                  <a:pt x="5230799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428879"/>
            <a:ext cx="4494530" cy="429259"/>
          </a:xfrm>
          <a:custGeom>
            <a:avLst/>
            <a:gdLst/>
            <a:ahLst/>
            <a:cxnLst/>
            <a:rect l="l" t="t" r="r" b="b"/>
            <a:pathLst>
              <a:path w="4494530" h="429259">
                <a:moveTo>
                  <a:pt x="0" y="429120"/>
                </a:moveTo>
                <a:lnTo>
                  <a:pt x="0" y="0"/>
                </a:lnTo>
                <a:lnTo>
                  <a:pt x="4494237" y="0"/>
                </a:lnTo>
                <a:lnTo>
                  <a:pt x="4494237" y="429120"/>
                </a:lnTo>
                <a:lnTo>
                  <a:pt x="0" y="42912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6428879"/>
            <a:ext cx="306705" cy="429259"/>
          </a:xfrm>
          <a:custGeom>
            <a:avLst/>
            <a:gdLst/>
            <a:ahLst/>
            <a:cxnLst/>
            <a:rect l="l" t="t" r="r" b="b"/>
            <a:pathLst>
              <a:path w="306705" h="429259">
                <a:moveTo>
                  <a:pt x="0" y="0"/>
                </a:moveTo>
                <a:lnTo>
                  <a:pt x="0" y="429120"/>
                </a:lnTo>
                <a:lnTo>
                  <a:pt x="306170" y="42912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29574" y="429018"/>
            <a:ext cx="5051425" cy="8362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43735" y="1940661"/>
            <a:ext cx="4402455" cy="3384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66534" y="6549442"/>
            <a:ext cx="3359785" cy="280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970"/>
              </a:lnSpc>
            </a:pPr>
            <a:r>
              <a:rPr spc="-20" dirty="0"/>
              <a:t>Agamis</a:t>
            </a:r>
            <a:r>
              <a:rPr spc="-85" dirty="0"/>
              <a:t> </a:t>
            </a:r>
            <a:r>
              <a:rPr spc="-25" dirty="0"/>
              <a:t>Humanis</a:t>
            </a:r>
            <a:r>
              <a:rPr spc="-85" dirty="0"/>
              <a:t> </a:t>
            </a:r>
            <a:r>
              <a:rPr spc="-10" dirty="0"/>
              <a:t>Kompeten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6"/>
          <p:cNvGrpSpPr/>
          <p:nvPr/>
        </p:nvGrpSpPr>
        <p:grpSpPr>
          <a:xfrm>
            <a:off x="158762" y="-355"/>
            <a:ext cx="8985250" cy="6247130"/>
            <a:chOff x="158762" y="-355"/>
            <a:chExt cx="8985250" cy="624713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1001" y="0"/>
              <a:ext cx="5552998" cy="544968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348562" y="-355"/>
              <a:ext cx="7534909" cy="6247130"/>
            </a:xfrm>
            <a:custGeom>
              <a:avLst/>
              <a:gdLst/>
              <a:ahLst/>
              <a:cxnLst/>
              <a:rect l="l" t="t" r="r" b="b"/>
              <a:pathLst>
                <a:path w="7534909" h="6247130">
                  <a:moveTo>
                    <a:pt x="7534795" y="0"/>
                  </a:moveTo>
                  <a:lnTo>
                    <a:pt x="0" y="0"/>
                  </a:lnTo>
                  <a:lnTo>
                    <a:pt x="0" y="5163832"/>
                  </a:lnTo>
                  <a:lnTo>
                    <a:pt x="1083602" y="6247079"/>
                  </a:lnTo>
                  <a:lnTo>
                    <a:pt x="7534795" y="6247079"/>
                  </a:lnTo>
                  <a:lnTo>
                    <a:pt x="7534795" y="0"/>
                  </a:lnTo>
                  <a:close/>
                </a:path>
              </a:pathLst>
            </a:custGeom>
            <a:solidFill>
              <a:srgbClr val="00AFEF">
                <a:alpha val="7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8762" y="2976117"/>
              <a:ext cx="8974455" cy="2667635"/>
            </a:xfrm>
            <a:custGeom>
              <a:avLst/>
              <a:gdLst/>
              <a:ahLst/>
              <a:cxnLst/>
              <a:rect l="l" t="t" r="r" b="b"/>
              <a:pathLst>
                <a:path w="8974455" h="2667635">
                  <a:moveTo>
                    <a:pt x="8974074" y="0"/>
                  </a:moveTo>
                  <a:lnTo>
                    <a:pt x="0" y="0"/>
                  </a:lnTo>
                  <a:lnTo>
                    <a:pt x="0" y="2667241"/>
                  </a:lnTo>
                  <a:lnTo>
                    <a:pt x="4487037" y="2667241"/>
                  </a:lnTo>
                  <a:lnTo>
                    <a:pt x="8974074" y="2667241"/>
                  </a:lnTo>
                  <a:lnTo>
                    <a:pt x="8974074" y="0"/>
                  </a:lnTo>
                  <a:close/>
                </a:path>
              </a:pathLst>
            </a:custGeom>
            <a:solidFill>
              <a:srgbClr val="FFBF00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6077" y="324002"/>
              <a:ext cx="3597910" cy="490855"/>
            </a:xfrm>
            <a:custGeom>
              <a:avLst/>
              <a:gdLst/>
              <a:ahLst/>
              <a:cxnLst/>
              <a:rect l="l" t="t" r="r" b="b"/>
              <a:pathLst>
                <a:path w="3597910" h="490855">
                  <a:moveTo>
                    <a:pt x="3351961" y="0"/>
                  </a:moveTo>
                  <a:lnTo>
                    <a:pt x="0" y="0"/>
                  </a:lnTo>
                  <a:lnTo>
                    <a:pt x="0" y="490677"/>
                  </a:lnTo>
                  <a:lnTo>
                    <a:pt x="3351961" y="490677"/>
                  </a:lnTo>
                  <a:lnTo>
                    <a:pt x="3597478" y="245160"/>
                  </a:lnTo>
                  <a:lnTo>
                    <a:pt x="3351961" y="0"/>
                  </a:lnTo>
                  <a:close/>
                </a:path>
              </a:pathLst>
            </a:custGeom>
            <a:solidFill>
              <a:srgbClr val="FFB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663814" y="3412337"/>
            <a:ext cx="6461125" cy="134780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5080" algn="ctr">
              <a:lnSpc>
                <a:spcPts val="3340"/>
              </a:lnSpc>
              <a:spcBef>
                <a:spcPts val="530"/>
              </a:spcBef>
            </a:pPr>
            <a:r>
              <a:rPr sz="3100" b="1" dirty="0">
                <a:solidFill>
                  <a:srgbClr val="FF0000"/>
                </a:solidFill>
                <a:latin typeface="Calibri"/>
                <a:cs typeface="Calibri"/>
              </a:rPr>
              <a:t>EFEK</a:t>
            </a:r>
            <a:r>
              <a:rPr sz="3100" b="1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100" b="1" spc="90" dirty="0">
                <a:solidFill>
                  <a:srgbClr val="FF0000"/>
                </a:solidFill>
                <a:latin typeface="Calibri"/>
                <a:cs typeface="Calibri"/>
              </a:rPr>
              <a:t>KONDISI</a:t>
            </a:r>
            <a:r>
              <a:rPr sz="3100" b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100" b="1" spc="50" dirty="0">
                <a:solidFill>
                  <a:srgbClr val="FF0000"/>
                </a:solidFill>
                <a:latin typeface="Calibri"/>
                <a:cs typeface="Calibri"/>
              </a:rPr>
              <a:t>KEGAWAT</a:t>
            </a:r>
            <a:r>
              <a:rPr sz="3100" b="1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FF0000"/>
                </a:solidFill>
                <a:latin typeface="Calibri"/>
                <a:cs typeface="Calibri"/>
              </a:rPr>
              <a:t>DARURATAN </a:t>
            </a:r>
            <a:r>
              <a:rPr sz="3100" b="1" dirty="0">
                <a:solidFill>
                  <a:srgbClr val="FF0000"/>
                </a:solidFill>
                <a:latin typeface="Calibri"/>
                <a:cs typeface="Calibri"/>
              </a:rPr>
              <a:t>TERHADAP</a:t>
            </a:r>
            <a:r>
              <a:rPr sz="31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FF0000"/>
                </a:solidFill>
                <a:latin typeface="Calibri"/>
                <a:cs typeface="Calibri"/>
              </a:rPr>
              <a:t>PASIEN</a:t>
            </a:r>
            <a:r>
              <a:rPr sz="31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100" b="1" spc="90" dirty="0">
                <a:solidFill>
                  <a:srgbClr val="FF0000"/>
                </a:solidFill>
                <a:latin typeface="Calibri"/>
                <a:cs typeface="Calibri"/>
              </a:rPr>
              <a:t>DAN</a:t>
            </a:r>
            <a:r>
              <a:rPr sz="3100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FF0000"/>
                </a:solidFill>
                <a:latin typeface="Calibri"/>
                <a:cs typeface="Calibri"/>
              </a:rPr>
              <a:t>KELUARGA</a:t>
            </a:r>
            <a:endParaRPr sz="31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480"/>
              </a:spcBef>
            </a:pP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504" y="1480578"/>
            <a:ext cx="5391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Stres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63304" y="1480578"/>
            <a:ext cx="16706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Keadaan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tegang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6504" y="1480578"/>
            <a:ext cx="16021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perilaku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koping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2104" y="2684779"/>
            <a:ext cx="12268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latin typeface="Calibri"/>
                <a:cs typeface="Calibri"/>
              </a:rPr>
              <a:t>Tidakefektif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13276" y="2684779"/>
            <a:ext cx="682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efektif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504" y="3487216"/>
            <a:ext cx="31908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Peningkatan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Kebutuhan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energi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65178" y="4290009"/>
            <a:ext cx="28613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Penurunan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Keadaan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tegang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504" y="5495290"/>
            <a:ext cx="29952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Peningkatan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Keadaan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tegang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20904" y="5495290"/>
            <a:ext cx="1352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Energi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Bebas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34504" y="232460"/>
            <a:ext cx="71393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280" dirty="0">
                <a:latin typeface="Trebuchet MS"/>
                <a:cs typeface="Trebuchet MS"/>
              </a:rPr>
              <a:t>Stres</a:t>
            </a:r>
            <a:r>
              <a:rPr sz="4400" b="0" spc="85" dirty="0">
                <a:latin typeface="Trebuchet MS"/>
                <a:cs typeface="Trebuchet MS"/>
              </a:rPr>
              <a:t> </a:t>
            </a:r>
            <a:r>
              <a:rPr sz="4400" b="0" spc="360" dirty="0">
                <a:latin typeface="Trebuchet MS"/>
                <a:cs typeface="Trebuchet MS"/>
              </a:rPr>
              <a:t>dan</a:t>
            </a:r>
            <a:r>
              <a:rPr sz="4400" b="0" spc="85" dirty="0">
                <a:latin typeface="Trebuchet MS"/>
                <a:cs typeface="Trebuchet MS"/>
              </a:rPr>
              <a:t> </a:t>
            </a:r>
            <a:r>
              <a:rPr sz="4400" b="0" spc="150" dirty="0">
                <a:latin typeface="Trebuchet MS"/>
                <a:cs typeface="Trebuchet MS"/>
              </a:rPr>
              <a:t>Perilaku</a:t>
            </a:r>
            <a:r>
              <a:rPr sz="4400" b="0" spc="85" dirty="0">
                <a:latin typeface="Trebuchet MS"/>
                <a:cs typeface="Trebuchet MS"/>
              </a:rPr>
              <a:t> </a:t>
            </a:r>
            <a:r>
              <a:rPr sz="4400" b="0" spc="270" dirty="0">
                <a:latin typeface="Trebuchet MS"/>
                <a:cs typeface="Trebuchet MS"/>
              </a:rPr>
              <a:t>Koping</a:t>
            </a:r>
            <a:endParaRPr sz="4400"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642325" y="4071239"/>
            <a:ext cx="862330" cy="1076960"/>
            <a:chOff x="1642325" y="4071239"/>
            <a:chExt cx="862330" cy="1076960"/>
          </a:xfrm>
        </p:grpSpPr>
        <p:sp>
          <p:nvSpPr>
            <p:cNvPr id="13" name="object 13"/>
            <p:cNvSpPr/>
            <p:nvPr/>
          </p:nvSpPr>
          <p:spPr>
            <a:xfrm>
              <a:off x="1708556" y="4154043"/>
              <a:ext cx="791845" cy="989330"/>
            </a:xfrm>
            <a:custGeom>
              <a:avLst/>
              <a:gdLst/>
              <a:ahLst/>
              <a:cxnLst/>
              <a:rect l="l" t="t" r="r" b="b"/>
              <a:pathLst>
                <a:path w="791844" h="989329">
                  <a:moveTo>
                    <a:pt x="791286" y="989279"/>
                  </a:moveTo>
                  <a:lnTo>
                    <a:pt x="0" y="0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2325" y="4071239"/>
              <a:ext cx="108712" cy="115925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713879" y="1928520"/>
            <a:ext cx="862965" cy="1290955"/>
            <a:chOff x="713879" y="1928520"/>
            <a:chExt cx="862965" cy="1290955"/>
          </a:xfrm>
        </p:grpSpPr>
        <p:sp>
          <p:nvSpPr>
            <p:cNvPr id="16" name="object 16"/>
            <p:cNvSpPr/>
            <p:nvPr/>
          </p:nvSpPr>
          <p:spPr>
            <a:xfrm>
              <a:off x="772553" y="2016721"/>
              <a:ext cx="799465" cy="1198245"/>
            </a:xfrm>
            <a:custGeom>
              <a:avLst/>
              <a:gdLst/>
              <a:ahLst/>
              <a:cxnLst/>
              <a:rect l="l" t="t" r="r" b="b"/>
              <a:pathLst>
                <a:path w="799465" h="1198245">
                  <a:moveTo>
                    <a:pt x="799210" y="1198079"/>
                  </a:moveTo>
                  <a:lnTo>
                    <a:pt x="0" y="0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79" y="1928520"/>
              <a:ext cx="104393" cy="117360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1281245" y="1730882"/>
            <a:ext cx="1005205" cy="113664"/>
            <a:chOff x="1281245" y="1730882"/>
            <a:chExt cx="1005205" cy="113664"/>
          </a:xfrm>
        </p:grpSpPr>
        <p:sp>
          <p:nvSpPr>
            <p:cNvPr id="19" name="object 19"/>
            <p:cNvSpPr/>
            <p:nvPr/>
          </p:nvSpPr>
          <p:spPr>
            <a:xfrm>
              <a:off x="1285925" y="1785962"/>
              <a:ext cx="894715" cy="1905"/>
            </a:xfrm>
            <a:custGeom>
              <a:avLst/>
              <a:gdLst/>
              <a:ahLst/>
              <a:cxnLst/>
              <a:rect l="l" t="t" r="r" b="b"/>
              <a:pathLst>
                <a:path w="894714" h="1905">
                  <a:moveTo>
                    <a:pt x="0" y="0"/>
                  </a:moveTo>
                  <a:lnTo>
                    <a:pt x="894587" y="1435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72957" y="1730882"/>
              <a:ext cx="113398" cy="113398"/>
            </a:xfrm>
            <a:prstGeom prst="rect">
              <a:avLst/>
            </a:prstGeom>
          </p:spPr>
        </p:pic>
      </p:grpSp>
      <p:sp>
        <p:nvSpPr>
          <p:cNvPr id="21" name="object 21"/>
          <p:cNvSpPr/>
          <p:nvPr/>
        </p:nvSpPr>
        <p:spPr>
          <a:xfrm>
            <a:off x="4428718" y="1785962"/>
            <a:ext cx="1395095" cy="1905"/>
          </a:xfrm>
          <a:custGeom>
            <a:avLst/>
            <a:gdLst/>
            <a:ahLst/>
            <a:cxnLst/>
            <a:rect l="l" t="t" r="r" b="b"/>
            <a:pathLst>
              <a:path w="1395095" h="1905">
                <a:moveTo>
                  <a:pt x="0" y="0"/>
                </a:moveTo>
                <a:lnTo>
                  <a:pt x="1394637" y="1803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15800" y="1730882"/>
            <a:ext cx="113398" cy="113398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7139158" y="2066766"/>
            <a:ext cx="1005205" cy="509905"/>
            <a:chOff x="7139158" y="2066766"/>
            <a:chExt cx="1005205" cy="509905"/>
          </a:xfrm>
        </p:grpSpPr>
        <p:sp>
          <p:nvSpPr>
            <p:cNvPr id="24" name="object 24"/>
            <p:cNvSpPr/>
            <p:nvPr/>
          </p:nvSpPr>
          <p:spPr>
            <a:xfrm>
              <a:off x="7143838" y="2071446"/>
              <a:ext cx="906144" cy="453390"/>
            </a:xfrm>
            <a:custGeom>
              <a:avLst/>
              <a:gdLst/>
              <a:ahLst/>
              <a:cxnLst/>
              <a:rect l="l" t="t" r="r" b="b"/>
              <a:pathLst>
                <a:path w="906145" h="453389">
                  <a:moveTo>
                    <a:pt x="0" y="0"/>
                  </a:moveTo>
                  <a:lnTo>
                    <a:pt x="905764" y="452869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25117" y="2475001"/>
              <a:ext cx="119164" cy="101523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5357164" y="1995481"/>
            <a:ext cx="1364615" cy="589280"/>
            <a:chOff x="5357164" y="1995481"/>
            <a:chExt cx="1364615" cy="589280"/>
          </a:xfrm>
        </p:grpSpPr>
        <p:sp>
          <p:nvSpPr>
            <p:cNvPr id="27" name="object 27"/>
            <p:cNvSpPr/>
            <p:nvPr/>
          </p:nvSpPr>
          <p:spPr>
            <a:xfrm>
              <a:off x="5454726" y="2000161"/>
              <a:ext cx="1262380" cy="531495"/>
            </a:xfrm>
            <a:custGeom>
              <a:avLst/>
              <a:gdLst/>
              <a:ahLst/>
              <a:cxnLst/>
              <a:rect l="l" t="t" r="r" b="b"/>
              <a:pathLst>
                <a:path w="1262379" h="531494">
                  <a:moveTo>
                    <a:pt x="1261795" y="0"/>
                  </a:moveTo>
                  <a:lnTo>
                    <a:pt x="0" y="530999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7164" y="2480043"/>
              <a:ext cx="119875" cy="104394"/>
            </a:xfrm>
            <a:prstGeom prst="rect">
              <a:avLst/>
            </a:prstGeom>
          </p:spPr>
        </p:pic>
      </p:grpSp>
      <p:grpSp>
        <p:nvGrpSpPr>
          <p:cNvPr id="29" name="object 29"/>
          <p:cNvGrpSpPr/>
          <p:nvPr/>
        </p:nvGrpSpPr>
        <p:grpSpPr>
          <a:xfrm>
            <a:off x="4071239" y="3067196"/>
            <a:ext cx="1076960" cy="1934210"/>
            <a:chOff x="4071239" y="3067196"/>
            <a:chExt cx="1076960" cy="1934210"/>
          </a:xfrm>
        </p:grpSpPr>
        <p:sp>
          <p:nvSpPr>
            <p:cNvPr id="30" name="object 30"/>
            <p:cNvSpPr/>
            <p:nvPr/>
          </p:nvSpPr>
          <p:spPr>
            <a:xfrm>
              <a:off x="4122724" y="3071876"/>
              <a:ext cx="1021080" cy="1837055"/>
            </a:xfrm>
            <a:custGeom>
              <a:avLst/>
              <a:gdLst/>
              <a:ahLst/>
              <a:cxnLst/>
              <a:rect l="l" t="t" r="r" b="b"/>
              <a:pathLst>
                <a:path w="1021079" h="1837054">
                  <a:moveTo>
                    <a:pt x="1020597" y="0"/>
                  </a:moveTo>
                  <a:lnTo>
                    <a:pt x="0" y="1836724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71239" y="4882680"/>
              <a:ext cx="99720" cy="118440"/>
            </a:xfrm>
            <a:prstGeom prst="rect">
              <a:avLst/>
            </a:prstGeom>
          </p:spPr>
        </p:pic>
      </p:grpSp>
      <p:grpSp>
        <p:nvGrpSpPr>
          <p:cNvPr id="32" name="object 32"/>
          <p:cNvGrpSpPr/>
          <p:nvPr/>
        </p:nvGrpSpPr>
        <p:grpSpPr>
          <a:xfrm>
            <a:off x="7669441" y="4424394"/>
            <a:ext cx="121920" cy="647700"/>
            <a:chOff x="7669441" y="4424394"/>
            <a:chExt cx="121920" cy="647700"/>
          </a:xfrm>
        </p:grpSpPr>
        <p:sp>
          <p:nvSpPr>
            <p:cNvPr id="33" name="object 33"/>
            <p:cNvSpPr/>
            <p:nvPr/>
          </p:nvSpPr>
          <p:spPr>
            <a:xfrm>
              <a:off x="7726324" y="4429074"/>
              <a:ext cx="60325" cy="537845"/>
            </a:xfrm>
            <a:custGeom>
              <a:avLst/>
              <a:gdLst/>
              <a:ahLst/>
              <a:cxnLst/>
              <a:rect l="l" t="t" r="r" b="b"/>
              <a:pathLst>
                <a:path w="60325" h="537845">
                  <a:moveTo>
                    <a:pt x="60121" y="0"/>
                  </a:moveTo>
                  <a:lnTo>
                    <a:pt x="0" y="537845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669441" y="4955044"/>
              <a:ext cx="112674" cy="116992"/>
            </a:xfrm>
            <a:prstGeom prst="rect">
              <a:avLst/>
            </a:prstGeom>
          </p:spPr>
        </p:pic>
      </p:grpSp>
      <p:grpSp>
        <p:nvGrpSpPr>
          <p:cNvPr id="35" name="object 35"/>
          <p:cNvGrpSpPr/>
          <p:nvPr/>
        </p:nvGrpSpPr>
        <p:grpSpPr>
          <a:xfrm>
            <a:off x="7800835" y="3138481"/>
            <a:ext cx="113664" cy="935355"/>
            <a:chOff x="7800835" y="3138481"/>
            <a:chExt cx="113664" cy="935355"/>
          </a:xfrm>
        </p:grpSpPr>
        <p:sp>
          <p:nvSpPr>
            <p:cNvPr id="36" name="object 36"/>
            <p:cNvSpPr/>
            <p:nvPr/>
          </p:nvSpPr>
          <p:spPr>
            <a:xfrm>
              <a:off x="7857718" y="3143161"/>
              <a:ext cx="1905" cy="824865"/>
            </a:xfrm>
            <a:custGeom>
              <a:avLst/>
              <a:gdLst/>
              <a:ahLst/>
              <a:cxnLst/>
              <a:rect l="l" t="t" r="r" b="b"/>
              <a:pathLst>
                <a:path w="1904" h="824864">
                  <a:moveTo>
                    <a:pt x="1803" y="0"/>
                  </a:moveTo>
                  <a:lnTo>
                    <a:pt x="0" y="824763"/>
                  </a:lnTo>
                </a:path>
              </a:pathLst>
            </a:custGeom>
            <a:ln w="93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800835" y="3960355"/>
              <a:ext cx="113410" cy="11341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856996"/>
            <a:ext cx="5887720" cy="257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6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Kaji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perilaku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koping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terhadap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keefektifan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juga:</a:t>
            </a:r>
            <a:endParaRPr sz="2800">
              <a:latin typeface="Calibri"/>
              <a:cs typeface="Calibri"/>
            </a:endParaRPr>
          </a:p>
          <a:p>
            <a:pPr marL="137160" indent="-133350">
              <a:lnSpc>
                <a:spcPct val="100000"/>
              </a:lnSpc>
              <a:spcBef>
                <a:spcPts val="650"/>
              </a:spcBef>
              <a:buSzPct val="96428"/>
              <a:buFont typeface="Arial MT"/>
              <a:buChar char="•"/>
              <a:tabLst>
                <a:tab pos="137160" algn="l"/>
              </a:tabLst>
            </a:pPr>
            <a:r>
              <a:rPr sz="2800" spc="-10" dirty="0">
                <a:latin typeface="Calibri"/>
                <a:cs typeface="Calibri"/>
              </a:rPr>
              <a:t>Mendukung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mereka</a:t>
            </a:r>
            <a:endParaRPr sz="2800">
              <a:latin typeface="Calibri"/>
              <a:cs typeface="Calibri"/>
            </a:endParaRPr>
          </a:p>
          <a:p>
            <a:pPr marL="137160" indent="-133350">
              <a:lnSpc>
                <a:spcPct val="100000"/>
              </a:lnSpc>
              <a:spcBef>
                <a:spcPts val="650"/>
              </a:spcBef>
              <a:buSzPct val="96428"/>
              <a:buFont typeface="Arial MT"/>
              <a:buChar char="•"/>
              <a:tabLst>
                <a:tab pos="137160" algn="l"/>
              </a:tabLst>
            </a:pPr>
            <a:r>
              <a:rPr sz="2800" spc="-10" dirty="0">
                <a:latin typeface="Calibri"/>
                <a:cs typeface="Calibri"/>
              </a:rPr>
              <a:t>Membantu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pasien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memodifikasi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koping</a:t>
            </a:r>
            <a:endParaRPr sz="2800">
              <a:latin typeface="Calibri"/>
              <a:cs typeface="Calibri"/>
            </a:endParaRPr>
          </a:p>
          <a:p>
            <a:pPr marL="137160" indent="-133350">
              <a:lnSpc>
                <a:spcPct val="100000"/>
              </a:lnSpc>
              <a:spcBef>
                <a:spcPts val="660"/>
              </a:spcBef>
              <a:buSzPct val="96428"/>
              <a:buFont typeface="Arial MT"/>
              <a:buChar char="•"/>
              <a:tabLst>
                <a:tab pos="137160" algn="l"/>
              </a:tabLst>
            </a:pPr>
            <a:r>
              <a:rPr sz="2800" spc="-10" dirty="0">
                <a:latin typeface="Calibri"/>
                <a:cs typeface="Calibri"/>
              </a:rPr>
              <a:t>Mengajarkan</a:t>
            </a:r>
            <a:r>
              <a:rPr sz="2800" spc="-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koping</a:t>
            </a:r>
            <a:r>
              <a:rPr sz="2800" spc="-14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baru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9574" y="864984"/>
            <a:ext cx="185420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b="0" spc="-10" dirty="0">
                <a:latin typeface="Calibri"/>
                <a:cs typeface="Calibri"/>
              </a:rPr>
              <a:t>Peran</a:t>
            </a:r>
            <a:r>
              <a:rPr sz="2350" b="0" spc="-100" dirty="0">
                <a:latin typeface="Calibri"/>
                <a:cs typeface="Calibri"/>
              </a:rPr>
              <a:t> </a:t>
            </a:r>
            <a:r>
              <a:rPr sz="2350" b="0" spc="-10" dirty="0">
                <a:latin typeface="Calibri"/>
                <a:cs typeface="Calibri"/>
              </a:rPr>
              <a:t>Perawat: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86535" y="1926628"/>
            <a:ext cx="1504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0" dirty="0"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4"/>
              </a:spcBef>
              <a:tabLst>
                <a:tab pos="2827655" algn="l"/>
              </a:tabLst>
            </a:pPr>
            <a:r>
              <a:rPr spc="-10" dirty="0"/>
              <a:t>Menciptakan</a:t>
            </a:r>
            <a:r>
              <a:rPr dirty="0"/>
              <a:t>	</a:t>
            </a:r>
            <a:r>
              <a:rPr spc="-25" dirty="0"/>
              <a:t>lingkungan </a:t>
            </a:r>
            <a:r>
              <a:rPr spc="-10" dirty="0"/>
              <a:t>menyembuhkan</a:t>
            </a: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pc="-20" dirty="0"/>
              <a:t>Menumbuhkan</a:t>
            </a:r>
            <a:r>
              <a:rPr spc="-95" dirty="0"/>
              <a:t> </a:t>
            </a:r>
            <a:r>
              <a:rPr dirty="0"/>
              <a:t>rasa</a:t>
            </a:r>
            <a:r>
              <a:rPr spc="-80" dirty="0"/>
              <a:t> </a:t>
            </a:r>
            <a:r>
              <a:rPr spc="-10" dirty="0"/>
              <a:t>percaya</a:t>
            </a:r>
          </a:p>
          <a:p>
            <a:pPr marL="12700" marR="443230">
              <a:lnSpc>
                <a:spcPct val="119400"/>
              </a:lnSpc>
              <a:spcBef>
                <a:spcPts val="5"/>
              </a:spcBef>
            </a:pPr>
            <a:r>
              <a:rPr spc="-10" dirty="0"/>
              <a:t>Memberikan</a:t>
            </a:r>
            <a:r>
              <a:rPr spc="-90" dirty="0"/>
              <a:t> </a:t>
            </a:r>
            <a:r>
              <a:rPr spc="-10" dirty="0"/>
              <a:t>informasi Memberikan</a:t>
            </a:r>
            <a:r>
              <a:rPr spc="-90" dirty="0"/>
              <a:t> </a:t>
            </a:r>
            <a:r>
              <a:rPr spc="-10" dirty="0"/>
              <a:t>kendali Kehadiran</a:t>
            </a:r>
            <a:r>
              <a:rPr spc="-95" dirty="0"/>
              <a:t> </a:t>
            </a:r>
            <a:r>
              <a:rPr dirty="0"/>
              <a:t>dan</a:t>
            </a:r>
            <a:r>
              <a:rPr spc="-80" dirty="0"/>
              <a:t> </a:t>
            </a:r>
            <a:r>
              <a:rPr spc="-10" dirty="0"/>
              <a:t>penenangan </a:t>
            </a:r>
            <a:r>
              <a:rPr spc="-30" dirty="0"/>
              <a:t>Teknik</a:t>
            </a:r>
            <a:r>
              <a:rPr spc="-125" dirty="0"/>
              <a:t> </a:t>
            </a:r>
            <a:r>
              <a:rPr spc="-10" dirty="0"/>
              <a:t>kognitif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55001" y="1940661"/>
            <a:ext cx="7054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0" dirty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86535" y="2735760"/>
            <a:ext cx="150495" cy="257556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800" spc="-50" dirty="0"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2800" spc="-50" dirty="0"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2800" spc="-50" dirty="0"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800" spc="-50" dirty="0"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800" spc="-50" dirty="0"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526415" marR="5080" indent="-514350">
              <a:lnSpc>
                <a:spcPts val="3020"/>
              </a:lnSpc>
              <a:spcBef>
                <a:spcPts val="484"/>
              </a:spcBef>
              <a:tabLst>
                <a:tab pos="526415" algn="l"/>
              </a:tabLst>
            </a:pPr>
            <a:r>
              <a:rPr spc="-25" dirty="0"/>
              <a:t>2.</a:t>
            </a:r>
            <a:r>
              <a:rPr dirty="0"/>
              <a:t>	</a:t>
            </a:r>
            <a:r>
              <a:rPr spc="-10" dirty="0"/>
              <a:t>Efek</a:t>
            </a:r>
            <a:r>
              <a:rPr spc="-145" dirty="0"/>
              <a:t> </a:t>
            </a:r>
            <a:r>
              <a:rPr dirty="0"/>
              <a:t>kondisi</a:t>
            </a:r>
            <a:r>
              <a:rPr spc="-135" dirty="0"/>
              <a:t> </a:t>
            </a:r>
            <a:r>
              <a:rPr spc="-30" dirty="0"/>
              <a:t>kegawatdaruratan </a:t>
            </a:r>
            <a:r>
              <a:rPr dirty="0"/>
              <a:t>pada</a:t>
            </a:r>
            <a:r>
              <a:rPr spc="-80" dirty="0"/>
              <a:t> </a:t>
            </a:r>
            <a:r>
              <a:rPr spc="-10" dirty="0"/>
              <a:t>keluarga: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86535" y="1846120"/>
            <a:ext cx="148590" cy="103378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750" spc="-50" dirty="0">
                <a:latin typeface="Arial MT"/>
                <a:cs typeface="Arial MT"/>
              </a:rPr>
              <a:t>•</a:t>
            </a:r>
            <a:endParaRPr sz="2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2750" spc="-50" dirty="0">
                <a:latin typeface="Arial MT"/>
                <a:cs typeface="Arial MT"/>
              </a:rPr>
              <a:t>•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8706" y="1859430"/>
            <a:ext cx="6012180" cy="103441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750" spc="-10" dirty="0">
                <a:latin typeface="Calibri"/>
                <a:cs typeface="Calibri"/>
              </a:rPr>
              <a:t>Stres</a:t>
            </a:r>
            <a:endParaRPr sz="27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1170940" algn="l"/>
                <a:tab pos="2132965" algn="l"/>
                <a:tab pos="3388360" algn="l"/>
                <a:tab pos="4768850" algn="l"/>
              </a:tabLst>
            </a:pPr>
            <a:r>
              <a:rPr sz="2750" spc="-10" dirty="0">
                <a:latin typeface="Calibri"/>
                <a:cs typeface="Calibri"/>
              </a:rPr>
              <a:t>Stresor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20" dirty="0">
                <a:latin typeface="Calibri"/>
                <a:cs typeface="Calibri"/>
              </a:rPr>
              <a:t>dapat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berupa: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fisiologis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(trauma,</a:t>
            </a:r>
            <a:endParaRPr sz="275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38706" y="2824467"/>
            <a:ext cx="6012815" cy="4476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780539" algn="l"/>
                <a:tab pos="2870835" algn="l"/>
                <a:tab pos="5069840" algn="l"/>
              </a:tabLst>
            </a:pPr>
            <a:r>
              <a:rPr sz="2750" spc="-10" dirty="0">
                <a:latin typeface="Calibri"/>
                <a:cs typeface="Calibri"/>
              </a:rPr>
              <a:t>biokimia,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20" dirty="0">
                <a:latin typeface="Calibri"/>
                <a:cs typeface="Calibri"/>
              </a:rPr>
              <a:t>atau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lingkungan),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pasien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38706" y="3204260"/>
            <a:ext cx="6012180" cy="284416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980"/>
              </a:lnSpc>
              <a:spcBef>
                <a:spcPts val="484"/>
              </a:spcBef>
              <a:tabLst>
                <a:tab pos="1581150" algn="l"/>
                <a:tab pos="3439160" algn="l"/>
                <a:tab pos="5121275" algn="l"/>
              </a:tabLst>
            </a:pPr>
            <a:r>
              <a:rPr sz="2750" spc="-10" dirty="0">
                <a:latin typeface="Calibri"/>
                <a:cs typeface="Calibri"/>
              </a:rPr>
              <a:t>psikologis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(emosional,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pekerjaan,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sosial, </a:t>
            </a:r>
            <a:r>
              <a:rPr sz="2750" dirty="0">
                <a:latin typeface="Calibri"/>
                <a:cs typeface="Calibri"/>
              </a:rPr>
              <a:t>atau</a:t>
            </a:r>
            <a:r>
              <a:rPr sz="2750" spc="-45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budaya)</a:t>
            </a:r>
            <a:endParaRPr sz="2750" dirty="0">
              <a:latin typeface="Calibri"/>
              <a:cs typeface="Calibri"/>
            </a:endParaRPr>
          </a:p>
          <a:p>
            <a:pPr marL="12700" marR="2224405">
              <a:lnSpc>
                <a:spcPts val="3970"/>
              </a:lnSpc>
              <a:spcBef>
                <a:spcPts val="200"/>
              </a:spcBef>
            </a:pPr>
            <a:r>
              <a:rPr sz="2750" dirty="0">
                <a:latin typeface="Calibri"/>
                <a:cs typeface="Calibri"/>
              </a:rPr>
              <a:t>Rasa</a:t>
            </a:r>
            <a:r>
              <a:rPr sz="2750" spc="-2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takut</a:t>
            </a:r>
            <a:r>
              <a:rPr sz="2750" spc="-2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dan</a:t>
            </a:r>
            <a:r>
              <a:rPr sz="2750" spc="-2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kecemasan </a:t>
            </a:r>
            <a:r>
              <a:rPr sz="2750" dirty="0">
                <a:latin typeface="Calibri"/>
                <a:cs typeface="Calibri"/>
              </a:rPr>
              <a:t>Peralihan</a:t>
            </a:r>
            <a:r>
              <a:rPr sz="2750" spc="-7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tanggung</a:t>
            </a:r>
            <a:r>
              <a:rPr sz="2750" spc="-7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jawab</a:t>
            </a:r>
            <a:endParaRPr sz="27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2750" dirty="0">
                <a:latin typeface="Calibri"/>
                <a:cs typeface="Calibri"/>
              </a:rPr>
              <a:t>Masalah</a:t>
            </a:r>
            <a:r>
              <a:rPr sz="2750" spc="-5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keuangan</a:t>
            </a:r>
            <a:endParaRPr sz="27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750" dirty="0">
                <a:latin typeface="Calibri"/>
                <a:cs typeface="Calibri"/>
              </a:rPr>
              <a:t>Tidak</a:t>
            </a:r>
            <a:r>
              <a:rPr sz="2750" spc="-6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adanya</a:t>
            </a:r>
            <a:r>
              <a:rPr sz="2750" spc="-4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peran</a:t>
            </a:r>
            <a:r>
              <a:rPr sz="2750" spc="-6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sosial</a:t>
            </a:r>
            <a:endParaRPr sz="27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6535" y="3992445"/>
            <a:ext cx="148590" cy="204216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750" spc="-50" dirty="0">
                <a:latin typeface="Arial MT"/>
                <a:cs typeface="Arial MT"/>
              </a:rPr>
              <a:t>•</a:t>
            </a:r>
            <a:endParaRPr sz="2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2750" spc="-50" dirty="0">
                <a:latin typeface="Arial MT"/>
                <a:cs typeface="Arial MT"/>
              </a:rPr>
              <a:t>•</a:t>
            </a:r>
            <a:endParaRPr sz="2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750" spc="-50" dirty="0">
                <a:latin typeface="Arial MT"/>
                <a:cs typeface="Arial MT"/>
              </a:rPr>
              <a:t>•</a:t>
            </a:r>
            <a:endParaRPr sz="2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2750" spc="-50" dirty="0">
                <a:latin typeface="Arial MT"/>
                <a:cs typeface="Arial MT"/>
              </a:rPr>
              <a:t>•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941741"/>
            <a:ext cx="6471285" cy="4356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700" spc="-10" dirty="0">
                <a:latin typeface="Calibri"/>
                <a:cs typeface="Calibri"/>
              </a:rPr>
              <a:t>Kecemasan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keluarga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yang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mempunyai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anggota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86535" y="2310015"/>
            <a:ext cx="5406390" cy="4356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515745" algn="l"/>
                <a:tab pos="2505710" algn="l"/>
                <a:tab pos="3886835" algn="l"/>
                <a:tab pos="4482465" algn="l"/>
              </a:tabLst>
            </a:pPr>
            <a:r>
              <a:rPr sz="2700" spc="-10" dirty="0">
                <a:latin typeface="Calibri"/>
                <a:cs typeface="Calibri"/>
              </a:rPr>
              <a:t>keluarga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0" dirty="0">
                <a:latin typeface="Calibri"/>
                <a:cs typeface="Calibri"/>
              </a:rPr>
              <a:t>yang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dirawat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5" dirty="0">
                <a:latin typeface="Calibri"/>
                <a:cs typeface="Calibri"/>
              </a:rPr>
              <a:t>di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rumah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86535" y="2310015"/>
            <a:ext cx="6472555" cy="80264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 indent="5718810">
              <a:lnSpc>
                <a:spcPts val="2890"/>
              </a:lnSpc>
              <a:spcBef>
                <a:spcPts val="475"/>
              </a:spcBef>
              <a:tabLst>
                <a:tab pos="1985645" algn="l"/>
                <a:tab pos="3106420" algn="l"/>
                <a:tab pos="4095115" algn="l"/>
                <a:tab pos="5469890" algn="l"/>
              </a:tabLst>
            </a:pPr>
            <a:r>
              <a:rPr sz="2700" spc="-20" dirty="0">
                <a:latin typeface="Calibri"/>
                <a:cs typeface="Calibri"/>
              </a:rPr>
              <a:t>sakit, </a:t>
            </a:r>
            <a:r>
              <a:rPr sz="2700" spc="-10" dirty="0">
                <a:latin typeface="Calibri"/>
                <a:cs typeface="Calibri"/>
              </a:rPr>
              <a:t>merupakan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0" dirty="0">
                <a:latin typeface="Calibri"/>
                <a:cs typeface="Calibri"/>
              </a:rPr>
              <a:t>salah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0" dirty="0">
                <a:latin typeface="Calibri"/>
                <a:cs typeface="Calibri"/>
              </a:rPr>
              <a:t>satu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bentuk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35" dirty="0">
                <a:latin typeface="Calibri"/>
                <a:cs typeface="Calibri"/>
              </a:rPr>
              <a:t>adanya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6535" y="3044063"/>
            <a:ext cx="6473825" cy="80391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470"/>
              </a:spcBef>
              <a:tabLst>
                <a:tab pos="1120140" algn="l"/>
                <a:tab pos="2742565" algn="l"/>
                <a:tab pos="4160520" algn="l"/>
                <a:tab pos="5121275" algn="l"/>
              </a:tabLst>
            </a:pPr>
            <a:r>
              <a:rPr sz="2700" dirty="0">
                <a:latin typeface="Calibri"/>
                <a:cs typeface="Calibri"/>
              </a:rPr>
              <a:t>gangguan</a:t>
            </a:r>
            <a:r>
              <a:rPr sz="2700" spc="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kebutuhan</a:t>
            </a:r>
            <a:r>
              <a:rPr sz="2700" spc="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emosional</a:t>
            </a:r>
            <a:r>
              <a:rPr sz="2700" spc="114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individu</a:t>
            </a:r>
            <a:r>
              <a:rPr sz="2700" spc="10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yang </a:t>
            </a:r>
            <a:r>
              <a:rPr sz="2700" spc="-10" dirty="0">
                <a:latin typeface="Calibri"/>
                <a:cs typeface="Calibri"/>
              </a:rPr>
              <a:t>tidak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adekuat.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 err="1">
                <a:latin typeface="Calibri"/>
                <a:cs typeface="Calibri"/>
              </a:rPr>
              <a:t>Kondisi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0" dirty="0">
                <a:latin typeface="Calibri"/>
                <a:cs typeface="Calibri"/>
              </a:rPr>
              <a:t>dari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5" dirty="0">
                <a:latin typeface="Calibri"/>
                <a:cs typeface="Calibri"/>
              </a:rPr>
              <a:t>gangguan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10317" y="3779532"/>
            <a:ext cx="4749800" cy="4356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85289" algn="l"/>
                <a:tab pos="3091815" algn="l"/>
                <a:tab pos="4081779" algn="l"/>
              </a:tabLst>
            </a:pPr>
            <a:r>
              <a:rPr sz="2700" spc="-10" dirty="0">
                <a:latin typeface="Calibri"/>
                <a:cs typeface="Calibri"/>
              </a:rPr>
              <a:t>emosional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tersebut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tentu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0" dirty="0">
                <a:latin typeface="Calibri"/>
                <a:cs typeface="Calibri"/>
              </a:rPr>
              <a:t>akan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6535" y="3779532"/>
            <a:ext cx="1531620" cy="117094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89400"/>
              </a:lnSpc>
              <a:spcBef>
                <a:spcPts val="430"/>
              </a:spcBef>
            </a:pPr>
            <a:r>
              <a:rPr sz="2700" spc="-10" dirty="0">
                <a:latin typeface="Calibri"/>
                <a:cs typeface="Calibri"/>
              </a:rPr>
              <a:t>kebutuhan membawa </a:t>
            </a:r>
            <a:r>
              <a:rPr sz="2700" spc="-20" dirty="0">
                <a:latin typeface="Calibri"/>
                <a:cs typeface="Calibri"/>
              </a:rPr>
              <a:t>perubahan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32329" y="4147820"/>
            <a:ext cx="1223645" cy="80264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99695" marR="5080" indent="-87630">
              <a:lnSpc>
                <a:spcPts val="2890"/>
              </a:lnSpc>
              <a:spcBef>
                <a:spcPts val="475"/>
              </a:spcBef>
            </a:pPr>
            <a:r>
              <a:rPr sz="2700" spc="-10" dirty="0">
                <a:latin typeface="Calibri"/>
                <a:cs typeface="Calibri"/>
              </a:rPr>
              <a:t>dampak </a:t>
            </a:r>
            <a:r>
              <a:rPr sz="2700" spc="-20" dirty="0">
                <a:latin typeface="Calibri"/>
                <a:cs typeface="Calibri"/>
              </a:rPr>
              <a:t>suasana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32522" y="4147820"/>
            <a:ext cx="3327400" cy="80264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37160" marR="5080" indent="-125095">
              <a:lnSpc>
                <a:spcPts val="2890"/>
              </a:lnSpc>
              <a:spcBef>
                <a:spcPts val="475"/>
              </a:spcBef>
              <a:tabLst>
                <a:tab pos="955040" algn="l"/>
                <a:tab pos="1076325" algn="l"/>
                <a:tab pos="2054225" algn="l"/>
                <a:tab pos="2661285" algn="l"/>
              </a:tabLst>
            </a:pPr>
            <a:r>
              <a:rPr sz="2700" spc="-20" dirty="0">
                <a:latin typeface="Calibri"/>
                <a:cs typeface="Calibri"/>
              </a:rPr>
              <a:t>yang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buruk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0" dirty="0">
                <a:latin typeface="Calibri"/>
                <a:cs typeface="Calibri"/>
              </a:rPr>
              <a:t>terhadap atau</a:t>
            </a:r>
            <a:r>
              <a:rPr sz="2700" dirty="0">
                <a:latin typeface="Calibri"/>
                <a:cs typeface="Calibri"/>
              </a:rPr>
              <a:t>		</a:t>
            </a:r>
            <a:r>
              <a:rPr sz="2700" spc="-10" dirty="0">
                <a:latin typeface="Calibri"/>
                <a:cs typeface="Calibri"/>
              </a:rPr>
              <a:t>perasaan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30" dirty="0">
                <a:latin typeface="Calibri"/>
                <a:cs typeface="Calibri"/>
              </a:rPr>
              <a:t>yang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86535" y="4883302"/>
            <a:ext cx="6473190" cy="116967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200"/>
              </a:lnSpc>
              <a:spcBef>
                <a:spcPts val="440"/>
              </a:spcBef>
            </a:pPr>
            <a:r>
              <a:rPr sz="2700" dirty="0">
                <a:latin typeface="Calibri"/>
                <a:cs typeface="Calibri"/>
              </a:rPr>
              <a:t>dialami</a:t>
            </a:r>
            <a:r>
              <a:rPr sz="2700" spc="5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oleh</a:t>
            </a:r>
            <a:r>
              <a:rPr sz="2700" spc="5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sebuah</a:t>
            </a:r>
            <a:r>
              <a:rPr sz="2700" spc="5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keluarga</a:t>
            </a:r>
            <a:r>
              <a:rPr sz="2700" spc="5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yang</a:t>
            </a:r>
            <a:r>
              <a:rPr sz="2700" spc="5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memiliki </a:t>
            </a:r>
            <a:r>
              <a:rPr sz="2700" dirty="0">
                <a:latin typeface="Calibri"/>
                <a:cs typeface="Calibri"/>
              </a:rPr>
              <a:t>anggota</a:t>
            </a:r>
            <a:r>
              <a:rPr sz="2700" spc="484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keluarga</a:t>
            </a:r>
            <a:r>
              <a:rPr sz="2700" spc="5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yang</a:t>
            </a:r>
            <a:r>
              <a:rPr sz="2700" spc="4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mendapat</a:t>
            </a:r>
            <a:r>
              <a:rPr sz="2700" spc="49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perawatan </a:t>
            </a:r>
            <a:r>
              <a:rPr sz="2700" dirty="0">
                <a:latin typeface="Calibri"/>
                <a:cs typeface="Calibri"/>
              </a:rPr>
              <a:t>disebuah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rumah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sakit</a:t>
            </a:r>
            <a:endParaRPr sz="2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940661"/>
            <a:ext cx="6473825" cy="160147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Kecemasan</a:t>
            </a:r>
            <a:r>
              <a:rPr sz="2800" spc="39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keluarga</a:t>
            </a:r>
            <a:r>
              <a:rPr sz="2800" spc="40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dipengaruhi</a:t>
            </a:r>
            <a:r>
              <a:rPr sz="2800" spc="400" dirty="0">
                <a:latin typeface="Calibri"/>
                <a:cs typeface="Calibri"/>
              </a:rPr>
              <a:t>   </a:t>
            </a:r>
            <a:r>
              <a:rPr sz="2800" spc="-20" dirty="0">
                <a:latin typeface="Calibri"/>
                <a:cs typeface="Calibri"/>
              </a:rPr>
              <a:t>oleh </a:t>
            </a:r>
            <a:r>
              <a:rPr sz="2800" dirty="0">
                <a:latin typeface="Calibri"/>
                <a:cs typeface="Calibri"/>
              </a:rPr>
              <a:t>beberapa</a:t>
            </a:r>
            <a:r>
              <a:rPr sz="2800" spc="3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faktor</a:t>
            </a:r>
            <a:r>
              <a:rPr sz="2800" spc="3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seperti</a:t>
            </a:r>
            <a:r>
              <a:rPr sz="2800" spc="3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usia,</a:t>
            </a:r>
            <a:r>
              <a:rPr sz="2800" spc="3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jenis</a:t>
            </a:r>
            <a:r>
              <a:rPr sz="2800" spc="3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kelamin, </a:t>
            </a:r>
            <a:r>
              <a:rPr sz="2800" dirty="0">
                <a:latin typeface="Calibri"/>
                <a:cs typeface="Calibri"/>
              </a:rPr>
              <a:t>pendidikan,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pengalaman,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akses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informasi,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kondisi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medis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29574" y="430466"/>
            <a:ext cx="3811270" cy="8191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>
              <a:lnSpc>
                <a:spcPts val="2960"/>
              </a:lnSpc>
              <a:spcBef>
                <a:spcPts val="470"/>
              </a:spcBef>
              <a:tabLst>
                <a:tab pos="1828800" algn="l"/>
              </a:tabLst>
            </a:pPr>
            <a:r>
              <a:rPr sz="2750" spc="-10" dirty="0">
                <a:latin typeface="Calibri"/>
                <a:cs typeface="Calibri"/>
              </a:rPr>
              <a:t>Keluarga</a:t>
            </a:r>
            <a:r>
              <a:rPr sz="2750" dirty="0">
                <a:latin typeface="Calibri"/>
                <a:cs typeface="Calibri"/>
              </a:rPr>
              <a:t>	</a:t>
            </a:r>
            <a:r>
              <a:rPr sz="2750" spc="-10" dirty="0">
                <a:latin typeface="Calibri"/>
                <a:cs typeface="Calibri"/>
              </a:rPr>
              <a:t>Memasuki Karena</a:t>
            </a:r>
            <a:r>
              <a:rPr sz="2750" spc="-11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Beberapa</a:t>
            </a:r>
            <a:r>
              <a:rPr sz="2750" spc="-11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Keadaan:</a:t>
            </a:r>
            <a:endParaRPr sz="27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18465" y="430466"/>
            <a:ext cx="730885" cy="4432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750" b="0" spc="-10" dirty="0">
                <a:latin typeface="Calibri"/>
                <a:cs typeface="Calibri"/>
              </a:rPr>
              <a:t>Kritis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86535" y="1940661"/>
            <a:ext cx="18522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050" algn="l"/>
              </a:tabLst>
            </a:pPr>
            <a:r>
              <a:rPr sz="2800" spc="-25" dirty="0">
                <a:latin typeface="Calibri"/>
                <a:cs typeface="Calibri"/>
              </a:rPr>
              <a:t>1.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Peristiwa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6363" y="1940661"/>
            <a:ext cx="4264660" cy="835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3190"/>
              </a:lnSpc>
              <a:spcBef>
                <a:spcPts val="100"/>
              </a:spcBef>
              <a:tabLst>
                <a:tab pos="1302385" algn="l"/>
                <a:tab pos="2372995" algn="l"/>
                <a:tab pos="3695065" algn="l"/>
              </a:tabLst>
            </a:pPr>
            <a:r>
              <a:rPr sz="2800" spc="-10" dirty="0">
                <a:latin typeface="Calibri"/>
                <a:cs typeface="Calibri"/>
              </a:rPr>
              <a:t>penuh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stres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terjadi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  <a:p>
            <a:pPr marR="7620" algn="r">
              <a:lnSpc>
                <a:spcPts val="3190"/>
              </a:lnSpc>
            </a:pPr>
            <a:r>
              <a:rPr sz="2800" spc="-20" dirty="0">
                <a:latin typeface="Calibri"/>
                <a:cs typeface="Calibri"/>
              </a:rPr>
              <a:t>pada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0974" y="2324061"/>
            <a:ext cx="4956175" cy="83502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>
              <a:lnSpc>
                <a:spcPts val="3010"/>
              </a:lnSpc>
              <a:spcBef>
                <a:spcPts val="490"/>
              </a:spcBef>
              <a:tabLst>
                <a:tab pos="2064385" algn="l"/>
                <a:tab pos="3373120" algn="l"/>
              </a:tabLst>
            </a:pPr>
            <a:r>
              <a:rPr sz="2800" spc="-10" dirty="0">
                <a:latin typeface="Calibri"/>
                <a:cs typeface="Calibri"/>
              </a:rPr>
              <a:t>mengancam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selama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perubahan keluarga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6535" y="3216859"/>
            <a:ext cx="6474460" cy="160210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527050" marR="5080" indent="-514984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2.</a:t>
            </a:r>
            <a:r>
              <a:rPr sz="2800" spc="2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Aktivitas</a:t>
            </a:r>
            <a:r>
              <a:rPr sz="2800" spc="29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pemecahan</a:t>
            </a:r>
            <a:r>
              <a:rPr sz="2800" spc="28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masalah</a:t>
            </a:r>
            <a:r>
              <a:rPr sz="2800" spc="300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tidak </a:t>
            </a:r>
            <a:r>
              <a:rPr sz="2800" dirty="0">
                <a:latin typeface="Calibri"/>
                <a:cs typeface="Calibri"/>
              </a:rPr>
              <a:t>adekuat</a:t>
            </a:r>
            <a:r>
              <a:rPr sz="2800" spc="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atau</a:t>
            </a:r>
            <a:r>
              <a:rPr sz="2800" spc="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tidak</a:t>
            </a:r>
            <a:r>
              <a:rPr sz="2800" spc="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dilakukan</a:t>
            </a:r>
            <a:r>
              <a:rPr sz="2800" spc="5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sehingga </a:t>
            </a:r>
            <a:r>
              <a:rPr sz="2800" dirty="0">
                <a:latin typeface="Calibri"/>
                <a:cs typeface="Calibri"/>
              </a:rPr>
              <a:t>tidak</a:t>
            </a:r>
            <a:r>
              <a:rPr sz="2800" spc="62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secara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cepat</a:t>
            </a:r>
            <a:r>
              <a:rPr sz="2800" spc="625" dirty="0">
                <a:latin typeface="Calibri"/>
                <a:cs typeface="Calibri"/>
              </a:rPr>
              <a:t>   </a:t>
            </a:r>
            <a:r>
              <a:rPr sz="2800" spc="-20" dirty="0">
                <a:latin typeface="Calibri"/>
                <a:cs typeface="Calibri"/>
              </a:rPr>
              <a:t>menyebabkan </a:t>
            </a:r>
            <a:r>
              <a:rPr sz="2800" dirty="0">
                <a:latin typeface="Calibri"/>
                <a:cs typeface="Calibri"/>
              </a:rPr>
              <a:t>keadaan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seimbang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sebelumnya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940661"/>
            <a:ext cx="6474460" cy="275082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527050" marR="5080" indent="-514984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3.</a:t>
            </a:r>
            <a:r>
              <a:rPr sz="2800" spc="28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Adanya</a:t>
            </a:r>
            <a:r>
              <a:rPr sz="2800" spc="47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keadaan</a:t>
            </a:r>
            <a:r>
              <a:rPr sz="2800" spc="459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ketidakseimbangan </a:t>
            </a:r>
            <a:r>
              <a:rPr sz="2800" dirty="0">
                <a:latin typeface="Calibri"/>
                <a:cs typeface="Calibri"/>
              </a:rPr>
              <a:t>keluarga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tidak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dapat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dipertahankan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dan </a:t>
            </a:r>
            <a:r>
              <a:rPr sz="2800" dirty="0">
                <a:latin typeface="Calibri"/>
                <a:cs typeface="Calibri"/>
              </a:rPr>
              <a:t>akan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menimbulkan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perbaikan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kesehatan </a:t>
            </a:r>
            <a:r>
              <a:rPr sz="2800" dirty="0">
                <a:latin typeface="Calibri"/>
                <a:cs typeface="Calibri"/>
              </a:rPr>
              <a:t>keluarga</a:t>
            </a:r>
            <a:r>
              <a:rPr sz="2800" spc="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6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adaptasi</a:t>
            </a:r>
            <a:r>
              <a:rPr sz="2800" spc="6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atau</a:t>
            </a:r>
            <a:r>
              <a:rPr sz="2800" spc="6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penurunan </a:t>
            </a:r>
            <a:r>
              <a:rPr sz="2800" dirty="0">
                <a:latin typeface="Calibri"/>
                <a:cs typeface="Calibri"/>
              </a:rPr>
              <a:t>kemampuan</a:t>
            </a:r>
            <a:r>
              <a:rPr sz="2800" spc="32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adaptasi</a:t>
            </a:r>
            <a:r>
              <a:rPr sz="2800" spc="32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keluarga</a:t>
            </a:r>
            <a:r>
              <a:rPr sz="2800" spc="325" dirty="0">
                <a:latin typeface="Calibri"/>
                <a:cs typeface="Calibri"/>
              </a:rPr>
              <a:t>   </a:t>
            </a:r>
            <a:r>
              <a:rPr sz="2800" spc="-25" dirty="0">
                <a:latin typeface="Calibri"/>
                <a:cs typeface="Calibri"/>
              </a:rPr>
              <a:t>dan </a:t>
            </a:r>
            <a:r>
              <a:rPr sz="2800" dirty="0">
                <a:latin typeface="Calibri"/>
                <a:cs typeface="Calibri"/>
              </a:rPr>
              <a:t>peningkatan</a:t>
            </a:r>
            <a:r>
              <a:rPr sz="2800" spc="44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kecenderungan</a:t>
            </a:r>
            <a:r>
              <a:rPr sz="2800" spc="44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terhadap kejadian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krisis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8971" y="1940661"/>
            <a:ext cx="51714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10665" algn="l"/>
                <a:tab pos="2588260" algn="l"/>
              </a:tabLst>
            </a:pPr>
            <a:r>
              <a:rPr sz="2800" spc="-10" dirty="0">
                <a:latin typeface="Calibri"/>
                <a:cs typeface="Calibri"/>
              </a:rPr>
              <a:t>keluarga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dalah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mempertahankan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83519" y="2324061"/>
            <a:ext cx="497459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9350" algn="l"/>
                <a:tab pos="2054225" algn="l"/>
                <a:tab pos="3797935" algn="l"/>
              </a:tabLst>
            </a:pPr>
            <a:r>
              <a:rPr sz="2800" spc="-10" dirty="0">
                <a:latin typeface="Calibri"/>
                <a:cs typeface="Calibri"/>
              </a:rPr>
              <a:t>tetap.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Saat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seseorang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anggota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86535" y="1940661"/>
            <a:ext cx="1238885" cy="121793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>
              <a:lnSpc>
                <a:spcPct val="89700"/>
              </a:lnSpc>
              <a:spcBef>
                <a:spcPts val="445"/>
              </a:spcBef>
            </a:pPr>
            <a:r>
              <a:rPr sz="2800" spc="-20" dirty="0">
                <a:latin typeface="Calibri"/>
                <a:cs typeface="Calibri"/>
              </a:rPr>
              <a:t>Ciri-ciri </a:t>
            </a:r>
            <a:r>
              <a:rPr sz="2800" spc="-25" dirty="0">
                <a:latin typeface="Calibri"/>
                <a:cs typeface="Calibri"/>
              </a:rPr>
              <a:t>keadaan </a:t>
            </a:r>
            <a:r>
              <a:rPr sz="2800" spc="-35" dirty="0">
                <a:latin typeface="Calibri"/>
                <a:cs typeface="Calibri"/>
              </a:rPr>
              <a:t>keluarga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19025" y="2706382"/>
            <a:ext cx="10312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berada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01764" y="2706382"/>
            <a:ext cx="15601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0" dirty="0">
                <a:latin typeface="Calibri"/>
                <a:cs typeface="Calibri"/>
              </a:rPr>
              <a:t>perawatan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6535" y="3089782"/>
            <a:ext cx="271716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30" dirty="0">
                <a:latin typeface="Calibri"/>
                <a:cs typeface="Calibri"/>
              </a:rPr>
              <a:t>kegawatdaruratan,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65059" y="2706382"/>
            <a:ext cx="1343660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 indent="478790">
              <a:lnSpc>
                <a:spcPts val="3020"/>
              </a:lnSpc>
              <a:spcBef>
                <a:spcPts val="484"/>
              </a:spcBef>
            </a:pPr>
            <a:r>
              <a:rPr sz="2800" spc="-20" dirty="0">
                <a:latin typeface="Calibri"/>
                <a:cs typeface="Calibri"/>
              </a:rPr>
              <a:t>diunit </a:t>
            </a:r>
            <a:r>
              <a:rPr sz="2800" spc="-10" dirty="0">
                <a:latin typeface="Calibri"/>
                <a:cs typeface="Calibri"/>
              </a:rPr>
              <a:t>anggota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503" y="3089782"/>
            <a:ext cx="20447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11935" algn="l"/>
              </a:tabLst>
            </a:pPr>
            <a:r>
              <a:rPr sz="2800" spc="-10" dirty="0">
                <a:latin typeface="Calibri"/>
                <a:cs typeface="Calibri"/>
              </a:rPr>
              <a:t>keluarga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lain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86535" y="3473538"/>
            <a:ext cx="417004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8135" algn="l"/>
              </a:tabLst>
            </a:pPr>
            <a:r>
              <a:rPr sz="2800" spc="-10" dirty="0">
                <a:latin typeface="Calibri"/>
                <a:cs typeface="Calibri"/>
              </a:rPr>
              <a:t>mencoba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mempertahankan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69324" y="3473538"/>
            <a:ext cx="20897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0" dirty="0">
                <a:latin typeface="Calibri"/>
                <a:cs typeface="Calibri"/>
              </a:rPr>
              <a:t>keseimbangan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86535" y="3855504"/>
            <a:ext cx="6473190" cy="121856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mereka</a:t>
            </a:r>
            <a:r>
              <a:rPr sz="2800" spc="3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pada</a:t>
            </a:r>
            <a:r>
              <a:rPr sz="2800" spc="3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awalnya</a:t>
            </a:r>
            <a:r>
              <a:rPr sz="2800" spc="3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dengan</a:t>
            </a:r>
            <a:r>
              <a:rPr sz="2800" spc="3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memperkecil </a:t>
            </a:r>
            <a:r>
              <a:rPr sz="2800" dirty="0">
                <a:latin typeface="Calibri"/>
                <a:cs typeface="Calibri"/>
              </a:rPr>
              <a:t>makna</a:t>
            </a:r>
            <a:r>
              <a:rPr sz="2800" spc="31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penyakit</a:t>
            </a:r>
            <a:r>
              <a:rPr sz="2800" spc="32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atau</a:t>
            </a:r>
            <a:r>
              <a:rPr sz="2800" spc="30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menjadi</a:t>
            </a:r>
            <a:r>
              <a:rPr sz="2800" spc="315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terlalu melindungi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5540" y="2937497"/>
            <a:ext cx="501650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55" dirty="0">
                <a:solidFill>
                  <a:srgbClr val="FF0000"/>
                </a:solidFill>
              </a:rPr>
              <a:t>TERIMAKASIH</a:t>
            </a:r>
            <a:endParaRPr sz="6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92075" marR="5080" indent="-80010">
              <a:lnSpc>
                <a:spcPts val="2960"/>
              </a:lnSpc>
              <a:spcBef>
                <a:spcPts val="470"/>
              </a:spcBef>
            </a:pPr>
            <a:r>
              <a:rPr sz="2750" spc="-20" dirty="0"/>
              <a:t>Efek</a:t>
            </a:r>
            <a:r>
              <a:rPr sz="2750" spc="-120" dirty="0"/>
              <a:t> </a:t>
            </a:r>
            <a:r>
              <a:rPr sz="2750" spc="-10" dirty="0"/>
              <a:t>kondisi</a:t>
            </a:r>
            <a:r>
              <a:rPr sz="2750" spc="-120" dirty="0"/>
              <a:t> </a:t>
            </a:r>
            <a:r>
              <a:rPr sz="2750" spc="-25" dirty="0"/>
              <a:t>Kegawat</a:t>
            </a:r>
            <a:r>
              <a:rPr sz="2750" spc="-114" dirty="0"/>
              <a:t> </a:t>
            </a:r>
            <a:r>
              <a:rPr sz="2750" spc="-10" dirty="0"/>
              <a:t>Daruratan </a:t>
            </a:r>
            <a:r>
              <a:rPr sz="2750" dirty="0"/>
              <a:t>pada</a:t>
            </a:r>
            <a:r>
              <a:rPr sz="2750" spc="-80" dirty="0"/>
              <a:t> </a:t>
            </a:r>
            <a:r>
              <a:rPr sz="2750" spc="-10" dirty="0"/>
              <a:t>pasien</a:t>
            </a:r>
            <a:endParaRPr sz="2750" dirty="0"/>
          </a:p>
        </p:txBody>
      </p:sp>
      <p:sp>
        <p:nvSpPr>
          <p:cNvPr id="3" name="object 3"/>
          <p:cNvSpPr txBox="1"/>
          <p:nvPr/>
        </p:nvSpPr>
        <p:spPr>
          <a:xfrm>
            <a:off x="615861" y="1943176"/>
            <a:ext cx="2061210" cy="121856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447040" marR="5080" indent="-434975">
              <a:lnSpc>
                <a:spcPct val="97500"/>
              </a:lnSpc>
              <a:spcBef>
                <a:spcPts val="185"/>
              </a:spcBef>
              <a:tabLst>
                <a:tab pos="501015" algn="l"/>
              </a:tabLst>
            </a:pPr>
            <a:r>
              <a:rPr sz="2650" spc="-25" dirty="0">
                <a:latin typeface="Calibri"/>
                <a:cs typeface="Calibri"/>
              </a:rPr>
              <a:t>A.</a:t>
            </a:r>
            <a:r>
              <a:rPr sz="2650" dirty="0">
                <a:latin typeface="Calibri"/>
                <a:cs typeface="Calibri"/>
              </a:rPr>
              <a:t>		</a:t>
            </a:r>
            <a:r>
              <a:rPr sz="2650" spc="-10" dirty="0">
                <a:latin typeface="Calibri"/>
                <a:cs typeface="Calibri"/>
              </a:rPr>
              <a:t>Kecemasan penyebab: kesepian.</a:t>
            </a:r>
            <a:endParaRPr sz="265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91167" y="2367254"/>
            <a:ext cx="1570990" cy="7943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 indent="125095">
              <a:lnSpc>
                <a:spcPts val="2860"/>
              </a:lnSpc>
              <a:spcBef>
                <a:spcPts val="470"/>
              </a:spcBef>
            </a:pPr>
            <a:r>
              <a:rPr sz="2650" spc="-10" dirty="0">
                <a:latin typeface="Calibri"/>
                <a:cs typeface="Calibri"/>
              </a:rPr>
              <a:t>perasaan Kecemasan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4651" y="2367254"/>
            <a:ext cx="1339215" cy="7943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08279" marR="5080" indent="-196215">
              <a:lnSpc>
                <a:spcPts val="2860"/>
              </a:lnSpc>
              <a:spcBef>
                <a:spcPts val="470"/>
              </a:spcBef>
            </a:pPr>
            <a:r>
              <a:rPr sz="2650" spc="-10" dirty="0">
                <a:latin typeface="Calibri"/>
                <a:cs typeface="Calibri"/>
              </a:rPr>
              <a:t>terisolasi, terjadi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34599" y="2367254"/>
            <a:ext cx="2326005" cy="7943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 indent="203835">
              <a:lnSpc>
                <a:spcPts val="2860"/>
              </a:lnSpc>
              <a:spcBef>
                <a:spcPts val="470"/>
              </a:spcBef>
              <a:tabLst>
                <a:tab pos="929640" algn="l"/>
                <a:tab pos="1063625" algn="l"/>
              </a:tabLst>
            </a:pPr>
            <a:r>
              <a:rPr sz="2650" spc="-25" dirty="0">
                <a:latin typeface="Calibri"/>
                <a:cs typeface="Calibri"/>
              </a:rPr>
              <a:t>dan</a:t>
            </a:r>
            <a:r>
              <a:rPr sz="2650" dirty="0">
                <a:latin typeface="Calibri"/>
                <a:cs typeface="Calibri"/>
              </a:rPr>
              <a:t>		</a:t>
            </a:r>
            <a:r>
              <a:rPr sz="2650" spc="-10" dirty="0">
                <a:latin typeface="Calibri"/>
                <a:cs typeface="Calibri"/>
              </a:rPr>
              <a:t>perasaan </a:t>
            </a:r>
            <a:r>
              <a:rPr sz="2650" spc="-20" dirty="0">
                <a:latin typeface="Calibri"/>
                <a:cs typeface="Calibri"/>
              </a:rPr>
              <a:t>saat</a:t>
            </a:r>
            <a:r>
              <a:rPr sz="2650" dirty="0">
                <a:latin typeface="Calibri"/>
                <a:cs typeface="Calibri"/>
              </a:rPr>
              <a:t>	</a:t>
            </a:r>
            <a:r>
              <a:rPr sz="2650" spc="-10" dirty="0">
                <a:latin typeface="Calibri"/>
                <a:cs typeface="Calibri"/>
              </a:rPr>
              <a:t>seseorang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0378" y="3093745"/>
            <a:ext cx="5812790" cy="2973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dirty="0">
                <a:latin typeface="Calibri"/>
                <a:cs typeface="Calibri"/>
              </a:rPr>
              <a:t>mengalami</a:t>
            </a:r>
            <a:r>
              <a:rPr sz="2650" spc="-125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hal-</a:t>
            </a:r>
            <a:r>
              <a:rPr sz="2650" spc="-20" dirty="0">
                <a:latin typeface="Calibri"/>
                <a:cs typeface="Calibri"/>
              </a:rPr>
              <a:t>hal</a:t>
            </a:r>
            <a:r>
              <a:rPr sz="2250" spc="-20" dirty="0">
                <a:latin typeface="Calibri"/>
                <a:cs typeface="Calibri"/>
              </a:rPr>
              <a:t>:</a:t>
            </a:r>
            <a:endParaRPr sz="2250">
              <a:latin typeface="Calibri"/>
              <a:cs typeface="Calibri"/>
            </a:endParaRPr>
          </a:p>
          <a:p>
            <a:pPr marL="159385" indent="-158750">
              <a:lnSpc>
                <a:spcPct val="100000"/>
              </a:lnSpc>
              <a:spcBef>
                <a:spcPts val="165"/>
              </a:spcBef>
              <a:buSzPct val="94339"/>
              <a:buFont typeface="Wingdings"/>
              <a:buChar char=""/>
              <a:tabLst>
                <a:tab pos="159385" algn="l"/>
              </a:tabLst>
            </a:pPr>
            <a:r>
              <a:rPr sz="2650" dirty="0">
                <a:latin typeface="Calibri"/>
                <a:cs typeface="Calibri"/>
              </a:rPr>
              <a:t>Ancaman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ketidakberdayaan</a:t>
            </a:r>
            <a:endParaRPr sz="2650">
              <a:latin typeface="Calibri"/>
              <a:cs typeface="Calibri"/>
            </a:endParaRPr>
          </a:p>
          <a:p>
            <a:pPr marL="159385" indent="-158750">
              <a:lnSpc>
                <a:spcPct val="100000"/>
              </a:lnSpc>
              <a:spcBef>
                <a:spcPts val="145"/>
              </a:spcBef>
              <a:buSzPct val="94339"/>
              <a:buFont typeface="Wingdings"/>
              <a:buChar char=""/>
              <a:tabLst>
                <a:tab pos="159385" algn="l"/>
              </a:tabLst>
            </a:pPr>
            <a:r>
              <a:rPr sz="2650" spc="-10" dirty="0">
                <a:latin typeface="Calibri"/>
                <a:cs typeface="Calibri"/>
              </a:rPr>
              <a:t>Kehilangan</a:t>
            </a:r>
            <a:r>
              <a:rPr sz="2650" spc="-80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kendali</a:t>
            </a:r>
            <a:endParaRPr sz="2650">
              <a:latin typeface="Calibri"/>
              <a:cs typeface="Calibri"/>
            </a:endParaRPr>
          </a:p>
          <a:p>
            <a:pPr marL="159385" indent="-158750">
              <a:lnSpc>
                <a:spcPct val="100000"/>
              </a:lnSpc>
              <a:spcBef>
                <a:spcPts val="165"/>
              </a:spcBef>
              <a:buSzPct val="94339"/>
              <a:buFont typeface="Wingdings"/>
              <a:buChar char=""/>
              <a:tabLst>
                <a:tab pos="159385" algn="l"/>
              </a:tabLst>
            </a:pPr>
            <a:r>
              <a:rPr sz="2650" spc="-10" dirty="0">
                <a:latin typeface="Calibri"/>
                <a:cs typeface="Calibri"/>
              </a:rPr>
              <a:t>Perasaan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kehilangan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dirty="0">
                <a:latin typeface="Calibri"/>
                <a:cs typeface="Calibri"/>
              </a:rPr>
              <a:t>fungsi</a:t>
            </a:r>
            <a:r>
              <a:rPr sz="2650" spc="-90" dirty="0">
                <a:latin typeface="Calibri"/>
                <a:cs typeface="Calibri"/>
              </a:rPr>
              <a:t> </a:t>
            </a:r>
            <a:r>
              <a:rPr sz="2650" dirty="0">
                <a:latin typeface="Calibri"/>
                <a:cs typeface="Calibri"/>
              </a:rPr>
              <a:t>dan</a:t>
            </a:r>
            <a:r>
              <a:rPr sz="2650" spc="-100" dirty="0">
                <a:latin typeface="Calibri"/>
                <a:cs typeface="Calibri"/>
              </a:rPr>
              <a:t> </a:t>
            </a:r>
            <a:r>
              <a:rPr sz="2650" dirty="0">
                <a:latin typeface="Calibri"/>
                <a:cs typeface="Calibri"/>
              </a:rPr>
              <a:t>harga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-20" dirty="0">
                <a:latin typeface="Calibri"/>
                <a:cs typeface="Calibri"/>
              </a:rPr>
              <a:t>diri</a:t>
            </a:r>
            <a:endParaRPr sz="2650">
              <a:latin typeface="Calibri"/>
              <a:cs typeface="Calibri"/>
            </a:endParaRPr>
          </a:p>
          <a:p>
            <a:pPr marL="159385" indent="-158750">
              <a:lnSpc>
                <a:spcPct val="100000"/>
              </a:lnSpc>
              <a:spcBef>
                <a:spcPts val="160"/>
              </a:spcBef>
              <a:buSzPct val="94339"/>
              <a:buFont typeface="Wingdings"/>
              <a:buChar char=""/>
              <a:tabLst>
                <a:tab pos="159385" algn="l"/>
              </a:tabLst>
            </a:pPr>
            <a:r>
              <a:rPr sz="2650" spc="-20" dirty="0">
                <a:latin typeface="Calibri"/>
                <a:cs typeface="Calibri"/>
              </a:rPr>
              <a:t>Kegagalan</a:t>
            </a:r>
            <a:r>
              <a:rPr sz="2650" spc="-70" dirty="0">
                <a:latin typeface="Calibri"/>
                <a:cs typeface="Calibri"/>
              </a:rPr>
              <a:t> </a:t>
            </a:r>
            <a:r>
              <a:rPr sz="2650" dirty="0">
                <a:latin typeface="Calibri"/>
                <a:cs typeface="Calibri"/>
              </a:rPr>
              <a:t>membentuk</a:t>
            </a:r>
            <a:r>
              <a:rPr sz="2650" spc="-70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pertahanan</a:t>
            </a:r>
            <a:endParaRPr sz="2650">
              <a:latin typeface="Calibri"/>
              <a:cs typeface="Calibri"/>
            </a:endParaRPr>
          </a:p>
          <a:p>
            <a:pPr marL="159385" indent="-158750">
              <a:lnSpc>
                <a:spcPct val="100000"/>
              </a:lnSpc>
              <a:spcBef>
                <a:spcPts val="150"/>
              </a:spcBef>
              <a:buSzPct val="94339"/>
              <a:buFont typeface="Wingdings"/>
              <a:buChar char=""/>
              <a:tabLst>
                <a:tab pos="159385" algn="l"/>
              </a:tabLst>
            </a:pPr>
            <a:r>
              <a:rPr sz="2650" spc="-10" dirty="0">
                <a:latin typeface="Calibri"/>
                <a:cs typeface="Calibri"/>
              </a:rPr>
              <a:t>Perasaan</a:t>
            </a:r>
            <a:r>
              <a:rPr sz="2650" spc="-125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terisolasi</a:t>
            </a:r>
            <a:endParaRPr sz="2650">
              <a:latin typeface="Calibri"/>
              <a:cs typeface="Calibri"/>
            </a:endParaRPr>
          </a:p>
          <a:p>
            <a:pPr marL="159385" indent="-158750">
              <a:lnSpc>
                <a:spcPct val="100000"/>
              </a:lnSpc>
              <a:spcBef>
                <a:spcPts val="160"/>
              </a:spcBef>
              <a:buSzPct val="94339"/>
              <a:buFont typeface="Wingdings"/>
              <a:buChar char=""/>
              <a:tabLst>
                <a:tab pos="159385" algn="l"/>
              </a:tabLst>
            </a:pPr>
            <a:r>
              <a:rPr sz="2650" spc="-35" dirty="0">
                <a:latin typeface="Calibri"/>
                <a:cs typeface="Calibri"/>
              </a:rPr>
              <a:t>Takut</a:t>
            </a:r>
            <a:r>
              <a:rPr sz="2650" spc="-114" dirty="0">
                <a:latin typeface="Calibri"/>
                <a:cs typeface="Calibri"/>
              </a:rPr>
              <a:t> </a:t>
            </a:r>
            <a:r>
              <a:rPr sz="2650" spc="-20" dirty="0">
                <a:latin typeface="Calibri"/>
                <a:cs typeface="Calibri"/>
              </a:rPr>
              <a:t>mati</a:t>
            </a:r>
            <a:endParaRPr sz="2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856996"/>
            <a:ext cx="6241415" cy="104648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800" dirty="0">
                <a:latin typeface="Calibri"/>
                <a:cs typeface="Calibri"/>
              </a:rPr>
              <a:t>Respon</a:t>
            </a:r>
            <a:r>
              <a:rPr sz="2800" spc="-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terhadap</a:t>
            </a:r>
            <a:r>
              <a:rPr sz="2800" spc="-1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kecemasan:</a:t>
            </a:r>
            <a:endParaRPr sz="2800">
              <a:latin typeface="Calibri"/>
              <a:cs typeface="Calibri"/>
            </a:endParaRPr>
          </a:p>
          <a:p>
            <a:pPr marL="137160" indent="-133350">
              <a:lnSpc>
                <a:spcPct val="100000"/>
              </a:lnSpc>
              <a:spcBef>
                <a:spcPts val="655"/>
              </a:spcBef>
              <a:buSzPct val="96428"/>
              <a:buFont typeface="Arial MT"/>
              <a:buChar char="•"/>
              <a:tabLst>
                <a:tab pos="137160" algn="l"/>
                <a:tab pos="1430020" algn="l"/>
                <a:tab pos="2924175" algn="l"/>
                <a:tab pos="4485005" algn="l"/>
                <a:tab pos="5340985" algn="l"/>
              </a:tabLst>
            </a:pPr>
            <a:r>
              <a:rPr sz="2800" spc="-10" dirty="0">
                <a:latin typeface="Calibri"/>
                <a:cs typeface="Calibri"/>
              </a:rPr>
              <a:t>Respon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fisologis: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frekuensi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nadi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cepat,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86535" y="2833459"/>
            <a:ext cx="6472555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4"/>
              </a:spcBef>
              <a:tabLst>
                <a:tab pos="2045970" algn="l"/>
                <a:tab pos="3317875" algn="l"/>
                <a:tab pos="3494404" algn="l"/>
                <a:tab pos="4684395" algn="l"/>
              </a:tabLst>
            </a:pPr>
            <a:r>
              <a:rPr sz="2800" spc="-10" dirty="0">
                <a:latin typeface="Calibri"/>
                <a:cs typeface="Calibri"/>
              </a:rPr>
              <a:t>peningkatan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5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tekanan		</a:t>
            </a:r>
            <a:r>
              <a:rPr sz="2800" spc="-10" dirty="0">
                <a:latin typeface="Calibri"/>
                <a:cs typeface="Calibri"/>
              </a:rPr>
              <a:t>darah,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peningkatan </a:t>
            </a:r>
            <a:r>
              <a:rPr sz="2800" spc="-10" dirty="0">
                <a:latin typeface="Calibri"/>
                <a:cs typeface="Calibri"/>
              </a:rPr>
              <a:t>pernapasan,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dilatasi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pupil,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51710" y="3216859"/>
            <a:ext cx="883919" cy="83502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2545" marR="5080" indent="-30480">
              <a:lnSpc>
                <a:spcPts val="3010"/>
              </a:lnSpc>
              <a:spcBef>
                <a:spcPts val="490"/>
              </a:spcBef>
            </a:pPr>
            <a:r>
              <a:rPr sz="2800" spc="-10" dirty="0">
                <a:latin typeface="Calibri"/>
                <a:cs typeface="Calibri"/>
              </a:rPr>
              <a:t>mulut </a:t>
            </a:r>
            <a:r>
              <a:rPr sz="2800" spc="-25" dirty="0">
                <a:latin typeface="Calibri"/>
                <a:cs typeface="Calibri"/>
              </a:rPr>
              <a:t>dapat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58611" y="3216859"/>
            <a:ext cx="1001394" cy="83502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71780" marR="5080" indent="-259715">
              <a:lnSpc>
                <a:spcPts val="3010"/>
              </a:lnSpc>
              <a:spcBef>
                <a:spcPts val="490"/>
              </a:spcBef>
            </a:pPr>
            <a:r>
              <a:rPr sz="2800" spc="-25" dirty="0">
                <a:latin typeface="Calibri"/>
                <a:cs typeface="Calibri"/>
              </a:rPr>
              <a:t>kering, </a:t>
            </a:r>
            <a:r>
              <a:rPr sz="2800" spc="-20" dirty="0">
                <a:latin typeface="Calibri"/>
                <a:cs typeface="Calibri"/>
              </a:rPr>
              <a:t>tidak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86535" y="3599179"/>
            <a:ext cx="3911600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4"/>
              </a:spcBef>
              <a:tabLst>
                <a:tab pos="2932430" algn="l"/>
              </a:tabLst>
            </a:pPr>
            <a:r>
              <a:rPr sz="2800" spc="-10" dirty="0">
                <a:latin typeface="Calibri"/>
                <a:cs typeface="Calibri"/>
              </a:rPr>
              <a:t>danvasokontriksi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perifer </a:t>
            </a:r>
            <a:r>
              <a:rPr sz="2800" spc="-10" dirty="0">
                <a:latin typeface="Calibri"/>
                <a:cs typeface="Calibri"/>
              </a:rPr>
              <a:t>terdeteksi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6535" y="4491989"/>
            <a:ext cx="50952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" indent="-133350">
              <a:lnSpc>
                <a:spcPct val="100000"/>
              </a:lnSpc>
              <a:spcBef>
                <a:spcPts val="100"/>
              </a:spcBef>
              <a:buSzPct val="96428"/>
              <a:buFont typeface="Arial MT"/>
              <a:buChar char="•"/>
              <a:tabLst>
                <a:tab pos="137160" algn="l"/>
                <a:tab pos="1416685" algn="l"/>
                <a:tab pos="4088129" algn="l"/>
              </a:tabLst>
            </a:pPr>
            <a:r>
              <a:rPr sz="2800" spc="-10" dirty="0">
                <a:latin typeface="Calibri"/>
                <a:cs typeface="Calibri"/>
              </a:rPr>
              <a:t>Respon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sosiopsikologis: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respon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86535" y="4491989"/>
            <a:ext cx="6475095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 indent="5287010">
              <a:lnSpc>
                <a:spcPts val="3020"/>
              </a:lnSpc>
              <a:spcBef>
                <a:spcPts val="484"/>
              </a:spcBef>
              <a:tabLst>
                <a:tab pos="1002030" algn="l"/>
                <a:tab pos="3182620" algn="l"/>
                <a:tab pos="5096510" algn="l"/>
              </a:tabLst>
            </a:pPr>
            <a:r>
              <a:rPr sz="2800" spc="-20" dirty="0">
                <a:latin typeface="Calibri"/>
                <a:cs typeface="Calibri"/>
              </a:rPr>
              <a:t>perilaku yang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menandakan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kecemasan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seringkali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86535" y="5259146"/>
            <a:ext cx="581977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didasari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oleh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sikap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keluarga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budaya.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6535" y="1940661"/>
            <a:ext cx="6472555" cy="160147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800"/>
              </a:lnSpc>
              <a:spcBef>
                <a:spcPts val="440"/>
              </a:spcBef>
            </a:pPr>
            <a:r>
              <a:rPr b="0" dirty="0">
                <a:latin typeface="Calibri"/>
                <a:cs typeface="Calibri"/>
              </a:rPr>
              <a:t>Kondisi</a:t>
            </a:r>
            <a:r>
              <a:rPr b="0" spc="409" dirty="0">
                <a:latin typeface="Calibri"/>
                <a:cs typeface="Calibri"/>
              </a:rPr>
              <a:t>    </a:t>
            </a:r>
            <a:r>
              <a:rPr b="0" dirty="0">
                <a:latin typeface="Calibri"/>
                <a:cs typeface="Calibri"/>
              </a:rPr>
              <a:t>gawat</a:t>
            </a:r>
            <a:r>
              <a:rPr b="0" spc="420" dirty="0">
                <a:latin typeface="Calibri"/>
                <a:cs typeface="Calibri"/>
              </a:rPr>
              <a:t>    </a:t>
            </a:r>
            <a:r>
              <a:rPr b="0" dirty="0">
                <a:latin typeface="Calibri"/>
                <a:cs typeface="Calibri"/>
              </a:rPr>
              <a:t>darurat</a:t>
            </a:r>
            <a:r>
              <a:rPr b="0" spc="415" dirty="0">
                <a:latin typeface="Calibri"/>
                <a:cs typeface="Calibri"/>
              </a:rPr>
              <a:t>    </a:t>
            </a:r>
            <a:r>
              <a:rPr b="0" dirty="0">
                <a:latin typeface="Calibri"/>
                <a:cs typeface="Calibri"/>
              </a:rPr>
              <a:t>juga</a:t>
            </a:r>
            <a:r>
              <a:rPr b="0" spc="415" dirty="0">
                <a:latin typeface="Calibri"/>
                <a:cs typeface="Calibri"/>
              </a:rPr>
              <a:t>    </a:t>
            </a:r>
            <a:r>
              <a:rPr b="0" spc="-20" dirty="0">
                <a:latin typeface="Calibri"/>
                <a:cs typeface="Calibri"/>
              </a:rPr>
              <a:t>akan </a:t>
            </a:r>
            <a:r>
              <a:rPr b="0" spc="-10" dirty="0">
                <a:latin typeface="Calibri"/>
                <a:cs typeface="Calibri"/>
              </a:rPr>
              <a:t>menimbulkan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suatu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kecemasan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yang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dialami </a:t>
            </a:r>
            <a:r>
              <a:rPr b="0" dirty="0">
                <a:latin typeface="Calibri"/>
                <a:cs typeface="Calibri"/>
              </a:rPr>
              <a:t>pasien</a:t>
            </a:r>
            <a:r>
              <a:rPr b="0" spc="10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yang</a:t>
            </a:r>
            <a:r>
              <a:rPr b="0" spc="1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berada</a:t>
            </a:r>
            <a:r>
              <a:rPr b="0" spc="114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</a:t>
            </a:r>
            <a:r>
              <a:rPr b="0" spc="1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ruang</a:t>
            </a:r>
            <a:r>
              <a:rPr b="0" spc="1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Instalasi</a:t>
            </a:r>
            <a:r>
              <a:rPr b="0" spc="10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Gawat Darurat</a:t>
            </a:r>
            <a:r>
              <a:rPr b="0" spc="-11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(IGD)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940661"/>
            <a:ext cx="6473190" cy="198564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Kondisi</a:t>
            </a:r>
            <a:r>
              <a:rPr sz="2800" spc="3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gawat</a:t>
            </a:r>
            <a:r>
              <a:rPr sz="2800" spc="4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merupakan</a:t>
            </a:r>
            <a:r>
              <a:rPr sz="2800" spc="38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sesuatu</a:t>
            </a:r>
            <a:r>
              <a:rPr sz="2800" spc="390" dirty="0">
                <a:latin typeface="Calibri"/>
                <a:cs typeface="Calibri"/>
              </a:rPr>
              <a:t>  </a:t>
            </a:r>
            <a:r>
              <a:rPr sz="2800" spc="-20" dirty="0">
                <a:latin typeface="Calibri"/>
                <a:cs typeface="Calibri"/>
              </a:rPr>
              <a:t>yang </a:t>
            </a:r>
            <a:r>
              <a:rPr sz="2800" dirty="0">
                <a:latin typeface="Calibri"/>
                <a:cs typeface="Calibri"/>
              </a:rPr>
              <a:t>mengancam</a:t>
            </a:r>
            <a:r>
              <a:rPr sz="2800" spc="6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nyawa</a:t>
            </a:r>
            <a:r>
              <a:rPr sz="2800" spc="6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meliputi</a:t>
            </a:r>
            <a:r>
              <a:rPr sz="2800" spc="6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kasus</a:t>
            </a:r>
            <a:r>
              <a:rPr sz="2800" spc="6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trauma </a:t>
            </a:r>
            <a:r>
              <a:rPr sz="2800" dirty="0">
                <a:latin typeface="Calibri"/>
                <a:cs typeface="Calibri"/>
              </a:rPr>
              <a:t>berat,</a:t>
            </a:r>
            <a:r>
              <a:rPr sz="2800" spc="3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akut</a:t>
            </a:r>
            <a:r>
              <a:rPr sz="2800" spc="3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miokard</a:t>
            </a:r>
            <a:r>
              <a:rPr sz="2800" spc="3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infark,</a:t>
            </a:r>
            <a:r>
              <a:rPr sz="2800" spc="3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sumbatan</a:t>
            </a:r>
            <a:r>
              <a:rPr sz="2800" spc="3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jalan </a:t>
            </a:r>
            <a:r>
              <a:rPr sz="2800" dirty="0">
                <a:latin typeface="Calibri"/>
                <a:cs typeface="Calibri"/>
              </a:rPr>
              <a:t>nafas,</a:t>
            </a:r>
            <a:r>
              <a:rPr sz="2800" spc="18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tension</a:t>
            </a:r>
            <a:r>
              <a:rPr sz="2800" spc="1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pneumothorax,</a:t>
            </a:r>
            <a:r>
              <a:rPr sz="2800" spc="1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luka</a:t>
            </a:r>
            <a:r>
              <a:rPr sz="2800" spc="18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bakar </a:t>
            </a:r>
            <a:r>
              <a:rPr sz="2800" dirty="0">
                <a:latin typeface="Calibri"/>
                <a:cs typeface="Calibri"/>
              </a:rPr>
              <a:t>disertai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trauma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inhalasi,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940661"/>
            <a:ext cx="6473825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4"/>
              </a:spcBef>
              <a:tabLst>
                <a:tab pos="1983739" algn="l"/>
                <a:tab pos="2813685" algn="l"/>
                <a:tab pos="4258310" algn="l"/>
                <a:tab pos="5516880" algn="l"/>
              </a:tabLst>
            </a:pPr>
            <a:r>
              <a:rPr sz="2800" dirty="0">
                <a:latin typeface="Calibri"/>
                <a:cs typeface="Calibri"/>
              </a:rPr>
              <a:t>sedangkan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darurat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yaitu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perlu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mendapatkan penanganan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atau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tindakan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dengan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segera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13618" y="2706382"/>
            <a:ext cx="2408555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48590" marR="5080" indent="-136525">
              <a:lnSpc>
                <a:spcPts val="3020"/>
              </a:lnSpc>
              <a:spcBef>
                <a:spcPts val="484"/>
              </a:spcBef>
              <a:tabLst>
                <a:tab pos="1418590" algn="l"/>
              </a:tabLst>
            </a:pPr>
            <a:r>
              <a:rPr sz="2800" spc="-10" dirty="0">
                <a:latin typeface="Calibri"/>
                <a:cs typeface="Calibri"/>
              </a:rPr>
              <a:t>menghilangkan seperti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cedera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50637" y="2706382"/>
            <a:ext cx="1008380" cy="8356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 indent="57785">
              <a:lnSpc>
                <a:spcPts val="3020"/>
              </a:lnSpc>
              <a:spcBef>
                <a:spcPts val="484"/>
              </a:spcBef>
            </a:pPr>
            <a:r>
              <a:rPr sz="2800" spc="-40" dirty="0">
                <a:latin typeface="Calibri"/>
                <a:cs typeface="Calibri"/>
              </a:rPr>
              <a:t>nyawa </a:t>
            </a:r>
            <a:r>
              <a:rPr sz="2800" spc="-25" dirty="0">
                <a:latin typeface="Calibri"/>
                <a:cs typeface="Calibri"/>
              </a:rPr>
              <a:t>fraktur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6535" y="2706382"/>
            <a:ext cx="1227455" cy="121983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ct val="89900"/>
              </a:lnSpc>
              <a:spcBef>
                <a:spcPts val="439"/>
              </a:spcBef>
            </a:pPr>
            <a:r>
              <a:rPr sz="2800" spc="-10" dirty="0">
                <a:latin typeface="Calibri"/>
                <a:cs typeface="Calibri"/>
              </a:rPr>
              <a:t>untuk korban, </a:t>
            </a:r>
            <a:r>
              <a:rPr sz="2800" spc="-25" dirty="0">
                <a:latin typeface="Calibri"/>
                <a:cs typeface="Calibri"/>
              </a:rPr>
              <a:t>terbuka,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75144" y="3473538"/>
            <a:ext cx="22802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sz="2800" spc="-10" dirty="0">
                <a:latin typeface="Calibri"/>
                <a:cs typeface="Calibri"/>
              </a:rPr>
              <a:t>trauma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capitis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02599" y="2706382"/>
            <a:ext cx="1450975" cy="121983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78740" marR="5080" indent="-66675" algn="just">
              <a:lnSpc>
                <a:spcPct val="89900"/>
              </a:lnSpc>
              <a:spcBef>
                <a:spcPts val="439"/>
              </a:spcBef>
            </a:pPr>
            <a:r>
              <a:rPr sz="2800" spc="-10" dirty="0">
                <a:latin typeface="Calibri"/>
                <a:cs typeface="Calibri"/>
              </a:rPr>
              <a:t>ancaman vertebra, tertutup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13074" y="3473538"/>
            <a:ext cx="9448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7350" algn="l"/>
              </a:tabLst>
            </a:pPr>
            <a:r>
              <a:rPr sz="2800" spc="-50" dirty="0">
                <a:latin typeface="Calibri"/>
                <a:cs typeface="Calibri"/>
              </a:rPr>
              <a:t>,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dan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86535" y="3855504"/>
            <a:ext cx="247840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appendicitis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akut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940661"/>
            <a:ext cx="6472555" cy="198564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Kecemasan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juga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timbul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sebagai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akibat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hasil </a:t>
            </a:r>
            <a:r>
              <a:rPr sz="2800" dirty="0">
                <a:latin typeface="Calibri"/>
                <a:cs typeface="Calibri"/>
              </a:rPr>
              <a:t>perawatan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4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tidak</a:t>
            </a:r>
            <a:r>
              <a:rPr sz="2800" spc="4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pasti,</a:t>
            </a:r>
            <a:r>
              <a:rPr sz="2800" spc="4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gejolak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emosi, </a:t>
            </a:r>
            <a:r>
              <a:rPr sz="2800" dirty="0">
                <a:latin typeface="Calibri"/>
                <a:cs typeface="Calibri"/>
              </a:rPr>
              <a:t>masalah</a:t>
            </a:r>
            <a:r>
              <a:rPr sz="2800" spc="434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keuangan,</a:t>
            </a:r>
            <a:r>
              <a:rPr sz="2800" spc="44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perubahan</a:t>
            </a:r>
            <a:r>
              <a:rPr sz="2800" spc="434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peran, </a:t>
            </a:r>
            <a:r>
              <a:rPr sz="2800" dirty="0">
                <a:latin typeface="Calibri"/>
                <a:cs typeface="Calibri"/>
              </a:rPr>
              <a:t>gangguan</a:t>
            </a:r>
            <a:r>
              <a:rPr sz="2800" spc="6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rutinitas,</a:t>
            </a:r>
            <a:r>
              <a:rPr sz="2800" spc="6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6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lingkungan</a:t>
            </a:r>
            <a:r>
              <a:rPr sz="2800" spc="6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rumah </a:t>
            </a:r>
            <a:r>
              <a:rPr sz="2800" dirty="0">
                <a:latin typeface="Calibri"/>
                <a:cs typeface="Calibri"/>
              </a:rPr>
              <a:t>sakit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asing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267485" y="2042280"/>
          <a:ext cx="6510653" cy="1247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7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0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1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1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070">
                <a:tc>
                  <a:txBody>
                    <a:bodyPr/>
                    <a:lstStyle/>
                    <a:p>
                      <a:pPr marR="81915" algn="r">
                        <a:lnSpc>
                          <a:spcPts val="2660"/>
                        </a:lnSpc>
                        <a:tabLst>
                          <a:tab pos="514350" algn="l"/>
                        </a:tabLst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Histeris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546100">
                        <a:lnSpc>
                          <a:spcPts val="3270"/>
                        </a:lnSpc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Dalam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3270"/>
                        </a:lnSpc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penggunaan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ts val="3270"/>
                        </a:lnSpc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sehari-hari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3270"/>
                        </a:lnSpc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nya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R="83820" algn="r">
                        <a:lnSpc>
                          <a:spcPts val="2765"/>
                        </a:lnSpc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histeria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765"/>
                        </a:lnSpc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menjelaskan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1915" algn="r">
                        <a:lnSpc>
                          <a:spcPts val="2765"/>
                        </a:lnSpc>
                        <a:tabLst>
                          <a:tab pos="962660" algn="l"/>
                        </a:tabLst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akses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emosi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765"/>
                        </a:lnSpc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yang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800974" y="3216859"/>
            <a:ext cx="5958840" cy="160210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 algn="just">
              <a:lnSpc>
                <a:spcPct val="89800"/>
              </a:lnSpc>
              <a:spcBef>
                <a:spcPts val="440"/>
              </a:spcBef>
            </a:pPr>
            <a:r>
              <a:rPr sz="2800" dirty="0">
                <a:latin typeface="Calibri"/>
                <a:cs typeface="Calibri"/>
              </a:rPr>
              <a:t>tidak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terkendali.</a:t>
            </a:r>
            <a:r>
              <a:rPr sz="2800" spc="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Orang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"histeris" </a:t>
            </a:r>
            <a:r>
              <a:rPr sz="2800" dirty="0">
                <a:latin typeface="Calibri"/>
                <a:cs typeface="Calibri"/>
              </a:rPr>
              <a:t>sering</a:t>
            </a:r>
            <a:r>
              <a:rPr sz="2800" spc="32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kehilangan</a:t>
            </a:r>
            <a:r>
              <a:rPr sz="2800" spc="31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kontrol</a:t>
            </a:r>
            <a:r>
              <a:rPr sz="2800" spc="31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diri</a:t>
            </a:r>
            <a:r>
              <a:rPr sz="2800" spc="31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karena </a:t>
            </a:r>
            <a:r>
              <a:rPr sz="2800" dirty="0">
                <a:latin typeface="Calibri"/>
                <a:cs typeface="Calibri"/>
              </a:rPr>
              <a:t>ketakutan</a:t>
            </a:r>
            <a:r>
              <a:rPr sz="2800" spc="4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luar</a:t>
            </a:r>
            <a:r>
              <a:rPr sz="2800" spc="4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biasa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karena</a:t>
            </a:r>
            <a:r>
              <a:rPr sz="2800" spc="409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suatu kejadian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atau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suatu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kondisi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6535" y="1856996"/>
            <a:ext cx="6471920" cy="1812289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60"/>
              </a:spcBef>
            </a:pPr>
            <a:r>
              <a:rPr sz="2800" dirty="0">
                <a:latin typeface="Calibri"/>
                <a:cs typeface="Calibri"/>
              </a:rPr>
              <a:t>C.</a:t>
            </a:r>
            <a:r>
              <a:rPr sz="2800" spc="25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Mudah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marah</a:t>
            </a:r>
            <a:endParaRPr sz="2800">
              <a:latin typeface="Calibri"/>
              <a:cs typeface="Calibri"/>
            </a:endParaRPr>
          </a:p>
          <a:p>
            <a:pPr marL="527050" marR="5080" algn="just">
              <a:lnSpc>
                <a:spcPct val="89700"/>
              </a:lnSpc>
              <a:spcBef>
                <a:spcPts val="1005"/>
              </a:spcBef>
            </a:pPr>
            <a:r>
              <a:rPr sz="2800" dirty="0">
                <a:latin typeface="Calibri"/>
                <a:cs typeface="Calibri"/>
              </a:rPr>
              <a:t>Hal</a:t>
            </a:r>
            <a:r>
              <a:rPr sz="2800" spc="5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ini</a:t>
            </a:r>
            <a:r>
              <a:rPr sz="2800" spc="5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terjadi</a:t>
            </a:r>
            <a:r>
              <a:rPr sz="2800" spc="5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apabila</a:t>
            </a:r>
            <a:r>
              <a:rPr sz="2800" spc="5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seseorang</a:t>
            </a:r>
            <a:r>
              <a:rPr sz="2800" spc="5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dalam </a:t>
            </a:r>
            <a:r>
              <a:rPr sz="2800" dirty="0">
                <a:latin typeface="Calibri"/>
                <a:cs typeface="Calibri"/>
              </a:rPr>
              <a:t>kondisi</a:t>
            </a:r>
            <a:r>
              <a:rPr sz="2800" spc="3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gelisah</a:t>
            </a:r>
            <a:r>
              <a:rPr sz="2800" spc="3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3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tidak</a:t>
            </a:r>
            <a:r>
              <a:rPr sz="2800" spc="3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tahu</a:t>
            </a:r>
            <a:r>
              <a:rPr sz="2800" spc="3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apa</a:t>
            </a:r>
            <a:r>
              <a:rPr sz="2800" spc="3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 </a:t>
            </a:r>
            <a:r>
              <a:rPr sz="2800" dirty="0">
                <a:latin typeface="Calibri"/>
                <a:cs typeface="Calibri"/>
              </a:rPr>
              <a:t>harus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perbuat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631</Words>
  <Application>Microsoft Office PowerPoint</Application>
  <PresentationFormat>On-screen Show (4:3)</PresentationFormat>
  <Paragraphs>114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MT</vt:lpstr>
      <vt:lpstr>Calibri</vt:lpstr>
      <vt:lpstr>Times New Roman</vt:lpstr>
      <vt:lpstr>Trebuchet MS</vt:lpstr>
      <vt:lpstr>Wingdings</vt:lpstr>
      <vt:lpstr>Office Theme</vt:lpstr>
      <vt:lpstr>PowerPoint Presentation</vt:lpstr>
      <vt:lpstr>Efek kondisi Kegawat Daruratan pada pasien</vt:lpstr>
      <vt:lpstr>PowerPoint Presentation</vt:lpstr>
      <vt:lpstr>Kondisi    gawat    darurat    juga    akan menimbulkan suatu kecemasan yang dialami pasien yang berada di ruang Instalasi Gawat Darurat (IGD)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Stres dan Perilaku Koping</vt:lpstr>
      <vt:lpstr>PowerPoint Presentation</vt:lpstr>
      <vt:lpstr>Peran Perawat:</vt:lpstr>
      <vt:lpstr>2. Efek kondisi kegawatdaruratan pada keluarga:</vt:lpstr>
      <vt:lpstr>PowerPoint Presentation</vt:lpstr>
      <vt:lpstr>PowerPoint Presentation</vt:lpstr>
      <vt:lpstr>Kritis</vt:lpstr>
      <vt:lpstr>PowerPoint Presentation</vt:lpstr>
      <vt:lpstr>PowerPoint Presentation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Hasto</dc:creator>
  <cp:lastModifiedBy>hasto nsp</cp:lastModifiedBy>
  <cp:revision>4</cp:revision>
  <dcterms:created xsi:type="dcterms:W3CDTF">2025-09-16T06:24:54Z</dcterms:created>
  <dcterms:modified xsi:type="dcterms:W3CDTF">2025-09-17T05:15:42Z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2025-09-16T00:00:00Z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2025-09-16T00:00:00Z</vt:filetime>
  </property>
</Properties>
</file>