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1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34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1070" y="2092832"/>
            <a:ext cx="7733665" cy="1183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66304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244" y="16509"/>
            <a:ext cx="8014665" cy="14711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644" y="1184709"/>
            <a:ext cx="7850505" cy="3177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90"/>
              </a:spcBef>
            </a:pPr>
            <a:r>
              <a:rPr sz="3800" i="1" dirty="0">
                <a:latin typeface="Cambria"/>
                <a:cs typeface="Cambria"/>
              </a:rPr>
              <a:t>END</a:t>
            </a:r>
            <a:r>
              <a:rPr sz="3800" i="1" spc="-65" dirty="0">
                <a:latin typeface="Cambria"/>
                <a:cs typeface="Cambria"/>
              </a:rPr>
              <a:t> </a:t>
            </a:r>
            <a:r>
              <a:rPr sz="3800" i="1" dirty="0">
                <a:latin typeface="Cambria"/>
                <a:cs typeface="Cambria"/>
              </a:rPr>
              <a:t>OF</a:t>
            </a:r>
            <a:r>
              <a:rPr sz="3800" i="1" spc="-50" dirty="0">
                <a:latin typeface="Cambria"/>
                <a:cs typeface="Cambria"/>
              </a:rPr>
              <a:t> </a:t>
            </a:r>
            <a:r>
              <a:rPr sz="3800" i="1" spc="-20" dirty="0">
                <a:latin typeface="Cambria"/>
                <a:cs typeface="Cambria"/>
              </a:rPr>
              <a:t>LIFE</a:t>
            </a:r>
            <a:endParaRPr sz="38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3800" spc="-10" dirty="0"/>
              <a:t>KEPERAWATAN</a:t>
            </a:r>
            <a:r>
              <a:rPr sz="3800" spc="-150" dirty="0"/>
              <a:t> </a:t>
            </a:r>
            <a:r>
              <a:rPr sz="3800" dirty="0"/>
              <a:t>GAWAT</a:t>
            </a:r>
            <a:r>
              <a:rPr sz="3800" spc="-165" dirty="0"/>
              <a:t> </a:t>
            </a:r>
            <a:r>
              <a:rPr sz="3800" spc="-10" dirty="0"/>
              <a:t>DARURAT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1555139" y="4419600"/>
            <a:ext cx="6105525" cy="44499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2800" b="1" spc="-30" dirty="0">
                <a:solidFill>
                  <a:srgbClr val="FFFFFF"/>
                </a:solidFill>
                <a:latin typeface="Arial"/>
                <a:cs typeface="Arial"/>
              </a:rPr>
              <a:t>Ns.</a:t>
            </a:r>
            <a:r>
              <a:rPr sz="28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ID" sz="2800" b="1" spc="-85" dirty="0" err="1">
                <a:solidFill>
                  <a:srgbClr val="FFFFFF"/>
                </a:solidFill>
                <a:latin typeface="Arial"/>
                <a:cs typeface="Arial"/>
              </a:rPr>
              <a:t>Suyamto</a:t>
            </a:r>
            <a:r>
              <a:rPr lang="en-ID" sz="2800" b="1" spc="-85" dirty="0">
                <a:solidFill>
                  <a:srgbClr val="FFFFFF"/>
                </a:solidFill>
                <a:latin typeface="Arial"/>
                <a:cs typeface="Arial"/>
              </a:rPr>
              <a:t> SST., MPH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575" y="1435989"/>
            <a:ext cx="2892425" cy="3993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Freedom</a:t>
            </a:r>
            <a:r>
              <a:rPr sz="2400" i="1" spc="-4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sz="2400" i="1" spc="-6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spc="-2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pain</a:t>
            </a:r>
            <a:endParaRPr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2014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Freedom</a:t>
            </a:r>
            <a:r>
              <a:rPr sz="2400" i="1" spc="-4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sz="2400" i="1" spc="-6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anxiety</a:t>
            </a:r>
            <a:endParaRPr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Freedom</a:t>
            </a:r>
            <a:r>
              <a:rPr sz="2400" i="1" spc="-4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sz="2400" i="1" spc="-6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shortness</a:t>
            </a:r>
            <a:r>
              <a:rPr sz="2400" i="1" spc="-5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sz="2400" i="1" spc="-4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breath</a:t>
            </a:r>
            <a:endParaRPr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2014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Being</a:t>
            </a:r>
            <a:r>
              <a:rPr sz="2400" i="1" spc="-5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kept</a:t>
            </a:r>
            <a:r>
              <a:rPr sz="2400" i="1" spc="-5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clean</a:t>
            </a:r>
            <a:endParaRPr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Having</a:t>
            </a:r>
            <a:r>
              <a:rPr sz="2400" i="1" spc="-55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physical</a:t>
            </a:r>
            <a:r>
              <a:rPr sz="2400" i="1" spc="-4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400" i="1" spc="-20" dirty="0">
                <a:solidFill>
                  <a:srgbClr val="040D0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touch</a:t>
            </a:r>
            <a:endParaRPr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8175" y="439877"/>
            <a:ext cx="21761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40D08"/>
                </a:solidFill>
              </a:rPr>
              <a:t>OUTCOME</a:t>
            </a:r>
            <a:endParaRPr sz="360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E1E6C23-8354-2253-FB06-D7CB289683DC}"/>
              </a:ext>
            </a:extLst>
          </p:cNvPr>
          <p:cNvSpPr txBox="1"/>
          <p:nvPr/>
        </p:nvSpPr>
        <p:spPr>
          <a:xfrm>
            <a:off x="5631542" y="1219200"/>
            <a:ext cx="3505201" cy="40882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indent="-457200" rtl="0">
              <a:lnSpc>
                <a:spcPct val="200000"/>
              </a:lnSpc>
              <a:buFont typeface="+mj-lt"/>
              <a:buAutoNum type="arabicPeriod"/>
            </a:pPr>
            <a:r>
              <a:rPr lang="sv-SE" sz="2400" i="1" dirty="0">
                <a:latin typeface="Abadi Extra Light" panose="020B0204020104020204" pitchFamily="34" charset="0"/>
              </a:rPr>
              <a:t>Bebas dari rasa sakit</a:t>
            </a:r>
          </a:p>
          <a:p>
            <a:pPr marL="457200" indent="-457200" rtl="0">
              <a:lnSpc>
                <a:spcPct val="200000"/>
              </a:lnSpc>
              <a:buFont typeface="+mj-lt"/>
              <a:buAutoNum type="arabicPeriod"/>
            </a:pPr>
            <a:r>
              <a:rPr lang="sv-SE" sz="2400" i="1" dirty="0">
                <a:latin typeface="Abadi Extra Light" panose="020B0204020104020204" pitchFamily="34" charset="0"/>
              </a:rPr>
              <a:t>Bebas dari kecemasan</a:t>
            </a:r>
          </a:p>
          <a:p>
            <a:pPr marL="457200" indent="-457200" rtl="0">
              <a:lnSpc>
                <a:spcPct val="200000"/>
              </a:lnSpc>
              <a:buFont typeface="+mj-lt"/>
              <a:buAutoNum type="arabicPeriod"/>
            </a:pPr>
            <a:r>
              <a:rPr lang="sv-SE" sz="2400" i="1" dirty="0">
                <a:latin typeface="Abadi Extra Light" panose="020B0204020104020204" pitchFamily="34" charset="0"/>
              </a:rPr>
              <a:t>Bebas dari sesak napas</a:t>
            </a:r>
          </a:p>
          <a:p>
            <a:pPr marL="457200" indent="-457200" rtl="0">
              <a:lnSpc>
                <a:spcPct val="200000"/>
              </a:lnSpc>
              <a:buFont typeface="+mj-lt"/>
              <a:buAutoNum type="arabicPeriod"/>
            </a:pPr>
            <a:r>
              <a:rPr lang="sv-SE" sz="2400" i="1" dirty="0">
                <a:latin typeface="Abadi Extra Light" panose="020B0204020104020204" pitchFamily="34" charset="0"/>
              </a:rPr>
              <a:t>Tetap bersih</a:t>
            </a:r>
          </a:p>
          <a:p>
            <a:pPr marL="457200" indent="-457200" rtl="0">
              <a:lnSpc>
                <a:spcPct val="200000"/>
              </a:lnSpc>
              <a:buFont typeface="+mj-lt"/>
              <a:buAutoNum type="arabicPeriod"/>
            </a:pPr>
            <a:r>
              <a:rPr lang="sv-SE" sz="2400" i="1" dirty="0">
                <a:latin typeface="Abadi Extra Light" panose="020B0204020104020204" pitchFamily="34" charset="0"/>
              </a:rPr>
              <a:t>Memiliki sentuhan fisik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575" y="1512189"/>
            <a:ext cx="6395085" cy="3428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Adequate</a:t>
            </a:r>
            <a:r>
              <a:rPr sz="2400" i="1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pain</a:t>
            </a:r>
            <a:r>
              <a:rPr sz="2400" i="1" spc="-5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and</a:t>
            </a:r>
            <a:r>
              <a:rPr sz="2400" i="1" spc="-7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symptom</a:t>
            </a:r>
            <a:r>
              <a:rPr sz="2400" i="1" spc="-8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mbria"/>
                <a:cs typeface="Cambria"/>
              </a:rPr>
              <a:t>management</a:t>
            </a:r>
            <a:endParaRPr sz="2400" dirty="0">
              <a:latin typeface="Cambria"/>
              <a:cs typeface="Cambria"/>
            </a:endParaRPr>
          </a:p>
          <a:p>
            <a:pPr marL="469900" indent="-457200">
              <a:lnSpc>
                <a:spcPct val="100000"/>
              </a:lnSpc>
              <a:spcBef>
                <a:spcPts val="2014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Avoiding</a:t>
            </a:r>
            <a:r>
              <a:rPr sz="2400" i="1" spc="-3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inappropriate</a:t>
            </a:r>
            <a:r>
              <a:rPr sz="2400" i="1" spc="-11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prolongation</a:t>
            </a:r>
            <a:r>
              <a:rPr sz="2400" i="1" spc="-8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of</a:t>
            </a:r>
            <a:r>
              <a:rPr sz="2400" i="1" spc="-2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mbria"/>
                <a:cs typeface="Cambria"/>
              </a:rPr>
              <a:t>dying</a:t>
            </a:r>
            <a:endParaRPr sz="2400" dirty="0">
              <a:latin typeface="Cambria"/>
              <a:cs typeface="Cambria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Achieving</a:t>
            </a:r>
            <a:r>
              <a:rPr sz="2400" i="1" spc="-4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of</a:t>
            </a:r>
            <a:r>
              <a:rPr sz="2400" i="1" spc="-6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“sense</a:t>
            </a:r>
            <a:r>
              <a:rPr sz="2400" i="1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of</a:t>
            </a:r>
            <a:r>
              <a:rPr sz="2400" i="1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mbria"/>
                <a:cs typeface="Cambria"/>
              </a:rPr>
              <a:t>control”</a:t>
            </a:r>
            <a:endParaRPr sz="2400" dirty="0">
              <a:latin typeface="Cambria"/>
              <a:cs typeface="Cambria"/>
            </a:endParaRPr>
          </a:p>
          <a:p>
            <a:pPr marL="469900" marR="5080" indent="-457834">
              <a:lnSpc>
                <a:spcPct val="150000"/>
              </a:lnSpc>
              <a:spcBef>
                <a:spcPts val="58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Relieving</a:t>
            </a:r>
            <a:r>
              <a:rPr sz="2400" i="1" spc="-8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financial</a:t>
            </a:r>
            <a:r>
              <a:rPr sz="2400" i="1" spc="-8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and</a:t>
            </a:r>
            <a:r>
              <a:rPr sz="2400" i="1" spc="-5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psychosocial</a:t>
            </a:r>
            <a:r>
              <a:rPr sz="2400" i="1" spc="-8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burden</a:t>
            </a:r>
            <a:r>
              <a:rPr sz="2400" i="1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25" dirty="0">
                <a:solidFill>
                  <a:srgbClr val="040D08"/>
                </a:solidFill>
                <a:latin typeface="Cambria"/>
                <a:cs typeface="Cambria"/>
              </a:rPr>
              <a:t>on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their</a:t>
            </a:r>
            <a:r>
              <a:rPr sz="2400" i="1" spc="-3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10" dirty="0">
                <a:solidFill>
                  <a:srgbClr val="040D08"/>
                </a:solidFill>
                <a:latin typeface="Cambria"/>
                <a:cs typeface="Cambria"/>
              </a:rPr>
              <a:t>family</a:t>
            </a:r>
            <a:endParaRPr sz="2400" dirty="0">
              <a:latin typeface="Cambria"/>
              <a:cs typeface="Cambria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/>
              <a:tabLst>
                <a:tab pos="469900" algn="l"/>
              </a:tabLst>
            </a:pPr>
            <a:r>
              <a:rPr sz="2400" i="1" spc="-10" dirty="0">
                <a:solidFill>
                  <a:srgbClr val="040D08"/>
                </a:solidFill>
                <a:latin typeface="Cambria"/>
                <a:cs typeface="Cambria"/>
              </a:rPr>
              <a:t>Strengthening</a:t>
            </a:r>
            <a:r>
              <a:rPr sz="2400" i="1" spc="-8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relationship</a:t>
            </a:r>
            <a:r>
              <a:rPr sz="2400" i="1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with</a:t>
            </a:r>
            <a:r>
              <a:rPr sz="2400" i="1" spc="-2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dirty="0">
                <a:solidFill>
                  <a:srgbClr val="040D08"/>
                </a:solidFill>
                <a:latin typeface="Cambria"/>
                <a:cs typeface="Cambria"/>
              </a:rPr>
              <a:t>loved</a:t>
            </a:r>
            <a:r>
              <a:rPr sz="2400" i="1" spc="1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i="1" spc="-25" dirty="0">
                <a:solidFill>
                  <a:srgbClr val="040D08"/>
                </a:solidFill>
                <a:latin typeface="Cambria"/>
                <a:cs typeface="Cambria"/>
              </a:rPr>
              <a:t>one</a:t>
            </a:r>
            <a:endParaRPr sz="24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067" rIns="0" bIns="0" rtlCol="0">
            <a:spAutoFit/>
          </a:bodyPr>
          <a:lstStyle/>
          <a:p>
            <a:pPr marL="13843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5</a:t>
            </a:r>
            <a:r>
              <a:rPr sz="3600" spc="-30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DOMAINS</a:t>
            </a:r>
            <a:endParaRPr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A2E5E-E755-CAC5-BC1C-B7F7293FE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0" y="0"/>
            <a:ext cx="7162801" cy="6340197"/>
          </a:xfrm>
        </p:spPr>
        <p:txBody>
          <a:bodyPr/>
          <a:lstStyle/>
          <a:p>
            <a:pPr algn="ctr" rtl="0">
              <a:lnSpc>
                <a:spcPct val="250000"/>
              </a:lnSpc>
            </a:pPr>
            <a:r>
              <a:rPr lang="en-ID" sz="2400" dirty="0">
                <a:solidFill>
                  <a:srgbClr val="040D08"/>
                </a:solidFill>
              </a:rPr>
              <a:t>5</a:t>
            </a:r>
            <a:r>
              <a:rPr lang="en-ID" sz="2400" spc="-30" dirty="0">
                <a:solidFill>
                  <a:srgbClr val="040D08"/>
                </a:solidFill>
              </a:rPr>
              <a:t> </a:t>
            </a:r>
            <a:r>
              <a:rPr lang="en-ID" sz="2400" spc="-10" dirty="0">
                <a:solidFill>
                  <a:srgbClr val="040D08"/>
                </a:solidFill>
              </a:rPr>
              <a:t>DOMAINS</a:t>
            </a:r>
            <a:endParaRPr lang="en-ID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rtl="0">
              <a:lnSpc>
                <a:spcPct val="250000"/>
              </a:lnSpc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Book Antiqua" panose="02040602050305030304" pitchFamily="18" charset="0"/>
              </a:rPr>
              <a:t>Manajemen nyeri dan gejala yang adekuat</a:t>
            </a:r>
          </a:p>
          <a:p>
            <a:pPr marL="457200" indent="-457200" rtl="0">
              <a:lnSpc>
                <a:spcPct val="250000"/>
              </a:lnSpc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Book Antiqua" panose="02040602050305030304" pitchFamily="18" charset="0"/>
              </a:rPr>
              <a:t>Menghindari perpanjangan kematian yang tidak tepat</a:t>
            </a:r>
          </a:p>
          <a:p>
            <a:pPr marL="457200" indent="-457200" rtl="0">
              <a:lnSpc>
                <a:spcPct val="250000"/>
              </a:lnSpc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Book Antiqua" panose="02040602050305030304" pitchFamily="18" charset="0"/>
              </a:rPr>
              <a:t>Mencapai “rasa kendali”</a:t>
            </a:r>
          </a:p>
          <a:p>
            <a:pPr marL="457200" indent="-457200" rtl="0">
              <a:lnSpc>
                <a:spcPct val="250000"/>
              </a:lnSpc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Book Antiqua" panose="02040602050305030304" pitchFamily="18" charset="0"/>
              </a:rPr>
              <a:t>Meringankan beban keuangan dan psikososial keluarga mereka</a:t>
            </a:r>
          </a:p>
          <a:p>
            <a:pPr marL="457200" indent="-457200" rtl="0">
              <a:lnSpc>
                <a:spcPct val="250000"/>
              </a:lnSpc>
              <a:buFont typeface="+mj-lt"/>
              <a:buAutoNum type="arabicPeriod"/>
            </a:pPr>
            <a:r>
              <a:rPr lang="id-ID" dirty="0">
                <a:solidFill>
                  <a:schemeClr val="tx1"/>
                </a:solidFill>
                <a:latin typeface="Book Antiqua" panose="02040602050305030304" pitchFamily="18" charset="0"/>
              </a:rPr>
              <a:t>Memperkuat hubungan dengan orang yang dicintai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24875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4375" y="1786189"/>
            <a:ext cx="6536690" cy="3465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50100"/>
              </a:lnSpc>
              <a:spcBef>
                <a:spcPts val="100"/>
              </a:spcBef>
              <a:buAutoNum type="arabicPeriod"/>
              <a:tabLst>
                <a:tab pos="356870" algn="l"/>
              </a:tabLst>
            </a:pPr>
            <a:r>
              <a:rPr sz="2400" dirty="0">
                <a:latin typeface="Times New Roman"/>
                <a:cs typeface="Times New Roman"/>
              </a:rPr>
              <a:t>Klien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diberikan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informasi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mendukung 	</a:t>
            </a:r>
            <a:r>
              <a:rPr sz="2400" dirty="0">
                <a:latin typeface="Times New Roman"/>
                <a:cs typeface="Times New Roman"/>
              </a:rPr>
              <a:t>perawatan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diberikan</a:t>
            </a:r>
            <a:endParaRPr sz="2400">
              <a:latin typeface="Times New Roman"/>
              <a:cs typeface="Times New Roman"/>
            </a:endParaRPr>
          </a:p>
          <a:p>
            <a:pPr marL="355600" marR="136525" indent="-343535">
              <a:lnSpc>
                <a:spcPct val="150100"/>
              </a:lnSpc>
              <a:spcBef>
                <a:spcPts val="575"/>
              </a:spcBef>
              <a:buAutoNum type="arabicPeriod"/>
              <a:tabLst>
                <a:tab pos="356870" algn="l"/>
              </a:tabLst>
            </a:pPr>
            <a:r>
              <a:rPr sz="2400" dirty="0">
                <a:latin typeface="Times New Roman"/>
                <a:cs typeface="Times New Roman"/>
              </a:rPr>
              <a:t>Seluruh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kesehatan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meningkatkan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upaya 	</a:t>
            </a:r>
            <a:r>
              <a:rPr sz="2400" dirty="0">
                <a:latin typeface="Times New Roman"/>
                <a:cs typeface="Times New Roman"/>
              </a:rPr>
              <a:t>perawatan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handal</a:t>
            </a:r>
            <a:endParaRPr sz="2400">
              <a:latin typeface="Times New Roman"/>
              <a:cs typeface="Times New Roman"/>
            </a:endParaRPr>
          </a:p>
          <a:p>
            <a:pPr marL="356870" marR="603885" indent="-344805">
              <a:lnSpc>
                <a:spcPct val="150100"/>
              </a:lnSpc>
              <a:spcBef>
                <a:spcPts val="575"/>
              </a:spcBef>
              <a:buAutoNum type="arabicPeriod"/>
              <a:tabLst>
                <a:tab pos="356870" algn="l"/>
              </a:tabLst>
            </a:pPr>
            <a:r>
              <a:rPr sz="2400" dirty="0">
                <a:latin typeface="Times New Roman"/>
                <a:cs typeface="Times New Roman"/>
              </a:rPr>
              <a:t>Para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pengambil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kebijakan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bekerja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sama </a:t>
            </a:r>
            <a:r>
              <a:rPr sz="2400" dirty="0">
                <a:latin typeface="Times New Roman"/>
                <a:cs typeface="Times New Roman"/>
              </a:rPr>
              <a:t>dengan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seluruh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kesehatan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0553" rIns="0" bIns="0" rtlCol="0">
            <a:spAutoFit/>
          </a:bodyPr>
          <a:lstStyle/>
          <a:p>
            <a:pPr marL="1384300" marR="508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7</a:t>
            </a:r>
            <a:r>
              <a:rPr sz="3600" spc="-114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INTERVENSI</a:t>
            </a:r>
            <a:r>
              <a:rPr sz="3600" spc="-105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MENINGKATKAN </a:t>
            </a:r>
            <a:r>
              <a:rPr sz="3600" dirty="0">
                <a:solidFill>
                  <a:srgbClr val="040D08"/>
                </a:solidFill>
              </a:rPr>
              <a:t>KUALITAS</a:t>
            </a:r>
            <a:r>
              <a:rPr sz="3600" spc="-30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END</a:t>
            </a:r>
            <a:r>
              <a:rPr sz="3600" spc="-65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OF</a:t>
            </a:r>
            <a:r>
              <a:rPr sz="3600" spc="-55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LIFE</a:t>
            </a:r>
            <a:r>
              <a:rPr sz="3600" spc="-60" dirty="0">
                <a:solidFill>
                  <a:srgbClr val="040D08"/>
                </a:solidFill>
              </a:rPr>
              <a:t> </a:t>
            </a:r>
            <a:r>
              <a:rPr sz="3600" spc="-20" dirty="0">
                <a:solidFill>
                  <a:srgbClr val="040D08"/>
                </a:solidFill>
              </a:rPr>
              <a:t>CARE</a:t>
            </a:r>
            <a:endParaRPr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575" y="1709989"/>
            <a:ext cx="6727825" cy="3538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834">
              <a:lnSpc>
                <a:spcPct val="150100"/>
              </a:lnSpc>
              <a:spcBef>
                <a:spcPts val="100"/>
              </a:spcBef>
              <a:buAutoNum type="arabicPeriod" startAt="4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Pendidikan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profesi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keperawatan dan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kesehatan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memasukkan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kurikulum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mengenai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end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life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2014"/>
              </a:spcBef>
              <a:buAutoNum type="arabicPeriod" startAt="4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Penelitian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mengenai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end</a:t>
            </a:r>
            <a:r>
              <a:rPr sz="2400" i="1" spc="-3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</a:t>
            </a:r>
            <a:r>
              <a:rPr sz="2400" dirty="0">
                <a:latin typeface="Times New Roman"/>
                <a:cs typeface="Times New Roman"/>
              </a:rPr>
              <a:t>fe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difasilitasi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 startAt="4"/>
              <a:tabLst>
                <a:tab pos="469900" algn="l"/>
              </a:tabLst>
            </a:pPr>
            <a:r>
              <a:rPr sz="2400" i="1" dirty="0">
                <a:latin typeface="Times New Roman"/>
                <a:cs typeface="Times New Roman"/>
              </a:rPr>
              <a:t>End</a:t>
            </a:r>
            <a:r>
              <a:rPr sz="2400" i="1" spc="-2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of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life</a:t>
            </a:r>
            <a:r>
              <a:rPr sz="2400" i="1" spc="-5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care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 </a:t>
            </a:r>
            <a:r>
              <a:rPr sz="2400" spc="-10" dirty="0">
                <a:latin typeface="Times New Roman"/>
                <a:cs typeface="Times New Roman"/>
              </a:rPr>
              <a:t>dikembangkan</a:t>
            </a:r>
            <a:endParaRPr sz="2400">
              <a:latin typeface="Times New Roman"/>
              <a:cs typeface="Times New Roman"/>
            </a:endParaRPr>
          </a:p>
          <a:p>
            <a:pPr marL="469900" marR="26670" indent="-457834">
              <a:lnSpc>
                <a:spcPct val="150100"/>
              </a:lnSpc>
              <a:spcBef>
                <a:spcPts val="575"/>
              </a:spcBef>
              <a:buAutoNum type="arabicPeriod" startAt="4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Masyarakat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diinisiasi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berkomunikasi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tentang </a:t>
            </a:r>
            <a:r>
              <a:rPr sz="2400" dirty="0">
                <a:latin typeface="Times New Roman"/>
                <a:cs typeface="Times New Roman"/>
              </a:rPr>
              <a:t>pandangan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pengalaman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mengenai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kematian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0553" rIns="0" bIns="0" rtlCol="0">
            <a:spAutoFit/>
          </a:bodyPr>
          <a:lstStyle/>
          <a:p>
            <a:pPr marL="1384300" marR="508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7</a:t>
            </a:r>
            <a:r>
              <a:rPr sz="3600" spc="-114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INTERVENSI</a:t>
            </a:r>
            <a:r>
              <a:rPr sz="3600" spc="-105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MENINGKATKAN </a:t>
            </a:r>
            <a:r>
              <a:rPr sz="3600" dirty="0">
                <a:solidFill>
                  <a:srgbClr val="040D08"/>
                </a:solidFill>
              </a:rPr>
              <a:t>KUALITAS</a:t>
            </a:r>
            <a:r>
              <a:rPr sz="3600" spc="-30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END</a:t>
            </a:r>
            <a:r>
              <a:rPr sz="3600" spc="-65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OF</a:t>
            </a:r>
            <a:r>
              <a:rPr sz="3600" spc="-55" dirty="0">
                <a:solidFill>
                  <a:srgbClr val="040D08"/>
                </a:solidFill>
              </a:rPr>
              <a:t> </a:t>
            </a:r>
            <a:r>
              <a:rPr sz="3600" dirty="0">
                <a:solidFill>
                  <a:srgbClr val="040D08"/>
                </a:solidFill>
              </a:rPr>
              <a:t>LIFE</a:t>
            </a:r>
            <a:r>
              <a:rPr sz="3600" spc="-60" dirty="0">
                <a:solidFill>
                  <a:srgbClr val="040D08"/>
                </a:solidFill>
              </a:rPr>
              <a:t> </a:t>
            </a:r>
            <a:r>
              <a:rPr sz="3600" spc="-20" dirty="0">
                <a:solidFill>
                  <a:srgbClr val="040D08"/>
                </a:solidFill>
              </a:rPr>
              <a:t>CARE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5171" y="2164059"/>
            <a:ext cx="3317010" cy="331093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114294" y="3464763"/>
            <a:ext cx="185356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40D08"/>
                </a:solidFill>
                <a:latin typeface="Microsoft Sans Serif"/>
                <a:cs typeface="Microsoft Sans Serif"/>
              </a:rPr>
              <a:t>Supportif</a:t>
            </a:r>
            <a:endParaRPr sz="3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43855" y="2145792"/>
            <a:ext cx="3353561" cy="334746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019927" y="3464763"/>
            <a:ext cx="16770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40D08"/>
                </a:solidFill>
                <a:latin typeface="Microsoft Sans Serif"/>
                <a:cs typeface="Microsoft Sans Serif"/>
              </a:rPr>
              <a:t>Edukatif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568" rIns="0" bIns="0" rtlCol="0">
            <a:spAutoFit/>
          </a:bodyPr>
          <a:lstStyle/>
          <a:p>
            <a:pPr marL="13843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JENIS</a:t>
            </a:r>
            <a:r>
              <a:rPr sz="3600" spc="-25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INTERVENSI</a:t>
            </a:r>
            <a:endParaRPr sz="3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3666553" y="1956625"/>
            <a:ext cx="4804410" cy="1750060"/>
            <a:chOff x="3666553" y="1956625"/>
            <a:chExt cx="4804410" cy="1750060"/>
          </a:xfrm>
        </p:grpSpPr>
        <p:sp>
          <p:nvSpPr>
            <p:cNvPr id="4" name="object 4"/>
            <p:cNvSpPr/>
            <p:nvPr/>
          </p:nvSpPr>
          <p:spPr>
            <a:xfrm>
              <a:off x="3678935" y="1969008"/>
              <a:ext cx="4779645" cy="1725295"/>
            </a:xfrm>
            <a:custGeom>
              <a:avLst/>
              <a:gdLst/>
              <a:ahLst/>
              <a:cxnLst/>
              <a:rect l="l" t="t" r="r" b="b"/>
              <a:pathLst>
                <a:path w="4779645" h="1725295">
                  <a:moveTo>
                    <a:pt x="4491736" y="0"/>
                  </a:moveTo>
                  <a:lnTo>
                    <a:pt x="0" y="0"/>
                  </a:lnTo>
                  <a:lnTo>
                    <a:pt x="0" y="1725167"/>
                  </a:lnTo>
                  <a:lnTo>
                    <a:pt x="4491736" y="1725167"/>
                  </a:lnTo>
                  <a:lnTo>
                    <a:pt x="4538363" y="1721403"/>
                  </a:lnTo>
                  <a:lnTo>
                    <a:pt x="4582598" y="1710505"/>
                  </a:lnTo>
                  <a:lnTo>
                    <a:pt x="4623850" y="1693065"/>
                  </a:lnTo>
                  <a:lnTo>
                    <a:pt x="4661525" y="1669678"/>
                  </a:lnTo>
                  <a:lnTo>
                    <a:pt x="4695031" y="1640935"/>
                  </a:lnTo>
                  <a:lnTo>
                    <a:pt x="4723774" y="1607429"/>
                  </a:lnTo>
                  <a:lnTo>
                    <a:pt x="4747161" y="1569754"/>
                  </a:lnTo>
                  <a:lnTo>
                    <a:pt x="4764601" y="1528502"/>
                  </a:lnTo>
                  <a:lnTo>
                    <a:pt x="4775499" y="1484267"/>
                  </a:lnTo>
                  <a:lnTo>
                    <a:pt x="4779264" y="1437639"/>
                  </a:lnTo>
                  <a:lnTo>
                    <a:pt x="4779264" y="287527"/>
                  </a:lnTo>
                  <a:lnTo>
                    <a:pt x="4775499" y="240900"/>
                  </a:lnTo>
                  <a:lnTo>
                    <a:pt x="4764601" y="196665"/>
                  </a:lnTo>
                  <a:lnTo>
                    <a:pt x="4747161" y="155413"/>
                  </a:lnTo>
                  <a:lnTo>
                    <a:pt x="4723774" y="117738"/>
                  </a:lnTo>
                  <a:lnTo>
                    <a:pt x="4695031" y="84232"/>
                  </a:lnTo>
                  <a:lnTo>
                    <a:pt x="4661525" y="55489"/>
                  </a:lnTo>
                  <a:lnTo>
                    <a:pt x="4623850" y="32102"/>
                  </a:lnTo>
                  <a:lnTo>
                    <a:pt x="4582598" y="14662"/>
                  </a:lnTo>
                  <a:lnTo>
                    <a:pt x="4538363" y="3764"/>
                  </a:lnTo>
                  <a:lnTo>
                    <a:pt x="4491736" y="0"/>
                  </a:lnTo>
                  <a:close/>
                </a:path>
              </a:pathLst>
            </a:custGeom>
            <a:solidFill>
              <a:srgbClr val="F7DACC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678935" y="1969008"/>
              <a:ext cx="4779645" cy="1725295"/>
            </a:xfrm>
            <a:custGeom>
              <a:avLst/>
              <a:gdLst/>
              <a:ahLst/>
              <a:cxnLst/>
              <a:rect l="l" t="t" r="r" b="b"/>
              <a:pathLst>
                <a:path w="4779645" h="1725295">
                  <a:moveTo>
                    <a:pt x="4779264" y="287527"/>
                  </a:moveTo>
                  <a:lnTo>
                    <a:pt x="4779264" y="1437639"/>
                  </a:lnTo>
                  <a:lnTo>
                    <a:pt x="4775499" y="1484267"/>
                  </a:lnTo>
                  <a:lnTo>
                    <a:pt x="4764601" y="1528502"/>
                  </a:lnTo>
                  <a:lnTo>
                    <a:pt x="4747161" y="1569754"/>
                  </a:lnTo>
                  <a:lnTo>
                    <a:pt x="4723774" y="1607429"/>
                  </a:lnTo>
                  <a:lnTo>
                    <a:pt x="4695031" y="1640935"/>
                  </a:lnTo>
                  <a:lnTo>
                    <a:pt x="4661525" y="1669678"/>
                  </a:lnTo>
                  <a:lnTo>
                    <a:pt x="4623850" y="1693065"/>
                  </a:lnTo>
                  <a:lnTo>
                    <a:pt x="4582598" y="1710505"/>
                  </a:lnTo>
                  <a:lnTo>
                    <a:pt x="4538363" y="1721403"/>
                  </a:lnTo>
                  <a:lnTo>
                    <a:pt x="4491736" y="1725167"/>
                  </a:lnTo>
                  <a:lnTo>
                    <a:pt x="0" y="1725167"/>
                  </a:lnTo>
                  <a:lnTo>
                    <a:pt x="0" y="0"/>
                  </a:lnTo>
                  <a:lnTo>
                    <a:pt x="4491736" y="0"/>
                  </a:lnTo>
                  <a:lnTo>
                    <a:pt x="4538363" y="3764"/>
                  </a:lnTo>
                  <a:lnTo>
                    <a:pt x="4582598" y="14662"/>
                  </a:lnTo>
                  <a:lnTo>
                    <a:pt x="4623850" y="32102"/>
                  </a:lnTo>
                  <a:lnTo>
                    <a:pt x="4661525" y="55489"/>
                  </a:lnTo>
                  <a:lnTo>
                    <a:pt x="4695031" y="84232"/>
                  </a:lnTo>
                  <a:lnTo>
                    <a:pt x="4723774" y="117738"/>
                  </a:lnTo>
                  <a:lnTo>
                    <a:pt x="4747161" y="155413"/>
                  </a:lnTo>
                  <a:lnTo>
                    <a:pt x="4764601" y="196665"/>
                  </a:lnTo>
                  <a:lnTo>
                    <a:pt x="4775499" y="240900"/>
                  </a:lnTo>
                  <a:lnTo>
                    <a:pt x="4779264" y="287527"/>
                  </a:lnTo>
                  <a:close/>
                </a:path>
              </a:pathLst>
            </a:custGeom>
            <a:ln w="24384">
              <a:solidFill>
                <a:srgbClr val="F7DA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915283" y="2309875"/>
            <a:ext cx="3837940" cy="97790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241300" marR="5080" indent="-228600">
              <a:lnSpc>
                <a:spcPts val="2430"/>
              </a:lnSpc>
              <a:spcBef>
                <a:spcPts val="360"/>
              </a:spcBef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Berfokus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kepada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upaya </a:t>
            </a:r>
            <a:r>
              <a:rPr sz="2200" dirty="0">
                <a:latin typeface="Calibri"/>
                <a:cs typeface="Calibri"/>
              </a:rPr>
              <a:t>pemecahan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masalah,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dukungan </a:t>
            </a:r>
            <a:r>
              <a:rPr sz="2200" dirty="0">
                <a:latin typeface="Calibri"/>
                <a:cs typeface="Calibri"/>
              </a:rPr>
              <a:t>psikologis,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sosial,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spiritual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78408" y="1740407"/>
            <a:ext cx="2712720" cy="2179320"/>
            <a:chOff x="978408" y="1740407"/>
            <a:chExt cx="2712720" cy="2179320"/>
          </a:xfrm>
        </p:grpSpPr>
        <p:sp>
          <p:nvSpPr>
            <p:cNvPr id="8" name="object 8"/>
            <p:cNvSpPr/>
            <p:nvPr/>
          </p:nvSpPr>
          <p:spPr>
            <a:xfrm>
              <a:off x="990600" y="1752599"/>
              <a:ext cx="2688590" cy="2155190"/>
            </a:xfrm>
            <a:custGeom>
              <a:avLst/>
              <a:gdLst/>
              <a:ahLst/>
              <a:cxnLst/>
              <a:rect l="l" t="t" r="r" b="b"/>
              <a:pathLst>
                <a:path w="2688590" h="2155190">
                  <a:moveTo>
                    <a:pt x="2329179" y="0"/>
                  </a:moveTo>
                  <a:lnTo>
                    <a:pt x="359156" y="0"/>
                  </a:lnTo>
                  <a:lnTo>
                    <a:pt x="310422" y="3278"/>
                  </a:lnTo>
                  <a:lnTo>
                    <a:pt x="263680" y="12828"/>
                  </a:lnTo>
                  <a:lnTo>
                    <a:pt x="219359" y="28221"/>
                  </a:lnTo>
                  <a:lnTo>
                    <a:pt x="177886" y="49031"/>
                  </a:lnTo>
                  <a:lnTo>
                    <a:pt x="139689" y="74829"/>
                  </a:lnTo>
                  <a:lnTo>
                    <a:pt x="105197" y="105187"/>
                  </a:lnTo>
                  <a:lnTo>
                    <a:pt x="74837" y="139678"/>
                  </a:lnTo>
                  <a:lnTo>
                    <a:pt x="49037" y="177875"/>
                  </a:lnTo>
                  <a:lnTo>
                    <a:pt x="28225" y="219348"/>
                  </a:lnTo>
                  <a:lnTo>
                    <a:pt x="12829" y="263671"/>
                  </a:lnTo>
                  <a:lnTo>
                    <a:pt x="3278" y="310416"/>
                  </a:lnTo>
                  <a:lnTo>
                    <a:pt x="0" y="359155"/>
                  </a:lnTo>
                  <a:lnTo>
                    <a:pt x="0" y="1795779"/>
                  </a:lnTo>
                  <a:lnTo>
                    <a:pt x="3278" y="1844519"/>
                  </a:lnTo>
                  <a:lnTo>
                    <a:pt x="12829" y="1891264"/>
                  </a:lnTo>
                  <a:lnTo>
                    <a:pt x="28225" y="1935587"/>
                  </a:lnTo>
                  <a:lnTo>
                    <a:pt x="49037" y="1977060"/>
                  </a:lnTo>
                  <a:lnTo>
                    <a:pt x="74837" y="2015257"/>
                  </a:lnTo>
                  <a:lnTo>
                    <a:pt x="105197" y="2049748"/>
                  </a:lnTo>
                  <a:lnTo>
                    <a:pt x="139689" y="2080106"/>
                  </a:lnTo>
                  <a:lnTo>
                    <a:pt x="177886" y="2105904"/>
                  </a:lnTo>
                  <a:lnTo>
                    <a:pt x="219359" y="2126714"/>
                  </a:lnTo>
                  <a:lnTo>
                    <a:pt x="263680" y="2142107"/>
                  </a:lnTo>
                  <a:lnTo>
                    <a:pt x="310422" y="2151657"/>
                  </a:lnTo>
                  <a:lnTo>
                    <a:pt x="359156" y="2154936"/>
                  </a:lnTo>
                  <a:lnTo>
                    <a:pt x="2329179" y="2154936"/>
                  </a:lnTo>
                  <a:lnTo>
                    <a:pt x="2377919" y="2151657"/>
                  </a:lnTo>
                  <a:lnTo>
                    <a:pt x="2424664" y="2142107"/>
                  </a:lnTo>
                  <a:lnTo>
                    <a:pt x="2468987" y="2126714"/>
                  </a:lnTo>
                  <a:lnTo>
                    <a:pt x="2510460" y="2105904"/>
                  </a:lnTo>
                  <a:lnTo>
                    <a:pt x="2548657" y="2080106"/>
                  </a:lnTo>
                  <a:lnTo>
                    <a:pt x="2583148" y="2049748"/>
                  </a:lnTo>
                  <a:lnTo>
                    <a:pt x="2613506" y="2015257"/>
                  </a:lnTo>
                  <a:lnTo>
                    <a:pt x="2639304" y="1977060"/>
                  </a:lnTo>
                  <a:lnTo>
                    <a:pt x="2660114" y="1935587"/>
                  </a:lnTo>
                  <a:lnTo>
                    <a:pt x="2675507" y="1891264"/>
                  </a:lnTo>
                  <a:lnTo>
                    <a:pt x="2685057" y="1844519"/>
                  </a:lnTo>
                  <a:lnTo>
                    <a:pt x="2688336" y="1795779"/>
                  </a:lnTo>
                  <a:lnTo>
                    <a:pt x="2688336" y="359155"/>
                  </a:lnTo>
                  <a:lnTo>
                    <a:pt x="2685057" y="310416"/>
                  </a:lnTo>
                  <a:lnTo>
                    <a:pt x="2675507" y="263671"/>
                  </a:lnTo>
                  <a:lnTo>
                    <a:pt x="2660114" y="219348"/>
                  </a:lnTo>
                  <a:lnTo>
                    <a:pt x="2639304" y="177875"/>
                  </a:lnTo>
                  <a:lnTo>
                    <a:pt x="2613506" y="139678"/>
                  </a:lnTo>
                  <a:lnTo>
                    <a:pt x="2583148" y="105187"/>
                  </a:lnTo>
                  <a:lnTo>
                    <a:pt x="2548657" y="74829"/>
                  </a:lnTo>
                  <a:lnTo>
                    <a:pt x="2510460" y="49031"/>
                  </a:lnTo>
                  <a:lnTo>
                    <a:pt x="2468987" y="28221"/>
                  </a:lnTo>
                  <a:lnTo>
                    <a:pt x="2424664" y="12828"/>
                  </a:lnTo>
                  <a:lnTo>
                    <a:pt x="2377919" y="3278"/>
                  </a:lnTo>
                  <a:lnTo>
                    <a:pt x="2329179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90600" y="1752599"/>
              <a:ext cx="2688590" cy="2155190"/>
            </a:xfrm>
            <a:custGeom>
              <a:avLst/>
              <a:gdLst/>
              <a:ahLst/>
              <a:cxnLst/>
              <a:rect l="l" t="t" r="r" b="b"/>
              <a:pathLst>
                <a:path w="2688590" h="2155190">
                  <a:moveTo>
                    <a:pt x="0" y="359155"/>
                  </a:moveTo>
                  <a:lnTo>
                    <a:pt x="3278" y="310416"/>
                  </a:lnTo>
                  <a:lnTo>
                    <a:pt x="12829" y="263671"/>
                  </a:lnTo>
                  <a:lnTo>
                    <a:pt x="28225" y="219348"/>
                  </a:lnTo>
                  <a:lnTo>
                    <a:pt x="49037" y="177875"/>
                  </a:lnTo>
                  <a:lnTo>
                    <a:pt x="74837" y="139678"/>
                  </a:lnTo>
                  <a:lnTo>
                    <a:pt x="105197" y="105187"/>
                  </a:lnTo>
                  <a:lnTo>
                    <a:pt x="139689" y="74829"/>
                  </a:lnTo>
                  <a:lnTo>
                    <a:pt x="177886" y="49031"/>
                  </a:lnTo>
                  <a:lnTo>
                    <a:pt x="219359" y="28221"/>
                  </a:lnTo>
                  <a:lnTo>
                    <a:pt x="263680" y="12828"/>
                  </a:lnTo>
                  <a:lnTo>
                    <a:pt x="310422" y="3278"/>
                  </a:lnTo>
                  <a:lnTo>
                    <a:pt x="359156" y="0"/>
                  </a:lnTo>
                  <a:lnTo>
                    <a:pt x="2329179" y="0"/>
                  </a:lnTo>
                  <a:lnTo>
                    <a:pt x="2377919" y="3278"/>
                  </a:lnTo>
                  <a:lnTo>
                    <a:pt x="2424664" y="12828"/>
                  </a:lnTo>
                  <a:lnTo>
                    <a:pt x="2468987" y="28221"/>
                  </a:lnTo>
                  <a:lnTo>
                    <a:pt x="2510460" y="49031"/>
                  </a:lnTo>
                  <a:lnTo>
                    <a:pt x="2548657" y="74829"/>
                  </a:lnTo>
                  <a:lnTo>
                    <a:pt x="2583148" y="105187"/>
                  </a:lnTo>
                  <a:lnTo>
                    <a:pt x="2613506" y="139678"/>
                  </a:lnTo>
                  <a:lnTo>
                    <a:pt x="2639304" y="177875"/>
                  </a:lnTo>
                  <a:lnTo>
                    <a:pt x="2660114" y="219348"/>
                  </a:lnTo>
                  <a:lnTo>
                    <a:pt x="2675507" y="263671"/>
                  </a:lnTo>
                  <a:lnTo>
                    <a:pt x="2685057" y="310416"/>
                  </a:lnTo>
                  <a:lnTo>
                    <a:pt x="2688336" y="359155"/>
                  </a:lnTo>
                  <a:lnTo>
                    <a:pt x="2688336" y="1795779"/>
                  </a:lnTo>
                  <a:lnTo>
                    <a:pt x="2685057" y="1844519"/>
                  </a:lnTo>
                  <a:lnTo>
                    <a:pt x="2675507" y="1891264"/>
                  </a:lnTo>
                  <a:lnTo>
                    <a:pt x="2660114" y="1935587"/>
                  </a:lnTo>
                  <a:lnTo>
                    <a:pt x="2639304" y="1977060"/>
                  </a:lnTo>
                  <a:lnTo>
                    <a:pt x="2613506" y="2015257"/>
                  </a:lnTo>
                  <a:lnTo>
                    <a:pt x="2583148" y="2049748"/>
                  </a:lnTo>
                  <a:lnTo>
                    <a:pt x="2548657" y="2080106"/>
                  </a:lnTo>
                  <a:lnTo>
                    <a:pt x="2510460" y="2105904"/>
                  </a:lnTo>
                  <a:lnTo>
                    <a:pt x="2468987" y="2126714"/>
                  </a:lnTo>
                  <a:lnTo>
                    <a:pt x="2424664" y="2142107"/>
                  </a:lnTo>
                  <a:lnTo>
                    <a:pt x="2377919" y="2151657"/>
                  </a:lnTo>
                  <a:lnTo>
                    <a:pt x="2329179" y="2154936"/>
                  </a:lnTo>
                  <a:lnTo>
                    <a:pt x="359156" y="2154936"/>
                  </a:lnTo>
                  <a:lnTo>
                    <a:pt x="310422" y="2151657"/>
                  </a:lnTo>
                  <a:lnTo>
                    <a:pt x="263680" y="2142107"/>
                  </a:lnTo>
                  <a:lnTo>
                    <a:pt x="219359" y="2126714"/>
                  </a:lnTo>
                  <a:lnTo>
                    <a:pt x="177886" y="2105904"/>
                  </a:lnTo>
                  <a:lnTo>
                    <a:pt x="139689" y="2080106"/>
                  </a:lnTo>
                  <a:lnTo>
                    <a:pt x="105197" y="2049748"/>
                  </a:lnTo>
                  <a:lnTo>
                    <a:pt x="74837" y="2015257"/>
                  </a:lnTo>
                  <a:lnTo>
                    <a:pt x="49037" y="1977060"/>
                  </a:lnTo>
                  <a:lnTo>
                    <a:pt x="28225" y="1935587"/>
                  </a:lnTo>
                  <a:lnTo>
                    <a:pt x="12829" y="1891264"/>
                  </a:lnTo>
                  <a:lnTo>
                    <a:pt x="3278" y="1844519"/>
                  </a:lnTo>
                  <a:lnTo>
                    <a:pt x="0" y="1795779"/>
                  </a:lnTo>
                  <a:lnTo>
                    <a:pt x="0" y="359155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379347" y="2529077"/>
            <a:ext cx="191008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SUPPORTIF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666553" y="4218241"/>
            <a:ext cx="4804410" cy="1750060"/>
            <a:chOff x="3666553" y="4218241"/>
            <a:chExt cx="4804410" cy="1750060"/>
          </a:xfrm>
        </p:grpSpPr>
        <p:sp>
          <p:nvSpPr>
            <p:cNvPr id="12" name="object 12"/>
            <p:cNvSpPr/>
            <p:nvPr/>
          </p:nvSpPr>
          <p:spPr>
            <a:xfrm>
              <a:off x="3678935" y="4230623"/>
              <a:ext cx="4779645" cy="1725295"/>
            </a:xfrm>
            <a:custGeom>
              <a:avLst/>
              <a:gdLst/>
              <a:ahLst/>
              <a:cxnLst/>
              <a:rect l="l" t="t" r="r" b="b"/>
              <a:pathLst>
                <a:path w="4779645" h="1725295">
                  <a:moveTo>
                    <a:pt x="4491736" y="0"/>
                  </a:moveTo>
                  <a:lnTo>
                    <a:pt x="0" y="0"/>
                  </a:lnTo>
                  <a:lnTo>
                    <a:pt x="0" y="1725167"/>
                  </a:lnTo>
                  <a:lnTo>
                    <a:pt x="4491736" y="1725167"/>
                  </a:lnTo>
                  <a:lnTo>
                    <a:pt x="4538363" y="1721404"/>
                  </a:lnTo>
                  <a:lnTo>
                    <a:pt x="4582598" y="1710508"/>
                  </a:lnTo>
                  <a:lnTo>
                    <a:pt x="4623850" y="1693072"/>
                  </a:lnTo>
                  <a:lnTo>
                    <a:pt x="4661525" y="1669688"/>
                  </a:lnTo>
                  <a:lnTo>
                    <a:pt x="4695031" y="1640947"/>
                  </a:lnTo>
                  <a:lnTo>
                    <a:pt x="4723774" y="1607443"/>
                  </a:lnTo>
                  <a:lnTo>
                    <a:pt x="4747161" y="1569767"/>
                  </a:lnTo>
                  <a:lnTo>
                    <a:pt x="4764601" y="1528511"/>
                  </a:lnTo>
                  <a:lnTo>
                    <a:pt x="4775499" y="1484267"/>
                  </a:lnTo>
                  <a:lnTo>
                    <a:pt x="4779264" y="1437627"/>
                  </a:lnTo>
                  <a:lnTo>
                    <a:pt x="4779264" y="287527"/>
                  </a:lnTo>
                  <a:lnTo>
                    <a:pt x="4775499" y="240900"/>
                  </a:lnTo>
                  <a:lnTo>
                    <a:pt x="4764601" y="196665"/>
                  </a:lnTo>
                  <a:lnTo>
                    <a:pt x="4747161" y="155413"/>
                  </a:lnTo>
                  <a:lnTo>
                    <a:pt x="4723774" y="117738"/>
                  </a:lnTo>
                  <a:lnTo>
                    <a:pt x="4695031" y="84232"/>
                  </a:lnTo>
                  <a:lnTo>
                    <a:pt x="4661525" y="55489"/>
                  </a:lnTo>
                  <a:lnTo>
                    <a:pt x="4623850" y="32102"/>
                  </a:lnTo>
                  <a:lnTo>
                    <a:pt x="4582598" y="14662"/>
                  </a:lnTo>
                  <a:lnTo>
                    <a:pt x="4538363" y="3764"/>
                  </a:lnTo>
                  <a:lnTo>
                    <a:pt x="4491736" y="0"/>
                  </a:lnTo>
                  <a:close/>
                </a:path>
              </a:pathLst>
            </a:custGeom>
            <a:solidFill>
              <a:srgbClr val="F7DACC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78935" y="4230623"/>
              <a:ext cx="4779645" cy="1725295"/>
            </a:xfrm>
            <a:custGeom>
              <a:avLst/>
              <a:gdLst/>
              <a:ahLst/>
              <a:cxnLst/>
              <a:rect l="l" t="t" r="r" b="b"/>
              <a:pathLst>
                <a:path w="4779645" h="1725295">
                  <a:moveTo>
                    <a:pt x="4779264" y="287527"/>
                  </a:moveTo>
                  <a:lnTo>
                    <a:pt x="4779264" y="1437627"/>
                  </a:lnTo>
                  <a:lnTo>
                    <a:pt x="4775499" y="1484267"/>
                  </a:lnTo>
                  <a:lnTo>
                    <a:pt x="4764601" y="1528511"/>
                  </a:lnTo>
                  <a:lnTo>
                    <a:pt x="4747161" y="1569767"/>
                  </a:lnTo>
                  <a:lnTo>
                    <a:pt x="4723774" y="1607443"/>
                  </a:lnTo>
                  <a:lnTo>
                    <a:pt x="4695031" y="1640947"/>
                  </a:lnTo>
                  <a:lnTo>
                    <a:pt x="4661525" y="1669688"/>
                  </a:lnTo>
                  <a:lnTo>
                    <a:pt x="4623850" y="1693072"/>
                  </a:lnTo>
                  <a:lnTo>
                    <a:pt x="4582598" y="1710508"/>
                  </a:lnTo>
                  <a:lnTo>
                    <a:pt x="4538363" y="1721404"/>
                  </a:lnTo>
                  <a:lnTo>
                    <a:pt x="4491736" y="1725167"/>
                  </a:lnTo>
                  <a:lnTo>
                    <a:pt x="0" y="1725167"/>
                  </a:lnTo>
                  <a:lnTo>
                    <a:pt x="0" y="0"/>
                  </a:lnTo>
                  <a:lnTo>
                    <a:pt x="4491736" y="0"/>
                  </a:lnTo>
                  <a:lnTo>
                    <a:pt x="4538363" y="3764"/>
                  </a:lnTo>
                  <a:lnTo>
                    <a:pt x="4582598" y="14662"/>
                  </a:lnTo>
                  <a:lnTo>
                    <a:pt x="4623850" y="32102"/>
                  </a:lnTo>
                  <a:lnTo>
                    <a:pt x="4661525" y="55489"/>
                  </a:lnTo>
                  <a:lnTo>
                    <a:pt x="4695031" y="84232"/>
                  </a:lnTo>
                  <a:lnTo>
                    <a:pt x="4723774" y="117738"/>
                  </a:lnTo>
                  <a:lnTo>
                    <a:pt x="4747161" y="155413"/>
                  </a:lnTo>
                  <a:lnTo>
                    <a:pt x="4764601" y="196665"/>
                  </a:lnTo>
                  <a:lnTo>
                    <a:pt x="4775499" y="240900"/>
                  </a:lnTo>
                  <a:lnTo>
                    <a:pt x="4779264" y="287527"/>
                  </a:lnTo>
                  <a:close/>
                </a:path>
              </a:pathLst>
            </a:custGeom>
            <a:ln w="24384">
              <a:solidFill>
                <a:srgbClr val="F7DA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915283" y="4420565"/>
            <a:ext cx="3691890" cy="128397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41300" marR="5080" indent="-228600">
              <a:lnSpc>
                <a:spcPct val="91600"/>
              </a:lnSpc>
              <a:spcBef>
                <a:spcPts val="330"/>
              </a:spcBef>
              <a:buChar char="•"/>
              <a:tabLst>
                <a:tab pos="241300" algn="l"/>
              </a:tabLst>
            </a:pPr>
            <a:r>
              <a:rPr sz="2200" dirty="0">
                <a:latin typeface="Calibri"/>
                <a:cs typeface="Calibri"/>
              </a:rPr>
              <a:t>Berfokus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kepada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pemberian </a:t>
            </a:r>
            <a:r>
              <a:rPr sz="2200" dirty="0">
                <a:latin typeface="Calibri"/>
                <a:cs typeface="Calibri"/>
              </a:rPr>
              <a:t>pendidikan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kesehatan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kepada </a:t>
            </a:r>
            <a:r>
              <a:rPr sz="2200" dirty="0">
                <a:latin typeface="Calibri"/>
                <a:cs typeface="Calibri"/>
              </a:rPr>
              <a:t>pasien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keluarga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mengenai perawatan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pasien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978408" y="4005071"/>
            <a:ext cx="2712720" cy="2179320"/>
            <a:chOff x="978408" y="4005071"/>
            <a:chExt cx="2712720" cy="2179320"/>
          </a:xfrm>
        </p:grpSpPr>
        <p:sp>
          <p:nvSpPr>
            <p:cNvPr id="16" name="object 16"/>
            <p:cNvSpPr/>
            <p:nvPr/>
          </p:nvSpPr>
          <p:spPr>
            <a:xfrm>
              <a:off x="990600" y="4017263"/>
              <a:ext cx="2688590" cy="2155190"/>
            </a:xfrm>
            <a:custGeom>
              <a:avLst/>
              <a:gdLst/>
              <a:ahLst/>
              <a:cxnLst/>
              <a:rect l="l" t="t" r="r" b="b"/>
              <a:pathLst>
                <a:path w="2688590" h="2155190">
                  <a:moveTo>
                    <a:pt x="2329179" y="0"/>
                  </a:moveTo>
                  <a:lnTo>
                    <a:pt x="359156" y="0"/>
                  </a:lnTo>
                  <a:lnTo>
                    <a:pt x="310422" y="3278"/>
                  </a:lnTo>
                  <a:lnTo>
                    <a:pt x="263680" y="12828"/>
                  </a:lnTo>
                  <a:lnTo>
                    <a:pt x="219359" y="28221"/>
                  </a:lnTo>
                  <a:lnTo>
                    <a:pt x="177886" y="49031"/>
                  </a:lnTo>
                  <a:lnTo>
                    <a:pt x="139689" y="74829"/>
                  </a:lnTo>
                  <a:lnTo>
                    <a:pt x="105197" y="105187"/>
                  </a:lnTo>
                  <a:lnTo>
                    <a:pt x="74837" y="139678"/>
                  </a:lnTo>
                  <a:lnTo>
                    <a:pt x="49037" y="177875"/>
                  </a:lnTo>
                  <a:lnTo>
                    <a:pt x="28225" y="219348"/>
                  </a:lnTo>
                  <a:lnTo>
                    <a:pt x="12829" y="263671"/>
                  </a:lnTo>
                  <a:lnTo>
                    <a:pt x="3278" y="310416"/>
                  </a:lnTo>
                  <a:lnTo>
                    <a:pt x="0" y="359156"/>
                  </a:lnTo>
                  <a:lnTo>
                    <a:pt x="0" y="1795767"/>
                  </a:lnTo>
                  <a:lnTo>
                    <a:pt x="3278" y="1844503"/>
                  </a:lnTo>
                  <a:lnTo>
                    <a:pt x="12829" y="1891247"/>
                  </a:lnTo>
                  <a:lnTo>
                    <a:pt x="28225" y="1935571"/>
                  </a:lnTo>
                  <a:lnTo>
                    <a:pt x="49037" y="1977045"/>
                  </a:lnTo>
                  <a:lnTo>
                    <a:pt x="74837" y="2015243"/>
                  </a:lnTo>
                  <a:lnTo>
                    <a:pt x="105197" y="2049737"/>
                  </a:lnTo>
                  <a:lnTo>
                    <a:pt x="139689" y="2080098"/>
                  </a:lnTo>
                  <a:lnTo>
                    <a:pt x="177886" y="2105898"/>
                  </a:lnTo>
                  <a:lnTo>
                    <a:pt x="219359" y="2126710"/>
                  </a:lnTo>
                  <a:lnTo>
                    <a:pt x="263680" y="2142106"/>
                  </a:lnTo>
                  <a:lnTo>
                    <a:pt x="310422" y="2151657"/>
                  </a:lnTo>
                  <a:lnTo>
                    <a:pt x="359156" y="2154936"/>
                  </a:lnTo>
                  <a:lnTo>
                    <a:pt x="2329179" y="2154936"/>
                  </a:lnTo>
                  <a:lnTo>
                    <a:pt x="2377919" y="2151657"/>
                  </a:lnTo>
                  <a:lnTo>
                    <a:pt x="2424664" y="2142106"/>
                  </a:lnTo>
                  <a:lnTo>
                    <a:pt x="2468987" y="2126710"/>
                  </a:lnTo>
                  <a:lnTo>
                    <a:pt x="2510460" y="2105898"/>
                  </a:lnTo>
                  <a:lnTo>
                    <a:pt x="2548657" y="2080098"/>
                  </a:lnTo>
                  <a:lnTo>
                    <a:pt x="2583148" y="2049737"/>
                  </a:lnTo>
                  <a:lnTo>
                    <a:pt x="2613506" y="2015243"/>
                  </a:lnTo>
                  <a:lnTo>
                    <a:pt x="2639304" y="1977045"/>
                  </a:lnTo>
                  <a:lnTo>
                    <a:pt x="2660114" y="1935571"/>
                  </a:lnTo>
                  <a:lnTo>
                    <a:pt x="2675507" y="1891247"/>
                  </a:lnTo>
                  <a:lnTo>
                    <a:pt x="2685057" y="1844503"/>
                  </a:lnTo>
                  <a:lnTo>
                    <a:pt x="2688336" y="1795767"/>
                  </a:lnTo>
                  <a:lnTo>
                    <a:pt x="2688336" y="359156"/>
                  </a:lnTo>
                  <a:lnTo>
                    <a:pt x="2685057" y="310416"/>
                  </a:lnTo>
                  <a:lnTo>
                    <a:pt x="2675507" y="263671"/>
                  </a:lnTo>
                  <a:lnTo>
                    <a:pt x="2660114" y="219348"/>
                  </a:lnTo>
                  <a:lnTo>
                    <a:pt x="2639304" y="177875"/>
                  </a:lnTo>
                  <a:lnTo>
                    <a:pt x="2613506" y="139678"/>
                  </a:lnTo>
                  <a:lnTo>
                    <a:pt x="2583148" y="105187"/>
                  </a:lnTo>
                  <a:lnTo>
                    <a:pt x="2548657" y="74829"/>
                  </a:lnTo>
                  <a:lnTo>
                    <a:pt x="2510460" y="49031"/>
                  </a:lnTo>
                  <a:lnTo>
                    <a:pt x="2468987" y="28221"/>
                  </a:lnTo>
                  <a:lnTo>
                    <a:pt x="2424664" y="12828"/>
                  </a:lnTo>
                  <a:lnTo>
                    <a:pt x="2377919" y="3278"/>
                  </a:lnTo>
                  <a:lnTo>
                    <a:pt x="2329179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90600" y="4017263"/>
              <a:ext cx="2688590" cy="2155190"/>
            </a:xfrm>
            <a:custGeom>
              <a:avLst/>
              <a:gdLst/>
              <a:ahLst/>
              <a:cxnLst/>
              <a:rect l="l" t="t" r="r" b="b"/>
              <a:pathLst>
                <a:path w="2688590" h="2155190">
                  <a:moveTo>
                    <a:pt x="0" y="359156"/>
                  </a:moveTo>
                  <a:lnTo>
                    <a:pt x="3278" y="310416"/>
                  </a:lnTo>
                  <a:lnTo>
                    <a:pt x="12829" y="263671"/>
                  </a:lnTo>
                  <a:lnTo>
                    <a:pt x="28225" y="219348"/>
                  </a:lnTo>
                  <a:lnTo>
                    <a:pt x="49037" y="177875"/>
                  </a:lnTo>
                  <a:lnTo>
                    <a:pt x="74837" y="139678"/>
                  </a:lnTo>
                  <a:lnTo>
                    <a:pt x="105197" y="105187"/>
                  </a:lnTo>
                  <a:lnTo>
                    <a:pt x="139689" y="74829"/>
                  </a:lnTo>
                  <a:lnTo>
                    <a:pt x="177886" y="49031"/>
                  </a:lnTo>
                  <a:lnTo>
                    <a:pt x="219359" y="28221"/>
                  </a:lnTo>
                  <a:lnTo>
                    <a:pt x="263680" y="12828"/>
                  </a:lnTo>
                  <a:lnTo>
                    <a:pt x="310422" y="3278"/>
                  </a:lnTo>
                  <a:lnTo>
                    <a:pt x="359156" y="0"/>
                  </a:lnTo>
                  <a:lnTo>
                    <a:pt x="2329179" y="0"/>
                  </a:lnTo>
                  <a:lnTo>
                    <a:pt x="2377919" y="3278"/>
                  </a:lnTo>
                  <a:lnTo>
                    <a:pt x="2424664" y="12828"/>
                  </a:lnTo>
                  <a:lnTo>
                    <a:pt x="2468987" y="28221"/>
                  </a:lnTo>
                  <a:lnTo>
                    <a:pt x="2510460" y="49031"/>
                  </a:lnTo>
                  <a:lnTo>
                    <a:pt x="2548657" y="74829"/>
                  </a:lnTo>
                  <a:lnTo>
                    <a:pt x="2583148" y="105187"/>
                  </a:lnTo>
                  <a:lnTo>
                    <a:pt x="2613506" y="139678"/>
                  </a:lnTo>
                  <a:lnTo>
                    <a:pt x="2639304" y="177875"/>
                  </a:lnTo>
                  <a:lnTo>
                    <a:pt x="2660114" y="219348"/>
                  </a:lnTo>
                  <a:lnTo>
                    <a:pt x="2675507" y="263671"/>
                  </a:lnTo>
                  <a:lnTo>
                    <a:pt x="2685057" y="310416"/>
                  </a:lnTo>
                  <a:lnTo>
                    <a:pt x="2688336" y="359156"/>
                  </a:lnTo>
                  <a:lnTo>
                    <a:pt x="2688336" y="1795767"/>
                  </a:lnTo>
                  <a:lnTo>
                    <a:pt x="2685057" y="1844503"/>
                  </a:lnTo>
                  <a:lnTo>
                    <a:pt x="2675507" y="1891247"/>
                  </a:lnTo>
                  <a:lnTo>
                    <a:pt x="2660114" y="1935571"/>
                  </a:lnTo>
                  <a:lnTo>
                    <a:pt x="2639304" y="1977045"/>
                  </a:lnTo>
                  <a:lnTo>
                    <a:pt x="2613506" y="2015243"/>
                  </a:lnTo>
                  <a:lnTo>
                    <a:pt x="2583148" y="2049737"/>
                  </a:lnTo>
                  <a:lnTo>
                    <a:pt x="2548657" y="2080098"/>
                  </a:lnTo>
                  <a:lnTo>
                    <a:pt x="2510460" y="2105898"/>
                  </a:lnTo>
                  <a:lnTo>
                    <a:pt x="2468987" y="2126710"/>
                  </a:lnTo>
                  <a:lnTo>
                    <a:pt x="2424664" y="2142106"/>
                  </a:lnTo>
                  <a:lnTo>
                    <a:pt x="2377919" y="2151657"/>
                  </a:lnTo>
                  <a:lnTo>
                    <a:pt x="2329179" y="2154936"/>
                  </a:lnTo>
                  <a:lnTo>
                    <a:pt x="359156" y="2154936"/>
                  </a:lnTo>
                  <a:lnTo>
                    <a:pt x="310422" y="2151657"/>
                  </a:lnTo>
                  <a:lnTo>
                    <a:pt x="263680" y="2142106"/>
                  </a:lnTo>
                  <a:lnTo>
                    <a:pt x="219359" y="2126710"/>
                  </a:lnTo>
                  <a:lnTo>
                    <a:pt x="177886" y="2105898"/>
                  </a:lnTo>
                  <a:lnTo>
                    <a:pt x="139689" y="2080098"/>
                  </a:lnTo>
                  <a:lnTo>
                    <a:pt x="105197" y="2049737"/>
                  </a:lnTo>
                  <a:lnTo>
                    <a:pt x="74837" y="2015243"/>
                  </a:lnTo>
                  <a:lnTo>
                    <a:pt x="49037" y="1977045"/>
                  </a:lnTo>
                  <a:lnTo>
                    <a:pt x="28225" y="1935571"/>
                  </a:lnTo>
                  <a:lnTo>
                    <a:pt x="12829" y="1891247"/>
                  </a:lnTo>
                  <a:lnTo>
                    <a:pt x="3278" y="1844503"/>
                  </a:lnTo>
                  <a:lnTo>
                    <a:pt x="0" y="1795767"/>
                  </a:lnTo>
                  <a:lnTo>
                    <a:pt x="0" y="359156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577466" y="4793741"/>
            <a:ext cx="151384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EDUKASI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777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INTERVENSI</a:t>
            </a:r>
            <a:r>
              <a:rPr sz="3600" spc="-45" dirty="0"/>
              <a:t> </a:t>
            </a:r>
            <a:r>
              <a:rPr sz="3600" i="1" dirty="0">
                <a:latin typeface="Cambria"/>
                <a:cs typeface="Cambria"/>
              </a:rPr>
              <a:t>END</a:t>
            </a:r>
            <a:r>
              <a:rPr sz="3600" i="1" spc="-50" dirty="0">
                <a:latin typeface="Cambria"/>
                <a:cs typeface="Cambria"/>
              </a:rPr>
              <a:t> </a:t>
            </a:r>
            <a:r>
              <a:rPr sz="3600" i="1" dirty="0">
                <a:latin typeface="Cambria"/>
                <a:cs typeface="Cambria"/>
              </a:rPr>
              <a:t>OF</a:t>
            </a:r>
            <a:r>
              <a:rPr sz="3600" i="1" spc="-65" dirty="0">
                <a:latin typeface="Cambria"/>
                <a:cs typeface="Cambria"/>
              </a:rPr>
              <a:t> </a:t>
            </a:r>
            <a:r>
              <a:rPr sz="3600" i="1" dirty="0">
                <a:latin typeface="Cambria"/>
                <a:cs typeface="Cambria"/>
              </a:rPr>
              <a:t>LIFE</a:t>
            </a:r>
            <a:r>
              <a:rPr sz="3600" i="1" spc="-55" dirty="0">
                <a:latin typeface="Cambria"/>
                <a:cs typeface="Cambria"/>
              </a:rPr>
              <a:t> </a:t>
            </a:r>
            <a:r>
              <a:rPr sz="3600" i="1" spc="-20" dirty="0">
                <a:latin typeface="Cambria"/>
                <a:cs typeface="Cambria"/>
              </a:rPr>
              <a:t>CARE</a:t>
            </a:r>
            <a:endParaRPr sz="3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8368" rIns="0" bIns="0" rtlCol="0">
            <a:spAutoFit/>
          </a:bodyPr>
          <a:lstStyle/>
          <a:p>
            <a:pPr marL="1536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4D4D4D"/>
                </a:solidFill>
              </a:rPr>
              <a:t>Isu</a:t>
            </a:r>
            <a:r>
              <a:rPr sz="3600" spc="-35" dirty="0">
                <a:solidFill>
                  <a:srgbClr val="4D4D4D"/>
                </a:solidFill>
              </a:rPr>
              <a:t> </a:t>
            </a:r>
            <a:r>
              <a:rPr sz="3600" i="1" dirty="0">
                <a:solidFill>
                  <a:srgbClr val="4D4D4D"/>
                </a:solidFill>
                <a:latin typeface="Cambria"/>
                <a:cs typeface="Cambria"/>
              </a:rPr>
              <a:t>End</a:t>
            </a:r>
            <a:r>
              <a:rPr sz="3600" i="1" spc="-30" dirty="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sz="3600" i="1" dirty="0">
                <a:solidFill>
                  <a:srgbClr val="4D4D4D"/>
                </a:solidFill>
                <a:latin typeface="Cambria"/>
                <a:cs typeface="Cambria"/>
              </a:rPr>
              <a:t>Of</a:t>
            </a:r>
            <a:r>
              <a:rPr sz="3600" i="1" spc="-35" dirty="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sz="3600" i="1" spc="-20" dirty="0">
                <a:solidFill>
                  <a:srgbClr val="4D4D4D"/>
                </a:solidFill>
                <a:latin typeface="Cambria"/>
                <a:cs typeface="Cambria"/>
              </a:rPr>
              <a:t>Life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60575" y="1892884"/>
            <a:ext cx="5607050" cy="1014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2400" i="1" dirty="0">
                <a:latin typeface="Times New Roman"/>
                <a:cs typeface="Times New Roman"/>
              </a:rPr>
              <a:t>Withdrawing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and</a:t>
            </a:r>
            <a:r>
              <a:rPr sz="2400" i="1" spc="-1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withholding</a:t>
            </a:r>
            <a:r>
              <a:rPr sz="2400" i="1" spc="-6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life</a:t>
            </a:r>
            <a:r>
              <a:rPr sz="2400" i="1" spc="-4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support</a:t>
            </a:r>
            <a:endParaRPr sz="240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2020"/>
              </a:spcBef>
              <a:buAutoNum type="arabicPeriod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Tidak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memberikan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resusitasi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(DNR)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8644" y="16509"/>
            <a:ext cx="643064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WITHDRAWING</a:t>
            </a:r>
            <a:r>
              <a:rPr spc="-70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spc="-10" dirty="0"/>
              <a:t>WITHHOLDING </a:t>
            </a:r>
            <a:r>
              <a:rPr dirty="0"/>
              <a:t>LIFE</a:t>
            </a:r>
            <a:r>
              <a:rPr spc="-15" dirty="0"/>
              <a:t> </a:t>
            </a:r>
            <a:r>
              <a:rPr spc="-10" dirty="0"/>
              <a:t>SUPPORT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2444" y="1365885"/>
            <a:ext cx="7778750" cy="3989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</a:tabLst>
            </a:pP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PERATURAN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MENTERI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KESEHATAN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RI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37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TAHUN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Calibri"/>
                <a:cs typeface="Calibri"/>
              </a:rPr>
              <a:t>2014</a:t>
            </a:r>
            <a:endParaRPr sz="2500">
              <a:latin typeface="Calibri"/>
              <a:cs typeface="Calibri"/>
            </a:endParaRPr>
          </a:p>
          <a:p>
            <a:pPr marL="356870" marR="292735" indent="-344805">
              <a:lnSpc>
                <a:spcPct val="150000"/>
              </a:lnSpc>
              <a:spcBef>
                <a:spcPts val="590"/>
              </a:spcBef>
              <a:buFont typeface="Calibri"/>
              <a:buChar char="•"/>
              <a:tabLst>
                <a:tab pos="356870" algn="l"/>
              </a:tabLst>
            </a:pP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Withdrawing</a:t>
            </a:r>
            <a:r>
              <a:rPr sz="2500" b="1" i="1" spc="-7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life</a:t>
            </a:r>
            <a:r>
              <a:rPr sz="2500" b="1" i="1" spc="-7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supports</a:t>
            </a:r>
            <a:r>
              <a:rPr sz="2500" b="1" i="1" spc="-3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u="sng" spc="-10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menghentikan</a:t>
            </a:r>
            <a:r>
              <a:rPr sz="2500" u="sng" spc="-55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sebagian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semua</a:t>
            </a:r>
            <a:r>
              <a:rPr sz="25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terapi</a:t>
            </a:r>
            <a:r>
              <a:rPr sz="25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bantuan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hidup</a:t>
            </a:r>
            <a:r>
              <a:rPr sz="25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yang</a:t>
            </a:r>
            <a:r>
              <a:rPr sz="2500" u="sng" spc="-60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sudah</a:t>
            </a:r>
            <a:r>
              <a:rPr sz="2500" u="sng" spc="-45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spc="-10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diberikan</a:t>
            </a:r>
            <a:r>
              <a:rPr sz="2500" spc="-10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pada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pasien.</a:t>
            </a:r>
            <a:endParaRPr sz="2500">
              <a:latin typeface="Calibri"/>
              <a:cs typeface="Calibri"/>
            </a:endParaRPr>
          </a:p>
          <a:p>
            <a:pPr marL="356870" marR="81280" indent="-344805">
              <a:lnSpc>
                <a:spcPct val="150100"/>
              </a:lnSpc>
              <a:spcBef>
                <a:spcPts val="610"/>
              </a:spcBef>
              <a:buFont typeface="Calibri"/>
              <a:buChar char="•"/>
              <a:tabLst>
                <a:tab pos="356870" algn="l"/>
              </a:tabLst>
            </a:pP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Withholding</a:t>
            </a:r>
            <a:r>
              <a:rPr sz="2500" b="1" i="1" spc="-1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life</a:t>
            </a:r>
            <a:r>
              <a:rPr sz="2500" b="1" i="1" spc="-6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b="1" i="1" dirty="0">
                <a:solidFill>
                  <a:srgbClr val="FFFF00"/>
                </a:solidFill>
                <a:latin typeface="Calibri"/>
                <a:cs typeface="Calibri"/>
              </a:rPr>
              <a:t>supports</a:t>
            </a:r>
            <a:r>
              <a:rPr sz="2500" b="1" i="1" spc="-5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25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menunda</a:t>
            </a:r>
            <a:r>
              <a:rPr sz="2500" spc="-60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pemberian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terapi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bantuan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hidup</a:t>
            </a:r>
            <a:r>
              <a:rPr sz="25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baru</a:t>
            </a:r>
            <a:r>
              <a:rPr sz="2500" u="sng" spc="-35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atau</a:t>
            </a:r>
            <a:r>
              <a:rPr sz="2500" u="sng" spc="-45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 </a:t>
            </a:r>
            <a:r>
              <a:rPr sz="2500" u="sng" dirty="0">
                <a:solidFill>
                  <a:srgbClr val="00FF00"/>
                </a:solidFill>
                <a:uFill>
                  <a:solidFill>
                    <a:srgbClr val="00FF00"/>
                  </a:solidFill>
                </a:uFill>
                <a:latin typeface="Calibri"/>
                <a:cs typeface="Calibri"/>
              </a:rPr>
              <a:t>lanjutan</a:t>
            </a:r>
            <a:r>
              <a:rPr sz="2500" spc="-65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tanpa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menghentikan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terapi</a:t>
            </a:r>
            <a:r>
              <a:rPr sz="25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bantuan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hidup</a:t>
            </a:r>
            <a:r>
              <a:rPr sz="25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sedang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berjalan.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9644" y="1709379"/>
            <a:ext cx="7113905" cy="3112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700"/>
              </a:lnSpc>
              <a:spcBef>
                <a:spcPts val="100"/>
              </a:spcBef>
            </a:pP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Terapi</a:t>
            </a:r>
            <a:r>
              <a:rPr sz="25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bantuan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hidup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5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tidak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dihentikan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Calibri"/>
                <a:cs typeface="Calibri"/>
              </a:rPr>
              <a:t>atau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ditunda</a:t>
            </a:r>
            <a:r>
              <a:rPr sz="25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meliputi:</a:t>
            </a:r>
            <a:endParaRPr sz="25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115"/>
              </a:spcBef>
              <a:buAutoNum type="arabicPeriod"/>
              <a:tabLst>
                <a:tab pos="469900" algn="l"/>
              </a:tabLst>
            </a:pPr>
            <a:r>
              <a:rPr sz="2500" dirty="0">
                <a:solidFill>
                  <a:srgbClr val="00FF00"/>
                </a:solidFill>
                <a:latin typeface="Calibri"/>
                <a:cs typeface="Calibri"/>
              </a:rPr>
              <a:t>Terapi</a:t>
            </a:r>
            <a:r>
              <a:rPr sz="2500" spc="-75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00FF00"/>
                </a:solidFill>
                <a:latin typeface="Calibri"/>
                <a:cs typeface="Calibri"/>
              </a:rPr>
              <a:t>oksigen</a:t>
            </a:r>
            <a:endParaRPr sz="25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090"/>
              </a:spcBef>
              <a:buAutoNum type="arabicPeriod"/>
              <a:tabLst>
                <a:tab pos="469900" algn="l"/>
              </a:tabLst>
            </a:pPr>
            <a:r>
              <a:rPr sz="2500" dirty="0">
                <a:solidFill>
                  <a:srgbClr val="00FF00"/>
                </a:solidFill>
                <a:latin typeface="Calibri"/>
                <a:cs typeface="Calibri"/>
              </a:rPr>
              <a:t>Nutrisi</a:t>
            </a:r>
            <a:r>
              <a:rPr sz="2500" spc="-80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00FF00"/>
                </a:solidFill>
                <a:latin typeface="Calibri"/>
                <a:cs typeface="Calibri"/>
              </a:rPr>
              <a:t>enteral</a:t>
            </a:r>
            <a:endParaRPr sz="25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2115"/>
              </a:spcBef>
              <a:buAutoNum type="arabicPeriod"/>
              <a:tabLst>
                <a:tab pos="469900" algn="l"/>
              </a:tabLst>
            </a:pPr>
            <a:r>
              <a:rPr sz="2500" dirty="0">
                <a:solidFill>
                  <a:srgbClr val="00FF00"/>
                </a:solidFill>
                <a:latin typeface="Calibri"/>
                <a:cs typeface="Calibri"/>
              </a:rPr>
              <a:t>Terapi</a:t>
            </a:r>
            <a:r>
              <a:rPr sz="2500" spc="-85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00FF00"/>
                </a:solidFill>
                <a:latin typeface="Calibri"/>
                <a:cs typeface="Calibri"/>
              </a:rPr>
              <a:t>cairan</a:t>
            </a:r>
            <a:r>
              <a:rPr sz="2500" spc="-55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00FF00"/>
                </a:solidFill>
                <a:latin typeface="Calibri"/>
                <a:cs typeface="Calibri"/>
              </a:rPr>
              <a:t>kristaloid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0995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0"/>
              </a:spcBef>
            </a:pPr>
            <a:r>
              <a:rPr dirty="0"/>
              <a:t>JENIS</a:t>
            </a:r>
            <a:r>
              <a:rPr spc="-75" dirty="0"/>
              <a:t> </a:t>
            </a:r>
            <a:r>
              <a:rPr dirty="0"/>
              <a:t>TERAPI</a:t>
            </a:r>
            <a:r>
              <a:rPr spc="-60" dirty="0"/>
              <a:t> </a:t>
            </a:r>
            <a:r>
              <a:rPr spc="-10" dirty="0"/>
              <a:t>SUPPORTIF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3581" rIns="0" bIns="0" rtlCol="0">
            <a:spAutoFit/>
          </a:bodyPr>
          <a:lstStyle/>
          <a:p>
            <a:pPr marL="546100">
              <a:lnSpc>
                <a:spcPct val="100000"/>
              </a:lnSpc>
              <a:spcBef>
                <a:spcPts val="110"/>
              </a:spcBef>
            </a:pPr>
            <a:r>
              <a:rPr sz="4000" spc="-10" dirty="0">
                <a:latin typeface="Calibri"/>
                <a:cs typeface="Calibri"/>
              </a:rPr>
              <a:t>PENGANTAR</a:t>
            </a:r>
            <a:endParaRPr sz="4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80032" y="1728216"/>
            <a:ext cx="5886450" cy="119862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22982" y="2110816"/>
            <a:ext cx="440309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Kematian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merupakan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titik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akhir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kehidupan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865376" y="2910814"/>
            <a:ext cx="5716270" cy="1671320"/>
            <a:chOff x="1865376" y="2910814"/>
            <a:chExt cx="5716270" cy="167132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9224" y="2910814"/>
              <a:ext cx="528091" cy="44579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65376" y="3386315"/>
              <a:ext cx="5715762" cy="119559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433954" y="3629355"/>
            <a:ext cx="4578985" cy="610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305"/>
              </a:lnSpc>
              <a:spcBef>
                <a:spcPts val="9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Kematian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sz="2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timbul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akibat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proses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menua</a:t>
            </a:r>
            <a:endParaRPr sz="2000">
              <a:latin typeface="Calibri"/>
              <a:cs typeface="Calibri"/>
            </a:endParaRPr>
          </a:p>
          <a:p>
            <a:pPr marL="4445" algn="ctr">
              <a:lnSpc>
                <a:spcPts val="2305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ataupun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insidental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(akut</a:t>
            </a:r>
            <a:r>
              <a:rPr sz="20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maupun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kronis)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865376" y="4565878"/>
            <a:ext cx="5716270" cy="1674495"/>
            <a:chOff x="1865376" y="4565878"/>
            <a:chExt cx="5716270" cy="167449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9224" y="4565878"/>
              <a:ext cx="528091" cy="44579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65376" y="5044440"/>
              <a:ext cx="5715762" cy="1195590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302510" y="5287467"/>
            <a:ext cx="4842510" cy="610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305"/>
              </a:lnSpc>
              <a:spcBef>
                <a:spcPts val="9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Kematian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hilangnya</a:t>
            </a:r>
            <a:r>
              <a:rPr sz="20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refleks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batang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otak,</a:t>
            </a:r>
            <a:r>
              <a:rPr sz="20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henti</a:t>
            </a:r>
            <a:endParaRPr sz="2000">
              <a:latin typeface="Calibri"/>
              <a:cs typeface="Calibri"/>
            </a:endParaRPr>
          </a:p>
          <a:p>
            <a:pPr marL="3810" algn="ctr">
              <a:lnSpc>
                <a:spcPts val="2305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nafas,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henti</a:t>
            </a:r>
            <a:r>
              <a:rPr sz="20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jantung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1156345"/>
            <a:ext cx="8046720" cy="4557395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Terapi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bantuan</a:t>
            </a:r>
            <a:r>
              <a:rPr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hidup</a:t>
            </a:r>
            <a:r>
              <a:rPr sz="2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dihentikan</a:t>
            </a:r>
            <a:r>
              <a:rPr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ditunda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meliputi: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93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Rawat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2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Intensive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Care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 Unit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Resusitasi</a:t>
            </a:r>
            <a:r>
              <a:rPr sz="2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Jantung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Paru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2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Intubasi</a:t>
            </a:r>
            <a:r>
              <a:rPr sz="2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trakeal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Ventilasi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mekanis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Obat</a:t>
            </a:r>
            <a:r>
              <a:rPr sz="2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vasoaktif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Nutrisi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parenteral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Transplantasi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Transfusi</a:t>
            </a:r>
            <a:r>
              <a:rPr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darah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Antibiotika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530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Tindakan</a:t>
            </a:r>
            <a:r>
              <a:rPr sz="2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lain</a:t>
            </a:r>
            <a:r>
              <a:rPr sz="2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ditetapkan</a:t>
            </a:r>
            <a:r>
              <a:rPr sz="22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dalam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standar</a:t>
            </a:r>
            <a:r>
              <a:rPr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pelayanan</a:t>
            </a:r>
            <a:r>
              <a:rPr sz="2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kedokteran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444" y="1709379"/>
            <a:ext cx="7395209" cy="295973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6870" marR="213360" indent="-344805">
              <a:lnSpc>
                <a:spcPct val="150100"/>
              </a:lnSpc>
              <a:spcBef>
                <a:spcPts val="85"/>
              </a:spcBef>
              <a:buChar char="•"/>
              <a:tabLst>
                <a:tab pos="356870" algn="l"/>
              </a:tabLst>
            </a:pP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Keluarga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pasien</a:t>
            </a:r>
            <a:r>
              <a:rPr sz="25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meminta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tim</a:t>
            </a:r>
            <a:r>
              <a:rPr sz="25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kesehatan</a:t>
            </a:r>
            <a:r>
              <a:rPr sz="2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untuk mempertimbangkan</a:t>
            </a:r>
            <a:r>
              <a:rPr sz="25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5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melakukan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i="1" dirty="0">
                <a:solidFill>
                  <a:srgbClr val="FFFFFF"/>
                </a:solidFill>
                <a:latin typeface="Calibri"/>
                <a:cs typeface="Calibri"/>
              </a:rPr>
              <a:t>withdrawing</a:t>
            </a:r>
            <a:r>
              <a:rPr sz="2500" i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2500" i="1" dirty="0">
                <a:solidFill>
                  <a:srgbClr val="FFFFFF"/>
                </a:solidFill>
                <a:latin typeface="Calibri"/>
                <a:cs typeface="Calibri"/>
              </a:rPr>
              <a:t>withholding</a:t>
            </a:r>
            <a:r>
              <a:rPr sz="2500" i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i="1" dirty="0">
                <a:solidFill>
                  <a:srgbClr val="FFFFFF"/>
                </a:solidFill>
                <a:latin typeface="Calibri"/>
                <a:cs typeface="Calibri"/>
              </a:rPr>
              <a:t>life</a:t>
            </a:r>
            <a:r>
              <a:rPr sz="2500" i="1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i="1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2500">
              <a:latin typeface="Calibri"/>
              <a:cs typeface="Calibri"/>
            </a:endParaRPr>
          </a:p>
          <a:p>
            <a:pPr marL="356870" marR="5080" indent="-344805">
              <a:lnSpc>
                <a:spcPct val="150500"/>
              </a:lnSpc>
              <a:spcBef>
                <a:spcPts val="575"/>
              </a:spcBef>
              <a:buChar char="•"/>
              <a:tabLst>
                <a:tab pos="356870" algn="l"/>
              </a:tabLst>
            </a:pP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Keputusan</a:t>
            </a:r>
            <a:r>
              <a:rPr sz="25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dikeluarkan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berdasarkan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konsultasi</a:t>
            </a:r>
            <a:r>
              <a:rPr sz="250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dengan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Komite</a:t>
            </a:r>
            <a:r>
              <a:rPr sz="25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Medik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25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Komite</a:t>
            </a:r>
            <a:r>
              <a:rPr sz="25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Etik</a:t>
            </a:r>
            <a:r>
              <a:rPr sz="25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RS</a:t>
            </a:r>
            <a:r>
              <a:rPr sz="25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tersebut</a:t>
            </a:r>
            <a:r>
              <a:rPr sz="2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(pasal</a:t>
            </a:r>
            <a:r>
              <a:rPr sz="25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5" dirty="0">
                <a:solidFill>
                  <a:srgbClr val="FFFFFF"/>
                </a:solidFill>
                <a:latin typeface="Calibri"/>
                <a:cs typeface="Calibri"/>
              </a:rPr>
              <a:t>15)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9644" y="249377"/>
            <a:ext cx="661162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TIDAK</a:t>
            </a:r>
            <a:r>
              <a:rPr sz="2800" spc="-30" dirty="0"/>
              <a:t> </a:t>
            </a:r>
            <a:r>
              <a:rPr sz="2800" dirty="0"/>
              <a:t>MEMBERIKAN</a:t>
            </a:r>
            <a:r>
              <a:rPr sz="2800" spc="-100" dirty="0"/>
              <a:t> </a:t>
            </a:r>
            <a:r>
              <a:rPr sz="2800" dirty="0"/>
              <a:t>RESUSITASI</a:t>
            </a:r>
            <a:r>
              <a:rPr sz="2800" spc="-85" dirty="0"/>
              <a:t> </a:t>
            </a:r>
            <a:r>
              <a:rPr sz="2800" spc="-10" dirty="0"/>
              <a:t>(DNR)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688644" y="1184709"/>
            <a:ext cx="7607934" cy="20377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50100"/>
              </a:lnSpc>
              <a:spcBef>
                <a:spcPts val="90"/>
              </a:spcBef>
              <a:buFont typeface="Calibri"/>
              <a:buChar char="•"/>
              <a:tabLst>
                <a:tab pos="356870" algn="l"/>
              </a:tabLst>
            </a:pPr>
            <a:r>
              <a:rPr sz="2200" i="1"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z="2200" i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sz="2200" i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FFFFFF"/>
                </a:solidFill>
                <a:latin typeface="Calibri"/>
                <a:cs typeface="Calibri"/>
              </a:rPr>
              <a:t>Resuscitation</a:t>
            </a:r>
            <a:r>
              <a:rPr sz="2200" i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(DNR)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merupakan</a:t>
            </a:r>
            <a:r>
              <a:rPr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sebuah</a:t>
            </a:r>
            <a:r>
              <a:rPr sz="2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perintah</a:t>
            </a:r>
            <a:r>
              <a:rPr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tertulis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terdapat</a:t>
            </a:r>
            <a:r>
              <a:rPr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pelayanan</a:t>
            </a:r>
            <a:r>
              <a:rPr sz="2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kesehatan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rumah</a:t>
            </a:r>
            <a:r>
              <a:rPr sz="2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sakit</a:t>
            </a:r>
            <a:r>
              <a:rPr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untuk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menghormati</a:t>
            </a:r>
            <a:r>
              <a:rPr sz="22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keinginan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pasien</a:t>
            </a:r>
            <a:r>
              <a:rPr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untuk</a:t>
            </a:r>
            <a:r>
              <a:rPr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tidak</a:t>
            </a:r>
            <a:r>
              <a:rPr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menjalani</a:t>
            </a:r>
            <a:r>
              <a:rPr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cardiac </a:t>
            </a:r>
            <a:r>
              <a:rPr sz="2200" i="1" dirty="0">
                <a:solidFill>
                  <a:srgbClr val="FFFFFF"/>
                </a:solidFill>
                <a:latin typeface="Calibri"/>
                <a:cs typeface="Calibri"/>
              </a:rPr>
              <a:t>pulmonary</a:t>
            </a:r>
            <a:r>
              <a:rPr sz="2200" i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resuscitation</a:t>
            </a:r>
            <a:r>
              <a:rPr sz="2200" i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(CPR)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9644" y="249377"/>
            <a:ext cx="661162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dirty="0"/>
              <a:t>TIDAK</a:t>
            </a:r>
            <a:r>
              <a:rPr sz="2800" spc="-30" dirty="0"/>
              <a:t> </a:t>
            </a:r>
            <a:r>
              <a:rPr sz="2800" dirty="0"/>
              <a:t>MEMBERIKAN</a:t>
            </a:r>
            <a:r>
              <a:rPr sz="2800" spc="-100" dirty="0"/>
              <a:t> </a:t>
            </a:r>
            <a:r>
              <a:rPr sz="2800" dirty="0"/>
              <a:t>RESUSITASI</a:t>
            </a:r>
            <a:r>
              <a:rPr sz="2800" spc="-85" dirty="0"/>
              <a:t> </a:t>
            </a:r>
            <a:r>
              <a:rPr sz="2800" spc="-10" dirty="0"/>
              <a:t>(DNR)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415"/>
              </a:spcBef>
              <a:buChar char="•"/>
              <a:tabLst>
                <a:tab pos="356870" algn="l"/>
                <a:tab pos="1271270" algn="l"/>
                <a:tab pos="1985010" algn="l"/>
                <a:tab pos="3326765" algn="l"/>
                <a:tab pos="4290060" algn="l"/>
                <a:tab pos="5860415" algn="l"/>
                <a:tab pos="6540500" algn="l"/>
                <a:tab pos="6991984" algn="l"/>
              </a:tabLst>
            </a:pPr>
            <a:r>
              <a:rPr spc="-10" dirty="0"/>
              <a:t>Pasien</a:t>
            </a:r>
            <a:r>
              <a:rPr dirty="0"/>
              <a:t>	</a:t>
            </a:r>
            <a:r>
              <a:rPr spc="-20" dirty="0"/>
              <a:t>yang</a:t>
            </a:r>
            <a:r>
              <a:rPr dirty="0"/>
              <a:t>	</a:t>
            </a:r>
            <a:r>
              <a:rPr spc="-10" dirty="0"/>
              <a:t>kompeten</a:t>
            </a:r>
            <a:r>
              <a:rPr dirty="0"/>
              <a:t>	</a:t>
            </a:r>
            <a:r>
              <a:rPr spc="-10" dirty="0"/>
              <a:t>berhak</a:t>
            </a:r>
            <a:r>
              <a:rPr dirty="0"/>
              <a:t>	</a:t>
            </a:r>
            <a:r>
              <a:rPr spc="-10" dirty="0"/>
              <a:t>mengajukan</a:t>
            </a:r>
            <a:r>
              <a:rPr dirty="0"/>
              <a:t>	</a:t>
            </a:r>
            <a:r>
              <a:rPr spc="-25" dirty="0"/>
              <a:t>DNR</a:t>
            </a:r>
            <a:r>
              <a:rPr dirty="0"/>
              <a:t>	</a:t>
            </a:r>
            <a:r>
              <a:rPr spc="-50" dirty="0">
                <a:latin typeface="Wingdings"/>
                <a:cs typeface="Wingdings"/>
              </a:rPr>
              <a:t>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0" dirty="0"/>
              <a:t>dengan</a:t>
            </a:r>
          </a:p>
          <a:p>
            <a:pPr marL="356870">
              <a:lnSpc>
                <a:spcPct val="100000"/>
              </a:lnSpc>
              <a:spcBef>
                <a:spcPts val="1320"/>
              </a:spcBef>
            </a:pPr>
            <a:r>
              <a:rPr dirty="0"/>
              <a:t>informasi</a:t>
            </a:r>
            <a:r>
              <a:rPr spc="-45" dirty="0"/>
              <a:t> </a:t>
            </a:r>
            <a:r>
              <a:rPr dirty="0"/>
              <a:t>adekuat</a:t>
            </a:r>
            <a:r>
              <a:rPr spc="-55" dirty="0"/>
              <a:t> </a:t>
            </a:r>
            <a:r>
              <a:rPr dirty="0"/>
              <a:t>yang</a:t>
            </a:r>
            <a:r>
              <a:rPr spc="-5" dirty="0"/>
              <a:t> </a:t>
            </a:r>
            <a:r>
              <a:rPr dirty="0"/>
              <a:t>telah</a:t>
            </a:r>
            <a:r>
              <a:rPr spc="-25" dirty="0"/>
              <a:t> </a:t>
            </a:r>
            <a:r>
              <a:rPr spc="-10" dirty="0"/>
              <a:t>dipahaminya.</a:t>
            </a:r>
          </a:p>
          <a:p>
            <a:pPr marL="356870" indent="-344170">
              <a:lnSpc>
                <a:spcPct val="100000"/>
              </a:lnSpc>
              <a:spcBef>
                <a:spcPts val="1850"/>
              </a:spcBef>
              <a:buChar char="•"/>
              <a:tabLst>
                <a:tab pos="356870" algn="l"/>
                <a:tab pos="1701800" algn="l"/>
                <a:tab pos="2900045" algn="l"/>
                <a:tab pos="3735070" algn="l"/>
                <a:tab pos="4667885" algn="l"/>
                <a:tab pos="5479415" algn="l"/>
                <a:tab pos="6786880" algn="l"/>
              </a:tabLst>
            </a:pPr>
            <a:r>
              <a:rPr spc="-10" dirty="0"/>
              <a:t>Keputusan</a:t>
            </a:r>
            <a:r>
              <a:rPr dirty="0"/>
              <a:t>	</a:t>
            </a:r>
            <a:r>
              <a:rPr spc="-10" dirty="0"/>
              <a:t>diberikan</a:t>
            </a:r>
            <a:r>
              <a:rPr dirty="0"/>
              <a:t>	</a:t>
            </a:r>
            <a:r>
              <a:rPr spc="-20" dirty="0"/>
              <a:t>dalam</a:t>
            </a:r>
            <a:r>
              <a:rPr dirty="0"/>
              <a:t>	</a:t>
            </a:r>
            <a:r>
              <a:rPr spc="-10" dirty="0"/>
              <a:t>bentuk</a:t>
            </a:r>
            <a:r>
              <a:rPr dirty="0"/>
              <a:t>	</a:t>
            </a:r>
            <a:r>
              <a:rPr spc="-10" dirty="0"/>
              <a:t>pesan</a:t>
            </a:r>
            <a:r>
              <a:rPr dirty="0"/>
              <a:t>	</a:t>
            </a:r>
            <a:r>
              <a:rPr spc="-10" dirty="0"/>
              <a:t>(</a:t>
            </a:r>
            <a:r>
              <a:rPr i="1" spc="-10" dirty="0">
                <a:latin typeface="Calibri"/>
                <a:cs typeface="Calibri"/>
              </a:rPr>
              <a:t>advanced</a:t>
            </a:r>
            <a:r>
              <a:rPr i="1" dirty="0">
                <a:latin typeface="Calibri"/>
                <a:cs typeface="Calibri"/>
              </a:rPr>
              <a:t>	</a:t>
            </a:r>
            <a:r>
              <a:rPr i="1" spc="-10" dirty="0">
                <a:latin typeface="Calibri"/>
                <a:cs typeface="Calibri"/>
              </a:rPr>
              <a:t>directive</a:t>
            </a:r>
            <a:r>
              <a:rPr spc="-10" dirty="0"/>
              <a:t>)</a:t>
            </a:r>
          </a:p>
          <a:p>
            <a:pPr marL="356870">
              <a:lnSpc>
                <a:spcPct val="100000"/>
              </a:lnSpc>
              <a:spcBef>
                <a:spcPts val="1320"/>
              </a:spcBef>
            </a:pPr>
            <a:r>
              <a:rPr dirty="0"/>
              <a:t>atau</a:t>
            </a:r>
            <a:r>
              <a:rPr spc="-30" dirty="0"/>
              <a:t> </a:t>
            </a:r>
            <a:r>
              <a:rPr i="1" dirty="0">
                <a:latin typeface="Calibri"/>
                <a:cs typeface="Calibri"/>
              </a:rPr>
              <a:t>informed</a:t>
            </a:r>
            <a:r>
              <a:rPr i="1" spc="-55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consent</a:t>
            </a:r>
            <a:r>
              <a:rPr spc="-10" dirty="0"/>
              <a:t>.</a:t>
            </a:r>
          </a:p>
          <a:p>
            <a:pPr marL="356870" indent="-344170">
              <a:lnSpc>
                <a:spcPct val="100000"/>
              </a:lnSpc>
              <a:spcBef>
                <a:spcPts val="1850"/>
              </a:spcBef>
              <a:buChar char="•"/>
              <a:tabLst>
                <a:tab pos="356870" algn="l"/>
              </a:tabLst>
            </a:pPr>
            <a:r>
              <a:rPr dirty="0"/>
              <a:t>Keluarga</a:t>
            </a:r>
            <a:r>
              <a:rPr spc="355" dirty="0"/>
              <a:t> </a:t>
            </a:r>
            <a:r>
              <a:rPr dirty="0"/>
              <a:t>terdekat</a:t>
            </a:r>
            <a:r>
              <a:rPr spc="355" dirty="0"/>
              <a:t> </a:t>
            </a:r>
            <a:r>
              <a:rPr dirty="0"/>
              <a:t>tidak</a:t>
            </a:r>
            <a:r>
              <a:rPr spc="335" dirty="0"/>
              <a:t> </a:t>
            </a:r>
            <a:r>
              <a:rPr dirty="0"/>
              <a:t>boleh</a:t>
            </a:r>
            <a:r>
              <a:rPr spc="325" dirty="0"/>
              <a:t> </a:t>
            </a:r>
            <a:r>
              <a:rPr dirty="0"/>
              <a:t>membuat</a:t>
            </a:r>
            <a:r>
              <a:rPr spc="340" dirty="0"/>
              <a:t> </a:t>
            </a:r>
            <a:r>
              <a:rPr dirty="0"/>
              <a:t>keputusan</a:t>
            </a:r>
            <a:r>
              <a:rPr spc="325" dirty="0"/>
              <a:t> </a:t>
            </a:r>
            <a:r>
              <a:rPr dirty="0"/>
              <a:t>untuk</a:t>
            </a:r>
            <a:r>
              <a:rPr spc="330" dirty="0"/>
              <a:t> </a:t>
            </a:r>
            <a:r>
              <a:rPr spc="-20" dirty="0"/>
              <a:t>DNR,</a:t>
            </a:r>
          </a:p>
          <a:p>
            <a:pPr marL="356870">
              <a:lnSpc>
                <a:spcPct val="100000"/>
              </a:lnSpc>
              <a:spcBef>
                <a:spcPts val="1320"/>
              </a:spcBef>
            </a:pPr>
            <a:r>
              <a:rPr dirty="0"/>
              <a:t>kecuali</a:t>
            </a:r>
            <a:r>
              <a:rPr spc="-55" dirty="0"/>
              <a:t> </a:t>
            </a:r>
            <a:r>
              <a:rPr dirty="0"/>
              <a:t>telah</a:t>
            </a:r>
            <a:r>
              <a:rPr spc="-30" dirty="0"/>
              <a:t> </a:t>
            </a:r>
            <a:r>
              <a:rPr dirty="0"/>
              <a:t>tertulis</a:t>
            </a:r>
            <a:r>
              <a:rPr spc="-20" dirty="0"/>
              <a:t> </a:t>
            </a:r>
            <a:r>
              <a:rPr dirty="0"/>
              <a:t>dalam</a:t>
            </a:r>
            <a:r>
              <a:rPr spc="-40" dirty="0"/>
              <a:t> </a:t>
            </a:r>
            <a:r>
              <a:rPr i="1" dirty="0">
                <a:latin typeface="Calibri"/>
                <a:cs typeface="Calibri"/>
              </a:rPr>
              <a:t>advanced</a:t>
            </a:r>
            <a:r>
              <a:rPr i="1" spc="-25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directive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9644" y="249377"/>
            <a:ext cx="661162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ID" sz="2800"/>
              <a:t>TIDAK</a:t>
            </a:r>
            <a:r>
              <a:rPr lang="en-ID" sz="2800" spc="-30"/>
              <a:t> </a:t>
            </a:r>
            <a:r>
              <a:rPr lang="en-ID" sz="2800"/>
              <a:t>MEMBERIKAN</a:t>
            </a:r>
            <a:r>
              <a:rPr lang="en-ID" sz="2800" spc="-100"/>
              <a:t> </a:t>
            </a:r>
            <a:r>
              <a:rPr lang="en-ID" sz="2800"/>
              <a:t>RESUSITASI</a:t>
            </a:r>
            <a:r>
              <a:rPr lang="en-ID" sz="2800" spc="-85"/>
              <a:t> </a:t>
            </a:r>
            <a:r>
              <a:rPr lang="en-ID" sz="2800" spc="-10"/>
              <a:t>(DNR)</a:t>
            </a:r>
            <a:endParaRPr lang="en-ID" sz="2800"/>
          </a:p>
        </p:txBody>
      </p:sp>
      <p:sp>
        <p:nvSpPr>
          <p:cNvPr id="4" name="object 4"/>
          <p:cNvSpPr txBox="1"/>
          <p:nvPr/>
        </p:nvSpPr>
        <p:spPr>
          <a:xfrm>
            <a:off x="688644" y="1184709"/>
            <a:ext cx="7211695" cy="4251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 algn="just">
              <a:lnSpc>
                <a:spcPct val="150100"/>
              </a:lnSpc>
              <a:spcBef>
                <a:spcPts val="90"/>
              </a:spcBef>
              <a:buChar char="•"/>
              <a:tabLst>
                <a:tab pos="356870" algn="l"/>
              </a:tabLst>
            </a:pP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Namun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en-ID"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lang="en-ID" sz="2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pertimbangan</a:t>
            </a:r>
            <a:r>
              <a:rPr lang="en-ID" sz="22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tertentu</a:t>
            </a:r>
            <a:r>
              <a:rPr lang="en-ID"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lang="en-ID"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layak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en-ID" sz="2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10" dirty="0" err="1">
                <a:solidFill>
                  <a:srgbClr val="FFFFFF"/>
                </a:solidFill>
                <a:latin typeface="Calibri"/>
                <a:cs typeface="Calibri"/>
              </a:rPr>
              <a:t>keluarga</a:t>
            </a:r>
            <a:r>
              <a:rPr lang="en-ID" sz="2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dapat</a:t>
            </a:r>
            <a:r>
              <a:rPr lang="en-ID"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mengajukan</a:t>
            </a:r>
            <a:r>
              <a:rPr lang="en-ID" sz="2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permohonan</a:t>
            </a:r>
            <a:r>
              <a:rPr lang="en-ID" sz="22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DNR</a:t>
            </a:r>
            <a:r>
              <a:rPr lang="en-ID" sz="2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Kepmenkes</a:t>
            </a:r>
            <a:r>
              <a:rPr lang="en-ID"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RI</a:t>
            </a:r>
            <a:r>
              <a:rPr lang="en-ID" sz="2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lang="en-ID" sz="2200" spc="-25" dirty="0">
                <a:solidFill>
                  <a:srgbClr val="FFFFFF"/>
                </a:solidFill>
                <a:latin typeface="Calibri"/>
                <a:cs typeface="Calibri"/>
              </a:rPr>
              <a:t> 812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tahun</a:t>
            </a:r>
            <a:r>
              <a:rPr lang="en-ID" sz="2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10" dirty="0">
                <a:solidFill>
                  <a:srgbClr val="FFFFFF"/>
                </a:solidFill>
                <a:latin typeface="Calibri"/>
                <a:cs typeface="Calibri"/>
              </a:rPr>
              <a:t>2007)</a:t>
            </a:r>
            <a:endParaRPr lang="en-ID" sz="2200" dirty="0">
              <a:latin typeface="Calibri"/>
              <a:cs typeface="Calibri"/>
            </a:endParaRPr>
          </a:p>
          <a:p>
            <a:pPr marL="357505" indent="-344805" algn="just">
              <a:lnSpc>
                <a:spcPct val="100000"/>
              </a:lnSpc>
              <a:spcBef>
                <a:spcPts val="1850"/>
              </a:spcBef>
              <a:buChar char="•"/>
              <a:tabLst>
                <a:tab pos="357505" algn="l"/>
              </a:tabLst>
            </a:pP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Peran</a:t>
            </a:r>
            <a:r>
              <a:rPr lang="en-ID" sz="2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perawat</a:t>
            </a:r>
            <a:r>
              <a:rPr lang="en-ID" sz="2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5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endParaRPr lang="en-ID" sz="2200" dirty="0">
              <a:latin typeface="Wingdings"/>
              <a:cs typeface="Wingdings"/>
            </a:endParaRPr>
          </a:p>
          <a:p>
            <a:pPr marL="747395" lvl="1" indent="-393700">
              <a:lnSpc>
                <a:spcPct val="100000"/>
              </a:lnSpc>
              <a:spcBef>
                <a:spcPts val="1850"/>
              </a:spcBef>
              <a:buAutoNum type="arabicPeriod"/>
              <a:tabLst>
                <a:tab pos="747395" algn="l"/>
              </a:tabLst>
            </a:pP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Melakukan</a:t>
            </a:r>
            <a:r>
              <a:rPr lang="en-ID" sz="22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diskusi</a:t>
            </a:r>
            <a:r>
              <a:rPr lang="en-ID"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lang="en-ID" sz="2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seluruh</a:t>
            </a:r>
            <a:r>
              <a:rPr lang="en-ID"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tim</a:t>
            </a:r>
            <a:r>
              <a:rPr lang="en-ID" sz="2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perawatan</a:t>
            </a:r>
            <a:r>
              <a:rPr lang="en-ID" sz="22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25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endParaRPr lang="en-ID" sz="2200" dirty="0">
              <a:latin typeface="Calibri"/>
              <a:cs typeface="Calibri"/>
            </a:endParaRPr>
          </a:p>
          <a:p>
            <a:pPr marL="747395">
              <a:lnSpc>
                <a:spcPct val="100000"/>
              </a:lnSpc>
              <a:spcBef>
                <a:spcPts val="1320"/>
              </a:spcBef>
            </a:pPr>
            <a:r>
              <a:rPr lang="en-ID" sz="2200" spc="-10" dirty="0" err="1">
                <a:solidFill>
                  <a:srgbClr val="FFFFFF"/>
                </a:solidFill>
                <a:latin typeface="Calibri"/>
                <a:cs typeface="Calibri"/>
              </a:rPr>
              <a:t>keluarga</a:t>
            </a:r>
            <a:endParaRPr lang="en-ID" sz="2200" dirty="0">
              <a:latin typeface="Calibri"/>
              <a:cs typeface="Calibri"/>
            </a:endParaRPr>
          </a:p>
          <a:p>
            <a:pPr marL="747395" marR="381000" lvl="1" indent="-393700">
              <a:lnSpc>
                <a:spcPct val="150100"/>
              </a:lnSpc>
              <a:spcBef>
                <a:spcPts val="530"/>
              </a:spcBef>
              <a:buAutoNum type="arabicPeriod" startAt="2"/>
              <a:tabLst>
                <a:tab pos="747395" algn="l"/>
              </a:tabLst>
            </a:pPr>
            <a:r>
              <a:rPr lang="en-ID" sz="2200" spc="-10" dirty="0" err="1">
                <a:solidFill>
                  <a:srgbClr val="FFFFFF"/>
                </a:solidFill>
                <a:latin typeface="Calibri"/>
                <a:cs typeface="Calibri"/>
              </a:rPr>
              <a:t>Mendokumentasikan</a:t>
            </a:r>
            <a:r>
              <a:rPr lang="en-ID" sz="22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keputusan</a:t>
            </a:r>
            <a:r>
              <a:rPr lang="en-ID" sz="2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lang="en-ID" sz="2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diambil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10" dirty="0" err="1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lang="en-ID" sz="2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persetujuan</a:t>
            </a:r>
            <a:r>
              <a:rPr lang="en-ID" sz="2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keluarga</a:t>
            </a:r>
            <a:r>
              <a:rPr lang="en-ID"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>
                <a:solidFill>
                  <a:srgbClr val="FFFFFF"/>
                </a:solidFill>
                <a:latin typeface="Calibri"/>
                <a:cs typeface="Calibri"/>
              </a:rPr>
              <a:t>pada</a:t>
            </a:r>
            <a:r>
              <a:rPr lang="en-ID" sz="2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rekam</a:t>
            </a:r>
            <a:r>
              <a:rPr lang="en-ID" sz="2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dirty="0" err="1">
                <a:solidFill>
                  <a:srgbClr val="FFFFFF"/>
                </a:solidFill>
                <a:latin typeface="Calibri"/>
                <a:cs typeface="Calibri"/>
              </a:rPr>
              <a:t>medis</a:t>
            </a:r>
            <a:r>
              <a:rPr lang="en-ID" sz="2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ID" sz="2200" spc="-10" dirty="0" err="1">
                <a:solidFill>
                  <a:srgbClr val="FFFFFF"/>
                </a:solidFill>
                <a:latin typeface="Calibri"/>
                <a:cs typeface="Calibri"/>
              </a:rPr>
              <a:t>pasien</a:t>
            </a:r>
            <a:endParaRPr lang="en-ID"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20823" y="3198876"/>
            <a:ext cx="5438775" cy="1136650"/>
            <a:chOff x="2020823" y="3198876"/>
            <a:chExt cx="5438775" cy="11366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20823" y="3745992"/>
              <a:ext cx="5438394" cy="58902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0254" y="3203448"/>
              <a:ext cx="5401056" cy="56438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90922" y="3339973"/>
              <a:ext cx="1432560" cy="202565"/>
            </a:xfrm>
            <a:custGeom>
              <a:avLst/>
              <a:gdLst/>
              <a:ahLst/>
              <a:cxnLst/>
              <a:rect l="l" t="t" r="r" b="b"/>
              <a:pathLst>
                <a:path w="1432560" h="202564">
                  <a:moveTo>
                    <a:pt x="1356867" y="0"/>
                  </a:moveTo>
                  <a:lnTo>
                    <a:pt x="1283207" y="202437"/>
                  </a:lnTo>
                  <a:lnTo>
                    <a:pt x="1432052" y="202437"/>
                  </a:lnTo>
                  <a:lnTo>
                    <a:pt x="1356867" y="0"/>
                  </a:lnTo>
                  <a:close/>
                </a:path>
                <a:path w="1432560" h="202564">
                  <a:moveTo>
                    <a:pt x="73660" y="0"/>
                  </a:moveTo>
                  <a:lnTo>
                    <a:pt x="0" y="202437"/>
                  </a:lnTo>
                  <a:lnTo>
                    <a:pt x="148843" y="202437"/>
                  </a:lnTo>
                  <a:lnTo>
                    <a:pt x="73660" y="0"/>
                  </a:lnTo>
                  <a:close/>
                </a:path>
              </a:pathLst>
            </a:custGeom>
            <a:ln w="9144">
              <a:solidFill>
                <a:srgbClr val="2C2C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60648" y="3300476"/>
              <a:ext cx="231648" cy="14744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040254" y="3203448"/>
              <a:ext cx="5401310" cy="564515"/>
            </a:xfrm>
            <a:custGeom>
              <a:avLst/>
              <a:gdLst/>
              <a:ahLst/>
              <a:cxnLst/>
              <a:rect l="l" t="t" r="r" b="b"/>
              <a:pathLst>
                <a:path w="5401309" h="564514">
                  <a:moveTo>
                    <a:pt x="4965065" y="9271"/>
                  </a:moveTo>
                  <a:lnTo>
                    <a:pt x="5075174" y="9271"/>
                  </a:lnTo>
                  <a:lnTo>
                    <a:pt x="5075174" y="224027"/>
                  </a:lnTo>
                  <a:lnTo>
                    <a:pt x="5290947" y="224027"/>
                  </a:lnTo>
                  <a:lnTo>
                    <a:pt x="5290947" y="9271"/>
                  </a:lnTo>
                  <a:lnTo>
                    <a:pt x="5401056" y="9271"/>
                  </a:lnTo>
                  <a:lnTo>
                    <a:pt x="5401056" y="554735"/>
                  </a:lnTo>
                  <a:lnTo>
                    <a:pt x="5290947" y="554735"/>
                  </a:lnTo>
                  <a:lnTo>
                    <a:pt x="5290947" y="316229"/>
                  </a:lnTo>
                  <a:lnTo>
                    <a:pt x="5075174" y="316229"/>
                  </a:lnTo>
                  <a:lnTo>
                    <a:pt x="5075174" y="554735"/>
                  </a:lnTo>
                  <a:lnTo>
                    <a:pt x="4965065" y="554735"/>
                  </a:lnTo>
                  <a:lnTo>
                    <a:pt x="4965065" y="9271"/>
                  </a:lnTo>
                  <a:close/>
                </a:path>
                <a:path w="5401309" h="564514">
                  <a:moveTo>
                    <a:pt x="4750943" y="9271"/>
                  </a:moveTo>
                  <a:lnTo>
                    <a:pt x="4861052" y="9271"/>
                  </a:lnTo>
                  <a:lnTo>
                    <a:pt x="4861052" y="554735"/>
                  </a:lnTo>
                  <a:lnTo>
                    <a:pt x="4750943" y="554735"/>
                  </a:lnTo>
                  <a:lnTo>
                    <a:pt x="4750943" y="9271"/>
                  </a:lnTo>
                  <a:close/>
                </a:path>
                <a:path w="5401309" h="564514">
                  <a:moveTo>
                    <a:pt x="3850640" y="9271"/>
                  </a:moveTo>
                  <a:lnTo>
                    <a:pt x="3967099" y="9271"/>
                  </a:lnTo>
                  <a:lnTo>
                    <a:pt x="4185539" y="554735"/>
                  </a:lnTo>
                  <a:lnTo>
                    <a:pt x="4065651" y="554735"/>
                  </a:lnTo>
                  <a:lnTo>
                    <a:pt x="4018026" y="430783"/>
                  </a:lnTo>
                  <a:lnTo>
                    <a:pt x="3799967" y="430783"/>
                  </a:lnTo>
                  <a:lnTo>
                    <a:pt x="3755008" y="554735"/>
                  </a:lnTo>
                  <a:lnTo>
                    <a:pt x="3638169" y="554735"/>
                  </a:lnTo>
                  <a:lnTo>
                    <a:pt x="3850640" y="9271"/>
                  </a:lnTo>
                  <a:close/>
                </a:path>
                <a:path w="5401309" h="564514">
                  <a:moveTo>
                    <a:pt x="3143377" y="9271"/>
                  </a:moveTo>
                  <a:lnTo>
                    <a:pt x="3253485" y="9271"/>
                  </a:lnTo>
                  <a:lnTo>
                    <a:pt x="3253485" y="251460"/>
                  </a:lnTo>
                  <a:lnTo>
                    <a:pt x="3475990" y="9271"/>
                  </a:lnTo>
                  <a:lnTo>
                    <a:pt x="3624072" y="9271"/>
                  </a:lnTo>
                  <a:lnTo>
                    <a:pt x="3418712" y="221741"/>
                  </a:lnTo>
                  <a:lnTo>
                    <a:pt x="3635248" y="554735"/>
                  </a:lnTo>
                  <a:lnTo>
                    <a:pt x="3492754" y="554735"/>
                  </a:lnTo>
                  <a:lnTo>
                    <a:pt x="3342894" y="298703"/>
                  </a:lnTo>
                  <a:lnTo>
                    <a:pt x="3253485" y="389889"/>
                  </a:lnTo>
                  <a:lnTo>
                    <a:pt x="3253485" y="554735"/>
                  </a:lnTo>
                  <a:lnTo>
                    <a:pt x="3143377" y="554735"/>
                  </a:lnTo>
                  <a:lnTo>
                    <a:pt x="3143377" y="9271"/>
                  </a:lnTo>
                  <a:close/>
                </a:path>
                <a:path w="5401309" h="564514">
                  <a:moveTo>
                    <a:pt x="2567432" y="9271"/>
                  </a:moveTo>
                  <a:lnTo>
                    <a:pt x="2683891" y="9271"/>
                  </a:lnTo>
                  <a:lnTo>
                    <a:pt x="2902331" y="554735"/>
                  </a:lnTo>
                  <a:lnTo>
                    <a:pt x="2782443" y="554735"/>
                  </a:lnTo>
                  <a:lnTo>
                    <a:pt x="2734818" y="430783"/>
                  </a:lnTo>
                  <a:lnTo>
                    <a:pt x="2516759" y="430783"/>
                  </a:lnTo>
                  <a:lnTo>
                    <a:pt x="2471800" y="554735"/>
                  </a:lnTo>
                  <a:lnTo>
                    <a:pt x="2354960" y="554735"/>
                  </a:lnTo>
                  <a:lnTo>
                    <a:pt x="2567432" y="9271"/>
                  </a:lnTo>
                  <a:close/>
                </a:path>
                <a:path w="5401309" h="564514">
                  <a:moveTo>
                    <a:pt x="1774952" y="9271"/>
                  </a:moveTo>
                  <a:lnTo>
                    <a:pt x="1939797" y="9271"/>
                  </a:lnTo>
                  <a:lnTo>
                    <a:pt x="2038731" y="381380"/>
                  </a:lnTo>
                  <a:lnTo>
                    <a:pt x="2136647" y="9271"/>
                  </a:lnTo>
                  <a:lnTo>
                    <a:pt x="2301747" y="9271"/>
                  </a:lnTo>
                  <a:lnTo>
                    <a:pt x="2301747" y="554735"/>
                  </a:lnTo>
                  <a:lnTo>
                    <a:pt x="2199512" y="554735"/>
                  </a:lnTo>
                  <a:lnTo>
                    <a:pt x="2199512" y="125349"/>
                  </a:lnTo>
                  <a:lnTo>
                    <a:pt x="2091182" y="554735"/>
                  </a:lnTo>
                  <a:lnTo>
                    <a:pt x="1985136" y="554735"/>
                  </a:lnTo>
                  <a:lnTo>
                    <a:pt x="1877314" y="125349"/>
                  </a:lnTo>
                  <a:lnTo>
                    <a:pt x="1877314" y="554735"/>
                  </a:lnTo>
                  <a:lnTo>
                    <a:pt x="1774952" y="554735"/>
                  </a:lnTo>
                  <a:lnTo>
                    <a:pt x="1774952" y="9271"/>
                  </a:lnTo>
                  <a:close/>
                </a:path>
                <a:path w="5401309" h="564514">
                  <a:moveTo>
                    <a:pt x="1562734" y="9271"/>
                  </a:moveTo>
                  <a:lnTo>
                    <a:pt x="1672844" y="9271"/>
                  </a:lnTo>
                  <a:lnTo>
                    <a:pt x="1672844" y="554735"/>
                  </a:lnTo>
                  <a:lnTo>
                    <a:pt x="1562734" y="554735"/>
                  </a:lnTo>
                  <a:lnTo>
                    <a:pt x="1562734" y="9271"/>
                  </a:lnTo>
                  <a:close/>
                </a:path>
                <a:path w="5401309" h="564514">
                  <a:moveTo>
                    <a:pt x="1014857" y="9271"/>
                  </a:moveTo>
                  <a:lnTo>
                    <a:pt x="1246632" y="9271"/>
                  </a:lnTo>
                  <a:lnTo>
                    <a:pt x="1287353" y="10197"/>
                  </a:lnTo>
                  <a:lnTo>
                    <a:pt x="1350841" y="17575"/>
                  </a:lnTo>
                  <a:lnTo>
                    <a:pt x="1392465" y="32765"/>
                  </a:lnTo>
                  <a:lnTo>
                    <a:pt x="1424227" y="58864"/>
                  </a:lnTo>
                  <a:lnTo>
                    <a:pt x="1447540" y="95706"/>
                  </a:lnTo>
                  <a:lnTo>
                    <a:pt x="1459402" y="138672"/>
                  </a:lnTo>
                  <a:lnTo>
                    <a:pt x="1460881" y="162178"/>
                  </a:lnTo>
                  <a:lnTo>
                    <a:pt x="1458620" y="191535"/>
                  </a:lnTo>
                  <a:lnTo>
                    <a:pt x="1440574" y="242296"/>
                  </a:lnTo>
                  <a:lnTo>
                    <a:pt x="1404552" y="281743"/>
                  </a:lnTo>
                  <a:lnTo>
                    <a:pt x="1350553" y="306925"/>
                  </a:lnTo>
                  <a:lnTo>
                    <a:pt x="1316862" y="313943"/>
                  </a:lnTo>
                  <a:lnTo>
                    <a:pt x="1333984" y="324661"/>
                  </a:lnTo>
                  <a:lnTo>
                    <a:pt x="1375918" y="359790"/>
                  </a:lnTo>
                  <a:lnTo>
                    <a:pt x="1403175" y="394382"/>
                  </a:lnTo>
                  <a:lnTo>
                    <a:pt x="1438529" y="448309"/>
                  </a:lnTo>
                  <a:lnTo>
                    <a:pt x="1505204" y="554735"/>
                  </a:lnTo>
                  <a:lnTo>
                    <a:pt x="1373505" y="554735"/>
                  </a:lnTo>
                  <a:lnTo>
                    <a:pt x="1293875" y="435990"/>
                  </a:lnTo>
                  <a:lnTo>
                    <a:pt x="1274323" y="407128"/>
                  </a:lnTo>
                  <a:lnTo>
                    <a:pt x="1245316" y="367071"/>
                  </a:lnTo>
                  <a:lnTo>
                    <a:pt x="1211333" y="336887"/>
                  </a:lnTo>
                  <a:lnTo>
                    <a:pt x="1164935" y="327406"/>
                  </a:lnTo>
                  <a:lnTo>
                    <a:pt x="1147190" y="327025"/>
                  </a:lnTo>
                  <a:lnTo>
                    <a:pt x="1124965" y="327025"/>
                  </a:lnTo>
                  <a:lnTo>
                    <a:pt x="1124965" y="554735"/>
                  </a:lnTo>
                  <a:lnTo>
                    <a:pt x="1014857" y="554735"/>
                  </a:lnTo>
                  <a:lnTo>
                    <a:pt x="1014857" y="9271"/>
                  </a:lnTo>
                  <a:close/>
                </a:path>
                <a:path w="5401309" h="564514">
                  <a:moveTo>
                    <a:pt x="505459" y="9271"/>
                  </a:moveTo>
                  <a:lnTo>
                    <a:pt x="909827" y="9271"/>
                  </a:lnTo>
                  <a:lnTo>
                    <a:pt x="909827" y="101600"/>
                  </a:lnTo>
                  <a:lnTo>
                    <a:pt x="615569" y="101600"/>
                  </a:lnTo>
                  <a:lnTo>
                    <a:pt x="615569" y="222503"/>
                  </a:lnTo>
                  <a:lnTo>
                    <a:pt x="889381" y="222503"/>
                  </a:lnTo>
                  <a:lnTo>
                    <a:pt x="889381" y="314325"/>
                  </a:lnTo>
                  <a:lnTo>
                    <a:pt x="615569" y="314325"/>
                  </a:lnTo>
                  <a:lnTo>
                    <a:pt x="615569" y="462788"/>
                  </a:lnTo>
                  <a:lnTo>
                    <a:pt x="920242" y="462788"/>
                  </a:lnTo>
                  <a:lnTo>
                    <a:pt x="920242" y="554735"/>
                  </a:lnTo>
                  <a:lnTo>
                    <a:pt x="505459" y="554735"/>
                  </a:lnTo>
                  <a:lnTo>
                    <a:pt x="505459" y="9271"/>
                  </a:lnTo>
                  <a:close/>
                </a:path>
                <a:path w="5401309" h="564514">
                  <a:moveTo>
                    <a:pt x="0" y="9271"/>
                  </a:moveTo>
                  <a:lnTo>
                    <a:pt x="433450" y="9271"/>
                  </a:lnTo>
                  <a:lnTo>
                    <a:pt x="433450" y="101600"/>
                  </a:lnTo>
                  <a:lnTo>
                    <a:pt x="272033" y="101600"/>
                  </a:lnTo>
                  <a:lnTo>
                    <a:pt x="272033" y="554735"/>
                  </a:lnTo>
                  <a:lnTo>
                    <a:pt x="161797" y="554735"/>
                  </a:lnTo>
                  <a:lnTo>
                    <a:pt x="161797" y="101600"/>
                  </a:lnTo>
                  <a:lnTo>
                    <a:pt x="0" y="101600"/>
                  </a:lnTo>
                  <a:lnTo>
                    <a:pt x="0" y="9271"/>
                  </a:lnTo>
                  <a:close/>
                </a:path>
                <a:path w="5401309" h="564514">
                  <a:moveTo>
                    <a:pt x="4436236" y="0"/>
                  </a:moveTo>
                  <a:lnTo>
                    <a:pt x="4484389" y="2809"/>
                  </a:lnTo>
                  <a:lnTo>
                    <a:pt x="4526184" y="11239"/>
                  </a:lnTo>
                  <a:lnTo>
                    <a:pt x="4561645" y="25288"/>
                  </a:lnTo>
                  <a:lnTo>
                    <a:pt x="4613632" y="69393"/>
                  </a:lnTo>
                  <a:lnTo>
                    <a:pt x="4640873" y="129504"/>
                  </a:lnTo>
                  <a:lnTo>
                    <a:pt x="4645279" y="165226"/>
                  </a:lnTo>
                  <a:lnTo>
                    <a:pt x="4535170" y="170052"/>
                  </a:lnTo>
                  <a:lnTo>
                    <a:pt x="4530623" y="150481"/>
                  </a:lnTo>
                  <a:lnTo>
                    <a:pt x="4524041" y="133873"/>
                  </a:lnTo>
                  <a:lnTo>
                    <a:pt x="4491743" y="101526"/>
                  </a:lnTo>
                  <a:lnTo>
                    <a:pt x="4435094" y="91186"/>
                  </a:lnTo>
                  <a:lnTo>
                    <a:pt x="4412380" y="92404"/>
                  </a:lnTo>
                  <a:lnTo>
                    <a:pt x="4374765" y="102223"/>
                  </a:lnTo>
                  <a:lnTo>
                    <a:pt x="4343479" y="134606"/>
                  </a:lnTo>
                  <a:lnTo>
                    <a:pt x="4342383" y="144652"/>
                  </a:lnTo>
                  <a:lnTo>
                    <a:pt x="4343407" y="154011"/>
                  </a:lnTo>
                  <a:lnTo>
                    <a:pt x="4372939" y="186656"/>
                  </a:lnTo>
                  <a:lnTo>
                    <a:pt x="4423525" y="204892"/>
                  </a:lnTo>
                  <a:lnTo>
                    <a:pt x="4497562" y="223845"/>
                  </a:lnTo>
                  <a:lnTo>
                    <a:pt x="4529899" y="233584"/>
                  </a:lnTo>
                  <a:lnTo>
                    <a:pt x="4578858" y="253491"/>
                  </a:lnTo>
                  <a:lnTo>
                    <a:pt x="4613163" y="277526"/>
                  </a:lnTo>
                  <a:lnTo>
                    <a:pt x="4639183" y="308990"/>
                  </a:lnTo>
                  <a:lnTo>
                    <a:pt x="4655470" y="348329"/>
                  </a:lnTo>
                  <a:lnTo>
                    <a:pt x="4660900" y="395859"/>
                  </a:lnTo>
                  <a:lnTo>
                    <a:pt x="4659278" y="418929"/>
                  </a:lnTo>
                  <a:lnTo>
                    <a:pt x="4646273" y="462831"/>
                  </a:lnTo>
                  <a:lnTo>
                    <a:pt x="4620480" y="502783"/>
                  </a:lnTo>
                  <a:lnTo>
                    <a:pt x="4583662" y="533211"/>
                  </a:lnTo>
                  <a:lnTo>
                    <a:pt x="4535918" y="553190"/>
                  </a:lnTo>
                  <a:lnTo>
                    <a:pt x="4476533" y="563147"/>
                  </a:lnTo>
                  <a:lnTo>
                    <a:pt x="4442459" y="564388"/>
                  </a:lnTo>
                  <a:lnTo>
                    <a:pt x="4393739" y="561409"/>
                  </a:lnTo>
                  <a:lnTo>
                    <a:pt x="4351020" y="552465"/>
                  </a:lnTo>
                  <a:lnTo>
                    <a:pt x="4314301" y="537545"/>
                  </a:lnTo>
                  <a:lnTo>
                    <a:pt x="4258653" y="489991"/>
                  </a:lnTo>
                  <a:lnTo>
                    <a:pt x="4225557" y="420320"/>
                  </a:lnTo>
                  <a:lnTo>
                    <a:pt x="4217416" y="377316"/>
                  </a:lnTo>
                  <a:lnTo>
                    <a:pt x="4324604" y="366902"/>
                  </a:lnTo>
                  <a:lnTo>
                    <a:pt x="4330628" y="392072"/>
                  </a:lnTo>
                  <a:lnTo>
                    <a:pt x="4339177" y="413670"/>
                  </a:lnTo>
                  <a:lnTo>
                    <a:pt x="4363847" y="446150"/>
                  </a:lnTo>
                  <a:lnTo>
                    <a:pt x="4398533" y="465073"/>
                  </a:lnTo>
                  <a:lnTo>
                    <a:pt x="4443603" y="471424"/>
                  </a:lnTo>
                  <a:lnTo>
                    <a:pt x="4468554" y="470019"/>
                  </a:lnTo>
                  <a:lnTo>
                    <a:pt x="4508646" y="458779"/>
                  </a:lnTo>
                  <a:lnTo>
                    <a:pt x="4544028" y="424449"/>
                  </a:lnTo>
                  <a:lnTo>
                    <a:pt x="4550791" y="396239"/>
                  </a:lnTo>
                  <a:lnTo>
                    <a:pt x="4550076" y="386903"/>
                  </a:lnTo>
                  <a:lnTo>
                    <a:pt x="4523835" y="350583"/>
                  </a:lnTo>
                  <a:lnTo>
                    <a:pt x="4487001" y="335672"/>
                  </a:lnTo>
                  <a:lnTo>
                    <a:pt x="4442908" y="323758"/>
                  </a:lnTo>
                  <a:lnTo>
                    <a:pt x="4411599" y="315849"/>
                  </a:lnTo>
                  <a:lnTo>
                    <a:pt x="4370617" y="304254"/>
                  </a:lnTo>
                  <a:lnTo>
                    <a:pt x="4308514" y="277254"/>
                  </a:lnTo>
                  <a:lnTo>
                    <a:pt x="4265390" y="238156"/>
                  </a:lnTo>
                  <a:lnTo>
                    <a:pt x="4240244" y="183292"/>
                  </a:lnTo>
                  <a:lnTo>
                    <a:pt x="4237101" y="152146"/>
                  </a:lnTo>
                  <a:lnTo>
                    <a:pt x="4238577" y="131639"/>
                  </a:lnTo>
                  <a:lnTo>
                    <a:pt x="4250388" y="92674"/>
                  </a:lnTo>
                  <a:lnTo>
                    <a:pt x="4273841" y="57142"/>
                  </a:lnTo>
                  <a:lnTo>
                    <a:pt x="4307889" y="29519"/>
                  </a:lnTo>
                  <a:lnTo>
                    <a:pt x="4352208" y="10662"/>
                  </a:lnTo>
                  <a:lnTo>
                    <a:pt x="4405893" y="1188"/>
                  </a:lnTo>
                  <a:lnTo>
                    <a:pt x="4436236" y="0"/>
                  </a:lnTo>
                  <a:close/>
                </a:path>
              </a:pathLst>
            </a:custGeom>
            <a:ln w="9144">
              <a:solidFill>
                <a:srgbClr val="2C2C2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852993" y="1289113"/>
            <a:ext cx="5742940" cy="908685"/>
            <a:chOff x="1852993" y="1289113"/>
            <a:chExt cx="5742940" cy="908685"/>
          </a:xfrm>
        </p:grpSpPr>
        <p:sp>
          <p:nvSpPr>
            <p:cNvPr id="4" name="object 4"/>
            <p:cNvSpPr/>
            <p:nvPr/>
          </p:nvSpPr>
          <p:spPr>
            <a:xfrm>
              <a:off x="1865375" y="1301495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19">
                  <a:moveTo>
                    <a:pt x="5629656" y="0"/>
                  </a:moveTo>
                  <a:lnTo>
                    <a:pt x="88392" y="0"/>
                  </a:lnTo>
                  <a:lnTo>
                    <a:pt x="54006" y="6953"/>
                  </a:lnTo>
                  <a:lnTo>
                    <a:pt x="25908" y="25908"/>
                  </a:lnTo>
                  <a:lnTo>
                    <a:pt x="6953" y="54006"/>
                  </a:lnTo>
                  <a:lnTo>
                    <a:pt x="0" y="88391"/>
                  </a:lnTo>
                  <a:lnTo>
                    <a:pt x="0" y="795527"/>
                  </a:lnTo>
                  <a:lnTo>
                    <a:pt x="6953" y="829913"/>
                  </a:lnTo>
                  <a:lnTo>
                    <a:pt x="25907" y="858011"/>
                  </a:lnTo>
                  <a:lnTo>
                    <a:pt x="54006" y="876966"/>
                  </a:lnTo>
                  <a:lnTo>
                    <a:pt x="88392" y="883919"/>
                  </a:lnTo>
                  <a:lnTo>
                    <a:pt x="5629656" y="883919"/>
                  </a:lnTo>
                  <a:lnTo>
                    <a:pt x="5664041" y="876966"/>
                  </a:lnTo>
                  <a:lnTo>
                    <a:pt x="5692140" y="858011"/>
                  </a:lnTo>
                  <a:lnTo>
                    <a:pt x="5711094" y="829913"/>
                  </a:lnTo>
                  <a:lnTo>
                    <a:pt x="5718048" y="795527"/>
                  </a:lnTo>
                  <a:lnTo>
                    <a:pt x="5718048" y="88391"/>
                  </a:lnTo>
                  <a:lnTo>
                    <a:pt x="5711094" y="54006"/>
                  </a:lnTo>
                  <a:lnTo>
                    <a:pt x="5692139" y="25908"/>
                  </a:lnTo>
                  <a:lnTo>
                    <a:pt x="5664041" y="6953"/>
                  </a:lnTo>
                  <a:lnTo>
                    <a:pt x="5629656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65375" y="1301495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19">
                  <a:moveTo>
                    <a:pt x="0" y="88391"/>
                  </a:moveTo>
                  <a:lnTo>
                    <a:pt x="6953" y="54006"/>
                  </a:lnTo>
                  <a:lnTo>
                    <a:pt x="25908" y="25908"/>
                  </a:lnTo>
                  <a:lnTo>
                    <a:pt x="54006" y="6953"/>
                  </a:lnTo>
                  <a:lnTo>
                    <a:pt x="88392" y="0"/>
                  </a:lnTo>
                  <a:lnTo>
                    <a:pt x="5629656" y="0"/>
                  </a:lnTo>
                  <a:lnTo>
                    <a:pt x="5664041" y="6953"/>
                  </a:lnTo>
                  <a:lnTo>
                    <a:pt x="5692139" y="25908"/>
                  </a:lnTo>
                  <a:lnTo>
                    <a:pt x="5711094" y="54006"/>
                  </a:lnTo>
                  <a:lnTo>
                    <a:pt x="5718048" y="88391"/>
                  </a:lnTo>
                  <a:lnTo>
                    <a:pt x="5718048" y="795527"/>
                  </a:lnTo>
                  <a:lnTo>
                    <a:pt x="5711094" y="829913"/>
                  </a:lnTo>
                  <a:lnTo>
                    <a:pt x="5692140" y="858011"/>
                  </a:lnTo>
                  <a:lnTo>
                    <a:pt x="5664041" y="876966"/>
                  </a:lnTo>
                  <a:lnTo>
                    <a:pt x="5629656" y="883919"/>
                  </a:lnTo>
                  <a:lnTo>
                    <a:pt x="88392" y="883919"/>
                  </a:lnTo>
                  <a:lnTo>
                    <a:pt x="54006" y="876966"/>
                  </a:lnTo>
                  <a:lnTo>
                    <a:pt x="25907" y="858011"/>
                  </a:lnTo>
                  <a:lnTo>
                    <a:pt x="6953" y="829913"/>
                  </a:lnTo>
                  <a:lnTo>
                    <a:pt x="0" y="795527"/>
                  </a:lnTo>
                  <a:lnTo>
                    <a:pt x="0" y="88391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33980" y="1313764"/>
            <a:ext cx="5182235" cy="80391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algn="ctr">
              <a:lnSpc>
                <a:spcPct val="91700"/>
              </a:lnSpc>
              <a:spcBef>
                <a:spcPts val="28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Setiap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manusia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pada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akhirnya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akan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meninggal</a:t>
            </a:r>
            <a:r>
              <a:rPr sz="1800" spc="-1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proses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cepat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lambat,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jalan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mudah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atau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menyakitkan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853183" y="2240279"/>
            <a:ext cx="5742940" cy="1283335"/>
            <a:chOff x="1853183" y="2240279"/>
            <a:chExt cx="5742940" cy="1283335"/>
          </a:xfrm>
        </p:grpSpPr>
        <p:sp>
          <p:nvSpPr>
            <p:cNvPr id="8" name="object 8"/>
            <p:cNvSpPr/>
            <p:nvPr/>
          </p:nvSpPr>
          <p:spPr>
            <a:xfrm>
              <a:off x="4526279" y="2240279"/>
              <a:ext cx="396240" cy="332740"/>
            </a:xfrm>
            <a:custGeom>
              <a:avLst/>
              <a:gdLst/>
              <a:ahLst/>
              <a:cxnLst/>
              <a:rect l="l" t="t" r="r" b="b"/>
              <a:pathLst>
                <a:path w="396239" h="332739">
                  <a:moveTo>
                    <a:pt x="316992" y="0"/>
                  </a:moveTo>
                  <a:lnTo>
                    <a:pt x="79248" y="0"/>
                  </a:lnTo>
                  <a:lnTo>
                    <a:pt x="79248" y="166116"/>
                  </a:lnTo>
                  <a:lnTo>
                    <a:pt x="0" y="166116"/>
                  </a:lnTo>
                  <a:lnTo>
                    <a:pt x="198120" y="332232"/>
                  </a:lnTo>
                  <a:lnTo>
                    <a:pt x="396240" y="166116"/>
                  </a:lnTo>
                  <a:lnTo>
                    <a:pt x="316992" y="166116"/>
                  </a:lnTo>
                  <a:lnTo>
                    <a:pt x="316992" y="0"/>
                  </a:lnTo>
                  <a:close/>
                </a:path>
              </a:pathLst>
            </a:custGeom>
            <a:solidFill>
              <a:srgbClr val="F3C4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65375" y="2627375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20">
                  <a:moveTo>
                    <a:pt x="5629656" y="0"/>
                  </a:moveTo>
                  <a:lnTo>
                    <a:pt x="88392" y="0"/>
                  </a:lnTo>
                  <a:lnTo>
                    <a:pt x="54006" y="6953"/>
                  </a:lnTo>
                  <a:lnTo>
                    <a:pt x="25908" y="25908"/>
                  </a:lnTo>
                  <a:lnTo>
                    <a:pt x="6953" y="54006"/>
                  </a:lnTo>
                  <a:lnTo>
                    <a:pt x="0" y="88391"/>
                  </a:lnTo>
                  <a:lnTo>
                    <a:pt x="0" y="795527"/>
                  </a:lnTo>
                  <a:lnTo>
                    <a:pt x="6953" y="829913"/>
                  </a:lnTo>
                  <a:lnTo>
                    <a:pt x="25907" y="858012"/>
                  </a:lnTo>
                  <a:lnTo>
                    <a:pt x="54006" y="876966"/>
                  </a:lnTo>
                  <a:lnTo>
                    <a:pt x="88392" y="883920"/>
                  </a:lnTo>
                  <a:lnTo>
                    <a:pt x="5629656" y="883920"/>
                  </a:lnTo>
                  <a:lnTo>
                    <a:pt x="5664041" y="876966"/>
                  </a:lnTo>
                  <a:lnTo>
                    <a:pt x="5692140" y="858012"/>
                  </a:lnTo>
                  <a:lnTo>
                    <a:pt x="5711094" y="829913"/>
                  </a:lnTo>
                  <a:lnTo>
                    <a:pt x="5718048" y="795527"/>
                  </a:lnTo>
                  <a:lnTo>
                    <a:pt x="5718048" y="88391"/>
                  </a:lnTo>
                  <a:lnTo>
                    <a:pt x="5711094" y="54006"/>
                  </a:lnTo>
                  <a:lnTo>
                    <a:pt x="5692139" y="25908"/>
                  </a:lnTo>
                  <a:lnTo>
                    <a:pt x="5664041" y="6953"/>
                  </a:lnTo>
                  <a:lnTo>
                    <a:pt x="5629656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65375" y="2627375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20">
                  <a:moveTo>
                    <a:pt x="0" y="88391"/>
                  </a:moveTo>
                  <a:lnTo>
                    <a:pt x="6953" y="54006"/>
                  </a:lnTo>
                  <a:lnTo>
                    <a:pt x="25908" y="25908"/>
                  </a:lnTo>
                  <a:lnTo>
                    <a:pt x="54006" y="6953"/>
                  </a:lnTo>
                  <a:lnTo>
                    <a:pt x="88392" y="0"/>
                  </a:lnTo>
                  <a:lnTo>
                    <a:pt x="5629656" y="0"/>
                  </a:lnTo>
                  <a:lnTo>
                    <a:pt x="5664041" y="6953"/>
                  </a:lnTo>
                  <a:lnTo>
                    <a:pt x="5692139" y="25908"/>
                  </a:lnTo>
                  <a:lnTo>
                    <a:pt x="5711094" y="54006"/>
                  </a:lnTo>
                  <a:lnTo>
                    <a:pt x="5718048" y="88391"/>
                  </a:lnTo>
                  <a:lnTo>
                    <a:pt x="5718048" y="795527"/>
                  </a:lnTo>
                  <a:lnTo>
                    <a:pt x="5711094" y="829913"/>
                  </a:lnTo>
                  <a:lnTo>
                    <a:pt x="5692140" y="858012"/>
                  </a:lnTo>
                  <a:lnTo>
                    <a:pt x="5664041" y="876966"/>
                  </a:lnTo>
                  <a:lnTo>
                    <a:pt x="5629656" y="883920"/>
                  </a:lnTo>
                  <a:lnTo>
                    <a:pt x="88392" y="883920"/>
                  </a:lnTo>
                  <a:lnTo>
                    <a:pt x="54006" y="876966"/>
                  </a:lnTo>
                  <a:lnTo>
                    <a:pt x="25907" y="858012"/>
                  </a:lnTo>
                  <a:lnTo>
                    <a:pt x="6953" y="829913"/>
                  </a:lnTo>
                  <a:lnTo>
                    <a:pt x="0" y="795527"/>
                  </a:lnTo>
                  <a:lnTo>
                    <a:pt x="0" y="88391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996820" y="2893567"/>
            <a:ext cx="5459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Harapan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klien: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memiliki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keinginan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u/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meninggal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dgn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damai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26279" y="3569208"/>
            <a:ext cx="396240" cy="329565"/>
          </a:xfrm>
          <a:custGeom>
            <a:avLst/>
            <a:gdLst/>
            <a:ahLst/>
            <a:cxnLst/>
            <a:rect l="l" t="t" r="r" b="b"/>
            <a:pathLst>
              <a:path w="396239" h="329564">
                <a:moveTo>
                  <a:pt x="316992" y="0"/>
                </a:moveTo>
                <a:lnTo>
                  <a:pt x="79248" y="0"/>
                </a:lnTo>
                <a:lnTo>
                  <a:pt x="79248" y="164591"/>
                </a:lnTo>
                <a:lnTo>
                  <a:pt x="0" y="164591"/>
                </a:lnTo>
                <a:lnTo>
                  <a:pt x="198120" y="329183"/>
                </a:lnTo>
                <a:lnTo>
                  <a:pt x="396240" y="164591"/>
                </a:lnTo>
                <a:lnTo>
                  <a:pt x="316992" y="164591"/>
                </a:lnTo>
                <a:lnTo>
                  <a:pt x="316992" y="0"/>
                </a:lnTo>
                <a:close/>
              </a:path>
            </a:pathLst>
          </a:custGeom>
          <a:solidFill>
            <a:srgbClr val="F3C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852993" y="3943921"/>
            <a:ext cx="5742940" cy="908685"/>
            <a:chOff x="1852993" y="3943921"/>
            <a:chExt cx="5742940" cy="908685"/>
          </a:xfrm>
        </p:grpSpPr>
        <p:sp>
          <p:nvSpPr>
            <p:cNvPr id="14" name="object 14"/>
            <p:cNvSpPr/>
            <p:nvPr/>
          </p:nvSpPr>
          <p:spPr>
            <a:xfrm>
              <a:off x="1865375" y="3956304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20">
                  <a:moveTo>
                    <a:pt x="5629656" y="0"/>
                  </a:moveTo>
                  <a:lnTo>
                    <a:pt x="88392" y="0"/>
                  </a:lnTo>
                  <a:lnTo>
                    <a:pt x="54006" y="6953"/>
                  </a:lnTo>
                  <a:lnTo>
                    <a:pt x="25908" y="25907"/>
                  </a:lnTo>
                  <a:lnTo>
                    <a:pt x="6953" y="54006"/>
                  </a:lnTo>
                  <a:lnTo>
                    <a:pt x="0" y="88392"/>
                  </a:lnTo>
                  <a:lnTo>
                    <a:pt x="0" y="795528"/>
                  </a:lnTo>
                  <a:lnTo>
                    <a:pt x="6953" y="829913"/>
                  </a:lnTo>
                  <a:lnTo>
                    <a:pt x="25907" y="858012"/>
                  </a:lnTo>
                  <a:lnTo>
                    <a:pt x="54006" y="876966"/>
                  </a:lnTo>
                  <a:lnTo>
                    <a:pt x="88392" y="883920"/>
                  </a:lnTo>
                  <a:lnTo>
                    <a:pt x="5629656" y="883920"/>
                  </a:lnTo>
                  <a:lnTo>
                    <a:pt x="5664041" y="876966"/>
                  </a:lnTo>
                  <a:lnTo>
                    <a:pt x="5692140" y="858012"/>
                  </a:lnTo>
                  <a:lnTo>
                    <a:pt x="5711094" y="829913"/>
                  </a:lnTo>
                  <a:lnTo>
                    <a:pt x="5718048" y="795528"/>
                  </a:lnTo>
                  <a:lnTo>
                    <a:pt x="5718048" y="88392"/>
                  </a:lnTo>
                  <a:lnTo>
                    <a:pt x="5711094" y="54006"/>
                  </a:lnTo>
                  <a:lnTo>
                    <a:pt x="5692139" y="25907"/>
                  </a:lnTo>
                  <a:lnTo>
                    <a:pt x="5664041" y="6953"/>
                  </a:lnTo>
                  <a:lnTo>
                    <a:pt x="5629656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65375" y="3956304"/>
              <a:ext cx="5718175" cy="883919"/>
            </a:xfrm>
            <a:custGeom>
              <a:avLst/>
              <a:gdLst/>
              <a:ahLst/>
              <a:cxnLst/>
              <a:rect l="l" t="t" r="r" b="b"/>
              <a:pathLst>
                <a:path w="5718175" h="883920">
                  <a:moveTo>
                    <a:pt x="0" y="88392"/>
                  </a:moveTo>
                  <a:lnTo>
                    <a:pt x="6953" y="54006"/>
                  </a:lnTo>
                  <a:lnTo>
                    <a:pt x="25908" y="25907"/>
                  </a:lnTo>
                  <a:lnTo>
                    <a:pt x="54006" y="6953"/>
                  </a:lnTo>
                  <a:lnTo>
                    <a:pt x="88392" y="0"/>
                  </a:lnTo>
                  <a:lnTo>
                    <a:pt x="5629656" y="0"/>
                  </a:lnTo>
                  <a:lnTo>
                    <a:pt x="5664041" y="6953"/>
                  </a:lnTo>
                  <a:lnTo>
                    <a:pt x="5692139" y="25907"/>
                  </a:lnTo>
                  <a:lnTo>
                    <a:pt x="5711094" y="54006"/>
                  </a:lnTo>
                  <a:lnTo>
                    <a:pt x="5718048" y="88392"/>
                  </a:lnTo>
                  <a:lnTo>
                    <a:pt x="5718048" y="795528"/>
                  </a:lnTo>
                  <a:lnTo>
                    <a:pt x="5711094" y="829913"/>
                  </a:lnTo>
                  <a:lnTo>
                    <a:pt x="5692140" y="858012"/>
                  </a:lnTo>
                  <a:lnTo>
                    <a:pt x="5664041" y="876966"/>
                  </a:lnTo>
                  <a:lnTo>
                    <a:pt x="5629656" y="883920"/>
                  </a:lnTo>
                  <a:lnTo>
                    <a:pt x="88392" y="883920"/>
                  </a:lnTo>
                  <a:lnTo>
                    <a:pt x="54006" y="876966"/>
                  </a:lnTo>
                  <a:lnTo>
                    <a:pt x="25907" y="858012"/>
                  </a:lnTo>
                  <a:lnTo>
                    <a:pt x="6953" y="829913"/>
                  </a:lnTo>
                  <a:lnTo>
                    <a:pt x="0" y="795528"/>
                  </a:lnTo>
                  <a:lnTo>
                    <a:pt x="0" y="88392"/>
                  </a:lnTo>
                  <a:close/>
                </a:path>
              </a:pathLst>
            </a:custGeom>
            <a:ln w="2438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951101" y="4096004"/>
            <a:ext cx="5549265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75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Sebelum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meninggal,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pasien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akan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masuk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dalam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fase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kritis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endParaRPr sz="1800">
              <a:latin typeface="Wingdings"/>
              <a:cs typeface="Wingdings"/>
            </a:endParaRPr>
          </a:p>
          <a:p>
            <a:pPr algn="ctr">
              <a:lnSpc>
                <a:spcPts val="2075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membutuhkan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tata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laksana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keperawatan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gawat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darurat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938527" y="4895088"/>
            <a:ext cx="5572125" cy="1283335"/>
            <a:chOff x="1938527" y="4895088"/>
            <a:chExt cx="5572125" cy="1283335"/>
          </a:xfrm>
        </p:grpSpPr>
        <p:sp>
          <p:nvSpPr>
            <p:cNvPr id="18" name="object 18"/>
            <p:cNvSpPr/>
            <p:nvPr/>
          </p:nvSpPr>
          <p:spPr>
            <a:xfrm>
              <a:off x="4526279" y="4895088"/>
              <a:ext cx="396240" cy="332740"/>
            </a:xfrm>
            <a:custGeom>
              <a:avLst/>
              <a:gdLst/>
              <a:ahLst/>
              <a:cxnLst/>
              <a:rect l="l" t="t" r="r" b="b"/>
              <a:pathLst>
                <a:path w="396239" h="332739">
                  <a:moveTo>
                    <a:pt x="316992" y="0"/>
                  </a:moveTo>
                  <a:lnTo>
                    <a:pt x="79248" y="0"/>
                  </a:lnTo>
                  <a:lnTo>
                    <a:pt x="79248" y="166116"/>
                  </a:lnTo>
                  <a:lnTo>
                    <a:pt x="0" y="166116"/>
                  </a:lnTo>
                  <a:lnTo>
                    <a:pt x="198120" y="332231"/>
                  </a:lnTo>
                  <a:lnTo>
                    <a:pt x="396240" y="166116"/>
                  </a:lnTo>
                  <a:lnTo>
                    <a:pt x="316992" y="166116"/>
                  </a:lnTo>
                  <a:lnTo>
                    <a:pt x="316992" y="0"/>
                  </a:lnTo>
                  <a:close/>
                </a:path>
              </a:pathLst>
            </a:custGeom>
            <a:solidFill>
              <a:srgbClr val="F3C4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950719" y="5282184"/>
              <a:ext cx="5547360" cy="883919"/>
            </a:xfrm>
            <a:custGeom>
              <a:avLst/>
              <a:gdLst/>
              <a:ahLst/>
              <a:cxnLst/>
              <a:rect l="l" t="t" r="r" b="b"/>
              <a:pathLst>
                <a:path w="5547359" h="883920">
                  <a:moveTo>
                    <a:pt x="5458968" y="0"/>
                  </a:moveTo>
                  <a:lnTo>
                    <a:pt x="88392" y="0"/>
                  </a:lnTo>
                  <a:lnTo>
                    <a:pt x="54006" y="6953"/>
                  </a:lnTo>
                  <a:lnTo>
                    <a:pt x="25908" y="25907"/>
                  </a:lnTo>
                  <a:lnTo>
                    <a:pt x="6953" y="54006"/>
                  </a:lnTo>
                  <a:lnTo>
                    <a:pt x="0" y="88391"/>
                  </a:lnTo>
                  <a:lnTo>
                    <a:pt x="0" y="795527"/>
                  </a:lnTo>
                  <a:lnTo>
                    <a:pt x="6953" y="829934"/>
                  </a:lnTo>
                  <a:lnTo>
                    <a:pt x="25907" y="858031"/>
                  </a:lnTo>
                  <a:lnTo>
                    <a:pt x="54006" y="876973"/>
                  </a:lnTo>
                  <a:lnTo>
                    <a:pt x="88392" y="883919"/>
                  </a:lnTo>
                  <a:lnTo>
                    <a:pt x="5458968" y="883919"/>
                  </a:lnTo>
                  <a:lnTo>
                    <a:pt x="5493353" y="876973"/>
                  </a:lnTo>
                  <a:lnTo>
                    <a:pt x="5521452" y="858031"/>
                  </a:lnTo>
                  <a:lnTo>
                    <a:pt x="5540406" y="829934"/>
                  </a:lnTo>
                  <a:lnTo>
                    <a:pt x="5547359" y="795527"/>
                  </a:lnTo>
                  <a:lnTo>
                    <a:pt x="5547359" y="88391"/>
                  </a:lnTo>
                  <a:lnTo>
                    <a:pt x="5540406" y="54006"/>
                  </a:lnTo>
                  <a:lnTo>
                    <a:pt x="5521452" y="25907"/>
                  </a:lnTo>
                  <a:lnTo>
                    <a:pt x="5493353" y="6953"/>
                  </a:lnTo>
                  <a:lnTo>
                    <a:pt x="5458968" y="0"/>
                  </a:lnTo>
                  <a:close/>
                </a:path>
              </a:pathLst>
            </a:custGeom>
            <a:solidFill>
              <a:srgbClr val="EB8A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50719" y="5282184"/>
              <a:ext cx="5547360" cy="883919"/>
            </a:xfrm>
            <a:custGeom>
              <a:avLst/>
              <a:gdLst/>
              <a:ahLst/>
              <a:cxnLst/>
              <a:rect l="l" t="t" r="r" b="b"/>
              <a:pathLst>
                <a:path w="5547359" h="883920">
                  <a:moveTo>
                    <a:pt x="0" y="88391"/>
                  </a:moveTo>
                  <a:lnTo>
                    <a:pt x="6953" y="54006"/>
                  </a:lnTo>
                  <a:lnTo>
                    <a:pt x="25908" y="25907"/>
                  </a:lnTo>
                  <a:lnTo>
                    <a:pt x="54006" y="6953"/>
                  </a:lnTo>
                  <a:lnTo>
                    <a:pt x="88392" y="0"/>
                  </a:lnTo>
                  <a:lnTo>
                    <a:pt x="5458968" y="0"/>
                  </a:lnTo>
                  <a:lnTo>
                    <a:pt x="5493353" y="6953"/>
                  </a:lnTo>
                  <a:lnTo>
                    <a:pt x="5521452" y="25907"/>
                  </a:lnTo>
                  <a:lnTo>
                    <a:pt x="5540406" y="54006"/>
                  </a:lnTo>
                  <a:lnTo>
                    <a:pt x="5547359" y="88391"/>
                  </a:lnTo>
                  <a:lnTo>
                    <a:pt x="5547359" y="795527"/>
                  </a:lnTo>
                  <a:lnTo>
                    <a:pt x="5540406" y="829934"/>
                  </a:lnTo>
                  <a:lnTo>
                    <a:pt x="5521452" y="858031"/>
                  </a:lnTo>
                  <a:lnTo>
                    <a:pt x="5493353" y="876973"/>
                  </a:lnTo>
                  <a:lnTo>
                    <a:pt x="5458968" y="883919"/>
                  </a:lnTo>
                  <a:lnTo>
                    <a:pt x="88392" y="883919"/>
                  </a:lnTo>
                  <a:lnTo>
                    <a:pt x="54006" y="876973"/>
                  </a:lnTo>
                  <a:lnTo>
                    <a:pt x="25907" y="858031"/>
                  </a:lnTo>
                  <a:lnTo>
                    <a:pt x="6953" y="829934"/>
                  </a:lnTo>
                  <a:lnTo>
                    <a:pt x="0" y="795527"/>
                  </a:lnTo>
                  <a:lnTo>
                    <a:pt x="0" y="88391"/>
                  </a:lnTo>
                  <a:close/>
                </a:path>
              </a:pathLst>
            </a:custGeom>
            <a:ln w="243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090166" y="5549290"/>
            <a:ext cx="52717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Perawat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perlu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memahami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menerapkan </a:t>
            </a:r>
            <a:r>
              <a:rPr sz="1800" i="1" dirty="0">
                <a:solidFill>
                  <a:srgbClr val="FFFFFF"/>
                </a:solidFill>
                <a:latin typeface="Calibri"/>
                <a:cs typeface="Calibri"/>
              </a:rPr>
              <a:t>end</a:t>
            </a:r>
            <a:r>
              <a:rPr sz="1800" i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i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"/>
                <a:cs typeface="Calibri"/>
              </a:rPr>
              <a:t>life</a:t>
            </a:r>
            <a:r>
              <a:rPr sz="1800" i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i="1" spc="-20" dirty="0">
                <a:solidFill>
                  <a:srgbClr val="FFFFFF"/>
                </a:solidFill>
                <a:latin typeface="Calibri"/>
                <a:cs typeface="Calibri"/>
              </a:rPr>
              <a:t>care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069644" y="106121"/>
            <a:ext cx="269430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10" dirty="0">
                <a:latin typeface="Calibri"/>
                <a:cs typeface="Calibri"/>
              </a:rPr>
              <a:t>PENGANTAR</a:t>
            </a:r>
            <a:endParaRPr sz="4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77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9644" y="1673412"/>
            <a:ext cx="6383020" cy="1672589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19"/>
              </a:spcBef>
              <a:buChar char="•"/>
              <a:tabLst>
                <a:tab pos="356870" algn="l"/>
              </a:tabLst>
            </a:pP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Algor</a:t>
            </a:r>
            <a:r>
              <a:rPr sz="3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mortis</a:t>
            </a:r>
            <a:r>
              <a:rPr sz="3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30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penurunan</a:t>
            </a:r>
            <a:r>
              <a:rPr sz="30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suhu</a:t>
            </a:r>
            <a:r>
              <a:rPr sz="30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tubuh</a:t>
            </a:r>
            <a:endParaRPr sz="30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725"/>
              </a:spcBef>
              <a:buChar char="•"/>
              <a:tabLst>
                <a:tab pos="356870" algn="l"/>
              </a:tabLst>
            </a:pP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Rigor</a:t>
            </a:r>
            <a:r>
              <a:rPr sz="3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mortis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3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kekakuan</a:t>
            </a:r>
            <a:r>
              <a:rPr sz="3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jenasah</a:t>
            </a:r>
            <a:endParaRPr sz="30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720"/>
              </a:spcBef>
              <a:buChar char="•"/>
              <a:tabLst>
                <a:tab pos="356870" algn="l"/>
              </a:tabLst>
            </a:pP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Livor</a:t>
            </a:r>
            <a:r>
              <a:rPr sz="3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mortis</a:t>
            </a:r>
            <a:r>
              <a:rPr sz="3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FFFF"/>
                </a:solidFill>
                <a:latin typeface="Wingdings"/>
                <a:cs typeface="Wingdings"/>
              </a:rPr>
              <a:t></a:t>
            </a:r>
            <a:r>
              <a:rPr sz="30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lebam</a:t>
            </a:r>
            <a:r>
              <a:rPr sz="3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jenasah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7772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PERUBAHAN</a:t>
            </a:r>
            <a:r>
              <a:rPr sz="3600" spc="-110" dirty="0"/>
              <a:t> </a:t>
            </a:r>
            <a:r>
              <a:rPr sz="3600" dirty="0"/>
              <a:t>POST</a:t>
            </a:r>
            <a:r>
              <a:rPr sz="3600" spc="-135" dirty="0"/>
              <a:t> </a:t>
            </a:r>
            <a:r>
              <a:rPr sz="3600" spc="-10" dirty="0"/>
              <a:t>MORTEM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067" rIns="0" bIns="0" rtlCol="0">
            <a:spAutoFit/>
          </a:bodyPr>
          <a:lstStyle/>
          <a:p>
            <a:pPr marL="13843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DEFINISI</a:t>
            </a:r>
            <a:r>
              <a:rPr sz="3600" spc="-100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KONSEP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060575" y="1963674"/>
            <a:ext cx="6489700" cy="3582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Font typeface="Calibri"/>
              <a:buChar char="•"/>
              <a:tabLst>
                <a:tab pos="356870" algn="l"/>
              </a:tabLst>
            </a:pPr>
            <a:r>
              <a:rPr sz="2200" i="1" dirty="0">
                <a:latin typeface="Calibri"/>
                <a:cs typeface="Calibri"/>
              </a:rPr>
              <a:t>End</a:t>
            </a:r>
            <a:r>
              <a:rPr sz="2200" i="1" spc="-5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of</a:t>
            </a:r>
            <a:r>
              <a:rPr sz="2200" i="1" spc="-2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life</a:t>
            </a:r>
            <a:r>
              <a:rPr sz="2200" i="1" spc="-15" dirty="0">
                <a:latin typeface="Calibri"/>
                <a:cs typeface="Calibri"/>
              </a:rPr>
              <a:t> </a:t>
            </a:r>
            <a:r>
              <a:rPr sz="2200" dirty="0">
                <a:latin typeface="Wingdings"/>
                <a:cs typeface="Wingdings"/>
              </a:rPr>
              <a:t>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Calibri"/>
                <a:cs typeface="Calibri"/>
              </a:rPr>
              <a:t>akhir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kehidupan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berdasarkan</a:t>
            </a:r>
            <a:r>
              <a:rPr sz="22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asal</a:t>
            </a:r>
            <a:r>
              <a:rPr sz="22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kata</a:t>
            </a:r>
            <a:r>
              <a:rPr sz="2200" spc="-10" dirty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spcBef>
                <a:spcPts val="1850"/>
              </a:spcBef>
              <a:buChar char="•"/>
              <a:tabLst>
                <a:tab pos="356870" algn="l"/>
              </a:tabLst>
            </a:pPr>
            <a:r>
              <a:rPr sz="2200" dirty="0">
                <a:latin typeface="Calibri"/>
                <a:cs typeface="Calibri"/>
              </a:rPr>
              <a:t>Perubahan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paradigma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640715" marR="348615" lvl="1" indent="-283845">
              <a:lnSpc>
                <a:spcPct val="150100"/>
              </a:lnSpc>
              <a:spcBef>
                <a:spcPts val="530"/>
              </a:spcBef>
              <a:buAutoNum type="arabicPeriod"/>
              <a:tabLst>
                <a:tab pos="640715" algn="l"/>
              </a:tabLst>
            </a:pPr>
            <a:r>
              <a:rPr sz="2200" i="1" dirty="0">
                <a:latin typeface="Calibri"/>
                <a:cs typeface="Calibri"/>
              </a:rPr>
              <a:t>End</a:t>
            </a:r>
            <a:r>
              <a:rPr sz="2200" i="1" spc="-4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of</a:t>
            </a:r>
            <a:r>
              <a:rPr sz="2200" i="1" spc="-1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life </a:t>
            </a:r>
            <a:r>
              <a:rPr sz="2200" dirty="0">
                <a:latin typeface="Calibri"/>
                <a:cs typeface="Calibri"/>
              </a:rPr>
              <a:t>saat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tidak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hanya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mengacu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kepada </a:t>
            </a:r>
            <a:r>
              <a:rPr sz="2200" dirty="0">
                <a:latin typeface="Calibri"/>
                <a:cs typeface="Calibri"/>
              </a:rPr>
              <a:t>lansia,</a:t>
            </a:r>
            <a:r>
              <a:rPr sz="2200" spc="4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tetapi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pada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pasien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dengan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penyakit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yang </a:t>
            </a:r>
            <a:r>
              <a:rPr sz="2200" dirty="0">
                <a:latin typeface="Calibri"/>
                <a:cs typeface="Calibri"/>
              </a:rPr>
              <a:t>mengancam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jiwa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/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sulit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disembuhkan</a:t>
            </a:r>
            <a:endParaRPr sz="2200">
              <a:latin typeface="Calibri"/>
              <a:cs typeface="Calibri"/>
            </a:endParaRPr>
          </a:p>
          <a:p>
            <a:pPr marL="640715" marR="927735" lvl="1" indent="-283845">
              <a:lnSpc>
                <a:spcPct val="150100"/>
              </a:lnSpc>
              <a:spcBef>
                <a:spcPts val="525"/>
              </a:spcBef>
              <a:buAutoNum type="arabicPeriod"/>
              <a:tabLst>
                <a:tab pos="640715" algn="l"/>
              </a:tabLst>
            </a:pPr>
            <a:r>
              <a:rPr sz="2200" i="1" dirty="0">
                <a:latin typeface="Calibri"/>
                <a:cs typeface="Calibri"/>
              </a:rPr>
              <a:t>End</a:t>
            </a:r>
            <a:r>
              <a:rPr sz="2200" i="1" spc="-45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of</a:t>
            </a:r>
            <a:r>
              <a:rPr sz="2200" i="1" spc="-1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life</a:t>
            </a:r>
            <a:r>
              <a:rPr sz="2200" i="1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tidak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hanya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diberikan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saat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“akhir </a:t>
            </a:r>
            <a:r>
              <a:rPr sz="2200" dirty="0">
                <a:latin typeface="Calibri"/>
                <a:cs typeface="Calibri"/>
              </a:rPr>
              <a:t>kehidupan”,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tetapi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sejak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awal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diagnosis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4600" y="1828800"/>
            <a:ext cx="6096000" cy="3810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34892" y="2530297"/>
            <a:ext cx="4457700" cy="23749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47625" algn="ctr">
              <a:lnSpc>
                <a:spcPct val="100000"/>
              </a:lnSpc>
              <a:spcBef>
                <a:spcPts val="110"/>
              </a:spcBef>
            </a:pPr>
            <a:r>
              <a:rPr sz="2200" dirty="0">
                <a:latin typeface="Calibri"/>
                <a:cs typeface="Calibri"/>
              </a:rPr>
              <a:t>Bagian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hidup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klien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dimana</a:t>
            </a:r>
            <a:endParaRPr sz="2200">
              <a:latin typeface="Calibri"/>
              <a:cs typeface="Calibri"/>
            </a:endParaRPr>
          </a:p>
          <a:p>
            <a:pPr marR="54610" algn="ctr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mereka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sedang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berjuang,</a:t>
            </a:r>
            <a:endParaRPr sz="2200">
              <a:latin typeface="Calibri"/>
              <a:cs typeface="Calibri"/>
            </a:endParaRPr>
          </a:p>
          <a:p>
            <a:pPr marL="12700" marR="5080" indent="-3175" algn="ctr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terhadap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implikasi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penyakit</a:t>
            </a:r>
            <a:r>
              <a:rPr sz="22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kronis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maupun</a:t>
            </a:r>
            <a:r>
              <a:rPr sz="2200" b="1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trauma</a:t>
            </a:r>
            <a:r>
              <a:rPr sz="22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akut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berpotensi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menimbulkan</a:t>
            </a:r>
            <a:r>
              <a:rPr sz="2200" b="1" spc="-1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kematian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Calibri"/>
                <a:cs typeface="Calibri"/>
              </a:rPr>
              <a:t>Contoh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:</a:t>
            </a:r>
            <a:r>
              <a:rPr sz="2200" spc="-10" dirty="0">
                <a:latin typeface="Calibri"/>
                <a:cs typeface="Calibri"/>
              </a:rPr>
              <a:t> penyakit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jantung,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kanker,</a:t>
            </a:r>
            <a:endParaRPr sz="2200">
              <a:latin typeface="Calibri"/>
              <a:cs typeface="Calibri"/>
            </a:endParaRPr>
          </a:p>
          <a:p>
            <a:pPr marR="51435" algn="ctr">
              <a:lnSpc>
                <a:spcPct val="100000"/>
              </a:lnSpc>
            </a:pPr>
            <a:r>
              <a:rPr sz="2200" spc="-10" dirty="0">
                <a:latin typeface="Calibri"/>
                <a:cs typeface="Calibri"/>
              </a:rPr>
              <a:t>stroke,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HIV/AIDS,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cedera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kepala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08175" y="439877"/>
            <a:ext cx="371347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40D08"/>
                </a:solidFill>
              </a:rPr>
              <a:t>DEFINISI</a:t>
            </a:r>
            <a:r>
              <a:rPr sz="3600" spc="-100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KONSEP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7095463" y="439877"/>
            <a:ext cx="14217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040D08"/>
                </a:solidFill>
                <a:latin typeface="Cambria"/>
                <a:cs typeface="Cambria"/>
              </a:rPr>
              <a:t>(con’t)</a:t>
            </a:r>
            <a:endParaRPr sz="3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5252" y="1310462"/>
            <a:ext cx="6367145" cy="33147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Dukungan</a:t>
            </a:r>
            <a:r>
              <a:rPr sz="2200" spc="-9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pelayanan</a:t>
            </a:r>
            <a:r>
              <a:rPr sz="2200" spc="-6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dan</a:t>
            </a:r>
            <a:r>
              <a:rPr sz="2200" spc="-6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perawatan</a:t>
            </a:r>
            <a:r>
              <a:rPr sz="2200" spc="-9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kesehatan</a:t>
            </a:r>
            <a:r>
              <a:rPr sz="2200" spc="-9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040D08"/>
                </a:solidFill>
                <a:latin typeface="Calibri"/>
                <a:cs typeface="Calibri"/>
              </a:rPr>
              <a:t>yang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diberikan</a:t>
            </a:r>
            <a:r>
              <a:rPr sz="2200" spc="-8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kepada</a:t>
            </a:r>
            <a:r>
              <a:rPr sz="2200" spc="-5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seseorang</a:t>
            </a:r>
            <a:r>
              <a:rPr sz="2200" spc="-8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dalam</a:t>
            </a:r>
            <a:r>
              <a:rPr sz="2200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tahap</a:t>
            </a:r>
            <a:r>
              <a:rPr sz="2200" spc="-6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“akhir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kehidupan”</a:t>
            </a:r>
            <a:r>
              <a:rPr sz="2200" spc="-11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mereka.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2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Perawatan</a:t>
            </a:r>
            <a:r>
              <a:rPr sz="2200" spc="-8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dimulai</a:t>
            </a:r>
            <a:r>
              <a:rPr sz="2200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pada</a:t>
            </a:r>
            <a:r>
              <a:rPr sz="2200" spc="-3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saat</a:t>
            </a:r>
            <a:r>
              <a:rPr sz="2200" spc="-3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pasien</a:t>
            </a:r>
            <a:r>
              <a:rPr sz="2200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masih</a:t>
            </a:r>
            <a:r>
              <a:rPr sz="2200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bernafas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(sejak</a:t>
            </a:r>
            <a:r>
              <a:rPr sz="2200" spc="-4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divonis)</a:t>
            </a:r>
            <a:r>
              <a:rPr sz="2200" spc="-9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hingga</a:t>
            </a:r>
            <a:r>
              <a:rPr sz="2200" spc="-2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berhenti</a:t>
            </a:r>
            <a:r>
              <a:rPr sz="2200" spc="-7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bernafas</a:t>
            </a:r>
            <a:r>
              <a:rPr sz="2200" spc="-4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dan</a:t>
            </a:r>
            <a:r>
              <a:rPr sz="2200" spc="-3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jantungnya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berhenti</a:t>
            </a:r>
            <a:r>
              <a:rPr sz="2200" spc="-5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berkontraksi.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i="1" dirty="0">
                <a:solidFill>
                  <a:srgbClr val="040D08"/>
                </a:solidFill>
                <a:latin typeface="Calibri"/>
                <a:cs typeface="Calibri"/>
              </a:rPr>
              <a:t>End</a:t>
            </a:r>
            <a:r>
              <a:rPr sz="2200" i="1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040D08"/>
                </a:solidFill>
                <a:latin typeface="Calibri"/>
                <a:cs typeface="Calibri"/>
              </a:rPr>
              <a:t>of</a:t>
            </a:r>
            <a:r>
              <a:rPr sz="2200" i="1" spc="-1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040D08"/>
                </a:solidFill>
                <a:latin typeface="Calibri"/>
                <a:cs typeface="Calibri"/>
              </a:rPr>
              <a:t>life</a:t>
            </a:r>
            <a:r>
              <a:rPr sz="2200" i="1" spc="-1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040D08"/>
                </a:solidFill>
                <a:latin typeface="Calibri"/>
                <a:cs typeface="Calibri"/>
              </a:rPr>
              <a:t>care</a:t>
            </a:r>
            <a:r>
              <a:rPr sz="2200" i="1" spc="-4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juga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dikenal</a:t>
            </a:r>
            <a:r>
              <a:rPr sz="2200" spc="-35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40D08"/>
                </a:solidFill>
                <a:latin typeface="Calibri"/>
                <a:cs typeface="Calibri"/>
              </a:rPr>
              <a:t>perawatan</a:t>
            </a:r>
            <a:r>
              <a:rPr sz="2200" spc="-80" dirty="0">
                <a:solidFill>
                  <a:srgbClr val="040D08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40D08"/>
                </a:solidFill>
                <a:latin typeface="Calibri"/>
                <a:cs typeface="Calibri"/>
              </a:rPr>
              <a:t>paliatif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1411224"/>
            <a:ext cx="192024" cy="19507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2886455"/>
            <a:ext cx="192024" cy="1950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4361688"/>
            <a:ext cx="192024" cy="19507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5029200" y="236220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457200" y="0"/>
                </a:moveTo>
                <a:lnTo>
                  <a:pt x="152400" y="0"/>
                </a:lnTo>
                <a:lnTo>
                  <a:pt x="152400" y="266700"/>
                </a:lnTo>
                <a:lnTo>
                  <a:pt x="0" y="266700"/>
                </a:lnTo>
                <a:lnTo>
                  <a:pt x="304800" y="533400"/>
                </a:lnTo>
                <a:lnTo>
                  <a:pt x="609600" y="266700"/>
                </a:lnTo>
                <a:lnTo>
                  <a:pt x="457200" y="266700"/>
                </a:lnTo>
                <a:lnTo>
                  <a:pt x="4572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29200" y="373380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457200" y="0"/>
                </a:moveTo>
                <a:lnTo>
                  <a:pt x="152400" y="0"/>
                </a:lnTo>
                <a:lnTo>
                  <a:pt x="152400" y="266700"/>
                </a:lnTo>
                <a:lnTo>
                  <a:pt x="0" y="266700"/>
                </a:lnTo>
                <a:lnTo>
                  <a:pt x="304800" y="533400"/>
                </a:lnTo>
                <a:lnTo>
                  <a:pt x="609600" y="266700"/>
                </a:lnTo>
                <a:lnTo>
                  <a:pt x="457200" y="266700"/>
                </a:lnTo>
                <a:lnTo>
                  <a:pt x="4572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08175" y="439877"/>
            <a:ext cx="66090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99380" algn="l"/>
              </a:tabLst>
            </a:pPr>
            <a:r>
              <a:rPr sz="3600" dirty="0">
                <a:solidFill>
                  <a:srgbClr val="040D08"/>
                </a:solidFill>
              </a:rPr>
              <a:t>DEFINISI</a:t>
            </a:r>
            <a:r>
              <a:rPr sz="3600" spc="-100" dirty="0">
                <a:solidFill>
                  <a:srgbClr val="040D08"/>
                </a:solidFill>
              </a:rPr>
              <a:t> </a:t>
            </a:r>
            <a:r>
              <a:rPr sz="3600" spc="-10" dirty="0">
                <a:solidFill>
                  <a:srgbClr val="040D08"/>
                </a:solidFill>
              </a:rPr>
              <a:t>KONSEP</a:t>
            </a:r>
            <a:r>
              <a:rPr sz="3600" dirty="0">
                <a:solidFill>
                  <a:srgbClr val="040D08"/>
                </a:solidFill>
              </a:rPr>
              <a:t>	</a:t>
            </a:r>
            <a:r>
              <a:rPr sz="3600" spc="-10" dirty="0">
                <a:solidFill>
                  <a:srgbClr val="040D08"/>
                </a:solidFill>
              </a:rPr>
              <a:t>(con’t)</a:t>
            </a: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780" rIns="0" bIns="0" rtlCol="0">
            <a:spAutoFit/>
          </a:bodyPr>
          <a:lstStyle/>
          <a:p>
            <a:pPr marL="5461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latin typeface="Calibri"/>
                <a:cs typeface="Calibri"/>
              </a:rPr>
              <a:t>PERGESERAN</a:t>
            </a:r>
            <a:r>
              <a:rPr sz="3200" spc="-1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PARADIGMA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1371600"/>
            <a:ext cx="7303008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0952" rIns="0" bIns="0" rtlCol="0">
            <a:spAutoFit/>
          </a:bodyPr>
          <a:lstStyle/>
          <a:p>
            <a:pPr marL="1729105" marR="5080">
              <a:lnSpc>
                <a:spcPct val="150000"/>
              </a:lnSpc>
              <a:spcBef>
                <a:spcPts val="95"/>
              </a:spcBef>
            </a:pPr>
            <a:r>
              <a:rPr sz="2400" spc="-10" dirty="0">
                <a:solidFill>
                  <a:srgbClr val="040D08"/>
                </a:solidFill>
                <a:latin typeface="Cambria"/>
                <a:cs typeface="Cambria"/>
              </a:rPr>
              <a:t>Menghormati</a:t>
            </a:r>
            <a:r>
              <a:rPr sz="2400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harkat</a:t>
            </a:r>
            <a:r>
              <a:rPr sz="2400" spc="-4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dan</a:t>
            </a:r>
            <a:r>
              <a:rPr sz="2400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martabat</a:t>
            </a:r>
            <a:r>
              <a:rPr sz="2400" spc="-6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pasien</a:t>
            </a:r>
            <a:r>
              <a:rPr sz="2400" spc="-8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040D08"/>
                </a:solidFill>
                <a:latin typeface="Cambria"/>
                <a:cs typeface="Cambria"/>
              </a:rPr>
              <a:t>dan </a:t>
            </a:r>
            <a:r>
              <a:rPr sz="2400" spc="-10" dirty="0">
                <a:solidFill>
                  <a:srgbClr val="040D08"/>
                </a:solidFill>
                <a:latin typeface="Cambria"/>
                <a:cs typeface="Cambria"/>
              </a:rPr>
              <a:t>keluarga</a:t>
            </a:r>
            <a:endParaRPr sz="2400">
              <a:latin typeface="Cambria"/>
              <a:cs typeface="Cambria"/>
            </a:endParaRPr>
          </a:p>
          <a:p>
            <a:pPr marL="1729105" marR="726440">
              <a:lnSpc>
                <a:spcPct val="150100"/>
              </a:lnSpc>
              <a:spcBef>
                <a:spcPts val="575"/>
              </a:spcBef>
            </a:pP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Meningkatkan</a:t>
            </a:r>
            <a:r>
              <a:rPr sz="2400" spc="-70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kualitas</a:t>
            </a:r>
            <a:r>
              <a:rPr sz="2400" spc="-6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hidup</a:t>
            </a:r>
            <a:r>
              <a:rPr sz="2400" spc="-4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40D08"/>
                </a:solidFill>
                <a:latin typeface="Cambria"/>
                <a:cs typeface="Cambria"/>
              </a:rPr>
              <a:t>pasien</a:t>
            </a:r>
            <a:r>
              <a:rPr sz="2400" spc="-85" dirty="0">
                <a:solidFill>
                  <a:srgbClr val="040D08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040D08"/>
                </a:solidFill>
                <a:latin typeface="Cambria"/>
                <a:cs typeface="Cambria"/>
              </a:rPr>
              <a:t>dan </a:t>
            </a:r>
            <a:r>
              <a:rPr sz="2400" spc="-10" dirty="0">
                <a:solidFill>
                  <a:srgbClr val="040D08"/>
                </a:solidFill>
                <a:latin typeface="Cambria"/>
                <a:cs typeface="Cambria"/>
              </a:rPr>
              <a:t>keluarga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1536191"/>
            <a:ext cx="204215" cy="2133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2706623"/>
            <a:ext cx="204215" cy="21336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08175" y="439877"/>
            <a:ext cx="17538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40D08"/>
                </a:solidFill>
              </a:rPr>
              <a:t>PRINSIP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</TotalTime>
  <Words>796</Words>
  <Application>Microsoft Office PowerPoint</Application>
  <PresentationFormat>On-screen Show (4:3)</PresentationFormat>
  <Paragraphs>123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Abadi Extra Light</vt:lpstr>
      <vt:lpstr>Arial</vt:lpstr>
      <vt:lpstr>Book Antiqua</vt:lpstr>
      <vt:lpstr>Calibri</vt:lpstr>
      <vt:lpstr>Calibri Light</vt:lpstr>
      <vt:lpstr>Cambria</vt:lpstr>
      <vt:lpstr>Microsoft Sans Serif</vt:lpstr>
      <vt:lpstr>Times New Roman</vt:lpstr>
      <vt:lpstr>Wingdings</vt:lpstr>
      <vt:lpstr>Office Theme</vt:lpstr>
      <vt:lpstr>END OF LIFE KEPERAWATAN GAWAT DARURAT</vt:lpstr>
      <vt:lpstr>PENGANTAR</vt:lpstr>
      <vt:lpstr>PENGANTAR</vt:lpstr>
      <vt:lpstr>PERUBAHAN POST MORTEM</vt:lpstr>
      <vt:lpstr>DEFINISI KONSEP</vt:lpstr>
      <vt:lpstr>DEFINISI KONSEP</vt:lpstr>
      <vt:lpstr>DEFINISI KONSEP (con’t)</vt:lpstr>
      <vt:lpstr>PERGESERAN PARADIGMA</vt:lpstr>
      <vt:lpstr>PRINSIP</vt:lpstr>
      <vt:lpstr>OUTCOME</vt:lpstr>
      <vt:lpstr>5 DOMAINS</vt:lpstr>
      <vt:lpstr>PowerPoint Presentation</vt:lpstr>
      <vt:lpstr>7 INTERVENSI MENINGKATKAN KUALITAS END OF LIFE CARE</vt:lpstr>
      <vt:lpstr>7 INTERVENSI MENINGKATKAN KUALITAS END OF LIFE CARE</vt:lpstr>
      <vt:lpstr>JENIS INTERVENSI</vt:lpstr>
      <vt:lpstr>INTERVENSI END OF LIFE CARE</vt:lpstr>
      <vt:lpstr>Isu End Of Life</vt:lpstr>
      <vt:lpstr>WITHDRAWING AND WITHHOLDING LIFE SUPPORT</vt:lpstr>
      <vt:lpstr>JENIS TERAPI SUPPORTIF</vt:lpstr>
      <vt:lpstr>PowerPoint Presentation</vt:lpstr>
      <vt:lpstr>PowerPoint Presentation</vt:lpstr>
      <vt:lpstr>TIDAK MEMBERIKAN RESUSITASI (DNR)</vt:lpstr>
      <vt:lpstr>TIDAK MEMBERIKAN RESUSITASI (DNR)</vt:lpstr>
      <vt:lpstr>TIDAK MEMBERIKAN RESUSITASI (DNR)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hasto nsp</cp:lastModifiedBy>
  <cp:revision>2</cp:revision>
  <dcterms:created xsi:type="dcterms:W3CDTF">2025-09-17T02:40:13Z</dcterms:created>
  <dcterms:modified xsi:type="dcterms:W3CDTF">2025-09-17T05:15:55Z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2025-09-17T00:00:00Z</vt:filetime>
  </property>
</Properties>
</file>