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86" r:id="rId4"/>
    <p:sldId id="285" r:id="rId5"/>
    <p:sldId id="304" r:id="rId6"/>
    <p:sldId id="305" r:id="rId7"/>
    <p:sldId id="269" r:id="rId8"/>
    <p:sldId id="306" r:id="rId9"/>
    <p:sldId id="270" r:id="rId10"/>
    <p:sldId id="260" r:id="rId11"/>
    <p:sldId id="272" r:id="rId12"/>
    <p:sldId id="271" r:id="rId13"/>
    <p:sldId id="261" r:id="rId14"/>
    <p:sldId id="262" r:id="rId15"/>
    <p:sldId id="276" r:id="rId16"/>
    <p:sldId id="277" r:id="rId17"/>
    <p:sldId id="278" r:id="rId18"/>
    <p:sldId id="337" r:id="rId19"/>
    <p:sldId id="264" r:id="rId20"/>
    <p:sldId id="265" r:id="rId21"/>
    <p:sldId id="259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291" r:id="rId30"/>
    <p:sldId id="287" r:id="rId31"/>
    <p:sldId id="300" r:id="rId32"/>
    <p:sldId id="289" r:id="rId33"/>
    <p:sldId id="290" r:id="rId34"/>
    <p:sldId id="288" r:id="rId35"/>
    <p:sldId id="299" r:id="rId36"/>
    <p:sldId id="301" r:id="rId37"/>
    <p:sldId id="292" r:id="rId38"/>
    <p:sldId id="293" r:id="rId39"/>
    <p:sldId id="302" r:id="rId40"/>
    <p:sldId id="295" r:id="rId41"/>
    <p:sldId id="303" r:id="rId42"/>
    <p:sldId id="296" r:id="rId43"/>
    <p:sldId id="297" r:id="rId44"/>
    <p:sldId id="298" r:id="rId45"/>
    <p:sldId id="267" r:id="rId46"/>
  </p:sldIdLst>
  <p:sldSz cx="18288000" cy="10287000"/>
  <p:notesSz cx="6858000" cy="9144000"/>
  <p:embeddedFontLst>
    <p:embeddedFont>
      <p:font typeface="Montserrat Bold" pitchFamily="2" charset="77"/>
      <p:regular r:id="rId47"/>
    </p:embeddedFont>
    <p:embeddedFont>
      <p:font typeface="Montserrat Classic" pitchFamily="2" charset="77"/>
      <p:regular r:id="rId48"/>
    </p:embeddedFont>
    <p:embeddedFont>
      <p:font typeface="Poppins Bold" pitchFamily="2" charset="77"/>
      <p:regular r:id="rId49"/>
    </p:embeddedFont>
    <p:embeddedFont>
      <p:font typeface="Raleway Bold" panose="020B0803030101060003" pitchFamily="34" charset="77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08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25" autoAdjust="0"/>
    <p:restoredTop sz="92574" autoAdjust="0"/>
  </p:normalViewPr>
  <p:slideViewPr>
    <p:cSldViewPr>
      <p:cViewPr varScale="1">
        <p:scale>
          <a:sx n="61" d="100"/>
          <a:sy n="61" d="100"/>
        </p:scale>
        <p:origin x="1384" y="208"/>
      </p:cViewPr>
      <p:guideLst>
        <p:guide orient="horz" pos="1608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0BF03-B311-DB4B-86CA-D0817C32D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F298BDCB-5C56-5847-9820-7B5467FC69EF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914400" y="2400301"/>
            <a:ext cx="16459200" cy="678894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41304-5DAB-DF49-833D-5FBA122F0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66868-29B8-9B41-8BD4-94EC8D1B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20A88-B2F2-2440-9137-05361A35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06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fld id="{AFF6EC78-5911-DF42-992F-D7A17D35D0B6}" type="slidenum">
              <a:rPr lang="zh-CN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322622"/>
      </p:ext>
    </p:extLst>
  </p:cSld>
  <p:clrMapOvr>
    <a:masterClrMapping/>
  </p:clrMapOvr>
  <p:transition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28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26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30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26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31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26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32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26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33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26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34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26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35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26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26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25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23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3.svg"/><Relationship Id="rId5" Type="http://schemas.openxmlformats.org/officeDocument/2006/relationships/image" Target="../media/image5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26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26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25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26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25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26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25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26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25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26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26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25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26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25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26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25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43.png"/><Relationship Id="rId2" Type="http://schemas.openxmlformats.org/officeDocument/2006/relationships/image" Target="../media/image1.jpe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7.png"/><Relationship Id="rId2" Type="http://schemas.openxmlformats.org/officeDocument/2006/relationships/image" Target="../media/image1.jpe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1.jpe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23.png"/><Relationship Id="rId16" Type="http://schemas.openxmlformats.org/officeDocument/2006/relationships/image" Target="../media/image18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3.svg"/><Relationship Id="rId5" Type="http://schemas.openxmlformats.org/officeDocument/2006/relationships/image" Target="../media/image5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23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3.svg"/><Relationship Id="rId5" Type="http://schemas.openxmlformats.org/officeDocument/2006/relationships/image" Target="../media/image5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23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3.svg"/><Relationship Id="rId5" Type="http://schemas.openxmlformats.org/officeDocument/2006/relationships/image" Target="../media/image5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1.jpe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23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3.svg"/><Relationship Id="rId5" Type="http://schemas.openxmlformats.org/officeDocument/2006/relationships/image" Target="../media/image5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23.png"/><Relationship Id="rId16" Type="http://schemas.openxmlformats.org/officeDocument/2006/relationships/image" Target="../media/image18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3.svg"/><Relationship Id="rId5" Type="http://schemas.openxmlformats.org/officeDocument/2006/relationships/image" Target="../media/image5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23.png"/><Relationship Id="rId16" Type="http://schemas.openxmlformats.org/officeDocument/2006/relationships/image" Target="../media/image18.png"/><Relationship Id="rId20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3.svg"/><Relationship Id="rId5" Type="http://schemas.openxmlformats.org/officeDocument/2006/relationships/image" Target="../media/image5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23.png"/><Relationship Id="rId16" Type="http://schemas.openxmlformats.org/officeDocument/2006/relationships/image" Target="../media/image18.png"/><Relationship Id="rId20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3.svg"/><Relationship Id="rId5" Type="http://schemas.openxmlformats.org/officeDocument/2006/relationships/image" Target="../media/image5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23.png"/><Relationship Id="rId16" Type="http://schemas.openxmlformats.org/officeDocument/2006/relationships/image" Target="../media/image18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3.svg"/><Relationship Id="rId5" Type="http://schemas.openxmlformats.org/officeDocument/2006/relationships/image" Target="../media/image5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23.png"/><Relationship Id="rId16" Type="http://schemas.openxmlformats.org/officeDocument/2006/relationships/image" Target="../media/image18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3.svg"/><Relationship Id="rId5" Type="http://schemas.openxmlformats.org/officeDocument/2006/relationships/image" Target="../media/image5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23.png"/><Relationship Id="rId16" Type="http://schemas.openxmlformats.org/officeDocument/2006/relationships/image" Target="../media/image18.png"/><Relationship Id="rId20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3.svg"/><Relationship Id="rId5" Type="http://schemas.openxmlformats.org/officeDocument/2006/relationships/image" Target="../media/image5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23.png"/><Relationship Id="rId16" Type="http://schemas.openxmlformats.org/officeDocument/2006/relationships/image" Target="../media/image18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3.svg"/><Relationship Id="rId5" Type="http://schemas.openxmlformats.org/officeDocument/2006/relationships/image" Target="../media/image5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23.png"/><Relationship Id="rId16" Type="http://schemas.openxmlformats.org/officeDocument/2006/relationships/image" Target="../media/image18.png"/><Relationship Id="rId20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3.svg"/><Relationship Id="rId5" Type="http://schemas.openxmlformats.org/officeDocument/2006/relationships/image" Target="../media/image5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23.png"/><Relationship Id="rId16" Type="http://schemas.openxmlformats.org/officeDocument/2006/relationships/image" Target="../media/image18.png"/><Relationship Id="rId20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3.svg"/><Relationship Id="rId5" Type="http://schemas.openxmlformats.org/officeDocument/2006/relationships/image" Target="../media/image5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23.png"/><Relationship Id="rId16" Type="http://schemas.openxmlformats.org/officeDocument/2006/relationships/image" Target="../media/image18.png"/><Relationship Id="rId20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3.svg"/><Relationship Id="rId5" Type="http://schemas.openxmlformats.org/officeDocument/2006/relationships/image" Target="../media/image5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18" Type="http://schemas.openxmlformats.org/officeDocument/2006/relationships/image" Target="../media/image67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17" Type="http://schemas.openxmlformats.org/officeDocument/2006/relationships/image" Target="../media/image5.png"/><Relationship Id="rId2" Type="http://schemas.openxmlformats.org/officeDocument/2006/relationships/image" Target="../media/image5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23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3.svg"/><Relationship Id="rId5" Type="http://schemas.openxmlformats.org/officeDocument/2006/relationships/image" Target="../media/image5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23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3.svg"/><Relationship Id="rId5" Type="http://schemas.openxmlformats.org/officeDocument/2006/relationships/image" Target="../media/image5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26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26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92665"/>
          </a:xfrm>
          <a:custGeom>
            <a:avLst/>
            <a:gdLst/>
            <a:ahLst/>
            <a:cxnLst/>
            <a:rect l="l" t="t" r="r" b="b"/>
            <a:pathLst>
              <a:path w="18288000" h="10292665">
                <a:moveTo>
                  <a:pt x="0" y="0"/>
                </a:moveTo>
                <a:lnTo>
                  <a:pt x="18288000" y="0"/>
                </a:lnTo>
                <a:lnTo>
                  <a:pt x="18288000" y="10292665"/>
                </a:lnTo>
                <a:lnTo>
                  <a:pt x="0" y="102926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803" t="-15285" r="-4770" b="-976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46860" y="9258300"/>
            <a:ext cx="3962933" cy="1034365"/>
            <a:chOff x="0" y="0"/>
            <a:chExt cx="1043735" cy="2724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3735" cy="272425"/>
            </a:xfrm>
            <a:custGeom>
              <a:avLst/>
              <a:gdLst/>
              <a:ahLst/>
              <a:cxnLst/>
              <a:rect l="l" t="t" r="r" b="b"/>
              <a:pathLst>
                <a:path w="1043735" h="272425">
                  <a:moveTo>
                    <a:pt x="0" y="0"/>
                  </a:moveTo>
                  <a:lnTo>
                    <a:pt x="1043735" y="0"/>
                  </a:lnTo>
                  <a:lnTo>
                    <a:pt x="1043735" y="272425"/>
                  </a:lnTo>
                  <a:lnTo>
                    <a:pt x="0" y="272425"/>
                  </a:lnTo>
                  <a:close/>
                </a:path>
              </a:pathLst>
            </a:custGeom>
            <a:solidFill>
              <a:srgbClr val="242F9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043735" cy="329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42F9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542327" y="8108629"/>
            <a:ext cx="1560994" cy="305542"/>
            <a:chOff x="0" y="0"/>
            <a:chExt cx="2081326" cy="407390"/>
          </a:xfrm>
        </p:grpSpPr>
        <p:grpSp>
          <p:nvGrpSpPr>
            <p:cNvPr id="10" name="Group 10"/>
            <p:cNvGrpSpPr/>
            <p:nvPr/>
          </p:nvGrpSpPr>
          <p:grpSpPr>
            <a:xfrm>
              <a:off x="1673936" y="0"/>
              <a:ext cx="407390" cy="40739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7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537697" cy="407390"/>
              <a:chOff x="0" y="0"/>
              <a:chExt cx="3067924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06792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3067924" h="812800">
                    <a:moveTo>
                      <a:pt x="0" y="0"/>
                    </a:moveTo>
                    <a:lnTo>
                      <a:pt x="3067924" y="0"/>
                    </a:lnTo>
                    <a:lnTo>
                      <a:pt x="306792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067924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7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-5400000">
              <a:off x="1801082" y="155956"/>
              <a:ext cx="153098" cy="95477"/>
            </a:xfrm>
            <a:custGeom>
              <a:avLst/>
              <a:gdLst/>
              <a:ahLst/>
              <a:cxnLst/>
              <a:rect l="l" t="t" r="r" b="b"/>
              <a:pathLst>
                <a:path w="153098" h="95477">
                  <a:moveTo>
                    <a:pt x="0" y="0"/>
                  </a:moveTo>
                  <a:lnTo>
                    <a:pt x="153098" y="0"/>
                  </a:lnTo>
                  <a:lnTo>
                    <a:pt x="153098" y="95478"/>
                  </a:lnTo>
                  <a:lnTo>
                    <a:pt x="0" y="95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5209201" y="935491"/>
            <a:ext cx="11430674" cy="3453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239"/>
              </a:lnSpc>
              <a:spcBef>
                <a:spcPct val="0"/>
              </a:spcBef>
            </a:pPr>
            <a:r>
              <a:rPr lang="en-US" sz="6599" dirty="0">
                <a:solidFill>
                  <a:srgbClr val="242F9B"/>
                </a:solidFill>
                <a:latin typeface="Montserrat Bold"/>
              </a:rPr>
              <a:t>KONSEP PROSES ASUHAN KEPERAWATAN GAWAT DARURAT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536999" y="514350"/>
            <a:ext cx="1119845" cy="1119845"/>
            <a:chOff x="0" y="0"/>
            <a:chExt cx="1493127" cy="149312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93127" cy="1493127"/>
            </a:xfrm>
            <a:custGeom>
              <a:avLst/>
              <a:gdLst/>
              <a:ahLst/>
              <a:cxnLst/>
              <a:rect l="l" t="t" r="r" b="b"/>
              <a:pathLst>
                <a:path w="1493127" h="1493127">
                  <a:moveTo>
                    <a:pt x="0" y="0"/>
                  </a:moveTo>
                  <a:lnTo>
                    <a:pt x="1493127" y="0"/>
                  </a:lnTo>
                  <a:lnTo>
                    <a:pt x="1493127" y="1493127"/>
                  </a:lnTo>
                  <a:lnTo>
                    <a:pt x="0" y="1493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grpSp>
          <p:nvGrpSpPr>
            <p:cNvPr id="20" name="Group 20"/>
            <p:cNvGrpSpPr/>
            <p:nvPr/>
          </p:nvGrpSpPr>
          <p:grpSpPr>
            <a:xfrm>
              <a:off x="129613" y="126047"/>
              <a:ext cx="1241034" cy="1241034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22480" y="126874"/>
              <a:ext cx="1241034" cy="1229543"/>
            </a:xfrm>
            <a:custGeom>
              <a:avLst/>
              <a:gdLst/>
              <a:ahLst/>
              <a:cxnLst/>
              <a:rect l="l" t="t" r="r" b="b"/>
              <a:pathLst>
                <a:path w="1241034" h="1229543">
                  <a:moveTo>
                    <a:pt x="0" y="0"/>
                  </a:moveTo>
                  <a:lnTo>
                    <a:pt x="1241035" y="0"/>
                  </a:lnTo>
                  <a:lnTo>
                    <a:pt x="1241035" y="1229543"/>
                  </a:lnTo>
                  <a:lnTo>
                    <a:pt x="0" y="1229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1834606" y="666025"/>
            <a:ext cx="3632280" cy="972275"/>
            <a:chOff x="0" y="-38100"/>
            <a:chExt cx="4843040" cy="1296366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38100"/>
              <a:ext cx="4843040" cy="317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5"/>
                </a:lnSpc>
                <a:spcBef>
                  <a:spcPct val="0"/>
                </a:spcBef>
              </a:pPr>
              <a:r>
                <a:rPr lang="en-US" sz="1432" spc="113">
                  <a:solidFill>
                    <a:srgbClr val="000000"/>
                  </a:solidFill>
                  <a:latin typeface="Poppins Bold"/>
                </a:rPr>
                <a:t>SEKOLAH TINGGI ILMU KESEHATAN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50488"/>
              <a:ext cx="4843040" cy="702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12"/>
                </a:lnSpc>
                <a:spcBef>
                  <a:spcPct val="0"/>
                </a:spcBef>
              </a:pPr>
              <a:r>
                <a:rPr lang="en-US" sz="3008" spc="352" dirty="0">
                  <a:solidFill>
                    <a:srgbClr val="000000"/>
                  </a:solidFill>
                  <a:latin typeface="Poppins Bold"/>
                </a:rPr>
                <a:t>NOTOKUSUMO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868566"/>
              <a:ext cx="4843040" cy="389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6"/>
                </a:lnSpc>
                <a:spcBef>
                  <a:spcPct val="0"/>
                </a:spcBef>
              </a:pPr>
              <a:r>
                <a:rPr lang="en-US" sz="1719" spc="135" dirty="0">
                  <a:solidFill>
                    <a:srgbClr val="000000"/>
                  </a:solidFill>
                  <a:latin typeface="Poppins Bold"/>
                </a:rPr>
                <a:t>YOGYAKARTA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1551852" y="9155176"/>
            <a:ext cx="674551" cy="564093"/>
          </a:xfrm>
          <a:custGeom>
            <a:avLst/>
            <a:gdLst/>
            <a:ahLst/>
            <a:cxnLst/>
            <a:rect l="l" t="t" r="r" b="b"/>
            <a:pathLst>
              <a:path w="674551" h="564093">
                <a:moveTo>
                  <a:pt x="0" y="0"/>
                </a:moveTo>
                <a:lnTo>
                  <a:pt x="674551" y="0"/>
                </a:lnTo>
                <a:lnTo>
                  <a:pt x="674551" y="564094"/>
                </a:lnTo>
                <a:lnTo>
                  <a:pt x="0" y="5640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542327" y="8668569"/>
            <a:ext cx="368306" cy="362782"/>
          </a:xfrm>
          <a:custGeom>
            <a:avLst/>
            <a:gdLst/>
            <a:ahLst/>
            <a:cxnLst/>
            <a:rect l="l" t="t" r="r" b="b"/>
            <a:pathLst>
              <a:path w="368306" h="362782">
                <a:moveTo>
                  <a:pt x="0" y="0"/>
                </a:moveTo>
                <a:lnTo>
                  <a:pt x="368306" y="0"/>
                </a:lnTo>
                <a:lnTo>
                  <a:pt x="368306" y="362782"/>
                </a:lnTo>
                <a:lnTo>
                  <a:pt x="0" y="3627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2140139" y="8614196"/>
            <a:ext cx="5148851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242F9B"/>
                </a:solidFill>
                <a:latin typeface="Montserrat Classic"/>
              </a:rPr>
              <a:t>www.stikes-notokusumo.ac.id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140139" y="9182400"/>
            <a:ext cx="5148851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242F9B"/>
                </a:solidFill>
                <a:latin typeface="Montserrat Classic"/>
              </a:rPr>
              <a:t>Jl. Bener No. 26 Tegalrejo Yogyakarta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413576" y="9513296"/>
            <a:ext cx="2842061" cy="552530"/>
            <a:chOff x="0" y="0"/>
            <a:chExt cx="3789414" cy="73670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6"/>
                  </a:lnTo>
                  <a:lnTo>
                    <a:pt x="0" y="48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737021" y="0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588731" y="0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6"/>
                  </a:lnTo>
                  <a:lnTo>
                    <a:pt x="0" y="48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2418964" y="0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6"/>
                  </a:lnTo>
                  <a:lnTo>
                    <a:pt x="0" y="48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3165214" y="0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6"/>
                  </a:lnTo>
                  <a:lnTo>
                    <a:pt x="0" y="48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2237196" y="199999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8"/>
                  </a:lnTo>
                  <a:lnTo>
                    <a:pt x="0" y="536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2261157" y="213132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2972026" y="199999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8"/>
                  </a:lnTo>
                  <a:lnTo>
                    <a:pt x="0" y="536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2995987" y="213132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4" name="TextBox 17">
            <a:extLst>
              <a:ext uri="{FF2B5EF4-FFF2-40B4-BE49-F238E27FC236}">
                <a16:creationId xmlns:a16="http://schemas.microsoft.com/office/drawing/2014/main" id="{0E1742BF-FFD4-F349-AA3F-7185158AB31F}"/>
              </a:ext>
            </a:extLst>
          </p:cNvPr>
          <p:cNvSpPr txBox="1"/>
          <p:nvPr/>
        </p:nvSpPr>
        <p:spPr>
          <a:xfrm>
            <a:off x="9553299" y="6105303"/>
            <a:ext cx="8388441" cy="986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923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242F9B"/>
                </a:solidFill>
                <a:latin typeface="Montserrat Bold"/>
              </a:rPr>
              <a:t>Septiana</a:t>
            </a:r>
            <a:r>
              <a:rPr lang="en-US" sz="3200" dirty="0">
                <a:solidFill>
                  <a:srgbClr val="242F9B"/>
                </a:solidFill>
                <a:latin typeface="Montserrat Bold"/>
              </a:rPr>
              <a:t> </a:t>
            </a:r>
            <a:r>
              <a:rPr lang="en-US" sz="3200" dirty="0" err="1">
                <a:solidFill>
                  <a:srgbClr val="242F9B"/>
                </a:solidFill>
                <a:latin typeface="Montserrat Bold"/>
              </a:rPr>
              <a:t>Fathonah</a:t>
            </a:r>
            <a:r>
              <a:rPr lang="en-US" sz="3200" dirty="0">
                <a:solidFill>
                  <a:srgbClr val="242F9B"/>
                </a:solidFill>
                <a:latin typeface="Montserrat Bold"/>
              </a:rPr>
              <a:t>, </a:t>
            </a:r>
            <a:r>
              <a:rPr lang="en-US" sz="3200" dirty="0" err="1">
                <a:solidFill>
                  <a:srgbClr val="242F9B"/>
                </a:solidFill>
                <a:latin typeface="Montserrat Bold"/>
              </a:rPr>
              <a:t>S.Kep</a:t>
            </a:r>
            <a:r>
              <a:rPr lang="en-US" sz="3200" dirty="0">
                <a:solidFill>
                  <a:srgbClr val="242F9B"/>
                </a:solidFill>
                <a:latin typeface="Montserrat Bold"/>
              </a:rPr>
              <a:t>., Ns., </a:t>
            </a:r>
            <a:r>
              <a:rPr lang="en-US" sz="3200" dirty="0" err="1">
                <a:solidFill>
                  <a:srgbClr val="242F9B"/>
                </a:solidFill>
                <a:latin typeface="Montserrat Bold"/>
              </a:rPr>
              <a:t>M.Kep</a:t>
            </a:r>
            <a:endParaRPr lang="en-US" sz="3200" dirty="0">
              <a:solidFill>
                <a:srgbClr val="242F9B"/>
              </a:solidFill>
              <a:latin typeface="Montserrat Bold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FDF7168-5419-AC4C-9587-612F572DC25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56844" y="3948917"/>
            <a:ext cx="6351274" cy="39947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05B7F3ED-9E51-974C-BBD3-95613A89E0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495300"/>
            <a:ext cx="8229600" cy="1143000"/>
          </a:xfrm>
        </p:spPr>
        <p:txBody>
          <a:bodyPr/>
          <a:lstStyle/>
          <a:p>
            <a:r>
              <a:rPr lang="en-US" altLang="en-US" dirty="0" err="1">
                <a:latin typeface="Broadway" charset="0"/>
              </a:rPr>
              <a:t>Pengkajian</a:t>
            </a:r>
            <a:r>
              <a:rPr lang="en-US" altLang="en-US" dirty="0">
                <a:latin typeface="Broadway" charset="0"/>
              </a:rPr>
              <a:t> </a:t>
            </a:r>
            <a:r>
              <a:rPr lang="en-US" altLang="en-US" i="1" dirty="0">
                <a:latin typeface="Broadway" charset="0"/>
              </a:rPr>
              <a:t>Airway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6EE24732-369F-7D48-8A1E-7722593FAD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73102" y="2142460"/>
            <a:ext cx="8229600" cy="4525963"/>
          </a:xfrm>
          <a:ln cap="flat">
            <a:solidFill>
              <a:srgbClr val="3366FF"/>
            </a:solidFill>
            <a:miter lim="800000"/>
            <a:headEnd/>
            <a:tailEnd/>
          </a:ln>
        </p:spPr>
        <p:txBody>
          <a:bodyPr vert="horz" lIns="135255" tIns="70485" rIns="135255" bIns="70485" rtlCol="0"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n-US" altLang="en-US" dirty="0" err="1">
                <a:latin typeface="Berlin Sans FB" charset="0"/>
              </a:rPr>
              <a:t>Gangguan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oksigenasi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pada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otak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dan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jaringan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sangat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membahayakan</a:t>
            </a:r>
            <a:r>
              <a:rPr lang="en-US" altLang="en-US" dirty="0">
                <a:latin typeface="Berlin Sans FB" charset="0"/>
              </a:rPr>
              <a:t> korban, </a:t>
            </a:r>
            <a:r>
              <a:rPr lang="en-US" altLang="en-US" dirty="0" err="1">
                <a:latin typeface="Berlin Sans FB" charset="0"/>
              </a:rPr>
              <a:t>serta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dapat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menyebabkan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kematian</a:t>
            </a:r>
            <a:r>
              <a:rPr lang="en-US" altLang="en-US" dirty="0">
                <a:latin typeface="Berlin Sans FB" charset="0"/>
              </a:rPr>
              <a:t>.</a:t>
            </a:r>
          </a:p>
          <a:p>
            <a:pPr algn="just">
              <a:lnSpc>
                <a:spcPct val="90000"/>
              </a:lnSpc>
            </a:pPr>
            <a:endParaRPr lang="en-US" altLang="en-US" dirty="0">
              <a:latin typeface="Berlin Sans FB" charset="0"/>
            </a:endParaRPr>
          </a:p>
          <a:p>
            <a:pPr algn="just">
              <a:lnSpc>
                <a:spcPct val="90000"/>
              </a:lnSpc>
            </a:pPr>
            <a:r>
              <a:rPr lang="en-US" altLang="en-US" dirty="0">
                <a:latin typeface="Berlin Sans FB" charset="0"/>
              </a:rPr>
              <a:t>Proses </a:t>
            </a:r>
            <a:r>
              <a:rPr lang="en-US" altLang="en-US" dirty="0" err="1">
                <a:latin typeface="Berlin Sans FB" charset="0"/>
              </a:rPr>
              <a:t>kematian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dapat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dimulai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dari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hipoksia</a:t>
            </a:r>
            <a:endParaRPr lang="en-US" altLang="en-US" dirty="0">
              <a:latin typeface="Berlin Sans FB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endParaRPr lang="en-US" altLang="en-US" dirty="0">
              <a:latin typeface="Berlin Sans FB" charset="0"/>
            </a:endParaRPr>
          </a:p>
          <a:p>
            <a:pPr algn="just">
              <a:lnSpc>
                <a:spcPct val="90000"/>
              </a:lnSpc>
            </a:pPr>
            <a:r>
              <a:rPr lang="en-US" altLang="en-US" dirty="0" err="1">
                <a:latin typeface="Berlin Sans FB" charset="0"/>
              </a:rPr>
              <a:t>Hipoksia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dapat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dicegah</a:t>
            </a:r>
            <a:r>
              <a:rPr lang="en-US" altLang="en-US" dirty="0">
                <a:latin typeface="Berlin Sans FB" charset="0"/>
              </a:rPr>
              <a:t> dg </a:t>
            </a:r>
            <a:r>
              <a:rPr lang="en-US" altLang="en-US" dirty="0" err="1">
                <a:latin typeface="Berlin Sans FB" charset="0"/>
              </a:rPr>
              <a:t>mempertahankan</a:t>
            </a:r>
            <a:r>
              <a:rPr lang="en-US" altLang="en-US" dirty="0">
                <a:latin typeface="Berlin Sans FB" charset="0"/>
              </a:rPr>
              <a:t> airway &amp; </a:t>
            </a:r>
            <a:r>
              <a:rPr lang="en-US" altLang="en-US" dirty="0" err="1">
                <a:latin typeface="Berlin Sans FB" charset="0"/>
              </a:rPr>
              <a:t>oksigenasi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yg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cepat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dan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tepat</a:t>
            </a:r>
            <a:endParaRPr lang="en-US" altLang="en-US" dirty="0">
              <a:latin typeface="Berlin Sans FB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54E2C9-1BE4-E44F-9AEF-2770C8590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34600" y="2961110"/>
            <a:ext cx="7740896" cy="7284246"/>
          </a:xfrm>
          <a:prstGeom prst="rect">
            <a:avLst/>
          </a:prstGeom>
          <a:noFill/>
          <a:ln/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66B99BF8-90A4-B44F-BD0B-3753EDF1B843}"/>
              </a:ext>
            </a:extLst>
          </p:cNvPr>
          <p:cNvGrpSpPr/>
          <p:nvPr/>
        </p:nvGrpSpPr>
        <p:grpSpPr>
          <a:xfrm>
            <a:off x="0" y="9222886"/>
            <a:ext cx="6498213" cy="1070490"/>
            <a:chOff x="0" y="0"/>
            <a:chExt cx="8664283" cy="1427320"/>
          </a:xfrm>
        </p:grpSpPr>
        <p:grpSp>
          <p:nvGrpSpPr>
            <p:cNvPr id="6" name="Group 12">
              <a:extLst>
                <a:ext uri="{FF2B5EF4-FFF2-40B4-BE49-F238E27FC236}">
                  <a16:creationId xmlns:a16="http://schemas.microsoft.com/office/drawing/2014/main" id="{32840F98-E646-7045-9F1E-3E72A538F006}"/>
                </a:ext>
              </a:extLst>
            </p:cNvPr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5DCF3AA4-EFC1-604E-95CF-45080C60B80D}"/>
                  </a:ext>
                </a:extLst>
              </p:cNvPr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89871092-F0BC-C143-844D-699A6BC93F09}"/>
                </a:ext>
              </a:extLst>
            </p:cNvPr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FBEC3151-22D7-7848-9794-B77AFA61B034}"/>
                </a:ext>
              </a:extLst>
            </p:cNvPr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694CA5C9-2722-2F44-8F84-54079311488A}"/>
                </a:ext>
              </a:extLst>
            </p:cNvPr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5009977B-E87A-F549-BEBA-808FBA602928}"/>
                </a:ext>
              </a:extLst>
            </p:cNvPr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7B96D177-F5D4-C442-ABCF-061179DB5956}"/>
                </a:ext>
              </a:extLst>
            </p:cNvPr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1013E836-AF44-2E43-9297-89FE2E893889}"/>
                </a:ext>
              </a:extLst>
            </p:cNvPr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92F68BBE-9AA6-3947-999F-2E4C04B24973}"/>
                </a:ext>
              </a:extLst>
            </p:cNvPr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F9A5A8FC-BD63-7544-8FE6-093B3A3D8109}"/>
                </a:ext>
              </a:extLst>
            </p:cNvPr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4524953D-167B-7D44-AD3C-F74BDBF01E50}"/>
                </a:ext>
              </a:extLst>
            </p:cNvPr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D309BAC8-0C34-CC4D-8C98-9579F62565F1}"/>
                </a:ext>
              </a:extLst>
            </p:cNvPr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999074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E30E25F-C654-8347-BE0F-662B5FE97C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 w="28575" cap="flat">
            <a:solidFill>
              <a:srgbClr val="FF0000"/>
            </a:solidFill>
            <a:miter lim="800000"/>
            <a:headEnd/>
            <a:tailEnd/>
          </a:ln>
        </p:spPr>
        <p:txBody>
          <a:bodyPr vert="horz" lIns="135255" tIns="70485" rIns="135255" bIns="70485" rtlCol="0">
            <a:normAutofit/>
          </a:bodyPr>
          <a:lstStyle/>
          <a:p>
            <a:pPr algn="just"/>
            <a:r>
              <a:rPr lang="en-US" altLang="en-US" dirty="0" err="1">
                <a:latin typeface="Berlin Sans FB" charset="0"/>
              </a:rPr>
              <a:t>Jalan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nafas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yaitu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kelancaran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jalan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nafas</a:t>
            </a:r>
            <a:r>
              <a:rPr lang="en-US" altLang="en-US" dirty="0">
                <a:latin typeface="Berlin Sans FB" charset="0"/>
              </a:rPr>
              <a:t> (Airway)</a:t>
            </a:r>
          </a:p>
          <a:p>
            <a:pPr algn="just"/>
            <a:r>
              <a:rPr lang="en-US" altLang="en-US" dirty="0" err="1">
                <a:latin typeface="Berlin Sans FB" charset="0"/>
              </a:rPr>
              <a:t>Intervensi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pada</a:t>
            </a:r>
            <a:r>
              <a:rPr lang="en-US" altLang="en-US" dirty="0">
                <a:latin typeface="Berlin Sans FB" charset="0"/>
              </a:rPr>
              <a:t> Airway </a:t>
            </a:r>
            <a:r>
              <a:rPr lang="en-US" altLang="en-US" dirty="0" err="1">
                <a:latin typeface="Berlin Sans FB" charset="0"/>
              </a:rPr>
              <a:t>ini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meliputi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pemeriksaan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adanya</a:t>
            </a:r>
            <a:r>
              <a:rPr lang="en-US" altLang="en-US" dirty="0">
                <a:latin typeface="Berlin Sans FB" charset="0"/>
              </a:rPr>
              <a:t>  </a:t>
            </a:r>
            <a:r>
              <a:rPr lang="en-US" altLang="en-US" dirty="0" err="1">
                <a:latin typeface="Berlin Sans FB" charset="0"/>
              </a:rPr>
              <a:t>obstruksi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jalan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nafas</a:t>
            </a:r>
            <a:r>
              <a:rPr lang="en-US" altLang="en-US" dirty="0">
                <a:latin typeface="Berlin Sans FB" charset="0"/>
              </a:rPr>
              <a:t> yang </a:t>
            </a:r>
            <a:r>
              <a:rPr lang="en-US" altLang="en-US" dirty="0" err="1">
                <a:latin typeface="Berlin Sans FB" charset="0"/>
              </a:rPr>
              <a:t>dapat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disebabkan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benda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asing</a:t>
            </a:r>
            <a:r>
              <a:rPr lang="en-US" altLang="en-US" dirty="0">
                <a:latin typeface="Berlin Sans FB" charset="0"/>
              </a:rPr>
              <a:t>, fraktur </a:t>
            </a:r>
            <a:r>
              <a:rPr lang="en-US" altLang="en-US" dirty="0" err="1">
                <a:latin typeface="Berlin Sans FB" charset="0"/>
              </a:rPr>
              <a:t>tulang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wajah</a:t>
            </a:r>
            <a:r>
              <a:rPr lang="en-US" altLang="en-US" dirty="0">
                <a:latin typeface="Berlin Sans FB" charset="0"/>
              </a:rPr>
              <a:t>, fraktur mandibula </a:t>
            </a:r>
            <a:r>
              <a:rPr lang="en-US" altLang="en-US" dirty="0" err="1">
                <a:latin typeface="Berlin Sans FB" charset="0"/>
              </a:rPr>
              <a:t>atau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maksila</a:t>
            </a:r>
            <a:r>
              <a:rPr lang="en-US" altLang="en-US" dirty="0">
                <a:latin typeface="Berlin Sans FB" charset="0"/>
              </a:rPr>
              <a:t>, fraktur </a:t>
            </a:r>
            <a:r>
              <a:rPr lang="en-US" altLang="en-US" dirty="0" err="1">
                <a:latin typeface="Berlin Sans FB" charset="0"/>
              </a:rPr>
              <a:t>larinks</a:t>
            </a:r>
            <a:r>
              <a:rPr lang="en-US" altLang="en-US" dirty="0">
                <a:latin typeface="Berlin Sans FB" charset="0"/>
              </a:rPr>
              <a:t>/ </a:t>
            </a:r>
            <a:r>
              <a:rPr lang="en-US" altLang="en-US" dirty="0" err="1">
                <a:latin typeface="Berlin Sans FB" charset="0"/>
              </a:rPr>
              <a:t>trakea</a:t>
            </a:r>
            <a:endParaRPr lang="en-US" altLang="en-US" dirty="0">
              <a:latin typeface="Berlin Sans FB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37CF32D-BECC-9D4C-8B4A-E3AA33AC5D43}"/>
              </a:ext>
            </a:extLst>
          </p:cNvPr>
          <p:cNvSpPr txBox="1">
            <a:spLocks noChangeArrowheads="1"/>
          </p:cNvSpPr>
          <p:nvPr/>
        </p:nvSpPr>
        <p:spPr>
          <a:xfrm>
            <a:off x="9296400" y="4229100"/>
            <a:ext cx="8229600" cy="4525963"/>
          </a:xfrm>
          <a:prstGeom prst="rect">
            <a:avLst/>
          </a:prstGeom>
          <a:ln w="38100" cap="flat">
            <a:solidFill>
              <a:srgbClr val="FF0000"/>
            </a:solidFill>
            <a:miter lim="800000"/>
            <a:headEnd/>
            <a:tailEnd/>
          </a:ln>
        </p:spPr>
        <p:txBody>
          <a:bodyPr vert="horz" lIns="135255" tIns="70485" rIns="135255" bIns="70485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en-US">
                <a:latin typeface="Berlin Sans FB" charset="0"/>
              </a:rPr>
              <a:t>Dalam keadaan kecurigaan fraktur servical, harus dipakai alat imobilisasi</a:t>
            </a:r>
          </a:p>
          <a:p>
            <a:pPr algn="just"/>
            <a:r>
              <a:rPr lang="en-US" altLang="en-US">
                <a:latin typeface="Berlin Sans FB" charset="0"/>
              </a:rPr>
              <a:t>Alat imobilisasi ini harus dipakai sampai kemungkinan fraktur servikal dapat disingkirkan</a:t>
            </a:r>
            <a:endParaRPr lang="en-US" altLang="en-US" dirty="0">
              <a:latin typeface="Berlin Sans FB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472A1D-3991-CB48-B4BD-7741A3A52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41538" y="571500"/>
            <a:ext cx="3154336" cy="2968256"/>
          </a:xfrm>
          <a:prstGeom prst="rect">
            <a:avLst/>
          </a:prstGeom>
          <a:noFill/>
          <a:ln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6EF7CA-1617-374F-B0E3-5369FCAE1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603723"/>
            <a:ext cx="3154336" cy="2968256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027706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Group 2">
            <a:extLst>
              <a:ext uri="{FF2B5EF4-FFF2-40B4-BE49-F238E27FC236}">
                <a16:creationId xmlns:a16="http://schemas.microsoft.com/office/drawing/2014/main" id="{366EC907-E7C4-5541-9DC5-3044ECCE2DB0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337625024"/>
              </p:ext>
            </p:extLst>
          </p:nvPr>
        </p:nvGraphicFramePr>
        <p:xfrm>
          <a:off x="3124200" y="4610100"/>
          <a:ext cx="12344401" cy="5341146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3455771041"/>
                    </a:ext>
                  </a:extLst>
                </a:gridCol>
                <a:gridCol w="4112420">
                  <a:extLst>
                    <a:ext uri="{9D8B030D-6E8A-4147-A177-3AD203B41FA5}">
                      <a16:colId xmlns:a16="http://schemas.microsoft.com/office/drawing/2014/main" val="3305548953"/>
                    </a:ext>
                  </a:extLst>
                </a:gridCol>
                <a:gridCol w="4117181">
                  <a:extLst>
                    <a:ext uri="{9D8B030D-6E8A-4147-A177-3AD203B41FA5}">
                      <a16:colId xmlns:a16="http://schemas.microsoft.com/office/drawing/2014/main" val="1964862632"/>
                    </a:ext>
                  </a:extLst>
                </a:gridCol>
              </a:tblGrid>
              <a:tr h="10691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36872"/>
                  </a:ext>
                </a:extLst>
              </a:tr>
              <a:tr h="1066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0-4  menit</a:t>
                      </a:r>
                    </a:p>
                  </a:txBody>
                  <a:tcPr marL="137160" marR="137160" marT="68580" marB="6858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Mati Klinis</a:t>
                      </a:r>
                    </a:p>
                  </a:txBody>
                  <a:tcPr marL="137160" marR="137160" marT="68580" marB="6858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Kerusakan sel-sel otak tidak diharapkan</a:t>
                      </a:r>
                    </a:p>
                  </a:txBody>
                  <a:tcPr marL="137160" marR="137160" marT="68580" marB="6858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333893"/>
                  </a:ext>
                </a:extLst>
              </a:tr>
              <a:tr h="10691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4 - 6 menit</a:t>
                      </a:r>
                    </a:p>
                  </a:txBody>
                  <a:tcPr marL="137160" marR="137160" marT="68580" marB="6858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Mungkin sudah terjadi kerusakan sel otak</a:t>
                      </a:r>
                    </a:p>
                  </a:txBody>
                  <a:tcPr marL="137160" marR="137160" marT="68580" marB="6858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920214"/>
                  </a:ext>
                </a:extLst>
              </a:tr>
              <a:tr h="1066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6 - 10 menit</a:t>
                      </a:r>
                    </a:p>
                  </a:txBody>
                  <a:tcPr marL="137160" marR="137160" marT="68580" marB="6858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Mati biologis</a:t>
                      </a:r>
                    </a:p>
                  </a:txBody>
                  <a:tcPr marL="137160" marR="137160" marT="68580" marB="6858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Sudah mulai terjadi kerusakan otak</a:t>
                      </a:r>
                    </a:p>
                  </a:txBody>
                  <a:tcPr marL="137160" marR="137160" marT="68580" marB="6858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9917838"/>
                  </a:ext>
                </a:extLst>
              </a:tr>
              <a:tr h="10691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&gt;10 menit</a:t>
                      </a:r>
                    </a:p>
                  </a:txBody>
                  <a:tcPr marL="137160" marR="137160" marT="68580" marB="6858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Hampir</a:t>
                      </a:r>
                      <a:r>
                        <a:rPr kumimoji="0" lang="en-US" alt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dipastikan</a:t>
                      </a:r>
                      <a:r>
                        <a:rPr kumimoji="0" lang="en-US" alt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terjadi</a:t>
                      </a:r>
                      <a:r>
                        <a:rPr kumimoji="0" lang="en-US" alt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kerusakan</a:t>
                      </a:r>
                      <a:r>
                        <a:rPr kumimoji="0" lang="en-US" alt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sel-sel</a:t>
                      </a:r>
                      <a:r>
                        <a:rPr kumimoji="0" lang="en-US" alt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otak</a:t>
                      </a:r>
                      <a:endParaRPr kumimoji="0" lang="en-US" alt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5873530"/>
                  </a:ext>
                </a:extLst>
              </a:tr>
            </a:tbl>
          </a:graphicData>
        </a:graphic>
      </p:graphicFrame>
      <p:sp>
        <p:nvSpPr>
          <p:cNvPr id="17464" name="AutoShape 56">
            <a:extLst>
              <a:ext uri="{FF2B5EF4-FFF2-40B4-BE49-F238E27FC236}">
                <a16:creationId xmlns:a16="http://schemas.microsoft.com/office/drawing/2014/main" id="{F5F59D0F-CE8D-A94C-AECB-559C726AB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5991" y="516732"/>
            <a:ext cx="10706099" cy="3855243"/>
          </a:xfrm>
          <a:prstGeom prst="rightArrow">
            <a:avLst>
              <a:gd name="adj1" fmla="val 50000"/>
              <a:gd name="adj2" fmla="val 62544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sz="2700"/>
          </a:p>
        </p:txBody>
      </p:sp>
      <p:sp>
        <p:nvSpPr>
          <p:cNvPr id="17465" name="Rectangle 57">
            <a:extLst>
              <a:ext uri="{FF2B5EF4-FFF2-40B4-BE49-F238E27FC236}">
                <a16:creationId xmlns:a16="http://schemas.microsoft.com/office/drawing/2014/main" id="{50E6A899-FEF1-F644-86FE-CD9ACA4AD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1471613"/>
            <a:ext cx="1945482" cy="1945482"/>
          </a:xfrm>
          <a:prstGeom prst="rect">
            <a:avLst/>
          </a:prstGeom>
          <a:solidFill>
            <a:srgbClr val="FFFF00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700"/>
              <a:t>OTAK DAN </a:t>
            </a:r>
          </a:p>
          <a:p>
            <a:pPr algn="ctr"/>
            <a:r>
              <a:rPr lang="en-US" altLang="en-US" sz="2700"/>
              <a:t>JANTUNG</a:t>
            </a:r>
          </a:p>
        </p:txBody>
      </p:sp>
      <p:sp>
        <p:nvSpPr>
          <p:cNvPr id="17466" name="Rectangle 58">
            <a:extLst>
              <a:ext uri="{FF2B5EF4-FFF2-40B4-BE49-F238E27FC236}">
                <a16:creationId xmlns:a16="http://schemas.microsoft.com/office/drawing/2014/main" id="{84710183-9E44-1B4E-BB0C-47FD99928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0" y="1471613"/>
            <a:ext cx="1943100" cy="1945482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5255" tIns="70485" rIns="135255" bIns="70485" anchor="ctr"/>
          <a:lstStyle/>
          <a:p>
            <a:pPr algn="ctr"/>
            <a:r>
              <a:rPr lang="en-US" altLang="en-US" sz="2700"/>
              <a:t>TIDAK ADA</a:t>
            </a:r>
          </a:p>
          <a:p>
            <a:pPr algn="ctr"/>
            <a:r>
              <a:rPr lang="en-US" altLang="en-US" sz="2700"/>
              <a:t>O2</a:t>
            </a:r>
          </a:p>
        </p:txBody>
      </p:sp>
      <p:sp>
        <p:nvSpPr>
          <p:cNvPr id="17467" name="Rectangle 59">
            <a:extLst>
              <a:ext uri="{FF2B5EF4-FFF2-40B4-BE49-F238E27FC236}">
                <a16:creationId xmlns:a16="http://schemas.microsoft.com/office/drawing/2014/main" id="{9D5A9009-3620-6B4B-8FAB-C8E31CBDF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6300" y="1471613"/>
            <a:ext cx="1945482" cy="1945482"/>
          </a:xfrm>
          <a:prstGeom prst="rect">
            <a:avLst/>
          </a:prstGeom>
          <a:solidFill>
            <a:srgbClr val="FF00FF"/>
          </a:solidFill>
          <a:ln w="9525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5255" tIns="70485" rIns="135255" bIns="70485" anchor="ctr"/>
          <a:lstStyle/>
          <a:p>
            <a:pPr algn="ctr"/>
            <a:r>
              <a:rPr lang="en-US" altLang="en-US" sz="2700"/>
              <a:t>HIPOKSIA</a:t>
            </a:r>
          </a:p>
        </p:txBody>
      </p:sp>
      <p:sp>
        <p:nvSpPr>
          <p:cNvPr id="17468" name="Rectangle 60">
            <a:extLst>
              <a:ext uri="{FF2B5EF4-FFF2-40B4-BE49-F238E27FC236}">
                <a16:creationId xmlns:a16="http://schemas.microsoft.com/office/drawing/2014/main" id="{9800E25F-EEAD-1441-A76C-9BE5D872E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3250" y="1471613"/>
            <a:ext cx="1945482" cy="1945482"/>
          </a:xfrm>
          <a:prstGeom prst="rect">
            <a:avLst/>
          </a:prstGeom>
          <a:solidFill>
            <a:srgbClr val="C8A436"/>
          </a:solidFill>
          <a:ln w="9525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5255" tIns="70485" rIns="135255" bIns="70485" anchor="ctr"/>
          <a:lstStyle/>
          <a:p>
            <a:pPr algn="ctr"/>
            <a:r>
              <a:rPr lang="en-US" altLang="en-US" sz="2700"/>
              <a:t>MATI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F672EC-0E6C-5341-93F8-716893E50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6648" y="1620801"/>
            <a:ext cx="2875909" cy="16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26218"/>
      </p:ext>
    </p:extLst>
  </p:cSld>
  <p:clrMapOvr>
    <a:masterClrMapping/>
  </p:clrMapOvr>
  <p:transition>
    <p:cover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AC76769-C4EB-B148-AC75-681DEDE450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Broadway" charset="0"/>
              </a:rPr>
              <a:t>Pengkajian </a:t>
            </a:r>
            <a:r>
              <a:rPr lang="en-US" altLang="en-US" i="1">
                <a:latin typeface="Broadway" charset="0"/>
              </a:rPr>
              <a:t>Breathing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5EE3DB92-F171-4748-9F14-868859E54E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25000" y="4229100"/>
            <a:ext cx="8229600" cy="4525963"/>
          </a:xfrm>
          <a:ln w="28575" cap="flat">
            <a:solidFill>
              <a:srgbClr val="FF0000"/>
            </a:solidFill>
            <a:miter lim="800000"/>
            <a:headEnd/>
            <a:tailEnd/>
          </a:ln>
        </p:spPr>
        <p:txBody>
          <a:bodyPr vert="horz" lIns="135255" tIns="70485" rIns="135255" bIns="70485" rtlCol="0">
            <a:normAutofit fontScale="77500" lnSpcReduction="20000"/>
          </a:bodyPr>
          <a:lstStyle/>
          <a:p>
            <a:pPr algn="just">
              <a:lnSpc>
                <a:spcPct val="80000"/>
              </a:lnSpc>
            </a:pPr>
            <a:r>
              <a:rPr lang="en-US" altLang="en-US" sz="4200">
                <a:latin typeface="Berlin Sans FB" charset="0"/>
              </a:rPr>
              <a:t>Jalan nafas yang baik tidak menjamin ventilasi yang baik</a:t>
            </a:r>
          </a:p>
          <a:p>
            <a:pPr algn="just">
              <a:lnSpc>
                <a:spcPct val="80000"/>
              </a:lnSpc>
            </a:pPr>
            <a:r>
              <a:rPr lang="en-US" altLang="en-US" sz="4200">
                <a:latin typeface="Berlin Sans FB" charset="0"/>
              </a:rPr>
              <a:t>Pertukaran gas yang terjadi pada sat bernafas mutlak diperlukan untuk proses metabolisme tubuh </a:t>
            </a:r>
          </a:p>
          <a:p>
            <a:pPr algn="just">
              <a:lnSpc>
                <a:spcPct val="80000"/>
              </a:lnSpc>
            </a:pPr>
            <a:r>
              <a:rPr lang="en-US" altLang="en-US" sz="4200">
                <a:latin typeface="Berlin Sans FB" charset="0"/>
              </a:rPr>
              <a:t>Oksigen diperlukan minimal dengan konsentrasi 16 - 20 % atau sama dengan konsentrasi oksigen di udara bebas, selanjutnya melalui paru-paru dikeluarkan karbondioksida (CO2)</a:t>
            </a:r>
          </a:p>
          <a:p>
            <a:pPr algn="just">
              <a:lnSpc>
                <a:spcPct val="80000"/>
              </a:lnSpc>
            </a:pPr>
            <a:r>
              <a:rPr lang="en-US" altLang="en-US" sz="4200">
                <a:latin typeface="Berlin Sans FB" charset="0"/>
              </a:rPr>
              <a:t>Keadaan masuk dan keluarnya udara dari udara bebas ke dalam paru-paru atau sebaliknyadisebut ventilasi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A6B203-DBB2-9945-B683-A677F88AB3B5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  <a:ln w="28575" cap="flat">
            <a:solidFill>
              <a:srgbClr val="FF0000"/>
            </a:solidFill>
            <a:miter lim="800000"/>
            <a:headEnd/>
            <a:tailEnd/>
          </a:ln>
        </p:spPr>
        <p:txBody>
          <a:bodyPr vert="horz" lIns="135255" tIns="70485" rIns="135255" bIns="70485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en-US" sz="3600">
                <a:latin typeface="Berlin Sans FB" charset="0"/>
              </a:rPr>
              <a:t>Untuk melihat ventilasi pada korban gawat darurat , maka pakaian korban khususnya bagian dada korban gawat darurat , maka pakaian korban khususnya bagian dada korban harus dibuka untuk melihat irama pernafasannya</a:t>
            </a:r>
          </a:p>
          <a:p>
            <a:pPr algn="just"/>
            <a:r>
              <a:rPr lang="en-US" altLang="en-US" sz="3600">
                <a:latin typeface="Berlin Sans FB" charset="0"/>
              </a:rPr>
              <a:t>Auskultasi untuk memastikan masuknya udara, ke dalam paru</a:t>
            </a:r>
          </a:p>
          <a:p>
            <a:pPr algn="just"/>
            <a:r>
              <a:rPr lang="en-US" altLang="en-US" sz="3600">
                <a:latin typeface="Berlin Sans FB" charset="0"/>
              </a:rPr>
              <a:t>Perkusi dilakukan untuk menilai adanya udara atau darah dalam rongga pleura</a:t>
            </a:r>
          </a:p>
          <a:p>
            <a:pPr algn="just"/>
            <a:r>
              <a:rPr lang="en-US" altLang="en-US" sz="3600">
                <a:latin typeface="Berlin Sans FB" charset="0"/>
              </a:rPr>
              <a:t>Inspeksi dan palpasi dapat memperlihatkan kelainan dinding dada yang mungkin mengganggu ventilasi</a:t>
            </a:r>
            <a:endParaRPr lang="en-US" altLang="en-US" sz="3600" dirty="0">
              <a:latin typeface="Berlin Sans FB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D04A40-E7CF-7441-AAC7-F71A2DC2B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8200" y="800100"/>
            <a:ext cx="5054600" cy="3032760"/>
          </a:xfrm>
          <a:prstGeom prst="rect">
            <a:avLst/>
          </a:prstGeom>
        </p:spPr>
      </p:pic>
      <p:grpSp>
        <p:nvGrpSpPr>
          <p:cNvPr id="6" name="Group 11">
            <a:extLst>
              <a:ext uri="{FF2B5EF4-FFF2-40B4-BE49-F238E27FC236}">
                <a16:creationId xmlns:a16="http://schemas.microsoft.com/office/drawing/2014/main" id="{662133A5-4A7C-7549-B905-96AA351BB86B}"/>
              </a:ext>
            </a:extLst>
          </p:cNvPr>
          <p:cNvGrpSpPr/>
          <p:nvPr/>
        </p:nvGrpSpPr>
        <p:grpSpPr>
          <a:xfrm>
            <a:off x="0" y="9222886"/>
            <a:ext cx="6498213" cy="1070490"/>
            <a:chOff x="0" y="0"/>
            <a:chExt cx="8664283" cy="1427320"/>
          </a:xfrm>
        </p:grpSpPr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0DB0D171-2721-D843-B7F1-6FE2F3AF06D4}"/>
                </a:ext>
              </a:extLst>
            </p:cNvPr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E2E3582F-09A2-DC46-B3E4-7211D79F83AC}"/>
                  </a:ext>
                </a:extLst>
              </p:cNvPr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5A3BBCBE-A67B-A74C-AB31-E78113503CA6}"/>
                </a:ext>
              </a:extLst>
            </p:cNvPr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271C799F-BD7C-B14C-8D57-E5FDA3C961ED}"/>
                </a:ext>
              </a:extLst>
            </p:cNvPr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527EB807-3D5E-E549-BA31-671B647723A9}"/>
                </a:ext>
              </a:extLst>
            </p:cNvPr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6A655362-950C-2D40-AE4B-26E2B4C1CA53}"/>
                </a:ext>
              </a:extLst>
            </p:cNvPr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B93AD6A3-720F-1640-B840-C619B7CCC74F}"/>
                </a:ext>
              </a:extLst>
            </p:cNvPr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AA2C7F60-C5D7-6647-963C-61788E5D6FB6}"/>
                </a:ext>
              </a:extLst>
            </p:cNvPr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29BFFA6B-F5CF-8C41-B9E5-31DDCD9B75D8}"/>
                </a:ext>
              </a:extLst>
            </p:cNvPr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214E1037-C2CD-E74C-90BD-5DAB36C059B6}"/>
                </a:ext>
              </a:extLst>
            </p:cNvPr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26E91E5F-5980-9248-AD18-A5680300F57E}"/>
                </a:ext>
              </a:extLst>
            </p:cNvPr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A2D41C2E-BD4D-D84E-B720-CD0235CDF566}"/>
                </a:ext>
              </a:extLst>
            </p:cNvPr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643398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C546A74-ECBF-CE44-A9EB-0EE81821A7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Broadway" charset="0"/>
              </a:rPr>
              <a:t>Pengkajian </a:t>
            </a:r>
            <a:r>
              <a:rPr lang="en-US" altLang="en-US" i="1">
                <a:latin typeface="Broadway" charset="0"/>
              </a:rPr>
              <a:t>Circulation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8E25F64-0D00-D54E-971E-4CA394502D2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162300" y="2590801"/>
            <a:ext cx="123444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4800">
                <a:latin typeface="Arial Black" panose="020B0604020202020204" pitchFamily="34" charset="0"/>
              </a:rPr>
              <a:t>Tingkat kesadaran</a:t>
            </a:r>
          </a:p>
          <a:p>
            <a:pPr>
              <a:buFontTx/>
              <a:buChar char="•"/>
            </a:pPr>
            <a:r>
              <a:rPr lang="en-US" altLang="en-US" sz="4800">
                <a:latin typeface="Arial Black" panose="020B0604020202020204" pitchFamily="34" charset="0"/>
              </a:rPr>
              <a:t>Warna kulit</a:t>
            </a:r>
          </a:p>
          <a:p>
            <a:pPr>
              <a:buFontTx/>
              <a:buChar char="•"/>
            </a:pPr>
            <a:r>
              <a:rPr lang="en-US" altLang="en-US" sz="4800">
                <a:latin typeface="Arial Black" panose="020B0604020202020204" pitchFamily="34" charset="0"/>
              </a:rPr>
              <a:t>Nadi</a:t>
            </a:r>
          </a:p>
          <a:p>
            <a:pPr>
              <a:buFontTx/>
              <a:buChar char="•"/>
            </a:pPr>
            <a:r>
              <a:rPr lang="en-US" altLang="en-US" sz="4800">
                <a:latin typeface="Arial Black" panose="020B0604020202020204" pitchFamily="34" charset="0"/>
              </a:rPr>
              <a:t>Tekanan Darah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B84480-DC09-DC47-A6C0-1D4216B3A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2019300"/>
            <a:ext cx="5958771" cy="6038934"/>
          </a:xfrm>
          <a:prstGeom prst="rect">
            <a:avLst/>
          </a:prstGeom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8AD4FC4B-0CBA-B047-8FBB-CDD57CD03FA7}"/>
              </a:ext>
            </a:extLst>
          </p:cNvPr>
          <p:cNvGrpSpPr/>
          <p:nvPr/>
        </p:nvGrpSpPr>
        <p:grpSpPr>
          <a:xfrm>
            <a:off x="0" y="9222886"/>
            <a:ext cx="6498213" cy="1070490"/>
            <a:chOff x="0" y="0"/>
            <a:chExt cx="8664283" cy="1427320"/>
          </a:xfrm>
        </p:grpSpPr>
        <p:grpSp>
          <p:nvGrpSpPr>
            <p:cNvPr id="6" name="Group 12">
              <a:extLst>
                <a:ext uri="{FF2B5EF4-FFF2-40B4-BE49-F238E27FC236}">
                  <a16:creationId xmlns:a16="http://schemas.microsoft.com/office/drawing/2014/main" id="{D77923D6-A4A5-1746-8AE6-64F3ED4F6AA5}"/>
                </a:ext>
              </a:extLst>
            </p:cNvPr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5D263463-18B7-0248-AD0B-B95FA7A33A29}"/>
                  </a:ext>
                </a:extLst>
              </p:cNvPr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60510DFA-C8D5-FC47-8E2A-2E5812651EFB}"/>
                </a:ext>
              </a:extLst>
            </p:cNvPr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60F2ABC3-FEA7-3D4C-B276-A47913F022AF}"/>
                </a:ext>
              </a:extLst>
            </p:cNvPr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EB04F1B0-66D6-1847-A19D-8564FE328E3F}"/>
                </a:ext>
              </a:extLst>
            </p:cNvPr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385FF8CA-FD31-9047-84E8-3F4A8F42C7D0}"/>
                </a:ext>
              </a:extLst>
            </p:cNvPr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2F8A5F6E-0D23-2942-806E-540CB943ADEA}"/>
                </a:ext>
              </a:extLst>
            </p:cNvPr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9E05E002-514F-2946-B41B-1DB9C444C7EF}"/>
                </a:ext>
              </a:extLst>
            </p:cNvPr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E1BAF23-FD61-E240-BE30-4F4435F30C8F}"/>
                </a:ext>
              </a:extLst>
            </p:cNvPr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E81AE078-2948-284C-AB7D-B6B2420FB03F}"/>
                </a:ext>
              </a:extLst>
            </p:cNvPr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AB551F6F-B3F2-9842-89CA-72DAD26556DE}"/>
                </a:ext>
              </a:extLst>
            </p:cNvPr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295D18A1-B17B-FB4F-A0AC-8871B4ACB0EF}"/>
                </a:ext>
              </a:extLst>
            </p:cNvPr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91155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CC089F5-021D-234F-947F-D4E5E33AD0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647700"/>
            <a:ext cx="8229600" cy="1143000"/>
          </a:xfrm>
        </p:spPr>
        <p:txBody>
          <a:bodyPr/>
          <a:lstStyle/>
          <a:p>
            <a:r>
              <a:rPr lang="en-US" altLang="en-US" dirty="0">
                <a:latin typeface="AR DELANEY" charset="0"/>
              </a:rPr>
              <a:t>TINGKAT KESADARAN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7544469-5AC7-0E47-86EC-39B48B86F1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2251628"/>
            <a:ext cx="8229600" cy="4525963"/>
          </a:xfrm>
          <a:ln w="38100" cap="flat">
            <a:solidFill>
              <a:srgbClr val="FF0000"/>
            </a:solidFill>
            <a:miter lim="800000"/>
            <a:headEnd/>
            <a:tailEnd/>
          </a:ln>
        </p:spPr>
        <p:txBody>
          <a:bodyPr vert="horz" lIns="135255" tIns="70485" rIns="135255" bIns="70485" rtlCol="0">
            <a:normAutofit/>
          </a:bodyPr>
          <a:lstStyle/>
          <a:p>
            <a:pPr algn="just"/>
            <a:r>
              <a:rPr lang="en-US" altLang="en-US">
                <a:latin typeface="Berlin Sans FB" charset="0"/>
              </a:rPr>
              <a:t>Bila volume darah menurun, perfusi otak dapat berkurang, yang akan mengakibatkan penurunan kesadaran</a:t>
            </a:r>
          </a:p>
          <a:p>
            <a:pPr algn="just"/>
            <a:r>
              <a:rPr lang="en-US" altLang="en-US">
                <a:latin typeface="Berlin Sans FB" charset="0"/>
              </a:rPr>
              <a:t>Walaupun demikian kehilangan darah dalam jumlah banyak belum tentu mengakibatkan gangguan kesadaran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6BD55E-A234-5046-BF77-6E77A1ED6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0" y="3695700"/>
            <a:ext cx="6153150" cy="6153150"/>
          </a:xfrm>
          <a:prstGeom prst="rect">
            <a:avLst/>
          </a:prstGeom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C5180C9C-D869-344A-869B-2674E430DE2C}"/>
              </a:ext>
            </a:extLst>
          </p:cNvPr>
          <p:cNvGrpSpPr/>
          <p:nvPr/>
        </p:nvGrpSpPr>
        <p:grpSpPr>
          <a:xfrm>
            <a:off x="0" y="9222886"/>
            <a:ext cx="6498213" cy="1070490"/>
            <a:chOff x="0" y="0"/>
            <a:chExt cx="8664283" cy="1427320"/>
          </a:xfrm>
        </p:grpSpPr>
        <p:grpSp>
          <p:nvGrpSpPr>
            <p:cNvPr id="6" name="Group 12">
              <a:extLst>
                <a:ext uri="{FF2B5EF4-FFF2-40B4-BE49-F238E27FC236}">
                  <a16:creationId xmlns:a16="http://schemas.microsoft.com/office/drawing/2014/main" id="{CB2B9986-98D8-EA40-90BF-5B0C530CE1EA}"/>
                </a:ext>
              </a:extLst>
            </p:cNvPr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63B8DA38-BDFA-9041-AC94-3425AEAB92E4}"/>
                  </a:ext>
                </a:extLst>
              </p:cNvPr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6AA278E4-08F2-5C47-AA93-CEA49E39A3C7}"/>
                </a:ext>
              </a:extLst>
            </p:cNvPr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0EBD5B72-8BD8-754A-8C95-DEE1A97EDC24}"/>
                </a:ext>
              </a:extLst>
            </p:cNvPr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104DABAD-F865-CD47-B212-60E2D507DDAC}"/>
                </a:ext>
              </a:extLst>
            </p:cNvPr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18184301-D3EF-5540-A453-04D9957374F2}"/>
                </a:ext>
              </a:extLst>
            </p:cNvPr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298A9468-02A8-D146-AF3C-268B0979D143}"/>
                </a:ext>
              </a:extLst>
            </p:cNvPr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2D7C7B9-70A0-7940-99BF-2F87BF44A1B6}"/>
                </a:ext>
              </a:extLst>
            </p:cNvPr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FFAFC07D-E6F6-A040-8F3B-F6DB5B9EE86B}"/>
                </a:ext>
              </a:extLst>
            </p:cNvPr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F59EBA81-7CD4-2045-8B1B-819B1A3FED1A}"/>
                </a:ext>
              </a:extLst>
            </p:cNvPr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9101ED1B-D1B3-CE4B-92F2-3B4FB82A6E00}"/>
                </a:ext>
              </a:extLst>
            </p:cNvPr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7EFE69F8-042B-4E40-9ECE-653E49395FAE}"/>
                </a:ext>
              </a:extLst>
            </p:cNvPr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712608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155F32F4-11DD-B247-A3DD-298115B588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028700"/>
            <a:ext cx="8229600" cy="1143000"/>
          </a:xfrm>
        </p:spPr>
        <p:txBody>
          <a:bodyPr/>
          <a:lstStyle/>
          <a:p>
            <a:r>
              <a:rPr lang="en-US" altLang="en-US" dirty="0">
                <a:latin typeface="AR DELANEY" charset="0"/>
              </a:rPr>
              <a:t>WARNA KULIT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3A3CD57-72D3-E44A-A682-6F2EA16175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2705100"/>
            <a:ext cx="8229600" cy="4525963"/>
          </a:xfrm>
          <a:ln w="28575" cap="flat">
            <a:solidFill>
              <a:srgbClr val="FF0000"/>
            </a:solidFill>
            <a:miter lim="800000"/>
            <a:headEnd/>
            <a:tailEnd/>
          </a:ln>
        </p:spPr>
        <p:txBody>
          <a:bodyPr vert="horz" lIns="135255" tIns="70485" rIns="135255" bIns="70485" rtlCol="0">
            <a:normAutofit fontScale="85000" lnSpcReduction="20000"/>
          </a:bodyPr>
          <a:lstStyle/>
          <a:p>
            <a:pPr algn="just">
              <a:lnSpc>
                <a:spcPct val="80000"/>
              </a:lnSpc>
            </a:pPr>
            <a:r>
              <a:rPr lang="en-US" altLang="en-US" sz="4200">
                <a:latin typeface="Berlin Sans FB" charset="0"/>
              </a:rPr>
              <a:t>Warna kulit dapat membantu menegakkan diagnosis hipovolemia</a:t>
            </a:r>
          </a:p>
          <a:p>
            <a:pPr algn="just">
              <a:lnSpc>
                <a:spcPct val="80000"/>
              </a:lnSpc>
            </a:pPr>
            <a:r>
              <a:rPr lang="en-US" altLang="en-US" sz="4200">
                <a:latin typeface="Berlin Sans FB" charset="0"/>
              </a:rPr>
              <a:t>Korban gawat darurat trauma yang kulitnya putih maka akan tampak pucat, terutama pada wajah dan ekstremitas</a:t>
            </a:r>
          </a:p>
          <a:p>
            <a:pPr algn="just">
              <a:lnSpc>
                <a:spcPct val="80000"/>
              </a:lnSpc>
            </a:pPr>
            <a:r>
              <a:rPr lang="en-US" altLang="en-US" sz="4200">
                <a:latin typeface="Berlin Sans FB" charset="0"/>
              </a:rPr>
              <a:t>Sebaiknya pada orang yang kulitnya hitam, maka tampak pucat keabu-abuan pada wajah dan kulit ekstremitas sebagai tanda hipovolemia</a:t>
            </a:r>
          </a:p>
          <a:p>
            <a:pPr algn="just">
              <a:lnSpc>
                <a:spcPct val="80000"/>
              </a:lnSpc>
            </a:pPr>
            <a:r>
              <a:rPr lang="en-US" altLang="en-US" sz="4200">
                <a:latin typeface="Berlin Sans FB" charset="0"/>
              </a:rPr>
              <a:t>Bila memang disebabkan hipovolemia, maka ini menandakan kehilangan darah minimal 30% volume darah</a:t>
            </a:r>
          </a:p>
          <a:p>
            <a:pPr algn="just">
              <a:lnSpc>
                <a:spcPct val="80000"/>
              </a:lnSpc>
            </a:pPr>
            <a:endParaRPr lang="en-US" altLang="en-US" sz="4200">
              <a:latin typeface="Berlin Sans FB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0781D3-C7C6-D343-A994-F64946E97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3140074"/>
            <a:ext cx="6953154" cy="3656013"/>
          </a:xfrm>
          <a:prstGeom prst="rect">
            <a:avLst/>
          </a:prstGeom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7EE50248-E7F6-7D4A-AC71-4FA385DEABAC}"/>
              </a:ext>
            </a:extLst>
          </p:cNvPr>
          <p:cNvGrpSpPr/>
          <p:nvPr/>
        </p:nvGrpSpPr>
        <p:grpSpPr>
          <a:xfrm>
            <a:off x="0" y="9222886"/>
            <a:ext cx="6498213" cy="1070490"/>
            <a:chOff x="0" y="0"/>
            <a:chExt cx="8664283" cy="1427320"/>
          </a:xfrm>
        </p:grpSpPr>
        <p:grpSp>
          <p:nvGrpSpPr>
            <p:cNvPr id="6" name="Group 12">
              <a:extLst>
                <a:ext uri="{FF2B5EF4-FFF2-40B4-BE49-F238E27FC236}">
                  <a16:creationId xmlns:a16="http://schemas.microsoft.com/office/drawing/2014/main" id="{9D006B7F-2D61-F440-9D01-9629286FE5DA}"/>
                </a:ext>
              </a:extLst>
            </p:cNvPr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79B4FBDD-4D2F-E645-A87D-7C8B15C6C4A7}"/>
                  </a:ext>
                </a:extLst>
              </p:cNvPr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58FCD977-ECBF-F746-86A8-EC86E672900B}"/>
                </a:ext>
              </a:extLst>
            </p:cNvPr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F14035BC-B7DD-6B45-A7A4-E202FF574622}"/>
                </a:ext>
              </a:extLst>
            </p:cNvPr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5F57F329-2040-0B4A-9578-599366E01BF6}"/>
                </a:ext>
              </a:extLst>
            </p:cNvPr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2EF1503D-649C-9F45-BED0-32D8FFD812FF}"/>
                </a:ext>
              </a:extLst>
            </p:cNvPr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15C09DDD-34D9-F740-8DDF-0EB9421BD75D}"/>
                </a:ext>
              </a:extLst>
            </p:cNvPr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F8FFAD20-C6C0-7E4A-8EE8-71C077071EE7}"/>
                </a:ext>
              </a:extLst>
            </p:cNvPr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186DDE50-92D3-AF46-8478-6C216BFA869E}"/>
                </a:ext>
              </a:extLst>
            </p:cNvPr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1E58EFA-4B70-9E45-A9E0-FA1E3EFE33D7}"/>
                </a:ext>
              </a:extLst>
            </p:cNvPr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2509CBA-03E4-3D48-A6C7-75CE794BA9E1}"/>
                </a:ext>
              </a:extLst>
            </p:cNvPr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F15213F5-6932-0E48-AC19-A3C4B3578781}"/>
                </a:ext>
              </a:extLst>
            </p:cNvPr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435124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4F3C8B9C-312F-C14D-B60A-1CB7320F58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846138"/>
            <a:ext cx="8229600" cy="1143000"/>
          </a:xfrm>
        </p:spPr>
        <p:txBody>
          <a:bodyPr/>
          <a:lstStyle/>
          <a:p>
            <a:r>
              <a:rPr lang="en-US" altLang="en-US" dirty="0">
                <a:latin typeface="AR DELANEY" charset="0"/>
              </a:rPr>
              <a:t>NADI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D0C8188-AA60-A34A-9065-68CDBC94CF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2425995"/>
            <a:ext cx="8229600" cy="4525963"/>
          </a:xfrm>
          <a:ln w="38100" cap="flat">
            <a:solidFill>
              <a:srgbClr val="FF0000"/>
            </a:solidFill>
            <a:miter lim="800000"/>
            <a:headEnd/>
            <a:tailEnd/>
          </a:ln>
        </p:spPr>
        <p:txBody>
          <a:bodyPr vert="horz" lIns="135255" tIns="70485" rIns="135255" bIns="70485" rtlCol="0">
            <a:normAutofit fontScale="77500" lnSpcReduction="20000"/>
          </a:bodyPr>
          <a:lstStyle/>
          <a:p>
            <a:pPr algn="just">
              <a:lnSpc>
                <a:spcPct val="80000"/>
              </a:lnSpc>
            </a:pPr>
            <a:r>
              <a:rPr lang="en-US" altLang="en-US" sz="3600" dirty="0" err="1">
                <a:latin typeface="Berlin Sans FB" charset="0"/>
              </a:rPr>
              <a:t>Nadi</a:t>
            </a:r>
            <a:r>
              <a:rPr lang="en-US" altLang="en-US" sz="3600" dirty="0">
                <a:latin typeface="Berlin Sans FB" charset="0"/>
              </a:rPr>
              <a:t> yang </a:t>
            </a:r>
            <a:r>
              <a:rPr lang="en-US" altLang="en-US" sz="3600" dirty="0" err="1">
                <a:latin typeface="Berlin Sans FB" charset="0"/>
              </a:rPr>
              <a:t>besar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sepertinya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arterifemoralis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atau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arteri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carotis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harus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diperiksa</a:t>
            </a:r>
            <a:r>
              <a:rPr lang="en-US" altLang="en-US" sz="3600" dirty="0">
                <a:latin typeface="Berlin Sans FB" charset="0"/>
              </a:rPr>
              <a:t> bilateral, </a:t>
            </a:r>
            <a:r>
              <a:rPr lang="en-US" altLang="en-US" sz="3600" dirty="0" err="1">
                <a:latin typeface="Berlin Sans FB" charset="0"/>
              </a:rPr>
              <a:t>untuk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kekuatan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nadi</a:t>
            </a:r>
            <a:r>
              <a:rPr lang="en-US" altLang="en-US" sz="3600" dirty="0">
                <a:latin typeface="Berlin Sans FB" charset="0"/>
              </a:rPr>
              <a:t>, </a:t>
            </a:r>
            <a:r>
              <a:rPr lang="en-US" altLang="en-US" sz="3600" dirty="0" err="1">
                <a:latin typeface="Berlin Sans FB" charset="0"/>
              </a:rPr>
              <a:t>kecepatan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dan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irama</a:t>
            </a:r>
            <a:endParaRPr lang="en-US" altLang="en-US" sz="3600" dirty="0">
              <a:latin typeface="Berlin Sans FB" charset="0"/>
            </a:endParaRPr>
          </a:p>
          <a:p>
            <a:pPr algn="just">
              <a:lnSpc>
                <a:spcPct val="80000"/>
              </a:lnSpc>
            </a:pPr>
            <a:r>
              <a:rPr lang="en-US" altLang="en-US" sz="3600" dirty="0" err="1">
                <a:latin typeface="Berlin Sans FB" charset="0"/>
              </a:rPr>
              <a:t>Pada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keadaan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syok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nadi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akan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teraba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kecil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dan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cepat</a:t>
            </a:r>
            <a:endParaRPr lang="en-US" altLang="en-US" sz="3600" dirty="0">
              <a:latin typeface="Berlin Sans FB" charset="0"/>
            </a:endParaRPr>
          </a:p>
          <a:p>
            <a:pPr algn="just">
              <a:lnSpc>
                <a:spcPct val="80000"/>
              </a:lnSpc>
            </a:pPr>
            <a:r>
              <a:rPr lang="en-US" altLang="en-US" sz="3600" dirty="0" err="1">
                <a:latin typeface="Berlin Sans FB" charset="0"/>
              </a:rPr>
              <a:t>Nadi</a:t>
            </a:r>
            <a:r>
              <a:rPr lang="en-US" altLang="en-US" sz="3600" dirty="0">
                <a:latin typeface="Berlin Sans FB" charset="0"/>
              </a:rPr>
              <a:t> yang </a:t>
            </a:r>
            <a:r>
              <a:rPr lang="en-US" altLang="en-US" sz="3600" dirty="0" err="1">
                <a:latin typeface="Berlin Sans FB" charset="0"/>
              </a:rPr>
              <a:t>tidak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cepat</a:t>
            </a:r>
            <a:r>
              <a:rPr lang="en-US" altLang="en-US" sz="3600" dirty="0">
                <a:latin typeface="Berlin Sans FB" charset="0"/>
              </a:rPr>
              <a:t>, </a:t>
            </a:r>
            <a:r>
              <a:rPr lang="en-US" altLang="en-US" sz="3600" dirty="0" err="1">
                <a:latin typeface="Berlin Sans FB" charset="0"/>
              </a:rPr>
              <a:t>kuat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dan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teratur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biasanya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merupakan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tanda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normovolemia</a:t>
            </a:r>
            <a:endParaRPr lang="en-US" altLang="en-US" sz="3600" dirty="0">
              <a:latin typeface="Berlin Sans FB" charset="0"/>
            </a:endParaRPr>
          </a:p>
          <a:p>
            <a:pPr algn="just">
              <a:lnSpc>
                <a:spcPct val="80000"/>
              </a:lnSpc>
            </a:pPr>
            <a:r>
              <a:rPr lang="en-US" altLang="en-US" sz="3600" dirty="0" err="1">
                <a:latin typeface="Berlin Sans FB" charset="0"/>
              </a:rPr>
              <a:t>Nadi</a:t>
            </a:r>
            <a:r>
              <a:rPr lang="en-US" altLang="en-US" sz="3600" dirty="0">
                <a:latin typeface="Berlin Sans FB" charset="0"/>
              </a:rPr>
              <a:t> yang </a:t>
            </a:r>
            <a:r>
              <a:rPr lang="en-US" altLang="en-US" sz="3600" dirty="0" err="1">
                <a:latin typeface="Berlin Sans FB" charset="0"/>
              </a:rPr>
              <a:t>teraba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cepat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dan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kecil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merupakan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tanda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hipovolemia</a:t>
            </a:r>
            <a:r>
              <a:rPr lang="en-US" altLang="en-US" sz="3600" dirty="0">
                <a:latin typeface="Berlin Sans FB" charset="0"/>
              </a:rPr>
              <a:t> , </a:t>
            </a:r>
            <a:r>
              <a:rPr lang="en-US" altLang="en-US" sz="3600" dirty="0" err="1">
                <a:latin typeface="Berlin Sans FB" charset="0"/>
              </a:rPr>
              <a:t>harus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dipertimbangkan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penyebab</a:t>
            </a:r>
            <a:r>
              <a:rPr lang="en-US" altLang="en-US" sz="3600" dirty="0">
                <a:latin typeface="Berlin Sans FB" charset="0"/>
              </a:rPr>
              <a:t> lain yang </a:t>
            </a:r>
            <a:r>
              <a:rPr lang="en-US" altLang="en-US" sz="3600" dirty="0" err="1">
                <a:latin typeface="Berlin Sans FB" charset="0"/>
              </a:rPr>
              <a:t>dapat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menimbulkan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hal</a:t>
            </a:r>
            <a:r>
              <a:rPr lang="en-US" altLang="en-US" sz="3600" dirty="0">
                <a:latin typeface="Berlin Sans FB" charset="0"/>
              </a:rPr>
              <a:t> yang </a:t>
            </a:r>
            <a:r>
              <a:rPr lang="en-US" altLang="en-US" sz="3600" dirty="0" err="1">
                <a:latin typeface="Berlin Sans FB" charset="0"/>
              </a:rPr>
              <a:t>sama</a:t>
            </a:r>
            <a:endParaRPr lang="en-US" altLang="en-US" sz="3600" dirty="0">
              <a:latin typeface="Berlin Sans FB" charset="0"/>
            </a:endParaRPr>
          </a:p>
          <a:p>
            <a:pPr algn="just">
              <a:lnSpc>
                <a:spcPct val="80000"/>
              </a:lnSpc>
            </a:pPr>
            <a:r>
              <a:rPr lang="en-US" altLang="en-US" sz="3600" dirty="0" err="1">
                <a:latin typeface="Berlin Sans FB" charset="0"/>
              </a:rPr>
              <a:t>Nadi</a:t>
            </a:r>
            <a:r>
              <a:rPr lang="en-US" altLang="en-US" sz="3600" dirty="0">
                <a:latin typeface="Berlin Sans FB" charset="0"/>
              </a:rPr>
              <a:t> yang </a:t>
            </a:r>
            <a:r>
              <a:rPr lang="en-US" altLang="en-US" sz="3600" dirty="0" err="1">
                <a:latin typeface="Berlin Sans FB" charset="0"/>
              </a:rPr>
              <a:t>teraba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tidak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teratur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biasanya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merupakan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tanda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gangguan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jantung</a:t>
            </a:r>
            <a:endParaRPr lang="en-US" altLang="en-US" sz="3600" dirty="0">
              <a:latin typeface="Berlin Sans FB" charset="0"/>
            </a:endParaRPr>
          </a:p>
          <a:p>
            <a:pPr algn="just">
              <a:lnSpc>
                <a:spcPct val="80000"/>
              </a:lnSpc>
            </a:pPr>
            <a:r>
              <a:rPr lang="en-US" altLang="en-US" sz="3600" dirty="0" err="1">
                <a:latin typeface="Berlin Sans FB" charset="0"/>
              </a:rPr>
              <a:t>Tidak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ditemukannya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pulsasi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nadi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sentral</a:t>
            </a:r>
            <a:r>
              <a:rPr lang="en-US" altLang="en-US" sz="3600" dirty="0">
                <a:latin typeface="Berlin Sans FB" charset="0"/>
              </a:rPr>
              <a:t> (</a:t>
            </a:r>
            <a:r>
              <a:rPr lang="en-US" altLang="en-US" sz="3600" dirty="0" err="1">
                <a:latin typeface="Berlin Sans FB" charset="0"/>
              </a:rPr>
              <a:t>arteri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besar</a:t>
            </a:r>
            <a:r>
              <a:rPr lang="en-US" altLang="en-US" sz="3600" dirty="0">
                <a:latin typeface="Berlin Sans FB" charset="0"/>
              </a:rPr>
              <a:t>) </a:t>
            </a:r>
            <a:r>
              <a:rPr lang="en-US" altLang="en-US" sz="3600" dirty="0" err="1">
                <a:latin typeface="Berlin Sans FB" charset="0"/>
              </a:rPr>
              <a:t>merupakan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pertanda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diperlukan</a:t>
            </a:r>
            <a:r>
              <a:rPr lang="en-US" altLang="en-US" sz="3600" dirty="0">
                <a:latin typeface="Berlin Sans FB" charset="0"/>
              </a:rPr>
              <a:t> </a:t>
            </a:r>
            <a:r>
              <a:rPr lang="en-US" altLang="en-US" sz="3600" dirty="0" err="1">
                <a:latin typeface="Berlin Sans FB" charset="0"/>
              </a:rPr>
              <a:t>resusitasi</a:t>
            </a:r>
            <a:endParaRPr lang="en-US" altLang="en-US" sz="3600" dirty="0">
              <a:latin typeface="Berlin Sans FB" charset="0"/>
            </a:endParaRPr>
          </a:p>
          <a:p>
            <a:pPr algn="just">
              <a:lnSpc>
                <a:spcPct val="80000"/>
              </a:lnSpc>
            </a:pPr>
            <a:endParaRPr lang="en-US" altLang="en-US" sz="3600" dirty="0">
              <a:latin typeface="Berlin Sans FB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7432AA-10A1-CD43-98E7-4F78D621E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00" y="846138"/>
            <a:ext cx="5581650" cy="7384952"/>
          </a:xfrm>
          <a:prstGeom prst="rect">
            <a:avLst/>
          </a:prstGeom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36464D0E-460B-034C-98BC-0342C6C57CE8}"/>
              </a:ext>
            </a:extLst>
          </p:cNvPr>
          <p:cNvGrpSpPr/>
          <p:nvPr/>
        </p:nvGrpSpPr>
        <p:grpSpPr>
          <a:xfrm>
            <a:off x="0" y="9222886"/>
            <a:ext cx="6498213" cy="1070490"/>
            <a:chOff x="0" y="0"/>
            <a:chExt cx="8664283" cy="1427320"/>
          </a:xfrm>
        </p:grpSpPr>
        <p:grpSp>
          <p:nvGrpSpPr>
            <p:cNvPr id="6" name="Group 12">
              <a:extLst>
                <a:ext uri="{FF2B5EF4-FFF2-40B4-BE49-F238E27FC236}">
                  <a16:creationId xmlns:a16="http://schemas.microsoft.com/office/drawing/2014/main" id="{3C192E7B-AC3A-A14A-A79D-561FEE390359}"/>
                </a:ext>
              </a:extLst>
            </p:cNvPr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BAC35954-FC45-1C45-909E-DA52D65B24D5}"/>
                  </a:ext>
                </a:extLst>
              </p:cNvPr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A24B647F-2921-FF40-A4FA-3300CCDF94AD}"/>
                </a:ext>
              </a:extLst>
            </p:cNvPr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972DA0BA-E846-4946-AC72-A476050E070E}"/>
                </a:ext>
              </a:extLst>
            </p:cNvPr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FD2F6C86-62DB-F848-A7FF-99E6D2CD65E2}"/>
                </a:ext>
              </a:extLst>
            </p:cNvPr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7941A024-C13F-2242-ABC0-9A3DF3656CB8}"/>
                </a:ext>
              </a:extLst>
            </p:cNvPr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C911B467-FD23-9348-8096-F4317E48842B}"/>
                </a:ext>
              </a:extLst>
            </p:cNvPr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162FD3B0-F7ED-DB42-A50F-7C3BB4BE99D5}"/>
                </a:ext>
              </a:extLst>
            </p:cNvPr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1F6046D2-AEB3-4A47-85D1-90F8B402AFDB}"/>
                </a:ext>
              </a:extLst>
            </p:cNvPr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24941D0A-BC83-4045-A2C3-A6DA50D8B8BB}"/>
                </a:ext>
              </a:extLst>
            </p:cNvPr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6CA7B691-8E91-9541-A141-7BD9A5CD0949}"/>
                </a:ext>
              </a:extLst>
            </p:cNvPr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71C08818-DA2E-8145-8002-C0337D4CE769}"/>
                </a:ext>
              </a:extLst>
            </p:cNvPr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771116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751366CC-7ADE-3F47-AC8E-73E808566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1104900"/>
            <a:ext cx="8229600" cy="1143000"/>
          </a:xfrm>
        </p:spPr>
        <p:txBody>
          <a:bodyPr/>
          <a:lstStyle/>
          <a:p>
            <a:r>
              <a:rPr lang="en-US" altLang="en-US" dirty="0">
                <a:latin typeface="AR DELANEY" charset="0"/>
              </a:rPr>
              <a:t>TEKANAN DARAH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6FD067F8-BB17-BE42-AC0E-4E662066A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2417985"/>
            <a:ext cx="8229600" cy="4525963"/>
          </a:xfrm>
          <a:ln w="38100" cap="flat">
            <a:solidFill>
              <a:srgbClr val="FF0000"/>
            </a:solidFill>
            <a:miter lim="800000"/>
            <a:headEnd/>
            <a:tailEnd/>
          </a:ln>
        </p:spPr>
        <p:txBody>
          <a:bodyPr vert="horz" lIns="135255" tIns="70485" rIns="135255" bIns="70485" rtlCol="0">
            <a:normAutofit/>
          </a:bodyPr>
          <a:lstStyle/>
          <a:p>
            <a:pPr algn="just"/>
            <a:r>
              <a:rPr lang="en-US" altLang="en-US" dirty="0" err="1">
                <a:latin typeface="Berlin Sans FB" charset="0"/>
              </a:rPr>
              <a:t>Jangan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terlalu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percaya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kepada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tekanan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darah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dalam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menentukan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syok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karena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pertimbangan</a:t>
            </a:r>
            <a:r>
              <a:rPr lang="en-US" altLang="en-US" dirty="0">
                <a:latin typeface="Berlin Sans FB" charset="0"/>
              </a:rPr>
              <a:t> :</a:t>
            </a:r>
          </a:p>
          <a:p>
            <a:pPr marL="0" indent="0" algn="just">
              <a:buNone/>
            </a:pPr>
            <a:r>
              <a:rPr lang="en-US" altLang="en-US" dirty="0">
                <a:latin typeface="Berlin Sans FB" charset="0"/>
              </a:rPr>
              <a:t>- </a:t>
            </a:r>
            <a:r>
              <a:rPr lang="en-US" altLang="en-US" dirty="0" err="1">
                <a:latin typeface="Berlin Sans FB" charset="0"/>
              </a:rPr>
              <a:t>Tekanan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darah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sebelumnya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tidak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diketahui</a:t>
            </a:r>
            <a:endParaRPr lang="en-US" altLang="en-US" dirty="0">
              <a:latin typeface="Berlin Sans FB" charset="0"/>
            </a:endParaRPr>
          </a:p>
          <a:p>
            <a:pPr marL="0" indent="0" algn="just">
              <a:buNone/>
            </a:pPr>
            <a:r>
              <a:rPr lang="en-US" altLang="en-US" dirty="0">
                <a:latin typeface="Berlin Sans FB" charset="0"/>
              </a:rPr>
              <a:t>- </a:t>
            </a:r>
            <a:r>
              <a:rPr lang="en-US" altLang="en-US" dirty="0" err="1">
                <a:latin typeface="Berlin Sans FB" charset="0"/>
              </a:rPr>
              <a:t>Kehilangan</a:t>
            </a:r>
            <a:r>
              <a:rPr lang="en-US" altLang="en-US" dirty="0">
                <a:latin typeface="Berlin Sans FB" charset="0"/>
              </a:rPr>
              <a:t> volume </a:t>
            </a:r>
            <a:r>
              <a:rPr lang="en-US" altLang="en-US" dirty="0" err="1">
                <a:latin typeface="Berlin Sans FB" charset="0"/>
              </a:rPr>
              <a:t>darah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lebih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dari</a:t>
            </a:r>
            <a:r>
              <a:rPr lang="en-US" altLang="en-US" dirty="0">
                <a:latin typeface="Berlin Sans FB" charset="0"/>
              </a:rPr>
              <a:t> 30% </a:t>
            </a:r>
            <a:r>
              <a:rPr lang="en-US" altLang="en-US" dirty="0" err="1">
                <a:latin typeface="Berlin Sans FB" charset="0"/>
              </a:rPr>
              <a:t>untuk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dapat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terjadi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penurunan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tekanan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darah</a:t>
            </a:r>
            <a:endParaRPr lang="en-US" altLang="en-US" dirty="0">
              <a:latin typeface="Berlin Sans FB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2DA5B1-D36E-3C48-ABFD-9ED9D62F4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600" y="2552700"/>
            <a:ext cx="6626666" cy="4311650"/>
          </a:xfrm>
          <a:prstGeom prst="rect">
            <a:avLst/>
          </a:prstGeom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183A6BD1-70C8-FB4D-9187-33DA50BB6144}"/>
              </a:ext>
            </a:extLst>
          </p:cNvPr>
          <p:cNvGrpSpPr/>
          <p:nvPr/>
        </p:nvGrpSpPr>
        <p:grpSpPr>
          <a:xfrm>
            <a:off x="0" y="9222886"/>
            <a:ext cx="6498213" cy="1070490"/>
            <a:chOff x="0" y="0"/>
            <a:chExt cx="8664283" cy="1427320"/>
          </a:xfrm>
        </p:grpSpPr>
        <p:grpSp>
          <p:nvGrpSpPr>
            <p:cNvPr id="6" name="Group 12">
              <a:extLst>
                <a:ext uri="{FF2B5EF4-FFF2-40B4-BE49-F238E27FC236}">
                  <a16:creationId xmlns:a16="http://schemas.microsoft.com/office/drawing/2014/main" id="{C978CDE2-0CA0-A745-8FA3-03125CAA12CA}"/>
                </a:ext>
              </a:extLst>
            </p:cNvPr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B6B95640-0EAC-A041-A462-3F22E43726FE}"/>
                  </a:ext>
                </a:extLst>
              </p:cNvPr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E4D14053-ECFD-8447-A624-A7E2094C24F5}"/>
                </a:ext>
              </a:extLst>
            </p:cNvPr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D34C380D-1A52-6942-A7EE-69180A2A53C1}"/>
                </a:ext>
              </a:extLst>
            </p:cNvPr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65699431-FA27-3047-9CC3-BC60A404CC79}"/>
                </a:ext>
              </a:extLst>
            </p:cNvPr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7A8E6BE3-807D-1A4E-9D56-0E8D1DDD04EA}"/>
                </a:ext>
              </a:extLst>
            </p:cNvPr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C9105E8C-B3EF-714C-912D-5B3C3F8BF427}"/>
                </a:ext>
              </a:extLst>
            </p:cNvPr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F9E1A107-5640-1943-B551-69CD0B2FFF65}"/>
                </a:ext>
              </a:extLst>
            </p:cNvPr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76A67FFA-FF90-814A-A326-9A68B9358FD3}"/>
                </a:ext>
              </a:extLst>
            </p:cNvPr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233C5233-E798-8641-A269-AD821113D1DA}"/>
                </a:ext>
              </a:extLst>
            </p:cNvPr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DF83CBC-37E7-B24D-8A6F-43FA1A939019}"/>
                </a:ext>
              </a:extLst>
            </p:cNvPr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A53FD91-4C88-2A4B-88EC-AC05E102B9FE}"/>
                </a:ext>
              </a:extLst>
            </p:cNvPr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125818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0EB7A58D-A473-7443-B6C5-BD604A4DDD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Broadway" charset="0"/>
              </a:rPr>
              <a:t>Pengkajian </a:t>
            </a:r>
            <a:r>
              <a:rPr lang="en-US" altLang="en-US" i="1">
                <a:latin typeface="Broadway" charset="0"/>
              </a:rPr>
              <a:t>Disability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2FA02E45-9175-C94B-A4EE-70BE03C852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 w="28575" cap="flat">
            <a:solidFill>
              <a:srgbClr val="FF0000"/>
            </a:solidFill>
            <a:miter lim="800000"/>
            <a:headEnd/>
            <a:tailEnd/>
          </a:ln>
        </p:spPr>
        <p:txBody>
          <a:bodyPr vert="horz" lIns="135255" tIns="70485" rIns="135255" bIns="70485" rtlCol="0">
            <a:normAutofit/>
          </a:bodyPr>
          <a:lstStyle/>
          <a:p>
            <a:pPr algn="just"/>
            <a:r>
              <a:rPr lang="en-US" altLang="en-US" dirty="0" err="1">
                <a:latin typeface="Berlin Sans FB" charset="0"/>
              </a:rPr>
              <a:t>Kaji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tingkat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kesadaran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dengan</a:t>
            </a:r>
            <a:r>
              <a:rPr lang="en-US" altLang="en-US" dirty="0">
                <a:latin typeface="Berlin Sans FB" charset="0"/>
              </a:rPr>
              <a:t> AVPU (Alert, Verbal, Pain, Unresponsive</a:t>
            </a:r>
          </a:p>
          <a:p>
            <a:pPr algn="just"/>
            <a:r>
              <a:rPr lang="en-US" altLang="en-US" dirty="0" err="1">
                <a:latin typeface="Berlin Sans FB" charset="0"/>
              </a:rPr>
              <a:t>Kaji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reaksi</a:t>
            </a:r>
            <a:r>
              <a:rPr lang="en-US" altLang="en-US" dirty="0">
                <a:latin typeface="Berlin Sans FB" charset="0"/>
              </a:rPr>
              <a:t> pupil </a:t>
            </a:r>
            <a:r>
              <a:rPr lang="en-US" altLang="en-US" dirty="0" err="1">
                <a:latin typeface="Berlin Sans FB" charset="0"/>
              </a:rPr>
              <a:t>terhadap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cahaya</a:t>
            </a:r>
            <a:endParaRPr lang="en-US" altLang="en-US" dirty="0">
              <a:latin typeface="Berlin Sans FB" charset="0"/>
            </a:endParaRPr>
          </a:p>
          <a:p>
            <a:pPr algn="just"/>
            <a:r>
              <a:rPr lang="en-US" altLang="en-US" dirty="0" err="1">
                <a:latin typeface="Berlin Sans FB" charset="0"/>
              </a:rPr>
              <a:t>Cek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gula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darah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bila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ada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penurunan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kesadaran</a:t>
            </a:r>
            <a:endParaRPr lang="en-US" altLang="en-US" dirty="0">
              <a:latin typeface="Berlin Sans FB" charset="0"/>
            </a:endParaRPr>
          </a:p>
          <a:p>
            <a:pPr algn="just"/>
            <a:r>
              <a:rPr lang="en-US" altLang="en-US" dirty="0" err="1">
                <a:latin typeface="Berlin Sans FB" charset="0"/>
              </a:rPr>
              <a:t>Tangani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segera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bila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ada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penyebab</a:t>
            </a:r>
            <a:r>
              <a:rPr lang="en-US" altLang="en-US" dirty="0">
                <a:latin typeface="Berlin Sans FB" charset="0"/>
              </a:rPr>
              <a:t> reversible (</a:t>
            </a:r>
            <a:r>
              <a:rPr lang="en-US" altLang="en-US" dirty="0" err="1">
                <a:latin typeface="Berlin Sans FB" charset="0"/>
              </a:rPr>
              <a:t>hipoglikemia</a:t>
            </a:r>
            <a:r>
              <a:rPr lang="en-US" altLang="en-US" dirty="0">
                <a:latin typeface="Berlin Sans FB" charset="0"/>
              </a:rPr>
              <a:t>, </a:t>
            </a:r>
            <a:r>
              <a:rPr lang="en-US" altLang="en-US" dirty="0" err="1">
                <a:latin typeface="Berlin Sans FB" charset="0"/>
              </a:rPr>
              <a:t>hipoksia</a:t>
            </a:r>
            <a:r>
              <a:rPr lang="en-US" altLang="en-US" dirty="0">
                <a:latin typeface="Berlin Sans FB" charset="0"/>
              </a:rPr>
              <a:t>)</a:t>
            </a:r>
          </a:p>
          <a:p>
            <a:pPr algn="just"/>
            <a:r>
              <a:rPr lang="en-US" altLang="en-US" dirty="0" err="1">
                <a:latin typeface="Berlin Sans FB" charset="0"/>
              </a:rPr>
              <a:t>Pemeriksaan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neurologis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lanjutan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seperti</a:t>
            </a:r>
            <a:r>
              <a:rPr lang="en-US" altLang="en-US" dirty="0">
                <a:latin typeface="Berlin Sans FB" charset="0"/>
              </a:rPr>
              <a:t> GCS</a:t>
            </a:r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5F9CBAA7-D7BF-034E-8130-811F5106559B}"/>
              </a:ext>
            </a:extLst>
          </p:cNvPr>
          <p:cNvGrpSpPr/>
          <p:nvPr/>
        </p:nvGrpSpPr>
        <p:grpSpPr>
          <a:xfrm>
            <a:off x="0" y="9222886"/>
            <a:ext cx="6498213" cy="1070490"/>
            <a:chOff x="0" y="0"/>
            <a:chExt cx="8664283" cy="1427320"/>
          </a:xfrm>
        </p:grpSpPr>
        <p:grpSp>
          <p:nvGrpSpPr>
            <p:cNvPr id="5" name="Group 12">
              <a:extLst>
                <a:ext uri="{FF2B5EF4-FFF2-40B4-BE49-F238E27FC236}">
                  <a16:creationId xmlns:a16="http://schemas.microsoft.com/office/drawing/2014/main" id="{04DB04C4-2BED-F047-9AFD-B39086B7D881}"/>
                </a:ext>
              </a:extLst>
            </p:cNvPr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8EBAF927-565F-1C49-B48C-4714276E958E}"/>
                  </a:ext>
                </a:extLst>
              </p:cNvPr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C6C48F7F-C8B7-8841-A309-9F8A0BB04B76}"/>
                </a:ext>
              </a:extLst>
            </p:cNvPr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74C63941-970E-6F49-8982-C75AF243402C}"/>
                </a:ext>
              </a:extLst>
            </p:cNvPr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8B9D0006-C0A8-8048-80D3-2A7E3AB3E55D}"/>
                </a:ext>
              </a:extLst>
            </p:cNvPr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A4102B06-3E75-FC49-A180-AA2B4A7222DD}"/>
                </a:ext>
              </a:extLst>
            </p:cNvPr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DBE23B02-8B69-1F4E-B4D7-84E9DF08932E}"/>
                </a:ext>
              </a:extLst>
            </p:cNvPr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22A54DD2-17DD-AC4A-9364-FEFCAA72ADD9}"/>
                </a:ext>
              </a:extLst>
            </p:cNvPr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7ECE7006-E9D0-6C40-8202-712BEC288785}"/>
                </a:ext>
              </a:extLst>
            </p:cNvPr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097B14A9-4592-8647-817D-DCE9854A759B}"/>
                </a:ext>
              </a:extLst>
            </p:cNvPr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4B81BC05-8D51-474D-B513-F56B88B621EF}"/>
                </a:ext>
              </a:extLst>
            </p:cNvPr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13E7961D-E650-484E-AD24-7419E770B58F}"/>
                </a:ext>
              </a:extLst>
            </p:cNvPr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6C7FADC-179B-B84D-BEF0-A8E80F305C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12447" y="2305050"/>
            <a:ext cx="7981950" cy="798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97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75133" y="-8685"/>
            <a:ext cx="3138160" cy="2192789"/>
          </a:xfrm>
          <a:custGeom>
            <a:avLst/>
            <a:gdLst/>
            <a:ahLst/>
            <a:cxnLst/>
            <a:rect l="l" t="t" r="r" b="b"/>
            <a:pathLst>
              <a:path w="3138160" h="2192789">
                <a:moveTo>
                  <a:pt x="3138160" y="0"/>
                </a:moveTo>
                <a:lnTo>
                  <a:pt x="0" y="0"/>
                </a:lnTo>
                <a:lnTo>
                  <a:pt x="0" y="2192790"/>
                </a:lnTo>
                <a:lnTo>
                  <a:pt x="3138160" y="2192790"/>
                </a:lnTo>
                <a:lnTo>
                  <a:pt x="31381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80865" y="722544"/>
            <a:ext cx="1314698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id-ID" sz="4000" b="1" dirty="0"/>
              <a:t>KONSEP PROSES ASUHAN KEPERAWATAN GAWAT DARURAT</a:t>
            </a:r>
            <a:endParaRPr lang="en-ID" sz="4000" b="1" dirty="0"/>
          </a:p>
        </p:txBody>
      </p:sp>
      <p:grpSp>
        <p:nvGrpSpPr>
          <p:cNvPr id="4" name="Group 4"/>
          <p:cNvGrpSpPr/>
          <p:nvPr/>
        </p:nvGrpSpPr>
        <p:grpSpPr>
          <a:xfrm>
            <a:off x="16535400" y="742923"/>
            <a:ext cx="838665" cy="838665"/>
            <a:chOff x="0" y="0"/>
            <a:chExt cx="1118220" cy="11182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18220" cy="1118220"/>
            </a:xfrm>
            <a:custGeom>
              <a:avLst/>
              <a:gdLst/>
              <a:ahLst/>
              <a:cxnLst/>
              <a:rect l="l" t="t" r="r" b="b"/>
              <a:pathLst>
                <a:path w="1118220" h="1118220">
                  <a:moveTo>
                    <a:pt x="0" y="0"/>
                  </a:moveTo>
                  <a:lnTo>
                    <a:pt x="1118220" y="0"/>
                  </a:lnTo>
                  <a:lnTo>
                    <a:pt x="1118220" y="1118220"/>
                  </a:lnTo>
                  <a:lnTo>
                    <a:pt x="0" y="111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97068" y="94398"/>
              <a:ext cx="929424" cy="929424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91727" y="95017"/>
              <a:ext cx="929424" cy="920818"/>
            </a:xfrm>
            <a:custGeom>
              <a:avLst/>
              <a:gdLst/>
              <a:ahLst/>
              <a:cxnLst/>
              <a:rect l="l" t="t" r="r" b="b"/>
              <a:pathLst>
                <a:path w="929424" h="920818">
                  <a:moveTo>
                    <a:pt x="0" y="0"/>
                  </a:moveTo>
                  <a:lnTo>
                    <a:pt x="929424" y="0"/>
                  </a:lnTo>
                  <a:lnTo>
                    <a:pt x="929424" y="920819"/>
                  </a:lnTo>
                  <a:lnTo>
                    <a:pt x="0" y="920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0" y="9222886"/>
            <a:ext cx="6498213" cy="1070490"/>
            <a:chOff x="0" y="0"/>
            <a:chExt cx="8664283" cy="1427320"/>
          </a:xfrm>
        </p:grpSpPr>
        <p:grpSp>
          <p:nvGrpSpPr>
            <p:cNvPr id="12" name="Group 12"/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14" name="Freeform 14"/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16B3034-F3A5-7D4D-B099-E1273E042FB9}"/>
              </a:ext>
            </a:extLst>
          </p:cNvPr>
          <p:cNvSpPr/>
          <p:nvPr/>
        </p:nvSpPr>
        <p:spPr>
          <a:xfrm>
            <a:off x="1143000" y="1790700"/>
            <a:ext cx="13335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ID" sz="3200" dirty="0" err="1"/>
              <a:t>Pengkajian</a:t>
            </a:r>
            <a:r>
              <a:rPr lang="en-ID" sz="3200" dirty="0"/>
              <a:t> </a:t>
            </a:r>
            <a:r>
              <a:rPr lang="en-ID" sz="3200" dirty="0" err="1"/>
              <a:t>pasien</a:t>
            </a:r>
            <a:r>
              <a:rPr lang="en-ID" sz="3200" dirty="0"/>
              <a:t> </a:t>
            </a:r>
            <a:r>
              <a:rPr lang="en-ID" sz="3200" dirty="0" err="1"/>
              <a:t>dengan</a:t>
            </a:r>
            <a:r>
              <a:rPr lang="en-ID" sz="3200" dirty="0"/>
              <a:t> </a:t>
            </a:r>
            <a:r>
              <a:rPr lang="en-ID" sz="3200" dirty="0" err="1"/>
              <a:t>kegawatdaruratan</a:t>
            </a:r>
            <a:r>
              <a:rPr lang="en-ID" sz="3200" dirty="0"/>
              <a:t> (</a:t>
            </a:r>
            <a:r>
              <a:rPr lang="en-ID" sz="3200" dirty="0" err="1"/>
              <a:t>pasien</a:t>
            </a:r>
            <a:r>
              <a:rPr lang="en-ID" sz="3200" dirty="0"/>
              <a:t> trauma </a:t>
            </a:r>
            <a:r>
              <a:rPr lang="en-ID" sz="3200" dirty="0" err="1"/>
              <a:t>dan</a:t>
            </a:r>
            <a:r>
              <a:rPr lang="en-ID" sz="3200" dirty="0"/>
              <a:t> </a:t>
            </a:r>
            <a:r>
              <a:rPr lang="en-ID" sz="3200" dirty="0" err="1"/>
              <a:t>pasien</a:t>
            </a:r>
            <a:r>
              <a:rPr lang="en-ID" sz="3200" dirty="0"/>
              <a:t> non trauma), </a:t>
            </a:r>
            <a:r>
              <a:rPr lang="en-ID" sz="3200" dirty="0" err="1"/>
              <a:t>pemeriksaan</a:t>
            </a:r>
            <a:r>
              <a:rPr lang="en-ID" sz="3200" dirty="0"/>
              <a:t> </a:t>
            </a:r>
            <a:r>
              <a:rPr lang="en-ID" sz="3200" dirty="0" err="1"/>
              <a:t>fisik</a:t>
            </a:r>
            <a:r>
              <a:rPr lang="en-ID" sz="3200" dirty="0"/>
              <a:t> </a:t>
            </a:r>
            <a:r>
              <a:rPr lang="en-ID" sz="3200" dirty="0" err="1"/>
              <a:t>pada</a:t>
            </a:r>
            <a:r>
              <a:rPr lang="en-ID" sz="3200" dirty="0"/>
              <a:t> </a:t>
            </a:r>
            <a:r>
              <a:rPr lang="en-ID" sz="3200" dirty="0" err="1"/>
              <a:t>kondisi</a:t>
            </a:r>
            <a:r>
              <a:rPr lang="en-ID" sz="3200" dirty="0"/>
              <a:t> </a:t>
            </a:r>
            <a:r>
              <a:rPr lang="en-ID" sz="3200" dirty="0" err="1"/>
              <a:t>kegawatdaruratan</a:t>
            </a:r>
            <a:r>
              <a:rPr lang="en-ID" sz="3200" dirty="0"/>
              <a:t>, </a:t>
            </a:r>
            <a:r>
              <a:rPr lang="en-ID" sz="3200" dirty="0" err="1"/>
              <a:t>tingkat</a:t>
            </a:r>
            <a:r>
              <a:rPr lang="en-ID" sz="3200" dirty="0"/>
              <a:t> </a:t>
            </a:r>
            <a:r>
              <a:rPr lang="en-ID" sz="3200" dirty="0" err="1"/>
              <a:t>kesadaran,nadi</a:t>
            </a:r>
            <a:r>
              <a:rPr lang="en-ID" sz="3200" dirty="0"/>
              <a:t>, </a:t>
            </a:r>
            <a:r>
              <a:rPr lang="en-ID" sz="3200" dirty="0" err="1"/>
              <a:t>kepatenan</a:t>
            </a:r>
            <a:r>
              <a:rPr lang="en-ID" sz="3200" dirty="0"/>
              <a:t> </a:t>
            </a:r>
            <a:r>
              <a:rPr lang="en-ID" sz="3200" dirty="0" err="1"/>
              <a:t>jalan</a:t>
            </a:r>
            <a:r>
              <a:rPr lang="en-ID" sz="3200" dirty="0"/>
              <a:t> </a:t>
            </a:r>
            <a:r>
              <a:rPr lang="en-ID" sz="3200" dirty="0" err="1"/>
              <a:t>nafas</a:t>
            </a:r>
            <a:r>
              <a:rPr lang="en-ID" sz="3200" dirty="0"/>
              <a:t>/airway, </a:t>
            </a:r>
            <a:r>
              <a:rPr lang="en-ID" sz="3200" dirty="0" err="1"/>
              <a:t>pernafasan</a:t>
            </a:r>
            <a:r>
              <a:rPr lang="en-ID" sz="3200" dirty="0"/>
              <a:t>/breathing </a:t>
            </a:r>
            <a:r>
              <a:rPr lang="en-ID" sz="3200" dirty="0" err="1"/>
              <a:t>dan</a:t>
            </a:r>
            <a:r>
              <a:rPr lang="en-ID" sz="3200" dirty="0"/>
              <a:t> </a:t>
            </a:r>
            <a:r>
              <a:rPr lang="en-ID" sz="3200" dirty="0" err="1"/>
              <a:t>sirkulasi</a:t>
            </a:r>
            <a:r>
              <a:rPr lang="en-ID" sz="3200" dirty="0"/>
              <a:t>/circulation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ID" sz="3200" dirty="0" err="1"/>
              <a:t>Diagnosa</a:t>
            </a:r>
            <a:r>
              <a:rPr lang="en-ID" sz="3200" dirty="0"/>
              <a:t> </a:t>
            </a:r>
            <a:r>
              <a:rPr lang="en-ID" sz="3200" dirty="0" err="1"/>
              <a:t>keperawatan</a:t>
            </a:r>
            <a:r>
              <a:rPr lang="en-ID" sz="3200" dirty="0"/>
              <a:t> </a:t>
            </a:r>
            <a:r>
              <a:rPr lang="en-ID" sz="3200" dirty="0" err="1"/>
              <a:t>gawat</a:t>
            </a:r>
            <a:r>
              <a:rPr lang="en-ID" sz="3200" dirty="0"/>
              <a:t> </a:t>
            </a:r>
            <a:r>
              <a:rPr lang="en-ID" sz="3200" dirty="0" err="1"/>
              <a:t>darurat</a:t>
            </a:r>
            <a:r>
              <a:rPr lang="en-ID" sz="3200" dirty="0"/>
              <a:t>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ID" sz="3200" dirty="0" err="1"/>
              <a:t>Rencana</a:t>
            </a:r>
            <a:r>
              <a:rPr lang="en-ID" sz="3200" dirty="0"/>
              <a:t> </a:t>
            </a:r>
            <a:r>
              <a:rPr lang="en-ID" sz="3200" dirty="0" err="1"/>
              <a:t>tindakan</a:t>
            </a:r>
            <a:r>
              <a:rPr lang="en-ID" sz="3200" dirty="0"/>
              <a:t>/</a:t>
            </a:r>
            <a:r>
              <a:rPr lang="en-ID" sz="3200" dirty="0" err="1"/>
              <a:t>intervensi</a:t>
            </a:r>
            <a:r>
              <a:rPr lang="en-ID" sz="3200" dirty="0"/>
              <a:t>, </a:t>
            </a:r>
            <a:r>
              <a:rPr lang="en-ID" sz="3200" dirty="0" err="1"/>
              <a:t>implementasi</a:t>
            </a:r>
            <a:r>
              <a:rPr lang="en-ID" sz="3200" dirty="0"/>
              <a:t>, </a:t>
            </a:r>
            <a:r>
              <a:rPr lang="en-ID" sz="3200" dirty="0" err="1"/>
              <a:t>evaluasi</a:t>
            </a:r>
            <a:r>
              <a:rPr lang="en-ID" sz="3200" dirty="0"/>
              <a:t> </a:t>
            </a:r>
            <a:r>
              <a:rPr lang="en-ID" sz="3200" dirty="0" err="1"/>
              <a:t>dan</a:t>
            </a:r>
            <a:r>
              <a:rPr lang="en-ID" sz="3200" dirty="0"/>
              <a:t> </a:t>
            </a:r>
            <a:r>
              <a:rPr lang="en-ID" sz="3200" dirty="0" err="1"/>
              <a:t>dokumentasi</a:t>
            </a:r>
            <a:r>
              <a:rPr lang="en-ID" sz="3200" dirty="0"/>
              <a:t>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39E44D3-447A-DA43-91F5-EC414048D6F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563679" y="5300733"/>
            <a:ext cx="7328335" cy="460934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84A3CCA7-8D2B-3A4C-91FB-73123C686E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Broadway" charset="0"/>
              </a:rPr>
              <a:t>Pengkajian </a:t>
            </a:r>
            <a:r>
              <a:rPr lang="en-US" altLang="en-US" i="1">
                <a:latin typeface="Broadway" charset="0"/>
              </a:rPr>
              <a:t>Exposure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12DFF67D-8E95-ED41-8064-21554D5CAD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978143"/>
            <a:ext cx="12344400" cy="2250957"/>
          </a:xfrm>
          <a:ln w="38100" cap="flat">
            <a:solidFill>
              <a:srgbClr val="FF0000"/>
            </a:solidFill>
            <a:miter lim="800000"/>
            <a:headEnd/>
            <a:tailEnd/>
          </a:ln>
        </p:spPr>
        <p:txBody>
          <a:bodyPr vert="horz" lIns="135255" tIns="70485" rIns="135255" bIns="70485" rtlCol="0">
            <a:normAutofit/>
          </a:bodyPr>
          <a:lstStyle/>
          <a:p>
            <a:pPr algn="just"/>
            <a:r>
              <a:rPr lang="en-US" altLang="en-US" dirty="0" err="1">
                <a:latin typeface="Berlin Sans FB" charset="0"/>
              </a:rPr>
              <a:t>Cek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seluruh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tubuh</a:t>
            </a:r>
            <a:r>
              <a:rPr lang="en-US" altLang="en-US" dirty="0">
                <a:latin typeface="Berlin Sans FB" charset="0"/>
              </a:rPr>
              <a:t> (</a:t>
            </a:r>
            <a:r>
              <a:rPr lang="en-US" altLang="en-US" dirty="0" err="1">
                <a:latin typeface="Berlin Sans FB" charset="0"/>
              </a:rPr>
              <a:t>mencari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luka</a:t>
            </a:r>
            <a:r>
              <a:rPr lang="en-US" altLang="en-US" dirty="0">
                <a:latin typeface="Berlin Sans FB" charset="0"/>
              </a:rPr>
              <a:t>, </a:t>
            </a:r>
            <a:r>
              <a:rPr lang="en-US" altLang="en-US" dirty="0" err="1">
                <a:latin typeface="Berlin Sans FB" charset="0"/>
              </a:rPr>
              <a:t>perdarahan</a:t>
            </a:r>
            <a:r>
              <a:rPr lang="en-US" altLang="en-US" dirty="0">
                <a:latin typeface="Berlin Sans FB" charset="0"/>
              </a:rPr>
              <a:t>, fraktur, </a:t>
            </a:r>
            <a:r>
              <a:rPr lang="en-US" altLang="en-US" dirty="0" err="1">
                <a:latin typeface="Berlin Sans FB" charset="0"/>
              </a:rPr>
              <a:t>ruam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atau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tanda</a:t>
            </a:r>
            <a:r>
              <a:rPr lang="en-US" altLang="en-US" dirty="0">
                <a:latin typeface="Berlin Sans FB" charset="0"/>
              </a:rPr>
              <a:t> lain)</a:t>
            </a:r>
          </a:p>
          <a:p>
            <a:pPr algn="just"/>
            <a:r>
              <a:rPr lang="en-US" altLang="en-US" dirty="0" err="1">
                <a:latin typeface="Berlin Sans FB" charset="0"/>
              </a:rPr>
              <a:t>Lindungi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pasien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dari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hipotermia</a:t>
            </a:r>
            <a:r>
              <a:rPr lang="en-US" altLang="en-US" dirty="0">
                <a:latin typeface="Berlin Sans FB" charset="0"/>
              </a:rPr>
              <a:t> </a:t>
            </a:r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EB3A6DC3-393F-CB4C-AB64-2ACAE5A839A9}"/>
              </a:ext>
            </a:extLst>
          </p:cNvPr>
          <p:cNvGrpSpPr/>
          <p:nvPr/>
        </p:nvGrpSpPr>
        <p:grpSpPr>
          <a:xfrm>
            <a:off x="0" y="9222886"/>
            <a:ext cx="6498213" cy="1070490"/>
            <a:chOff x="0" y="0"/>
            <a:chExt cx="8664283" cy="1427320"/>
          </a:xfrm>
        </p:grpSpPr>
        <p:grpSp>
          <p:nvGrpSpPr>
            <p:cNvPr id="5" name="Group 12">
              <a:extLst>
                <a:ext uri="{FF2B5EF4-FFF2-40B4-BE49-F238E27FC236}">
                  <a16:creationId xmlns:a16="http://schemas.microsoft.com/office/drawing/2014/main" id="{55FB0722-6CA6-0148-9D0C-D618DF1D9A5C}"/>
                </a:ext>
              </a:extLst>
            </p:cNvPr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648E9EF7-91F4-CA40-8AA0-17A652E2F35F}"/>
                  </a:ext>
                </a:extLst>
              </p:cNvPr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2AF68E1B-E3D6-A746-99C7-6D3B9FFB9788}"/>
                </a:ext>
              </a:extLst>
            </p:cNvPr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CA69D1F0-B398-974A-B75F-734CBE61D450}"/>
                </a:ext>
              </a:extLst>
            </p:cNvPr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FF890B17-CAC2-D840-BCC6-46AC05F57B96}"/>
                </a:ext>
              </a:extLst>
            </p:cNvPr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BA2D99E5-D1C9-FD45-89F5-9A31437F7BCC}"/>
                </a:ext>
              </a:extLst>
            </p:cNvPr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85B0BC4A-A1F8-C840-82B7-568CD3095B49}"/>
                </a:ext>
              </a:extLst>
            </p:cNvPr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D52D565F-FF3F-9E48-8C26-3237898FEEF5}"/>
                </a:ext>
              </a:extLst>
            </p:cNvPr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78B5295A-58C5-274C-AF75-5CDFE0551F2C}"/>
                </a:ext>
              </a:extLst>
            </p:cNvPr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93347B6C-7B8C-B747-8B9E-936950D69D87}"/>
                </a:ext>
              </a:extLst>
            </p:cNvPr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05EA729-2497-EC41-94F5-2EA1E1AA2EAF}"/>
                </a:ext>
              </a:extLst>
            </p:cNvPr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9381ED76-CC0B-8944-B269-5F72860C85F4}"/>
                </a:ext>
              </a:extLst>
            </p:cNvPr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125174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3A22953B-64CE-6847-9FFC-B394D2038D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3261" y="1409700"/>
            <a:ext cx="7620000" cy="1714500"/>
          </a:xfrm>
        </p:spPr>
        <p:txBody>
          <a:bodyPr/>
          <a:lstStyle/>
          <a:p>
            <a:r>
              <a:rPr lang="en-US" altLang="en-US" i="1" dirty="0">
                <a:latin typeface="AR DELANEY" charset="0"/>
              </a:rPr>
              <a:t>SECONDARY ASSESMENT</a:t>
            </a:r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id="{999F4B2F-42A4-0343-BA42-2A986FD9E1A3}"/>
              </a:ext>
            </a:extLst>
          </p:cNvPr>
          <p:cNvGrpSpPr/>
          <p:nvPr/>
        </p:nvGrpSpPr>
        <p:grpSpPr>
          <a:xfrm>
            <a:off x="0" y="9222886"/>
            <a:ext cx="6498213" cy="1070490"/>
            <a:chOff x="0" y="0"/>
            <a:chExt cx="8664283" cy="1427320"/>
          </a:xfrm>
        </p:grpSpPr>
        <p:grpSp>
          <p:nvGrpSpPr>
            <p:cNvPr id="4" name="Group 12">
              <a:extLst>
                <a:ext uri="{FF2B5EF4-FFF2-40B4-BE49-F238E27FC236}">
                  <a16:creationId xmlns:a16="http://schemas.microsoft.com/office/drawing/2014/main" id="{7DB756B0-61AF-7643-A5E2-1732492B1264}"/>
                </a:ext>
              </a:extLst>
            </p:cNvPr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FE15B37B-2920-C545-9D4A-AC92A2348F49}"/>
                  </a:ext>
                </a:extLst>
              </p:cNvPr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F4666BDB-333B-B840-B7AF-EF5378BBD26D}"/>
                </a:ext>
              </a:extLst>
            </p:cNvPr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6F8FD9B8-39E9-D64C-B5C5-7DCFD87032C9}"/>
                </a:ext>
              </a:extLst>
            </p:cNvPr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B9EABCED-39BE-BE4C-96D2-8F5F8152AF9E}"/>
                </a:ext>
              </a:extLst>
            </p:cNvPr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3133A868-212F-B341-8275-D38EC52EA674}"/>
                </a:ext>
              </a:extLst>
            </p:cNvPr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79D4BC3C-7F1B-5643-883D-B4833C7B906E}"/>
                </a:ext>
              </a:extLst>
            </p:cNvPr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9">
              <a:extLst>
                <a:ext uri="{FF2B5EF4-FFF2-40B4-BE49-F238E27FC236}">
                  <a16:creationId xmlns:a16="http://schemas.microsoft.com/office/drawing/2014/main" id="{D8868445-D5E7-644D-BF7C-B933E59514A9}"/>
                </a:ext>
              </a:extLst>
            </p:cNvPr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20">
              <a:extLst>
                <a:ext uri="{FF2B5EF4-FFF2-40B4-BE49-F238E27FC236}">
                  <a16:creationId xmlns:a16="http://schemas.microsoft.com/office/drawing/2014/main" id="{22607E99-CC0E-0549-93C0-6D2695309400}"/>
                </a:ext>
              </a:extLst>
            </p:cNvPr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CC394B0F-CB9B-0743-8889-8D497154730A}"/>
                </a:ext>
              </a:extLst>
            </p:cNvPr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C80DEC51-E566-1542-A94D-B5943600542B}"/>
                </a:ext>
              </a:extLst>
            </p:cNvPr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F81DB57E-F569-4A44-9AAB-E24D287B1AB2}"/>
                </a:ext>
              </a:extLst>
            </p:cNvPr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C4FB402-E8C8-5B42-9FE6-883E44712F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51507" y="2917471"/>
            <a:ext cx="812994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29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2C52283-D7A0-6446-975F-C2191A93B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AAF5497-119C-274C-B510-9C07FD650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 w="38100" cap="flat">
            <a:solidFill>
              <a:srgbClr val="FF0000"/>
            </a:solidFill>
            <a:miter lim="800000"/>
            <a:headEnd/>
            <a:tailEnd/>
          </a:ln>
        </p:spPr>
        <p:txBody>
          <a:bodyPr vert="horz" lIns="135255" tIns="70485" rIns="135255" bIns="70485" rtlCol="0">
            <a:normAutofit fontScale="77500" lnSpcReduction="20000"/>
          </a:bodyPr>
          <a:lstStyle/>
          <a:p>
            <a:pPr algn="just">
              <a:lnSpc>
                <a:spcPct val="90000"/>
              </a:lnSpc>
            </a:pPr>
            <a:r>
              <a:rPr lang="en-US" altLang="en-US" sz="3600">
                <a:latin typeface="Berlin Sans FB" charset="0"/>
              </a:rPr>
              <a:t>Dilakukan setelah survei primer, resusitasi telah selesai dilakukan dan korban gawat darurat telah stabil</a:t>
            </a:r>
          </a:p>
          <a:p>
            <a:pPr algn="just">
              <a:lnSpc>
                <a:spcPct val="90000"/>
              </a:lnSpc>
            </a:pPr>
            <a:r>
              <a:rPr lang="en-US" altLang="en-US" sz="3600">
                <a:latin typeface="Berlin Sans FB" charset="0"/>
              </a:rPr>
              <a:t>Pertimbangannya adalah pada korban gawat darurat yang tidak sadar dan gawat, kemungkinan luput dalam mendiagnosis cukup besar dan memerlukan tindakan yang kompleks apabila ditemukan kelainan pada survey sekunder</a:t>
            </a:r>
          </a:p>
          <a:p>
            <a:pPr algn="just">
              <a:lnSpc>
                <a:spcPct val="90000"/>
              </a:lnSpc>
            </a:pPr>
            <a:r>
              <a:rPr lang="en-US" altLang="en-US" sz="3600">
                <a:latin typeface="Berlin Sans FB" charset="0"/>
              </a:rPr>
              <a:t>Survey sekunder adalah pemeriksaan kepala sampai kaki (head to toe examination), termasuk pemeriksaan tanda vital</a:t>
            </a:r>
          </a:p>
          <a:p>
            <a:pPr algn="just">
              <a:lnSpc>
                <a:spcPct val="90000"/>
              </a:lnSpc>
            </a:pPr>
            <a:r>
              <a:rPr lang="en-US" altLang="en-US" sz="3600">
                <a:latin typeface="Berlin Sans FB" charset="0"/>
              </a:rPr>
              <a:t>Survei sekunder hanya dilakukan apabila korban gawat darurat telah stabil </a:t>
            </a:r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3B8DBFA-E0E8-C14E-B4FA-AE2F9D1AC6A5}"/>
              </a:ext>
            </a:extLst>
          </p:cNvPr>
          <p:cNvGrpSpPr/>
          <p:nvPr/>
        </p:nvGrpSpPr>
        <p:grpSpPr>
          <a:xfrm>
            <a:off x="0" y="9222886"/>
            <a:ext cx="6498213" cy="1070490"/>
            <a:chOff x="0" y="0"/>
            <a:chExt cx="8664283" cy="1427320"/>
          </a:xfrm>
        </p:grpSpPr>
        <p:grpSp>
          <p:nvGrpSpPr>
            <p:cNvPr id="5" name="Group 12">
              <a:extLst>
                <a:ext uri="{FF2B5EF4-FFF2-40B4-BE49-F238E27FC236}">
                  <a16:creationId xmlns:a16="http://schemas.microsoft.com/office/drawing/2014/main" id="{7022ADCE-2CEE-CA4A-A6D5-C6B60381F1E6}"/>
                </a:ext>
              </a:extLst>
            </p:cNvPr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2039D92F-DB6E-C143-A37C-DF0DAF797139}"/>
                  </a:ext>
                </a:extLst>
              </p:cNvPr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9453D80C-0C90-6343-8AE4-AFE4E53CA338}"/>
                </a:ext>
              </a:extLst>
            </p:cNvPr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810A3A0D-1242-BA42-A75E-E74E0A3C0E86}"/>
                </a:ext>
              </a:extLst>
            </p:cNvPr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3C7B93B8-A6BE-8D40-BA39-2C1EBB47BBDE}"/>
                </a:ext>
              </a:extLst>
            </p:cNvPr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9CE81C22-5B3B-A948-A396-9712B8352399}"/>
                </a:ext>
              </a:extLst>
            </p:cNvPr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2D1FC0B1-7642-2143-9D8E-A71431A7D35B}"/>
                </a:ext>
              </a:extLst>
            </p:cNvPr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315E3947-2921-8449-BE83-A40C944CE46C}"/>
                </a:ext>
              </a:extLst>
            </p:cNvPr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155D0F3C-10BD-AC45-8881-B06A76339CA8}"/>
                </a:ext>
              </a:extLst>
            </p:cNvPr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C975D9D3-C817-644A-98FF-41DFE9903DEE}"/>
                </a:ext>
              </a:extLst>
            </p:cNvPr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E97BA987-B69D-3C40-9497-DDF948CA538F}"/>
                </a:ext>
              </a:extLst>
            </p:cNvPr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AD5DC22C-A076-6149-952A-E7D76B5C61A4}"/>
                </a:ext>
              </a:extLst>
            </p:cNvPr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6A43ED5-6C7D-A84A-82B8-5F6653281BE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51507" y="2917471"/>
            <a:ext cx="812994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6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2C52283-D7A0-6446-975F-C2191A93B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Pengkajian</a:t>
            </a:r>
            <a:r>
              <a:rPr lang="en-US" altLang="en-US" b="1" dirty="0"/>
              <a:t> </a:t>
            </a:r>
            <a:r>
              <a:rPr lang="en-US" altLang="en-US" b="1" dirty="0" err="1"/>
              <a:t>Riwayat</a:t>
            </a:r>
            <a:r>
              <a:rPr lang="en-US" altLang="en-US" b="1" dirty="0"/>
              <a:t>-AMPLE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AAF5497-119C-274C-B510-9C07FD650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11125200" cy="5676900"/>
          </a:xfrm>
          <a:ln w="38100" cap="flat">
            <a:solidFill>
              <a:srgbClr val="FF0000"/>
            </a:solidFill>
            <a:miter lim="800000"/>
            <a:headEnd/>
            <a:tailEnd/>
          </a:ln>
        </p:spPr>
        <p:txBody>
          <a:bodyPr vert="horz" lIns="135255" tIns="70485" rIns="135255" bIns="70485" rtlCol="0">
            <a:normAutofit fontScale="92500"/>
          </a:bodyPr>
          <a:lstStyle/>
          <a:p>
            <a:pPr algn="just"/>
            <a:r>
              <a:rPr lang="en-ID" sz="3600" dirty="0" err="1"/>
              <a:t>Mengumpulkan</a:t>
            </a:r>
            <a:r>
              <a:rPr lang="en-ID" sz="3600" dirty="0"/>
              <a:t> </a:t>
            </a:r>
            <a:r>
              <a:rPr lang="en-ID" sz="3600" dirty="0" err="1"/>
              <a:t>informasi</a:t>
            </a:r>
            <a:r>
              <a:rPr lang="en-ID" sz="3600" dirty="0"/>
              <a:t> </a:t>
            </a:r>
            <a:r>
              <a:rPr lang="en-ID" sz="3600" dirty="0" err="1"/>
              <a:t>dari</a:t>
            </a:r>
            <a:r>
              <a:rPr lang="en-ID" sz="3600" dirty="0"/>
              <a:t> </a:t>
            </a:r>
            <a:r>
              <a:rPr lang="en-ID" sz="3600" dirty="0" err="1"/>
              <a:t>pasien</a:t>
            </a:r>
            <a:r>
              <a:rPr lang="en-ID" sz="3600" dirty="0"/>
              <a:t>, </a:t>
            </a:r>
            <a:r>
              <a:rPr lang="en-ID" sz="3600" dirty="0" err="1"/>
              <a:t>keluarga</a:t>
            </a:r>
            <a:r>
              <a:rPr lang="en-ID" sz="3600" dirty="0"/>
              <a:t>, </a:t>
            </a:r>
            <a:r>
              <a:rPr lang="en-ID" sz="3600" dirty="0" err="1"/>
              <a:t>atau</a:t>
            </a:r>
            <a:r>
              <a:rPr lang="en-ID" sz="3600" dirty="0"/>
              <a:t> </a:t>
            </a:r>
            <a:r>
              <a:rPr lang="en-ID" sz="3600" dirty="0" err="1"/>
              <a:t>saksi</a:t>
            </a:r>
            <a:r>
              <a:rPr lang="en-ID" sz="3600" dirty="0"/>
              <a:t>:</a:t>
            </a:r>
          </a:p>
          <a:p>
            <a:pPr algn="just"/>
            <a:r>
              <a:rPr lang="en-ID" sz="3600" b="1" dirty="0"/>
              <a:t>A (Allergies)</a:t>
            </a:r>
            <a:r>
              <a:rPr lang="en-ID" sz="3600" dirty="0"/>
              <a:t> → </a:t>
            </a:r>
            <a:r>
              <a:rPr lang="en-ID" sz="3600" dirty="0" err="1"/>
              <a:t>Riwayat</a:t>
            </a:r>
            <a:r>
              <a:rPr lang="en-ID" sz="3600" dirty="0"/>
              <a:t> </a:t>
            </a:r>
            <a:r>
              <a:rPr lang="en-ID" sz="3600" dirty="0" err="1"/>
              <a:t>alergi</a:t>
            </a:r>
            <a:r>
              <a:rPr lang="en-ID" sz="3600" dirty="0"/>
              <a:t> </a:t>
            </a:r>
            <a:r>
              <a:rPr lang="en-ID" sz="3600" dirty="0" err="1"/>
              <a:t>obat</a:t>
            </a:r>
            <a:r>
              <a:rPr lang="en-ID" sz="3600" dirty="0"/>
              <a:t> </a:t>
            </a:r>
            <a:r>
              <a:rPr lang="en-ID" sz="3600" dirty="0" err="1"/>
              <a:t>atau</a:t>
            </a:r>
            <a:r>
              <a:rPr lang="en-ID" sz="3600" dirty="0"/>
              <a:t> </a:t>
            </a:r>
            <a:r>
              <a:rPr lang="en-ID" sz="3600" dirty="0" err="1"/>
              <a:t>makanan</a:t>
            </a:r>
            <a:endParaRPr lang="en-ID" sz="3600" dirty="0"/>
          </a:p>
          <a:p>
            <a:pPr algn="just"/>
            <a:r>
              <a:rPr lang="en-ID" sz="3600" b="1" dirty="0"/>
              <a:t>M (Medications)</a:t>
            </a:r>
            <a:r>
              <a:rPr lang="en-ID" sz="3600" dirty="0"/>
              <a:t> → </a:t>
            </a:r>
            <a:r>
              <a:rPr lang="en-ID" sz="3600" dirty="0" err="1"/>
              <a:t>Obat-obatan</a:t>
            </a:r>
            <a:r>
              <a:rPr lang="en-ID" sz="3600" dirty="0"/>
              <a:t> yang </a:t>
            </a:r>
            <a:r>
              <a:rPr lang="en-ID" sz="3600" dirty="0" err="1"/>
              <a:t>sedang</a:t>
            </a:r>
            <a:r>
              <a:rPr lang="en-ID" sz="3600" dirty="0"/>
              <a:t> </a:t>
            </a:r>
            <a:r>
              <a:rPr lang="en-ID" sz="3600" dirty="0" err="1"/>
              <a:t>dikonsumsi</a:t>
            </a:r>
            <a:endParaRPr lang="en-ID" sz="3600" dirty="0"/>
          </a:p>
          <a:p>
            <a:pPr algn="just"/>
            <a:r>
              <a:rPr lang="en-ID" sz="3600" b="1" dirty="0"/>
              <a:t>P (Past Medical History/Pregnancy)</a:t>
            </a:r>
            <a:r>
              <a:rPr lang="en-ID" sz="3600" dirty="0"/>
              <a:t> → </a:t>
            </a:r>
            <a:r>
              <a:rPr lang="en-ID" sz="3600" dirty="0" err="1"/>
              <a:t>Riwayat</a:t>
            </a:r>
            <a:r>
              <a:rPr lang="en-ID" sz="3600" dirty="0"/>
              <a:t> </a:t>
            </a:r>
            <a:r>
              <a:rPr lang="en-ID" sz="3600" dirty="0" err="1"/>
              <a:t>penyakit</a:t>
            </a:r>
            <a:r>
              <a:rPr lang="en-ID" sz="3600" dirty="0"/>
              <a:t> </a:t>
            </a:r>
            <a:r>
              <a:rPr lang="en-ID" sz="3600" dirty="0" err="1"/>
              <a:t>dahulu</a:t>
            </a:r>
            <a:r>
              <a:rPr lang="en-ID" sz="3600" dirty="0"/>
              <a:t> / </a:t>
            </a:r>
            <a:r>
              <a:rPr lang="en-ID" sz="3600" dirty="0" err="1"/>
              <a:t>kehamilan</a:t>
            </a:r>
            <a:endParaRPr lang="en-ID" sz="3600" dirty="0"/>
          </a:p>
          <a:p>
            <a:pPr algn="just"/>
            <a:r>
              <a:rPr lang="en-ID" sz="3600" b="1" dirty="0"/>
              <a:t>L (Last Meal)</a:t>
            </a:r>
            <a:r>
              <a:rPr lang="en-ID" sz="3600" dirty="0"/>
              <a:t> → </a:t>
            </a:r>
            <a:r>
              <a:rPr lang="en-ID" sz="3600" dirty="0" err="1"/>
              <a:t>Makan</a:t>
            </a:r>
            <a:r>
              <a:rPr lang="en-ID" sz="3600" dirty="0"/>
              <a:t> </a:t>
            </a:r>
            <a:r>
              <a:rPr lang="en-ID" sz="3600" dirty="0" err="1"/>
              <a:t>atau</a:t>
            </a:r>
            <a:r>
              <a:rPr lang="en-ID" sz="3600" dirty="0"/>
              <a:t> </a:t>
            </a:r>
            <a:r>
              <a:rPr lang="en-ID" sz="3600" dirty="0" err="1"/>
              <a:t>minum</a:t>
            </a:r>
            <a:r>
              <a:rPr lang="en-ID" sz="3600" dirty="0"/>
              <a:t> </a:t>
            </a:r>
            <a:r>
              <a:rPr lang="en-ID" sz="3600" dirty="0" err="1"/>
              <a:t>terakhir</a:t>
            </a:r>
            <a:r>
              <a:rPr lang="en-ID" sz="3600" dirty="0"/>
              <a:t> (</a:t>
            </a:r>
            <a:r>
              <a:rPr lang="en-ID" sz="3600" dirty="0" err="1"/>
              <a:t>penting</a:t>
            </a:r>
            <a:r>
              <a:rPr lang="en-ID" sz="3600" dirty="0"/>
              <a:t> </a:t>
            </a:r>
            <a:r>
              <a:rPr lang="en-ID" sz="3600" dirty="0" err="1"/>
              <a:t>sebelum</a:t>
            </a:r>
            <a:r>
              <a:rPr lang="en-ID" sz="3600" dirty="0"/>
              <a:t> </a:t>
            </a:r>
            <a:r>
              <a:rPr lang="en-ID" sz="3600" dirty="0" err="1"/>
              <a:t>operasi</a:t>
            </a:r>
            <a:r>
              <a:rPr lang="en-ID" sz="3600" dirty="0"/>
              <a:t>/</a:t>
            </a:r>
            <a:r>
              <a:rPr lang="en-ID" sz="3600" dirty="0" err="1"/>
              <a:t>anestesi</a:t>
            </a:r>
            <a:r>
              <a:rPr lang="en-ID" sz="3600" dirty="0"/>
              <a:t>)</a:t>
            </a:r>
          </a:p>
          <a:p>
            <a:pPr algn="just"/>
            <a:r>
              <a:rPr lang="en-ID" sz="3600" b="1" dirty="0"/>
              <a:t>E (Events/Environment)</a:t>
            </a:r>
            <a:r>
              <a:rPr lang="en-ID" sz="3600" dirty="0"/>
              <a:t> → </a:t>
            </a:r>
            <a:r>
              <a:rPr lang="en-ID" sz="3600" dirty="0" err="1"/>
              <a:t>Kejadian</a:t>
            </a:r>
            <a:r>
              <a:rPr lang="en-ID" sz="3600" dirty="0"/>
              <a:t>/</a:t>
            </a:r>
            <a:r>
              <a:rPr lang="en-ID" sz="3600" dirty="0" err="1"/>
              <a:t>lingkungan</a:t>
            </a:r>
            <a:r>
              <a:rPr lang="en-ID" sz="3600" dirty="0"/>
              <a:t> yang </a:t>
            </a:r>
            <a:r>
              <a:rPr lang="en-ID" sz="3600" dirty="0" err="1"/>
              <a:t>berhubungan</a:t>
            </a:r>
            <a:r>
              <a:rPr lang="en-ID" sz="3600" dirty="0"/>
              <a:t> </a:t>
            </a:r>
            <a:r>
              <a:rPr lang="en-ID" sz="3600" dirty="0" err="1"/>
              <a:t>dengan</a:t>
            </a:r>
            <a:r>
              <a:rPr lang="en-ID" sz="3600" dirty="0"/>
              <a:t> </a:t>
            </a:r>
            <a:r>
              <a:rPr lang="en-ID" sz="3600" dirty="0" err="1"/>
              <a:t>cedera</a:t>
            </a:r>
            <a:r>
              <a:rPr lang="en-ID" sz="3600" dirty="0"/>
              <a:t> </a:t>
            </a:r>
            <a:r>
              <a:rPr lang="en-ID" sz="3600" dirty="0" err="1"/>
              <a:t>atau</a:t>
            </a:r>
            <a:r>
              <a:rPr lang="en-ID" sz="3600" dirty="0"/>
              <a:t> </a:t>
            </a:r>
            <a:r>
              <a:rPr lang="en-ID" sz="3600" dirty="0" err="1"/>
              <a:t>penyakit</a:t>
            </a:r>
            <a:endParaRPr lang="en-ID" sz="3600" dirty="0"/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3B8DBFA-E0E8-C14E-B4FA-AE2F9D1AC6A5}"/>
              </a:ext>
            </a:extLst>
          </p:cNvPr>
          <p:cNvGrpSpPr/>
          <p:nvPr/>
        </p:nvGrpSpPr>
        <p:grpSpPr>
          <a:xfrm>
            <a:off x="0" y="9222886"/>
            <a:ext cx="6498213" cy="1070490"/>
            <a:chOff x="0" y="0"/>
            <a:chExt cx="8664283" cy="1427320"/>
          </a:xfrm>
        </p:grpSpPr>
        <p:grpSp>
          <p:nvGrpSpPr>
            <p:cNvPr id="5" name="Group 12">
              <a:extLst>
                <a:ext uri="{FF2B5EF4-FFF2-40B4-BE49-F238E27FC236}">
                  <a16:creationId xmlns:a16="http://schemas.microsoft.com/office/drawing/2014/main" id="{7022ADCE-2CEE-CA4A-A6D5-C6B60381F1E6}"/>
                </a:ext>
              </a:extLst>
            </p:cNvPr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2039D92F-DB6E-C143-A37C-DF0DAF797139}"/>
                  </a:ext>
                </a:extLst>
              </p:cNvPr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9453D80C-0C90-6343-8AE4-AFE4E53CA338}"/>
                </a:ext>
              </a:extLst>
            </p:cNvPr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810A3A0D-1242-BA42-A75E-E74E0A3C0E86}"/>
                </a:ext>
              </a:extLst>
            </p:cNvPr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3C7B93B8-A6BE-8D40-BA39-2C1EBB47BBDE}"/>
                </a:ext>
              </a:extLst>
            </p:cNvPr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9CE81C22-5B3B-A948-A396-9712B8352399}"/>
                </a:ext>
              </a:extLst>
            </p:cNvPr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2D1FC0B1-7642-2143-9D8E-A71431A7D35B}"/>
                </a:ext>
              </a:extLst>
            </p:cNvPr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315E3947-2921-8449-BE83-A40C944CE46C}"/>
                </a:ext>
              </a:extLst>
            </p:cNvPr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155D0F3C-10BD-AC45-8881-B06A76339CA8}"/>
                </a:ext>
              </a:extLst>
            </p:cNvPr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C975D9D3-C817-644A-98FF-41DFE9903DEE}"/>
                </a:ext>
              </a:extLst>
            </p:cNvPr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E97BA987-B69D-3C40-9497-DDF948CA538F}"/>
                </a:ext>
              </a:extLst>
            </p:cNvPr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AD5DC22C-A076-6149-952A-E7D76B5C61A4}"/>
                </a:ext>
              </a:extLst>
            </p:cNvPr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C9323F4-3675-B84C-931F-265A48CD4B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294070" y="5920340"/>
            <a:ext cx="4765330" cy="40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42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2C52283-D7A0-6446-975F-C2191A93B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D" b="1" dirty="0" err="1"/>
              <a:t>Pemeriksaan</a:t>
            </a:r>
            <a:r>
              <a:rPr lang="en-ID" b="1" dirty="0"/>
              <a:t> </a:t>
            </a:r>
            <a:r>
              <a:rPr lang="en-ID" b="1" dirty="0" err="1"/>
              <a:t>Fisik</a:t>
            </a:r>
            <a:r>
              <a:rPr lang="en-ID" b="1" dirty="0"/>
              <a:t> Head to Toe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AAF5497-119C-274C-B510-9C07FD650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9601200" cy="5676900"/>
          </a:xfrm>
          <a:ln w="38100" cap="flat">
            <a:solidFill>
              <a:srgbClr val="FF0000"/>
            </a:solidFill>
            <a:miter lim="800000"/>
            <a:headEnd/>
            <a:tailEnd/>
          </a:ln>
        </p:spPr>
        <p:txBody>
          <a:bodyPr vert="horz" lIns="135255" tIns="70485" rIns="135255" bIns="70485" rtlCol="0">
            <a:normAutofit fontScale="77500" lnSpcReduction="20000"/>
          </a:bodyPr>
          <a:lstStyle/>
          <a:p>
            <a:pPr algn="just"/>
            <a:r>
              <a:rPr lang="en-ID" sz="3600" dirty="0" err="1"/>
              <a:t>Pemeriksaan</a:t>
            </a:r>
            <a:r>
              <a:rPr lang="en-ID" sz="3600" dirty="0"/>
              <a:t> </a:t>
            </a:r>
            <a:r>
              <a:rPr lang="en-ID" sz="3600" dirty="0" err="1"/>
              <a:t>sistematis</a:t>
            </a:r>
            <a:r>
              <a:rPr lang="en-ID" sz="3600" dirty="0"/>
              <a:t> </a:t>
            </a:r>
            <a:r>
              <a:rPr lang="en-ID" sz="3600" dirty="0" err="1"/>
              <a:t>dari</a:t>
            </a:r>
            <a:r>
              <a:rPr lang="en-ID" sz="3600" dirty="0"/>
              <a:t> </a:t>
            </a:r>
            <a:r>
              <a:rPr lang="en-ID" sz="3600" dirty="0" err="1"/>
              <a:t>kepala</a:t>
            </a:r>
            <a:r>
              <a:rPr lang="en-ID" sz="3600" dirty="0"/>
              <a:t> </a:t>
            </a:r>
            <a:r>
              <a:rPr lang="en-ID" sz="3600" dirty="0" err="1"/>
              <a:t>sampai</a:t>
            </a:r>
            <a:r>
              <a:rPr lang="en-ID" sz="3600" dirty="0"/>
              <a:t> kaki:</a:t>
            </a:r>
            <a:br>
              <a:rPr lang="en-ID" sz="3600" dirty="0"/>
            </a:br>
            <a:r>
              <a:rPr lang="en-ID" sz="3600" b="1" dirty="0" err="1"/>
              <a:t>Kepala</a:t>
            </a:r>
            <a:r>
              <a:rPr lang="en-ID" sz="3600" b="1" dirty="0"/>
              <a:t> &amp; </a:t>
            </a:r>
            <a:r>
              <a:rPr lang="en-ID" sz="3600" b="1" dirty="0" err="1"/>
              <a:t>Wajah</a:t>
            </a:r>
            <a:r>
              <a:rPr lang="en-ID" sz="3600" dirty="0"/>
              <a:t>: </a:t>
            </a:r>
            <a:r>
              <a:rPr lang="en-ID" sz="3600" dirty="0" err="1"/>
              <a:t>luka</a:t>
            </a:r>
            <a:r>
              <a:rPr lang="en-ID" sz="3600" dirty="0"/>
              <a:t>, </a:t>
            </a:r>
            <a:r>
              <a:rPr lang="en-ID" sz="3600" dirty="0" err="1"/>
              <a:t>perdarahan</a:t>
            </a:r>
            <a:r>
              <a:rPr lang="en-ID" sz="3600" dirty="0"/>
              <a:t>, fraktur </a:t>
            </a:r>
            <a:r>
              <a:rPr lang="en-ID" sz="3600" dirty="0" err="1"/>
              <a:t>wajah</a:t>
            </a:r>
            <a:r>
              <a:rPr lang="en-ID" sz="3600" dirty="0"/>
              <a:t>, </a:t>
            </a:r>
            <a:r>
              <a:rPr lang="en-ID" sz="3600" dirty="0" err="1"/>
              <a:t>cairan</a:t>
            </a:r>
            <a:r>
              <a:rPr lang="en-ID" sz="3600" dirty="0"/>
              <a:t> </a:t>
            </a:r>
            <a:r>
              <a:rPr lang="en-ID" sz="3600" dirty="0" err="1"/>
              <a:t>dari</a:t>
            </a:r>
            <a:r>
              <a:rPr lang="en-ID" sz="3600" dirty="0"/>
              <a:t> </a:t>
            </a:r>
            <a:r>
              <a:rPr lang="en-ID" sz="3600" dirty="0" err="1"/>
              <a:t>hidung</a:t>
            </a:r>
            <a:r>
              <a:rPr lang="en-ID" sz="3600" dirty="0"/>
              <a:t>/</a:t>
            </a:r>
            <a:r>
              <a:rPr lang="en-ID" sz="3600" dirty="0" err="1"/>
              <a:t>telinga</a:t>
            </a:r>
            <a:r>
              <a:rPr lang="en-ID" sz="3600" dirty="0"/>
              <a:t> (</a:t>
            </a:r>
            <a:r>
              <a:rPr lang="en-ID" sz="3600" dirty="0" err="1"/>
              <a:t>tanda</a:t>
            </a:r>
            <a:r>
              <a:rPr lang="en-ID" sz="3600" dirty="0"/>
              <a:t> fraktur basis </a:t>
            </a:r>
            <a:r>
              <a:rPr lang="en-ID" sz="3600" dirty="0" err="1"/>
              <a:t>cranii</a:t>
            </a:r>
            <a:r>
              <a:rPr lang="en-ID" sz="3600" dirty="0"/>
              <a:t>).</a:t>
            </a:r>
            <a:br>
              <a:rPr lang="en-ID" sz="3600" dirty="0"/>
            </a:br>
            <a:r>
              <a:rPr lang="en-ID" sz="3600" b="1" dirty="0" err="1"/>
              <a:t>Leher</a:t>
            </a:r>
            <a:r>
              <a:rPr lang="en-ID" sz="3600" dirty="0"/>
              <a:t>: </a:t>
            </a:r>
            <a:r>
              <a:rPr lang="en-ID" sz="3600" dirty="0" err="1"/>
              <a:t>stabilitas</a:t>
            </a:r>
            <a:r>
              <a:rPr lang="en-ID" sz="3600" dirty="0"/>
              <a:t> </a:t>
            </a:r>
            <a:r>
              <a:rPr lang="en-ID" sz="3600" dirty="0" err="1"/>
              <a:t>tulang</a:t>
            </a:r>
            <a:r>
              <a:rPr lang="en-ID" sz="3600" dirty="0"/>
              <a:t> </a:t>
            </a:r>
            <a:r>
              <a:rPr lang="en-ID" sz="3600" dirty="0" err="1"/>
              <a:t>leher</a:t>
            </a:r>
            <a:r>
              <a:rPr lang="en-ID" sz="3600" dirty="0"/>
              <a:t>, </a:t>
            </a:r>
            <a:r>
              <a:rPr lang="en-ID" sz="3600" dirty="0" err="1"/>
              <a:t>posisi</a:t>
            </a:r>
            <a:r>
              <a:rPr lang="en-ID" sz="3600" dirty="0"/>
              <a:t> </a:t>
            </a:r>
            <a:r>
              <a:rPr lang="en-ID" sz="3600" dirty="0" err="1"/>
              <a:t>trakea</a:t>
            </a:r>
            <a:r>
              <a:rPr lang="en-ID" sz="3600" dirty="0"/>
              <a:t>, </a:t>
            </a:r>
            <a:r>
              <a:rPr lang="en-ID" sz="3600" dirty="0" err="1"/>
              <a:t>distensi</a:t>
            </a:r>
            <a:r>
              <a:rPr lang="en-ID" sz="3600" dirty="0"/>
              <a:t> vena </a:t>
            </a:r>
            <a:r>
              <a:rPr lang="en-ID" sz="3600" dirty="0" err="1"/>
              <a:t>jugularis</a:t>
            </a:r>
            <a:r>
              <a:rPr lang="en-ID" sz="3600" dirty="0"/>
              <a:t>, emphysema </a:t>
            </a:r>
            <a:r>
              <a:rPr lang="en-ID" sz="3600" dirty="0" err="1"/>
              <a:t>subkutan</a:t>
            </a:r>
            <a:r>
              <a:rPr lang="en-ID" sz="3600" dirty="0"/>
              <a:t>.</a:t>
            </a:r>
            <a:br>
              <a:rPr lang="en-ID" sz="3600" dirty="0"/>
            </a:br>
            <a:r>
              <a:rPr lang="en-ID" sz="3600" b="1" dirty="0" err="1"/>
              <a:t>Dada</a:t>
            </a:r>
            <a:r>
              <a:rPr lang="en-ID" sz="3600" dirty="0"/>
              <a:t>: </a:t>
            </a:r>
            <a:r>
              <a:rPr lang="en-ID" sz="3600" dirty="0" err="1"/>
              <a:t>gerakan</a:t>
            </a:r>
            <a:r>
              <a:rPr lang="en-ID" sz="3600" dirty="0"/>
              <a:t> </a:t>
            </a:r>
            <a:r>
              <a:rPr lang="en-ID" sz="3600" dirty="0" err="1"/>
              <a:t>pernapasan</a:t>
            </a:r>
            <a:r>
              <a:rPr lang="en-ID" sz="3600" dirty="0"/>
              <a:t> </a:t>
            </a:r>
            <a:r>
              <a:rPr lang="en-ID" sz="3600" dirty="0" err="1"/>
              <a:t>simetris</a:t>
            </a:r>
            <a:r>
              <a:rPr lang="en-ID" sz="3600" dirty="0"/>
              <a:t>, </a:t>
            </a:r>
            <a:r>
              <a:rPr lang="en-ID" sz="3600" dirty="0" err="1"/>
              <a:t>bunyi</a:t>
            </a:r>
            <a:r>
              <a:rPr lang="en-ID" sz="3600" dirty="0"/>
              <a:t> </a:t>
            </a:r>
            <a:r>
              <a:rPr lang="en-ID" sz="3600" dirty="0" err="1"/>
              <a:t>napas</a:t>
            </a:r>
            <a:r>
              <a:rPr lang="en-ID" sz="3600" dirty="0"/>
              <a:t>, </a:t>
            </a:r>
            <a:r>
              <a:rPr lang="en-ID" sz="3600" dirty="0" err="1"/>
              <a:t>bunyi</a:t>
            </a:r>
            <a:r>
              <a:rPr lang="en-ID" sz="3600" dirty="0"/>
              <a:t> </a:t>
            </a:r>
            <a:r>
              <a:rPr lang="en-ID" sz="3600" dirty="0" err="1"/>
              <a:t>jantung</a:t>
            </a:r>
            <a:r>
              <a:rPr lang="en-ID" sz="3600" dirty="0"/>
              <a:t>, </a:t>
            </a:r>
            <a:r>
              <a:rPr lang="en-ID" sz="3600" dirty="0" err="1"/>
              <a:t>tanda</a:t>
            </a:r>
            <a:r>
              <a:rPr lang="en-ID" sz="3600" dirty="0"/>
              <a:t> fraktur </a:t>
            </a:r>
            <a:r>
              <a:rPr lang="en-ID" sz="3600" dirty="0" err="1"/>
              <a:t>iga</a:t>
            </a:r>
            <a:r>
              <a:rPr lang="en-ID" sz="3600" dirty="0"/>
              <a:t>, </a:t>
            </a:r>
            <a:r>
              <a:rPr lang="en-ID" sz="3600" dirty="0" err="1"/>
              <a:t>hemothorax</a:t>
            </a:r>
            <a:r>
              <a:rPr lang="en-ID" sz="3600" dirty="0"/>
              <a:t>/pneumothorax.</a:t>
            </a:r>
            <a:br>
              <a:rPr lang="en-ID" sz="3600" dirty="0"/>
            </a:br>
            <a:r>
              <a:rPr lang="en-ID" sz="3600" b="1" dirty="0"/>
              <a:t>Abdomen</a:t>
            </a:r>
            <a:r>
              <a:rPr lang="en-ID" sz="3600" dirty="0"/>
              <a:t>: </a:t>
            </a:r>
            <a:r>
              <a:rPr lang="en-ID" sz="3600" dirty="0" err="1"/>
              <a:t>distensi</a:t>
            </a:r>
            <a:r>
              <a:rPr lang="en-ID" sz="3600" dirty="0"/>
              <a:t>, </a:t>
            </a:r>
            <a:r>
              <a:rPr lang="en-ID" sz="3600" dirty="0" err="1"/>
              <a:t>nyeri</a:t>
            </a:r>
            <a:r>
              <a:rPr lang="en-ID" sz="3600" dirty="0"/>
              <a:t> </a:t>
            </a:r>
            <a:r>
              <a:rPr lang="en-ID" sz="3600" dirty="0" err="1"/>
              <a:t>tekan</a:t>
            </a:r>
            <a:r>
              <a:rPr lang="en-ID" sz="3600" dirty="0"/>
              <a:t>, </a:t>
            </a:r>
            <a:r>
              <a:rPr lang="en-ID" sz="3600" dirty="0" err="1"/>
              <a:t>kekakuan</a:t>
            </a:r>
            <a:r>
              <a:rPr lang="en-ID" sz="3600" dirty="0"/>
              <a:t>, </a:t>
            </a:r>
            <a:r>
              <a:rPr lang="en-ID" sz="3600" dirty="0" err="1"/>
              <a:t>tanda</a:t>
            </a:r>
            <a:r>
              <a:rPr lang="en-ID" sz="3600" dirty="0"/>
              <a:t> </a:t>
            </a:r>
            <a:r>
              <a:rPr lang="en-ID" sz="3600" dirty="0" err="1"/>
              <a:t>perdarahan</a:t>
            </a:r>
            <a:r>
              <a:rPr lang="en-ID" sz="3600" dirty="0"/>
              <a:t> </a:t>
            </a:r>
            <a:r>
              <a:rPr lang="en-ID" sz="3600" dirty="0" err="1"/>
              <a:t>intraabdomen</a:t>
            </a:r>
            <a:r>
              <a:rPr lang="en-ID" sz="3600" dirty="0"/>
              <a:t>.</a:t>
            </a:r>
            <a:br>
              <a:rPr lang="en-ID" sz="3600" dirty="0"/>
            </a:br>
            <a:r>
              <a:rPr lang="en-ID" sz="3600" b="1" dirty="0" err="1"/>
              <a:t>Panggul</a:t>
            </a:r>
            <a:r>
              <a:rPr lang="en-ID" sz="3600" dirty="0"/>
              <a:t>: </a:t>
            </a:r>
            <a:r>
              <a:rPr lang="en-ID" sz="3600" dirty="0" err="1"/>
              <a:t>stabilitas</a:t>
            </a:r>
            <a:r>
              <a:rPr lang="en-ID" sz="3600" dirty="0"/>
              <a:t> </a:t>
            </a:r>
            <a:r>
              <a:rPr lang="en-ID" sz="3600" dirty="0" err="1"/>
              <a:t>panggul</a:t>
            </a:r>
            <a:r>
              <a:rPr lang="en-ID" sz="3600" dirty="0"/>
              <a:t>, </a:t>
            </a:r>
            <a:r>
              <a:rPr lang="en-ID" sz="3600" dirty="0" err="1"/>
              <a:t>adanya</a:t>
            </a:r>
            <a:r>
              <a:rPr lang="en-ID" sz="3600" dirty="0"/>
              <a:t> </a:t>
            </a:r>
            <a:r>
              <a:rPr lang="en-ID" sz="3600" dirty="0" err="1"/>
              <a:t>perdarahan</a:t>
            </a:r>
            <a:r>
              <a:rPr lang="en-ID" sz="3600" dirty="0"/>
              <a:t> </a:t>
            </a:r>
            <a:r>
              <a:rPr lang="en-ID" sz="3600" dirty="0" err="1"/>
              <a:t>atau</a:t>
            </a:r>
            <a:r>
              <a:rPr lang="en-ID" sz="3600" dirty="0"/>
              <a:t> </a:t>
            </a:r>
            <a:r>
              <a:rPr lang="en-ID" sz="3600" dirty="0" err="1"/>
              <a:t>cedera</a:t>
            </a:r>
            <a:r>
              <a:rPr lang="en-ID" sz="3600" dirty="0"/>
              <a:t> perineum.</a:t>
            </a:r>
            <a:br>
              <a:rPr lang="en-ID" sz="3600" dirty="0"/>
            </a:br>
            <a:r>
              <a:rPr lang="en-ID" sz="3600" b="1" dirty="0" err="1"/>
              <a:t>Ekstremitas</a:t>
            </a:r>
            <a:r>
              <a:rPr lang="en-ID" sz="3600" dirty="0"/>
              <a:t>: </a:t>
            </a:r>
            <a:r>
              <a:rPr lang="en-ID" sz="3600" dirty="0" err="1"/>
              <a:t>deformitas</a:t>
            </a:r>
            <a:r>
              <a:rPr lang="en-ID" sz="3600" dirty="0"/>
              <a:t>, </a:t>
            </a:r>
            <a:r>
              <a:rPr lang="en-ID" sz="3600" dirty="0" err="1"/>
              <a:t>perdarahan</a:t>
            </a:r>
            <a:r>
              <a:rPr lang="en-ID" sz="3600" dirty="0"/>
              <a:t>, status </a:t>
            </a:r>
            <a:r>
              <a:rPr lang="en-ID" sz="3600" dirty="0" err="1"/>
              <a:t>motorik</a:t>
            </a:r>
            <a:r>
              <a:rPr lang="en-ID" sz="3600" dirty="0"/>
              <a:t> &amp; </a:t>
            </a:r>
            <a:r>
              <a:rPr lang="en-ID" sz="3600" dirty="0" err="1"/>
              <a:t>sensorik</a:t>
            </a:r>
            <a:r>
              <a:rPr lang="en-ID" sz="3600" dirty="0"/>
              <a:t>, </a:t>
            </a:r>
            <a:r>
              <a:rPr lang="en-ID" sz="3600" dirty="0" err="1"/>
              <a:t>nadi</a:t>
            </a:r>
            <a:r>
              <a:rPr lang="en-ID" sz="3600" dirty="0"/>
              <a:t> </a:t>
            </a:r>
            <a:r>
              <a:rPr lang="en-ID" sz="3600" dirty="0" err="1"/>
              <a:t>perifer</a:t>
            </a:r>
            <a:r>
              <a:rPr lang="en-ID" sz="3600" dirty="0"/>
              <a:t>, </a:t>
            </a:r>
            <a:r>
              <a:rPr lang="en-ID" sz="3600" dirty="0" err="1"/>
              <a:t>pengisian</a:t>
            </a:r>
            <a:r>
              <a:rPr lang="en-ID" sz="3600" dirty="0"/>
              <a:t> </a:t>
            </a:r>
            <a:r>
              <a:rPr lang="en-ID" sz="3600" dirty="0" err="1"/>
              <a:t>kapiler</a:t>
            </a:r>
            <a:r>
              <a:rPr lang="en-ID" sz="3600" dirty="0"/>
              <a:t>.</a:t>
            </a:r>
            <a:br>
              <a:rPr lang="en-ID" sz="3600" dirty="0"/>
            </a:br>
            <a:r>
              <a:rPr lang="en-ID" sz="3600" b="1" dirty="0" err="1"/>
              <a:t>Punggung</a:t>
            </a:r>
            <a:r>
              <a:rPr lang="en-ID" sz="3600" b="1" dirty="0"/>
              <a:t> &amp; </a:t>
            </a:r>
            <a:r>
              <a:rPr lang="en-ID" sz="3600" b="1" dirty="0" err="1"/>
              <a:t>Tulang</a:t>
            </a:r>
            <a:r>
              <a:rPr lang="en-ID" sz="3600" b="1" dirty="0"/>
              <a:t> </a:t>
            </a:r>
            <a:r>
              <a:rPr lang="en-ID" sz="3600" b="1" dirty="0" err="1"/>
              <a:t>Belakang</a:t>
            </a:r>
            <a:r>
              <a:rPr lang="en-ID" sz="3600" dirty="0"/>
              <a:t>: </a:t>
            </a:r>
            <a:r>
              <a:rPr lang="en-ID" sz="3600" dirty="0" err="1"/>
              <a:t>dilakukan</a:t>
            </a:r>
            <a:r>
              <a:rPr lang="en-ID" sz="3600" dirty="0"/>
              <a:t> </a:t>
            </a:r>
            <a:r>
              <a:rPr lang="en-ID" sz="3600" dirty="0" err="1"/>
              <a:t>dengan</a:t>
            </a:r>
            <a:r>
              <a:rPr lang="en-ID" sz="3600" dirty="0"/>
              <a:t> log roll (</a:t>
            </a:r>
            <a:r>
              <a:rPr lang="en-ID" sz="3600" dirty="0" err="1"/>
              <a:t>tetap</a:t>
            </a:r>
            <a:r>
              <a:rPr lang="en-ID" sz="3600" dirty="0"/>
              <a:t> </a:t>
            </a:r>
            <a:r>
              <a:rPr lang="en-ID" sz="3600" dirty="0" err="1"/>
              <a:t>imobilisasi</a:t>
            </a:r>
            <a:r>
              <a:rPr lang="en-ID" sz="3600" dirty="0"/>
              <a:t> </a:t>
            </a:r>
            <a:r>
              <a:rPr lang="en-ID" sz="3600" dirty="0" err="1"/>
              <a:t>servikal</a:t>
            </a:r>
            <a:r>
              <a:rPr lang="en-ID" sz="3600" dirty="0"/>
              <a:t>), </a:t>
            </a:r>
            <a:r>
              <a:rPr lang="en-ID" sz="3600" dirty="0" err="1"/>
              <a:t>periksa</a:t>
            </a:r>
            <a:r>
              <a:rPr lang="en-ID" sz="3600" dirty="0"/>
              <a:t> </a:t>
            </a:r>
            <a:r>
              <a:rPr lang="en-ID" sz="3600" dirty="0" err="1"/>
              <a:t>adanya</a:t>
            </a:r>
            <a:r>
              <a:rPr lang="en-ID" sz="3600" dirty="0"/>
              <a:t> </a:t>
            </a:r>
            <a:r>
              <a:rPr lang="en-ID" sz="3600" dirty="0" err="1"/>
              <a:t>deformitas</a:t>
            </a:r>
            <a:r>
              <a:rPr lang="en-ID" sz="3600" dirty="0"/>
              <a:t>, </a:t>
            </a:r>
            <a:r>
              <a:rPr lang="en-ID" sz="3600" dirty="0" err="1"/>
              <a:t>luka</a:t>
            </a:r>
            <a:r>
              <a:rPr lang="en-ID" sz="3600" dirty="0"/>
              <a:t>, </a:t>
            </a:r>
            <a:r>
              <a:rPr lang="en-ID" sz="3600" dirty="0" err="1"/>
              <a:t>hematom</a:t>
            </a:r>
            <a:r>
              <a:rPr lang="en-ID" sz="3600" dirty="0"/>
              <a:t>.</a:t>
            </a:r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3B8DBFA-E0E8-C14E-B4FA-AE2F9D1AC6A5}"/>
              </a:ext>
            </a:extLst>
          </p:cNvPr>
          <p:cNvGrpSpPr/>
          <p:nvPr/>
        </p:nvGrpSpPr>
        <p:grpSpPr>
          <a:xfrm>
            <a:off x="0" y="9222886"/>
            <a:ext cx="6498213" cy="1070490"/>
            <a:chOff x="0" y="0"/>
            <a:chExt cx="8664283" cy="1427320"/>
          </a:xfrm>
        </p:grpSpPr>
        <p:grpSp>
          <p:nvGrpSpPr>
            <p:cNvPr id="5" name="Group 12">
              <a:extLst>
                <a:ext uri="{FF2B5EF4-FFF2-40B4-BE49-F238E27FC236}">
                  <a16:creationId xmlns:a16="http://schemas.microsoft.com/office/drawing/2014/main" id="{7022ADCE-2CEE-CA4A-A6D5-C6B60381F1E6}"/>
                </a:ext>
              </a:extLst>
            </p:cNvPr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2039D92F-DB6E-C143-A37C-DF0DAF797139}"/>
                  </a:ext>
                </a:extLst>
              </p:cNvPr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9453D80C-0C90-6343-8AE4-AFE4E53CA338}"/>
                </a:ext>
              </a:extLst>
            </p:cNvPr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810A3A0D-1242-BA42-A75E-E74E0A3C0E86}"/>
                </a:ext>
              </a:extLst>
            </p:cNvPr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3C7B93B8-A6BE-8D40-BA39-2C1EBB47BBDE}"/>
                </a:ext>
              </a:extLst>
            </p:cNvPr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9CE81C22-5B3B-A948-A396-9712B8352399}"/>
                </a:ext>
              </a:extLst>
            </p:cNvPr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2D1FC0B1-7642-2143-9D8E-A71431A7D35B}"/>
                </a:ext>
              </a:extLst>
            </p:cNvPr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315E3947-2921-8449-BE83-A40C944CE46C}"/>
                </a:ext>
              </a:extLst>
            </p:cNvPr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155D0F3C-10BD-AC45-8881-B06A76339CA8}"/>
                </a:ext>
              </a:extLst>
            </p:cNvPr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C975D9D3-C817-644A-98FF-41DFE9903DEE}"/>
                </a:ext>
              </a:extLst>
            </p:cNvPr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E97BA987-B69D-3C40-9497-DDF948CA538F}"/>
                </a:ext>
              </a:extLst>
            </p:cNvPr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AD5DC22C-A076-6149-952A-E7D76B5C61A4}"/>
                </a:ext>
              </a:extLst>
            </p:cNvPr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CE9937E-B00B-ED41-B4C7-14D6AA71E31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06200" y="6242482"/>
            <a:ext cx="6201255" cy="347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76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2C52283-D7A0-6446-975F-C2191A93B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4386" y="862252"/>
            <a:ext cx="8229600" cy="1143000"/>
          </a:xfrm>
        </p:spPr>
        <p:txBody>
          <a:bodyPr>
            <a:normAutofit/>
          </a:bodyPr>
          <a:lstStyle/>
          <a:p>
            <a:r>
              <a:rPr lang="en-ID" b="1" dirty="0" err="1"/>
              <a:t>Pemeriksaan</a:t>
            </a:r>
            <a:r>
              <a:rPr lang="en-ID" b="1" dirty="0"/>
              <a:t> </a:t>
            </a:r>
            <a:r>
              <a:rPr lang="en-ID" b="1" dirty="0" err="1"/>
              <a:t>Tanda</a:t>
            </a:r>
            <a:r>
              <a:rPr lang="en-ID" b="1" dirty="0"/>
              <a:t> Vital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AAF5497-119C-274C-B510-9C07FD650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624376"/>
            <a:ext cx="13335000" cy="1833324"/>
          </a:xfrm>
          <a:ln w="38100" cap="flat">
            <a:solidFill>
              <a:srgbClr val="FF0000"/>
            </a:solidFill>
            <a:miter lim="800000"/>
            <a:headEnd/>
            <a:tailEnd/>
          </a:ln>
        </p:spPr>
        <p:txBody>
          <a:bodyPr vert="horz" lIns="135255" tIns="70485" rIns="135255" bIns="70485" rtlCol="0">
            <a:normAutofit/>
          </a:bodyPr>
          <a:lstStyle/>
          <a:p>
            <a:r>
              <a:rPr lang="en-ID" sz="3600" dirty="0" err="1"/>
              <a:t>Tekanan</a:t>
            </a:r>
            <a:r>
              <a:rPr lang="en-ID" sz="3600" dirty="0"/>
              <a:t> </a:t>
            </a:r>
            <a:r>
              <a:rPr lang="en-ID" sz="3600" dirty="0" err="1"/>
              <a:t>darah</a:t>
            </a:r>
            <a:r>
              <a:rPr lang="en-ID" sz="3600" dirty="0"/>
              <a:t>, </a:t>
            </a:r>
            <a:r>
              <a:rPr lang="en-ID" sz="3600" dirty="0" err="1"/>
              <a:t>nadi</a:t>
            </a:r>
            <a:r>
              <a:rPr lang="en-ID" sz="3600" dirty="0"/>
              <a:t>, </a:t>
            </a:r>
            <a:r>
              <a:rPr lang="en-ID" sz="3600" dirty="0" err="1"/>
              <a:t>laju</a:t>
            </a:r>
            <a:r>
              <a:rPr lang="en-ID" sz="3600" dirty="0"/>
              <a:t> </a:t>
            </a:r>
            <a:r>
              <a:rPr lang="en-ID" sz="3600" dirty="0" err="1"/>
              <a:t>pernapasan</a:t>
            </a:r>
            <a:r>
              <a:rPr lang="en-ID" sz="3600" dirty="0"/>
              <a:t>, </a:t>
            </a:r>
            <a:r>
              <a:rPr lang="en-ID" sz="3600" dirty="0" err="1"/>
              <a:t>suhu</a:t>
            </a:r>
            <a:r>
              <a:rPr lang="en-ID" sz="3600" dirty="0"/>
              <a:t>, </a:t>
            </a:r>
            <a:r>
              <a:rPr lang="en-ID" sz="3600" dirty="0" err="1"/>
              <a:t>saturasi</a:t>
            </a:r>
            <a:r>
              <a:rPr lang="en-ID" sz="3600" dirty="0"/>
              <a:t> </a:t>
            </a:r>
            <a:r>
              <a:rPr lang="en-ID" sz="3600" dirty="0" err="1"/>
              <a:t>oksigen</a:t>
            </a:r>
            <a:r>
              <a:rPr lang="en-ID" sz="3600" dirty="0"/>
              <a:t>.</a:t>
            </a:r>
          </a:p>
          <a:p>
            <a:r>
              <a:rPr lang="en-ID" sz="3600" dirty="0"/>
              <a:t>Monitoring EKG </a:t>
            </a:r>
            <a:r>
              <a:rPr lang="en-ID" sz="3600" dirty="0" err="1"/>
              <a:t>dan</a:t>
            </a:r>
            <a:r>
              <a:rPr lang="en-ID" sz="3600" dirty="0"/>
              <a:t> </a:t>
            </a:r>
            <a:r>
              <a:rPr lang="en-ID" sz="3600" dirty="0" err="1"/>
              <a:t>oksigen</a:t>
            </a:r>
            <a:r>
              <a:rPr lang="en-ID" sz="3600" dirty="0"/>
              <a:t> </a:t>
            </a:r>
            <a:r>
              <a:rPr lang="en-ID" sz="3600" dirty="0" err="1"/>
              <a:t>bila</a:t>
            </a:r>
            <a:r>
              <a:rPr lang="en-ID" sz="3600" dirty="0"/>
              <a:t> </a:t>
            </a:r>
            <a:r>
              <a:rPr lang="en-ID" sz="3600" dirty="0" err="1"/>
              <a:t>tersedia</a:t>
            </a:r>
            <a:r>
              <a:rPr lang="en-ID" sz="3600" dirty="0"/>
              <a:t>..</a:t>
            </a:r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3B8DBFA-E0E8-C14E-B4FA-AE2F9D1AC6A5}"/>
              </a:ext>
            </a:extLst>
          </p:cNvPr>
          <p:cNvGrpSpPr/>
          <p:nvPr/>
        </p:nvGrpSpPr>
        <p:grpSpPr>
          <a:xfrm>
            <a:off x="0" y="9222886"/>
            <a:ext cx="6498213" cy="1070490"/>
            <a:chOff x="0" y="0"/>
            <a:chExt cx="8664283" cy="1427320"/>
          </a:xfrm>
        </p:grpSpPr>
        <p:grpSp>
          <p:nvGrpSpPr>
            <p:cNvPr id="5" name="Group 12">
              <a:extLst>
                <a:ext uri="{FF2B5EF4-FFF2-40B4-BE49-F238E27FC236}">
                  <a16:creationId xmlns:a16="http://schemas.microsoft.com/office/drawing/2014/main" id="{7022ADCE-2CEE-CA4A-A6D5-C6B60381F1E6}"/>
                </a:ext>
              </a:extLst>
            </p:cNvPr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2039D92F-DB6E-C143-A37C-DF0DAF797139}"/>
                  </a:ext>
                </a:extLst>
              </p:cNvPr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9453D80C-0C90-6343-8AE4-AFE4E53CA338}"/>
                </a:ext>
              </a:extLst>
            </p:cNvPr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810A3A0D-1242-BA42-A75E-E74E0A3C0E86}"/>
                </a:ext>
              </a:extLst>
            </p:cNvPr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3C7B93B8-A6BE-8D40-BA39-2C1EBB47BBDE}"/>
                </a:ext>
              </a:extLst>
            </p:cNvPr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9CE81C22-5B3B-A948-A396-9712B8352399}"/>
                </a:ext>
              </a:extLst>
            </p:cNvPr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2D1FC0B1-7642-2143-9D8E-A71431A7D35B}"/>
                </a:ext>
              </a:extLst>
            </p:cNvPr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315E3947-2921-8449-BE83-A40C944CE46C}"/>
                </a:ext>
              </a:extLst>
            </p:cNvPr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155D0F3C-10BD-AC45-8881-B06A76339CA8}"/>
                </a:ext>
              </a:extLst>
            </p:cNvPr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C975D9D3-C817-644A-98FF-41DFE9903DEE}"/>
                </a:ext>
              </a:extLst>
            </p:cNvPr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E97BA987-B69D-3C40-9497-DDF948CA538F}"/>
                </a:ext>
              </a:extLst>
            </p:cNvPr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AD5DC22C-A076-6149-952A-E7D76B5C61A4}"/>
                </a:ext>
              </a:extLst>
            </p:cNvPr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280D54B-A709-DB44-BDD0-5D679E60EF3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02800" y="5072122"/>
            <a:ext cx="8178800" cy="481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54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2C52283-D7A0-6446-975F-C2191A93B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4386" y="862252"/>
            <a:ext cx="8229600" cy="1143000"/>
          </a:xfrm>
        </p:spPr>
        <p:txBody>
          <a:bodyPr>
            <a:normAutofit/>
          </a:bodyPr>
          <a:lstStyle/>
          <a:p>
            <a:r>
              <a:rPr lang="en-ID" b="1" dirty="0" err="1"/>
              <a:t>Pemeriksaan</a:t>
            </a:r>
            <a:r>
              <a:rPr lang="en-ID" b="1" dirty="0"/>
              <a:t> </a:t>
            </a:r>
            <a:r>
              <a:rPr lang="en-ID" b="1" dirty="0" err="1"/>
              <a:t>Penunjang</a:t>
            </a:r>
            <a:endParaRPr lang="en-ID" b="1" dirty="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AAF5497-119C-274C-B510-9C07FD650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624376"/>
            <a:ext cx="13335000" cy="2900124"/>
          </a:xfrm>
          <a:ln w="38100" cap="flat">
            <a:solidFill>
              <a:srgbClr val="FF0000"/>
            </a:solidFill>
            <a:miter lim="800000"/>
            <a:headEnd/>
            <a:tailEnd/>
          </a:ln>
        </p:spPr>
        <p:txBody>
          <a:bodyPr vert="horz" lIns="135255" tIns="70485" rIns="135255" bIns="70485" rtlCol="0">
            <a:noAutofit/>
          </a:bodyPr>
          <a:lstStyle/>
          <a:p>
            <a:r>
              <a:rPr lang="en-ID" b="1" dirty="0" err="1"/>
              <a:t>Laboratorium</a:t>
            </a:r>
            <a:r>
              <a:rPr lang="en-ID" dirty="0"/>
              <a:t>: </a:t>
            </a:r>
            <a:r>
              <a:rPr lang="en-ID" dirty="0" err="1"/>
              <a:t>darah</a:t>
            </a:r>
            <a:r>
              <a:rPr lang="en-ID" dirty="0"/>
              <a:t> </a:t>
            </a:r>
            <a:r>
              <a:rPr lang="en-ID" dirty="0" err="1"/>
              <a:t>rutin</a:t>
            </a:r>
            <a:r>
              <a:rPr lang="en-ID" dirty="0"/>
              <a:t>, </a:t>
            </a:r>
            <a:r>
              <a:rPr lang="en-ID" dirty="0" err="1"/>
              <a:t>elektrolit</a:t>
            </a:r>
            <a:r>
              <a:rPr lang="en-ID" dirty="0"/>
              <a:t>, </a:t>
            </a:r>
            <a:r>
              <a:rPr lang="en-ID" dirty="0" err="1"/>
              <a:t>koagulasi</a:t>
            </a:r>
            <a:r>
              <a:rPr lang="en-ID" dirty="0"/>
              <a:t>, </a:t>
            </a:r>
            <a:r>
              <a:rPr lang="en-ID" dirty="0" err="1"/>
              <a:t>golongan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, crossmatch.</a:t>
            </a:r>
          </a:p>
          <a:p>
            <a:r>
              <a:rPr lang="en-ID" b="1" dirty="0" err="1"/>
              <a:t>Radiologi</a:t>
            </a:r>
            <a:r>
              <a:rPr lang="en-ID" dirty="0"/>
              <a:t>: </a:t>
            </a:r>
            <a:r>
              <a:rPr lang="en-ID" dirty="0" err="1"/>
              <a:t>foto</a:t>
            </a:r>
            <a:r>
              <a:rPr lang="en-ID" dirty="0"/>
              <a:t> polos (</a:t>
            </a:r>
            <a:r>
              <a:rPr lang="en-ID" dirty="0" err="1"/>
              <a:t>servikal</a:t>
            </a:r>
            <a:r>
              <a:rPr lang="en-ID" dirty="0"/>
              <a:t>, </a:t>
            </a:r>
            <a:r>
              <a:rPr lang="en-ID" dirty="0" err="1"/>
              <a:t>thoraks</a:t>
            </a:r>
            <a:r>
              <a:rPr lang="en-ID" dirty="0"/>
              <a:t>, pelvis), USG FAST, CT Scan (</a:t>
            </a:r>
            <a:r>
              <a:rPr lang="en-ID" dirty="0" err="1"/>
              <a:t>jika</a:t>
            </a:r>
            <a:r>
              <a:rPr lang="en-ID" dirty="0"/>
              <a:t> </a:t>
            </a:r>
            <a:r>
              <a:rPr lang="en-ID" dirty="0" err="1"/>
              <a:t>kondisi</a:t>
            </a:r>
            <a:r>
              <a:rPr lang="en-ID" dirty="0"/>
              <a:t> </a:t>
            </a:r>
            <a:r>
              <a:rPr lang="en-ID" dirty="0" err="1"/>
              <a:t>stabil</a:t>
            </a:r>
            <a:r>
              <a:rPr lang="en-ID" dirty="0"/>
              <a:t>).</a:t>
            </a:r>
          </a:p>
          <a:p>
            <a:r>
              <a:rPr lang="en-ID" b="1" dirty="0"/>
              <a:t>Lain-lain</a:t>
            </a:r>
            <a:r>
              <a:rPr lang="en-ID" dirty="0"/>
              <a:t>: output urine, </a:t>
            </a:r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kehamilan</a:t>
            </a:r>
            <a:r>
              <a:rPr lang="en-ID" dirty="0"/>
              <a:t> (</a:t>
            </a:r>
            <a:r>
              <a:rPr lang="en-ID" dirty="0" err="1"/>
              <a:t>bila</a:t>
            </a:r>
            <a:r>
              <a:rPr lang="en-ID" dirty="0"/>
              <a:t> </a:t>
            </a:r>
            <a:r>
              <a:rPr lang="en-ID" dirty="0" err="1"/>
              <a:t>perlu</a:t>
            </a:r>
            <a:r>
              <a:rPr lang="en-ID" dirty="0"/>
              <a:t>), </a:t>
            </a:r>
            <a:r>
              <a:rPr lang="en-ID" dirty="0" err="1"/>
              <a:t>toksikologi</a:t>
            </a:r>
            <a:r>
              <a:rPr lang="en-ID" dirty="0"/>
              <a:t>.</a:t>
            </a:r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3B8DBFA-E0E8-C14E-B4FA-AE2F9D1AC6A5}"/>
              </a:ext>
            </a:extLst>
          </p:cNvPr>
          <p:cNvGrpSpPr/>
          <p:nvPr/>
        </p:nvGrpSpPr>
        <p:grpSpPr>
          <a:xfrm>
            <a:off x="0" y="9222886"/>
            <a:ext cx="6498213" cy="1070490"/>
            <a:chOff x="0" y="0"/>
            <a:chExt cx="8664283" cy="1427320"/>
          </a:xfrm>
        </p:grpSpPr>
        <p:grpSp>
          <p:nvGrpSpPr>
            <p:cNvPr id="5" name="Group 12">
              <a:extLst>
                <a:ext uri="{FF2B5EF4-FFF2-40B4-BE49-F238E27FC236}">
                  <a16:creationId xmlns:a16="http://schemas.microsoft.com/office/drawing/2014/main" id="{7022ADCE-2CEE-CA4A-A6D5-C6B60381F1E6}"/>
                </a:ext>
              </a:extLst>
            </p:cNvPr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2039D92F-DB6E-C143-A37C-DF0DAF797139}"/>
                  </a:ext>
                </a:extLst>
              </p:cNvPr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9453D80C-0C90-6343-8AE4-AFE4E53CA338}"/>
                </a:ext>
              </a:extLst>
            </p:cNvPr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810A3A0D-1242-BA42-A75E-E74E0A3C0E86}"/>
                </a:ext>
              </a:extLst>
            </p:cNvPr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3C7B93B8-A6BE-8D40-BA39-2C1EBB47BBDE}"/>
                </a:ext>
              </a:extLst>
            </p:cNvPr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9CE81C22-5B3B-A948-A396-9712B8352399}"/>
                </a:ext>
              </a:extLst>
            </p:cNvPr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2D1FC0B1-7642-2143-9D8E-A71431A7D35B}"/>
                </a:ext>
              </a:extLst>
            </p:cNvPr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315E3947-2921-8449-BE83-A40C944CE46C}"/>
                </a:ext>
              </a:extLst>
            </p:cNvPr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155D0F3C-10BD-AC45-8881-B06A76339CA8}"/>
                </a:ext>
              </a:extLst>
            </p:cNvPr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C975D9D3-C817-644A-98FF-41DFE9903DEE}"/>
                </a:ext>
              </a:extLst>
            </p:cNvPr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E97BA987-B69D-3C40-9497-DDF948CA538F}"/>
                </a:ext>
              </a:extLst>
            </p:cNvPr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AD5DC22C-A076-6149-952A-E7D76B5C61A4}"/>
                </a:ext>
              </a:extLst>
            </p:cNvPr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5BD3787-6660-0944-8DAA-3FBE5C4377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54000" y="6099330"/>
            <a:ext cx="4830766" cy="366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0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2C52283-D7A0-6446-975F-C2191A93B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4386" y="862252"/>
            <a:ext cx="8229600" cy="1143000"/>
          </a:xfrm>
        </p:spPr>
        <p:txBody>
          <a:bodyPr>
            <a:normAutofit/>
          </a:bodyPr>
          <a:lstStyle/>
          <a:p>
            <a:r>
              <a:rPr lang="en-ID" b="1" dirty="0" err="1"/>
              <a:t>Perencanaan</a:t>
            </a:r>
            <a:r>
              <a:rPr lang="en-ID" b="1" dirty="0"/>
              <a:t> </a:t>
            </a:r>
            <a:r>
              <a:rPr lang="en-ID" b="1" dirty="0" err="1"/>
              <a:t>Tindakan</a:t>
            </a:r>
            <a:r>
              <a:rPr lang="en-ID" b="1" dirty="0"/>
              <a:t> </a:t>
            </a:r>
            <a:r>
              <a:rPr lang="en-ID" b="1" dirty="0" err="1"/>
              <a:t>Lanjutan</a:t>
            </a:r>
            <a:endParaRPr lang="en-ID" b="1" dirty="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AAF5497-119C-274C-B510-9C07FD650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624376"/>
            <a:ext cx="8686800" cy="2900124"/>
          </a:xfrm>
          <a:ln w="38100" cap="flat">
            <a:solidFill>
              <a:srgbClr val="FF0000"/>
            </a:solidFill>
            <a:miter lim="800000"/>
            <a:headEnd/>
            <a:tailEnd/>
          </a:ln>
        </p:spPr>
        <p:txBody>
          <a:bodyPr vert="horz" lIns="135255" tIns="70485" rIns="135255" bIns="70485" rtlCol="0">
            <a:noAutofit/>
          </a:bodyPr>
          <a:lstStyle/>
          <a:p>
            <a:r>
              <a:rPr lang="en-ID" dirty="0" err="1"/>
              <a:t>Menentukan</a:t>
            </a:r>
            <a:r>
              <a:rPr lang="en-ID" dirty="0"/>
              <a:t> </a:t>
            </a:r>
            <a:r>
              <a:rPr lang="en-ID" dirty="0" err="1"/>
              <a:t>prioritas</a:t>
            </a:r>
            <a:r>
              <a:rPr lang="en-ID" dirty="0"/>
              <a:t> </a:t>
            </a:r>
            <a:r>
              <a:rPr lang="en-ID" dirty="0" err="1"/>
              <a:t>intervensi</a:t>
            </a:r>
            <a:r>
              <a:rPr lang="en-ID" dirty="0"/>
              <a:t> </a:t>
            </a:r>
            <a:r>
              <a:rPr lang="en-ID" dirty="0" err="1"/>
              <a:t>medis</a:t>
            </a:r>
            <a:r>
              <a:rPr lang="en-ID" dirty="0"/>
              <a:t>/</a:t>
            </a:r>
            <a:r>
              <a:rPr lang="en-ID" dirty="0" err="1"/>
              <a:t>bedah</a:t>
            </a:r>
            <a:r>
              <a:rPr lang="en-ID" dirty="0"/>
              <a:t>.</a:t>
            </a:r>
          </a:p>
          <a:p>
            <a:r>
              <a:rPr lang="en-ID" dirty="0" err="1"/>
              <a:t>Persiapan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operasi</a:t>
            </a:r>
            <a:r>
              <a:rPr lang="en-ID" dirty="0"/>
              <a:t>/ICU </a:t>
            </a:r>
            <a:r>
              <a:rPr lang="en-ID" dirty="0" err="1"/>
              <a:t>bila</a:t>
            </a:r>
            <a:r>
              <a:rPr lang="en-ID" dirty="0"/>
              <a:t> </a:t>
            </a:r>
            <a:r>
              <a:rPr lang="en-ID" dirty="0" err="1"/>
              <a:t>diperlukan</a:t>
            </a:r>
            <a:r>
              <a:rPr lang="en-ID" dirty="0"/>
              <a:t>.</a:t>
            </a:r>
          </a:p>
          <a:p>
            <a:r>
              <a:rPr lang="en-ID" dirty="0" err="1"/>
              <a:t>Kontrol</a:t>
            </a:r>
            <a:r>
              <a:rPr lang="en-ID" dirty="0"/>
              <a:t> </a:t>
            </a:r>
            <a:r>
              <a:rPr lang="en-ID" dirty="0" err="1"/>
              <a:t>nyeri</a:t>
            </a:r>
            <a:r>
              <a:rPr lang="en-ID" dirty="0"/>
              <a:t>, </a:t>
            </a:r>
            <a:r>
              <a:rPr lang="en-ID" dirty="0" err="1"/>
              <a:t>pencegahan</a:t>
            </a:r>
            <a:r>
              <a:rPr lang="en-ID" dirty="0"/>
              <a:t> </a:t>
            </a:r>
            <a:r>
              <a:rPr lang="en-ID" dirty="0" err="1"/>
              <a:t>infeksi</a:t>
            </a:r>
            <a:r>
              <a:rPr lang="en-ID" dirty="0"/>
              <a:t>,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pemantauan</a:t>
            </a:r>
            <a:r>
              <a:rPr lang="en-ID" dirty="0"/>
              <a:t> </a:t>
            </a:r>
            <a:r>
              <a:rPr lang="en-ID" dirty="0" err="1"/>
              <a:t>berkelanjutan</a:t>
            </a:r>
            <a:r>
              <a:rPr lang="en-ID" dirty="0"/>
              <a:t>.</a:t>
            </a:r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3B8DBFA-E0E8-C14E-B4FA-AE2F9D1AC6A5}"/>
              </a:ext>
            </a:extLst>
          </p:cNvPr>
          <p:cNvGrpSpPr/>
          <p:nvPr/>
        </p:nvGrpSpPr>
        <p:grpSpPr>
          <a:xfrm>
            <a:off x="0" y="9222886"/>
            <a:ext cx="6498213" cy="1070490"/>
            <a:chOff x="0" y="0"/>
            <a:chExt cx="8664283" cy="1427320"/>
          </a:xfrm>
        </p:grpSpPr>
        <p:grpSp>
          <p:nvGrpSpPr>
            <p:cNvPr id="5" name="Group 12">
              <a:extLst>
                <a:ext uri="{FF2B5EF4-FFF2-40B4-BE49-F238E27FC236}">
                  <a16:creationId xmlns:a16="http://schemas.microsoft.com/office/drawing/2014/main" id="{7022ADCE-2CEE-CA4A-A6D5-C6B60381F1E6}"/>
                </a:ext>
              </a:extLst>
            </p:cNvPr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2039D92F-DB6E-C143-A37C-DF0DAF797139}"/>
                  </a:ext>
                </a:extLst>
              </p:cNvPr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9453D80C-0C90-6343-8AE4-AFE4E53CA338}"/>
                </a:ext>
              </a:extLst>
            </p:cNvPr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810A3A0D-1242-BA42-A75E-E74E0A3C0E86}"/>
                </a:ext>
              </a:extLst>
            </p:cNvPr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3C7B93B8-A6BE-8D40-BA39-2C1EBB47BBDE}"/>
                </a:ext>
              </a:extLst>
            </p:cNvPr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9CE81C22-5B3B-A948-A396-9712B8352399}"/>
                </a:ext>
              </a:extLst>
            </p:cNvPr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2D1FC0B1-7642-2143-9D8E-A71431A7D35B}"/>
                </a:ext>
              </a:extLst>
            </p:cNvPr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315E3947-2921-8449-BE83-A40C944CE46C}"/>
                </a:ext>
              </a:extLst>
            </p:cNvPr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155D0F3C-10BD-AC45-8881-B06A76339CA8}"/>
                </a:ext>
              </a:extLst>
            </p:cNvPr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C975D9D3-C817-644A-98FF-41DFE9903DEE}"/>
                </a:ext>
              </a:extLst>
            </p:cNvPr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E97BA987-B69D-3C40-9497-DDF948CA538F}"/>
                </a:ext>
              </a:extLst>
            </p:cNvPr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AD5DC22C-A076-6149-952A-E7D76B5C61A4}"/>
                </a:ext>
              </a:extLst>
            </p:cNvPr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5C15555-A171-714A-A8AA-424BD2C2A4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61724" y="4370500"/>
            <a:ext cx="82550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911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2C52283-D7A0-6446-975F-C2191A93B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4386" y="8622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ID" b="1" dirty="0" err="1"/>
              <a:t>Perbedaan</a:t>
            </a:r>
            <a:r>
              <a:rPr lang="en-ID" b="1" dirty="0"/>
              <a:t> Primary </a:t>
            </a:r>
            <a:r>
              <a:rPr lang="en-ID" b="1" dirty="0" err="1"/>
              <a:t>dan</a:t>
            </a:r>
            <a:r>
              <a:rPr lang="en-ID" b="1" dirty="0"/>
              <a:t> Secondary Assessment</a:t>
            </a:r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3B8DBFA-E0E8-C14E-B4FA-AE2F9D1AC6A5}"/>
              </a:ext>
            </a:extLst>
          </p:cNvPr>
          <p:cNvGrpSpPr/>
          <p:nvPr/>
        </p:nvGrpSpPr>
        <p:grpSpPr>
          <a:xfrm>
            <a:off x="0" y="9222886"/>
            <a:ext cx="6498213" cy="1070490"/>
            <a:chOff x="0" y="0"/>
            <a:chExt cx="8664283" cy="1427320"/>
          </a:xfrm>
        </p:grpSpPr>
        <p:grpSp>
          <p:nvGrpSpPr>
            <p:cNvPr id="5" name="Group 12">
              <a:extLst>
                <a:ext uri="{FF2B5EF4-FFF2-40B4-BE49-F238E27FC236}">
                  <a16:creationId xmlns:a16="http://schemas.microsoft.com/office/drawing/2014/main" id="{7022ADCE-2CEE-CA4A-A6D5-C6B60381F1E6}"/>
                </a:ext>
              </a:extLst>
            </p:cNvPr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2039D92F-DB6E-C143-A37C-DF0DAF797139}"/>
                  </a:ext>
                </a:extLst>
              </p:cNvPr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9453D80C-0C90-6343-8AE4-AFE4E53CA338}"/>
                </a:ext>
              </a:extLst>
            </p:cNvPr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810A3A0D-1242-BA42-A75E-E74E0A3C0E86}"/>
                </a:ext>
              </a:extLst>
            </p:cNvPr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3C7B93B8-A6BE-8D40-BA39-2C1EBB47BBDE}"/>
                </a:ext>
              </a:extLst>
            </p:cNvPr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9CE81C22-5B3B-A948-A396-9712B8352399}"/>
                </a:ext>
              </a:extLst>
            </p:cNvPr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2D1FC0B1-7642-2143-9D8E-A71431A7D35B}"/>
                </a:ext>
              </a:extLst>
            </p:cNvPr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315E3947-2921-8449-BE83-A40C944CE46C}"/>
                </a:ext>
              </a:extLst>
            </p:cNvPr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155D0F3C-10BD-AC45-8881-B06A76339CA8}"/>
                </a:ext>
              </a:extLst>
            </p:cNvPr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C975D9D3-C817-644A-98FF-41DFE9903DEE}"/>
                </a:ext>
              </a:extLst>
            </p:cNvPr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E97BA987-B69D-3C40-9497-DDF948CA538F}"/>
                </a:ext>
              </a:extLst>
            </p:cNvPr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AD5DC22C-A076-6149-952A-E7D76B5C61A4}"/>
                </a:ext>
              </a:extLst>
            </p:cNvPr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7E4DA22-3B44-9344-ABDE-E81D917213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220" y="2877965"/>
            <a:ext cx="11004550" cy="48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50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745" y="0"/>
            <a:ext cx="18288000" cy="10292665"/>
          </a:xfrm>
          <a:custGeom>
            <a:avLst/>
            <a:gdLst/>
            <a:ahLst/>
            <a:cxnLst/>
            <a:rect l="l" t="t" r="r" b="b"/>
            <a:pathLst>
              <a:path w="18288000" h="10292665">
                <a:moveTo>
                  <a:pt x="0" y="0"/>
                </a:moveTo>
                <a:lnTo>
                  <a:pt x="18288000" y="0"/>
                </a:lnTo>
                <a:lnTo>
                  <a:pt x="18288000" y="10292665"/>
                </a:lnTo>
                <a:lnTo>
                  <a:pt x="0" y="102926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803" t="-15285" r="-4770" b="-976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46860" y="9258300"/>
            <a:ext cx="3962933" cy="1034365"/>
            <a:chOff x="0" y="0"/>
            <a:chExt cx="1043735" cy="2724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3735" cy="272425"/>
            </a:xfrm>
            <a:custGeom>
              <a:avLst/>
              <a:gdLst/>
              <a:ahLst/>
              <a:cxnLst/>
              <a:rect l="l" t="t" r="r" b="b"/>
              <a:pathLst>
                <a:path w="1043735" h="272425">
                  <a:moveTo>
                    <a:pt x="0" y="0"/>
                  </a:moveTo>
                  <a:lnTo>
                    <a:pt x="1043735" y="0"/>
                  </a:lnTo>
                  <a:lnTo>
                    <a:pt x="1043735" y="272425"/>
                  </a:lnTo>
                  <a:lnTo>
                    <a:pt x="0" y="272425"/>
                  </a:lnTo>
                  <a:close/>
                </a:path>
              </a:pathLst>
            </a:custGeom>
            <a:solidFill>
              <a:srgbClr val="242F9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043735" cy="329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42F9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105400" y="355280"/>
            <a:ext cx="11430674" cy="2273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239"/>
              </a:lnSpc>
              <a:spcBef>
                <a:spcPct val="0"/>
              </a:spcBef>
            </a:pPr>
            <a:r>
              <a:rPr lang="en-US" sz="6599" u="sng" dirty="0">
                <a:solidFill>
                  <a:srgbClr val="242F9B"/>
                </a:solidFill>
                <a:latin typeface="Montserrat Bold"/>
              </a:rPr>
              <a:t>NURSING PROSES</a:t>
            </a:r>
          </a:p>
          <a:p>
            <a:pPr algn="r">
              <a:lnSpc>
                <a:spcPts val="9239"/>
              </a:lnSpc>
              <a:spcBef>
                <a:spcPct val="0"/>
              </a:spcBef>
            </a:pPr>
            <a:r>
              <a:rPr lang="en-US" sz="6599" dirty="0">
                <a:solidFill>
                  <a:srgbClr val="242F9B"/>
                </a:solidFill>
                <a:latin typeface="Montserrat Bold"/>
              </a:rPr>
              <a:t>PROSES KEPERAWATAN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536999" y="514350"/>
            <a:ext cx="1119845" cy="1119845"/>
            <a:chOff x="0" y="0"/>
            <a:chExt cx="1493127" cy="149312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93127" cy="1493127"/>
            </a:xfrm>
            <a:custGeom>
              <a:avLst/>
              <a:gdLst/>
              <a:ahLst/>
              <a:cxnLst/>
              <a:rect l="l" t="t" r="r" b="b"/>
              <a:pathLst>
                <a:path w="1493127" h="1493127">
                  <a:moveTo>
                    <a:pt x="0" y="0"/>
                  </a:moveTo>
                  <a:lnTo>
                    <a:pt x="1493127" y="0"/>
                  </a:lnTo>
                  <a:lnTo>
                    <a:pt x="1493127" y="1493127"/>
                  </a:lnTo>
                  <a:lnTo>
                    <a:pt x="0" y="1493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20" name="Group 20"/>
            <p:cNvGrpSpPr/>
            <p:nvPr/>
          </p:nvGrpSpPr>
          <p:grpSpPr>
            <a:xfrm>
              <a:off x="129613" y="126047"/>
              <a:ext cx="1241034" cy="1241034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22480" y="126874"/>
              <a:ext cx="1241034" cy="1229543"/>
            </a:xfrm>
            <a:custGeom>
              <a:avLst/>
              <a:gdLst/>
              <a:ahLst/>
              <a:cxnLst/>
              <a:rect l="l" t="t" r="r" b="b"/>
              <a:pathLst>
                <a:path w="1241034" h="1229543">
                  <a:moveTo>
                    <a:pt x="0" y="0"/>
                  </a:moveTo>
                  <a:lnTo>
                    <a:pt x="1241035" y="0"/>
                  </a:lnTo>
                  <a:lnTo>
                    <a:pt x="1241035" y="1229543"/>
                  </a:lnTo>
                  <a:lnTo>
                    <a:pt x="0" y="1229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1834606" y="666025"/>
            <a:ext cx="3632280" cy="972275"/>
            <a:chOff x="0" y="-38100"/>
            <a:chExt cx="4843040" cy="1296366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38100"/>
              <a:ext cx="4843040" cy="317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5"/>
                </a:lnSpc>
                <a:spcBef>
                  <a:spcPct val="0"/>
                </a:spcBef>
              </a:pPr>
              <a:r>
                <a:rPr lang="en-US" sz="1432" spc="113">
                  <a:solidFill>
                    <a:srgbClr val="000000"/>
                  </a:solidFill>
                  <a:latin typeface="Poppins Bold"/>
                </a:rPr>
                <a:t>SEKOLAH TINGGI ILMU KESEHATAN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50488"/>
              <a:ext cx="4843040" cy="702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12"/>
                </a:lnSpc>
                <a:spcBef>
                  <a:spcPct val="0"/>
                </a:spcBef>
              </a:pPr>
              <a:r>
                <a:rPr lang="en-US" sz="3008" spc="352" dirty="0">
                  <a:solidFill>
                    <a:srgbClr val="000000"/>
                  </a:solidFill>
                  <a:latin typeface="Poppins Bold"/>
                </a:rPr>
                <a:t>NOTOKUSUMO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868566"/>
              <a:ext cx="4843040" cy="389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6"/>
                </a:lnSpc>
                <a:spcBef>
                  <a:spcPct val="0"/>
                </a:spcBef>
              </a:pPr>
              <a:r>
                <a:rPr lang="en-US" sz="1719" spc="135" dirty="0">
                  <a:solidFill>
                    <a:srgbClr val="000000"/>
                  </a:solidFill>
                  <a:latin typeface="Poppins Bold"/>
                </a:rPr>
                <a:t>YOGYAKARTA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13576" y="9513296"/>
            <a:ext cx="2842061" cy="552530"/>
            <a:chOff x="0" y="0"/>
            <a:chExt cx="3789414" cy="73670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6"/>
                  </a:lnTo>
                  <a:lnTo>
                    <a:pt x="0" y="48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737021" y="0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588731" y="0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6"/>
                  </a:lnTo>
                  <a:lnTo>
                    <a:pt x="0" y="48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2418964" y="0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6"/>
                  </a:lnTo>
                  <a:lnTo>
                    <a:pt x="0" y="48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3165214" y="0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6"/>
                  </a:lnTo>
                  <a:lnTo>
                    <a:pt x="0" y="48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2237196" y="199999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8"/>
                  </a:lnTo>
                  <a:lnTo>
                    <a:pt x="0" y="536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2261157" y="213132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2972026" y="199999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8"/>
                  </a:lnTo>
                  <a:lnTo>
                    <a:pt x="0" y="536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2995987" y="213132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20D02B-5E9C-0944-A32E-42EADB939A2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649" t="13069" r="8481" b="14888"/>
          <a:stretch/>
        </p:blipFill>
        <p:spPr>
          <a:xfrm>
            <a:off x="7010400" y="3390900"/>
            <a:ext cx="594360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36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745" y="0"/>
            <a:ext cx="18288000" cy="10292665"/>
          </a:xfrm>
          <a:custGeom>
            <a:avLst/>
            <a:gdLst/>
            <a:ahLst/>
            <a:cxnLst/>
            <a:rect l="l" t="t" r="r" b="b"/>
            <a:pathLst>
              <a:path w="18288000" h="10292665">
                <a:moveTo>
                  <a:pt x="0" y="0"/>
                </a:moveTo>
                <a:lnTo>
                  <a:pt x="18288000" y="0"/>
                </a:lnTo>
                <a:lnTo>
                  <a:pt x="18288000" y="10292665"/>
                </a:lnTo>
                <a:lnTo>
                  <a:pt x="0" y="102926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803" t="-15285" r="-4770" b="-976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46860" y="9258300"/>
            <a:ext cx="3962933" cy="1034365"/>
            <a:chOff x="0" y="0"/>
            <a:chExt cx="1043735" cy="2724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3735" cy="272425"/>
            </a:xfrm>
            <a:custGeom>
              <a:avLst/>
              <a:gdLst/>
              <a:ahLst/>
              <a:cxnLst/>
              <a:rect l="l" t="t" r="r" b="b"/>
              <a:pathLst>
                <a:path w="1043735" h="272425">
                  <a:moveTo>
                    <a:pt x="0" y="0"/>
                  </a:moveTo>
                  <a:lnTo>
                    <a:pt x="1043735" y="0"/>
                  </a:lnTo>
                  <a:lnTo>
                    <a:pt x="1043735" y="272425"/>
                  </a:lnTo>
                  <a:lnTo>
                    <a:pt x="0" y="272425"/>
                  </a:lnTo>
                  <a:close/>
                </a:path>
              </a:pathLst>
            </a:custGeom>
            <a:solidFill>
              <a:srgbClr val="242F9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043735" cy="329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42F9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828626" y="2552700"/>
            <a:ext cx="11430674" cy="3453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239"/>
              </a:lnSpc>
              <a:spcBef>
                <a:spcPct val="0"/>
              </a:spcBef>
            </a:pPr>
            <a:r>
              <a:rPr lang="en-US" sz="6599" dirty="0">
                <a:solidFill>
                  <a:srgbClr val="242F9B"/>
                </a:solidFill>
                <a:latin typeface="Montserrat Bold"/>
              </a:rPr>
              <a:t>PENGKAJIAN PASIEN DENGAN KEGAWATDARURATAN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536999" y="514350"/>
            <a:ext cx="1119845" cy="1119845"/>
            <a:chOff x="0" y="0"/>
            <a:chExt cx="1493127" cy="149312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93127" cy="1493127"/>
            </a:xfrm>
            <a:custGeom>
              <a:avLst/>
              <a:gdLst/>
              <a:ahLst/>
              <a:cxnLst/>
              <a:rect l="l" t="t" r="r" b="b"/>
              <a:pathLst>
                <a:path w="1493127" h="1493127">
                  <a:moveTo>
                    <a:pt x="0" y="0"/>
                  </a:moveTo>
                  <a:lnTo>
                    <a:pt x="1493127" y="0"/>
                  </a:lnTo>
                  <a:lnTo>
                    <a:pt x="1493127" y="1493127"/>
                  </a:lnTo>
                  <a:lnTo>
                    <a:pt x="0" y="1493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20" name="Group 20"/>
            <p:cNvGrpSpPr/>
            <p:nvPr/>
          </p:nvGrpSpPr>
          <p:grpSpPr>
            <a:xfrm>
              <a:off x="129613" y="126047"/>
              <a:ext cx="1241034" cy="1241034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22480" y="126874"/>
              <a:ext cx="1241034" cy="1229543"/>
            </a:xfrm>
            <a:custGeom>
              <a:avLst/>
              <a:gdLst/>
              <a:ahLst/>
              <a:cxnLst/>
              <a:rect l="l" t="t" r="r" b="b"/>
              <a:pathLst>
                <a:path w="1241034" h="1229543">
                  <a:moveTo>
                    <a:pt x="0" y="0"/>
                  </a:moveTo>
                  <a:lnTo>
                    <a:pt x="1241035" y="0"/>
                  </a:lnTo>
                  <a:lnTo>
                    <a:pt x="1241035" y="1229543"/>
                  </a:lnTo>
                  <a:lnTo>
                    <a:pt x="0" y="1229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1834606" y="666025"/>
            <a:ext cx="3632280" cy="972275"/>
            <a:chOff x="0" y="-38100"/>
            <a:chExt cx="4843040" cy="1296366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38100"/>
              <a:ext cx="4843040" cy="317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5"/>
                </a:lnSpc>
                <a:spcBef>
                  <a:spcPct val="0"/>
                </a:spcBef>
              </a:pPr>
              <a:r>
                <a:rPr lang="en-US" sz="1432" spc="113">
                  <a:solidFill>
                    <a:srgbClr val="000000"/>
                  </a:solidFill>
                  <a:latin typeface="Poppins Bold"/>
                </a:rPr>
                <a:t>SEKOLAH TINGGI ILMU KESEHATAN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50488"/>
              <a:ext cx="4843040" cy="702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12"/>
                </a:lnSpc>
                <a:spcBef>
                  <a:spcPct val="0"/>
                </a:spcBef>
              </a:pPr>
              <a:r>
                <a:rPr lang="en-US" sz="3008" spc="352" dirty="0">
                  <a:solidFill>
                    <a:srgbClr val="000000"/>
                  </a:solidFill>
                  <a:latin typeface="Poppins Bold"/>
                </a:rPr>
                <a:t>NOTOKUSUMO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868566"/>
              <a:ext cx="4843040" cy="389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6"/>
                </a:lnSpc>
                <a:spcBef>
                  <a:spcPct val="0"/>
                </a:spcBef>
              </a:pPr>
              <a:r>
                <a:rPr lang="en-US" sz="1719" spc="135" dirty="0">
                  <a:solidFill>
                    <a:srgbClr val="000000"/>
                  </a:solidFill>
                  <a:latin typeface="Poppins Bold"/>
                </a:rPr>
                <a:t>YOGYAKARTA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13576" y="9513296"/>
            <a:ext cx="2842061" cy="552530"/>
            <a:chOff x="0" y="0"/>
            <a:chExt cx="3789414" cy="73670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6"/>
                  </a:lnTo>
                  <a:lnTo>
                    <a:pt x="0" y="48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737021" y="0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588731" y="0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6"/>
                  </a:lnTo>
                  <a:lnTo>
                    <a:pt x="0" y="48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2418964" y="0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6"/>
                  </a:lnTo>
                  <a:lnTo>
                    <a:pt x="0" y="48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3165214" y="0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6"/>
                  </a:lnTo>
                  <a:lnTo>
                    <a:pt x="0" y="48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2237196" y="199999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8"/>
                  </a:lnTo>
                  <a:lnTo>
                    <a:pt x="0" y="536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2261157" y="213132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2972026" y="199999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8"/>
                  </a:lnTo>
                  <a:lnTo>
                    <a:pt x="0" y="536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2995987" y="213132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26DDBCA-FBE4-0141-9643-9AE188EB64E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56388" y="3800426"/>
            <a:ext cx="3352344" cy="44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71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745" y="0"/>
            <a:ext cx="18288000" cy="10292665"/>
          </a:xfrm>
          <a:custGeom>
            <a:avLst/>
            <a:gdLst/>
            <a:ahLst/>
            <a:cxnLst/>
            <a:rect l="l" t="t" r="r" b="b"/>
            <a:pathLst>
              <a:path w="18288000" h="10292665">
                <a:moveTo>
                  <a:pt x="0" y="0"/>
                </a:moveTo>
                <a:lnTo>
                  <a:pt x="18288000" y="0"/>
                </a:lnTo>
                <a:lnTo>
                  <a:pt x="18288000" y="10292665"/>
                </a:lnTo>
                <a:lnTo>
                  <a:pt x="0" y="102926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803" t="-15285" r="-4770" b="-976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46860" y="9258300"/>
            <a:ext cx="3962933" cy="1034365"/>
            <a:chOff x="0" y="0"/>
            <a:chExt cx="1043735" cy="2724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3735" cy="272425"/>
            </a:xfrm>
            <a:custGeom>
              <a:avLst/>
              <a:gdLst/>
              <a:ahLst/>
              <a:cxnLst/>
              <a:rect l="l" t="t" r="r" b="b"/>
              <a:pathLst>
                <a:path w="1043735" h="272425">
                  <a:moveTo>
                    <a:pt x="0" y="0"/>
                  </a:moveTo>
                  <a:lnTo>
                    <a:pt x="1043735" y="0"/>
                  </a:lnTo>
                  <a:lnTo>
                    <a:pt x="1043735" y="272425"/>
                  </a:lnTo>
                  <a:lnTo>
                    <a:pt x="0" y="272425"/>
                  </a:lnTo>
                  <a:close/>
                </a:path>
              </a:pathLst>
            </a:custGeom>
            <a:solidFill>
              <a:srgbClr val="242F9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043735" cy="329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42F9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477408" y="3420223"/>
            <a:ext cx="11430674" cy="463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239"/>
              </a:lnSpc>
              <a:spcBef>
                <a:spcPct val="0"/>
              </a:spcBef>
            </a:pPr>
            <a:r>
              <a:rPr lang="en-US" sz="6599" dirty="0">
                <a:solidFill>
                  <a:srgbClr val="242F9B"/>
                </a:solidFill>
                <a:latin typeface="Montserrat Bold"/>
              </a:rPr>
              <a:t>DIAGNOSA KEPERAWATAN PASIEN DENGAN KEGAWATDARURATAN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536999" y="514350"/>
            <a:ext cx="1119845" cy="1119845"/>
            <a:chOff x="0" y="0"/>
            <a:chExt cx="1493127" cy="149312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93127" cy="1493127"/>
            </a:xfrm>
            <a:custGeom>
              <a:avLst/>
              <a:gdLst/>
              <a:ahLst/>
              <a:cxnLst/>
              <a:rect l="l" t="t" r="r" b="b"/>
              <a:pathLst>
                <a:path w="1493127" h="1493127">
                  <a:moveTo>
                    <a:pt x="0" y="0"/>
                  </a:moveTo>
                  <a:lnTo>
                    <a:pt x="1493127" y="0"/>
                  </a:lnTo>
                  <a:lnTo>
                    <a:pt x="1493127" y="1493127"/>
                  </a:lnTo>
                  <a:lnTo>
                    <a:pt x="0" y="1493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20" name="Group 20"/>
            <p:cNvGrpSpPr/>
            <p:nvPr/>
          </p:nvGrpSpPr>
          <p:grpSpPr>
            <a:xfrm>
              <a:off x="129613" y="126047"/>
              <a:ext cx="1241034" cy="1241034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22480" y="126874"/>
              <a:ext cx="1241034" cy="1229543"/>
            </a:xfrm>
            <a:custGeom>
              <a:avLst/>
              <a:gdLst/>
              <a:ahLst/>
              <a:cxnLst/>
              <a:rect l="l" t="t" r="r" b="b"/>
              <a:pathLst>
                <a:path w="1241034" h="1229543">
                  <a:moveTo>
                    <a:pt x="0" y="0"/>
                  </a:moveTo>
                  <a:lnTo>
                    <a:pt x="1241035" y="0"/>
                  </a:lnTo>
                  <a:lnTo>
                    <a:pt x="1241035" y="1229543"/>
                  </a:lnTo>
                  <a:lnTo>
                    <a:pt x="0" y="1229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1834606" y="666025"/>
            <a:ext cx="3632280" cy="972275"/>
            <a:chOff x="0" y="-38100"/>
            <a:chExt cx="4843040" cy="1296366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38100"/>
              <a:ext cx="4843040" cy="317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5"/>
                </a:lnSpc>
                <a:spcBef>
                  <a:spcPct val="0"/>
                </a:spcBef>
              </a:pPr>
              <a:r>
                <a:rPr lang="en-US" sz="1432" spc="113">
                  <a:solidFill>
                    <a:srgbClr val="000000"/>
                  </a:solidFill>
                  <a:latin typeface="Poppins Bold"/>
                </a:rPr>
                <a:t>SEKOLAH TINGGI ILMU KESEHATAN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50488"/>
              <a:ext cx="4843040" cy="702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12"/>
                </a:lnSpc>
                <a:spcBef>
                  <a:spcPct val="0"/>
                </a:spcBef>
              </a:pPr>
              <a:r>
                <a:rPr lang="en-US" sz="3008" spc="352" dirty="0">
                  <a:solidFill>
                    <a:srgbClr val="000000"/>
                  </a:solidFill>
                  <a:latin typeface="Poppins Bold"/>
                </a:rPr>
                <a:t>NOTOKUSUMO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868566"/>
              <a:ext cx="4843040" cy="389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6"/>
                </a:lnSpc>
                <a:spcBef>
                  <a:spcPct val="0"/>
                </a:spcBef>
              </a:pPr>
              <a:r>
                <a:rPr lang="en-US" sz="1719" spc="135" dirty="0">
                  <a:solidFill>
                    <a:srgbClr val="000000"/>
                  </a:solidFill>
                  <a:latin typeface="Poppins Bold"/>
                </a:rPr>
                <a:t>YOGYAKARTA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13576" y="9513296"/>
            <a:ext cx="2842061" cy="552530"/>
            <a:chOff x="0" y="0"/>
            <a:chExt cx="3789414" cy="73670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6"/>
                  </a:lnTo>
                  <a:lnTo>
                    <a:pt x="0" y="48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737021" y="0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588731" y="0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6"/>
                  </a:lnTo>
                  <a:lnTo>
                    <a:pt x="0" y="48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2418964" y="0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6"/>
                  </a:lnTo>
                  <a:lnTo>
                    <a:pt x="0" y="48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3165214" y="0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6"/>
                  </a:lnTo>
                  <a:lnTo>
                    <a:pt x="0" y="48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2237196" y="199999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8"/>
                  </a:lnTo>
                  <a:lnTo>
                    <a:pt x="0" y="536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2261157" y="213132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2972026" y="199999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8"/>
                  </a:lnTo>
                  <a:lnTo>
                    <a:pt x="0" y="536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2995987" y="213132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868195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75133" y="-8685"/>
            <a:ext cx="3138160" cy="2192789"/>
          </a:xfrm>
          <a:custGeom>
            <a:avLst/>
            <a:gdLst/>
            <a:ahLst/>
            <a:cxnLst/>
            <a:rect l="l" t="t" r="r" b="b"/>
            <a:pathLst>
              <a:path w="3138160" h="2192789">
                <a:moveTo>
                  <a:pt x="3138160" y="0"/>
                </a:moveTo>
                <a:lnTo>
                  <a:pt x="0" y="0"/>
                </a:lnTo>
                <a:lnTo>
                  <a:pt x="0" y="2192790"/>
                </a:lnTo>
                <a:lnTo>
                  <a:pt x="3138160" y="2192790"/>
                </a:lnTo>
                <a:lnTo>
                  <a:pt x="31381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27342" y="722544"/>
            <a:ext cx="838665" cy="838665"/>
            <a:chOff x="0" y="0"/>
            <a:chExt cx="1118220" cy="11182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8220" cy="1118220"/>
            </a:xfrm>
            <a:custGeom>
              <a:avLst/>
              <a:gdLst/>
              <a:ahLst/>
              <a:cxnLst/>
              <a:rect l="l" t="t" r="r" b="b"/>
              <a:pathLst>
                <a:path w="1118220" h="1118220">
                  <a:moveTo>
                    <a:pt x="0" y="0"/>
                  </a:moveTo>
                  <a:lnTo>
                    <a:pt x="1118220" y="0"/>
                  </a:lnTo>
                  <a:lnTo>
                    <a:pt x="1118220" y="1118220"/>
                  </a:lnTo>
                  <a:lnTo>
                    <a:pt x="0" y="111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97068" y="94398"/>
              <a:ext cx="929424" cy="929424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91727" y="95017"/>
              <a:ext cx="929424" cy="920818"/>
            </a:xfrm>
            <a:custGeom>
              <a:avLst/>
              <a:gdLst/>
              <a:ahLst/>
              <a:cxnLst/>
              <a:rect l="l" t="t" r="r" b="b"/>
              <a:pathLst>
                <a:path w="929424" h="920818">
                  <a:moveTo>
                    <a:pt x="0" y="0"/>
                  </a:moveTo>
                  <a:lnTo>
                    <a:pt x="929424" y="0"/>
                  </a:lnTo>
                  <a:lnTo>
                    <a:pt x="929424" y="920819"/>
                  </a:lnTo>
                  <a:lnTo>
                    <a:pt x="0" y="920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9216510"/>
            <a:ext cx="6498213" cy="1070490"/>
            <a:chOff x="0" y="0"/>
            <a:chExt cx="8664283" cy="1427320"/>
          </a:xfrm>
        </p:grpSpPr>
        <p:grpSp>
          <p:nvGrpSpPr>
            <p:cNvPr id="11" name="Group 11"/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6978363-40CC-6640-99A5-80BD54C5718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13011" y="121026"/>
            <a:ext cx="6653303" cy="990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32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75133" y="-8685"/>
            <a:ext cx="3138160" cy="2192789"/>
          </a:xfrm>
          <a:custGeom>
            <a:avLst/>
            <a:gdLst/>
            <a:ahLst/>
            <a:cxnLst/>
            <a:rect l="l" t="t" r="r" b="b"/>
            <a:pathLst>
              <a:path w="3138160" h="2192789">
                <a:moveTo>
                  <a:pt x="3138160" y="0"/>
                </a:moveTo>
                <a:lnTo>
                  <a:pt x="0" y="0"/>
                </a:lnTo>
                <a:lnTo>
                  <a:pt x="0" y="2192790"/>
                </a:lnTo>
                <a:lnTo>
                  <a:pt x="3138160" y="2192790"/>
                </a:lnTo>
                <a:lnTo>
                  <a:pt x="31381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27342" y="722544"/>
            <a:ext cx="838665" cy="838665"/>
            <a:chOff x="0" y="0"/>
            <a:chExt cx="1118220" cy="11182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8220" cy="1118220"/>
            </a:xfrm>
            <a:custGeom>
              <a:avLst/>
              <a:gdLst/>
              <a:ahLst/>
              <a:cxnLst/>
              <a:rect l="l" t="t" r="r" b="b"/>
              <a:pathLst>
                <a:path w="1118220" h="1118220">
                  <a:moveTo>
                    <a:pt x="0" y="0"/>
                  </a:moveTo>
                  <a:lnTo>
                    <a:pt x="1118220" y="0"/>
                  </a:lnTo>
                  <a:lnTo>
                    <a:pt x="1118220" y="1118220"/>
                  </a:lnTo>
                  <a:lnTo>
                    <a:pt x="0" y="111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97068" y="94398"/>
              <a:ext cx="929424" cy="929424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91727" y="95017"/>
              <a:ext cx="929424" cy="920818"/>
            </a:xfrm>
            <a:custGeom>
              <a:avLst/>
              <a:gdLst/>
              <a:ahLst/>
              <a:cxnLst/>
              <a:rect l="l" t="t" r="r" b="b"/>
              <a:pathLst>
                <a:path w="929424" h="920818">
                  <a:moveTo>
                    <a:pt x="0" y="0"/>
                  </a:moveTo>
                  <a:lnTo>
                    <a:pt x="929424" y="0"/>
                  </a:lnTo>
                  <a:lnTo>
                    <a:pt x="929424" y="920819"/>
                  </a:lnTo>
                  <a:lnTo>
                    <a:pt x="0" y="920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9216510"/>
            <a:ext cx="6498213" cy="1070490"/>
            <a:chOff x="0" y="0"/>
            <a:chExt cx="8664283" cy="1427320"/>
          </a:xfrm>
        </p:grpSpPr>
        <p:grpSp>
          <p:nvGrpSpPr>
            <p:cNvPr id="11" name="Group 11"/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D6AEECF6-3E05-3845-A9B6-4024E1499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3" y="1762099"/>
            <a:ext cx="6629400" cy="1143000"/>
          </a:xfrm>
        </p:spPr>
        <p:txBody>
          <a:bodyPr/>
          <a:lstStyle/>
          <a:p>
            <a:r>
              <a:rPr lang="en-US" dirty="0" err="1"/>
              <a:t>Kategori</a:t>
            </a:r>
            <a:r>
              <a:rPr lang="en-US" dirty="0"/>
              <a:t>: </a:t>
            </a:r>
            <a:r>
              <a:rPr lang="en-US" dirty="0" err="1"/>
              <a:t>Fisiologi</a:t>
            </a: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32A7999-FCDC-E447-811A-E3AB41579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346" y="3366129"/>
            <a:ext cx="6934200" cy="4525963"/>
          </a:xfrm>
        </p:spPr>
        <p:txBody>
          <a:bodyPr/>
          <a:lstStyle/>
          <a:p>
            <a:r>
              <a:rPr lang="en-US" dirty="0" err="1"/>
              <a:t>Bersihan</a:t>
            </a:r>
            <a:r>
              <a:rPr lang="en-US" dirty="0"/>
              <a:t> </a:t>
            </a:r>
            <a:r>
              <a:rPr lang="en-US" dirty="0" err="1"/>
              <a:t>jalan</a:t>
            </a:r>
            <a:r>
              <a:rPr lang="en-US" dirty="0"/>
              <a:t> </a:t>
            </a:r>
            <a:r>
              <a:rPr lang="en-US" dirty="0" err="1"/>
              <a:t>napas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efektif</a:t>
            </a:r>
            <a:endParaRPr lang="en-US" dirty="0"/>
          </a:p>
          <a:p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pertukaran</a:t>
            </a:r>
            <a:r>
              <a:rPr lang="en-US" dirty="0"/>
              <a:t> gas</a:t>
            </a:r>
          </a:p>
          <a:p>
            <a:r>
              <a:rPr lang="en-US" dirty="0" err="1"/>
              <a:t>Gnagguan</a:t>
            </a:r>
            <a:r>
              <a:rPr lang="en-US" dirty="0"/>
              <a:t> </a:t>
            </a:r>
            <a:r>
              <a:rPr lang="en-US" dirty="0" err="1"/>
              <a:t>ventilasi</a:t>
            </a:r>
            <a:r>
              <a:rPr lang="en-US" dirty="0"/>
              <a:t> </a:t>
            </a:r>
            <a:r>
              <a:rPr lang="en-US" dirty="0" err="1"/>
              <a:t>spontan</a:t>
            </a:r>
            <a:endParaRPr lang="en-US" dirty="0"/>
          </a:p>
          <a:p>
            <a:r>
              <a:rPr lang="en-US" dirty="0"/>
              <a:t>Pola </a:t>
            </a:r>
            <a:r>
              <a:rPr lang="en-US" dirty="0" err="1"/>
              <a:t>napas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efektif</a:t>
            </a:r>
            <a:endParaRPr lang="en-US" dirty="0"/>
          </a:p>
          <a:p>
            <a:r>
              <a:rPr lang="en-US" dirty="0" err="1"/>
              <a:t>dll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5" name="Title 8">
            <a:extLst>
              <a:ext uri="{FF2B5EF4-FFF2-40B4-BE49-F238E27FC236}">
                <a16:creationId xmlns:a16="http://schemas.microsoft.com/office/drawing/2014/main" id="{C7CA7A86-71A9-4544-BF81-B67DE4C2C30F}"/>
              </a:ext>
            </a:extLst>
          </p:cNvPr>
          <p:cNvSpPr txBox="1">
            <a:spLocks/>
          </p:cNvSpPr>
          <p:nvPr/>
        </p:nvSpPr>
        <p:spPr>
          <a:xfrm>
            <a:off x="8610600" y="1762099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Kategori</a:t>
            </a:r>
            <a:r>
              <a:rPr lang="en-US" dirty="0"/>
              <a:t>: </a:t>
            </a:r>
            <a:r>
              <a:rPr lang="en-US" dirty="0" err="1"/>
              <a:t>Sirkulasi</a:t>
            </a:r>
            <a:endParaRPr lang="en-US" dirty="0"/>
          </a:p>
        </p:txBody>
      </p:sp>
      <p:sp>
        <p:nvSpPr>
          <p:cNvPr id="27" name="Content Placeholder 23">
            <a:extLst>
              <a:ext uri="{FF2B5EF4-FFF2-40B4-BE49-F238E27FC236}">
                <a16:creationId xmlns:a16="http://schemas.microsoft.com/office/drawing/2014/main" id="{B417410C-36F0-4A4E-800B-2A45495866D8}"/>
              </a:ext>
            </a:extLst>
          </p:cNvPr>
          <p:cNvSpPr txBox="1">
            <a:spLocks/>
          </p:cNvSpPr>
          <p:nvPr/>
        </p:nvSpPr>
        <p:spPr>
          <a:xfrm>
            <a:off x="9144000" y="3457761"/>
            <a:ext cx="6934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sirkulasi</a:t>
            </a:r>
            <a:r>
              <a:rPr lang="en-US" dirty="0"/>
              <a:t> </a:t>
            </a:r>
            <a:r>
              <a:rPr lang="en-US" dirty="0" err="1"/>
              <a:t>spontan</a:t>
            </a:r>
            <a:endParaRPr lang="en-US" dirty="0"/>
          </a:p>
          <a:p>
            <a:r>
              <a:rPr lang="en-US" dirty="0" err="1"/>
              <a:t>Penurunan</a:t>
            </a:r>
            <a:r>
              <a:rPr lang="en-US" dirty="0"/>
              <a:t> </a:t>
            </a:r>
            <a:r>
              <a:rPr lang="en-US" dirty="0" err="1"/>
              <a:t>curah</a:t>
            </a:r>
            <a:r>
              <a:rPr lang="en-US" dirty="0"/>
              <a:t> </a:t>
            </a:r>
            <a:r>
              <a:rPr lang="en-US" dirty="0" err="1"/>
              <a:t>jantung</a:t>
            </a:r>
            <a:endParaRPr lang="en-US" dirty="0"/>
          </a:p>
          <a:p>
            <a:r>
              <a:rPr lang="en-US" dirty="0" err="1"/>
              <a:t>Perfusi</a:t>
            </a:r>
            <a:r>
              <a:rPr lang="en-US" dirty="0"/>
              <a:t> </a:t>
            </a:r>
            <a:r>
              <a:rPr lang="en-US" dirty="0" err="1"/>
              <a:t>perifer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efektif</a:t>
            </a:r>
            <a:endParaRPr lang="en-US" dirty="0"/>
          </a:p>
          <a:p>
            <a:r>
              <a:rPr lang="en-US" dirty="0" err="1"/>
              <a:t>Risiko</a:t>
            </a:r>
            <a:r>
              <a:rPr lang="en-US" dirty="0"/>
              <a:t> </a:t>
            </a:r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sirkulasi</a:t>
            </a:r>
            <a:r>
              <a:rPr lang="en-US" dirty="0"/>
              <a:t> </a:t>
            </a:r>
            <a:r>
              <a:rPr lang="en-US" dirty="0" err="1"/>
              <a:t>spontan</a:t>
            </a:r>
            <a:endParaRPr lang="en-US" dirty="0"/>
          </a:p>
          <a:p>
            <a:r>
              <a:rPr lang="en-US" dirty="0" err="1"/>
              <a:t>Risiko</a:t>
            </a:r>
            <a:r>
              <a:rPr lang="en-US" dirty="0"/>
              <a:t> </a:t>
            </a:r>
            <a:r>
              <a:rPr lang="en-US" dirty="0" err="1"/>
              <a:t>penurunan</a:t>
            </a:r>
            <a:r>
              <a:rPr lang="en-US" dirty="0"/>
              <a:t> </a:t>
            </a:r>
            <a:r>
              <a:rPr lang="en-US" dirty="0" err="1"/>
              <a:t>curah</a:t>
            </a:r>
            <a:r>
              <a:rPr lang="en-US" dirty="0"/>
              <a:t> </a:t>
            </a:r>
            <a:r>
              <a:rPr lang="en-US" dirty="0" err="1"/>
              <a:t>jantung</a:t>
            </a:r>
            <a:endParaRPr lang="en-US" dirty="0"/>
          </a:p>
          <a:p>
            <a:r>
              <a:rPr lang="en-US" dirty="0" err="1"/>
              <a:t>Risiko</a:t>
            </a:r>
            <a:r>
              <a:rPr lang="en-US" dirty="0"/>
              <a:t> </a:t>
            </a:r>
            <a:r>
              <a:rPr lang="en-US" dirty="0" err="1"/>
              <a:t>perdarahan</a:t>
            </a:r>
            <a:endParaRPr lang="en-US" dirty="0"/>
          </a:p>
          <a:p>
            <a:r>
              <a:rPr lang="en-US" dirty="0" err="1"/>
              <a:t>Risiko</a:t>
            </a:r>
            <a:r>
              <a:rPr lang="en-US" dirty="0"/>
              <a:t> </a:t>
            </a:r>
            <a:r>
              <a:rPr lang="en-US" dirty="0" err="1"/>
              <a:t>perfusi</a:t>
            </a:r>
            <a:r>
              <a:rPr lang="en-US" dirty="0"/>
              <a:t> </a:t>
            </a:r>
            <a:r>
              <a:rPr lang="en-US" dirty="0" err="1"/>
              <a:t>miocard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efektif</a:t>
            </a:r>
            <a:endParaRPr lang="en-US" dirty="0"/>
          </a:p>
          <a:p>
            <a:r>
              <a:rPr lang="en-US" dirty="0" err="1"/>
              <a:t>Risiko</a:t>
            </a:r>
            <a:r>
              <a:rPr lang="en-US" dirty="0"/>
              <a:t> </a:t>
            </a:r>
            <a:r>
              <a:rPr lang="en-US" dirty="0" err="1"/>
              <a:t>perfusi</a:t>
            </a:r>
            <a:r>
              <a:rPr lang="en-US" dirty="0"/>
              <a:t> </a:t>
            </a:r>
            <a:r>
              <a:rPr lang="en-US" dirty="0" err="1"/>
              <a:t>perifer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efektif</a:t>
            </a:r>
            <a:endParaRPr lang="en-US" dirty="0"/>
          </a:p>
          <a:p>
            <a:r>
              <a:rPr lang="en-US" dirty="0" err="1"/>
              <a:t>dll</a:t>
            </a: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9A19A7-2A2B-EB4B-9477-3997BE03EC5D}"/>
              </a:ext>
            </a:extLst>
          </p:cNvPr>
          <p:cNvSpPr/>
          <p:nvPr/>
        </p:nvSpPr>
        <p:spPr>
          <a:xfrm>
            <a:off x="13335000" y="8496300"/>
            <a:ext cx="3896861" cy="1036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CONTOH</a:t>
            </a:r>
          </a:p>
        </p:txBody>
      </p:sp>
      <p:sp>
        <p:nvSpPr>
          <p:cNvPr id="29" name="Title 8">
            <a:extLst>
              <a:ext uri="{FF2B5EF4-FFF2-40B4-BE49-F238E27FC236}">
                <a16:creationId xmlns:a16="http://schemas.microsoft.com/office/drawing/2014/main" id="{1DD4E6F9-8ACC-EF44-B97A-E2847E5DEE95}"/>
              </a:ext>
            </a:extLst>
          </p:cNvPr>
          <p:cNvSpPr txBox="1">
            <a:spLocks/>
          </p:cNvSpPr>
          <p:nvPr/>
        </p:nvSpPr>
        <p:spPr>
          <a:xfrm>
            <a:off x="518037" y="178784"/>
            <a:ext cx="6629400" cy="11430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/>
              <a:t>SDKI </a:t>
            </a:r>
          </a:p>
        </p:txBody>
      </p:sp>
    </p:spTree>
    <p:extLst>
      <p:ext uri="{BB962C8B-B14F-4D97-AF65-F5344CB8AC3E}">
        <p14:creationId xmlns:p14="http://schemas.microsoft.com/office/powerpoint/2010/main" val="9459739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75133" y="-8685"/>
            <a:ext cx="3138160" cy="2192789"/>
          </a:xfrm>
          <a:custGeom>
            <a:avLst/>
            <a:gdLst/>
            <a:ahLst/>
            <a:cxnLst/>
            <a:rect l="l" t="t" r="r" b="b"/>
            <a:pathLst>
              <a:path w="3138160" h="2192789">
                <a:moveTo>
                  <a:pt x="3138160" y="0"/>
                </a:moveTo>
                <a:lnTo>
                  <a:pt x="0" y="0"/>
                </a:lnTo>
                <a:lnTo>
                  <a:pt x="0" y="2192790"/>
                </a:lnTo>
                <a:lnTo>
                  <a:pt x="3138160" y="2192790"/>
                </a:lnTo>
                <a:lnTo>
                  <a:pt x="31381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27342" y="722544"/>
            <a:ext cx="838665" cy="838665"/>
            <a:chOff x="0" y="0"/>
            <a:chExt cx="1118220" cy="11182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8220" cy="1118220"/>
            </a:xfrm>
            <a:custGeom>
              <a:avLst/>
              <a:gdLst/>
              <a:ahLst/>
              <a:cxnLst/>
              <a:rect l="l" t="t" r="r" b="b"/>
              <a:pathLst>
                <a:path w="1118220" h="1118220">
                  <a:moveTo>
                    <a:pt x="0" y="0"/>
                  </a:moveTo>
                  <a:lnTo>
                    <a:pt x="1118220" y="0"/>
                  </a:lnTo>
                  <a:lnTo>
                    <a:pt x="1118220" y="1118220"/>
                  </a:lnTo>
                  <a:lnTo>
                    <a:pt x="0" y="111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97068" y="94398"/>
              <a:ext cx="929424" cy="929424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91727" y="95017"/>
              <a:ext cx="929424" cy="920818"/>
            </a:xfrm>
            <a:custGeom>
              <a:avLst/>
              <a:gdLst/>
              <a:ahLst/>
              <a:cxnLst/>
              <a:rect l="l" t="t" r="r" b="b"/>
              <a:pathLst>
                <a:path w="929424" h="920818">
                  <a:moveTo>
                    <a:pt x="0" y="0"/>
                  </a:moveTo>
                  <a:lnTo>
                    <a:pt x="929424" y="0"/>
                  </a:lnTo>
                  <a:lnTo>
                    <a:pt x="929424" y="920819"/>
                  </a:lnTo>
                  <a:lnTo>
                    <a:pt x="0" y="920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9216510"/>
            <a:ext cx="6498213" cy="1070490"/>
            <a:chOff x="0" y="0"/>
            <a:chExt cx="8664283" cy="1427320"/>
          </a:xfrm>
        </p:grpSpPr>
        <p:grpSp>
          <p:nvGrpSpPr>
            <p:cNvPr id="11" name="Group 11"/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D6AEECF6-3E05-3845-A9B6-4024E1499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593" y="1581112"/>
            <a:ext cx="6629400" cy="1143000"/>
          </a:xfrm>
        </p:spPr>
        <p:txBody>
          <a:bodyPr/>
          <a:lstStyle/>
          <a:p>
            <a:r>
              <a:rPr lang="en-US" dirty="0" err="1"/>
              <a:t>Kategori</a:t>
            </a:r>
            <a:r>
              <a:rPr lang="en-US" dirty="0"/>
              <a:t>: </a:t>
            </a:r>
            <a:r>
              <a:rPr lang="en-US" dirty="0" err="1"/>
              <a:t>Nutrisi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Cairan</a:t>
            </a: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32A7999-FCDC-E447-811A-E3AB41579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4012" y="3000680"/>
            <a:ext cx="6934200" cy="4525963"/>
          </a:xfrm>
        </p:spPr>
        <p:txBody>
          <a:bodyPr/>
          <a:lstStyle/>
          <a:p>
            <a:r>
              <a:rPr lang="en-US" dirty="0" err="1"/>
              <a:t>Hipovolemia</a:t>
            </a:r>
            <a:endParaRPr lang="en-US" dirty="0"/>
          </a:p>
          <a:p>
            <a:r>
              <a:rPr lang="en-US" dirty="0" err="1"/>
              <a:t>Hipervolemia</a:t>
            </a:r>
            <a:endParaRPr lang="en-US" dirty="0"/>
          </a:p>
          <a:p>
            <a:r>
              <a:rPr lang="en-US" dirty="0" err="1"/>
              <a:t>Resiko</a:t>
            </a:r>
            <a:r>
              <a:rPr lang="en-US" dirty="0"/>
              <a:t> </a:t>
            </a:r>
            <a:r>
              <a:rPr lang="en-US" dirty="0" err="1"/>
              <a:t>syok</a:t>
            </a:r>
            <a:endParaRPr lang="en-US" dirty="0"/>
          </a:p>
          <a:p>
            <a:r>
              <a:rPr lang="en-US" dirty="0" err="1"/>
              <a:t>dll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930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745" y="0"/>
            <a:ext cx="18288000" cy="10292665"/>
          </a:xfrm>
          <a:custGeom>
            <a:avLst/>
            <a:gdLst/>
            <a:ahLst/>
            <a:cxnLst/>
            <a:rect l="l" t="t" r="r" b="b"/>
            <a:pathLst>
              <a:path w="18288000" h="10292665">
                <a:moveTo>
                  <a:pt x="0" y="0"/>
                </a:moveTo>
                <a:lnTo>
                  <a:pt x="18288000" y="0"/>
                </a:lnTo>
                <a:lnTo>
                  <a:pt x="18288000" y="10292665"/>
                </a:lnTo>
                <a:lnTo>
                  <a:pt x="0" y="102926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803" t="-15285" r="-4770" b="-976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46860" y="9258300"/>
            <a:ext cx="3962933" cy="1034365"/>
            <a:chOff x="0" y="0"/>
            <a:chExt cx="1043735" cy="2724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3735" cy="272425"/>
            </a:xfrm>
            <a:custGeom>
              <a:avLst/>
              <a:gdLst/>
              <a:ahLst/>
              <a:cxnLst/>
              <a:rect l="l" t="t" r="r" b="b"/>
              <a:pathLst>
                <a:path w="1043735" h="272425">
                  <a:moveTo>
                    <a:pt x="0" y="0"/>
                  </a:moveTo>
                  <a:lnTo>
                    <a:pt x="1043735" y="0"/>
                  </a:lnTo>
                  <a:lnTo>
                    <a:pt x="1043735" y="272425"/>
                  </a:lnTo>
                  <a:lnTo>
                    <a:pt x="0" y="272425"/>
                  </a:lnTo>
                  <a:close/>
                </a:path>
              </a:pathLst>
            </a:custGeom>
            <a:solidFill>
              <a:srgbClr val="242F9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043735" cy="329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42F9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477408" y="3420223"/>
            <a:ext cx="11430674" cy="3453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239"/>
              </a:lnSpc>
              <a:spcBef>
                <a:spcPct val="0"/>
              </a:spcBef>
            </a:pPr>
            <a:r>
              <a:rPr lang="en-US" sz="6599" dirty="0">
                <a:solidFill>
                  <a:srgbClr val="242F9B"/>
                </a:solidFill>
                <a:latin typeface="Montserrat Bold"/>
              </a:rPr>
              <a:t>RENCANA TINDAKAN PASIEN DENGAN KEGAWATDARURATAN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536999" y="514350"/>
            <a:ext cx="1119845" cy="1119845"/>
            <a:chOff x="0" y="0"/>
            <a:chExt cx="1493127" cy="149312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93127" cy="1493127"/>
            </a:xfrm>
            <a:custGeom>
              <a:avLst/>
              <a:gdLst/>
              <a:ahLst/>
              <a:cxnLst/>
              <a:rect l="l" t="t" r="r" b="b"/>
              <a:pathLst>
                <a:path w="1493127" h="1493127">
                  <a:moveTo>
                    <a:pt x="0" y="0"/>
                  </a:moveTo>
                  <a:lnTo>
                    <a:pt x="1493127" y="0"/>
                  </a:lnTo>
                  <a:lnTo>
                    <a:pt x="1493127" y="1493127"/>
                  </a:lnTo>
                  <a:lnTo>
                    <a:pt x="0" y="1493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20" name="Group 20"/>
            <p:cNvGrpSpPr/>
            <p:nvPr/>
          </p:nvGrpSpPr>
          <p:grpSpPr>
            <a:xfrm>
              <a:off x="129613" y="126047"/>
              <a:ext cx="1241034" cy="1241034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22480" y="126874"/>
              <a:ext cx="1241034" cy="1229543"/>
            </a:xfrm>
            <a:custGeom>
              <a:avLst/>
              <a:gdLst/>
              <a:ahLst/>
              <a:cxnLst/>
              <a:rect l="l" t="t" r="r" b="b"/>
              <a:pathLst>
                <a:path w="1241034" h="1229543">
                  <a:moveTo>
                    <a:pt x="0" y="0"/>
                  </a:moveTo>
                  <a:lnTo>
                    <a:pt x="1241035" y="0"/>
                  </a:lnTo>
                  <a:lnTo>
                    <a:pt x="1241035" y="1229543"/>
                  </a:lnTo>
                  <a:lnTo>
                    <a:pt x="0" y="1229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1834606" y="666025"/>
            <a:ext cx="3632280" cy="972275"/>
            <a:chOff x="0" y="-38100"/>
            <a:chExt cx="4843040" cy="1296366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38100"/>
              <a:ext cx="4843040" cy="317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5"/>
                </a:lnSpc>
                <a:spcBef>
                  <a:spcPct val="0"/>
                </a:spcBef>
              </a:pPr>
              <a:r>
                <a:rPr lang="en-US" sz="1432" spc="113">
                  <a:solidFill>
                    <a:srgbClr val="000000"/>
                  </a:solidFill>
                  <a:latin typeface="Poppins Bold"/>
                </a:rPr>
                <a:t>SEKOLAH TINGGI ILMU KESEHATAN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50488"/>
              <a:ext cx="4843040" cy="702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12"/>
                </a:lnSpc>
                <a:spcBef>
                  <a:spcPct val="0"/>
                </a:spcBef>
              </a:pPr>
              <a:r>
                <a:rPr lang="en-US" sz="3008" spc="352" dirty="0">
                  <a:solidFill>
                    <a:srgbClr val="000000"/>
                  </a:solidFill>
                  <a:latin typeface="Poppins Bold"/>
                </a:rPr>
                <a:t>NOTOKUSUMO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868566"/>
              <a:ext cx="4843040" cy="389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6"/>
                </a:lnSpc>
                <a:spcBef>
                  <a:spcPct val="0"/>
                </a:spcBef>
              </a:pPr>
              <a:r>
                <a:rPr lang="en-US" sz="1719" spc="135" dirty="0">
                  <a:solidFill>
                    <a:srgbClr val="000000"/>
                  </a:solidFill>
                  <a:latin typeface="Poppins Bold"/>
                </a:rPr>
                <a:t>YOGYAKARTA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13576" y="9513296"/>
            <a:ext cx="2842061" cy="552530"/>
            <a:chOff x="0" y="0"/>
            <a:chExt cx="3789414" cy="73670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6"/>
                  </a:lnTo>
                  <a:lnTo>
                    <a:pt x="0" y="48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737021" y="0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588731" y="0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6"/>
                  </a:lnTo>
                  <a:lnTo>
                    <a:pt x="0" y="48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2418964" y="0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6"/>
                  </a:lnTo>
                  <a:lnTo>
                    <a:pt x="0" y="48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3165214" y="0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6"/>
                  </a:lnTo>
                  <a:lnTo>
                    <a:pt x="0" y="48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2237196" y="199999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8"/>
                  </a:lnTo>
                  <a:lnTo>
                    <a:pt x="0" y="536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2261157" y="213132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2972026" y="199999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8"/>
                  </a:lnTo>
                  <a:lnTo>
                    <a:pt x="0" y="536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2995987" y="213132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843345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75133" y="-8685"/>
            <a:ext cx="3138160" cy="2192789"/>
          </a:xfrm>
          <a:custGeom>
            <a:avLst/>
            <a:gdLst/>
            <a:ahLst/>
            <a:cxnLst/>
            <a:rect l="l" t="t" r="r" b="b"/>
            <a:pathLst>
              <a:path w="3138160" h="2192789">
                <a:moveTo>
                  <a:pt x="3138160" y="0"/>
                </a:moveTo>
                <a:lnTo>
                  <a:pt x="0" y="0"/>
                </a:lnTo>
                <a:lnTo>
                  <a:pt x="0" y="2192790"/>
                </a:lnTo>
                <a:lnTo>
                  <a:pt x="3138160" y="2192790"/>
                </a:lnTo>
                <a:lnTo>
                  <a:pt x="31381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27342" y="722544"/>
            <a:ext cx="838665" cy="838665"/>
            <a:chOff x="0" y="0"/>
            <a:chExt cx="1118220" cy="11182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8220" cy="1118220"/>
            </a:xfrm>
            <a:custGeom>
              <a:avLst/>
              <a:gdLst/>
              <a:ahLst/>
              <a:cxnLst/>
              <a:rect l="l" t="t" r="r" b="b"/>
              <a:pathLst>
                <a:path w="1118220" h="1118220">
                  <a:moveTo>
                    <a:pt x="0" y="0"/>
                  </a:moveTo>
                  <a:lnTo>
                    <a:pt x="1118220" y="0"/>
                  </a:lnTo>
                  <a:lnTo>
                    <a:pt x="1118220" y="1118220"/>
                  </a:lnTo>
                  <a:lnTo>
                    <a:pt x="0" y="111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97068" y="94398"/>
              <a:ext cx="929424" cy="929424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91727" y="95017"/>
              <a:ext cx="929424" cy="920818"/>
            </a:xfrm>
            <a:custGeom>
              <a:avLst/>
              <a:gdLst/>
              <a:ahLst/>
              <a:cxnLst/>
              <a:rect l="l" t="t" r="r" b="b"/>
              <a:pathLst>
                <a:path w="929424" h="920818">
                  <a:moveTo>
                    <a:pt x="0" y="0"/>
                  </a:moveTo>
                  <a:lnTo>
                    <a:pt x="929424" y="0"/>
                  </a:lnTo>
                  <a:lnTo>
                    <a:pt x="929424" y="920819"/>
                  </a:lnTo>
                  <a:lnTo>
                    <a:pt x="0" y="920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9216510"/>
            <a:ext cx="6498213" cy="1070490"/>
            <a:chOff x="0" y="0"/>
            <a:chExt cx="8664283" cy="1427320"/>
          </a:xfrm>
        </p:grpSpPr>
        <p:grpSp>
          <p:nvGrpSpPr>
            <p:cNvPr id="11" name="Group 11"/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5" name="Title 24">
            <a:extLst>
              <a:ext uri="{FF2B5EF4-FFF2-40B4-BE49-F238E27FC236}">
                <a16:creationId xmlns:a16="http://schemas.microsoft.com/office/drawing/2014/main" id="{C980783C-8CEB-8D43-AFBB-8231DC55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533" y="1866900"/>
            <a:ext cx="14161019" cy="6324713"/>
          </a:xfrm>
        </p:spPr>
        <p:txBody>
          <a:bodyPr>
            <a:normAutofit fontScale="90000"/>
          </a:bodyPr>
          <a:lstStyle/>
          <a:p>
            <a:pPr algn="just"/>
            <a:r>
              <a:rPr lang="en-US" b="1" dirty="0"/>
              <a:t>KASUS:</a:t>
            </a:r>
            <a:br>
              <a:rPr lang="en-US" b="1" dirty="0"/>
            </a:br>
            <a:r>
              <a:rPr lang="en-ID" dirty="0" err="1"/>
              <a:t>Seorang</a:t>
            </a:r>
            <a:r>
              <a:rPr lang="en-ID" dirty="0"/>
              <a:t> </a:t>
            </a:r>
            <a:r>
              <a:rPr lang="en-ID" dirty="0" err="1"/>
              <a:t>laki-laki</a:t>
            </a:r>
            <a:r>
              <a:rPr lang="en-ID" dirty="0"/>
              <a:t>, Tn. A, </a:t>
            </a:r>
            <a:r>
              <a:rPr lang="en-ID" dirty="0" err="1"/>
              <a:t>usia</a:t>
            </a:r>
            <a:r>
              <a:rPr lang="en-ID" dirty="0"/>
              <a:t> 56 </a:t>
            </a:r>
            <a:r>
              <a:rPr lang="en-ID" dirty="0" err="1"/>
              <a:t>tahun</a:t>
            </a:r>
            <a:r>
              <a:rPr lang="en-ID" dirty="0"/>
              <a:t>, </a:t>
            </a:r>
            <a:r>
              <a:rPr lang="en-ID" dirty="0" err="1"/>
              <a:t>datang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UGD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riwayat</a:t>
            </a:r>
            <a:r>
              <a:rPr lang="en-ID" dirty="0"/>
              <a:t> </a:t>
            </a:r>
            <a:r>
              <a:rPr lang="en-ID" dirty="0" err="1"/>
              <a:t>sesak</a:t>
            </a:r>
            <a:r>
              <a:rPr lang="en-ID" dirty="0"/>
              <a:t> </a:t>
            </a:r>
            <a:r>
              <a:rPr lang="en-ID" dirty="0" err="1"/>
              <a:t>napas</a:t>
            </a:r>
            <a:r>
              <a:rPr lang="en-ID" dirty="0"/>
              <a:t> </a:t>
            </a:r>
            <a:r>
              <a:rPr lang="en-ID" dirty="0" err="1"/>
              <a:t>sejak</a:t>
            </a:r>
            <a:r>
              <a:rPr lang="en-ID" dirty="0"/>
              <a:t> 2 jam </a:t>
            </a:r>
            <a:r>
              <a:rPr lang="en-ID" dirty="0" err="1"/>
              <a:t>sebelum</a:t>
            </a:r>
            <a:r>
              <a:rPr lang="en-ID" dirty="0"/>
              <a:t> </a:t>
            </a:r>
            <a:r>
              <a:rPr lang="en-ID" dirty="0" err="1"/>
              <a:t>masuk</a:t>
            </a:r>
            <a:r>
              <a:rPr lang="en-ID" dirty="0"/>
              <a:t> </a:t>
            </a:r>
            <a:r>
              <a:rPr lang="en-ID" dirty="0" err="1"/>
              <a:t>rumah</a:t>
            </a:r>
            <a:r>
              <a:rPr lang="en-ID" dirty="0"/>
              <a:t> </a:t>
            </a:r>
            <a:r>
              <a:rPr lang="en-ID" dirty="0" err="1"/>
              <a:t>sakit</a:t>
            </a:r>
            <a:r>
              <a:rPr lang="en-ID" dirty="0"/>
              <a:t>. </a:t>
            </a:r>
            <a:r>
              <a:rPr lang="en-ID" dirty="0" err="1"/>
              <a:t>Pasien</a:t>
            </a:r>
            <a:r>
              <a:rPr lang="en-ID" dirty="0"/>
              <a:t> </a:t>
            </a:r>
            <a:r>
              <a:rPr lang="en-ID" dirty="0" err="1"/>
              <a:t>ditemukan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sadar</a:t>
            </a:r>
            <a:r>
              <a:rPr lang="en-ID" dirty="0"/>
              <a:t> (GCS E2VtM4), </a:t>
            </a:r>
            <a:r>
              <a:rPr lang="en-ID" dirty="0" err="1"/>
              <a:t>tampak</a:t>
            </a:r>
            <a:r>
              <a:rPr lang="en-ID" dirty="0"/>
              <a:t> </a:t>
            </a:r>
            <a:r>
              <a:rPr lang="en-ID" dirty="0" err="1"/>
              <a:t>retraksi</a:t>
            </a:r>
            <a:r>
              <a:rPr lang="en-ID" dirty="0"/>
              <a:t> </a:t>
            </a:r>
            <a:r>
              <a:rPr lang="en-ID" dirty="0" err="1"/>
              <a:t>otot</a:t>
            </a:r>
            <a:r>
              <a:rPr lang="en-ID" dirty="0"/>
              <a:t> bantu </a:t>
            </a:r>
            <a:r>
              <a:rPr lang="en-ID" dirty="0" err="1"/>
              <a:t>napas</a:t>
            </a:r>
            <a:r>
              <a:rPr lang="en-ID" dirty="0"/>
              <a:t>,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saturasi</a:t>
            </a:r>
            <a:r>
              <a:rPr lang="en-ID" dirty="0"/>
              <a:t> </a:t>
            </a:r>
            <a:r>
              <a:rPr lang="en-ID" dirty="0" err="1"/>
              <a:t>oksigen</a:t>
            </a:r>
            <a:r>
              <a:rPr lang="en-ID" dirty="0"/>
              <a:t> 78% </a:t>
            </a:r>
            <a:r>
              <a:rPr lang="en-ID" dirty="0" err="1"/>
              <a:t>meskipun</a:t>
            </a:r>
            <a:r>
              <a:rPr lang="en-ID" dirty="0"/>
              <a:t> </a:t>
            </a:r>
            <a:r>
              <a:rPr lang="en-ID" dirty="0" err="1"/>
              <a:t>sudah</a:t>
            </a:r>
            <a:r>
              <a:rPr lang="en-ID" dirty="0"/>
              <a:t> </a:t>
            </a:r>
            <a:r>
              <a:rPr lang="en-ID" dirty="0" err="1"/>
              <a:t>diberikan</a:t>
            </a:r>
            <a:r>
              <a:rPr lang="en-ID" dirty="0"/>
              <a:t> </a:t>
            </a:r>
            <a:r>
              <a:rPr lang="en-ID" dirty="0" err="1"/>
              <a:t>oksigen</a:t>
            </a:r>
            <a:r>
              <a:rPr lang="en-ID" dirty="0"/>
              <a:t> 10 L/</a:t>
            </a:r>
            <a:r>
              <a:rPr lang="en-ID" dirty="0" err="1"/>
              <a:t>menit</a:t>
            </a:r>
            <a:r>
              <a:rPr lang="en-ID" dirty="0"/>
              <a:t> </a:t>
            </a:r>
            <a:r>
              <a:rPr lang="en-ID" dirty="0" err="1"/>
              <a:t>melalui</a:t>
            </a:r>
            <a:r>
              <a:rPr lang="en-ID" dirty="0"/>
              <a:t> non-rebreathing mask. </a:t>
            </a:r>
            <a:r>
              <a:rPr lang="en-ID" dirty="0" err="1"/>
              <a:t>Bunyi</a:t>
            </a:r>
            <a:r>
              <a:rPr lang="en-ID" dirty="0"/>
              <a:t> </a:t>
            </a:r>
            <a:r>
              <a:rPr lang="en-ID" dirty="0" err="1"/>
              <a:t>napas</a:t>
            </a:r>
            <a:r>
              <a:rPr lang="en-ID" dirty="0"/>
              <a:t> </a:t>
            </a:r>
            <a:r>
              <a:rPr lang="en-ID" dirty="0" err="1"/>
              <a:t>terdengar</a:t>
            </a:r>
            <a:r>
              <a:rPr lang="en-ID" dirty="0"/>
              <a:t> </a:t>
            </a:r>
            <a:r>
              <a:rPr lang="en-ID" dirty="0" err="1"/>
              <a:t>ronki</a:t>
            </a:r>
            <a:r>
              <a:rPr lang="en-ID" dirty="0"/>
              <a:t> </a:t>
            </a:r>
            <a:r>
              <a:rPr lang="en-ID" dirty="0" err="1"/>
              <a:t>kasar</a:t>
            </a:r>
            <a:r>
              <a:rPr lang="en-ID" dirty="0"/>
              <a:t> bilateral, sputum </a:t>
            </a:r>
            <a:r>
              <a:rPr lang="en-ID" dirty="0" err="1"/>
              <a:t>kental</a:t>
            </a:r>
            <a:r>
              <a:rPr lang="en-ID" dirty="0"/>
              <a:t> </a:t>
            </a:r>
            <a:r>
              <a:rPr lang="en-ID" dirty="0" err="1"/>
              <a:t>sulit</a:t>
            </a:r>
            <a:r>
              <a:rPr lang="en-ID" dirty="0"/>
              <a:t> </a:t>
            </a:r>
            <a:r>
              <a:rPr lang="en-ID" dirty="0" err="1"/>
              <a:t>dikeluarkan</a:t>
            </a:r>
            <a:r>
              <a:rPr lang="en-ID" dirty="0"/>
              <a:t>, </a:t>
            </a:r>
            <a:r>
              <a:rPr lang="en-ID" dirty="0" err="1"/>
              <a:t>frekuensi</a:t>
            </a:r>
            <a:r>
              <a:rPr lang="en-ID" dirty="0"/>
              <a:t> </a:t>
            </a:r>
            <a:r>
              <a:rPr lang="en-ID" dirty="0" err="1"/>
              <a:t>napas</a:t>
            </a:r>
            <a:r>
              <a:rPr lang="en-ID" dirty="0"/>
              <a:t> 32 x/</a:t>
            </a:r>
            <a:r>
              <a:rPr lang="en-ID" dirty="0" err="1"/>
              <a:t>menit</a:t>
            </a:r>
            <a:r>
              <a:rPr lang="en-ID" dirty="0"/>
              <a:t>,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penggunaan</a:t>
            </a:r>
            <a:r>
              <a:rPr lang="en-ID" dirty="0"/>
              <a:t> </a:t>
            </a:r>
            <a:r>
              <a:rPr lang="en-ID" dirty="0" err="1"/>
              <a:t>otot</a:t>
            </a:r>
            <a:r>
              <a:rPr lang="en-ID" dirty="0"/>
              <a:t> bantu </a:t>
            </a:r>
            <a:r>
              <a:rPr lang="en-ID" dirty="0" err="1"/>
              <a:t>napas</a:t>
            </a:r>
            <a:r>
              <a:rPr lang="en-ID" dirty="0"/>
              <a:t> </a:t>
            </a:r>
            <a:r>
              <a:rPr lang="en-ID" dirty="0" err="1"/>
              <a:t>jelas</a:t>
            </a:r>
            <a:r>
              <a:rPr lang="en-ID" dirty="0"/>
              <a:t> </a:t>
            </a:r>
            <a:r>
              <a:rPr lang="en-ID" dirty="0" err="1"/>
              <a:t>terlihat</a:t>
            </a:r>
            <a:r>
              <a:rPr lang="en-ID" dirty="0"/>
              <a:t>. </a:t>
            </a:r>
            <a:r>
              <a:rPr lang="en-ID" dirty="0" err="1"/>
              <a:t>Tekanan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160/90 mmHg, </a:t>
            </a:r>
            <a:r>
              <a:rPr lang="en-ID" dirty="0" err="1"/>
              <a:t>nadi</a:t>
            </a:r>
            <a:r>
              <a:rPr lang="en-ID" dirty="0"/>
              <a:t> 112 x/</a:t>
            </a:r>
            <a:r>
              <a:rPr lang="en-ID" dirty="0" err="1"/>
              <a:t>menit</a:t>
            </a:r>
            <a:r>
              <a:rPr lang="en-ID" dirty="0"/>
              <a:t>, </a:t>
            </a:r>
            <a:r>
              <a:rPr lang="en-ID" dirty="0" err="1"/>
              <a:t>suhu</a:t>
            </a:r>
            <a:r>
              <a:rPr lang="en-ID" dirty="0"/>
              <a:t> 38,3 °C.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475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75133" y="-8685"/>
            <a:ext cx="3138160" cy="2192789"/>
          </a:xfrm>
          <a:custGeom>
            <a:avLst/>
            <a:gdLst/>
            <a:ahLst/>
            <a:cxnLst/>
            <a:rect l="l" t="t" r="r" b="b"/>
            <a:pathLst>
              <a:path w="3138160" h="2192789">
                <a:moveTo>
                  <a:pt x="3138160" y="0"/>
                </a:moveTo>
                <a:lnTo>
                  <a:pt x="0" y="0"/>
                </a:lnTo>
                <a:lnTo>
                  <a:pt x="0" y="2192790"/>
                </a:lnTo>
                <a:lnTo>
                  <a:pt x="3138160" y="2192790"/>
                </a:lnTo>
                <a:lnTo>
                  <a:pt x="31381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27342" y="722544"/>
            <a:ext cx="838665" cy="838665"/>
            <a:chOff x="0" y="0"/>
            <a:chExt cx="1118220" cy="11182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8220" cy="1118220"/>
            </a:xfrm>
            <a:custGeom>
              <a:avLst/>
              <a:gdLst/>
              <a:ahLst/>
              <a:cxnLst/>
              <a:rect l="l" t="t" r="r" b="b"/>
              <a:pathLst>
                <a:path w="1118220" h="1118220">
                  <a:moveTo>
                    <a:pt x="0" y="0"/>
                  </a:moveTo>
                  <a:lnTo>
                    <a:pt x="1118220" y="0"/>
                  </a:lnTo>
                  <a:lnTo>
                    <a:pt x="1118220" y="1118220"/>
                  </a:lnTo>
                  <a:lnTo>
                    <a:pt x="0" y="111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97068" y="94398"/>
              <a:ext cx="929424" cy="929424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91727" y="95017"/>
              <a:ext cx="929424" cy="920818"/>
            </a:xfrm>
            <a:custGeom>
              <a:avLst/>
              <a:gdLst/>
              <a:ahLst/>
              <a:cxnLst/>
              <a:rect l="l" t="t" r="r" b="b"/>
              <a:pathLst>
                <a:path w="929424" h="920818">
                  <a:moveTo>
                    <a:pt x="0" y="0"/>
                  </a:moveTo>
                  <a:lnTo>
                    <a:pt x="929424" y="0"/>
                  </a:lnTo>
                  <a:lnTo>
                    <a:pt x="929424" y="920819"/>
                  </a:lnTo>
                  <a:lnTo>
                    <a:pt x="0" y="920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9216510"/>
            <a:ext cx="6498213" cy="1070490"/>
            <a:chOff x="0" y="0"/>
            <a:chExt cx="8664283" cy="1427320"/>
          </a:xfrm>
        </p:grpSpPr>
        <p:grpSp>
          <p:nvGrpSpPr>
            <p:cNvPr id="11" name="Group 11"/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6978363-40CC-6640-99A5-80BD54C5718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13011" y="121026"/>
            <a:ext cx="6653303" cy="990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40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75133" y="-8685"/>
            <a:ext cx="3138160" cy="2192789"/>
          </a:xfrm>
          <a:custGeom>
            <a:avLst/>
            <a:gdLst/>
            <a:ahLst/>
            <a:cxnLst/>
            <a:rect l="l" t="t" r="r" b="b"/>
            <a:pathLst>
              <a:path w="3138160" h="2192789">
                <a:moveTo>
                  <a:pt x="3138160" y="0"/>
                </a:moveTo>
                <a:lnTo>
                  <a:pt x="0" y="0"/>
                </a:lnTo>
                <a:lnTo>
                  <a:pt x="0" y="2192790"/>
                </a:lnTo>
                <a:lnTo>
                  <a:pt x="3138160" y="2192790"/>
                </a:lnTo>
                <a:lnTo>
                  <a:pt x="31381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27342" y="722544"/>
            <a:ext cx="838665" cy="838665"/>
            <a:chOff x="0" y="0"/>
            <a:chExt cx="1118220" cy="11182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8220" cy="1118220"/>
            </a:xfrm>
            <a:custGeom>
              <a:avLst/>
              <a:gdLst/>
              <a:ahLst/>
              <a:cxnLst/>
              <a:rect l="l" t="t" r="r" b="b"/>
              <a:pathLst>
                <a:path w="1118220" h="1118220">
                  <a:moveTo>
                    <a:pt x="0" y="0"/>
                  </a:moveTo>
                  <a:lnTo>
                    <a:pt x="1118220" y="0"/>
                  </a:lnTo>
                  <a:lnTo>
                    <a:pt x="1118220" y="1118220"/>
                  </a:lnTo>
                  <a:lnTo>
                    <a:pt x="0" y="111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97068" y="94398"/>
              <a:ext cx="929424" cy="929424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91727" y="95017"/>
              <a:ext cx="929424" cy="920818"/>
            </a:xfrm>
            <a:custGeom>
              <a:avLst/>
              <a:gdLst/>
              <a:ahLst/>
              <a:cxnLst/>
              <a:rect l="l" t="t" r="r" b="b"/>
              <a:pathLst>
                <a:path w="929424" h="920818">
                  <a:moveTo>
                    <a:pt x="0" y="0"/>
                  </a:moveTo>
                  <a:lnTo>
                    <a:pt x="929424" y="0"/>
                  </a:lnTo>
                  <a:lnTo>
                    <a:pt x="929424" y="920819"/>
                  </a:lnTo>
                  <a:lnTo>
                    <a:pt x="0" y="920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9216510"/>
            <a:ext cx="6498213" cy="1070490"/>
            <a:chOff x="0" y="0"/>
            <a:chExt cx="8664283" cy="1427320"/>
          </a:xfrm>
        </p:grpSpPr>
        <p:grpSp>
          <p:nvGrpSpPr>
            <p:cNvPr id="11" name="Group 11"/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5" name="Title 24">
            <a:extLst>
              <a:ext uri="{FF2B5EF4-FFF2-40B4-BE49-F238E27FC236}">
                <a16:creationId xmlns:a16="http://schemas.microsoft.com/office/drawing/2014/main" id="{C980783C-8CEB-8D43-AFBB-8231DC55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981" y="2599350"/>
            <a:ext cx="4366061" cy="4564062"/>
          </a:xfrm>
        </p:spPr>
        <p:txBody>
          <a:bodyPr>
            <a:normAutofit/>
          </a:bodyPr>
          <a:lstStyle/>
          <a:p>
            <a:r>
              <a:rPr lang="en-US" b="1" dirty="0"/>
              <a:t>DIAGNOSA KEPERAWATAN: </a:t>
            </a:r>
            <a:br>
              <a:rPr lang="en-US" dirty="0"/>
            </a:br>
            <a:r>
              <a:rPr lang="en-US" dirty="0" err="1"/>
              <a:t>Bersihan</a:t>
            </a:r>
            <a:r>
              <a:rPr lang="en-US" dirty="0"/>
              <a:t> </a:t>
            </a:r>
            <a:r>
              <a:rPr lang="en-US" dirty="0" err="1"/>
              <a:t>jalan</a:t>
            </a:r>
            <a:r>
              <a:rPr lang="en-US" dirty="0"/>
              <a:t> </a:t>
            </a:r>
            <a:r>
              <a:rPr lang="en-US" dirty="0" err="1"/>
              <a:t>napas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efektif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81C59DB-D1B7-9746-9215-27FA1043B8D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7876" y="1277190"/>
            <a:ext cx="102870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063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75133" y="-8685"/>
            <a:ext cx="3138160" cy="2192789"/>
          </a:xfrm>
          <a:custGeom>
            <a:avLst/>
            <a:gdLst/>
            <a:ahLst/>
            <a:cxnLst/>
            <a:rect l="l" t="t" r="r" b="b"/>
            <a:pathLst>
              <a:path w="3138160" h="2192789">
                <a:moveTo>
                  <a:pt x="3138160" y="0"/>
                </a:moveTo>
                <a:lnTo>
                  <a:pt x="0" y="0"/>
                </a:lnTo>
                <a:lnTo>
                  <a:pt x="0" y="2192790"/>
                </a:lnTo>
                <a:lnTo>
                  <a:pt x="3138160" y="2192790"/>
                </a:lnTo>
                <a:lnTo>
                  <a:pt x="31381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27342" y="722544"/>
            <a:ext cx="838665" cy="838665"/>
            <a:chOff x="0" y="0"/>
            <a:chExt cx="1118220" cy="11182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8220" cy="1118220"/>
            </a:xfrm>
            <a:custGeom>
              <a:avLst/>
              <a:gdLst/>
              <a:ahLst/>
              <a:cxnLst/>
              <a:rect l="l" t="t" r="r" b="b"/>
              <a:pathLst>
                <a:path w="1118220" h="1118220">
                  <a:moveTo>
                    <a:pt x="0" y="0"/>
                  </a:moveTo>
                  <a:lnTo>
                    <a:pt x="1118220" y="0"/>
                  </a:lnTo>
                  <a:lnTo>
                    <a:pt x="1118220" y="1118220"/>
                  </a:lnTo>
                  <a:lnTo>
                    <a:pt x="0" y="111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97068" y="94398"/>
              <a:ext cx="929424" cy="929424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91727" y="95017"/>
              <a:ext cx="929424" cy="920818"/>
            </a:xfrm>
            <a:custGeom>
              <a:avLst/>
              <a:gdLst/>
              <a:ahLst/>
              <a:cxnLst/>
              <a:rect l="l" t="t" r="r" b="b"/>
              <a:pathLst>
                <a:path w="929424" h="920818">
                  <a:moveTo>
                    <a:pt x="0" y="0"/>
                  </a:moveTo>
                  <a:lnTo>
                    <a:pt x="929424" y="0"/>
                  </a:lnTo>
                  <a:lnTo>
                    <a:pt x="929424" y="920819"/>
                  </a:lnTo>
                  <a:lnTo>
                    <a:pt x="0" y="920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9216510"/>
            <a:ext cx="6498213" cy="1070490"/>
            <a:chOff x="0" y="0"/>
            <a:chExt cx="8664283" cy="1427320"/>
          </a:xfrm>
        </p:grpSpPr>
        <p:grpSp>
          <p:nvGrpSpPr>
            <p:cNvPr id="11" name="Group 11"/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5" name="Title 24">
            <a:extLst>
              <a:ext uri="{FF2B5EF4-FFF2-40B4-BE49-F238E27FC236}">
                <a16:creationId xmlns:a16="http://schemas.microsoft.com/office/drawing/2014/main" id="{C980783C-8CEB-8D43-AFBB-8231DC55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366061" cy="1143000"/>
          </a:xfrm>
        </p:spPr>
        <p:txBody>
          <a:bodyPr/>
          <a:lstStyle/>
          <a:p>
            <a:r>
              <a:rPr lang="en-US" dirty="0"/>
              <a:t>….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01DA240-F726-354B-B375-10A27121C1B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4088" y="1251282"/>
            <a:ext cx="102870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24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75133" y="-8685"/>
            <a:ext cx="3138160" cy="2192789"/>
          </a:xfrm>
          <a:custGeom>
            <a:avLst/>
            <a:gdLst/>
            <a:ahLst/>
            <a:cxnLst/>
            <a:rect l="l" t="t" r="r" b="b"/>
            <a:pathLst>
              <a:path w="3138160" h="2192789">
                <a:moveTo>
                  <a:pt x="3138160" y="0"/>
                </a:moveTo>
                <a:lnTo>
                  <a:pt x="0" y="0"/>
                </a:lnTo>
                <a:lnTo>
                  <a:pt x="0" y="2192790"/>
                </a:lnTo>
                <a:lnTo>
                  <a:pt x="3138160" y="2192790"/>
                </a:lnTo>
                <a:lnTo>
                  <a:pt x="31381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27342" y="722544"/>
            <a:ext cx="838665" cy="838665"/>
            <a:chOff x="0" y="0"/>
            <a:chExt cx="1118220" cy="11182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8220" cy="1118220"/>
            </a:xfrm>
            <a:custGeom>
              <a:avLst/>
              <a:gdLst/>
              <a:ahLst/>
              <a:cxnLst/>
              <a:rect l="l" t="t" r="r" b="b"/>
              <a:pathLst>
                <a:path w="1118220" h="1118220">
                  <a:moveTo>
                    <a:pt x="0" y="0"/>
                  </a:moveTo>
                  <a:lnTo>
                    <a:pt x="1118220" y="0"/>
                  </a:lnTo>
                  <a:lnTo>
                    <a:pt x="1118220" y="1118220"/>
                  </a:lnTo>
                  <a:lnTo>
                    <a:pt x="0" y="111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97068" y="94398"/>
              <a:ext cx="929424" cy="929424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91727" y="95017"/>
              <a:ext cx="929424" cy="920818"/>
            </a:xfrm>
            <a:custGeom>
              <a:avLst/>
              <a:gdLst/>
              <a:ahLst/>
              <a:cxnLst/>
              <a:rect l="l" t="t" r="r" b="b"/>
              <a:pathLst>
                <a:path w="929424" h="920818">
                  <a:moveTo>
                    <a:pt x="0" y="0"/>
                  </a:moveTo>
                  <a:lnTo>
                    <a:pt x="929424" y="0"/>
                  </a:lnTo>
                  <a:lnTo>
                    <a:pt x="929424" y="920819"/>
                  </a:lnTo>
                  <a:lnTo>
                    <a:pt x="0" y="920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9216510"/>
            <a:ext cx="6498213" cy="1070490"/>
            <a:chOff x="0" y="0"/>
            <a:chExt cx="8664283" cy="1427320"/>
          </a:xfrm>
        </p:grpSpPr>
        <p:grpSp>
          <p:nvGrpSpPr>
            <p:cNvPr id="11" name="Group 11"/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BFE7C16-02D4-9246-A3FC-B7D139CC63DC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46962" t="10824" b="10833"/>
          <a:stretch/>
        </p:blipFill>
        <p:spPr>
          <a:xfrm>
            <a:off x="7242713" y="310014"/>
            <a:ext cx="7221639" cy="969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49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75133" y="-8685"/>
            <a:ext cx="3138160" cy="2192789"/>
          </a:xfrm>
          <a:custGeom>
            <a:avLst/>
            <a:gdLst/>
            <a:ahLst/>
            <a:cxnLst/>
            <a:rect l="l" t="t" r="r" b="b"/>
            <a:pathLst>
              <a:path w="3138160" h="2192789">
                <a:moveTo>
                  <a:pt x="3138160" y="0"/>
                </a:moveTo>
                <a:lnTo>
                  <a:pt x="0" y="0"/>
                </a:lnTo>
                <a:lnTo>
                  <a:pt x="0" y="2192790"/>
                </a:lnTo>
                <a:lnTo>
                  <a:pt x="3138160" y="2192790"/>
                </a:lnTo>
                <a:lnTo>
                  <a:pt x="31381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27342" y="722544"/>
            <a:ext cx="838665" cy="838665"/>
            <a:chOff x="0" y="0"/>
            <a:chExt cx="1118220" cy="11182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8220" cy="1118220"/>
            </a:xfrm>
            <a:custGeom>
              <a:avLst/>
              <a:gdLst/>
              <a:ahLst/>
              <a:cxnLst/>
              <a:rect l="l" t="t" r="r" b="b"/>
              <a:pathLst>
                <a:path w="1118220" h="1118220">
                  <a:moveTo>
                    <a:pt x="0" y="0"/>
                  </a:moveTo>
                  <a:lnTo>
                    <a:pt x="1118220" y="0"/>
                  </a:lnTo>
                  <a:lnTo>
                    <a:pt x="1118220" y="1118220"/>
                  </a:lnTo>
                  <a:lnTo>
                    <a:pt x="0" y="111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97068" y="94398"/>
              <a:ext cx="929424" cy="929424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91727" y="95017"/>
              <a:ext cx="929424" cy="920818"/>
            </a:xfrm>
            <a:custGeom>
              <a:avLst/>
              <a:gdLst/>
              <a:ahLst/>
              <a:cxnLst/>
              <a:rect l="l" t="t" r="r" b="b"/>
              <a:pathLst>
                <a:path w="929424" h="920818">
                  <a:moveTo>
                    <a:pt x="0" y="0"/>
                  </a:moveTo>
                  <a:lnTo>
                    <a:pt x="929424" y="0"/>
                  </a:lnTo>
                  <a:lnTo>
                    <a:pt x="929424" y="920819"/>
                  </a:lnTo>
                  <a:lnTo>
                    <a:pt x="0" y="920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9216510"/>
            <a:ext cx="6498213" cy="1070490"/>
            <a:chOff x="0" y="0"/>
            <a:chExt cx="8664283" cy="1427320"/>
          </a:xfrm>
        </p:grpSpPr>
        <p:grpSp>
          <p:nvGrpSpPr>
            <p:cNvPr id="11" name="Group 11"/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D4674F3-3A18-824E-AF03-D3C93584C87E}"/>
              </a:ext>
            </a:extLst>
          </p:cNvPr>
          <p:cNvSpPr/>
          <p:nvPr/>
        </p:nvSpPr>
        <p:spPr>
          <a:xfrm>
            <a:off x="1143000" y="1790700"/>
            <a:ext cx="13335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D" sz="3600" b="1" dirty="0" err="1"/>
              <a:t>Pengkajian</a:t>
            </a:r>
            <a:r>
              <a:rPr lang="en-ID" sz="3600" b="1" dirty="0"/>
              <a:t> </a:t>
            </a:r>
            <a:r>
              <a:rPr lang="en-ID" sz="3600" b="1" dirty="0" err="1"/>
              <a:t>pasien</a:t>
            </a:r>
            <a:r>
              <a:rPr lang="en-ID" sz="3600" b="1" dirty="0"/>
              <a:t> </a:t>
            </a:r>
            <a:r>
              <a:rPr lang="en-ID" sz="3600" b="1" dirty="0" err="1"/>
              <a:t>dengan</a:t>
            </a:r>
            <a:r>
              <a:rPr lang="en-ID" sz="3600" b="1" dirty="0"/>
              <a:t> </a:t>
            </a:r>
            <a:r>
              <a:rPr lang="en-ID" sz="3600" b="1" dirty="0" err="1"/>
              <a:t>kegawatdaruratan</a:t>
            </a:r>
            <a:r>
              <a:rPr lang="en-ID" sz="3600" b="1" dirty="0"/>
              <a:t> (</a:t>
            </a:r>
            <a:r>
              <a:rPr lang="en-ID" sz="3600" b="1" dirty="0" err="1"/>
              <a:t>pasien</a:t>
            </a:r>
            <a:r>
              <a:rPr lang="en-ID" sz="3600" b="1" dirty="0"/>
              <a:t> trauma </a:t>
            </a:r>
            <a:r>
              <a:rPr lang="en-ID" sz="3600" b="1" dirty="0" err="1"/>
              <a:t>dan</a:t>
            </a:r>
            <a:r>
              <a:rPr lang="en-ID" sz="3600" b="1" dirty="0"/>
              <a:t> </a:t>
            </a:r>
            <a:r>
              <a:rPr lang="en-ID" sz="3600" b="1" dirty="0" err="1"/>
              <a:t>pasien</a:t>
            </a:r>
            <a:r>
              <a:rPr lang="en-ID" sz="3600" b="1" dirty="0"/>
              <a:t> non trauma): </a:t>
            </a:r>
          </a:p>
          <a:p>
            <a:pPr algn="just"/>
            <a:r>
              <a:rPr lang="en-ID" sz="3600" b="1" dirty="0" err="1"/>
              <a:t>pemeriksaan</a:t>
            </a:r>
            <a:r>
              <a:rPr lang="en-ID" sz="3600" b="1" dirty="0"/>
              <a:t> </a:t>
            </a:r>
            <a:r>
              <a:rPr lang="en-ID" sz="3600" b="1" dirty="0" err="1"/>
              <a:t>fisik</a:t>
            </a:r>
            <a:r>
              <a:rPr lang="en-ID" sz="3600" b="1" dirty="0"/>
              <a:t> </a:t>
            </a:r>
            <a:r>
              <a:rPr lang="en-ID" sz="3600" b="1" dirty="0" err="1"/>
              <a:t>pada</a:t>
            </a:r>
            <a:r>
              <a:rPr lang="en-ID" sz="3600" b="1" dirty="0"/>
              <a:t> </a:t>
            </a:r>
            <a:r>
              <a:rPr lang="en-ID" sz="3600" b="1" dirty="0" err="1"/>
              <a:t>kondisi</a:t>
            </a:r>
            <a:r>
              <a:rPr lang="en-ID" sz="3600" b="1" dirty="0"/>
              <a:t> </a:t>
            </a:r>
            <a:r>
              <a:rPr lang="en-ID" sz="3600" b="1" dirty="0" err="1"/>
              <a:t>kegawatdaruratan</a:t>
            </a:r>
            <a:endParaRPr lang="en-ID" sz="3600" b="1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ID" sz="3600" dirty="0"/>
              <a:t>Tingkat </a:t>
            </a:r>
            <a:r>
              <a:rPr lang="en-ID" sz="3600" dirty="0" err="1"/>
              <a:t>kesadaran</a:t>
            </a:r>
            <a:endParaRPr lang="en-ID" sz="3600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ID" sz="3600" dirty="0" err="1"/>
              <a:t>Nadi</a:t>
            </a:r>
            <a:endParaRPr lang="en-ID" sz="3600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ID" sz="3600" dirty="0" err="1"/>
              <a:t>Kepatenan</a:t>
            </a:r>
            <a:r>
              <a:rPr lang="en-ID" sz="3600" dirty="0"/>
              <a:t> </a:t>
            </a:r>
            <a:r>
              <a:rPr lang="en-ID" sz="3600" dirty="0" err="1"/>
              <a:t>jalan</a:t>
            </a:r>
            <a:r>
              <a:rPr lang="en-ID" sz="3600" dirty="0"/>
              <a:t> </a:t>
            </a:r>
            <a:r>
              <a:rPr lang="en-ID" sz="3600" dirty="0" err="1"/>
              <a:t>nafas</a:t>
            </a:r>
            <a:r>
              <a:rPr lang="en-ID" sz="3600" dirty="0"/>
              <a:t>/airway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ID" sz="3600" dirty="0" err="1"/>
              <a:t>Pernafasan</a:t>
            </a:r>
            <a:r>
              <a:rPr lang="en-ID" sz="3600" dirty="0"/>
              <a:t>/breathing </a:t>
            </a:r>
            <a:r>
              <a:rPr lang="en-ID" sz="3600" dirty="0" err="1"/>
              <a:t>dan</a:t>
            </a:r>
            <a:r>
              <a:rPr lang="en-ID" sz="3600" dirty="0"/>
              <a:t> </a:t>
            </a:r>
            <a:r>
              <a:rPr lang="en-ID" sz="3600" dirty="0" err="1"/>
              <a:t>sirkulasi</a:t>
            </a:r>
            <a:r>
              <a:rPr lang="en-ID" sz="3600" dirty="0"/>
              <a:t>/circulation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C2007F5-D99B-064D-A09A-A1135278192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514108" y="5600700"/>
            <a:ext cx="3352344" cy="44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581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75133" y="-8685"/>
            <a:ext cx="3138160" cy="2192789"/>
          </a:xfrm>
          <a:custGeom>
            <a:avLst/>
            <a:gdLst/>
            <a:ahLst/>
            <a:cxnLst/>
            <a:rect l="l" t="t" r="r" b="b"/>
            <a:pathLst>
              <a:path w="3138160" h="2192789">
                <a:moveTo>
                  <a:pt x="3138160" y="0"/>
                </a:moveTo>
                <a:lnTo>
                  <a:pt x="0" y="0"/>
                </a:lnTo>
                <a:lnTo>
                  <a:pt x="0" y="2192790"/>
                </a:lnTo>
                <a:lnTo>
                  <a:pt x="3138160" y="2192790"/>
                </a:lnTo>
                <a:lnTo>
                  <a:pt x="31381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27342" y="722544"/>
            <a:ext cx="838665" cy="838665"/>
            <a:chOff x="0" y="0"/>
            <a:chExt cx="1118220" cy="11182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8220" cy="1118220"/>
            </a:xfrm>
            <a:custGeom>
              <a:avLst/>
              <a:gdLst/>
              <a:ahLst/>
              <a:cxnLst/>
              <a:rect l="l" t="t" r="r" b="b"/>
              <a:pathLst>
                <a:path w="1118220" h="1118220">
                  <a:moveTo>
                    <a:pt x="0" y="0"/>
                  </a:moveTo>
                  <a:lnTo>
                    <a:pt x="1118220" y="0"/>
                  </a:lnTo>
                  <a:lnTo>
                    <a:pt x="1118220" y="1118220"/>
                  </a:lnTo>
                  <a:lnTo>
                    <a:pt x="0" y="111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97068" y="94398"/>
              <a:ext cx="929424" cy="929424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91727" y="95017"/>
              <a:ext cx="929424" cy="920818"/>
            </a:xfrm>
            <a:custGeom>
              <a:avLst/>
              <a:gdLst/>
              <a:ahLst/>
              <a:cxnLst/>
              <a:rect l="l" t="t" r="r" b="b"/>
              <a:pathLst>
                <a:path w="929424" h="920818">
                  <a:moveTo>
                    <a:pt x="0" y="0"/>
                  </a:moveTo>
                  <a:lnTo>
                    <a:pt x="929424" y="0"/>
                  </a:lnTo>
                  <a:lnTo>
                    <a:pt x="929424" y="920819"/>
                  </a:lnTo>
                  <a:lnTo>
                    <a:pt x="0" y="920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9216510"/>
            <a:ext cx="6498213" cy="1070490"/>
            <a:chOff x="0" y="0"/>
            <a:chExt cx="8664283" cy="1427320"/>
          </a:xfrm>
        </p:grpSpPr>
        <p:grpSp>
          <p:nvGrpSpPr>
            <p:cNvPr id="11" name="Group 11"/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5" name="Title 24">
            <a:extLst>
              <a:ext uri="{FF2B5EF4-FFF2-40B4-BE49-F238E27FC236}">
                <a16:creationId xmlns:a16="http://schemas.microsoft.com/office/drawing/2014/main" id="{C980783C-8CEB-8D43-AFBB-8231DC55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307" y="3543300"/>
            <a:ext cx="4366061" cy="2278062"/>
          </a:xfrm>
        </p:spPr>
        <p:txBody>
          <a:bodyPr>
            <a:normAutofit/>
          </a:bodyPr>
          <a:lstStyle/>
          <a:p>
            <a:r>
              <a:rPr lang="en-US" b="1" dirty="0"/>
              <a:t>SLKI: </a:t>
            </a:r>
            <a:br>
              <a:rPr lang="en-US" dirty="0"/>
            </a:br>
            <a:r>
              <a:rPr lang="en-US" dirty="0" err="1"/>
              <a:t>Bersihan</a:t>
            </a:r>
            <a:r>
              <a:rPr lang="en-US" dirty="0"/>
              <a:t> </a:t>
            </a:r>
            <a:r>
              <a:rPr lang="en-US" dirty="0" err="1"/>
              <a:t>jalan</a:t>
            </a:r>
            <a:r>
              <a:rPr lang="en-US" dirty="0"/>
              <a:t> </a:t>
            </a:r>
            <a:r>
              <a:rPr lang="en-US" dirty="0" err="1"/>
              <a:t>napas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877931B-3BBD-A94F-8E06-969A182D66E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0262" y="1275787"/>
            <a:ext cx="102870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73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75133" y="-8685"/>
            <a:ext cx="3138160" cy="2192789"/>
          </a:xfrm>
          <a:custGeom>
            <a:avLst/>
            <a:gdLst/>
            <a:ahLst/>
            <a:cxnLst/>
            <a:rect l="l" t="t" r="r" b="b"/>
            <a:pathLst>
              <a:path w="3138160" h="2192789">
                <a:moveTo>
                  <a:pt x="3138160" y="0"/>
                </a:moveTo>
                <a:lnTo>
                  <a:pt x="0" y="0"/>
                </a:lnTo>
                <a:lnTo>
                  <a:pt x="0" y="2192790"/>
                </a:lnTo>
                <a:lnTo>
                  <a:pt x="3138160" y="2192790"/>
                </a:lnTo>
                <a:lnTo>
                  <a:pt x="31381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27342" y="722544"/>
            <a:ext cx="838665" cy="838665"/>
            <a:chOff x="0" y="0"/>
            <a:chExt cx="1118220" cy="11182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8220" cy="1118220"/>
            </a:xfrm>
            <a:custGeom>
              <a:avLst/>
              <a:gdLst/>
              <a:ahLst/>
              <a:cxnLst/>
              <a:rect l="l" t="t" r="r" b="b"/>
              <a:pathLst>
                <a:path w="1118220" h="1118220">
                  <a:moveTo>
                    <a:pt x="0" y="0"/>
                  </a:moveTo>
                  <a:lnTo>
                    <a:pt x="1118220" y="0"/>
                  </a:lnTo>
                  <a:lnTo>
                    <a:pt x="1118220" y="1118220"/>
                  </a:lnTo>
                  <a:lnTo>
                    <a:pt x="0" y="111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97068" y="94398"/>
              <a:ext cx="929424" cy="929424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91727" y="95017"/>
              <a:ext cx="929424" cy="920818"/>
            </a:xfrm>
            <a:custGeom>
              <a:avLst/>
              <a:gdLst/>
              <a:ahLst/>
              <a:cxnLst/>
              <a:rect l="l" t="t" r="r" b="b"/>
              <a:pathLst>
                <a:path w="929424" h="920818">
                  <a:moveTo>
                    <a:pt x="0" y="0"/>
                  </a:moveTo>
                  <a:lnTo>
                    <a:pt x="929424" y="0"/>
                  </a:lnTo>
                  <a:lnTo>
                    <a:pt x="929424" y="920819"/>
                  </a:lnTo>
                  <a:lnTo>
                    <a:pt x="0" y="920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9216510"/>
            <a:ext cx="6498213" cy="1070490"/>
            <a:chOff x="0" y="0"/>
            <a:chExt cx="8664283" cy="1427320"/>
          </a:xfrm>
        </p:grpSpPr>
        <p:grpSp>
          <p:nvGrpSpPr>
            <p:cNvPr id="11" name="Group 11"/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54119B4-F7FD-2440-B975-F7B7B8CADA5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108" t="1250" r="17429" b="4185"/>
          <a:stretch/>
        </p:blipFill>
        <p:spPr>
          <a:xfrm>
            <a:off x="6668317" y="124904"/>
            <a:ext cx="7559530" cy="1014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05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75133" y="-8685"/>
            <a:ext cx="3138160" cy="2192789"/>
          </a:xfrm>
          <a:custGeom>
            <a:avLst/>
            <a:gdLst/>
            <a:ahLst/>
            <a:cxnLst/>
            <a:rect l="l" t="t" r="r" b="b"/>
            <a:pathLst>
              <a:path w="3138160" h="2192789">
                <a:moveTo>
                  <a:pt x="3138160" y="0"/>
                </a:moveTo>
                <a:lnTo>
                  <a:pt x="0" y="0"/>
                </a:lnTo>
                <a:lnTo>
                  <a:pt x="0" y="2192790"/>
                </a:lnTo>
                <a:lnTo>
                  <a:pt x="3138160" y="2192790"/>
                </a:lnTo>
                <a:lnTo>
                  <a:pt x="31381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27342" y="722544"/>
            <a:ext cx="838665" cy="838665"/>
            <a:chOff x="0" y="0"/>
            <a:chExt cx="1118220" cy="11182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8220" cy="1118220"/>
            </a:xfrm>
            <a:custGeom>
              <a:avLst/>
              <a:gdLst/>
              <a:ahLst/>
              <a:cxnLst/>
              <a:rect l="l" t="t" r="r" b="b"/>
              <a:pathLst>
                <a:path w="1118220" h="1118220">
                  <a:moveTo>
                    <a:pt x="0" y="0"/>
                  </a:moveTo>
                  <a:lnTo>
                    <a:pt x="1118220" y="0"/>
                  </a:lnTo>
                  <a:lnTo>
                    <a:pt x="1118220" y="1118220"/>
                  </a:lnTo>
                  <a:lnTo>
                    <a:pt x="0" y="111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97068" y="94398"/>
              <a:ext cx="929424" cy="929424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91727" y="95017"/>
              <a:ext cx="929424" cy="920818"/>
            </a:xfrm>
            <a:custGeom>
              <a:avLst/>
              <a:gdLst/>
              <a:ahLst/>
              <a:cxnLst/>
              <a:rect l="l" t="t" r="r" b="b"/>
              <a:pathLst>
                <a:path w="929424" h="920818">
                  <a:moveTo>
                    <a:pt x="0" y="0"/>
                  </a:moveTo>
                  <a:lnTo>
                    <a:pt x="929424" y="0"/>
                  </a:lnTo>
                  <a:lnTo>
                    <a:pt x="929424" y="920819"/>
                  </a:lnTo>
                  <a:lnTo>
                    <a:pt x="0" y="920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9216510"/>
            <a:ext cx="6498213" cy="1070490"/>
            <a:chOff x="0" y="0"/>
            <a:chExt cx="8664283" cy="1427320"/>
          </a:xfrm>
        </p:grpSpPr>
        <p:grpSp>
          <p:nvGrpSpPr>
            <p:cNvPr id="11" name="Group 11"/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5" name="Title 24">
            <a:extLst>
              <a:ext uri="{FF2B5EF4-FFF2-40B4-BE49-F238E27FC236}">
                <a16:creationId xmlns:a16="http://schemas.microsoft.com/office/drawing/2014/main" id="{C980783C-8CEB-8D43-AFBB-8231DC55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037" y="2552700"/>
            <a:ext cx="4366061" cy="4030662"/>
          </a:xfrm>
        </p:spPr>
        <p:txBody>
          <a:bodyPr>
            <a:normAutofit/>
          </a:bodyPr>
          <a:lstStyle/>
          <a:p>
            <a:r>
              <a:rPr lang="en-US" b="1" dirty="0"/>
              <a:t>SIKI:</a:t>
            </a:r>
            <a:br>
              <a:rPr lang="en-US" dirty="0"/>
            </a:br>
            <a:r>
              <a:rPr lang="en-US" dirty="0" err="1"/>
              <a:t>Bersihan</a:t>
            </a:r>
            <a:r>
              <a:rPr lang="en-US" dirty="0"/>
              <a:t> </a:t>
            </a:r>
            <a:r>
              <a:rPr lang="en-US" dirty="0" err="1"/>
              <a:t>jalan</a:t>
            </a:r>
            <a:r>
              <a:rPr lang="en-US" dirty="0"/>
              <a:t> </a:t>
            </a:r>
            <a:r>
              <a:rPr lang="en-US" dirty="0" err="1"/>
              <a:t>napas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efektif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D9E4F55-152B-F94B-9E37-7936AB1ABDF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96"/>
          <a:stretch/>
        </p:blipFill>
        <p:spPr>
          <a:xfrm rot="5400000">
            <a:off x="8562975" y="1059489"/>
            <a:ext cx="55245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816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75133" y="-8685"/>
            <a:ext cx="3138160" cy="2192789"/>
          </a:xfrm>
          <a:custGeom>
            <a:avLst/>
            <a:gdLst/>
            <a:ahLst/>
            <a:cxnLst/>
            <a:rect l="l" t="t" r="r" b="b"/>
            <a:pathLst>
              <a:path w="3138160" h="2192789">
                <a:moveTo>
                  <a:pt x="3138160" y="0"/>
                </a:moveTo>
                <a:lnTo>
                  <a:pt x="0" y="0"/>
                </a:lnTo>
                <a:lnTo>
                  <a:pt x="0" y="2192790"/>
                </a:lnTo>
                <a:lnTo>
                  <a:pt x="3138160" y="2192790"/>
                </a:lnTo>
                <a:lnTo>
                  <a:pt x="31381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27342" y="722544"/>
            <a:ext cx="838665" cy="838665"/>
            <a:chOff x="0" y="0"/>
            <a:chExt cx="1118220" cy="11182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8220" cy="1118220"/>
            </a:xfrm>
            <a:custGeom>
              <a:avLst/>
              <a:gdLst/>
              <a:ahLst/>
              <a:cxnLst/>
              <a:rect l="l" t="t" r="r" b="b"/>
              <a:pathLst>
                <a:path w="1118220" h="1118220">
                  <a:moveTo>
                    <a:pt x="0" y="0"/>
                  </a:moveTo>
                  <a:lnTo>
                    <a:pt x="1118220" y="0"/>
                  </a:lnTo>
                  <a:lnTo>
                    <a:pt x="1118220" y="1118220"/>
                  </a:lnTo>
                  <a:lnTo>
                    <a:pt x="0" y="111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97068" y="94398"/>
              <a:ext cx="929424" cy="929424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91727" y="95017"/>
              <a:ext cx="929424" cy="920818"/>
            </a:xfrm>
            <a:custGeom>
              <a:avLst/>
              <a:gdLst/>
              <a:ahLst/>
              <a:cxnLst/>
              <a:rect l="l" t="t" r="r" b="b"/>
              <a:pathLst>
                <a:path w="929424" h="920818">
                  <a:moveTo>
                    <a:pt x="0" y="0"/>
                  </a:moveTo>
                  <a:lnTo>
                    <a:pt x="929424" y="0"/>
                  </a:lnTo>
                  <a:lnTo>
                    <a:pt x="929424" y="920819"/>
                  </a:lnTo>
                  <a:lnTo>
                    <a:pt x="0" y="920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9216510"/>
            <a:ext cx="6498213" cy="1070490"/>
            <a:chOff x="0" y="0"/>
            <a:chExt cx="8664283" cy="1427320"/>
          </a:xfrm>
        </p:grpSpPr>
        <p:grpSp>
          <p:nvGrpSpPr>
            <p:cNvPr id="11" name="Group 11"/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5" name="Title 24">
            <a:extLst>
              <a:ext uri="{FF2B5EF4-FFF2-40B4-BE49-F238E27FC236}">
                <a16:creationId xmlns:a16="http://schemas.microsoft.com/office/drawing/2014/main" id="{C980783C-8CEB-8D43-AFBB-8231DC55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392" y="3619500"/>
            <a:ext cx="4366061" cy="2248822"/>
          </a:xfrm>
        </p:spPr>
        <p:txBody>
          <a:bodyPr>
            <a:normAutofit/>
          </a:bodyPr>
          <a:lstStyle/>
          <a:p>
            <a:r>
              <a:rPr lang="en-US" b="1" dirty="0"/>
              <a:t>SIKI:</a:t>
            </a:r>
            <a:br>
              <a:rPr lang="en-US" dirty="0"/>
            </a:br>
            <a:r>
              <a:rPr lang="en-US" dirty="0" err="1"/>
              <a:t>Manajemen</a:t>
            </a:r>
            <a:r>
              <a:rPr lang="en-US" dirty="0"/>
              <a:t> </a:t>
            </a:r>
            <a:r>
              <a:rPr lang="en-US" dirty="0" err="1"/>
              <a:t>jalan</a:t>
            </a:r>
            <a:r>
              <a:rPr lang="en-US" dirty="0"/>
              <a:t> </a:t>
            </a:r>
            <a:r>
              <a:rPr lang="en-US" dirty="0" err="1"/>
              <a:t>napas</a:t>
            </a:r>
            <a:r>
              <a:rPr lang="en-US" dirty="0"/>
              <a:t> </a:t>
            </a:r>
            <a:r>
              <a:rPr lang="en-US" dirty="0" err="1"/>
              <a:t>buatan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0B72463-3A30-3D4B-9722-29E7541D763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6" r="12222"/>
          <a:stretch/>
        </p:blipFill>
        <p:spPr>
          <a:xfrm rot="5400000">
            <a:off x="8658225" y="1332835"/>
            <a:ext cx="53340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455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75133" y="-8685"/>
            <a:ext cx="3138160" cy="2192789"/>
          </a:xfrm>
          <a:custGeom>
            <a:avLst/>
            <a:gdLst/>
            <a:ahLst/>
            <a:cxnLst/>
            <a:rect l="l" t="t" r="r" b="b"/>
            <a:pathLst>
              <a:path w="3138160" h="2192789">
                <a:moveTo>
                  <a:pt x="3138160" y="0"/>
                </a:moveTo>
                <a:lnTo>
                  <a:pt x="0" y="0"/>
                </a:lnTo>
                <a:lnTo>
                  <a:pt x="0" y="2192790"/>
                </a:lnTo>
                <a:lnTo>
                  <a:pt x="3138160" y="2192790"/>
                </a:lnTo>
                <a:lnTo>
                  <a:pt x="31381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27342" y="722544"/>
            <a:ext cx="838665" cy="838665"/>
            <a:chOff x="0" y="0"/>
            <a:chExt cx="1118220" cy="11182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8220" cy="1118220"/>
            </a:xfrm>
            <a:custGeom>
              <a:avLst/>
              <a:gdLst/>
              <a:ahLst/>
              <a:cxnLst/>
              <a:rect l="l" t="t" r="r" b="b"/>
              <a:pathLst>
                <a:path w="1118220" h="1118220">
                  <a:moveTo>
                    <a:pt x="0" y="0"/>
                  </a:moveTo>
                  <a:lnTo>
                    <a:pt x="1118220" y="0"/>
                  </a:lnTo>
                  <a:lnTo>
                    <a:pt x="1118220" y="1118220"/>
                  </a:lnTo>
                  <a:lnTo>
                    <a:pt x="0" y="111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97068" y="94398"/>
              <a:ext cx="929424" cy="929424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91727" y="95017"/>
              <a:ext cx="929424" cy="920818"/>
            </a:xfrm>
            <a:custGeom>
              <a:avLst/>
              <a:gdLst/>
              <a:ahLst/>
              <a:cxnLst/>
              <a:rect l="l" t="t" r="r" b="b"/>
              <a:pathLst>
                <a:path w="929424" h="920818">
                  <a:moveTo>
                    <a:pt x="0" y="0"/>
                  </a:moveTo>
                  <a:lnTo>
                    <a:pt x="929424" y="0"/>
                  </a:lnTo>
                  <a:lnTo>
                    <a:pt x="929424" y="920819"/>
                  </a:lnTo>
                  <a:lnTo>
                    <a:pt x="0" y="920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9216510"/>
            <a:ext cx="6498213" cy="1070490"/>
            <a:chOff x="0" y="0"/>
            <a:chExt cx="8664283" cy="1427320"/>
          </a:xfrm>
        </p:grpSpPr>
        <p:grpSp>
          <p:nvGrpSpPr>
            <p:cNvPr id="11" name="Group 11"/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9941F99-8334-5F4D-8662-2759D07A7A0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3"/>
          <a:stretch/>
        </p:blipFill>
        <p:spPr>
          <a:xfrm rot="5400000">
            <a:off x="8409781" y="234552"/>
            <a:ext cx="5781295" cy="9218206"/>
          </a:xfrm>
          <a:prstGeom prst="rect">
            <a:avLst/>
          </a:prstGeom>
        </p:spPr>
      </p:pic>
      <p:sp>
        <p:nvSpPr>
          <p:cNvPr id="28" name="Title 24">
            <a:extLst>
              <a:ext uri="{FF2B5EF4-FFF2-40B4-BE49-F238E27FC236}">
                <a16:creationId xmlns:a16="http://schemas.microsoft.com/office/drawing/2014/main" id="{9BF9A521-83E0-D949-8781-8A145AB70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035" y="1979127"/>
            <a:ext cx="4366061" cy="2248822"/>
          </a:xfrm>
        </p:spPr>
        <p:txBody>
          <a:bodyPr>
            <a:normAutofit/>
          </a:bodyPr>
          <a:lstStyle/>
          <a:p>
            <a:r>
              <a:rPr lang="en-US" b="1" dirty="0"/>
              <a:t>SIKI:</a:t>
            </a:r>
            <a:br>
              <a:rPr lang="en-US" dirty="0"/>
            </a:br>
            <a:r>
              <a:rPr lang="en-US" dirty="0" err="1"/>
              <a:t>Manajemen</a:t>
            </a:r>
            <a:r>
              <a:rPr lang="en-US" dirty="0"/>
              <a:t> </a:t>
            </a:r>
            <a:r>
              <a:rPr lang="en-US" dirty="0" err="1"/>
              <a:t>jalan</a:t>
            </a:r>
            <a:r>
              <a:rPr lang="en-US" dirty="0"/>
              <a:t> </a:t>
            </a:r>
            <a:r>
              <a:rPr lang="en-US" dirty="0" err="1"/>
              <a:t>napas</a:t>
            </a:r>
            <a:r>
              <a:rPr lang="en-US" dirty="0"/>
              <a:t> </a:t>
            </a:r>
            <a:r>
              <a:rPr lang="en-US" dirty="0" err="1"/>
              <a:t>buatan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5352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44852" y="4419582"/>
            <a:ext cx="10749819" cy="2100252"/>
            <a:chOff x="0" y="0"/>
            <a:chExt cx="2831228" cy="553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1228" cy="553153"/>
            </a:xfrm>
            <a:custGeom>
              <a:avLst/>
              <a:gdLst/>
              <a:ahLst/>
              <a:cxnLst/>
              <a:rect l="l" t="t" r="r" b="b"/>
              <a:pathLst>
                <a:path w="2831228" h="553153">
                  <a:moveTo>
                    <a:pt x="0" y="0"/>
                  </a:moveTo>
                  <a:lnTo>
                    <a:pt x="2831228" y="0"/>
                  </a:lnTo>
                  <a:lnTo>
                    <a:pt x="2831228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242F9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831228" cy="610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940384" y="4454870"/>
            <a:ext cx="12358756" cy="153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19"/>
              </a:lnSpc>
              <a:spcBef>
                <a:spcPct val="0"/>
              </a:spcBef>
            </a:pPr>
            <a:r>
              <a:rPr lang="en-US" sz="9300" dirty="0">
                <a:solidFill>
                  <a:srgbClr val="FAFAFA"/>
                </a:solidFill>
                <a:latin typeface="Raleway Bold"/>
              </a:rPr>
              <a:t>THANK YOU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010076" y="9236874"/>
            <a:ext cx="10749819" cy="2100252"/>
            <a:chOff x="0" y="0"/>
            <a:chExt cx="2831228" cy="5531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31228" cy="553153"/>
            </a:xfrm>
            <a:custGeom>
              <a:avLst/>
              <a:gdLst/>
              <a:ahLst/>
              <a:cxnLst/>
              <a:rect l="l" t="t" r="r" b="b"/>
              <a:pathLst>
                <a:path w="2831228" h="553153">
                  <a:moveTo>
                    <a:pt x="0" y="0"/>
                  </a:moveTo>
                  <a:lnTo>
                    <a:pt x="2831228" y="0"/>
                  </a:lnTo>
                  <a:lnTo>
                    <a:pt x="2831228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242F9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831228" cy="610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3341957" y="-1050126"/>
            <a:ext cx="10749819" cy="2100252"/>
            <a:chOff x="0" y="0"/>
            <a:chExt cx="2831228" cy="5531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31228" cy="553153"/>
            </a:xfrm>
            <a:custGeom>
              <a:avLst/>
              <a:gdLst/>
              <a:ahLst/>
              <a:cxnLst/>
              <a:rect l="l" t="t" r="r" b="b"/>
              <a:pathLst>
                <a:path w="2831228" h="553153">
                  <a:moveTo>
                    <a:pt x="0" y="0"/>
                  </a:moveTo>
                  <a:lnTo>
                    <a:pt x="2831228" y="0"/>
                  </a:lnTo>
                  <a:lnTo>
                    <a:pt x="2831228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242F9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831228" cy="610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24454" y="7821437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>
                <a:moveTo>
                  <a:pt x="0" y="0"/>
                </a:moveTo>
                <a:lnTo>
                  <a:pt x="2008505" y="0"/>
                </a:lnTo>
                <a:lnTo>
                  <a:pt x="2008505" y="1099199"/>
                </a:lnTo>
                <a:lnTo>
                  <a:pt x="0" y="10991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929161" y="1512007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>
                <a:moveTo>
                  <a:pt x="0" y="0"/>
                </a:moveTo>
                <a:lnTo>
                  <a:pt x="2008505" y="0"/>
                </a:lnTo>
                <a:lnTo>
                  <a:pt x="2008505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7068547" y="2611207"/>
            <a:ext cx="6407954" cy="1245782"/>
            <a:chOff x="0" y="0"/>
            <a:chExt cx="8543938" cy="166104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53900" cy="1099512"/>
            </a:xfrm>
            <a:custGeom>
              <a:avLst/>
              <a:gdLst/>
              <a:ahLst/>
              <a:cxnLst/>
              <a:rect l="l" t="t" r="r" b="b"/>
              <a:pathLst>
                <a:path w="1453900" h="1099512">
                  <a:moveTo>
                    <a:pt x="0" y="0"/>
                  </a:moveTo>
                  <a:lnTo>
                    <a:pt x="1453900" y="0"/>
                  </a:lnTo>
                  <a:lnTo>
                    <a:pt x="1453900" y="1099512"/>
                  </a:lnTo>
                  <a:lnTo>
                    <a:pt x="0" y="1099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661751" y="0"/>
              <a:ext cx="1610174" cy="1078816"/>
            </a:xfrm>
            <a:custGeom>
              <a:avLst/>
              <a:gdLst/>
              <a:ahLst/>
              <a:cxnLst/>
              <a:rect l="l" t="t" r="r" b="b"/>
              <a:pathLst>
                <a:path w="1610174" h="1078816">
                  <a:moveTo>
                    <a:pt x="0" y="0"/>
                  </a:moveTo>
                  <a:lnTo>
                    <a:pt x="1610173" y="0"/>
                  </a:lnTo>
                  <a:lnTo>
                    <a:pt x="1610173" y="1078816"/>
                  </a:lnTo>
                  <a:lnTo>
                    <a:pt x="0" y="10788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582089" y="0"/>
              <a:ext cx="1601231" cy="1099512"/>
            </a:xfrm>
            <a:custGeom>
              <a:avLst/>
              <a:gdLst/>
              <a:ahLst/>
              <a:cxnLst/>
              <a:rect l="l" t="t" r="r" b="b"/>
              <a:pathLst>
                <a:path w="1601231" h="1099512">
                  <a:moveTo>
                    <a:pt x="0" y="0"/>
                  </a:moveTo>
                  <a:lnTo>
                    <a:pt x="1601231" y="0"/>
                  </a:lnTo>
                  <a:lnTo>
                    <a:pt x="1601231" y="1099512"/>
                  </a:lnTo>
                  <a:lnTo>
                    <a:pt x="0" y="1099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454003" y="0"/>
              <a:ext cx="1374390" cy="1099512"/>
            </a:xfrm>
            <a:custGeom>
              <a:avLst/>
              <a:gdLst/>
              <a:ahLst/>
              <a:cxnLst/>
              <a:rect l="l" t="t" r="r" b="b"/>
              <a:pathLst>
                <a:path w="1374390" h="1099512">
                  <a:moveTo>
                    <a:pt x="0" y="0"/>
                  </a:moveTo>
                  <a:lnTo>
                    <a:pt x="1374390" y="0"/>
                  </a:lnTo>
                  <a:lnTo>
                    <a:pt x="1374390" y="1099512"/>
                  </a:lnTo>
                  <a:lnTo>
                    <a:pt x="0" y="1099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7136563" y="0"/>
              <a:ext cx="1407375" cy="1099512"/>
            </a:xfrm>
            <a:custGeom>
              <a:avLst/>
              <a:gdLst/>
              <a:ahLst/>
              <a:cxnLst/>
              <a:rect l="l" t="t" r="r" b="b"/>
              <a:pathLst>
                <a:path w="1407375" h="1099512">
                  <a:moveTo>
                    <a:pt x="0" y="0"/>
                  </a:moveTo>
                  <a:lnTo>
                    <a:pt x="1407375" y="0"/>
                  </a:lnTo>
                  <a:lnTo>
                    <a:pt x="1407375" y="1099512"/>
                  </a:lnTo>
                  <a:lnTo>
                    <a:pt x="0" y="1099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5044173" y="450936"/>
              <a:ext cx="385217" cy="1210106"/>
            </a:xfrm>
            <a:custGeom>
              <a:avLst/>
              <a:gdLst/>
              <a:ahLst/>
              <a:cxnLst/>
              <a:rect l="l" t="t" r="r" b="b"/>
              <a:pathLst>
                <a:path w="385217" h="1210106">
                  <a:moveTo>
                    <a:pt x="0" y="0"/>
                  </a:moveTo>
                  <a:lnTo>
                    <a:pt x="385217" y="0"/>
                  </a:lnTo>
                  <a:lnTo>
                    <a:pt x="385217" y="1210106"/>
                  </a:lnTo>
                  <a:lnTo>
                    <a:pt x="0" y="1210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098199" y="480545"/>
              <a:ext cx="350260" cy="1100294"/>
            </a:xfrm>
            <a:custGeom>
              <a:avLst/>
              <a:gdLst/>
              <a:ahLst/>
              <a:cxnLst/>
              <a:rect l="l" t="t" r="r" b="b"/>
              <a:pathLst>
                <a:path w="350260" h="1100294">
                  <a:moveTo>
                    <a:pt x="0" y="0"/>
                  </a:moveTo>
                  <a:lnTo>
                    <a:pt x="350260" y="0"/>
                  </a:lnTo>
                  <a:lnTo>
                    <a:pt x="350260" y="1100294"/>
                  </a:lnTo>
                  <a:lnTo>
                    <a:pt x="0" y="1100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6700984" y="450936"/>
              <a:ext cx="385217" cy="1210106"/>
            </a:xfrm>
            <a:custGeom>
              <a:avLst/>
              <a:gdLst/>
              <a:ahLst/>
              <a:cxnLst/>
              <a:rect l="l" t="t" r="r" b="b"/>
              <a:pathLst>
                <a:path w="385217" h="1210106">
                  <a:moveTo>
                    <a:pt x="0" y="0"/>
                  </a:moveTo>
                  <a:lnTo>
                    <a:pt x="385217" y="0"/>
                  </a:lnTo>
                  <a:lnTo>
                    <a:pt x="385217" y="1210106"/>
                  </a:lnTo>
                  <a:lnTo>
                    <a:pt x="0" y="1210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6755010" y="480545"/>
              <a:ext cx="350260" cy="1100294"/>
            </a:xfrm>
            <a:custGeom>
              <a:avLst/>
              <a:gdLst/>
              <a:ahLst/>
              <a:cxnLst/>
              <a:rect l="l" t="t" r="r" b="b"/>
              <a:pathLst>
                <a:path w="350260" h="1100294">
                  <a:moveTo>
                    <a:pt x="0" y="0"/>
                  </a:moveTo>
                  <a:lnTo>
                    <a:pt x="350260" y="0"/>
                  </a:lnTo>
                  <a:lnTo>
                    <a:pt x="350260" y="1100294"/>
                  </a:lnTo>
                  <a:lnTo>
                    <a:pt x="0" y="1100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4354678" y="2061607"/>
            <a:ext cx="2078023" cy="2078023"/>
            <a:chOff x="0" y="0"/>
            <a:chExt cx="2770697" cy="277069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770697" cy="2770697"/>
            </a:xfrm>
            <a:custGeom>
              <a:avLst/>
              <a:gdLst/>
              <a:ahLst/>
              <a:cxnLst/>
              <a:rect l="l" t="t" r="r" b="b"/>
              <a:pathLst>
                <a:path w="2770697" h="2770697">
                  <a:moveTo>
                    <a:pt x="0" y="0"/>
                  </a:moveTo>
                  <a:lnTo>
                    <a:pt x="2770697" y="0"/>
                  </a:lnTo>
                  <a:lnTo>
                    <a:pt x="2770697" y="2770697"/>
                  </a:lnTo>
                  <a:lnTo>
                    <a:pt x="0" y="2770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grpSp>
          <p:nvGrpSpPr>
            <p:cNvPr id="26" name="Group 26"/>
            <p:cNvGrpSpPr/>
            <p:nvPr/>
          </p:nvGrpSpPr>
          <p:grpSpPr>
            <a:xfrm>
              <a:off x="240514" y="233896"/>
              <a:ext cx="2302904" cy="2302904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227279" y="235432"/>
              <a:ext cx="2302904" cy="2281581"/>
            </a:xfrm>
            <a:custGeom>
              <a:avLst/>
              <a:gdLst/>
              <a:ahLst/>
              <a:cxnLst/>
              <a:rect l="l" t="t" r="r" b="b"/>
              <a:pathLst>
                <a:path w="2302904" h="2281581">
                  <a:moveTo>
                    <a:pt x="0" y="0"/>
                  </a:moveTo>
                  <a:lnTo>
                    <a:pt x="2302904" y="0"/>
                  </a:lnTo>
                  <a:lnTo>
                    <a:pt x="2302904" y="2281581"/>
                  </a:lnTo>
                  <a:lnTo>
                    <a:pt x="0" y="2281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</p:grpSp>
      <p:pic>
        <p:nvPicPr>
          <p:cNvPr id="30" name="Picture 3">
            <a:extLst>
              <a:ext uri="{FF2B5EF4-FFF2-40B4-BE49-F238E27FC236}">
                <a16:creationId xmlns:a16="http://schemas.microsoft.com/office/drawing/2014/main" id="{F78C83A6-D4CE-FB4D-95FB-5BE242429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0547" y="3487840"/>
            <a:ext cx="2344738" cy="3606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75133" y="-8685"/>
            <a:ext cx="3138160" cy="2192789"/>
          </a:xfrm>
          <a:custGeom>
            <a:avLst/>
            <a:gdLst/>
            <a:ahLst/>
            <a:cxnLst/>
            <a:rect l="l" t="t" r="r" b="b"/>
            <a:pathLst>
              <a:path w="3138160" h="2192789">
                <a:moveTo>
                  <a:pt x="3138160" y="0"/>
                </a:moveTo>
                <a:lnTo>
                  <a:pt x="0" y="0"/>
                </a:lnTo>
                <a:lnTo>
                  <a:pt x="0" y="2192790"/>
                </a:lnTo>
                <a:lnTo>
                  <a:pt x="3138160" y="2192790"/>
                </a:lnTo>
                <a:lnTo>
                  <a:pt x="31381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27342" y="722544"/>
            <a:ext cx="838665" cy="838665"/>
            <a:chOff x="0" y="0"/>
            <a:chExt cx="1118220" cy="11182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8220" cy="1118220"/>
            </a:xfrm>
            <a:custGeom>
              <a:avLst/>
              <a:gdLst/>
              <a:ahLst/>
              <a:cxnLst/>
              <a:rect l="l" t="t" r="r" b="b"/>
              <a:pathLst>
                <a:path w="1118220" h="1118220">
                  <a:moveTo>
                    <a:pt x="0" y="0"/>
                  </a:moveTo>
                  <a:lnTo>
                    <a:pt x="1118220" y="0"/>
                  </a:lnTo>
                  <a:lnTo>
                    <a:pt x="1118220" y="1118220"/>
                  </a:lnTo>
                  <a:lnTo>
                    <a:pt x="0" y="111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97068" y="94398"/>
              <a:ext cx="929424" cy="929424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91727" y="95017"/>
              <a:ext cx="929424" cy="920818"/>
            </a:xfrm>
            <a:custGeom>
              <a:avLst/>
              <a:gdLst/>
              <a:ahLst/>
              <a:cxnLst/>
              <a:rect l="l" t="t" r="r" b="b"/>
              <a:pathLst>
                <a:path w="929424" h="920818">
                  <a:moveTo>
                    <a:pt x="0" y="0"/>
                  </a:moveTo>
                  <a:lnTo>
                    <a:pt x="929424" y="0"/>
                  </a:lnTo>
                  <a:lnTo>
                    <a:pt x="929424" y="920819"/>
                  </a:lnTo>
                  <a:lnTo>
                    <a:pt x="0" y="920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9216510"/>
            <a:ext cx="6498213" cy="1070490"/>
            <a:chOff x="0" y="0"/>
            <a:chExt cx="8664283" cy="1427320"/>
          </a:xfrm>
        </p:grpSpPr>
        <p:grpSp>
          <p:nvGrpSpPr>
            <p:cNvPr id="11" name="Group 11"/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4" name="Rectangle 3">
            <a:extLst>
              <a:ext uri="{FF2B5EF4-FFF2-40B4-BE49-F238E27FC236}">
                <a16:creationId xmlns:a16="http://schemas.microsoft.com/office/drawing/2014/main" id="{03ECB7B9-83CF-0849-8ED4-F504ABF373C1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2648524"/>
            <a:ext cx="14173200" cy="4525963"/>
          </a:xfrm>
          <a:prstGeom prst="rect">
            <a:avLst/>
          </a:prstGeom>
          <a:ln w="38100" cap="flat">
            <a:solidFill>
              <a:srgbClr val="FF0000"/>
            </a:solidFill>
            <a:miter lim="800000"/>
            <a:headEnd/>
            <a:tailEnd/>
          </a:ln>
        </p:spPr>
        <p:txBody>
          <a:bodyPr lIns="90170" tIns="46990" rIns="90170" bIns="469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</a:pPr>
            <a:r>
              <a:rPr lang="en-US" altLang="en-US" sz="3600" dirty="0">
                <a:latin typeface="Bodoni MT" charset="0"/>
              </a:rPr>
              <a:t>IGD </a:t>
            </a:r>
            <a:r>
              <a:rPr lang="en-US" altLang="en-US" sz="3600" dirty="0" err="1">
                <a:latin typeface="Bodoni MT" charset="0"/>
              </a:rPr>
              <a:t>merupakan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b="1" dirty="0" err="1">
                <a:latin typeface="Bodoni MT" charset="0"/>
              </a:rPr>
              <a:t>gerbang</a:t>
            </a:r>
            <a:r>
              <a:rPr lang="en-US" altLang="en-US" sz="3600" b="1" dirty="0">
                <a:latin typeface="Bodoni MT" charset="0"/>
              </a:rPr>
              <a:t> </a:t>
            </a:r>
            <a:r>
              <a:rPr lang="en-US" altLang="en-US" sz="3600" b="1" dirty="0" err="1">
                <a:latin typeface="Bodoni MT" charset="0"/>
              </a:rPr>
              <a:t>utama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jalan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masuknya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pasien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gawat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darurat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sehingga</a:t>
            </a:r>
            <a:r>
              <a:rPr lang="en-US" altLang="en-US" sz="3600" dirty="0">
                <a:latin typeface="Bodoni MT" charset="0"/>
              </a:rPr>
              <a:t> di IGD </a:t>
            </a:r>
            <a:r>
              <a:rPr lang="en-US" altLang="en-US" sz="3600" b="1" dirty="0" err="1">
                <a:latin typeface="Bodoni MT" charset="0"/>
              </a:rPr>
              <a:t>perawat</a:t>
            </a:r>
            <a:r>
              <a:rPr lang="en-US" altLang="en-US" sz="3600" b="1" dirty="0">
                <a:latin typeface="Bodoni MT" charset="0"/>
              </a:rPr>
              <a:t> </a:t>
            </a:r>
            <a:r>
              <a:rPr lang="en-US" altLang="en-US" sz="3600" b="1" dirty="0" err="1">
                <a:latin typeface="Bodoni MT" charset="0"/>
              </a:rPr>
              <a:t>harus</a:t>
            </a:r>
            <a:r>
              <a:rPr lang="en-US" altLang="en-US" sz="3600" b="1" dirty="0">
                <a:latin typeface="Bodoni MT" charset="0"/>
              </a:rPr>
              <a:t> </a:t>
            </a:r>
            <a:r>
              <a:rPr lang="en-US" altLang="en-US" sz="3600" b="1" dirty="0" err="1">
                <a:latin typeface="Bodoni MT" charset="0"/>
              </a:rPr>
              <a:t>memiliki</a:t>
            </a:r>
            <a:r>
              <a:rPr lang="en-US" altLang="en-US" sz="3600" b="1" dirty="0">
                <a:latin typeface="Bodoni MT" charset="0"/>
              </a:rPr>
              <a:t> </a:t>
            </a:r>
            <a:r>
              <a:rPr lang="en-US" altLang="en-US" sz="3600" b="1" dirty="0" err="1">
                <a:latin typeface="Bodoni MT" charset="0"/>
              </a:rPr>
              <a:t>kemampuan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untuk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mengatasi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klien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gawat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darurat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karena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kondisi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klien</a:t>
            </a:r>
            <a:r>
              <a:rPr lang="en-US" altLang="en-US" sz="3600" dirty="0">
                <a:latin typeface="Bodoni MT" charset="0"/>
              </a:rPr>
              <a:t> yang </a:t>
            </a:r>
            <a:r>
              <a:rPr lang="en-US" altLang="en-US" sz="3600" dirty="0" err="1">
                <a:latin typeface="Bodoni MT" charset="0"/>
              </a:rPr>
              <a:t>datang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ke</a:t>
            </a:r>
            <a:r>
              <a:rPr lang="en-US" altLang="en-US" sz="3600" dirty="0">
                <a:latin typeface="Bodoni MT" charset="0"/>
              </a:rPr>
              <a:t> IGD </a:t>
            </a:r>
            <a:r>
              <a:rPr lang="en-US" altLang="en-US" sz="3600" dirty="0" err="1">
                <a:latin typeface="Bodoni MT" charset="0"/>
              </a:rPr>
              <a:t>harus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segera</a:t>
            </a:r>
            <a:r>
              <a:rPr lang="en-US" altLang="en-US" sz="3600" dirty="0">
                <a:latin typeface="Bodoni MT" charset="0"/>
              </a:rPr>
              <a:t> di </a:t>
            </a:r>
            <a:r>
              <a:rPr lang="en-US" altLang="en-US" sz="3600" dirty="0" err="1">
                <a:latin typeface="Bodoni MT" charset="0"/>
              </a:rPr>
              <a:t>berikan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pelayanan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kesehatan</a:t>
            </a:r>
            <a:r>
              <a:rPr lang="en-US" altLang="en-US" sz="3600" dirty="0">
                <a:latin typeface="Bodoni MT" charset="0"/>
              </a:rPr>
              <a:t> agar </a:t>
            </a:r>
            <a:r>
              <a:rPr lang="en-US" altLang="en-US" sz="3600" dirty="0" err="1">
                <a:latin typeface="Bodoni MT" charset="0"/>
              </a:rPr>
              <a:t>dapat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b="1" dirty="0" err="1">
                <a:latin typeface="Bodoni MT" charset="0"/>
              </a:rPr>
              <a:t>menyelamatkan</a:t>
            </a:r>
            <a:r>
              <a:rPr lang="en-US" altLang="en-US" sz="3600" b="1" dirty="0">
                <a:latin typeface="Bodoni MT" charset="0"/>
              </a:rPr>
              <a:t> </a:t>
            </a:r>
            <a:r>
              <a:rPr lang="en-US" altLang="en-US" sz="3600" b="1" dirty="0" err="1">
                <a:latin typeface="Bodoni MT" charset="0"/>
              </a:rPr>
              <a:t>nyawa</a:t>
            </a:r>
            <a:r>
              <a:rPr lang="en-US" altLang="en-US" sz="3600" b="1" dirty="0">
                <a:latin typeface="Bodoni MT" charset="0"/>
              </a:rPr>
              <a:t> </a:t>
            </a:r>
            <a:r>
              <a:rPr lang="en-US" altLang="en-US" sz="3600" b="1" dirty="0" err="1">
                <a:latin typeface="Bodoni MT" charset="0"/>
              </a:rPr>
              <a:t>klien</a:t>
            </a:r>
            <a:r>
              <a:rPr lang="en-US" altLang="en-US" sz="3600" b="1" dirty="0">
                <a:latin typeface="Bodoni MT" charset="0"/>
              </a:rPr>
              <a:t> </a:t>
            </a:r>
            <a:r>
              <a:rPr lang="en-US" altLang="en-US" sz="3600" b="1" dirty="0" err="1">
                <a:latin typeface="Bodoni MT" charset="0"/>
              </a:rPr>
              <a:t>dan</a:t>
            </a:r>
            <a:r>
              <a:rPr lang="en-US" altLang="en-US" sz="3600" b="1" dirty="0">
                <a:latin typeface="Bodoni MT" charset="0"/>
              </a:rPr>
              <a:t> </a:t>
            </a:r>
            <a:r>
              <a:rPr lang="en-US" altLang="en-US" sz="3600" b="1" dirty="0" err="1">
                <a:latin typeface="Bodoni MT" charset="0"/>
              </a:rPr>
              <a:t>mencegah</a:t>
            </a:r>
            <a:r>
              <a:rPr lang="en-US" altLang="en-US" sz="3600" b="1" dirty="0">
                <a:latin typeface="Bodoni MT" charset="0"/>
              </a:rPr>
              <a:t> </a:t>
            </a:r>
            <a:r>
              <a:rPr lang="en-US" altLang="en-US" sz="3600" b="1" dirty="0" err="1">
                <a:latin typeface="Bodoni MT" charset="0"/>
              </a:rPr>
              <a:t>terjadinya</a:t>
            </a:r>
            <a:r>
              <a:rPr lang="en-US" altLang="en-US" sz="3600" b="1" dirty="0">
                <a:latin typeface="Bodoni MT" charset="0"/>
              </a:rPr>
              <a:t> </a:t>
            </a:r>
            <a:r>
              <a:rPr lang="en-US" altLang="en-US" sz="3600" b="1" dirty="0" err="1">
                <a:latin typeface="Bodoni MT" charset="0"/>
              </a:rPr>
              <a:t>kecacatan</a:t>
            </a:r>
            <a:r>
              <a:rPr lang="en-US" altLang="en-US" sz="3600" b="1" dirty="0">
                <a:latin typeface="Bodoni MT" charset="0"/>
              </a:rPr>
              <a:t> </a:t>
            </a:r>
            <a:r>
              <a:rPr lang="en-US" altLang="en-US" sz="3600" b="1" dirty="0" err="1">
                <a:latin typeface="Bodoni MT" charset="0"/>
              </a:rPr>
              <a:t>pada</a:t>
            </a:r>
            <a:r>
              <a:rPr lang="en-US" altLang="en-US" sz="3600" b="1" dirty="0">
                <a:latin typeface="Bodoni MT" charset="0"/>
              </a:rPr>
              <a:t> </a:t>
            </a:r>
            <a:r>
              <a:rPr lang="en-US" altLang="en-US" sz="3600" b="1" dirty="0" err="1">
                <a:latin typeface="Bodoni MT" charset="0"/>
              </a:rPr>
              <a:t>klien</a:t>
            </a:r>
            <a:r>
              <a:rPr lang="en-US" altLang="en-US" sz="3600" dirty="0">
                <a:latin typeface="Bodoni MT" charset="0"/>
              </a:rPr>
              <a:t> (</a:t>
            </a:r>
            <a:r>
              <a:rPr lang="en-US" altLang="en-US" sz="3600" dirty="0" err="1">
                <a:latin typeface="Bodoni MT" charset="0"/>
              </a:rPr>
              <a:t>Undang-Undang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Republik</a:t>
            </a:r>
            <a:r>
              <a:rPr lang="en-US" altLang="en-US" sz="3600" dirty="0">
                <a:latin typeface="Bodoni MT" charset="0"/>
              </a:rPr>
              <a:t> Indonesia </a:t>
            </a:r>
            <a:r>
              <a:rPr lang="en-US" altLang="en-US" sz="3600" dirty="0" err="1">
                <a:latin typeface="Bodoni MT" charset="0"/>
              </a:rPr>
              <a:t>nomor</a:t>
            </a:r>
            <a:r>
              <a:rPr lang="en-US" altLang="en-US" sz="3600" dirty="0">
                <a:latin typeface="Bodoni MT" charset="0"/>
              </a:rPr>
              <a:t> 44 </a:t>
            </a:r>
            <a:r>
              <a:rPr lang="en-US" altLang="en-US" sz="3600" dirty="0" err="1">
                <a:latin typeface="Bodoni MT" charset="0"/>
              </a:rPr>
              <a:t>tentang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rumah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sakit</a:t>
            </a:r>
            <a:r>
              <a:rPr lang="en-US" altLang="en-US" sz="3600" dirty="0">
                <a:latin typeface="Bodoni MT" charset="0"/>
              </a:rPr>
              <a:t>, 2009)</a:t>
            </a:r>
          </a:p>
          <a:p>
            <a:pPr algn="just">
              <a:lnSpc>
                <a:spcPct val="80000"/>
              </a:lnSpc>
            </a:pPr>
            <a:r>
              <a:rPr lang="en-US" altLang="en-US" sz="3600" dirty="0" err="1">
                <a:latin typeface="Bodoni MT" charset="0"/>
              </a:rPr>
              <a:t>Pemberian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pelayanan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gawat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darurat</a:t>
            </a:r>
            <a:r>
              <a:rPr lang="en-US" altLang="en-US" sz="3600" dirty="0">
                <a:latin typeface="Bodoni MT" charset="0"/>
              </a:rPr>
              <a:t> yang </a:t>
            </a:r>
            <a:r>
              <a:rPr lang="en-US" altLang="en-US" sz="3600" b="1" dirty="0" err="1">
                <a:latin typeface="Bodoni MT" charset="0"/>
              </a:rPr>
              <a:t>bertujuan</a:t>
            </a:r>
            <a:r>
              <a:rPr lang="en-US" altLang="en-US" sz="3600" b="1" dirty="0">
                <a:latin typeface="Bodoni MT" charset="0"/>
              </a:rPr>
              <a:t> </a:t>
            </a:r>
            <a:r>
              <a:rPr lang="en-US" altLang="en-US" sz="3600" b="1" dirty="0" err="1">
                <a:latin typeface="Bodoni MT" charset="0"/>
              </a:rPr>
              <a:t>untuk</a:t>
            </a:r>
            <a:r>
              <a:rPr lang="en-US" altLang="en-US" sz="3600" b="1" dirty="0">
                <a:latin typeface="Bodoni MT" charset="0"/>
              </a:rPr>
              <a:t> </a:t>
            </a:r>
            <a:r>
              <a:rPr lang="en-US" altLang="en-US" sz="3600" b="1" dirty="0" err="1">
                <a:latin typeface="Bodoni MT" charset="0"/>
              </a:rPr>
              <a:t>menurunkan</a:t>
            </a:r>
            <a:r>
              <a:rPr lang="en-US" altLang="en-US" sz="3600" b="1" dirty="0">
                <a:latin typeface="Bodoni MT" charset="0"/>
              </a:rPr>
              <a:t> </a:t>
            </a:r>
            <a:r>
              <a:rPr lang="en-US" altLang="en-US" sz="3600" b="1" dirty="0" err="1">
                <a:latin typeface="Bodoni MT" charset="0"/>
              </a:rPr>
              <a:t>angka</a:t>
            </a:r>
            <a:r>
              <a:rPr lang="en-US" altLang="en-US" sz="3600" b="1" dirty="0">
                <a:latin typeface="Bodoni MT" charset="0"/>
              </a:rPr>
              <a:t> </a:t>
            </a:r>
            <a:r>
              <a:rPr lang="en-US" altLang="en-US" sz="3600" b="1" dirty="0" err="1">
                <a:latin typeface="Bodoni MT" charset="0"/>
              </a:rPr>
              <a:t>kesakitan</a:t>
            </a:r>
            <a:r>
              <a:rPr lang="en-US" altLang="en-US" sz="3600" b="1" dirty="0">
                <a:latin typeface="Bodoni MT" charset="0"/>
              </a:rPr>
              <a:t> </a:t>
            </a:r>
            <a:r>
              <a:rPr lang="en-US" altLang="en-US" sz="3600" b="1" dirty="0" err="1">
                <a:latin typeface="Bodoni MT" charset="0"/>
              </a:rPr>
              <a:t>dan</a:t>
            </a:r>
            <a:r>
              <a:rPr lang="en-US" altLang="en-US" sz="3600" b="1" dirty="0">
                <a:latin typeface="Bodoni MT" charset="0"/>
              </a:rPr>
              <a:t> </a:t>
            </a:r>
            <a:r>
              <a:rPr lang="en-US" altLang="en-US" sz="3600" b="1" dirty="0" err="1">
                <a:latin typeface="Bodoni MT" charset="0"/>
              </a:rPr>
              <a:t>angka</a:t>
            </a:r>
            <a:r>
              <a:rPr lang="en-US" altLang="en-US" sz="3600" b="1" dirty="0">
                <a:latin typeface="Bodoni MT" charset="0"/>
              </a:rPr>
              <a:t> </a:t>
            </a:r>
            <a:r>
              <a:rPr lang="en-US" altLang="en-US" sz="3600" b="1" dirty="0" err="1">
                <a:latin typeface="Bodoni MT" charset="0"/>
              </a:rPr>
              <a:t>kematian</a:t>
            </a:r>
            <a:r>
              <a:rPr lang="en-US" altLang="en-US" sz="3600" b="1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memerlukan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kemampuan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perawat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untuk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mengklasifikasikan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atau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memilah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pasien</a:t>
            </a:r>
            <a:r>
              <a:rPr lang="en-US" altLang="en-US" sz="3600" dirty="0">
                <a:latin typeface="Bodoni MT" charset="0"/>
              </a:rPr>
              <a:t> yang </a:t>
            </a:r>
            <a:r>
              <a:rPr lang="en-US" altLang="en-US" sz="3600" dirty="0" err="1">
                <a:latin typeface="Bodoni MT" charset="0"/>
              </a:rPr>
              <a:t>membutuhkan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prioritas</a:t>
            </a:r>
            <a:r>
              <a:rPr lang="en-US" altLang="en-US" sz="3600" dirty="0">
                <a:latin typeface="Bodoni MT" charset="0"/>
              </a:rPr>
              <a:t> </a:t>
            </a:r>
            <a:r>
              <a:rPr lang="en-US" altLang="en-US" sz="3600" dirty="0" err="1">
                <a:latin typeface="Bodoni MT" charset="0"/>
              </a:rPr>
              <a:t>penanganan</a:t>
            </a:r>
            <a:r>
              <a:rPr lang="en-US" altLang="en-US" sz="3600" dirty="0">
                <a:latin typeface="Bodoni MT" charset="0"/>
              </a:rPr>
              <a:t> yang di </a:t>
            </a:r>
            <a:r>
              <a:rPr lang="en-US" altLang="en-US" sz="3600" dirty="0" err="1">
                <a:latin typeface="Bodoni MT" charset="0"/>
              </a:rPr>
              <a:t>sebut</a:t>
            </a:r>
            <a:r>
              <a:rPr lang="en-US" altLang="en-US" sz="3600" dirty="0">
                <a:latin typeface="Bodoni MT" charset="0"/>
              </a:rPr>
              <a:t> triage (Oman, 2008).</a:t>
            </a:r>
          </a:p>
          <a:p>
            <a:pPr algn="just">
              <a:lnSpc>
                <a:spcPct val="80000"/>
              </a:lnSpc>
            </a:pPr>
            <a:endParaRPr lang="en-US" altLang="en-US" sz="3600" dirty="0">
              <a:latin typeface="Bodoni MT" charset="0"/>
            </a:endParaRPr>
          </a:p>
          <a:p>
            <a:pPr algn="just">
              <a:lnSpc>
                <a:spcPct val="80000"/>
              </a:lnSpc>
            </a:pPr>
            <a:endParaRPr lang="en-US" altLang="en-US" sz="3600" dirty="0">
              <a:latin typeface="Bodoni MT" charset="0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FE267A75-81DA-B644-9F45-57CB70A9DD90}"/>
              </a:ext>
            </a:extLst>
          </p:cNvPr>
          <p:cNvSpPr txBox="1">
            <a:spLocks noChangeArrowheads="1"/>
          </p:cNvSpPr>
          <p:nvPr/>
        </p:nvSpPr>
        <p:spPr>
          <a:xfrm>
            <a:off x="1324660" y="929100"/>
            <a:ext cx="8229600" cy="1143000"/>
          </a:xfrm>
          <a:prstGeom prst="rect">
            <a:avLst/>
          </a:prstGeom>
          <a:noFill/>
        </p:spPr>
        <p:txBody>
          <a:bodyPr lIns="90170" tIns="46990" rIns="90170" bIns="4699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latin typeface="AR DELANEY" charset="0"/>
              </a:rPr>
              <a:t>PENDAHULUAN</a:t>
            </a:r>
          </a:p>
        </p:txBody>
      </p:sp>
    </p:spTree>
    <p:extLst>
      <p:ext uri="{BB962C8B-B14F-4D97-AF65-F5344CB8AC3E}">
        <p14:creationId xmlns:p14="http://schemas.microsoft.com/office/powerpoint/2010/main" val="3154058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75133" y="-8685"/>
            <a:ext cx="3138160" cy="2192789"/>
          </a:xfrm>
          <a:custGeom>
            <a:avLst/>
            <a:gdLst/>
            <a:ahLst/>
            <a:cxnLst/>
            <a:rect l="l" t="t" r="r" b="b"/>
            <a:pathLst>
              <a:path w="3138160" h="2192789">
                <a:moveTo>
                  <a:pt x="3138160" y="0"/>
                </a:moveTo>
                <a:lnTo>
                  <a:pt x="0" y="0"/>
                </a:lnTo>
                <a:lnTo>
                  <a:pt x="0" y="2192790"/>
                </a:lnTo>
                <a:lnTo>
                  <a:pt x="3138160" y="2192790"/>
                </a:lnTo>
                <a:lnTo>
                  <a:pt x="31381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27342" y="722544"/>
            <a:ext cx="838665" cy="838665"/>
            <a:chOff x="0" y="0"/>
            <a:chExt cx="1118220" cy="11182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8220" cy="1118220"/>
            </a:xfrm>
            <a:custGeom>
              <a:avLst/>
              <a:gdLst/>
              <a:ahLst/>
              <a:cxnLst/>
              <a:rect l="l" t="t" r="r" b="b"/>
              <a:pathLst>
                <a:path w="1118220" h="1118220">
                  <a:moveTo>
                    <a:pt x="0" y="0"/>
                  </a:moveTo>
                  <a:lnTo>
                    <a:pt x="1118220" y="0"/>
                  </a:lnTo>
                  <a:lnTo>
                    <a:pt x="1118220" y="1118220"/>
                  </a:lnTo>
                  <a:lnTo>
                    <a:pt x="0" y="111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97068" y="94398"/>
              <a:ext cx="929424" cy="929424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91727" y="95017"/>
              <a:ext cx="929424" cy="920818"/>
            </a:xfrm>
            <a:custGeom>
              <a:avLst/>
              <a:gdLst/>
              <a:ahLst/>
              <a:cxnLst/>
              <a:rect l="l" t="t" r="r" b="b"/>
              <a:pathLst>
                <a:path w="929424" h="920818">
                  <a:moveTo>
                    <a:pt x="0" y="0"/>
                  </a:moveTo>
                  <a:lnTo>
                    <a:pt x="929424" y="0"/>
                  </a:lnTo>
                  <a:lnTo>
                    <a:pt x="929424" y="920819"/>
                  </a:lnTo>
                  <a:lnTo>
                    <a:pt x="0" y="920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9216510"/>
            <a:ext cx="6498213" cy="1070490"/>
            <a:chOff x="0" y="0"/>
            <a:chExt cx="8664283" cy="1427320"/>
          </a:xfrm>
        </p:grpSpPr>
        <p:grpSp>
          <p:nvGrpSpPr>
            <p:cNvPr id="11" name="Group 11"/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5" name="Rectangle 2">
            <a:extLst>
              <a:ext uri="{FF2B5EF4-FFF2-40B4-BE49-F238E27FC236}">
                <a16:creationId xmlns:a16="http://schemas.microsoft.com/office/drawing/2014/main" id="{FE267A75-81DA-B644-9F45-57CB70A9DD90}"/>
              </a:ext>
            </a:extLst>
          </p:cNvPr>
          <p:cNvSpPr txBox="1">
            <a:spLocks noChangeArrowheads="1"/>
          </p:cNvSpPr>
          <p:nvPr/>
        </p:nvSpPr>
        <p:spPr>
          <a:xfrm>
            <a:off x="223559" y="454159"/>
            <a:ext cx="8229600" cy="1143000"/>
          </a:xfrm>
          <a:prstGeom prst="rect">
            <a:avLst/>
          </a:prstGeom>
          <a:noFill/>
        </p:spPr>
        <p:txBody>
          <a:bodyPr lIns="90170" tIns="46990" rIns="90170" bIns="4699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latin typeface="AR DELANEY" charset="0"/>
              </a:rPr>
              <a:t>INITIAL ASSESMENT</a:t>
            </a: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9ECCD22F-0034-EB41-BF08-2F7A2917E7B1}"/>
              </a:ext>
            </a:extLst>
          </p:cNvPr>
          <p:cNvSpPr txBox="1">
            <a:spLocks noChangeArrowheads="1"/>
          </p:cNvSpPr>
          <p:nvPr/>
        </p:nvSpPr>
        <p:spPr>
          <a:xfrm>
            <a:off x="2238253" y="250339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>
                <a:latin typeface="AR JULIAN" charset="0"/>
              </a:rPr>
              <a:t>Setiap pasien harus dilakukan </a:t>
            </a:r>
            <a:r>
              <a:rPr lang="en-US" altLang="en-US" i="1">
                <a:latin typeface="AR JULIAN" charset="0"/>
              </a:rPr>
              <a:t>initial assessment </a:t>
            </a:r>
            <a:endParaRPr lang="en-US" altLang="en-US" i="1" dirty="0">
              <a:latin typeface="AR JULIAN" charset="0"/>
            </a:endParaRP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918D4A41-E2AF-564B-8BC0-11143048E102}"/>
              </a:ext>
            </a:extLst>
          </p:cNvPr>
          <p:cNvSpPr txBox="1">
            <a:spLocks noChangeArrowheads="1"/>
          </p:cNvSpPr>
          <p:nvPr/>
        </p:nvSpPr>
        <p:spPr>
          <a:xfrm>
            <a:off x="4795829" y="5927419"/>
            <a:ext cx="8229600" cy="1008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altLang="en-US" i="1">
                <a:latin typeface="AR JULIAN" charset="0"/>
              </a:rPr>
              <a:t>Initial assessment </a:t>
            </a:r>
          </a:p>
          <a:p>
            <a:pPr marL="0" indent="0" algn="ctr">
              <a:buFontTx/>
              <a:buNone/>
            </a:pPr>
            <a:r>
              <a:rPr lang="en-US" altLang="en-US">
                <a:latin typeface="AR JULIAN" charset="0"/>
              </a:rPr>
              <a:t>dimulai setelah situasi pasien aman </a:t>
            </a:r>
            <a:endParaRPr lang="en-US" altLang="en-US" dirty="0">
              <a:latin typeface="AR JULIAN" charset="0"/>
            </a:endParaRPr>
          </a:p>
        </p:txBody>
      </p:sp>
      <p:sp>
        <p:nvSpPr>
          <p:cNvPr id="28" name="AutoShape 4">
            <a:extLst>
              <a:ext uri="{FF2B5EF4-FFF2-40B4-BE49-F238E27FC236}">
                <a16:creationId xmlns:a16="http://schemas.microsoft.com/office/drawing/2014/main" id="{FB8F6597-0AC5-4F41-945E-FC7F0C7A73E7}"/>
              </a:ext>
            </a:extLst>
          </p:cNvPr>
          <p:cNvSpPr>
            <a:spLocks noChangeArrowheads="1"/>
          </p:cNvSpPr>
          <p:nvPr/>
        </p:nvSpPr>
        <p:spPr bwMode="auto">
          <a:xfrm rot="20680219">
            <a:off x="9873621" y="3301750"/>
            <a:ext cx="2241493" cy="2717649"/>
          </a:xfrm>
          <a:prstGeom prst="curvedLeftArrow">
            <a:avLst>
              <a:gd name="adj1" fmla="val 22725"/>
              <a:gd name="adj2" fmla="val 45451"/>
              <a:gd name="adj3" fmla="val 33333"/>
            </a:avLst>
          </a:prstGeom>
          <a:solidFill>
            <a:srgbClr val="FF0000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27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>
            <a:extLst>
              <a:ext uri="{FF2B5EF4-FFF2-40B4-BE49-F238E27FC236}">
                <a16:creationId xmlns:a16="http://schemas.microsoft.com/office/drawing/2014/main" id="{360FD8EC-744A-844C-8F74-D573E43A6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8" y="176213"/>
            <a:ext cx="6372225" cy="1297782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2700">
                <a:latin typeface="Cooper Black" panose="0208090404030B020404" pitchFamily="18" charset="77"/>
              </a:rPr>
              <a:t>General Impression</a:t>
            </a:r>
          </a:p>
        </p:txBody>
      </p:sp>
      <p:sp>
        <p:nvSpPr>
          <p:cNvPr id="9219" name="AutoShape 3">
            <a:extLst>
              <a:ext uri="{FF2B5EF4-FFF2-40B4-BE49-F238E27FC236}">
                <a16:creationId xmlns:a16="http://schemas.microsoft.com/office/drawing/2014/main" id="{6B8CF384-9716-5244-8BCC-01B02EF0C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720" y="1797845"/>
            <a:ext cx="8746331" cy="1297781"/>
          </a:xfrm>
          <a:prstGeom prst="flowChartAlternateProcess">
            <a:avLst/>
          </a:prstGeom>
          <a:solidFill>
            <a:srgbClr val="FFC000"/>
          </a:solidFill>
          <a:ln w="9525" cap="flat" cmpd="sng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2700">
                <a:latin typeface="Cooper Black" panose="0208090404030B020404" pitchFamily="18" charset="77"/>
              </a:rPr>
              <a:t>Level dari kesadaran dan proteksi cervical spine</a:t>
            </a:r>
          </a:p>
        </p:txBody>
      </p:sp>
      <p:sp>
        <p:nvSpPr>
          <p:cNvPr id="9220" name="AutoShape 4">
            <a:extLst>
              <a:ext uri="{FF2B5EF4-FFF2-40B4-BE49-F238E27FC236}">
                <a16:creationId xmlns:a16="http://schemas.microsoft.com/office/drawing/2014/main" id="{EEF2CC40-4F9E-5148-863C-7166AA840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1838" y="3419475"/>
            <a:ext cx="3888582" cy="1297782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2700">
                <a:latin typeface="Cooper Black" panose="0208090404030B020404" pitchFamily="18" charset="77"/>
              </a:rPr>
              <a:t>Airway</a:t>
            </a:r>
          </a:p>
        </p:txBody>
      </p:sp>
      <p:sp>
        <p:nvSpPr>
          <p:cNvPr id="9221" name="AutoShape 5">
            <a:extLst>
              <a:ext uri="{FF2B5EF4-FFF2-40B4-BE49-F238E27FC236}">
                <a16:creationId xmlns:a16="http://schemas.microsoft.com/office/drawing/2014/main" id="{52B5F20D-350B-B14C-B1B5-9DFF47E75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7976" y="5038726"/>
            <a:ext cx="4864895" cy="1300163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2700">
                <a:latin typeface="Cooper Black" panose="0208090404030B020404" pitchFamily="18" charset="77"/>
              </a:rPr>
              <a:t>Breathing dan Ventilasi</a:t>
            </a:r>
          </a:p>
        </p:txBody>
      </p:sp>
      <p:sp>
        <p:nvSpPr>
          <p:cNvPr id="9222" name="AutoShape 6">
            <a:extLst>
              <a:ext uri="{FF2B5EF4-FFF2-40B4-BE49-F238E27FC236}">
                <a16:creationId xmlns:a16="http://schemas.microsoft.com/office/drawing/2014/main" id="{E42C23F8-7EA7-214E-9624-5DB446D4D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4033" y="6660358"/>
            <a:ext cx="7127081" cy="1297781"/>
          </a:xfrm>
          <a:prstGeom prst="flowChartAlternateProcess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700">
                <a:latin typeface="Cooper Black" panose="0208090404030B020404" pitchFamily="18" charset="77"/>
              </a:rPr>
              <a:t>Sirkulasi dengan Kontrol Pendarahan</a:t>
            </a:r>
          </a:p>
        </p:txBody>
      </p:sp>
      <p:sp>
        <p:nvSpPr>
          <p:cNvPr id="9223" name="AutoShape 7">
            <a:extLst>
              <a:ext uri="{FF2B5EF4-FFF2-40B4-BE49-F238E27FC236}">
                <a16:creationId xmlns:a16="http://schemas.microsoft.com/office/drawing/2014/main" id="{BB98563E-38CF-3944-96AA-AFC50EB17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157" y="8281988"/>
            <a:ext cx="12744450" cy="1295400"/>
          </a:xfrm>
          <a:prstGeom prst="flowChartAlternateProcess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700">
                <a:latin typeface="Cooper Black" panose="0208090404030B020404" pitchFamily="18" charset="77"/>
              </a:rPr>
              <a:t>Identifikasi prioritas pasien/ Update EMS (Emergency Medical Service)</a:t>
            </a:r>
          </a:p>
        </p:txBody>
      </p:sp>
      <p:sp>
        <p:nvSpPr>
          <p:cNvPr id="9224" name="AutoShape 8">
            <a:extLst>
              <a:ext uri="{FF2B5EF4-FFF2-40B4-BE49-F238E27FC236}">
                <a16:creationId xmlns:a16="http://schemas.microsoft.com/office/drawing/2014/main" id="{F614D1FD-D779-7347-9210-D0E69D028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2995" y="1364457"/>
            <a:ext cx="864393" cy="54054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ctr"/>
          <a:lstStyle/>
          <a:p>
            <a:endParaRPr lang="en-US" sz="2700"/>
          </a:p>
        </p:txBody>
      </p:sp>
      <p:sp>
        <p:nvSpPr>
          <p:cNvPr id="9225" name="AutoShape 9">
            <a:extLst>
              <a:ext uri="{FF2B5EF4-FFF2-40B4-BE49-F238E27FC236}">
                <a16:creationId xmlns:a16="http://schemas.microsoft.com/office/drawing/2014/main" id="{3C62F86C-878D-6242-9BF9-07FC414A7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2995" y="2983707"/>
            <a:ext cx="864393" cy="54054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ctr"/>
          <a:lstStyle/>
          <a:p>
            <a:endParaRPr lang="en-US" sz="2700"/>
          </a:p>
        </p:txBody>
      </p:sp>
      <p:sp>
        <p:nvSpPr>
          <p:cNvPr id="9226" name="AutoShape 10">
            <a:extLst>
              <a:ext uri="{FF2B5EF4-FFF2-40B4-BE49-F238E27FC236}">
                <a16:creationId xmlns:a16="http://schemas.microsoft.com/office/drawing/2014/main" id="{4802BB35-798D-DC4F-AD6C-F92C6712B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0613" y="4605338"/>
            <a:ext cx="864395" cy="5381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ctr"/>
          <a:lstStyle/>
          <a:p>
            <a:endParaRPr lang="en-US" sz="2700"/>
          </a:p>
        </p:txBody>
      </p:sp>
      <p:sp>
        <p:nvSpPr>
          <p:cNvPr id="9227" name="AutoShape 11">
            <a:extLst>
              <a:ext uri="{FF2B5EF4-FFF2-40B4-BE49-F238E27FC236}">
                <a16:creationId xmlns:a16="http://schemas.microsoft.com/office/drawing/2014/main" id="{D5BA944E-8329-F740-8919-F546611A6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0613" y="6224588"/>
            <a:ext cx="864395" cy="54054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ctr"/>
          <a:lstStyle/>
          <a:p>
            <a:endParaRPr lang="en-US" sz="2700"/>
          </a:p>
        </p:txBody>
      </p:sp>
      <p:sp>
        <p:nvSpPr>
          <p:cNvPr id="9228" name="AutoShape 12">
            <a:extLst>
              <a:ext uri="{FF2B5EF4-FFF2-40B4-BE49-F238E27FC236}">
                <a16:creationId xmlns:a16="http://schemas.microsoft.com/office/drawing/2014/main" id="{95F0FA0D-3E20-AA46-98AF-C66A2D88C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2995" y="7843838"/>
            <a:ext cx="864393" cy="54054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ctr"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029176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C60B5594-5D5C-7542-ABAC-C4224D8F5D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i="1" dirty="0"/>
              <a:t>GENERAL IMPRESSION</a:t>
            </a:r>
            <a:r>
              <a:rPr lang="en-US" altLang="en-US" b="1" dirty="0"/>
              <a:t>: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95DE200-B2BD-7B49-AB2E-670F21BF90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943101"/>
            <a:ext cx="13106400" cy="2514600"/>
          </a:xfrm>
          <a:ln w="38100" cap="flat">
            <a:solidFill>
              <a:srgbClr val="00FF00"/>
            </a:solidFill>
            <a:miter lim="800000"/>
            <a:headEnd/>
            <a:tailEnd/>
          </a:ln>
        </p:spPr>
        <p:txBody>
          <a:bodyPr vert="horz" lIns="135255" tIns="70485" rIns="135255" bIns="70485" rtlCol="0">
            <a:normAutofit/>
          </a:bodyPr>
          <a:lstStyle/>
          <a:p>
            <a:pPr marL="0" indent="0" algn="just">
              <a:buNone/>
            </a:pPr>
            <a:r>
              <a:rPr lang="en-US" altLang="en-US" b="1" i="1" dirty="0">
                <a:latin typeface="Berlin Sans FB" charset="0"/>
              </a:rPr>
              <a:t>General Impression</a:t>
            </a:r>
            <a:r>
              <a:rPr lang="en-US" altLang="en-US" b="1" dirty="0">
                <a:latin typeface="Berlin Sans FB" charset="0"/>
              </a:rPr>
              <a:t>:</a:t>
            </a:r>
          </a:p>
          <a:p>
            <a:pPr algn="just">
              <a:buSzPct val="100000"/>
              <a:buFont typeface="Wingdings" pitchFamily="2" charset="2"/>
              <a:buChar char="n"/>
            </a:pPr>
            <a:r>
              <a:rPr lang="en-US" altLang="en-US" dirty="0" err="1">
                <a:latin typeface="Berlin Sans FB" charset="0"/>
              </a:rPr>
              <a:t>Memeriksa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kondisi</a:t>
            </a:r>
            <a:r>
              <a:rPr lang="en-US" altLang="en-US" dirty="0">
                <a:latin typeface="Berlin Sans FB" charset="0"/>
              </a:rPr>
              <a:t> yang </a:t>
            </a:r>
            <a:r>
              <a:rPr lang="en-US" altLang="en-US" dirty="0" err="1">
                <a:latin typeface="Berlin Sans FB" charset="0"/>
              </a:rPr>
              <a:t>mengancam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nyawa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secara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umum</a:t>
            </a:r>
            <a:endParaRPr lang="en-US" altLang="en-US" dirty="0">
              <a:latin typeface="Berlin Sans FB" charset="0"/>
            </a:endParaRPr>
          </a:p>
          <a:p>
            <a:pPr algn="just">
              <a:buSzPct val="100000"/>
              <a:buFont typeface="Wingdings" pitchFamily="2" charset="2"/>
              <a:buChar char="n"/>
            </a:pPr>
            <a:r>
              <a:rPr lang="en-US" altLang="en-US" dirty="0" err="1">
                <a:latin typeface="Berlin Sans FB" charset="0"/>
              </a:rPr>
              <a:t>Menentukan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keluhan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utama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atau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mekanisme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cedera</a:t>
            </a:r>
            <a:endParaRPr lang="en-US" altLang="en-US" dirty="0">
              <a:latin typeface="Berlin Sans FB" charset="0"/>
            </a:endParaRPr>
          </a:p>
          <a:p>
            <a:pPr algn="just">
              <a:buSzPct val="100000"/>
              <a:buFont typeface="Wingdings" pitchFamily="2" charset="2"/>
              <a:buChar char="n"/>
            </a:pPr>
            <a:r>
              <a:rPr lang="en-US" altLang="en-US" dirty="0" err="1">
                <a:latin typeface="Berlin Sans FB" charset="0"/>
              </a:rPr>
              <a:t>Menentukan</a:t>
            </a:r>
            <a:r>
              <a:rPr lang="en-US" altLang="en-US" dirty="0">
                <a:latin typeface="Berlin Sans FB" charset="0"/>
              </a:rPr>
              <a:t> status mental </a:t>
            </a:r>
            <a:r>
              <a:rPr lang="en-US" altLang="en-US" dirty="0" err="1">
                <a:latin typeface="Berlin Sans FB" charset="0"/>
              </a:rPr>
              <a:t>dan</a:t>
            </a:r>
            <a:r>
              <a:rPr lang="en-US" altLang="en-US" dirty="0">
                <a:latin typeface="Berlin Sans FB" charset="0"/>
              </a:rPr>
              <a:t> </a:t>
            </a:r>
            <a:r>
              <a:rPr lang="en-US" altLang="en-US" dirty="0" err="1">
                <a:latin typeface="Berlin Sans FB" charset="0"/>
              </a:rPr>
              <a:t>orientasi</a:t>
            </a:r>
            <a:r>
              <a:rPr lang="en-US" altLang="en-US" dirty="0">
                <a:latin typeface="Berlin Sans FB" charset="0"/>
              </a:rPr>
              <a:t> (</a:t>
            </a:r>
            <a:r>
              <a:rPr lang="en-US" altLang="en-US" dirty="0" err="1">
                <a:latin typeface="Berlin Sans FB" charset="0"/>
              </a:rPr>
              <a:t>waktu</a:t>
            </a:r>
            <a:r>
              <a:rPr lang="en-US" altLang="en-US" dirty="0">
                <a:latin typeface="Berlin Sans FB" charset="0"/>
              </a:rPr>
              <a:t>, </a:t>
            </a:r>
            <a:r>
              <a:rPr lang="en-US" altLang="en-US" dirty="0" err="1">
                <a:latin typeface="Berlin Sans FB" charset="0"/>
              </a:rPr>
              <a:t>tempat</a:t>
            </a:r>
            <a:r>
              <a:rPr lang="en-US" altLang="en-US" dirty="0">
                <a:latin typeface="Berlin Sans FB" charset="0"/>
              </a:rPr>
              <a:t>, orang)</a:t>
            </a:r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52D99444-C111-6849-AF8E-0022914BC0B4}"/>
              </a:ext>
            </a:extLst>
          </p:cNvPr>
          <p:cNvGrpSpPr/>
          <p:nvPr/>
        </p:nvGrpSpPr>
        <p:grpSpPr>
          <a:xfrm>
            <a:off x="0" y="9222886"/>
            <a:ext cx="6498213" cy="1070490"/>
            <a:chOff x="0" y="0"/>
            <a:chExt cx="8664283" cy="1427320"/>
          </a:xfrm>
        </p:grpSpPr>
        <p:grpSp>
          <p:nvGrpSpPr>
            <p:cNvPr id="5" name="Group 12">
              <a:extLst>
                <a:ext uri="{FF2B5EF4-FFF2-40B4-BE49-F238E27FC236}">
                  <a16:creationId xmlns:a16="http://schemas.microsoft.com/office/drawing/2014/main" id="{B6022F75-AC83-C548-B28F-A8A39BCC9E34}"/>
                </a:ext>
              </a:extLst>
            </p:cNvPr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16A4FEB4-2910-E649-9CCF-3CD96E30EF00}"/>
                  </a:ext>
                </a:extLst>
              </p:cNvPr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8087F4FE-C4A7-8942-B807-46033532C571}"/>
                </a:ext>
              </a:extLst>
            </p:cNvPr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C4748268-35FC-1146-B379-E54BE263F326}"/>
                </a:ext>
              </a:extLst>
            </p:cNvPr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80AEB0BF-327E-3849-B298-5EBDDC239848}"/>
                </a:ext>
              </a:extLst>
            </p:cNvPr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3819DA4F-E8B6-A54D-BDD7-975A044CC4C0}"/>
                </a:ext>
              </a:extLst>
            </p:cNvPr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E6D34C67-8734-6641-9E4F-4FD93D72B368}"/>
                </a:ext>
              </a:extLst>
            </p:cNvPr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6EA02C32-9F3B-9F4F-AFCB-FDA546899A7C}"/>
                </a:ext>
              </a:extLst>
            </p:cNvPr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D414DA88-EE7A-C34C-8BE4-F45D7BB4417A}"/>
                </a:ext>
              </a:extLst>
            </p:cNvPr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726A89F2-02D8-D642-B5AC-D7E0965A9528}"/>
                </a:ext>
              </a:extLst>
            </p:cNvPr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ECAB5ED7-EBD3-1244-B7F4-1A231BB66E92}"/>
                </a:ext>
              </a:extLst>
            </p:cNvPr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7BD9ED75-749B-BF41-8516-EC43B23659D7}"/>
                </a:ext>
              </a:extLst>
            </p:cNvPr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05258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2A9DA28-F3A4-AF4C-9CE6-B58F3E6A7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88470" y="1254920"/>
            <a:ext cx="12344400" cy="2412206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altLang="en-US" sz="6000" b="1">
                <a:latin typeface="Arial Black" panose="020B0604020202020204" pitchFamily="34" charset="0"/>
              </a:rPr>
              <a:t>Sign : 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en-US" altLang="en-US" sz="3000">
                <a:latin typeface="Arial Black" panose="020B0604020202020204" pitchFamily="34" charset="0"/>
              </a:rPr>
              <a:t>Penyakit dalam atau kondisi trauma yang bisa dilihat, didengar, yang dicium, yang diukur, dan dirasakan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3000">
                <a:latin typeface="Arial Black" panose="020B0604020202020204" pitchFamily="34" charset="0"/>
              </a:rPr>
              <a:t>(Look, Listen, Feel, Smell)</a:t>
            </a:r>
          </a:p>
          <a:p>
            <a:pPr marL="0" indent="0" algn="just">
              <a:lnSpc>
                <a:spcPct val="80000"/>
              </a:lnSpc>
              <a:buNone/>
            </a:pPr>
            <a:endParaRPr lang="en-US" altLang="en-US" sz="3000">
              <a:latin typeface="Arial Black" panose="020B0604020202020204" pitchFamily="34" charset="0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2E8ED4A9-705A-674E-9D2C-4535AC7BD30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988470" y="6334125"/>
            <a:ext cx="123444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altLang="en-US" sz="6000" b="1">
                <a:latin typeface="Arial Black" panose="020B0604020202020204" pitchFamily="34" charset="0"/>
              </a:rPr>
              <a:t>Symptom: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n-US" altLang="en-US" sz="3000">
                <a:latin typeface="Arial Black" panose="020B0604020202020204" pitchFamily="34" charset="0"/>
              </a:rPr>
              <a:t>Kondisi yang digambarkan atau disampaikan oleh pasien seperti nafas pendek, muntah, nyeri perut, nyeri dada dst </a:t>
            </a:r>
          </a:p>
        </p:txBody>
      </p:sp>
      <p:sp>
        <p:nvSpPr>
          <p:cNvPr id="11268" name="AutoShape 4">
            <a:extLst>
              <a:ext uri="{FF2B5EF4-FFF2-40B4-BE49-F238E27FC236}">
                <a16:creationId xmlns:a16="http://schemas.microsoft.com/office/drawing/2014/main" id="{B3A61D5E-E948-2643-8C4F-21EFA372B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9145" y="3955258"/>
            <a:ext cx="1402556" cy="1404938"/>
          </a:xfrm>
          <a:prstGeom prst="plus">
            <a:avLst>
              <a:gd name="adj" fmla="val 25000"/>
            </a:avLst>
          </a:prstGeom>
          <a:solidFill>
            <a:srgbClr val="FFFF00"/>
          </a:solidFill>
          <a:ln w="38100" cap="flat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sz="2700"/>
          </a:p>
        </p:txBody>
      </p:sp>
      <p:grpSp>
        <p:nvGrpSpPr>
          <p:cNvPr id="5" name="Group 11">
            <a:extLst>
              <a:ext uri="{FF2B5EF4-FFF2-40B4-BE49-F238E27FC236}">
                <a16:creationId xmlns:a16="http://schemas.microsoft.com/office/drawing/2014/main" id="{BFC4AD42-E678-F645-A635-AF517D853C92}"/>
              </a:ext>
            </a:extLst>
          </p:cNvPr>
          <p:cNvGrpSpPr/>
          <p:nvPr/>
        </p:nvGrpSpPr>
        <p:grpSpPr>
          <a:xfrm>
            <a:off x="0" y="9222886"/>
            <a:ext cx="6498213" cy="1070490"/>
            <a:chOff x="0" y="0"/>
            <a:chExt cx="8664283" cy="1427320"/>
          </a:xfrm>
        </p:grpSpPr>
        <p:grpSp>
          <p:nvGrpSpPr>
            <p:cNvPr id="6" name="Group 12">
              <a:extLst>
                <a:ext uri="{FF2B5EF4-FFF2-40B4-BE49-F238E27FC236}">
                  <a16:creationId xmlns:a16="http://schemas.microsoft.com/office/drawing/2014/main" id="{A594D1C4-96CA-664E-AE5F-D5E69EA870E7}"/>
                </a:ext>
              </a:extLst>
            </p:cNvPr>
            <p:cNvGrpSpPr/>
            <p:nvPr/>
          </p:nvGrpSpPr>
          <p:grpSpPr>
            <a:xfrm>
              <a:off x="780716" y="0"/>
              <a:ext cx="7883568" cy="1056453"/>
              <a:chOff x="0" y="0"/>
              <a:chExt cx="47603555" cy="6379210"/>
            </a:xfrm>
          </p:grpSpPr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1AA3A638-7D6D-1D4B-BB08-57DC27DA4AE3}"/>
                  </a:ext>
                </a:extLst>
              </p:cNvPr>
              <p:cNvSpPr/>
              <p:nvPr/>
            </p:nvSpPr>
            <p:spPr>
              <a:xfrm>
                <a:off x="0" y="0"/>
                <a:ext cx="47603553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47603553" h="6379210">
                    <a:moveTo>
                      <a:pt x="40869639" y="0"/>
                    </a:moveTo>
                    <a:lnTo>
                      <a:pt x="9195356" y="0"/>
                    </a:lnTo>
                    <a:lnTo>
                      <a:pt x="6819881" y="7620"/>
                    </a:lnTo>
                    <a:lnTo>
                      <a:pt x="0" y="6379210"/>
                    </a:lnTo>
                    <a:lnTo>
                      <a:pt x="40957646" y="6379210"/>
                    </a:lnTo>
                    <a:lnTo>
                      <a:pt x="47603553" y="0"/>
                    </a:lnTo>
                    <a:close/>
                  </a:path>
                </a:pathLst>
              </a:custGeom>
              <a:solidFill>
                <a:srgbClr val="242F9B"/>
              </a:solidFill>
            </p:spPr>
          </p:sp>
        </p:grp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09DC7EA6-FD60-EE4D-A42A-BB3C49192D9E}"/>
                </a:ext>
              </a:extLst>
            </p:cNvPr>
            <p:cNvSpPr/>
            <p:nvPr/>
          </p:nvSpPr>
          <p:spPr>
            <a:xfrm>
              <a:off x="0" y="422184"/>
              <a:ext cx="1766213" cy="1005136"/>
            </a:xfrm>
            <a:custGeom>
              <a:avLst/>
              <a:gdLst/>
              <a:ahLst/>
              <a:cxnLst/>
              <a:rect l="l" t="t" r="r" b="b"/>
              <a:pathLst>
                <a:path w="1766213" h="1005136">
                  <a:moveTo>
                    <a:pt x="0" y="0"/>
                  </a:moveTo>
                  <a:lnTo>
                    <a:pt x="1766213" y="0"/>
                  </a:lnTo>
                  <a:lnTo>
                    <a:pt x="1766213" y="1005136"/>
                  </a:lnTo>
                  <a:lnTo>
                    <a:pt x="0" y="100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7881B933-CD9E-5A42-B46E-C3833312CE3A}"/>
                </a:ext>
              </a:extLst>
            </p:cNvPr>
            <p:cNvSpPr/>
            <p:nvPr/>
          </p:nvSpPr>
          <p:spPr>
            <a:xfrm>
              <a:off x="2641600" y="188045"/>
              <a:ext cx="644835" cy="487656"/>
            </a:xfrm>
            <a:custGeom>
              <a:avLst/>
              <a:gdLst/>
              <a:ahLst/>
              <a:cxnLst/>
              <a:rect l="l" t="t" r="r" b="b"/>
              <a:pathLst>
                <a:path w="644835" h="487656">
                  <a:moveTo>
                    <a:pt x="0" y="0"/>
                  </a:moveTo>
                  <a:lnTo>
                    <a:pt x="644835" y="0"/>
                  </a:lnTo>
                  <a:lnTo>
                    <a:pt x="644835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1DBACD34-4CCA-CC4A-B25F-AC492AB603CA}"/>
                </a:ext>
              </a:extLst>
            </p:cNvPr>
            <p:cNvSpPr/>
            <p:nvPr/>
          </p:nvSpPr>
          <p:spPr>
            <a:xfrm>
              <a:off x="3378621" y="188045"/>
              <a:ext cx="714146" cy="478478"/>
            </a:xfrm>
            <a:custGeom>
              <a:avLst/>
              <a:gdLst/>
              <a:ahLst/>
              <a:cxnLst/>
              <a:rect l="l" t="t" r="r" b="b"/>
              <a:pathLst>
                <a:path w="714146" h="478478">
                  <a:moveTo>
                    <a:pt x="0" y="0"/>
                  </a:moveTo>
                  <a:lnTo>
                    <a:pt x="714146" y="0"/>
                  </a:lnTo>
                  <a:lnTo>
                    <a:pt x="714146" y="478478"/>
                  </a:lnTo>
                  <a:lnTo>
                    <a:pt x="0" y="47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9F1A0427-D587-6D42-970E-CEEF0A89D937}"/>
                </a:ext>
              </a:extLst>
            </p:cNvPr>
            <p:cNvSpPr/>
            <p:nvPr/>
          </p:nvSpPr>
          <p:spPr>
            <a:xfrm>
              <a:off x="4230331" y="188045"/>
              <a:ext cx="710179" cy="487656"/>
            </a:xfrm>
            <a:custGeom>
              <a:avLst/>
              <a:gdLst/>
              <a:ahLst/>
              <a:cxnLst/>
              <a:rect l="l" t="t" r="r" b="b"/>
              <a:pathLst>
                <a:path w="710179" h="487656">
                  <a:moveTo>
                    <a:pt x="0" y="0"/>
                  </a:moveTo>
                  <a:lnTo>
                    <a:pt x="710179" y="0"/>
                  </a:lnTo>
                  <a:lnTo>
                    <a:pt x="710179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2AB639B2-35B4-1E45-93C5-2D7B1835B04E}"/>
                </a:ext>
              </a:extLst>
            </p:cNvPr>
            <p:cNvSpPr/>
            <p:nvPr/>
          </p:nvSpPr>
          <p:spPr>
            <a:xfrm>
              <a:off x="5060564" y="188045"/>
              <a:ext cx="609571" cy="487656"/>
            </a:xfrm>
            <a:custGeom>
              <a:avLst/>
              <a:gdLst/>
              <a:ahLst/>
              <a:cxnLst/>
              <a:rect l="l" t="t" r="r" b="b"/>
              <a:pathLst>
                <a:path w="609571" h="487656">
                  <a:moveTo>
                    <a:pt x="0" y="0"/>
                  </a:moveTo>
                  <a:lnTo>
                    <a:pt x="609571" y="0"/>
                  </a:lnTo>
                  <a:lnTo>
                    <a:pt x="609571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DA980D3C-6FF2-A54E-81CD-89F77A8C1141}"/>
                </a:ext>
              </a:extLst>
            </p:cNvPr>
            <p:cNvSpPr/>
            <p:nvPr/>
          </p:nvSpPr>
          <p:spPr>
            <a:xfrm>
              <a:off x="5806814" y="188045"/>
              <a:ext cx="624200" cy="487656"/>
            </a:xfrm>
            <a:custGeom>
              <a:avLst/>
              <a:gdLst/>
              <a:ahLst/>
              <a:cxnLst/>
              <a:rect l="l" t="t" r="r" b="b"/>
              <a:pathLst>
                <a:path w="624200" h="487656">
                  <a:moveTo>
                    <a:pt x="0" y="0"/>
                  </a:moveTo>
                  <a:lnTo>
                    <a:pt x="624200" y="0"/>
                  </a:lnTo>
                  <a:lnTo>
                    <a:pt x="624200" y="487657"/>
                  </a:lnTo>
                  <a:lnTo>
                    <a:pt x="0" y="4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8446DC7D-D749-D742-9B5E-C852EFCB70E8}"/>
                </a:ext>
              </a:extLst>
            </p:cNvPr>
            <p:cNvSpPr/>
            <p:nvPr/>
          </p:nvSpPr>
          <p:spPr>
            <a:xfrm>
              <a:off x="487879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A59E123A-9F2F-A346-95DC-2F988B743234}"/>
                </a:ext>
              </a:extLst>
            </p:cNvPr>
            <p:cNvSpPr/>
            <p:nvPr/>
          </p:nvSpPr>
          <p:spPr>
            <a:xfrm>
              <a:off x="490275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68FC3C65-381C-1F48-9AFF-32DEFDB1348B}"/>
                </a:ext>
              </a:extLst>
            </p:cNvPr>
            <p:cNvSpPr/>
            <p:nvPr/>
          </p:nvSpPr>
          <p:spPr>
            <a:xfrm>
              <a:off x="5613626" y="388045"/>
              <a:ext cx="170852" cy="536707"/>
            </a:xfrm>
            <a:custGeom>
              <a:avLst/>
              <a:gdLst/>
              <a:ahLst/>
              <a:cxnLst/>
              <a:rect l="l" t="t" r="r" b="b"/>
              <a:pathLst>
                <a:path w="170852" h="536707">
                  <a:moveTo>
                    <a:pt x="0" y="0"/>
                  </a:moveTo>
                  <a:lnTo>
                    <a:pt x="170851" y="0"/>
                  </a:lnTo>
                  <a:lnTo>
                    <a:pt x="170851" y="536707"/>
                  </a:lnTo>
                  <a:lnTo>
                    <a:pt x="0" y="5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1753228F-266C-5D41-835E-533AC946DE90}"/>
                </a:ext>
              </a:extLst>
            </p:cNvPr>
            <p:cNvSpPr/>
            <p:nvPr/>
          </p:nvSpPr>
          <p:spPr>
            <a:xfrm>
              <a:off x="5637587" y="401177"/>
              <a:ext cx="155348" cy="488003"/>
            </a:xfrm>
            <a:custGeom>
              <a:avLst/>
              <a:gdLst/>
              <a:ahLst/>
              <a:cxnLst/>
              <a:rect l="l" t="t" r="r" b="b"/>
              <a:pathLst>
                <a:path w="155348" h="488003">
                  <a:moveTo>
                    <a:pt x="0" y="0"/>
                  </a:moveTo>
                  <a:lnTo>
                    <a:pt x="155348" y="0"/>
                  </a:lnTo>
                  <a:lnTo>
                    <a:pt x="155348" y="488003"/>
                  </a:lnTo>
                  <a:lnTo>
                    <a:pt x="0" y="48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353603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1800</TotalTime>
  <Words>1540</Words>
  <Application>Microsoft Macintosh PowerPoint</Application>
  <PresentationFormat>Custom</PresentationFormat>
  <Paragraphs>182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3" baseType="lpstr">
      <vt:lpstr>AR JULIAN</vt:lpstr>
      <vt:lpstr>AR DELANEY</vt:lpstr>
      <vt:lpstr>Broadway</vt:lpstr>
      <vt:lpstr>Montserrat Classic</vt:lpstr>
      <vt:lpstr>Arial Black</vt:lpstr>
      <vt:lpstr>宋体</vt:lpstr>
      <vt:lpstr>Calibri</vt:lpstr>
      <vt:lpstr>Wingdings</vt:lpstr>
      <vt:lpstr>宋体</vt:lpstr>
      <vt:lpstr>Berlin Sans FB</vt:lpstr>
      <vt:lpstr>Bodoni MT</vt:lpstr>
      <vt:lpstr>Courier New</vt:lpstr>
      <vt:lpstr>Arial</vt:lpstr>
      <vt:lpstr>Poppins Bold</vt:lpstr>
      <vt:lpstr>Raleway Bold</vt:lpstr>
      <vt:lpstr>Cooper Black</vt:lpstr>
      <vt:lpstr>Montserrat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 IMPRESSION:</vt:lpstr>
      <vt:lpstr>PowerPoint Presentation</vt:lpstr>
      <vt:lpstr>Pengkajian Airway</vt:lpstr>
      <vt:lpstr>PowerPoint Presentation</vt:lpstr>
      <vt:lpstr>PowerPoint Presentation</vt:lpstr>
      <vt:lpstr>Pengkajian Breathing</vt:lpstr>
      <vt:lpstr>Pengkajian Circulation</vt:lpstr>
      <vt:lpstr>TINGKAT KESADARAN</vt:lpstr>
      <vt:lpstr>WARNA KULIT</vt:lpstr>
      <vt:lpstr>NADI</vt:lpstr>
      <vt:lpstr>TEKANAN DARAH</vt:lpstr>
      <vt:lpstr>Pengkajian Disability</vt:lpstr>
      <vt:lpstr>Pengkajian Exposure</vt:lpstr>
      <vt:lpstr>SECONDARY ASSESMENT</vt:lpstr>
      <vt:lpstr>PowerPoint Presentation</vt:lpstr>
      <vt:lpstr>Pengkajian Riwayat-AMPLE</vt:lpstr>
      <vt:lpstr>Pemeriksaan Fisik Head to Toe</vt:lpstr>
      <vt:lpstr>Pemeriksaan Tanda Vital</vt:lpstr>
      <vt:lpstr>Pemeriksaan Penunjang</vt:lpstr>
      <vt:lpstr>Perencanaan Tindakan Lanjutan</vt:lpstr>
      <vt:lpstr>Perbedaan Primary dan Secondary Assessment</vt:lpstr>
      <vt:lpstr>PowerPoint Presentation</vt:lpstr>
      <vt:lpstr>PowerPoint Presentation</vt:lpstr>
      <vt:lpstr>PowerPoint Presentation</vt:lpstr>
      <vt:lpstr>Kategori: Fisiologi</vt:lpstr>
      <vt:lpstr>Kategori: Nutrisi dan Cairan</vt:lpstr>
      <vt:lpstr>PowerPoint Presentation</vt:lpstr>
      <vt:lpstr>KASUS: Seorang laki-laki, Tn. A, usia 56 tahun, datang ke UGD dengan riwayat sesak napas sejak 2 jam sebelum masuk rumah sakit. Pasien ditemukan tidak sadar (GCS E2VtM4), tampak retraksi otot bantu napas, dan saturasi oksigen 78% meskipun sudah diberikan oksigen 10 L/menit melalui non-rebreathing mask. Bunyi napas terdengar ronki kasar bilateral, sputum kental sulit dikeluarkan, frekuensi napas 32 x/menit, dan penggunaan otot bantu napas jelas terlihat. Tekanan darah 160/90 mmHg, nadi 112 x/menit, suhu 38,3 °C.</vt:lpstr>
      <vt:lpstr>PowerPoint Presentation</vt:lpstr>
      <vt:lpstr>DIAGNOSA KEPERAWATAN:  Bersihan jalan napas tidak efektif</vt:lpstr>
      <vt:lpstr>….</vt:lpstr>
      <vt:lpstr>PowerPoint Presentation</vt:lpstr>
      <vt:lpstr>SLKI:  Bersihan jalan napas</vt:lpstr>
      <vt:lpstr>PowerPoint Presentation</vt:lpstr>
      <vt:lpstr>SIKI: Bersihan jalan napas tidak efektif</vt:lpstr>
      <vt:lpstr>SIKI: Manajemen jalan napas buatan</vt:lpstr>
      <vt:lpstr>SIKI: Manajemen jalan napas buatan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STRUKTUR PENGAJARAN</dc:title>
  <cp:lastModifiedBy>Microsoft Office User</cp:lastModifiedBy>
  <cp:revision>41</cp:revision>
  <dcterms:created xsi:type="dcterms:W3CDTF">2006-08-16T00:00:00Z</dcterms:created>
  <dcterms:modified xsi:type="dcterms:W3CDTF">2025-09-24T01:46:07Z</dcterms:modified>
  <dc:identifier>DAF6gEpU58o</dc:identifier>
</cp:coreProperties>
</file>